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96" r:id="rId2"/>
    <p:sldId id="326" r:id="rId3"/>
    <p:sldId id="327" r:id="rId4"/>
    <p:sldId id="328" r:id="rId5"/>
    <p:sldId id="330" r:id="rId6"/>
    <p:sldId id="332" r:id="rId7"/>
    <p:sldId id="331" r:id="rId8"/>
    <p:sldId id="337" r:id="rId9"/>
    <p:sldId id="333" r:id="rId10"/>
    <p:sldId id="335" r:id="rId11"/>
    <p:sldId id="336" r:id="rId12"/>
    <p:sldId id="338" r:id="rId13"/>
    <p:sldId id="339" r:id="rId14"/>
    <p:sldId id="346" r:id="rId15"/>
    <p:sldId id="347" r:id="rId16"/>
    <p:sldId id="348" r:id="rId17"/>
    <p:sldId id="349" r:id="rId18"/>
    <p:sldId id="329" r:id="rId19"/>
    <p:sldId id="341" r:id="rId20"/>
    <p:sldId id="342" r:id="rId21"/>
    <p:sldId id="343" r:id="rId22"/>
    <p:sldId id="344" r:id="rId23"/>
    <p:sldId id="352" r:id="rId24"/>
    <p:sldId id="353" r:id="rId25"/>
    <p:sldId id="354" r:id="rId26"/>
    <p:sldId id="355" r:id="rId27"/>
    <p:sldId id="356" r:id="rId28"/>
    <p:sldId id="359" r:id="rId29"/>
    <p:sldId id="360" r:id="rId30"/>
    <p:sldId id="361" r:id="rId31"/>
    <p:sldId id="362" r:id="rId32"/>
    <p:sldId id="363" r:id="rId33"/>
    <p:sldId id="369" r:id="rId34"/>
    <p:sldId id="364" r:id="rId35"/>
    <p:sldId id="368" r:id="rId36"/>
    <p:sldId id="357" r:id="rId37"/>
    <p:sldId id="366" r:id="rId38"/>
    <p:sldId id="367" r:id="rId39"/>
    <p:sldId id="294" r:id="rId40"/>
    <p:sldId id="365" r:id="rId41"/>
    <p:sldId id="272" r:id="rId42"/>
    <p:sldId id="358" r:id="rId43"/>
    <p:sldId id="273" r:id="rId44"/>
    <p:sldId id="291" r:id="rId45"/>
    <p:sldId id="290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A8FFAD"/>
    <a:srgbClr val="3CAC15"/>
    <a:srgbClr val="F5F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2"/>
    <p:restoredTop sz="93697"/>
  </p:normalViewPr>
  <p:slideViewPr>
    <p:cSldViewPr snapToGrid="0" snapToObjects="1">
      <p:cViewPr varScale="1">
        <p:scale>
          <a:sx n="67" d="100"/>
          <a:sy n="67" d="100"/>
        </p:scale>
        <p:origin x="192" y="7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-236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8.wmf"/><Relationship Id="rId5" Type="http://schemas.openxmlformats.org/officeDocument/2006/relationships/image" Target="../media/image9.wmf"/><Relationship Id="rId6" Type="http://schemas.openxmlformats.org/officeDocument/2006/relationships/image" Target="../media/image10.wmf"/><Relationship Id="rId7" Type="http://schemas.openxmlformats.org/officeDocument/2006/relationships/image" Target="../media/image11.wmf"/><Relationship Id="rId8" Type="http://schemas.openxmlformats.org/officeDocument/2006/relationships/image" Target="../media/image12.wmf"/><Relationship Id="rId1" Type="http://schemas.openxmlformats.org/officeDocument/2006/relationships/image" Target="../media/image5.wmf"/><Relationship Id="rId2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B6540-D634-E648-B075-A0CF45C0B447}" type="datetime1">
              <a:t>22/11/16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BDA3C-A885-5447-86D1-10F6162773D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059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92049-CC1B-E346-BD39-3AE4E4345B5E}" type="datetime1">
              <a:t>22/11/16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460C4-8321-3045-BEF9-DE0646E8F80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4936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154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657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154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641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97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63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6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588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March 10</a:t>
            </a:r>
            <a:r>
              <a:rPr lang="en-GB" baseline="30000"/>
              <a:t>th</a:t>
            </a:r>
            <a:r>
              <a:rPr lang="en-GB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3778715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March 10</a:t>
            </a:r>
            <a:r>
              <a:rPr lang="en-GB" baseline="30000"/>
              <a:t>th</a:t>
            </a:r>
            <a:r>
              <a:rPr lang="en-GB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835423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March 10</a:t>
            </a:r>
            <a:r>
              <a:rPr lang="en-GB" baseline="30000"/>
              <a:t>th</a:t>
            </a:r>
            <a:r>
              <a:rPr lang="en-GB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85469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58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50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38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19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35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36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191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4429"/>
          </a:xfrm>
          <a:prstGeom prst="rect">
            <a:avLst/>
          </a:prstGeom>
          <a:solidFill>
            <a:srgbClr val="F5FF5C"/>
          </a:solidFill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133" y="1202268"/>
            <a:ext cx="8229600" cy="4741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2793" y="6227762"/>
            <a:ext cx="2133600" cy="595312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8000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05858" y="6227762"/>
            <a:ext cx="3027516" cy="518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GB" smtClean="0"/>
              <a:t>RIBF Nuclear Physics Seminar, 16/11/25</a:t>
            </a:r>
            <a:endParaRPr lang="en-GB"/>
          </a:p>
        </p:txBody>
      </p:sp>
      <p:grpSp>
        <p:nvGrpSpPr>
          <p:cNvPr id="8" name="Group 1"/>
          <p:cNvGrpSpPr>
            <a:grpSpLocks/>
          </p:cNvGrpSpPr>
          <p:nvPr userDrawn="1"/>
        </p:nvGrpSpPr>
        <p:grpSpPr bwMode="auto">
          <a:xfrm>
            <a:off x="33866" y="6112440"/>
            <a:ext cx="1947333" cy="711694"/>
            <a:chOff x="325438" y="2346325"/>
            <a:chExt cx="2230437" cy="865188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38" y="2370138"/>
              <a:ext cx="895350" cy="8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525" y="2346325"/>
              <a:ext cx="1149350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C22-C3F8-D14D-8B1D-61849185817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50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Relationship Id="rId3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50.png"/><Relationship Id="rId6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8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wmf"/><Relationship Id="rId3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wmf"/><Relationship Id="rId20" Type="http://schemas.openxmlformats.org/officeDocument/2006/relationships/image" Target="../media/image12.wmf"/><Relationship Id="rId21" Type="http://schemas.openxmlformats.org/officeDocument/2006/relationships/oleObject" Target="../embeddings/oleObject10.bin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8.wmf"/><Relationship Id="rId12" Type="http://schemas.openxmlformats.org/officeDocument/2006/relationships/oleObject" Target="../embeddings/oleObject5.bin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9.w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10.w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11.w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.wmf"/><Relationship Id="rId8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4" Type="http://schemas.openxmlformats.org/officeDocument/2006/relationships/image" Target="../media/image62.wmf"/><Relationship Id="rId5" Type="http://schemas.openxmlformats.org/officeDocument/2006/relationships/image" Target="../media/image63.w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tiff"/><Relationship Id="rId3" Type="http://schemas.openxmlformats.org/officeDocument/2006/relationships/image" Target="../media/image7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tiff"/><Relationship Id="rId3" Type="http://schemas.openxmlformats.org/officeDocument/2006/relationships/image" Target="../media/image8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tiff"/><Relationship Id="rId3" Type="http://schemas.openxmlformats.org/officeDocument/2006/relationships/image" Target="../media/image87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tiff"/><Relationship Id="rId3" Type="http://schemas.openxmlformats.org/officeDocument/2006/relationships/image" Target="../media/image89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4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emf"/><Relationship Id="rId13" Type="http://schemas.openxmlformats.org/officeDocument/2006/relationships/image" Target="../media/image3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30.w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png"/><Relationship Id="rId10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040"/>
            <a:ext cx="9144000" cy="5542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72"/>
            <a:ext cx="9144000" cy="2304208"/>
          </a:xfrm>
          <a:ln w="57150" cmpd="sng"/>
        </p:spPr>
        <p:txBody>
          <a:bodyPr>
            <a:normAutofit fontScale="90000"/>
          </a:bodyPr>
          <a:lstStyle/>
          <a:p>
            <a:r>
              <a:rPr lang="en-GB" b="1" u="sng" smtClean="0">
                <a:latin typeface="Book Antiqua"/>
                <a:cs typeface="Book Antiqua"/>
              </a:rPr>
              <a:t/>
            </a:r>
            <a:br>
              <a:rPr lang="en-GB" b="1" u="sng" smtClean="0">
                <a:latin typeface="Book Antiqua"/>
                <a:cs typeface="Book Antiqua"/>
              </a:rPr>
            </a:br>
            <a:r>
              <a:rPr lang="en-GB" b="1" u="sng" smtClean="0">
                <a:latin typeface="Book Antiqua"/>
                <a:cs typeface="Book Antiqua"/>
              </a:rPr>
              <a:t>Microscopic </a:t>
            </a:r>
            <a:r>
              <a:rPr lang="en-GB" b="1" u="sng" dirty="0" smtClean="0">
                <a:latin typeface="Book Antiqua"/>
                <a:cs typeface="Book Antiqua"/>
              </a:rPr>
              <a:t>particle-vibration coupling calculations</a:t>
            </a:r>
            <a:r>
              <a:rPr lang="en-GB" sz="3200" b="1" dirty="0" smtClean="0">
                <a:latin typeface="Book Antiqua"/>
                <a:cs typeface="Book Antiqua"/>
              </a:rPr>
              <a:t> (</a:t>
            </a:r>
            <a:r>
              <a:rPr lang="en-GB" b="1" dirty="0" smtClean="0">
                <a:latin typeface="Book Antiqua"/>
                <a:cs typeface="Book Antiqua"/>
              </a:rPr>
              <a:t>with applications </a:t>
            </a:r>
            <a:r>
              <a:rPr lang="en-GB" b="1" smtClean="0">
                <a:latin typeface="Book Antiqua"/>
                <a:cs typeface="Book Antiqua"/>
              </a:rPr>
              <a:t>to      </a:t>
            </a:r>
            <a:r>
              <a:rPr lang="en-GB" b="1" smtClean="0">
                <a:latin typeface="Book Antiqua"/>
                <a:cs typeface="Book Antiqua"/>
              </a:rPr>
              <a:t>          single-particle </a:t>
            </a:r>
            <a:r>
              <a:rPr lang="en-GB" b="1" dirty="0" smtClean="0">
                <a:latin typeface="Book Antiqua"/>
                <a:cs typeface="Book Antiqua"/>
              </a:rPr>
              <a:t>states, collective states,        charge-exchange </a:t>
            </a:r>
            <a:r>
              <a:rPr lang="en-GB" b="1" smtClean="0">
                <a:latin typeface="Book Antiqua"/>
                <a:cs typeface="Book Antiqua"/>
              </a:rPr>
              <a:t>transitions)</a:t>
            </a:r>
            <a:br>
              <a:rPr lang="en-GB" b="1" smtClean="0">
                <a:latin typeface="Book Antiqua"/>
                <a:cs typeface="Book Antiqua"/>
              </a:rPr>
            </a:br>
            <a:endParaRPr lang="en-GB" b="1" dirty="0">
              <a:latin typeface="Book Antiqua"/>
              <a:cs typeface="Book Antiqu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t>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57200" y="5330533"/>
            <a:ext cx="3759193" cy="646331"/>
          </a:xfrm>
          <a:prstGeom prst="rect">
            <a:avLst/>
          </a:prstGeom>
          <a:solidFill>
            <a:srgbClr val="CCFFCC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  <a:latin typeface="Book Antiqua"/>
                <a:cs typeface="Book Antiqua"/>
              </a:rPr>
              <a:t>Gianluca Colò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29" y="4828198"/>
            <a:ext cx="4995041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8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physical pictures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10</a:t>
            </a:fld>
            <a:endParaRPr lang="uk-UA"/>
          </a:p>
        </p:txBody>
      </p:sp>
      <p:grpSp>
        <p:nvGrpSpPr>
          <p:cNvPr id="7" name="Group 6"/>
          <p:cNvGrpSpPr/>
          <p:nvPr/>
        </p:nvGrpSpPr>
        <p:grpSpPr>
          <a:xfrm>
            <a:off x="23813" y="1154113"/>
            <a:ext cx="5087937" cy="3560762"/>
            <a:chOff x="23813" y="1154113"/>
            <a:chExt cx="5087937" cy="3560762"/>
          </a:xfrm>
        </p:grpSpPr>
        <p:pic>
          <p:nvPicPr>
            <p:cNvPr id="8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3" y="1154113"/>
              <a:ext cx="5087937" cy="3560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2"/>
            <p:cNvSpPr txBox="1">
              <a:spLocks noChangeArrowheads="1"/>
            </p:cNvSpPr>
            <p:nvPr/>
          </p:nvSpPr>
          <p:spPr bwMode="auto">
            <a:xfrm>
              <a:off x="4311650" y="3981450"/>
              <a:ext cx="800100" cy="4619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baseline="30000">
                  <a:solidFill>
                    <a:srgbClr val="FF0000"/>
                  </a:solidFill>
                  <a:latin typeface="Arial" charset="0"/>
                </a:rPr>
                <a:t>90</a:t>
              </a:r>
              <a:r>
                <a:rPr lang="en-GB" altLang="x-none">
                  <a:solidFill>
                    <a:srgbClr val="FF0000"/>
                  </a:solidFill>
                  <a:latin typeface="Arial" charset="0"/>
                </a:rPr>
                <a:t>Zr</a:t>
              </a:r>
            </a:p>
          </p:txBody>
        </p:sp>
      </p:grp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926013" y="1403350"/>
            <a:ext cx="397986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en-GB" altLang="x-none" sz="1800">
                <a:solidFill>
                  <a:srgbClr val="0000FF"/>
                </a:solidFill>
                <a:latin typeface="Arial" charset="0"/>
              </a:rPr>
              <a:t>Different theories can reproduce the E</a:t>
            </a:r>
            <a:r>
              <a:rPr lang="en-GB" altLang="x-none" sz="1800" baseline="-25000">
                <a:solidFill>
                  <a:srgbClr val="0000FF"/>
                </a:solidFill>
                <a:latin typeface="Arial" charset="0"/>
              </a:rPr>
              <a:t>GTR</a:t>
            </a:r>
            <a:r>
              <a:rPr lang="en-GB" altLang="x-none" sz="1800">
                <a:solidFill>
                  <a:srgbClr val="0000FF"/>
                </a:solidFill>
                <a:latin typeface="Arial" charset="0"/>
              </a:rPr>
              <a:t> in stable nuclei with quite a different picture behind them.</a:t>
            </a:r>
          </a:p>
          <a:p>
            <a:pPr algn="just" eaLnBrk="1" hangingPunct="1">
              <a:buFont typeface="Arial" charset="0"/>
              <a:buChar char="•"/>
            </a:pPr>
            <a:endParaRPr lang="en-GB" altLang="x-none" sz="1800">
              <a:solidFill>
                <a:srgbClr val="0000FF"/>
              </a:solidFill>
              <a:latin typeface="Arial" charset="0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en-GB" altLang="x-none" sz="1800">
                <a:solidFill>
                  <a:srgbClr val="0000FF"/>
                </a:solidFill>
                <a:latin typeface="Arial" charset="0"/>
              </a:rPr>
              <a:t>In RMF the </a:t>
            </a:r>
            <a:r>
              <a:rPr lang="en-GB" altLang="x-none" sz="1800" u="sng">
                <a:solidFill>
                  <a:srgbClr val="0000FF"/>
                </a:solidFill>
                <a:latin typeface="Arial" charset="0"/>
              </a:rPr>
              <a:t>pion</a:t>
            </a:r>
            <a:r>
              <a:rPr lang="en-GB" altLang="x-none" sz="1800">
                <a:solidFill>
                  <a:srgbClr val="0000FF"/>
                </a:solidFill>
                <a:latin typeface="Arial" charset="0"/>
              </a:rPr>
              <a:t> is playing the main role and a fit of the associated constant is needed.</a:t>
            </a:r>
          </a:p>
          <a:p>
            <a:pPr algn="just" eaLnBrk="1" hangingPunct="1">
              <a:buFont typeface="Arial" charset="0"/>
              <a:buChar char="•"/>
            </a:pPr>
            <a:endParaRPr lang="en-GB" altLang="x-none" sz="1800">
              <a:solidFill>
                <a:srgbClr val="0000FF"/>
              </a:solidFill>
              <a:latin typeface="Arial" charset="0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en-GB" altLang="x-none" sz="1800">
                <a:solidFill>
                  <a:srgbClr val="0000FF"/>
                </a:solidFill>
                <a:latin typeface="Arial" charset="0"/>
              </a:rPr>
              <a:t>In RHF the dominant terms are </a:t>
            </a:r>
            <a:r>
              <a:rPr lang="en-GB" altLang="x-none" sz="1800" u="sng">
                <a:solidFill>
                  <a:srgbClr val="0000FF"/>
                </a:solidFill>
                <a:latin typeface="Arial" charset="0"/>
              </a:rPr>
              <a:t>exchange</a:t>
            </a:r>
            <a:r>
              <a:rPr lang="en-GB" altLang="x-none" sz="1800">
                <a:solidFill>
                  <a:srgbClr val="0000FF"/>
                </a:solidFill>
                <a:latin typeface="Arial" charset="0"/>
              </a:rPr>
              <a:t> terms including the </a:t>
            </a:r>
            <a:r>
              <a:rPr lang="en-GB" altLang="x-none" sz="1800" u="sng">
                <a:solidFill>
                  <a:srgbClr val="0000FF"/>
                </a:solidFill>
                <a:latin typeface="Arial" charset="0"/>
              </a:rPr>
              <a:t>isoscalar</a:t>
            </a:r>
            <a:r>
              <a:rPr lang="en-GB" altLang="x-none" sz="1800">
                <a:solidFill>
                  <a:srgbClr val="0000FF"/>
                </a:solidFill>
                <a:latin typeface="Arial" charset="0"/>
              </a:rPr>
              <a:t> σ,ω mesons.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4964112"/>
            <a:ext cx="557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Is it possible to pin down what is the right picture 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Is the question well-defined 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1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622"/>
            <a:ext cx="8229600" cy="724429"/>
          </a:xfrm>
        </p:spPr>
        <p:txBody>
          <a:bodyPr/>
          <a:lstStyle/>
          <a:p>
            <a:r>
              <a:rPr lang="en-US" dirty="0" smtClean="0"/>
              <a:t>GTR in </a:t>
            </a:r>
            <a:r>
              <a:rPr lang="en-US" baseline="30000" dirty="0" smtClean="0"/>
              <a:t>208</a:t>
            </a:r>
            <a:r>
              <a:rPr lang="en-US" dirty="0" smtClean="0"/>
              <a:t>Pb with </a:t>
            </a:r>
            <a:r>
              <a:rPr lang="en-US" dirty="0" err="1" smtClean="0"/>
              <a:t>Skyrme</a:t>
            </a:r>
            <a:r>
              <a:rPr lang="en-US" dirty="0" smtClean="0"/>
              <a:t> 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11</a:t>
            </a:fld>
            <a:endParaRPr lang="uk-UA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1157285"/>
            <a:ext cx="1638300" cy="7445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600">
                <a:solidFill>
                  <a:srgbClr val="0000FF"/>
                </a:solidFill>
                <a:latin typeface="Arial" charset="0"/>
              </a:rPr>
              <a:t>RPA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74" y="1127655"/>
            <a:ext cx="5361326" cy="390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5734" y="2000249"/>
            <a:ext cx="3139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432FF"/>
                </a:solidFill>
              </a:rPr>
              <a:t>The unperturbed energy is mainly related to the spin-orbit splitting, in this case mainly f</a:t>
            </a:r>
            <a:r>
              <a:rPr lang="en-US" baseline="-25000" dirty="0" smtClean="0">
                <a:solidFill>
                  <a:srgbClr val="0432FF"/>
                </a:solidFill>
              </a:rPr>
              <a:t>5/2</a:t>
            </a:r>
            <a:r>
              <a:rPr lang="en-US" dirty="0" smtClean="0">
                <a:solidFill>
                  <a:srgbClr val="0432FF"/>
                </a:solidFill>
              </a:rPr>
              <a:t>-f</a:t>
            </a:r>
            <a:r>
              <a:rPr lang="en-US" baseline="-25000" dirty="0" smtClean="0">
                <a:solidFill>
                  <a:srgbClr val="0432FF"/>
                </a:solidFill>
              </a:rPr>
              <a:t>7/2</a:t>
            </a:r>
            <a:r>
              <a:rPr lang="en-US" dirty="0" smtClean="0">
                <a:solidFill>
                  <a:srgbClr val="0432FF"/>
                </a:solidFill>
              </a:rPr>
              <a:t>.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734" y="3257907"/>
            <a:ext cx="31397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432FF"/>
                </a:solidFill>
              </a:rPr>
              <a:t>Even if g</a:t>
            </a:r>
            <a:r>
              <a:rPr lang="en-US" baseline="-25000" dirty="0" smtClean="0">
                <a:solidFill>
                  <a:srgbClr val="0432FF"/>
                </a:solidFill>
              </a:rPr>
              <a:t>0</a:t>
            </a:r>
            <a:r>
              <a:rPr lang="en-US" dirty="0" smtClean="0">
                <a:solidFill>
                  <a:srgbClr val="0432FF"/>
                </a:solidFill>
              </a:rPr>
              <a:t>’ is under control, agreement with experiment is not guaranteed.</a:t>
            </a:r>
          </a:p>
          <a:p>
            <a:pPr algn="just"/>
            <a:endParaRPr lang="en-US" dirty="0">
              <a:solidFill>
                <a:srgbClr val="0432FF"/>
              </a:solidFill>
            </a:endParaRPr>
          </a:p>
          <a:p>
            <a:pPr algn="just"/>
            <a:r>
              <a:rPr lang="en-US" dirty="0" smtClean="0">
                <a:solidFill>
                  <a:srgbClr val="0432FF"/>
                </a:solidFill>
              </a:rPr>
              <a:t>Moreover, some forces have negative g</a:t>
            </a:r>
            <a:r>
              <a:rPr lang="en-US" baseline="-25000" dirty="0" smtClean="0">
                <a:solidFill>
                  <a:srgbClr val="0432FF"/>
                </a:solidFill>
              </a:rPr>
              <a:t>0</a:t>
            </a:r>
            <a:r>
              <a:rPr lang="en-US" dirty="0" smtClean="0">
                <a:solidFill>
                  <a:srgbClr val="0432FF"/>
                </a:solidFill>
              </a:rPr>
              <a:t>’ !</a:t>
            </a:r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5056187"/>
            <a:ext cx="8610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4230681" y="1958974"/>
            <a:ext cx="42275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14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of </a:t>
            </a:r>
            <a:r>
              <a:rPr lang="en-US" dirty="0" err="1" smtClean="0"/>
              <a:t>SAMi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12</a:t>
            </a:fld>
            <a:endParaRPr lang="uk-UA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57201" y="1117600"/>
            <a:ext cx="8229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Binding energies of </a:t>
            </a:r>
            <a:r>
              <a:rPr lang="en-GB" altLang="x-none" sz="2000" baseline="30000" dirty="0">
                <a:solidFill>
                  <a:srgbClr val="0000FF"/>
                </a:solidFill>
                <a:latin typeface="Arial" charset="0"/>
              </a:rPr>
              <a:t>40,48</a:t>
            </a: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Ca, </a:t>
            </a:r>
            <a:r>
              <a:rPr lang="en-GB" altLang="x-none" sz="2000" baseline="30000" dirty="0">
                <a:solidFill>
                  <a:srgbClr val="0000FF"/>
                </a:solidFill>
                <a:latin typeface="Arial" charset="0"/>
              </a:rPr>
              <a:t>90</a:t>
            </a: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Zr, </a:t>
            </a:r>
            <a:r>
              <a:rPr lang="en-GB" altLang="x-none" sz="2000" baseline="30000" dirty="0">
                <a:solidFill>
                  <a:srgbClr val="0000FF"/>
                </a:solidFill>
                <a:latin typeface="Arial" charset="0"/>
              </a:rPr>
              <a:t>132</a:t>
            </a: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Sn and </a:t>
            </a:r>
            <a:r>
              <a:rPr lang="en-GB" altLang="x-none" sz="2000" baseline="30000" dirty="0">
                <a:solidFill>
                  <a:srgbClr val="0000FF"/>
                </a:solidFill>
                <a:latin typeface="Arial" charset="0"/>
              </a:rPr>
              <a:t>208</a:t>
            </a: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Pb</a:t>
            </a:r>
          </a:p>
          <a:p>
            <a:pPr algn="just" eaLnBrk="1" hangingPunct="1">
              <a:buFont typeface="Arial" charset="0"/>
              <a:buChar char="•"/>
            </a:pP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Charge radii of </a:t>
            </a:r>
            <a:r>
              <a:rPr lang="en-GB" altLang="x-none" sz="2000" baseline="30000" dirty="0">
                <a:solidFill>
                  <a:srgbClr val="0000FF"/>
                </a:solidFill>
                <a:latin typeface="Arial" charset="0"/>
              </a:rPr>
              <a:t>40,48</a:t>
            </a: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Ca, </a:t>
            </a:r>
            <a:r>
              <a:rPr lang="en-GB" altLang="x-none" sz="2000" baseline="30000" dirty="0">
                <a:solidFill>
                  <a:srgbClr val="0000FF"/>
                </a:solidFill>
                <a:latin typeface="Arial" charset="0"/>
              </a:rPr>
              <a:t>90</a:t>
            </a: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Zr and </a:t>
            </a:r>
            <a:r>
              <a:rPr lang="en-GB" altLang="x-none" sz="2000" baseline="30000" dirty="0" smtClean="0">
                <a:solidFill>
                  <a:srgbClr val="0000FF"/>
                </a:solidFill>
                <a:latin typeface="Arial" charset="0"/>
              </a:rPr>
              <a:t>208</a:t>
            </a:r>
            <a:r>
              <a:rPr lang="en-GB" altLang="x-none" sz="2000" dirty="0" smtClean="0">
                <a:solidFill>
                  <a:srgbClr val="0000FF"/>
                </a:solidFill>
                <a:latin typeface="Arial" charset="0"/>
              </a:rPr>
              <a:t>Pb</a:t>
            </a:r>
          </a:p>
          <a:p>
            <a:pPr algn="just" eaLnBrk="1" hangingPunct="1">
              <a:buFont typeface="Arial" charset="0"/>
              <a:buChar char="•"/>
            </a:pPr>
            <a:r>
              <a:rPr lang="en-GB" altLang="x-none" sz="2000" i="1" dirty="0">
                <a:solidFill>
                  <a:srgbClr val="0000FF"/>
                </a:solidFill>
                <a:latin typeface="Arial" charset="0"/>
              </a:rPr>
              <a:t>Ab-initio</a:t>
            </a: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 calculation of neutron matter between 0.07 fm</a:t>
            </a:r>
            <a:r>
              <a:rPr lang="en-GB" altLang="x-none" sz="2000" baseline="30000" dirty="0">
                <a:solidFill>
                  <a:srgbClr val="0000FF"/>
                </a:solidFill>
                <a:latin typeface="Arial" charset="0"/>
              </a:rPr>
              <a:t>-3</a:t>
            </a: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 and 0.4 </a:t>
            </a:r>
            <a:r>
              <a:rPr lang="en-GB" altLang="x-none" sz="2000" dirty="0" smtClean="0">
                <a:solidFill>
                  <a:srgbClr val="0000FF"/>
                </a:solidFill>
                <a:latin typeface="Arial" charset="0"/>
              </a:rPr>
              <a:t>fm</a:t>
            </a:r>
            <a:r>
              <a:rPr lang="en-GB" altLang="x-none" sz="2000" baseline="30000" dirty="0" smtClean="0">
                <a:solidFill>
                  <a:srgbClr val="0000FF"/>
                </a:solidFill>
                <a:latin typeface="Arial" charset="0"/>
              </a:rPr>
              <a:t>-3</a:t>
            </a:r>
            <a:endParaRPr lang="en-GB" altLang="x-none" sz="2000" dirty="0">
              <a:solidFill>
                <a:srgbClr val="0000FF"/>
              </a:solidFill>
              <a:latin typeface="Arial" charset="0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en-GB" altLang="x-none" sz="2000" dirty="0">
                <a:solidFill>
                  <a:srgbClr val="FF0000"/>
                </a:solidFill>
                <a:latin typeface="Arial" charset="0"/>
              </a:rPr>
              <a:t>Spin-orbit </a:t>
            </a:r>
            <a:r>
              <a:rPr lang="en-GB" altLang="x-none" sz="2000" dirty="0" err="1">
                <a:solidFill>
                  <a:srgbClr val="FF0000"/>
                </a:solidFill>
                <a:latin typeface="Arial" charset="0"/>
              </a:rPr>
              <a:t>splittings</a:t>
            </a: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 of 1g and 2f proton levels in </a:t>
            </a:r>
            <a:r>
              <a:rPr lang="en-GB" altLang="x-none" sz="2000" baseline="30000" dirty="0">
                <a:solidFill>
                  <a:srgbClr val="0000FF"/>
                </a:solidFill>
                <a:latin typeface="Arial" charset="0"/>
              </a:rPr>
              <a:t>90</a:t>
            </a: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Zr and </a:t>
            </a:r>
            <a:r>
              <a:rPr lang="en-GB" altLang="x-none" sz="2000" baseline="30000" dirty="0">
                <a:solidFill>
                  <a:srgbClr val="0000FF"/>
                </a:solidFill>
                <a:latin typeface="Arial" charset="0"/>
              </a:rPr>
              <a:t>208</a:t>
            </a: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Pb, respectively</a:t>
            </a:r>
          </a:p>
          <a:p>
            <a:pPr algn="just" eaLnBrk="1" hangingPunct="1">
              <a:buFont typeface="Arial" charset="0"/>
              <a:buChar char="•"/>
            </a:pPr>
            <a:r>
              <a:rPr lang="en-GB" altLang="x-none" sz="2000" dirty="0" smtClean="0">
                <a:solidFill>
                  <a:srgbClr val="FF0000"/>
                </a:solidFill>
                <a:latin typeface="Arial" charset="0"/>
              </a:rPr>
              <a:t>g</a:t>
            </a:r>
            <a:r>
              <a:rPr lang="en-GB" altLang="x-none" sz="2000" baseline="-25000" dirty="0" smtClean="0">
                <a:solidFill>
                  <a:srgbClr val="FF0000"/>
                </a:solidFill>
                <a:latin typeface="Arial" charset="0"/>
              </a:rPr>
              <a:t>0</a:t>
            </a:r>
            <a:r>
              <a:rPr lang="en-GB" altLang="x-none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altLang="x-none" sz="2000" dirty="0">
                <a:solidFill>
                  <a:srgbClr val="FF0000"/>
                </a:solidFill>
                <a:latin typeface="Arial" charset="0"/>
              </a:rPr>
              <a:t>and g</a:t>
            </a:r>
            <a:r>
              <a:rPr lang="en-GB" altLang="x-none" sz="2000" baseline="-25000" dirty="0">
                <a:solidFill>
                  <a:srgbClr val="FF0000"/>
                </a:solidFill>
                <a:latin typeface="Arial" charset="0"/>
              </a:rPr>
              <a:t>0</a:t>
            </a:r>
            <a:r>
              <a:rPr lang="en-GB" altLang="en-GB" sz="2000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GB" altLang="x-none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restricted around 0.15 and 0.35, respectively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2300"/>
            <a:ext cx="3775300" cy="23541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96" y="3066319"/>
            <a:ext cx="23495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spect="1"/>
          </p:cNvSpPr>
          <p:nvPr/>
        </p:nvSpPr>
        <p:spPr bwMode="auto">
          <a:xfrm>
            <a:off x="3483196" y="4553807"/>
            <a:ext cx="2651128" cy="752475"/>
          </a:xfrm>
          <a:prstGeom prst="rect">
            <a:avLst/>
          </a:prstGeom>
          <a:noFill/>
          <a:ln w="28575">
            <a:solidFill>
              <a:srgbClr val="660066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n-GB" altLang="x-none" sz="1800">
              <a:solidFill>
                <a:srgbClr val="FFFFFF"/>
              </a:solidFill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6329363" y="3282825"/>
            <a:ext cx="2671987" cy="1938992"/>
          </a:xfrm>
          <a:prstGeom prst="rect">
            <a:avLst/>
          </a:prstGeom>
          <a:noFill/>
          <a:ln w="38100">
            <a:solidFill>
              <a:srgbClr val="3CAC1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en-GB" altLang="x-none" sz="2000" dirty="0">
                <a:solidFill>
                  <a:srgbClr val="0432FF"/>
                </a:solidFill>
                <a:latin typeface="Arial" charset="0"/>
              </a:rPr>
              <a:t>Various properties of nuclear matter, known to be correlated with </a:t>
            </a:r>
            <a:r>
              <a:rPr lang="en-GB" altLang="x-none" sz="2000" dirty="0" smtClean="0">
                <a:solidFill>
                  <a:srgbClr val="0432FF"/>
                </a:solidFill>
                <a:latin typeface="Arial" charset="0"/>
              </a:rPr>
              <a:t>properties of the GRs, </a:t>
            </a:r>
            <a:r>
              <a:rPr lang="en-GB" altLang="x-none" sz="2000" dirty="0">
                <a:solidFill>
                  <a:srgbClr val="0432FF"/>
                </a:solidFill>
                <a:latin typeface="Arial" charset="0"/>
              </a:rPr>
              <a:t>turn out to be quite reasonable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915150" y="5206133"/>
            <a:ext cx="2086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X. Roca-Maza, G.C., H. Sagawa, PRC 86, 031306(R) (2012). </a:t>
            </a:r>
          </a:p>
        </p:txBody>
      </p:sp>
    </p:spTree>
    <p:extLst>
      <p:ext uri="{BB962C8B-B14F-4D97-AF65-F5344CB8AC3E}">
        <p14:creationId xmlns:p14="http://schemas.microsoft.com/office/powerpoint/2010/main" val="5790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for the GTR in </a:t>
            </a:r>
            <a:r>
              <a:rPr lang="en-US" baseline="30000" dirty="0" smtClean="0"/>
              <a:t>90</a:t>
            </a:r>
            <a:r>
              <a:rPr lang="en-US" dirty="0" smtClean="0"/>
              <a:t>Zr and </a:t>
            </a:r>
            <a:r>
              <a:rPr lang="en-US" baseline="30000" dirty="0" smtClean="0"/>
              <a:t>208</a:t>
            </a:r>
            <a:r>
              <a:rPr lang="en-US" dirty="0" smtClean="0"/>
              <a:t>Pb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13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8" y="1176338"/>
            <a:ext cx="4586288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1290207"/>
            <a:ext cx="4335462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1593" y="4103635"/>
            <a:ext cx="58420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(</a:t>
            </a:r>
            <a:r>
              <a:rPr lang="en-US" dirty="0" err="1" smtClean="0">
                <a:solidFill>
                  <a:srgbClr val="0432FF"/>
                </a:solidFill>
              </a:rPr>
              <a:t>p,n</a:t>
            </a:r>
            <a:r>
              <a:rPr lang="en-US" dirty="0" smtClean="0">
                <a:solidFill>
                  <a:srgbClr val="0432FF"/>
                </a:solidFill>
              </a:rPr>
              <a:t>) data courtesy of T. </a:t>
            </a:r>
            <a:r>
              <a:rPr lang="en-US" dirty="0" err="1" smtClean="0">
                <a:solidFill>
                  <a:srgbClr val="0432FF"/>
                </a:solidFill>
              </a:rPr>
              <a:t>Wakasa</a:t>
            </a:r>
            <a:r>
              <a:rPr lang="en-US" dirty="0" smtClean="0">
                <a:solidFill>
                  <a:srgbClr val="0432FF"/>
                </a:solidFill>
              </a:rPr>
              <a:t>, H. Sakai and K. </a:t>
            </a:r>
            <a:r>
              <a:rPr lang="en-US" dirty="0" err="1" smtClean="0">
                <a:solidFill>
                  <a:srgbClr val="0432FF"/>
                </a:solidFill>
              </a:rPr>
              <a:t>Yako</a:t>
            </a:r>
            <a:r>
              <a:rPr lang="en-US" dirty="0" smtClean="0">
                <a:solidFill>
                  <a:srgbClr val="0432FF"/>
                </a:solidFill>
              </a:rPr>
              <a:t>.</a:t>
            </a:r>
          </a:p>
          <a:p>
            <a:endParaRPr lang="en-US" dirty="0">
              <a:solidFill>
                <a:srgbClr val="0432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Good reproduction of the experimental main peak.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Problem: RPA by definition cannot account for the resonance spreading width.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766" y="4646914"/>
            <a:ext cx="3144034" cy="15808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0067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896"/>
            <a:ext cx="8229600" cy="724429"/>
          </a:xfrm>
        </p:spPr>
        <p:txBody>
          <a:bodyPr/>
          <a:lstStyle/>
          <a:p>
            <a:r>
              <a:rPr lang="en-US" dirty="0" smtClean="0"/>
              <a:t>Beyond the simple DFT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14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457200" y="914389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432FF"/>
                </a:solidFill>
              </a:rPr>
              <a:t>There are phenomena or observables that are </a:t>
            </a:r>
            <a:r>
              <a:rPr lang="en-US" b="1" dirty="0" smtClean="0">
                <a:solidFill>
                  <a:srgbClr val="0432FF"/>
                </a:solidFill>
              </a:rPr>
              <a:t>outside the DFT framework</a:t>
            </a:r>
            <a:r>
              <a:rPr lang="en-US" dirty="0" smtClean="0">
                <a:solidFill>
                  <a:srgbClr val="0432FF"/>
                </a:solidFill>
              </a:rPr>
              <a:t>, or that current DFT implementations have difficulty to reproduce.</a:t>
            </a:r>
          </a:p>
          <a:p>
            <a:pPr algn="just"/>
            <a:endParaRPr lang="en-US" dirty="0">
              <a:solidFill>
                <a:srgbClr val="0432FF"/>
              </a:solidFill>
            </a:endParaRPr>
          </a:p>
          <a:p>
            <a:pPr algn="just"/>
            <a:r>
              <a:rPr lang="en-US" dirty="0" smtClean="0">
                <a:solidFill>
                  <a:srgbClr val="0432FF"/>
                </a:solidFill>
              </a:rPr>
              <a:t>The HK theorem, that is the foundation of DFT, concerns total energy, </a:t>
            </a:r>
            <a:r>
              <a:rPr lang="en-US" b="1" dirty="0" smtClean="0">
                <a:solidFill>
                  <a:srgbClr val="0432FF"/>
                </a:solidFill>
              </a:rPr>
              <a:t>one-body density and one-body observables</a:t>
            </a:r>
            <a:r>
              <a:rPr lang="en-US" dirty="0" smtClean="0">
                <a:solidFill>
                  <a:srgbClr val="0432FF"/>
                </a:solidFill>
              </a:rPr>
              <a:t>.</a:t>
            </a:r>
          </a:p>
          <a:p>
            <a:pPr algn="just"/>
            <a:endParaRPr lang="en-US" dirty="0">
              <a:solidFill>
                <a:srgbClr val="0432FF"/>
              </a:solidFill>
            </a:endParaRPr>
          </a:p>
          <a:p>
            <a:pPr algn="just"/>
            <a:r>
              <a:rPr lang="en-US" dirty="0" smtClean="0">
                <a:solidFill>
                  <a:srgbClr val="0432FF"/>
                </a:solidFill>
              </a:rPr>
              <a:t>The </a:t>
            </a:r>
            <a:r>
              <a:rPr lang="en-US" dirty="0" err="1" smtClean="0">
                <a:solidFill>
                  <a:srgbClr val="0432FF"/>
                </a:solidFill>
              </a:rPr>
              <a:t>Runge</a:t>
            </a:r>
            <a:r>
              <a:rPr lang="en-US" dirty="0" smtClean="0">
                <a:solidFill>
                  <a:srgbClr val="0432FF"/>
                </a:solidFill>
              </a:rPr>
              <a:t>-Gross theorem should extend this to time-dependent phenomena. It certainly can work for </a:t>
            </a:r>
            <a:r>
              <a:rPr lang="en-US" b="1" dirty="0" smtClean="0">
                <a:solidFill>
                  <a:srgbClr val="0432FF"/>
                </a:solidFill>
              </a:rPr>
              <a:t>small amplitude vibrations</a:t>
            </a:r>
            <a:r>
              <a:rPr lang="en-US" dirty="0" smtClean="0">
                <a:solidFill>
                  <a:srgbClr val="0432FF"/>
                </a:solidFill>
              </a:rPr>
              <a:t>.</a:t>
            </a:r>
            <a:endParaRPr lang="en-US" dirty="0">
              <a:solidFill>
                <a:srgbClr val="0432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98425" y="3380929"/>
            <a:ext cx="4847160" cy="2605519"/>
            <a:chOff x="-98425" y="3266625"/>
            <a:chExt cx="4847160" cy="2605519"/>
          </a:xfrm>
        </p:grpSpPr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690870" y="3852756"/>
              <a:ext cx="3561435" cy="1779066"/>
              <a:chOff x="4335070" y="3807850"/>
              <a:chExt cx="5133474" cy="2342083"/>
            </a:xfrm>
          </p:grpSpPr>
          <p:pic>
            <p:nvPicPr>
              <p:cNvPr id="13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5070" y="3807850"/>
                <a:ext cx="5133474" cy="1872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4048" y="5489860"/>
                <a:ext cx="3960440" cy="660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TextBox 2"/>
            <p:cNvSpPr txBox="1">
              <a:spLocks noChangeArrowheads="1"/>
            </p:cNvSpPr>
            <p:nvPr/>
          </p:nvSpPr>
          <p:spPr bwMode="auto">
            <a:xfrm>
              <a:off x="499538" y="3266625"/>
              <a:ext cx="3959744" cy="707886"/>
            </a:xfrm>
            <a:prstGeom prst="rect">
              <a:avLst/>
            </a:prstGeom>
            <a:solidFill>
              <a:srgbClr val="A8F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just" eaLnBrk="1" hangingPunct="1"/>
              <a:r>
                <a:rPr lang="en-GB" altLang="x-none" sz="2000" b="1" dirty="0">
                  <a:solidFill>
                    <a:srgbClr val="FF0000"/>
                  </a:solidFill>
                  <a:latin typeface="Arial" charset="0"/>
                </a:rPr>
                <a:t>Single-particle strength</a:t>
              </a:r>
            </a:p>
            <a:p>
              <a:pPr algn="just" eaLnBrk="1" hangingPunct="1"/>
              <a:r>
                <a:rPr lang="en-GB" altLang="x-none" sz="2000" dirty="0">
                  <a:solidFill>
                    <a:srgbClr val="FF0000"/>
                  </a:solidFill>
                  <a:latin typeface="Arial" charset="0"/>
                </a:rPr>
                <a:t>9/2</a:t>
              </a:r>
              <a:r>
                <a:rPr lang="en-GB" altLang="x-none" sz="2000" baseline="30000" dirty="0">
                  <a:solidFill>
                    <a:srgbClr val="FF0000"/>
                  </a:solidFill>
                  <a:latin typeface="Arial" charset="0"/>
                </a:rPr>
                <a:t>+</a:t>
              </a:r>
              <a:r>
                <a:rPr lang="en-GB" altLang="x-none" sz="2000" dirty="0">
                  <a:solidFill>
                    <a:srgbClr val="FF0000"/>
                  </a:solidFill>
                  <a:latin typeface="Arial" charset="0"/>
                </a:rPr>
                <a:t> strength in </a:t>
              </a:r>
              <a:r>
                <a:rPr lang="en-GB" altLang="x-none" sz="2000" baseline="30000" dirty="0">
                  <a:solidFill>
                    <a:srgbClr val="FF0000"/>
                  </a:solidFill>
                  <a:latin typeface="Arial" charset="0"/>
                </a:rPr>
                <a:t>41</a:t>
              </a:r>
              <a:r>
                <a:rPr lang="en-GB" altLang="x-none" sz="2000" dirty="0">
                  <a:solidFill>
                    <a:srgbClr val="FF0000"/>
                  </a:solidFill>
                  <a:latin typeface="Arial" charset="0"/>
                </a:rPr>
                <a:t>Ca (</a:t>
              </a:r>
              <a:r>
                <a:rPr lang="en-GB" altLang="x-none" sz="2000" baseline="30000" dirty="0">
                  <a:solidFill>
                    <a:srgbClr val="FF0000"/>
                  </a:solidFill>
                  <a:latin typeface="Arial" charset="0"/>
                </a:rPr>
                <a:t>40</a:t>
              </a:r>
              <a:r>
                <a:rPr lang="en-GB" altLang="x-none" sz="2000" dirty="0">
                  <a:solidFill>
                    <a:srgbClr val="FF0000"/>
                  </a:solidFill>
                  <a:latin typeface="Arial" charset="0"/>
                </a:rPr>
                <a:t>Ca core)</a:t>
              </a: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44465" y="5564367"/>
              <a:ext cx="431481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400" dirty="0">
                  <a:solidFill>
                    <a:srgbClr val="FF0000"/>
                  </a:solidFill>
                  <a:latin typeface="Arial Narrow"/>
                  <a:ea typeface="ＭＳ Ｐゴシック" charset="0"/>
                  <a:cs typeface="Arial Narrow"/>
                </a:rPr>
                <a:t>K. </a:t>
              </a:r>
              <a:r>
                <a:rPr lang="it-IT" sz="1400" dirty="0" err="1">
                  <a:solidFill>
                    <a:srgbClr val="FF0000"/>
                  </a:solidFill>
                  <a:latin typeface="Arial Narrow"/>
                  <a:ea typeface="ＭＳ Ｐゴシック" charset="0"/>
                  <a:cs typeface="Arial Narrow"/>
                </a:rPr>
                <a:t>Mizuyama</a:t>
              </a:r>
              <a:r>
                <a:rPr lang="it-IT" sz="1400" dirty="0">
                  <a:solidFill>
                    <a:srgbClr val="FF0000"/>
                  </a:solidFill>
                  <a:latin typeface="Arial Narrow"/>
                  <a:ea typeface="ＭＳ Ｐゴシック" charset="0"/>
                  <a:cs typeface="Arial Narrow"/>
                </a:rPr>
                <a:t>, GC, and E. </a:t>
              </a:r>
              <a:r>
                <a:rPr lang="it-IT" sz="1400" dirty="0" err="1">
                  <a:solidFill>
                    <a:srgbClr val="FF0000"/>
                  </a:solidFill>
                  <a:latin typeface="Arial Narrow"/>
                  <a:ea typeface="ＭＳ Ｐゴシック" charset="0"/>
                  <a:cs typeface="Arial Narrow"/>
                </a:rPr>
                <a:t>Vigezzi, PRC 86, 034318 (2012).</a:t>
              </a:r>
              <a:endParaRPr lang="it-IT" sz="1400" dirty="0">
                <a:solidFill>
                  <a:srgbClr val="FF0000"/>
                </a:solidFill>
                <a:latin typeface="Arial Narrow"/>
                <a:ea typeface="ＭＳ Ｐゴシック" charset="0"/>
                <a:cs typeface="Arial Narrow"/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-98425" y="4462854"/>
              <a:ext cx="1365142" cy="298152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 err="1">
                  <a:latin typeface="Arial"/>
                  <a:ea typeface="ＭＳ Ｐゴシック" charset="0"/>
                  <a:cs typeface="Arial"/>
                </a:rPr>
                <a:t>S.p</a:t>
              </a:r>
              <a:r>
                <a:rPr lang="en-GB" dirty="0">
                  <a:latin typeface="Arial"/>
                  <a:ea typeface="ＭＳ Ｐゴシック" charset="0"/>
                  <a:cs typeface="Arial"/>
                </a:rPr>
                <a:t>. strength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86040" y="3960223"/>
              <a:ext cx="2162695" cy="369332"/>
            </a:xfrm>
            <a:prstGeom prst="rect">
              <a:avLst/>
            </a:prstGeom>
            <a:solidFill>
              <a:srgbClr val="F5FF5C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CAC15"/>
                  </a:solidFill>
                </a:rPr>
                <a:t>Red: </a:t>
              </a:r>
              <a:r>
                <a:rPr lang="en-US" dirty="0" err="1" smtClean="0">
                  <a:solidFill>
                    <a:srgbClr val="3CAC15"/>
                  </a:solidFill>
                </a:rPr>
                <a:t>exp</a:t>
              </a:r>
              <a:r>
                <a:rPr lang="en-US" dirty="0" smtClean="0">
                  <a:solidFill>
                    <a:srgbClr val="3CAC15"/>
                  </a:solidFill>
                </a:rPr>
                <a:t>; blue=</a:t>
              </a:r>
              <a:r>
                <a:rPr lang="en-US" dirty="0" err="1" smtClean="0">
                  <a:solidFill>
                    <a:srgbClr val="3CAC15"/>
                  </a:solidFill>
                </a:rPr>
                <a:t>th.</a:t>
              </a:r>
              <a:endParaRPr lang="en-US" dirty="0">
                <a:solidFill>
                  <a:srgbClr val="3CAC15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59282" y="3239368"/>
            <a:ext cx="4684718" cy="2998846"/>
            <a:chOff x="4459282" y="3239368"/>
            <a:chExt cx="4684718" cy="2998846"/>
          </a:xfrm>
        </p:grpSpPr>
        <p:grpSp>
          <p:nvGrpSpPr>
            <p:cNvPr id="18" name="Group 5"/>
            <p:cNvGrpSpPr>
              <a:grpSpLocks/>
            </p:cNvGrpSpPr>
            <p:nvPr/>
          </p:nvGrpSpPr>
          <p:grpSpPr bwMode="auto">
            <a:xfrm>
              <a:off x="5211396" y="3239368"/>
              <a:ext cx="3750720" cy="2802662"/>
              <a:chOff x="5212555" y="3415870"/>
              <a:chExt cx="3749043" cy="2802389"/>
            </a:xfrm>
          </p:grpSpPr>
          <p:pic>
            <p:nvPicPr>
              <p:cNvPr id="20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2555" y="4290254"/>
                <a:ext cx="3004683" cy="1928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Box 15"/>
              <p:cNvSpPr txBox="1">
                <a:spLocks noChangeArrowheads="1"/>
              </p:cNvSpPr>
              <p:nvPr/>
            </p:nvSpPr>
            <p:spPr bwMode="auto">
              <a:xfrm>
                <a:off x="6355100" y="3415870"/>
                <a:ext cx="2606498" cy="1015663"/>
              </a:xfrm>
              <a:prstGeom prst="rect">
                <a:avLst/>
              </a:prstGeom>
              <a:solidFill>
                <a:srgbClr val="A8FF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just" eaLnBrk="1" hangingPunct="1"/>
                <a:r>
                  <a:rPr lang="en-GB" altLang="x-none" sz="2000" b="1" dirty="0">
                    <a:solidFill>
                      <a:srgbClr val="FF0000"/>
                    </a:solidFill>
                    <a:latin typeface="Arial" charset="0"/>
                  </a:rPr>
                  <a:t>Multipole strength</a:t>
                </a:r>
              </a:p>
              <a:p>
                <a:pPr algn="just" eaLnBrk="1" hangingPunct="1"/>
                <a:r>
                  <a:rPr lang="en-GB" altLang="x-none" sz="2000" dirty="0" err="1" smtClean="0">
                    <a:solidFill>
                      <a:srgbClr val="FF0000"/>
                    </a:solidFill>
                    <a:latin typeface="Arial" charset="0"/>
                  </a:rPr>
                  <a:t>Photoabsorbtion</a:t>
                </a:r>
                <a:r>
                  <a:rPr lang="en-GB" altLang="x-none" sz="2000" dirty="0">
                    <a:solidFill>
                      <a:srgbClr val="FF0000"/>
                    </a:solidFill>
                    <a:latin typeface="Arial" charset="0"/>
                  </a:rPr>
                  <a:t> </a:t>
                </a:r>
                <a:r>
                  <a:rPr lang="en-GB" altLang="x-none" sz="2000" dirty="0" smtClean="0">
                    <a:solidFill>
                      <a:srgbClr val="FF0000"/>
                    </a:solidFill>
                    <a:latin typeface="Arial" charset="0"/>
                  </a:rPr>
                  <a:t>cross </a:t>
                </a:r>
                <a:r>
                  <a:rPr lang="en-GB" altLang="x-none" sz="2000" dirty="0">
                    <a:solidFill>
                      <a:srgbClr val="FF0000"/>
                    </a:solidFill>
                    <a:latin typeface="Arial" charset="0"/>
                  </a:rPr>
                  <a:t>section in </a:t>
                </a:r>
                <a:r>
                  <a:rPr lang="en-GB" altLang="x-none" sz="2000" baseline="30000" dirty="0">
                    <a:solidFill>
                      <a:srgbClr val="FF0000"/>
                    </a:solidFill>
                    <a:latin typeface="Arial" charset="0"/>
                  </a:rPr>
                  <a:t>120</a:t>
                </a:r>
                <a:r>
                  <a:rPr lang="en-GB" altLang="x-none" sz="2000" dirty="0">
                    <a:solidFill>
                      <a:srgbClr val="FF0000"/>
                    </a:solidFill>
                    <a:latin typeface="Arial" charset="0"/>
                  </a:rPr>
                  <a:t>Sn</a:t>
                </a:r>
              </a:p>
            </p:txBody>
          </p:sp>
        </p:grp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4459282" y="5930437"/>
              <a:ext cx="46847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altLang="x-none" sz="1400">
                  <a:solidFill>
                    <a:srgbClr val="FF0000"/>
                  </a:solidFill>
                  <a:latin typeface="Arial Narrow" charset="0"/>
                </a:rPr>
                <a:t>N. </a:t>
              </a:r>
              <a:r>
                <a:rPr lang="it-IT" altLang="x-none" sz="1400" dirty="0" err="1">
                  <a:solidFill>
                    <a:srgbClr val="FF0000"/>
                  </a:solidFill>
                  <a:latin typeface="Arial Narrow" charset="0"/>
                </a:rPr>
                <a:t>Paar</a:t>
              </a:r>
              <a:r>
                <a:rPr lang="it-IT" altLang="x-none" sz="1400" dirty="0">
                  <a:solidFill>
                    <a:srgbClr val="FF0000"/>
                  </a:solidFill>
                  <a:latin typeface="Arial Narrow" charset="0"/>
                </a:rPr>
                <a:t>, D. </a:t>
              </a:r>
              <a:r>
                <a:rPr lang="it-IT" altLang="x-none" sz="1400" dirty="0" err="1">
                  <a:solidFill>
                    <a:srgbClr val="FF0000"/>
                  </a:solidFill>
                  <a:latin typeface="Arial Narrow" charset="0"/>
                </a:rPr>
                <a:t>Vretenar</a:t>
              </a:r>
              <a:r>
                <a:rPr lang="it-IT" altLang="x-none" sz="1400" dirty="0">
                  <a:solidFill>
                    <a:srgbClr val="FF0000"/>
                  </a:solidFill>
                  <a:latin typeface="Arial Narrow" charset="0"/>
                </a:rPr>
                <a:t>, E. Khan, G.C., Rep. </a:t>
              </a:r>
              <a:r>
                <a:rPr lang="it-IT" altLang="x-none" sz="1400" dirty="0" err="1">
                  <a:solidFill>
                    <a:srgbClr val="FF0000"/>
                  </a:solidFill>
                  <a:latin typeface="Arial Narrow" charset="0"/>
                </a:rPr>
                <a:t>Prog</a:t>
              </a:r>
              <a:r>
                <a:rPr lang="it-IT" altLang="x-none" sz="1400" dirty="0">
                  <a:solidFill>
                    <a:srgbClr val="FF0000"/>
                  </a:solidFill>
                  <a:latin typeface="Arial Narrow" charset="0"/>
                </a:rPr>
                <a:t>. </a:t>
              </a:r>
              <a:r>
                <a:rPr lang="it-IT" altLang="x-none" sz="1400" dirty="0" err="1">
                  <a:solidFill>
                    <a:srgbClr val="FF0000"/>
                  </a:solidFill>
                  <a:latin typeface="Arial Narrow" charset="0"/>
                </a:rPr>
                <a:t>Phys</a:t>
              </a:r>
              <a:r>
                <a:rPr lang="it-IT" altLang="x-none" sz="1400" dirty="0">
                  <a:solidFill>
                    <a:srgbClr val="FF0000"/>
                  </a:solidFill>
                  <a:latin typeface="Arial Narrow" charset="0"/>
                </a:rPr>
                <a:t>. 70, 691 (2007)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7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Particle-vibration coupling (PVC) - 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15</a:t>
            </a:fld>
            <a:endParaRPr lang="uk-UA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1" y="1260739"/>
            <a:ext cx="8229600" cy="1569660"/>
          </a:xfrm>
          <a:prstGeom prst="rect">
            <a:avLst/>
          </a:prstGeom>
          <a:solidFill>
            <a:srgbClr val="FFF9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en-US" altLang="x-none" dirty="0" smtClean="0">
                <a:solidFill>
                  <a:srgbClr val="0000FF"/>
                </a:solidFill>
                <a:latin typeface="Arial" charset="0"/>
              </a:rPr>
              <a:t>In spherical nuclei this </a:t>
            </a:r>
            <a:r>
              <a:rPr lang="en-US" altLang="x-none" dirty="0">
                <a:solidFill>
                  <a:srgbClr val="0000FF"/>
                </a:solidFill>
                <a:latin typeface="Arial" charset="0"/>
              </a:rPr>
              <a:t>is the most effective way, if not the only one, to explain </a:t>
            </a:r>
            <a:r>
              <a:rPr lang="en-US" altLang="x-none" b="1" dirty="0">
                <a:solidFill>
                  <a:srgbClr val="0000FF"/>
                </a:solidFill>
                <a:latin typeface="Arial" charset="0"/>
              </a:rPr>
              <a:t>fragmentation and widths</a:t>
            </a:r>
            <a:r>
              <a:rPr lang="en-US" altLang="x-none" dirty="0">
                <a:solidFill>
                  <a:srgbClr val="0000FF"/>
                </a:solidFill>
                <a:latin typeface="Arial" charset="0"/>
              </a:rPr>
              <a:t> of single-particle and giant resonances in a consistent fashion</a:t>
            </a:r>
            <a:r>
              <a:rPr lang="en-US" altLang="x-none" dirty="0" smtClean="0">
                <a:solidFill>
                  <a:srgbClr val="0000FF"/>
                </a:solidFill>
                <a:latin typeface="Arial" charset="0"/>
              </a:rPr>
              <a:t>. Valid both at the ~1 MeV and ~10 MeV scales.</a:t>
            </a:r>
            <a:endParaRPr lang="en-US" altLang="x-none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143250"/>
            <a:ext cx="42576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Particle decays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𝛾</a:t>
            </a:r>
            <a:r>
              <a:rPr lang="en-US" dirty="0" smtClean="0">
                <a:solidFill>
                  <a:srgbClr val="FF0000"/>
                </a:solidFill>
              </a:rPr>
              <a:t> decays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Correlation experiments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mr-IN" dirty="0" smtClean="0">
                <a:solidFill>
                  <a:srgbClr val="FF0000"/>
                </a:solidFill>
              </a:rPr>
              <a:t>…</a:t>
            </a:r>
            <a:r>
              <a:rPr lang="it-IT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3413" y="3143250"/>
            <a:ext cx="42433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In the following arrows will denote the particles (nucleon degrees of freedom) and wavy lines will denote the vibrations (or phonons </a:t>
            </a:r>
            <a:r>
              <a:rPr lang="mr-IN" dirty="0" smtClean="0"/>
              <a:t>–</a:t>
            </a:r>
            <a:r>
              <a:rPr lang="en-US" dirty="0" smtClean="0"/>
              <a:t> they are bosons).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59118" y="4748763"/>
            <a:ext cx="211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HF or Kohn-Sham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59307" y="5410462"/>
            <a:ext cx="2014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RPA for vibrations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173652" y="4747061"/>
            <a:ext cx="3834875" cy="1477328"/>
            <a:chOff x="5173652" y="4747061"/>
            <a:chExt cx="3834875" cy="1477328"/>
          </a:xfrm>
        </p:grpSpPr>
        <p:sp>
          <p:nvSpPr>
            <p:cNvPr id="12" name="TextBox 11"/>
            <p:cNvSpPr txBox="1"/>
            <p:nvPr/>
          </p:nvSpPr>
          <p:spPr>
            <a:xfrm>
              <a:off x="5723032" y="4981373"/>
              <a:ext cx="1589761" cy="646331"/>
            </a:xfrm>
            <a:prstGeom prst="rect">
              <a:avLst/>
            </a:prstGeom>
            <a:noFill/>
            <a:ln w="28575">
              <a:solidFill>
                <a:srgbClr val="3CAC1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Lowest-order coupling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33728" y="4747061"/>
              <a:ext cx="1574799" cy="1477328"/>
            </a:xfrm>
            <a:prstGeom prst="rect">
              <a:avLst/>
            </a:prstGeom>
            <a:solidFill>
              <a:srgbClr val="A8FFAD"/>
            </a:solidFill>
            <a:ln>
              <a:solidFill>
                <a:srgbClr val="A8FFA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Use consistently the same Hamiltonian or EDF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5173652" y="4995662"/>
              <a:ext cx="469907" cy="22398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19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5211753" y="5390949"/>
              <a:ext cx="469907" cy="22398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1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536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70578"/>
            <a:ext cx="8229600" cy="724429"/>
          </a:xfrm>
        </p:spPr>
        <p:txBody>
          <a:bodyPr/>
          <a:lstStyle/>
          <a:p>
            <a:r>
              <a:rPr lang="en-GB" dirty="0" smtClean="0"/>
              <a:t>Particle-vibration coupling (PVC) - II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/>
              <a:t>16</a:t>
            </a:fld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357187" y="3547674"/>
            <a:ext cx="4360894" cy="156966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FF0000"/>
                </a:solidFill>
                <a:latin typeface="Arial Narrow"/>
                <a:cs typeface="Arial Narrow"/>
              </a:rPr>
              <a:t>Particle-Vibration Coupling (PVC). </a:t>
            </a:r>
          </a:p>
          <a:p>
            <a:pPr algn="just"/>
            <a:r>
              <a:rPr lang="en-GB" dirty="0">
                <a:solidFill>
                  <a:srgbClr val="FF0000"/>
                </a:solidFill>
                <a:latin typeface="Arial Narrow"/>
                <a:cs typeface="Arial Narrow"/>
              </a:rPr>
              <a:t>M. </a:t>
            </a:r>
            <a:r>
              <a:rPr lang="en-GB" dirty="0" err="1">
                <a:solidFill>
                  <a:srgbClr val="FF0000"/>
                </a:solidFill>
                <a:latin typeface="Arial Narrow"/>
                <a:cs typeface="Arial Narrow"/>
              </a:rPr>
              <a:t>Baldo</a:t>
            </a:r>
            <a:r>
              <a:rPr lang="en-GB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GB" i="1" dirty="0">
                <a:solidFill>
                  <a:srgbClr val="FF0000"/>
                </a:solidFill>
                <a:latin typeface="Arial Narrow"/>
                <a:cs typeface="Arial Narrow"/>
              </a:rPr>
              <a:t>et al.</a:t>
            </a:r>
            <a:r>
              <a:rPr lang="en-GB" dirty="0">
                <a:solidFill>
                  <a:srgbClr val="FF0000"/>
                </a:solidFill>
                <a:latin typeface="Arial Narrow"/>
                <a:cs typeface="Arial Narrow"/>
              </a:rPr>
              <a:t>, </a:t>
            </a:r>
            <a:r>
              <a:rPr lang="is-IS" dirty="0">
                <a:solidFill>
                  <a:srgbClr val="FF0000"/>
                </a:solidFill>
                <a:latin typeface="Arial Narrow"/>
                <a:cs typeface="Arial Narrow"/>
              </a:rPr>
              <a:t>J. Phys. G: Nucl. Part. Phys. 42 (2015) 085109.</a:t>
            </a:r>
          </a:p>
          <a:p>
            <a:r>
              <a:rPr lang="is-IS" dirty="0">
                <a:solidFill>
                  <a:srgbClr val="FF0000"/>
                </a:solidFill>
                <a:latin typeface="Arial Narrow"/>
                <a:cs typeface="Arial Narrow"/>
              </a:rPr>
              <a:t>Cf.</a:t>
            </a:r>
            <a:r>
              <a:rPr lang="en-US" dirty="0">
                <a:solidFill>
                  <a:srgbClr val="FF0000"/>
                </a:solidFill>
                <a:latin typeface="Arial Narrow"/>
                <a:cs typeface="Arial Narrow"/>
              </a:rPr>
              <a:t> I. </a:t>
            </a:r>
            <a:r>
              <a:rPr lang="en-US" dirty="0" err="1">
                <a:solidFill>
                  <a:srgbClr val="FF0000"/>
                </a:solidFill>
                <a:latin typeface="Arial Narrow"/>
                <a:cs typeface="Arial Narrow"/>
              </a:rPr>
              <a:t>Hamamoto</a:t>
            </a:r>
            <a:r>
              <a:rPr lang="en-US" dirty="0">
                <a:solidFill>
                  <a:srgbClr val="FF0000"/>
                </a:solidFill>
                <a:latin typeface="Arial Narrow"/>
                <a:cs typeface="Arial Narrow"/>
              </a:rPr>
              <a:t>, V. </a:t>
            </a:r>
            <a:r>
              <a:rPr lang="en-US" dirty="0" err="1">
                <a:solidFill>
                  <a:srgbClr val="FF0000"/>
                </a:solidFill>
                <a:latin typeface="Arial Narrow"/>
                <a:cs typeface="Arial Narrow"/>
              </a:rPr>
              <a:t>Soloviev</a:t>
            </a:r>
            <a:r>
              <a:rPr lang="en-US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Arial Narrow"/>
                <a:cs typeface="Arial Narrow"/>
              </a:rPr>
              <a:t>et al.</a:t>
            </a:r>
            <a:r>
              <a:rPr lang="en-US" dirty="0">
                <a:solidFill>
                  <a:srgbClr val="FF0000"/>
                </a:solidFill>
                <a:latin typeface="Arial Narrow"/>
                <a:cs typeface="Arial Narrow"/>
              </a:rPr>
              <a:t>, V. </a:t>
            </a:r>
            <a:r>
              <a:rPr lang="en-US" dirty="0" err="1">
                <a:solidFill>
                  <a:srgbClr val="FF0000"/>
                </a:solidFill>
                <a:latin typeface="Arial Narrow"/>
                <a:cs typeface="Arial Narrow"/>
              </a:rPr>
              <a:t>Tselyaev</a:t>
            </a:r>
            <a:r>
              <a:rPr lang="en-US" dirty="0">
                <a:solidFill>
                  <a:srgbClr val="FF0000"/>
                </a:solidFill>
                <a:latin typeface="Arial Narrow"/>
                <a:cs typeface="Arial Narrow"/>
              </a:rPr>
              <a:t>, E. </a:t>
            </a:r>
            <a:r>
              <a:rPr lang="en-US" dirty="0" err="1">
                <a:solidFill>
                  <a:srgbClr val="FF0000"/>
                </a:solidFill>
                <a:latin typeface="Arial Narrow"/>
                <a:cs typeface="Arial Narrow"/>
              </a:rPr>
              <a:t>Litvinova</a:t>
            </a:r>
            <a:r>
              <a:rPr lang="en-US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Arial Narrow"/>
                <a:cs typeface="Arial Narrow"/>
              </a:rPr>
              <a:t>et al.</a:t>
            </a:r>
            <a:r>
              <a:rPr lang="en-US" dirty="0">
                <a:solidFill>
                  <a:srgbClr val="FF0000"/>
                </a:solidFill>
                <a:latin typeface="Arial Narrow"/>
                <a:cs typeface="Arial Narrow"/>
              </a:rPr>
              <a:t> [</a:t>
            </a:r>
            <a:r>
              <a:rPr lang="is-IS" dirty="0">
                <a:solidFill>
                  <a:srgbClr val="FF0000"/>
                </a:solidFill>
                <a:latin typeface="Arial Narrow"/>
                <a:cs typeface="Arial Narrow"/>
              </a:rPr>
              <a:t>…]</a:t>
            </a:r>
            <a:endParaRPr lang="en-GB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070197" y="3265853"/>
            <a:ext cx="3938330" cy="2638872"/>
            <a:chOff x="4534752" y="1848142"/>
            <a:chExt cx="3938330" cy="2638872"/>
          </a:xfrm>
        </p:grpSpPr>
        <p:grpSp>
          <p:nvGrpSpPr>
            <p:cNvPr id="37" name="Group 36"/>
            <p:cNvGrpSpPr/>
            <p:nvPr/>
          </p:nvGrpSpPr>
          <p:grpSpPr>
            <a:xfrm>
              <a:off x="4534752" y="1848142"/>
              <a:ext cx="3375108" cy="1895729"/>
              <a:chOff x="5956036" y="4617171"/>
              <a:chExt cx="2616200" cy="1346200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56036" y="4617171"/>
                <a:ext cx="2616200" cy="1346200"/>
              </a:xfrm>
              <a:prstGeom prst="rect">
                <a:avLst/>
              </a:prstGeom>
            </p:spPr>
          </p:pic>
          <p:pic>
            <p:nvPicPr>
              <p:cNvPr id="39" name="Picture 38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9261" y="5352478"/>
                <a:ext cx="552450" cy="527050"/>
              </a:xfrm>
              <a:prstGeom prst="rect">
                <a:avLst/>
              </a:prstGeom>
            </p:spPr>
          </p:pic>
          <p:pic>
            <p:nvPicPr>
              <p:cNvPr id="40" name="Picture 39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7525" y="5400437"/>
                <a:ext cx="396000" cy="207429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6245443" y="3504911"/>
              <a:ext cx="22276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</a:rPr>
                <a:t>Self-consistent RPA</a:t>
              </a:r>
            </a:p>
            <a:p>
              <a:r>
                <a:rPr lang="en-GB" sz="1600" dirty="0">
                  <a:solidFill>
                    <a:srgbClr val="0000FF"/>
                  </a:solidFill>
                </a:rPr>
                <a:t>Sum of ph</a:t>
              </a:r>
              <a:r>
                <a:rPr lang="en-GB" sz="1600" baseline="30000" dirty="0">
                  <a:solidFill>
                    <a:srgbClr val="0000FF"/>
                  </a:solidFill>
                </a:rPr>
                <a:t>-1</a:t>
              </a:r>
              <a:r>
                <a:rPr lang="en-GB" sz="1600" dirty="0">
                  <a:solidFill>
                    <a:srgbClr val="0000FF"/>
                  </a:solidFill>
                </a:rPr>
                <a:t> “bubbles”</a:t>
              </a:r>
              <a:endParaRPr lang="en-GB" sz="1600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944128" y="2039488"/>
              <a:ext cx="3414652" cy="24475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73127" y="965882"/>
            <a:ext cx="2520494" cy="2447526"/>
            <a:chOff x="2082793" y="2039488"/>
            <a:chExt cx="2520494" cy="2447526"/>
          </a:xfrm>
        </p:grpSpPr>
        <p:sp>
          <p:nvSpPr>
            <p:cNvPr id="13" name="TextBox 12"/>
            <p:cNvSpPr txBox="1"/>
            <p:nvPr/>
          </p:nvSpPr>
          <p:spPr>
            <a:xfrm>
              <a:off x="2082793" y="3690842"/>
              <a:ext cx="24242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</a:rPr>
                <a:t>HF states (Skyrme)</a:t>
              </a:r>
            </a:p>
            <a:p>
              <a:r>
                <a:rPr lang="en-GB" sz="1600">
                  <a:solidFill>
                    <a:srgbClr val="0000FF"/>
                  </a:solidFill>
                </a:rPr>
                <a:t>Both p and h</a:t>
              </a:r>
              <a:r>
                <a:rPr lang="en-GB" sz="1600" baseline="30000">
                  <a:solidFill>
                    <a:srgbClr val="0000FF"/>
                  </a:solidFill>
                </a:rPr>
                <a:t>-1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082793" y="2039488"/>
              <a:ext cx="2520494" cy="244752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43509" y="2157210"/>
              <a:ext cx="1739900" cy="128270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57187" y="965882"/>
            <a:ext cx="47130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 formal description of the model can be given.</a:t>
            </a:r>
          </a:p>
          <a:p>
            <a:pPr algn="just"/>
            <a:r>
              <a:rPr lang="en-US" dirty="0" smtClean="0"/>
              <a:t>One starts from the Hedin’s equations, that involve</a:t>
            </a:r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US" dirty="0"/>
              <a:t>a</a:t>
            </a:r>
            <a:r>
              <a:rPr lang="en-US" dirty="0" smtClean="0"/>
              <a:t>nd performs a series of approximations.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358" y="2206974"/>
            <a:ext cx="2420417" cy="3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7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622"/>
            <a:ext cx="8229600" cy="724429"/>
          </a:xfrm>
        </p:spPr>
        <p:txBody>
          <a:bodyPr/>
          <a:lstStyle/>
          <a:p>
            <a:r>
              <a:rPr lang="en-US" dirty="0" smtClean="0"/>
              <a:t>Fragmentation of </a:t>
            </a:r>
            <a:r>
              <a:rPr lang="en-US" dirty="0" err="1" smtClean="0"/>
              <a:t>s.p</a:t>
            </a:r>
            <a:r>
              <a:rPr lang="en-US" dirty="0" smtClean="0"/>
              <a:t>. strength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17</a:t>
            </a:fld>
            <a:endParaRPr lang="uk-UA"/>
          </a:p>
        </p:txBody>
      </p:sp>
      <p:grpSp>
        <p:nvGrpSpPr>
          <p:cNvPr id="7" name="Group 6"/>
          <p:cNvGrpSpPr/>
          <p:nvPr/>
        </p:nvGrpSpPr>
        <p:grpSpPr>
          <a:xfrm>
            <a:off x="156990" y="977083"/>
            <a:ext cx="8987011" cy="5316990"/>
            <a:chOff x="156990" y="977083"/>
            <a:chExt cx="8987011" cy="531699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3081" y="1413571"/>
              <a:ext cx="771339" cy="1152362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5038197" y="1626986"/>
              <a:ext cx="4105804" cy="4667087"/>
              <a:chOff x="5038197" y="1626986"/>
              <a:chExt cx="4105804" cy="4667087"/>
            </a:xfrm>
          </p:grpSpPr>
          <p:pic>
            <p:nvPicPr>
              <p:cNvPr id="21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8197" y="2062107"/>
                <a:ext cx="4105804" cy="4231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Box 7"/>
              <p:cNvSpPr txBox="1">
                <a:spLocks noChangeArrowheads="1"/>
              </p:cNvSpPr>
              <p:nvPr/>
            </p:nvSpPr>
            <p:spPr bwMode="auto">
              <a:xfrm>
                <a:off x="5532510" y="1626986"/>
                <a:ext cx="3367978" cy="610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>
                    <a:solidFill>
                      <a:srgbClr val="FF0000"/>
                    </a:solidFill>
                    <a:latin typeface="Arial Narrow" charset="0"/>
                    <a:cs typeface="Arial Narrow" charset="0"/>
                  </a:rPr>
                  <a:t>APPLICATION TO SCATTERING</a:t>
                </a:r>
              </a:p>
              <a:p>
                <a:pPr eaLnBrk="1" hangingPunct="1"/>
                <a:r>
                  <a:rPr lang="en-GB" sz="1800">
                    <a:solidFill>
                      <a:srgbClr val="FF0000"/>
                    </a:solidFill>
                    <a:latin typeface="Arial Narrow" charset="0"/>
                    <a:cs typeface="Arial Narrow" charset="0"/>
                  </a:rPr>
                  <a:t>Courtesy: K. Mizuyama</a:t>
                </a:r>
              </a:p>
            </p:txBody>
          </p:sp>
        </p:grpSp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250825" y="977083"/>
              <a:ext cx="422116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just" eaLnBrk="1" hangingPunct="1"/>
              <a:r>
                <a:rPr lang="en-US">
                  <a:solidFill>
                    <a:srgbClr val="3333CC"/>
                  </a:solidFill>
                  <a:latin typeface="Arial" charset="0"/>
                  <a:cs typeface="Arial" charset="0"/>
                </a:rPr>
                <a:t>Dyson equation in coordinate space.</a:t>
              </a:r>
              <a:endParaRPr lang="en-US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184" y="1771222"/>
              <a:ext cx="762000" cy="317500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25" y="2425744"/>
              <a:ext cx="2340365" cy="313842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156990" y="3398715"/>
              <a:ext cx="5132387" cy="2623675"/>
              <a:chOff x="156990" y="3398715"/>
              <a:chExt cx="5132387" cy="2623675"/>
            </a:xfrm>
          </p:grpSpPr>
          <p:sp>
            <p:nvSpPr>
              <p:cNvPr id="15" name="Text Box 7"/>
              <p:cNvSpPr txBox="1">
                <a:spLocks noChangeArrowheads="1"/>
              </p:cNvSpPr>
              <p:nvPr/>
            </p:nvSpPr>
            <p:spPr bwMode="auto">
              <a:xfrm>
                <a:off x="159084" y="5683836"/>
                <a:ext cx="5130293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it-IT" sz="1600" dirty="0">
                    <a:solidFill>
                      <a:srgbClr val="FF0000"/>
                    </a:solidFill>
                    <a:latin typeface="Arial Narrow"/>
                    <a:ea typeface="+mn-ea"/>
                    <a:cs typeface="Arial Narrow"/>
                  </a:rPr>
                  <a:t>K. </a:t>
                </a:r>
                <a:r>
                  <a:rPr lang="it-IT" sz="1600" dirty="0" err="1">
                    <a:solidFill>
                      <a:srgbClr val="FF0000"/>
                    </a:solidFill>
                    <a:latin typeface="Arial Narrow"/>
                    <a:ea typeface="+mn-ea"/>
                    <a:cs typeface="Arial Narrow"/>
                  </a:rPr>
                  <a:t>Mizuyama</a:t>
                </a:r>
                <a:r>
                  <a:rPr lang="it-IT" sz="1600" dirty="0">
                    <a:solidFill>
                      <a:srgbClr val="FF0000"/>
                    </a:solidFill>
                    <a:latin typeface="Arial Narrow"/>
                    <a:ea typeface="+mn-ea"/>
                    <a:cs typeface="Arial Narrow"/>
                  </a:rPr>
                  <a:t>, GC, and E. </a:t>
                </a:r>
                <a:r>
                  <a:rPr lang="it-IT" sz="1600" dirty="0" err="1">
                    <a:solidFill>
                      <a:srgbClr val="FF0000"/>
                    </a:solidFill>
                    <a:latin typeface="Arial Narrow"/>
                    <a:ea typeface="+mn-ea"/>
                    <a:cs typeface="Arial Narrow"/>
                  </a:rPr>
                  <a:t>Vigezzi, PRC 86, 034318 (2012).</a:t>
                </a:r>
                <a:endParaRPr lang="it-IT" sz="1600" dirty="0">
                  <a:solidFill>
                    <a:srgbClr val="FF0000"/>
                  </a:solidFill>
                  <a:latin typeface="Arial Narrow"/>
                  <a:ea typeface="+mn-ea"/>
                  <a:cs typeface="Arial Narrow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156990" y="3398715"/>
                <a:ext cx="5132387" cy="2443088"/>
                <a:chOff x="156990" y="3398715"/>
                <a:chExt cx="5132387" cy="2443088"/>
              </a:xfrm>
            </p:grpSpPr>
            <p:grpSp>
              <p:nvGrpSpPr>
                <p:cNvPr id="17" name="Group 16"/>
                <p:cNvGrpSpPr>
                  <a:grpSpLocks/>
                </p:cNvGrpSpPr>
                <p:nvPr/>
              </p:nvGrpSpPr>
              <p:grpSpPr bwMode="auto">
                <a:xfrm>
                  <a:off x="156990" y="3481190"/>
                  <a:ext cx="5132387" cy="2360613"/>
                  <a:chOff x="4335070" y="3789040"/>
                  <a:chExt cx="5133474" cy="2360893"/>
                </a:xfrm>
              </p:grpSpPr>
              <p:pic>
                <p:nvPicPr>
                  <p:cNvPr id="19" name="Picture 9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35070" y="3789040"/>
                    <a:ext cx="5133474" cy="18722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" name="Picture 10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04048" y="5489860"/>
                    <a:ext cx="3960440" cy="6600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8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1549998" y="3398715"/>
                  <a:ext cx="3596208" cy="923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just" eaLnBrk="1" hangingPunct="1"/>
                  <a:r>
                    <a:rPr lang="en-US" sz="1800">
                      <a:solidFill>
                        <a:srgbClr val="006600"/>
                      </a:solidFill>
                      <a:latin typeface="Comic Sans MS" charset="0"/>
                      <a:cs typeface="Comic Sans MS" charset="0"/>
                    </a:rPr>
                    <a:t>Y-axis: g9/2 strength in </a:t>
                  </a:r>
                  <a:r>
                    <a:rPr lang="en-US" sz="1800" baseline="30000">
                      <a:solidFill>
                        <a:srgbClr val="006600"/>
                      </a:solidFill>
                      <a:latin typeface="Comic Sans MS" charset="0"/>
                      <a:cs typeface="Comic Sans MS" charset="0"/>
                    </a:rPr>
                    <a:t>41</a:t>
                  </a:r>
                  <a:r>
                    <a:rPr lang="en-US" sz="1800">
                      <a:solidFill>
                        <a:srgbClr val="006600"/>
                      </a:solidFill>
                      <a:latin typeface="Comic Sans MS" charset="0"/>
                      <a:cs typeface="Comic Sans MS" charset="0"/>
                    </a:rPr>
                    <a:t>Ca</a:t>
                  </a:r>
                </a:p>
                <a:p>
                  <a:pPr algn="just" eaLnBrk="1" hangingPunct="1"/>
                  <a:r>
                    <a:rPr lang="en-US" sz="1800">
                      <a:solidFill>
                        <a:srgbClr val="006600"/>
                      </a:solidFill>
                      <a:latin typeface="Comic Sans MS" charset="0"/>
                      <a:cs typeface="Comic Sans MS" charset="0"/>
                    </a:rPr>
                    <a:t> </a:t>
                  </a:r>
                </a:p>
                <a:p>
                  <a:pPr algn="just" eaLnBrk="1" hangingPunct="1"/>
                  <a:r>
                    <a:rPr lang="en-US" sz="1800">
                      <a:solidFill>
                        <a:srgbClr val="006600"/>
                      </a:solidFill>
                      <a:latin typeface="Comic Sans MS" charset="0"/>
                      <a:cs typeface="Comic Sans MS" charset="0"/>
                    </a:rPr>
                    <a:t>Red=exp. Blue=theory.</a:t>
                  </a:r>
                </a:p>
              </p:txBody>
            </p:sp>
          </p:grpSp>
        </p:grpSp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25" y="2847416"/>
              <a:ext cx="2487883" cy="518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76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194"/>
            <a:ext cx="8229600" cy="105474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More general</a:t>
            </a:r>
            <a:r>
              <a:rPr lang="en-GB" dirty="0" smtClean="0"/>
              <a:t> physics </a:t>
            </a:r>
            <a:r>
              <a:rPr lang="en-GB" dirty="0"/>
              <a:t>case: towards complete spectroscopy of odd nuclei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t>18</a:t>
            </a:fld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256985" y="1284671"/>
            <a:ext cx="8629650" cy="4524375"/>
            <a:chOff x="276225" y="1465263"/>
            <a:chExt cx="8629650" cy="4524375"/>
          </a:xfrm>
        </p:grpSpPr>
        <p:sp>
          <p:nvSpPr>
            <p:cNvPr id="13" name="TextBox 1"/>
            <p:cNvSpPr txBox="1">
              <a:spLocks noChangeArrowheads="1"/>
            </p:cNvSpPr>
            <p:nvPr/>
          </p:nvSpPr>
          <p:spPr bwMode="auto">
            <a:xfrm>
              <a:off x="276225" y="1465263"/>
              <a:ext cx="8629650" cy="452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just" eaLnBrk="1" hangingPunct="1">
                <a:buFont typeface="Arial" charset="0"/>
                <a:buChar char="•"/>
                <a:defRPr/>
              </a:pPr>
              <a:r>
                <a:rPr lang="en-US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There are several examples of spectra in which </a:t>
              </a:r>
              <a:r>
                <a:rPr lang="en-US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“particle” states</a:t>
              </a:r>
              <a:r>
                <a:rPr lang="en-US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 (</a:t>
              </a:r>
              <a:r>
                <a:rPr lang="en-US" u="sng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large spectroscopic factor in transfer reactions</a:t>
              </a:r>
              <a:r>
                <a:rPr lang="en-US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) co-exist with states made up with </a:t>
              </a:r>
              <a:r>
                <a:rPr lang="en-US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“particle plus core vibration” states</a:t>
              </a:r>
              <a:r>
                <a:rPr lang="en-US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 (</a:t>
              </a:r>
              <a:r>
                <a:rPr lang="en-US" u="sng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gamma decay similar to that of the core vibration</a:t>
              </a:r>
              <a:r>
                <a:rPr lang="en-US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).</a:t>
              </a:r>
            </a:p>
            <a:p>
              <a:pPr marL="0" indent="0" algn="just" eaLnBrk="1" hangingPunct="1">
                <a:defRPr/>
              </a:pPr>
              <a:endParaRPr lang="en-US" smtClean="0">
                <a:solidFill>
                  <a:srgbClr val="0000FF"/>
                </a:solidFill>
                <a:latin typeface="Arial" charset="0"/>
                <a:cs typeface="Arial" charset="0"/>
              </a:endParaRPr>
            </a:p>
            <a:p>
              <a:pPr marL="0" indent="0" algn="just" eaLnBrk="1" hangingPunct="1">
                <a:defRPr/>
              </a:pPr>
              <a:endParaRPr lang="en-US" smtClean="0">
                <a:solidFill>
                  <a:srgbClr val="0000FF"/>
                </a:solidFill>
                <a:latin typeface="Arial" charset="0"/>
                <a:cs typeface="Arial" charset="0"/>
              </a:endParaRPr>
            </a:p>
            <a:p>
              <a:pPr marL="0" indent="0" algn="just" eaLnBrk="1" hangingPunct="1">
                <a:defRPr/>
              </a:pPr>
              <a:endParaRPr lang="en-US" smtClean="0">
                <a:solidFill>
                  <a:srgbClr val="0000FF"/>
                </a:solidFill>
                <a:latin typeface="Arial" charset="0"/>
                <a:cs typeface="Arial" charset="0"/>
              </a:endParaRPr>
            </a:p>
            <a:p>
              <a:pPr algn="just" eaLnBrk="1" hangingPunct="1">
                <a:buFont typeface="Arial" charset="0"/>
                <a:buChar char="•"/>
                <a:defRPr/>
              </a:pPr>
              <a:r>
                <a:rPr lang="en-US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Could be a good playground for particle-vibration coupling models …</a:t>
              </a:r>
            </a:p>
            <a:p>
              <a:pPr marL="0" indent="0" algn="just" eaLnBrk="1" hangingPunct="1">
                <a:defRPr/>
              </a:pPr>
              <a:endParaRPr lang="en-US" smtClean="0">
                <a:solidFill>
                  <a:srgbClr val="0000FF"/>
                </a:solidFill>
                <a:latin typeface="Arial" charset="0"/>
                <a:cs typeface="Arial" charset="0"/>
              </a:endParaRPr>
            </a:p>
            <a:p>
              <a:pPr algn="just" eaLnBrk="1" hangingPunct="1">
                <a:buFont typeface="Arial" charset="0"/>
                <a:buChar char="•"/>
                <a:defRPr/>
              </a:pPr>
              <a:r>
                <a:rPr lang="en-US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… but in some cases particle-phonon states are instead 2p-1h, or 3p-2h states (</a:t>
              </a:r>
              <a:r>
                <a:rPr lang="en-US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“shell model-like” states</a:t>
              </a:r>
              <a:r>
                <a:rPr lang="en-US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).</a:t>
              </a:r>
            </a:p>
          </p:txBody>
        </p:sp>
        <p:pic>
          <p:nvPicPr>
            <p:cNvPr id="14" name="Picture 1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488" y="3217863"/>
              <a:ext cx="6975475" cy="54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579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t>19</a:t>
            </a:fld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261870" y="112819"/>
            <a:ext cx="4438786" cy="5870805"/>
            <a:chOff x="261870" y="112819"/>
            <a:chExt cx="4438786" cy="5870805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1449252" y="463216"/>
              <a:ext cx="3251404" cy="30480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it-IT" sz="1400">
                  <a:solidFill>
                    <a:srgbClr val="FF0000"/>
                  </a:solidFill>
                  <a:latin typeface="Arial Narrow" charset="0"/>
                </a:rPr>
                <a:t>T.R. Canada </a:t>
              </a:r>
              <a:r>
                <a:rPr lang="it-IT" sz="1400" i="1">
                  <a:solidFill>
                    <a:srgbClr val="FF0000"/>
                  </a:solidFill>
                  <a:latin typeface="Arial Narrow" charset="0"/>
                </a:rPr>
                <a:t>et al.</a:t>
              </a:r>
              <a:r>
                <a:rPr lang="it-IT" sz="1400">
                  <a:solidFill>
                    <a:srgbClr val="FF0000"/>
                  </a:solidFill>
                  <a:latin typeface="Arial Narrow" charset="0"/>
                </a:rPr>
                <a:t>, Phys. Rev. C4, 471 (1971)</a:t>
              </a:r>
            </a:p>
          </p:txBody>
        </p:sp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70" y="1546561"/>
              <a:ext cx="3891406" cy="4437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293740" y="112819"/>
              <a:ext cx="4273638" cy="1323439"/>
            </a:xfrm>
            <a:prstGeom prst="rect">
              <a:avLst/>
            </a:prstGeom>
            <a:noFill/>
            <a:ln w="19050" cmpd="sng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it-IT" sz="2000">
                  <a:solidFill>
                    <a:srgbClr val="0000FF"/>
                  </a:solidFill>
                  <a:latin typeface="Arial"/>
                  <a:cs typeface="Arial"/>
                </a:rPr>
                <a:t>States from (d,p) on </a:t>
              </a:r>
              <a:r>
                <a:rPr lang="it-IT" sz="2000" baseline="30000">
                  <a:solidFill>
                    <a:srgbClr val="0000FF"/>
                  </a:solidFill>
                  <a:latin typeface="Arial"/>
                  <a:cs typeface="Arial"/>
                </a:rPr>
                <a:t>48</a:t>
              </a:r>
              <a:r>
                <a:rPr lang="it-IT" sz="2000">
                  <a:solidFill>
                    <a:srgbClr val="0000FF"/>
                  </a:solidFill>
                  <a:latin typeface="Arial"/>
                  <a:cs typeface="Arial"/>
                </a:rPr>
                <a:t>Ca.</a:t>
              </a:r>
            </a:p>
            <a:p>
              <a:pPr algn="just">
                <a:spcBef>
                  <a:spcPct val="50000"/>
                </a:spcBef>
                <a:defRPr/>
              </a:pPr>
              <a:endParaRPr lang="it-IT" sz="2000">
                <a:solidFill>
                  <a:srgbClr val="0000FF"/>
                </a:solidFill>
                <a:latin typeface="Arial"/>
                <a:cs typeface="Arial"/>
              </a:endParaRPr>
            </a:p>
            <a:p>
              <a:pPr algn="just">
                <a:spcBef>
                  <a:spcPct val="50000"/>
                </a:spcBef>
                <a:defRPr/>
              </a:pPr>
              <a:r>
                <a:rPr lang="it-IT" sz="2000">
                  <a:solidFill>
                    <a:srgbClr val="0000FF"/>
                  </a:solidFill>
                  <a:latin typeface="Arial"/>
                  <a:cs typeface="Arial"/>
                </a:rPr>
                <a:t>Neutrons plus a </a:t>
              </a:r>
              <a:r>
                <a:rPr lang="it-IT" sz="2000" baseline="30000">
                  <a:solidFill>
                    <a:srgbClr val="0000FF"/>
                  </a:solidFill>
                  <a:latin typeface="Arial"/>
                  <a:cs typeface="Arial"/>
                </a:rPr>
                <a:t>48</a:t>
              </a:r>
              <a:r>
                <a:rPr lang="it-IT" sz="2000">
                  <a:solidFill>
                    <a:srgbClr val="0000FF"/>
                  </a:solidFill>
                  <a:latin typeface="Arial"/>
                  <a:cs typeface="Arial"/>
                </a:rPr>
                <a:t>Ca vibration 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98988" y="86537"/>
            <a:ext cx="4545012" cy="5931923"/>
            <a:chOff x="4598988" y="86537"/>
            <a:chExt cx="4545012" cy="5931923"/>
          </a:xfrm>
        </p:grpSpPr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5375120" y="2234562"/>
              <a:ext cx="3671887" cy="30480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it-IT" sz="1400">
                  <a:solidFill>
                    <a:srgbClr val="FF0000"/>
                  </a:solidFill>
                  <a:latin typeface="Arial Narrow" charset="0"/>
                </a:rPr>
                <a:t>D. Montanari </a:t>
              </a:r>
              <a:r>
                <a:rPr lang="it-IT" sz="1400" i="1">
                  <a:solidFill>
                    <a:srgbClr val="FF0000"/>
                  </a:solidFill>
                  <a:latin typeface="Arial Narrow" charset="0"/>
                </a:rPr>
                <a:t>et al.</a:t>
              </a:r>
              <a:r>
                <a:rPr lang="it-IT" sz="1400">
                  <a:solidFill>
                    <a:srgbClr val="FF0000"/>
                  </a:solidFill>
                  <a:latin typeface="Arial Narrow" charset="0"/>
                </a:rPr>
                <a:t>, Phys. Lett. B 697, 288 (2011)</a:t>
              </a:r>
            </a:p>
          </p:txBody>
        </p:sp>
        <p:pic>
          <p:nvPicPr>
            <p:cNvPr id="14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8988" y="2488164"/>
              <a:ext cx="4545012" cy="353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4854575" y="86537"/>
              <a:ext cx="4176713" cy="2092881"/>
            </a:xfrm>
            <a:prstGeom prst="rect">
              <a:avLst/>
            </a:prstGeom>
            <a:noFill/>
            <a:ln w="1905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it-IT" sz="2000" baseline="30000">
                  <a:solidFill>
                    <a:srgbClr val="FF0000"/>
                  </a:solidFill>
                  <a:latin typeface="Arial"/>
                  <a:cs typeface="Arial"/>
                </a:rPr>
                <a:t>64</a:t>
              </a:r>
              <a:r>
                <a:rPr lang="it-IT" sz="2000">
                  <a:solidFill>
                    <a:srgbClr val="FF0000"/>
                  </a:solidFill>
                  <a:latin typeface="Arial"/>
                  <a:cs typeface="Arial"/>
                </a:rPr>
                <a:t>Ni+</a:t>
              </a:r>
              <a:r>
                <a:rPr lang="it-IT" sz="2000" baseline="30000">
                  <a:solidFill>
                    <a:srgbClr val="FF0000"/>
                  </a:solidFill>
                  <a:latin typeface="Arial"/>
                  <a:cs typeface="Arial"/>
                </a:rPr>
                <a:t>48</a:t>
              </a:r>
              <a:r>
                <a:rPr lang="it-IT" sz="2000">
                  <a:solidFill>
                    <a:srgbClr val="FF0000"/>
                  </a:solidFill>
                  <a:latin typeface="Arial"/>
                  <a:cs typeface="Arial"/>
                </a:rPr>
                <a:t>Ca (5.7 MeV/u) performed at LNL recently. </a:t>
              </a:r>
            </a:p>
            <a:p>
              <a:pPr algn="just">
                <a:spcBef>
                  <a:spcPct val="50000"/>
                </a:spcBef>
                <a:defRPr/>
              </a:pPr>
              <a:r>
                <a:rPr lang="it-IT" sz="2000">
                  <a:solidFill>
                    <a:srgbClr val="FF0000"/>
                  </a:solidFill>
                  <a:latin typeface="Arial"/>
                  <a:cs typeface="Arial"/>
                </a:rPr>
                <a:t>The angular momenta have been found to be aligned </a:t>
              </a:r>
              <a:r>
                <a:rPr lang="it-IT" sz="2000" u="sng">
                  <a:solidFill>
                    <a:srgbClr val="FF0000"/>
                  </a:solidFill>
                  <a:latin typeface="Arial"/>
                  <a:cs typeface="Arial"/>
                </a:rPr>
                <a:t>perpendicular</a:t>
              </a:r>
              <a:r>
                <a:rPr lang="it-IT" sz="2000">
                  <a:solidFill>
                    <a:srgbClr val="FF0000"/>
                  </a:solidFill>
                  <a:latin typeface="Arial"/>
                  <a:cs typeface="Arial"/>
                </a:rPr>
                <a:t> to the reaction plane. </a:t>
              </a:r>
              <a:r>
                <a:rPr lang="it-IT" sz="2000" u="sng">
                  <a:solidFill>
                    <a:srgbClr val="FF0000"/>
                  </a:solidFill>
                  <a:latin typeface="Arial"/>
                  <a:cs typeface="Arial"/>
                </a:rPr>
                <a:t>Spin</a:t>
              </a:r>
              <a:r>
                <a:rPr lang="it-IT" sz="2000">
                  <a:solidFill>
                    <a:srgbClr val="FF0000"/>
                  </a:solidFill>
                  <a:latin typeface="Arial"/>
                  <a:cs typeface="Arial"/>
                </a:rPr>
                <a:t> and  lifetimes extracted.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991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886"/>
            <a:ext cx="8229600" cy="724429"/>
          </a:xfrm>
        </p:spPr>
        <p:txBody>
          <a:bodyPr>
            <a:normAutofit fontScale="90000"/>
          </a:bodyPr>
          <a:lstStyle/>
          <a:p>
            <a:r>
              <a:rPr lang="en-GB"/>
              <a:t>Nuclear Density Functional Theory (DFT)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400362"/>
            <a:ext cx="8229600" cy="281189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GB" sz="2000" b="1" dirty="0">
              <a:solidFill>
                <a:srgbClr val="0000FF"/>
              </a:solidFill>
              <a:cs typeface="Arial"/>
            </a:endParaRPr>
          </a:p>
          <a:p>
            <a:pPr algn="just">
              <a:defRPr/>
            </a:pPr>
            <a:r>
              <a:rPr lang="en-GB" sz="2000" dirty="0" smtClean="0">
                <a:solidFill>
                  <a:srgbClr val="0000FF"/>
                </a:solidFill>
                <a:cs typeface="Arial"/>
              </a:rPr>
              <a:t>The </a:t>
            </a:r>
            <a:r>
              <a:rPr lang="en-GB" sz="2000" dirty="0" err="1" smtClean="0">
                <a:solidFill>
                  <a:srgbClr val="0000FF"/>
                </a:solidFill>
                <a:cs typeface="Arial"/>
              </a:rPr>
              <a:t>Hohenberg</a:t>
            </a:r>
            <a:r>
              <a:rPr lang="en-GB" sz="2000" dirty="0" smtClean="0">
                <a:solidFill>
                  <a:srgbClr val="0000FF"/>
                </a:solidFill>
                <a:cs typeface="Arial"/>
              </a:rPr>
              <a:t>-Kohn theorem guarantees that the exact functional exists but gives no clue on how to build it.</a:t>
            </a:r>
          </a:p>
          <a:p>
            <a:pPr algn="just">
              <a:defRPr/>
            </a:pPr>
            <a:r>
              <a:rPr lang="en-GB" sz="2000" dirty="0" smtClean="0">
                <a:solidFill>
                  <a:srgbClr val="0000FF"/>
                </a:solidFill>
                <a:cs typeface="Arial"/>
              </a:rPr>
              <a:t>One can start </a:t>
            </a:r>
            <a:r>
              <a:rPr lang="en-GB" sz="2000" dirty="0">
                <a:solidFill>
                  <a:srgbClr val="0000FF"/>
                </a:solidFill>
                <a:cs typeface="Arial"/>
              </a:rPr>
              <a:t>from a force </a:t>
            </a:r>
            <a:r>
              <a:rPr lang="en-GB" sz="2000" dirty="0" err="1">
                <a:solidFill>
                  <a:srgbClr val="0000FF"/>
                </a:solidFill>
                <a:cs typeface="Arial"/>
              </a:rPr>
              <a:t>V</a:t>
            </a:r>
            <a:r>
              <a:rPr lang="en-GB" sz="2000" baseline="-25000" dirty="0" err="1">
                <a:solidFill>
                  <a:srgbClr val="0000FF"/>
                </a:solidFill>
                <a:cs typeface="Arial"/>
              </a:rPr>
              <a:t>eff</a:t>
            </a:r>
            <a:r>
              <a:rPr lang="en-GB" sz="2000" dirty="0">
                <a:solidFill>
                  <a:srgbClr val="0000FF"/>
                </a:solidFill>
                <a:cs typeface="Arial"/>
              </a:rPr>
              <a:t> and write </a:t>
            </a:r>
            <a:r>
              <a:rPr lang="en-GB" sz="2000" dirty="0" err="1" smtClean="0">
                <a:solidFill>
                  <a:srgbClr val="0000FF"/>
                </a:solidFill>
                <a:cs typeface="Arial"/>
              </a:rPr>
              <a:t>H</a:t>
            </a:r>
            <a:r>
              <a:rPr lang="en-GB" sz="2000" baseline="-25000" dirty="0" err="1" smtClean="0">
                <a:solidFill>
                  <a:srgbClr val="0000FF"/>
                </a:solidFill>
                <a:cs typeface="Arial"/>
              </a:rPr>
              <a:t>eff</a:t>
            </a:r>
            <a:r>
              <a:rPr lang="en-GB" sz="2000" dirty="0" smtClean="0">
                <a:solidFill>
                  <a:srgbClr val="0000FF"/>
                </a:solidFill>
                <a:cs typeface="Arial"/>
              </a:rPr>
              <a:t> </a:t>
            </a:r>
            <a:r>
              <a:rPr lang="en-GB" sz="2000" dirty="0">
                <a:solidFill>
                  <a:srgbClr val="0000FF"/>
                </a:solidFill>
                <a:cs typeface="Arial"/>
              </a:rPr>
              <a:t>= T + </a:t>
            </a:r>
            <a:r>
              <a:rPr lang="en-GB" sz="2000" dirty="0" err="1" smtClean="0">
                <a:solidFill>
                  <a:srgbClr val="0000FF"/>
                </a:solidFill>
                <a:cs typeface="Arial"/>
              </a:rPr>
              <a:t>V</a:t>
            </a:r>
            <a:r>
              <a:rPr lang="en-GB" sz="2000" baseline="-25000" dirty="0" err="1" smtClean="0">
                <a:solidFill>
                  <a:srgbClr val="0000FF"/>
                </a:solidFill>
                <a:cs typeface="Arial"/>
              </a:rPr>
              <a:t>eff</a:t>
            </a:r>
            <a:r>
              <a:rPr lang="en-GB" sz="2000" dirty="0" smtClean="0">
                <a:solidFill>
                  <a:srgbClr val="0000FF"/>
                </a:solidFill>
                <a:cs typeface="Arial"/>
              </a:rPr>
              <a:t>. E is </a:t>
            </a:r>
            <a:r>
              <a:rPr lang="en-GB" sz="2000" dirty="0">
                <a:solidFill>
                  <a:srgbClr val="0000FF"/>
                </a:solidFill>
                <a:cs typeface="Arial"/>
              </a:rPr>
              <a:t>the expectation value on a general Slater determinant.</a:t>
            </a:r>
          </a:p>
          <a:p>
            <a:pPr algn="just">
              <a:defRPr/>
            </a:pPr>
            <a:r>
              <a:rPr lang="en-GB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𝛿</a:t>
            </a:r>
            <a:r>
              <a:rPr lang="en-GB" sz="2000" dirty="0" smtClean="0">
                <a:solidFill>
                  <a:srgbClr val="FF0000"/>
                </a:solidFill>
                <a:cs typeface="Arial"/>
              </a:rPr>
              <a:t>E = 0 provides </a:t>
            </a:r>
            <a:r>
              <a:rPr lang="en-GB" sz="2000" dirty="0" err="1" smtClean="0">
                <a:solidFill>
                  <a:srgbClr val="FF0000"/>
                </a:solidFill>
                <a:cs typeface="Arial"/>
              </a:rPr>
              <a:t>Hartree-Fock</a:t>
            </a:r>
            <a:r>
              <a:rPr lang="en-GB" sz="2000" dirty="0" smtClean="0">
                <a:solidFill>
                  <a:srgbClr val="FF0000"/>
                </a:solidFill>
                <a:cs typeface="Arial"/>
              </a:rPr>
              <a:t> or Kohn-Sham (</a:t>
            </a:r>
            <a:r>
              <a:rPr lang="en-GB" sz="2000" dirty="0" err="1" smtClean="0">
                <a:solidFill>
                  <a:srgbClr val="FF0000"/>
                </a:solidFill>
                <a:cs typeface="Arial"/>
              </a:rPr>
              <a:t>integro</a:t>
            </a:r>
            <a:r>
              <a:rPr lang="en-GB" sz="2000" dirty="0" smtClean="0">
                <a:solidFill>
                  <a:srgbClr val="FF0000"/>
                </a:solidFill>
                <a:cs typeface="Arial"/>
              </a:rPr>
              <a:t>-)differential equations</a:t>
            </a:r>
            <a:endParaRPr lang="en-GB" sz="2000" b="1" dirty="0" smtClean="0">
              <a:solidFill>
                <a:srgbClr val="FF0000"/>
              </a:solidFill>
              <a:cs typeface="Arial"/>
            </a:endParaRPr>
          </a:p>
          <a:p>
            <a:pPr algn="just">
              <a:defRPr/>
            </a:pPr>
            <a:r>
              <a:rPr lang="en-GB" sz="2000" b="1" dirty="0" smtClean="0">
                <a:solidFill>
                  <a:srgbClr val="0000FF"/>
                </a:solidFill>
                <a:cs typeface="Arial"/>
              </a:rPr>
              <a:t>Another possibility is to write directly the functional E[𝜌] and fit the parameters to the data. </a:t>
            </a:r>
          </a:p>
          <a:p>
            <a:pPr marL="0" indent="0" algn="just">
              <a:buNone/>
              <a:defRPr/>
            </a:pPr>
            <a:r>
              <a:rPr lang="en-GB" sz="2000" dirty="0" smtClean="0">
                <a:solidFill>
                  <a:srgbClr val="0000FF"/>
                </a:solidFill>
                <a:cs typeface="Arial"/>
              </a:rPr>
              <a:t>E=a</a:t>
            </a:r>
            <a:r>
              <a:rPr lang="en-GB" sz="2400" dirty="0" smtClean="0">
                <a:solidFill>
                  <a:srgbClr val="0000FF"/>
                </a:solidFill>
                <a:cs typeface="Arial"/>
              </a:rPr>
              <a:t>𝜌</a:t>
            </a:r>
            <a:r>
              <a:rPr lang="en-GB" sz="2000" baseline="30000" dirty="0" smtClean="0">
                <a:solidFill>
                  <a:srgbClr val="0000FF"/>
                </a:solidFill>
                <a:cs typeface="Arial"/>
              </a:rPr>
              <a:t>2 </a:t>
            </a:r>
            <a:r>
              <a:rPr lang="en-GB" sz="2000" dirty="0" smtClean="0">
                <a:solidFill>
                  <a:srgbClr val="0000FF"/>
                </a:solidFill>
                <a:cs typeface="Arial"/>
              </a:rPr>
              <a:t>+ </a:t>
            </a:r>
            <a:r>
              <a:rPr lang="mr-IN" sz="2000" dirty="0" smtClean="0">
                <a:solidFill>
                  <a:srgbClr val="0000FF"/>
                </a:solidFill>
                <a:cs typeface="Arial"/>
              </a:rPr>
              <a:t>…</a:t>
            </a:r>
            <a:r>
              <a:rPr lang="it-IT" sz="2000" dirty="0" smtClean="0">
                <a:solidFill>
                  <a:srgbClr val="0000FF"/>
                </a:solidFill>
                <a:cs typeface="Arial"/>
              </a:rPr>
              <a:t> (can </a:t>
            </a:r>
            <a:r>
              <a:rPr lang="it-IT" sz="2000" dirty="0" err="1" smtClean="0">
                <a:solidFill>
                  <a:srgbClr val="0000FF"/>
                </a:solidFill>
                <a:cs typeface="Arial"/>
              </a:rPr>
              <a:t>become</a:t>
            </a:r>
            <a:r>
              <a:rPr lang="it-IT" sz="2000" dirty="0" smtClean="0">
                <a:solidFill>
                  <a:srgbClr val="0000FF"/>
                </a:solidFill>
                <a:cs typeface="Arial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cs typeface="Arial"/>
              </a:rPr>
              <a:t>involved</a:t>
            </a:r>
            <a:r>
              <a:rPr lang="it-IT" sz="2000" dirty="0" smtClean="0">
                <a:solidFill>
                  <a:srgbClr val="0000FF"/>
                </a:solidFill>
                <a:cs typeface="Arial"/>
              </a:rPr>
              <a:t>)</a:t>
            </a:r>
            <a:endParaRPr lang="en-GB" sz="2000" dirty="0">
              <a:solidFill>
                <a:srgbClr val="0000FF"/>
              </a:solidFill>
              <a:cs typeface="Arial"/>
            </a:endParaRPr>
          </a:p>
          <a:p>
            <a:pPr algn="just"/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519632" y="1049337"/>
            <a:ext cx="8143875" cy="1500187"/>
            <a:chOff x="495" y="495"/>
            <a:chExt cx="5130" cy="945"/>
          </a:xfrm>
        </p:grpSpPr>
        <p:grpSp>
          <p:nvGrpSpPr>
            <p:cNvPr id="11" name="Group 3"/>
            <p:cNvGrpSpPr>
              <a:grpSpLocks/>
            </p:cNvGrpSpPr>
            <p:nvPr/>
          </p:nvGrpSpPr>
          <p:grpSpPr bwMode="auto">
            <a:xfrm>
              <a:off x="521" y="579"/>
              <a:ext cx="5081" cy="810"/>
              <a:chOff x="513" y="618"/>
              <a:chExt cx="5262" cy="953"/>
            </a:xfrm>
          </p:grpSpPr>
          <p:graphicFrame>
            <p:nvGraphicFramePr>
              <p:cNvPr id="13" name="Object 3"/>
              <p:cNvGraphicFramePr>
                <a:graphicFrameLocks noChangeAspect="1"/>
              </p:cNvGraphicFramePr>
              <p:nvPr/>
            </p:nvGraphicFramePr>
            <p:xfrm>
              <a:off x="612" y="618"/>
              <a:ext cx="4341" cy="5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05" name="Microsoft Equation 3.0" r:id="rId4" imgW="2108200" imgH="279400" progId="Equation.3">
                      <p:embed/>
                    </p:oleObj>
                  </mc:Choice>
                  <mc:Fallback>
                    <p:oleObj name="Microsoft Equation 3.0" r:id="rId4" imgW="2108200" imgH="2794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2" y="618"/>
                            <a:ext cx="4341" cy="5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" name="Object 4"/>
              <p:cNvGraphicFramePr>
                <a:graphicFrameLocks noChangeAspect="1"/>
              </p:cNvGraphicFramePr>
              <p:nvPr/>
            </p:nvGraphicFramePr>
            <p:xfrm>
              <a:off x="3051" y="662"/>
              <a:ext cx="598" cy="5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06" name="Equation" r:id="rId6" imgW="291847" imgH="266469" progId="Equation.3">
                      <p:embed/>
                    </p:oleObj>
                  </mc:Choice>
                  <mc:Fallback>
                    <p:oleObj name="Equation" r:id="rId6" imgW="291847" imgH="266469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51" y="662"/>
                            <a:ext cx="598" cy="54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5"/>
              <p:cNvGraphicFramePr>
                <a:graphicFrameLocks noChangeAspect="1"/>
              </p:cNvGraphicFramePr>
              <p:nvPr/>
            </p:nvGraphicFramePr>
            <p:xfrm>
              <a:off x="1617" y="627"/>
              <a:ext cx="364" cy="4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07" name="Microsoft Equation 3.0" r:id="rId8" imgW="177569" imgH="202936" progId="Equation.3">
                      <p:embed/>
                    </p:oleObj>
                  </mc:Choice>
                  <mc:Fallback>
                    <p:oleObj name="Microsoft Equation 3.0" r:id="rId8" imgW="177569" imgH="202936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7" y="627"/>
                            <a:ext cx="364" cy="4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6"/>
              <p:cNvGraphicFramePr>
                <a:graphicFrameLocks noChangeAspect="1"/>
              </p:cNvGraphicFramePr>
              <p:nvPr/>
            </p:nvGraphicFramePr>
            <p:xfrm>
              <a:off x="2745" y="751"/>
              <a:ext cx="338" cy="3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08" name="Equation" r:id="rId10" imgW="164957" imgH="152268" progId="Equation.3">
                      <p:embed/>
                    </p:oleObj>
                  </mc:Choice>
                  <mc:Fallback>
                    <p:oleObj name="Equation" r:id="rId10" imgW="164957" imgH="152268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45" y="751"/>
                            <a:ext cx="338" cy="31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7"/>
              <p:cNvGraphicFramePr>
                <a:graphicFrameLocks noChangeAspect="1"/>
              </p:cNvGraphicFramePr>
              <p:nvPr/>
            </p:nvGraphicFramePr>
            <p:xfrm>
              <a:off x="3604" y="741"/>
              <a:ext cx="338" cy="3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09" name="Microsoft Equation 3.0" r:id="rId12" imgW="164957" imgH="152268" progId="Equation.3">
                      <p:embed/>
                    </p:oleObj>
                  </mc:Choice>
                  <mc:Fallback>
                    <p:oleObj name="Microsoft Equation 3.0" r:id="rId12" imgW="164957" imgH="152268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4" y="741"/>
                            <a:ext cx="338" cy="31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8"/>
              <p:cNvGraphicFramePr>
                <a:graphicFrameLocks noChangeAspect="1"/>
              </p:cNvGraphicFramePr>
              <p:nvPr/>
            </p:nvGraphicFramePr>
            <p:xfrm>
              <a:off x="4553" y="666"/>
              <a:ext cx="312" cy="4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10" name="Microsoft Equation 3.0" r:id="rId13" imgW="152268" imgH="215713" progId="Equation.3">
                      <p:embed/>
                    </p:oleObj>
                  </mc:Choice>
                  <mc:Fallback>
                    <p:oleObj name="Microsoft Equation 3.0" r:id="rId13" imgW="152268" imgH="215713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3" y="666"/>
                            <a:ext cx="312" cy="4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9" name="Group 10"/>
              <p:cNvGrpSpPr>
                <a:grpSpLocks/>
              </p:cNvGrpSpPr>
              <p:nvPr/>
            </p:nvGrpSpPr>
            <p:grpSpPr bwMode="auto">
              <a:xfrm>
                <a:off x="513" y="1117"/>
                <a:ext cx="5262" cy="454"/>
                <a:chOff x="240" y="1434"/>
                <a:chExt cx="5262" cy="454"/>
              </a:xfrm>
            </p:grpSpPr>
            <p:grpSp>
              <p:nvGrpSpPr>
                <p:cNvPr id="20" name="Group 11"/>
                <p:cNvGrpSpPr>
                  <a:grpSpLocks/>
                </p:cNvGrpSpPr>
                <p:nvPr/>
              </p:nvGrpSpPr>
              <p:grpSpPr bwMode="auto">
                <a:xfrm>
                  <a:off x="240" y="1434"/>
                  <a:ext cx="417" cy="454"/>
                  <a:chOff x="2868" y="2072"/>
                  <a:chExt cx="467" cy="520"/>
                </a:xfrm>
              </p:grpSpPr>
              <p:graphicFrame>
                <p:nvGraphicFramePr>
                  <p:cNvPr id="25" name="Object 9"/>
                  <p:cNvGraphicFramePr>
                    <a:graphicFrameLocks noChangeAspect="1"/>
                  </p:cNvGraphicFramePr>
                  <p:nvPr/>
                </p:nvGraphicFramePr>
                <p:xfrm>
                  <a:off x="2868" y="2072"/>
                  <a:ext cx="467" cy="52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511" name="Equation" r:id="rId15" imgW="203112" imgH="279279" progId="Equation.3">
                          <p:embed/>
                        </p:oleObj>
                      </mc:Choice>
                      <mc:Fallback>
                        <p:oleObj name="Equation" r:id="rId15" imgW="203112" imgH="279279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68" y="2072"/>
                                <a:ext cx="467" cy="52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xmlns="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6" name="Object 10"/>
                  <p:cNvGraphicFramePr>
                    <a:graphicFrameLocks noChangeAspect="1"/>
                  </p:cNvGraphicFramePr>
                  <p:nvPr/>
                </p:nvGraphicFramePr>
                <p:xfrm>
                  <a:off x="2911" y="2192"/>
                  <a:ext cx="375" cy="28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512" name="Equation" r:id="rId17" imgW="164957" imgH="152268" progId="Equation.3">
                          <p:embed/>
                        </p:oleObj>
                      </mc:Choice>
                      <mc:Fallback>
                        <p:oleObj name="Equation" r:id="rId17" imgW="164957" imgH="152268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11" y="2192"/>
                                <a:ext cx="375" cy="28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xmlns="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21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719" y="1526"/>
                  <a:ext cx="1922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de-DE" b="1"/>
                    <a:t>Slater determinant </a:t>
                  </a:r>
                  <a:endParaRPr lang="en-GB" b="1"/>
                </a:p>
              </p:txBody>
            </p:sp>
            <p:graphicFrame>
              <p:nvGraphicFramePr>
                <p:cNvPr id="22" name="Object 11"/>
                <p:cNvGraphicFramePr>
                  <a:graphicFrameLocks noChangeAspect="1"/>
                </p:cNvGraphicFramePr>
                <p:nvPr/>
              </p:nvGraphicFramePr>
              <p:xfrm>
                <a:off x="2595" y="1570"/>
                <a:ext cx="376" cy="26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13" name="Microsoft Equation 3.0" r:id="rId19" imgW="215713" imgH="152268" progId="Equation.3">
                        <p:embed/>
                      </p:oleObj>
                    </mc:Choice>
                    <mc:Fallback>
                      <p:oleObj name="Microsoft Equation 3.0" r:id="rId19" imgW="215713" imgH="152268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95" y="1570"/>
                              <a:ext cx="376" cy="26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3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327" y="1525"/>
                  <a:ext cx="2175" cy="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de-DE" b="1"/>
                    <a:t>1-body density matrix</a:t>
                  </a:r>
                  <a:endParaRPr lang="en-GB" b="1"/>
                </a:p>
              </p:txBody>
            </p:sp>
            <p:graphicFrame>
              <p:nvGraphicFramePr>
                <p:cNvPr id="24" name="Object 12"/>
                <p:cNvGraphicFramePr>
                  <a:graphicFrameLocks noChangeAspect="1"/>
                </p:cNvGraphicFramePr>
                <p:nvPr/>
              </p:nvGraphicFramePr>
              <p:xfrm>
                <a:off x="3019" y="1434"/>
                <a:ext cx="315" cy="45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514" name="Equation" r:id="rId21" imgW="152268" imgH="215713" progId="Equation.3">
                        <p:embed/>
                      </p:oleObj>
                    </mc:Choice>
                    <mc:Fallback>
                      <p:oleObj name="Equation" r:id="rId21" imgW="152268" imgH="215713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9" y="1434"/>
                              <a:ext cx="315" cy="45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12" name="Rounded Rectangle 11"/>
            <p:cNvSpPr/>
            <p:nvPr/>
          </p:nvSpPr>
          <p:spPr>
            <a:xfrm>
              <a:off x="495" y="495"/>
              <a:ext cx="5130" cy="94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</a:t>
            </a:fld>
            <a:endParaRPr lang="uk-UA"/>
          </a:p>
        </p:txBody>
      </p:sp>
      <p:sp>
        <p:nvSpPr>
          <p:cNvPr id="7" name="Rectangle 6"/>
          <p:cNvSpPr/>
          <p:nvPr/>
        </p:nvSpPr>
        <p:spPr>
          <a:xfrm>
            <a:off x="342900" y="5529263"/>
            <a:ext cx="4262958" cy="542925"/>
          </a:xfrm>
          <a:prstGeom prst="rect">
            <a:avLst/>
          </a:prstGeom>
          <a:noFill/>
          <a:ln w="38100">
            <a:solidFill>
              <a:srgbClr val="3CAC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7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418"/>
            <a:ext cx="8229600" cy="724429"/>
          </a:xfrm>
        </p:spPr>
        <p:txBody>
          <a:bodyPr>
            <a:normAutofit fontScale="90000"/>
          </a:bodyPr>
          <a:lstStyle/>
          <a:p>
            <a:r>
              <a:rPr lang="en-GB"/>
              <a:t>Hybrid Configuration Mixing (HCM) model - 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t>20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318328" y="1043023"/>
            <a:ext cx="8804017" cy="4821926"/>
            <a:chOff x="318328" y="1196975"/>
            <a:chExt cx="8804017" cy="4821926"/>
          </a:xfrm>
        </p:grpSpPr>
        <p:pic>
          <p:nvPicPr>
            <p:cNvPr id="8" name="Picture 18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558" y="4218676"/>
              <a:ext cx="1601787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318328" y="1196975"/>
              <a:ext cx="8424862" cy="4546600"/>
              <a:chOff x="395288" y="1196975"/>
              <a:chExt cx="8424862" cy="4546600"/>
            </a:xfrm>
          </p:grpSpPr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7763" y="2781300"/>
                <a:ext cx="387350" cy="360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6813" y="1989138"/>
                <a:ext cx="885825" cy="1187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Text Box 3"/>
              <p:cNvSpPr txBox="1">
                <a:spLocks noChangeArrowheads="1"/>
              </p:cNvSpPr>
              <p:nvPr/>
            </p:nvSpPr>
            <p:spPr bwMode="auto">
              <a:xfrm>
                <a:off x="395288" y="1196975"/>
                <a:ext cx="8424862" cy="2554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  <a:defRPr/>
                </a:pPr>
                <a:r>
                  <a:rPr lang="it-IT" sz="2000">
                    <a:solidFill>
                      <a:srgbClr val="0000FF"/>
                    </a:solidFill>
                    <a:latin typeface="Arial" charset="0"/>
                  </a:rPr>
                  <a:t>We start from a </a:t>
                </a:r>
                <a:r>
                  <a:rPr lang="it-IT" sz="2000" b="1">
                    <a:solidFill>
                      <a:srgbClr val="0000FF"/>
                    </a:solidFill>
                    <a:latin typeface="Arial" charset="0"/>
                  </a:rPr>
                  <a:t>basis</a:t>
                </a:r>
                <a:r>
                  <a:rPr lang="it-IT" sz="2000">
                    <a:solidFill>
                      <a:srgbClr val="0000FF"/>
                    </a:solidFill>
                    <a:latin typeface="Arial" charset="0"/>
                  </a:rPr>
                  <a:t> made up with </a:t>
                </a:r>
                <a:r>
                  <a:rPr lang="it-IT" sz="2000" b="1">
                    <a:solidFill>
                      <a:srgbClr val="0000FF"/>
                    </a:solidFill>
                    <a:latin typeface="Arial" charset="0"/>
                  </a:rPr>
                  <a:t>particles</a:t>
                </a:r>
                <a:r>
                  <a:rPr lang="it-IT" sz="2000">
                    <a:solidFill>
                      <a:srgbClr val="0000FF"/>
                    </a:solidFill>
                    <a:latin typeface="Arial" charset="0"/>
                  </a:rPr>
                  <a:t> (or holes) around a core, and with </a:t>
                </a:r>
                <a:r>
                  <a:rPr lang="it-IT" sz="2000" b="1">
                    <a:solidFill>
                      <a:srgbClr val="0000FF"/>
                    </a:solidFill>
                    <a:latin typeface="Arial" charset="0"/>
                  </a:rPr>
                  <a:t>excitations</a:t>
                </a:r>
                <a:r>
                  <a:rPr lang="it-IT" sz="2000">
                    <a:solidFill>
                      <a:srgbClr val="0000FF"/>
                    </a:solidFill>
                    <a:latin typeface="Arial" charset="0"/>
                  </a:rPr>
                  <a:t> of the same core (RPA “phonons”). </a:t>
                </a:r>
              </a:p>
              <a:p>
                <a:pPr algn="just">
                  <a:spcBef>
                    <a:spcPct val="50000"/>
                  </a:spcBef>
                  <a:defRPr/>
                </a:pPr>
                <a:endParaRPr lang="it-IT" sz="2000">
                  <a:solidFill>
                    <a:srgbClr val="0000FF"/>
                  </a:solidFill>
                  <a:latin typeface="Arial" charset="0"/>
                </a:endParaRPr>
              </a:p>
              <a:p>
                <a:pPr algn="just">
                  <a:spcBef>
                    <a:spcPct val="50000"/>
                  </a:spcBef>
                  <a:defRPr/>
                </a:pPr>
                <a:endParaRPr lang="it-IT" sz="2000">
                  <a:solidFill>
                    <a:srgbClr val="0000FF"/>
                  </a:solidFill>
                  <a:latin typeface="Arial" charset="0"/>
                </a:endParaRPr>
              </a:p>
              <a:p>
                <a:pPr algn="just">
                  <a:spcBef>
                    <a:spcPct val="50000"/>
                  </a:spcBef>
                  <a:defRPr/>
                </a:pPr>
                <a:endParaRPr lang="it-IT" sz="2000">
                  <a:solidFill>
                    <a:srgbClr val="0000FF"/>
                  </a:solidFill>
                  <a:latin typeface="Arial" charset="0"/>
                </a:endParaRPr>
              </a:p>
              <a:p>
                <a:pPr algn="just">
                  <a:spcBef>
                    <a:spcPct val="50000"/>
                  </a:spcBef>
                  <a:defRPr/>
                </a:pPr>
                <a:r>
                  <a:rPr lang="it-IT" sz="2000">
                    <a:solidFill>
                      <a:srgbClr val="0000FF"/>
                    </a:solidFill>
                    <a:latin typeface="Arial" charset="0"/>
                  </a:rPr>
                  <a:t>On this basis we </a:t>
                </a:r>
                <a:r>
                  <a:rPr lang="it-IT" sz="2000" b="1">
                    <a:solidFill>
                      <a:srgbClr val="0000FF"/>
                    </a:solidFill>
                    <a:latin typeface="Arial" charset="0"/>
                  </a:rPr>
                  <a:t>diagonalize the Hamiltonian</a:t>
                </a:r>
              </a:p>
            </p:txBody>
          </p:sp>
          <p:pic>
            <p:nvPicPr>
              <p:cNvPr id="16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250" y="2024063"/>
                <a:ext cx="395288" cy="1117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8313" y="1989138"/>
                <a:ext cx="885825" cy="1187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3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150" y="3398838"/>
                <a:ext cx="7272338" cy="2344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616758" y="5118843"/>
              <a:ext cx="5026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85470" y="4714719"/>
              <a:ext cx="16268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GB"/>
            </a:p>
          </p:txBody>
        </p:sp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8662" y="4838947"/>
              <a:ext cx="366661" cy="179997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7989440" y="3423230"/>
            <a:ext cx="1028775" cy="369332"/>
          </a:xfrm>
          <a:prstGeom prst="rect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V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Skyrme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6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06" y="178418"/>
            <a:ext cx="8417434" cy="724429"/>
          </a:xfrm>
        </p:spPr>
        <p:txBody>
          <a:bodyPr>
            <a:normAutofit fontScale="90000"/>
          </a:bodyPr>
          <a:lstStyle/>
          <a:p>
            <a:r>
              <a:rPr lang="en-GB"/>
              <a:t>Hybrid Configuration Mixing (HCM) model - II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t>21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274448" y="1120581"/>
            <a:ext cx="8612187" cy="4093428"/>
            <a:chOff x="293688" y="1139825"/>
            <a:chExt cx="8612187" cy="4093428"/>
          </a:xfrm>
        </p:grpSpPr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293688" y="1139825"/>
              <a:ext cx="8612187" cy="4093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just" eaLnBrk="1" hangingPunct="1">
                <a:buFont typeface="Arial" charset="0"/>
                <a:buChar char="•"/>
                <a:defRPr/>
              </a:pPr>
              <a:r>
                <a:rPr lang="en-GB" sz="2000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Some of the RPA phonons might be actually pure p-h states. Then, the states of our basis are 2p-1h</a:t>
              </a:r>
              <a:r>
                <a:rPr lang="en-GB" sz="2000" b="1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. In this sense they are not “vibrations” and the model cannot be considered “PVC”.</a:t>
              </a:r>
            </a:p>
            <a:p>
              <a:pPr algn="just" eaLnBrk="1" hangingPunct="1">
                <a:buFont typeface="Arial" charset="0"/>
                <a:buChar char="•"/>
                <a:defRPr/>
              </a:pPr>
              <a:endParaRPr lang="en-GB" sz="2000" smtClean="0">
                <a:solidFill>
                  <a:srgbClr val="0000FF"/>
                </a:solidFill>
                <a:latin typeface="Arial" charset="0"/>
                <a:cs typeface="Arial" charset="0"/>
              </a:endParaRPr>
            </a:p>
            <a:p>
              <a:pPr algn="just" eaLnBrk="1" hangingPunct="1">
                <a:buFont typeface="Arial" charset="0"/>
                <a:buChar char="•"/>
                <a:defRPr/>
              </a:pPr>
              <a:r>
                <a:rPr lang="en-GB" sz="2000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In this case Pauli principle violations can be important. </a:t>
              </a:r>
              <a:r>
                <a:rPr lang="en-GB" sz="2000" b="1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We correct for the non-orthonormality and overcompleteness of the basis by introducing the NORM matrix.</a:t>
              </a:r>
            </a:p>
            <a:p>
              <a:pPr algn="just" eaLnBrk="1" hangingPunct="1">
                <a:buFont typeface="Arial" charset="0"/>
                <a:buChar char="•"/>
                <a:defRPr/>
              </a:pPr>
              <a:endParaRPr lang="en-GB" sz="2000" b="1" smtClean="0">
                <a:solidFill>
                  <a:srgbClr val="0000FF"/>
                </a:solidFill>
                <a:latin typeface="Arial" charset="0"/>
                <a:cs typeface="Arial" charset="0"/>
              </a:endParaRPr>
            </a:p>
            <a:p>
              <a:pPr algn="just" eaLnBrk="1" hangingPunct="1">
                <a:buFont typeface="Arial" charset="0"/>
                <a:buChar char="•"/>
                <a:defRPr/>
              </a:pPr>
              <a:endParaRPr lang="en-GB" sz="2000" b="1" smtClean="0">
                <a:solidFill>
                  <a:srgbClr val="0000FF"/>
                </a:solidFill>
                <a:latin typeface="Arial" charset="0"/>
                <a:cs typeface="Arial" charset="0"/>
              </a:endParaRPr>
            </a:p>
            <a:p>
              <a:pPr algn="just" eaLnBrk="1" hangingPunct="1">
                <a:buFont typeface="Arial" charset="0"/>
                <a:buChar char="•"/>
                <a:defRPr/>
              </a:pPr>
              <a:endParaRPr lang="en-GB" sz="2000" b="1" smtClean="0">
                <a:solidFill>
                  <a:srgbClr val="0000FF"/>
                </a:solidFill>
                <a:latin typeface="Arial" charset="0"/>
                <a:cs typeface="Arial" charset="0"/>
              </a:endParaRPr>
            </a:p>
            <a:p>
              <a:pPr algn="just" eaLnBrk="1" hangingPunct="1">
                <a:buFont typeface="Arial" charset="0"/>
                <a:buChar char="•"/>
                <a:defRPr/>
              </a:pPr>
              <a:endParaRPr lang="en-GB" sz="2000" b="1" smtClean="0">
                <a:solidFill>
                  <a:srgbClr val="0000FF"/>
                </a:solidFill>
                <a:latin typeface="Arial" charset="0"/>
                <a:cs typeface="Arial" charset="0"/>
              </a:endParaRPr>
            </a:p>
            <a:p>
              <a:pPr marL="0" indent="0" algn="just" eaLnBrk="1" hangingPunct="1">
                <a:defRPr/>
              </a:pPr>
              <a:r>
                <a:rPr lang="en-GB" sz="2000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This is the overlap between 1p-1 “phonon” states. The diagonal part reduces to 1 – (2j+1)</a:t>
              </a:r>
              <a:r>
                <a:rPr lang="en-GB" sz="2000" baseline="30000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-1</a:t>
              </a:r>
              <a:r>
                <a:rPr lang="en-GB" sz="2000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 in simple cases. </a:t>
              </a:r>
            </a:p>
          </p:txBody>
        </p:sp>
        <p:pic>
          <p:nvPicPr>
            <p:cNvPr id="9" name="Picture 2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88" y="3736975"/>
              <a:ext cx="8612187" cy="560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5450817" y="4973867"/>
            <a:ext cx="2871788" cy="800100"/>
            <a:chOff x="1025525" y="1009650"/>
            <a:chExt cx="2871788" cy="800100"/>
          </a:xfrm>
        </p:grpSpPr>
        <p:pic>
          <p:nvPicPr>
            <p:cNvPr id="11" name="Picture 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063" y="1212850"/>
              <a:ext cx="25654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025525" y="1009650"/>
              <a:ext cx="2871788" cy="8001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9119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06" y="178418"/>
            <a:ext cx="8417434" cy="724429"/>
          </a:xfrm>
        </p:spPr>
        <p:txBody>
          <a:bodyPr>
            <a:normAutofit/>
          </a:bodyPr>
          <a:lstStyle/>
          <a:p>
            <a:r>
              <a:rPr lang="en-GB"/>
              <a:t>Basic equation (cf. SM and/or GCM)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t>22</a:t>
            </a:fld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384806" y="1051158"/>
            <a:ext cx="2871788" cy="800100"/>
            <a:chOff x="1025525" y="1009650"/>
            <a:chExt cx="2871788" cy="800100"/>
          </a:xfrm>
        </p:grpSpPr>
        <p:pic>
          <p:nvPicPr>
            <p:cNvPr id="11" name="Picture 3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063" y="1212850"/>
              <a:ext cx="25654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025525" y="1009650"/>
              <a:ext cx="2871788" cy="8001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4806" y="2112169"/>
            <a:ext cx="8863012" cy="3770312"/>
            <a:chOff x="42863" y="2017713"/>
            <a:chExt cx="8863012" cy="3770312"/>
          </a:xfrm>
        </p:grpSpPr>
        <p:pic>
          <p:nvPicPr>
            <p:cNvPr id="14" name="Picture 4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3" y="2017713"/>
              <a:ext cx="8863012" cy="147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88" y="3743325"/>
              <a:ext cx="8612187" cy="204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77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622"/>
            <a:ext cx="8229600" cy="724429"/>
          </a:xfrm>
        </p:spPr>
        <p:txBody>
          <a:bodyPr/>
          <a:lstStyle/>
          <a:p>
            <a:r>
              <a:rPr lang="en-US" dirty="0" smtClean="0"/>
              <a:t>Results for </a:t>
            </a:r>
            <a:r>
              <a:rPr lang="en-US" baseline="30000" dirty="0" smtClean="0"/>
              <a:t>49</a:t>
            </a:r>
            <a:r>
              <a:rPr lang="en-US" dirty="0" smtClean="0"/>
              <a:t>Ca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23</a:t>
            </a:fld>
            <a:endParaRPr lang="uk-UA"/>
          </a:p>
        </p:txBody>
      </p:sp>
      <p:grpSp>
        <p:nvGrpSpPr>
          <p:cNvPr id="13" name="Group 12"/>
          <p:cNvGrpSpPr/>
          <p:nvPr/>
        </p:nvGrpSpPr>
        <p:grpSpPr>
          <a:xfrm>
            <a:off x="0" y="1025694"/>
            <a:ext cx="9144000" cy="4243163"/>
            <a:chOff x="0" y="1082846"/>
            <a:chExt cx="9144000" cy="42431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17686"/>
              <a:ext cx="9144000" cy="3908323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387691" y="1082846"/>
              <a:ext cx="8213426" cy="651683"/>
              <a:chOff x="387691" y="1082846"/>
              <a:chExt cx="8213426" cy="65168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87691" y="1203157"/>
                <a:ext cx="15908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 smtClean="0">
                    <a:solidFill>
                      <a:srgbClr val="008000"/>
                    </a:solidFill>
                  </a:rPr>
                  <a:t>SkX</a:t>
                </a:r>
                <a:endParaRPr lang="en-US" sz="2400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726170" y="1203157"/>
                <a:ext cx="14819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8000"/>
                    </a:solidFill>
                  </a:rPr>
                  <a:t>SLy5</a:t>
                </a:r>
                <a:endParaRPr lang="en-US" sz="2400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310116" y="1082846"/>
                <a:ext cx="2807369" cy="64633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CCFFCC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0000"/>
                    </a:solidFill>
                  </a:rPr>
                  <a:t>R.m.s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. deviation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th.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-exp.: 0.429 MeV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793748" y="1088198"/>
                <a:ext cx="2807369" cy="646331"/>
              </a:xfrm>
              <a:prstGeom prst="rect">
                <a:avLst/>
              </a:prstGeom>
              <a:solidFill>
                <a:srgbClr val="D9D9D9"/>
              </a:solidFill>
              <a:ln>
                <a:solidFill>
                  <a:srgbClr val="CCFFCC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0000"/>
                    </a:solidFill>
                  </a:rPr>
                  <a:t>R.m.s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. deviation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th.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-exp.: 0.661 MeV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87690" y="5423677"/>
            <a:ext cx="8299109" cy="67468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The spectrum is </a:t>
            </a:r>
            <a:r>
              <a:rPr lang="en-US" sz="2400" b="1" dirty="0" smtClean="0">
                <a:solidFill>
                  <a:srgbClr val="0000FF"/>
                </a:solidFill>
              </a:rPr>
              <a:t>more stretched</a:t>
            </a:r>
            <a:r>
              <a:rPr lang="en-US" sz="2400" dirty="0" smtClean="0">
                <a:solidFill>
                  <a:srgbClr val="0000FF"/>
                </a:solidFill>
              </a:rPr>
              <a:t> in theory than in experiment; nonetheless, </a:t>
            </a:r>
            <a:r>
              <a:rPr lang="en-US" sz="2400" u="sng" dirty="0" smtClean="0">
                <a:solidFill>
                  <a:srgbClr val="0000FF"/>
                </a:solidFill>
              </a:rPr>
              <a:t>the </a:t>
            </a:r>
            <a:r>
              <a:rPr lang="en-US" sz="2400" b="1" u="sng" dirty="0" smtClean="0">
                <a:solidFill>
                  <a:srgbClr val="0000FF"/>
                </a:solidFill>
              </a:rPr>
              <a:t>agreement is quite good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1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94"/>
            <a:ext cx="8229600" cy="724429"/>
          </a:xfrm>
        </p:spPr>
        <p:txBody>
          <a:bodyPr/>
          <a:lstStyle/>
          <a:p>
            <a:r>
              <a:rPr lang="en-GB"/>
              <a:t>Spectroscopy of </a:t>
            </a:r>
            <a:r>
              <a:rPr lang="en-GB" baseline="30000"/>
              <a:t>133</a:t>
            </a:r>
            <a:r>
              <a:rPr lang="en-GB"/>
              <a:t>Sb (</a:t>
            </a:r>
            <a:r>
              <a:rPr lang="en-GB" baseline="30000"/>
              <a:t>132</a:t>
            </a:r>
            <a:r>
              <a:rPr lang="en-GB"/>
              <a:t>Sn + p)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/>
              <a:t>24</a:t>
            </a:fld>
            <a:endParaRPr lang="uk-UA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36525" y="1042988"/>
            <a:ext cx="8850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Despite the importance of the region around </a:t>
            </a:r>
            <a:r>
              <a:rPr lang="en-GB" sz="2000" baseline="30000">
                <a:solidFill>
                  <a:srgbClr val="0000FF"/>
                </a:solidFill>
                <a:latin typeface="Arial" charset="0"/>
                <a:cs typeface="Arial" charset="0"/>
              </a:rPr>
              <a:t>132</a:t>
            </a: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Sn, the information about </a:t>
            </a:r>
            <a:r>
              <a:rPr lang="en-GB" sz="2000" b="1">
                <a:solidFill>
                  <a:srgbClr val="0000FF"/>
                </a:solidFill>
                <a:latin typeface="Arial" charset="0"/>
                <a:cs typeface="Arial" charset="0"/>
              </a:rPr>
              <a:t>low-lying states of neighbouring nuclei</a:t>
            </a: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 need still be completed.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4" y="1802496"/>
            <a:ext cx="3058637" cy="427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175375" y="1755131"/>
            <a:ext cx="2811463" cy="307975"/>
          </a:xfrm>
          <a:prstGeom prst="rect">
            <a:avLst/>
          </a:prstGeom>
          <a:noFill/>
          <a:ln w="1905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sz="1400">
                <a:solidFill>
                  <a:srgbClr val="FF0000"/>
                </a:solidFill>
                <a:latin typeface="Arial Narrow" charset="0"/>
              </a:rPr>
              <a:t>W. Urban </a:t>
            </a:r>
            <a:r>
              <a:rPr lang="it-IT" sz="1400" i="1">
                <a:solidFill>
                  <a:srgbClr val="FF0000"/>
                </a:solidFill>
                <a:latin typeface="Arial Narrow" charset="0"/>
              </a:rPr>
              <a:t>et al.</a:t>
            </a:r>
            <a:r>
              <a:rPr lang="it-IT" sz="1400">
                <a:solidFill>
                  <a:srgbClr val="FF0000"/>
                </a:solidFill>
                <a:latin typeface="Arial Narrow" charset="0"/>
              </a:rPr>
              <a:t>, PRC 79, 037304 (2009)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854806" y="2211439"/>
            <a:ext cx="5132032" cy="3785652"/>
          </a:xfrm>
          <a:prstGeom prst="rect">
            <a:avLst/>
          </a:prstGeom>
          <a:solidFill>
            <a:srgbClr val="F6FFB2"/>
          </a:solidFill>
          <a:ln w="9525">
            <a:solidFill>
              <a:srgbClr val="F3FFE5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Recently new measurements (G. Bocchi </a:t>
            </a:r>
            <a:r>
              <a:rPr lang="en-GB" sz="2000" i="1">
                <a:solidFill>
                  <a:srgbClr val="0000FF"/>
                </a:solidFill>
                <a:latin typeface="Arial" charset="0"/>
                <a:cs typeface="Arial" charset="0"/>
              </a:rPr>
              <a:t>et al.</a:t>
            </a: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) have shed light on some </a:t>
            </a:r>
            <a:r>
              <a:rPr lang="en-GB" sz="2000" b="1">
                <a:solidFill>
                  <a:srgbClr val="0000FF"/>
                </a:solidFill>
                <a:latin typeface="Arial" charset="0"/>
                <a:cs typeface="Arial" charset="0"/>
              </a:rPr>
              <a:t>HIGHER SPIN</a:t>
            </a: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 states (up tp 25/2</a:t>
            </a:r>
            <a:r>
              <a:rPr lang="en-GB" sz="2000" baseline="30000">
                <a:solidFill>
                  <a:srgbClr val="0000FF"/>
                </a:solidFill>
                <a:latin typeface="Arial" charset="0"/>
                <a:cs typeface="Arial" charset="0"/>
              </a:rPr>
              <a:t>+</a:t>
            </a: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). </a:t>
            </a:r>
          </a:p>
          <a:p>
            <a:pPr marL="0" indent="0" algn="just" eaLnBrk="1" hangingPunct="1"/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    </a:t>
            </a:r>
            <a:r>
              <a:rPr lang="en-GB" sz="2000">
                <a:solidFill>
                  <a:srgbClr val="FF0000"/>
                </a:solidFill>
                <a:latin typeface="Arial" charset="0"/>
                <a:cs typeface="Arial" charset="0"/>
              </a:rPr>
              <a:t>B(M1, 15/2</a:t>
            </a:r>
            <a:r>
              <a:rPr lang="en-GB" sz="2000" baseline="30000">
                <a:solidFill>
                  <a:srgbClr val="FF0000"/>
                </a:solidFill>
                <a:latin typeface="Arial" charset="0"/>
                <a:cs typeface="Arial" charset="0"/>
              </a:rPr>
              <a:t>+</a:t>
            </a:r>
            <a:r>
              <a:rPr lang="en-GB" sz="2000">
                <a:solidFill>
                  <a:srgbClr val="FF0000"/>
                </a:solidFill>
                <a:latin typeface="Arial" charset="0"/>
                <a:cs typeface="Arial" charset="0"/>
                <a:sym typeface="Wingdings"/>
              </a:rPr>
              <a:t></a:t>
            </a:r>
            <a:r>
              <a:rPr lang="en-GB" sz="2000">
                <a:solidFill>
                  <a:srgbClr val="FF0000"/>
                </a:solidFill>
                <a:latin typeface="Arial" charset="0"/>
                <a:cs typeface="Arial" charset="0"/>
              </a:rPr>
              <a:t>13/2</a:t>
            </a:r>
            <a:r>
              <a:rPr lang="en-GB" sz="2000" baseline="30000">
                <a:solidFill>
                  <a:srgbClr val="FF0000"/>
                </a:solidFill>
                <a:latin typeface="Arial" charset="0"/>
                <a:cs typeface="Arial" charset="0"/>
              </a:rPr>
              <a:t>+</a:t>
            </a:r>
            <a:r>
              <a:rPr lang="en-GB" sz="2000">
                <a:solidFill>
                  <a:srgbClr val="FF0000"/>
                </a:solidFill>
                <a:latin typeface="Arial" charset="0"/>
                <a:cs typeface="Arial" charset="0"/>
              </a:rPr>
              <a:t>) = 0.24 W.u.</a:t>
            </a:r>
          </a:p>
          <a:p>
            <a:pPr marL="0" indent="0" algn="just" eaLnBrk="1" hangingPunct="1"/>
            <a:r>
              <a:rPr lang="en-GB" sz="2000">
                <a:solidFill>
                  <a:srgbClr val="FF0000"/>
                </a:solidFill>
                <a:latin typeface="Arial" charset="0"/>
                <a:cs typeface="Arial" charset="0"/>
              </a:rPr>
              <a:t>    B(M1, 13/2</a:t>
            </a:r>
            <a:r>
              <a:rPr lang="en-GB" sz="2000" baseline="30000">
                <a:solidFill>
                  <a:srgbClr val="FF0000"/>
                </a:solidFill>
                <a:latin typeface="Arial" charset="0"/>
                <a:cs typeface="Arial" charset="0"/>
              </a:rPr>
              <a:t>+</a:t>
            </a:r>
            <a:r>
              <a:rPr lang="en-GB" sz="2000">
                <a:solidFill>
                  <a:srgbClr val="FF0000"/>
                </a:solidFill>
                <a:latin typeface="Arial" charset="0"/>
                <a:cs typeface="Arial" charset="0"/>
                <a:sym typeface="Wingdings"/>
              </a:rPr>
              <a:t></a:t>
            </a:r>
            <a:r>
              <a:rPr lang="en-GB" sz="2000">
                <a:solidFill>
                  <a:srgbClr val="FF0000"/>
                </a:solidFill>
                <a:latin typeface="Arial" charset="0"/>
                <a:cs typeface="Arial" charset="0"/>
              </a:rPr>
              <a:t>11/2</a:t>
            </a:r>
            <a:r>
              <a:rPr lang="en-GB" sz="2000" baseline="30000">
                <a:solidFill>
                  <a:srgbClr val="FF0000"/>
                </a:solidFill>
                <a:latin typeface="Arial" charset="0"/>
                <a:cs typeface="Arial" charset="0"/>
              </a:rPr>
              <a:t>+</a:t>
            </a:r>
            <a:r>
              <a:rPr lang="en-GB" sz="2000">
                <a:solidFill>
                  <a:srgbClr val="FF0000"/>
                </a:solidFill>
                <a:latin typeface="Arial" charset="0"/>
                <a:cs typeface="Arial" charset="0"/>
              </a:rPr>
              <a:t>) = 0.004 W.u. </a:t>
            </a:r>
          </a:p>
          <a:p>
            <a:pPr marL="0" indent="0" algn="just" eaLnBrk="1" hangingPunct="1"/>
            <a:r>
              <a:rPr lang="en-GB" sz="2000">
                <a:solidFill>
                  <a:srgbClr val="FF0000"/>
                </a:solidFill>
                <a:latin typeface="Arial" charset="0"/>
                <a:cs typeface="Arial" charset="0"/>
              </a:rPr>
              <a:t>    (ratio = 60)</a:t>
            </a:r>
          </a:p>
          <a:p>
            <a:pPr algn="just" eaLnBrk="1" hangingPunct="1">
              <a:buFont typeface="Arial" charset="0"/>
              <a:buChar char="•"/>
            </a:pPr>
            <a:endParaRPr lang="en-GB" sz="200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The odd proton is g</a:t>
            </a:r>
            <a:r>
              <a:rPr lang="en-GB" sz="2000" baseline="-25000">
                <a:solidFill>
                  <a:srgbClr val="0000FF"/>
                </a:solidFill>
                <a:latin typeface="Arial" charset="0"/>
                <a:cs typeface="Arial" charset="0"/>
              </a:rPr>
              <a:t>7/2</a:t>
            </a: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. Low spin states may come from coupling to 2</a:t>
            </a:r>
            <a:r>
              <a:rPr lang="en-GB" sz="2000" baseline="30000">
                <a:solidFill>
                  <a:srgbClr val="0000FF"/>
                </a:solidFill>
                <a:latin typeface="Arial" charset="0"/>
                <a:cs typeface="Arial" charset="0"/>
              </a:rPr>
              <a:t>+</a:t>
            </a: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, 3</a:t>
            </a:r>
            <a:r>
              <a:rPr lang="en-GB" sz="2000" baseline="30000">
                <a:solidFill>
                  <a:srgbClr val="0000FF"/>
                </a:solidFill>
                <a:latin typeface="Arial" charset="0"/>
                <a:cs typeface="Arial" charset="0"/>
              </a:rPr>
              <a:t>-</a:t>
            </a: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, 4</a:t>
            </a:r>
            <a:r>
              <a:rPr lang="en-GB" sz="2000" baseline="30000">
                <a:solidFill>
                  <a:srgbClr val="0000FF"/>
                </a:solidFill>
                <a:latin typeface="Arial" charset="0"/>
                <a:cs typeface="Arial" charset="0"/>
              </a:rPr>
              <a:t>+</a:t>
            </a: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 phonons. High spin states can only come from g</a:t>
            </a:r>
            <a:r>
              <a:rPr lang="en-GB" sz="2000" baseline="-25000">
                <a:solidFill>
                  <a:srgbClr val="0000FF"/>
                </a:solidFill>
                <a:latin typeface="Arial" charset="0"/>
                <a:cs typeface="Arial" charset="0"/>
              </a:rPr>
              <a:t>7/2</a:t>
            </a: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 coupled to h</a:t>
            </a:r>
            <a:r>
              <a:rPr lang="en-GB" sz="2000" baseline="-25000">
                <a:solidFill>
                  <a:srgbClr val="0000FF"/>
                </a:solidFill>
                <a:latin typeface="Arial" charset="0"/>
                <a:cs typeface="Arial" charset="0"/>
              </a:rPr>
              <a:t>11/2</a:t>
            </a:r>
            <a:r>
              <a:rPr lang="en-GB" sz="2000" baseline="30000">
                <a:solidFill>
                  <a:srgbClr val="0000FF"/>
                </a:solidFill>
                <a:latin typeface="Arial" charset="0"/>
                <a:cs typeface="Arial" charset="0"/>
              </a:rPr>
              <a:t>-1</a:t>
            </a: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 f</a:t>
            </a:r>
            <a:r>
              <a:rPr lang="en-GB" sz="2000" baseline="-25000">
                <a:solidFill>
                  <a:srgbClr val="0000FF"/>
                </a:solidFill>
                <a:latin typeface="Arial" charset="0"/>
                <a:cs typeface="Arial" charset="0"/>
              </a:rPr>
              <a:t>7/2</a:t>
            </a: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 neutron p-h states.</a:t>
            </a:r>
          </a:p>
        </p:txBody>
      </p:sp>
    </p:spTree>
    <p:extLst>
      <p:ext uri="{BB962C8B-B14F-4D97-AF65-F5344CB8AC3E}">
        <p14:creationId xmlns:p14="http://schemas.microsoft.com/office/powerpoint/2010/main" val="134775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for </a:t>
            </a:r>
            <a:r>
              <a:rPr lang="en-US" baseline="30000" dirty="0" smtClean="0"/>
              <a:t>133</a:t>
            </a:r>
            <a:r>
              <a:rPr lang="en-US" dirty="0" smtClean="0"/>
              <a:t>Sb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25</a:t>
            </a:fld>
            <a:endParaRPr lang="uk-UA"/>
          </a:p>
        </p:txBody>
      </p:sp>
      <p:grpSp>
        <p:nvGrpSpPr>
          <p:cNvPr id="7" name="Group 6"/>
          <p:cNvGrpSpPr/>
          <p:nvPr/>
        </p:nvGrpSpPr>
        <p:grpSpPr>
          <a:xfrm>
            <a:off x="133688" y="1052964"/>
            <a:ext cx="8924231" cy="4842664"/>
            <a:chOff x="133688" y="1052964"/>
            <a:chExt cx="8924231" cy="4842664"/>
          </a:xfrm>
        </p:grpSpPr>
        <p:sp>
          <p:nvSpPr>
            <p:cNvPr id="8" name="TextBox 7"/>
            <p:cNvSpPr txBox="1"/>
            <p:nvPr/>
          </p:nvSpPr>
          <p:spPr>
            <a:xfrm>
              <a:off x="387691" y="1203157"/>
              <a:ext cx="15908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8000"/>
                  </a:solidFill>
                </a:rPr>
                <a:t>SkX</a:t>
              </a:r>
              <a:endParaRPr lang="en-US" sz="2400" b="1" dirty="0">
                <a:solidFill>
                  <a:srgbClr val="00800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9789" y="1052964"/>
              <a:ext cx="6598130" cy="484266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302001" y="1052964"/>
              <a:ext cx="5411536" cy="9233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CCFFCC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The </a:t>
              </a:r>
              <a:r>
                <a:rPr lang="en-US" dirty="0" err="1" smtClean="0">
                  <a:solidFill>
                    <a:srgbClr val="FF0000"/>
                  </a:solidFill>
                </a:rPr>
                <a:t>r.m.s</a:t>
              </a:r>
              <a:r>
                <a:rPr lang="en-US" dirty="0" smtClean="0">
                  <a:solidFill>
                    <a:srgbClr val="FF0000"/>
                  </a:solidFill>
                </a:rPr>
                <a:t>. deviation </a:t>
              </a:r>
              <a:r>
                <a:rPr lang="en-US" dirty="0" err="1" smtClean="0">
                  <a:solidFill>
                    <a:srgbClr val="FF0000"/>
                  </a:solidFill>
                </a:rPr>
                <a:t>th.</a:t>
              </a:r>
              <a:r>
                <a:rPr lang="en-US" dirty="0" smtClean="0">
                  <a:solidFill>
                    <a:srgbClr val="FF0000"/>
                  </a:solidFill>
                </a:rPr>
                <a:t>-exp. </a:t>
              </a:r>
              <a:r>
                <a:rPr lang="en-US" dirty="0">
                  <a:solidFill>
                    <a:srgbClr val="FF0000"/>
                  </a:solidFill>
                </a:rPr>
                <a:t>i</a:t>
              </a:r>
              <a:r>
                <a:rPr lang="en-US" dirty="0" smtClean="0">
                  <a:solidFill>
                    <a:srgbClr val="FF0000"/>
                  </a:solidFill>
                </a:rPr>
                <a:t>s </a:t>
              </a:r>
              <a:r>
                <a:rPr lang="en-US" b="1" dirty="0" smtClean="0">
                  <a:solidFill>
                    <a:srgbClr val="FF0000"/>
                  </a:solidFill>
                </a:rPr>
                <a:t>0.869 MeV</a:t>
              </a:r>
              <a:r>
                <a:rPr lang="en-US" dirty="0" smtClean="0">
                  <a:solidFill>
                    <a:srgbClr val="FF0000"/>
                  </a:solidFill>
                </a:rPr>
                <a:t>.</a:t>
              </a:r>
            </a:p>
            <a:p>
              <a:pPr marL="285750" indent="-285750" algn="just">
                <a:buFont typeface="Arial"/>
                <a:buChar char="•"/>
              </a:pPr>
              <a:r>
                <a:rPr lang="en-US" dirty="0" smtClean="0">
                  <a:solidFill>
                    <a:srgbClr val="FF0000"/>
                  </a:solidFill>
                </a:rPr>
                <a:t>It drops to </a:t>
              </a:r>
              <a:r>
                <a:rPr lang="en-US" b="1" dirty="0" smtClean="0">
                  <a:solidFill>
                    <a:srgbClr val="FF0000"/>
                  </a:solidFill>
                </a:rPr>
                <a:t>0.246 MeV</a:t>
              </a:r>
              <a:r>
                <a:rPr lang="en-US" dirty="0" smtClean="0">
                  <a:solidFill>
                    <a:srgbClr val="FF0000"/>
                  </a:solidFill>
                </a:rPr>
                <a:t> if we exclude the 13/2</a:t>
              </a:r>
              <a:r>
                <a:rPr lang="en-US" sz="2400" baseline="30000" dirty="0" smtClean="0">
                  <a:solidFill>
                    <a:srgbClr val="FF0000"/>
                  </a:solidFill>
                </a:rPr>
                <a:t>-</a:t>
              </a:r>
              <a:r>
                <a:rPr lang="en-US" dirty="0" smtClean="0">
                  <a:solidFill>
                    <a:srgbClr val="FF0000"/>
                  </a:solidFill>
                </a:rPr>
                <a:t>, 15/2</a:t>
              </a:r>
              <a:r>
                <a:rPr lang="en-US" sz="2400" baseline="30000" dirty="0" smtClean="0">
                  <a:solidFill>
                    <a:srgbClr val="FF0000"/>
                  </a:solidFill>
                </a:rPr>
                <a:t>-</a:t>
              </a:r>
              <a:r>
                <a:rPr lang="en-US" dirty="0" smtClean="0">
                  <a:solidFill>
                    <a:srgbClr val="FF0000"/>
                  </a:solidFill>
                </a:rPr>
                <a:t>.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3688" y="1764653"/>
              <a:ext cx="2326101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 smtClean="0"/>
                <a:t>Only 2</a:t>
              </a:r>
              <a:r>
                <a:rPr lang="en-US" sz="2000" baseline="30000" dirty="0" smtClean="0"/>
                <a:t>+</a:t>
              </a:r>
              <a:r>
                <a:rPr lang="en-US" sz="1600" dirty="0" smtClean="0"/>
                <a:t>, 3</a:t>
              </a:r>
              <a:r>
                <a:rPr lang="en-US" sz="2000" baseline="30000" dirty="0" smtClean="0"/>
                <a:t>-</a:t>
              </a:r>
              <a:r>
                <a:rPr lang="en-US" sz="1600" dirty="0" smtClean="0"/>
                <a:t> and 4</a:t>
              </a:r>
              <a:r>
                <a:rPr lang="en-US" sz="2000" baseline="30000" dirty="0" smtClean="0"/>
                <a:t>+</a:t>
              </a:r>
              <a:r>
                <a:rPr lang="en-US" sz="1600" dirty="0" smtClean="0"/>
                <a:t> core excitations </a:t>
              </a:r>
              <a:r>
                <a:rPr lang="en-US" sz="1600" dirty="0" smtClean="0"/>
                <a:t>are genuine </a:t>
              </a:r>
              <a:r>
                <a:rPr lang="en-US" sz="1600" dirty="0" smtClean="0"/>
                <a:t>“phonons”. There are </a:t>
              </a:r>
              <a:r>
                <a:rPr lang="en-US" sz="1600" dirty="0" smtClean="0"/>
                <a:t>s </a:t>
              </a:r>
              <a:r>
                <a:rPr lang="en-US" sz="1600" dirty="0" smtClean="0"/>
                <a:t>more core excitations in </a:t>
              </a:r>
              <a:r>
                <a:rPr lang="en-US" sz="1600" dirty="0" smtClean="0"/>
                <a:t>the</a:t>
              </a:r>
              <a:r>
                <a:rPr lang="en-US" sz="1600" dirty="0" smtClean="0"/>
                <a:t> </a:t>
              </a:r>
              <a:r>
                <a:rPr lang="en-US" sz="1600" dirty="0" smtClean="0"/>
                <a:t>model </a:t>
              </a:r>
              <a:r>
                <a:rPr lang="en-US" sz="1600" dirty="0" smtClean="0"/>
                <a:t>space, and they are </a:t>
              </a:r>
              <a:r>
                <a:rPr lang="en-US" sz="1600" dirty="0" smtClean="0"/>
                <a:t>1p-1h (mainly h</a:t>
              </a:r>
              <a:r>
                <a:rPr lang="en-US" sz="1600" baseline="-25000" dirty="0" smtClean="0"/>
                <a:t>11/2</a:t>
              </a:r>
              <a:r>
                <a:rPr lang="en-US" baseline="30000" dirty="0" smtClean="0"/>
                <a:t>-1</a:t>
              </a:r>
              <a:r>
                <a:rPr lang="en-US" sz="1600" dirty="0" smtClean="0"/>
                <a:t>-f</a:t>
              </a:r>
              <a:r>
                <a:rPr lang="en-US" sz="1600" baseline="-25000" dirty="0" smtClean="0"/>
                <a:t>7/2</a:t>
              </a:r>
              <a:r>
                <a:rPr lang="en-US" sz="1600" dirty="0" smtClean="0"/>
                <a:t>). 6+ has 2-3 components.</a:t>
              </a:r>
            </a:p>
            <a:p>
              <a:pPr algn="just"/>
              <a:endParaRPr lang="en-US" sz="1600" dirty="0"/>
            </a:p>
            <a:p>
              <a:pPr algn="just"/>
              <a:r>
                <a:rPr lang="en-US" sz="1600" u="sng" dirty="0">
                  <a:solidFill>
                    <a:srgbClr val="FF0000"/>
                  </a:solidFill>
                </a:rPr>
                <a:t>T</a:t>
              </a:r>
              <a:r>
                <a:rPr lang="en-US" sz="1600" u="sng" dirty="0" smtClean="0">
                  <a:solidFill>
                    <a:srgbClr val="FF0000"/>
                  </a:solidFill>
                </a:rPr>
                <a:t>he spectrum </a:t>
              </a:r>
              <a:r>
                <a:rPr lang="en-US" sz="1600" u="sng" dirty="0" smtClean="0">
                  <a:solidFill>
                    <a:srgbClr val="FF0000"/>
                  </a:solidFill>
                </a:rPr>
                <a:t>includes particle-phonon states as well as 2p-1h states.</a:t>
              </a:r>
              <a:endParaRPr lang="en-US" sz="1600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7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316"/>
            <a:ext cx="8229600" cy="9990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Electromagnetic transitions and the mutable nature of the </a:t>
            </a:r>
            <a:r>
              <a:rPr lang="en-US" dirty="0" err="1" smtClean="0"/>
              <a:t>wavefunction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26</a:t>
            </a:fld>
            <a:endParaRPr lang="uk-UA"/>
          </a:p>
        </p:txBody>
      </p:sp>
      <p:grpSp>
        <p:nvGrpSpPr>
          <p:cNvPr id="7" name="Group 6"/>
          <p:cNvGrpSpPr/>
          <p:nvPr/>
        </p:nvGrpSpPr>
        <p:grpSpPr>
          <a:xfrm>
            <a:off x="29424" y="1339242"/>
            <a:ext cx="8657376" cy="4567719"/>
            <a:chOff x="29424" y="1182074"/>
            <a:chExt cx="8657376" cy="4567719"/>
          </a:xfrm>
        </p:grpSpPr>
        <p:pic>
          <p:nvPicPr>
            <p:cNvPr id="8" name="Obraz 2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4324" b="53862"/>
            <a:stretch/>
          </p:blipFill>
          <p:spPr>
            <a:xfrm>
              <a:off x="29424" y="1182074"/>
              <a:ext cx="5050576" cy="201777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5323315" y="1331634"/>
              <a:ext cx="3363485" cy="1785716"/>
              <a:chOff x="5727043" y="1235547"/>
              <a:chExt cx="3363485" cy="1785716"/>
            </a:xfrm>
          </p:grpSpPr>
          <p:pic>
            <p:nvPicPr>
              <p:cNvPr id="11" name="Picture 10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2725" y="1540376"/>
                <a:ext cx="2505802" cy="972000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283147" y="1577476"/>
                <a:ext cx="909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red: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780515" y="2090812"/>
                <a:ext cx="909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blue: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5727043" y="1235547"/>
                <a:ext cx="3363485" cy="1785716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7200" y="3441469"/>
              <a:ext cx="8229600" cy="2308324"/>
            </a:xfrm>
            <a:prstGeom prst="rect">
              <a:avLst/>
            </a:prstGeom>
            <a:noFill/>
            <a:ln w="12700" cmpd="sng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GB" b="1" dirty="0" smtClean="0">
                  <a:solidFill>
                    <a:srgbClr val="0000FF"/>
                  </a:solidFill>
                </a:rPr>
                <a:t>This nature is reflected in the M1 transition probabilities</a:t>
              </a:r>
              <a:r>
                <a:rPr lang="en-GB" dirty="0" smtClean="0">
                  <a:solidFill>
                    <a:srgbClr val="0000FF"/>
                  </a:solidFill>
                </a:rPr>
                <a:t>.</a:t>
              </a:r>
              <a:endParaRPr lang="en-GB" dirty="0">
                <a:solidFill>
                  <a:srgbClr val="0000FF"/>
                </a:solidFill>
              </a:endParaRPr>
            </a:p>
            <a:p>
              <a:pPr algn="just"/>
              <a:endParaRPr lang="en-GB" dirty="0" smtClean="0">
                <a:solidFill>
                  <a:srgbClr val="0000FF"/>
                </a:solidFill>
              </a:endParaRPr>
            </a:p>
            <a:p>
              <a:pPr algn="just"/>
              <a:r>
                <a:rPr lang="en-GB" dirty="0" smtClean="0">
                  <a:solidFill>
                    <a:srgbClr val="0000FF"/>
                  </a:solidFill>
                </a:rPr>
                <a:t>The </a:t>
              </a:r>
              <a:r>
                <a:rPr lang="en-GB" dirty="0">
                  <a:solidFill>
                    <a:srgbClr val="0000FF"/>
                  </a:solidFill>
                </a:rPr>
                <a:t>wave functions of 15/2</a:t>
              </a:r>
              <a:r>
                <a:rPr lang="en-GB" baseline="30000" dirty="0">
                  <a:solidFill>
                    <a:srgbClr val="0000FF"/>
                  </a:solidFill>
                </a:rPr>
                <a:t>+</a:t>
              </a:r>
              <a:r>
                <a:rPr lang="en-GB" dirty="0">
                  <a:solidFill>
                    <a:srgbClr val="0000FF"/>
                  </a:solidFill>
                </a:rPr>
                <a:t> and 13/2</a:t>
              </a:r>
              <a:r>
                <a:rPr lang="en-GB" baseline="30000" dirty="0">
                  <a:solidFill>
                    <a:srgbClr val="0000FF"/>
                  </a:solidFill>
                </a:rPr>
                <a:t>+</a:t>
              </a:r>
              <a:r>
                <a:rPr lang="en-GB" dirty="0">
                  <a:solidFill>
                    <a:srgbClr val="0000FF"/>
                  </a:solidFill>
                </a:rPr>
                <a:t> are dominated by g</a:t>
              </a:r>
              <a:r>
                <a:rPr lang="en-GB" baseline="-25000" dirty="0">
                  <a:solidFill>
                    <a:srgbClr val="0000FF"/>
                  </a:solidFill>
                </a:rPr>
                <a:t>9/2</a:t>
              </a:r>
              <a:r>
                <a:rPr lang="en-GB" dirty="0">
                  <a:solidFill>
                    <a:srgbClr val="0000FF"/>
                  </a:solidFill>
                </a:rPr>
                <a:t>, h</a:t>
              </a:r>
              <a:r>
                <a:rPr lang="en-GB" baseline="-25000" dirty="0">
                  <a:solidFill>
                    <a:srgbClr val="0000FF"/>
                  </a:solidFill>
                </a:rPr>
                <a:t>11/2</a:t>
              </a:r>
              <a:r>
                <a:rPr lang="en-GB" baseline="30000" dirty="0">
                  <a:solidFill>
                    <a:srgbClr val="0000FF"/>
                  </a:solidFill>
                </a:rPr>
                <a:t>-1</a:t>
              </a:r>
              <a:r>
                <a:rPr lang="en-GB" dirty="0">
                  <a:solidFill>
                    <a:srgbClr val="0000FF"/>
                  </a:solidFill>
                </a:rPr>
                <a:t> f</a:t>
              </a:r>
              <a:r>
                <a:rPr lang="en-GB" baseline="-25000" dirty="0">
                  <a:solidFill>
                    <a:srgbClr val="0000FF"/>
                  </a:solidFill>
                </a:rPr>
                <a:t>7/2</a:t>
              </a:r>
              <a:r>
                <a:rPr lang="en-GB" dirty="0">
                  <a:solidFill>
                    <a:srgbClr val="0000FF"/>
                  </a:solidFill>
                </a:rPr>
                <a:t>, so the B(M1) transition is made up with </a:t>
              </a:r>
              <a:r>
                <a:rPr lang="en-GB" dirty="0" err="1">
                  <a:solidFill>
                    <a:srgbClr val="0000FF"/>
                  </a:solidFill>
                </a:rPr>
                <a:t>s.p</a:t>
              </a:r>
              <a:r>
                <a:rPr lang="en-GB" dirty="0">
                  <a:solidFill>
                    <a:srgbClr val="0000FF"/>
                  </a:solidFill>
                </a:rPr>
                <a:t>. amplitudes. </a:t>
              </a:r>
              <a:r>
                <a:rPr lang="en-GB" dirty="0">
                  <a:solidFill>
                    <a:srgbClr val="FF0000"/>
                  </a:solidFill>
                </a:rPr>
                <a:t>B(M1)</a:t>
              </a:r>
              <a:r>
                <a:rPr lang="en-GB" baseline="-25000" dirty="0" err="1">
                  <a:solidFill>
                    <a:srgbClr val="FF0000"/>
                  </a:solidFill>
                </a:rPr>
                <a:t>th</a:t>
              </a:r>
              <a:r>
                <a:rPr lang="en-GB" dirty="0">
                  <a:solidFill>
                    <a:srgbClr val="FF0000"/>
                  </a:solidFill>
                </a:rPr>
                <a:t> =  0.021 </a:t>
              </a:r>
              <a:r>
                <a:rPr lang="en-GB" dirty="0" err="1">
                  <a:solidFill>
                    <a:srgbClr val="FF0000"/>
                  </a:solidFill>
                </a:rPr>
                <a:t>W.u</a:t>
              </a:r>
              <a:r>
                <a:rPr lang="en-GB" dirty="0">
                  <a:solidFill>
                    <a:srgbClr val="FF0000"/>
                  </a:solidFill>
                </a:rPr>
                <a:t>.</a:t>
              </a:r>
            </a:p>
            <a:p>
              <a:pPr algn="just"/>
              <a:endParaRPr lang="en-GB" dirty="0">
                <a:solidFill>
                  <a:srgbClr val="0000FF"/>
                </a:solidFill>
              </a:endParaRPr>
            </a:p>
            <a:p>
              <a:pPr algn="just"/>
              <a:r>
                <a:rPr lang="en-GB" dirty="0">
                  <a:solidFill>
                    <a:srgbClr val="0000FF"/>
                  </a:solidFill>
                </a:rPr>
                <a:t>In the case of the transition 13/2</a:t>
              </a:r>
              <a:r>
                <a:rPr lang="en-GB" baseline="30000" dirty="0">
                  <a:solidFill>
                    <a:srgbClr val="0000FF"/>
                  </a:solidFill>
                </a:rPr>
                <a:t>+</a:t>
              </a:r>
              <a:r>
                <a:rPr lang="en-GB" dirty="0">
                  <a:solidFill>
                    <a:srgbClr val="0000FF"/>
                  </a:solidFill>
                </a:rPr>
                <a:t> </a:t>
              </a:r>
              <a:r>
                <a:rPr lang="en-GB" dirty="0">
                  <a:solidFill>
                    <a:srgbClr val="0000FF"/>
                  </a:solidFill>
                  <a:sym typeface="Wingdings"/>
                </a:rPr>
                <a:t> 11/2</a:t>
              </a:r>
              <a:r>
                <a:rPr lang="en-GB" baseline="30000" dirty="0">
                  <a:solidFill>
                    <a:srgbClr val="0000FF"/>
                  </a:solidFill>
                  <a:sym typeface="Wingdings"/>
                </a:rPr>
                <a:t>+</a:t>
              </a:r>
              <a:r>
                <a:rPr lang="en-GB" dirty="0">
                  <a:solidFill>
                    <a:srgbClr val="0000FF"/>
                  </a:solidFill>
                  <a:sym typeface="Wingdings"/>
                </a:rPr>
                <a:t>, the final state has phonon component so there is a mismatch in the components and B(M1) is quenched, </a:t>
              </a:r>
              <a:r>
                <a:rPr lang="en-GB" dirty="0">
                  <a:solidFill>
                    <a:srgbClr val="FF0000"/>
                  </a:solidFill>
                  <a:sym typeface="Wingdings"/>
                </a:rPr>
                <a:t>B(M1)</a:t>
              </a:r>
              <a:r>
                <a:rPr lang="en-GB" baseline="-25000" dirty="0" err="1">
                  <a:solidFill>
                    <a:srgbClr val="FF0000"/>
                  </a:solidFill>
                  <a:sym typeface="Wingdings"/>
                </a:rPr>
                <a:t>th</a:t>
              </a:r>
              <a:r>
                <a:rPr lang="en-GB" dirty="0">
                  <a:solidFill>
                    <a:srgbClr val="FF0000"/>
                  </a:solidFill>
                  <a:sym typeface="Wingdings"/>
                </a:rPr>
                <a:t> = 0.001 </a:t>
              </a:r>
              <a:r>
                <a:rPr lang="en-GB" dirty="0" err="1">
                  <a:solidFill>
                    <a:srgbClr val="FF0000"/>
                  </a:solidFill>
                  <a:sym typeface="Wingdings"/>
                </a:rPr>
                <a:t>W.u</a:t>
              </a:r>
              <a:r>
                <a:rPr lang="en-GB" dirty="0">
                  <a:solidFill>
                    <a:srgbClr val="FF0000"/>
                  </a:solidFill>
                  <a:sym typeface="Wingdings"/>
                </a:rPr>
                <a:t>. Ratio = 20. 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1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182"/>
            <a:ext cx="8229600" cy="1454153"/>
          </a:xfrm>
        </p:spPr>
        <p:txBody>
          <a:bodyPr/>
          <a:lstStyle/>
          <a:p>
            <a:r>
              <a:rPr lang="en-US" dirty="0" smtClean="0"/>
              <a:t>A similar model for resonances: RPA plus particle-vibration coupling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27</a:t>
            </a:fld>
            <a:endParaRPr lang="uk-UA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96838" y="1800225"/>
            <a:ext cx="8934450" cy="828675"/>
            <a:chOff x="82550" y="1214244"/>
            <a:chExt cx="8933880" cy="828675"/>
          </a:xfrm>
        </p:grpSpPr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" y="1268995"/>
              <a:ext cx="3440113" cy="61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768" y="1214244"/>
              <a:ext cx="5046662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96838" y="2758796"/>
            <a:ext cx="5094287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en-GB" altLang="x-none" sz="2000" dirty="0">
                <a:latin typeface="Arial" charset="0"/>
              </a:rPr>
              <a:t>One first solves self-consistent </a:t>
            </a:r>
            <a:r>
              <a:rPr lang="en-GB" altLang="x-none" sz="2000" dirty="0" err="1">
                <a:latin typeface="Arial" charset="0"/>
              </a:rPr>
              <a:t>Hartree-Fock</a:t>
            </a:r>
            <a:r>
              <a:rPr lang="en-GB" altLang="x-none" sz="2000" dirty="0">
                <a:latin typeface="Arial" charset="0"/>
              </a:rPr>
              <a:t> plus Random Phase Approximation (HF-RPA).</a:t>
            </a:r>
          </a:p>
          <a:p>
            <a:pPr algn="just" eaLnBrk="1" hangingPunct="1"/>
            <a:endParaRPr lang="en-GB" altLang="x-none" sz="2000" dirty="0">
              <a:latin typeface="Arial" charset="0"/>
            </a:endParaRPr>
          </a:p>
          <a:p>
            <a:pPr algn="just" eaLnBrk="1" hangingPunct="1"/>
            <a:r>
              <a:rPr lang="en-GB" altLang="x-none" sz="2000" dirty="0">
                <a:latin typeface="Arial" charset="0"/>
              </a:rPr>
              <a:t>One adds the self-energy contribution (the state </a:t>
            </a:r>
            <a:r>
              <a:rPr lang="en-GB" altLang="x-none" dirty="0">
                <a:latin typeface="Times New Roman" charset="0"/>
              </a:rPr>
              <a:t>α</a:t>
            </a:r>
            <a:r>
              <a:rPr lang="en-GB" altLang="x-none" sz="2000" dirty="0">
                <a:latin typeface="Arial" charset="0"/>
              </a:rPr>
              <a:t> is 1p-1h plus one phonon).</a:t>
            </a:r>
          </a:p>
          <a:p>
            <a:pPr algn="just" eaLnBrk="1" hangingPunct="1"/>
            <a:endParaRPr lang="en-GB" altLang="x-none" sz="2000" dirty="0">
              <a:latin typeface="Arial" charset="0"/>
            </a:endParaRPr>
          </a:p>
          <a:p>
            <a:pPr algn="just" eaLnBrk="1" hangingPunct="1"/>
            <a:r>
              <a:rPr lang="en-GB" altLang="x-none" sz="2000" dirty="0">
                <a:latin typeface="Arial" charset="0"/>
              </a:rPr>
              <a:t>The scheme is known to be effective to produce the spreading width of GRs.</a:t>
            </a:r>
          </a:p>
          <a:p>
            <a:pPr algn="just" eaLnBrk="1" hangingPunct="1"/>
            <a:endParaRPr lang="en-GB" altLang="x-none" sz="2000" dirty="0">
              <a:latin typeface="Arial" charset="0"/>
            </a:endParaRPr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>
            <a:off x="7191375" y="2673357"/>
            <a:ext cx="293688" cy="593725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n-GB" altLang="x-none" sz="1800">
              <a:solidFill>
                <a:srgbClr val="FFFFFF"/>
              </a:solidFill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2886076"/>
            <a:ext cx="3149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40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18206"/>
            <a:ext cx="2939992" cy="3037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470"/>
            <a:ext cx="8229600" cy="724429"/>
          </a:xfrm>
        </p:spPr>
        <p:txBody>
          <a:bodyPr/>
          <a:lstStyle/>
          <a:p>
            <a:r>
              <a:rPr lang="en-US" dirty="0" smtClean="0"/>
              <a:t>RPA+PVC applied to GTR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28</a:t>
            </a:fld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457200" y="914390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There is no adjustable parameter in our model.</a:t>
            </a:r>
          </a:p>
          <a:p>
            <a:pPr algn="just"/>
            <a:endParaRPr lang="en-US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We start from self-consistent HF + RPA description of the GTR, and with the same interaction we calculate the intermediate (doorway) states. The coupling matrix elements are also from the same interaction.</a:t>
            </a:r>
          </a:p>
          <a:p>
            <a:pPr algn="just"/>
            <a:endParaRPr lang="en-US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We reproduce most of the experimentally observed width. </a:t>
            </a:r>
            <a:endParaRPr lang="en-US" dirty="0">
              <a:solidFill>
                <a:srgbClr val="0432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57653" y="3532560"/>
            <a:ext cx="4857750" cy="2249912"/>
            <a:chOff x="3829050" y="3018206"/>
            <a:chExt cx="4857750" cy="22499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9000" y="3477418"/>
              <a:ext cx="3987800" cy="17907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829050" y="3947494"/>
              <a:ext cx="9858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Exp.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endParaRPr lang="en-US" dirty="0">
                <a:solidFill>
                  <a:srgbClr val="FF0000"/>
                </a:solidFill>
              </a:endParaRPr>
            </a:p>
            <a:p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Theory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00600" y="3018206"/>
              <a:ext cx="3700463" cy="369332"/>
            </a:xfrm>
            <a:prstGeom prst="rect">
              <a:avLst/>
            </a:prstGeom>
            <a:noFill/>
            <a:ln w="38100">
              <a:solidFill>
                <a:srgbClr val="3CAC1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Results for energies and widths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5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047"/>
            <a:ext cx="8229600" cy="724429"/>
          </a:xfrm>
        </p:spPr>
        <p:txBody>
          <a:bodyPr/>
          <a:lstStyle/>
          <a:p>
            <a:r>
              <a:rPr lang="en-US" baseline="30000" dirty="0" smtClean="0"/>
              <a:t>208</a:t>
            </a:r>
            <a:r>
              <a:rPr lang="en-US" dirty="0" smtClean="0"/>
              <a:t>Pb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29</a:t>
            </a:fld>
            <a:endParaRPr lang="uk-UA"/>
          </a:p>
        </p:txBody>
      </p:sp>
      <p:grpSp>
        <p:nvGrpSpPr>
          <p:cNvPr id="7" name="Group 6"/>
          <p:cNvGrpSpPr/>
          <p:nvPr/>
        </p:nvGrpSpPr>
        <p:grpSpPr>
          <a:xfrm>
            <a:off x="174249" y="903686"/>
            <a:ext cx="8869735" cy="5238348"/>
            <a:chOff x="274265" y="989414"/>
            <a:chExt cx="8869735" cy="52383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2695" y="1059931"/>
              <a:ext cx="2631305" cy="516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274265" y="989414"/>
              <a:ext cx="5945560" cy="5073610"/>
              <a:chOff x="274265" y="989414"/>
              <a:chExt cx="5945560" cy="5073610"/>
            </a:xfrm>
          </p:grpSpPr>
          <p:pic>
            <p:nvPicPr>
              <p:cNvPr id="10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6400" y="989414"/>
                <a:ext cx="3273425" cy="2586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3"/>
              <p:cNvSpPr txBox="1">
                <a:spLocks noChangeArrowheads="1"/>
              </p:cNvSpPr>
              <p:nvPr/>
            </p:nvSpPr>
            <p:spPr bwMode="auto">
              <a:xfrm>
                <a:off x="274265" y="3200702"/>
                <a:ext cx="5870575" cy="2862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just" eaLnBrk="1" hangingPunct="1">
                  <a:buFont typeface="Arial" charset="0"/>
                  <a:buChar char="•"/>
                </a:pPr>
                <a:endParaRPr lang="en-GB" sz="2000" dirty="0">
                  <a:solidFill>
                    <a:srgbClr val="0000FF"/>
                  </a:solidFill>
                  <a:latin typeface="Arial" charset="0"/>
                  <a:cs typeface="Arial" charset="0"/>
                </a:endParaRPr>
              </a:p>
              <a:p>
                <a:pPr algn="just" eaLnBrk="1" hangingPunct="1">
                  <a:buFont typeface="Arial" charset="0"/>
                  <a:buChar char="•"/>
                </a:pPr>
                <a:r>
                  <a:rPr lang="en-GB" sz="2000" dirty="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The energy shift induced by PVC is very weakly interaction-dependent.</a:t>
                </a:r>
              </a:p>
              <a:p>
                <a:pPr algn="just" eaLnBrk="1" hangingPunct="1">
                  <a:buFont typeface="Arial" charset="0"/>
                  <a:buChar char="•"/>
                </a:pPr>
                <a:endParaRPr lang="en-GB" sz="2000" dirty="0">
                  <a:solidFill>
                    <a:srgbClr val="0000FF"/>
                  </a:solidFill>
                  <a:latin typeface="Arial" charset="0"/>
                  <a:cs typeface="Arial" charset="0"/>
                </a:endParaRPr>
              </a:p>
              <a:p>
                <a:pPr algn="just" eaLnBrk="1" hangingPunct="1">
                  <a:buFont typeface="Arial" charset="0"/>
                  <a:buChar char="•"/>
                </a:pPr>
                <a:r>
                  <a:rPr lang="en-GB" sz="2000" dirty="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The PVC calculations reproduce the </a:t>
                </a:r>
                <a:r>
                  <a:rPr lang="en-GB" sz="2000" dirty="0" err="1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lineshape</a:t>
                </a:r>
                <a:r>
                  <a:rPr lang="en-GB" sz="2000" dirty="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 of the GT response quite well</a:t>
                </a:r>
                <a:r>
                  <a:rPr lang="en-GB" sz="2000" dirty="0" smtClean="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.</a:t>
                </a:r>
              </a:p>
              <a:p>
                <a:pPr algn="just" eaLnBrk="1" hangingPunct="1">
                  <a:buFont typeface="Arial" charset="0"/>
                  <a:buChar char="•"/>
                </a:pPr>
                <a:endParaRPr lang="en-GB" sz="2000" dirty="0">
                  <a:solidFill>
                    <a:srgbClr val="0000FF"/>
                  </a:solidFill>
                  <a:latin typeface="Arial" charset="0"/>
                  <a:cs typeface="Arial" charset="0"/>
                </a:endParaRPr>
              </a:p>
              <a:p>
                <a:pPr algn="just" eaLnBrk="1" hangingPunct="1">
                  <a:buFont typeface="Arial" charset="0"/>
                  <a:buChar char="•"/>
                </a:pPr>
                <a:r>
                  <a:rPr lang="en-GB" sz="2000" dirty="0" smtClean="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Part of the experimentally observed quenching is accounted for.</a:t>
                </a:r>
                <a:endParaRPr lang="en-GB" sz="2000" dirty="0">
                  <a:solidFill>
                    <a:srgbClr val="0000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342476" y="1928490"/>
                <a:ext cx="2603924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it-IT" sz="2000" dirty="0">
                    <a:solidFill>
                      <a:srgbClr val="FF0000"/>
                    </a:solidFill>
                    <a:latin typeface="Arial Narrow"/>
                    <a:ea typeface="+mn-ea"/>
                    <a:cs typeface="Arial Narrow"/>
                  </a:rPr>
                  <a:t>Y. Niu </a:t>
                </a:r>
                <a:r>
                  <a:rPr lang="it-IT" sz="2000" i="1" dirty="0">
                    <a:solidFill>
                      <a:srgbClr val="FF0000"/>
                    </a:solidFill>
                    <a:latin typeface="Arial Narrow"/>
                    <a:ea typeface="+mn-ea"/>
                    <a:cs typeface="Arial Narrow"/>
                  </a:rPr>
                  <a:t>et al.,</a:t>
                </a:r>
                <a:r>
                  <a:rPr lang="it-IT" sz="2000" dirty="0">
                    <a:solidFill>
                      <a:srgbClr val="FF0000"/>
                    </a:solidFill>
                    <a:latin typeface="Arial Narrow"/>
                    <a:ea typeface="+mn-ea"/>
                    <a:cs typeface="Arial Narrow"/>
                  </a:rPr>
                  <a:t> PRC 90, 054328 (2014).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632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182"/>
            <a:ext cx="8229600" cy="724429"/>
          </a:xfrm>
        </p:spPr>
        <p:txBody>
          <a:bodyPr/>
          <a:lstStyle/>
          <a:p>
            <a:r>
              <a:rPr lang="en-US" dirty="0" err="1" smtClean="0"/>
              <a:t>Skyrme</a:t>
            </a:r>
            <a:r>
              <a:rPr lang="en-US" dirty="0" smtClean="0"/>
              <a:t> vs. relativistic </a:t>
            </a:r>
            <a:r>
              <a:rPr lang="en-US" dirty="0" err="1" smtClean="0"/>
              <a:t>functionals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</a:t>
            </a:fld>
            <a:endParaRPr lang="uk-UA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57201" y="3740658"/>
            <a:ext cx="822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GB" sz="2000" dirty="0">
                <a:solidFill>
                  <a:srgbClr val="0000FF"/>
                </a:solidFill>
                <a:latin typeface="Arial" charset="0"/>
                <a:cs typeface="Arial" charset="0"/>
              </a:rPr>
              <a:t>In the </a:t>
            </a:r>
            <a:r>
              <a:rPr lang="en-GB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covariant </a:t>
            </a:r>
            <a:r>
              <a:rPr lang="en-GB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models </a:t>
            </a:r>
            <a:r>
              <a:rPr lang="en-GB" sz="2000" dirty="0">
                <a:solidFill>
                  <a:srgbClr val="0000FF"/>
                </a:solidFill>
                <a:latin typeface="Arial" charset="0"/>
                <a:cs typeface="Arial" charset="0"/>
              </a:rPr>
              <a:t>the nucleons are described as Dirac particles that exchange effective mesons. </a:t>
            </a:r>
            <a:r>
              <a:rPr lang="en-GB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One starts from </a:t>
            </a:r>
            <a:r>
              <a:rPr lang="en-GB" sz="2000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Lagrangians</a:t>
            </a:r>
            <a:r>
              <a:rPr lang="en-GB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.</a:t>
            </a:r>
            <a:endParaRPr lang="en-GB" sz="200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60377" y="990210"/>
            <a:ext cx="82264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GB" sz="2000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Skyrme</a:t>
            </a:r>
            <a:r>
              <a:rPr lang="en-GB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forces are widely used: they generate </a:t>
            </a:r>
            <a:r>
              <a:rPr lang="en-GB" sz="20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LOCAL</a:t>
            </a:r>
            <a:r>
              <a:rPr lang="en-GB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functionals</a:t>
            </a:r>
            <a:r>
              <a:rPr lang="en-GB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.</a:t>
            </a:r>
            <a:endParaRPr lang="en-GB" sz="200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7200" y="1408281"/>
            <a:ext cx="7562850" cy="2001279"/>
            <a:chOff x="457200" y="1684011"/>
            <a:chExt cx="7562850" cy="2001279"/>
          </a:xfrm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036434"/>
              <a:ext cx="7562850" cy="164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814513" y="1684011"/>
              <a:ext cx="1214437" cy="36933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>
                  <a:solidFill>
                    <a:srgbClr val="FF0000"/>
                  </a:solidFill>
                  <a:latin typeface="Arial" charset="0"/>
                </a:rPr>
                <a:t>attraction</a:t>
              </a:r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1749425" y="2517446"/>
              <a:ext cx="18192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4851401" y="3315958"/>
              <a:ext cx="2363788" cy="36933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>
                  <a:solidFill>
                    <a:srgbClr val="FF0000"/>
                  </a:solidFill>
                  <a:latin typeface="Arial" charset="0"/>
                </a:rPr>
                <a:t>short-range repulsion</a:t>
              </a: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4375150" y="3228646"/>
              <a:ext cx="31273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57200" y="4636478"/>
            <a:ext cx="8612187" cy="1403350"/>
            <a:chOff x="293688" y="5484813"/>
            <a:chExt cx="8612187" cy="1403350"/>
          </a:xfrm>
        </p:grpSpPr>
        <p:pic>
          <p:nvPicPr>
            <p:cNvPr id="18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88" y="5484813"/>
              <a:ext cx="8329612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88" y="6054725"/>
              <a:ext cx="8612187" cy="83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1" name="Straight Connector 20"/>
          <p:cNvCxnSpPr/>
          <p:nvPr/>
        </p:nvCxnSpPr>
        <p:spPr>
          <a:xfrm flipV="1">
            <a:off x="371473" y="3600450"/>
            <a:ext cx="8443913" cy="14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37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56</a:t>
            </a:r>
            <a:r>
              <a:rPr lang="en-US" dirty="0" smtClean="0"/>
              <a:t>Ni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30</a:t>
            </a:fld>
            <a:endParaRPr lang="uk-UA"/>
          </a:p>
        </p:txBody>
      </p: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1897408" y="1663485"/>
            <a:ext cx="6226677" cy="4316892"/>
            <a:chOff x="1086779" y="508000"/>
            <a:chExt cx="7481488" cy="5751513"/>
          </a:xfrm>
        </p:grpSpPr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779" y="508000"/>
              <a:ext cx="7481488" cy="575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2603498" y="1981194"/>
              <a:ext cx="3119438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2000">
                  <a:solidFill>
                    <a:srgbClr val="FF0000"/>
                  </a:solidFill>
                  <a:latin typeface="Arial Narrow" charset="0"/>
                </a:rPr>
                <a:t>M. Sasano </a:t>
              </a:r>
              <a:r>
                <a:rPr lang="en-GB" altLang="x-none" sz="2000" i="1">
                  <a:solidFill>
                    <a:srgbClr val="FF0000"/>
                  </a:solidFill>
                  <a:latin typeface="Arial Narrow" charset="0"/>
                </a:rPr>
                <a:t>et al.,</a:t>
              </a:r>
              <a:r>
                <a:rPr lang="en-GB" altLang="x-none" sz="2000">
                  <a:solidFill>
                    <a:srgbClr val="FF0000"/>
                  </a:solidFill>
                  <a:latin typeface="Arial Narrow" charset="0"/>
                </a:rPr>
                <a:t> PRL 107, 202501 (2011)</a:t>
              </a:r>
            </a:p>
          </p:txBody>
        </p:sp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16000" y="1246452"/>
            <a:ext cx="75031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Y. Niu, G.C., M. Brenna, P.F. </a:t>
            </a:r>
            <a:r>
              <a:rPr lang="it-IT" dirty="0" err="1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Bortignon</a:t>
            </a:r>
            <a:r>
              <a:rPr lang="it-IT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, and J. Meng, PRC 85, 034314 (2012).</a:t>
            </a:r>
          </a:p>
        </p:txBody>
      </p:sp>
    </p:spTree>
    <p:extLst>
      <p:ext uri="{BB962C8B-B14F-4D97-AF65-F5344CB8AC3E}">
        <p14:creationId xmlns:p14="http://schemas.microsoft.com/office/powerpoint/2010/main" val="31140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60</a:t>
            </a:r>
            <a:r>
              <a:rPr lang="en-US" dirty="0" smtClean="0"/>
              <a:t>Ni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31</a:t>
            </a:fld>
            <a:endParaRPr lang="uk-UA"/>
          </a:p>
        </p:txBody>
      </p:sp>
      <p:grpSp>
        <p:nvGrpSpPr>
          <p:cNvPr id="7" name="Group 6"/>
          <p:cNvGrpSpPr/>
          <p:nvPr/>
        </p:nvGrpSpPr>
        <p:grpSpPr>
          <a:xfrm>
            <a:off x="1467895" y="1072355"/>
            <a:ext cx="6753232" cy="5091113"/>
            <a:chOff x="1008063" y="0"/>
            <a:chExt cx="7999412" cy="6148388"/>
          </a:xfrm>
        </p:grpSpPr>
        <p:pic>
          <p:nvPicPr>
            <p:cNvPr id="8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063" y="0"/>
              <a:ext cx="7999412" cy="614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2"/>
            <p:cNvSpPr txBox="1">
              <a:spLocks noChangeArrowheads="1"/>
            </p:cNvSpPr>
            <p:nvPr/>
          </p:nvSpPr>
          <p:spPr bwMode="auto">
            <a:xfrm>
              <a:off x="2620963" y="2116138"/>
              <a:ext cx="3119437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2000" dirty="0">
                  <a:solidFill>
                    <a:srgbClr val="FF0000"/>
                  </a:solidFill>
                  <a:latin typeface="Arial Narrow" charset="0"/>
                </a:rPr>
                <a:t>A.L. Williams </a:t>
              </a:r>
              <a:r>
                <a:rPr lang="en-GB" altLang="x-none" sz="2000" i="1" dirty="0">
                  <a:solidFill>
                    <a:srgbClr val="FF0000"/>
                  </a:solidFill>
                  <a:latin typeface="Arial Narrow" charset="0"/>
                </a:rPr>
                <a:t>et al.,</a:t>
              </a:r>
              <a:r>
                <a:rPr lang="en-GB" altLang="x-none" sz="2000" dirty="0">
                  <a:solidFill>
                    <a:srgbClr val="FF0000"/>
                  </a:solidFill>
                  <a:latin typeface="Arial Narrow" charset="0"/>
                </a:rPr>
                <a:t> PRC 51, 1144 (1995)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295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56Ni: where does the splitting arise from 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32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457200" y="1243013"/>
            <a:ext cx="8229600" cy="2318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432FF"/>
                </a:solidFill>
              </a:rPr>
              <a:t>The two peaks observed by M. </a:t>
            </a:r>
            <a:r>
              <a:rPr lang="en-US" dirty="0" err="1" smtClean="0">
                <a:solidFill>
                  <a:srgbClr val="0432FF"/>
                </a:solidFill>
              </a:rPr>
              <a:t>Sasano</a:t>
            </a:r>
            <a:r>
              <a:rPr lang="en-US" dirty="0" smtClean="0">
                <a:solidFill>
                  <a:srgbClr val="0432FF"/>
                </a:solidFill>
              </a:rPr>
              <a:t> </a:t>
            </a:r>
            <a:r>
              <a:rPr lang="en-US" i="1" dirty="0" smtClean="0">
                <a:solidFill>
                  <a:srgbClr val="0432FF"/>
                </a:solidFill>
              </a:rPr>
              <a:t>et al.</a:t>
            </a:r>
            <a:r>
              <a:rPr lang="en-US" dirty="0" smtClean="0">
                <a:solidFill>
                  <a:srgbClr val="0432FF"/>
                </a:solidFill>
              </a:rPr>
              <a:t> are reproduced by shell-model calculations using GXPF1A nor KB3G.</a:t>
            </a:r>
          </a:p>
          <a:p>
            <a:pPr algn="just"/>
            <a:endParaRPr lang="en-US" dirty="0" smtClean="0">
              <a:solidFill>
                <a:srgbClr val="0432FF"/>
              </a:solidFill>
            </a:endParaRPr>
          </a:p>
          <a:p>
            <a:pPr algn="just"/>
            <a:r>
              <a:rPr lang="en-US" dirty="0" smtClean="0">
                <a:solidFill>
                  <a:srgbClr val="0432FF"/>
                </a:solidFill>
              </a:rPr>
              <a:t>From these shell-model calculations the physical origin of the splitting is unclear.</a:t>
            </a:r>
          </a:p>
          <a:p>
            <a:pPr algn="just"/>
            <a:endParaRPr lang="en-US" dirty="0" smtClean="0">
              <a:solidFill>
                <a:srgbClr val="0432FF"/>
              </a:solidFill>
            </a:endParaRPr>
          </a:p>
          <a:p>
            <a:pPr algn="just"/>
            <a:r>
              <a:rPr lang="en-US" dirty="0" smtClean="0">
                <a:solidFill>
                  <a:srgbClr val="0432FF"/>
                </a:solidFill>
              </a:rPr>
              <a:t>In our case the splitting arises from coupling to 3</a:t>
            </a:r>
            <a:r>
              <a:rPr lang="en-US" baseline="-25000" dirty="0" smtClean="0">
                <a:solidFill>
                  <a:srgbClr val="0432FF"/>
                </a:solidFill>
              </a:rPr>
              <a:t>1</a:t>
            </a:r>
            <a:r>
              <a:rPr lang="en-US" sz="2800" baseline="30000" dirty="0" smtClean="0">
                <a:solidFill>
                  <a:srgbClr val="0432FF"/>
                </a:solidFill>
              </a:rPr>
              <a:t>-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 smtClean="0">
                <a:solidFill>
                  <a:srgbClr val="0432FF"/>
                </a:solidFill>
              </a:rPr>
              <a:t>but other interpretations are possible. </a:t>
            </a:r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47723"/>
            <a:ext cx="4572000" cy="222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5" y="3416546"/>
            <a:ext cx="2870199" cy="262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2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895"/>
            <a:ext cx="8229600" cy="724429"/>
          </a:xfrm>
        </p:spPr>
        <p:txBody>
          <a:bodyPr/>
          <a:lstStyle/>
          <a:p>
            <a:r>
              <a:rPr lang="en-US" dirty="0" smtClean="0"/>
              <a:t>Role of T=0 pairing (I)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33</a:t>
            </a:fld>
            <a:endParaRPr lang="uk-UA"/>
          </a:p>
        </p:txBody>
      </p:sp>
      <p:grpSp>
        <p:nvGrpSpPr>
          <p:cNvPr id="44" name="Group 43"/>
          <p:cNvGrpSpPr/>
          <p:nvPr/>
        </p:nvGrpSpPr>
        <p:grpSpPr>
          <a:xfrm>
            <a:off x="457200" y="1051449"/>
            <a:ext cx="8142210" cy="5075237"/>
            <a:chOff x="384307" y="702724"/>
            <a:chExt cx="7343606" cy="4713494"/>
          </a:xfrm>
        </p:grpSpPr>
        <p:cxnSp>
          <p:nvCxnSpPr>
            <p:cNvPr id="45" name="曲線コネクタ 2"/>
            <p:cNvCxnSpPr/>
            <p:nvPr/>
          </p:nvCxnSpPr>
          <p:spPr>
            <a:xfrm rot="16200000" flipH="1">
              <a:off x="2004851" y="2256193"/>
              <a:ext cx="3008078" cy="1771154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曲線コネクタ 4"/>
            <p:cNvCxnSpPr/>
            <p:nvPr/>
          </p:nvCxnSpPr>
          <p:spPr>
            <a:xfrm rot="5400000">
              <a:off x="3717524" y="2314674"/>
              <a:ext cx="3008079" cy="1654191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6"/>
            <p:cNvCxnSpPr/>
            <p:nvPr/>
          </p:nvCxnSpPr>
          <p:spPr>
            <a:xfrm>
              <a:off x="2623312" y="1637730"/>
              <a:ext cx="0" cy="3008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9"/>
            <p:cNvCxnSpPr/>
            <p:nvPr/>
          </p:nvCxnSpPr>
          <p:spPr>
            <a:xfrm>
              <a:off x="6048659" y="1637730"/>
              <a:ext cx="0" cy="3008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11"/>
            <p:cNvCxnSpPr/>
            <p:nvPr/>
          </p:nvCxnSpPr>
          <p:spPr>
            <a:xfrm>
              <a:off x="2623312" y="4645809"/>
              <a:ext cx="342534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線コネクタ 13"/>
            <p:cNvCxnSpPr/>
            <p:nvPr/>
          </p:nvCxnSpPr>
          <p:spPr>
            <a:xfrm>
              <a:off x="2623312" y="3392443"/>
              <a:ext cx="3425347" cy="0"/>
            </a:xfrm>
            <a:prstGeom prst="line">
              <a:avLst/>
            </a:prstGeom>
            <a:ln w="190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15"/>
            <p:cNvCxnSpPr/>
            <p:nvPr/>
          </p:nvCxnSpPr>
          <p:spPr>
            <a:xfrm flipV="1">
              <a:off x="2623312" y="3058213"/>
              <a:ext cx="3425347" cy="16711"/>
            </a:xfrm>
            <a:prstGeom prst="line">
              <a:avLst/>
            </a:prstGeom>
            <a:ln w="190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17"/>
            <p:cNvCxnSpPr/>
            <p:nvPr/>
          </p:nvCxnSpPr>
          <p:spPr>
            <a:xfrm flipV="1">
              <a:off x="2623312" y="2657136"/>
              <a:ext cx="3425347" cy="33423"/>
            </a:xfrm>
            <a:prstGeom prst="line">
              <a:avLst/>
            </a:prstGeom>
            <a:ln w="190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19"/>
            <p:cNvCxnSpPr/>
            <p:nvPr/>
          </p:nvCxnSpPr>
          <p:spPr>
            <a:xfrm flipV="1">
              <a:off x="2623312" y="2439885"/>
              <a:ext cx="3425347" cy="50135"/>
            </a:xfrm>
            <a:prstGeom prst="line">
              <a:avLst/>
            </a:prstGeom>
            <a:ln w="190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21"/>
            <p:cNvCxnSpPr/>
            <p:nvPr/>
          </p:nvCxnSpPr>
          <p:spPr>
            <a:xfrm flipV="1">
              <a:off x="2623312" y="2205924"/>
              <a:ext cx="3425347" cy="33423"/>
            </a:xfrm>
            <a:prstGeom prst="line">
              <a:avLst/>
            </a:prstGeom>
            <a:ln w="190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テキスト ボックス 22"/>
            <p:cNvSpPr txBox="1"/>
            <p:nvPr/>
          </p:nvSpPr>
          <p:spPr>
            <a:xfrm>
              <a:off x="2322551" y="5046886"/>
              <a:ext cx="4060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       protons                               neutrons</a:t>
              </a:r>
              <a:endParaRPr kumimoji="1" lang="ja-JP" altLang="en-US" dirty="0"/>
            </a:p>
          </p:txBody>
        </p:sp>
        <p:sp>
          <p:nvSpPr>
            <p:cNvPr id="56" name="テキスト ボックス 23"/>
            <p:cNvSpPr txBox="1"/>
            <p:nvPr/>
          </p:nvSpPr>
          <p:spPr>
            <a:xfrm>
              <a:off x="6299293" y="3207777"/>
              <a:ext cx="785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1d</a:t>
              </a:r>
              <a:r>
                <a:rPr lang="en-US" altLang="ja-JP" baseline="-25000" dirty="0" smtClean="0"/>
                <a:t>3/2</a:t>
              </a:r>
              <a:endParaRPr kumimoji="1" lang="ja-JP" altLang="en-US" dirty="0"/>
            </a:p>
          </p:txBody>
        </p:sp>
        <p:sp>
          <p:nvSpPr>
            <p:cNvPr id="57" name="テキスト ボックス 24"/>
            <p:cNvSpPr txBox="1"/>
            <p:nvPr/>
          </p:nvSpPr>
          <p:spPr>
            <a:xfrm>
              <a:off x="6299293" y="2809217"/>
              <a:ext cx="785323" cy="367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1f</a:t>
              </a:r>
              <a:r>
                <a:rPr kumimoji="1" lang="en-US" altLang="ja-JP" baseline="-25000" dirty="0" smtClean="0"/>
                <a:t>7/2</a:t>
              </a:r>
              <a:endParaRPr kumimoji="1" lang="ja-JP" altLang="en-US" dirty="0"/>
            </a:p>
          </p:txBody>
        </p:sp>
        <p:sp>
          <p:nvSpPr>
            <p:cNvPr id="58" name="テキスト ボックス 25"/>
            <p:cNvSpPr txBox="1"/>
            <p:nvPr/>
          </p:nvSpPr>
          <p:spPr>
            <a:xfrm>
              <a:off x="6249166" y="2439885"/>
              <a:ext cx="785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2p</a:t>
              </a:r>
              <a:r>
                <a:rPr kumimoji="1" lang="en-US" altLang="ja-JP" baseline="-25000" dirty="0" smtClean="0"/>
                <a:t>3/2</a:t>
              </a:r>
              <a:endParaRPr kumimoji="1" lang="ja-JP" altLang="en-US" dirty="0"/>
            </a:p>
          </p:txBody>
        </p:sp>
        <p:sp>
          <p:nvSpPr>
            <p:cNvPr id="59" name="テキスト ボックス 26"/>
            <p:cNvSpPr txBox="1"/>
            <p:nvPr/>
          </p:nvSpPr>
          <p:spPr>
            <a:xfrm>
              <a:off x="6249166" y="2153272"/>
              <a:ext cx="918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2p</a:t>
              </a:r>
              <a:r>
                <a:rPr kumimoji="1" lang="en-US" altLang="ja-JP" baseline="-25000" dirty="0" smtClean="0"/>
                <a:t>1/2</a:t>
              </a:r>
              <a:endParaRPr kumimoji="1" lang="ja-JP" altLang="en-US" dirty="0"/>
            </a:p>
          </p:txBody>
        </p:sp>
        <p:sp>
          <p:nvSpPr>
            <p:cNvPr id="60" name="テキスト ボックス 27"/>
            <p:cNvSpPr txBox="1"/>
            <p:nvPr/>
          </p:nvSpPr>
          <p:spPr>
            <a:xfrm>
              <a:off x="6249166" y="1870015"/>
              <a:ext cx="735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1f</a:t>
              </a:r>
              <a:r>
                <a:rPr kumimoji="1" lang="en-US" altLang="ja-JP" baseline="-25000" dirty="0" smtClean="0"/>
                <a:t>5/2</a:t>
              </a:r>
              <a:endParaRPr kumimoji="1" lang="ja-JP" altLang="en-US" dirty="0"/>
            </a:p>
          </p:txBody>
        </p:sp>
        <p:cxnSp>
          <p:nvCxnSpPr>
            <p:cNvPr id="61" name="直線コネクタ 29"/>
            <p:cNvCxnSpPr/>
            <p:nvPr/>
          </p:nvCxnSpPr>
          <p:spPr>
            <a:xfrm>
              <a:off x="2088625" y="2844318"/>
              <a:ext cx="4603330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テキスト ボックス 30"/>
            <p:cNvSpPr txBox="1"/>
            <p:nvPr/>
          </p:nvSpPr>
          <p:spPr>
            <a:xfrm>
              <a:off x="384307" y="2624551"/>
              <a:ext cx="1453683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Fermi energy</a:t>
              </a:r>
              <a:endParaRPr kumimoji="1" lang="ja-JP" altLang="en-US" dirty="0"/>
            </a:p>
          </p:txBody>
        </p:sp>
        <p:cxnSp>
          <p:nvCxnSpPr>
            <p:cNvPr id="63" name="直線コネクタ 32"/>
            <p:cNvCxnSpPr/>
            <p:nvPr/>
          </p:nvCxnSpPr>
          <p:spPr>
            <a:xfrm>
              <a:off x="4394467" y="1637730"/>
              <a:ext cx="1" cy="300807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円/楕円 33"/>
            <p:cNvSpPr/>
            <p:nvPr/>
          </p:nvSpPr>
          <p:spPr>
            <a:xfrm>
              <a:off x="5513970" y="2993883"/>
              <a:ext cx="200508" cy="21389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34"/>
            <p:cNvSpPr/>
            <p:nvPr/>
          </p:nvSpPr>
          <p:spPr>
            <a:xfrm>
              <a:off x="5781314" y="2993883"/>
              <a:ext cx="217218" cy="213894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42"/>
            <p:cNvSpPr/>
            <p:nvPr/>
          </p:nvSpPr>
          <p:spPr>
            <a:xfrm>
              <a:off x="2974202" y="2993883"/>
              <a:ext cx="233926" cy="21389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7" name="曲線コネクタ 44"/>
            <p:cNvCxnSpPr>
              <a:stCxn id="77" idx="4"/>
            </p:cNvCxnSpPr>
            <p:nvPr/>
          </p:nvCxnSpPr>
          <p:spPr>
            <a:xfrm rot="5400000" flipH="1">
              <a:off x="4772303" y="2090157"/>
              <a:ext cx="62230" cy="2173010"/>
            </a:xfrm>
            <a:prstGeom prst="curvedConnector3">
              <a:avLst>
                <a:gd name="adj1" fmla="val -367347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テキスト ボックス 47"/>
            <p:cNvSpPr txBox="1"/>
            <p:nvPr/>
          </p:nvSpPr>
          <p:spPr>
            <a:xfrm>
              <a:off x="5655997" y="4089169"/>
              <a:ext cx="2071916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dirty="0"/>
                <a:t> </a:t>
              </a:r>
              <a:r>
                <a:rPr lang="en-US" altLang="ja-JP" dirty="0" smtClean="0"/>
                <a:t>p-p type excitation</a:t>
              </a:r>
              <a:endParaRPr kumimoji="1" lang="ja-JP" altLang="en-US" dirty="0"/>
            </a:p>
          </p:txBody>
        </p:sp>
        <p:sp>
          <p:nvSpPr>
            <p:cNvPr id="69" name="テキスト ボックス 48"/>
            <p:cNvSpPr txBox="1"/>
            <p:nvPr/>
          </p:nvSpPr>
          <p:spPr>
            <a:xfrm>
              <a:off x="2756985" y="3542008"/>
              <a:ext cx="1069376" cy="343007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T=0 S=1</a:t>
              </a:r>
              <a:endParaRPr kumimoji="1" lang="ja-JP" altLang="en-US" dirty="0"/>
            </a:p>
          </p:txBody>
        </p:sp>
        <p:sp>
          <p:nvSpPr>
            <p:cNvPr id="70" name="テキスト ボックス 49"/>
            <p:cNvSpPr txBox="1"/>
            <p:nvPr/>
          </p:nvSpPr>
          <p:spPr>
            <a:xfrm>
              <a:off x="3634208" y="4276477"/>
              <a:ext cx="1520519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BCS  vacuum</a:t>
              </a:r>
              <a:endParaRPr kumimoji="1" lang="ja-JP" altLang="en-US" dirty="0"/>
            </a:p>
          </p:txBody>
        </p:sp>
        <p:sp>
          <p:nvSpPr>
            <p:cNvPr id="71" name="テキスト ボックス 50"/>
            <p:cNvSpPr txBox="1"/>
            <p:nvPr/>
          </p:nvSpPr>
          <p:spPr>
            <a:xfrm>
              <a:off x="2974202" y="4694266"/>
              <a:ext cx="384307" cy="369332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v</a:t>
              </a:r>
              <a:r>
                <a:rPr kumimoji="1" lang="en-US" altLang="ja-JP" baseline="30000" dirty="0" smtClean="0"/>
                <a:t>2</a:t>
              </a:r>
              <a:endParaRPr kumimoji="1" lang="ja-JP" altLang="en-US" dirty="0"/>
            </a:p>
          </p:txBody>
        </p:sp>
        <p:sp>
          <p:nvSpPr>
            <p:cNvPr id="72" name="テキスト ボックス 51"/>
            <p:cNvSpPr txBox="1"/>
            <p:nvPr/>
          </p:nvSpPr>
          <p:spPr>
            <a:xfrm>
              <a:off x="5330171" y="4694266"/>
              <a:ext cx="384307" cy="369332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v</a:t>
              </a:r>
              <a:r>
                <a:rPr kumimoji="1" lang="en-US" altLang="ja-JP" baseline="30000" dirty="0" smtClean="0"/>
                <a:t>2</a:t>
              </a:r>
              <a:endParaRPr kumimoji="1" lang="ja-JP" altLang="en-US" dirty="0"/>
            </a:p>
          </p:txBody>
        </p:sp>
        <p:sp>
          <p:nvSpPr>
            <p:cNvPr id="73" name="テキスト ボックス 36"/>
            <p:cNvSpPr txBox="1"/>
            <p:nvPr/>
          </p:nvSpPr>
          <p:spPr>
            <a:xfrm>
              <a:off x="2439513" y="702724"/>
              <a:ext cx="3943325" cy="36933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Gamow-Teller transitions in BCS vacuum</a:t>
              </a:r>
              <a:endParaRPr kumimoji="1" lang="ja-JP" altLang="en-US" dirty="0"/>
            </a:p>
          </p:txBody>
        </p:sp>
        <p:sp>
          <p:nvSpPr>
            <p:cNvPr id="74" name="円/楕円 37"/>
            <p:cNvSpPr/>
            <p:nvPr/>
          </p:nvSpPr>
          <p:spPr>
            <a:xfrm>
              <a:off x="2623312" y="2993883"/>
              <a:ext cx="233926" cy="21389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円/楕円 39"/>
            <p:cNvSpPr/>
            <p:nvPr/>
          </p:nvSpPr>
          <p:spPr>
            <a:xfrm>
              <a:off x="3517245" y="2962977"/>
              <a:ext cx="233926" cy="21389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6" name="曲線コネクタ 35"/>
            <p:cNvCxnSpPr/>
            <p:nvPr/>
          </p:nvCxnSpPr>
          <p:spPr>
            <a:xfrm rot="16200000" flipV="1">
              <a:off x="4359106" y="1463065"/>
              <a:ext cx="747439" cy="2314197"/>
            </a:xfrm>
            <a:prstGeom prst="curvedConnector2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円/楕円 38"/>
            <p:cNvSpPr/>
            <p:nvPr/>
          </p:nvSpPr>
          <p:spPr>
            <a:xfrm>
              <a:off x="3358509" y="2153272"/>
              <a:ext cx="217217" cy="18634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テキスト ボックス 40"/>
            <p:cNvSpPr txBox="1"/>
            <p:nvPr/>
          </p:nvSpPr>
          <p:spPr>
            <a:xfrm>
              <a:off x="2756985" y="1320212"/>
              <a:ext cx="2172170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dirty="0"/>
                <a:t> </a:t>
              </a:r>
              <a:r>
                <a:rPr lang="en-US" altLang="ja-JP" dirty="0" smtClean="0"/>
                <a:t>p-h type excitation</a:t>
              </a:r>
              <a:endParaRPr kumimoji="1" lang="ja-JP" altLang="en-US" dirty="0"/>
            </a:p>
          </p:txBody>
        </p:sp>
        <p:sp>
          <p:nvSpPr>
            <p:cNvPr id="79" name="テキスト ボックス 41"/>
            <p:cNvSpPr txBox="1"/>
            <p:nvPr/>
          </p:nvSpPr>
          <p:spPr>
            <a:xfrm>
              <a:off x="5196499" y="3542008"/>
              <a:ext cx="1052667" cy="369332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T=1 </a:t>
              </a:r>
              <a:r>
                <a:rPr lang="en-US" altLang="ja-JP" dirty="0" smtClean="0"/>
                <a:t>S=0</a:t>
              </a:r>
              <a:endParaRPr kumimoji="1" lang="ja-JP" altLang="en-US" dirty="0"/>
            </a:p>
          </p:txBody>
        </p:sp>
        <p:cxnSp>
          <p:nvCxnSpPr>
            <p:cNvPr id="80" name="直線矢印コネクタ 5"/>
            <p:cNvCxnSpPr/>
            <p:nvPr/>
          </p:nvCxnSpPr>
          <p:spPr>
            <a:xfrm flipH="1">
              <a:off x="3826361" y="3726674"/>
              <a:ext cx="137013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/>
          <p:cNvSpPr txBox="1"/>
          <p:nvPr/>
        </p:nvSpPr>
        <p:spPr>
          <a:xfrm>
            <a:off x="285750" y="5114925"/>
            <a:ext cx="2428875" cy="369332"/>
          </a:xfrm>
          <a:prstGeom prst="rect">
            <a:avLst/>
          </a:prstGeom>
          <a:solidFill>
            <a:srgbClr val="A8FFAD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Courtesy: H. Sagawa</a:t>
            </a:r>
            <a:endParaRPr lang="en-US" dirty="0">
              <a:solidFill>
                <a:srgbClr val="FF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36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T=0 pairing (II)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34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376726"/>
            <a:ext cx="8229600" cy="1045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42" y="2680353"/>
            <a:ext cx="2787650" cy="32889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71913" y="3271838"/>
            <a:ext cx="48148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432FF"/>
                </a:solidFill>
              </a:rPr>
              <a:t>The attractive nature of p-n pairing has explained the spectra of N=Z+2 nuclei where low-lying “super” Gamow-Teller state may arise.</a:t>
            </a:r>
          </a:p>
          <a:p>
            <a:pPr algn="just"/>
            <a:r>
              <a:rPr lang="en-US" sz="2400" dirty="0" smtClean="0">
                <a:solidFill>
                  <a:srgbClr val="0432FF"/>
                </a:solidFill>
              </a:rPr>
              <a:t>Cf. also C.L. Bai </a:t>
            </a:r>
            <a:r>
              <a:rPr lang="en-US" sz="2400" i="1" dirty="0" smtClean="0">
                <a:solidFill>
                  <a:srgbClr val="0432FF"/>
                </a:solidFill>
              </a:rPr>
              <a:t>et al.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QRPA plus PVC: results for </a:t>
            </a:r>
            <a:r>
              <a:rPr lang="en-US" baseline="30000" dirty="0" smtClean="0"/>
              <a:t>120</a:t>
            </a:r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35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457200" y="118586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theory has been extended to include PAIRING self-consistently.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" y="1963737"/>
            <a:ext cx="4292600" cy="3416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0" y="1963737"/>
            <a:ext cx="44069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9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198"/>
            <a:ext cx="8229600" cy="724429"/>
          </a:xfrm>
        </p:spPr>
        <p:txBody>
          <a:bodyPr/>
          <a:lstStyle/>
          <a:p>
            <a:r>
              <a:rPr lang="en-GB"/>
              <a:t>Particle-vibration effect on </a:t>
            </a:r>
            <a:r>
              <a:rPr lang="en-GB" sz="4000">
                <a:latin typeface="Times New Roman"/>
                <a:cs typeface="Times New Roman"/>
              </a:rPr>
              <a:t>β-</a:t>
            </a:r>
            <a:r>
              <a:rPr lang="en-GB"/>
              <a:t>decay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/>
              <a:t>36</a:t>
            </a:fld>
            <a:endParaRPr lang="uk-UA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93688" y="827123"/>
            <a:ext cx="86121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just" eaLnBrk="1" hangingPunct="1">
              <a:defRPr/>
            </a:pPr>
            <a:r>
              <a:rPr lang="en-US" sz="2000" smtClean="0">
                <a:solidFill>
                  <a:srgbClr val="0000FF"/>
                </a:solidFill>
                <a:latin typeface="Arial" charset="0"/>
                <a:cs typeface="Arial" charset="0"/>
              </a:rPr>
              <a:t>PVC can strongly affect the half-lives:</a:t>
            </a:r>
          </a:p>
          <a:p>
            <a:pPr marL="0" indent="0" algn="just" eaLnBrk="1" hangingPunct="1">
              <a:defRPr/>
            </a:pPr>
            <a:endParaRPr lang="en-US" sz="2000" smtClean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marL="0" indent="0" algn="just" eaLnBrk="1" hangingPunct="1">
              <a:defRPr/>
            </a:pPr>
            <a:endParaRPr lang="en-US" sz="2000" smtClean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marL="0" indent="0" algn="just" eaLnBrk="1" hangingPunct="1">
              <a:defRPr/>
            </a:pPr>
            <a:r>
              <a:rPr lang="en-US" sz="2000" smtClean="0">
                <a:solidFill>
                  <a:srgbClr val="0000FF"/>
                </a:solidFill>
                <a:latin typeface="Arial" charset="0"/>
                <a:cs typeface="Arial" charset="0"/>
              </a:rPr>
              <a:t>Its effect is to fragment and shift down the RPA peaks, so that there is more strength in the decay window. The effect is enhanced by the phase-space factor. </a:t>
            </a:r>
            <a:r>
              <a:rPr lang="en-US" sz="2000" smtClean="0">
                <a:solidFill>
                  <a:srgbClr val="FF0000"/>
                </a:solidFill>
                <a:latin typeface="Arial" charset="0"/>
                <a:cs typeface="Arial" charset="0"/>
              </a:rPr>
              <a:t>We definitely improve agreement with experiment.</a:t>
            </a:r>
          </a:p>
          <a:p>
            <a:pPr algn="just" eaLnBrk="1" hangingPunct="1">
              <a:buFont typeface="Arial" charset="0"/>
              <a:buChar char="•"/>
              <a:defRPr/>
            </a:pPr>
            <a:endParaRPr lang="en-US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846367"/>
            <a:ext cx="367982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53" y="2818661"/>
            <a:ext cx="3204148" cy="293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2082793" y="2703734"/>
            <a:ext cx="3660671" cy="3447051"/>
            <a:chOff x="3327400" y="1057410"/>
            <a:chExt cx="4940165" cy="4721090"/>
          </a:xfrm>
        </p:grpSpPr>
        <p:pic>
          <p:nvPicPr>
            <p:cNvPr id="1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7400" y="1066800"/>
              <a:ext cx="2476500" cy="471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465" y="1057410"/>
              <a:ext cx="2324100" cy="466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93688" y="3731430"/>
            <a:ext cx="213060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Y. Niu </a:t>
            </a:r>
            <a:r>
              <a:rPr lang="it-IT" i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et al.,</a:t>
            </a:r>
            <a:r>
              <a:rPr lang="it-IT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 PRL 114, 142501 (2015).</a:t>
            </a:r>
          </a:p>
        </p:txBody>
      </p:sp>
    </p:spTree>
    <p:extLst>
      <p:ext uri="{BB962C8B-B14F-4D97-AF65-F5344CB8AC3E}">
        <p14:creationId xmlns:p14="http://schemas.microsoft.com/office/powerpoint/2010/main" val="35813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Astrophysical applications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37</a:t>
            </a:fld>
            <a:endParaRPr lang="uk-UA"/>
          </a:p>
        </p:txBody>
      </p:sp>
      <p:grpSp>
        <p:nvGrpSpPr>
          <p:cNvPr id="7" name="Group 6"/>
          <p:cNvGrpSpPr/>
          <p:nvPr/>
        </p:nvGrpSpPr>
        <p:grpSpPr>
          <a:xfrm>
            <a:off x="115887" y="1233822"/>
            <a:ext cx="8742363" cy="4609766"/>
            <a:chOff x="130175" y="1150938"/>
            <a:chExt cx="9013825" cy="5357785"/>
          </a:xfrm>
        </p:grpSpPr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130175" y="1150938"/>
              <a:ext cx="5540375" cy="5357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just"/>
              <a:r>
                <a:rPr lang="en-GB" altLang="x-none" sz="1800" dirty="0">
                  <a:solidFill>
                    <a:srgbClr val="0000FF"/>
                  </a:solidFill>
                  <a:latin typeface="Arial" charset="0"/>
                </a:rPr>
                <a:t>Weak </a:t>
              </a:r>
              <a:r>
                <a:rPr lang="en-GB" altLang="x-none" sz="1800" dirty="0" err="1">
                  <a:solidFill>
                    <a:srgbClr val="0000FF"/>
                  </a:solidFill>
                  <a:latin typeface="Arial" charset="0"/>
                </a:rPr>
                <a:t>intreraction</a:t>
              </a:r>
              <a:r>
                <a:rPr lang="en-GB" altLang="x-none" sz="1800" dirty="0">
                  <a:solidFill>
                    <a:srgbClr val="0000FF"/>
                  </a:solidFill>
                  <a:latin typeface="Arial" charset="0"/>
                </a:rPr>
                <a:t> processes play a pivotal role in the life of a star, especially during later stages of the evolution of massive stars:</a:t>
              </a:r>
            </a:p>
            <a:p>
              <a:pPr algn="just">
                <a:buFont typeface="Arial" charset="0"/>
                <a:buChar char="•"/>
              </a:pPr>
              <a:r>
                <a:rPr lang="en-GB" altLang="x-none" sz="1800" dirty="0">
                  <a:solidFill>
                    <a:srgbClr val="0000FF"/>
                  </a:solidFill>
                  <a:latin typeface="Arial" charset="0"/>
                </a:rPr>
                <a:t>electron capture (EC) and </a:t>
              </a:r>
              <a:r>
                <a:rPr lang="en-GB" altLang="x-none" sz="2000" dirty="0">
                  <a:solidFill>
                    <a:srgbClr val="0000FF"/>
                  </a:solidFill>
                  <a:latin typeface="Times New Roman" charset="0"/>
                </a:rPr>
                <a:t>β</a:t>
              </a:r>
              <a:r>
                <a:rPr lang="en-GB" altLang="x-none" sz="1800" dirty="0">
                  <a:solidFill>
                    <a:srgbClr val="0000FF"/>
                  </a:solidFill>
                  <a:latin typeface="Arial" charset="0"/>
                </a:rPr>
                <a:t> decays in pre-supernova:</a:t>
              </a:r>
            </a:p>
            <a:p>
              <a:pPr algn="just">
                <a:buFont typeface="Calibri" charset="0"/>
                <a:buAutoNum type="arabicPeriod"/>
              </a:pPr>
              <a:r>
                <a:rPr lang="en-GB" altLang="x-none" sz="1800" dirty="0">
                  <a:solidFill>
                    <a:srgbClr val="0000FF"/>
                  </a:solidFill>
                  <a:latin typeface="Arial" charset="0"/>
                </a:rPr>
                <a:t>determine electron fraction </a:t>
              </a:r>
              <a:r>
                <a:rPr lang="en-GB" altLang="x-none" sz="1800" b="1" dirty="0">
                  <a:solidFill>
                    <a:srgbClr val="0000FF"/>
                  </a:solidFill>
                  <a:latin typeface="Arial" charset="0"/>
                </a:rPr>
                <a:t>Y</a:t>
              </a:r>
              <a:r>
                <a:rPr lang="en-GB" altLang="x-none" sz="1800" b="1" baseline="-25000" dirty="0">
                  <a:solidFill>
                    <a:srgbClr val="0000FF"/>
                  </a:solidFill>
                  <a:latin typeface="Arial" charset="0"/>
                </a:rPr>
                <a:t>e</a:t>
              </a:r>
              <a:r>
                <a:rPr lang="en-GB" altLang="x-none" sz="1800" dirty="0">
                  <a:solidFill>
                    <a:srgbClr val="0000FF"/>
                  </a:solidFill>
                  <a:latin typeface="Arial" charset="0"/>
                </a:rPr>
                <a:t> and entropy in the    core</a:t>
              </a:r>
            </a:p>
            <a:p>
              <a:pPr algn="just">
                <a:buFont typeface="Calibri" charset="0"/>
                <a:buAutoNum type="arabicPeriod"/>
              </a:pPr>
              <a:r>
                <a:rPr lang="en-GB" altLang="x-none" sz="1800" dirty="0">
                  <a:solidFill>
                    <a:srgbClr val="0000FF"/>
                  </a:solidFill>
                  <a:latin typeface="Arial" charset="0"/>
                </a:rPr>
                <a:t>contribute to formation of neutron-rich nuclei</a:t>
              </a:r>
            </a:p>
            <a:p>
              <a:pPr algn="just">
                <a:buFont typeface="Arial" charset="0"/>
                <a:buChar char="•"/>
              </a:pPr>
              <a:r>
                <a:rPr lang="en-GB" altLang="x-none" sz="1800" dirty="0">
                  <a:solidFill>
                    <a:srgbClr val="0000FF"/>
                  </a:solidFill>
                  <a:latin typeface="Arial" charset="0"/>
                </a:rPr>
                <a:t>EC </a:t>
              </a:r>
              <a:r>
                <a:rPr lang="en-GB" altLang="x-none" sz="1800" dirty="0" err="1">
                  <a:solidFill>
                    <a:srgbClr val="0000FF"/>
                  </a:solidFill>
                  <a:latin typeface="Arial" charset="0"/>
                </a:rPr>
                <a:t>governes</a:t>
              </a:r>
              <a:r>
                <a:rPr lang="en-GB" altLang="x-none" sz="1800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en-GB" altLang="x-none" sz="1800" dirty="0" err="1">
                  <a:solidFill>
                    <a:srgbClr val="0000FF"/>
                  </a:solidFill>
                  <a:latin typeface="Arial" charset="0"/>
                </a:rPr>
                <a:t>neutronization</a:t>
              </a:r>
              <a:r>
                <a:rPr lang="en-GB" altLang="x-none" sz="1800" dirty="0">
                  <a:solidFill>
                    <a:srgbClr val="0000FF"/>
                  </a:solidFill>
                  <a:latin typeface="Arial" charset="0"/>
                </a:rPr>
                <a:t> phase:</a:t>
              </a:r>
            </a:p>
            <a:p>
              <a:pPr algn="just">
                <a:buFont typeface="Calibri" charset="0"/>
                <a:buAutoNum type="arabicPeriod"/>
              </a:pPr>
              <a:r>
                <a:rPr lang="en-GB" altLang="x-none" sz="1800" dirty="0">
                  <a:solidFill>
                    <a:srgbClr val="0000FF"/>
                  </a:solidFill>
                  <a:latin typeface="Arial" charset="0"/>
                </a:rPr>
                <a:t>determine </a:t>
              </a:r>
              <a:r>
                <a:rPr lang="en-GB" altLang="x-none" sz="1800" b="1" dirty="0">
                  <a:solidFill>
                    <a:srgbClr val="0000FF"/>
                  </a:solidFill>
                  <a:latin typeface="Arial" charset="0"/>
                </a:rPr>
                <a:t>Y</a:t>
              </a:r>
              <a:r>
                <a:rPr lang="en-GB" altLang="x-none" sz="1800" b="1" baseline="-25000" dirty="0">
                  <a:solidFill>
                    <a:srgbClr val="0000FF"/>
                  </a:solidFill>
                  <a:latin typeface="Arial" charset="0"/>
                </a:rPr>
                <a:t>e</a:t>
              </a:r>
              <a:r>
                <a:rPr lang="en-GB" altLang="x-none" sz="1800" b="1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en-GB" altLang="x-none" sz="1800" dirty="0">
                  <a:solidFill>
                    <a:srgbClr val="0000FF"/>
                  </a:solidFill>
                  <a:latin typeface="Arial" charset="0"/>
                </a:rPr>
                <a:t>at trapping</a:t>
              </a:r>
            </a:p>
            <a:p>
              <a:pPr algn="just">
                <a:buFont typeface="Calibri" charset="0"/>
                <a:buAutoNum type="arabicPeriod"/>
              </a:pPr>
              <a:r>
                <a:rPr lang="en-GB" altLang="x-none" sz="1800" dirty="0">
                  <a:solidFill>
                    <a:srgbClr val="0000FF"/>
                  </a:solidFill>
                  <a:latin typeface="Arial" charset="0"/>
                </a:rPr>
                <a:t> determine position of shock wave formation</a:t>
              </a:r>
            </a:p>
            <a:p>
              <a:pPr algn="just">
                <a:buFont typeface="Calibri" charset="0"/>
                <a:buAutoNum type="arabicPeriod"/>
              </a:pPr>
              <a:endParaRPr lang="en-GB" altLang="x-none" sz="1800" dirty="0">
                <a:solidFill>
                  <a:srgbClr val="0000FF"/>
                </a:solidFill>
                <a:latin typeface="Arial" charset="0"/>
              </a:endParaRPr>
            </a:p>
            <a:p>
              <a:pPr algn="just"/>
              <a:r>
                <a:rPr lang="en-GB" altLang="x-none" sz="1800" dirty="0">
                  <a:solidFill>
                    <a:srgbClr val="0000FF"/>
                  </a:solidFill>
                  <a:latin typeface="Arial" charset="0"/>
                </a:rPr>
                <a:t>Weak decays are dominated by Gamow-Teller and Fermi transitions. The nuclei involved are in the Fe region</a:t>
              </a:r>
              <a:r>
                <a:rPr lang="en-GB" altLang="x-none" sz="1800" dirty="0" smtClean="0">
                  <a:solidFill>
                    <a:srgbClr val="0000FF"/>
                  </a:solidFill>
                  <a:latin typeface="Arial" charset="0"/>
                </a:rPr>
                <a:t>.</a:t>
              </a:r>
              <a:endParaRPr lang="en-GB" altLang="x-none" sz="1800" dirty="0">
                <a:solidFill>
                  <a:srgbClr val="0000FF"/>
                </a:solidFill>
                <a:latin typeface="Arial" charset="0"/>
              </a:endParaRPr>
            </a:p>
          </p:txBody>
        </p:sp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3588" y="1440302"/>
              <a:ext cx="3176587" cy="3600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" name="TextBox 1"/>
            <p:cNvSpPr txBox="1">
              <a:spLocks noChangeArrowheads="1"/>
            </p:cNvSpPr>
            <p:nvPr/>
          </p:nvSpPr>
          <p:spPr bwMode="auto">
            <a:xfrm>
              <a:off x="5967413" y="5352341"/>
              <a:ext cx="31765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2000">
                  <a:solidFill>
                    <a:srgbClr val="FF0000"/>
                  </a:solidFill>
                  <a:latin typeface="Arial Narrow" charset="0"/>
                </a:rPr>
                <a:t>Courtesy: D. </a:t>
              </a:r>
              <a:r>
                <a:rPr lang="en-GB" altLang="x-none" sz="2000" dirty="0">
                  <a:solidFill>
                    <a:srgbClr val="FF0000"/>
                  </a:solidFill>
                  <a:latin typeface="Arial Narrow" charset="0"/>
                </a:rPr>
                <a:t>Page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329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046"/>
            <a:ext cx="8229600" cy="724429"/>
          </a:xfrm>
        </p:spPr>
        <p:txBody>
          <a:bodyPr/>
          <a:lstStyle/>
          <a:p>
            <a:r>
              <a:rPr lang="en-US" dirty="0" smtClean="0"/>
              <a:t>Electron capture calculations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38</a:t>
            </a:fld>
            <a:endParaRPr lang="uk-UA"/>
          </a:p>
        </p:txBody>
      </p:sp>
      <p:grpSp>
        <p:nvGrpSpPr>
          <p:cNvPr id="7" name="Group 6"/>
          <p:cNvGrpSpPr/>
          <p:nvPr/>
        </p:nvGrpSpPr>
        <p:grpSpPr>
          <a:xfrm>
            <a:off x="201615" y="936618"/>
            <a:ext cx="9469731" cy="5222875"/>
            <a:chOff x="130175" y="1150938"/>
            <a:chExt cx="9469731" cy="5222875"/>
          </a:xfrm>
        </p:grpSpPr>
        <p:grpSp>
          <p:nvGrpSpPr>
            <p:cNvPr id="8" name="Group 7"/>
            <p:cNvGrpSpPr/>
            <p:nvPr/>
          </p:nvGrpSpPr>
          <p:grpSpPr>
            <a:xfrm>
              <a:off x="130175" y="1150938"/>
              <a:ext cx="8890000" cy="5222875"/>
              <a:chOff x="130175" y="1150938"/>
              <a:chExt cx="8890000" cy="5222875"/>
            </a:xfrm>
          </p:grpSpPr>
          <p:sp>
            <p:nvSpPr>
              <p:cNvPr id="10" name="TextBox 1"/>
              <p:cNvSpPr txBox="1">
                <a:spLocks noChangeArrowheads="1"/>
              </p:cNvSpPr>
              <p:nvPr/>
            </p:nvSpPr>
            <p:spPr bwMode="auto">
              <a:xfrm>
                <a:off x="130175" y="1150938"/>
                <a:ext cx="8890000" cy="1477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just" eaLnBrk="1" hangingPunct="1"/>
                <a:r>
                  <a:rPr lang="en-GB" altLang="x-none" sz="1800" dirty="0">
                    <a:solidFill>
                      <a:srgbClr val="0000FF"/>
                    </a:solidFill>
                    <a:latin typeface="Arial" charset="0"/>
                  </a:rPr>
                  <a:t>It is well known that weak-interaction processes play a crucial role in the late stages of evolution of a massive star (pre-supernova collapse). For instance, electron capture reduces the electron pressure. Tabulated results from </a:t>
                </a:r>
                <a:r>
                  <a:rPr lang="en-GB" altLang="x-none" sz="1800" dirty="0">
                    <a:solidFill>
                      <a:srgbClr val="FF0000"/>
                    </a:solidFill>
                    <a:latin typeface="Arial" charset="0"/>
                  </a:rPr>
                  <a:t>Fowler, Fuller and Newman</a:t>
                </a:r>
                <a:r>
                  <a:rPr lang="en-GB" altLang="x-none" sz="1800" dirty="0">
                    <a:solidFill>
                      <a:srgbClr val="0000FF"/>
                    </a:solidFill>
                    <a:latin typeface="Arial" charset="0"/>
                  </a:rPr>
                  <a:t> were first used. Shell-model calculations are considered a benchmark [</a:t>
                </a:r>
                <a:r>
                  <a:rPr lang="en-GB" altLang="x-none" sz="1800" dirty="0">
                    <a:solidFill>
                      <a:srgbClr val="FF0000"/>
                    </a:solidFill>
                    <a:latin typeface="Arial" charset="0"/>
                  </a:rPr>
                  <a:t>D.J. Dean </a:t>
                </a:r>
                <a:r>
                  <a:rPr lang="en-GB" altLang="x-none" sz="1800" i="1" dirty="0">
                    <a:solidFill>
                      <a:srgbClr val="FF0000"/>
                    </a:solidFill>
                    <a:latin typeface="Arial" charset="0"/>
                  </a:rPr>
                  <a:t>et al.</a:t>
                </a:r>
                <a:r>
                  <a:rPr lang="en-GB" altLang="x-none" sz="1800" dirty="0">
                    <a:solidFill>
                      <a:srgbClr val="FF0000"/>
                    </a:solidFill>
                    <a:latin typeface="Arial" charset="0"/>
                  </a:rPr>
                  <a:t>, PRC 58, 536 (1998)</a:t>
                </a:r>
                <a:r>
                  <a:rPr lang="en-GB" altLang="x-none" sz="1800" dirty="0">
                    <a:solidFill>
                      <a:srgbClr val="0000FF"/>
                    </a:solidFill>
                    <a:latin typeface="Arial" charset="0"/>
                  </a:rPr>
                  <a:t>].</a:t>
                </a:r>
              </a:p>
            </p:txBody>
          </p:sp>
          <p:pic>
            <p:nvPicPr>
              <p:cNvPr id="11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2705100"/>
                <a:ext cx="5321300" cy="3668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3"/>
              <p:cNvSpPr txBox="1">
                <a:spLocks noChangeArrowheads="1"/>
              </p:cNvSpPr>
              <p:nvPr/>
            </p:nvSpPr>
            <p:spPr bwMode="auto">
              <a:xfrm>
                <a:off x="5473700" y="2863847"/>
                <a:ext cx="3195638" cy="2554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just" eaLnBrk="1" hangingPunct="1"/>
                <a:r>
                  <a:rPr lang="en-GB" altLang="x-none" sz="2000" dirty="0">
                    <a:latin typeface="Arial" charset="0"/>
                  </a:rPr>
                  <a:t>Finite temperature </a:t>
                </a:r>
                <a:r>
                  <a:rPr lang="en-GB" altLang="x-none" sz="2000" u="sng" dirty="0">
                    <a:latin typeface="Arial" charset="0"/>
                  </a:rPr>
                  <a:t>RPA</a:t>
                </a:r>
              </a:p>
              <a:p>
                <a:pPr algn="just" eaLnBrk="1" hangingPunct="1"/>
                <a:endParaRPr lang="en-GB" altLang="x-none" sz="2000" dirty="0">
                  <a:latin typeface="Arial" charset="0"/>
                </a:endParaRPr>
              </a:p>
              <a:p>
                <a:pPr algn="just" eaLnBrk="1" hangingPunct="1"/>
                <a:r>
                  <a:rPr lang="en-GB" altLang="x-none" sz="2000" dirty="0">
                    <a:latin typeface="Arial" charset="0"/>
                  </a:rPr>
                  <a:t>Brink-Axel hypothesis</a:t>
                </a:r>
              </a:p>
              <a:p>
                <a:pPr algn="just" eaLnBrk="1" hangingPunct="1"/>
                <a:endParaRPr lang="en-GB" altLang="x-none" sz="2000" dirty="0">
                  <a:latin typeface="Arial" charset="0"/>
                </a:endParaRPr>
              </a:p>
              <a:p>
                <a:pPr algn="just" eaLnBrk="1" hangingPunct="1"/>
                <a:r>
                  <a:rPr lang="en-GB" altLang="x-none" sz="2000" dirty="0" smtClean="0">
                    <a:latin typeface="Arial" charset="0"/>
                  </a:rPr>
                  <a:t>All </a:t>
                </a:r>
                <a:r>
                  <a:rPr lang="en-GB" altLang="x-none" sz="2000" dirty="0" err="1" smtClean="0">
                    <a:latin typeface="Arial" charset="0"/>
                  </a:rPr>
                  <a:t>multipolarities</a:t>
                </a:r>
                <a:r>
                  <a:rPr lang="en-GB" altLang="x-none" sz="2000" dirty="0" smtClean="0">
                    <a:latin typeface="Arial" charset="0"/>
                  </a:rPr>
                  <a:t> </a:t>
                </a:r>
                <a:r>
                  <a:rPr lang="en-GB" altLang="x-none" sz="2000" dirty="0">
                    <a:latin typeface="Arial" charset="0"/>
                  </a:rPr>
                  <a:t>included</a:t>
                </a:r>
              </a:p>
              <a:p>
                <a:pPr algn="just" eaLnBrk="1" hangingPunct="1"/>
                <a:endParaRPr lang="en-GB" altLang="x-none" sz="2000" dirty="0">
                  <a:latin typeface="Arial" charset="0"/>
                </a:endParaRPr>
              </a:p>
              <a:p>
                <a:pPr algn="just" eaLnBrk="1" hangingPunct="1"/>
                <a:r>
                  <a:rPr lang="en-GB" altLang="x-none" sz="2000" dirty="0">
                    <a:latin typeface="Arial" charset="0"/>
                  </a:rPr>
                  <a:t>We need more strength at low energy</a:t>
                </a:r>
              </a:p>
            </p:txBody>
          </p:sp>
        </p:grp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740443" y="6004481"/>
              <a:ext cx="58594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altLang="x-none" sz="1800" dirty="0">
                  <a:solidFill>
                    <a:srgbClr val="FF0000"/>
                  </a:solidFill>
                  <a:latin typeface="Arial Narrow" charset="0"/>
                </a:rPr>
                <a:t>N. </a:t>
              </a:r>
              <a:r>
                <a:rPr lang="it-IT" altLang="x-none" sz="1800" dirty="0" err="1">
                  <a:solidFill>
                    <a:srgbClr val="FF0000"/>
                  </a:solidFill>
                  <a:latin typeface="Arial Narrow" charset="0"/>
                </a:rPr>
                <a:t>Paar</a:t>
              </a:r>
              <a:r>
                <a:rPr lang="it-IT" altLang="x-none" sz="1800" dirty="0">
                  <a:solidFill>
                    <a:srgbClr val="FF0000"/>
                  </a:solidFill>
                  <a:latin typeface="Arial Narrow" charset="0"/>
                </a:rPr>
                <a:t>, GC,  E. Khan, D. </a:t>
              </a:r>
              <a:r>
                <a:rPr lang="it-IT" altLang="x-none" sz="1800" dirty="0" err="1">
                  <a:solidFill>
                    <a:srgbClr val="FF0000"/>
                  </a:solidFill>
                  <a:latin typeface="Arial Narrow" charset="0"/>
                </a:rPr>
                <a:t>Vretenar</a:t>
              </a:r>
              <a:r>
                <a:rPr lang="it-IT" altLang="x-none" sz="1800" dirty="0">
                  <a:solidFill>
                    <a:srgbClr val="FF0000"/>
                  </a:solidFill>
                  <a:latin typeface="Arial Narrow" charset="0"/>
                </a:rPr>
                <a:t>, PRC 80, 055801 (2009)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187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n-GB" sz="2400" dirty="0">
                <a:solidFill>
                  <a:srgbClr val="0000FF"/>
                </a:solidFill>
              </a:rPr>
              <a:t>Density Functional Theory is not only a powerful theory for atomic nuclei, but is also quite </a:t>
            </a:r>
            <a:r>
              <a:rPr lang="en-GB" sz="2400" dirty="0" smtClean="0">
                <a:solidFill>
                  <a:srgbClr val="0000FF"/>
                </a:solidFill>
              </a:rPr>
              <a:t>transparent !</a:t>
            </a:r>
          </a:p>
          <a:p>
            <a:pPr algn="just"/>
            <a:endParaRPr lang="en-GB" sz="2400" dirty="0">
              <a:solidFill>
                <a:srgbClr val="0000FF"/>
              </a:solidFill>
            </a:endParaRPr>
          </a:p>
          <a:p>
            <a:pPr algn="just"/>
            <a:r>
              <a:rPr lang="en-GB" sz="2400" dirty="0" smtClean="0">
                <a:solidFill>
                  <a:srgbClr val="0000FF"/>
                </a:solidFill>
              </a:rPr>
              <a:t>Sophisticated </a:t>
            </a:r>
            <a:r>
              <a:rPr lang="en-GB" sz="2400" dirty="0" err="1" smtClean="0">
                <a:solidFill>
                  <a:srgbClr val="0000FF"/>
                </a:solidFill>
              </a:rPr>
              <a:t>functionals</a:t>
            </a:r>
            <a:r>
              <a:rPr lang="en-GB" sz="2400" dirty="0" smtClean="0">
                <a:solidFill>
                  <a:srgbClr val="0000FF"/>
                </a:solidFill>
              </a:rPr>
              <a:t> exist. Nonetheless, not always proper attention is devoted to the spin-isospin properties. Cf. </a:t>
            </a:r>
            <a:r>
              <a:rPr lang="en-GB" sz="2400" dirty="0" err="1" smtClean="0">
                <a:solidFill>
                  <a:srgbClr val="0000FF"/>
                </a:solidFill>
              </a:rPr>
              <a:t>SAMi</a:t>
            </a:r>
            <a:r>
              <a:rPr lang="en-GB" sz="2400" dirty="0" smtClean="0">
                <a:solidFill>
                  <a:srgbClr val="0000FF"/>
                </a:solidFill>
              </a:rPr>
              <a:t>.</a:t>
            </a:r>
          </a:p>
          <a:p>
            <a:pPr algn="just"/>
            <a:endParaRPr lang="en-GB" sz="2400" dirty="0">
              <a:solidFill>
                <a:srgbClr val="0000FF"/>
              </a:solidFill>
            </a:endParaRPr>
          </a:p>
          <a:p>
            <a:pPr algn="just"/>
            <a:r>
              <a:rPr lang="en-GB" sz="2400" dirty="0" smtClean="0">
                <a:solidFill>
                  <a:srgbClr val="0000FF"/>
                </a:solidFill>
              </a:rPr>
              <a:t>There are properties outside the DFT framework and we are interested in generalizing DFT in order to reproduce them. For instance: states with mixed particle and phonon character in odd nuclei, electromagnetic transitions etc. </a:t>
            </a:r>
          </a:p>
          <a:p>
            <a:pPr algn="just"/>
            <a:endParaRPr lang="en-GB" sz="2400" dirty="0">
              <a:solidFill>
                <a:srgbClr val="0000FF"/>
              </a:solidFill>
            </a:endParaRPr>
          </a:p>
          <a:p>
            <a:pPr algn="just"/>
            <a:r>
              <a:rPr lang="en-GB" sz="2400" dirty="0" smtClean="0">
                <a:solidFill>
                  <a:srgbClr val="0000FF"/>
                </a:solidFill>
              </a:rPr>
              <a:t>We also have (Q)RPA+PVC for GRs</a:t>
            </a:r>
            <a:r>
              <a:rPr lang="en-GB" sz="2400" dirty="0" smtClean="0">
                <a:solidFill>
                  <a:srgbClr val="0000FF"/>
                </a:solidFill>
              </a:rPr>
              <a:t>.</a:t>
            </a:r>
          </a:p>
          <a:p>
            <a:pPr algn="just"/>
            <a:endParaRPr lang="en-GB" sz="2400" dirty="0">
              <a:solidFill>
                <a:srgbClr val="0000FF"/>
              </a:solidFill>
            </a:endParaRPr>
          </a:p>
          <a:p>
            <a:pPr algn="just"/>
            <a:r>
              <a:rPr lang="en-GB" sz="2400" dirty="0" smtClean="0">
                <a:solidFill>
                  <a:srgbClr val="0000FF"/>
                </a:solidFill>
              </a:rPr>
              <a:t>Applied to GTRs, it accounts for most of the width and part of the quenching.</a:t>
            </a:r>
            <a:endParaRPr lang="en-GB" sz="2400" dirty="0" smtClean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28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046"/>
            <a:ext cx="8229600" cy="7244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Modern </a:t>
            </a:r>
            <a:r>
              <a:rPr lang="en-US" dirty="0" err="1" smtClean="0"/>
              <a:t>functionals</a:t>
            </a:r>
            <a:r>
              <a:rPr lang="en-US" dirty="0" smtClean="0"/>
              <a:t> and their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4</a:t>
            </a:fld>
            <a:endParaRPr lang="uk-UA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1" y="1016442"/>
            <a:ext cx="8229600" cy="1323439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342900" indent="-342900" algn="just" eaLnBrk="1" hangingPunct="1">
              <a:buFont typeface="Arial" charset="0"/>
              <a:buChar char="•"/>
            </a:pPr>
            <a:r>
              <a:rPr lang="en-GB" altLang="x-none" sz="2000" dirty="0">
                <a:solidFill>
                  <a:srgbClr val="FF0000"/>
                </a:solidFill>
                <a:latin typeface="Arial" charset="0"/>
              </a:rPr>
              <a:t>They are as </a:t>
            </a:r>
            <a:r>
              <a:rPr lang="en-GB" altLang="en-GB" sz="2000" dirty="0">
                <a:solidFill>
                  <a:srgbClr val="FF0000"/>
                </a:solidFill>
                <a:latin typeface="Arial" charset="0"/>
              </a:rPr>
              <a:t>“</a:t>
            </a:r>
            <a:r>
              <a:rPr lang="en-GB" altLang="x-none" sz="2000" dirty="0">
                <a:solidFill>
                  <a:srgbClr val="FF0000"/>
                </a:solidFill>
                <a:latin typeface="Arial" charset="0"/>
              </a:rPr>
              <a:t>fundamental</a:t>
            </a:r>
            <a:r>
              <a:rPr lang="en-GB" altLang="en-GB" sz="2000" dirty="0">
                <a:solidFill>
                  <a:srgbClr val="FF0000"/>
                </a:solidFill>
                <a:latin typeface="Arial" charset="0"/>
              </a:rPr>
              <a:t>”</a:t>
            </a:r>
            <a:r>
              <a:rPr lang="en-GB" altLang="x-none" sz="2000" dirty="0">
                <a:solidFill>
                  <a:srgbClr val="FF0000"/>
                </a:solidFill>
                <a:latin typeface="Arial" charset="0"/>
              </a:rPr>
              <a:t> as other models because of </a:t>
            </a:r>
            <a:r>
              <a:rPr lang="en-GB" altLang="x-none" sz="2000" dirty="0" smtClean="0">
                <a:solidFill>
                  <a:srgbClr val="FF0000"/>
                </a:solidFill>
                <a:latin typeface="Arial" charset="0"/>
              </a:rPr>
              <a:t>the </a:t>
            </a:r>
            <a:r>
              <a:rPr lang="en-GB" altLang="x-none" sz="2000" b="1" dirty="0" smtClean="0">
                <a:solidFill>
                  <a:srgbClr val="FF0000"/>
                </a:solidFill>
                <a:latin typeface="Arial" charset="0"/>
              </a:rPr>
              <a:t>HK</a:t>
            </a:r>
            <a:r>
              <a:rPr lang="en-GB" altLang="x-none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altLang="x-none" sz="2000" b="1" dirty="0" smtClean="0">
                <a:solidFill>
                  <a:srgbClr val="FF0000"/>
                </a:solidFill>
                <a:latin typeface="Arial" charset="0"/>
              </a:rPr>
              <a:t>theorem</a:t>
            </a:r>
            <a:r>
              <a:rPr lang="en-GB" altLang="x-none" sz="2000" dirty="0" smtClean="0">
                <a:solidFill>
                  <a:srgbClr val="FF0000"/>
                </a:solidFill>
                <a:latin typeface="Arial" charset="0"/>
              </a:rPr>
              <a:t>.</a:t>
            </a:r>
            <a:endParaRPr lang="en-GB" altLang="x-none" sz="2000" dirty="0">
              <a:solidFill>
                <a:srgbClr val="FF0000"/>
              </a:solidFill>
              <a:latin typeface="Arial" charset="0"/>
            </a:endParaRPr>
          </a:p>
          <a:p>
            <a:pPr marL="342900" indent="-342900" algn="just" eaLnBrk="1" hangingPunct="1">
              <a:buFont typeface="Arial" charset="0"/>
              <a:buChar char="•"/>
            </a:pPr>
            <a:r>
              <a:rPr lang="en-GB" altLang="x-none" sz="2000" dirty="0">
                <a:solidFill>
                  <a:srgbClr val="FF0000"/>
                </a:solidFill>
                <a:latin typeface="Arial" charset="0"/>
              </a:rPr>
              <a:t>They are applicable to almost the whole isotope chart and (!) to highly excited </a:t>
            </a:r>
            <a:r>
              <a:rPr lang="en-GB" altLang="x-none" sz="2000" dirty="0" smtClean="0">
                <a:solidFill>
                  <a:srgbClr val="FF0000"/>
                </a:solidFill>
                <a:latin typeface="Arial" charset="0"/>
              </a:rPr>
              <a:t>states, as well as to nuclear and neutron matter.</a:t>
            </a:r>
            <a:endParaRPr lang="en-GB" altLang="x-none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272" y="2576221"/>
            <a:ext cx="454342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432FF"/>
                </a:solidFill>
              </a:rPr>
              <a:t>Typical number of parameters 10 at most.</a:t>
            </a:r>
          </a:p>
          <a:p>
            <a:pPr algn="just"/>
            <a:r>
              <a:rPr lang="en-US" dirty="0" smtClean="0">
                <a:solidFill>
                  <a:srgbClr val="0432FF"/>
                </a:solidFill>
              </a:rPr>
              <a:t>Error on masses of the order of 1 MeV (can go further down).</a:t>
            </a:r>
          </a:p>
          <a:p>
            <a:pPr algn="just"/>
            <a:r>
              <a:rPr lang="en-US" dirty="0" smtClean="0">
                <a:solidFill>
                  <a:srgbClr val="0432FF"/>
                </a:solidFill>
              </a:rPr>
              <a:t>Trends of charge radii and deformations fairly well reproduced.</a:t>
            </a:r>
          </a:p>
          <a:p>
            <a:pPr algn="just"/>
            <a:r>
              <a:rPr lang="en-US" dirty="0" smtClean="0">
                <a:solidFill>
                  <a:srgbClr val="0432FF"/>
                </a:solidFill>
              </a:rPr>
              <a:t>They also describe well states such as giant resonances, rotational bands</a:t>
            </a:r>
            <a:r>
              <a:rPr lang="en-US" dirty="0" smtClean="0">
                <a:solidFill>
                  <a:srgbClr val="0432FF"/>
                </a:solidFill>
              </a:rPr>
              <a:t>.</a:t>
            </a:r>
          </a:p>
          <a:p>
            <a:pPr algn="just"/>
            <a:r>
              <a:rPr lang="en-US" dirty="0" smtClean="0">
                <a:solidFill>
                  <a:srgbClr val="0432FF"/>
                </a:solidFill>
              </a:rPr>
              <a:t>They can also be applied to </a:t>
            </a:r>
            <a:r>
              <a:rPr lang="en-US" sz="20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β</a:t>
            </a:r>
            <a:r>
              <a:rPr lang="en-US" dirty="0" smtClean="0">
                <a:solidFill>
                  <a:srgbClr val="0432FF"/>
                </a:solidFill>
              </a:rPr>
              <a:t> and </a:t>
            </a:r>
            <a:r>
              <a:rPr lang="en-US" sz="20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ββ </a:t>
            </a:r>
            <a:r>
              <a:rPr lang="en-US" dirty="0" smtClean="0">
                <a:solidFill>
                  <a:srgbClr val="0432FF"/>
                </a:solidFill>
                <a:ea typeface="Times New Roman" charset="0"/>
                <a:cs typeface="Times New Roman" charset="0"/>
              </a:rPr>
              <a:t>transitions.</a:t>
            </a:r>
          </a:p>
          <a:p>
            <a:pPr algn="just"/>
            <a:r>
              <a:rPr lang="en-US" dirty="0" smtClean="0">
                <a:solidFill>
                  <a:srgbClr val="0432FF"/>
                </a:solidFill>
                <a:ea typeface="Times New Roman" charset="0"/>
                <a:cs typeface="Times New Roman" charset="0"/>
              </a:rPr>
              <a:t>There is current interest in large amplitude motion, reactions etc.</a:t>
            </a:r>
            <a:endParaRPr lang="en-US" dirty="0" smtClean="0">
              <a:solidFill>
                <a:srgbClr val="0432FF"/>
              </a:solidFill>
              <a:ea typeface="Times New Roman" charset="0"/>
              <a:cs typeface="Times New Roman" charset="0"/>
            </a:endParaRPr>
          </a:p>
          <a:p>
            <a:pPr algn="just"/>
            <a:r>
              <a:rPr lang="en-US" dirty="0" smtClean="0">
                <a:solidFill>
                  <a:srgbClr val="0432FF"/>
                </a:solidFill>
              </a:rPr>
              <a:t>(</a:t>
            </a:r>
            <a:r>
              <a:rPr lang="mr-IN" dirty="0" smtClean="0">
                <a:solidFill>
                  <a:srgbClr val="0432FF"/>
                </a:solidFill>
              </a:rPr>
              <a:t>…</a:t>
            </a:r>
            <a:r>
              <a:rPr lang="it-IT" dirty="0" smtClean="0">
                <a:solidFill>
                  <a:srgbClr val="0432FF"/>
                </a:solidFill>
              </a:rPr>
              <a:t>)</a:t>
            </a:r>
          </a:p>
          <a:p>
            <a:pPr algn="just"/>
            <a:endParaRPr lang="en-US" dirty="0">
              <a:solidFill>
                <a:srgbClr val="0432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927603" y="2540074"/>
            <a:ext cx="4195242" cy="2156656"/>
            <a:chOff x="4927603" y="2540074"/>
            <a:chExt cx="4195242" cy="2156656"/>
          </a:xfrm>
        </p:grpSpPr>
        <p:pic>
          <p:nvPicPr>
            <p:cNvPr id="10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603" y="2540074"/>
              <a:ext cx="4195242" cy="1807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5170653" y="4358176"/>
              <a:ext cx="3866449" cy="338554"/>
            </a:xfrm>
            <a:prstGeom prst="rect">
              <a:avLst/>
            </a:prstGeom>
            <a:solidFill>
              <a:srgbClr val="F5F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 dirty="0">
                  <a:solidFill>
                    <a:srgbClr val="FF0000"/>
                  </a:solidFill>
                  <a:latin typeface="Arial Narrow" charset="0"/>
                </a:rPr>
                <a:t>J. </a:t>
              </a:r>
              <a:r>
                <a:rPr lang="en-GB" altLang="x-none" sz="1600" dirty="0" err="1">
                  <a:solidFill>
                    <a:srgbClr val="FF0000"/>
                  </a:solidFill>
                  <a:latin typeface="Arial Narrow" charset="0"/>
                </a:rPr>
                <a:t>Erler</a:t>
              </a:r>
              <a:r>
                <a:rPr lang="en-GB" altLang="x-none" sz="1600" dirty="0">
                  <a:solidFill>
                    <a:srgbClr val="FF0000"/>
                  </a:solidFill>
                  <a:latin typeface="Arial Narrow" charset="0"/>
                </a:rPr>
                <a:t> </a:t>
              </a:r>
              <a:r>
                <a:rPr lang="en-GB" altLang="x-none" sz="1600" i="1" dirty="0">
                  <a:solidFill>
                    <a:srgbClr val="FF0000"/>
                  </a:solidFill>
                  <a:latin typeface="Arial Narrow" charset="0"/>
                </a:rPr>
                <a:t>et al.</a:t>
              </a:r>
              <a:r>
                <a:rPr lang="en-GB" altLang="x-none" sz="1600" dirty="0">
                  <a:solidFill>
                    <a:srgbClr val="FF0000"/>
                  </a:solidFill>
                  <a:latin typeface="Arial Narrow" charset="0"/>
                </a:rPr>
                <a:t>, Nature 486, 509 (2012) - SEDF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41875" y="4775948"/>
            <a:ext cx="4242863" cy="2052694"/>
            <a:chOff x="4841875" y="4775948"/>
            <a:chExt cx="4242863" cy="2052694"/>
          </a:xfrm>
        </p:grpSpPr>
        <p:pic>
          <p:nvPicPr>
            <p:cNvPr id="13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1875" y="4775948"/>
              <a:ext cx="4228108" cy="1880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2"/>
            <p:cNvSpPr txBox="1">
              <a:spLocks noChangeArrowheads="1"/>
            </p:cNvSpPr>
            <p:nvPr/>
          </p:nvSpPr>
          <p:spPr bwMode="auto">
            <a:xfrm>
              <a:off x="4906707" y="6243867"/>
              <a:ext cx="4178031" cy="584775"/>
            </a:xfrm>
            <a:prstGeom prst="rect">
              <a:avLst/>
            </a:prstGeom>
            <a:solidFill>
              <a:srgbClr val="F5FF5C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 dirty="0">
                  <a:solidFill>
                    <a:srgbClr val="FF0000"/>
                  </a:solidFill>
                  <a:latin typeface="Arial Narrow" charset="0"/>
                </a:rPr>
                <a:t>A.V. </a:t>
              </a:r>
              <a:r>
                <a:rPr lang="en-GB" altLang="x-none" sz="1600" dirty="0" err="1">
                  <a:solidFill>
                    <a:srgbClr val="FF0000"/>
                  </a:solidFill>
                  <a:latin typeface="Arial Narrow" charset="0"/>
                </a:rPr>
                <a:t>Afanasjev</a:t>
              </a:r>
              <a:r>
                <a:rPr lang="en-GB" altLang="x-none" sz="1600" dirty="0">
                  <a:solidFill>
                    <a:srgbClr val="FF0000"/>
                  </a:solidFill>
                  <a:latin typeface="Arial Narrow" charset="0"/>
                </a:rPr>
                <a:t> </a:t>
              </a:r>
              <a:r>
                <a:rPr lang="en-GB" altLang="x-none" sz="1600" i="1" dirty="0">
                  <a:solidFill>
                    <a:srgbClr val="FF0000"/>
                  </a:solidFill>
                  <a:latin typeface="Arial Narrow" charset="0"/>
                </a:rPr>
                <a:t>et al.</a:t>
              </a:r>
              <a:r>
                <a:rPr lang="en-GB" altLang="x-none" sz="1600" dirty="0">
                  <a:solidFill>
                    <a:srgbClr val="FF0000"/>
                  </a:solidFill>
                  <a:latin typeface="Arial Narrow" charset="0"/>
                </a:rPr>
                <a:t>, Phys. Lett. B726, 680 (</a:t>
              </a:r>
              <a:r>
                <a:rPr lang="en-GB" altLang="x-none" sz="1600" dirty="0" smtClean="0">
                  <a:solidFill>
                    <a:srgbClr val="FF0000"/>
                  </a:solidFill>
                  <a:latin typeface="Arial Narrow" charset="0"/>
                </a:rPr>
                <a:t>2013) </a:t>
              </a:r>
            </a:p>
            <a:p>
              <a:pPr eaLnBrk="1" hangingPunct="1"/>
              <a:r>
                <a:rPr lang="en-GB" altLang="x-none" sz="1600" dirty="0" smtClean="0">
                  <a:solidFill>
                    <a:srgbClr val="FF0000"/>
                  </a:solidFill>
                  <a:latin typeface="Arial Narrow" charset="0"/>
                </a:rPr>
                <a:t>- CEDF </a:t>
              </a:r>
              <a:endParaRPr lang="en-GB" altLang="x-none" sz="1600" dirty="0">
                <a:solidFill>
                  <a:srgbClr val="FF0000"/>
                </a:solidFill>
                <a:latin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9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858"/>
            <a:ext cx="8229600" cy="724429"/>
          </a:xfrm>
        </p:spPr>
        <p:txBody>
          <a:bodyPr/>
          <a:lstStyle/>
          <a:p>
            <a:r>
              <a:rPr lang="en-GB"/>
              <a:t>Co-workers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/>
              <a:t>40</a:t>
            </a:fld>
            <a:endParaRPr lang="uk-UA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73165" y="819813"/>
            <a:ext cx="883536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buFont typeface="Arial" charset="0"/>
              <a:buChar char="•"/>
              <a:defRPr/>
            </a:pPr>
            <a:r>
              <a:rPr lang="en-US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G</a:t>
            </a:r>
            <a:r>
              <a:rPr lang="en-US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. </a:t>
            </a:r>
            <a:r>
              <a:rPr lang="en-US" b="1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Bocchi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, P.F. 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Bortignon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, </a:t>
            </a:r>
            <a:r>
              <a:rPr lang="en-US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M. Brenna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X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. Roca-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Maza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, E. 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Vigezzi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(University of Milano, Italy)</a:t>
            </a:r>
          </a:p>
          <a:p>
            <a:pPr algn="just" eaLnBrk="1" hangingPunct="1">
              <a:buFont typeface="Arial" charset="0"/>
              <a:buChar char="•"/>
              <a:defRPr/>
            </a:pPr>
            <a:endParaRPr lang="en-US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M. 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Baldo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(INFN-Catania, Italy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)</a:t>
            </a:r>
          </a:p>
          <a:p>
            <a:pPr algn="just" eaLnBrk="1" hangingPunct="1">
              <a:buFont typeface="Arial" charset="0"/>
              <a:buChar char="•"/>
              <a:defRPr/>
            </a:pPr>
            <a:endParaRPr lang="en-US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en-US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Y. </a:t>
            </a:r>
            <a:r>
              <a:rPr lang="en-US" b="1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Niu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(ELI, 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Magurele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, Romania)</a:t>
            </a:r>
            <a:endParaRPr lang="en-US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endParaRPr lang="en-US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J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. 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Meng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(PKU, Beijing, China)</a:t>
            </a:r>
          </a:p>
          <a:p>
            <a:pPr algn="just" eaLnBrk="1" hangingPunct="1">
              <a:buFont typeface="Arial" charset="0"/>
              <a:buChar char="•"/>
              <a:defRPr/>
            </a:pPr>
            <a:endParaRPr lang="en-US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L. Cao</a:t>
            </a:r>
            <a:r>
              <a:rPr lang="en-US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(North China Electric Power University, Beijing, China)</a:t>
            </a:r>
          </a:p>
          <a:p>
            <a:pPr algn="just" eaLnBrk="1" hangingPunct="1">
              <a:buFont typeface="Arial" charset="0"/>
              <a:buChar char="•"/>
              <a:defRPr/>
            </a:pPr>
            <a:endParaRPr lang="en-US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H. Sagawa (RIKEN, Japan)</a:t>
            </a:r>
          </a:p>
          <a:p>
            <a:pPr algn="just" eaLnBrk="1" hangingPunct="1">
              <a:buFont typeface="Arial" charset="0"/>
              <a:buChar char="•"/>
              <a:defRPr/>
            </a:pPr>
            <a:endParaRPr lang="en-US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K. </a:t>
            </a:r>
            <a:r>
              <a:rPr lang="en-US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Mizuyama</a:t>
            </a:r>
            <a:r>
              <a:rPr lang="en-US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(now at JAEA, Japan)</a:t>
            </a:r>
          </a:p>
          <a:p>
            <a:pPr marL="0" indent="0" algn="just" eaLnBrk="1" hangingPunct="1">
              <a:defRPr/>
            </a:pPr>
            <a:endParaRPr lang="en-US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0378"/>
            <a:ext cx="8229600" cy="724429"/>
          </a:xfrm>
          <a:noFill/>
          <a:ln>
            <a:noFill/>
          </a:ln>
        </p:spPr>
        <p:txBody>
          <a:bodyPr/>
          <a:lstStyle/>
          <a:p>
            <a:r>
              <a:rPr lang="en-GB" b="1"/>
              <a:t>Backup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/>
              <a:t>41</a:t>
            </a:fld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59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174"/>
            <a:ext cx="8229600" cy="724429"/>
          </a:xfrm>
        </p:spPr>
        <p:txBody>
          <a:bodyPr/>
          <a:lstStyle/>
          <a:p>
            <a:r>
              <a:rPr lang="en-GB"/>
              <a:t>Reminder on effective mass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72" y="1056410"/>
            <a:ext cx="5102225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77" y="4033726"/>
            <a:ext cx="2424770" cy="35886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5828148" y="1097946"/>
            <a:ext cx="3124182" cy="128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GB" sz="2000">
                <a:solidFill>
                  <a:srgbClr val="FF0000"/>
                </a:solidFill>
              </a:rPr>
              <a:t>In this slide E is the s.p. energy, NOT the total energy.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828148" y="5122736"/>
            <a:ext cx="3124182" cy="1057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GB" sz="2000" b="1">
                <a:solidFill>
                  <a:srgbClr val="0000FF"/>
                </a:solidFill>
              </a:rPr>
              <a:t>First term: E-mass</a:t>
            </a:r>
          </a:p>
          <a:p>
            <a:pPr marL="0" indent="0" algn="just">
              <a:buFont typeface="Arial"/>
              <a:buNone/>
            </a:pPr>
            <a:r>
              <a:rPr lang="en-GB" sz="2000" b="1">
                <a:solidFill>
                  <a:srgbClr val="0000FF"/>
                </a:solidFill>
                <a:cs typeface="Arial"/>
              </a:rPr>
              <a:t>Second term: k-mass</a:t>
            </a:r>
          </a:p>
          <a:p>
            <a:pPr algn="just"/>
            <a:endParaRPr lang="en-GB" sz="2000">
              <a:solidFill>
                <a:srgbClr val="0000FF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5828148" y="2682934"/>
            <a:ext cx="3124181" cy="140595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2000">
                <a:solidFill>
                  <a:srgbClr val="0000FF"/>
                </a:solidFill>
              </a:rPr>
              <a:t>The effective mass, in particular m*/m, is related to the density of s.p. states.</a:t>
            </a:r>
          </a:p>
          <a:p>
            <a:pPr marL="0" indent="0" algn="just">
              <a:buNone/>
            </a:pPr>
            <a:endParaRPr lang="en-GB" sz="2000">
              <a:solidFill>
                <a:srgbClr val="0000FF"/>
              </a:solidFill>
            </a:endParaRPr>
          </a:p>
          <a:p>
            <a:pPr marL="0" indent="0" algn="just">
              <a:buNone/>
            </a:pPr>
            <a:endParaRPr lang="en-GB" sz="2000">
              <a:solidFill>
                <a:srgbClr val="0000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61705" y="2717724"/>
            <a:ext cx="3268065" cy="1709658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42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010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/>
              <a:t>43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282575" y="116877"/>
            <a:ext cx="4710113" cy="5816600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u="sng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Shell model:</a:t>
            </a:r>
            <a:r>
              <a:rPr lang="en-US" sz="2400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 H is diagonalized on a basis of different Slater determinants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0000FF"/>
              </a:solidFill>
              <a:latin typeface="Arial"/>
              <a:ea typeface="+mn-ea"/>
              <a:cs typeface="Arial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400" dirty="0">
              <a:solidFill>
                <a:srgbClr val="0000FF"/>
              </a:solidFill>
              <a:latin typeface="Arial"/>
              <a:ea typeface="+mn-ea"/>
              <a:cs typeface="Arial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u="sng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“Many p-h” models</a:t>
            </a:r>
            <a:r>
              <a:rPr lang="en-US" sz="2400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 Narrow"/>
                <a:ea typeface="+mn-ea"/>
                <a:cs typeface="Arial Narrow"/>
              </a:rPr>
              <a:t>(cf N. Pillet, P. Schuck, </a:t>
            </a:r>
            <a:r>
              <a:rPr lang="en-US" sz="2000" i="1" dirty="0">
                <a:solidFill>
                  <a:srgbClr val="0000FF"/>
                </a:solidFill>
                <a:latin typeface="Arial Narrow"/>
                <a:ea typeface="+mn-ea"/>
                <a:cs typeface="Arial Narrow"/>
              </a:rPr>
              <a:t>et al.</a:t>
            </a:r>
            <a:r>
              <a:rPr lang="en-US" sz="2000" dirty="0">
                <a:solidFill>
                  <a:srgbClr val="0000FF"/>
                </a:solidFill>
                <a:latin typeface="Arial Narrow"/>
                <a:ea typeface="+mn-ea"/>
                <a:cs typeface="Arial Narrow"/>
              </a:rPr>
              <a:t>, PRC)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00FF"/>
              </a:solidFill>
              <a:latin typeface="Arial Narrow"/>
              <a:ea typeface="+mn-ea"/>
              <a:cs typeface="Arial Narrow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000" dirty="0">
              <a:solidFill>
                <a:srgbClr val="0000FF"/>
              </a:solidFill>
              <a:latin typeface="Arial Narrow"/>
              <a:ea typeface="+mn-ea"/>
              <a:cs typeface="Arial Narrow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u="sng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Multi-reference DFT:</a:t>
            </a:r>
            <a:r>
              <a:rPr lang="en-US" sz="2400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 basis that spans shapes (e.g. quadrupole deformations)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400" dirty="0">
              <a:solidFill>
                <a:srgbClr val="0000FF"/>
              </a:solidFill>
              <a:latin typeface="Arial"/>
              <a:ea typeface="+mn-ea"/>
              <a:cs typeface="Arial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400" dirty="0">
              <a:solidFill>
                <a:srgbClr val="0000FF"/>
              </a:solidFill>
              <a:latin typeface="Arial"/>
              <a:ea typeface="+mn-ea"/>
              <a:cs typeface="Arial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u="sng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Second-RPA:</a:t>
            </a:r>
            <a:r>
              <a:rPr lang="en-US" sz="2400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 RPA plus 2p-2h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PVC : particles/core vibrations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450973" y="141307"/>
            <a:ext cx="3355975" cy="5713412"/>
            <a:chOff x="5662613" y="1084263"/>
            <a:chExt cx="3355975" cy="5713412"/>
          </a:xfrm>
        </p:grpSpPr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6500813" y="5200650"/>
              <a:ext cx="1212850" cy="1597025"/>
              <a:chOff x="6500355" y="5200392"/>
              <a:chExt cx="1213794" cy="1596726"/>
            </a:xfrm>
          </p:grpSpPr>
          <p:sp>
            <p:nvSpPr>
              <p:cNvPr id="46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6500355" y="6081290"/>
                <a:ext cx="606897" cy="71582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7107252" y="5406728"/>
                <a:ext cx="606897" cy="13903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Line 13"/>
              <p:cNvSpPr>
                <a:spLocks noChangeShapeType="1"/>
              </p:cNvSpPr>
              <p:nvPr/>
            </p:nvSpPr>
            <p:spPr bwMode="auto">
              <a:xfrm flipV="1">
                <a:off x="6797448" y="5717820"/>
                <a:ext cx="0" cy="57615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49" name="Group 67"/>
              <p:cNvGrpSpPr>
                <a:grpSpLocks noChangeAspect="1"/>
              </p:cNvGrpSpPr>
              <p:nvPr/>
            </p:nvGrpSpPr>
            <p:grpSpPr bwMode="auto">
              <a:xfrm>
                <a:off x="6600960" y="6438342"/>
                <a:ext cx="405034" cy="119063"/>
                <a:chOff x="1296" y="2784"/>
                <a:chExt cx="384" cy="96"/>
              </a:xfrm>
            </p:grpSpPr>
            <p:sp>
              <p:nvSpPr>
                <p:cNvPr id="60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1296" y="2833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1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1440" y="2784"/>
                  <a:ext cx="98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50" name="Group 70"/>
              <p:cNvGrpSpPr>
                <a:grpSpLocks noChangeAspect="1"/>
              </p:cNvGrpSpPr>
              <p:nvPr/>
            </p:nvGrpSpPr>
            <p:grpSpPr bwMode="auto">
              <a:xfrm>
                <a:off x="7247280" y="6114435"/>
                <a:ext cx="405034" cy="119063"/>
                <a:chOff x="1296" y="2784"/>
                <a:chExt cx="384" cy="96"/>
              </a:xfrm>
            </p:grpSpPr>
            <p:sp>
              <p:nvSpPr>
                <p:cNvPr id="58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1296" y="2833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9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1440" y="2784"/>
                  <a:ext cx="98" cy="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51" name="Group 10"/>
              <p:cNvGrpSpPr>
                <a:grpSpLocks noChangeAspect="1"/>
              </p:cNvGrpSpPr>
              <p:nvPr/>
            </p:nvGrpSpPr>
            <p:grpSpPr bwMode="auto">
              <a:xfrm>
                <a:off x="6600960" y="5489017"/>
                <a:ext cx="405034" cy="117475"/>
                <a:chOff x="1296" y="2256"/>
                <a:chExt cx="384" cy="96"/>
              </a:xfrm>
            </p:grpSpPr>
            <p:sp>
              <p:nvSpPr>
                <p:cNvPr id="56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1296" y="2304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7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1440" y="2256"/>
                  <a:ext cx="98" cy="9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52" name="Group 10"/>
              <p:cNvGrpSpPr>
                <a:grpSpLocks noChangeAspect="1"/>
              </p:cNvGrpSpPr>
              <p:nvPr/>
            </p:nvGrpSpPr>
            <p:grpSpPr bwMode="auto">
              <a:xfrm>
                <a:off x="7229640" y="5200392"/>
                <a:ext cx="405034" cy="117475"/>
                <a:chOff x="1296" y="2256"/>
                <a:chExt cx="384" cy="96"/>
              </a:xfrm>
            </p:grpSpPr>
            <p:sp>
              <p:nvSpPr>
                <p:cNvPr id="54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1296" y="2304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1441" y="2256"/>
                  <a:ext cx="98" cy="9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53" name="Line 13"/>
              <p:cNvSpPr>
                <a:spLocks noChangeShapeType="1"/>
              </p:cNvSpPr>
              <p:nvPr/>
            </p:nvSpPr>
            <p:spPr bwMode="auto">
              <a:xfrm flipV="1">
                <a:off x="7442475" y="5411490"/>
                <a:ext cx="0" cy="57615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5710238" y="1084263"/>
              <a:ext cx="1878012" cy="936625"/>
              <a:chOff x="5710371" y="1084664"/>
              <a:chExt cx="1877682" cy="936000"/>
            </a:xfrm>
          </p:grpSpPr>
          <p:grpSp>
            <p:nvGrpSpPr>
              <p:cNvPr id="31" name="Group 3"/>
              <p:cNvGrpSpPr>
                <a:grpSpLocks/>
              </p:cNvGrpSpPr>
              <p:nvPr/>
            </p:nvGrpSpPr>
            <p:grpSpPr bwMode="auto">
              <a:xfrm>
                <a:off x="6475065" y="1203000"/>
                <a:ext cx="1112988" cy="689944"/>
                <a:chOff x="6475065" y="1203000"/>
                <a:chExt cx="1112988" cy="689944"/>
              </a:xfrm>
            </p:grpSpPr>
            <p:grpSp>
              <p:nvGrpSpPr>
                <p:cNvPr id="33" name="Group 7"/>
                <p:cNvGrpSpPr>
                  <a:grpSpLocks noChangeAspect="1"/>
                </p:cNvGrpSpPr>
                <p:nvPr/>
              </p:nvGrpSpPr>
              <p:grpSpPr bwMode="auto">
                <a:xfrm>
                  <a:off x="6481425" y="1773881"/>
                  <a:ext cx="442668" cy="119063"/>
                  <a:chOff x="1296" y="2784"/>
                  <a:chExt cx="384" cy="96"/>
                </a:xfrm>
              </p:grpSpPr>
              <p:sp>
                <p:nvSpPr>
                  <p:cNvPr id="44" name="Line 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96" y="2832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5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41" y="2783"/>
                    <a:ext cx="98" cy="9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34" name="Group 44"/>
                <p:cNvGrpSpPr>
                  <a:grpSpLocks noChangeAspect="1"/>
                </p:cNvGrpSpPr>
                <p:nvPr/>
              </p:nvGrpSpPr>
              <p:grpSpPr bwMode="auto">
                <a:xfrm>
                  <a:off x="6475065" y="1502897"/>
                  <a:ext cx="442668" cy="119063"/>
                  <a:chOff x="1296" y="2784"/>
                  <a:chExt cx="384" cy="96"/>
                </a:xfrm>
              </p:grpSpPr>
              <p:sp>
                <p:nvSpPr>
                  <p:cNvPr id="42" name="Line 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96" y="2833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3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41" y="2784"/>
                    <a:ext cx="98" cy="9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35" name="Group 47"/>
                <p:cNvGrpSpPr>
                  <a:grpSpLocks noChangeAspect="1"/>
                </p:cNvGrpSpPr>
                <p:nvPr/>
              </p:nvGrpSpPr>
              <p:grpSpPr bwMode="auto">
                <a:xfrm>
                  <a:off x="7145385" y="1767512"/>
                  <a:ext cx="442668" cy="119063"/>
                  <a:chOff x="1296" y="2784"/>
                  <a:chExt cx="384" cy="96"/>
                </a:xfrm>
              </p:grpSpPr>
              <p:sp>
                <p:nvSpPr>
                  <p:cNvPr id="40" name="Line 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96" y="2832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41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40" y="2783"/>
                    <a:ext cx="98" cy="9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36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7145219" y="1563769"/>
                  <a:ext cx="44283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grpSp>
              <p:nvGrpSpPr>
                <p:cNvPr id="37" name="Group 54"/>
                <p:cNvGrpSpPr>
                  <a:grpSpLocks noChangeAspect="1"/>
                </p:cNvGrpSpPr>
                <p:nvPr/>
              </p:nvGrpSpPr>
              <p:grpSpPr bwMode="auto">
                <a:xfrm>
                  <a:off x="7145385" y="1203000"/>
                  <a:ext cx="442668" cy="119063"/>
                  <a:chOff x="1296" y="2784"/>
                  <a:chExt cx="384" cy="96"/>
                </a:xfrm>
              </p:grpSpPr>
              <p:sp>
                <p:nvSpPr>
                  <p:cNvPr id="38" name="Line 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96" y="2833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9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40" y="2785"/>
                    <a:ext cx="98" cy="9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pic>
            <p:nvPicPr>
              <p:cNvPr id="32" name="Picture 21507" descr="latex-image-1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0371" y="1084664"/>
                <a:ext cx="638576" cy="93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5845175" y="2463800"/>
              <a:ext cx="1849439" cy="1092200"/>
              <a:chOff x="5844811" y="2463417"/>
              <a:chExt cx="1849084" cy="1092647"/>
            </a:xfrm>
          </p:grpSpPr>
          <p:grpSp>
            <p:nvGrpSpPr>
              <p:cNvPr id="21" name="Group 14"/>
              <p:cNvGrpSpPr>
                <a:grpSpLocks/>
              </p:cNvGrpSpPr>
              <p:nvPr/>
            </p:nvGrpSpPr>
            <p:grpSpPr bwMode="auto">
              <a:xfrm>
                <a:off x="6479690" y="2463417"/>
                <a:ext cx="1214205" cy="1092647"/>
                <a:chOff x="3145690" y="3080852"/>
                <a:chExt cx="1327024" cy="1390651"/>
              </a:xfrm>
            </p:grpSpPr>
            <p:sp>
              <p:nvSpPr>
                <p:cNvPr id="23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3145690" y="3755965"/>
                  <a:ext cx="664380" cy="715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" name="Rectangle 23"/>
                <p:cNvSpPr>
                  <a:spLocks noChangeAspect="1" noChangeArrowheads="1"/>
                </p:cNvSpPr>
                <p:nvPr/>
              </p:nvSpPr>
              <p:spPr bwMode="auto">
                <a:xfrm>
                  <a:off x="3810070" y="3080852"/>
                  <a:ext cx="662644" cy="139065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grpSp>
              <p:nvGrpSpPr>
                <p:cNvPr id="25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3256092" y="4112727"/>
                  <a:ext cx="442668" cy="119063"/>
                  <a:chOff x="1296" y="2784"/>
                  <a:chExt cx="384" cy="96"/>
                </a:xfrm>
              </p:grpSpPr>
              <p:sp>
                <p:nvSpPr>
                  <p:cNvPr id="29" name="Line 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95" y="2834"/>
                    <a:ext cx="385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0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39" y="2785"/>
                    <a:ext cx="98" cy="95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6" name="Group 10"/>
                <p:cNvGrpSpPr>
                  <a:grpSpLocks noChangeAspect="1"/>
                </p:cNvGrpSpPr>
                <p:nvPr/>
              </p:nvGrpSpPr>
              <p:grpSpPr bwMode="auto">
                <a:xfrm>
                  <a:off x="3256092" y="3163402"/>
                  <a:ext cx="442668" cy="117475"/>
                  <a:chOff x="1296" y="2256"/>
                  <a:chExt cx="384" cy="96"/>
                </a:xfrm>
              </p:grpSpPr>
              <p:sp>
                <p:nvSpPr>
                  <p:cNvPr id="27" name="Line 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95" y="2304"/>
                    <a:ext cx="385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8" name="Oval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39" y="2256"/>
                    <a:ext cx="98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pic>
            <p:nvPicPr>
              <p:cNvPr id="22" name="Picture 21508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4811" y="2749326"/>
                <a:ext cx="446312" cy="755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5662613" y="4041775"/>
              <a:ext cx="3355975" cy="811213"/>
              <a:chOff x="5662356" y="4042530"/>
              <a:chExt cx="3355814" cy="810753"/>
            </a:xfrm>
          </p:grpSpPr>
          <p:grpSp>
            <p:nvGrpSpPr>
              <p:cNvPr id="14" name="Group 21505"/>
              <p:cNvGrpSpPr>
                <a:grpSpLocks/>
              </p:cNvGrpSpPr>
              <p:nvPr/>
            </p:nvGrpSpPr>
            <p:grpSpPr bwMode="auto">
              <a:xfrm>
                <a:off x="5662356" y="4042530"/>
                <a:ext cx="3346928" cy="810753"/>
                <a:chOff x="5662356" y="4042530"/>
                <a:chExt cx="3346928" cy="810753"/>
              </a:xfrm>
            </p:grpSpPr>
            <p:sp>
              <p:nvSpPr>
                <p:cNvPr id="16" name="Rectangl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5662356" y="4436007"/>
                  <a:ext cx="1674731" cy="4172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Rectangle 16"/>
                <p:cNvSpPr>
                  <a:spLocks noChangeAspect="1" noChangeArrowheads="1"/>
                </p:cNvSpPr>
                <p:nvPr/>
              </p:nvSpPr>
              <p:spPr bwMode="auto">
                <a:xfrm>
                  <a:off x="7337087" y="4042530"/>
                  <a:ext cx="1671558" cy="81075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grpSp>
              <p:nvGrpSpPr>
                <p:cNvPr id="18" name="Group 61"/>
                <p:cNvGrpSpPr>
                  <a:grpSpLocks noChangeAspect="1"/>
                </p:cNvGrpSpPr>
                <p:nvPr/>
              </p:nvGrpSpPr>
              <p:grpSpPr bwMode="auto">
                <a:xfrm>
                  <a:off x="5939766" y="4644116"/>
                  <a:ext cx="1116844" cy="69414"/>
                  <a:chOff x="1296" y="2784"/>
                  <a:chExt cx="384" cy="96"/>
                </a:xfrm>
              </p:grpSpPr>
              <p:sp>
                <p:nvSpPr>
                  <p:cNvPr id="19" name="Line 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96" y="2832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20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40" y="2784"/>
                    <a:ext cx="98" cy="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</p:grpSp>
          <p:pic>
            <p:nvPicPr>
              <p:cNvPr id="15" name="Picture 21509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2172" y="4147819"/>
                <a:ext cx="1655998" cy="366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44732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Microscopic content of the states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/>
              <a:t>44</a:t>
            </a:fld>
            <a:endParaRPr lang="uk-UA"/>
          </a:p>
        </p:txBody>
      </p:sp>
      <p:grpSp>
        <p:nvGrpSpPr>
          <p:cNvPr id="8" name="Group 7"/>
          <p:cNvGrpSpPr/>
          <p:nvPr/>
        </p:nvGrpSpPr>
        <p:grpSpPr>
          <a:xfrm>
            <a:off x="77788" y="1357313"/>
            <a:ext cx="9013825" cy="4132262"/>
            <a:chOff x="77788" y="1357313"/>
            <a:chExt cx="9013825" cy="4132262"/>
          </a:xfrm>
        </p:grpSpPr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88" y="2132013"/>
              <a:ext cx="8612187" cy="3357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3"/>
            <p:cNvSpPr txBox="1">
              <a:spLocks noChangeArrowheads="1"/>
            </p:cNvSpPr>
            <p:nvPr/>
          </p:nvSpPr>
          <p:spPr bwMode="auto">
            <a:xfrm>
              <a:off x="77788" y="1357313"/>
              <a:ext cx="901382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/>
                <a:t>                            </a:t>
              </a:r>
              <a:r>
                <a:rPr lang="en-GB" sz="1800">
                  <a:solidFill>
                    <a:srgbClr val="FF0000"/>
                  </a:solidFill>
                  <a:latin typeface="Arial" charset="0"/>
                  <a:cs typeface="Arial" charset="0"/>
                </a:rPr>
                <a:t>EXP.     Calculation with 2</a:t>
              </a:r>
              <a:r>
                <a:rPr lang="en-GB" sz="1800" baseline="30000">
                  <a:solidFill>
                    <a:srgbClr val="FF0000"/>
                  </a:solidFill>
                  <a:latin typeface="Arial" charset="0"/>
                  <a:cs typeface="Arial" charset="0"/>
                </a:rPr>
                <a:t>+</a:t>
              </a:r>
              <a:r>
                <a:rPr lang="en-GB" sz="1800">
                  <a:solidFill>
                    <a:srgbClr val="FF0000"/>
                  </a:solidFill>
                  <a:latin typeface="Arial" charset="0"/>
                  <a:cs typeface="Arial" charset="0"/>
                </a:rPr>
                <a:t>, 3</a:t>
              </a:r>
              <a:r>
                <a:rPr lang="en-GB" sz="1800" baseline="30000">
                  <a:solidFill>
                    <a:srgbClr val="FF0000"/>
                  </a:solidFill>
                  <a:latin typeface="Arial" charset="0"/>
                  <a:cs typeface="Arial" charset="0"/>
                </a:rPr>
                <a:t>-</a:t>
              </a:r>
              <a:r>
                <a:rPr lang="en-GB" sz="1800">
                  <a:solidFill>
                    <a:srgbClr val="FF0000"/>
                  </a:solidFill>
                  <a:latin typeface="Arial" charset="0"/>
                  <a:cs typeface="Arial" charset="0"/>
                </a:rPr>
                <a:t>, 4</a:t>
              </a:r>
              <a:r>
                <a:rPr lang="en-GB" sz="1800" baseline="30000">
                  <a:solidFill>
                    <a:srgbClr val="FF0000"/>
                  </a:solidFill>
                  <a:latin typeface="Arial" charset="0"/>
                  <a:cs typeface="Arial" charset="0"/>
                </a:rPr>
                <a:t>+</a:t>
              </a:r>
              <a:r>
                <a:rPr lang="en-GB" sz="1800">
                  <a:solidFill>
                    <a:srgbClr val="FF0000"/>
                  </a:solidFill>
                  <a:latin typeface="Arial" charset="0"/>
                  <a:cs typeface="Arial" charset="0"/>
                </a:rPr>
                <a:t>         All excitations below 5.5 MeV </a:t>
              </a:r>
            </a:p>
            <a:p>
              <a:pPr eaLnBrk="1" hangingPunct="1"/>
              <a:r>
                <a:rPr lang="en-GB" sz="1800">
                  <a:solidFill>
                    <a:srgbClr val="FF0000"/>
                  </a:solidFill>
                  <a:latin typeface="Arial" charset="0"/>
                  <a:cs typeface="Arial" charset="0"/>
                </a:rPr>
                <a:t>                                                                                    included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84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Different kinds of excitations in </a:t>
            </a:r>
            <a:r>
              <a:rPr lang="en-GB" baseline="30000"/>
              <a:t>132</a:t>
            </a:r>
            <a:r>
              <a:rPr lang="en-GB"/>
              <a:t>Sn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/>
              <a:t>45</a:t>
            </a:fld>
            <a:endParaRPr lang="uk-UA"/>
          </a:p>
        </p:txBody>
      </p:sp>
      <p:grpSp>
        <p:nvGrpSpPr>
          <p:cNvPr id="7" name="Group 6"/>
          <p:cNvGrpSpPr/>
          <p:nvPr/>
        </p:nvGrpSpPr>
        <p:grpSpPr>
          <a:xfrm>
            <a:off x="181667" y="1165305"/>
            <a:ext cx="8775700" cy="4670425"/>
            <a:chOff x="130175" y="1079500"/>
            <a:chExt cx="8775700" cy="4670425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75" y="1079500"/>
              <a:ext cx="8775700" cy="387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30175" y="1947863"/>
              <a:ext cx="8775700" cy="74771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0175" y="2957513"/>
              <a:ext cx="8775700" cy="1993900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293688" y="5287963"/>
              <a:ext cx="8612187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i="1">
                  <a:latin typeface="Arial" charset="0"/>
                  <a:cs typeface="Arial" charset="0"/>
                </a:rPr>
                <a:t>One should contrast real phonons with pure p-h states.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57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046"/>
            <a:ext cx="8229600" cy="724429"/>
          </a:xfrm>
        </p:spPr>
        <p:txBody>
          <a:bodyPr/>
          <a:lstStyle/>
          <a:p>
            <a:r>
              <a:rPr lang="en-US" dirty="0" smtClean="0"/>
              <a:t>Warnings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5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457200" y="1028696"/>
            <a:ext cx="8229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Availability of large computational resources may lead to attempts of fitting more and more involved </a:t>
            </a:r>
            <a:r>
              <a:rPr lang="en-US" dirty="0" err="1" smtClean="0">
                <a:solidFill>
                  <a:srgbClr val="0432FF"/>
                </a:solidFill>
              </a:rPr>
              <a:t>functionals</a:t>
            </a:r>
            <a:r>
              <a:rPr lang="en-US" dirty="0" smtClean="0">
                <a:solidFill>
                  <a:srgbClr val="0432FF"/>
                </a:solidFill>
              </a:rPr>
              <a:t>.</a:t>
            </a:r>
          </a:p>
          <a:p>
            <a:pPr algn="just"/>
            <a:endParaRPr lang="en-US" dirty="0">
              <a:solidFill>
                <a:srgbClr val="0432FF"/>
              </a:solidFill>
            </a:endParaRPr>
          </a:p>
          <a:p>
            <a:pPr algn="just"/>
            <a:endParaRPr lang="en-US" dirty="0" smtClean="0">
              <a:solidFill>
                <a:srgbClr val="0432FF"/>
              </a:solidFill>
            </a:endParaRPr>
          </a:p>
          <a:p>
            <a:pPr algn="just"/>
            <a:endParaRPr lang="en-US" dirty="0">
              <a:solidFill>
                <a:srgbClr val="0432FF"/>
              </a:solidFill>
            </a:endParaRPr>
          </a:p>
          <a:p>
            <a:pPr algn="just"/>
            <a:endParaRPr lang="en-US" dirty="0" smtClean="0">
              <a:solidFill>
                <a:srgbClr val="0432FF"/>
              </a:solidFill>
            </a:endParaRPr>
          </a:p>
          <a:p>
            <a:pPr algn="just"/>
            <a:endParaRPr lang="en-US" dirty="0">
              <a:solidFill>
                <a:srgbClr val="0432FF"/>
              </a:solidFill>
            </a:endParaRPr>
          </a:p>
          <a:p>
            <a:pPr algn="just"/>
            <a:endParaRPr lang="en-US" dirty="0" smtClean="0">
              <a:solidFill>
                <a:srgbClr val="0432FF"/>
              </a:solidFill>
            </a:endParaRPr>
          </a:p>
          <a:p>
            <a:pPr algn="just"/>
            <a:endParaRPr lang="en-US" dirty="0">
              <a:solidFill>
                <a:srgbClr val="0432FF"/>
              </a:solidFill>
            </a:endParaRPr>
          </a:p>
          <a:p>
            <a:pPr algn="just"/>
            <a:endParaRPr lang="en-US" dirty="0" smtClean="0">
              <a:solidFill>
                <a:srgbClr val="0432FF"/>
              </a:solidFill>
            </a:endParaRPr>
          </a:p>
          <a:p>
            <a:pPr algn="just"/>
            <a:endParaRPr lang="en-US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Some parameters may be irrelevant.</a:t>
            </a:r>
          </a:p>
          <a:p>
            <a:pPr algn="just"/>
            <a:endParaRPr lang="en-US" dirty="0">
              <a:solidFill>
                <a:srgbClr val="0432FF"/>
              </a:solidFill>
            </a:endParaRPr>
          </a:p>
          <a:p>
            <a:pPr algn="just"/>
            <a:endParaRPr lang="en-US" dirty="0" smtClean="0">
              <a:solidFill>
                <a:srgbClr val="0432FF"/>
              </a:solidFill>
            </a:endParaRPr>
          </a:p>
          <a:p>
            <a:pPr algn="just"/>
            <a:endParaRPr lang="en-US" dirty="0">
              <a:solidFill>
                <a:srgbClr val="0432FF"/>
              </a:solidFill>
            </a:endParaRPr>
          </a:p>
          <a:p>
            <a:pPr algn="just"/>
            <a:endParaRPr lang="en-US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Need of physical understanding.</a:t>
            </a:r>
            <a:endParaRPr lang="en-US" dirty="0">
              <a:solidFill>
                <a:srgbClr val="0432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42927" y="1796361"/>
            <a:ext cx="8551327" cy="1734335"/>
            <a:chOff x="457200" y="1924949"/>
            <a:chExt cx="8551327" cy="17343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924949"/>
              <a:ext cx="6209248" cy="173433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41343" y="3327067"/>
              <a:ext cx="25671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Courtesy: J. </a:t>
              </a:r>
              <a:r>
                <a:rPr lang="en-US" sz="1400" dirty="0" err="1" smtClean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Dobaczewski</a:t>
              </a:r>
              <a:endParaRPr lang="en-US" sz="14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262" y="4521806"/>
            <a:ext cx="6205538" cy="796433"/>
          </a:xfrm>
          <a:prstGeom prst="rect">
            <a:avLst/>
          </a:prstGeom>
          <a:ln w="38100">
            <a:solidFill>
              <a:srgbClr val="3CAC15"/>
            </a:solidFill>
          </a:ln>
        </p:spPr>
      </p:pic>
    </p:spTree>
    <p:extLst>
      <p:ext uri="{BB962C8B-B14F-4D97-AF65-F5344CB8AC3E}">
        <p14:creationId xmlns:p14="http://schemas.microsoft.com/office/powerpoint/2010/main" val="383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174"/>
            <a:ext cx="8229600" cy="724429"/>
          </a:xfrm>
        </p:spPr>
        <p:txBody>
          <a:bodyPr/>
          <a:lstStyle/>
          <a:p>
            <a:r>
              <a:rPr lang="en-GB"/>
              <a:t>Nuclear excitations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57201" y="982933"/>
            <a:ext cx="8218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Single-particle: one nucleon from below to above the Fermi surface.</a:t>
            </a:r>
          </a:p>
          <a:p>
            <a:pPr algn="just" eaLnBrk="1" hangingPunct="1"/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Collective: </a:t>
            </a:r>
            <a:r>
              <a:rPr lang="en-GB" sz="2000" b="1">
                <a:solidFill>
                  <a:srgbClr val="0000FF"/>
                </a:solidFill>
                <a:latin typeface="Arial" charset="0"/>
                <a:cs typeface="Arial" charset="0"/>
              </a:rPr>
              <a:t>vibrations</a:t>
            </a: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 (spherical nuclei), </a:t>
            </a:r>
            <a:r>
              <a:rPr lang="en-GB" sz="2000" b="1">
                <a:solidFill>
                  <a:srgbClr val="0000FF"/>
                </a:solidFill>
                <a:latin typeface="Arial" charset="0"/>
                <a:cs typeface="Arial" charset="0"/>
              </a:rPr>
              <a:t>rotations</a:t>
            </a:r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 (deformed nuclei).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4" y="1796475"/>
            <a:ext cx="5969823" cy="421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8" y="2158155"/>
            <a:ext cx="2767013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57040" y="1356814"/>
            <a:ext cx="1269939" cy="334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721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1"/>
            <a:ext cx="8229600" cy="1110727"/>
          </a:xfrm>
        </p:spPr>
        <p:txBody>
          <a:bodyPr>
            <a:normAutofit fontScale="90000"/>
          </a:bodyPr>
          <a:lstStyle/>
          <a:p>
            <a:r>
              <a:rPr lang="en-GB"/>
              <a:t>Time-dependent DFT </a:t>
            </a:r>
            <a:br>
              <a:rPr lang="en-GB"/>
            </a:br>
            <a:r>
              <a:rPr lang="en-GB"/>
              <a:t>(linear response theory to study vibrations)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0" y="1343548"/>
            <a:ext cx="7167330" cy="314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1" y="4870657"/>
            <a:ext cx="3965572" cy="57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966976" y="1767322"/>
            <a:ext cx="2643793" cy="923330"/>
            <a:chOff x="5966976" y="1767322"/>
            <a:chExt cx="2643793" cy="923330"/>
          </a:xfrm>
        </p:grpSpPr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6655979" y="1767322"/>
              <a:ext cx="195479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just" eaLnBrk="1" hangingPunct="1"/>
              <a:r>
                <a:rPr lang="en-GB" sz="1800">
                  <a:solidFill>
                    <a:srgbClr val="FF0000"/>
                  </a:solidFill>
                  <a:latin typeface="Arial" charset="0"/>
                  <a:cs typeface="Arial" charset="0"/>
                </a:rPr>
                <a:t>Random Phase Approximation equations (RPA)</a:t>
              </a: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5966976" y="2087406"/>
              <a:ext cx="689003" cy="208741"/>
            </a:xfrm>
            <a:prstGeom prst="rightArrow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956036" y="4617171"/>
            <a:ext cx="2616200" cy="1346200"/>
            <a:chOff x="5956036" y="4617171"/>
            <a:chExt cx="2616200" cy="1346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6036" y="4617171"/>
              <a:ext cx="2616200" cy="1346200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261" y="5352478"/>
              <a:ext cx="552450" cy="527050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525" y="5400437"/>
              <a:ext cx="396000" cy="207429"/>
            </a:xfrm>
            <a:prstGeom prst="rect">
              <a:avLst/>
            </a:prstGeom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3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622"/>
            <a:ext cx="8229600" cy="724429"/>
          </a:xfrm>
        </p:spPr>
        <p:txBody>
          <a:bodyPr/>
          <a:lstStyle/>
          <a:p>
            <a:r>
              <a:rPr lang="en-US" dirty="0" smtClean="0"/>
              <a:t>Our self-consistent RPA implementation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8</a:t>
            </a:fld>
            <a:endParaRPr lang="uk-UA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11125" y="993773"/>
            <a:ext cx="42497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sz="2000" dirty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The continuum </a:t>
            </a:r>
            <a:r>
              <a:rPr lang="it-IT" sz="2000" dirty="0" err="1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it-IT" sz="2000" dirty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discretized</a:t>
            </a:r>
            <a:r>
              <a:rPr lang="it-IT" sz="2000" dirty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it-IT" sz="2000" dirty="0" err="1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We</a:t>
            </a:r>
            <a:r>
              <a:rPr lang="it-IT" sz="2000" dirty="0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define</a:t>
            </a:r>
            <a:r>
              <a:rPr lang="it-IT" sz="2000" dirty="0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it-IT" sz="2000" dirty="0" err="1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it-IT" sz="2000" dirty="0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-h </a:t>
            </a:r>
            <a:r>
              <a:rPr lang="it-IT" sz="2000" dirty="0" err="1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basis</a:t>
            </a:r>
            <a:r>
              <a:rPr lang="it-IT" sz="2000" dirty="0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it-IT" sz="2000" dirty="0" err="1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then</a:t>
            </a:r>
            <a:r>
              <a:rPr lang="it-IT" sz="2000" dirty="0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 the RPA </a:t>
            </a:r>
            <a:r>
              <a:rPr lang="it-IT" sz="2000" dirty="0" err="1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matrix</a:t>
            </a:r>
            <a:r>
              <a:rPr lang="it-IT" sz="2000" dirty="0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 on </a:t>
            </a:r>
            <a:r>
              <a:rPr lang="it-IT" sz="2000" dirty="0" err="1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this</a:t>
            </a:r>
            <a:r>
              <a:rPr lang="it-IT" sz="2000" dirty="0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basis</a:t>
            </a:r>
            <a:r>
              <a:rPr lang="it-IT" sz="2000" dirty="0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it-IT" sz="2000" dirty="0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diagonalized</a:t>
            </a:r>
            <a:r>
              <a:rPr lang="it-IT" sz="2000" dirty="0" smtClean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it-IT" sz="2000" dirty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Parameters: R, E</a:t>
            </a:r>
            <a:r>
              <a:rPr lang="it-IT" sz="2000" baseline="-25000" dirty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it-IT" sz="2000" dirty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57147" y="2382835"/>
            <a:ext cx="3429004" cy="3320021"/>
            <a:chOff x="135088" y="2597150"/>
            <a:chExt cx="4052887" cy="3894138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88" y="2994025"/>
              <a:ext cx="4052887" cy="3497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941538" y="2597150"/>
              <a:ext cx="20875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baseline="300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208</a:t>
              </a:r>
              <a:r>
                <a:rPr lang="it-IT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Pb - SGII</a:t>
              </a:r>
            </a:p>
          </p:txBody>
        </p:sp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786313" y="979485"/>
            <a:ext cx="42497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sz="2000" dirty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it-IT" sz="2000" dirty="0" err="1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energy-weighted</a:t>
            </a:r>
            <a:r>
              <a:rPr lang="it-IT" sz="2000" dirty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 sum </a:t>
            </a:r>
            <a:r>
              <a:rPr lang="it-IT" sz="2000" dirty="0" err="1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rule</a:t>
            </a:r>
            <a:r>
              <a:rPr lang="it-IT" sz="2000" dirty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should</a:t>
            </a:r>
            <a:r>
              <a:rPr lang="it-IT" sz="2000" dirty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 be </a:t>
            </a:r>
            <a:r>
              <a:rPr lang="it-IT" sz="2000" dirty="0" err="1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equal</a:t>
            </a:r>
            <a:r>
              <a:rPr lang="it-IT" sz="2000" dirty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 to the double-commutator </a:t>
            </a:r>
            <a:r>
              <a:rPr lang="it-IT" sz="2000" dirty="0" err="1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value</a:t>
            </a:r>
            <a:r>
              <a:rPr lang="it-IT" sz="2000" dirty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it-IT" sz="2000" dirty="0" err="1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well</a:t>
            </a:r>
            <a:r>
              <a:rPr lang="it-IT" sz="2000" dirty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2000" dirty="0" err="1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fulfilled</a:t>
            </a:r>
            <a:r>
              <a:rPr lang="it-IT" sz="2000" dirty="0">
                <a:solidFill>
                  <a:srgbClr val="0432FF"/>
                </a:solidFill>
                <a:latin typeface="Arial" charset="0"/>
                <a:ea typeface="ＭＳ Ｐゴシック" charset="0"/>
                <a:cs typeface="ＭＳ Ｐゴシック" charset="0"/>
              </a:rPr>
              <a:t> !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16" y="1992409"/>
            <a:ext cx="4690759" cy="71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9" y="2646738"/>
            <a:ext cx="4959029" cy="332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763695" y="5702856"/>
            <a:ext cx="23156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it-IT" baseline="-2500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it-IT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(RPA</a:t>
            </a:r>
            <a:r>
              <a:rPr lang="it-IT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)/m</a:t>
            </a:r>
            <a:r>
              <a:rPr lang="it-IT" baseline="-25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it-IT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(DC) [%]</a:t>
            </a: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8262938" y="5200643"/>
            <a:ext cx="287337" cy="433388"/>
          </a:xfrm>
          <a:prstGeom prst="upArrow">
            <a:avLst>
              <a:gd name="adj1" fmla="val 50000"/>
              <a:gd name="adj2" fmla="val 377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125" y="5572128"/>
            <a:ext cx="537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G.C. </a:t>
            </a:r>
            <a:r>
              <a:rPr lang="en-US" i="1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et al.</a:t>
            </a:r>
            <a:r>
              <a:rPr lang="en-US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, Computer Physics </a:t>
            </a:r>
            <a:r>
              <a:rPr lang="en-US" dirty="0" err="1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Commun</a:t>
            </a:r>
            <a:r>
              <a:rPr lang="en-US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. 184, 142 (2013)</a:t>
            </a:r>
            <a:endParaRPr lang="en-US" dirty="0">
              <a:solidFill>
                <a:srgbClr val="FF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0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734"/>
            <a:ext cx="8229600" cy="724429"/>
          </a:xfrm>
        </p:spPr>
        <p:txBody>
          <a:bodyPr/>
          <a:lstStyle/>
          <a:p>
            <a:r>
              <a:rPr lang="en-GB"/>
              <a:t>The Gamow-Teller resonance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RIBF Nuclear Physics Seminar, 16/11/25</a:t>
            </a: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-47828" y="1148370"/>
            <a:ext cx="3530600" cy="4638675"/>
            <a:chOff x="0" y="1304925"/>
            <a:chExt cx="3530600" cy="4638675"/>
          </a:xfrm>
        </p:grpSpPr>
        <p:sp>
          <p:nvSpPr>
            <p:cNvPr id="9" name="Rectangle 35"/>
            <p:cNvSpPr>
              <a:spLocks noChangeAspect="1" noChangeArrowheads="1"/>
            </p:cNvSpPr>
            <p:nvPr/>
          </p:nvSpPr>
          <p:spPr bwMode="auto">
            <a:xfrm>
              <a:off x="1766888" y="2516188"/>
              <a:ext cx="609600" cy="6508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36"/>
            <p:cNvSpPr>
              <a:spLocks noChangeAspect="1" noChangeArrowheads="1"/>
            </p:cNvSpPr>
            <p:nvPr/>
          </p:nvSpPr>
          <p:spPr bwMode="auto">
            <a:xfrm>
              <a:off x="2376488" y="2027238"/>
              <a:ext cx="609600" cy="11398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Text Box 37"/>
            <p:cNvSpPr txBox="1">
              <a:spLocks noChangeAspect="1" noChangeArrowheads="1"/>
            </p:cNvSpPr>
            <p:nvPr/>
          </p:nvSpPr>
          <p:spPr bwMode="auto">
            <a:xfrm>
              <a:off x="1970088" y="3221038"/>
              <a:ext cx="2047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2000">
                  <a:latin typeface="Times New Roman" charset="0"/>
                </a:rPr>
                <a:t>Z</a:t>
              </a:r>
            </a:p>
          </p:txBody>
        </p:sp>
        <p:sp>
          <p:nvSpPr>
            <p:cNvPr id="15" name="Text Box 38"/>
            <p:cNvSpPr txBox="1">
              <a:spLocks noChangeAspect="1" noChangeArrowheads="1"/>
            </p:cNvSpPr>
            <p:nvPr/>
          </p:nvSpPr>
          <p:spPr bwMode="auto">
            <a:xfrm>
              <a:off x="2579688" y="3222625"/>
              <a:ext cx="25241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2000">
                  <a:latin typeface="Times New Roman" charset="0"/>
                </a:rPr>
                <a:t>N</a:t>
              </a:r>
            </a:p>
          </p:txBody>
        </p:sp>
        <p:grpSp>
          <p:nvGrpSpPr>
            <p:cNvPr id="16" name="Group 39"/>
            <p:cNvGrpSpPr>
              <a:grpSpLocks noChangeAspect="1"/>
            </p:cNvGrpSpPr>
            <p:nvPr/>
          </p:nvGrpSpPr>
          <p:grpSpPr bwMode="auto">
            <a:xfrm>
              <a:off x="2478088" y="2624138"/>
              <a:ext cx="406400" cy="109537"/>
              <a:chOff x="1872" y="2592"/>
              <a:chExt cx="384" cy="96"/>
            </a:xfrm>
          </p:grpSpPr>
          <p:sp>
            <p:nvSpPr>
              <p:cNvPr id="30" name="Line 40"/>
              <p:cNvSpPr>
                <a:spLocks noChangeAspect="1" noChangeShapeType="1"/>
              </p:cNvSpPr>
              <p:nvPr/>
            </p:nvSpPr>
            <p:spPr bwMode="auto">
              <a:xfrm>
                <a:off x="1872" y="2641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Oval 41"/>
              <p:cNvSpPr>
                <a:spLocks noChangeAspect="1" noChangeArrowheads="1"/>
              </p:cNvSpPr>
              <p:nvPr/>
            </p:nvSpPr>
            <p:spPr bwMode="auto">
              <a:xfrm>
                <a:off x="2016" y="259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7" name="Group 42"/>
            <p:cNvGrpSpPr>
              <a:grpSpLocks noChangeAspect="1"/>
            </p:cNvGrpSpPr>
            <p:nvPr/>
          </p:nvGrpSpPr>
          <p:grpSpPr bwMode="auto">
            <a:xfrm>
              <a:off x="1830388" y="1550988"/>
              <a:ext cx="406400" cy="107950"/>
              <a:chOff x="1296" y="2256"/>
              <a:chExt cx="384" cy="96"/>
            </a:xfrm>
          </p:grpSpPr>
          <p:sp>
            <p:nvSpPr>
              <p:cNvPr id="28" name="Line 43"/>
              <p:cNvSpPr>
                <a:spLocks noChangeAspect="1" noChangeShapeType="1"/>
              </p:cNvSpPr>
              <p:nvPr/>
            </p:nvSpPr>
            <p:spPr bwMode="auto">
              <a:xfrm>
                <a:off x="1296" y="2304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44"/>
              <p:cNvSpPr>
                <a:spLocks noChangeAspect="1" noChangeArrowheads="1"/>
              </p:cNvSpPr>
              <p:nvPr/>
            </p:nvSpPr>
            <p:spPr bwMode="auto">
              <a:xfrm>
                <a:off x="1440" y="2256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" name="Line 45"/>
            <p:cNvSpPr>
              <a:spLocks noChangeAspect="1" noChangeShapeType="1"/>
            </p:cNvSpPr>
            <p:nvPr/>
          </p:nvSpPr>
          <p:spPr bwMode="auto">
            <a:xfrm flipH="1" flipV="1">
              <a:off x="2033588" y="1712913"/>
              <a:ext cx="596900" cy="857250"/>
            </a:xfrm>
            <a:prstGeom prst="line">
              <a:avLst/>
            </a:prstGeom>
            <a:noFill/>
            <a:ln w="38100" cmpd="sng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aphicFrame>
          <p:nvGraphicFramePr>
            <p:cNvPr id="19" name="Object 47"/>
            <p:cNvGraphicFramePr>
              <a:graphicFrameLocks noChangeAspect="1"/>
            </p:cNvGraphicFramePr>
            <p:nvPr>
              <p:extLst/>
            </p:nvPr>
          </p:nvGraphicFramePr>
          <p:xfrm>
            <a:off x="2236788" y="1654175"/>
            <a:ext cx="441325" cy="347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14" name="Equation" r:id="rId4" imgW="291847" imgH="215713" progId="Equation.3">
                    <p:embed/>
                  </p:oleObj>
                </mc:Choice>
                <mc:Fallback>
                  <p:oleObj name="Equation" r:id="rId4" imgW="291847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36788" y="1654175"/>
                          <a:ext cx="441325" cy="347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" name="Picture 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75" y="2036763"/>
              <a:ext cx="1150938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75" y="1304925"/>
              <a:ext cx="115093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42"/>
            <p:cNvGrpSpPr>
              <a:grpSpLocks noChangeAspect="1"/>
            </p:cNvGrpSpPr>
            <p:nvPr/>
          </p:nvGrpSpPr>
          <p:grpSpPr bwMode="auto">
            <a:xfrm>
              <a:off x="1836738" y="2255838"/>
              <a:ext cx="406400" cy="109537"/>
              <a:chOff x="1296" y="2256"/>
              <a:chExt cx="384" cy="96"/>
            </a:xfrm>
          </p:grpSpPr>
          <p:sp>
            <p:nvSpPr>
              <p:cNvPr id="26" name="Line 43"/>
              <p:cNvSpPr>
                <a:spLocks noChangeAspect="1" noChangeShapeType="1"/>
              </p:cNvSpPr>
              <p:nvPr/>
            </p:nvSpPr>
            <p:spPr bwMode="auto">
              <a:xfrm>
                <a:off x="1296" y="2305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44"/>
              <p:cNvSpPr>
                <a:spLocks noChangeAspect="1" noChangeArrowheads="1"/>
              </p:cNvSpPr>
              <p:nvPr/>
            </p:nvSpPr>
            <p:spPr bwMode="auto">
              <a:xfrm>
                <a:off x="1440" y="2256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pic>
          <p:nvPicPr>
            <p:cNvPr id="23" name="Picture 3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6438" y="2482850"/>
              <a:ext cx="274637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Line 45"/>
            <p:cNvSpPr>
              <a:spLocks noChangeAspect="1" noChangeShapeType="1"/>
            </p:cNvSpPr>
            <p:nvPr/>
          </p:nvSpPr>
          <p:spPr bwMode="auto">
            <a:xfrm flipH="1" flipV="1">
              <a:off x="2227262" y="2392203"/>
              <a:ext cx="230073" cy="330316"/>
            </a:xfrm>
            <a:prstGeom prst="line">
              <a:avLst/>
            </a:prstGeom>
            <a:noFill/>
            <a:ln w="38100" cmpd="sng">
              <a:solidFill>
                <a:srgbClr val="FF3300"/>
              </a:solidFill>
              <a:round/>
              <a:headEnd/>
              <a:tailEnd type="triangle" w="med" len="med"/>
            </a:ln>
            <a:effectLst/>
            <a:scene3d>
              <a:camera prst="orthographicFront">
                <a:rot lat="0" lon="0" rev="168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21050"/>
              <a:ext cx="3530600" cy="262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3343074" y="895682"/>
            <a:ext cx="5614990" cy="5122806"/>
            <a:chOff x="3441700" y="1154113"/>
            <a:chExt cx="5464175" cy="5122806"/>
          </a:xfrm>
        </p:grpSpPr>
        <p:pic>
          <p:nvPicPr>
            <p:cNvPr id="33" name="Picture 25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9525" y="1154113"/>
              <a:ext cx="1282700" cy="50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6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8100" y="1806575"/>
              <a:ext cx="3354388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7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725" y="3275013"/>
              <a:ext cx="3378200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29"/>
            <p:cNvSpPr txBox="1">
              <a:spLocks noChangeArrowheads="1"/>
            </p:cNvSpPr>
            <p:nvPr/>
          </p:nvSpPr>
          <p:spPr bwMode="auto">
            <a:xfrm>
              <a:off x="3819525" y="2439988"/>
              <a:ext cx="508635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00FF"/>
                  </a:solidFill>
                  <a:latin typeface="Arial" charset="0"/>
                  <a:cs typeface="Arial" charset="0"/>
                </a:rPr>
                <a:t>Unperturbed GT energy related to the  </a:t>
              </a:r>
              <a:r>
                <a:rPr lang="en-US" sz="2000">
                  <a:solidFill>
                    <a:srgbClr val="FF0000"/>
                  </a:solidFill>
                  <a:latin typeface="Arial" charset="0"/>
                  <a:cs typeface="Arial" charset="0"/>
                </a:rPr>
                <a:t>spin-orbit splitting</a:t>
              </a:r>
            </a:p>
          </p:txBody>
        </p:sp>
        <p:sp>
          <p:nvSpPr>
            <p:cNvPr id="37" name="TextBox 30"/>
            <p:cNvSpPr txBox="1">
              <a:spLocks noChangeArrowheads="1"/>
            </p:cNvSpPr>
            <p:nvPr/>
          </p:nvSpPr>
          <p:spPr bwMode="auto">
            <a:xfrm>
              <a:off x="5681663" y="1154113"/>
              <a:ext cx="3224212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just" eaLnBrk="1" hangingPunct="1"/>
              <a:r>
                <a:rPr lang="en-US" sz="1800">
                  <a:latin typeface="Arial" charset="0"/>
                  <a:cs typeface="Arial" charset="0"/>
                </a:rPr>
                <a:t>Highest and lowest particle-hole transitions in the picture</a:t>
              </a:r>
            </a:p>
          </p:txBody>
        </p:sp>
        <p:sp>
          <p:nvSpPr>
            <p:cNvPr id="38" name="TextBox 34"/>
            <p:cNvSpPr txBox="1">
              <a:spLocks noChangeArrowheads="1"/>
            </p:cNvSpPr>
            <p:nvPr/>
          </p:nvSpPr>
          <p:spPr bwMode="auto">
            <a:xfrm>
              <a:off x="3441700" y="3878263"/>
              <a:ext cx="54641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00FF"/>
                  </a:solidFill>
                  <a:latin typeface="Arial" charset="0"/>
                  <a:cs typeface="Arial" charset="0"/>
                </a:rPr>
                <a:t>RPA GT energy related also to </a:t>
              </a:r>
              <a:r>
                <a:rPr lang="en-US" sz="2000">
                  <a:solidFill>
                    <a:srgbClr val="FF0000"/>
                  </a:solidFill>
                  <a:latin typeface="Arial" charset="0"/>
                  <a:cs typeface="Arial" charset="0"/>
                </a:rPr>
                <a:t>V in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Times New Roman" charset="0"/>
                </a:rPr>
                <a:t>στ</a:t>
              </a:r>
              <a:r>
                <a:rPr lang="en-US" sz="2000">
                  <a:solidFill>
                    <a:srgbClr val="FF0000"/>
                  </a:solidFill>
                  <a:latin typeface="Arial" charset="0"/>
                  <a:cs typeface="Arial" charset="0"/>
                </a:rPr>
                <a:t> channel</a:t>
              </a:r>
            </a:p>
          </p:txBody>
        </p:sp>
        <p:sp>
          <p:nvSpPr>
            <p:cNvPr id="39" name="TextBox 31"/>
            <p:cNvSpPr txBox="1">
              <a:spLocks noChangeArrowheads="1"/>
            </p:cNvSpPr>
            <p:nvPr/>
          </p:nvSpPr>
          <p:spPr bwMode="auto">
            <a:xfrm>
              <a:off x="3441700" y="4337927"/>
              <a:ext cx="5464175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just" eaLnBrk="1" hangingPunct="1"/>
              <a:r>
                <a:rPr lang="en-US" sz="2000" dirty="0" err="1">
                  <a:latin typeface="Arial" charset="0"/>
                  <a:cs typeface="Arial" charset="0"/>
                </a:rPr>
                <a:t>Osterfeld</a:t>
              </a:r>
              <a:r>
                <a:rPr lang="en-US" sz="2000" dirty="0">
                  <a:latin typeface="Arial" charset="0"/>
                  <a:cs typeface="Arial" charset="0"/>
                </a:rPr>
                <a:t>, </a:t>
              </a:r>
              <a:r>
                <a:rPr lang="en-US" sz="2000" dirty="0" smtClean="0">
                  <a:latin typeface="Arial" charset="0"/>
                  <a:cs typeface="Arial" charset="0"/>
                </a:rPr>
                <a:t>1992</a:t>
              </a:r>
              <a:r>
                <a:rPr lang="en-US" sz="2000" dirty="0">
                  <a:latin typeface="Arial" charset="0"/>
                  <a:cs typeface="Arial" charset="0"/>
                </a:rPr>
                <a:t>:</a:t>
              </a:r>
            </a:p>
            <a:p>
              <a:pPr algn="just" eaLnBrk="1" hangingPunct="1"/>
              <a:r>
                <a:rPr lang="en-US" sz="2000" dirty="0">
                  <a:latin typeface="Arial" charset="0"/>
                  <a:cs typeface="Arial" charset="0"/>
                </a:rPr>
                <a:t>Using empirical Woods-Saxon </a:t>
              </a:r>
              <a:r>
                <a:rPr lang="en-US" sz="2000" dirty="0" err="1">
                  <a:latin typeface="Arial" charset="0"/>
                  <a:cs typeface="Arial" charset="0"/>
                </a:rPr>
                <a:t>s.p</a:t>
              </a:r>
              <a:r>
                <a:rPr lang="en-US" sz="2000" dirty="0">
                  <a:latin typeface="Arial" charset="0"/>
                  <a:cs typeface="Arial" charset="0"/>
                </a:rPr>
                <a:t>. energies, the GT energy is claimed to determine g</a:t>
              </a:r>
              <a:r>
                <a:rPr lang="en-US" sz="2000" baseline="-25000" dirty="0">
                  <a:latin typeface="Arial" charset="0"/>
                  <a:cs typeface="Arial" charset="0"/>
                </a:rPr>
                <a:t>0</a:t>
              </a:r>
              <a:r>
                <a:rPr lang="en-US" sz="2000" dirty="0" smtClean="0">
                  <a:latin typeface="Arial" charset="0"/>
                  <a:cs typeface="Arial" charset="0"/>
                </a:rPr>
                <a:t>’</a:t>
              </a:r>
            </a:p>
            <a:p>
              <a:pPr algn="just" eaLnBrk="1" hangingPunct="1"/>
              <a:endParaRPr lang="en-US" sz="2000" dirty="0">
                <a:latin typeface="Arial" charset="0"/>
                <a:cs typeface="Arial" charset="0"/>
              </a:endParaRPr>
            </a:p>
            <a:p>
              <a:pPr algn="just" eaLnBrk="1" hangingPunct="1"/>
              <a:endParaRPr lang="en-US" sz="2000" dirty="0" smtClean="0">
                <a:latin typeface="Arial" charset="0"/>
                <a:cs typeface="Arial" charset="0"/>
              </a:endParaRPr>
            </a:p>
            <a:p>
              <a:pPr algn="just" eaLnBrk="1" hangingPunct="1"/>
              <a:r>
                <a:rPr lang="en-US" sz="2000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We want to go beyond the empirical description.</a:t>
              </a:r>
              <a:endParaRPr lang="en-US" sz="2000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40" name="Picture 1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000" y="5368571"/>
              <a:ext cx="470852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57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12963</TotalTime>
  <Words>3421</Words>
  <Application>Microsoft Macintosh PowerPoint</Application>
  <PresentationFormat>On-screen Show (4:3)</PresentationFormat>
  <Paragraphs>475</Paragraphs>
  <Slides>45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Arial Narrow</vt:lpstr>
      <vt:lpstr>Book Antiqua</vt:lpstr>
      <vt:lpstr>Calibri</vt:lpstr>
      <vt:lpstr>Comic Sans MS</vt:lpstr>
      <vt:lpstr>Mangal</vt:lpstr>
      <vt:lpstr>ＭＳ Ｐゴシック</vt:lpstr>
      <vt:lpstr>Times New Roman</vt:lpstr>
      <vt:lpstr>Wingdings</vt:lpstr>
      <vt:lpstr>Arial</vt:lpstr>
      <vt:lpstr>Office Theme</vt:lpstr>
      <vt:lpstr>Microsoft Equation 3.0</vt:lpstr>
      <vt:lpstr>Equation</vt:lpstr>
      <vt:lpstr> Microscopic particle-vibration coupling calculations (with applications to                single-particle states, collective states,        charge-exchange transitions) </vt:lpstr>
      <vt:lpstr>Nuclear Density Functional Theory (DFT)</vt:lpstr>
      <vt:lpstr>Skyrme vs. relativistic functionals</vt:lpstr>
      <vt:lpstr>Modern functionals and their performance</vt:lpstr>
      <vt:lpstr>Warnings</vt:lpstr>
      <vt:lpstr>Nuclear excitations</vt:lpstr>
      <vt:lpstr>Time-dependent DFT  (linear response theory to study vibrations)</vt:lpstr>
      <vt:lpstr>Our self-consistent RPA implementation</vt:lpstr>
      <vt:lpstr>The Gamow-Teller resonance</vt:lpstr>
      <vt:lpstr>Different physical pictures</vt:lpstr>
      <vt:lpstr>GTR in 208Pb with Skyrme forces</vt:lpstr>
      <vt:lpstr>Fit of SAMi</vt:lpstr>
      <vt:lpstr>Results for the GTR in 90Zr and 208Pb</vt:lpstr>
      <vt:lpstr>Beyond the simple DFT</vt:lpstr>
      <vt:lpstr>Particle-vibration coupling (PVC) - I</vt:lpstr>
      <vt:lpstr>Particle-vibration coupling (PVC) - II</vt:lpstr>
      <vt:lpstr>Fragmentation of s.p. strength</vt:lpstr>
      <vt:lpstr>More general physics case: towards complete spectroscopy of odd nuclei </vt:lpstr>
      <vt:lpstr>PowerPoint Presentation</vt:lpstr>
      <vt:lpstr>Hybrid Configuration Mixing (HCM) model - I</vt:lpstr>
      <vt:lpstr>Hybrid Configuration Mixing (HCM) model - II</vt:lpstr>
      <vt:lpstr>Basic equation (cf. SM and/or GCM)</vt:lpstr>
      <vt:lpstr>Results for 49Ca</vt:lpstr>
      <vt:lpstr>Spectroscopy of 133Sb (132Sn + p)</vt:lpstr>
      <vt:lpstr>Results for 133Sb</vt:lpstr>
      <vt:lpstr>Electromagnetic transitions and the mutable nature of the wavefunction</vt:lpstr>
      <vt:lpstr>A similar model for resonances: RPA plus particle-vibration coupling</vt:lpstr>
      <vt:lpstr>RPA+PVC applied to GTR</vt:lpstr>
      <vt:lpstr>208Pb</vt:lpstr>
      <vt:lpstr>56Ni</vt:lpstr>
      <vt:lpstr>60Ni</vt:lpstr>
      <vt:lpstr>56Ni: where does the splitting arise from ?</vt:lpstr>
      <vt:lpstr>Role of T=0 pairing (I)</vt:lpstr>
      <vt:lpstr>Role of T=0 pairing (II)</vt:lpstr>
      <vt:lpstr>QRPA plus PVC: results for 120Sn</vt:lpstr>
      <vt:lpstr>Particle-vibration effect on β-decay</vt:lpstr>
      <vt:lpstr>Astrophysical applications</vt:lpstr>
      <vt:lpstr>Electron capture calculations</vt:lpstr>
      <vt:lpstr>Conclusions</vt:lpstr>
      <vt:lpstr>Co-workers</vt:lpstr>
      <vt:lpstr>Backup slides</vt:lpstr>
      <vt:lpstr>Reminder on effective mass</vt:lpstr>
      <vt:lpstr>PowerPoint Presentation</vt:lpstr>
      <vt:lpstr>Microscopic content of the states</vt:lpstr>
      <vt:lpstr>Different kinds of excitations in 132Sn</vt:lpstr>
    </vt:vector>
  </TitlesOfParts>
  <Company>Università degli Studi di Milano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Gianluca Colò</dc:creator>
  <cp:lastModifiedBy>Microsoft Office User</cp:lastModifiedBy>
  <cp:revision>183</cp:revision>
  <dcterms:created xsi:type="dcterms:W3CDTF">2016-03-05T12:33:35Z</dcterms:created>
  <dcterms:modified xsi:type="dcterms:W3CDTF">2016-11-25T05:03:06Z</dcterms:modified>
</cp:coreProperties>
</file>