
<file path=[Content_Types].xml><?xml version="1.0" encoding="utf-8"?>
<Types xmlns="http://schemas.openxmlformats.org/package/2006/content-types">
  <Default Extension="xml" ContentType="application/xml"/>
  <Default Extension="wmf" ContentType="image/x-wmf"/>
  <Default Extension="JPG" ContentType="image/jpeg"/>
  <Default Extension="jpeg" ContentType="image/jpeg"/>
  <Default Extension="mp4" ContentType="video/unknown"/>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bin" ContentType="application/vnd.openxmlformats-officedocument.oleObject"/>
  <Override PartName="/ppt/notesSlides/notesSlide5.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7.bin" ContentType="application/vnd.openxmlformats-officedocument.oleObject"/>
  <Override PartName="/ppt/notesSlides/notesSlide8.xml" ContentType="application/vnd.openxmlformats-officedocument.presentationml.notesSlide+xml"/>
  <Override PartName="/ppt/embeddings/oleObject8.bin" ContentType="application/vnd.openxmlformats-officedocument.oleObject"/>
  <Override PartName="/ppt/embeddings/oleObject9.bin" ContentType="application/vnd.openxmlformats-officedocument.oleObject"/>
  <Override PartName="/ppt/notesSlides/notesSlide9.xml" ContentType="application/vnd.openxmlformats-officedocument.presentationml.notesSlide+xml"/>
  <Override PartName="/ppt/embeddings/oleObject10.bin" ContentType="application/vnd.openxmlformats-officedocument.oleObject"/>
  <Override PartName="/ppt/embeddings/oleObject11.bin" ContentType="application/vnd.openxmlformats-officedocument.oleObject"/>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embeddings/oleObject15.bin" ContentType="application/vnd.openxmlformats-officedocument.oleObject"/>
  <Override PartName="/ppt/notesSlides/notesSlide15.xml" ContentType="application/vnd.openxmlformats-officedocument.presentationml.notesSlide+xml"/>
  <Override PartName="/ppt/notesSlides/notesSlide16.xml" ContentType="application/vnd.openxmlformats-officedocument.presentationml.notesSlide+xml"/>
  <Override PartName="/ppt/embeddings/oleObject16.bin" ContentType="application/vnd.openxmlformats-officedocument.oleObject"/>
  <Override PartName="/ppt/notesSlides/notesSlide17.xml" ContentType="application/vnd.openxmlformats-officedocument.presentationml.notesSlide+xml"/>
  <Override PartName="/ppt/embeddings/oleObject17.bin" ContentType="application/vnd.openxmlformats-officedocument.oleObject"/>
  <Override PartName="/ppt/embeddings/oleObject18.bin" ContentType="application/vnd.openxmlformats-officedocument.oleObject"/>
  <Override PartName="/ppt/notesSlides/notesSlide18.xml" ContentType="application/vnd.openxmlformats-officedocument.presentationml.notesSlide+xml"/>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notesSlides/notesSlide19.xml" ContentType="application/vnd.openxmlformats-officedocument.presentationml.notesSlide+xml"/>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 id="2147483720" r:id="rId3"/>
    <p:sldMasterId id="2147483732" r:id="rId4"/>
  </p:sldMasterIdLst>
  <p:notesMasterIdLst>
    <p:notesMasterId r:id="rId47"/>
  </p:notesMasterIdLst>
  <p:sldIdLst>
    <p:sldId id="256" r:id="rId5"/>
    <p:sldId id="257" r:id="rId6"/>
    <p:sldId id="261" r:id="rId7"/>
    <p:sldId id="262" r:id="rId8"/>
    <p:sldId id="263" r:id="rId9"/>
    <p:sldId id="264" r:id="rId10"/>
    <p:sldId id="265" r:id="rId11"/>
    <p:sldId id="312" r:id="rId12"/>
    <p:sldId id="258" r:id="rId13"/>
    <p:sldId id="260" r:id="rId14"/>
    <p:sldId id="269" r:id="rId15"/>
    <p:sldId id="266" r:id="rId16"/>
    <p:sldId id="272" r:id="rId17"/>
    <p:sldId id="309" r:id="rId18"/>
    <p:sldId id="270" r:id="rId19"/>
    <p:sldId id="271" r:id="rId20"/>
    <p:sldId id="273" r:id="rId21"/>
    <p:sldId id="274" r:id="rId22"/>
    <p:sldId id="275" r:id="rId23"/>
    <p:sldId id="276" r:id="rId24"/>
    <p:sldId id="277" r:id="rId25"/>
    <p:sldId id="278" r:id="rId26"/>
    <p:sldId id="279" r:id="rId27"/>
    <p:sldId id="280" r:id="rId28"/>
    <p:sldId id="301" r:id="rId29"/>
    <p:sldId id="311" r:id="rId30"/>
    <p:sldId id="281" r:id="rId31"/>
    <p:sldId id="282" r:id="rId32"/>
    <p:sldId id="302" r:id="rId33"/>
    <p:sldId id="303" r:id="rId34"/>
    <p:sldId id="304" r:id="rId35"/>
    <p:sldId id="305" r:id="rId36"/>
    <p:sldId id="284" r:id="rId37"/>
    <p:sldId id="306" r:id="rId38"/>
    <p:sldId id="310" r:id="rId39"/>
    <p:sldId id="285" r:id="rId40"/>
    <p:sldId id="286" r:id="rId41"/>
    <p:sldId id="307" r:id="rId42"/>
    <p:sldId id="308" r:id="rId43"/>
    <p:sldId id="289" r:id="rId44"/>
    <p:sldId id="287" r:id="rId45"/>
    <p:sldId id="290"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7E09"/>
    <a:srgbClr val="FF1800"/>
    <a:srgbClr val="FFE200"/>
    <a:srgbClr val="DA580E"/>
    <a:srgbClr val="FF8107"/>
    <a:srgbClr val="85E4FF"/>
    <a:srgbClr val="0C6754"/>
    <a:srgbClr val="B60A0A"/>
    <a:srgbClr val="459535"/>
    <a:srgbClr val="6DAE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365" autoAdjust="0"/>
  </p:normalViewPr>
  <p:slideViewPr>
    <p:cSldViewPr snapToGrid="0" snapToObjects="1">
      <p:cViewPr>
        <p:scale>
          <a:sx n="130" d="100"/>
          <a:sy n="130" d="100"/>
        </p:scale>
        <p:origin x="-1648" y="280"/>
      </p:cViewPr>
      <p:guideLst>
        <p:guide orient="horz" pos="2160"/>
        <p:guide pos="2880"/>
      </p:guideLst>
    </p:cSldViewPr>
  </p:slideViewPr>
  <p:notesTextViewPr>
    <p:cViewPr>
      <p:scale>
        <a:sx n="100" d="100"/>
        <a:sy n="100" d="100"/>
      </p:scale>
      <p:origin x="0" y="0"/>
    </p:cViewPr>
  </p:notesTextViewPr>
  <p:sorterViewPr>
    <p:cViewPr>
      <p:scale>
        <a:sx n="46" d="100"/>
        <a:sy n="46" d="100"/>
      </p:scale>
      <p:origin x="0" y="0"/>
    </p:cViewPr>
  </p:sorterViewPr>
  <p:notesViewPr>
    <p:cSldViewPr snapToGrid="0" snapToObjects="1">
      <p:cViewPr>
        <p:scale>
          <a:sx n="232" d="100"/>
          <a:sy n="232" d="100"/>
        </p:scale>
        <p:origin x="-80" y="454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slide" Target="slides/slide42.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5.emf"/><Relationship Id="rId2" Type="http://schemas.openxmlformats.org/officeDocument/2006/relationships/image" Target="../media/image76.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8.emf"/><Relationship Id="rId2" Type="http://schemas.openxmlformats.org/officeDocument/2006/relationships/image" Target="../media/image79.emf"/><Relationship Id="rId3" Type="http://schemas.openxmlformats.org/officeDocument/2006/relationships/image" Target="../media/image80.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91.e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99.emf"/><Relationship Id="rId4" Type="http://schemas.openxmlformats.org/officeDocument/2006/relationships/image" Target="../media/image100.emf"/><Relationship Id="rId1" Type="http://schemas.openxmlformats.org/officeDocument/2006/relationships/image" Target="../media/image97.wmf"/><Relationship Id="rId2" Type="http://schemas.openxmlformats.org/officeDocument/2006/relationships/image" Target="../media/image98.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05.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emf"/><Relationship Id="rId1" Type="http://schemas.openxmlformats.org/officeDocument/2006/relationships/image" Target="../media/image15.emf"/><Relationship Id="rId2"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8.emf"/><Relationship Id="rId2" Type="http://schemas.openxmlformats.org/officeDocument/2006/relationships/image" Target="../media/image2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3.emf"/><Relationship Id="rId2" Type="http://schemas.openxmlformats.org/officeDocument/2006/relationships/image" Target="../media/image3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7.emf"/><Relationship Id="rId2" Type="http://schemas.openxmlformats.org/officeDocument/2006/relationships/image" Target="../media/image38.emf"/><Relationship Id="rId3" Type="http://schemas.openxmlformats.org/officeDocument/2006/relationships/image" Target="../media/image3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E31694-23AD-5848-BC14-C98B4BFA4124}" type="datetimeFigureOut">
              <a:rPr lang="en-US" smtClean="0"/>
              <a:t>17/04/19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48E369-8EAE-FA44-810A-0BB0C6699648}" type="slidenum">
              <a:rPr lang="en-US" smtClean="0"/>
              <a:t>‹#›</a:t>
            </a:fld>
            <a:endParaRPr lang="en-US"/>
          </a:p>
        </p:txBody>
      </p:sp>
    </p:spTree>
    <p:extLst>
      <p:ext uri="{BB962C8B-B14F-4D97-AF65-F5344CB8AC3E}">
        <p14:creationId xmlns:p14="http://schemas.microsoft.com/office/powerpoint/2010/main" val="25807286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48E369-8EAE-FA44-810A-0BB0C6699648}" type="slidenum">
              <a:rPr lang="en-US" smtClean="0"/>
              <a:t>1</a:t>
            </a:fld>
            <a:endParaRPr lang="en-US"/>
          </a:p>
        </p:txBody>
      </p:sp>
    </p:spTree>
    <p:extLst>
      <p:ext uri="{BB962C8B-B14F-4D97-AF65-F5344CB8AC3E}">
        <p14:creationId xmlns:p14="http://schemas.microsoft.com/office/powerpoint/2010/main" val="1204904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baseline="30000" dirty="0">
              <a:latin typeface="Arial"/>
              <a:cs typeface="Arial"/>
            </a:endParaRPr>
          </a:p>
        </p:txBody>
      </p:sp>
      <p:sp>
        <p:nvSpPr>
          <p:cNvPr id="4" name="Slide Number Placeholder 3"/>
          <p:cNvSpPr>
            <a:spLocks noGrp="1"/>
          </p:cNvSpPr>
          <p:nvPr>
            <p:ph type="sldNum" sz="quarter" idx="10"/>
          </p:nvPr>
        </p:nvSpPr>
        <p:spPr/>
        <p:txBody>
          <a:bodyPr/>
          <a:lstStyle/>
          <a:p>
            <a:fld id="{7D48E369-8EAE-FA44-810A-0BB0C6699648}" type="slidenum">
              <a:rPr lang="en-US" smtClean="0"/>
              <a:t>19</a:t>
            </a:fld>
            <a:endParaRPr lang="en-US"/>
          </a:p>
        </p:txBody>
      </p:sp>
    </p:spTree>
    <p:extLst>
      <p:ext uri="{BB962C8B-B14F-4D97-AF65-F5344CB8AC3E}">
        <p14:creationId xmlns:p14="http://schemas.microsoft.com/office/powerpoint/2010/main" val="60490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latin typeface="Arial"/>
                <a:cs typeface="Arial"/>
              </a:rPr>
              <a:t>Conventional</a:t>
            </a:r>
            <a:r>
              <a:rPr lang="en-US" sz="2000" baseline="0" dirty="0" smtClean="0">
                <a:latin typeface="Arial"/>
                <a:cs typeface="Arial"/>
              </a:rPr>
              <a:t> shifted Fermi-gas model: </a:t>
            </a:r>
            <a:r>
              <a:rPr lang="en-US" sz="2000" dirty="0" smtClean="0">
                <a:latin typeface="Arial"/>
                <a:cs typeface="Arial"/>
              </a:rPr>
              <a:t>the odd-even effect is taken</a:t>
            </a:r>
            <a:r>
              <a:rPr lang="en-US" sz="2000" baseline="0" dirty="0" smtClean="0">
                <a:latin typeface="Arial"/>
                <a:cs typeface="Arial"/>
              </a:rPr>
              <a:t> into account by a pairing-energy shift. So he excitation energy is measured from a fictive ground state, which is </a:t>
            </a:r>
          </a:p>
          <a:p>
            <a:endParaRPr lang="en-US" sz="2000" baseline="0" dirty="0" smtClean="0">
              <a:latin typeface="Arial"/>
              <a:cs typeface="Arial"/>
            </a:endParaRPr>
          </a:p>
          <a:p>
            <a:pPr marL="0" indent="0">
              <a:buFontTx/>
              <a:buNone/>
            </a:pPr>
            <a:r>
              <a:rPr lang="en-US" sz="2000" baseline="0" dirty="0" smtClean="0">
                <a:latin typeface="Arial"/>
                <a:cs typeface="Arial"/>
              </a:rPr>
              <a:t>U* = U (i.e. actual ground state) for odd-odd </a:t>
            </a:r>
          </a:p>
          <a:p>
            <a:pPr marL="0" indent="0">
              <a:buFontTx/>
              <a:buNone/>
            </a:pPr>
            <a:r>
              <a:rPr lang="en-US" sz="2000" baseline="0" dirty="0" smtClean="0">
                <a:latin typeface="Arial"/>
                <a:cs typeface="Arial"/>
              </a:rPr>
              <a:t>     = U - </a:t>
            </a:r>
            <a:r>
              <a:rPr lang="en-US" sz="2000" baseline="0" dirty="0" smtClean="0">
                <a:latin typeface="Symbol" charset="2"/>
                <a:cs typeface="Symbol" charset="2"/>
              </a:rPr>
              <a:t>D</a:t>
            </a:r>
            <a:r>
              <a:rPr lang="en-US" sz="2000" baseline="0" dirty="0" smtClean="0">
                <a:latin typeface="Arial"/>
                <a:cs typeface="Arial"/>
              </a:rPr>
              <a:t> for odd A</a:t>
            </a:r>
          </a:p>
          <a:p>
            <a:pPr marL="0" indent="0">
              <a:buFontTx/>
              <a:buNone/>
            </a:pPr>
            <a:r>
              <a:rPr lang="en-US" sz="2000" baseline="0" dirty="0" smtClean="0">
                <a:latin typeface="Arial"/>
                <a:cs typeface="Arial"/>
              </a:rPr>
              <a:t>     = U - 2</a:t>
            </a:r>
            <a:r>
              <a:rPr lang="en-US" sz="2000" baseline="0" dirty="0" smtClean="0">
                <a:latin typeface="Symbol" charset="2"/>
                <a:cs typeface="Symbol" charset="2"/>
              </a:rPr>
              <a:t>D</a:t>
            </a:r>
            <a:r>
              <a:rPr lang="en-US" sz="2000" baseline="0" dirty="0" smtClean="0">
                <a:latin typeface="Arial"/>
                <a:cs typeface="Arial"/>
              </a:rPr>
              <a:t> for even-even </a:t>
            </a:r>
          </a:p>
          <a:p>
            <a:pPr marL="0" indent="0">
              <a:buFontTx/>
              <a:buNone/>
            </a:pPr>
            <a:endParaRPr lang="en-US" sz="2000" baseline="0" dirty="0" smtClean="0">
              <a:latin typeface="Arial"/>
              <a:cs typeface="Arial"/>
            </a:endParaRPr>
          </a:p>
          <a:p>
            <a:pPr marL="0" indent="0">
              <a:buFontTx/>
              <a:buNone/>
            </a:pPr>
            <a:r>
              <a:rPr lang="en-US" sz="2000" baseline="0" dirty="0" smtClean="0">
                <a:latin typeface="Symbol" charset="2"/>
                <a:cs typeface="Symbol" charset="2"/>
              </a:rPr>
              <a:t>D </a:t>
            </a:r>
            <a:r>
              <a:rPr lang="en-US" sz="2000" baseline="0" dirty="0" smtClean="0">
                <a:latin typeface="Arila"/>
                <a:cs typeface="Arila"/>
              </a:rPr>
              <a:t>is the odd-even mass difference (pairing gap </a:t>
            </a:r>
            <a:r>
              <a:rPr lang="en-US" sz="2000" baseline="0" dirty="0" smtClean="0">
                <a:latin typeface="Symbol" charset="2"/>
                <a:cs typeface="Symbol" charset="2"/>
              </a:rPr>
              <a:t>~ 12/√A</a:t>
            </a:r>
            <a:r>
              <a:rPr lang="en-US" sz="2000" baseline="0" dirty="0" smtClean="0">
                <a:latin typeface="Arial"/>
                <a:cs typeface="Arial"/>
              </a:rPr>
              <a:t>)</a:t>
            </a:r>
          </a:p>
          <a:p>
            <a:pPr marL="342900" indent="-342900">
              <a:buFontTx/>
              <a:buChar char="-"/>
            </a:pPr>
            <a:endParaRPr lang="en-US" sz="2000" baseline="0" dirty="0" smtClean="0">
              <a:latin typeface="Arial"/>
              <a:cs typeface="Arial"/>
            </a:endParaRPr>
          </a:p>
          <a:p>
            <a:pPr marL="0" indent="0">
              <a:buFontTx/>
              <a:buNone/>
            </a:pPr>
            <a:r>
              <a:rPr lang="en-US" sz="2000" baseline="0" dirty="0" smtClean="0">
                <a:latin typeface="Arial"/>
                <a:cs typeface="Arial"/>
              </a:rPr>
              <a:t>The level-density parameter </a:t>
            </a:r>
            <a:r>
              <a:rPr lang="en-US" sz="2000" i="1" baseline="0" dirty="0" smtClean="0">
                <a:latin typeface="Arial"/>
                <a:cs typeface="Arial"/>
              </a:rPr>
              <a:t>a</a:t>
            </a:r>
            <a:r>
              <a:rPr lang="en-US" sz="2000" baseline="0" dirty="0" smtClean="0">
                <a:latin typeface="Arial"/>
                <a:cs typeface="Arial"/>
              </a:rPr>
              <a:t> is the only adjustable parameter. </a:t>
            </a:r>
          </a:p>
          <a:p>
            <a:endParaRPr lang="en-US" sz="2000" baseline="0" dirty="0" smtClean="0">
              <a:latin typeface="Arial"/>
              <a:cs typeface="Arial"/>
            </a:endParaRPr>
          </a:p>
          <a:p>
            <a:r>
              <a:rPr lang="en-US" sz="2000" baseline="0" dirty="0" smtClean="0">
                <a:latin typeface="Arial"/>
                <a:cs typeface="Arial"/>
              </a:rPr>
              <a:t>BSFG model: Both </a:t>
            </a:r>
            <a:r>
              <a:rPr lang="en-US" sz="2000" baseline="0" dirty="0" smtClean="0">
                <a:latin typeface="Symbol" charset="2"/>
                <a:cs typeface="Symbol" charset="2"/>
              </a:rPr>
              <a:t>D</a:t>
            </a:r>
            <a:r>
              <a:rPr lang="en-US" sz="2000" baseline="0" dirty="0" smtClean="0">
                <a:latin typeface="Arial"/>
                <a:cs typeface="Arial"/>
              </a:rPr>
              <a:t> and </a:t>
            </a:r>
            <a:r>
              <a:rPr lang="en-US" sz="2000" i="1" baseline="0" dirty="0" smtClean="0">
                <a:latin typeface="Arial"/>
                <a:cs typeface="Arial"/>
              </a:rPr>
              <a:t>a</a:t>
            </a:r>
            <a:r>
              <a:rPr lang="en-US" sz="2000" baseline="0" dirty="0" smtClean="0">
                <a:latin typeface="Arial"/>
                <a:cs typeface="Arial"/>
              </a:rPr>
              <a:t> are adjustable parameters, </a:t>
            </a:r>
          </a:p>
          <a:p>
            <a:r>
              <a:rPr lang="en-US" sz="2000" baseline="0" dirty="0" smtClean="0">
                <a:latin typeface="Arial"/>
                <a:cs typeface="Arial"/>
              </a:rPr>
              <a:t>U – </a:t>
            </a:r>
            <a:r>
              <a:rPr lang="en-US" sz="2000" baseline="0" dirty="0" smtClean="0">
                <a:latin typeface="Symbol" charset="2"/>
                <a:cs typeface="Symbol" charset="2"/>
              </a:rPr>
              <a:t>D = </a:t>
            </a:r>
            <a:r>
              <a:rPr lang="en-US" sz="2000" baseline="0" dirty="0" smtClean="0">
                <a:latin typeface="Arial"/>
                <a:cs typeface="Arial"/>
              </a:rPr>
              <a:t>a</a:t>
            </a:r>
            <a:r>
              <a:rPr lang="en-US" sz="2000" baseline="0" dirty="0" smtClean="0">
                <a:latin typeface="Symbol" charset="2"/>
                <a:cs typeface="Symbol" charset="2"/>
              </a:rPr>
              <a:t>T</a:t>
            </a:r>
            <a:r>
              <a:rPr lang="en-US" sz="2000" baseline="30000" dirty="0" smtClean="0">
                <a:latin typeface="Symbol" charset="2"/>
                <a:cs typeface="Symbol" charset="2"/>
              </a:rPr>
              <a:t>2</a:t>
            </a:r>
            <a:r>
              <a:rPr lang="en-US" sz="2000" baseline="0" dirty="0" smtClean="0">
                <a:latin typeface="Symbol" charset="2"/>
                <a:cs typeface="Symbol" charset="2"/>
              </a:rPr>
              <a:t> – T</a:t>
            </a:r>
          </a:p>
          <a:p>
            <a:r>
              <a:rPr lang="en-US" sz="2000" baseline="0" dirty="0" smtClean="0">
                <a:latin typeface="Arial"/>
                <a:cs typeface="Arial"/>
              </a:rPr>
              <a:t>CT: Free parameters are E</a:t>
            </a:r>
            <a:r>
              <a:rPr lang="en-US" sz="2000" baseline="-25000" dirty="0" smtClean="0">
                <a:latin typeface="Arial"/>
                <a:cs typeface="Arial"/>
              </a:rPr>
              <a:t>0</a:t>
            </a:r>
            <a:r>
              <a:rPr lang="en-US" sz="2000" baseline="0" dirty="0" smtClean="0">
                <a:latin typeface="Arial"/>
                <a:cs typeface="Arial"/>
              </a:rPr>
              <a:t> and T</a:t>
            </a:r>
          </a:p>
          <a:p>
            <a:endParaRPr lang="en-US" sz="2000" baseline="0" dirty="0" smtClean="0">
              <a:latin typeface="Symbol" charset="2"/>
              <a:cs typeface="Symbol" charset="2"/>
            </a:endParaRPr>
          </a:p>
          <a:p>
            <a:r>
              <a:rPr lang="en-US" sz="2000" baseline="0" dirty="0" smtClean="0">
                <a:latin typeface="Arial"/>
                <a:cs typeface="Arial"/>
              </a:rPr>
              <a:t>1/T = d(</a:t>
            </a:r>
            <a:r>
              <a:rPr lang="en-US" sz="2000" baseline="0" dirty="0" err="1" smtClean="0">
                <a:latin typeface="Arial"/>
                <a:cs typeface="Arial"/>
              </a:rPr>
              <a:t>ln</a:t>
            </a:r>
            <a:r>
              <a:rPr lang="en-US" sz="2000" baseline="0" dirty="0" err="1" smtClean="0">
                <a:latin typeface="Symbol" charset="2"/>
                <a:cs typeface="Symbol" charset="2"/>
              </a:rPr>
              <a:t>r</a:t>
            </a:r>
            <a:r>
              <a:rPr lang="en-US" sz="2000" baseline="0" dirty="0" smtClean="0">
                <a:latin typeface="Arial"/>
                <a:cs typeface="Arial"/>
              </a:rPr>
              <a:t>)/</a:t>
            </a:r>
            <a:r>
              <a:rPr lang="en-US" sz="2000" baseline="0" dirty="0" err="1" smtClean="0">
                <a:latin typeface="Arial"/>
                <a:cs typeface="Arial"/>
              </a:rPr>
              <a:t>dE</a:t>
            </a:r>
            <a:endParaRPr lang="en-US" sz="2000" baseline="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2000" kern="1200" dirty="0" smtClean="0">
                <a:solidFill>
                  <a:schemeClr val="tx1"/>
                </a:solidFill>
                <a:latin typeface="+mn-lt"/>
                <a:ea typeface="+mn-ea"/>
                <a:cs typeface="+mn-cs"/>
              </a:rPr>
              <a:t>From Dyson’s </a:t>
            </a:r>
            <a:r>
              <a:rPr lang="en-US" sz="2000" kern="1200" dirty="0" err="1" smtClean="0">
                <a:solidFill>
                  <a:schemeClr val="tx1"/>
                </a:solidFill>
                <a:latin typeface="+mn-lt"/>
                <a:ea typeface="+mn-ea"/>
                <a:cs typeface="+mn-cs"/>
              </a:rPr>
              <a:t>mémoire</a:t>
            </a:r>
            <a:r>
              <a:rPr lang="en-US" sz="2000" kern="1200" dirty="0" smtClean="0">
                <a:solidFill>
                  <a:schemeClr val="tx1"/>
                </a:solidFill>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2000" kern="1200" dirty="0" smtClean="0">
                <a:solidFill>
                  <a:schemeClr val="tx1"/>
                </a:solidFill>
                <a:latin typeface="+mn-lt"/>
                <a:ea typeface="+mn-ea"/>
                <a:cs typeface="+mn-cs"/>
              </a:rPr>
              <a:t>I asked Fermi whether he was not impressed by the agreement between our calculated numbers and his measured numbers. He replied, “</a:t>
            </a:r>
            <a:r>
              <a:rPr lang="en-US" sz="2000" i="1" kern="1200" dirty="0" smtClean="0">
                <a:solidFill>
                  <a:schemeClr val="tx1"/>
                </a:solidFill>
                <a:latin typeface="+mn-lt"/>
                <a:ea typeface="+mn-ea"/>
                <a:cs typeface="+mn-cs"/>
              </a:rPr>
              <a:t>How many arbitrary parameters did you use for your calculations?</a:t>
            </a:r>
            <a:r>
              <a:rPr lang="en-US" sz="2000" kern="1200" dirty="0" smtClean="0">
                <a:solidFill>
                  <a:schemeClr val="tx1"/>
                </a:solidFill>
                <a:latin typeface="+mn-lt"/>
                <a:ea typeface="+mn-ea"/>
                <a:cs typeface="+mn-cs"/>
              </a:rPr>
              <a:t>” I thought for a moment about our cut-off procedures and said, “</a:t>
            </a:r>
            <a:r>
              <a:rPr lang="en-US" sz="2000" i="1" kern="1200" dirty="0" smtClean="0">
                <a:solidFill>
                  <a:schemeClr val="tx1"/>
                </a:solidFill>
                <a:latin typeface="+mn-lt"/>
                <a:ea typeface="+mn-ea"/>
                <a:cs typeface="+mn-cs"/>
              </a:rPr>
              <a:t>Four</a:t>
            </a:r>
            <a:r>
              <a:rPr lang="en-US" sz="2000" kern="1200" dirty="0" smtClean="0">
                <a:solidFill>
                  <a:schemeClr val="tx1"/>
                </a:solidFill>
                <a:latin typeface="+mn-lt"/>
                <a:ea typeface="+mn-ea"/>
                <a:cs typeface="+mn-cs"/>
              </a:rPr>
              <a:t>.” He said, “</a:t>
            </a:r>
            <a:r>
              <a:rPr lang="en-US" sz="2000" i="1" kern="1200" dirty="0" smtClean="0">
                <a:solidFill>
                  <a:schemeClr val="tx1"/>
                </a:solidFill>
                <a:latin typeface="+mn-lt"/>
                <a:ea typeface="+mn-ea"/>
                <a:cs typeface="+mn-cs"/>
              </a:rPr>
              <a:t>I remember my friend Johnny von Neumann used to say, with four parameters I can fit an elephant, and with five I can make him wiggle his trunk</a:t>
            </a:r>
            <a:r>
              <a:rPr lang="en-US" sz="2000" kern="1200" dirty="0" smtClean="0">
                <a:solidFill>
                  <a:schemeClr val="tx1"/>
                </a:solidFill>
                <a:latin typeface="+mn-lt"/>
                <a:ea typeface="+mn-ea"/>
                <a:cs typeface="+mn-cs"/>
              </a:rPr>
              <a:t>.”</a:t>
            </a:r>
            <a:endParaRPr lang="en-US" sz="2000" baseline="0" dirty="0" smtClean="0">
              <a:latin typeface="Symbol" charset="2"/>
              <a:cs typeface="Symbol" charset="2"/>
            </a:endParaRPr>
          </a:p>
          <a:p>
            <a:endParaRPr lang="en-US" sz="2000" baseline="0" dirty="0" smtClean="0">
              <a:latin typeface="Symbol" charset="2"/>
              <a:cs typeface="Symbol" charset="2"/>
            </a:endParaRPr>
          </a:p>
          <a:p>
            <a:endParaRPr lang="en-US" sz="2000" baseline="0" dirty="0" smtClean="0">
              <a:latin typeface="Symbol" charset="2"/>
              <a:cs typeface="Symbol" charset="2"/>
            </a:endParaRPr>
          </a:p>
          <a:p>
            <a:r>
              <a:rPr lang="en-US" sz="2000" b="1" i="1" baseline="0" dirty="0" smtClean="0">
                <a:latin typeface="Arial"/>
                <a:cs typeface="Arial"/>
              </a:rPr>
              <a:t>Comment: </a:t>
            </a:r>
          </a:p>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latin typeface="Arial"/>
                <a:cs typeface="Arial"/>
              </a:rPr>
              <a:t>A</a:t>
            </a:r>
            <a:r>
              <a:rPr lang="en-US" sz="2000" baseline="0" dirty="0" smtClean="0">
                <a:latin typeface="Arial"/>
                <a:cs typeface="Arial"/>
              </a:rPr>
              <a:t> c</a:t>
            </a:r>
            <a:r>
              <a:rPr lang="en-US" sz="2000" dirty="0" smtClean="0">
                <a:latin typeface="Arial"/>
                <a:cs typeface="Arial"/>
              </a:rPr>
              <a:t>lassical ideal gas follows the Maxwell-Boltzmann</a:t>
            </a:r>
            <a:r>
              <a:rPr lang="en-US" sz="2000" baseline="0" dirty="0" smtClean="0">
                <a:latin typeface="Arial"/>
                <a:cs typeface="Arial"/>
              </a:rPr>
              <a:t> statistics, whereas a Fermi gas obeys the Fermi-Dirac statistics. At high excitation energies they are similar, but at low temperatures, a classical ideal gas contains states with all particles are in the lowest energy state (that is the ground state). This is not the case with a Fermi gas, where no two particles can occupy the same state.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baseline="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baseline="0" dirty="0" smtClean="0">
              <a:latin typeface="Arial"/>
              <a:cs typeface="Arial"/>
            </a:endParaRPr>
          </a:p>
          <a:p>
            <a:endParaRPr lang="en-US" sz="2000" baseline="30000" dirty="0" smtClean="0">
              <a:latin typeface="Arial"/>
              <a:cs typeface="Arial"/>
            </a:endParaRPr>
          </a:p>
          <a:p>
            <a:endParaRPr lang="en-US" sz="2000" baseline="0" dirty="0" smtClean="0">
              <a:latin typeface="Arial"/>
              <a:cs typeface="Arial"/>
            </a:endParaRPr>
          </a:p>
          <a:p>
            <a:endParaRPr lang="en-US" sz="2000" baseline="0" dirty="0" smtClean="0">
              <a:latin typeface="Arial"/>
              <a:cs typeface="Arial"/>
            </a:endParaRPr>
          </a:p>
        </p:txBody>
      </p:sp>
      <p:sp>
        <p:nvSpPr>
          <p:cNvPr id="4" name="Slide Number Placeholder 3"/>
          <p:cNvSpPr>
            <a:spLocks noGrp="1"/>
          </p:cNvSpPr>
          <p:nvPr>
            <p:ph type="sldNum" sz="quarter" idx="10"/>
          </p:nvPr>
        </p:nvSpPr>
        <p:spPr/>
        <p:txBody>
          <a:bodyPr/>
          <a:lstStyle/>
          <a:p>
            <a:fld id="{7D48E369-8EAE-FA44-810A-0BB0C6699648}" type="slidenum">
              <a:rPr lang="en-US" smtClean="0"/>
              <a:t>20</a:t>
            </a:fld>
            <a:endParaRPr lang="en-US"/>
          </a:p>
        </p:txBody>
      </p:sp>
    </p:spTree>
    <p:extLst>
      <p:ext uri="{BB962C8B-B14F-4D97-AF65-F5344CB8AC3E}">
        <p14:creationId xmlns:p14="http://schemas.microsoft.com/office/powerpoint/2010/main" val="116171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baseline="30000" dirty="0">
              <a:latin typeface="Symbol" charset="2"/>
              <a:cs typeface="Symbol" charset="2"/>
            </a:endParaRPr>
          </a:p>
        </p:txBody>
      </p:sp>
      <p:sp>
        <p:nvSpPr>
          <p:cNvPr id="4" name="Slide Number Placeholder 3"/>
          <p:cNvSpPr>
            <a:spLocks noGrp="1"/>
          </p:cNvSpPr>
          <p:nvPr>
            <p:ph type="sldNum" sz="quarter" idx="10"/>
          </p:nvPr>
        </p:nvSpPr>
        <p:spPr/>
        <p:txBody>
          <a:bodyPr/>
          <a:lstStyle/>
          <a:p>
            <a:fld id="{7D48E369-8EAE-FA44-810A-0BB0C6699648}" type="slidenum">
              <a:rPr lang="en-US" smtClean="0"/>
              <a:t>21</a:t>
            </a:fld>
            <a:endParaRPr lang="en-US"/>
          </a:p>
        </p:txBody>
      </p:sp>
    </p:spTree>
    <p:extLst>
      <p:ext uri="{BB962C8B-B14F-4D97-AF65-F5344CB8AC3E}">
        <p14:creationId xmlns:p14="http://schemas.microsoft.com/office/powerpoint/2010/main" val="2042726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Demerits of SMMC method:</a:t>
            </a:r>
          </a:p>
          <a:p>
            <a:r>
              <a:rPr lang="en-US" sz="2000" dirty="0" smtClean="0"/>
              <a:t>- Very demanding</a:t>
            </a:r>
            <a:r>
              <a:rPr lang="en-US" sz="2000" baseline="0" dirty="0" smtClean="0"/>
              <a:t> computationally</a:t>
            </a:r>
          </a:p>
          <a:p>
            <a:r>
              <a:rPr lang="en-US" sz="2000" dirty="0" smtClean="0"/>
              <a:t>- Works relatively well at least with some parts of the shell-model interactions but requires</a:t>
            </a:r>
            <a:r>
              <a:rPr lang="en-US" sz="2000" baseline="0" dirty="0" smtClean="0"/>
              <a:t> the projection to the correct values of spin and parity. </a:t>
            </a:r>
            <a:endParaRPr lang="en-US" sz="2000" dirty="0"/>
          </a:p>
        </p:txBody>
      </p:sp>
      <p:sp>
        <p:nvSpPr>
          <p:cNvPr id="4" name="Slide Number Placeholder 3"/>
          <p:cNvSpPr>
            <a:spLocks noGrp="1"/>
          </p:cNvSpPr>
          <p:nvPr>
            <p:ph type="sldNum" sz="quarter" idx="10"/>
          </p:nvPr>
        </p:nvSpPr>
        <p:spPr/>
        <p:txBody>
          <a:bodyPr/>
          <a:lstStyle/>
          <a:p>
            <a:fld id="{7D48E369-8EAE-FA44-810A-0BB0C6699648}" type="slidenum">
              <a:rPr lang="en-US" smtClean="0"/>
              <a:t>24</a:t>
            </a:fld>
            <a:endParaRPr lang="en-US"/>
          </a:p>
        </p:txBody>
      </p:sp>
    </p:spTree>
    <p:extLst>
      <p:ext uri="{BB962C8B-B14F-4D97-AF65-F5344CB8AC3E}">
        <p14:creationId xmlns:p14="http://schemas.microsoft.com/office/powerpoint/2010/main" val="1154641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48E369-8EAE-FA44-810A-0BB0C6699648}" type="slidenum">
              <a:rPr lang="en-US" smtClean="0"/>
              <a:t>25</a:t>
            </a:fld>
            <a:endParaRPr lang="en-US"/>
          </a:p>
        </p:txBody>
      </p:sp>
    </p:spTree>
    <p:extLst>
      <p:ext uri="{BB962C8B-B14F-4D97-AF65-F5344CB8AC3E}">
        <p14:creationId xmlns:p14="http://schemas.microsoft.com/office/powerpoint/2010/main" val="3234894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48E369-8EAE-FA44-810A-0BB0C6699648}" type="slidenum">
              <a:rPr lang="en-US" smtClean="0"/>
              <a:t>26</a:t>
            </a:fld>
            <a:endParaRPr lang="en-US"/>
          </a:p>
        </p:txBody>
      </p:sp>
    </p:spTree>
    <p:extLst>
      <p:ext uri="{BB962C8B-B14F-4D97-AF65-F5344CB8AC3E}">
        <p14:creationId xmlns:p14="http://schemas.microsoft.com/office/powerpoint/2010/main" val="3234894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2000" dirty="0" smtClean="0"/>
              <a:t>- QRPA</a:t>
            </a:r>
            <a:r>
              <a:rPr lang="en-US" sz="2000" baseline="0" dirty="0" smtClean="0"/>
              <a:t> is built on top of HF+BCS with simple </a:t>
            </a:r>
            <a:r>
              <a:rPr lang="en-US" sz="2000" baseline="0" dirty="0" err="1" smtClean="0"/>
              <a:t>parametrization</a:t>
            </a:r>
            <a:r>
              <a:rPr lang="en-US" sz="2000" baseline="0" dirty="0" smtClean="0"/>
              <a:t> of the pairing gap</a:t>
            </a:r>
          </a:p>
          <a:p>
            <a:pPr marL="0" indent="0">
              <a:buFontTx/>
              <a:buNone/>
            </a:pPr>
            <a:r>
              <a:rPr lang="en-US" sz="2000" baseline="0" dirty="0" smtClean="0"/>
              <a:t>- </a:t>
            </a:r>
            <a:r>
              <a:rPr lang="en-US" sz="2000" baseline="0" dirty="0" err="1" smtClean="0"/>
              <a:t>Skyrmes</a:t>
            </a:r>
            <a:r>
              <a:rPr lang="en-US" sz="2000" baseline="0" dirty="0" smtClean="0"/>
              <a:t> SIII, SGII, SLy4, MSk7</a:t>
            </a:r>
          </a:p>
          <a:p>
            <a:r>
              <a:rPr lang="en-US" sz="2000" dirty="0" smtClean="0"/>
              <a:t>- Calculated the E1 strength function of all 8 ≤ Z ≤110 nuclei lying between proton and neutron drip lines.</a:t>
            </a:r>
            <a:endParaRPr lang="en-US" sz="2000" dirty="0"/>
          </a:p>
        </p:txBody>
      </p:sp>
      <p:sp>
        <p:nvSpPr>
          <p:cNvPr id="4" name="Slide Number Placeholder 3"/>
          <p:cNvSpPr>
            <a:spLocks noGrp="1"/>
          </p:cNvSpPr>
          <p:nvPr>
            <p:ph type="sldNum" sz="quarter" idx="10"/>
          </p:nvPr>
        </p:nvSpPr>
        <p:spPr/>
        <p:txBody>
          <a:bodyPr/>
          <a:lstStyle/>
          <a:p>
            <a:fld id="{7D48E369-8EAE-FA44-810A-0BB0C6699648}" type="slidenum">
              <a:rPr lang="en-US" smtClean="0"/>
              <a:t>28</a:t>
            </a:fld>
            <a:endParaRPr lang="en-US"/>
          </a:p>
        </p:txBody>
      </p:sp>
    </p:spTree>
    <p:extLst>
      <p:ext uri="{BB962C8B-B14F-4D97-AF65-F5344CB8AC3E}">
        <p14:creationId xmlns:p14="http://schemas.microsoft.com/office/powerpoint/2010/main" val="4049144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a:ea typeface="+mn-ea"/>
                <a:cs typeface="Arial"/>
              </a:rPr>
              <a:t>The state density </a:t>
            </a:r>
            <a:r>
              <a:rPr kumimoji="0" lang="en-US" sz="2000" b="0" i="0" u="none" strike="noStrike" kern="1200" cap="none" spc="0" normalizeH="0" baseline="0" noProof="0" dirty="0" smtClean="0">
                <a:ln>
                  <a:noFill/>
                </a:ln>
                <a:solidFill>
                  <a:prstClr val="black"/>
                </a:solidFill>
                <a:effectLst/>
                <a:uLnTx/>
                <a:uFillTx/>
                <a:latin typeface="Symbol" charset="2"/>
                <a:ea typeface="+mn-ea"/>
                <a:cs typeface="Symbol" charset="2"/>
              </a:rPr>
              <a:t>w</a:t>
            </a:r>
            <a:r>
              <a:rPr kumimoji="0" lang="en-US" sz="2000" b="0" i="0" u="none" strike="noStrike" kern="1200" cap="none" spc="0" normalizeH="0" baseline="0" noProof="0" dirty="0" smtClean="0">
                <a:ln>
                  <a:noFill/>
                </a:ln>
                <a:solidFill>
                  <a:prstClr val="black"/>
                </a:solidFill>
                <a:effectLst/>
                <a:uLnTx/>
                <a:uFillTx/>
                <a:latin typeface="Arial"/>
                <a:ea typeface="+mn-ea"/>
                <a:cs typeface="Arial"/>
              </a:rPr>
              <a:t>(E) is the inverse Laplace transform of the partition function.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smtClean="0">
              <a:ln>
                <a:noFill/>
              </a:ln>
              <a:solidFill>
                <a:prstClr val="black"/>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a:ea typeface="+mn-ea"/>
                <a:cs typeface="Arial"/>
              </a:rPr>
              <a:t>Spin cut-off factor </a:t>
            </a:r>
            <a:r>
              <a:rPr kumimoji="0" lang="en-US" sz="2000" b="0" i="0" u="none" strike="noStrike" kern="1200" cap="none" spc="0" normalizeH="0" baseline="0" noProof="0" dirty="0" smtClean="0">
                <a:ln>
                  <a:noFill/>
                </a:ln>
                <a:solidFill>
                  <a:prstClr val="black"/>
                </a:solidFill>
                <a:effectLst/>
                <a:uLnTx/>
                <a:uFillTx/>
                <a:latin typeface="Symbol" charset="2"/>
                <a:ea typeface="+mn-ea"/>
                <a:cs typeface="Symbol" charset="2"/>
              </a:rPr>
              <a:t>s </a:t>
            </a:r>
            <a:r>
              <a:rPr kumimoji="0" lang="en-US" sz="2000" b="0" i="0" u="none" strike="noStrike" kern="1200" cap="none" spc="0" normalizeH="0" baseline="0" noProof="0" dirty="0" smtClean="0">
                <a:ln>
                  <a:noFill/>
                </a:ln>
                <a:solidFill>
                  <a:prstClr val="black"/>
                </a:solidFill>
                <a:effectLst/>
                <a:uLnTx/>
                <a:uFillTx/>
                <a:latin typeface="Arial"/>
                <a:ea typeface="+mn-ea"/>
                <a:cs typeface="Arial"/>
              </a:rPr>
              <a:t>describes the the width of spin distribution, </a:t>
            </a:r>
            <a:r>
              <a:rPr kumimoji="0" lang="en-US" sz="2000" b="0" i="0" u="none" strike="noStrike" kern="1200" cap="none" spc="0" normalizeH="0" baseline="0" noProof="0" dirty="0" smtClean="0">
                <a:ln>
                  <a:noFill/>
                </a:ln>
                <a:solidFill>
                  <a:prstClr val="black"/>
                </a:solidFill>
                <a:effectLst/>
                <a:uLnTx/>
                <a:uFillTx/>
                <a:latin typeface="Symbol" charset="2"/>
                <a:ea typeface="+mn-ea"/>
                <a:cs typeface="Symbol" charset="2"/>
              </a:rPr>
              <a:t>s</a:t>
            </a:r>
            <a:r>
              <a:rPr kumimoji="0" lang="en-US" sz="2000" b="0" i="0" u="none" strike="noStrike" kern="1200" cap="none" spc="0" normalizeH="0" baseline="30000" noProof="0" dirty="0" smtClean="0">
                <a:ln>
                  <a:noFill/>
                </a:ln>
                <a:solidFill>
                  <a:prstClr val="black"/>
                </a:solidFill>
                <a:effectLst/>
                <a:uLnTx/>
                <a:uFillTx/>
                <a:latin typeface="Arial"/>
                <a:ea typeface="+mn-ea"/>
                <a:cs typeface="Arial"/>
              </a:rPr>
              <a:t>2</a:t>
            </a:r>
            <a:r>
              <a:rPr kumimoji="0" lang="en-US" sz="2000" b="0" i="0" u="none" strike="noStrike" kern="1200" cap="none" spc="0" normalizeH="0" baseline="0" noProof="0" dirty="0" smtClean="0">
                <a:ln>
                  <a:noFill/>
                </a:ln>
                <a:solidFill>
                  <a:prstClr val="black"/>
                </a:solidFill>
                <a:effectLst/>
                <a:uLnTx/>
                <a:uFillTx/>
                <a:latin typeface="Arial"/>
                <a:ea typeface="+mn-ea"/>
                <a:cs typeface="Arial"/>
              </a:rPr>
              <a:t> = </a:t>
            </a:r>
            <a:r>
              <a:rPr kumimoji="0" lang="en-US" sz="2000" b="0" i="0" u="none" strike="noStrike" kern="1200" cap="none" spc="0" normalizeH="0" baseline="0" noProof="0" dirty="0" smtClean="0">
                <a:ln>
                  <a:noFill/>
                </a:ln>
                <a:solidFill>
                  <a:prstClr val="black"/>
                </a:solidFill>
                <a:effectLst/>
                <a:uLnTx/>
                <a:uFillTx/>
                <a:latin typeface="Symbol" charset="2"/>
                <a:ea typeface="+mn-ea"/>
                <a:cs typeface="Symbol" charset="2"/>
              </a:rPr>
              <a:t>n&lt;</a:t>
            </a:r>
            <a:r>
              <a:rPr kumimoji="0" lang="en-US" sz="2000" b="0" i="0" u="none" strike="noStrike" kern="1200" cap="none" spc="0" normalizeH="0" baseline="0" noProof="0" dirty="0" smtClean="0">
                <a:ln>
                  <a:noFill/>
                </a:ln>
                <a:solidFill>
                  <a:prstClr val="black"/>
                </a:solidFill>
                <a:effectLst/>
                <a:uLnTx/>
                <a:uFillTx/>
                <a:latin typeface="Arial"/>
                <a:ea typeface="+mn-ea"/>
                <a:cs typeface="Arial"/>
              </a:rPr>
              <a:t>m</a:t>
            </a:r>
            <a:r>
              <a:rPr kumimoji="0" lang="en-US" sz="2000" b="0" i="0" u="none" strike="noStrike" kern="1200" cap="none" spc="0" normalizeH="0" baseline="30000" noProof="0" dirty="0" smtClean="0">
                <a:ln>
                  <a:noFill/>
                </a:ln>
                <a:solidFill>
                  <a:prstClr val="black"/>
                </a:solidFill>
                <a:effectLst/>
                <a:uLnTx/>
                <a:uFillTx/>
                <a:latin typeface="Symbol" charset="2"/>
                <a:ea typeface="+mn-ea"/>
                <a:cs typeface="Symbol" charset="2"/>
              </a:rPr>
              <a:t>2</a:t>
            </a:r>
            <a:r>
              <a:rPr kumimoji="0" lang="en-US" sz="2000" b="0" i="0" u="none" strike="noStrike" kern="1200" cap="none" spc="0" normalizeH="0" baseline="0" noProof="0" dirty="0" smtClean="0">
                <a:ln>
                  <a:noFill/>
                </a:ln>
                <a:solidFill>
                  <a:prstClr val="black"/>
                </a:solidFill>
                <a:effectLst/>
                <a:uLnTx/>
                <a:uFillTx/>
                <a:latin typeface="Symbol" charset="2"/>
                <a:ea typeface="+mn-ea"/>
                <a:cs typeface="Symbol" charset="2"/>
              </a:rPr>
              <a:t>&gt;=T&lt;</a:t>
            </a:r>
            <a:r>
              <a:rPr kumimoji="0" lang="en-US" sz="2000" b="0" i="0" u="none" strike="noStrike" kern="1200" cap="none" spc="0" normalizeH="0" baseline="0" noProof="0" dirty="0" smtClean="0">
                <a:ln>
                  <a:noFill/>
                </a:ln>
                <a:solidFill>
                  <a:prstClr val="black"/>
                </a:solidFill>
                <a:effectLst/>
                <a:uLnTx/>
                <a:uFillTx/>
                <a:latin typeface="Arial"/>
                <a:ea typeface="+mn-ea"/>
                <a:cs typeface="Arial"/>
              </a:rPr>
              <a:t>m</a:t>
            </a:r>
            <a:r>
              <a:rPr kumimoji="0" lang="en-US" sz="2000" b="0" i="0" u="none" strike="noStrike" kern="1200" cap="none" spc="0" normalizeH="0" baseline="30000" noProof="0" dirty="0" smtClean="0">
                <a:ln>
                  <a:noFill/>
                </a:ln>
                <a:solidFill>
                  <a:prstClr val="black"/>
                </a:solidFill>
                <a:effectLst/>
                <a:uLnTx/>
                <a:uFillTx/>
                <a:latin typeface="Symbol" charset="2"/>
                <a:ea typeface="+mn-ea"/>
                <a:cs typeface="Symbol" charset="2"/>
              </a:rPr>
              <a:t>2</a:t>
            </a:r>
            <a:r>
              <a:rPr kumimoji="0" lang="en-US" sz="2000" b="0" i="0" u="none" strike="noStrike" kern="1200" cap="none" spc="0" normalizeH="0" baseline="0" noProof="0" dirty="0" smtClean="0">
                <a:ln>
                  <a:noFill/>
                </a:ln>
                <a:solidFill>
                  <a:prstClr val="black"/>
                </a:solidFill>
                <a:effectLst/>
                <a:uLnTx/>
                <a:uFillTx/>
                <a:latin typeface="Symbol" charset="2"/>
                <a:ea typeface="+mn-ea"/>
                <a:cs typeface="Symbol" charset="2"/>
              </a:rPr>
              <a:t>&gt;/</a:t>
            </a:r>
            <a:r>
              <a:rPr kumimoji="0" lang="en-US" sz="2000" b="0" i="0" u="none" strike="noStrike" kern="1200" cap="none" spc="0" normalizeH="0" baseline="0" noProof="0" dirty="0" smtClean="0">
                <a:ln>
                  <a:noFill/>
                </a:ln>
                <a:solidFill>
                  <a:prstClr val="black"/>
                </a:solidFill>
                <a:effectLst/>
                <a:uLnTx/>
                <a:uFillTx/>
                <a:latin typeface="Arial"/>
                <a:ea typeface="+mn-ea"/>
                <a:cs typeface="Arial"/>
              </a:rPr>
              <a:t>D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smtClean="0">
              <a:ln>
                <a:noFill/>
              </a:ln>
              <a:solidFill>
                <a:prstClr val="black"/>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smtClean="0">
                <a:ln>
                  <a:noFill/>
                </a:ln>
                <a:solidFill>
                  <a:prstClr val="black"/>
                </a:solidFill>
                <a:effectLst/>
                <a:uLnTx/>
                <a:uFillTx/>
                <a:latin typeface="Arial"/>
                <a:ea typeface="+mn-ea"/>
                <a:cs typeface="Arial"/>
              </a:rPr>
              <a:t>Bjornholm</a:t>
            </a:r>
            <a:r>
              <a:rPr kumimoji="0" lang="en-US" sz="2000" b="0" i="0" u="none" strike="noStrike" kern="1200" cap="none" spc="0" normalizeH="0" baseline="0" noProof="0" dirty="0" smtClean="0">
                <a:ln>
                  <a:noFill/>
                </a:ln>
                <a:solidFill>
                  <a:prstClr val="black"/>
                </a:solidFill>
                <a:effectLst/>
                <a:uLnTx/>
                <a:uFillTx/>
                <a:latin typeface="Arial"/>
                <a:ea typeface="+mn-ea"/>
                <a:cs typeface="Arial"/>
              </a:rPr>
              <a:t>, Bohr and </a:t>
            </a:r>
            <a:r>
              <a:rPr kumimoji="0" lang="en-US" sz="2000" b="0" i="0" u="none" strike="noStrike" kern="1200" cap="none" spc="0" normalizeH="0" baseline="0" noProof="0" dirty="0" err="1" smtClean="0">
                <a:ln>
                  <a:noFill/>
                </a:ln>
                <a:solidFill>
                  <a:prstClr val="black"/>
                </a:solidFill>
                <a:effectLst/>
                <a:uLnTx/>
                <a:uFillTx/>
                <a:latin typeface="Arial"/>
                <a:ea typeface="+mn-ea"/>
                <a:cs typeface="Arial"/>
              </a:rPr>
              <a:t>Mottleson</a:t>
            </a:r>
            <a:r>
              <a:rPr kumimoji="0" lang="en-US" sz="2000" b="0" i="0" u="none" strike="noStrike" kern="1200" cap="none" spc="0" normalizeH="0" baseline="0" noProof="0" dirty="0" smtClean="0">
                <a:ln>
                  <a:noFill/>
                </a:ln>
                <a:solidFill>
                  <a:prstClr val="black"/>
                </a:solidFill>
                <a:effectLst/>
                <a:uLnTx/>
                <a:uFillTx/>
                <a:latin typeface="Arial"/>
                <a:ea typeface="+mn-ea"/>
                <a:cs typeface="Arial"/>
              </a:rPr>
              <a:t> have suggested a critical temperature, </a:t>
            </a:r>
            <a:r>
              <a:rPr kumimoji="0" lang="en-US" sz="2000" b="0" i="0" u="none" strike="noStrike" kern="1200" cap="none" spc="0" normalizeH="0" baseline="0" noProof="0" dirty="0" err="1" smtClean="0">
                <a:ln>
                  <a:noFill/>
                </a:ln>
                <a:solidFill>
                  <a:prstClr val="black"/>
                </a:solidFill>
                <a:effectLst/>
                <a:uLnTx/>
                <a:uFillTx/>
                <a:latin typeface="Arial"/>
                <a:ea typeface="+mn-ea"/>
                <a:cs typeface="Arial"/>
              </a:rPr>
              <a:t>T</a:t>
            </a:r>
            <a:r>
              <a:rPr kumimoji="0" lang="en-US" sz="2000" b="0" i="0" u="none" strike="noStrike" kern="1200" cap="none" spc="0" normalizeH="0" baseline="-25000" noProof="0" dirty="0" err="1" smtClean="0">
                <a:ln>
                  <a:noFill/>
                </a:ln>
                <a:solidFill>
                  <a:prstClr val="black"/>
                </a:solidFill>
                <a:effectLst/>
                <a:uLnTx/>
                <a:uFillTx/>
                <a:latin typeface="Arial"/>
                <a:ea typeface="+mn-ea"/>
                <a:cs typeface="Arial"/>
              </a:rPr>
              <a:t>c</a:t>
            </a:r>
            <a:r>
              <a:rPr kumimoji="0" lang="en-US" sz="2000" b="0" i="0" u="none" strike="noStrike" kern="1200" cap="none" spc="0" normalizeH="0" baseline="0" noProof="0" dirty="0" smtClean="0">
                <a:ln>
                  <a:noFill/>
                </a:ln>
                <a:solidFill>
                  <a:prstClr val="black"/>
                </a:solidFill>
                <a:effectLst/>
                <a:uLnTx/>
                <a:uFillTx/>
                <a:latin typeface="Arial"/>
                <a:ea typeface="+mn-ea"/>
                <a:cs typeface="Arial"/>
              </a:rPr>
              <a:t> beyond which the collective enhancement in NLD fades out </a:t>
            </a:r>
            <a:r>
              <a:rPr lang="el-GR" sz="2000" i="1" kern="1200" dirty="0" smtClean="0">
                <a:solidFill>
                  <a:schemeClr val="tx1"/>
                </a:solidFill>
                <a:effectLst/>
                <a:latin typeface="+mn-lt"/>
                <a:ea typeface="+mn-ea"/>
                <a:cs typeface="+mn-cs"/>
              </a:rPr>
              <a:t>T</a:t>
            </a:r>
            <a:r>
              <a:rPr lang="el-GR" sz="2000" i="1" kern="1200" baseline="-25000" dirty="0" smtClean="0">
                <a:solidFill>
                  <a:schemeClr val="tx1"/>
                </a:solidFill>
                <a:effectLst/>
                <a:latin typeface="+mn-lt"/>
                <a:ea typeface="+mn-ea"/>
                <a:cs typeface="+mn-cs"/>
              </a:rPr>
              <a:t>c</a:t>
            </a:r>
            <a:r>
              <a:rPr lang="el-GR" sz="2000" i="1" kern="1200" dirty="0" smtClean="0">
                <a:solidFill>
                  <a:schemeClr val="tx1"/>
                </a:solidFill>
                <a:effectLst/>
                <a:latin typeface="+mn-lt"/>
                <a:ea typeface="+mn-ea"/>
                <a:cs typeface="+mn-cs"/>
              </a:rPr>
              <a:t> </a:t>
            </a:r>
            <a:r>
              <a:rPr lang="el-GR" sz="2000" kern="1200" dirty="0" smtClean="0">
                <a:solidFill>
                  <a:schemeClr val="tx1"/>
                </a:solidFill>
                <a:effectLst/>
                <a:latin typeface="+mn-lt"/>
                <a:ea typeface="+mn-ea"/>
                <a:cs typeface="+mn-cs"/>
              </a:rPr>
              <a:t>= ħω</a:t>
            </a:r>
            <a:r>
              <a:rPr lang="el-GR" sz="2000" kern="1200" baseline="-25000" dirty="0" smtClean="0">
                <a:solidFill>
                  <a:schemeClr val="tx1"/>
                </a:solidFill>
                <a:effectLst/>
                <a:latin typeface="+mn-lt"/>
                <a:ea typeface="+mn-ea"/>
                <a:cs typeface="+mn-cs"/>
              </a:rPr>
              <a:t>0</a:t>
            </a:r>
            <a:r>
              <a:rPr lang="el-GR" sz="2000" kern="1200" dirty="0" smtClean="0">
                <a:solidFill>
                  <a:schemeClr val="tx1"/>
                </a:solidFill>
                <a:effectLst/>
                <a:latin typeface="+mn-lt"/>
                <a:ea typeface="+mn-ea"/>
                <a:cs typeface="+mn-cs"/>
              </a:rPr>
              <a:t>β</a:t>
            </a:r>
            <a:r>
              <a:rPr lang="el-GR" sz="2000" kern="1200" baseline="-25000" dirty="0" smtClean="0">
                <a:solidFill>
                  <a:schemeClr val="tx1"/>
                </a:solidFill>
                <a:effectLst/>
                <a:latin typeface="+mn-lt"/>
                <a:ea typeface="+mn-ea"/>
                <a:cs typeface="+mn-cs"/>
              </a:rPr>
              <a:t>2</a:t>
            </a:r>
            <a:r>
              <a:rPr lang="el-GR" sz="2000" kern="1200" dirty="0" smtClean="0">
                <a:solidFill>
                  <a:schemeClr val="tx1"/>
                </a:solidFill>
                <a:effectLst/>
                <a:latin typeface="+mn-lt"/>
                <a:ea typeface="+mn-ea"/>
                <a:cs typeface="+mn-cs"/>
              </a:rPr>
              <a:t> = 40</a:t>
            </a:r>
            <a:r>
              <a:rPr lang="en-US" sz="2000" i="1" kern="1200" baseline="0" dirty="0" smtClean="0">
                <a:solidFill>
                  <a:schemeClr val="tx1"/>
                </a:solidFill>
                <a:effectLst/>
                <a:latin typeface="+mn-lt"/>
                <a:ea typeface="+mn-ea"/>
                <a:cs typeface="+mn-cs"/>
              </a:rPr>
              <a:t>A</a:t>
            </a:r>
            <a:r>
              <a:rPr lang="en-US" sz="1400" i="0" kern="1200" baseline="30000" dirty="0" smtClean="0">
                <a:solidFill>
                  <a:schemeClr val="tx1"/>
                </a:solidFill>
                <a:effectLst/>
                <a:latin typeface="+mn-lt"/>
                <a:ea typeface="+mn-ea"/>
                <a:cs typeface="+mn-cs"/>
              </a:rPr>
              <a:t>-1/3</a:t>
            </a:r>
            <a:r>
              <a:rPr lang="el-GR" sz="2000" kern="1200" dirty="0" smtClean="0">
                <a:solidFill>
                  <a:schemeClr val="tx1"/>
                </a:solidFill>
                <a:effectLst/>
                <a:latin typeface="+mn-lt"/>
                <a:ea typeface="+mn-ea"/>
                <a:cs typeface="+mn-cs"/>
              </a:rPr>
              <a:t>β</a:t>
            </a:r>
            <a:r>
              <a:rPr lang="el-GR" sz="2000" kern="1200" baseline="-25000" dirty="0" smtClean="0">
                <a:solidFill>
                  <a:schemeClr val="tx1"/>
                </a:solidFill>
                <a:effectLst/>
                <a:latin typeface="+mn-lt"/>
                <a:ea typeface="+mn-ea"/>
                <a:cs typeface="+mn-cs"/>
              </a:rPr>
              <a:t>2</a:t>
            </a:r>
            <a:r>
              <a:rPr lang="el-GR" sz="2000" kern="1200" dirty="0" smtClean="0">
                <a:solidFill>
                  <a:schemeClr val="tx1"/>
                </a:solidFill>
                <a:effectLst/>
                <a:latin typeface="+mn-lt"/>
                <a:ea typeface="+mn-ea"/>
                <a:cs typeface="+mn-cs"/>
              </a:rPr>
              <a:t> MeV</a:t>
            </a:r>
            <a:r>
              <a:rPr lang="en-US" sz="2000" kern="1200" dirty="0" smtClean="0">
                <a:solidFill>
                  <a:schemeClr val="tx1"/>
                </a:solidFill>
                <a:effectLst/>
                <a:latin typeface="+mn-lt"/>
                <a:ea typeface="+mn-ea"/>
                <a:cs typeface="+mn-cs"/>
              </a:rPr>
              <a:t>.</a:t>
            </a:r>
            <a:r>
              <a:rPr lang="el-GR" sz="2000" kern="1200" dirty="0" smtClean="0">
                <a:solidFill>
                  <a:schemeClr val="tx1"/>
                </a:solidFill>
                <a:effectLst/>
                <a:latin typeface="+mn-lt"/>
                <a:ea typeface="+mn-ea"/>
                <a:cs typeface="+mn-cs"/>
              </a:rPr>
              <a:t> </a:t>
            </a:r>
            <a:endParaRPr lang="el-GR" sz="2000" dirty="0" smtClean="0"/>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smtClean="0">
              <a:ln>
                <a:noFill/>
              </a:ln>
              <a:solidFill>
                <a:prstClr val="black"/>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smtClean="0">
              <a:ln>
                <a:noFill/>
              </a:ln>
              <a:solidFill>
                <a:prstClr val="black"/>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smtClean="0">
              <a:ln>
                <a:noFill/>
              </a:ln>
              <a:solidFill>
                <a:prstClr val="black"/>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smtClean="0">
              <a:ln>
                <a:noFill/>
              </a:ln>
              <a:solidFill>
                <a:prstClr val="black"/>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30000" noProof="0" dirty="0" smtClean="0">
              <a:ln>
                <a:noFill/>
              </a:ln>
              <a:solidFill>
                <a:prstClr val="black"/>
              </a:solidFill>
              <a:effectLst/>
              <a:uLnTx/>
              <a:uFillTx/>
              <a:latin typeface="Arial"/>
              <a:ea typeface="+mn-ea"/>
              <a:cs typeface="Arial"/>
            </a:endParaRPr>
          </a:p>
          <a:p>
            <a:endParaRPr lang="en-US" dirty="0"/>
          </a:p>
        </p:txBody>
      </p:sp>
      <p:sp>
        <p:nvSpPr>
          <p:cNvPr id="4" name="Slide Number Placeholder 3"/>
          <p:cNvSpPr>
            <a:spLocks noGrp="1"/>
          </p:cNvSpPr>
          <p:nvPr>
            <p:ph type="sldNum" sz="quarter" idx="10"/>
          </p:nvPr>
        </p:nvSpPr>
        <p:spPr/>
        <p:txBody>
          <a:bodyPr/>
          <a:lstStyle/>
          <a:p>
            <a:fld id="{7D48E369-8EAE-FA44-810A-0BB0C6699648}" type="slidenum">
              <a:rPr lang="en-US" smtClean="0"/>
              <a:t>29</a:t>
            </a:fld>
            <a:endParaRPr lang="en-US"/>
          </a:p>
        </p:txBody>
      </p:sp>
    </p:spTree>
    <p:extLst>
      <p:ext uri="{BB962C8B-B14F-4D97-AF65-F5344CB8AC3E}">
        <p14:creationId xmlns:p14="http://schemas.microsoft.com/office/powerpoint/2010/main" val="35793032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kern="1200" dirty="0" smtClean="0">
                <a:solidFill>
                  <a:schemeClr val="tx1"/>
                </a:solidFill>
                <a:effectLst/>
                <a:latin typeface="+mn-lt"/>
                <a:ea typeface="+mn-ea"/>
                <a:cs typeface="+mn-cs"/>
              </a:rPr>
              <a:t>In axially deformed nuclei, there are two spin cutoff factors, namely, the perpendicular </a:t>
            </a:r>
            <a:r>
              <a:rPr lang="en-US" sz="2000" kern="1200" dirty="0" err="1" smtClean="0">
                <a:solidFill>
                  <a:schemeClr val="tx1"/>
                </a:solidFill>
                <a:effectLst/>
                <a:latin typeface="+mn-lt"/>
                <a:ea typeface="+mn-ea"/>
                <a:cs typeface="+mn-cs"/>
              </a:rPr>
              <a:t>σ</a:t>
            </a:r>
            <a:r>
              <a:rPr lang="en-US" sz="2000" kern="1200" baseline="-25000" dirty="0" smtClean="0">
                <a:solidFill>
                  <a:schemeClr val="tx1"/>
                </a:solidFill>
                <a:effectLst/>
                <a:latin typeface="+mn-lt"/>
                <a:ea typeface="+mn-ea"/>
                <a:cs typeface="+mn-cs"/>
              </a:rPr>
              <a:t>⊥</a:t>
            </a:r>
            <a:r>
              <a:rPr lang="en-US" sz="2000" kern="1200" dirty="0" smtClean="0">
                <a:solidFill>
                  <a:schemeClr val="tx1"/>
                </a:solidFill>
                <a:effectLst/>
                <a:latin typeface="+mn-lt"/>
                <a:ea typeface="+mn-ea"/>
                <a:cs typeface="+mn-cs"/>
              </a:rPr>
              <a:t> =</a:t>
            </a:r>
            <a:r>
              <a:rPr lang="en-US" sz="2000" kern="1200" baseline="0" dirty="0" smtClean="0">
                <a:solidFill>
                  <a:schemeClr val="tx1"/>
                </a:solidFill>
                <a:effectLst/>
                <a:latin typeface="+mn-lt"/>
                <a:ea typeface="+mn-ea"/>
                <a:cs typeface="+mn-cs"/>
              </a:rPr>
              <a:t> </a:t>
            </a:r>
            <a:r>
              <a:rPr lang="en-US" sz="2000" i="1" kern="1200" dirty="0" smtClean="0">
                <a:solidFill>
                  <a:schemeClr val="tx1"/>
                </a:solidFill>
                <a:effectLst/>
                <a:latin typeface="+mn-lt"/>
                <a:ea typeface="+mn-ea"/>
                <a:cs typeface="+mn-cs"/>
              </a:rPr>
              <a:t>I</a:t>
            </a:r>
            <a:r>
              <a:rPr lang="en-US" sz="2000" kern="1200" baseline="-25000" dirty="0" smtClean="0">
                <a:solidFill>
                  <a:schemeClr val="tx1"/>
                </a:solidFill>
                <a:effectLst/>
                <a:latin typeface="+mn-lt"/>
                <a:ea typeface="+mn-ea"/>
                <a:cs typeface="+mn-cs"/>
              </a:rPr>
              <a:t>⊥</a:t>
            </a:r>
            <a:r>
              <a:rPr lang="en-US" sz="2000" i="1" kern="1200" dirty="0" smtClean="0">
                <a:solidFill>
                  <a:schemeClr val="tx1"/>
                </a:solidFill>
                <a:effectLst/>
                <a:latin typeface="+mn-lt"/>
                <a:ea typeface="+mn-ea"/>
                <a:cs typeface="+mn-cs"/>
              </a:rPr>
              <a:t>T</a:t>
            </a:r>
            <a:r>
              <a:rPr lang="en-US" sz="2000" kern="1200" dirty="0" smtClean="0">
                <a:solidFill>
                  <a:schemeClr val="tx1"/>
                </a:solidFill>
                <a:effectLst/>
                <a:latin typeface="+mn-lt"/>
                <a:ea typeface="+mn-ea"/>
                <a:cs typeface="+mn-cs"/>
              </a:rPr>
              <a:t>/ħ</a:t>
            </a:r>
            <a:r>
              <a:rPr lang="en-US" sz="2000" kern="1200" baseline="30000" dirty="0" smtClean="0">
                <a:solidFill>
                  <a:schemeClr val="tx1"/>
                </a:solidFill>
                <a:effectLst/>
                <a:latin typeface="+mn-lt"/>
                <a:ea typeface="+mn-ea"/>
                <a:cs typeface="+mn-cs"/>
              </a:rPr>
              <a:t>2</a:t>
            </a:r>
            <a:r>
              <a:rPr lang="en-US" sz="2000" kern="1200" dirty="0" smtClean="0">
                <a:solidFill>
                  <a:schemeClr val="tx1"/>
                </a:solidFill>
                <a:effectLst/>
                <a:latin typeface="+mn-lt"/>
                <a:ea typeface="+mn-ea"/>
                <a:cs typeface="+mn-cs"/>
              </a:rPr>
              <a:t> and parallel </a:t>
            </a:r>
            <a:r>
              <a:rPr lang="en-US" sz="2000" kern="1200" dirty="0" err="1" smtClean="0">
                <a:solidFill>
                  <a:schemeClr val="tx1"/>
                </a:solidFill>
                <a:effectLst/>
                <a:latin typeface="+mn-lt"/>
                <a:ea typeface="+mn-ea"/>
                <a:cs typeface="+mn-cs"/>
              </a:rPr>
              <a:t>σ</a:t>
            </a:r>
            <a:r>
              <a:rPr lang="en-US" sz="2000" kern="1200" baseline="-25000" dirty="0" smtClean="0">
                <a:solidFill>
                  <a:schemeClr val="tx1"/>
                </a:solidFill>
                <a:effectLst/>
                <a:latin typeface="+mn-lt"/>
                <a:ea typeface="+mn-ea"/>
                <a:cs typeface="+mn-cs"/>
              </a:rPr>
              <a:t>∥</a:t>
            </a:r>
            <a:r>
              <a:rPr lang="en-US" sz="2000" kern="1200" dirty="0" smtClean="0">
                <a:solidFill>
                  <a:schemeClr val="tx1"/>
                </a:solidFill>
                <a:effectLst/>
                <a:latin typeface="+mn-lt"/>
                <a:ea typeface="+mn-ea"/>
                <a:cs typeface="+mn-cs"/>
              </a:rPr>
              <a:t> =</a:t>
            </a:r>
            <a:r>
              <a:rPr lang="en-US" sz="2000" i="1" kern="1200" dirty="0" smtClean="0">
                <a:solidFill>
                  <a:schemeClr val="tx1"/>
                </a:solidFill>
                <a:effectLst/>
                <a:latin typeface="+mn-lt"/>
                <a:ea typeface="+mn-ea"/>
                <a:cs typeface="+mn-cs"/>
              </a:rPr>
              <a:t>I</a:t>
            </a:r>
            <a:r>
              <a:rPr lang="en-US" sz="2000" kern="1200" baseline="-25000" dirty="0" smtClean="0">
                <a:solidFill>
                  <a:schemeClr val="tx1"/>
                </a:solidFill>
                <a:effectLst/>
                <a:latin typeface="+mn-lt"/>
                <a:ea typeface="+mn-ea"/>
                <a:cs typeface="+mn-cs"/>
              </a:rPr>
              <a:t>∥</a:t>
            </a:r>
            <a:r>
              <a:rPr lang="en-US" sz="2000" i="1" kern="1200" dirty="0" smtClean="0">
                <a:solidFill>
                  <a:schemeClr val="tx1"/>
                </a:solidFill>
                <a:effectLst/>
                <a:latin typeface="+mn-lt"/>
                <a:ea typeface="+mn-ea"/>
                <a:cs typeface="+mn-cs"/>
              </a:rPr>
              <a:t>T</a:t>
            </a:r>
            <a:r>
              <a:rPr lang="en-US" sz="2000" kern="1200" dirty="0" smtClean="0">
                <a:solidFill>
                  <a:schemeClr val="tx1"/>
                </a:solidFill>
                <a:effectLst/>
                <a:latin typeface="+mn-lt"/>
                <a:ea typeface="+mn-ea"/>
                <a:cs typeface="+mn-cs"/>
              </a:rPr>
              <a:t>/ħ</a:t>
            </a:r>
            <a:r>
              <a:rPr lang="en-US" sz="2000" kern="1200" baseline="30000" dirty="0" smtClean="0">
                <a:solidFill>
                  <a:schemeClr val="tx1"/>
                </a:solidFill>
                <a:effectLst/>
                <a:latin typeface="+mn-lt"/>
                <a:ea typeface="+mn-ea"/>
                <a:cs typeface="+mn-cs"/>
              </a:rPr>
              <a:t>2</a:t>
            </a:r>
            <a:r>
              <a:rPr lang="en-US" sz="2000" kern="1200" dirty="0" smtClean="0">
                <a:solidFill>
                  <a:schemeClr val="tx1"/>
                </a:solidFill>
                <a:effectLst/>
                <a:latin typeface="+mn-lt"/>
                <a:ea typeface="+mn-ea"/>
                <a:cs typeface="+mn-cs"/>
              </a:rPr>
              <a:t> ones, associated with the moments of inertia perpendicular (</a:t>
            </a:r>
            <a:r>
              <a:rPr lang="en-US" sz="2000" i="1" kern="1200" dirty="0" smtClean="0">
                <a:solidFill>
                  <a:schemeClr val="tx1"/>
                </a:solidFill>
                <a:effectLst/>
                <a:latin typeface="+mn-lt"/>
                <a:ea typeface="+mn-ea"/>
                <a:cs typeface="+mn-cs"/>
              </a:rPr>
              <a:t>I</a:t>
            </a:r>
            <a:r>
              <a:rPr lang="en-US" sz="2000" kern="1200" baseline="-25000" dirty="0" smtClean="0">
                <a:solidFill>
                  <a:schemeClr val="tx1"/>
                </a:solidFill>
                <a:effectLst/>
                <a:latin typeface="+mn-lt"/>
                <a:ea typeface="+mn-ea"/>
                <a:cs typeface="+mn-cs"/>
              </a:rPr>
              <a:t>⊥</a:t>
            </a:r>
            <a:r>
              <a:rPr lang="en-US" sz="2000" kern="1200" dirty="0" smtClean="0">
                <a:solidFill>
                  <a:schemeClr val="tx1"/>
                </a:solidFill>
                <a:effectLst/>
                <a:latin typeface="+mn-lt"/>
                <a:ea typeface="+mn-ea"/>
                <a:cs typeface="+mn-cs"/>
              </a:rPr>
              <a:t>) and parallel (</a:t>
            </a:r>
            <a:r>
              <a:rPr lang="en-US" sz="2000" i="1" kern="1200" dirty="0" smtClean="0">
                <a:solidFill>
                  <a:schemeClr val="tx1"/>
                </a:solidFill>
                <a:effectLst/>
                <a:latin typeface="+mn-lt"/>
                <a:ea typeface="+mn-ea"/>
                <a:cs typeface="+mn-cs"/>
              </a:rPr>
              <a:t>I</a:t>
            </a:r>
            <a:r>
              <a:rPr lang="en-US" sz="2000" kern="1200" baseline="-25000" dirty="0" smtClean="0">
                <a:solidFill>
                  <a:schemeClr val="tx1"/>
                </a:solidFill>
                <a:effectLst/>
                <a:latin typeface="+mn-lt"/>
                <a:ea typeface="+mn-ea"/>
                <a:cs typeface="+mn-cs"/>
              </a:rPr>
              <a:t>∥</a:t>
            </a:r>
            <a:r>
              <a:rPr lang="en-US" sz="2000" kern="1200" dirty="0" smtClean="0">
                <a:solidFill>
                  <a:schemeClr val="tx1"/>
                </a:solidFill>
                <a:effectLst/>
                <a:latin typeface="+mn-lt"/>
                <a:ea typeface="+mn-ea"/>
                <a:cs typeface="+mn-cs"/>
              </a:rPr>
              <a:t>) to the nuclear symmetry axis, respectively. These</a:t>
            </a:r>
            <a:r>
              <a:rPr lang="en-US" sz="2000" kern="1200" baseline="0" dirty="0" smtClean="0">
                <a:solidFill>
                  <a:schemeClr val="tx1"/>
                </a:solidFill>
                <a:effectLst/>
                <a:latin typeface="+mn-lt"/>
                <a:ea typeface="+mn-ea"/>
                <a:cs typeface="+mn-cs"/>
              </a:rPr>
              <a:t> </a:t>
            </a:r>
            <a:r>
              <a:rPr lang="en-US" sz="2000" kern="1200" dirty="0" smtClean="0">
                <a:solidFill>
                  <a:schemeClr val="tx1"/>
                </a:solidFill>
                <a:effectLst/>
                <a:latin typeface="+mn-lt"/>
                <a:ea typeface="+mn-ea"/>
                <a:cs typeface="+mn-cs"/>
              </a:rPr>
              <a:t>empirical formulas for the perpendicular and parallel spin cutoff</a:t>
            </a:r>
            <a:r>
              <a:rPr lang="en-US" sz="2000" kern="1200" baseline="0" dirty="0" smtClean="0">
                <a:solidFill>
                  <a:schemeClr val="tx1"/>
                </a:solidFill>
                <a:effectLst/>
                <a:latin typeface="+mn-lt"/>
                <a:ea typeface="+mn-ea"/>
                <a:cs typeface="+mn-cs"/>
              </a:rPr>
              <a:t> factors are given based </a:t>
            </a:r>
            <a:r>
              <a:rPr lang="en-US" sz="2000" kern="1200" dirty="0" smtClean="0">
                <a:solidFill>
                  <a:schemeClr val="tx1"/>
                </a:solidFill>
                <a:effectLst/>
                <a:latin typeface="+mn-lt"/>
                <a:ea typeface="+mn-ea"/>
                <a:cs typeface="+mn-cs"/>
              </a:rPr>
              <a:t>on the limit of rigid body with the same density distribution as of the nucleus.</a:t>
            </a:r>
          </a:p>
          <a:p>
            <a:r>
              <a:rPr lang="en-US" sz="2000" kern="1200" dirty="0" smtClean="0">
                <a:solidFill>
                  <a:schemeClr val="tx1"/>
                </a:solidFill>
                <a:effectLst/>
                <a:latin typeface="+mn-lt"/>
                <a:ea typeface="+mn-ea"/>
                <a:cs typeface="+mn-cs"/>
              </a:rPr>
              <a:t>_______________________</a:t>
            </a:r>
          </a:p>
          <a:p>
            <a:endParaRPr lang="en-US" sz="2000" kern="1200" dirty="0" smtClean="0">
              <a:solidFill>
                <a:schemeClr val="tx1"/>
              </a:solidFill>
              <a:effectLst/>
              <a:latin typeface="+mn-lt"/>
              <a:ea typeface="+mn-ea"/>
              <a:cs typeface="+mn-cs"/>
            </a:endParaRPr>
          </a:p>
          <a:p>
            <a:r>
              <a:rPr lang="en-US" sz="2000" kern="1200" dirty="0" err="1" smtClean="0">
                <a:solidFill>
                  <a:schemeClr val="tx1"/>
                </a:solidFill>
                <a:effectLst/>
                <a:latin typeface="+mn-lt"/>
                <a:ea typeface="+mn-ea"/>
                <a:cs typeface="+mn-cs"/>
              </a:rPr>
              <a:t>Junghans</a:t>
            </a:r>
            <a:r>
              <a:rPr lang="en-US" sz="2000" kern="1200" baseline="0" dirty="0" smtClean="0">
                <a:solidFill>
                  <a:schemeClr val="tx1"/>
                </a:solidFill>
                <a:effectLst/>
                <a:latin typeface="+mn-lt"/>
                <a:ea typeface="+mn-ea"/>
                <a:cs typeface="+mn-cs"/>
              </a:rPr>
              <a:t> et al.</a:t>
            </a:r>
            <a:r>
              <a:rPr lang="en-US" sz="2000" kern="1200" dirty="0" smtClean="0">
                <a:solidFill>
                  <a:schemeClr val="tx1"/>
                </a:solidFill>
                <a:effectLst/>
                <a:latin typeface="+mn-lt"/>
                <a:ea typeface="+mn-ea"/>
                <a:cs typeface="+mn-cs"/>
              </a:rPr>
              <a:t>, </a:t>
            </a:r>
            <a:r>
              <a:rPr lang="en-US" sz="2000" kern="1200" dirty="0" err="1" smtClean="0">
                <a:solidFill>
                  <a:schemeClr val="tx1"/>
                </a:solidFill>
                <a:effectLst/>
                <a:latin typeface="+mn-lt"/>
                <a:ea typeface="+mn-ea"/>
                <a:cs typeface="+mn-cs"/>
              </a:rPr>
              <a:t>Nucl</a:t>
            </a:r>
            <a:r>
              <a:rPr lang="en-US" sz="2000" kern="1200" dirty="0" smtClean="0">
                <a:solidFill>
                  <a:schemeClr val="tx1"/>
                </a:solidFill>
                <a:effectLst/>
                <a:latin typeface="+mn-lt"/>
                <a:ea typeface="+mn-ea"/>
                <a:cs typeface="+mn-cs"/>
              </a:rPr>
              <a:t>. Phys. A629, 635 (1998); </a:t>
            </a:r>
          </a:p>
          <a:p>
            <a:r>
              <a:rPr lang="en-US" sz="2000" kern="1200" dirty="0" err="1" smtClean="0">
                <a:solidFill>
                  <a:schemeClr val="tx1"/>
                </a:solidFill>
                <a:effectLst/>
                <a:latin typeface="+mn-lt"/>
                <a:ea typeface="+mn-ea"/>
                <a:cs typeface="+mn-cs"/>
              </a:rPr>
              <a:t>Nasrabadi</a:t>
            </a:r>
            <a:r>
              <a:rPr lang="en-US" sz="2000" kern="1200" dirty="0" smtClean="0">
                <a:solidFill>
                  <a:schemeClr val="tx1"/>
                </a:solidFill>
                <a:effectLst/>
                <a:latin typeface="+mn-lt"/>
                <a:ea typeface="+mn-ea"/>
                <a:cs typeface="+mn-cs"/>
              </a:rPr>
              <a:t> and </a:t>
            </a:r>
            <a:r>
              <a:rPr lang="en-US" sz="2000" kern="1200" dirty="0" err="1" smtClean="0">
                <a:solidFill>
                  <a:schemeClr val="tx1"/>
                </a:solidFill>
                <a:effectLst/>
                <a:latin typeface="+mn-lt"/>
                <a:ea typeface="+mn-ea"/>
                <a:cs typeface="+mn-cs"/>
              </a:rPr>
              <a:t>Septiani</a:t>
            </a:r>
            <a:r>
              <a:rPr lang="en-US" sz="2000" kern="1200" dirty="0" smtClean="0">
                <a:solidFill>
                  <a:schemeClr val="tx1"/>
                </a:solidFill>
                <a:effectLst/>
                <a:latin typeface="+mn-lt"/>
                <a:ea typeface="+mn-ea"/>
                <a:cs typeface="+mn-cs"/>
              </a:rPr>
              <a:t>, Act. Phys. Pol. B 45, 1865 (2014). </a:t>
            </a:r>
          </a:p>
          <a:p>
            <a:endParaRPr lang="en-US" sz="2000" kern="1200" dirty="0" smtClean="0">
              <a:solidFill>
                <a:schemeClr val="tx1"/>
              </a:solidFill>
              <a:effectLst/>
              <a:latin typeface="+mn-lt"/>
              <a:ea typeface="+mn-ea"/>
              <a:cs typeface="+mn-cs"/>
            </a:endParaRPr>
          </a:p>
          <a:p>
            <a:r>
              <a:rPr lang="en-US" sz="2000" kern="1200" dirty="0" smtClean="0">
                <a:solidFill>
                  <a:schemeClr val="tx1"/>
                </a:solidFill>
                <a:effectLst/>
                <a:latin typeface="+mn-lt"/>
                <a:ea typeface="+mn-ea"/>
                <a:cs typeface="+mn-cs"/>
              </a:rPr>
              <a:t>For spherical nuclei, 2σ</a:t>
            </a:r>
            <a:r>
              <a:rPr lang="en-US" sz="2000" kern="1200" baseline="30000" dirty="0" smtClean="0">
                <a:solidFill>
                  <a:schemeClr val="tx1"/>
                </a:solidFill>
                <a:effectLst/>
                <a:latin typeface="+mn-lt"/>
                <a:ea typeface="+mn-ea"/>
                <a:cs typeface="+mn-cs"/>
              </a:rPr>
              <a:t>2</a:t>
            </a:r>
            <a:r>
              <a:rPr lang="en-US" sz="2000" kern="1200" dirty="0" smtClean="0">
                <a:solidFill>
                  <a:schemeClr val="tx1"/>
                </a:solidFill>
                <a:effectLst/>
                <a:latin typeface="+mn-lt"/>
                <a:ea typeface="+mn-ea"/>
                <a:cs typeface="+mn-cs"/>
              </a:rPr>
              <a:t> = </a:t>
            </a:r>
            <a:r>
              <a:rPr lang="en-US" sz="2000" kern="1200" dirty="0" err="1" smtClean="0">
                <a:solidFill>
                  <a:schemeClr val="tx1"/>
                </a:solidFill>
                <a:effectLst/>
                <a:latin typeface="Symbol" charset="2"/>
                <a:ea typeface="+mn-ea"/>
                <a:cs typeface="Symbol" charset="2"/>
              </a:rPr>
              <a:t>S</a:t>
            </a:r>
            <a:r>
              <a:rPr lang="en-US" sz="2000" kern="1200" baseline="-25000" dirty="0" err="1" smtClean="0">
                <a:solidFill>
                  <a:schemeClr val="tx1"/>
                </a:solidFill>
                <a:effectLst/>
                <a:latin typeface="Arial"/>
                <a:ea typeface="+mn-ea"/>
                <a:cs typeface="Arial"/>
              </a:rPr>
              <a:t>k</a:t>
            </a:r>
            <a:r>
              <a:rPr lang="en-US" sz="2000" kern="1200" baseline="0" dirty="0" smtClean="0">
                <a:solidFill>
                  <a:schemeClr val="tx1"/>
                </a:solidFill>
                <a:effectLst/>
                <a:latin typeface="Symbol" charset="2"/>
                <a:ea typeface="+mn-ea"/>
                <a:cs typeface="Symbol" charset="2"/>
              </a:rPr>
              <a:t> [</a:t>
            </a:r>
            <a:r>
              <a:rPr lang="en-US" sz="2000" kern="1200" baseline="0" dirty="0" err="1" smtClean="0">
                <a:solidFill>
                  <a:schemeClr val="tx1"/>
                </a:solidFill>
                <a:effectLst/>
                <a:latin typeface="Arial"/>
                <a:ea typeface="+mn-ea"/>
                <a:cs typeface="Arial"/>
              </a:rPr>
              <a:t>m</a:t>
            </a:r>
            <a:r>
              <a:rPr lang="en-US" sz="2000" kern="1200" baseline="-25000" dirty="0" err="1" smtClean="0">
                <a:solidFill>
                  <a:schemeClr val="tx1"/>
                </a:solidFill>
                <a:effectLst/>
                <a:latin typeface="Arial"/>
                <a:ea typeface="+mn-ea"/>
                <a:cs typeface="Arial"/>
              </a:rPr>
              <a:t>k</a:t>
            </a:r>
            <a:r>
              <a:rPr lang="en-US" sz="2000" kern="1200" baseline="0" dirty="0" smtClean="0">
                <a:solidFill>
                  <a:schemeClr val="tx1"/>
                </a:solidFill>
                <a:effectLst/>
                <a:latin typeface="Arial"/>
                <a:ea typeface="+mn-ea"/>
                <a:cs typeface="Arial"/>
              </a:rPr>
              <a:t>/</a:t>
            </a:r>
            <a:r>
              <a:rPr lang="en-US" sz="2000" kern="1200" baseline="0" dirty="0" err="1" smtClean="0">
                <a:solidFill>
                  <a:schemeClr val="tx1"/>
                </a:solidFill>
                <a:effectLst/>
                <a:latin typeface="Arial"/>
                <a:ea typeface="+mn-ea"/>
                <a:cs typeface="Arial"/>
              </a:rPr>
              <a:t>sech</a:t>
            </a:r>
            <a:r>
              <a:rPr lang="en-US" sz="2000" kern="1200" baseline="0" dirty="0" smtClean="0">
                <a:solidFill>
                  <a:schemeClr val="tx1"/>
                </a:solidFill>
                <a:effectLst/>
                <a:latin typeface="Arial"/>
                <a:ea typeface="+mn-ea"/>
                <a:cs typeface="Arial"/>
              </a:rPr>
              <a:t>(</a:t>
            </a:r>
            <a:r>
              <a:rPr lang="en-US" sz="2000" kern="1200" baseline="0" dirty="0" err="1" smtClean="0">
                <a:solidFill>
                  <a:schemeClr val="tx1"/>
                </a:solidFill>
                <a:effectLst/>
                <a:latin typeface="Symbol" charset="2"/>
                <a:ea typeface="+mn-ea"/>
                <a:cs typeface="Symbol" charset="2"/>
              </a:rPr>
              <a:t>b</a:t>
            </a:r>
            <a:r>
              <a:rPr lang="en-US" sz="2000" kern="1200" baseline="0" dirty="0" err="1" smtClean="0">
                <a:solidFill>
                  <a:schemeClr val="tx1"/>
                </a:solidFill>
                <a:effectLst/>
                <a:latin typeface="Arial"/>
                <a:ea typeface="+mn-ea"/>
                <a:cs typeface="Arial"/>
              </a:rPr>
              <a:t>E</a:t>
            </a:r>
            <a:r>
              <a:rPr lang="en-US" sz="2000" kern="1200" baseline="-25000" dirty="0" err="1" smtClean="0">
                <a:solidFill>
                  <a:schemeClr val="tx1"/>
                </a:solidFill>
                <a:effectLst/>
                <a:latin typeface="Arial"/>
                <a:ea typeface="+mn-ea"/>
                <a:cs typeface="Arial"/>
              </a:rPr>
              <a:t>k</a:t>
            </a:r>
            <a:r>
              <a:rPr lang="en-US" sz="2000" kern="1200" baseline="0" dirty="0" smtClean="0">
                <a:solidFill>
                  <a:schemeClr val="tx1"/>
                </a:solidFill>
                <a:effectLst/>
                <a:latin typeface="Arial"/>
                <a:ea typeface="+mn-ea"/>
                <a:cs typeface="Arial"/>
              </a:rPr>
              <a:t>/2)]</a:t>
            </a:r>
            <a:r>
              <a:rPr lang="en-US" sz="2000" kern="1200" baseline="30000" dirty="0" smtClean="0">
                <a:solidFill>
                  <a:schemeClr val="tx1"/>
                </a:solidFill>
                <a:effectLst/>
                <a:latin typeface="Arial"/>
                <a:ea typeface="+mn-ea"/>
                <a:cs typeface="Arial"/>
              </a:rPr>
              <a:t>2 </a:t>
            </a:r>
            <a:r>
              <a:rPr lang="en-US" sz="2000" kern="1200" baseline="0" dirty="0" smtClean="0">
                <a:solidFill>
                  <a:schemeClr val="tx1"/>
                </a:solidFill>
                <a:effectLst/>
                <a:latin typeface="Arial"/>
                <a:ea typeface="+mn-ea"/>
                <a:cs typeface="Arial"/>
              </a:rPr>
              <a:t>within the single-particle mean field (</a:t>
            </a:r>
            <a:r>
              <a:rPr lang="en-US" sz="2000" kern="1200" baseline="0" dirty="0" err="1" smtClean="0">
                <a:solidFill>
                  <a:schemeClr val="tx1"/>
                </a:solidFill>
                <a:effectLst/>
                <a:latin typeface="Arial"/>
                <a:ea typeface="+mn-ea"/>
                <a:cs typeface="Arial"/>
              </a:rPr>
              <a:t>Moretto</a:t>
            </a:r>
            <a:r>
              <a:rPr lang="en-US" sz="2000" kern="1200" baseline="0" dirty="0" smtClean="0">
                <a:solidFill>
                  <a:schemeClr val="tx1"/>
                </a:solidFill>
                <a:effectLst/>
                <a:latin typeface="Arial"/>
                <a:ea typeface="+mn-ea"/>
                <a:cs typeface="Arial"/>
              </a:rPr>
              <a:t>, 1972).</a:t>
            </a:r>
            <a:endParaRPr lang="en-US" sz="2000" baseline="30000" dirty="0" smtClean="0">
              <a:latin typeface="Arial"/>
              <a:cs typeface="Arial"/>
            </a:endParaRPr>
          </a:p>
          <a:p>
            <a:endParaRPr lang="en-US" dirty="0"/>
          </a:p>
        </p:txBody>
      </p:sp>
      <p:sp>
        <p:nvSpPr>
          <p:cNvPr id="4" name="Slide Number Placeholder 3"/>
          <p:cNvSpPr>
            <a:spLocks noGrp="1"/>
          </p:cNvSpPr>
          <p:nvPr>
            <p:ph type="sldNum" sz="quarter" idx="10"/>
          </p:nvPr>
        </p:nvSpPr>
        <p:spPr/>
        <p:txBody>
          <a:bodyPr/>
          <a:lstStyle/>
          <a:p>
            <a:fld id="{7D48E369-8EAE-FA44-810A-0BB0C6699648}" type="slidenum">
              <a:rPr lang="en-US" smtClean="0"/>
              <a:t>30</a:t>
            </a:fld>
            <a:endParaRPr lang="en-US"/>
          </a:p>
        </p:txBody>
      </p:sp>
    </p:spTree>
    <p:extLst>
      <p:ext uri="{BB962C8B-B14F-4D97-AF65-F5344CB8AC3E}">
        <p14:creationId xmlns:p14="http://schemas.microsoft.com/office/powerpoint/2010/main" val="27536179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TextEdit="1"/>
          </p:cNvSpPr>
          <p:nvPr>
            <p:ph type="sldImg"/>
          </p:nvPr>
        </p:nvSpPr>
        <p:spPr bwMode="auto">
          <a:noFill/>
          <a:ln>
            <a:solidFill>
              <a:srgbClr val="000000"/>
            </a:solidFill>
            <a:miter lim="800000"/>
            <a:headEnd/>
            <a:tailEnd/>
          </a:ln>
        </p:spPr>
      </p:sp>
      <p:sp>
        <p:nvSpPr>
          <p:cNvPr id="2969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48E369-8EAE-FA44-810A-0BB0C6699648}" type="slidenum">
              <a:rPr lang="en-US" smtClean="0"/>
              <a:t>8</a:t>
            </a:fld>
            <a:endParaRPr lang="en-US"/>
          </a:p>
        </p:txBody>
      </p:sp>
    </p:spTree>
    <p:extLst>
      <p:ext uri="{BB962C8B-B14F-4D97-AF65-F5344CB8AC3E}">
        <p14:creationId xmlns:p14="http://schemas.microsoft.com/office/powerpoint/2010/main" val="33441089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kern="1200" dirty="0" smtClean="0">
                <a:solidFill>
                  <a:schemeClr val="tx1"/>
                </a:solidFill>
                <a:effectLst/>
                <a:latin typeface="+mn-lt"/>
                <a:ea typeface="+mn-ea"/>
                <a:cs typeface="+mn-cs"/>
              </a:rPr>
              <a:t>12 doubly degenerate single-particle levels with 6 levels above and 6 levels below the Fermi surface</a:t>
            </a:r>
            <a:r>
              <a:rPr lang="en-US" sz="2000" kern="1200" baseline="0" dirty="0" smtClean="0">
                <a:solidFill>
                  <a:schemeClr val="tx1"/>
                </a:solidFill>
                <a:effectLst/>
                <a:latin typeface="+mn-lt"/>
                <a:ea typeface="+mn-ea"/>
                <a:cs typeface="+mn-cs"/>
              </a:rPr>
              <a:t> -&gt; </a:t>
            </a:r>
            <a:r>
              <a:rPr lang="en-US" sz="2000" kern="1200" dirty="0" smtClean="0">
                <a:solidFill>
                  <a:schemeClr val="tx1"/>
                </a:solidFill>
                <a:effectLst/>
                <a:latin typeface="+mn-lt"/>
                <a:ea typeface="+mn-ea"/>
                <a:cs typeface="+mn-cs"/>
              </a:rPr>
              <a:t>73,789 </a:t>
            </a:r>
            <a:r>
              <a:rPr lang="en-US" sz="2000" kern="1200" dirty="0" err="1" smtClean="0">
                <a:solidFill>
                  <a:schemeClr val="tx1"/>
                </a:solidFill>
                <a:effectLst/>
                <a:latin typeface="+mn-lt"/>
                <a:ea typeface="+mn-ea"/>
                <a:cs typeface="+mn-cs"/>
              </a:rPr>
              <a:t>eigenstates</a:t>
            </a:r>
            <a:r>
              <a:rPr lang="en-US" sz="2000" kern="1200" dirty="0" smtClean="0">
                <a:solidFill>
                  <a:schemeClr val="tx1"/>
                </a:solidFill>
                <a:effectLst/>
                <a:latin typeface="+mn-lt"/>
                <a:ea typeface="+mn-ea"/>
                <a:cs typeface="+mn-cs"/>
              </a:rPr>
              <a:t> for each type of particles.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2000" kern="1200" baseline="0" dirty="0" smtClean="0">
                <a:solidFill>
                  <a:schemeClr val="tx1"/>
                </a:solidFill>
                <a:effectLst/>
                <a:latin typeface="Symbol" charset="2"/>
                <a:ea typeface="+mn-ea"/>
                <a:cs typeface="Symbol" charset="2"/>
              </a:rPr>
              <a:t>b</a:t>
            </a:r>
            <a:r>
              <a:rPr lang="en-US" sz="2000" kern="1200" baseline="-25000" dirty="0" smtClean="0">
                <a:solidFill>
                  <a:schemeClr val="tx1"/>
                </a:solidFill>
                <a:effectLst/>
                <a:latin typeface="+mn-lt"/>
                <a:ea typeface="+mn-ea"/>
                <a:cs typeface="+mn-cs"/>
              </a:rPr>
              <a:t>2</a:t>
            </a:r>
            <a:r>
              <a:rPr lang="en-US" sz="2000" kern="1200" baseline="0" dirty="0" smtClean="0">
                <a:solidFill>
                  <a:schemeClr val="tx1"/>
                </a:solidFill>
                <a:effectLst/>
                <a:latin typeface="+mn-lt"/>
                <a:ea typeface="+mn-ea"/>
                <a:cs typeface="+mn-cs"/>
              </a:rPr>
              <a:t> = 0.295 for </a:t>
            </a:r>
            <a:r>
              <a:rPr lang="en-US" sz="1400" kern="1200" baseline="30000" dirty="0" smtClean="0">
                <a:solidFill>
                  <a:schemeClr val="tx1"/>
                </a:solidFill>
                <a:effectLst/>
                <a:latin typeface="+mn-lt"/>
                <a:ea typeface="+mn-ea"/>
                <a:cs typeface="+mn-cs"/>
              </a:rPr>
              <a:t>170,171</a:t>
            </a:r>
            <a:r>
              <a:rPr lang="en-US" sz="2000" kern="1200" baseline="0" dirty="0" smtClean="0">
                <a:solidFill>
                  <a:schemeClr val="tx1"/>
                </a:solidFill>
                <a:effectLst/>
                <a:latin typeface="+mn-lt"/>
                <a:ea typeface="+mn-ea"/>
                <a:cs typeface="+mn-cs"/>
              </a:rPr>
              <a:t>Yb </a:t>
            </a:r>
          </a:p>
          <a:p>
            <a:pPr marL="0" marR="0" indent="0" algn="l" defTabSz="457200" rtl="0" eaLnBrk="1" fontAlgn="auto" latinLnBrk="0" hangingPunct="1">
              <a:lnSpc>
                <a:spcPct val="100000"/>
              </a:lnSpc>
              <a:spcBef>
                <a:spcPts val="0"/>
              </a:spcBef>
              <a:spcAft>
                <a:spcPts val="0"/>
              </a:spcAft>
              <a:buClrTx/>
              <a:buSzTx/>
              <a:buFontTx/>
              <a:buNone/>
              <a:tabLst/>
              <a:defRPr/>
            </a:pPr>
            <a:r>
              <a:rPr lang="en-US" sz="2000" kern="1200" baseline="0" dirty="0" smtClean="0">
                <a:solidFill>
                  <a:schemeClr val="tx1"/>
                </a:solidFill>
                <a:effectLst/>
                <a:latin typeface="+mn-lt"/>
                <a:ea typeface="+mn-ea"/>
                <a:cs typeface="+mn-cs"/>
              </a:rPr>
              <a:t>        0.296 for </a:t>
            </a:r>
            <a:r>
              <a:rPr lang="en-US" sz="1400" kern="1200" baseline="30000" dirty="0" smtClean="0">
                <a:solidFill>
                  <a:schemeClr val="tx1"/>
                </a:solidFill>
                <a:effectLst/>
                <a:latin typeface="+mn-lt"/>
                <a:ea typeface="+mn-ea"/>
                <a:cs typeface="+mn-cs"/>
              </a:rPr>
              <a:t>172</a:t>
            </a:r>
            <a:r>
              <a:rPr lang="en-US" sz="2000" kern="1200" baseline="0" dirty="0" smtClean="0">
                <a:solidFill>
                  <a:schemeClr val="tx1"/>
                </a:solidFill>
                <a:effectLst/>
                <a:latin typeface="+mn-lt"/>
                <a:ea typeface="+mn-ea"/>
                <a:cs typeface="+mn-cs"/>
              </a:rPr>
              <a:t>Yb</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2000" kern="1200" dirty="0" smtClean="0">
                <a:solidFill>
                  <a:schemeClr val="tx1"/>
                </a:solidFill>
                <a:effectLst/>
                <a:latin typeface="+mn-lt"/>
                <a:ea typeface="+mn-ea"/>
                <a:cs typeface="+mn-cs"/>
              </a:rPr>
              <a:t>A slight increase in the exact neutron gap at low T &lt; 0.5 MeV is seen in </a:t>
            </a:r>
            <a:r>
              <a:rPr lang="en-US" sz="2000" kern="1200" baseline="30000" dirty="0" smtClean="0">
                <a:solidFill>
                  <a:schemeClr val="tx1"/>
                </a:solidFill>
                <a:effectLst/>
                <a:latin typeface="+mn-lt"/>
                <a:ea typeface="+mn-ea"/>
                <a:cs typeface="+mn-cs"/>
              </a:rPr>
              <a:t>171</a:t>
            </a:r>
            <a:r>
              <a:rPr lang="en-US" sz="2000" kern="1200" dirty="0" smtClean="0">
                <a:solidFill>
                  <a:schemeClr val="tx1"/>
                </a:solidFill>
                <a:effectLst/>
                <a:latin typeface="+mn-lt"/>
                <a:ea typeface="+mn-ea"/>
                <a:cs typeface="+mn-cs"/>
              </a:rPr>
              <a:t>Yb because of the blocking effect from the odd neutron. </a:t>
            </a:r>
            <a:endParaRPr lang="en-US" sz="20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t>The </a:t>
            </a:r>
            <a:r>
              <a:rPr lang="en-US" sz="2000" dirty="0" err="1" smtClean="0"/>
              <a:t>HFB+Combinatorial</a:t>
            </a:r>
            <a:r>
              <a:rPr lang="en-US" sz="2000" dirty="0" smtClean="0"/>
              <a:t> have to be renormalized based on two phenomenological parameters, spoiling their microscopic nature. Moreover, since the </a:t>
            </a:r>
            <a:r>
              <a:rPr lang="en-US" sz="2000" dirty="0" err="1" smtClean="0"/>
              <a:t>HFB+Combinatorial</a:t>
            </a:r>
            <a:r>
              <a:rPr lang="en-US" sz="2000" dirty="0" smtClean="0"/>
              <a:t> was derived based on the partition function of the incoherent </a:t>
            </a:r>
            <a:r>
              <a:rPr lang="en-US" sz="2000" dirty="0" err="1" smtClean="0"/>
              <a:t>ph</a:t>
            </a:r>
            <a:r>
              <a:rPr lang="en-US" sz="2000" dirty="0" smtClean="0"/>
              <a:t> states built on top of the HFB single-particle spectra, it is certainly not able to predict the NLD in the region of high excitation energy, where the contributions of the </a:t>
            </a:r>
            <a:r>
              <a:rPr lang="en-US" sz="2000" i="1" dirty="0" err="1" smtClean="0"/>
              <a:t>pp</a:t>
            </a:r>
            <a:r>
              <a:rPr lang="en-US" sz="2000" i="1" dirty="0" smtClean="0"/>
              <a:t>, </a:t>
            </a:r>
            <a:r>
              <a:rPr lang="en-US" sz="2000" i="1" dirty="0" err="1" smtClean="0"/>
              <a:t>hh</a:t>
            </a:r>
            <a:r>
              <a:rPr lang="en-US" sz="2000" i="1" dirty="0" smtClean="0"/>
              <a:t>,</a:t>
            </a:r>
            <a:r>
              <a:rPr lang="en-US" sz="2000" dirty="0" smtClean="0"/>
              <a:t> as well as of higher states like </a:t>
            </a:r>
            <a:r>
              <a:rPr lang="en-US" sz="2000" i="1" dirty="0" smtClean="0"/>
              <a:t>2p2h, 3p3h, </a:t>
            </a:r>
            <a:r>
              <a:rPr lang="en-US" sz="2000" dirty="0" smtClean="0"/>
              <a:t>etc. become significant. Meanwhile, within the EP+IPM, the exact CE partition function is obtained from the direct </a:t>
            </a:r>
            <a:r>
              <a:rPr lang="en-US" sz="2000" dirty="0" err="1" smtClean="0"/>
              <a:t>diagonalization</a:t>
            </a:r>
            <a:r>
              <a:rPr lang="en-US" sz="2000" dirty="0" smtClean="0"/>
              <a:t> of the matrix elements of the Hamiltonian, which consist of all possible couplings between the </a:t>
            </a:r>
            <a:r>
              <a:rPr lang="en-US" sz="2000" i="1" dirty="0" err="1" smtClean="0"/>
              <a:t>ph</a:t>
            </a:r>
            <a:r>
              <a:rPr lang="en-US" sz="2000" i="1" dirty="0" smtClean="0"/>
              <a:t>, </a:t>
            </a:r>
            <a:r>
              <a:rPr lang="en-US" sz="2000" i="1" dirty="0" err="1" smtClean="0"/>
              <a:t>pp</a:t>
            </a:r>
            <a:r>
              <a:rPr lang="en-US" sz="2000" i="1" baseline="0" dirty="0" smtClean="0"/>
              <a:t> </a:t>
            </a:r>
            <a:r>
              <a:rPr lang="en-US" sz="2000" i="1" dirty="0" smtClean="0"/>
              <a:t>and </a:t>
            </a:r>
            <a:r>
              <a:rPr lang="en-US" sz="2000" i="1" dirty="0" err="1" smtClean="0"/>
              <a:t>hh</a:t>
            </a:r>
            <a:r>
              <a:rPr lang="en-US" sz="2000" i="1" dirty="0" smtClean="0"/>
              <a:t> </a:t>
            </a:r>
            <a:r>
              <a:rPr lang="en-US" sz="2000" dirty="0" smtClean="0"/>
              <a:t>states. Therefore, this exact CE partition, when combined with that of the IPM, is capable to describe the NLD up to high E*</a:t>
            </a:r>
            <a:r>
              <a:rPr lang="en-US" sz="2000" baseline="0" dirty="0" smtClean="0"/>
              <a:t> </a:t>
            </a:r>
            <a:r>
              <a:rPr lang="en-US" sz="2000" dirty="0" smtClean="0"/>
              <a:t>region. </a:t>
            </a:r>
          </a:p>
          <a:p>
            <a:endParaRPr lang="en-US" sz="2000" dirty="0" smtClean="0"/>
          </a:p>
          <a:p>
            <a:r>
              <a:rPr lang="en-US" sz="2000" dirty="0" smtClean="0"/>
              <a:t>The merit of the EP+IPM is also that, beyond Woods-Saxon mean field, it uses only two parameters, the monopole pairing strength parameters G for protons and neutrons, adjusted to fit the corresponding experimental gaps at T=0.</a:t>
            </a:r>
          </a:p>
          <a:p>
            <a:endParaRPr lang="en-US" sz="2000" dirty="0"/>
          </a:p>
        </p:txBody>
      </p:sp>
      <p:sp>
        <p:nvSpPr>
          <p:cNvPr id="4" name="Slide Number Placeholder 3"/>
          <p:cNvSpPr>
            <a:spLocks noGrp="1"/>
          </p:cNvSpPr>
          <p:nvPr>
            <p:ph type="sldNum" sz="quarter" idx="10"/>
          </p:nvPr>
        </p:nvSpPr>
        <p:spPr/>
        <p:txBody>
          <a:bodyPr/>
          <a:lstStyle/>
          <a:p>
            <a:fld id="{7D48E369-8EAE-FA44-810A-0BB0C6699648}" type="slidenum">
              <a:rPr lang="en-US" smtClean="0"/>
              <a:t>36</a:t>
            </a:fld>
            <a:endParaRPr lang="en-US"/>
          </a:p>
        </p:txBody>
      </p:sp>
    </p:spTree>
    <p:extLst>
      <p:ext uri="{BB962C8B-B14F-4D97-AF65-F5344CB8AC3E}">
        <p14:creationId xmlns:p14="http://schemas.microsoft.com/office/powerpoint/2010/main" val="239785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kern="1200" dirty="0" smtClean="0">
                <a:solidFill>
                  <a:schemeClr val="tx1"/>
                </a:solidFill>
                <a:effectLst/>
                <a:latin typeface="+mn-lt"/>
                <a:ea typeface="+mn-ea"/>
                <a:cs typeface="+mn-cs"/>
              </a:rPr>
              <a:t>The widths of its two components remain nearly constant at T ≤ 0.4 MeV and increase with T at T &gt; 0.4 MeV, resulting in a significant increase in the total RSF at low </a:t>
            </a:r>
            <a:r>
              <a:rPr lang="en-US" sz="2000" kern="1200" dirty="0" err="1" smtClean="0">
                <a:solidFill>
                  <a:schemeClr val="tx1"/>
                </a:solidFill>
                <a:effectLst/>
                <a:latin typeface="+mn-lt"/>
                <a:ea typeface="+mn-ea"/>
                <a:cs typeface="+mn-cs"/>
              </a:rPr>
              <a:t>Eγ</a:t>
            </a:r>
            <a:r>
              <a:rPr lang="en-US" sz="2000" kern="1200" dirty="0" smtClean="0">
                <a:solidFill>
                  <a:schemeClr val="tx1"/>
                </a:solidFill>
                <a:effectLst/>
                <a:latin typeface="+mn-lt"/>
                <a:ea typeface="+mn-ea"/>
                <a:cs typeface="+mn-cs"/>
              </a:rPr>
              <a:t> &lt; 4 MeV as seen in panels (a) – (c). The RSFs obtained within the PDM at T = 0.7 MeV agree well with the experimental data for all nuclei under consideration. This value of T is higher than that obtained from the fitting by using the KFM model, which is always below 0.4 MeV. This result is very important as it invalidates the assumption of the Brink-Axel hypothesis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2000" kern="1200" dirty="0" smtClean="0">
                <a:solidFill>
                  <a:schemeClr val="tx1"/>
                </a:solidFill>
                <a:effectLst/>
                <a:latin typeface="+mn-lt"/>
                <a:ea typeface="+mn-ea"/>
                <a:cs typeface="+mn-cs"/>
              </a:rPr>
              <a:t>For the enhancement of the RSF at low</a:t>
            </a:r>
            <a:r>
              <a:rPr lang="en-US" sz="2000" kern="1200" baseline="0" dirty="0" smtClean="0">
                <a:solidFill>
                  <a:schemeClr val="tx1"/>
                </a:solidFill>
                <a:effectLst/>
                <a:latin typeface="+mn-lt"/>
                <a:ea typeface="+mn-ea"/>
                <a:cs typeface="+mn-cs"/>
              </a:rPr>
              <a:t> energy, the KMF needs to add a two-component PDR on top of the GDR, despite it has not been </a:t>
            </a:r>
            <a:r>
              <a:rPr lang="en-US" sz="2000" kern="1200" baseline="0" dirty="0" err="1" smtClean="0">
                <a:solidFill>
                  <a:schemeClr val="tx1"/>
                </a:solidFill>
                <a:effectLst/>
                <a:latin typeface="+mn-lt"/>
                <a:ea typeface="+mn-ea"/>
                <a:cs typeface="+mn-cs"/>
              </a:rPr>
              <a:t>reroduced</a:t>
            </a:r>
            <a:r>
              <a:rPr lang="en-US" sz="2000" kern="1200" baseline="0" dirty="0" smtClean="0">
                <a:solidFill>
                  <a:schemeClr val="tx1"/>
                </a:solidFill>
                <a:effectLst/>
                <a:latin typeface="+mn-lt"/>
                <a:ea typeface="+mn-ea"/>
                <a:cs typeface="+mn-cs"/>
              </a:rPr>
              <a:t> in any microscopic calculations so far.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2000" kern="1200" dirty="0" smtClean="0">
                <a:solidFill>
                  <a:schemeClr val="tx1"/>
                </a:solidFill>
                <a:effectLst/>
                <a:latin typeface="+mn-lt"/>
                <a:ea typeface="+mn-ea"/>
                <a:cs typeface="+mn-cs"/>
              </a:rPr>
              <a:t>Within the PDM, it has been found that exact pairing enhances the E1 strength function in the region </a:t>
            </a:r>
            <a:r>
              <a:rPr lang="en-US" sz="2000" kern="1200" dirty="0" err="1" smtClean="0">
                <a:solidFill>
                  <a:schemeClr val="tx1"/>
                </a:solidFill>
                <a:effectLst/>
                <a:latin typeface="+mn-lt"/>
                <a:ea typeface="+mn-ea"/>
                <a:cs typeface="+mn-cs"/>
              </a:rPr>
              <a:t>Eγ</a:t>
            </a:r>
            <a:r>
              <a:rPr lang="en-US" sz="2000" kern="1200" dirty="0" smtClean="0">
                <a:solidFill>
                  <a:schemeClr val="tx1"/>
                </a:solidFill>
                <a:effectLst/>
                <a:latin typeface="+mn-lt"/>
                <a:ea typeface="+mn-ea"/>
                <a:cs typeface="+mn-cs"/>
              </a:rPr>
              <a:t> &lt; 5 MeV. Including this exact pairing,</a:t>
            </a:r>
            <a:r>
              <a:rPr lang="en-US" sz="2000" kern="1200" baseline="0" dirty="0" smtClean="0">
                <a:solidFill>
                  <a:schemeClr val="tx1"/>
                </a:solidFill>
                <a:effectLst/>
                <a:latin typeface="+mn-lt"/>
                <a:ea typeface="+mn-ea"/>
                <a:cs typeface="+mn-cs"/>
              </a:rPr>
              <a:t> </a:t>
            </a:r>
            <a:r>
              <a:rPr lang="en-US" sz="2000" kern="1200" dirty="0" smtClean="0">
                <a:solidFill>
                  <a:schemeClr val="tx1"/>
                </a:solidFill>
                <a:effectLst/>
                <a:latin typeface="+mn-lt"/>
                <a:ea typeface="+mn-ea"/>
                <a:cs typeface="+mn-cs"/>
              </a:rPr>
              <a:t>RSFs, calculated within the PDM, agree well with the experimental data [thick solid lines in panes (e) and (f)]. In this way, the enhancement of the experimental RSF at low </a:t>
            </a:r>
            <a:r>
              <a:rPr lang="en-US" sz="2000" kern="1200" dirty="0" err="1" smtClean="0">
                <a:solidFill>
                  <a:schemeClr val="tx1"/>
                </a:solidFill>
                <a:effectLst/>
                <a:latin typeface="+mn-lt"/>
                <a:ea typeface="+mn-ea"/>
                <a:cs typeface="+mn-cs"/>
              </a:rPr>
              <a:t>Eγ</a:t>
            </a:r>
            <a:r>
              <a:rPr lang="en-US" sz="2000" kern="1200" dirty="0" smtClean="0">
                <a:solidFill>
                  <a:schemeClr val="tx1"/>
                </a:solidFill>
                <a:effectLst/>
                <a:latin typeface="+mn-lt"/>
                <a:ea typeface="+mn-ea"/>
                <a:cs typeface="+mn-cs"/>
              </a:rPr>
              <a:t>, which was suggested to be caused by the PDR, is explained microscopically by the effect of exact thermal pairing within the PDM. </a:t>
            </a:r>
            <a:endParaRPr lang="en-US" sz="20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p>
          <a:p>
            <a:endParaRPr lang="en-US" sz="2000" dirty="0"/>
          </a:p>
        </p:txBody>
      </p:sp>
      <p:sp>
        <p:nvSpPr>
          <p:cNvPr id="4" name="Slide Number Placeholder 3"/>
          <p:cNvSpPr>
            <a:spLocks noGrp="1"/>
          </p:cNvSpPr>
          <p:nvPr>
            <p:ph type="sldNum" sz="quarter" idx="10"/>
          </p:nvPr>
        </p:nvSpPr>
        <p:spPr/>
        <p:txBody>
          <a:bodyPr/>
          <a:lstStyle/>
          <a:p>
            <a:fld id="{7D48E369-8EAE-FA44-810A-0BB0C6699648}" type="slidenum">
              <a:rPr lang="en-US" smtClean="0"/>
              <a:t>37</a:t>
            </a:fld>
            <a:endParaRPr lang="en-US"/>
          </a:p>
        </p:txBody>
      </p:sp>
    </p:spTree>
    <p:extLst>
      <p:ext uri="{BB962C8B-B14F-4D97-AF65-F5344CB8AC3E}">
        <p14:creationId xmlns:p14="http://schemas.microsoft.com/office/powerpoint/2010/main" val="28485844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48E369-8EAE-FA44-810A-0BB0C6699648}" type="slidenum">
              <a:rPr lang="en-US" smtClean="0"/>
              <a:t>40</a:t>
            </a:fld>
            <a:endParaRPr lang="en-US"/>
          </a:p>
        </p:txBody>
      </p:sp>
    </p:spTree>
    <p:extLst>
      <p:ext uri="{BB962C8B-B14F-4D97-AF65-F5344CB8AC3E}">
        <p14:creationId xmlns:p14="http://schemas.microsoft.com/office/powerpoint/2010/main" val="107537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p:txBody>
      </p:sp>
      <p:sp>
        <p:nvSpPr>
          <p:cNvPr id="4" name="Slide Number Placeholder 3"/>
          <p:cNvSpPr>
            <a:spLocks noGrp="1"/>
          </p:cNvSpPr>
          <p:nvPr>
            <p:ph type="sldNum" sz="quarter" idx="10"/>
          </p:nvPr>
        </p:nvSpPr>
        <p:spPr/>
        <p:txBody>
          <a:bodyPr/>
          <a:lstStyle/>
          <a:p>
            <a:fld id="{7D48E369-8EAE-FA44-810A-0BB0C6699648}" type="slidenum">
              <a:rPr lang="en-US" smtClean="0"/>
              <a:t>9</a:t>
            </a:fld>
            <a:endParaRPr lang="en-US"/>
          </a:p>
        </p:txBody>
      </p:sp>
    </p:spTree>
    <p:extLst>
      <p:ext uri="{BB962C8B-B14F-4D97-AF65-F5344CB8AC3E}">
        <p14:creationId xmlns:p14="http://schemas.microsoft.com/office/powerpoint/2010/main" val="1381856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latin typeface="Arial"/>
                <a:cs typeface="Arial"/>
              </a:rPr>
              <a:t>This</a:t>
            </a:r>
            <a:r>
              <a:rPr lang="en-US" sz="2000" baseline="0" dirty="0" smtClean="0">
                <a:latin typeface="Arial"/>
                <a:cs typeface="Arial"/>
              </a:rPr>
              <a:t> </a:t>
            </a:r>
            <a:r>
              <a:rPr lang="en-US" sz="2000" dirty="0" smtClean="0">
                <a:latin typeface="Arial"/>
                <a:cs typeface="Arial"/>
              </a:rPr>
              <a:t>Golden</a:t>
            </a:r>
            <a:r>
              <a:rPr lang="en-US" sz="2000" baseline="0" dirty="0" smtClean="0">
                <a:latin typeface="Arial"/>
                <a:cs typeface="Arial"/>
              </a:rPr>
              <a:t> Rule was actually derived by Paul Dirac in 1927 [Proc. Roy. Soc. A 114 (1927) 243), that is 23 years before Fermi dubbed it Golden Rule No. 2 in his text book “Nuclear Physics” without derivation and without referring to Dirac. From then on all the textbooks adopted this name. In 2009, in a letter to the editor of the American Journal of Physics 77 (2009) 867, Taco </a:t>
            </a:r>
            <a:r>
              <a:rPr lang="en-US" sz="2000" baseline="0" dirty="0" err="1" smtClean="0">
                <a:latin typeface="Arial"/>
                <a:cs typeface="Arial"/>
              </a:rPr>
              <a:t>Visser</a:t>
            </a:r>
            <a:r>
              <a:rPr lang="en-US" sz="2000" baseline="0" dirty="0" smtClean="0">
                <a:latin typeface="Arial"/>
                <a:cs typeface="Arial"/>
              </a:rPr>
              <a:t> of the University of Delft  has pointed out this misattribution.</a:t>
            </a:r>
          </a:p>
        </p:txBody>
      </p:sp>
      <p:sp>
        <p:nvSpPr>
          <p:cNvPr id="4" name="Slide Number Placeholder 3"/>
          <p:cNvSpPr>
            <a:spLocks noGrp="1"/>
          </p:cNvSpPr>
          <p:nvPr>
            <p:ph type="sldNum" sz="quarter" idx="10"/>
          </p:nvPr>
        </p:nvSpPr>
        <p:spPr/>
        <p:txBody>
          <a:bodyPr/>
          <a:lstStyle/>
          <a:p>
            <a:fld id="{7D48E369-8EAE-FA44-810A-0BB0C6699648}" type="slidenum">
              <a:rPr lang="en-US" smtClean="0"/>
              <a:t>10</a:t>
            </a:fld>
            <a:endParaRPr lang="en-US"/>
          </a:p>
        </p:txBody>
      </p:sp>
    </p:spTree>
    <p:extLst>
      <p:ext uri="{BB962C8B-B14F-4D97-AF65-F5344CB8AC3E}">
        <p14:creationId xmlns:p14="http://schemas.microsoft.com/office/powerpoint/2010/main" val="819696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&lt;</a:t>
            </a:r>
            <a:r>
              <a:rPr lang="en-US" sz="2000" dirty="0" smtClean="0">
                <a:latin typeface="Symbol" charset="2"/>
                <a:cs typeface="Symbol" charset="2"/>
              </a:rPr>
              <a:t>G</a:t>
            </a:r>
            <a:r>
              <a:rPr lang="en-US" sz="2000" dirty="0" smtClean="0"/>
              <a:t>&gt; - average reduced partial</a:t>
            </a:r>
            <a:r>
              <a:rPr lang="en-US" sz="2000" baseline="0" dirty="0" smtClean="0"/>
              <a:t> radiation width</a:t>
            </a:r>
          </a:p>
          <a:p>
            <a:r>
              <a:rPr lang="en-US" sz="2000" baseline="0" dirty="0" smtClean="0"/>
              <a:t>D – average resonance spacing</a:t>
            </a:r>
            <a:endParaRPr lang="en-US" sz="2000" dirty="0"/>
          </a:p>
        </p:txBody>
      </p:sp>
      <p:sp>
        <p:nvSpPr>
          <p:cNvPr id="4" name="Slide Number Placeholder 3"/>
          <p:cNvSpPr>
            <a:spLocks noGrp="1"/>
          </p:cNvSpPr>
          <p:nvPr>
            <p:ph type="sldNum" sz="quarter" idx="10"/>
          </p:nvPr>
        </p:nvSpPr>
        <p:spPr/>
        <p:txBody>
          <a:bodyPr/>
          <a:lstStyle/>
          <a:p>
            <a:fld id="{7D48E369-8EAE-FA44-810A-0BB0C6699648}" type="slidenum">
              <a:rPr lang="en-US" smtClean="0"/>
              <a:t>11</a:t>
            </a:fld>
            <a:endParaRPr lang="en-US"/>
          </a:p>
        </p:txBody>
      </p:sp>
    </p:spTree>
    <p:extLst>
      <p:ext uri="{BB962C8B-B14F-4D97-AF65-F5344CB8AC3E}">
        <p14:creationId xmlns:p14="http://schemas.microsoft.com/office/powerpoint/2010/main" val="607426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baseline="0" dirty="0" smtClean="0"/>
          </a:p>
        </p:txBody>
      </p:sp>
      <p:sp>
        <p:nvSpPr>
          <p:cNvPr id="4" name="Slide Number Placeholder 3"/>
          <p:cNvSpPr>
            <a:spLocks noGrp="1"/>
          </p:cNvSpPr>
          <p:nvPr>
            <p:ph type="sldNum" sz="quarter" idx="10"/>
          </p:nvPr>
        </p:nvSpPr>
        <p:spPr/>
        <p:txBody>
          <a:bodyPr/>
          <a:lstStyle/>
          <a:p>
            <a:fld id="{7D48E369-8EAE-FA44-810A-0BB0C6699648}" type="slidenum">
              <a:rPr lang="en-US" smtClean="0"/>
              <a:t>15</a:t>
            </a:fld>
            <a:endParaRPr lang="en-US"/>
          </a:p>
        </p:txBody>
      </p:sp>
    </p:spTree>
    <p:extLst>
      <p:ext uri="{BB962C8B-B14F-4D97-AF65-F5344CB8AC3E}">
        <p14:creationId xmlns:p14="http://schemas.microsoft.com/office/powerpoint/2010/main" val="2047652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i="0" u="none" strike="noStrike" kern="1200" baseline="0" dirty="0" smtClean="0">
                <a:solidFill>
                  <a:schemeClr val="tx1"/>
                </a:solidFill>
                <a:latin typeface="+mn-lt"/>
                <a:ea typeface="+mn-ea"/>
                <a:cs typeface="+mn-cs"/>
              </a:rPr>
              <a:t>Gamma-rays from highly excited states involve a cascade of transitions. The first-generation (primary)  gamma-rays from highly excited states represent the first decay step of all possible decay routes. An iterative procedure is used to extract the primary gamma-rays, from those that emerge from the later steps in the decay cascade. This method is based on the assumption that states populated after the first gamma-transitions have the same decay properties as </a:t>
            </a:r>
            <a:r>
              <a:rPr lang="en-US" sz="2000" b="0" i="0" u="none" strike="noStrike" kern="1200" baseline="0" smtClean="0">
                <a:solidFill>
                  <a:schemeClr val="tx1"/>
                </a:solidFill>
                <a:latin typeface="+mn-lt"/>
                <a:ea typeface="+mn-ea"/>
                <a:cs typeface="+mn-cs"/>
              </a:rPr>
              <a:t>those of the </a:t>
            </a:r>
            <a:r>
              <a:rPr lang="en-US" sz="2000" b="0" i="0" u="none" strike="noStrike" kern="1200" baseline="0" dirty="0" smtClean="0">
                <a:solidFill>
                  <a:schemeClr val="tx1"/>
                </a:solidFill>
                <a:latin typeface="+mn-lt"/>
                <a:ea typeface="+mn-ea"/>
                <a:cs typeface="+mn-cs"/>
              </a:rPr>
              <a:t>states populated directly in the particle nuclear reaction at that excitation energy.</a:t>
            </a:r>
          </a:p>
          <a:p>
            <a:endParaRPr lang="en-US" sz="2000" b="0" i="0" u="none" strike="noStrike" kern="1200" baseline="0" dirty="0" smtClean="0">
              <a:solidFill>
                <a:schemeClr val="tx1"/>
              </a:solidFill>
              <a:latin typeface="+mn-lt"/>
              <a:ea typeface="+mn-ea"/>
              <a:cs typeface="+mn-cs"/>
            </a:endParaRPr>
          </a:p>
          <a:p>
            <a:r>
              <a:rPr lang="en-US" sz="2000" b="0" i="0" u="none" strike="noStrike" kern="1200" baseline="0" dirty="0" smtClean="0">
                <a:solidFill>
                  <a:schemeClr val="tx1"/>
                </a:solidFill>
                <a:latin typeface="+mn-lt"/>
                <a:ea typeface="+mn-ea"/>
                <a:cs typeface="+mn-cs"/>
              </a:rPr>
              <a:t>The first generation gamma-ray spectra are arranged in a 2-dimensional matrix P (E; </a:t>
            </a:r>
            <a:r>
              <a:rPr lang="en-US" sz="2000" b="0" i="0" u="none" strike="noStrike" kern="1200" baseline="0" dirty="0" err="1" smtClean="0">
                <a:solidFill>
                  <a:schemeClr val="tx1"/>
                </a:solidFill>
                <a:latin typeface="+mn-lt"/>
                <a:ea typeface="+mn-ea"/>
                <a:cs typeface="+mn-cs"/>
              </a:rPr>
              <a:t>E</a:t>
            </a:r>
            <a:r>
              <a:rPr lang="en-US" sz="2000" b="0" i="0" u="none" strike="noStrike" kern="1200" baseline="-25000" dirty="0" err="1" smtClean="0">
                <a:solidFill>
                  <a:schemeClr val="tx1"/>
                </a:solidFill>
                <a:latin typeface="Symbol" charset="2"/>
                <a:ea typeface="+mn-ea"/>
                <a:cs typeface="Symbol" charset="2"/>
              </a:rPr>
              <a:t>g</a:t>
            </a:r>
            <a:r>
              <a:rPr lang="en-US" sz="2000" b="0" i="0" u="none" strike="noStrike" kern="1200" baseline="0" dirty="0" smtClean="0">
                <a:solidFill>
                  <a:schemeClr val="tx1"/>
                </a:solidFill>
                <a:latin typeface="+mn-lt"/>
                <a:ea typeface="+mn-ea"/>
                <a:cs typeface="+mn-cs"/>
              </a:rPr>
              <a:t>). The entries of P  are the probabilities P (E; </a:t>
            </a:r>
            <a:r>
              <a:rPr lang="en-US" sz="2000" b="0" i="0" u="none" strike="noStrike" kern="1200" baseline="0" dirty="0" err="1" smtClean="0">
                <a:solidFill>
                  <a:schemeClr val="tx1"/>
                </a:solidFill>
                <a:latin typeface="+mn-lt"/>
                <a:ea typeface="+mn-ea"/>
                <a:cs typeface="+mn-cs"/>
              </a:rPr>
              <a:t>E</a:t>
            </a:r>
            <a:r>
              <a:rPr lang="en-US" sz="2000" b="0" i="0" u="none" strike="noStrike" kern="1200" baseline="-25000" dirty="0" err="1" smtClean="0">
                <a:solidFill>
                  <a:schemeClr val="tx1"/>
                </a:solidFill>
                <a:latin typeface="Symbol" charset="2"/>
                <a:ea typeface="+mn-ea"/>
                <a:cs typeface="Symbol" charset="2"/>
              </a:rPr>
              <a:t>g</a:t>
            </a:r>
            <a:r>
              <a:rPr lang="en-US" sz="2000" b="0" i="0" u="none" strike="noStrike" kern="1200" baseline="0" dirty="0" smtClean="0">
                <a:solidFill>
                  <a:schemeClr val="tx1"/>
                </a:solidFill>
                <a:latin typeface="+mn-lt"/>
                <a:ea typeface="+mn-ea"/>
                <a:cs typeface="+mn-cs"/>
              </a:rPr>
              <a:t>) that a gamma-ray of energy </a:t>
            </a:r>
            <a:r>
              <a:rPr lang="en-US" sz="2000" b="0" i="0" u="none" strike="noStrike" kern="1200" baseline="0" dirty="0" err="1" smtClean="0">
                <a:solidFill>
                  <a:schemeClr val="tx1"/>
                </a:solidFill>
                <a:latin typeface="+mn-lt"/>
                <a:ea typeface="+mn-ea"/>
                <a:cs typeface="+mn-cs"/>
              </a:rPr>
              <a:t>E</a:t>
            </a:r>
            <a:r>
              <a:rPr lang="en-US" sz="2000" b="0" i="0" u="none" strike="noStrike" kern="1200" baseline="-25000" dirty="0" err="1" smtClean="0">
                <a:solidFill>
                  <a:schemeClr val="tx1"/>
                </a:solidFill>
                <a:latin typeface="Symbol" charset="2"/>
                <a:ea typeface="+mn-ea"/>
                <a:cs typeface="Symbol" charset="2"/>
              </a:rPr>
              <a:t>g</a:t>
            </a:r>
            <a:r>
              <a:rPr lang="en-US" sz="2000" b="0" i="0" u="none" strike="noStrike" kern="1200" baseline="0" dirty="0" smtClean="0">
                <a:solidFill>
                  <a:schemeClr val="tx1"/>
                </a:solidFill>
                <a:latin typeface="+mn-lt"/>
                <a:ea typeface="+mn-ea"/>
                <a:cs typeface="+mn-cs"/>
              </a:rPr>
              <a:t>  is emitted from an energy bin of excitation energy E . This matrix is used for the simultaneous extraction of the gamma-ray strength function and the level density function.</a:t>
            </a:r>
            <a:endParaRPr lang="en-US" sz="2000" dirty="0"/>
          </a:p>
        </p:txBody>
      </p:sp>
      <p:sp>
        <p:nvSpPr>
          <p:cNvPr id="4" name="Slide Number Placeholder 3"/>
          <p:cNvSpPr>
            <a:spLocks noGrp="1"/>
          </p:cNvSpPr>
          <p:nvPr>
            <p:ph type="sldNum" sz="quarter" idx="10"/>
          </p:nvPr>
        </p:nvSpPr>
        <p:spPr/>
        <p:txBody>
          <a:bodyPr/>
          <a:lstStyle/>
          <a:p>
            <a:fld id="{7D48E369-8EAE-FA44-810A-0BB0C6699648}" type="slidenum">
              <a:rPr lang="en-US" smtClean="0"/>
              <a:t>16</a:t>
            </a:fld>
            <a:endParaRPr lang="en-US"/>
          </a:p>
        </p:txBody>
      </p:sp>
    </p:spTree>
    <p:extLst>
      <p:ext uri="{BB962C8B-B14F-4D97-AF65-F5344CB8AC3E}">
        <p14:creationId xmlns:p14="http://schemas.microsoft.com/office/powerpoint/2010/main" val="4217573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err="1" smtClean="0"/>
              <a:t>N</a:t>
            </a:r>
            <a:r>
              <a:rPr lang="en-US" sz="2000" baseline="-25000" dirty="0" err="1" smtClean="0"/>
              <a:t>free</a:t>
            </a:r>
            <a:r>
              <a:rPr lang="en-US" sz="2000" baseline="0" dirty="0" smtClean="0"/>
              <a:t> – number of degrees of freedom, that is number of data points in the respective spectrum</a:t>
            </a:r>
          </a:p>
          <a:p>
            <a:r>
              <a:rPr lang="en-US" sz="2000" baseline="0" dirty="0" smtClean="0">
                <a:latin typeface="Symbol" charset="2"/>
                <a:cs typeface="Symbol" charset="2"/>
              </a:rPr>
              <a:t>D</a:t>
            </a:r>
            <a:r>
              <a:rPr lang="en-US" sz="2000" baseline="0" dirty="0" smtClean="0"/>
              <a:t>P – experimental </a:t>
            </a:r>
            <a:r>
              <a:rPr lang="en-US" sz="2000" dirty="0"/>
              <a:t>u</a:t>
            </a:r>
            <a:r>
              <a:rPr lang="en-US" sz="2000" baseline="0" dirty="0" smtClean="0"/>
              <a:t>ncertainty</a:t>
            </a:r>
            <a:endParaRPr lang="en-US" sz="2000" baseline="-25000" dirty="0"/>
          </a:p>
        </p:txBody>
      </p:sp>
      <p:sp>
        <p:nvSpPr>
          <p:cNvPr id="4" name="Slide Number Placeholder 3"/>
          <p:cNvSpPr>
            <a:spLocks noGrp="1"/>
          </p:cNvSpPr>
          <p:nvPr>
            <p:ph type="sldNum" sz="quarter" idx="10"/>
          </p:nvPr>
        </p:nvSpPr>
        <p:spPr/>
        <p:txBody>
          <a:bodyPr/>
          <a:lstStyle/>
          <a:p>
            <a:fld id="{7D48E369-8EAE-FA44-810A-0BB0C6699648}" type="slidenum">
              <a:rPr lang="en-US" smtClean="0"/>
              <a:t>17</a:t>
            </a:fld>
            <a:endParaRPr lang="en-US"/>
          </a:p>
        </p:txBody>
      </p:sp>
    </p:spTree>
    <p:extLst>
      <p:ext uri="{BB962C8B-B14F-4D97-AF65-F5344CB8AC3E}">
        <p14:creationId xmlns:p14="http://schemas.microsoft.com/office/powerpoint/2010/main" val="562966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latin typeface="Symbol" charset="2"/>
              <a:cs typeface="Symbol" charset="2"/>
            </a:endParaRPr>
          </a:p>
        </p:txBody>
      </p:sp>
      <p:sp>
        <p:nvSpPr>
          <p:cNvPr id="4" name="Slide Number Placeholder 3"/>
          <p:cNvSpPr>
            <a:spLocks noGrp="1"/>
          </p:cNvSpPr>
          <p:nvPr>
            <p:ph type="sldNum" sz="quarter" idx="10"/>
          </p:nvPr>
        </p:nvSpPr>
        <p:spPr/>
        <p:txBody>
          <a:bodyPr/>
          <a:lstStyle/>
          <a:p>
            <a:fld id="{7D48E369-8EAE-FA44-810A-0BB0C6699648}" type="slidenum">
              <a:rPr lang="en-US" smtClean="0"/>
              <a:t>18</a:t>
            </a:fld>
            <a:endParaRPr lang="en-US"/>
          </a:p>
        </p:txBody>
      </p:sp>
    </p:spTree>
    <p:extLst>
      <p:ext uri="{BB962C8B-B14F-4D97-AF65-F5344CB8AC3E}">
        <p14:creationId xmlns:p14="http://schemas.microsoft.com/office/powerpoint/2010/main" val="3012404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3B2D5F-F4E6-C14E-8A57-EFB67C5E91FD}" type="datetime1">
              <a:rPr lang="en-US" smtClean="0"/>
              <a:t>17/04/19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7BCF94-62D1-7E4D-9FF7-7ABED3222029}" type="slidenum">
              <a:rPr lang="en-US" smtClean="0"/>
              <a:t>‹#›</a:t>
            </a:fld>
            <a:endParaRPr lang="en-US"/>
          </a:p>
        </p:txBody>
      </p:sp>
    </p:spTree>
    <p:extLst>
      <p:ext uri="{BB962C8B-B14F-4D97-AF65-F5344CB8AC3E}">
        <p14:creationId xmlns:p14="http://schemas.microsoft.com/office/powerpoint/2010/main" val="20963695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5CC631-5AAA-1843-9622-513DAD0E3507}" type="datetime1">
              <a:rPr lang="en-US" smtClean="0"/>
              <a:t>17/04/19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7BCF94-62D1-7E4D-9FF7-7ABED3222029}" type="slidenum">
              <a:rPr lang="en-US" smtClean="0"/>
              <a:t>‹#›</a:t>
            </a:fld>
            <a:endParaRPr lang="en-US"/>
          </a:p>
        </p:txBody>
      </p:sp>
    </p:spTree>
    <p:extLst>
      <p:ext uri="{BB962C8B-B14F-4D97-AF65-F5344CB8AC3E}">
        <p14:creationId xmlns:p14="http://schemas.microsoft.com/office/powerpoint/2010/main" val="17686610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468061-0671-9A43-BC68-5F302FF3C798}" type="datetime1">
              <a:rPr lang="en-US" smtClean="0"/>
              <a:t>17/04/19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7BCF94-62D1-7E4D-9FF7-7ABED3222029}" type="slidenum">
              <a:rPr lang="en-US" smtClean="0"/>
              <a:t>‹#›</a:t>
            </a:fld>
            <a:endParaRPr lang="en-US"/>
          </a:p>
        </p:txBody>
      </p:sp>
    </p:spTree>
    <p:extLst>
      <p:ext uri="{BB962C8B-B14F-4D97-AF65-F5344CB8AC3E}">
        <p14:creationId xmlns:p14="http://schemas.microsoft.com/office/powerpoint/2010/main" val="25935429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defTabSz="914400" fontAlgn="base">
              <a:spcBef>
                <a:spcPct val="0"/>
              </a:spcBef>
              <a:spcAft>
                <a:spcPct val="0"/>
              </a:spcAft>
            </a:pPr>
            <a:endParaRPr lang="en-US" b="1">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defTabSz="914400" fontAlgn="base">
              <a:spcBef>
                <a:spcPct val="0"/>
              </a:spcBef>
              <a:spcAft>
                <a:spcPct val="0"/>
              </a:spcAft>
              <a:defRPr/>
            </a:pPr>
            <a:endParaRPr lang="en-US" b="1">
              <a:solidFill>
                <a:srgbClr val="000000"/>
              </a:solidFill>
              <a:latin typeface="Arial" charset="0"/>
              <a:ea typeface="ＭＳ Ｐゴシック" charset="0"/>
              <a:cs typeface="ＭＳ Ｐゴシック" charset="0"/>
            </a:endParaRPr>
          </a:p>
        </p:txBody>
      </p:sp>
      <p:sp>
        <p:nvSpPr>
          <p:cNvPr id="23554" name="Rectangle 2"/>
          <p:cNvSpPr>
            <a:spLocks noGrp="1" noChangeArrowheads="1"/>
          </p:cNvSpPr>
          <p:nvPr>
            <p:ph type="ctrTitle"/>
          </p:nvPr>
        </p:nvSpPr>
        <p:spPr>
          <a:xfrm>
            <a:off x="914400" y="1524000"/>
            <a:ext cx="7623175" cy="1752600"/>
          </a:xfrm>
        </p:spPr>
        <p:txBody>
          <a:bodyPr/>
          <a:lstStyle>
            <a:lvl1pPr>
              <a:defRPr sz="5000"/>
            </a:lvl1pPr>
          </a:lstStyle>
          <a:p>
            <a:r>
              <a:rPr lang="en-US"/>
              <a:t>Click to edit Master title style</a:t>
            </a:r>
          </a:p>
        </p:txBody>
      </p:sp>
      <p:sp>
        <p:nvSpPr>
          <p:cNvPr id="23555" name="Rectangle 3"/>
          <p:cNvSpPr>
            <a:spLocks noGrp="1" noChangeArrowheads="1"/>
          </p:cNvSpPr>
          <p:nvPr>
            <p:ph type="subTitle" idx="1"/>
          </p:nvPr>
        </p:nvSpPr>
        <p:spPr>
          <a:xfrm>
            <a:off x="1981200" y="3962400"/>
            <a:ext cx="6553200" cy="1752600"/>
          </a:xfrm>
        </p:spPr>
        <p:txBody>
          <a:bodyPr/>
          <a:lstStyle>
            <a:lvl1pPr marL="0" indent="0">
              <a:buFont typeface="Wingdings" charset="2"/>
              <a:buNone/>
              <a:defRPr sz="2800"/>
            </a:lvl1pPr>
          </a:lstStyle>
          <a:p>
            <a:r>
              <a:rPr lang="en-US"/>
              <a:t>Click to edit Master subtitle style</a:t>
            </a:r>
          </a:p>
        </p:txBody>
      </p:sp>
      <p:sp>
        <p:nvSpPr>
          <p:cNvPr id="6" name="Rectangle 4"/>
          <p:cNvSpPr>
            <a:spLocks noGrp="1" noChangeArrowheads="1"/>
          </p:cNvSpPr>
          <p:nvPr>
            <p:ph type="dt" sz="half" idx="10"/>
          </p:nvPr>
        </p:nvSpPr>
        <p:spPr/>
        <p:txBody>
          <a:bodyPr/>
          <a:lstStyle>
            <a:lvl1pPr>
              <a:defRPr/>
            </a:lvl1pPr>
          </a:lstStyle>
          <a:p>
            <a:endParaRPr lang="en-US">
              <a:solidFill>
                <a:srgbClr val="000000"/>
              </a:solidFill>
            </a:endParaRPr>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8" name="Rectangle 6"/>
          <p:cNvSpPr>
            <a:spLocks noGrp="1" noChangeArrowheads="1"/>
          </p:cNvSpPr>
          <p:nvPr>
            <p:ph type="sldNum" sz="quarter" idx="12"/>
          </p:nvPr>
        </p:nvSpPr>
        <p:spPr/>
        <p:txBody>
          <a:bodyPr/>
          <a:lstStyle>
            <a:lvl1pPr>
              <a:defRPr/>
            </a:lvl1pPr>
          </a:lstStyle>
          <a:p>
            <a:fld id="{46478D9E-B45F-F349-BCBA-8D0E1EFFCD2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84030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FA110C7-4D05-CF46-A795-F3AA5BE7C44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69609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x-none"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5E00DCD-15B0-BC44-802B-78FDF4006E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24539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EC20461-366D-8D4F-BACB-9035CAD8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06216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ECF8E28-0B93-4C42-B2E5-9FAE4BDAD8D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99045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8F2CA86-40F2-5147-9F2F-BA00BD1091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29855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1B09E24-8924-C140-AB55-1EA456F856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93204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4E5DE5F-49C9-4940-BD62-7338583107D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98538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0045FC-FD35-8441-BF00-34CE27ACB7EC}" type="datetime1">
              <a:rPr lang="en-US" smtClean="0"/>
              <a:t>17/04/19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7BCF94-62D1-7E4D-9FF7-7ABED3222029}" type="slidenum">
              <a:rPr lang="en-US" smtClean="0"/>
              <a:t>‹#›</a:t>
            </a:fld>
            <a:endParaRPr lang="en-US"/>
          </a:p>
        </p:txBody>
      </p:sp>
    </p:spTree>
    <p:extLst>
      <p:ext uri="{BB962C8B-B14F-4D97-AF65-F5344CB8AC3E}">
        <p14:creationId xmlns:p14="http://schemas.microsoft.com/office/powerpoint/2010/main" val="6800092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4657AE9-9F7C-EF43-AD5D-2182916720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54649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88F059B-6A3C-FF4B-8601-9E62A99599E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39317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667D053-B10E-7C4E-86FB-FE61F33458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05994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B9FBE88-AD3C-FA45-80F6-F3BE1580ABD2}" type="datetimeFigureOut">
              <a:rPr lang="en-US" smtClean="0">
                <a:solidFill>
                  <a:prstClr val="black">
                    <a:tint val="75000"/>
                  </a:prstClr>
                </a:solidFill>
                <a:latin typeface="Calibri"/>
              </a:rPr>
              <a:pPr/>
              <a:t>17/04/19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308C789-DC95-0E48-808C-1AD9CCED235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952093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9FBE88-AD3C-FA45-80F6-F3BE1580ABD2}" type="datetimeFigureOut">
              <a:rPr lang="en-US" smtClean="0">
                <a:solidFill>
                  <a:prstClr val="black">
                    <a:tint val="75000"/>
                  </a:prstClr>
                </a:solidFill>
                <a:latin typeface="Calibri"/>
              </a:rPr>
              <a:pPr/>
              <a:t>17/04/19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308C789-DC95-0E48-808C-1AD9CCED235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149434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9FBE88-AD3C-FA45-80F6-F3BE1580ABD2}" type="datetimeFigureOut">
              <a:rPr lang="en-US" smtClean="0">
                <a:solidFill>
                  <a:prstClr val="black">
                    <a:tint val="75000"/>
                  </a:prstClr>
                </a:solidFill>
                <a:latin typeface="Calibri"/>
              </a:rPr>
              <a:pPr/>
              <a:t>17/04/19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308C789-DC95-0E48-808C-1AD9CCED235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448848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B9FBE88-AD3C-FA45-80F6-F3BE1580ABD2}" type="datetimeFigureOut">
              <a:rPr lang="en-US" smtClean="0">
                <a:solidFill>
                  <a:prstClr val="black">
                    <a:tint val="75000"/>
                  </a:prstClr>
                </a:solidFill>
                <a:latin typeface="Calibri"/>
              </a:rPr>
              <a:pPr/>
              <a:t>17/04/19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308C789-DC95-0E48-808C-1AD9CCED235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62076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9FBE88-AD3C-FA45-80F6-F3BE1580ABD2}" type="datetimeFigureOut">
              <a:rPr lang="en-US" smtClean="0">
                <a:solidFill>
                  <a:prstClr val="black">
                    <a:tint val="75000"/>
                  </a:prstClr>
                </a:solidFill>
                <a:latin typeface="Calibri"/>
              </a:rPr>
              <a:pPr/>
              <a:t>17/04/19</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308C789-DC95-0E48-808C-1AD9CCED235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96097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B9FBE88-AD3C-FA45-80F6-F3BE1580ABD2}" type="datetimeFigureOut">
              <a:rPr lang="en-US" smtClean="0">
                <a:solidFill>
                  <a:prstClr val="black">
                    <a:tint val="75000"/>
                  </a:prstClr>
                </a:solidFill>
                <a:latin typeface="Calibri"/>
              </a:rPr>
              <a:pPr/>
              <a:t>17/04/19</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308C789-DC95-0E48-808C-1AD9CCED235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547992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9FBE88-AD3C-FA45-80F6-F3BE1580ABD2}" type="datetimeFigureOut">
              <a:rPr lang="en-US" smtClean="0">
                <a:solidFill>
                  <a:prstClr val="black">
                    <a:tint val="75000"/>
                  </a:prstClr>
                </a:solidFill>
                <a:latin typeface="Calibri"/>
              </a:rPr>
              <a:pPr/>
              <a:t>17/04/19</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308C789-DC95-0E48-808C-1AD9CCED235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25080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F51E7E-3E50-E44E-B5E4-B145F835DF97}" type="datetime1">
              <a:rPr lang="en-US" smtClean="0"/>
              <a:t>17/04/19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7BCF94-62D1-7E4D-9FF7-7ABED3222029}" type="slidenum">
              <a:rPr lang="en-US" smtClean="0"/>
              <a:t>‹#›</a:t>
            </a:fld>
            <a:endParaRPr lang="en-US"/>
          </a:p>
        </p:txBody>
      </p:sp>
    </p:spTree>
    <p:extLst>
      <p:ext uri="{BB962C8B-B14F-4D97-AF65-F5344CB8AC3E}">
        <p14:creationId xmlns:p14="http://schemas.microsoft.com/office/powerpoint/2010/main" val="37812590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9FBE88-AD3C-FA45-80F6-F3BE1580ABD2}" type="datetimeFigureOut">
              <a:rPr lang="en-US" smtClean="0">
                <a:solidFill>
                  <a:prstClr val="black">
                    <a:tint val="75000"/>
                  </a:prstClr>
                </a:solidFill>
                <a:latin typeface="Calibri"/>
              </a:rPr>
              <a:pPr/>
              <a:t>17/04/19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308C789-DC95-0E48-808C-1AD9CCED235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724525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9FBE88-AD3C-FA45-80F6-F3BE1580ABD2}" type="datetimeFigureOut">
              <a:rPr lang="en-US" smtClean="0">
                <a:solidFill>
                  <a:prstClr val="black">
                    <a:tint val="75000"/>
                  </a:prstClr>
                </a:solidFill>
                <a:latin typeface="Calibri"/>
              </a:rPr>
              <a:pPr/>
              <a:t>17/04/19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308C789-DC95-0E48-808C-1AD9CCED235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359597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9FBE88-AD3C-FA45-80F6-F3BE1580ABD2}" type="datetimeFigureOut">
              <a:rPr lang="en-US" smtClean="0">
                <a:solidFill>
                  <a:prstClr val="black">
                    <a:tint val="75000"/>
                  </a:prstClr>
                </a:solidFill>
                <a:latin typeface="Calibri"/>
              </a:rPr>
              <a:pPr/>
              <a:t>17/04/19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308C789-DC95-0E48-808C-1AD9CCED235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788428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9FBE88-AD3C-FA45-80F6-F3BE1580ABD2}" type="datetimeFigureOut">
              <a:rPr lang="en-US" smtClean="0">
                <a:solidFill>
                  <a:prstClr val="black">
                    <a:tint val="75000"/>
                  </a:prstClr>
                </a:solidFill>
                <a:latin typeface="Calibri"/>
              </a:rPr>
              <a:pPr/>
              <a:t>17/04/19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308C789-DC95-0E48-808C-1AD9CCED235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230655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E69AEFA-2CDE-4B4A-AFC5-507AB2E6D20F}" type="datetimeFigureOut">
              <a:rPr lang="en-US" smtClean="0">
                <a:solidFill>
                  <a:prstClr val="black">
                    <a:tint val="75000"/>
                  </a:prstClr>
                </a:solidFill>
                <a:latin typeface="Calibri"/>
              </a:rPr>
              <a:pPr/>
              <a:t>17/04/19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D2D7D05-5C4E-3D41-AF9F-D09F4D4E1A1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151980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69AEFA-2CDE-4B4A-AFC5-507AB2E6D20F}" type="datetimeFigureOut">
              <a:rPr lang="en-US" smtClean="0">
                <a:solidFill>
                  <a:prstClr val="black">
                    <a:tint val="75000"/>
                  </a:prstClr>
                </a:solidFill>
                <a:latin typeface="Calibri"/>
              </a:rPr>
              <a:pPr/>
              <a:t>17/04/19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D2D7D05-5C4E-3D41-AF9F-D09F4D4E1A1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596454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E69AEFA-2CDE-4B4A-AFC5-507AB2E6D20F}" type="datetimeFigureOut">
              <a:rPr lang="en-US" smtClean="0">
                <a:solidFill>
                  <a:prstClr val="black">
                    <a:tint val="75000"/>
                  </a:prstClr>
                </a:solidFill>
                <a:latin typeface="Calibri"/>
              </a:rPr>
              <a:pPr/>
              <a:t>17/04/19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D2D7D05-5C4E-3D41-AF9F-D09F4D4E1A1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134274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E69AEFA-2CDE-4B4A-AFC5-507AB2E6D20F}" type="datetimeFigureOut">
              <a:rPr lang="en-US" smtClean="0">
                <a:solidFill>
                  <a:prstClr val="black">
                    <a:tint val="75000"/>
                  </a:prstClr>
                </a:solidFill>
                <a:latin typeface="Calibri"/>
              </a:rPr>
              <a:pPr/>
              <a:t>17/04/19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D2D7D05-5C4E-3D41-AF9F-D09F4D4E1A1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022553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E69AEFA-2CDE-4B4A-AFC5-507AB2E6D20F}" type="datetimeFigureOut">
              <a:rPr lang="en-US" smtClean="0">
                <a:solidFill>
                  <a:prstClr val="black">
                    <a:tint val="75000"/>
                  </a:prstClr>
                </a:solidFill>
                <a:latin typeface="Calibri"/>
              </a:rPr>
              <a:pPr/>
              <a:t>17/04/19</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D2D7D05-5C4E-3D41-AF9F-D09F4D4E1A1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413659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E69AEFA-2CDE-4B4A-AFC5-507AB2E6D20F}" type="datetimeFigureOut">
              <a:rPr lang="en-US" smtClean="0">
                <a:solidFill>
                  <a:prstClr val="black">
                    <a:tint val="75000"/>
                  </a:prstClr>
                </a:solidFill>
                <a:latin typeface="Calibri"/>
              </a:rPr>
              <a:pPr/>
              <a:t>17/04/19</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D2D7D05-5C4E-3D41-AF9F-D09F4D4E1A1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24599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09F23C-7274-BF47-83FF-975E6945D61E}" type="datetime1">
              <a:rPr lang="en-US" smtClean="0"/>
              <a:t>17/04/19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7BCF94-62D1-7E4D-9FF7-7ABED3222029}" type="slidenum">
              <a:rPr lang="en-US" smtClean="0"/>
              <a:t>‹#›</a:t>
            </a:fld>
            <a:endParaRPr lang="en-US"/>
          </a:p>
        </p:txBody>
      </p:sp>
    </p:spTree>
    <p:extLst>
      <p:ext uri="{BB962C8B-B14F-4D97-AF65-F5344CB8AC3E}">
        <p14:creationId xmlns:p14="http://schemas.microsoft.com/office/powerpoint/2010/main" val="16398408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69AEFA-2CDE-4B4A-AFC5-507AB2E6D20F}" type="datetimeFigureOut">
              <a:rPr lang="en-US" smtClean="0">
                <a:solidFill>
                  <a:prstClr val="black">
                    <a:tint val="75000"/>
                  </a:prstClr>
                </a:solidFill>
                <a:latin typeface="Calibri"/>
              </a:rPr>
              <a:pPr/>
              <a:t>17/04/19</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D2D7D05-5C4E-3D41-AF9F-D09F4D4E1A1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101868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69AEFA-2CDE-4B4A-AFC5-507AB2E6D20F}" type="datetimeFigureOut">
              <a:rPr lang="en-US" smtClean="0">
                <a:solidFill>
                  <a:prstClr val="black">
                    <a:tint val="75000"/>
                  </a:prstClr>
                </a:solidFill>
                <a:latin typeface="Calibri"/>
              </a:rPr>
              <a:pPr/>
              <a:t>17/04/19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D2D7D05-5C4E-3D41-AF9F-D09F4D4E1A1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361976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69AEFA-2CDE-4B4A-AFC5-507AB2E6D20F}" type="datetimeFigureOut">
              <a:rPr lang="en-US" smtClean="0">
                <a:solidFill>
                  <a:prstClr val="black">
                    <a:tint val="75000"/>
                  </a:prstClr>
                </a:solidFill>
                <a:latin typeface="Calibri"/>
              </a:rPr>
              <a:pPr/>
              <a:t>17/04/19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D2D7D05-5C4E-3D41-AF9F-D09F4D4E1A1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652903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69AEFA-2CDE-4B4A-AFC5-507AB2E6D20F}" type="datetimeFigureOut">
              <a:rPr lang="en-US" smtClean="0">
                <a:solidFill>
                  <a:prstClr val="black">
                    <a:tint val="75000"/>
                  </a:prstClr>
                </a:solidFill>
                <a:latin typeface="Calibri"/>
              </a:rPr>
              <a:pPr/>
              <a:t>17/04/19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D2D7D05-5C4E-3D41-AF9F-D09F4D4E1A1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123970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69AEFA-2CDE-4B4A-AFC5-507AB2E6D20F}" type="datetimeFigureOut">
              <a:rPr lang="en-US" smtClean="0">
                <a:solidFill>
                  <a:prstClr val="black">
                    <a:tint val="75000"/>
                  </a:prstClr>
                </a:solidFill>
                <a:latin typeface="Calibri"/>
              </a:rPr>
              <a:pPr/>
              <a:t>17/04/19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D2D7D05-5C4E-3D41-AF9F-D09F4D4E1A1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53515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9E230E-2A53-0845-B90E-821C9CE7B6DE}" type="datetime1">
              <a:rPr lang="en-US" smtClean="0"/>
              <a:t>17/04/19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7BCF94-62D1-7E4D-9FF7-7ABED3222029}" type="slidenum">
              <a:rPr lang="en-US" smtClean="0"/>
              <a:t>‹#›</a:t>
            </a:fld>
            <a:endParaRPr lang="en-US"/>
          </a:p>
        </p:txBody>
      </p:sp>
    </p:spTree>
    <p:extLst>
      <p:ext uri="{BB962C8B-B14F-4D97-AF65-F5344CB8AC3E}">
        <p14:creationId xmlns:p14="http://schemas.microsoft.com/office/powerpoint/2010/main" val="28153584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B6FE51-EC83-EC45-B3CB-71402F1A0521}" type="datetime1">
              <a:rPr lang="en-US" smtClean="0"/>
              <a:t>17/04/19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7BCF94-62D1-7E4D-9FF7-7ABED3222029}" type="slidenum">
              <a:rPr lang="en-US" smtClean="0"/>
              <a:t>‹#›</a:t>
            </a:fld>
            <a:endParaRPr lang="en-US"/>
          </a:p>
        </p:txBody>
      </p:sp>
    </p:spTree>
    <p:extLst>
      <p:ext uri="{BB962C8B-B14F-4D97-AF65-F5344CB8AC3E}">
        <p14:creationId xmlns:p14="http://schemas.microsoft.com/office/powerpoint/2010/main" val="35342094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C89415-519D-CE43-A2BE-1E37F63A6D91}" type="datetime1">
              <a:rPr lang="en-US" smtClean="0"/>
              <a:t>17/04/19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7BCF94-62D1-7E4D-9FF7-7ABED3222029}" type="slidenum">
              <a:rPr lang="en-US" smtClean="0"/>
              <a:t>‹#›</a:t>
            </a:fld>
            <a:endParaRPr lang="en-US"/>
          </a:p>
        </p:txBody>
      </p:sp>
    </p:spTree>
    <p:extLst>
      <p:ext uri="{BB962C8B-B14F-4D97-AF65-F5344CB8AC3E}">
        <p14:creationId xmlns:p14="http://schemas.microsoft.com/office/powerpoint/2010/main" val="36252662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F283BF-55F5-C145-90D1-47F52EEF0E46}" type="datetime1">
              <a:rPr lang="en-US" smtClean="0"/>
              <a:t>17/04/19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7BCF94-62D1-7E4D-9FF7-7ABED3222029}" type="slidenum">
              <a:rPr lang="en-US" smtClean="0"/>
              <a:t>‹#›</a:t>
            </a:fld>
            <a:endParaRPr lang="en-US"/>
          </a:p>
        </p:txBody>
      </p:sp>
    </p:spTree>
    <p:extLst>
      <p:ext uri="{BB962C8B-B14F-4D97-AF65-F5344CB8AC3E}">
        <p14:creationId xmlns:p14="http://schemas.microsoft.com/office/powerpoint/2010/main" val="186548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B4A0B3-808E-A64C-9405-87DE6F85FA0C}" type="datetime1">
              <a:rPr lang="en-US" smtClean="0"/>
              <a:t>17/04/19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7BCF94-62D1-7E4D-9FF7-7ABED3222029}" type="slidenum">
              <a:rPr lang="en-US" smtClean="0"/>
              <a:t>‹#›</a:t>
            </a:fld>
            <a:endParaRPr lang="en-US"/>
          </a:p>
        </p:txBody>
      </p:sp>
    </p:spTree>
    <p:extLst>
      <p:ext uri="{BB962C8B-B14F-4D97-AF65-F5344CB8AC3E}">
        <p14:creationId xmlns:p14="http://schemas.microsoft.com/office/powerpoint/2010/main" val="32593478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DBC8D5-4481-AA4C-B5ED-35407F0BDEC7}" type="datetime1">
              <a:rPr lang="en-US" smtClean="0"/>
              <a:t>17/04/19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7BCF94-62D1-7E4D-9FF7-7ABED3222029}" type="slidenum">
              <a:rPr lang="en-US" smtClean="0"/>
              <a:t>‹#›</a:t>
            </a:fld>
            <a:endParaRPr lang="en-US"/>
          </a:p>
        </p:txBody>
      </p:sp>
    </p:spTree>
    <p:extLst>
      <p:ext uri="{BB962C8B-B14F-4D97-AF65-F5344CB8AC3E}">
        <p14:creationId xmlns:p14="http://schemas.microsoft.com/office/powerpoint/2010/main" val="28396828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32"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Garamond" charset="0"/>
              </a:defRPr>
            </a:lvl1pPr>
          </a:lstStyle>
          <a:p>
            <a:pPr defTabSz="914400" fontAlgn="base">
              <a:spcBef>
                <a:spcPct val="0"/>
              </a:spcBef>
              <a:spcAft>
                <a:spcPct val="0"/>
              </a:spcAft>
            </a:pPr>
            <a:endParaRPr lang="en-US">
              <a:solidFill>
                <a:srgbClr val="000000"/>
              </a:solidFill>
              <a:ea typeface="ＭＳ Ｐゴシック" charset="0"/>
              <a:cs typeface="ＭＳ Ｐゴシック" charset="0"/>
            </a:endParaRPr>
          </a:p>
        </p:txBody>
      </p:sp>
      <p:sp>
        <p:nvSpPr>
          <p:cNvPr id="225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0">
                <a:latin typeface="Garamond" charset="0"/>
              </a:defRPr>
            </a:lvl1pPr>
          </a:lstStyle>
          <a:p>
            <a:pPr defTabSz="914400" fontAlgn="base">
              <a:spcBef>
                <a:spcPct val="0"/>
              </a:spcBef>
              <a:spcAft>
                <a:spcPct val="0"/>
              </a:spcAft>
            </a:pPr>
            <a:endParaRPr lang="en-US">
              <a:solidFill>
                <a:srgbClr val="000000"/>
              </a:solidFill>
              <a:ea typeface="ＭＳ Ｐゴシック" charset="0"/>
              <a:cs typeface="ＭＳ Ｐゴシック" charset="0"/>
            </a:endParaRPr>
          </a:p>
        </p:txBody>
      </p:sp>
      <p:sp>
        <p:nvSpPr>
          <p:cNvPr id="22534"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Garamond" charset="0"/>
              </a:defRPr>
            </a:lvl1pPr>
          </a:lstStyle>
          <a:p>
            <a:pPr defTabSz="914400" fontAlgn="base">
              <a:spcBef>
                <a:spcPct val="0"/>
              </a:spcBef>
              <a:spcAft>
                <a:spcPct val="0"/>
              </a:spcAft>
            </a:pPr>
            <a:fld id="{6C09A6D7-C53D-C242-8BC2-6E8AC0B23FBC}" type="slidenum">
              <a:rPr lang="en-US">
                <a:solidFill>
                  <a:srgbClr val="000000"/>
                </a:solidFill>
                <a:ea typeface="ＭＳ Ｐゴシック" charset="0"/>
                <a:cs typeface="ＭＳ Ｐゴシック" charset="0"/>
              </a:rPr>
              <a:pPr defTabSz="914400" fontAlgn="base">
                <a:spcBef>
                  <a:spcPct val="0"/>
                </a:spcBef>
                <a:spcAft>
                  <a:spcPct val="0"/>
                </a:spcAft>
              </a:pPr>
              <a:t>‹#›</a:t>
            </a:fld>
            <a:endParaRPr lang="en-US">
              <a:solidFill>
                <a:srgbClr val="000000"/>
              </a:solidFill>
              <a:ea typeface="ＭＳ Ｐゴシック" charset="0"/>
              <a:cs typeface="ＭＳ Ｐゴシック" charset="0"/>
            </a:endParaRPr>
          </a:p>
        </p:txBody>
      </p:sp>
      <p:sp>
        <p:nvSpPr>
          <p:cNvPr id="22535"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defTabSz="914400" fontAlgn="base">
              <a:spcBef>
                <a:spcPct val="0"/>
              </a:spcBef>
              <a:spcAft>
                <a:spcPct val="0"/>
              </a:spcAft>
            </a:pPr>
            <a:endParaRPr lang="en-US" b="1">
              <a:solidFill>
                <a:srgbClr val="000000"/>
              </a:solidFill>
              <a:latin typeface="Arial" charset="0"/>
              <a:ea typeface="ＭＳ Ｐゴシック" charset="0"/>
              <a:cs typeface="ＭＳ Ｐゴシック" charset="0"/>
            </a:endParaRPr>
          </a:p>
        </p:txBody>
      </p:sp>
      <p:sp>
        <p:nvSpPr>
          <p:cNvPr id="22536"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defTabSz="914400" fontAlgn="base">
              <a:spcBef>
                <a:spcPct val="0"/>
              </a:spcBef>
              <a:spcAft>
                <a:spcPct val="0"/>
              </a:spcAft>
              <a:defRPr/>
            </a:pPr>
            <a:endParaRPr lang="en-US" b="1">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683429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200">
          <a:solidFill>
            <a:schemeClr val="tx2"/>
          </a:solidFill>
          <a:latin typeface="Garamond" charset="0"/>
          <a:ea typeface="ＭＳ Ｐゴシック" charset="-128"/>
          <a:cs typeface="ＭＳ Ｐゴシック" charset="-128"/>
        </a:defRPr>
      </a:lvl2pPr>
      <a:lvl3pPr algn="l" rtl="0" eaLnBrk="0" fontAlgn="base" hangingPunct="0">
        <a:spcBef>
          <a:spcPct val="0"/>
        </a:spcBef>
        <a:spcAft>
          <a:spcPct val="0"/>
        </a:spcAft>
        <a:defRPr sz="4200">
          <a:solidFill>
            <a:schemeClr val="tx2"/>
          </a:solidFill>
          <a:latin typeface="Garamond" charset="0"/>
          <a:ea typeface="ＭＳ Ｐゴシック" charset="-128"/>
          <a:cs typeface="ＭＳ Ｐゴシック" charset="-128"/>
        </a:defRPr>
      </a:lvl3pPr>
      <a:lvl4pPr algn="l" rtl="0" eaLnBrk="0" fontAlgn="base" hangingPunct="0">
        <a:spcBef>
          <a:spcPct val="0"/>
        </a:spcBef>
        <a:spcAft>
          <a:spcPct val="0"/>
        </a:spcAft>
        <a:defRPr sz="4200">
          <a:solidFill>
            <a:schemeClr val="tx2"/>
          </a:solidFill>
          <a:latin typeface="Garamond" charset="0"/>
          <a:ea typeface="ＭＳ Ｐゴシック" charset="-128"/>
          <a:cs typeface="ＭＳ Ｐゴシック" charset="-128"/>
        </a:defRPr>
      </a:lvl4pPr>
      <a:lvl5pPr algn="l" rtl="0" eaLnBrk="0" fontAlgn="base" hangingPunct="0">
        <a:spcBef>
          <a:spcPct val="0"/>
        </a:spcBef>
        <a:spcAft>
          <a:spcPct val="0"/>
        </a:spcAft>
        <a:defRPr sz="4200">
          <a:solidFill>
            <a:schemeClr val="tx2"/>
          </a:solidFill>
          <a:latin typeface="Garamond" charset="0"/>
          <a:ea typeface="ＭＳ Ｐゴシック" charset="-128"/>
          <a:cs typeface="ＭＳ Ｐゴシック" charset="-128"/>
        </a:defRPr>
      </a:lvl5pPr>
      <a:lvl6pPr marL="457200" algn="l" rtl="0" fontAlgn="base">
        <a:spcBef>
          <a:spcPct val="0"/>
        </a:spcBef>
        <a:spcAft>
          <a:spcPct val="0"/>
        </a:spcAft>
        <a:defRPr sz="4200">
          <a:solidFill>
            <a:schemeClr val="tx2"/>
          </a:solidFill>
          <a:latin typeface="Garamond" charset="0"/>
        </a:defRPr>
      </a:lvl6pPr>
      <a:lvl7pPr marL="914400" algn="l" rtl="0" fontAlgn="base">
        <a:spcBef>
          <a:spcPct val="0"/>
        </a:spcBef>
        <a:spcAft>
          <a:spcPct val="0"/>
        </a:spcAft>
        <a:defRPr sz="4200">
          <a:solidFill>
            <a:schemeClr val="tx2"/>
          </a:solidFill>
          <a:latin typeface="Garamond" charset="0"/>
        </a:defRPr>
      </a:lvl7pPr>
      <a:lvl8pPr marL="1371600" algn="l" rtl="0" fontAlgn="base">
        <a:spcBef>
          <a:spcPct val="0"/>
        </a:spcBef>
        <a:spcAft>
          <a:spcPct val="0"/>
        </a:spcAft>
        <a:defRPr sz="4200">
          <a:solidFill>
            <a:schemeClr val="tx2"/>
          </a:solidFill>
          <a:latin typeface="Garamond" charset="0"/>
        </a:defRPr>
      </a:lvl8pPr>
      <a:lvl9pPr marL="1828800" algn="l" rtl="0" fontAlgn="base">
        <a:spcBef>
          <a:spcPct val="0"/>
        </a:spcBef>
        <a:spcAft>
          <a:spcPct val="0"/>
        </a:spcAft>
        <a:defRPr sz="4200">
          <a:solidFill>
            <a:schemeClr val="tx2"/>
          </a:solidFill>
          <a:latin typeface="Garamond"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3000">
          <a:solidFill>
            <a:schemeClr val="tx1"/>
          </a:solidFill>
          <a:latin typeface="+mn-lt"/>
          <a:ea typeface="ＭＳ Ｐゴシック" charset="-128"/>
          <a:cs typeface="ＭＳ Ｐゴシック"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600">
          <a:solidFill>
            <a:schemeClr val="tx1"/>
          </a:solidFill>
          <a:latin typeface="+mn-lt"/>
          <a:ea typeface="ＭＳ Ｐゴシック"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200">
          <a:solidFill>
            <a:schemeClr val="tx1"/>
          </a:solidFill>
          <a:latin typeface="+mn-lt"/>
          <a:ea typeface="ＭＳ Ｐゴシック"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sz="2000">
          <a:solidFill>
            <a:schemeClr val="tx1"/>
          </a:solidFill>
          <a:latin typeface="+mn-lt"/>
          <a:ea typeface="ＭＳ Ｐゴシック"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2000">
          <a:solidFill>
            <a:schemeClr val="tx1"/>
          </a:solidFill>
          <a:latin typeface="+mn-lt"/>
          <a:ea typeface="ＭＳ Ｐゴシック" charset="-128"/>
        </a:defRPr>
      </a:lvl5pPr>
      <a:lvl6pPr marL="2138363" indent="-339725" algn="l" rtl="0" fontAlgn="base">
        <a:spcBef>
          <a:spcPct val="20000"/>
        </a:spcBef>
        <a:spcAft>
          <a:spcPct val="0"/>
        </a:spcAft>
        <a:buClr>
          <a:schemeClr val="accent1"/>
        </a:buClr>
        <a:buSzPct val="75000"/>
        <a:buFont typeface="Wingdings" charset="2"/>
        <a:buChar char="§"/>
        <a:defRPr sz="2000">
          <a:solidFill>
            <a:schemeClr val="tx1"/>
          </a:solidFill>
          <a:latin typeface="+mn-lt"/>
          <a:ea typeface="ＭＳ Ｐゴシック" charset="-128"/>
        </a:defRPr>
      </a:lvl6pPr>
      <a:lvl7pPr marL="2595563" indent="-339725" algn="l" rtl="0" fontAlgn="base">
        <a:spcBef>
          <a:spcPct val="20000"/>
        </a:spcBef>
        <a:spcAft>
          <a:spcPct val="0"/>
        </a:spcAft>
        <a:buClr>
          <a:schemeClr val="accent1"/>
        </a:buClr>
        <a:buSzPct val="75000"/>
        <a:buFont typeface="Wingdings" charset="2"/>
        <a:buChar char="§"/>
        <a:defRPr sz="2000">
          <a:solidFill>
            <a:schemeClr val="tx1"/>
          </a:solidFill>
          <a:latin typeface="+mn-lt"/>
          <a:ea typeface="ＭＳ Ｐゴシック" charset="-128"/>
        </a:defRPr>
      </a:lvl7pPr>
      <a:lvl8pPr marL="3052763" indent="-339725" algn="l" rtl="0" fontAlgn="base">
        <a:spcBef>
          <a:spcPct val="20000"/>
        </a:spcBef>
        <a:spcAft>
          <a:spcPct val="0"/>
        </a:spcAft>
        <a:buClr>
          <a:schemeClr val="accent1"/>
        </a:buClr>
        <a:buSzPct val="75000"/>
        <a:buFont typeface="Wingdings" charset="2"/>
        <a:buChar char="§"/>
        <a:defRPr sz="2000">
          <a:solidFill>
            <a:schemeClr val="tx1"/>
          </a:solidFill>
          <a:latin typeface="+mn-lt"/>
          <a:ea typeface="ＭＳ Ｐゴシック" charset="-128"/>
        </a:defRPr>
      </a:lvl8pPr>
      <a:lvl9pPr marL="3509963" indent="-339725" algn="l" rtl="0" fontAlgn="base">
        <a:spcBef>
          <a:spcPct val="20000"/>
        </a:spcBef>
        <a:spcAft>
          <a:spcPct val="0"/>
        </a:spcAft>
        <a:buClr>
          <a:schemeClr val="accent1"/>
        </a:buClr>
        <a:buSzPct val="75000"/>
        <a:buFont typeface="Wingdings" charset="2"/>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9FBE88-AD3C-FA45-80F6-F3BE1580ABD2}" type="datetimeFigureOut">
              <a:rPr lang="en-US" smtClean="0">
                <a:solidFill>
                  <a:prstClr val="black">
                    <a:tint val="75000"/>
                  </a:prstClr>
                </a:solidFill>
                <a:latin typeface="Calibri"/>
              </a:rPr>
              <a:pPr/>
              <a:t>17/04/19</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08C789-DC95-0E48-808C-1AD9CCED235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8421785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69AEFA-2CDE-4B4A-AFC5-507AB2E6D20F}" type="datetimeFigureOut">
              <a:rPr lang="en-US" smtClean="0">
                <a:solidFill>
                  <a:prstClr val="black">
                    <a:tint val="75000"/>
                  </a:prstClr>
                </a:solidFill>
                <a:latin typeface="Calibri"/>
              </a:rPr>
              <a:pPr/>
              <a:t>17/04/19</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2D7D05-5C4E-3D41-AF9F-D09F4D4E1A1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2064605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video" Target="../media/media2.mp4"/><Relationship Id="rId4" Type="http://schemas.openxmlformats.org/officeDocument/2006/relationships/slideLayout" Target="../slideLayouts/slideLayout2.xml"/><Relationship Id="rId5" Type="http://schemas.openxmlformats.org/officeDocument/2006/relationships/notesSlide" Target="../notesSlides/notesSlide4.xml"/><Relationship Id="rId6" Type="http://schemas.openxmlformats.org/officeDocument/2006/relationships/oleObject" Target="../embeddings/oleObject1.bin"/><Relationship Id="rId7" Type="http://schemas.openxmlformats.org/officeDocument/2006/relationships/image" Target="../media/image13.emf"/><Relationship Id="rId8" Type="http://schemas.openxmlformats.org/officeDocument/2006/relationships/image" Target="../media/image14.png"/><Relationship Id="rId1" Type="http://schemas.openxmlformats.org/officeDocument/2006/relationships/vmlDrawing" Target="../drawings/vmlDrawing1.vml"/><Relationship Id="rId2" Type="http://schemas.microsoft.com/office/2007/relationships/media" Target="../media/media2.mp4"/></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2.bin"/><Relationship Id="rId5" Type="http://schemas.openxmlformats.org/officeDocument/2006/relationships/image" Target="../media/image15.emf"/><Relationship Id="rId6" Type="http://schemas.openxmlformats.org/officeDocument/2006/relationships/oleObject" Target="../embeddings/oleObject3.bin"/><Relationship Id="rId7" Type="http://schemas.openxmlformats.org/officeDocument/2006/relationships/image" Target="../media/image16.emf"/><Relationship Id="rId8" Type="http://schemas.openxmlformats.org/officeDocument/2006/relationships/oleObject" Target="../embeddings/oleObject4.bin"/><Relationship Id="rId9" Type="http://schemas.openxmlformats.org/officeDocument/2006/relationships/image" Target="../media/image17.emf"/><Relationship Id="rId10" Type="http://schemas.openxmlformats.org/officeDocument/2006/relationships/oleObject" Target="../embeddings/oleObject5.bin"/><Relationship Id="rId11" Type="http://schemas.openxmlformats.org/officeDocument/2006/relationships/image" Target="../media/image18.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oleObject" Target="../embeddings/oleObject6.bin"/><Relationship Id="rId6" Type="http://schemas.openxmlformats.org/officeDocument/2006/relationships/image" Target="../media/image19.emf"/><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g"/><Relationship Id="rId3" Type="http://schemas.openxmlformats.org/officeDocument/2006/relationships/image" Target="../media/image2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4.em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26.png"/><Relationship Id="rId5" Type="http://schemas.openxmlformats.org/officeDocument/2006/relationships/oleObject" Target="../embeddings/oleObject7.bin"/><Relationship Id="rId6" Type="http://schemas.openxmlformats.org/officeDocument/2006/relationships/image" Target="../media/image25.emf"/><Relationship Id="rId7" Type="http://schemas.openxmlformats.org/officeDocument/2006/relationships/image" Target="../media/image27.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8.bin"/><Relationship Id="rId5" Type="http://schemas.openxmlformats.org/officeDocument/2006/relationships/image" Target="../media/image28.emf"/><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oleObject" Target="../embeddings/oleObject9.bin"/><Relationship Id="rId9" Type="http://schemas.openxmlformats.org/officeDocument/2006/relationships/image" Target="../media/image29.emf"/><Relationship Id="rId10" Type="http://schemas.openxmlformats.org/officeDocument/2006/relationships/image" Target="../media/image32.pn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10.bin"/><Relationship Id="rId5" Type="http://schemas.openxmlformats.org/officeDocument/2006/relationships/image" Target="../media/image33.emf"/><Relationship Id="rId6" Type="http://schemas.openxmlformats.org/officeDocument/2006/relationships/image" Target="../media/image35.png"/><Relationship Id="rId7" Type="http://schemas.openxmlformats.org/officeDocument/2006/relationships/oleObject" Target="../embeddings/oleObject11.bin"/><Relationship Id="rId8" Type="http://schemas.openxmlformats.org/officeDocument/2006/relationships/image" Target="../media/image34.emf"/><Relationship Id="rId9" Type="http://schemas.openxmlformats.org/officeDocument/2006/relationships/image" Target="../media/image36.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oleObject12.bin"/><Relationship Id="rId5" Type="http://schemas.openxmlformats.org/officeDocument/2006/relationships/image" Target="../media/image37.emf"/><Relationship Id="rId6" Type="http://schemas.openxmlformats.org/officeDocument/2006/relationships/oleObject" Target="../embeddings/oleObject13.bin"/><Relationship Id="rId7" Type="http://schemas.openxmlformats.org/officeDocument/2006/relationships/image" Target="../media/image38.emf"/><Relationship Id="rId8" Type="http://schemas.openxmlformats.org/officeDocument/2006/relationships/oleObject" Target="../embeddings/oleObject14.bin"/><Relationship Id="rId9" Type="http://schemas.openxmlformats.org/officeDocument/2006/relationships/image" Target="../media/image39.e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3.xml.rels><?xml version="1.0" encoding="UTF-8" standalone="yes"?>
<Relationships xmlns="http://schemas.openxmlformats.org/package/2006/relationships"><Relationship Id="rId11" Type="http://schemas.openxmlformats.org/officeDocument/2006/relationships/image" Target="../media/image51.png"/><Relationship Id="rId12"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image" Target="../media/image49.png"/><Relationship Id="rId10"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oleObject" Target="../embeddings/oleObject15.bin"/><Relationship Id="rId8" Type="http://schemas.openxmlformats.org/officeDocument/2006/relationships/image" Target="../media/image54.emf"/><Relationship Id="rId9" Type="http://schemas.openxmlformats.org/officeDocument/2006/relationships/image" Target="../media/image58.png"/><Relationship Id="rId10" Type="http://schemas.openxmlformats.org/officeDocument/2006/relationships/image" Target="../media/image59.png"/><Relationship Id="rId1" Type="http://schemas.openxmlformats.org/officeDocument/2006/relationships/vmlDrawing" Target="../drawings/vmlDrawing8.vml"/><Relationship Id="rId2"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1" Type="http://schemas.openxmlformats.org/officeDocument/2006/relationships/slideLayout" Target="../slideLayouts/slideLayout18.xml"/><Relationship Id="rId2" Type="http://schemas.openxmlformats.org/officeDocument/2006/relationships/notesSlide" Target="../notesSlides/notesSlide15.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69.png"/><Relationship Id="rId1" Type="http://schemas.openxmlformats.org/officeDocument/2006/relationships/slideLayout" Target="../slideLayouts/slideLayout18.xml"/><Relationship Id="rId2"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74.png"/><Relationship Id="rId8" Type="http://schemas.openxmlformats.org/officeDocument/2006/relationships/oleObject" Target="../embeddings/oleObject16.bin"/><Relationship Id="rId9" Type="http://schemas.openxmlformats.org/officeDocument/2006/relationships/image" Target="../media/image70.emf"/><Relationship Id="rId1" Type="http://schemas.openxmlformats.org/officeDocument/2006/relationships/vmlDrawing" Target="../drawings/vmlDrawing9.vml"/><Relationship Id="rId2"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77.jpg"/><Relationship Id="rId5" Type="http://schemas.openxmlformats.org/officeDocument/2006/relationships/oleObject" Target="../embeddings/oleObject17.bin"/><Relationship Id="rId6" Type="http://schemas.openxmlformats.org/officeDocument/2006/relationships/image" Target="../media/image75.emf"/><Relationship Id="rId7" Type="http://schemas.openxmlformats.org/officeDocument/2006/relationships/oleObject" Target="../embeddings/oleObject18.bin"/><Relationship Id="rId8" Type="http://schemas.openxmlformats.org/officeDocument/2006/relationships/image" Target="../media/image76.emf"/><Relationship Id="rId1" Type="http://schemas.openxmlformats.org/officeDocument/2006/relationships/vmlDrawing" Target="../drawings/vmlDrawing10.vml"/><Relationship Id="rId2"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1" Type="http://schemas.openxmlformats.org/officeDocument/2006/relationships/image" Target="../media/image86.png"/><Relationship Id="rId12" Type="http://schemas.openxmlformats.org/officeDocument/2006/relationships/image" Target="../media/image87.png"/><Relationship Id="rId13" Type="http://schemas.openxmlformats.org/officeDocument/2006/relationships/image" Target="../media/image88.png"/><Relationship Id="rId14" Type="http://schemas.openxmlformats.org/officeDocument/2006/relationships/image" Target="../media/image89.png"/><Relationship Id="rId15" Type="http://schemas.openxmlformats.org/officeDocument/2006/relationships/image" Target="../media/image90.png"/><Relationship Id="rId16" Type="http://schemas.openxmlformats.org/officeDocument/2006/relationships/oleObject" Target="../embeddings/oleObject20.bin"/><Relationship Id="rId17" Type="http://schemas.openxmlformats.org/officeDocument/2006/relationships/image" Target="../media/image79.emf"/><Relationship Id="rId18" Type="http://schemas.openxmlformats.org/officeDocument/2006/relationships/oleObject" Target="../embeddings/oleObject21.bin"/><Relationship Id="rId19" Type="http://schemas.openxmlformats.org/officeDocument/2006/relationships/image" Target="../media/image80.emf"/><Relationship Id="rId1" Type="http://schemas.openxmlformats.org/officeDocument/2006/relationships/vmlDrawing" Target="../drawings/vmlDrawing11.vml"/><Relationship Id="rId2" Type="http://schemas.openxmlformats.org/officeDocument/2006/relationships/slideLayout" Target="../slideLayouts/slideLayout23.xml"/><Relationship Id="rId3" Type="http://schemas.openxmlformats.org/officeDocument/2006/relationships/notesSlide" Target="../notesSlides/notesSlide18.xml"/><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png"/><Relationship Id="rId7" Type="http://schemas.openxmlformats.org/officeDocument/2006/relationships/oleObject" Target="../embeddings/oleObject19.bin"/><Relationship Id="rId8" Type="http://schemas.openxmlformats.org/officeDocument/2006/relationships/image" Target="../media/image78.emf"/><Relationship Id="rId9" Type="http://schemas.openxmlformats.org/officeDocument/2006/relationships/image" Target="../media/image84.png"/><Relationship Id="rId10" Type="http://schemas.openxmlformats.org/officeDocument/2006/relationships/image" Target="../media/image85.png"/></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2.bin"/><Relationship Id="rId4" Type="http://schemas.openxmlformats.org/officeDocument/2006/relationships/image" Target="../media/image91.emf"/><Relationship Id="rId5" Type="http://schemas.openxmlformats.org/officeDocument/2006/relationships/image" Target="../media/image92.png"/><Relationship Id="rId6" Type="http://schemas.openxmlformats.org/officeDocument/2006/relationships/image" Target="../media/image93.png"/><Relationship Id="rId7" Type="http://schemas.openxmlformats.org/officeDocument/2006/relationships/image" Target="../media/image94.png"/><Relationship Id="rId8" Type="http://schemas.openxmlformats.org/officeDocument/2006/relationships/image" Target="../media/image95.png"/><Relationship Id="rId9" Type="http://schemas.openxmlformats.org/officeDocument/2006/relationships/image" Target="../media/image96.png"/><Relationship Id="rId1" Type="http://schemas.openxmlformats.org/officeDocument/2006/relationships/vmlDrawing" Target="../drawings/vmlDrawing12.vml"/><Relationship Id="rId2"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1" Type="http://schemas.openxmlformats.org/officeDocument/2006/relationships/oleObject" Target="../embeddings/oleObject25.bin"/><Relationship Id="rId12" Type="http://schemas.openxmlformats.org/officeDocument/2006/relationships/image" Target="../media/image99.emf"/><Relationship Id="rId13" Type="http://schemas.openxmlformats.org/officeDocument/2006/relationships/oleObject" Target="../embeddings/oleObject26.bin"/><Relationship Id="rId14" Type="http://schemas.openxmlformats.org/officeDocument/2006/relationships/image" Target="../media/image100.emf"/><Relationship Id="rId15" Type="http://schemas.openxmlformats.org/officeDocument/2006/relationships/image" Target="../media/image104.JPG"/><Relationship Id="rId1" Type="http://schemas.openxmlformats.org/officeDocument/2006/relationships/vmlDrawing" Target="../drawings/vmlDrawing13.vml"/><Relationship Id="rId2" Type="http://schemas.openxmlformats.org/officeDocument/2006/relationships/slideLayout" Target="../slideLayouts/slideLayout24.xml"/><Relationship Id="rId3" Type="http://schemas.openxmlformats.org/officeDocument/2006/relationships/notesSlide" Target="../notesSlides/notesSlide19.xml"/><Relationship Id="rId4" Type="http://schemas.openxmlformats.org/officeDocument/2006/relationships/image" Target="../media/image101.png"/><Relationship Id="rId5" Type="http://schemas.openxmlformats.org/officeDocument/2006/relationships/image" Target="../media/image102.png"/><Relationship Id="rId6" Type="http://schemas.openxmlformats.org/officeDocument/2006/relationships/image" Target="../media/image103.png"/><Relationship Id="rId7" Type="http://schemas.openxmlformats.org/officeDocument/2006/relationships/oleObject" Target="../embeddings/oleObject23.bin"/><Relationship Id="rId8" Type="http://schemas.openxmlformats.org/officeDocument/2006/relationships/image" Target="../media/image97.wmf"/><Relationship Id="rId9" Type="http://schemas.openxmlformats.org/officeDocument/2006/relationships/oleObject" Target="../embeddings/oleObject24.bin"/><Relationship Id="rId10" Type="http://schemas.openxmlformats.org/officeDocument/2006/relationships/image" Target="../media/image98.e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7.bin"/><Relationship Id="rId4" Type="http://schemas.openxmlformats.org/officeDocument/2006/relationships/image" Target="../media/image105.emf"/><Relationship Id="rId5" Type="http://schemas.openxmlformats.org/officeDocument/2006/relationships/image" Target="../media/image106.png"/><Relationship Id="rId6" Type="http://schemas.openxmlformats.org/officeDocument/2006/relationships/image" Target="../media/image107.jpg"/><Relationship Id="rId7" Type="http://schemas.openxmlformats.org/officeDocument/2006/relationships/image" Target="../media/image108.png"/><Relationship Id="rId1" Type="http://schemas.openxmlformats.org/officeDocument/2006/relationships/vmlDrawing" Target="../drawings/vmlDrawing14.vml"/><Relationship Id="rId2"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109.jpg"/><Relationship Id="rId3" Type="http://schemas.openxmlformats.org/officeDocument/2006/relationships/image" Target="../media/image11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111.png"/><Relationship Id="rId3" Type="http://schemas.openxmlformats.org/officeDocument/2006/relationships/image" Target="../media/image11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 Id="rId3" Type="http://schemas.openxmlformats.org/officeDocument/2006/relationships/image" Target="../media/image11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 Id="rId3" Type="http://schemas.openxmlformats.org/officeDocument/2006/relationships/image" Target="../media/image11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15.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image" Target="../media/image116.emf"/><Relationship Id="rId4" Type="http://schemas.openxmlformats.org/officeDocument/2006/relationships/image" Target="../media/image117.emf"/><Relationship Id="rId1" Type="http://schemas.openxmlformats.org/officeDocument/2006/relationships/slideLayout" Target="../slideLayouts/slideLayout18.xml"/><Relationship Id="rId2" Type="http://schemas.openxmlformats.org/officeDocument/2006/relationships/notesSlide" Target="../notesSlides/notesSlide2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18.png"/><Relationship Id="rId3" Type="http://schemas.openxmlformats.org/officeDocument/2006/relationships/image" Target="../media/image119.png"/></Relationships>
</file>

<file path=ppt/slides/_rels/slide42.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122.png"/><Relationship Id="rId5" Type="http://schemas.openxmlformats.org/officeDocument/2006/relationships/image" Target="../media/image123.png"/><Relationship Id="rId6" Type="http://schemas.openxmlformats.org/officeDocument/2006/relationships/image" Target="../media/image124.png"/><Relationship Id="rId1" Type="http://schemas.openxmlformats.org/officeDocument/2006/relationships/slideLayout" Target="../slideLayouts/slideLayout18.xml"/><Relationship Id="rId2" Type="http://schemas.openxmlformats.org/officeDocument/2006/relationships/image" Target="../media/image1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1200px-Gamma_Decay-1.sv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040"/>
            <a:ext cx="9144000" cy="6217920"/>
          </a:xfrm>
          <a:prstGeom prst="rect">
            <a:avLst/>
          </a:prstGeom>
        </p:spPr>
      </p:pic>
      <p:sp>
        <p:nvSpPr>
          <p:cNvPr id="9" name="TextBox 8"/>
          <p:cNvSpPr txBox="1"/>
          <p:nvPr/>
        </p:nvSpPr>
        <p:spPr>
          <a:xfrm>
            <a:off x="0" y="2233075"/>
            <a:ext cx="9144000" cy="1569660"/>
          </a:xfrm>
          <a:prstGeom prst="rect">
            <a:avLst/>
          </a:prstGeom>
          <a:solidFill>
            <a:srgbClr val="FFFF00">
              <a:alpha val="50000"/>
            </a:srgbClr>
          </a:solidFill>
        </p:spPr>
        <p:txBody>
          <a:bodyPr wrap="square" rtlCol="0">
            <a:spAutoFit/>
          </a:bodyPr>
          <a:lstStyle/>
          <a:p>
            <a:pPr algn="r"/>
            <a:r>
              <a:rPr lang="en-US" sz="3200" b="1" dirty="0">
                <a:solidFill>
                  <a:schemeClr val="accent2">
                    <a:lumMod val="75000"/>
                  </a:schemeClr>
                </a:solidFill>
                <a:latin typeface="Arial"/>
                <a:cs typeface="Arial"/>
              </a:rPr>
              <a:t>Simultaneous Microscopic </a:t>
            </a:r>
            <a:r>
              <a:rPr lang="en-US" sz="3200" b="1" dirty="0" smtClean="0">
                <a:solidFill>
                  <a:schemeClr val="accent2">
                    <a:lumMod val="75000"/>
                  </a:schemeClr>
                </a:solidFill>
                <a:latin typeface="Arial"/>
                <a:cs typeface="Arial"/>
              </a:rPr>
              <a:t>Description </a:t>
            </a:r>
            <a:r>
              <a:rPr lang="en-US" sz="3200" b="1" dirty="0" smtClean="0">
                <a:solidFill>
                  <a:srgbClr val="FFFF00"/>
                </a:solidFill>
                <a:latin typeface="Arial"/>
                <a:cs typeface="Arial"/>
              </a:rPr>
              <a:t>t</a:t>
            </a:r>
            <a:r>
              <a:rPr lang="en-US" sz="3200" b="1" dirty="0" smtClean="0">
                <a:solidFill>
                  <a:schemeClr val="accent2">
                    <a:lumMod val="75000"/>
                  </a:schemeClr>
                </a:solidFill>
                <a:latin typeface="Arial"/>
                <a:cs typeface="Arial"/>
              </a:rPr>
              <a:t>     </a:t>
            </a:r>
          </a:p>
          <a:p>
            <a:pPr algn="r"/>
            <a:r>
              <a:rPr lang="en-US" sz="3200" b="1" dirty="0" smtClean="0">
                <a:solidFill>
                  <a:schemeClr val="accent2">
                    <a:lumMod val="75000"/>
                  </a:schemeClr>
                </a:solidFill>
                <a:latin typeface="Arial"/>
                <a:cs typeface="Arial"/>
              </a:rPr>
              <a:t>of </a:t>
            </a:r>
            <a:r>
              <a:rPr lang="en-US" sz="3200" b="1" dirty="0">
                <a:solidFill>
                  <a:schemeClr val="accent2">
                    <a:lumMod val="75000"/>
                  </a:schemeClr>
                </a:solidFill>
                <a:latin typeface="Arial"/>
                <a:cs typeface="Arial"/>
              </a:rPr>
              <a:t>Nuclear Level </a:t>
            </a:r>
            <a:r>
              <a:rPr lang="en-US" sz="3200" b="1" dirty="0" smtClean="0">
                <a:solidFill>
                  <a:schemeClr val="accent2">
                    <a:lumMod val="75000"/>
                  </a:schemeClr>
                </a:solidFill>
                <a:latin typeface="Arial"/>
                <a:cs typeface="Arial"/>
              </a:rPr>
              <a:t>Density </a:t>
            </a:r>
            <a:r>
              <a:rPr lang="en-US" sz="3200" b="1" dirty="0" smtClean="0">
                <a:solidFill>
                  <a:srgbClr val="FFFF00"/>
                </a:solidFill>
                <a:latin typeface="Arial"/>
                <a:cs typeface="Arial"/>
              </a:rPr>
              <a:t>t</a:t>
            </a:r>
            <a:r>
              <a:rPr lang="en-US" sz="3200" b="1" dirty="0" smtClean="0">
                <a:solidFill>
                  <a:schemeClr val="accent2">
                    <a:lumMod val="75000"/>
                  </a:schemeClr>
                </a:solidFill>
                <a:latin typeface="Arial"/>
                <a:cs typeface="Arial"/>
              </a:rPr>
              <a:t> </a:t>
            </a:r>
          </a:p>
          <a:p>
            <a:pPr algn="r"/>
            <a:r>
              <a:rPr lang="en-US" sz="3200" b="1" dirty="0">
                <a:solidFill>
                  <a:schemeClr val="accent2">
                    <a:lumMod val="75000"/>
                  </a:schemeClr>
                </a:solidFill>
                <a:latin typeface="Arial"/>
                <a:cs typeface="Arial"/>
              </a:rPr>
              <a:t>a</a:t>
            </a:r>
            <a:r>
              <a:rPr lang="en-US" sz="3200" b="1" dirty="0" smtClean="0">
                <a:solidFill>
                  <a:schemeClr val="accent2">
                    <a:lumMod val="75000"/>
                  </a:schemeClr>
                </a:solidFill>
                <a:latin typeface="Arial"/>
                <a:cs typeface="Arial"/>
              </a:rPr>
              <a:t>nd </a:t>
            </a:r>
            <a:r>
              <a:rPr lang="en-US" sz="3200" b="1" dirty="0" err="1" smtClean="0">
                <a:solidFill>
                  <a:schemeClr val="accent2">
                    <a:lumMod val="75000"/>
                  </a:schemeClr>
                </a:solidFill>
                <a:latin typeface="Arial"/>
                <a:cs typeface="Arial"/>
              </a:rPr>
              <a:t>Radiative</a:t>
            </a:r>
            <a:r>
              <a:rPr lang="en-US" sz="3200" b="1" dirty="0" smtClean="0">
                <a:solidFill>
                  <a:schemeClr val="accent2">
                    <a:lumMod val="75000"/>
                  </a:schemeClr>
                </a:solidFill>
                <a:latin typeface="Arial"/>
                <a:cs typeface="Arial"/>
              </a:rPr>
              <a:t> </a:t>
            </a:r>
            <a:r>
              <a:rPr lang="en-US" sz="3200" b="1" dirty="0">
                <a:solidFill>
                  <a:schemeClr val="accent2">
                    <a:lumMod val="75000"/>
                  </a:schemeClr>
                </a:solidFill>
                <a:latin typeface="Arial"/>
                <a:cs typeface="Arial"/>
              </a:rPr>
              <a:t>Strength </a:t>
            </a:r>
            <a:r>
              <a:rPr lang="en-US" sz="3200" b="1" dirty="0" smtClean="0">
                <a:solidFill>
                  <a:schemeClr val="accent2">
                    <a:lumMod val="75000"/>
                  </a:schemeClr>
                </a:solidFill>
                <a:latin typeface="Arial"/>
                <a:cs typeface="Arial"/>
              </a:rPr>
              <a:t>Function </a:t>
            </a:r>
            <a:r>
              <a:rPr lang="en-US" sz="3200" dirty="0" smtClean="0">
                <a:solidFill>
                  <a:srgbClr val="FFFF00"/>
                </a:solidFill>
                <a:latin typeface="Arial"/>
                <a:cs typeface="Arial"/>
              </a:rPr>
              <a:t>t</a:t>
            </a:r>
          </a:p>
        </p:txBody>
      </p:sp>
      <p:sp>
        <p:nvSpPr>
          <p:cNvPr id="10" name="TextBox 9"/>
          <p:cNvSpPr txBox="1"/>
          <p:nvPr/>
        </p:nvSpPr>
        <p:spPr>
          <a:xfrm>
            <a:off x="4930591" y="5473288"/>
            <a:ext cx="3974353" cy="1015663"/>
          </a:xfrm>
          <a:prstGeom prst="rect">
            <a:avLst/>
          </a:prstGeom>
          <a:noFill/>
        </p:spPr>
        <p:txBody>
          <a:bodyPr wrap="square" rtlCol="0">
            <a:spAutoFit/>
          </a:bodyPr>
          <a:lstStyle/>
          <a:p>
            <a:pPr algn="r"/>
            <a:r>
              <a:rPr lang="en-US" sz="2400" dirty="0" smtClean="0">
                <a:latin typeface="Arial"/>
                <a:cs typeface="Arial"/>
              </a:rPr>
              <a:t>Nguyen Dinh Dang</a:t>
            </a:r>
          </a:p>
          <a:p>
            <a:pPr algn="r"/>
            <a:r>
              <a:rPr lang="en-US" dirty="0" smtClean="0">
                <a:latin typeface="Arial"/>
                <a:cs typeface="Arial"/>
              </a:rPr>
              <a:t>Quantum Hadron Physics Laboratory</a:t>
            </a:r>
            <a:endParaRPr lang="en-US" dirty="0">
              <a:latin typeface="Arial"/>
              <a:cs typeface="Arial"/>
            </a:endParaRPr>
          </a:p>
          <a:p>
            <a:pPr algn="r"/>
            <a:endParaRPr lang="en-US" dirty="0">
              <a:latin typeface="Arial"/>
              <a:cs typeface="Arial"/>
            </a:endParaRPr>
          </a:p>
        </p:txBody>
      </p:sp>
      <p:sp>
        <p:nvSpPr>
          <p:cNvPr id="11" name="Rectangle 10"/>
          <p:cNvSpPr/>
          <p:nvPr/>
        </p:nvSpPr>
        <p:spPr>
          <a:xfrm>
            <a:off x="177753" y="196644"/>
            <a:ext cx="2356898" cy="307777"/>
          </a:xfrm>
          <a:prstGeom prst="rect">
            <a:avLst/>
          </a:prstGeom>
        </p:spPr>
        <p:txBody>
          <a:bodyPr wrap="none">
            <a:spAutoFit/>
          </a:bodyPr>
          <a:lstStyle/>
          <a:p>
            <a:pPr algn="r"/>
            <a:r>
              <a:rPr lang="en-US" sz="1400" dirty="0">
                <a:latin typeface="Arial"/>
                <a:cs typeface="Arial"/>
              </a:rPr>
              <a:t>RIBF Seminar, 11 Apr 2017</a:t>
            </a:r>
          </a:p>
        </p:txBody>
      </p:sp>
    </p:spTree>
    <p:extLst>
      <p:ext uri="{BB962C8B-B14F-4D97-AF65-F5344CB8AC3E}">
        <p14:creationId xmlns:p14="http://schemas.microsoft.com/office/powerpoint/2010/main" val="9404200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5348"/>
            <a:ext cx="8229600" cy="748549"/>
          </a:xfrm>
          <a:solidFill>
            <a:srgbClr val="FFFF00"/>
          </a:solidFill>
        </p:spPr>
        <p:txBody>
          <a:bodyPr>
            <a:normAutofit/>
          </a:bodyPr>
          <a:lstStyle/>
          <a:p>
            <a:r>
              <a:rPr lang="en-US" sz="3600" dirty="0" smtClean="0">
                <a:latin typeface="Arial"/>
                <a:cs typeface="Arial"/>
              </a:rPr>
              <a:t>Average decay rate</a:t>
            </a:r>
            <a:endParaRPr lang="en-US" sz="3600" dirty="0">
              <a:latin typeface="Arial"/>
              <a:cs typeface="Arial"/>
            </a:endParaRPr>
          </a:p>
        </p:txBody>
      </p:sp>
      <p:sp>
        <p:nvSpPr>
          <p:cNvPr id="3" name="Content Placeholder 2"/>
          <p:cNvSpPr>
            <a:spLocks noGrp="1"/>
          </p:cNvSpPr>
          <p:nvPr>
            <p:ph idx="1"/>
          </p:nvPr>
        </p:nvSpPr>
        <p:spPr>
          <a:xfrm>
            <a:off x="373705" y="1168950"/>
            <a:ext cx="8229600" cy="5673355"/>
          </a:xfrm>
        </p:spPr>
        <p:txBody>
          <a:bodyPr>
            <a:normAutofit lnSpcReduction="10000"/>
          </a:bodyPr>
          <a:lstStyle/>
          <a:p>
            <a:pPr marL="0" indent="0">
              <a:buNone/>
            </a:pPr>
            <a:r>
              <a:rPr lang="en-US" sz="1600" dirty="0" smtClean="0">
                <a:latin typeface="Arial"/>
                <a:cs typeface="Arial"/>
              </a:rPr>
              <a:t>John Blatt and Victor </a:t>
            </a:r>
            <a:r>
              <a:rPr lang="en-US" sz="1600" dirty="0" err="1" smtClean="0">
                <a:latin typeface="Arial"/>
                <a:cs typeface="Arial"/>
              </a:rPr>
              <a:t>Weisskopf</a:t>
            </a:r>
            <a:r>
              <a:rPr lang="en-US" sz="1600" dirty="0" smtClean="0">
                <a:latin typeface="Arial"/>
                <a:cs typeface="Arial"/>
              </a:rPr>
              <a:t>, </a:t>
            </a:r>
            <a:r>
              <a:rPr lang="en-US" sz="1600" i="1" dirty="0" smtClean="0">
                <a:latin typeface="Arial"/>
                <a:cs typeface="Arial"/>
              </a:rPr>
              <a:t>Theoretical Nuclear Physics</a:t>
            </a:r>
            <a:r>
              <a:rPr lang="en-US" sz="1600" i="1" dirty="0">
                <a:latin typeface="Arial"/>
                <a:cs typeface="Arial"/>
              </a:rPr>
              <a:t> </a:t>
            </a:r>
            <a:r>
              <a:rPr lang="en-US" sz="1600" dirty="0" smtClean="0">
                <a:latin typeface="Arial"/>
                <a:cs typeface="Arial"/>
              </a:rPr>
              <a:t>(Willey, NY, 1952) introduced RSF as </a:t>
            </a:r>
          </a:p>
          <a:p>
            <a:pPr marL="0" indent="0" algn="ctr">
              <a:buNone/>
            </a:pPr>
            <a:r>
              <a:rPr lang="en-US" sz="1600" b="1" dirty="0" smtClean="0">
                <a:solidFill>
                  <a:srgbClr val="FF0000"/>
                </a:solidFill>
                <a:latin typeface="Arial"/>
                <a:cs typeface="Arial"/>
              </a:rPr>
              <a:t>the average transition probability per </a:t>
            </a:r>
            <a:r>
              <a:rPr lang="en-US" sz="1600" b="1" dirty="0" smtClean="0">
                <a:solidFill>
                  <a:srgbClr val="FF0000"/>
                </a:solidFill>
                <a:latin typeface="Symbol" charset="2"/>
                <a:cs typeface="Symbol" charset="2"/>
              </a:rPr>
              <a:t>g</a:t>
            </a:r>
            <a:r>
              <a:rPr lang="en-US" sz="1600" b="1" dirty="0" smtClean="0">
                <a:solidFill>
                  <a:srgbClr val="FF0000"/>
                </a:solidFill>
                <a:latin typeface="Arial"/>
                <a:cs typeface="Arial"/>
              </a:rPr>
              <a:t>-ray energy.</a:t>
            </a:r>
            <a:endParaRPr lang="en-US" sz="800" b="1" dirty="0">
              <a:solidFill>
                <a:srgbClr val="FF0000"/>
              </a:solidFill>
              <a:latin typeface="Arial"/>
              <a:cs typeface="Arial"/>
            </a:endParaRPr>
          </a:p>
          <a:p>
            <a:pPr marL="0" indent="0">
              <a:buNone/>
            </a:pPr>
            <a:r>
              <a:rPr lang="en-US" sz="1600" dirty="0" smtClean="0">
                <a:solidFill>
                  <a:schemeClr val="tx1">
                    <a:lumMod val="95000"/>
                    <a:lumOff val="5000"/>
                  </a:schemeClr>
                </a:solidFill>
                <a:latin typeface="Arial"/>
                <a:cs typeface="Arial"/>
              </a:rPr>
              <a:t>At high excitation energy:</a:t>
            </a:r>
          </a:p>
          <a:p>
            <a:r>
              <a:rPr lang="en-US" sz="1600" dirty="0" smtClean="0">
                <a:solidFill>
                  <a:schemeClr val="tx1">
                    <a:lumMod val="95000"/>
                    <a:lumOff val="5000"/>
                  </a:schemeClr>
                </a:solidFill>
                <a:latin typeface="Arial"/>
                <a:cs typeface="Arial"/>
              </a:rPr>
              <a:t>Lots of levels, impossible to measure all levels and their </a:t>
            </a:r>
            <a:r>
              <a:rPr lang="en-US" sz="1600" dirty="0" smtClean="0">
                <a:solidFill>
                  <a:schemeClr val="tx1">
                    <a:lumMod val="95000"/>
                    <a:lumOff val="5000"/>
                  </a:schemeClr>
                </a:solidFill>
                <a:latin typeface="Symbol" charset="2"/>
                <a:cs typeface="Symbol" charset="2"/>
              </a:rPr>
              <a:t>g </a:t>
            </a:r>
            <a:r>
              <a:rPr lang="en-US" sz="1600" dirty="0" smtClean="0">
                <a:solidFill>
                  <a:schemeClr val="tx1">
                    <a:lumMod val="95000"/>
                    <a:lumOff val="5000"/>
                  </a:schemeClr>
                </a:solidFill>
                <a:latin typeface="Arial"/>
                <a:cs typeface="Arial"/>
              </a:rPr>
              <a:t>transitions </a:t>
            </a:r>
          </a:p>
          <a:p>
            <a:r>
              <a:rPr lang="en-US" sz="1600" dirty="0">
                <a:solidFill>
                  <a:schemeClr val="tx1">
                    <a:lumMod val="95000"/>
                    <a:lumOff val="5000"/>
                  </a:schemeClr>
                </a:solidFill>
                <a:latin typeface="Arial"/>
                <a:ea typeface="Wingdings"/>
                <a:cs typeface="Arial"/>
                <a:sym typeface="Wingdings"/>
              </a:rPr>
              <a:t>M</a:t>
            </a:r>
            <a:r>
              <a:rPr lang="en-US" sz="1600" dirty="0" smtClean="0">
                <a:solidFill>
                  <a:schemeClr val="tx1">
                    <a:lumMod val="95000"/>
                    <a:lumOff val="5000"/>
                  </a:schemeClr>
                </a:solidFill>
                <a:latin typeface="Arial"/>
                <a:ea typeface="Wingdings"/>
                <a:cs typeface="Arial"/>
                <a:sym typeface="Wingdings"/>
              </a:rPr>
              <a:t>easure </a:t>
            </a:r>
            <a:r>
              <a:rPr lang="en-US" sz="1600" b="1" dirty="0" smtClean="0">
                <a:solidFill>
                  <a:srgbClr val="FF0000"/>
                </a:solidFill>
                <a:latin typeface="Arial"/>
                <a:ea typeface="Wingdings"/>
                <a:cs typeface="Arial"/>
                <a:sym typeface="Wingdings"/>
              </a:rPr>
              <a:t>average </a:t>
            </a:r>
            <a:r>
              <a:rPr lang="en-US" sz="1600" dirty="0" smtClean="0">
                <a:solidFill>
                  <a:schemeClr val="tx1">
                    <a:lumMod val="95000"/>
                    <a:lumOff val="5000"/>
                  </a:schemeClr>
                </a:solidFill>
                <a:latin typeface="Arial"/>
                <a:ea typeface="Wingdings"/>
                <a:cs typeface="Arial"/>
                <a:sym typeface="Wingdings"/>
              </a:rPr>
              <a:t>decay properties</a:t>
            </a:r>
          </a:p>
          <a:p>
            <a:r>
              <a:rPr lang="en-US" sz="1800" b="1" dirty="0" smtClean="0">
                <a:solidFill>
                  <a:srgbClr val="009C0B"/>
                </a:solidFill>
                <a:latin typeface="Arial"/>
                <a:ea typeface="Wingdings"/>
                <a:cs typeface="Arial"/>
                <a:sym typeface="Wingdings"/>
              </a:rPr>
              <a:t>Golden Rule </a:t>
            </a:r>
            <a:r>
              <a:rPr lang="en-US" sz="1600" b="1" dirty="0" smtClean="0">
                <a:solidFill>
                  <a:schemeClr val="tx1">
                    <a:lumMod val="95000"/>
                    <a:lumOff val="5000"/>
                  </a:schemeClr>
                </a:solidFill>
                <a:latin typeface="Arial"/>
                <a:ea typeface="Wingdings"/>
                <a:cs typeface="Arial"/>
                <a:sym typeface="Wingdings"/>
              </a:rPr>
              <a:t>(derived by Dirac in 1927, dubbed by Fermi in 1950): </a:t>
            </a:r>
          </a:p>
          <a:p>
            <a:pPr marL="0" indent="0">
              <a:buNone/>
            </a:pPr>
            <a:r>
              <a:rPr lang="en-US" sz="1600" dirty="0">
                <a:solidFill>
                  <a:schemeClr val="tx1">
                    <a:lumMod val="95000"/>
                    <a:lumOff val="5000"/>
                  </a:schemeClr>
                </a:solidFill>
                <a:latin typeface="Arial"/>
                <a:ea typeface="Wingdings"/>
                <a:cs typeface="Arial"/>
                <a:sym typeface="Wingdings"/>
              </a:rPr>
              <a:t> </a:t>
            </a:r>
            <a:r>
              <a:rPr lang="en-US" sz="1600" dirty="0" smtClean="0">
                <a:solidFill>
                  <a:schemeClr val="tx1">
                    <a:lumMod val="95000"/>
                    <a:lumOff val="5000"/>
                  </a:schemeClr>
                </a:solidFill>
                <a:latin typeface="Arial"/>
                <a:ea typeface="Wingdings"/>
                <a:cs typeface="Arial"/>
                <a:sym typeface="Wingdings"/>
              </a:rPr>
              <a:t>     The decay rate (one</a:t>
            </a:r>
            <a:r>
              <a:rPr lang="en-US" sz="1600" dirty="0">
                <a:solidFill>
                  <a:schemeClr val="tx1">
                    <a:lumMod val="95000"/>
                    <a:lumOff val="5000"/>
                  </a:schemeClr>
                </a:solidFill>
                <a:latin typeface="Arial"/>
                <a:ea typeface="Wingdings"/>
                <a:cs typeface="Arial"/>
                <a:sym typeface="Wingdings"/>
              </a:rPr>
              <a:t>-to-many transition </a:t>
            </a:r>
            <a:r>
              <a:rPr lang="en-US" sz="1600" dirty="0" smtClean="0">
                <a:solidFill>
                  <a:schemeClr val="tx1">
                    <a:lumMod val="95000"/>
                    <a:lumOff val="5000"/>
                  </a:schemeClr>
                </a:solidFill>
                <a:latin typeface="Arial"/>
                <a:ea typeface="Wingdings"/>
                <a:cs typeface="Arial"/>
                <a:sym typeface="Wingdings"/>
              </a:rPr>
              <a:t>probability) per </a:t>
            </a:r>
            <a:r>
              <a:rPr lang="en-US" sz="1600" dirty="0">
                <a:solidFill>
                  <a:schemeClr val="tx1">
                    <a:lumMod val="95000"/>
                    <a:lumOff val="5000"/>
                  </a:schemeClr>
                </a:solidFill>
                <a:latin typeface="Arial"/>
                <a:ea typeface="Wingdings"/>
                <a:cs typeface="Arial"/>
                <a:sym typeface="Wingdings"/>
              </a:rPr>
              <a:t>unit of </a:t>
            </a:r>
            <a:r>
              <a:rPr lang="en-US" sz="1600" dirty="0" smtClean="0">
                <a:solidFill>
                  <a:schemeClr val="tx1">
                    <a:lumMod val="95000"/>
                    <a:lumOff val="5000"/>
                  </a:schemeClr>
                </a:solidFill>
                <a:latin typeface="Arial"/>
                <a:ea typeface="Wingdings"/>
                <a:cs typeface="Arial"/>
                <a:sym typeface="Wingdings"/>
              </a:rPr>
              <a:t>time </a:t>
            </a:r>
          </a:p>
          <a:p>
            <a:pPr marL="0" indent="0">
              <a:buNone/>
            </a:pPr>
            <a:r>
              <a:rPr lang="en-US" sz="1600" dirty="0">
                <a:solidFill>
                  <a:schemeClr val="tx1">
                    <a:lumMod val="95000"/>
                    <a:lumOff val="5000"/>
                  </a:schemeClr>
                </a:solidFill>
                <a:latin typeface="Arial"/>
                <a:ea typeface="Wingdings"/>
                <a:cs typeface="Arial"/>
                <a:sym typeface="Wingdings"/>
              </a:rPr>
              <a:t> </a:t>
            </a:r>
            <a:r>
              <a:rPr lang="en-US" sz="1600" dirty="0" smtClean="0">
                <a:solidFill>
                  <a:schemeClr val="tx1">
                    <a:lumMod val="95000"/>
                    <a:lumOff val="5000"/>
                  </a:schemeClr>
                </a:solidFill>
                <a:latin typeface="Arial"/>
                <a:ea typeface="Wingdings"/>
                <a:cs typeface="Arial"/>
                <a:sym typeface="Wingdings"/>
              </a:rPr>
              <a:t>     from | </a:t>
            </a:r>
            <a:r>
              <a:rPr lang="en-US" sz="1600" dirty="0" err="1">
                <a:solidFill>
                  <a:schemeClr val="tx1">
                    <a:lumMod val="95000"/>
                    <a:lumOff val="5000"/>
                  </a:schemeClr>
                </a:solidFill>
                <a:latin typeface="Arial"/>
                <a:ea typeface="Wingdings"/>
                <a:cs typeface="Arial"/>
                <a:sym typeface="Wingdings"/>
              </a:rPr>
              <a:t>i</a:t>
            </a:r>
            <a:r>
              <a:rPr lang="en-US" sz="1600" dirty="0">
                <a:solidFill>
                  <a:schemeClr val="tx1">
                    <a:lumMod val="95000"/>
                    <a:lumOff val="5000"/>
                  </a:schemeClr>
                </a:solidFill>
                <a:latin typeface="Arial"/>
                <a:ea typeface="Wingdings"/>
                <a:cs typeface="Arial"/>
                <a:sym typeface="Wingdings"/>
              </a:rPr>
              <a:t> </a:t>
            </a:r>
            <a:r>
              <a:rPr lang="en-US" sz="1600" dirty="0" smtClean="0">
                <a:solidFill>
                  <a:schemeClr val="tx1">
                    <a:lumMod val="95000"/>
                    <a:lumOff val="5000"/>
                  </a:schemeClr>
                </a:solidFill>
                <a:latin typeface="Arial"/>
                <a:ea typeface="Wingdings"/>
                <a:cs typeface="Arial"/>
                <a:sym typeface="Wingdings"/>
              </a:rPr>
              <a:t>⟩ to </a:t>
            </a:r>
            <a:r>
              <a:rPr lang="en-US" sz="1600" dirty="0">
                <a:solidFill>
                  <a:schemeClr val="tx1">
                    <a:lumMod val="95000"/>
                    <a:lumOff val="5000"/>
                  </a:schemeClr>
                </a:solidFill>
                <a:latin typeface="Arial"/>
                <a:ea typeface="Wingdings"/>
                <a:cs typeface="Arial"/>
                <a:sym typeface="Wingdings"/>
              </a:rPr>
              <a:t>a set of </a:t>
            </a:r>
            <a:r>
              <a:rPr lang="en-US" sz="1600" dirty="0" smtClean="0">
                <a:solidFill>
                  <a:schemeClr val="tx1">
                    <a:lumMod val="95000"/>
                    <a:lumOff val="5000"/>
                  </a:schemeClr>
                </a:solidFill>
                <a:latin typeface="Arial"/>
                <a:ea typeface="Wingdings"/>
                <a:cs typeface="Arial"/>
                <a:sym typeface="Wingdings"/>
              </a:rPr>
              <a:t>| </a:t>
            </a:r>
            <a:r>
              <a:rPr lang="en-US" sz="1600" dirty="0">
                <a:solidFill>
                  <a:schemeClr val="tx1">
                    <a:lumMod val="95000"/>
                    <a:lumOff val="5000"/>
                  </a:schemeClr>
                </a:solidFill>
                <a:latin typeface="Arial"/>
                <a:ea typeface="Wingdings"/>
                <a:cs typeface="Arial"/>
                <a:sym typeface="Wingdings"/>
              </a:rPr>
              <a:t>f </a:t>
            </a:r>
            <a:r>
              <a:rPr lang="en-US" sz="1600" dirty="0" smtClean="0">
                <a:solidFill>
                  <a:schemeClr val="tx1">
                    <a:lumMod val="95000"/>
                    <a:lumOff val="5000"/>
                  </a:schemeClr>
                </a:solidFill>
                <a:latin typeface="Arial"/>
                <a:ea typeface="Wingdings"/>
                <a:cs typeface="Arial"/>
                <a:sym typeface="Wingdings"/>
              </a:rPr>
              <a:t>⟩ is effectively constant:</a:t>
            </a:r>
            <a:endParaRPr lang="en-US" sz="1600" dirty="0">
              <a:solidFill>
                <a:schemeClr val="tx1">
                  <a:lumMod val="95000"/>
                  <a:lumOff val="5000"/>
                </a:schemeClr>
              </a:solidFill>
              <a:latin typeface="Arial"/>
              <a:ea typeface="Wingdings"/>
              <a:cs typeface="Arial"/>
              <a:sym typeface="Wingdings"/>
            </a:endParaRPr>
          </a:p>
          <a:p>
            <a:endParaRPr lang="en-US" sz="1600" dirty="0" smtClean="0">
              <a:solidFill>
                <a:schemeClr val="tx1">
                  <a:lumMod val="95000"/>
                  <a:lumOff val="5000"/>
                </a:schemeClr>
              </a:solidFill>
              <a:latin typeface="Symbol" charset="2"/>
              <a:cs typeface="Symbol" charset="2"/>
            </a:endParaRPr>
          </a:p>
          <a:p>
            <a:endParaRPr lang="en-US" sz="2400" dirty="0" smtClean="0">
              <a:solidFill>
                <a:schemeClr val="tx1">
                  <a:lumMod val="95000"/>
                  <a:lumOff val="5000"/>
                </a:schemeClr>
              </a:solidFill>
              <a:latin typeface="Symbol" charset="2"/>
              <a:cs typeface="Symbol" charset="2"/>
            </a:endParaRPr>
          </a:p>
          <a:p>
            <a:pPr marL="0" indent="0">
              <a:buNone/>
            </a:pPr>
            <a:endParaRPr lang="en-US" sz="800" dirty="0" smtClean="0">
              <a:solidFill>
                <a:schemeClr val="tx1">
                  <a:lumMod val="95000"/>
                  <a:lumOff val="5000"/>
                </a:schemeClr>
              </a:solidFill>
              <a:latin typeface="Arial"/>
              <a:cs typeface="Arial"/>
            </a:endParaRPr>
          </a:p>
          <a:p>
            <a:pPr marL="0" indent="0">
              <a:buNone/>
            </a:pPr>
            <a:endParaRPr lang="en-US" sz="800" dirty="0" smtClean="0">
              <a:solidFill>
                <a:schemeClr val="tx1">
                  <a:lumMod val="95000"/>
                  <a:lumOff val="5000"/>
                </a:schemeClr>
              </a:solidFill>
              <a:latin typeface="Arial"/>
              <a:cs typeface="Arial"/>
            </a:endParaRPr>
          </a:p>
          <a:p>
            <a:pPr marL="0" indent="0">
              <a:buNone/>
            </a:pPr>
            <a:r>
              <a:rPr lang="en-US" sz="1600" i="1" dirty="0" smtClean="0">
                <a:solidFill>
                  <a:schemeClr val="tx1">
                    <a:lumMod val="95000"/>
                    <a:lumOff val="5000"/>
                  </a:schemeClr>
                </a:solidFill>
                <a:latin typeface="Arial"/>
                <a:cs typeface="Arial"/>
              </a:rPr>
              <a:t>      </a:t>
            </a:r>
            <a:r>
              <a:rPr lang="en-US" sz="1600" i="1" dirty="0" err="1" smtClean="0">
                <a:solidFill>
                  <a:schemeClr val="tx1">
                    <a:lumMod val="95000"/>
                    <a:lumOff val="5000"/>
                  </a:schemeClr>
                </a:solidFill>
                <a:latin typeface="Arial"/>
                <a:cs typeface="Arial"/>
              </a:rPr>
              <a:t>ρ</a:t>
            </a:r>
            <a:r>
              <a:rPr lang="en-US" sz="1600" dirty="0" smtClean="0">
                <a:solidFill>
                  <a:schemeClr val="tx1">
                    <a:lumMod val="95000"/>
                    <a:lumOff val="5000"/>
                  </a:schemeClr>
                </a:solidFill>
                <a:latin typeface="Arial"/>
                <a:cs typeface="Arial"/>
              </a:rPr>
              <a:t>(</a:t>
            </a:r>
            <a:r>
              <a:rPr lang="en-US" sz="1600" i="1" dirty="0" err="1" smtClean="0">
                <a:solidFill>
                  <a:schemeClr val="tx1">
                    <a:lumMod val="95000"/>
                    <a:lumOff val="5000"/>
                  </a:schemeClr>
                </a:solidFill>
                <a:latin typeface="Arial"/>
                <a:cs typeface="Arial"/>
              </a:rPr>
              <a:t>E</a:t>
            </a:r>
            <a:r>
              <a:rPr lang="en-US" sz="1600" i="1" baseline="-25000" dirty="0" err="1" smtClean="0">
                <a:solidFill>
                  <a:schemeClr val="tx1">
                    <a:lumMod val="95000"/>
                    <a:lumOff val="5000"/>
                  </a:schemeClr>
                </a:solidFill>
                <a:latin typeface="Arial"/>
                <a:cs typeface="Arial"/>
              </a:rPr>
              <a:t>f</a:t>
            </a:r>
            <a:r>
              <a:rPr lang="en-US" sz="1600" dirty="0" smtClean="0">
                <a:solidFill>
                  <a:schemeClr val="tx1">
                    <a:lumMod val="95000"/>
                    <a:lumOff val="5000"/>
                  </a:schemeClr>
                </a:solidFill>
                <a:latin typeface="Arial"/>
                <a:cs typeface="Arial"/>
              </a:rPr>
              <a:t>) : density </a:t>
            </a:r>
            <a:r>
              <a:rPr lang="en-US" sz="1600" dirty="0">
                <a:solidFill>
                  <a:schemeClr val="tx1">
                    <a:lumMod val="95000"/>
                    <a:lumOff val="5000"/>
                  </a:schemeClr>
                </a:solidFill>
                <a:latin typeface="Arial"/>
                <a:cs typeface="Arial"/>
              </a:rPr>
              <a:t>of final </a:t>
            </a:r>
            <a:r>
              <a:rPr lang="en-US" sz="1600" dirty="0" smtClean="0">
                <a:solidFill>
                  <a:schemeClr val="tx1">
                    <a:lumMod val="95000"/>
                    <a:lumOff val="5000"/>
                  </a:schemeClr>
                </a:solidFill>
                <a:latin typeface="Arial"/>
                <a:cs typeface="Arial"/>
              </a:rPr>
              <a:t>states; </a:t>
            </a:r>
            <a:r>
              <a:rPr lang="en-US" sz="1600" i="1" dirty="0" smtClean="0">
                <a:solidFill>
                  <a:schemeClr val="tx1">
                    <a:lumMod val="95000"/>
                    <a:lumOff val="5000"/>
                  </a:schemeClr>
                </a:solidFill>
                <a:latin typeface="Arial"/>
                <a:cs typeface="Arial"/>
              </a:rPr>
              <a:t>H</a:t>
            </a:r>
            <a:r>
              <a:rPr lang="en-US" sz="1600" baseline="-25000" dirty="0" smtClean="0">
                <a:solidFill>
                  <a:schemeClr val="tx1">
                    <a:lumMod val="95000"/>
                    <a:lumOff val="5000"/>
                  </a:schemeClr>
                </a:solidFill>
                <a:latin typeface="Arial"/>
                <a:cs typeface="Arial"/>
              </a:rPr>
              <a:t>int</a:t>
            </a:r>
            <a:r>
              <a:rPr lang="en-US" sz="1600" dirty="0" smtClean="0">
                <a:solidFill>
                  <a:schemeClr val="tx1">
                    <a:lumMod val="95000"/>
                    <a:lumOff val="5000"/>
                  </a:schemeClr>
                </a:solidFill>
                <a:latin typeface="Arial"/>
                <a:cs typeface="Arial"/>
              </a:rPr>
              <a:t> : transition operator.</a:t>
            </a:r>
          </a:p>
          <a:p>
            <a:pPr marL="0" indent="0">
              <a:buNone/>
            </a:pPr>
            <a:endParaRPr lang="en-US" sz="800" dirty="0">
              <a:solidFill>
                <a:schemeClr val="tx1">
                  <a:lumMod val="95000"/>
                  <a:lumOff val="5000"/>
                </a:schemeClr>
              </a:solidFill>
              <a:latin typeface="Arial"/>
              <a:ea typeface="Wingdings"/>
              <a:cs typeface="Arial"/>
              <a:sym typeface="Wingdings"/>
            </a:endParaRPr>
          </a:p>
          <a:p>
            <a:pPr marL="0" indent="0">
              <a:buNone/>
            </a:pPr>
            <a:endParaRPr lang="en-US" sz="800" dirty="0" smtClean="0">
              <a:solidFill>
                <a:schemeClr val="tx1">
                  <a:lumMod val="95000"/>
                  <a:lumOff val="5000"/>
                </a:schemeClr>
              </a:solidFill>
              <a:latin typeface="Arial"/>
              <a:ea typeface="Wingdings"/>
              <a:cs typeface="Arial"/>
              <a:sym typeface="Wingdings"/>
            </a:endParaRPr>
          </a:p>
          <a:p>
            <a:pPr marL="0" indent="0">
              <a:buNone/>
            </a:pPr>
            <a:endParaRPr lang="en-US" sz="800" dirty="0">
              <a:solidFill>
                <a:schemeClr val="tx1">
                  <a:lumMod val="95000"/>
                  <a:lumOff val="5000"/>
                </a:schemeClr>
              </a:solidFill>
              <a:latin typeface="Arial"/>
              <a:ea typeface="Wingdings"/>
              <a:cs typeface="Arial"/>
              <a:sym typeface="Wingdings"/>
            </a:endParaRPr>
          </a:p>
          <a:p>
            <a:r>
              <a:rPr lang="en-US" sz="1600" dirty="0">
                <a:latin typeface="Arial"/>
                <a:cs typeface="Arial"/>
              </a:rPr>
              <a:t>One state with energy E, lifetime </a:t>
            </a:r>
            <a:r>
              <a:rPr lang="en-US" sz="1600" dirty="0">
                <a:sym typeface="Symbol" charset="0"/>
              </a:rPr>
              <a:t></a:t>
            </a:r>
            <a:r>
              <a:rPr lang="en-US" sz="1600" i="1" dirty="0" smtClean="0">
                <a:latin typeface="Arial"/>
                <a:cs typeface="Arial"/>
                <a:sym typeface="Symbol" charset="0"/>
              </a:rPr>
              <a:t>t</a:t>
            </a:r>
            <a:r>
              <a:rPr lang="en-US" sz="1600" dirty="0" smtClean="0">
                <a:sym typeface="Symbol" charset="0"/>
              </a:rPr>
              <a:t>, </a:t>
            </a:r>
          </a:p>
          <a:p>
            <a:pPr marL="0" indent="0">
              <a:buNone/>
            </a:pPr>
            <a:r>
              <a:rPr lang="en-US" sz="1600" dirty="0">
                <a:latin typeface="Arial"/>
                <a:cs typeface="Arial"/>
                <a:sym typeface="Symbol" charset="0"/>
              </a:rPr>
              <a:t> </a:t>
            </a:r>
            <a:r>
              <a:rPr lang="en-US" sz="1600" dirty="0" smtClean="0">
                <a:latin typeface="Arial"/>
                <a:cs typeface="Arial"/>
                <a:sym typeface="Symbol" charset="0"/>
              </a:rPr>
              <a:t>      spectral </a:t>
            </a:r>
            <a:r>
              <a:rPr lang="en-US" sz="1600" dirty="0" smtClean="0">
                <a:latin typeface="Arial"/>
                <a:cs typeface="Arial"/>
              </a:rPr>
              <a:t>width</a:t>
            </a:r>
            <a:r>
              <a:rPr lang="en-US" sz="1600" dirty="0" smtClean="0"/>
              <a:t> </a:t>
            </a:r>
            <a:r>
              <a:rPr lang="en-US" sz="1600" dirty="0">
                <a:sym typeface="Symbol" charset="0"/>
              </a:rPr>
              <a:t></a:t>
            </a:r>
            <a:r>
              <a:rPr lang="en-US" sz="1600" i="1" dirty="0">
                <a:latin typeface="Arial"/>
                <a:cs typeface="Arial"/>
                <a:sym typeface="Symbol" charset="0"/>
              </a:rPr>
              <a:t>E</a:t>
            </a:r>
            <a:r>
              <a:rPr lang="en-US" sz="1600" dirty="0">
                <a:sym typeface="Symbol" charset="0"/>
              </a:rPr>
              <a:t>= (</a:t>
            </a:r>
            <a:r>
              <a:rPr lang="en-US" sz="1600" dirty="0">
                <a:latin typeface="Arial"/>
                <a:cs typeface="Arial"/>
                <a:sym typeface="Symbol" charset="0"/>
              </a:rPr>
              <a:t>Heisenberg: Et  </a:t>
            </a:r>
            <a:r>
              <a:rPr lang="en-US" sz="1600" i="1" dirty="0" err="1">
                <a:latin typeface="Arial"/>
                <a:cs typeface="Arial"/>
                <a:sym typeface="Symbol" charset="0"/>
              </a:rPr>
              <a:t>ħ</a:t>
            </a:r>
            <a:r>
              <a:rPr lang="en-US" sz="1600" dirty="0" smtClean="0">
                <a:latin typeface="Arial"/>
                <a:cs typeface="Arial"/>
                <a:sym typeface="Symbol" charset="0"/>
              </a:rPr>
              <a:t>/</a:t>
            </a:r>
            <a:r>
              <a:rPr lang="en-US" sz="1600" dirty="0">
                <a:latin typeface="Arial"/>
                <a:cs typeface="Arial"/>
                <a:sym typeface="Symbol" charset="0"/>
              </a:rPr>
              <a:t>2</a:t>
            </a:r>
            <a:r>
              <a:rPr lang="en-US" sz="1600" dirty="0">
                <a:sym typeface="Symbol" charset="0"/>
              </a:rPr>
              <a:t>)</a:t>
            </a:r>
          </a:p>
          <a:p>
            <a:r>
              <a:rPr lang="en-US" sz="1600" dirty="0">
                <a:latin typeface="Arial"/>
                <a:cs typeface="Arial"/>
                <a:sym typeface="Symbol" charset="0"/>
              </a:rPr>
              <a:t>Connection with </a:t>
            </a:r>
            <a:r>
              <a:rPr lang="en-US" sz="1600" dirty="0" smtClean="0">
                <a:latin typeface="Arial"/>
                <a:cs typeface="Arial"/>
                <a:sym typeface="Symbol" charset="0"/>
              </a:rPr>
              <a:t>spectral width: </a:t>
            </a:r>
            <a:r>
              <a:rPr lang="en-US" sz="1600" i="1" dirty="0">
                <a:latin typeface="Arial"/>
                <a:cs typeface="Arial"/>
                <a:sym typeface="Symbol" charset="0"/>
              </a:rPr>
              <a:t></a:t>
            </a:r>
            <a:r>
              <a:rPr lang="en-US" sz="1600" dirty="0">
                <a:latin typeface="Arial"/>
                <a:cs typeface="Arial"/>
                <a:sym typeface="Symbol" charset="0"/>
              </a:rPr>
              <a:t>= </a:t>
            </a:r>
            <a:r>
              <a:rPr lang="en-US" sz="1600" dirty="0" smtClean="0">
                <a:latin typeface="Arial"/>
                <a:cs typeface="Arial"/>
                <a:sym typeface="Symbol" charset="0"/>
              </a:rPr>
              <a:t>/</a:t>
            </a:r>
            <a:r>
              <a:rPr lang="en-US" sz="1600" i="1" dirty="0" err="1" smtClean="0">
                <a:latin typeface="Arial"/>
                <a:cs typeface="Arial"/>
                <a:sym typeface="Symbol" charset="0"/>
              </a:rPr>
              <a:t>ħ</a:t>
            </a:r>
            <a:endParaRPr lang="en-US" sz="1600" i="1" dirty="0">
              <a:latin typeface="Arial"/>
              <a:cs typeface="Arial"/>
              <a:sym typeface="Symbol" charset="0"/>
            </a:endParaRPr>
          </a:p>
          <a:p>
            <a:r>
              <a:rPr lang="en-US" sz="1600" dirty="0">
                <a:latin typeface="Arial"/>
                <a:cs typeface="Arial"/>
                <a:sym typeface="Symbol" charset="0"/>
              </a:rPr>
              <a:t>Connection with lifetime: </a:t>
            </a:r>
            <a:r>
              <a:rPr lang="en-US" sz="1600" i="1" dirty="0">
                <a:latin typeface="Arial"/>
                <a:cs typeface="Arial"/>
                <a:sym typeface="Symbol" charset="0"/>
              </a:rPr>
              <a:t></a:t>
            </a:r>
            <a:r>
              <a:rPr lang="en-US" sz="1600" dirty="0">
                <a:latin typeface="Arial"/>
                <a:cs typeface="Arial"/>
                <a:sym typeface="Symbol" charset="0"/>
              </a:rPr>
              <a:t> = 1/</a:t>
            </a:r>
            <a:r>
              <a:rPr lang="en-US" sz="1600" i="1" dirty="0">
                <a:latin typeface="Arial"/>
                <a:cs typeface="Arial"/>
                <a:sym typeface="Symbol" charset="0"/>
              </a:rPr>
              <a:t>t</a:t>
            </a:r>
          </a:p>
          <a:p>
            <a:r>
              <a:rPr lang="en-US" sz="1600" dirty="0">
                <a:latin typeface="Arial"/>
                <a:cs typeface="Arial"/>
                <a:sym typeface="Symbol" charset="0"/>
              </a:rPr>
              <a:t>Average over several states: </a:t>
            </a:r>
            <a:r>
              <a:rPr lang="en-US" sz="1600" i="1" dirty="0">
                <a:latin typeface="Arial"/>
                <a:cs typeface="Arial"/>
                <a:sym typeface="Symbol" charset="0"/>
              </a:rPr>
              <a:t></a:t>
            </a:r>
            <a:r>
              <a:rPr lang="en-US" sz="1600" dirty="0">
                <a:latin typeface="Arial"/>
                <a:cs typeface="Arial"/>
                <a:sym typeface="Symbol" charset="0"/>
              </a:rPr>
              <a:t>, </a:t>
            </a:r>
            <a:r>
              <a:rPr lang="en-US" sz="1600" i="1" dirty="0">
                <a:latin typeface="Arial"/>
                <a:cs typeface="Arial"/>
                <a:sym typeface="Symbol" charset="0"/>
              </a:rPr>
              <a:t></a:t>
            </a:r>
            <a:r>
              <a:rPr lang="en-US" sz="1600" dirty="0" smtClean="0">
                <a:latin typeface="Arial"/>
                <a:cs typeface="Arial"/>
                <a:sym typeface="Symbol" charset="0"/>
              </a:rPr>
              <a:t></a:t>
            </a:r>
          </a:p>
          <a:p>
            <a:endParaRPr lang="en-US" sz="2000" dirty="0">
              <a:latin typeface="Arial"/>
              <a:cs typeface="Arial"/>
              <a:sym typeface="Symbol" charset="0"/>
            </a:endParaRPr>
          </a:p>
          <a:p>
            <a:pPr marL="0" indent="0">
              <a:buNone/>
            </a:pPr>
            <a:endParaRPr lang="en-US" sz="1600" dirty="0" smtClean="0">
              <a:solidFill>
                <a:schemeClr val="tx1">
                  <a:lumMod val="95000"/>
                  <a:lumOff val="5000"/>
                </a:schemeClr>
              </a:solidFill>
              <a:latin typeface="Symbol" charset="2"/>
              <a:cs typeface="Symbol" charset="2"/>
            </a:endParaRPr>
          </a:p>
        </p:txBody>
      </p:sp>
      <p:sp>
        <p:nvSpPr>
          <p:cNvPr id="4" name="Slide Number Placeholder 3"/>
          <p:cNvSpPr>
            <a:spLocks noGrp="1"/>
          </p:cNvSpPr>
          <p:nvPr>
            <p:ph type="sldNum" sz="quarter" idx="12"/>
          </p:nvPr>
        </p:nvSpPr>
        <p:spPr/>
        <p:txBody>
          <a:bodyPr/>
          <a:lstStyle/>
          <a:p>
            <a:fld id="{BE7BCF94-62D1-7E4D-9FF7-7ABED3222029}" type="slidenum">
              <a:rPr lang="en-US" smtClean="0"/>
              <a:t>10</a:t>
            </a:fld>
            <a:endParaRPr lang="en-US"/>
          </a:p>
        </p:txBody>
      </p:sp>
      <p:grpSp>
        <p:nvGrpSpPr>
          <p:cNvPr id="6" name="Group 5"/>
          <p:cNvGrpSpPr>
            <a:grpSpLocks/>
          </p:cNvGrpSpPr>
          <p:nvPr/>
        </p:nvGrpSpPr>
        <p:grpSpPr bwMode="auto">
          <a:xfrm>
            <a:off x="7439780" y="1638561"/>
            <a:ext cx="1479424" cy="2449359"/>
            <a:chOff x="384" y="3456"/>
            <a:chExt cx="415" cy="663"/>
          </a:xfrm>
        </p:grpSpPr>
        <p:sp>
          <p:nvSpPr>
            <p:cNvPr id="7" name="Line 6"/>
            <p:cNvSpPr>
              <a:spLocks noChangeShapeType="1"/>
            </p:cNvSpPr>
            <p:nvPr/>
          </p:nvSpPr>
          <p:spPr bwMode="auto">
            <a:xfrm>
              <a:off x="502" y="3572"/>
              <a:ext cx="2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Line 7"/>
            <p:cNvSpPr>
              <a:spLocks noChangeShapeType="1"/>
            </p:cNvSpPr>
            <p:nvPr/>
          </p:nvSpPr>
          <p:spPr bwMode="auto">
            <a:xfrm>
              <a:off x="502" y="3984"/>
              <a:ext cx="2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 name="Line 8"/>
            <p:cNvSpPr>
              <a:spLocks noChangeShapeType="1"/>
            </p:cNvSpPr>
            <p:nvPr/>
          </p:nvSpPr>
          <p:spPr bwMode="auto">
            <a:xfrm>
              <a:off x="622" y="3572"/>
              <a:ext cx="0" cy="4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 name="Rectangle 9"/>
            <p:cNvSpPr>
              <a:spLocks noChangeArrowheads="1"/>
            </p:cNvSpPr>
            <p:nvPr/>
          </p:nvSpPr>
          <p:spPr bwMode="auto">
            <a:xfrm>
              <a:off x="392" y="3456"/>
              <a:ext cx="148" cy="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sz="1800"/>
                <a:t>i</a:t>
              </a:r>
            </a:p>
          </p:txBody>
        </p:sp>
        <p:sp>
          <p:nvSpPr>
            <p:cNvPr id="11" name="Rectangle 10"/>
            <p:cNvSpPr>
              <a:spLocks noChangeArrowheads="1"/>
            </p:cNvSpPr>
            <p:nvPr/>
          </p:nvSpPr>
          <p:spPr bwMode="auto">
            <a:xfrm>
              <a:off x="384" y="3888"/>
              <a:ext cx="156" cy="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sz="1800"/>
                <a:t>f</a:t>
              </a:r>
            </a:p>
          </p:txBody>
        </p:sp>
        <p:sp>
          <p:nvSpPr>
            <p:cNvPr id="12" name="Rectangle 11"/>
            <p:cNvSpPr>
              <a:spLocks noChangeArrowheads="1"/>
            </p:cNvSpPr>
            <p:nvPr/>
          </p:nvSpPr>
          <p:spPr bwMode="auto">
            <a:xfrm>
              <a:off x="624" y="3648"/>
              <a:ext cx="175" cy="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sz="1800">
                  <a:latin typeface="ＭＳ Ｐゴシック" charset="0"/>
                  <a:sym typeface="Symbol" charset="0"/>
                </a:rPr>
                <a:t></a:t>
              </a:r>
              <a:endParaRPr lang="en-GB" sz="1800"/>
            </a:p>
          </p:txBody>
        </p:sp>
        <p:sp>
          <p:nvSpPr>
            <p:cNvPr id="13" name="Line 12"/>
            <p:cNvSpPr>
              <a:spLocks noChangeShapeType="1"/>
            </p:cNvSpPr>
            <p:nvPr/>
          </p:nvSpPr>
          <p:spPr bwMode="auto">
            <a:xfrm>
              <a:off x="502" y="4030"/>
              <a:ext cx="2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 name="Line 13"/>
            <p:cNvSpPr>
              <a:spLocks noChangeShapeType="1"/>
            </p:cNvSpPr>
            <p:nvPr/>
          </p:nvSpPr>
          <p:spPr bwMode="auto">
            <a:xfrm>
              <a:off x="502" y="4007"/>
              <a:ext cx="2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aphicFrame>
        <p:nvGraphicFramePr>
          <p:cNvPr id="16" name="Object 4"/>
          <p:cNvGraphicFramePr>
            <a:graphicFrameLocks noChangeAspect="1"/>
          </p:cNvGraphicFramePr>
          <p:nvPr>
            <p:extLst>
              <p:ext uri="{D42A27DB-BD31-4B8C-83A1-F6EECF244321}">
                <p14:modId xmlns:p14="http://schemas.microsoft.com/office/powerpoint/2010/main" val="404210843"/>
              </p:ext>
            </p:extLst>
          </p:nvPr>
        </p:nvGraphicFramePr>
        <p:xfrm>
          <a:off x="2947846" y="3740131"/>
          <a:ext cx="2821882" cy="636845"/>
        </p:xfrm>
        <a:graphic>
          <a:graphicData uri="http://schemas.openxmlformats.org/presentationml/2006/ole">
            <mc:AlternateContent xmlns:mc="http://schemas.openxmlformats.org/markup-compatibility/2006">
              <mc:Choice xmlns:v="urn:schemas-microsoft-com:vml" Requires="v">
                <p:oleObj spid="_x0000_s1258" name="Equation" r:id="rId6" imgW="1803400" imgH="406400" progId="Equation.3">
                  <p:embed/>
                </p:oleObj>
              </mc:Choice>
              <mc:Fallback>
                <p:oleObj name="Equation" r:id="rId6" imgW="1803400" imgH="406400" progId="Equation.3">
                  <p:embed/>
                  <p:pic>
                    <p:nvPicPr>
                      <p:cNvPr id="0" name=""/>
                      <p:cNvPicPr>
                        <a:picLocks noChangeAspect="1" noChangeArrowheads="1"/>
                      </p:cNvPicPr>
                      <p:nvPr/>
                    </p:nvPicPr>
                    <p:blipFill>
                      <a:blip r:embed="rId7"/>
                      <a:srcRect/>
                      <a:stretch>
                        <a:fillRect/>
                      </a:stretch>
                    </p:blipFill>
                    <p:spPr bwMode="auto">
                      <a:xfrm>
                        <a:off x="2947846" y="3740131"/>
                        <a:ext cx="2821882" cy="636845"/>
                      </a:xfrm>
                      <a:prstGeom prst="rect">
                        <a:avLst/>
                      </a:prstGeom>
                      <a:solidFill>
                        <a:schemeClr val="accent5">
                          <a:lumMod val="60000"/>
                          <a:lumOff val="40000"/>
                        </a:schemeClr>
                      </a:solidFill>
                      <a:ln>
                        <a:solidFill>
                          <a:srgbClr val="0000FF"/>
                        </a:solidFill>
                      </a:ln>
                      <a:effectLst/>
                    </p:spPr>
                  </p:pic>
                </p:oleObj>
              </mc:Fallback>
            </mc:AlternateContent>
          </a:graphicData>
        </a:graphic>
      </p:graphicFrame>
      <p:pic>
        <p:nvPicPr>
          <p:cNvPr id="21" name="Weisskopf.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2138392" y="2360884"/>
            <a:ext cx="4728361" cy="3546271"/>
          </a:xfrm>
          <a:prstGeom prst="rect">
            <a:avLst/>
          </a:prstGeom>
        </p:spPr>
      </p:pic>
      <p:sp>
        <p:nvSpPr>
          <p:cNvPr id="22" name="TextBox 21"/>
          <p:cNvSpPr txBox="1"/>
          <p:nvPr/>
        </p:nvSpPr>
        <p:spPr>
          <a:xfrm>
            <a:off x="3449094" y="5907155"/>
            <a:ext cx="2338851" cy="276999"/>
          </a:xfrm>
          <a:prstGeom prst="rect">
            <a:avLst/>
          </a:prstGeom>
          <a:noFill/>
        </p:spPr>
        <p:txBody>
          <a:bodyPr wrap="none" rtlCol="0">
            <a:spAutoFit/>
          </a:bodyPr>
          <a:lstStyle/>
          <a:p>
            <a:r>
              <a:rPr lang="en-US" sz="1200" dirty="0" smtClean="0">
                <a:latin typeface="Arial"/>
                <a:cs typeface="Arial"/>
              </a:rPr>
              <a:t>Victor </a:t>
            </a:r>
            <a:r>
              <a:rPr lang="en-US" sz="1200" dirty="0" err="1" smtClean="0">
                <a:latin typeface="Arial"/>
                <a:cs typeface="Arial"/>
              </a:rPr>
              <a:t>Weisskopf</a:t>
            </a:r>
            <a:r>
              <a:rPr lang="en-US" sz="1200" dirty="0" smtClean="0">
                <a:latin typeface="Arial"/>
                <a:cs typeface="Arial"/>
              </a:rPr>
              <a:t> (1908 – 2002)</a:t>
            </a:r>
            <a:endParaRPr lang="en-US" sz="1200" dirty="0">
              <a:latin typeface="Arial"/>
              <a:cs typeface="Arial"/>
            </a:endParaRPr>
          </a:p>
        </p:txBody>
      </p:sp>
      <p:sp>
        <p:nvSpPr>
          <p:cNvPr id="23" name="Rectangle 22"/>
          <p:cNvSpPr/>
          <p:nvPr/>
        </p:nvSpPr>
        <p:spPr>
          <a:xfrm>
            <a:off x="705495" y="2775344"/>
            <a:ext cx="6570824" cy="266558"/>
          </a:xfrm>
          <a:prstGeom prst="rect">
            <a:avLst/>
          </a:prstGeom>
          <a:solidFill>
            <a:schemeClr val="accent5">
              <a:lumMod val="60000"/>
              <a:lumOff val="40000"/>
              <a:alpha val="34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04508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68" fill="hold"/>
                                        <p:tgtEl>
                                          <p:spTgt spid="21"/>
                                        </p:tgtEl>
                                      </p:cBhvr>
                                    </p:cmd>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1"/>
                                        </p:tgtEl>
                                        <p:attrNameLst>
                                          <p:attrName>style.visibility</p:attrName>
                                        </p:attrNameLst>
                                      </p:cBhvr>
                                      <p:to>
                                        <p:strVal val="hidden"/>
                                      </p:to>
                                    </p:set>
                                    <p:cmd type="call" cmd="stop">
                                      <p:cBhvr>
                                        <p:cTn id="13" dur="1">
                                          <p:stCondLst>
                                            <p:cond delay="0"/>
                                          </p:stCondLst>
                                        </p:cTn>
                                        <p:tgtEl>
                                          <p:spTgt spid="21"/>
                                        </p:tgtEl>
                                      </p:cBhvr>
                                    </p:cmd>
                                  </p:childTnLst>
                                </p:cTn>
                              </p:par>
                              <p:par>
                                <p:cTn id="14" presetID="1" presetClass="exit" presetSubtype="0" fill="hold" grpId="1" nodeType="withEffect">
                                  <p:stCondLst>
                                    <p:cond delay="0"/>
                                  </p:stCondLst>
                                  <p:childTnLst>
                                    <p:set>
                                      <p:cBhvr>
                                        <p:cTn id="15" dur="1" fill="hold">
                                          <p:stCondLst>
                                            <p:cond delay="0"/>
                                          </p:stCondLst>
                                        </p:cTn>
                                        <p:tgtEl>
                                          <p:spTgt spid="22"/>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
                                            <p:txEl>
                                              <p:pRg st="12" end="12"/>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
                                            <p:txEl>
                                              <p:pRg st="16" end="16"/>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
                                            <p:txEl>
                                              <p:pRg st="17" end="17"/>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
                                            <p:txEl>
                                              <p:pRg st="18" end="18"/>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
                                            <p:txEl>
                                              <p:pRg st="19" end="19"/>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3">
                                            <p:txEl>
                                              <p:pRg st="20" end="20"/>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6"/>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6" fill="hold" display="0">
                  <p:stCondLst>
                    <p:cond delay="indefinite"/>
                  </p:stCondLst>
                </p:cTn>
                <p:tgtEl>
                  <p:spTgt spid="21"/>
                </p:tgtEl>
              </p:cMediaNode>
            </p:video>
            <p:seq concurrent="1" nextAc="seek">
              <p:cTn id="47" restart="whenNotActive" fill="hold" evtFilter="cancelBubble" nodeType="interactiveSeq">
                <p:stCondLst>
                  <p:cond evt="onClick" delay="0">
                    <p:tgtEl>
                      <p:spTgt spid="21"/>
                    </p:tgtEl>
                  </p:cond>
                </p:stCondLst>
                <p:endSync evt="end" delay="0">
                  <p:rtn val="all"/>
                </p:endSync>
                <p:childTnLst>
                  <p:par>
                    <p:cTn id="48" fill="hold">
                      <p:stCondLst>
                        <p:cond delay="0"/>
                      </p:stCondLst>
                      <p:childTnLst>
                        <p:par>
                          <p:cTn id="49" fill="hold">
                            <p:stCondLst>
                              <p:cond delay="0"/>
                            </p:stCondLst>
                            <p:childTnLst>
                              <p:par>
                                <p:cTn id="50" presetID="2" presetClass="mediacall" presetSubtype="0" fill="hold" nodeType="clickEffect">
                                  <p:stCondLst>
                                    <p:cond delay="0"/>
                                  </p:stCondLst>
                                  <p:childTnLst>
                                    <p:cmd type="call" cmd="togglePause">
                                      <p:cBhvr>
                                        <p:cTn id="51" dur="1" fill="hold"/>
                                        <p:tgtEl>
                                          <p:spTgt spid="21"/>
                                        </p:tgtEl>
                                      </p:cBhvr>
                                    </p:cmd>
                                  </p:childTnLst>
                                </p:cTn>
                              </p:par>
                            </p:childTnLst>
                          </p:cTn>
                        </p:par>
                      </p:childTnLst>
                    </p:cTn>
                  </p:par>
                </p:childTnLst>
              </p:cTn>
              <p:nextCondLst>
                <p:cond evt="onClick" delay="0">
                  <p:tgtEl>
                    <p:spTgt spid="21"/>
                  </p:tgtEl>
                </p:cond>
              </p:nextCondLst>
            </p:seq>
          </p:childTnLst>
        </p:cTn>
      </p:par>
    </p:tnLst>
    <p:bldLst>
      <p:bldP spid="22" grpId="0"/>
      <p:bldP spid="22" grpId="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163" y="89703"/>
            <a:ext cx="8229600" cy="504736"/>
          </a:xfrm>
          <a:solidFill>
            <a:srgbClr val="FFFF00"/>
          </a:solidFill>
        </p:spPr>
        <p:txBody>
          <a:bodyPr>
            <a:normAutofit fontScale="90000"/>
          </a:bodyPr>
          <a:lstStyle/>
          <a:p>
            <a:r>
              <a:rPr lang="en-US" sz="2800" dirty="0" smtClean="0">
                <a:latin typeface="Arial"/>
                <a:cs typeface="Arial"/>
              </a:rPr>
              <a:t>(Downward) </a:t>
            </a:r>
            <a:r>
              <a:rPr lang="en-US" sz="2800" dirty="0" err="1" smtClean="0">
                <a:latin typeface="Arial"/>
                <a:cs typeface="Arial"/>
              </a:rPr>
              <a:t>Radiative</a:t>
            </a:r>
            <a:r>
              <a:rPr lang="en-US" sz="2800" dirty="0" smtClean="0">
                <a:latin typeface="Arial"/>
                <a:cs typeface="Arial"/>
              </a:rPr>
              <a:t> </a:t>
            </a:r>
            <a:r>
              <a:rPr lang="en-US" sz="2800" dirty="0">
                <a:latin typeface="Symbol" charset="2"/>
                <a:cs typeface="Symbol" charset="2"/>
              </a:rPr>
              <a:t>g</a:t>
            </a:r>
            <a:r>
              <a:rPr lang="en-US" sz="2800" dirty="0" smtClean="0">
                <a:latin typeface="Arial"/>
                <a:cs typeface="Arial"/>
              </a:rPr>
              <a:t>-</a:t>
            </a:r>
            <a:r>
              <a:rPr lang="en-US" sz="2800" dirty="0">
                <a:latin typeface="Arial"/>
                <a:cs typeface="Arial"/>
              </a:rPr>
              <a:t>R</a:t>
            </a:r>
            <a:r>
              <a:rPr lang="en-US" sz="2800" dirty="0" smtClean="0">
                <a:latin typeface="Arial"/>
                <a:cs typeface="Arial"/>
              </a:rPr>
              <a:t>ay Strength </a:t>
            </a:r>
            <a:r>
              <a:rPr lang="en-US" sz="2800" dirty="0">
                <a:latin typeface="Arial"/>
                <a:cs typeface="Arial"/>
              </a:rPr>
              <a:t>F</a:t>
            </a:r>
            <a:r>
              <a:rPr lang="en-US" sz="2800" dirty="0" smtClean="0">
                <a:latin typeface="Arial"/>
                <a:cs typeface="Arial"/>
              </a:rPr>
              <a:t>unction </a:t>
            </a:r>
            <a:r>
              <a:rPr lang="en-US" sz="2800" dirty="0">
                <a:latin typeface="Arial"/>
                <a:cs typeface="Arial"/>
              </a:rPr>
              <a:t>(RSF)</a:t>
            </a:r>
            <a:endParaRPr lang="en-US" sz="2800" dirty="0"/>
          </a:p>
        </p:txBody>
      </p:sp>
      <p:graphicFrame>
        <p:nvGraphicFramePr>
          <p:cNvPr id="7" name="Object 6"/>
          <p:cNvGraphicFramePr>
            <a:graphicFrameLocks noChangeAspect="1"/>
          </p:cNvGraphicFramePr>
          <p:nvPr>
            <p:extLst>
              <p:ext uri="{D42A27DB-BD31-4B8C-83A1-F6EECF244321}">
                <p14:modId xmlns:p14="http://schemas.microsoft.com/office/powerpoint/2010/main" val="2413973022"/>
              </p:ext>
            </p:extLst>
          </p:nvPr>
        </p:nvGraphicFramePr>
        <p:xfrm>
          <a:off x="2957866" y="1179513"/>
          <a:ext cx="3165475" cy="800100"/>
        </p:xfrm>
        <a:graphic>
          <a:graphicData uri="http://schemas.openxmlformats.org/presentationml/2006/ole">
            <mc:AlternateContent xmlns:mc="http://schemas.openxmlformats.org/markup-compatibility/2006">
              <mc:Choice xmlns:v="urn:schemas-microsoft-com:vml" Requires="v">
                <p:oleObj spid="_x0000_s3608" name="Equation" r:id="rId4" imgW="2159000" imgH="546100" progId="Equation.3">
                  <p:embed/>
                </p:oleObj>
              </mc:Choice>
              <mc:Fallback>
                <p:oleObj name="Equation" r:id="rId4" imgW="2159000" imgH="546100" progId="Equation.3">
                  <p:embed/>
                  <p:pic>
                    <p:nvPicPr>
                      <p:cNvPr id="0" name=""/>
                      <p:cNvPicPr/>
                      <p:nvPr/>
                    </p:nvPicPr>
                    <p:blipFill>
                      <a:blip r:embed="rId5"/>
                      <a:stretch>
                        <a:fillRect/>
                      </a:stretch>
                    </p:blipFill>
                    <p:spPr>
                      <a:xfrm>
                        <a:off x="2957866" y="1179513"/>
                        <a:ext cx="3165475" cy="800100"/>
                      </a:xfrm>
                      <a:prstGeom prst="rect">
                        <a:avLst/>
                      </a:prstGeom>
                      <a:solidFill>
                        <a:srgbClr val="CCFFCC"/>
                      </a:solidFill>
                      <a:ln>
                        <a:solidFill>
                          <a:srgbClr val="008000"/>
                        </a:solidFill>
                      </a:ln>
                    </p:spPr>
                  </p:pic>
                </p:oleObj>
              </mc:Fallback>
            </mc:AlternateContent>
          </a:graphicData>
        </a:graphic>
      </p:graphicFrame>
      <p:sp>
        <p:nvSpPr>
          <p:cNvPr id="8" name="Rectangle 7"/>
          <p:cNvSpPr/>
          <p:nvPr/>
        </p:nvSpPr>
        <p:spPr>
          <a:xfrm>
            <a:off x="150413" y="627896"/>
            <a:ext cx="8769687" cy="2923878"/>
          </a:xfrm>
          <a:prstGeom prst="rect">
            <a:avLst/>
          </a:prstGeom>
        </p:spPr>
        <p:txBody>
          <a:bodyPr wrap="square">
            <a:spAutoFit/>
          </a:bodyPr>
          <a:lstStyle/>
          <a:p>
            <a:r>
              <a:rPr lang="en-US" dirty="0">
                <a:solidFill>
                  <a:schemeClr val="tx1">
                    <a:lumMod val="95000"/>
                    <a:lumOff val="5000"/>
                  </a:schemeClr>
                </a:solidFill>
                <a:latin typeface="Arial"/>
                <a:cs typeface="Arial"/>
              </a:rPr>
              <a:t>R</a:t>
            </a:r>
            <a:r>
              <a:rPr lang="en-US" dirty="0" smtClean="0">
                <a:solidFill>
                  <a:schemeClr val="tx1">
                    <a:lumMod val="95000"/>
                    <a:lumOff val="5000"/>
                  </a:schemeClr>
                </a:solidFill>
                <a:latin typeface="Arial"/>
                <a:cs typeface="Arial"/>
              </a:rPr>
              <a:t>elated to the </a:t>
            </a:r>
            <a:r>
              <a:rPr lang="en-US" dirty="0" smtClean="0">
                <a:solidFill>
                  <a:schemeClr val="tx1">
                    <a:lumMod val="95000"/>
                    <a:lumOff val="5000"/>
                  </a:schemeClr>
                </a:solidFill>
                <a:latin typeface="Symbol" charset="2"/>
                <a:cs typeface="Symbol" charset="2"/>
              </a:rPr>
              <a:t>g</a:t>
            </a:r>
            <a:r>
              <a:rPr lang="en-US" dirty="0" smtClean="0">
                <a:solidFill>
                  <a:schemeClr val="tx1">
                    <a:lumMod val="95000"/>
                    <a:lumOff val="5000"/>
                  </a:schemeClr>
                </a:solidFill>
                <a:latin typeface="Arial"/>
                <a:cs typeface="Arial"/>
              </a:rPr>
              <a:t>-decay: </a:t>
            </a:r>
          </a:p>
          <a:p>
            <a:endParaRPr lang="en-US" dirty="0">
              <a:solidFill>
                <a:schemeClr val="tx1">
                  <a:lumMod val="95000"/>
                  <a:lumOff val="5000"/>
                </a:schemeClr>
              </a:solidFill>
              <a:latin typeface="Arial"/>
              <a:cs typeface="Arial"/>
            </a:endParaRPr>
          </a:p>
          <a:p>
            <a:endParaRPr lang="en-US" dirty="0" smtClean="0">
              <a:solidFill>
                <a:schemeClr val="tx1">
                  <a:lumMod val="95000"/>
                  <a:lumOff val="5000"/>
                </a:schemeClr>
              </a:solidFill>
              <a:latin typeface="Arial"/>
              <a:cs typeface="Arial"/>
            </a:endParaRPr>
          </a:p>
          <a:p>
            <a:endParaRPr lang="en-US" dirty="0">
              <a:solidFill>
                <a:schemeClr val="tx1">
                  <a:lumMod val="95000"/>
                  <a:lumOff val="5000"/>
                </a:schemeClr>
              </a:solidFill>
              <a:latin typeface="Arial"/>
              <a:cs typeface="Arial"/>
            </a:endParaRPr>
          </a:p>
          <a:p>
            <a:endParaRPr lang="en-US" sz="800" dirty="0" smtClean="0">
              <a:solidFill>
                <a:schemeClr val="tx1">
                  <a:lumMod val="95000"/>
                  <a:lumOff val="5000"/>
                </a:schemeClr>
              </a:solidFill>
              <a:latin typeface="Arial"/>
              <a:cs typeface="Arial"/>
            </a:endParaRPr>
          </a:p>
          <a:p>
            <a:endParaRPr lang="en-US" sz="800" dirty="0" smtClean="0">
              <a:solidFill>
                <a:schemeClr val="tx1">
                  <a:lumMod val="95000"/>
                  <a:lumOff val="5000"/>
                </a:schemeClr>
              </a:solidFill>
              <a:latin typeface="Arial"/>
              <a:cs typeface="Arial"/>
            </a:endParaRPr>
          </a:p>
          <a:p>
            <a:r>
              <a:rPr lang="en-US" dirty="0" smtClean="0">
                <a:solidFill>
                  <a:schemeClr val="tx1">
                    <a:lumMod val="95000"/>
                    <a:lumOff val="5000"/>
                  </a:schemeClr>
                </a:solidFill>
                <a:latin typeface="Arial"/>
                <a:cs typeface="Arial"/>
              </a:rPr>
              <a:t>Average decay rate:</a:t>
            </a:r>
          </a:p>
          <a:p>
            <a:endParaRPr lang="en-US" dirty="0">
              <a:solidFill>
                <a:schemeClr val="tx1">
                  <a:lumMod val="95000"/>
                  <a:lumOff val="5000"/>
                </a:schemeClr>
              </a:solidFill>
              <a:latin typeface="Arial"/>
              <a:cs typeface="Arial"/>
            </a:endParaRPr>
          </a:p>
          <a:p>
            <a:endParaRPr lang="en-US" dirty="0" smtClean="0">
              <a:solidFill>
                <a:schemeClr val="tx1">
                  <a:lumMod val="95000"/>
                  <a:lumOff val="5000"/>
                </a:schemeClr>
              </a:solidFill>
              <a:latin typeface="Arial"/>
              <a:cs typeface="Arial"/>
            </a:endParaRPr>
          </a:p>
          <a:p>
            <a:endParaRPr lang="en-US" sz="800" dirty="0" smtClean="0">
              <a:solidFill>
                <a:schemeClr val="tx1">
                  <a:lumMod val="95000"/>
                  <a:lumOff val="5000"/>
                </a:schemeClr>
              </a:solidFill>
              <a:latin typeface="Arial"/>
              <a:cs typeface="Arial"/>
            </a:endParaRPr>
          </a:p>
          <a:p>
            <a:endParaRPr lang="en-US" sz="800" dirty="0">
              <a:solidFill>
                <a:schemeClr val="tx1">
                  <a:lumMod val="95000"/>
                  <a:lumOff val="5000"/>
                </a:schemeClr>
              </a:solidFill>
              <a:latin typeface="Arial"/>
              <a:cs typeface="Arial"/>
            </a:endParaRPr>
          </a:p>
          <a:p>
            <a:endParaRPr lang="en-US" sz="800" dirty="0">
              <a:solidFill>
                <a:schemeClr val="tx1">
                  <a:lumMod val="95000"/>
                  <a:lumOff val="5000"/>
                </a:schemeClr>
              </a:solidFill>
              <a:latin typeface="Arial"/>
              <a:cs typeface="Arial"/>
            </a:endParaRPr>
          </a:p>
          <a:p>
            <a:r>
              <a:rPr lang="en-US" dirty="0" smtClean="0">
                <a:solidFill>
                  <a:schemeClr val="tx1">
                    <a:lumMod val="95000"/>
                    <a:lumOff val="5000"/>
                  </a:schemeClr>
                </a:solidFill>
                <a:latin typeface="Arial"/>
                <a:cs typeface="Arial"/>
              </a:rPr>
              <a:t>Transmission coefficient:   </a:t>
            </a:r>
            <a:endParaRPr lang="en-US" baseline="-25000" dirty="0">
              <a:solidFill>
                <a:schemeClr val="tx1">
                  <a:lumMod val="95000"/>
                  <a:lumOff val="5000"/>
                </a:schemeClr>
              </a:solidFill>
              <a:latin typeface="Arial"/>
              <a:cs typeface="Arial"/>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2966514920"/>
              </p:ext>
            </p:extLst>
          </p:nvPr>
        </p:nvGraphicFramePr>
        <p:xfrm>
          <a:off x="2921000" y="2355714"/>
          <a:ext cx="3148013" cy="719138"/>
        </p:xfrm>
        <a:graphic>
          <a:graphicData uri="http://schemas.openxmlformats.org/presentationml/2006/ole">
            <mc:AlternateContent xmlns:mc="http://schemas.openxmlformats.org/markup-compatibility/2006">
              <mc:Choice xmlns:v="urn:schemas-microsoft-com:vml" Requires="v">
                <p:oleObj spid="_x0000_s3609" name="Equation" r:id="rId6" imgW="1778000" imgH="406400" progId="Equation.3">
                  <p:embed/>
                </p:oleObj>
              </mc:Choice>
              <mc:Fallback>
                <p:oleObj name="Equation" r:id="rId6" imgW="1778000" imgH="406400" progId="Equation.3">
                  <p:embed/>
                  <p:pic>
                    <p:nvPicPr>
                      <p:cNvPr id="0" name=""/>
                      <p:cNvPicPr/>
                      <p:nvPr/>
                    </p:nvPicPr>
                    <p:blipFill>
                      <a:blip r:embed="rId7"/>
                      <a:stretch>
                        <a:fillRect/>
                      </a:stretch>
                    </p:blipFill>
                    <p:spPr>
                      <a:xfrm>
                        <a:off x="2921000" y="2355714"/>
                        <a:ext cx="3148013" cy="719138"/>
                      </a:xfrm>
                      <a:prstGeom prst="rect">
                        <a:avLst/>
                      </a:prstGeom>
                      <a:solidFill>
                        <a:schemeClr val="accent6">
                          <a:lumMod val="60000"/>
                          <a:lumOff val="40000"/>
                        </a:schemeClr>
                      </a:solidFill>
                      <a:ln>
                        <a:solidFill>
                          <a:schemeClr val="accent6">
                            <a:lumMod val="50000"/>
                          </a:schemeClr>
                        </a:solidFill>
                      </a:ln>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9011580"/>
              </p:ext>
            </p:extLst>
          </p:nvPr>
        </p:nvGraphicFramePr>
        <p:xfrm>
          <a:off x="2978681" y="3362956"/>
          <a:ext cx="3074985" cy="575438"/>
        </p:xfrm>
        <a:graphic>
          <a:graphicData uri="http://schemas.openxmlformats.org/presentationml/2006/ole">
            <mc:AlternateContent xmlns:mc="http://schemas.openxmlformats.org/markup-compatibility/2006">
              <mc:Choice xmlns:v="urn:schemas-microsoft-com:vml" Requires="v">
                <p:oleObj spid="_x0000_s3610" name="Equation" r:id="rId8" imgW="1612900" imgH="292100" progId="Equation.3">
                  <p:embed/>
                </p:oleObj>
              </mc:Choice>
              <mc:Fallback>
                <p:oleObj name="Equation" r:id="rId8" imgW="1612900" imgH="292100" progId="Equation.3">
                  <p:embed/>
                  <p:pic>
                    <p:nvPicPr>
                      <p:cNvPr id="0" name=""/>
                      <p:cNvPicPr/>
                      <p:nvPr/>
                    </p:nvPicPr>
                    <p:blipFill>
                      <a:blip r:embed="rId9"/>
                      <a:stretch>
                        <a:fillRect/>
                      </a:stretch>
                    </p:blipFill>
                    <p:spPr>
                      <a:xfrm>
                        <a:off x="2978681" y="3362956"/>
                        <a:ext cx="3074985" cy="575438"/>
                      </a:xfrm>
                      <a:prstGeom prst="rect">
                        <a:avLst/>
                      </a:prstGeom>
                      <a:solidFill>
                        <a:srgbClr val="8CFFF1"/>
                      </a:solidFill>
                      <a:ln>
                        <a:solidFill>
                          <a:srgbClr val="0000FF"/>
                        </a:solidFill>
                      </a:ln>
                    </p:spPr>
                  </p:pic>
                </p:oleObj>
              </mc:Fallback>
            </mc:AlternateContent>
          </a:graphicData>
        </a:graphic>
      </p:graphicFrame>
      <p:sp>
        <p:nvSpPr>
          <p:cNvPr id="19" name="Title 1"/>
          <p:cNvSpPr txBox="1">
            <a:spLocks/>
          </p:cNvSpPr>
          <p:nvPr/>
        </p:nvSpPr>
        <p:spPr>
          <a:xfrm>
            <a:off x="574163" y="4386023"/>
            <a:ext cx="8229600" cy="504736"/>
          </a:xfrm>
          <a:prstGeom prst="rect">
            <a:avLst/>
          </a:prstGeom>
          <a:solidFill>
            <a:srgbClr val="FFFF00"/>
          </a:solidFill>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500" dirty="0" smtClean="0">
                <a:latin typeface="Arial"/>
                <a:cs typeface="Arial"/>
              </a:rPr>
              <a:t>(Upward) </a:t>
            </a:r>
            <a:r>
              <a:rPr lang="en-US" sz="2500" dirty="0" err="1" smtClean="0">
                <a:latin typeface="Arial"/>
                <a:cs typeface="Arial"/>
              </a:rPr>
              <a:t>Radiative</a:t>
            </a:r>
            <a:r>
              <a:rPr lang="en-US" sz="2500" dirty="0" smtClean="0">
                <a:latin typeface="Arial"/>
                <a:cs typeface="Arial"/>
              </a:rPr>
              <a:t> </a:t>
            </a:r>
            <a:r>
              <a:rPr lang="en-US" sz="2500" dirty="0" smtClean="0">
                <a:latin typeface="Symbol" charset="2"/>
                <a:cs typeface="Symbol" charset="2"/>
              </a:rPr>
              <a:t>g</a:t>
            </a:r>
            <a:r>
              <a:rPr lang="en-US" sz="2500" dirty="0" smtClean="0">
                <a:latin typeface="Arial"/>
                <a:cs typeface="Arial"/>
              </a:rPr>
              <a:t>-Ray Strength Function (RSF)</a:t>
            </a:r>
            <a:endParaRPr lang="en-US" sz="2500" dirty="0"/>
          </a:p>
        </p:txBody>
      </p:sp>
      <p:graphicFrame>
        <p:nvGraphicFramePr>
          <p:cNvPr id="20" name="Object 19"/>
          <p:cNvGraphicFramePr>
            <a:graphicFrameLocks noChangeAspect="1"/>
          </p:cNvGraphicFramePr>
          <p:nvPr>
            <p:extLst>
              <p:ext uri="{D42A27DB-BD31-4B8C-83A1-F6EECF244321}">
                <p14:modId xmlns:p14="http://schemas.microsoft.com/office/powerpoint/2010/main" val="430322854"/>
              </p:ext>
            </p:extLst>
          </p:nvPr>
        </p:nvGraphicFramePr>
        <p:xfrm>
          <a:off x="2735263" y="5601274"/>
          <a:ext cx="3668712" cy="855663"/>
        </p:xfrm>
        <a:graphic>
          <a:graphicData uri="http://schemas.openxmlformats.org/presentationml/2006/ole">
            <mc:AlternateContent xmlns:mc="http://schemas.openxmlformats.org/markup-compatibility/2006">
              <mc:Choice xmlns:v="urn:schemas-microsoft-com:vml" Requires="v">
                <p:oleObj spid="_x0000_s3611" name="Equation" r:id="rId10" imgW="2501900" imgH="584200" progId="Equation.3">
                  <p:embed/>
                </p:oleObj>
              </mc:Choice>
              <mc:Fallback>
                <p:oleObj name="Equation" r:id="rId10" imgW="2501900" imgH="584200" progId="Equation.3">
                  <p:embed/>
                  <p:pic>
                    <p:nvPicPr>
                      <p:cNvPr id="0" name=""/>
                      <p:cNvPicPr/>
                      <p:nvPr/>
                    </p:nvPicPr>
                    <p:blipFill>
                      <a:blip r:embed="rId11"/>
                      <a:stretch>
                        <a:fillRect/>
                      </a:stretch>
                    </p:blipFill>
                    <p:spPr>
                      <a:xfrm>
                        <a:off x="2735263" y="5601274"/>
                        <a:ext cx="3668712" cy="855663"/>
                      </a:xfrm>
                      <a:prstGeom prst="rect">
                        <a:avLst/>
                      </a:prstGeom>
                      <a:solidFill>
                        <a:srgbClr val="CCFFCC"/>
                      </a:solidFill>
                      <a:ln>
                        <a:solidFill>
                          <a:srgbClr val="008000"/>
                        </a:solidFill>
                      </a:ln>
                    </p:spPr>
                  </p:pic>
                </p:oleObj>
              </mc:Fallback>
            </mc:AlternateContent>
          </a:graphicData>
        </a:graphic>
      </p:graphicFrame>
      <p:sp>
        <p:nvSpPr>
          <p:cNvPr id="21" name="Rectangle 20"/>
          <p:cNvSpPr/>
          <p:nvPr/>
        </p:nvSpPr>
        <p:spPr>
          <a:xfrm>
            <a:off x="150413" y="5033959"/>
            <a:ext cx="8769687" cy="2646879"/>
          </a:xfrm>
          <a:prstGeom prst="rect">
            <a:avLst/>
          </a:prstGeom>
        </p:spPr>
        <p:txBody>
          <a:bodyPr wrap="square">
            <a:spAutoFit/>
          </a:bodyPr>
          <a:lstStyle/>
          <a:p>
            <a:r>
              <a:rPr lang="en-US" dirty="0">
                <a:solidFill>
                  <a:schemeClr val="tx1">
                    <a:lumMod val="95000"/>
                    <a:lumOff val="5000"/>
                  </a:schemeClr>
                </a:solidFill>
                <a:latin typeface="Arial"/>
                <a:cs typeface="Arial"/>
              </a:rPr>
              <a:t>R</a:t>
            </a:r>
            <a:r>
              <a:rPr lang="en-US" dirty="0" smtClean="0">
                <a:solidFill>
                  <a:schemeClr val="tx1">
                    <a:lumMod val="95000"/>
                    <a:lumOff val="5000"/>
                  </a:schemeClr>
                </a:solidFill>
                <a:latin typeface="Arial"/>
                <a:cs typeface="Arial"/>
              </a:rPr>
              <a:t>elated to the </a:t>
            </a:r>
            <a:r>
              <a:rPr lang="en-US" dirty="0" smtClean="0">
                <a:solidFill>
                  <a:schemeClr val="tx1">
                    <a:lumMod val="95000"/>
                    <a:lumOff val="5000"/>
                  </a:schemeClr>
                </a:solidFill>
                <a:latin typeface="Symbol" charset="2"/>
                <a:cs typeface="Symbol" charset="2"/>
              </a:rPr>
              <a:t>g</a:t>
            </a:r>
            <a:r>
              <a:rPr lang="en-US" dirty="0" smtClean="0">
                <a:solidFill>
                  <a:schemeClr val="tx1">
                    <a:lumMod val="95000"/>
                    <a:lumOff val="5000"/>
                  </a:schemeClr>
                </a:solidFill>
                <a:latin typeface="Arial"/>
                <a:cs typeface="Arial"/>
              </a:rPr>
              <a:t>-absorption: </a:t>
            </a:r>
          </a:p>
          <a:p>
            <a:endParaRPr lang="en-US" dirty="0">
              <a:solidFill>
                <a:schemeClr val="tx1">
                  <a:lumMod val="95000"/>
                  <a:lumOff val="5000"/>
                </a:schemeClr>
              </a:solidFill>
              <a:latin typeface="Arial"/>
              <a:cs typeface="Arial"/>
            </a:endParaRPr>
          </a:p>
          <a:p>
            <a:endParaRPr lang="en-US" dirty="0" smtClean="0">
              <a:solidFill>
                <a:schemeClr val="tx1">
                  <a:lumMod val="95000"/>
                  <a:lumOff val="5000"/>
                </a:schemeClr>
              </a:solidFill>
              <a:latin typeface="Arial"/>
              <a:cs typeface="Arial"/>
            </a:endParaRPr>
          </a:p>
          <a:p>
            <a:endParaRPr lang="en-US" dirty="0">
              <a:solidFill>
                <a:schemeClr val="tx1">
                  <a:lumMod val="95000"/>
                  <a:lumOff val="5000"/>
                </a:schemeClr>
              </a:solidFill>
              <a:latin typeface="Arial"/>
              <a:cs typeface="Arial"/>
            </a:endParaRPr>
          </a:p>
          <a:p>
            <a:endParaRPr lang="en-US" sz="800" dirty="0" smtClean="0">
              <a:solidFill>
                <a:schemeClr val="tx1">
                  <a:lumMod val="95000"/>
                  <a:lumOff val="5000"/>
                </a:schemeClr>
              </a:solidFill>
              <a:latin typeface="Arial"/>
              <a:cs typeface="Arial"/>
            </a:endParaRPr>
          </a:p>
          <a:p>
            <a:endParaRPr lang="en-US" sz="800" dirty="0" smtClean="0">
              <a:solidFill>
                <a:schemeClr val="tx1">
                  <a:lumMod val="95000"/>
                  <a:lumOff val="5000"/>
                </a:schemeClr>
              </a:solidFill>
              <a:latin typeface="Arial"/>
              <a:cs typeface="Arial"/>
            </a:endParaRPr>
          </a:p>
          <a:p>
            <a:endParaRPr lang="en-US" dirty="0" smtClean="0">
              <a:solidFill>
                <a:schemeClr val="tx1">
                  <a:lumMod val="95000"/>
                  <a:lumOff val="5000"/>
                </a:schemeClr>
              </a:solidFill>
              <a:latin typeface="Arial"/>
              <a:cs typeface="Arial"/>
            </a:endParaRPr>
          </a:p>
          <a:p>
            <a:endParaRPr lang="en-US" dirty="0">
              <a:solidFill>
                <a:schemeClr val="tx1">
                  <a:lumMod val="95000"/>
                  <a:lumOff val="5000"/>
                </a:schemeClr>
              </a:solidFill>
              <a:latin typeface="Arial"/>
              <a:cs typeface="Arial"/>
            </a:endParaRPr>
          </a:p>
          <a:p>
            <a:endParaRPr lang="en-US" dirty="0" smtClean="0">
              <a:solidFill>
                <a:schemeClr val="tx1">
                  <a:lumMod val="95000"/>
                  <a:lumOff val="5000"/>
                </a:schemeClr>
              </a:solidFill>
              <a:latin typeface="Arial"/>
              <a:cs typeface="Arial"/>
            </a:endParaRPr>
          </a:p>
          <a:p>
            <a:endParaRPr lang="en-US" sz="800" dirty="0" smtClean="0">
              <a:solidFill>
                <a:schemeClr val="tx1">
                  <a:lumMod val="95000"/>
                  <a:lumOff val="5000"/>
                </a:schemeClr>
              </a:solidFill>
              <a:latin typeface="Arial"/>
              <a:cs typeface="Arial"/>
            </a:endParaRPr>
          </a:p>
          <a:p>
            <a:endParaRPr lang="en-US" sz="800" dirty="0">
              <a:solidFill>
                <a:schemeClr val="tx1">
                  <a:lumMod val="95000"/>
                  <a:lumOff val="5000"/>
                </a:schemeClr>
              </a:solidFill>
              <a:latin typeface="Arial"/>
              <a:cs typeface="Arial"/>
            </a:endParaRPr>
          </a:p>
          <a:p>
            <a:endParaRPr lang="en-US" sz="800" dirty="0">
              <a:solidFill>
                <a:schemeClr val="tx1">
                  <a:lumMod val="95000"/>
                  <a:lumOff val="5000"/>
                </a:schemeClr>
              </a:solidFill>
              <a:latin typeface="Arial"/>
              <a:cs typeface="Arial"/>
            </a:endParaRPr>
          </a:p>
        </p:txBody>
      </p:sp>
    </p:spTree>
    <p:extLst>
      <p:ext uri="{BB962C8B-B14F-4D97-AF65-F5344CB8AC3E}">
        <p14:creationId xmlns:p14="http://schemas.microsoft.com/office/powerpoint/2010/main" val="19749239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E7BCF94-62D1-7E4D-9FF7-7ABED3222029}" type="slidenum">
              <a:rPr lang="en-US" smtClean="0"/>
              <a:t>12</a:t>
            </a:fld>
            <a:endParaRPr lang="en-US"/>
          </a:p>
        </p:txBody>
      </p:sp>
      <p:sp>
        <p:nvSpPr>
          <p:cNvPr id="9" name="Line Callout 1 8"/>
          <p:cNvSpPr/>
          <p:nvPr/>
        </p:nvSpPr>
        <p:spPr>
          <a:xfrm>
            <a:off x="3325092" y="622315"/>
            <a:ext cx="2506350" cy="735308"/>
          </a:xfrm>
          <a:prstGeom prst="borderCallout1">
            <a:avLst>
              <a:gd name="adj1" fmla="val 48295"/>
              <a:gd name="adj2" fmla="val -1537"/>
              <a:gd name="adj3" fmla="val 123864"/>
              <a:gd name="adj4" fmla="val -3766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Line Callout 1 9"/>
          <p:cNvSpPr/>
          <p:nvPr/>
        </p:nvSpPr>
        <p:spPr>
          <a:xfrm>
            <a:off x="3325091" y="2205924"/>
            <a:ext cx="2489641" cy="785442"/>
          </a:xfrm>
          <a:prstGeom prst="borderCallout1">
            <a:avLst>
              <a:gd name="adj1" fmla="val 50664"/>
              <a:gd name="adj2" fmla="val -79"/>
              <a:gd name="adj3" fmla="val -38564"/>
              <a:gd name="adj4" fmla="val -3875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Line Callout 1 10"/>
          <p:cNvSpPr/>
          <p:nvPr/>
        </p:nvSpPr>
        <p:spPr>
          <a:xfrm>
            <a:off x="3325091" y="622315"/>
            <a:ext cx="2489641" cy="735308"/>
          </a:xfrm>
          <a:prstGeom prst="borderCallout1">
            <a:avLst>
              <a:gd name="adj1" fmla="val 46022"/>
              <a:gd name="adj2" fmla="val 100404"/>
              <a:gd name="adj3" fmla="val 121591"/>
              <a:gd name="adj4" fmla="val 135082"/>
            </a:avLst>
          </a:prstGeom>
          <a:ln>
            <a:solidFill>
              <a:schemeClr val="accent6">
                <a:lumMod val="50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dirty="0" smtClean="0">
                <a:solidFill>
                  <a:srgbClr val="FFFFFF"/>
                </a:solidFill>
              </a:rPr>
              <a:t>Nuclear Structure</a:t>
            </a:r>
            <a:endParaRPr lang="en-US" sz="2400" dirty="0">
              <a:solidFill>
                <a:srgbClr val="FFFFFF"/>
              </a:solidFill>
            </a:endParaRPr>
          </a:p>
        </p:txBody>
      </p:sp>
      <p:sp>
        <p:nvSpPr>
          <p:cNvPr id="12" name="Line Callout 1 11"/>
          <p:cNvSpPr/>
          <p:nvPr/>
        </p:nvSpPr>
        <p:spPr>
          <a:xfrm>
            <a:off x="3325091" y="2207916"/>
            <a:ext cx="2489641" cy="783450"/>
          </a:xfrm>
          <a:prstGeom prst="borderCallout1">
            <a:avLst>
              <a:gd name="adj1" fmla="val 50665"/>
              <a:gd name="adj2" fmla="val 100404"/>
              <a:gd name="adj3" fmla="val -15160"/>
              <a:gd name="adj4" fmla="val 133512"/>
            </a:avLst>
          </a:prstGeom>
          <a:ln>
            <a:solidFill>
              <a:srgbClr val="660066"/>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dirty="0" smtClean="0">
                <a:solidFill>
                  <a:schemeClr val="bg1"/>
                </a:solidFill>
              </a:rPr>
              <a:t>Reaction rate calculations</a:t>
            </a:r>
            <a:endParaRPr lang="en-US" sz="2400" dirty="0">
              <a:solidFill>
                <a:schemeClr val="bg1"/>
              </a:solidFill>
            </a:endParaRPr>
          </a:p>
        </p:txBody>
      </p:sp>
      <p:sp>
        <p:nvSpPr>
          <p:cNvPr id="13" name="Line Callout 2 12"/>
          <p:cNvSpPr/>
          <p:nvPr/>
        </p:nvSpPr>
        <p:spPr>
          <a:xfrm>
            <a:off x="1236466" y="3927213"/>
            <a:ext cx="2458241" cy="885712"/>
          </a:xfrm>
          <a:prstGeom prst="borderCallout2">
            <a:avLst>
              <a:gd name="adj1" fmla="val 5111"/>
              <a:gd name="adj2" fmla="val 50141"/>
              <a:gd name="adj3" fmla="val -56193"/>
              <a:gd name="adj4" fmla="val 50944"/>
              <a:gd name="adj5" fmla="val -103241"/>
              <a:gd name="adj6" fmla="val 119360"/>
            </a:avLst>
          </a:prstGeom>
          <a:ln>
            <a:solidFill>
              <a:srgbClr val="DA580E"/>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400" dirty="0" smtClean="0"/>
              <a:t>Reactor physics</a:t>
            </a:r>
            <a:endParaRPr lang="en-US" sz="2400" dirty="0"/>
          </a:p>
        </p:txBody>
      </p:sp>
      <p:sp>
        <p:nvSpPr>
          <p:cNvPr id="14" name="Line Callout 2 13"/>
          <p:cNvSpPr/>
          <p:nvPr/>
        </p:nvSpPr>
        <p:spPr>
          <a:xfrm>
            <a:off x="5432444" y="3927213"/>
            <a:ext cx="2537749" cy="885712"/>
          </a:xfrm>
          <a:prstGeom prst="borderCallout2">
            <a:avLst>
              <a:gd name="adj1" fmla="val 5111"/>
              <a:gd name="adj2" fmla="val 50141"/>
              <a:gd name="adj3" fmla="val -48646"/>
              <a:gd name="adj4" fmla="val 49627"/>
              <a:gd name="adj5" fmla="val -99467"/>
              <a:gd name="adj6" fmla="val -199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Astrophysics</a:t>
            </a:r>
            <a:endParaRPr lang="en-US" sz="2400" dirty="0"/>
          </a:p>
        </p:txBody>
      </p:sp>
      <p:sp>
        <p:nvSpPr>
          <p:cNvPr id="15" name="Oval 14"/>
          <p:cNvSpPr/>
          <p:nvPr/>
        </p:nvSpPr>
        <p:spPr>
          <a:xfrm>
            <a:off x="902286" y="1052827"/>
            <a:ext cx="1553937" cy="1504039"/>
          </a:xfrm>
          <a:prstGeom prst="ellipse">
            <a:avLst/>
          </a:prstGeom>
          <a:solidFill>
            <a:srgbClr val="FF18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000" dirty="0" smtClean="0">
                <a:solidFill>
                  <a:srgbClr val="FFFF00"/>
                </a:solidFill>
              </a:rPr>
              <a:t>NLD</a:t>
            </a:r>
            <a:endParaRPr lang="en-US" sz="4000" dirty="0">
              <a:solidFill>
                <a:srgbClr val="FFFF00"/>
              </a:solidFill>
            </a:endParaRPr>
          </a:p>
        </p:txBody>
      </p:sp>
      <p:sp>
        <p:nvSpPr>
          <p:cNvPr id="16" name="Oval 15"/>
          <p:cNvSpPr/>
          <p:nvPr/>
        </p:nvSpPr>
        <p:spPr>
          <a:xfrm>
            <a:off x="6553200" y="1052827"/>
            <a:ext cx="1550665" cy="1504039"/>
          </a:xfrm>
          <a:prstGeom prst="ellipse">
            <a:avLst/>
          </a:prstGeom>
          <a:solidFill>
            <a:srgbClr val="459535"/>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000" dirty="0" smtClean="0">
                <a:solidFill>
                  <a:schemeClr val="accent1">
                    <a:lumMod val="20000"/>
                    <a:lumOff val="80000"/>
                  </a:schemeClr>
                </a:solidFill>
              </a:rPr>
              <a:t>RSF</a:t>
            </a:r>
            <a:endParaRPr lang="en-US" sz="4000" dirty="0">
              <a:solidFill>
                <a:schemeClr val="accent1">
                  <a:lumMod val="20000"/>
                  <a:lumOff val="80000"/>
                </a:schemeClr>
              </a:solidFill>
            </a:endParaRPr>
          </a:p>
        </p:txBody>
      </p:sp>
      <p:sp>
        <p:nvSpPr>
          <p:cNvPr id="17" name="Oval Callout 16"/>
          <p:cNvSpPr/>
          <p:nvPr/>
        </p:nvSpPr>
        <p:spPr>
          <a:xfrm>
            <a:off x="2990911" y="5264136"/>
            <a:ext cx="3562289" cy="1303501"/>
          </a:xfrm>
          <a:prstGeom prst="wedgeEllipseCallout">
            <a:avLst>
              <a:gd name="adj1" fmla="val 52275"/>
              <a:gd name="adj2" fmla="val -84126"/>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smtClean="0"/>
              <a:t>Abundance of elements in the solar system</a:t>
            </a:r>
            <a:endParaRPr lang="en-US" sz="2000" dirty="0"/>
          </a:p>
        </p:txBody>
      </p:sp>
      <p:sp>
        <p:nvSpPr>
          <p:cNvPr id="18" name="TextBox 17"/>
          <p:cNvSpPr txBox="1"/>
          <p:nvPr/>
        </p:nvSpPr>
        <p:spPr>
          <a:xfrm>
            <a:off x="116963" y="6259860"/>
            <a:ext cx="2829320" cy="307777"/>
          </a:xfrm>
          <a:prstGeom prst="rect">
            <a:avLst/>
          </a:prstGeom>
          <a:noFill/>
        </p:spPr>
        <p:txBody>
          <a:bodyPr wrap="none" rtlCol="0">
            <a:spAutoFit/>
          </a:bodyPr>
          <a:lstStyle/>
          <a:p>
            <a:r>
              <a:rPr lang="en-US" sz="1400" dirty="0" smtClean="0">
                <a:solidFill>
                  <a:srgbClr val="FF0000"/>
                </a:solidFill>
              </a:rPr>
              <a:t>Adapted from S. </a:t>
            </a:r>
            <a:r>
              <a:rPr lang="en-US" sz="1400" dirty="0" err="1" smtClean="0">
                <a:solidFill>
                  <a:srgbClr val="FF0000"/>
                </a:solidFill>
              </a:rPr>
              <a:t>Siem</a:t>
            </a:r>
            <a:r>
              <a:rPr lang="en-US" sz="1400" dirty="0" smtClean="0">
                <a:solidFill>
                  <a:srgbClr val="FF0000"/>
                </a:solidFill>
              </a:rPr>
              <a:t>, U. Oslo, 2011</a:t>
            </a:r>
            <a:endParaRPr lang="en-US" sz="1400" dirty="0">
              <a:solidFill>
                <a:srgbClr val="FF0000"/>
              </a:solidFill>
            </a:endParaRPr>
          </a:p>
        </p:txBody>
      </p:sp>
    </p:spTree>
    <p:extLst>
      <p:ext uri="{BB962C8B-B14F-4D97-AF65-F5344CB8AC3E}">
        <p14:creationId xmlns:p14="http://schemas.microsoft.com/office/powerpoint/2010/main" val="5369975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08874" y="1"/>
            <a:ext cx="7998166" cy="2243962"/>
          </a:xfrm>
          <a:prstGeom prst="rect">
            <a:avLst/>
          </a:prstGeom>
        </p:spPr>
      </p:pic>
      <p:pic>
        <p:nvPicPr>
          <p:cNvPr id="3" name="Picture 2"/>
          <p:cNvPicPr>
            <a:picLocks noChangeAspect="1"/>
          </p:cNvPicPr>
          <p:nvPr/>
        </p:nvPicPr>
        <p:blipFill>
          <a:blip r:embed="rId4"/>
          <a:stretch>
            <a:fillRect/>
          </a:stretch>
        </p:blipFill>
        <p:spPr>
          <a:xfrm>
            <a:off x="608874" y="2423382"/>
            <a:ext cx="8535125" cy="4416293"/>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1044878456"/>
              </p:ext>
            </p:extLst>
          </p:nvPr>
        </p:nvGraphicFramePr>
        <p:xfrm>
          <a:off x="2976624" y="2914841"/>
          <a:ext cx="3042541" cy="494088"/>
        </p:xfrm>
        <a:graphic>
          <a:graphicData uri="http://schemas.openxmlformats.org/presentationml/2006/ole">
            <mc:AlternateContent xmlns:mc="http://schemas.openxmlformats.org/markup-compatibility/2006">
              <mc:Choice xmlns:v="urn:schemas-microsoft-com:vml" Requires="v">
                <p:oleObj spid="_x0000_s6339" name="Equation" r:id="rId5" imgW="1485900" imgH="241300" progId="Equation.DSMT4">
                  <p:embed/>
                </p:oleObj>
              </mc:Choice>
              <mc:Fallback>
                <p:oleObj name="Equation" r:id="rId5" imgW="1485900" imgH="241300" progId="Equation.DSMT4">
                  <p:embed/>
                  <p:pic>
                    <p:nvPicPr>
                      <p:cNvPr id="0" name=""/>
                      <p:cNvPicPr/>
                      <p:nvPr/>
                    </p:nvPicPr>
                    <p:blipFill>
                      <a:blip r:embed="rId6"/>
                      <a:stretch>
                        <a:fillRect/>
                      </a:stretch>
                    </p:blipFill>
                    <p:spPr>
                      <a:xfrm>
                        <a:off x="2976624" y="2914841"/>
                        <a:ext cx="3042541" cy="494088"/>
                      </a:xfrm>
                      <a:prstGeom prst="rect">
                        <a:avLst/>
                      </a:prstGeom>
                      <a:ln>
                        <a:solidFill>
                          <a:srgbClr val="FF0000"/>
                        </a:solidFill>
                      </a:ln>
                    </p:spPr>
                  </p:pic>
                </p:oleObj>
              </mc:Fallback>
            </mc:AlternateContent>
          </a:graphicData>
        </a:graphic>
      </p:graphicFrame>
      <p:sp>
        <p:nvSpPr>
          <p:cNvPr id="7" name="Content Placeholder 2"/>
          <p:cNvSpPr txBox="1">
            <a:spLocks/>
          </p:cNvSpPr>
          <p:nvPr/>
        </p:nvSpPr>
        <p:spPr>
          <a:xfrm>
            <a:off x="2548980" y="2104803"/>
            <a:ext cx="4014401" cy="670386"/>
          </a:xfrm>
          <a:prstGeom prst="rect">
            <a:avLst/>
          </a:prstGeom>
          <a:ln/>
        </p:spPr>
        <p:style>
          <a:lnRef idx="1">
            <a:schemeClr val="accent5"/>
          </a:lnRef>
          <a:fillRef idx="2">
            <a:schemeClr val="accent5"/>
          </a:fillRef>
          <a:effectRef idx="1">
            <a:schemeClr val="accent5"/>
          </a:effectRef>
          <a:fontRef idx="minor">
            <a:schemeClr val="dk1"/>
          </a:fontRef>
        </p:style>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lt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lt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lt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lt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lt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lt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lt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lt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lt1"/>
                </a:solidFill>
                <a:latin typeface="+mn-lt"/>
                <a:ea typeface="+mn-ea"/>
                <a:cs typeface="+mn-cs"/>
              </a:defRPr>
            </a:lvl9pPr>
            <a:extLst/>
          </a:lstStyle>
          <a:p>
            <a:pPr marL="82296" marR="0" lvl="0" indent="0" algn="ctr" defTabSz="914400" rtl="0" eaLnBrk="1" fontAlgn="auto" latinLnBrk="0" hangingPunct="1">
              <a:lnSpc>
                <a:spcPct val="100000"/>
              </a:lnSpc>
              <a:spcBef>
                <a:spcPts val="600"/>
              </a:spcBef>
              <a:spcAft>
                <a:spcPts val="0"/>
              </a:spcAft>
              <a:buClr>
                <a:srgbClr val="3891A7"/>
              </a:buClr>
              <a:buSzPct val="80000"/>
              <a:buFont typeface="Wingdings 2"/>
              <a:buNone/>
              <a:tabLst/>
              <a:defRPr/>
            </a:pPr>
            <a:r>
              <a:rPr kumimoji="0" lang="en-US" sz="2800" b="0" i="0" u="none" strike="noStrike" kern="1200" cap="none" spc="0" normalizeH="0" baseline="0" noProof="0" dirty="0" smtClean="0">
                <a:ln>
                  <a:noFill/>
                </a:ln>
                <a:solidFill>
                  <a:schemeClr val="tx1"/>
                </a:solidFill>
                <a:effectLst/>
                <a:uLnTx/>
                <a:uFillTx/>
                <a:latin typeface="Gill Sans MT"/>
                <a:ea typeface="+mn-ea"/>
                <a:cs typeface="+mn-cs"/>
              </a:rPr>
              <a:t>Hauser-</a:t>
            </a:r>
            <a:r>
              <a:rPr kumimoji="0" lang="en-US" sz="2800" b="0" i="0" u="none" strike="noStrike" kern="1200" cap="none" spc="0" normalizeH="0" baseline="0" noProof="0" dirty="0" err="1" smtClean="0">
                <a:ln>
                  <a:noFill/>
                </a:ln>
                <a:solidFill>
                  <a:schemeClr val="tx1"/>
                </a:solidFill>
                <a:effectLst/>
                <a:uLnTx/>
                <a:uFillTx/>
                <a:latin typeface="Gill Sans MT"/>
                <a:ea typeface="+mn-ea"/>
                <a:cs typeface="+mn-cs"/>
              </a:rPr>
              <a:t>Feshbach</a:t>
            </a:r>
            <a:r>
              <a:rPr kumimoji="0" lang="en-US" sz="2800" b="0" i="0" u="none" strike="noStrike" kern="1200" cap="none" spc="0" normalizeH="0" baseline="0" noProof="0" dirty="0" smtClean="0">
                <a:ln>
                  <a:noFill/>
                </a:ln>
                <a:solidFill>
                  <a:schemeClr val="tx1"/>
                </a:solidFill>
                <a:effectLst/>
                <a:uLnTx/>
                <a:uFillTx/>
                <a:latin typeface="Gill Sans MT"/>
                <a:ea typeface="+mn-ea"/>
                <a:cs typeface="+mn-cs"/>
              </a:rPr>
              <a:t> Theory</a:t>
            </a:r>
            <a:endParaRPr kumimoji="0" lang="en-US" sz="2800" b="0" i="0" u="none" strike="noStrike" kern="1200" cap="none" spc="0" normalizeH="0" baseline="0" noProof="0" dirty="0">
              <a:ln>
                <a:noFill/>
              </a:ln>
              <a:solidFill>
                <a:schemeClr val="tx1"/>
              </a:solidFill>
              <a:effectLst/>
              <a:uLnTx/>
              <a:uFillTx/>
              <a:latin typeface="Gill Sans MT"/>
              <a:ea typeface="+mn-ea"/>
              <a:cs typeface="+mn-cs"/>
            </a:endParaRPr>
          </a:p>
        </p:txBody>
      </p:sp>
      <p:sp>
        <p:nvSpPr>
          <p:cNvPr id="4" name="TextBox 3"/>
          <p:cNvSpPr txBox="1"/>
          <p:nvPr/>
        </p:nvSpPr>
        <p:spPr>
          <a:xfrm>
            <a:off x="5424469" y="12185"/>
            <a:ext cx="748823" cy="276999"/>
          </a:xfrm>
          <a:prstGeom prst="rect">
            <a:avLst/>
          </a:prstGeom>
          <a:noFill/>
        </p:spPr>
        <p:txBody>
          <a:bodyPr wrap="none" rtlCol="0">
            <a:spAutoFit/>
          </a:bodyPr>
          <a:lstStyle/>
          <a:p>
            <a:r>
              <a:rPr lang="en-US" sz="1200" dirty="0" smtClean="0">
                <a:latin typeface="Times"/>
                <a:cs typeface="Times"/>
              </a:rPr>
              <a:t>(p. 1613)</a:t>
            </a:r>
            <a:endParaRPr lang="en-US" sz="1200" dirty="0">
              <a:latin typeface="Times"/>
              <a:cs typeface="Times"/>
            </a:endParaRPr>
          </a:p>
        </p:txBody>
      </p:sp>
    </p:spTree>
    <p:extLst>
      <p:ext uri="{BB962C8B-B14F-4D97-AF65-F5344CB8AC3E}">
        <p14:creationId xmlns:p14="http://schemas.microsoft.com/office/powerpoint/2010/main" val="1118229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E7BCF94-62D1-7E4D-9FF7-7ABED3222029}" type="slidenum">
              <a:rPr lang="en-US" smtClean="0"/>
              <a:t>14</a:t>
            </a:fld>
            <a:endParaRPr lang="en-US"/>
          </a:p>
        </p:txBody>
      </p:sp>
      <p:pic>
        <p:nvPicPr>
          <p:cNvPr id="3" name="Picture 2" descr="1553171_1501642320094663_8475661887892656181_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176400" y="6526490"/>
            <a:ext cx="9507820" cy="307777"/>
          </a:xfrm>
          <a:prstGeom prst="rect">
            <a:avLst/>
          </a:prstGeom>
          <a:noFill/>
        </p:spPr>
        <p:txBody>
          <a:bodyPr wrap="square" rtlCol="0">
            <a:spAutoFit/>
          </a:bodyPr>
          <a:lstStyle/>
          <a:p>
            <a:pPr algn="ctr"/>
            <a:r>
              <a:rPr lang="en-US" sz="1400" dirty="0" smtClean="0">
                <a:solidFill>
                  <a:schemeClr val="bg1"/>
                </a:solidFill>
              </a:rPr>
              <a:t>Ann-</a:t>
            </a:r>
            <a:r>
              <a:rPr lang="en-US" sz="1400" dirty="0" err="1" smtClean="0">
                <a:solidFill>
                  <a:schemeClr val="bg1"/>
                </a:solidFill>
              </a:rPr>
              <a:t>Cecilie</a:t>
            </a:r>
            <a:r>
              <a:rPr lang="en-US" sz="1400" dirty="0" smtClean="0">
                <a:solidFill>
                  <a:schemeClr val="bg1"/>
                </a:solidFill>
              </a:rPr>
              <a:t> </a:t>
            </a:r>
            <a:r>
              <a:rPr lang="en-US" sz="1400" dirty="0">
                <a:solidFill>
                  <a:schemeClr val="bg1"/>
                </a:solidFill>
              </a:rPr>
              <a:t>Larsen at </a:t>
            </a:r>
            <a:r>
              <a:rPr lang="en-US" sz="1400" dirty="0" smtClean="0">
                <a:solidFill>
                  <a:schemeClr val="bg1"/>
                </a:solidFill>
              </a:rPr>
              <a:t>the Int’l </a:t>
            </a:r>
            <a:r>
              <a:rPr lang="en-US" sz="1400" dirty="0">
                <a:solidFill>
                  <a:schemeClr val="bg1"/>
                </a:solidFill>
              </a:rPr>
              <a:t>Workshop on Nuclear Science and </a:t>
            </a:r>
            <a:r>
              <a:rPr lang="en-US" sz="1400" dirty="0" smtClean="0">
                <a:solidFill>
                  <a:schemeClr val="bg1"/>
                </a:solidFill>
              </a:rPr>
              <a:t>Simulation, 31 Oct. 2014, Ton </a:t>
            </a:r>
            <a:r>
              <a:rPr lang="en-US" sz="1400" dirty="0" err="1" smtClean="0">
                <a:solidFill>
                  <a:schemeClr val="bg1"/>
                </a:solidFill>
              </a:rPr>
              <a:t>Duc</a:t>
            </a:r>
            <a:r>
              <a:rPr lang="en-US" sz="1400" dirty="0" smtClean="0">
                <a:solidFill>
                  <a:schemeClr val="bg1"/>
                </a:solidFill>
              </a:rPr>
              <a:t> </a:t>
            </a:r>
            <a:r>
              <a:rPr lang="en-US" sz="1400" dirty="0" err="1" smtClean="0">
                <a:solidFill>
                  <a:schemeClr val="bg1"/>
                </a:solidFill>
              </a:rPr>
              <a:t>Thang</a:t>
            </a:r>
            <a:r>
              <a:rPr lang="en-US" sz="1400" dirty="0" smtClean="0">
                <a:solidFill>
                  <a:schemeClr val="bg1"/>
                </a:solidFill>
              </a:rPr>
              <a:t> University (Saigon)</a:t>
            </a:r>
          </a:p>
        </p:txBody>
      </p:sp>
      <p:pic>
        <p:nvPicPr>
          <p:cNvPr id="5" name="Picture 4" descr="DSCN21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07"/>
            <a:ext cx="9144000" cy="6858000"/>
          </a:xfrm>
          <a:prstGeom prst="rect">
            <a:avLst/>
          </a:prstGeom>
        </p:spPr>
      </p:pic>
    </p:spTree>
    <p:extLst>
      <p:ext uri="{BB962C8B-B14F-4D97-AF65-F5344CB8AC3E}">
        <p14:creationId xmlns:p14="http://schemas.microsoft.com/office/powerpoint/2010/main" val="42806955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311" y="105305"/>
            <a:ext cx="8440423" cy="543806"/>
          </a:xfrm>
          <a:solidFill>
            <a:srgbClr val="FFFF00"/>
          </a:solidFill>
        </p:spPr>
        <p:txBody>
          <a:bodyPr>
            <a:normAutofit/>
          </a:bodyPr>
          <a:lstStyle/>
          <a:p>
            <a:r>
              <a:rPr lang="en-US" sz="2800" dirty="0" smtClean="0"/>
              <a:t>The Oslo method</a:t>
            </a:r>
            <a:endParaRPr lang="en-US" sz="2800" dirty="0"/>
          </a:p>
        </p:txBody>
      </p:sp>
      <p:sp>
        <p:nvSpPr>
          <p:cNvPr id="4" name="Slide Number Placeholder 3"/>
          <p:cNvSpPr>
            <a:spLocks noGrp="1"/>
          </p:cNvSpPr>
          <p:nvPr>
            <p:ph type="sldNum" sz="quarter" idx="12"/>
          </p:nvPr>
        </p:nvSpPr>
        <p:spPr/>
        <p:txBody>
          <a:bodyPr/>
          <a:lstStyle/>
          <a:p>
            <a:fld id="{BE7BCF94-62D1-7E4D-9FF7-7ABED3222029}" type="slidenum">
              <a:rPr lang="en-US" smtClean="0"/>
              <a:t>15</a:t>
            </a:fld>
            <a:endParaRPr lang="en-US"/>
          </a:p>
        </p:txBody>
      </p:sp>
      <p:pic>
        <p:nvPicPr>
          <p:cNvPr id="7" name="Picture 6" descr="cartoon3.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2786" y="1214968"/>
            <a:ext cx="5410200" cy="1803400"/>
          </a:xfrm>
          <a:prstGeom prst="rect">
            <a:avLst/>
          </a:prstGeom>
        </p:spPr>
      </p:pic>
      <p:sp>
        <p:nvSpPr>
          <p:cNvPr id="8" name="TextBox 7"/>
          <p:cNvSpPr txBox="1"/>
          <p:nvPr/>
        </p:nvSpPr>
        <p:spPr>
          <a:xfrm>
            <a:off x="731551" y="788048"/>
            <a:ext cx="8001510" cy="338554"/>
          </a:xfrm>
          <a:prstGeom prst="rect">
            <a:avLst/>
          </a:prstGeom>
          <a:noFill/>
        </p:spPr>
        <p:txBody>
          <a:bodyPr wrap="none" rtlCol="0">
            <a:spAutoFit/>
          </a:bodyPr>
          <a:lstStyle/>
          <a:p>
            <a:r>
              <a:rPr lang="en-US" sz="1600" dirty="0" smtClean="0">
                <a:latin typeface="Arial"/>
                <a:cs typeface="Arial"/>
              </a:rPr>
              <a:t>Transfer (</a:t>
            </a:r>
            <a:r>
              <a:rPr lang="en-US" sz="1600" baseline="30000" dirty="0" smtClean="0">
                <a:latin typeface="Arial"/>
                <a:cs typeface="Arial"/>
              </a:rPr>
              <a:t>3</a:t>
            </a:r>
            <a:r>
              <a:rPr lang="en-US" sz="1600" dirty="0" smtClean="0">
                <a:latin typeface="Arial"/>
                <a:cs typeface="Arial"/>
              </a:rPr>
              <a:t>He</a:t>
            </a:r>
            <a:r>
              <a:rPr lang="en-US" sz="1600" dirty="0" smtClean="0"/>
              <a:t>, </a:t>
            </a:r>
            <a:r>
              <a:rPr lang="en-US" sz="1600" dirty="0" err="1" smtClean="0">
                <a:latin typeface="Symbol" charset="2"/>
                <a:cs typeface="Symbol" charset="2"/>
              </a:rPr>
              <a:t>ag</a:t>
            </a:r>
            <a:r>
              <a:rPr lang="en-US" sz="1600" dirty="0" smtClean="0"/>
              <a:t>) </a:t>
            </a:r>
            <a:r>
              <a:rPr lang="en-US" sz="1600" dirty="0" smtClean="0">
                <a:latin typeface="Arial"/>
                <a:cs typeface="Arial"/>
              </a:rPr>
              <a:t>and inelastic a scattering (</a:t>
            </a:r>
            <a:r>
              <a:rPr lang="en-US" sz="1600" baseline="30000" dirty="0" smtClean="0">
                <a:latin typeface="Arial"/>
                <a:cs typeface="Arial"/>
              </a:rPr>
              <a:t>3</a:t>
            </a:r>
            <a:r>
              <a:rPr lang="en-US" sz="1600" dirty="0" smtClean="0">
                <a:latin typeface="Arial"/>
                <a:cs typeface="Arial"/>
              </a:rPr>
              <a:t>He, </a:t>
            </a:r>
            <a:r>
              <a:rPr lang="en-US" sz="1600" baseline="30000" dirty="0" smtClean="0">
                <a:latin typeface="Arial"/>
                <a:cs typeface="Arial"/>
              </a:rPr>
              <a:t>3</a:t>
            </a:r>
            <a:r>
              <a:rPr lang="en-US" sz="1600" dirty="0" smtClean="0">
                <a:latin typeface="Arial"/>
                <a:cs typeface="Arial"/>
              </a:rPr>
              <a:t>He’ </a:t>
            </a:r>
            <a:r>
              <a:rPr lang="en-US" sz="1600" dirty="0" smtClean="0">
                <a:latin typeface="Symbol" charset="2"/>
                <a:cs typeface="Symbol" charset="2"/>
              </a:rPr>
              <a:t>g</a:t>
            </a:r>
            <a:r>
              <a:rPr lang="en-US" sz="1600" dirty="0" smtClean="0"/>
              <a:t>) </a:t>
            </a:r>
            <a:r>
              <a:rPr lang="en-US" sz="1600" dirty="0" smtClean="0">
                <a:latin typeface="Arial"/>
                <a:cs typeface="Arial"/>
              </a:rPr>
              <a:t>reactions on rare earth nuclei:</a:t>
            </a:r>
            <a:endParaRPr lang="en-US" sz="1600" dirty="0">
              <a:latin typeface="Arial"/>
              <a:cs typeface="Arial"/>
            </a:endParaRPr>
          </a:p>
        </p:txBody>
      </p:sp>
      <p:sp>
        <p:nvSpPr>
          <p:cNvPr id="9" name="TextBox 8"/>
          <p:cNvSpPr txBox="1"/>
          <p:nvPr/>
        </p:nvSpPr>
        <p:spPr>
          <a:xfrm>
            <a:off x="263679" y="3074812"/>
            <a:ext cx="8609756" cy="3631764"/>
          </a:xfrm>
          <a:prstGeom prst="rect">
            <a:avLst/>
          </a:prstGeom>
          <a:noFill/>
        </p:spPr>
        <p:txBody>
          <a:bodyPr wrap="square" rtlCol="0">
            <a:spAutoFit/>
          </a:bodyPr>
          <a:lstStyle/>
          <a:p>
            <a:r>
              <a:rPr lang="en-US" dirty="0" smtClean="0">
                <a:solidFill>
                  <a:srgbClr val="FF0000"/>
                </a:solidFill>
                <a:latin typeface="Arial"/>
                <a:cs typeface="Arial"/>
              </a:rPr>
              <a:t>Simultaneous extraction of NLD and RSF up to </a:t>
            </a:r>
            <a:r>
              <a:rPr lang="en-US" dirty="0" err="1" smtClean="0">
                <a:solidFill>
                  <a:srgbClr val="FF0000"/>
                </a:solidFill>
                <a:latin typeface="Arial"/>
                <a:cs typeface="Arial"/>
              </a:rPr>
              <a:t>S</a:t>
            </a:r>
            <a:r>
              <a:rPr lang="en-US" baseline="-25000" dirty="0" err="1" smtClean="0">
                <a:solidFill>
                  <a:srgbClr val="FF0000"/>
                </a:solidFill>
                <a:latin typeface="Arial"/>
                <a:cs typeface="Arial"/>
              </a:rPr>
              <a:t>n</a:t>
            </a:r>
            <a:r>
              <a:rPr lang="en-US" dirty="0" smtClean="0">
                <a:solidFill>
                  <a:srgbClr val="FF0000"/>
                </a:solidFill>
                <a:latin typeface="Arial"/>
                <a:cs typeface="Arial"/>
              </a:rPr>
              <a:t> (</a:t>
            </a:r>
            <a:r>
              <a:rPr lang="en-US" dirty="0" err="1" smtClean="0">
                <a:solidFill>
                  <a:srgbClr val="FF0000"/>
                </a:solidFill>
                <a:latin typeface="Arial"/>
                <a:cs typeface="Arial"/>
              </a:rPr>
              <a:t>S</a:t>
            </a:r>
            <a:r>
              <a:rPr lang="en-US" baseline="-25000" dirty="0" err="1" smtClean="0">
                <a:solidFill>
                  <a:srgbClr val="FF0000"/>
                </a:solidFill>
                <a:latin typeface="Arial"/>
                <a:cs typeface="Arial"/>
              </a:rPr>
              <a:t>p</a:t>
            </a:r>
            <a:r>
              <a:rPr lang="en-US" dirty="0" smtClean="0">
                <a:solidFill>
                  <a:srgbClr val="FF0000"/>
                </a:solidFill>
                <a:latin typeface="Arial"/>
                <a:cs typeface="Arial"/>
              </a:rPr>
              <a:t>) from particle-</a:t>
            </a:r>
            <a:r>
              <a:rPr lang="en-US" dirty="0" smtClean="0">
                <a:solidFill>
                  <a:srgbClr val="FF0000"/>
                </a:solidFill>
                <a:latin typeface="Symbol" charset="2"/>
                <a:cs typeface="Symbol" charset="2"/>
              </a:rPr>
              <a:t>g</a:t>
            </a:r>
            <a:r>
              <a:rPr lang="en-US" dirty="0" smtClean="0">
                <a:solidFill>
                  <a:srgbClr val="FF0000"/>
                </a:solidFill>
                <a:latin typeface="Arial"/>
                <a:cs typeface="Arial"/>
              </a:rPr>
              <a:t> coincidence measurements.</a:t>
            </a:r>
          </a:p>
          <a:p>
            <a:endParaRPr lang="en-US" dirty="0" smtClean="0">
              <a:latin typeface="Arial"/>
              <a:cs typeface="Arial"/>
            </a:endParaRPr>
          </a:p>
          <a:p>
            <a:pPr algn="ctr"/>
            <a:r>
              <a:rPr lang="en-US" b="1" dirty="0" smtClean="0">
                <a:latin typeface="Arial"/>
                <a:cs typeface="Arial"/>
              </a:rPr>
              <a:t>Main steps:</a:t>
            </a:r>
          </a:p>
          <a:p>
            <a:pPr algn="ctr"/>
            <a:endParaRPr lang="en-US" sz="800" b="1" dirty="0" smtClean="0">
              <a:latin typeface="Arial"/>
              <a:cs typeface="Arial"/>
            </a:endParaRPr>
          </a:p>
          <a:p>
            <a:pPr marL="342900" indent="-342900">
              <a:buFont typeface="+mj-lt"/>
              <a:buAutoNum type="arabicPeriod"/>
            </a:pPr>
            <a:r>
              <a:rPr lang="en-US" dirty="0" smtClean="0">
                <a:latin typeface="Arial"/>
                <a:cs typeface="Arial"/>
              </a:rPr>
              <a:t>Unfolding continuum </a:t>
            </a:r>
            <a:r>
              <a:rPr lang="en-US" dirty="0" smtClean="0">
                <a:latin typeface="Symbol" charset="2"/>
                <a:cs typeface="Symbol" charset="2"/>
              </a:rPr>
              <a:t>g</a:t>
            </a:r>
            <a:r>
              <a:rPr lang="en-US" dirty="0" smtClean="0">
                <a:latin typeface="Arial"/>
                <a:cs typeface="Arial"/>
              </a:rPr>
              <a:t>-ray spectrum based on the known detector response function</a:t>
            </a:r>
          </a:p>
          <a:p>
            <a:pPr marL="342900" indent="-342900">
              <a:buFont typeface="+mj-lt"/>
              <a:buAutoNum type="arabicPeriod"/>
            </a:pPr>
            <a:endParaRPr lang="en-US" sz="800" dirty="0" smtClean="0">
              <a:latin typeface="Arial"/>
              <a:cs typeface="Arial"/>
            </a:endParaRPr>
          </a:p>
          <a:p>
            <a:pPr marL="342900" indent="-342900">
              <a:buFont typeface="+mj-lt"/>
              <a:buAutoNum type="arabicPeriod"/>
            </a:pPr>
            <a:r>
              <a:rPr lang="en-US" dirty="0" smtClean="0">
                <a:latin typeface="Arial"/>
                <a:cs typeface="Arial"/>
              </a:rPr>
              <a:t>Extraction of primary </a:t>
            </a:r>
            <a:r>
              <a:rPr lang="en-US" dirty="0" smtClean="0">
                <a:latin typeface="Symbol" charset="2"/>
                <a:cs typeface="Symbol" charset="2"/>
              </a:rPr>
              <a:t>g</a:t>
            </a:r>
            <a:r>
              <a:rPr lang="en-US" dirty="0" smtClean="0">
                <a:latin typeface="Arial"/>
                <a:cs typeface="Arial"/>
              </a:rPr>
              <a:t>-ray spectra from the unfolded total </a:t>
            </a:r>
            <a:r>
              <a:rPr lang="en-US" dirty="0" smtClean="0">
                <a:latin typeface="Symbol" charset="2"/>
                <a:cs typeface="Symbol" charset="2"/>
              </a:rPr>
              <a:t>g</a:t>
            </a:r>
            <a:r>
              <a:rPr lang="en-US" dirty="0" smtClean="0">
                <a:latin typeface="Arial"/>
                <a:cs typeface="Arial"/>
              </a:rPr>
              <a:t>-ray spectra</a:t>
            </a:r>
          </a:p>
          <a:p>
            <a:pPr marL="342900" indent="-342900">
              <a:buFont typeface="+mj-lt"/>
              <a:buAutoNum type="arabicPeriod"/>
            </a:pPr>
            <a:endParaRPr lang="en-US" sz="800" dirty="0" smtClean="0">
              <a:latin typeface="Arial"/>
              <a:cs typeface="Arial"/>
            </a:endParaRPr>
          </a:p>
          <a:p>
            <a:pPr marL="342900" indent="-342900">
              <a:buFont typeface="+mj-lt"/>
              <a:buAutoNum type="arabicPeriod"/>
            </a:pPr>
            <a:r>
              <a:rPr lang="en-US" dirty="0" smtClean="0">
                <a:latin typeface="Arial"/>
                <a:cs typeface="Arial"/>
              </a:rPr>
              <a:t>Simultaneous extraction of NLD and trans. </a:t>
            </a:r>
            <a:r>
              <a:rPr lang="en-US" dirty="0" err="1">
                <a:latin typeface="Arial"/>
                <a:cs typeface="Arial"/>
              </a:rPr>
              <a:t>c</a:t>
            </a:r>
            <a:r>
              <a:rPr lang="en-US" dirty="0" err="1" smtClean="0">
                <a:latin typeface="Arial"/>
                <a:cs typeface="Arial"/>
              </a:rPr>
              <a:t>oeff</a:t>
            </a:r>
            <a:r>
              <a:rPr lang="en-US" dirty="0" smtClean="0">
                <a:latin typeface="Arial"/>
                <a:cs typeface="Arial"/>
              </a:rPr>
              <a:t>. (~ RSF) from the primary </a:t>
            </a:r>
            <a:r>
              <a:rPr lang="en-US" dirty="0" smtClean="0">
                <a:latin typeface="Symbol" charset="2"/>
                <a:cs typeface="Symbol" charset="2"/>
              </a:rPr>
              <a:t>g</a:t>
            </a:r>
            <a:r>
              <a:rPr lang="en-US" dirty="0" smtClean="0">
                <a:latin typeface="Arial"/>
                <a:cs typeface="Arial"/>
              </a:rPr>
              <a:t>-ray matrix</a:t>
            </a:r>
          </a:p>
          <a:p>
            <a:pPr marL="342900" indent="-342900">
              <a:buFont typeface="+mj-lt"/>
              <a:buAutoNum type="arabicPeriod"/>
            </a:pPr>
            <a:endParaRPr lang="en-US" sz="800" dirty="0" smtClean="0">
              <a:latin typeface="Arial"/>
              <a:cs typeface="Arial"/>
            </a:endParaRPr>
          </a:p>
          <a:p>
            <a:pPr marL="342900" indent="-342900">
              <a:buFont typeface="+mj-lt"/>
              <a:buAutoNum type="arabicPeriod"/>
            </a:pPr>
            <a:r>
              <a:rPr lang="en-US" dirty="0" smtClean="0">
                <a:latin typeface="Arial"/>
                <a:cs typeface="Arial"/>
              </a:rPr>
              <a:t>Normalization of NLD and RSF</a:t>
            </a:r>
          </a:p>
          <a:p>
            <a:endParaRPr lang="en-US" dirty="0">
              <a:latin typeface="Arial"/>
              <a:cs typeface="Arial"/>
            </a:endParaRPr>
          </a:p>
        </p:txBody>
      </p:sp>
    </p:spTree>
    <p:extLst>
      <p:ext uri="{BB962C8B-B14F-4D97-AF65-F5344CB8AC3E}">
        <p14:creationId xmlns:p14="http://schemas.microsoft.com/office/powerpoint/2010/main" val="12235198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E7BCF94-62D1-7E4D-9FF7-7ABED3222029}" type="slidenum">
              <a:rPr lang="en-US" smtClean="0"/>
              <a:t>16</a:t>
            </a:fld>
            <a:endParaRPr lang="en-US"/>
          </a:p>
        </p:txBody>
      </p:sp>
      <p:pic>
        <p:nvPicPr>
          <p:cNvPr id="5" name="Picture 4" descr="Screen Shot 2017-03-22 at 16.56.5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4667" y="141116"/>
            <a:ext cx="6618112" cy="4473220"/>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3514896846"/>
              </p:ext>
            </p:extLst>
          </p:nvPr>
        </p:nvGraphicFramePr>
        <p:xfrm>
          <a:off x="1527175" y="5030788"/>
          <a:ext cx="6313488" cy="782637"/>
        </p:xfrm>
        <a:graphic>
          <a:graphicData uri="http://schemas.openxmlformats.org/presentationml/2006/ole">
            <mc:AlternateContent xmlns:mc="http://schemas.openxmlformats.org/markup-compatibility/2006">
              <mc:Choice xmlns:v="urn:schemas-microsoft-com:vml" Requires="v">
                <p:oleObj spid="_x0000_s4305" name="Equation" r:id="rId5" imgW="2870200" imgH="368300" progId="Equation.3">
                  <p:embed/>
                </p:oleObj>
              </mc:Choice>
              <mc:Fallback>
                <p:oleObj name="Equation" r:id="rId5" imgW="2870200" imgH="368300" progId="Equation.3">
                  <p:embed/>
                  <p:pic>
                    <p:nvPicPr>
                      <p:cNvPr id="0" name=""/>
                      <p:cNvPicPr/>
                      <p:nvPr/>
                    </p:nvPicPr>
                    <p:blipFill>
                      <a:blip r:embed="rId6"/>
                      <a:stretch>
                        <a:fillRect/>
                      </a:stretch>
                    </p:blipFill>
                    <p:spPr>
                      <a:xfrm>
                        <a:off x="1527175" y="5030788"/>
                        <a:ext cx="6313488" cy="782637"/>
                      </a:xfrm>
                      <a:prstGeom prst="rect">
                        <a:avLst/>
                      </a:prstGeom>
                    </p:spPr>
                  </p:pic>
                </p:oleObj>
              </mc:Fallback>
            </mc:AlternateContent>
          </a:graphicData>
        </a:graphic>
      </p:graphicFrame>
      <p:sp>
        <p:nvSpPr>
          <p:cNvPr id="8" name="Line Callout 1 7"/>
          <p:cNvSpPr/>
          <p:nvPr/>
        </p:nvSpPr>
        <p:spPr>
          <a:xfrm rot="16200000">
            <a:off x="-797374" y="2676781"/>
            <a:ext cx="2525890" cy="296333"/>
          </a:xfrm>
          <a:prstGeom prst="borderCallout1">
            <a:avLst>
              <a:gd name="adj1" fmla="val 105658"/>
              <a:gd name="adj2" fmla="val 51590"/>
              <a:gd name="adj3" fmla="val 458898"/>
              <a:gd name="adj4" fmla="val 3646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latin typeface="Arial"/>
                <a:cs typeface="Arial"/>
              </a:rPr>
              <a:t>Energy bin ~ 120 – 240 </a:t>
            </a:r>
            <a:r>
              <a:rPr lang="en-US" sz="1400" dirty="0" err="1" smtClean="0">
                <a:latin typeface="Arial"/>
                <a:cs typeface="Arial"/>
              </a:rPr>
              <a:t>keV</a:t>
            </a:r>
            <a:endParaRPr lang="en-US" sz="1400" dirty="0">
              <a:latin typeface="Arial"/>
              <a:cs typeface="Arial"/>
            </a:endParaRPr>
          </a:p>
        </p:txBody>
      </p:sp>
      <p:sp>
        <p:nvSpPr>
          <p:cNvPr id="11" name="TextBox 10"/>
          <p:cNvSpPr txBox="1"/>
          <p:nvPr/>
        </p:nvSpPr>
        <p:spPr>
          <a:xfrm>
            <a:off x="1354667" y="5832753"/>
            <a:ext cx="1504244" cy="400110"/>
          </a:xfrm>
          <a:prstGeom prst="rect">
            <a:avLst/>
          </a:prstGeom>
          <a:noFill/>
        </p:spPr>
        <p:txBody>
          <a:bodyPr wrap="square" rtlCol="0">
            <a:spAutoFit/>
          </a:bodyPr>
          <a:lstStyle/>
          <a:p>
            <a:r>
              <a:rPr lang="en-US" sz="2000" i="1" dirty="0" err="1">
                <a:latin typeface="Arial"/>
                <a:cs typeface="Arial"/>
              </a:rPr>
              <a:t>n</a:t>
            </a:r>
            <a:r>
              <a:rPr lang="en-US" sz="2000" i="1" baseline="-25000" dirty="0" err="1" smtClean="0">
                <a:latin typeface="Arial"/>
                <a:cs typeface="Arial"/>
              </a:rPr>
              <a:t>i</a:t>
            </a:r>
            <a:r>
              <a:rPr lang="en-US" sz="2000" i="1" baseline="-25000" dirty="0" smtClean="0">
                <a:latin typeface="Arial"/>
                <a:cs typeface="Arial"/>
              </a:rPr>
              <a:t> </a:t>
            </a:r>
            <a:r>
              <a:rPr lang="en-US" sz="2000" i="1" dirty="0" smtClean="0">
                <a:latin typeface="Arial"/>
                <a:cs typeface="Arial"/>
              </a:rPr>
              <a:t>A</a:t>
            </a:r>
            <a:r>
              <a:rPr lang="en-US" sz="2000" dirty="0" smtClean="0">
                <a:latin typeface="Arial"/>
                <a:cs typeface="Arial"/>
              </a:rPr>
              <a:t>(</a:t>
            </a:r>
            <a:r>
              <a:rPr lang="en-US" sz="2000" i="1" dirty="0" smtClean="0">
                <a:latin typeface="Arial"/>
                <a:cs typeface="Arial"/>
              </a:rPr>
              <a:t>f</a:t>
            </a:r>
            <a:r>
              <a:rPr lang="en-US" sz="2000" i="1" baseline="-25000" dirty="0" smtClean="0">
                <a:latin typeface="Arial"/>
                <a:cs typeface="Arial"/>
              </a:rPr>
              <a:t>i</a:t>
            </a:r>
            <a:r>
              <a:rPr lang="en-US" sz="2000" dirty="0" smtClean="0">
                <a:latin typeface="Arial"/>
                <a:cs typeface="Arial"/>
              </a:rPr>
              <a:t>)</a:t>
            </a:r>
            <a:r>
              <a:rPr lang="en-US" sz="2000" i="1" dirty="0" smtClean="0">
                <a:latin typeface="Arial"/>
                <a:cs typeface="Arial"/>
              </a:rPr>
              <a:t> = </a:t>
            </a:r>
            <a:r>
              <a:rPr lang="en-US" sz="2000" i="1" dirty="0" err="1" smtClean="0">
                <a:latin typeface="Arial"/>
                <a:cs typeface="Arial"/>
              </a:rPr>
              <a:t>M</a:t>
            </a:r>
            <a:r>
              <a:rPr lang="en-US" sz="2000" i="1" baseline="-25000" dirty="0" err="1" smtClean="0">
                <a:latin typeface="Arial"/>
                <a:cs typeface="Arial"/>
              </a:rPr>
              <a:t>i</a:t>
            </a:r>
            <a:endParaRPr lang="en-US" sz="2000" i="1" dirty="0">
              <a:latin typeface="Arial"/>
              <a:cs typeface="Arial"/>
            </a:endParaRPr>
          </a:p>
        </p:txBody>
      </p:sp>
      <p:sp>
        <p:nvSpPr>
          <p:cNvPr id="12" name="TextBox 11"/>
          <p:cNvSpPr txBox="1"/>
          <p:nvPr/>
        </p:nvSpPr>
        <p:spPr>
          <a:xfrm>
            <a:off x="3993507" y="5851068"/>
            <a:ext cx="4529454" cy="923330"/>
          </a:xfrm>
          <a:prstGeom prst="rect">
            <a:avLst/>
          </a:prstGeom>
          <a:noFill/>
        </p:spPr>
        <p:txBody>
          <a:bodyPr wrap="square" rtlCol="0">
            <a:spAutoFit/>
          </a:bodyPr>
          <a:lstStyle/>
          <a:p>
            <a:r>
              <a:rPr lang="en-US" i="1" dirty="0" smtClean="0">
                <a:latin typeface="Arial"/>
                <a:cs typeface="Arial"/>
              </a:rPr>
              <a:t>A</a:t>
            </a:r>
            <a:r>
              <a:rPr lang="en-US" dirty="0">
                <a:latin typeface="Arial"/>
                <a:cs typeface="Arial"/>
              </a:rPr>
              <a:t>(</a:t>
            </a:r>
            <a:r>
              <a:rPr lang="en-US" i="1" dirty="0">
                <a:latin typeface="Arial"/>
                <a:cs typeface="Arial"/>
              </a:rPr>
              <a:t>f</a:t>
            </a:r>
            <a:r>
              <a:rPr lang="en-US" i="1" baseline="-25000" dirty="0">
                <a:latin typeface="Arial"/>
                <a:cs typeface="Arial"/>
              </a:rPr>
              <a:t>i</a:t>
            </a:r>
            <a:r>
              <a:rPr lang="en-US" dirty="0">
                <a:latin typeface="Arial"/>
                <a:cs typeface="Arial"/>
              </a:rPr>
              <a:t>) </a:t>
            </a:r>
            <a:r>
              <a:rPr lang="en-US" dirty="0" smtClean="0">
                <a:latin typeface="Arial"/>
                <a:cs typeface="Arial"/>
              </a:rPr>
              <a:t>:</a:t>
            </a:r>
            <a:r>
              <a:rPr lang="en-US" i="1" dirty="0" smtClean="0">
                <a:latin typeface="Arial"/>
                <a:cs typeface="Arial"/>
              </a:rPr>
              <a:t> </a:t>
            </a:r>
            <a:r>
              <a:rPr lang="en-US" dirty="0" smtClean="0">
                <a:latin typeface="Arial"/>
                <a:cs typeface="Arial"/>
              </a:rPr>
              <a:t>area of </a:t>
            </a:r>
            <a:r>
              <a:rPr lang="en-US" i="1" dirty="0" smtClean="0">
                <a:latin typeface="Arial"/>
                <a:cs typeface="Arial"/>
              </a:rPr>
              <a:t>f</a:t>
            </a:r>
            <a:r>
              <a:rPr lang="en-US" i="1" baseline="-25000" dirty="0" smtClean="0">
                <a:latin typeface="Arial"/>
                <a:cs typeface="Arial"/>
              </a:rPr>
              <a:t>i  </a:t>
            </a:r>
            <a:endParaRPr lang="en-US" dirty="0" smtClean="0">
              <a:latin typeface="Arial"/>
              <a:cs typeface="Arial"/>
            </a:endParaRPr>
          </a:p>
          <a:p>
            <a:r>
              <a:rPr lang="en-US" i="1" dirty="0" err="1" smtClean="0">
                <a:latin typeface="Arial"/>
                <a:cs typeface="Arial"/>
              </a:rPr>
              <a:t>M</a:t>
            </a:r>
            <a:r>
              <a:rPr lang="en-US" i="1" baseline="-25000" dirty="0" err="1" smtClean="0">
                <a:latin typeface="Arial"/>
                <a:cs typeface="Arial"/>
              </a:rPr>
              <a:t>i</a:t>
            </a:r>
            <a:r>
              <a:rPr lang="en-US" i="1" baseline="-25000" dirty="0" smtClean="0">
                <a:latin typeface="Arial"/>
                <a:cs typeface="Arial"/>
              </a:rPr>
              <a:t> </a:t>
            </a:r>
            <a:r>
              <a:rPr lang="en-US" dirty="0" smtClean="0">
                <a:latin typeface="Arial"/>
                <a:cs typeface="Arial"/>
              </a:rPr>
              <a:t>: multiplicity (number of cascades)</a:t>
            </a:r>
          </a:p>
          <a:p>
            <a:r>
              <a:rPr lang="en-US" i="1" dirty="0" err="1" smtClean="0">
                <a:latin typeface="Arial"/>
                <a:cs typeface="Arial"/>
              </a:rPr>
              <a:t>w</a:t>
            </a:r>
            <a:r>
              <a:rPr lang="en-US" i="1" baseline="-25000" dirty="0" err="1" smtClean="0">
                <a:latin typeface="Arial"/>
                <a:cs typeface="Arial"/>
              </a:rPr>
              <a:t>i</a:t>
            </a:r>
            <a:r>
              <a:rPr lang="en-US" dirty="0" smtClean="0">
                <a:latin typeface="Arial"/>
                <a:cs typeface="Arial"/>
              </a:rPr>
              <a:t> are defined by iteration process</a:t>
            </a:r>
            <a:r>
              <a:rPr lang="en-US" i="1" baseline="-25000" dirty="0" smtClean="0">
                <a:latin typeface="Arial"/>
                <a:cs typeface="Arial"/>
              </a:rPr>
              <a:t> </a:t>
            </a:r>
            <a:r>
              <a:rPr lang="en-US" i="1" dirty="0" smtClean="0">
                <a:latin typeface="Arial"/>
                <a:cs typeface="Arial"/>
              </a:rPr>
              <a:t> </a:t>
            </a:r>
            <a:r>
              <a:rPr lang="en-US" dirty="0" smtClean="0">
                <a:latin typeface="Arial"/>
                <a:cs typeface="Arial"/>
              </a:rPr>
              <a:t>  </a:t>
            </a:r>
            <a:endParaRPr lang="en-US" dirty="0"/>
          </a:p>
        </p:txBody>
      </p:sp>
      <p:sp>
        <p:nvSpPr>
          <p:cNvPr id="13" name="TextBox 12"/>
          <p:cNvSpPr txBox="1"/>
          <p:nvPr/>
        </p:nvSpPr>
        <p:spPr>
          <a:xfrm>
            <a:off x="2341230" y="808410"/>
            <a:ext cx="4047653" cy="276999"/>
          </a:xfrm>
          <a:prstGeom prst="rect">
            <a:avLst/>
          </a:prstGeom>
          <a:noFill/>
        </p:spPr>
        <p:txBody>
          <a:bodyPr wrap="none" rtlCol="0">
            <a:spAutoFit/>
          </a:bodyPr>
          <a:lstStyle/>
          <a:p>
            <a:r>
              <a:rPr lang="en-US" sz="1200" dirty="0" err="1" smtClean="0">
                <a:latin typeface="Arial"/>
                <a:cs typeface="Arial"/>
              </a:rPr>
              <a:t>Guttormsen</a:t>
            </a:r>
            <a:r>
              <a:rPr lang="en-US" sz="1200" dirty="0" smtClean="0">
                <a:latin typeface="Arial"/>
                <a:cs typeface="Arial"/>
              </a:rPr>
              <a:t>, </a:t>
            </a:r>
            <a:r>
              <a:rPr lang="en-US" sz="1200" dirty="0" err="1" smtClean="0">
                <a:latin typeface="Arial"/>
                <a:cs typeface="Arial"/>
              </a:rPr>
              <a:t>Ramsøy</a:t>
            </a:r>
            <a:r>
              <a:rPr lang="en-US" sz="1200" dirty="0" smtClean="0">
                <a:latin typeface="Arial"/>
                <a:cs typeface="Arial"/>
              </a:rPr>
              <a:t>, </a:t>
            </a:r>
            <a:r>
              <a:rPr lang="en-US" sz="1200" dirty="0" err="1" smtClean="0">
                <a:latin typeface="Arial"/>
                <a:cs typeface="Arial"/>
              </a:rPr>
              <a:t>Rekstad</a:t>
            </a:r>
            <a:r>
              <a:rPr lang="en-US" sz="1200" dirty="0" smtClean="0">
                <a:latin typeface="Arial"/>
                <a:cs typeface="Arial"/>
              </a:rPr>
              <a:t>, NIMPR A255 (1987) 518</a:t>
            </a:r>
            <a:endParaRPr lang="en-US" sz="1200" dirty="0">
              <a:latin typeface="Arial"/>
              <a:cs typeface="Arial"/>
            </a:endParaRPr>
          </a:p>
        </p:txBody>
      </p:sp>
      <p:sp>
        <p:nvSpPr>
          <p:cNvPr id="2" name="TextBox 1"/>
          <p:cNvSpPr txBox="1"/>
          <p:nvPr/>
        </p:nvSpPr>
        <p:spPr>
          <a:xfrm>
            <a:off x="0" y="4525821"/>
            <a:ext cx="9359568" cy="369332"/>
          </a:xfrm>
          <a:prstGeom prst="rect">
            <a:avLst/>
          </a:prstGeom>
          <a:noFill/>
        </p:spPr>
        <p:txBody>
          <a:bodyPr wrap="square" rtlCol="0">
            <a:spAutoFit/>
          </a:bodyPr>
          <a:lstStyle/>
          <a:p>
            <a:r>
              <a:rPr lang="en-US" dirty="0" smtClean="0">
                <a:solidFill>
                  <a:srgbClr val="FF0000"/>
                </a:solidFill>
                <a:latin typeface="Arial"/>
                <a:cs typeface="Arial"/>
              </a:rPr>
              <a:t>Extracting the 1st-generation matrix P(E</a:t>
            </a:r>
            <a:r>
              <a:rPr lang="en-US" baseline="30000" dirty="0" smtClean="0">
                <a:solidFill>
                  <a:srgbClr val="FF0000"/>
                </a:solidFill>
                <a:latin typeface="Arial"/>
                <a:cs typeface="Arial"/>
              </a:rPr>
              <a:t>*</a:t>
            </a:r>
            <a:r>
              <a:rPr lang="en-US" baseline="-25000" dirty="0" smtClean="0">
                <a:solidFill>
                  <a:srgbClr val="FF0000"/>
                </a:solidFill>
                <a:latin typeface="Arial"/>
                <a:cs typeface="Arial"/>
              </a:rPr>
              <a:t> </a:t>
            </a:r>
            <a:r>
              <a:rPr lang="en-US" dirty="0" smtClean="0">
                <a:solidFill>
                  <a:srgbClr val="FF0000"/>
                </a:solidFill>
                <a:latin typeface="Arial"/>
                <a:cs typeface="Arial"/>
              </a:rPr>
              <a:t>, </a:t>
            </a:r>
            <a:r>
              <a:rPr lang="en-US" dirty="0" err="1" smtClean="0">
                <a:solidFill>
                  <a:srgbClr val="FF0000"/>
                </a:solidFill>
                <a:latin typeface="Arial"/>
                <a:cs typeface="Arial"/>
              </a:rPr>
              <a:t>E</a:t>
            </a:r>
            <a:r>
              <a:rPr lang="en-US" dirty="0" err="1" smtClean="0">
                <a:solidFill>
                  <a:srgbClr val="FF0000"/>
                </a:solidFill>
                <a:latin typeface="Symbol" charset="2"/>
                <a:cs typeface="Symbol" charset="2"/>
              </a:rPr>
              <a:t>g</a:t>
            </a:r>
            <a:r>
              <a:rPr lang="en-US" dirty="0" smtClean="0">
                <a:solidFill>
                  <a:srgbClr val="FF0000"/>
                </a:solidFill>
                <a:latin typeface="Arial"/>
                <a:cs typeface="Arial"/>
              </a:rPr>
              <a:t>) of excitation energy E</a:t>
            </a:r>
            <a:r>
              <a:rPr lang="en-US" baseline="30000" dirty="0" smtClean="0">
                <a:solidFill>
                  <a:srgbClr val="FF0000"/>
                </a:solidFill>
                <a:latin typeface="Arial"/>
                <a:cs typeface="Arial"/>
              </a:rPr>
              <a:t>*</a:t>
            </a:r>
            <a:r>
              <a:rPr lang="en-US" baseline="-25000" dirty="0" smtClean="0">
                <a:solidFill>
                  <a:srgbClr val="FF0000"/>
                </a:solidFill>
                <a:latin typeface="Arial"/>
                <a:cs typeface="Arial"/>
              </a:rPr>
              <a:t> </a:t>
            </a:r>
            <a:r>
              <a:rPr lang="en-US" dirty="0" smtClean="0">
                <a:solidFill>
                  <a:srgbClr val="FF0000"/>
                </a:solidFill>
                <a:latin typeface="Arial"/>
                <a:cs typeface="Arial"/>
              </a:rPr>
              <a:t> </a:t>
            </a:r>
            <a:r>
              <a:rPr lang="en-US" dirty="0" err="1" smtClean="0">
                <a:solidFill>
                  <a:srgbClr val="FF0000"/>
                </a:solidFill>
                <a:latin typeface="Arial"/>
                <a:cs typeface="Arial"/>
              </a:rPr>
              <a:t>vs</a:t>
            </a:r>
            <a:r>
              <a:rPr lang="en-US" dirty="0" smtClean="0">
                <a:solidFill>
                  <a:srgbClr val="FF0000"/>
                </a:solidFill>
                <a:latin typeface="Arial"/>
                <a:cs typeface="Arial"/>
              </a:rPr>
              <a:t> </a:t>
            </a:r>
            <a:r>
              <a:rPr lang="en-US" dirty="0" smtClean="0">
                <a:solidFill>
                  <a:srgbClr val="FF0000"/>
                </a:solidFill>
                <a:latin typeface="Symbol" charset="2"/>
                <a:cs typeface="Symbol" charset="2"/>
              </a:rPr>
              <a:t>g</a:t>
            </a:r>
            <a:r>
              <a:rPr lang="en-US" dirty="0" smtClean="0">
                <a:solidFill>
                  <a:srgbClr val="FF0000"/>
                </a:solidFill>
                <a:latin typeface="Arial"/>
                <a:cs typeface="Arial"/>
              </a:rPr>
              <a:t>-ray energy </a:t>
            </a:r>
            <a:r>
              <a:rPr lang="en-US" dirty="0" err="1" smtClean="0">
                <a:solidFill>
                  <a:srgbClr val="FF0000"/>
                </a:solidFill>
                <a:latin typeface="Arial"/>
                <a:cs typeface="Arial"/>
              </a:rPr>
              <a:t>E</a:t>
            </a:r>
            <a:r>
              <a:rPr lang="en-US" baseline="-25000" dirty="0" err="1" smtClean="0">
                <a:solidFill>
                  <a:srgbClr val="FF0000"/>
                </a:solidFill>
                <a:latin typeface="Symbol" charset="2"/>
                <a:cs typeface="Symbol" charset="2"/>
              </a:rPr>
              <a:t>g</a:t>
            </a:r>
            <a:endParaRPr lang="en-US" baseline="-25000" dirty="0">
              <a:solidFill>
                <a:srgbClr val="FF0000"/>
              </a:solidFill>
              <a:latin typeface="Symbol" charset="2"/>
              <a:cs typeface="Symbol" charset="2"/>
            </a:endParaRPr>
          </a:p>
        </p:txBody>
      </p:sp>
      <p:pic>
        <p:nvPicPr>
          <p:cNvPr id="3" name="Picture 2" descr="Screen Shot 2017-03-23 at 13.02.46.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9339"/>
            <a:ext cx="9144000" cy="4614335"/>
          </a:xfrm>
          <a:prstGeom prst="rect">
            <a:avLst/>
          </a:prstGeom>
        </p:spPr>
      </p:pic>
      <p:sp>
        <p:nvSpPr>
          <p:cNvPr id="6" name="Rectangle 5"/>
          <p:cNvSpPr/>
          <p:nvPr/>
        </p:nvSpPr>
        <p:spPr>
          <a:xfrm>
            <a:off x="1487930" y="991329"/>
            <a:ext cx="297882" cy="23519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8"/>
          <p:cNvSpPr/>
          <p:nvPr/>
        </p:nvSpPr>
        <p:spPr>
          <a:xfrm>
            <a:off x="1579641" y="887285"/>
            <a:ext cx="412342" cy="369332"/>
          </a:xfrm>
          <a:prstGeom prst="rect">
            <a:avLst/>
          </a:prstGeom>
        </p:spPr>
        <p:txBody>
          <a:bodyPr wrap="none">
            <a:spAutoFit/>
          </a:bodyPr>
          <a:lstStyle/>
          <a:p>
            <a:r>
              <a:rPr lang="en-US" dirty="0">
                <a:solidFill>
                  <a:schemeClr val="tx1">
                    <a:lumMod val="65000"/>
                    <a:lumOff val="35000"/>
                  </a:schemeClr>
                </a:solidFill>
              </a:rPr>
              <a:t>E*</a:t>
            </a:r>
          </a:p>
        </p:txBody>
      </p:sp>
    </p:spTree>
    <p:extLst>
      <p:ext uri="{BB962C8B-B14F-4D97-AF65-F5344CB8AC3E}">
        <p14:creationId xmlns:p14="http://schemas.microsoft.com/office/powerpoint/2010/main" val="37609385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074" y="235676"/>
            <a:ext cx="8106726" cy="587757"/>
          </a:xfrm>
          <a:solidFill>
            <a:srgbClr val="FFFF00"/>
          </a:solidFill>
        </p:spPr>
        <p:txBody>
          <a:bodyPr>
            <a:normAutofit/>
          </a:bodyPr>
          <a:lstStyle/>
          <a:p>
            <a:r>
              <a:rPr lang="en-US" sz="3200" dirty="0" smtClean="0"/>
              <a:t>Simultaneous extraction of NLD and RSF</a:t>
            </a:r>
            <a:endParaRPr lang="en-US" sz="3200" dirty="0"/>
          </a:p>
        </p:txBody>
      </p:sp>
      <p:sp>
        <p:nvSpPr>
          <p:cNvPr id="4" name="Slide Number Placeholder 3"/>
          <p:cNvSpPr>
            <a:spLocks noGrp="1"/>
          </p:cNvSpPr>
          <p:nvPr>
            <p:ph type="sldNum" sz="quarter" idx="12"/>
          </p:nvPr>
        </p:nvSpPr>
        <p:spPr/>
        <p:txBody>
          <a:bodyPr/>
          <a:lstStyle/>
          <a:p>
            <a:fld id="{BE7BCF94-62D1-7E4D-9FF7-7ABED3222029}" type="slidenum">
              <a:rPr lang="en-US" smtClean="0"/>
              <a:t>17</a:t>
            </a:fld>
            <a:endParaRPr lang="en-US"/>
          </a:p>
        </p:txBody>
      </p:sp>
      <p:sp>
        <p:nvSpPr>
          <p:cNvPr id="7" name="TextBox 6"/>
          <p:cNvSpPr txBox="1"/>
          <p:nvPr/>
        </p:nvSpPr>
        <p:spPr>
          <a:xfrm>
            <a:off x="470003" y="823433"/>
            <a:ext cx="6299875" cy="3508653"/>
          </a:xfrm>
          <a:prstGeom prst="rect">
            <a:avLst/>
          </a:prstGeom>
          <a:noFill/>
          <a:ln>
            <a:noFill/>
          </a:ln>
        </p:spPr>
        <p:txBody>
          <a:bodyPr wrap="square" rtlCol="0">
            <a:spAutoFit/>
          </a:bodyPr>
          <a:lstStyle/>
          <a:p>
            <a:r>
              <a:rPr lang="en-US" sz="1400" dirty="0" smtClean="0">
                <a:latin typeface="Arial"/>
                <a:cs typeface="Arial"/>
              </a:rPr>
              <a:t>                                                Schiller et al., NIMPR A 447 (2000) 498</a:t>
            </a:r>
          </a:p>
          <a:p>
            <a:endParaRPr lang="en-US" sz="800" dirty="0" smtClean="0">
              <a:latin typeface="Arial"/>
              <a:cs typeface="Arial"/>
            </a:endParaRPr>
          </a:p>
          <a:p>
            <a:endParaRPr lang="en-US" sz="800" dirty="0" smtClean="0">
              <a:latin typeface="Arial"/>
              <a:cs typeface="Arial"/>
            </a:endParaRPr>
          </a:p>
          <a:p>
            <a:r>
              <a:rPr lang="en-US" sz="1600" dirty="0" smtClean="0">
                <a:latin typeface="Arial"/>
                <a:cs typeface="Arial"/>
              </a:rPr>
              <a:t>Variant of the Golden </a:t>
            </a:r>
            <a:r>
              <a:rPr lang="en-US" sz="1600" dirty="0">
                <a:latin typeface="Arial"/>
                <a:cs typeface="Arial"/>
              </a:rPr>
              <a:t>R</a:t>
            </a:r>
            <a:r>
              <a:rPr lang="en-US" sz="1600" dirty="0" smtClean="0">
                <a:latin typeface="Arial"/>
                <a:cs typeface="Arial"/>
              </a:rPr>
              <a:t>ule</a:t>
            </a:r>
            <a:r>
              <a:rPr lang="en-US" sz="1600" dirty="0" smtClean="0"/>
              <a:t>:</a:t>
            </a:r>
          </a:p>
          <a:p>
            <a:endParaRPr lang="en-US" sz="1600" dirty="0"/>
          </a:p>
          <a:p>
            <a:endParaRPr lang="en-US" sz="1600" dirty="0" smtClean="0"/>
          </a:p>
          <a:p>
            <a:endParaRPr lang="en-US" sz="1600" dirty="0" smtClean="0">
              <a:latin typeface="Arial"/>
              <a:cs typeface="Arial"/>
            </a:endParaRPr>
          </a:p>
          <a:p>
            <a:endParaRPr lang="en-US" sz="1600" dirty="0" smtClean="0"/>
          </a:p>
          <a:p>
            <a:endParaRPr lang="en-US" sz="1600" dirty="0"/>
          </a:p>
          <a:p>
            <a:r>
              <a:rPr lang="en-US" sz="1600" i="1" dirty="0" smtClean="0">
                <a:solidFill>
                  <a:srgbClr val="FF0000"/>
                </a:solidFill>
                <a:latin typeface="Arial"/>
                <a:cs typeface="Arial"/>
              </a:rPr>
              <a:t>T</a:t>
            </a:r>
            <a:r>
              <a:rPr lang="en-US" sz="1600" dirty="0" smtClean="0">
                <a:solidFill>
                  <a:srgbClr val="FF0000"/>
                </a:solidFill>
                <a:latin typeface="Arial"/>
                <a:cs typeface="Arial"/>
              </a:rPr>
              <a:t>(</a:t>
            </a:r>
            <a:r>
              <a:rPr lang="en-US" sz="1600" i="1" dirty="0" err="1" smtClean="0">
                <a:solidFill>
                  <a:srgbClr val="FF0000"/>
                </a:solidFill>
                <a:latin typeface="Arial"/>
                <a:cs typeface="Arial"/>
              </a:rPr>
              <a:t>E</a:t>
            </a:r>
            <a:r>
              <a:rPr lang="en-US" sz="1600" i="1" baseline="-25000" dirty="0" err="1" smtClean="0">
                <a:solidFill>
                  <a:srgbClr val="FF0000"/>
                </a:solidFill>
                <a:latin typeface="Symbol" charset="2"/>
                <a:cs typeface="Symbol" charset="2"/>
              </a:rPr>
              <a:t>g</a:t>
            </a:r>
            <a:r>
              <a:rPr lang="en-US" sz="1600" dirty="0" smtClean="0">
                <a:solidFill>
                  <a:srgbClr val="FF0000"/>
                </a:solidFill>
                <a:latin typeface="Arial"/>
                <a:cs typeface="Arial"/>
              </a:rPr>
              <a:t>) does not depend on E* only if the Brink’s hypothesis holds.</a:t>
            </a:r>
          </a:p>
          <a:p>
            <a:endParaRPr lang="en-US" sz="800" dirty="0" smtClean="0">
              <a:solidFill>
                <a:srgbClr val="FF0000"/>
              </a:solidFill>
              <a:latin typeface="Arial"/>
              <a:cs typeface="Arial"/>
            </a:endParaRPr>
          </a:p>
          <a:p>
            <a:endParaRPr lang="en-US" sz="1600" dirty="0">
              <a:solidFill>
                <a:srgbClr val="FF0000"/>
              </a:solidFill>
              <a:latin typeface="Arial"/>
              <a:cs typeface="Arial"/>
            </a:endParaRPr>
          </a:p>
          <a:p>
            <a:r>
              <a:rPr lang="en-US" sz="1600" i="1" dirty="0" smtClean="0">
                <a:solidFill>
                  <a:schemeClr val="tx1">
                    <a:lumMod val="95000"/>
                    <a:lumOff val="5000"/>
                  </a:schemeClr>
                </a:solidFill>
                <a:latin typeface="Arial"/>
                <a:cs typeface="Arial"/>
              </a:rPr>
              <a:t>T</a:t>
            </a:r>
            <a:r>
              <a:rPr lang="en-US" sz="1600" dirty="0" smtClean="0">
                <a:solidFill>
                  <a:schemeClr val="tx1">
                    <a:lumMod val="95000"/>
                    <a:lumOff val="5000"/>
                  </a:schemeClr>
                </a:solidFill>
                <a:latin typeface="Arial"/>
                <a:cs typeface="Arial"/>
              </a:rPr>
              <a:t>(</a:t>
            </a:r>
            <a:r>
              <a:rPr lang="en-US" sz="1600" i="1" dirty="0" err="1" smtClean="0">
                <a:solidFill>
                  <a:schemeClr val="tx1">
                    <a:lumMod val="95000"/>
                    <a:lumOff val="5000"/>
                  </a:schemeClr>
                </a:solidFill>
                <a:latin typeface="Arial"/>
                <a:cs typeface="Arial"/>
              </a:rPr>
              <a:t>E</a:t>
            </a:r>
            <a:r>
              <a:rPr lang="en-US" sz="1600" i="1" baseline="-25000" dirty="0" err="1" smtClean="0">
                <a:solidFill>
                  <a:schemeClr val="tx1">
                    <a:lumMod val="95000"/>
                    <a:lumOff val="5000"/>
                  </a:schemeClr>
                </a:solidFill>
                <a:latin typeface="Symbol" charset="2"/>
                <a:cs typeface="Symbol" charset="2"/>
              </a:rPr>
              <a:t>g</a:t>
            </a:r>
            <a:r>
              <a:rPr lang="en-US" sz="1600" dirty="0" smtClean="0">
                <a:solidFill>
                  <a:schemeClr val="tx1">
                    <a:lumMod val="95000"/>
                    <a:lumOff val="5000"/>
                  </a:schemeClr>
                </a:solidFill>
                <a:latin typeface="Arial"/>
                <a:cs typeface="Arial"/>
              </a:rPr>
              <a:t>) and </a:t>
            </a:r>
            <a:r>
              <a:rPr lang="en-US" sz="1600" i="1" dirty="0" smtClean="0">
                <a:solidFill>
                  <a:schemeClr val="tx1">
                    <a:lumMod val="95000"/>
                    <a:lumOff val="5000"/>
                  </a:schemeClr>
                </a:solidFill>
                <a:latin typeface="Symbol" charset="2"/>
                <a:cs typeface="Symbol" charset="2"/>
              </a:rPr>
              <a:t>r</a:t>
            </a:r>
            <a:r>
              <a:rPr lang="en-US" sz="1600" dirty="0" smtClean="0">
                <a:solidFill>
                  <a:schemeClr val="tx1">
                    <a:lumMod val="95000"/>
                    <a:lumOff val="5000"/>
                  </a:schemeClr>
                </a:solidFill>
                <a:latin typeface="Arial"/>
                <a:cs typeface="Arial"/>
              </a:rPr>
              <a:t>(</a:t>
            </a:r>
            <a:r>
              <a:rPr lang="en-US" sz="1600" i="1" dirty="0" smtClean="0">
                <a:solidFill>
                  <a:schemeClr val="tx1">
                    <a:lumMod val="95000"/>
                    <a:lumOff val="5000"/>
                  </a:schemeClr>
                </a:solidFill>
                <a:latin typeface="Arial"/>
                <a:cs typeface="Arial"/>
              </a:rPr>
              <a:t>E* - </a:t>
            </a:r>
            <a:r>
              <a:rPr lang="en-US" sz="1600" i="1" dirty="0" err="1" smtClean="0">
                <a:solidFill>
                  <a:schemeClr val="tx1">
                    <a:lumMod val="95000"/>
                    <a:lumOff val="5000"/>
                  </a:schemeClr>
                </a:solidFill>
                <a:latin typeface="Arial"/>
                <a:cs typeface="Arial"/>
              </a:rPr>
              <a:t>E</a:t>
            </a:r>
            <a:r>
              <a:rPr lang="en-US" sz="1600" i="1" baseline="-25000" dirty="0" err="1" smtClean="0">
                <a:solidFill>
                  <a:schemeClr val="tx1">
                    <a:lumMod val="95000"/>
                    <a:lumOff val="5000"/>
                  </a:schemeClr>
                </a:solidFill>
                <a:latin typeface="Symbol" charset="2"/>
                <a:cs typeface="Symbol" charset="2"/>
              </a:rPr>
              <a:t>g</a:t>
            </a:r>
            <a:r>
              <a:rPr lang="en-US" sz="1600" dirty="0" smtClean="0">
                <a:solidFill>
                  <a:schemeClr val="tx1">
                    <a:lumMod val="95000"/>
                    <a:lumOff val="5000"/>
                  </a:schemeClr>
                </a:solidFill>
                <a:latin typeface="Arial"/>
                <a:cs typeface="Arial"/>
              </a:rPr>
              <a:t>) are extracted by iteration, where </a:t>
            </a:r>
            <a:r>
              <a:rPr lang="en-US" sz="1600" i="1" dirty="0" err="1" smtClean="0">
                <a:solidFill>
                  <a:schemeClr val="tx1">
                    <a:lumMod val="95000"/>
                    <a:lumOff val="5000"/>
                  </a:schemeClr>
                </a:solidFill>
                <a:latin typeface="Arial"/>
                <a:cs typeface="Arial"/>
              </a:rPr>
              <a:t>P</a:t>
            </a:r>
            <a:r>
              <a:rPr lang="en-US" sz="1600" baseline="-25000" dirty="0" err="1" smtClean="0">
                <a:solidFill>
                  <a:schemeClr val="tx1">
                    <a:lumMod val="95000"/>
                    <a:lumOff val="5000"/>
                  </a:schemeClr>
                </a:solidFill>
                <a:latin typeface="Arial"/>
                <a:cs typeface="Arial"/>
              </a:rPr>
              <a:t>th</a:t>
            </a:r>
            <a:r>
              <a:rPr lang="en-US" sz="1600" dirty="0" smtClean="0">
                <a:solidFill>
                  <a:schemeClr val="tx1">
                    <a:lumMod val="95000"/>
                    <a:lumOff val="5000"/>
                  </a:schemeClr>
                </a:solidFill>
                <a:latin typeface="Arial"/>
                <a:cs typeface="Arial"/>
              </a:rPr>
              <a:t> are fitted </a:t>
            </a:r>
          </a:p>
          <a:p>
            <a:r>
              <a:rPr lang="en-US" sz="1600" dirty="0" smtClean="0">
                <a:solidFill>
                  <a:schemeClr val="tx1">
                    <a:lumMod val="95000"/>
                    <a:lumOff val="5000"/>
                  </a:schemeClr>
                </a:solidFill>
                <a:latin typeface="Arial"/>
                <a:cs typeface="Arial"/>
              </a:rPr>
              <a:t>to </a:t>
            </a:r>
            <a:r>
              <a:rPr lang="en-US" sz="1600" i="1" dirty="0" smtClean="0">
                <a:solidFill>
                  <a:schemeClr val="tx1">
                    <a:lumMod val="95000"/>
                    <a:lumOff val="5000"/>
                  </a:schemeClr>
                </a:solidFill>
                <a:latin typeface="Arial"/>
                <a:cs typeface="Arial"/>
              </a:rPr>
              <a:t>P</a:t>
            </a:r>
            <a:r>
              <a:rPr lang="en-US" sz="1600" dirty="0" smtClean="0">
                <a:solidFill>
                  <a:schemeClr val="tx1">
                    <a:lumMod val="95000"/>
                    <a:lumOff val="5000"/>
                  </a:schemeClr>
                </a:solidFill>
                <a:latin typeface="Arial"/>
                <a:cs typeface="Arial"/>
              </a:rPr>
              <a:t> using </a:t>
            </a:r>
            <a:r>
              <a:rPr lang="en-US" sz="1600" dirty="0" smtClean="0">
                <a:solidFill>
                  <a:schemeClr val="tx1">
                    <a:lumMod val="95000"/>
                    <a:lumOff val="5000"/>
                  </a:schemeClr>
                </a:solidFill>
                <a:latin typeface="Symbol" charset="2"/>
                <a:cs typeface="Symbol" charset="2"/>
              </a:rPr>
              <a:t>c</a:t>
            </a:r>
            <a:r>
              <a:rPr lang="en-US" sz="1600" baseline="30000" dirty="0" smtClean="0">
                <a:solidFill>
                  <a:schemeClr val="tx1">
                    <a:lumMod val="95000"/>
                    <a:lumOff val="5000"/>
                  </a:schemeClr>
                </a:solidFill>
                <a:latin typeface="Symbol" charset="2"/>
                <a:cs typeface="Symbol" charset="2"/>
              </a:rPr>
              <a:t>2</a:t>
            </a:r>
            <a:r>
              <a:rPr lang="en-US" sz="1600" dirty="0" smtClean="0">
                <a:solidFill>
                  <a:schemeClr val="tx1">
                    <a:lumMod val="95000"/>
                    <a:lumOff val="5000"/>
                  </a:schemeClr>
                </a:solidFill>
                <a:latin typeface="Symbol" charset="2"/>
                <a:cs typeface="Symbol" charset="2"/>
              </a:rPr>
              <a:t> </a:t>
            </a:r>
            <a:r>
              <a:rPr lang="en-US" sz="1600" dirty="0" smtClean="0">
                <a:solidFill>
                  <a:schemeClr val="tx1">
                    <a:lumMod val="95000"/>
                    <a:lumOff val="5000"/>
                  </a:schemeClr>
                </a:solidFill>
                <a:latin typeface="Arial"/>
                <a:cs typeface="Arial"/>
              </a:rPr>
              <a:t>minimization:</a:t>
            </a:r>
            <a:endParaRPr lang="en-US" sz="1600" i="1" baseline="30000" dirty="0" smtClean="0">
              <a:solidFill>
                <a:schemeClr val="tx1">
                  <a:lumMod val="95000"/>
                  <a:lumOff val="5000"/>
                </a:schemeClr>
              </a:solidFill>
              <a:latin typeface="Arial"/>
              <a:cs typeface="Arial"/>
            </a:endParaRPr>
          </a:p>
          <a:p>
            <a:endParaRPr lang="en-US" sz="1600" dirty="0">
              <a:solidFill>
                <a:srgbClr val="FF0000"/>
              </a:solidFill>
              <a:latin typeface="Arial"/>
              <a:cs typeface="Arial"/>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1691021447"/>
              </p:ext>
            </p:extLst>
          </p:nvPr>
        </p:nvGraphicFramePr>
        <p:xfrm>
          <a:off x="1626198" y="1754483"/>
          <a:ext cx="4638503" cy="805296"/>
        </p:xfrm>
        <a:graphic>
          <a:graphicData uri="http://schemas.openxmlformats.org/presentationml/2006/ole">
            <mc:AlternateContent xmlns:mc="http://schemas.openxmlformats.org/markup-compatibility/2006">
              <mc:Choice xmlns:v="urn:schemas-microsoft-com:vml" Requires="v">
                <p:oleObj spid="_x0000_s8615" name="Equation" r:id="rId4" imgW="1828800" imgH="317500" progId="Equation.3">
                  <p:embed/>
                </p:oleObj>
              </mc:Choice>
              <mc:Fallback>
                <p:oleObj name="Equation" r:id="rId4" imgW="1828800" imgH="317500" progId="Equation.3">
                  <p:embed/>
                  <p:pic>
                    <p:nvPicPr>
                      <p:cNvPr id="0" name=""/>
                      <p:cNvPicPr/>
                      <p:nvPr/>
                    </p:nvPicPr>
                    <p:blipFill>
                      <a:blip r:embed="rId5"/>
                      <a:stretch>
                        <a:fillRect/>
                      </a:stretch>
                    </p:blipFill>
                    <p:spPr>
                      <a:xfrm>
                        <a:off x="1626198" y="1754483"/>
                        <a:ext cx="4638503" cy="805296"/>
                      </a:xfrm>
                      <a:prstGeom prst="rect">
                        <a:avLst/>
                      </a:prstGeom>
                      <a:solidFill>
                        <a:schemeClr val="accent6">
                          <a:lumMod val="20000"/>
                          <a:lumOff val="80000"/>
                        </a:schemeClr>
                      </a:solidFill>
                      <a:ln>
                        <a:solidFill>
                          <a:srgbClr val="FF0000"/>
                        </a:solidFill>
                      </a:ln>
                    </p:spPr>
                  </p:pic>
                </p:oleObj>
              </mc:Fallback>
            </mc:AlternateContent>
          </a:graphicData>
        </a:graphic>
      </p:graphicFrame>
      <p:pic>
        <p:nvPicPr>
          <p:cNvPr id="9" name="Picture 8" descr="Screen Shot 2017-03-23 at 13.38.08.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9913" y="4189141"/>
            <a:ext cx="5619721" cy="1011152"/>
          </a:xfrm>
          <a:prstGeom prst="rect">
            <a:avLst/>
          </a:prstGeom>
        </p:spPr>
      </p:pic>
      <p:pic>
        <p:nvPicPr>
          <p:cNvPr id="10" name="Picture 9"/>
          <p:cNvPicPr>
            <a:picLocks noChangeAspect="1"/>
          </p:cNvPicPr>
          <p:nvPr/>
        </p:nvPicPr>
        <p:blipFill>
          <a:blip r:embed="rId7"/>
          <a:stretch>
            <a:fillRect/>
          </a:stretch>
        </p:blipFill>
        <p:spPr>
          <a:xfrm>
            <a:off x="6633481" y="1076193"/>
            <a:ext cx="2514631" cy="5527273"/>
          </a:xfrm>
          <a:prstGeom prst="rect">
            <a:avLst/>
          </a:prstGeom>
        </p:spPr>
      </p:pic>
      <p:graphicFrame>
        <p:nvGraphicFramePr>
          <p:cNvPr id="11" name="Object 10"/>
          <p:cNvGraphicFramePr>
            <a:graphicFrameLocks noChangeAspect="1"/>
          </p:cNvGraphicFramePr>
          <p:nvPr>
            <p:extLst>
              <p:ext uri="{D42A27DB-BD31-4B8C-83A1-F6EECF244321}">
                <p14:modId xmlns:p14="http://schemas.microsoft.com/office/powerpoint/2010/main" val="1716641538"/>
              </p:ext>
            </p:extLst>
          </p:nvPr>
        </p:nvGraphicFramePr>
        <p:xfrm>
          <a:off x="530477" y="5331169"/>
          <a:ext cx="5756266" cy="1311907"/>
        </p:xfrm>
        <a:graphic>
          <a:graphicData uri="http://schemas.openxmlformats.org/presentationml/2006/ole">
            <mc:AlternateContent xmlns:mc="http://schemas.openxmlformats.org/markup-compatibility/2006">
              <mc:Choice xmlns:v="urn:schemas-microsoft-com:vml" Requires="v">
                <p:oleObj spid="_x0000_s8616" name="Equation" r:id="rId8" imgW="3657600" imgH="825500" progId="Equation.3">
                  <p:embed/>
                </p:oleObj>
              </mc:Choice>
              <mc:Fallback>
                <p:oleObj name="Equation" r:id="rId8" imgW="3657600" imgH="825500" progId="Equation.3">
                  <p:embed/>
                  <p:pic>
                    <p:nvPicPr>
                      <p:cNvPr id="0" name=""/>
                      <p:cNvPicPr/>
                      <p:nvPr/>
                    </p:nvPicPr>
                    <p:blipFill>
                      <a:blip r:embed="rId9"/>
                      <a:stretch>
                        <a:fillRect/>
                      </a:stretch>
                    </p:blipFill>
                    <p:spPr>
                      <a:xfrm>
                        <a:off x="530477" y="5331169"/>
                        <a:ext cx="5756266" cy="1311907"/>
                      </a:xfrm>
                      <a:prstGeom prst="rect">
                        <a:avLst/>
                      </a:prstGeom>
                      <a:solidFill>
                        <a:srgbClr val="CCFFCC"/>
                      </a:solidFill>
                      <a:ln>
                        <a:solidFill>
                          <a:srgbClr val="008000"/>
                        </a:solidFill>
                      </a:ln>
                    </p:spPr>
                  </p:pic>
                </p:oleObj>
              </mc:Fallback>
            </mc:AlternateContent>
          </a:graphicData>
        </a:graphic>
      </p:graphicFrame>
      <p:pic>
        <p:nvPicPr>
          <p:cNvPr id="12" name="Picture 11" descr="Screen Shot 2017-03-23 at 14.47.50.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12" y="1108111"/>
            <a:ext cx="9148112" cy="4176018"/>
          </a:xfrm>
          <a:prstGeom prst="rect">
            <a:avLst/>
          </a:prstGeom>
        </p:spPr>
      </p:pic>
    </p:spTree>
    <p:extLst>
      <p:ext uri="{BB962C8B-B14F-4D97-AF65-F5344CB8AC3E}">
        <p14:creationId xmlns:p14="http://schemas.microsoft.com/office/powerpoint/2010/main" val="26693294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out)">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421" y="164878"/>
            <a:ext cx="8878139" cy="760236"/>
          </a:xfrm>
          <a:solidFill>
            <a:srgbClr val="FFFF00"/>
          </a:solidFill>
        </p:spPr>
        <p:txBody>
          <a:bodyPr>
            <a:normAutofit/>
          </a:bodyPr>
          <a:lstStyle/>
          <a:p>
            <a:r>
              <a:rPr lang="en-US" sz="2800" dirty="0" smtClean="0">
                <a:latin typeface="Arial"/>
                <a:cs typeface="Arial"/>
              </a:rPr>
              <a:t>Choosing parameters in Oslo method</a:t>
            </a:r>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BE7BCF94-62D1-7E4D-9FF7-7ABED3222029}" type="slidenum">
              <a:rPr lang="en-US" smtClean="0"/>
              <a:t>18</a:t>
            </a:fld>
            <a:endParaRPr lang="en-US"/>
          </a:p>
        </p:txBody>
      </p:sp>
      <p:sp>
        <p:nvSpPr>
          <p:cNvPr id="5" name="TextBox 4"/>
          <p:cNvSpPr txBox="1"/>
          <p:nvPr/>
        </p:nvSpPr>
        <p:spPr>
          <a:xfrm>
            <a:off x="2072000" y="1123626"/>
            <a:ext cx="5099436" cy="369332"/>
          </a:xfrm>
          <a:prstGeom prst="rect">
            <a:avLst/>
          </a:prstGeom>
          <a:noFill/>
        </p:spPr>
        <p:txBody>
          <a:bodyPr wrap="none" rtlCol="0">
            <a:spAutoFit/>
          </a:bodyPr>
          <a:lstStyle/>
          <a:p>
            <a:r>
              <a:rPr lang="en-US" i="1" dirty="0" err="1" smtClean="0">
                <a:latin typeface="Arial"/>
                <a:cs typeface="Arial"/>
              </a:rPr>
              <a:t>P</a:t>
            </a:r>
            <a:r>
              <a:rPr lang="en-US" i="1" baseline="-25000" dirty="0" err="1" smtClean="0"/>
              <a:t>th</a:t>
            </a:r>
            <a:r>
              <a:rPr lang="en-US" dirty="0" smtClean="0"/>
              <a:t>(</a:t>
            </a:r>
            <a:r>
              <a:rPr lang="en-US" i="1" dirty="0" smtClean="0">
                <a:latin typeface="Arial"/>
                <a:cs typeface="Arial"/>
              </a:rPr>
              <a:t>E*,</a:t>
            </a:r>
            <a:r>
              <a:rPr lang="en-US" i="1" dirty="0" err="1" smtClean="0">
                <a:latin typeface="Arial"/>
                <a:cs typeface="Arial"/>
              </a:rPr>
              <a:t>E</a:t>
            </a:r>
            <a:r>
              <a:rPr lang="en-US" baseline="-25000" dirty="0" err="1" smtClean="0">
                <a:latin typeface="Symbol" charset="2"/>
                <a:cs typeface="Symbol" charset="2"/>
              </a:rPr>
              <a:t>g</a:t>
            </a:r>
            <a:r>
              <a:rPr lang="en-US" dirty="0" smtClean="0"/>
              <a:t>) </a:t>
            </a:r>
            <a:r>
              <a:rPr lang="en-US" dirty="0" smtClean="0">
                <a:latin typeface="Arial"/>
                <a:cs typeface="Arial"/>
              </a:rPr>
              <a:t>are invariant under the transformation</a:t>
            </a:r>
            <a:r>
              <a:rPr lang="en-US" dirty="0" smtClean="0"/>
              <a:t>:</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3341083793"/>
              </p:ext>
            </p:extLst>
          </p:nvPr>
        </p:nvGraphicFramePr>
        <p:xfrm>
          <a:off x="1195998" y="1520825"/>
          <a:ext cx="7169150" cy="609600"/>
        </p:xfrm>
        <a:graphic>
          <a:graphicData uri="http://schemas.openxmlformats.org/presentationml/2006/ole">
            <mc:AlternateContent xmlns:mc="http://schemas.openxmlformats.org/markup-compatibility/2006">
              <mc:Choice xmlns:v="urn:schemas-microsoft-com:vml" Requires="v">
                <p:oleObj spid="_x0000_s9544" name="Equation" r:id="rId4" imgW="3886200" imgH="330200" progId="Equation.3">
                  <p:embed/>
                </p:oleObj>
              </mc:Choice>
              <mc:Fallback>
                <p:oleObj name="Equation" r:id="rId4" imgW="3886200" imgH="330200" progId="Equation.3">
                  <p:embed/>
                  <p:pic>
                    <p:nvPicPr>
                      <p:cNvPr id="0" name=""/>
                      <p:cNvPicPr/>
                      <p:nvPr/>
                    </p:nvPicPr>
                    <p:blipFill>
                      <a:blip r:embed="rId5"/>
                      <a:stretch>
                        <a:fillRect/>
                      </a:stretch>
                    </p:blipFill>
                    <p:spPr>
                      <a:xfrm>
                        <a:off x="1195998" y="1520825"/>
                        <a:ext cx="7169150" cy="609600"/>
                      </a:xfrm>
                      <a:prstGeom prst="rect">
                        <a:avLst/>
                      </a:prstGeom>
                    </p:spPr>
                  </p:pic>
                </p:oleObj>
              </mc:Fallback>
            </mc:AlternateContent>
          </a:graphicData>
        </a:graphic>
      </p:graphicFrame>
      <p:pic>
        <p:nvPicPr>
          <p:cNvPr id="8" name="Picture 7" descr="Screen Shot 2017-03-23 at 14.48.38.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7611" y="2277002"/>
            <a:ext cx="4601834" cy="4444473"/>
          </a:xfrm>
          <a:prstGeom prst="rect">
            <a:avLst/>
          </a:prstGeom>
        </p:spPr>
      </p:pic>
      <p:sp>
        <p:nvSpPr>
          <p:cNvPr id="9" name="Rectangle 8"/>
          <p:cNvSpPr/>
          <p:nvPr/>
        </p:nvSpPr>
        <p:spPr>
          <a:xfrm>
            <a:off x="125421" y="2167242"/>
            <a:ext cx="4342714" cy="2308324"/>
          </a:xfrm>
          <a:prstGeom prst="rect">
            <a:avLst/>
          </a:prstGeom>
        </p:spPr>
        <p:txBody>
          <a:bodyPr wrap="square">
            <a:spAutoFit/>
          </a:bodyPr>
          <a:lstStyle/>
          <a:p>
            <a:r>
              <a:rPr lang="en-US" sz="1600" dirty="0"/>
              <a:t>A, B, </a:t>
            </a:r>
            <a:r>
              <a:rPr lang="en-US" sz="1600" dirty="0">
                <a:latin typeface="Symbol" charset="2"/>
                <a:cs typeface="Symbol" charset="2"/>
              </a:rPr>
              <a:t>a </a:t>
            </a:r>
            <a:r>
              <a:rPr lang="en-US" sz="1600" dirty="0" smtClean="0">
                <a:latin typeface="Arial"/>
                <a:cs typeface="Arial"/>
              </a:rPr>
              <a:t>are </a:t>
            </a:r>
            <a:r>
              <a:rPr lang="en-US" sz="1600" dirty="0">
                <a:latin typeface="Arial"/>
                <a:cs typeface="Arial"/>
              </a:rPr>
              <a:t>chosen by fitting to the external data</a:t>
            </a:r>
            <a:r>
              <a:rPr lang="en-US" sz="1600" dirty="0" smtClean="0">
                <a:latin typeface="Arial"/>
                <a:cs typeface="Arial"/>
              </a:rPr>
              <a:t>.</a:t>
            </a:r>
          </a:p>
          <a:p>
            <a:endParaRPr lang="en-US" sz="1600" dirty="0">
              <a:latin typeface="Arial"/>
              <a:cs typeface="Arial"/>
            </a:endParaRPr>
          </a:p>
          <a:p>
            <a:r>
              <a:rPr lang="en-US" sz="1600" dirty="0" smtClean="0">
                <a:latin typeface="Symbol" charset="2"/>
                <a:cs typeface="Symbol" charset="2"/>
              </a:rPr>
              <a:t>a </a:t>
            </a:r>
            <a:r>
              <a:rPr lang="en-US" sz="1600" dirty="0" smtClean="0">
                <a:latin typeface="Arial"/>
                <a:cs typeface="Arial"/>
              </a:rPr>
              <a:t>and </a:t>
            </a:r>
            <a:r>
              <a:rPr lang="en-US" sz="1600" dirty="0">
                <a:latin typeface="Arial"/>
                <a:cs typeface="Arial"/>
              </a:rPr>
              <a:t>A </a:t>
            </a:r>
            <a:r>
              <a:rPr lang="en-US" sz="1600" dirty="0" smtClean="0">
                <a:latin typeface="Arial"/>
                <a:cs typeface="Arial"/>
              </a:rPr>
              <a:t>are found by fitting </a:t>
            </a:r>
            <a:r>
              <a:rPr lang="en-US" sz="1600" dirty="0" smtClean="0">
                <a:latin typeface="Symbol" charset="2"/>
                <a:cs typeface="Symbol" charset="2"/>
              </a:rPr>
              <a:t>r</a:t>
            </a:r>
            <a:r>
              <a:rPr lang="en-US" sz="1600" dirty="0" smtClean="0">
                <a:latin typeface="Arial"/>
                <a:cs typeface="Arial"/>
              </a:rPr>
              <a:t> </a:t>
            </a:r>
            <a:r>
              <a:rPr lang="en-US" sz="1600" dirty="0">
                <a:latin typeface="Arial"/>
                <a:cs typeface="Arial"/>
              </a:rPr>
              <a:t>to </a:t>
            </a:r>
            <a:r>
              <a:rPr lang="en-US" sz="1600" dirty="0" smtClean="0">
                <a:latin typeface="Arial"/>
                <a:cs typeface="Arial"/>
              </a:rPr>
              <a:t>the </a:t>
            </a:r>
            <a:r>
              <a:rPr lang="en-US" sz="1600" dirty="0">
                <a:latin typeface="Arial"/>
                <a:cs typeface="Arial"/>
              </a:rPr>
              <a:t>known discrete levels at low E*, and by interpolating </a:t>
            </a:r>
            <a:r>
              <a:rPr lang="en-US" sz="1600" dirty="0" smtClean="0">
                <a:latin typeface="Arial"/>
                <a:cs typeface="Arial"/>
              </a:rPr>
              <a:t>to </a:t>
            </a:r>
            <a:r>
              <a:rPr lang="en-US" sz="1600" dirty="0">
                <a:latin typeface="Arial"/>
                <a:cs typeface="Arial"/>
              </a:rPr>
              <a:t>fit </a:t>
            </a:r>
            <a:r>
              <a:rPr lang="en-US" sz="1600" dirty="0" smtClean="0">
                <a:latin typeface="Arial"/>
                <a:cs typeface="Arial"/>
              </a:rPr>
              <a:t>the data </a:t>
            </a:r>
            <a:r>
              <a:rPr lang="en-US" sz="1600" dirty="0">
                <a:latin typeface="Arial"/>
                <a:cs typeface="Arial"/>
              </a:rPr>
              <a:t>at E* = </a:t>
            </a:r>
            <a:r>
              <a:rPr lang="en-US" sz="1600" dirty="0" err="1">
                <a:latin typeface="Arial"/>
                <a:cs typeface="Arial"/>
              </a:rPr>
              <a:t>S</a:t>
            </a:r>
            <a:r>
              <a:rPr lang="en-US" sz="1600" baseline="-25000" dirty="0" err="1">
                <a:latin typeface="Arial"/>
                <a:cs typeface="Arial"/>
              </a:rPr>
              <a:t>n</a:t>
            </a:r>
            <a:r>
              <a:rPr lang="en-US" sz="1600" baseline="-25000" dirty="0">
                <a:latin typeface="Arial"/>
                <a:cs typeface="Arial"/>
              </a:rPr>
              <a:t> </a:t>
            </a:r>
            <a:r>
              <a:rPr lang="en-US" sz="1600" baseline="-25000" dirty="0" smtClean="0">
                <a:latin typeface="Arial"/>
                <a:cs typeface="Arial"/>
              </a:rPr>
              <a:t> </a:t>
            </a:r>
            <a:r>
              <a:rPr lang="en-US" sz="1600" dirty="0" smtClean="0">
                <a:latin typeface="Arial"/>
                <a:cs typeface="Arial"/>
              </a:rPr>
              <a:t>using the back-shifted Fermi-gas formula for </a:t>
            </a:r>
            <a:r>
              <a:rPr lang="en-US" sz="1600" dirty="0" smtClean="0">
                <a:latin typeface="Symbol" charset="2"/>
                <a:cs typeface="Symbol" charset="2"/>
              </a:rPr>
              <a:t>r.</a:t>
            </a:r>
            <a:endParaRPr lang="en-US" sz="1600" baseline="-25000" dirty="0" smtClean="0">
              <a:latin typeface="Symbol" charset="2"/>
              <a:cs typeface="Symbol" charset="2"/>
            </a:endParaRPr>
          </a:p>
          <a:p>
            <a:endParaRPr lang="en-US" sz="1600" dirty="0" smtClean="0">
              <a:latin typeface="Arial"/>
              <a:cs typeface="Arial"/>
            </a:endParaRPr>
          </a:p>
          <a:p>
            <a:r>
              <a:rPr lang="en-US" sz="1600" dirty="0" smtClean="0">
                <a:latin typeface="Arial"/>
                <a:cs typeface="Arial"/>
              </a:rPr>
              <a:t>B is found from the E1 and M1 RSFs:</a:t>
            </a:r>
          </a:p>
        </p:txBody>
      </p:sp>
      <p:graphicFrame>
        <p:nvGraphicFramePr>
          <p:cNvPr id="10" name="Object 9"/>
          <p:cNvGraphicFramePr>
            <a:graphicFrameLocks noChangeAspect="1"/>
          </p:cNvGraphicFramePr>
          <p:nvPr>
            <p:extLst>
              <p:ext uri="{D42A27DB-BD31-4B8C-83A1-F6EECF244321}">
                <p14:modId xmlns:p14="http://schemas.microsoft.com/office/powerpoint/2010/main" val="2205879165"/>
              </p:ext>
            </p:extLst>
          </p:nvPr>
        </p:nvGraphicFramePr>
        <p:xfrm>
          <a:off x="235166" y="4531493"/>
          <a:ext cx="4232970" cy="1426871"/>
        </p:xfrm>
        <a:graphic>
          <a:graphicData uri="http://schemas.openxmlformats.org/presentationml/2006/ole">
            <mc:AlternateContent xmlns:mc="http://schemas.openxmlformats.org/markup-compatibility/2006">
              <mc:Choice xmlns:v="urn:schemas-microsoft-com:vml" Requires="v">
                <p:oleObj spid="_x0000_s9545" name="Equation" r:id="rId7" imgW="2946400" imgH="889000" progId="Equation.3">
                  <p:embed/>
                </p:oleObj>
              </mc:Choice>
              <mc:Fallback>
                <p:oleObj name="Equation" r:id="rId7" imgW="2946400" imgH="889000" progId="Equation.3">
                  <p:embed/>
                  <p:pic>
                    <p:nvPicPr>
                      <p:cNvPr id="0" name=""/>
                      <p:cNvPicPr/>
                      <p:nvPr/>
                    </p:nvPicPr>
                    <p:blipFill>
                      <a:blip r:embed="rId8"/>
                      <a:stretch>
                        <a:fillRect/>
                      </a:stretch>
                    </p:blipFill>
                    <p:spPr>
                      <a:xfrm>
                        <a:off x="235166" y="4531493"/>
                        <a:ext cx="4232970" cy="1426871"/>
                      </a:xfrm>
                      <a:prstGeom prst="rect">
                        <a:avLst/>
                      </a:prstGeom>
                    </p:spPr>
                  </p:pic>
                </p:oleObj>
              </mc:Fallback>
            </mc:AlternateContent>
          </a:graphicData>
        </a:graphic>
      </p:graphicFrame>
      <p:sp>
        <p:nvSpPr>
          <p:cNvPr id="11" name="TextBox 10"/>
          <p:cNvSpPr txBox="1"/>
          <p:nvPr/>
        </p:nvSpPr>
        <p:spPr>
          <a:xfrm>
            <a:off x="78386" y="6005404"/>
            <a:ext cx="5112360" cy="646331"/>
          </a:xfrm>
          <a:prstGeom prst="rect">
            <a:avLst/>
          </a:prstGeom>
          <a:noFill/>
        </p:spPr>
        <p:txBody>
          <a:bodyPr wrap="none" rtlCol="0">
            <a:spAutoFit/>
          </a:bodyPr>
          <a:lstStyle/>
          <a:p>
            <a:r>
              <a:rPr lang="en-US" i="1" dirty="0" err="1">
                <a:latin typeface="Arial"/>
                <a:cs typeface="Arial"/>
              </a:rPr>
              <a:t>f</a:t>
            </a:r>
            <a:r>
              <a:rPr lang="en-US" i="1" baseline="-25000" dirty="0" err="1" smtClean="0">
                <a:latin typeface="Arial"/>
                <a:cs typeface="Arial"/>
              </a:rPr>
              <a:t>XL</a:t>
            </a:r>
            <a:r>
              <a:rPr lang="en-US" i="1" baseline="-25000" dirty="0" smtClean="0"/>
              <a:t> </a:t>
            </a:r>
            <a:r>
              <a:rPr lang="en-US" dirty="0" smtClean="0"/>
              <a:t>are found from the average total </a:t>
            </a:r>
            <a:r>
              <a:rPr lang="en-US" dirty="0" err="1" smtClean="0"/>
              <a:t>radiative</a:t>
            </a:r>
            <a:r>
              <a:rPr lang="en-US" dirty="0" smtClean="0"/>
              <a:t> width</a:t>
            </a:r>
          </a:p>
          <a:p>
            <a:r>
              <a:rPr lang="en-US" dirty="0" smtClean="0"/>
              <a:t>&lt;</a:t>
            </a:r>
            <a:r>
              <a:rPr lang="en-US" dirty="0" err="1" smtClean="0">
                <a:latin typeface="Symbol" charset="2"/>
                <a:cs typeface="Symbol" charset="2"/>
              </a:rPr>
              <a:t>G</a:t>
            </a:r>
            <a:r>
              <a:rPr lang="en-US" baseline="-25000" dirty="0" err="1" smtClean="0">
                <a:latin typeface="Symbol" charset="2"/>
                <a:cs typeface="Symbol" charset="2"/>
              </a:rPr>
              <a:t>g</a:t>
            </a:r>
            <a:r>
              <a:rPr lang="en-US" dirty="0" smtClean="0"/>
              <a:t>&gt; at </a:t>
            </a:r>
            <a:r>
              <a:rPr lang="en-US" dirty="0" err="1" smtClean="0">
                <a:latin typeface="Arial"/>
                <a:cs typeface="Arial"/>
              </a:rPr>
              <a:t>S</a:t>
            </a:r>
            <a:r>
              <a:rPr lang="en-US" baseline="-25000" dirty="0" err="1" smtClean="0">
                <a:latin typeface="Arial"/>
                <a:cs typeface="Arial"/>
              </a:rPr>
              <a:t>n</a:t>
            </a:r>
            <a:r>
              <a:rPr lang="en-US" baseline="-25000" dirty="0" smtClean="0">
                <a:latin typeface="Arial"/>
                <a:cs typeface="Arial"/>
              </a:rPr>
              <a:t>.</a:t>
            </a:r>
            <a:endParaRPr lang="en-US" i="1" baseline="-25000" dirty="0">
              <a:latin typeface="Arial"/>
              <a:cs typeface="Arial"/>
            </a:endParaRPr>
          </a:p>
        </p:txBody>
      </p:sp>
      <p:pic>
        <p:nvPicPr>
          <p:cNvPr id="12" name="Picture 11" descr="Screen Shot 2017-03-23 at 16.38.48.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6520" y="5230704"/>
            <a:ext cx="6426200" cy="1549400"/>
          </a:xfrm>
          <a:prstGeom prst="rect">
            <a:avLst/>
          </a:prstGeom>
        </p:spPr>
      </p:pic>
    </p:spTree>
    <p:extLst>
      <p:ext uri="{BB962C8B-B14F-4D97-AF65-F5344CB8AC3E}">
        <p14:creationId xmlns:p14="http://schemas.microsoft.com/office/powerpoint/2010/main" val="37088862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132" y="274638"/>
            <a:ext cx="8795172" cy="509357"/>
          </a:xfrm>
          <a:solidFill>
            <a:srgbClr val="FFFF00"/>
          </a:solidFill>
        </p:spPr>
        <p:txBody>
          <a:bodyPr>
            <a:normAutofit fontScale="90000"/>
          </a:bodyPr>
          <a:lstStyle/>
          <a:p>
            <a:r>
              <a:rPr lang="en-US" sz="3100" dirty="0" smtClean="0">
                <a:solidFill>
                  <a:srgbClr val="800000"/>
                </a:solidFill>
                <a:latin typeface="Arial"/>
                <a:cs typeface="Arial"/>
              </a:rPr>
              <a:t>Models for </a:t>
            </a:r>
            <a:r>
              <a:rPr lang="en-US" sz="3100" dirty="0">
                <a:solidFill>
                  <a:srgbClr val="800000"/>
                </a:solidFill>
                <a:latin typeface="Arial"/>
                <a:cs typeface="Arial"/>
              </a:rPr>
              <a:t>NLD and </a:t>
            </a:r>
            <a:r>
              <a:rPr lang="en-US" sz="3100" dirty="0" smtClean="0">
                <a:solidFill>
                  <a:srgbClr val="800000"/>
                </a:solidFill>
                <a:latin typeface="Arial"/>
                <a:cs typeface="Arial"/>
              </a:rPr>
              <a:t>RSF</a:t>
            </a:r>
            <a:endParaRPr lang="en-US" dirty="0">
              <a:solidFill>
                <a:srgbClr val="800000"/>
              </a:solidFill>
            </a:endParaRPr>
          </a:p>
        </p:txBody>
      </p:sp>
      <p:sp>
        <p:nvSpPr>
          <p:cNvPr id="4" name="Slide Number Placeholder 3"/>
          <p:cNvSpPr>
            <a:spLocks noGrp="1"/>
          </p:cNvSpPr>
          <p:nvPr>
            <p:ph type="sldNum" sz="quarter" idx="12"/>
          </p:nvPr>
        </p:nvSpPr>
        <p:spPr/>
        <p:txBody>
          <a:bodyPr/>
          <a:lstStyle/>
          <a:p>
            <a:fld id="{BE7BCF94-62D1-7E4D-9FF7-7ABED3222029}" type="slidenum">
              <a:rPr lang="en-US" smtClean="0"/>
              <a:t>19</a:t>
            </a:fld>
            <a:endParaRPr lang="en-US"/>
          </a:p>
        </p:txBody>
      </p:sp>
      <p:sp>
        <p:nvSpPr>
          <p:cNvPr id="6" name="TextBox 5"/>
          <p:cNvSpPr txBox="1"/>
          <p:nvPr/>
        </p:nvSpPr>
        <p:spPr>
          <a:xfrm>
            <a:off x="159318" y="884721"/>
            <a:ext cx="4147658" cy="6093976"/>
          </a:xfrm>
          <a:prstGeom prst="rect">
            <a:avLst/>
          </a:prstGeom>
          <a:noFill/>
        </p:spPr>
        <p:txBody>
          <a:bodyPr wrap="square" rtlCol="0">
            <a:spAutoFit/>
          </a:bodyPr>
          <a:lstStyle/>
          <a:p>
            <a:pPr algn="ctr"/>
            <a:r>
              <a:rPr lang="en-US" sz="2000" b="1" dirty="0" smtClean="0">
                <a:solidFill>
                  <a:srgbClr val="FF0000"/>
                </a:solidFill>
                <a:latin typeface="Arial"/>
                <a:cs typeface="Arial"/>
              </a:rPr>
              <a:t>NLD:</a:t>
            </a:r>
          </a:p>
          <a:p>
            <a:pPr algn="ctr"/>
            <a:endParaRPr lang="en-US" sz="2000" b="1" dirty="0" smtClean="0">
              <a:latin typeface="Arial"/>
              <a:cs typeface="Arial"/>
            </a:endParaRPr>
          </a:p>
          <a:p>
            <a:r>
              <a:rPr lang="en-US" sz="2000" b="1" dirty="0" smtClean="0">
                <a:latin typeface="Arial"/>
                <a:cs typeface="Arial"/>
              </a:rPr>
              <a:t>1) Phenomenological</a:t>
            </a:r>
          </a:p>
          <a:p>
            <a:endParaRPr lang="en-US" sz="800" dirty="0" smtClean="0">
              <a:latin typeface="Arial"/>
              <a:cs typeface="Arial"/>
            </a:endParaRPr>
          </a:p>
          <a:p>
            <a:pPr marL="285750" indent="-285750">
              <a:buFont typeface="Arial"/>
              <a:buChar char="•"/>
            </a:pPr>
            <a:r>
              <a:rPr lang="en-US" sz="2000" dirty="0" smtClean="0">
                <a:latin typeface="Arial"/>
                <a:cs typeface="Arial"/>
              </a:rPr>
              <a:t>Back-shifted Fermi-gas (BSFG)</a:t>
            </a:r>
          </a:p>
          <a:p>
            <a:pPr marL="285750" indent="-285750">
              <a:buFont typeface="Arial"/>
              <a:buChar char="•"/>
            </a:pPr>
            <a:r>
              <a:rPr lang="en-US" sz="2000" dirty="0" smtClean="0">
                <a:latin typeface="Arial"/>
                <a:cs typeface="Arial"/>
              </a:rPr>
              <a:t>Constant temperature (CT)</a:t>
            </a:r>
          </a:p>
          <a:p>
            <a:endParaRPr lang="en-US" sz="2000" dirty="0" smtClean="0">
              <a:latin typeface="Arial"/>
              <a:cs typeface="Arial"/>
            </a:endParaRPr>
          </a:p>
          <a:p>
            <a:endParaRPr lang="en-US" sz="2000" dirty="0">
              <a:latin typeface="Arial"/>
              <a:cs typeface="Arial"/>
            </a:endParaRPr>
          </a:p>
          <a:p>
            <a:endParaRPr lang="en-US" sz="2000" dirty="0" smtClean="0">
              <a:latin typeface="Arial"/>
              <a:cs typeface="Arial"/>
            </a:endParaRPr>
          </a:p>
          <a:p>
            <a:endParaRPr lang="en-US" sz="2000" dirty="0">
              <a:latin typeface="Arial"/>
              <a:cs typeface="Arial"/>
            </a:endParaRPr>
          </a:p>
          <a:p>
            <a:endParaRPr lang="en-US" sz="2000" dirty="0" smtClean="0">
              <a:latin typeface="Arial"/>
              <a:cs typeface="Arial"/>
            </a:endParaRPr>
          </a:p>
          <a:p>
            <a:endParaRPr lang="en-US" sz="2000" dirty="0" smtClean="0">
              <a:latin typeface="Arial"/>
              <a:cs typeface="Arial"/>
            </a:endParaRPr>
          </a:p>
          <a:p>
            <a:endParaRPr lang="en-US" sz="800" dirty="0">
              <a:latin typeface="Arial"/>
              <a:cs typeface="Arial"/>
            </a:endParaRPr>
          </a:p>
          <a:p>
            <a:endParaRPr lang="en-US" sz="800" dirty="0" smtClean="0">
              <a:latin typeface="Arial"/>
              <a:cs typeface="Arial"/>
            </a:endParaRPr>
          </a:p>
          <a:p>
            <a:r>
              <a:rPr lang="en-US" sz="2000" b="1" dirty="0" smtClean="0">
                <a:latin typeface="Arial"/>
                <a:cs typeface="Arial"/>
              </a:rPr>
              <a:t>2) Microscopic </a:t>
            </a:r>
          </a:p>
          <a:p>
            <a:endParaRPr lang="en-US" sz="800" dirty="0" smtClean="0">
              <a:latin typeface="Arial"/>
              <a:cs typeface="Arial"/>
            </a:endParaRPr>
          </a:p>
          <a:p>
            <a:pPr marL="285750" indent="-285750">
              <a:buFont typeface="Arial"/>
              <a:buChar char="•"/>
            </a:pPr>
            <a:r>
              <a:rPr lang="en-US" sz="2000" dirty="0" smtClean="0">
                <a:latin typeface="Arial"/>
                <a:cs typeface="Arial"/>
              </a:rPr>
              <a:t>HFB + Combinatorial method </a:t>
            </a:r>
          </a:p>
          <a:p>
            <a:pPr marL="285750" indent="-285750">
              <a:buFont typeface="Arial"/>
              <a:buChar char="•"/>
            </a:pPr>
            <a:r>
              <a:rPr lang="en-US" sz="2000" dirty="0" smtClean="0">
                <a:latin typeface="Arial"/>
                <a:cs typeface="Arial"/>
              </a:rPr>
              <a:t>Shell Model Monte Carlo (SMMC)</a:t>
            </a:r>
          </a:p>
          <a:p>
            <a:endParaRPr lang="en-US" sz="2000" dirty="0">
              <a:latin typeface="Arial"/>
              <a:cs typeface="Arial"/>
            </a:endParaRPr>
          </a:p>
          <a:p>
            <a:endParaRPr lang="en-US" sz="2000" dirty="0" smtClean="0">
              <a:latin typeface="Arial"/>
              <a:cs typeface="Arial"/>
            </a:endParaRPr>
          </a:p>
          <a:p>
            <a:endParaRPr lang="en-US" dirty="0" smtClean="0"/>
          </a:p>
        </p:txBody>
      </p:sp>
      <p:sp>
        <p:nvSpPr>
          <p:cNvPr id="28" name="TextBox 27"/>
          <p:cNvSpPr txBox="1"/>
          <p:nvPr/>
        </p:nvSpPr>
        <p:spPr>
          <a:xfrm>
            <a:off x="4230714" y="927581"/>
            <a:ext cx="4772184" cy="5679760"/>
          </a:xfrm>
          <a:prstGeom prst="rect">
            <a:avLst/>
          </a:prstGeom>
          <a:noFill/>
        </p:spPr>
        <p:txBody>
          <a:bodyPr wrap="square" rtlCol="0">
            <a:spAutoFit/>
          </a:bodyPr>
          <a:lstStyle/>
          <a:p>
            <a:pPr algn="ctr"/>
            <a:r>
              <a:rPr lang="en-US" sz="2000" b="1" dirty="0" smtClean="0">
                <a:solidFill>
                  <a:srgbClr val="0000FF"/>
                </a:solidFill>
                <a:latin typeface="Arial"/>
                <a:cs typeface="Arial"/>
              </a:rPr>
              <a:t>RSF:</a:t>
            </a:r>
          </a:p>
          <a:p>
            <a:pPr algn="ctr"/>
            <a:endParaRPr lang="en-US" sz="2000" b="1" dirty="0" smtClean="0">
              <a:latin typeface="Arial"/>
              <a:cs typeface="Arial"/>
            </a:endParaRPr>
          </a:p>
          <a:p>
            <a:pPr marL="457200" indent="-457200">
              <a:buAutoNum type="arabicParenR"/>
            </a:pPr>
            <a:r>
              <a:rPr lang="en-US" sz="2000" b="1" dirty="0" smtClean="0">
                <a:solidFill>
                  <a:sysClr val="windowText" lastClr="000000"/>
                </a:solidFill>
                <a:latin typeface="Arial"/>
                <a:cs typeface="Arial"/>
              </a:rPr>
              <a:t>Phenomenological </a:t>
            </a:r>
            <a:endParaRPr lang="en-US" sz="800" b="1" dirty="0" smtClean="0">
              <a:solidFill>
                <a:sysClr val="windowText" lastClr="000000"/>
              </a:solidFill>
              <a:latin typeface="Arial"/>
              <a:cs typeface="Arial"/>
            </a:endParaRPr>
          </a:p>
          <a:p>
            <a:pPr marL="745236" lvl="1" indent="-342900" defTabSz="914400">
              <a:spcBef>
                <a:spcPts val="550"/>
              </a:spcBef>
              <a:buFont typeface="Arial"/>
              <a:buChar char="•"/>
              <a:defRPr/>
            </a:pPr>
            <a:r>
              <a:rPr lang="en-US" sz="2000" dirty="0" err="1">
                <a:solidFill>
                  <a:sysClr val="windowText" lastClr="000000"/>
                </a:solidFill>
                <a:latin typeface="Arial"/>
                <a:cs typeface="Arial"/>
              </a:rPr>
              <a:t>Kadmenskij</a:t>
            </a:r>
            <a:r>
              <a:rPr lang="en-US" sz="2000" dirty="0">
                <a:solidFill>
                  <a:sysClr val="windowText" lastClr="000000"/>
                </a:solidFill>
                <a:latin typeface="Arial"/>
                <a:cs typeface="Arial"/>
              </a:rPr>
              <a:t>-</a:t>
            </a:r>
            <a:r>
              <a:rPr lang="en-US" sz="2000" dirty="0" err="1">
                <a:solidFill>
                  <a:sysClr val="windowText" lastClr="000000"/>
                </a:solidFill>
                <a:latin typeface="Arial"/>
                <a:cs typeface="Arial"/>
              </a:rPr>
              <a:t>Markushev</a:t>
            </a:r>
            <a:r>
              <a:rPr lang="en-US" sz="2000" dirty="0">
                <a:solidFill>
                  <a:sysClr val="windowText" lastClr="000000"/>
                </a:solidFill>
                <a:latin typeface="Arial"/>
                <a:cs typeface="Arial"/>
              </a:rPr>
              <a:t>-Furman (KMF) </a:t>
            </a:r>
            <a:endParaRPr lang="en-US" sz="2000" dirty="0" smtClean="0">
              <a:solidFill>
                <a:sysClr val="windowText" lastClr="000000"/>
              </a:solidFill>
              <a:latin typeface="Arial"/>
              <a:cs typeface="Arial"/>
            </a:endParaRPr>
          </a:p>
          <a:p>
            <a:pPr marL="745236" lvl="1" indent="-342900" defTabSz="914400">
              <a:spcBef>
                <a:spcPts val="550"/>
              </a:spcBef>
              <a:buFont typeface="Arial"/>
              <a:buChar char="•"/>
              <a:defRPr/>
            </a:pPr>
            <a:r>
              <a:rPr lang="en-US" sz="2000" dirty="0" smtClean="0">
                <a:solidFill>
                  <a:sysClr val="windowText" lastClr="000000"/>
                </a:solidFill>
                <a:latin typeface="Arial"/>
                <a:cs typeface="Arial"/>
              </a:rPr>
              <a:t>Standard </a:t>
            </a:r>
            <a:r>
              <a:rPr lang="en-US" sz="2000" dirty="0" err="1" smtClean="0">
                <a:solidFill>
                  <a:sysClr val="windowText" lastClr="000000"/>
                </a:solidFill>
                <a:latin typeface="Arial"/>
                <a:cs typeface="Arial"/>
              </a:rPr>
              <a:t>Lorentzian</a:t>
            </a:r>
            <a:r>
              <a:rPr lang="en-US" sz="2000" dirty="0" smtClean="0">
                <a:solidFill>
                  <a:sysClr val="windowText" lastClr="000000"/>
                </a:solidFill>
                <a:latin typeface="Arial"/>
                <a:cs typeface="Arial"/>
              </a:rPr>
              <a:t> (SLO)</a:t>
            </a:r>
          </a:p>
          <a:p>
            <a:pPr marL="745236" lvl="1" indent="-342900" defTabSz="914400">
              <a:spcBef>
                <a:spcPts val="550"/>
              </a:spcBef>
              <a:buFont typeface="Arial"/>
              <a:buChar char="•"/>
              <a:defRPr/>
            </a:pPr>
            <a:r>
              <a:rPr lang="en-US" sz="2000" dirty="0" smtClean="0">
                <a:solidFill>
                  <a:sysClr val="windowText" lastClr="000000"/>
                </a:solidFill>
                <a:latin typeface="Arial"/>
                <a:cs typeface="Arial"/>
              </a:rPr>
              <a:t>Generalized </a:t>
            </a:r>
            <a:r>
              <a:rPr lang="en-US" sz="2000" dirty="0" err="1">
                <a:solidFill>
                  <a:sysClr val="windowText" lastClr="000000"/>
                </a:solidFill>
                <a:latin typeface="Arial"/>
                <a:cs typeface="Arial"/>
              </a:rPr>
              <a:t>Lorentzian</a:t>
            </a:r>
            <a:r>
              <a:rPr lang="en-US" sz="2000" dirty="0">
                <a:solidFill>
                  <a:sysClr val="windowText" lastClr="000000"/>
                </a:solidFill>
                <a:latin typeface="Arial"/>
                <a:cs typeface="Arial"/>
              </a:rPr>
              <a:t> (GLO)</a:t>
            </a:r>
          </a:p>
          <a:p>
            <a:pPr marL="745236" lvl="1" indent="-342900" defTabSz="914400">
              <a:spcBef>
                <a:spcPts val="550"/>
              </a:spcBef>
              <a:buFont typeface="Arial"/>
              <a:buChar char="•"/>
              <a:defRPr/>
            </a:pPr>
            <a:r>
              <a:rPr lang="en-US" sz="2000" dirty="0">
                <a:solidFill>
                  <a:sysClr val="windowText" lastClr="000000"/>
                </a:solidFill>
                <a:latin typeface="Arial"/>
                <a:cs typeface="Arial"/>
              </a:rPr>
              <a:t>Enhanced Generalized </a:t>
            </a:r>
            <a:r>
              <a:rPr lang="en-US" sz="2000" dirty="0" err="1">
                <a:solidFill>
                  <a:sysClr val="windowText" lastClr="000000"/>
                </a:solidFill>
                <a:latin typeface="Arial"/>
                <a:cs typeface="Arial"/>
              </a:rPr>
              <a:t>Lorentzian</a:t>
            </a:r>
            <a:r>
              <a:rPr lang="en-US" sz="2000" dirty="0">
                <a:solidFill>
                  <a:sysClr val="windowText" lastClr="000000"/>
                </a:solidFill>
                <a:latin typeface="Arial"/>
                <a:cs typeface="Arial"/>
              </a:rPr>
              <a:t> (EGLO)</a:t>
            </a:r>
          </a:p>
          <a:p>
            <a:pPr marL="745236" lvl="1" indent="-342900" defTabSz="914400">
              <a:spcBef>
                <a:spcPts val="550"/>
              </a:spcBef>
              <a:buFont typeface="Arial"/>
              <a:buChar char="•"/>
              <a:defRPr/>
            </a:pPr>
            <a:r>
              <a:rPr lang="en-US" sz="2000" dirty="0">
                <a:solidFill>
                  <a:sysClr val="windowText" lastClr="000000"/>
                </a:solidFill>
                <a:latin typeface="Arial"/>
                <a:cs typeface="Arial"/>
              </a:rPr>
              <a:t>Generalized Fermi Liquid (GFL</a:t>
            </a:r>
            <a:r>
              <a:rPr lang="en-US" sz="2000" dirty="0" smtClean="0">
                <a:solidFill>
                  <a:sysClr val="windowText" lastClr="000000"/>
                </a:solidFill>
                <a:latin typeface="Arial"/>
                <a:cs typeface="Arial"/>
              </a:rPr>
              <a:t>)</a:t>
            </a:r>
          </a:p>
          <a:p>
            <a:pPr marL="745236" lvl="1" indent="-342900" defTabSz="914400">
              <a:spcBef>
                <a:spcPts val="550"/>
              </a:spcBef>
              <a:buFont typeface="Arial"/>
              <a:buChar char="•"/>
              <a:defRPr/>
            </a:pPr>
            <a:endParaRPr lang="en-US" sz="800" dirty="0">
              <a:solidFill>
                <a:sysClr val="windowText" lastClr="000000"/>
              </a:solidFill>
              <a:latin typeface="Arial"/>
              <a:cs typeface="Arial"/>
            </a:endParaRPr>
          </a:p>
          <a:p>
            <a:pPr marL="82296" lvl="0" defTabSz="914400">
              <a:spcBef>
                <a:spcPts val="600"/>
              </a:spcBef>
              <a:buSzPct val="80000"/>
              <a:defRPr/>
            </a:pPr>
            <a:r>
              <a:rPr lang="en-US" sz="2000" b="1" dirty="0">
                <a:solidFill>
                  <a:sysClr val="windowText" lastClr="000000"/>
                </a:solidFill>
                <a:latin typeface="Arial"/>
                <a:cs typeface="Arial"/>
              </a:rPr>
              <a:t> </a:t>
            </a:r>
            <a:r>
              <a:rPr lang="en-US" sz="2000" b="1" dirty="0" smtClean="0">
                <a:solidFill>
                  <a:sysClr val="windowText" lastClr="000000"/>
                </a:solidFill>
                <a:latin typeface="Arial"/>
                <a:cs typeface="Arial"/>
              </a:rPr>
              <a:t>2) Microscopic </a:t>
            </a:r>
            <a:endParaRPr lang="en-US" sz="2000" b="1" dirty="0">
              <a:solidFill>
                <a:sysClr val="windowText" lastClr="000000"/>
              </a:solidFill>
              <a:latin typeface="Arial"/>
              <a:cs typeface="Arial"/>
            </a:endParaRPr>
          </a:p>
          <a:p>
            <a:pPr marL="745236" lvl="1" indent="-342900" defTabSz="914400">
              <a:spcBef>
                <a:spcPts val="550"/>
              </a:spcBef>
              <a:buFont typeface="Arial"/>
              <a:buChar char="•"/>
              <a:defRPr/>
            </a:pPr>
            <a:r>
              <a:rPr lang="en-US" sz="2000" dirty="0" smtClean="0">
                <a:solidFill>
                  <a:sysClr val="windowText" lastClr="000000"/>
                </a:solidFill>
                <a:latin typeface="Arial"/>
                <a:cs typeface="Arial"/>
              </a:rPr>
              <a:t>QRPA</a:t>
            </a:r>
            <a:endParaRPr lang="en-US" sz="2000" dirty="0">
              <a:solidFill>
                <a:sysClr val="windowText" lastClr="000000"/>
              </a:solidFill>
              <a:latin typeface="Arial"/>
              <a:cs typeface="Arial"/>
            </a:endParaRPr>
          </a:p>
          <a:p>
            <a:endParaRPr lang="en-US" sz="2000" b="1" dirty="0" smtClean="0">
              <a:latin typeface="Arial"/>
              <a:cs typeface="Arial"/>
            </a:endParaRPr>
          </a:p>
          <a:p>
            <a:endParaRPr lang="en-US" sz="2000" dirty="0">
              <a:latin typeface="Arial"/>
              <a:cs typeface="Arial"/>
            </a:endParaRPr>
          </a:p>
          <a:p>
            <a:endParaRPr lang="en-US" sz="2000" dirty="0" smtClean="0">
              <a:latin typeface="Arial"/>
              <a:cs typeface="Arial"/>
            </a:endParaRPr>
          </a:p>
          <a:p>
            <a:endParaRPr lang="en-US" dirty="0" smtClean="0"/>
          </a:p>
        </p:txBody>
      </p:sp>
    </p:spTree>
    <p:extLst>
      <p:ext uri="{BB962C8B-B14F-4D97-AF65-F5344CB8AC3E}">
        <p14:creationId xmlns:p14="http://schemas.microsoft.com/office/powerpoint/2010/main" val="21531365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48549"/>
          </a:xfrm>
          <a:solidFill>
            <a:srgbClr val="FFFF00"/>
          </a:solidFill>
        </p:spPr>
        <p:txBody>
          <a:bodyPr>
            <a:normAutofit fontScale="90000"/>
          </a:bodyPr>
          <a:lstStyle/>
          <a:p>
            <a:pPr algn="l"/>
            <a:r>
              <a:rPr lang="en-US" dirty="0" smtClean="0">
                <a:latin typeface="Arial"/>
                <a:cs typeface="Arial"/>
              </a:rPr>
              <a:t>Contents</a:t>
            </a:r>
            <a:endParaRPr lang="en-US" dirty="0">
              <a:latin typeface="Arial"/>
              <a:cs typeface="Arial"/>
            </a:endParaRPr>
          </a:p>
        </p:txBody>
      </p:sp>
      <p:sp>
        <p:nvSpPr>
          <p:cNvPr id="3" name="Content Placeholder 2"/>
          <p:cNvSpPr>
            <a:spLocks noGrp="1"/>
          </p:cNvSpPr>
          <p:nvPr>
            <p:ph idx="1"/>
          </p:nvPr>
        </p:nvSpPr>
        <p:spPr>
          <a:xfrm>
            <a:off x="457200" y="1406147"/>
            <a:ext cx="8229600" cy="4525963"/>
          </a:xfrm>
        </p:spPr>
        <p:txBody>
          <a:bodyPr>
            <a:normAutofit/>
          </a:bodyPr>
          <a:lstStyle/>
          <a:p>
            <a:pPr marL="457200" indent="-457200">
              <a:buFont typeface="+mj-lt"/>
              <a:buAutoNum type="arabicPeriod"/>
            </a:pPr>
            <a:r>
              <a:rPr lang="en-US" sz="2400" dirty="0" smtClean="0">
                <a:latin typeface="Arial"/>
                <a:cs typeface="Arial"/>
              </a:rPr>
              <a:t>On our paper in PRL </a:t>
            </a:r>
            <a:r>
              <a:rPr lang="en-US" sz="2400" b="1" dirty="0" smtClean="0">
                <a:latin typeface="Arial"/>
                <a:cs typeface="Arial"/>
              </a:rPr>
              <a:t>118</a:t>
            </a:r>
            <a:r>
              <a:rPr lang="en-US" sz="2400" dirty="0" smtClean="0">
                <a:latin typeface="Arial"/>
                <a:cs typeface="Arial"/>
              </a:rPr>
              <a:t> (2017) 0022502</a:t>
            </a:r>
          </a:p>
          <a:p>
            <a:pPr marL="457200" indent="-457200">
              <a:buFont typeface="+mj-lt"/>
              <a:buAutoNum type="arabicPeriod"/>
            </a:pPr>
            <a:r>
              <a:rPr lang="en-US" sz="2400" dirty="0" smtClean="0">
                <a:latin typeface="Arial"/>
                <a:cs typeface="Arial"/>
              </a:rPr>
              <a:t>Nuclear level density (NLD) &amp; </a:t>
            </a:r>
            <a:r>
              <a:rPr lang="en-US" sz="2400" dirty="0" err="1" smtClean="0">
                <a:latin typeface="Arial"/>
                <a:cs typeface="Arial"/>
              </a:rPr>
              <a:t>Radiative</a:t>
            </a:r>
            <a:r>
              <a:rPr lang="en-US" sz="2400" dirty="0" smtClean="0">
                <a:latin typeface="Arial"/>
                <a:cs typeface="Arial"/>
              </a:rPr>
              <a:t> </a:t>
            </a:r>
            <a:r>
              <a:rPr lang="en-US" sz="2400" dirty="0" smtClean="0">
                <a:latin typeface="Symbol" charset="2"/>
                <a:cs typeface="Symbol" charset="2"/>
              </a:rPr>
              <a:t>g</a:t>
            </a:r>
            <a:r>
              <a:rPr lang="en-US" sz="2400" dirty="0" smtClean="0">
                <a:latin typeface="Arial"/>
                <a:cs typeface="Arial"/>
              </a:rPr>
              <a:t>-ray strength function (RSF)</a:t>
            </a:r>
          </a:p>
          <a:p>
            <a:pPr marL="457200" indent="-457200">
              <a:buFont typeface="+mj-lt"/>
              <a:buAutoNum type="arabicPeriod"/>
            </a:pPr>
            <a:r>
              <a:rPr lang="en-US" sz="2400" dirty="0" smtClean="0">
                <a:latin typeface="Arial"/>
                <a:cs typeface="Arial"/>
              </a:rPr>
              <a:t>The Oslo method</a:t>
            </a:r>
          </a:p>
          <a:p>
            <a:pPr marL="457200" indent="-457200">
              <a:buFont typeface="+mj-lt"/>
              <a:buAutoNum type="arabicPeriod"/>
            </a:pPr>
            <a:r>
              <a:rPr lang="en-US" sz="2400" dirty="0" smtClean="0">
                <a:latin typeface="Arial"/>
                <a:cs typeface="Arial"/>
              </a:rPr>
              <a:t>Microscopic and phenomenological models for NLD and RSF</a:t>
            </a:r>
          </a:p>
          <a:p>
            <a:pPr marL="457200" indent="-457200">
              <a:buFont typeface="+mj-lt"/>
              <a:buAutoNum type="arabicPeriod"/>
            </a:pPr>
            <a:r>
              <a:rPr lang="en-US" sz="2400" dirty="0" smtClean="0">
                <a:latin typeface="Arial"/>
                <a:cs typeface="Arial"/>
              </a:rPr>
              <a:t>Simultaneous description of NLD and RSF: Role of exact pairing and temperature-dependent giant resonance’s width</a:t>
            </a:r>
          </a:p>
          <a:p>
            <a:pPr marL="457200" indent="-457200">
              <a:buFont typeface="+mj-lt"/>
              <a:buAutoNum type="arabicPeriod"/>
            </a:pPr>
            <a:r>
              <a:rPr lang="en-US" sz="2400" dirty="0" smtClean="0">
                <a:latin typeface="Arial"/>
                <a:cs typeface="Arial"/>
              </a:rPr>
              <a:t>Perspectives</a:t>
            </a:r>
            <a:endParaRPr lang="en-US" sz="2400" dirty="0">
              <a:latin typeface="Arial"/>
              <a:cs typeface="Arial"/>
            </a:endParaRPr>
          </a:p>
        </p:txBody>
      </p:sp>
      <p:sp>
        <p:nvSpPr>
          <p:cNvPr id="4" name="Slide Number Placeholder 3"/>
          <p:cNvSpPr>
            <a:spLocks noGrp="1"/>
          </p:cNvSpPr>
          <p:nvPr>
            <p:ph type="sldNum" sz="quarter" idx="12"/>
          </p:nvPr>
        </p:nvSpPr>
        <p:spPr/>
        <p:txBody>
          <a:bodyPr/>
          <a:lstStyle/>
          <a:p>
            <a:fld id="{BE7BCF94-62D1-7E4D-9FF7-7ABED3222029}" type="slidenum">
              <a:rPr lang="en-US" smtClean="0"/>
              <a:t>2</a:t>
            </a:fld>
            <a:endParaRPr lang="en-US"/>
          </a:p>
        </p:txBody>
      </p:sp>
    </p:spTree>
    <p:extLst>
      <p:ext uri="{BB962C8B-B14F-4D97-AF65-F5344CB8AC3E}">
        <p14:creationId xmlns:p14="http://schemas.microsoft.com/office/powerpoint/2010/main" val="24386341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E7BCF94-62D1-7E4D-9FF7-7ABED3222029}" type="slidenum">
              <a:rPr lang="en-US" smtClean="0"/>
              <a:t>20</a:t>
            </a:fld>
            <a:endParaRPr lang="en-US"/>
          </a:p>
        </p:txBody>
      </p:sp>
      <p:sp>
        <p:nvSpPr>
          <p:cNvPr id="17" name="Content Placeholder 2"/>
          <p:cNvSpPr txBox="1">
            <a:spLocks/>
          </p:cNvSpPr>
          <p:nvPr/>
        </p:nvSpPr>
        <p:spPr>
          <a:xfrm>
            <a:off x="746921" y="412802"/>
            <a:ext cx="3516687" cy="670386"/>
          </a:xfrm>
          <a:prstGeom prst="rect">
            <a:avLst/>
          </a:prstGeom>
          <a:ln/>
        </p:spPr>
        <p:style>
          <a:lnRef idx="0">
            <a:schemeClr val="accent5"/>
          </a:lnRef>
          <a:fillRef idx="3">
            <a:schemeClr val="accent5"/>
          </a:fillRef>
          <a:effectRef idx="3">
            <a:schemeClr val="accent5"/>
          </a:effectRef>
          <a:fontRef idx="minor">
            <a:schemeClr val="lt1"/>
          </a:fontRef>
        </p:style>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lt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lt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lt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lt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lt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lt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lt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lt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lt1"/>
                </a:solidFill>
                <a:latin typeface="+mn-lt"/>
                <a:ea typeface="+mn-ea"/>
                <a:cs typeface="+mn-cs"/>
              </a:defRPr>
            </a:lvl9pPr>
            <a:extLst/>
          </a:lstStyle>
          <a:p>
            <a:pPr marL="82296" marR="0" lvl="0" indent="0" algn="ctr" defTabSz="914400" rtl="0" eaLnBrk="1" fontAlgn="auto" latinLnBrk="0" hangingPunct="1">
              <a:lnSpc>
                <a:spcPct val="100000"/>
              </a:lnSpc>
              <a:spcBef>
                <a:spcPts val="600"/>
              </a:spcBef>
              <a:spcAft>
                <a:spcPts val="0"/>
              </a:spcAft>
              <a:buClr>
                <a:srgbClr val="3891A7"/>
              </a:buClr>
              <a:buSzPct val="80000"/>
              <a:buFont typeface="Wingdings 2"/>
              <a:buNone/>
              <a:tabLst/>
              <a:defRPr/>
            </a:pPr>
            <a:r>
              <a:rPr kumimoji="0" lang="en-US" sz="2800" b="0" i="0" u="none" strike="noStrike" kern="1200" cap="none" spc="0" normalizeH="0" baseline="0" noProof="0" dirty="0" smtClean="0">
                <a:ln>
                  <a:noFill/>
                </a:ln>
                <a:solidFill>
                  <a:srgbClr val="0000FF"/>
                </a:solidFill>
                <a:effectLst/>
                <a:uLnTx/>
                <a:uFillTx/>
                <a:latin typeface="Arial"/>
                <a:ea typeface="+mn-ea"/>
                <a:cs typeface="Arial"/>
              </a:rPr>
              <a:t>BSFG</a:t>
            </a:r>
            <a:endParaRPr kumimoji="0" lang="en-US" sz="2800" b="0" i="0" u="none" strike="noStrike" kern="1200" cap="none" spc="0" normalizeH="0" baseline="0" noProof="0" dirty="0">
              <a:ln>
                <a:noFill/>
              </a:ln>
              <a:solidFill>
                <a:srgbClr val="0000FF"/>
              </a:solidFill>
              <a:effectLst/>
              <a:uLnTx/>
              <a:uFillTx/>
              <a:latin typeface="Arial"/>
              <a:ea typeface="+mn-ea"/>
              <a:cs typeface="Arial"/>
            </a:endParaRPr>
          </a:p>
        </p:txBody>
      </p:sp>
      <p:sp>
        <p:nvSpPr>
          <p:cNvPr id="18" name="Content Placeholder 2"/>
          <p:cNvSpPr txBox="1">
            <a:spLocks/>
          </p:cNvSpPr>
          <p:nvPr/>
        </p:nvSpPr>
        <p:spPr>
          <a:xfrm>
            <a:off x="655715" y="1388478"/>
            <a:ext cx="3594068" cy="791396"/>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marR="0" lvl="0" indent="0" algn="ctr" defTabSz="914400" rtl="0" eaLnBrk="1" fontAlgn="auto" latinLnBrk="0" hangingPunct="1">
              <a:lnSpc>
                <a:spcPct val="100000"/>
              </a:lnSpc>
              <a:spcBef>
                <a:spcPts val="600"/>
              </a:spcBef>
              <a:spcAft>
                <a:spcPts val="0"/>
              </a:spcAft>
              <a:buClr>
                <a:srgbClr val="3891A7"/>
              </a:buClr>
              <a:buSzPct val="80000"/>
              <a:buFont typeface="Wingdings 2"/>
              <a:buNone/>
              <a:tabLst/>
              <a:defRPr/>
            </a:pPr>
            <a:r>
              <a:rPr kumimoji="0" lang="en-US" sz="2000" b="0" i="1" u="none" strike="noStrike" kern="1200" cap="none" spc="0" normalizeH="0" baseline="0" noProof="0" dirty="0" smtClean="0">
                <a:ln>
                  <a:noFill/>
                </a:ln>
                <a:solidFill>
                  <a:sysClr val="windowText" lastClr="000000"/>
                </a:solidFill>
                <a:effectLst/>
                <a:uLnTx/>
                <a:uFillTx/>
                <a:latin typeface="Gill Sans MT"/>
                <a:ea typeface="+mn-ea"/>
                <a:cs typeface="+mn-cs"/>
              </a:rPr>
              <a:t>Non-interacting Fermi particles </a:t>
            </a:r>
          </a:p>
          <a:p>
            <a:pPr marL="82296" marR="0" lvl="0" indent="0" algn="ctr" defTabSz="914400" rtl="0" eaLnBrk="1" fontAlgn="auto" latinLnBrk="0" hangingPunct="1">
              <a:lnSpc>
                <a:spcPct val="100000"/>
              </a:lnSpc>
              <a:spcBef>
                <a:spcPts val="600"/>
              </a:spcBef>
              <a:spcAft>
                <a:spcPts val="0"/>
              </a:spcAft>
              <a:buClr>
                <a:srgbClr val="3891A7"/>
              </a:buClr>
              <a:buSzPct val="80000"/>
              <a:buFont typeface="Wingdings 2"/>
              <a:buNone/>
              <a:tabLst/>
              <a:defRPr/>
            </a:pPr>
            <a:r>
              <a:rPr kumimoji="0" lang="en-US" sz="2000" b="0" i="1" u="none" strike="noStrike" kern="1200" cap="none" spc="0" normalizeH="0" baseline="0" noProof="0" dirty="0" smtClean="0">
                <a:ln>
                  <a:noFill/>
                </a:ln>
                <a:solidFill>
                  <a:sysClr val="windowText" lastClr="000000"/>
                </a:solidFill>
                <a:effectLst/>
                <a:uLnTx/>
                <a:uFillTx/>
                <a:latin typeface="Gill Sans MT"/>
                <a:ea typeface="+mn-ea"/>
                <a:cs typeface="+mn-cs"/>
              </a:rPr>
              <a:t>moving in a potential</a:t>
            </a:r>
            <a:endParaRPr kumimoji="0" lang="en-US" sz="2000" b="0" i="1" u="none" strike="noStrike" kern="1200" cap="none" spc="0" normalizeH="0" baseline="0" noProof="0" dirty="0">
              <a:ln>
                <a:noFill/>
              </a:ln>
              <a:solidFill>
                <a:sysClr val="windowText" lastClr="000000"/>
              </a:solidFill>
              <a:effectLst/>
              <a:uLnTx/>
              <a:uFillTx/>
              <a:latin typeface="Gill Sans MT"/>
              <a:ea typeface="+mn-ea"/>
              <a:cs typeface="+mn-cs"/>
            </a:endParaRPr>
          </a:p>
        </p:txBody>
      </p:sp>
      <p:graphicFrame>
        <p:nvGraphicFramePr>
          <p:cNvPr id="19" name="Object 18"/>
          <p:cNvGraphicFramePr>
            <a:graphicFrameLocks noChangeAspect="1"/>
          </p:cNvGraphicFramePr>
          <p:nvPr>
            <p:extLst>
              <p:ext uri="{D42A27DB-BD31-4B8C-83A1-F6EECF244321}">
                <p14:modId xmlns:p14="http://schemas.microsoft.com/office/powerpoint/2010/main" val="2541096895"/>
              </p:ext>
            </p:extLst>
          </p:nvPr>
        </p:nvGraphicFramePr>
        <p:xfrm>
          <a:off x="716727" y="2318920"/>
          <a:ext cx="3672727" cy="1054428"/>
        </p:xfrm>
        <a:graphic>
          <a:graphicData uri="http://schemas.openxmlformats.org/presentationml/2006/ole">
            <mc:AlternateContent xmlns:mc="http://schemas.openxmlformats.org/markup-compatibility/2006">
              <mc:Choice xmlns:v="urn:schemas-microsoft-com:vml" Requires="v">
                <p:oleObj spid="_x0000_s11918" name="Equation" r:id="rId4" imgW="1676400" imgH="482600" progId="Equation.3">
                  <p:embed/>
                </p:oleObj>
              </mc:Choice>
              <mc:Fallback>
                <p:oleObj name="Equation" r:id="rId4" imgW="1676400" imgH="482600" progId="Equation.3">
                  <p:embed/>
                  <p:pic>
                    <p:nvPicPr>
                      <p:cNvPr id="0" name=""/>
                      <p:cNvPicPr/>
                      <p:nvPr/>
                    </p:nvPicPr>
                    <p:blipFill>
                      <a:blip r:embed="rId5"/>
                      <a:stretch>
                        <a:fillRect/>
                      </a:stretch>
                    </p:blipFill>
                    <p:spPr>
                      <a:xfrm>
                        <a:off x="716727" y="2318920"/>
                        <a:ext cx="3672727" cy="1054428"/>
                      </a:xfrm>
                      <a:prstGeom prst="rect">
                        <a:avLst/>
                      </a:prstGeom>
                      <a:ln>
                        <a:solidFill>
                          <a:srgbClr val="FF0000"/>
                        </a:solidFill>
                      </a:ln>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01294834"/>
              </p:ext>
            </p:extLst>
          </p:nvPr>
        </p:nvGraphicFramePr>
        <p:xfrm>
          <a:off x="694583" y="3552044"/>
          <a:ext cx="3918380" cy="1277367"/>
        </p:xfrm>
        <a:graphic>
          <a:graphicData uri="http://schemas.openxmlformats.org/presentationml/2006/ole">
            <mc:AlternateContent xmlns:mc="http://schemas.openxmlformats.org/markup-compatibility/2006">
              <mc:Choice xmlns:v="urn:schemas-microsoft-com:vml" Requires="v">
                <p:oleObj spid="_x0000_s11919" name="Equation" r:id="rId6" imgW="2032000" imgH="660400" progId="Equation.3">
                  <p:embed/>
                </p:oleObj>
              </mc:Choice>
              <mc:Fallback>
                <p:oleObj name="Equation" r:id="rId6" imgW="2032000" imgH="660400" progId="Equation.3">
                  <p:embed/>
                  <p:pic>
                    <p:nvPicPr>
                      <p:cNvPr id="0" name=""/>
                      <p:cNvPicPr/>
                      <p:nvPr/>
                    </p:nvPicPr>
                    <p:blipFill>
                      <a:blip r:embed="rId7"/>
                      <a:stretch>
                        <a:fillRect/>
                      </a:stretch>
                    </p:blipFill>
                    <p:spPr>
                      <a:xfrm>
                        <a:off x="694583" y="3552044"/>
                        <a:ext cx="3918380" cy="1277367"/>
                      </a:xfrm>
                      <a:prstGeom prst="rect">
                        <a:avLst/>
                      </a:prstGeom>
                    </p:spPr>
                  </p:pic>
                </p:oleObj>
              </mc:Fallback>
            </mc:AlternateContent>
          </a:graphicData>
        </a:graphic>
      </p:graphicFrame>
      <p:sp>
        <p:nvSpPr>
          <p:cNvPr id="23" name="Content Placeholder 2"/>
          <p:cNvSpPr txBox="1">
            <a:spLocks/>
          </p:cNvSpPr>
          <p:nvPr/>
        </p:nvSpPr>
        <p:spPr>
          <a:xfrm>
            <a:off x="4928858" y="390082"/>
            <a:ext cx="3565066" cy="670386"/>
          </a:xfrm>
          <a:prstGeom prst="rect">
            <a:avLst/>
          </a:prstGeom>
          <a:ln/>
        </p:spPr>
        <p:style>
          <a:lnRef idx="0">
            <a:schemeClr val="accent5"/>
          </a:lnRef>
          <a:fillRef idx="3">
            <a:schemeClr val="accent5"/>
          </a:fillRef>
          <a:effectRef idx="3">
            <a:schemeClr val="accent5"/>
          </a:effectRef>
          <a:fontRef idx="minor">
            <a:schemeClr val="lt1"/>
          </a:fontRef>
        </p:style>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lt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lt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lt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lt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lt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lt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lt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lt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lt1"/>
                </a:solidFill>
                <a:latin typeface="+mn-lt"/>
                <a:ea typeface="+mn-ea"/>
                <a:cs typeface="+mn-cs"/>
              </a:defRPr>
            </a:lvl9pPr>
            <a:extLst/>
          </a:lstStyle>
          <a:p>
            <a:pPr marL="82296" marR="0" lvl="0" indent="0" algn="ctr" defTabSz="914400" rtl="0" eaLnBrk="1" fontAlgn="auto" latinLnBrk="0" hangingPunct="1">
              <a:lnSpc>
                <a:spcPct val="100000"/>
              </a:lnSpc>
              <a:spcBef>
                <a:spcPts val="600"/>
              </a:spcBef>
              <a:spcAft>
                <a:spcPts val="0"/>
              </a:spcAft>
              <a:buClr>
                <a:srgbClr val="3891A7"/>
              </a:buClr>
              <a:buSzPct val="80000"/>
              <a:buFont typeface="Wingdings 2"/>
              <a:buNone/>
              <a:tabLst/>
              <a:defRPr/>
            </a:pPr>
            <a:r>
              <a:rPr kumimoji="0" lang="en-US" sz="2800" b="0" i="0" u="none" strike="noStrike" kern="1200" cap="none" spc="0" normalizeH="0" baseline="0" noProof="0" dirty="0" smtClean="0">
                <a:ln>
                  <a:noFill/>
                </a:ln>
                <a:solidFill>
                  <a:srgbClr val="0000FF"/>
                </a:solidFill>
                <a:effectLst/>
                <a:uLnTx/>
                <a:uFillTx/>
                <a:latin typeface="Arial"/>
                <a:ea typeface="+mn-ea"/>
                <a:cs typeface="Arial"/>
              </a:rPr>
              <a:t>CT</a:t>
            </a:r>
            <a:endParaRPr kumimoji="0" lang="en-US" sz="2800" b="0" i="0" u="none" strike="noStrike" kern="1200" cap="none" spc="0" normalizeH="0" baseline="0" noProof="0" dirty="0">
              <a:ln>
                <a:noFill/>
              </a:ln>
              <a:solidFill>
                <a:srgbClr val="0000FF"/>
              </a:solidFill>
              <a:effectLst/>
              <a:uLnTx/>
              <a:uFillTx/>
              <a:latin typeface="Arial"/>
              <a:ea typeface="+mn-ea"/>
              <a:cs typeface="Arial"/>
            </a:endParaRPr>
          </a:p>
        </p:txBody>
      </p:sp>
      <p:sp>
        <p:nvSpPr>
          <p:cNvPr id="24" name="Content Placeholder 2"/>
          <p:cNvSpPr txBox="1">
            <a:spLocks/>
          </p:cNvSpPr>
          <p:nvPr/>
        </p:nvSpPr>
        <p:spPr>
          <a:xfrm>
            <a:off x="4828639" y="1445039"/>
            <a:ext cx="3703679" cy="791396"/>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marR="0" lvl="0" indent="0" algn="ctr" defTabSz="914400" rtl="0" eaLnBrk="1" fontAlgn="auto" latinLnBrk="0" hangingPunct="1">
              <a:lnSpc>
                <a:spcPct val="100000"/>
              </a:lnSpc>
              <a:spcBef>
                <a:spcPts val="600"/>
              </a:spcBef>
              <a:spcAft>
                <a:spcPts val="0"/>
              </a:spcAft>
              <a:buClr>
                <a:srgbClr val="3891A7"/>
              </a:buClr>
              <a:buSzPct val="80000"/>
              <a:buFont typeface="Wingdings 2"/>
              <a:buNone/>
              <a:tabLst/>
              <a:defRPr/>
            </a:pPr>
            <a:r>
              <a:rPr kumimoji="0" lang="en-US" sz="2000" b="0" i="1" u="none" strike="noStrike" kern="1200" cap="none" spc="0" normalizeH="0" baseline="0" noProof="0" dirty="0" smtClean="0">
                <a:ln>
                  <a:noFill/>
                </a:ln>
                <a:solidFill>
                  <a:sysClr val="windowText" lastClr="000000"/>
                </a:solidFill>
                <a:effectLst/>
                <a:uLnTx/>
                <a:uFillTx/>
                <a:latin typeface="Gill Sans MT"/>
                <a:ea typeface="+mn-ea"/>
                <a:cs typeface="+mn-cs"/>
              </a:rPr>
              <a:t>Classical ideal gas (used for low excitation-energy region) </a:t>
            </a:r>
            <a:endParaRPr kumimoji="0" lang="en-US" sz="2000" b="0" i="1" u="none" strike="noStrike" kern="1200" cap="none" spc="0" normalizeH="0" baseline="0" noProof="0" dirty="0">
              <a:ln>
                <a:noFill/>
              </a:ln>
              <a:solidFill>
                <a:sysClr val="windowText" lastClr="000000"/>
              </a:solidFill>
              <a:effectLst/>
              <a:uLnTx/>
              <a:uFillTx/>
              <a:latin typeface="Gill Sans MT"/>
              <a:ea typeface="+mn-ea"/>
              <a:cs typeface="+mn-cs"/>
            </a:endParaRPr>
          </a:p>
        </p:txBody>
      </p:sp>
      <p:graphicFrame>
        <p:nvGraphicFramePr>
          <p:cNvPr id="25" name="Object 24"/>
          <p:cNvGraphicFramePr>
            <a:graphicFrameLocks noChangeAspect="1"/>
          </p:cNvGraphicFramePr>
          <p:nvPr>
            <p:extLst>
              <p:ext uri="{D42A27DB-BD31-4B8C-83A1-F6EECF244321}">
                <p14:modId xmlns:p14="http://schemas.microsoft.com/office/powerpoint/2010/main" val="2290938396"/>
              </p:ext>
            </p:extLst>
          </p:nvPr>
        </p:nvGraphicFramePr>
        <p:xfrm>
          <a:off x="5006272" y="2318921"/>
          <a:ext cx="3450053" cy="1054428"/>
        </p:xfrm>
        <a:graphic>
          <a:graphicData uri="http://schemas.openxmlformats.org/presentationml/2006/ole">
            <mc:AlternateContent xmlns:mc="http://schemas.openxmlformats.org/markup-compatibility/2006">
              <mc:Choice xmlns:v="urn:schemas-microsoft-com:vml" Requires="v">
                <p:oleObj spid="_x0000_s11920" name="Equation" r:id="rId8" imgW="1409700" imgH="431800" progId="Equation.3">
                  <p:embed/>
                </p:oleObj>
              </mc:Choice>
              <mc:Fallback>
                <p:oleObj name="Equation" r:id="rId8" imgW="1409700" imgH="431800" progId="Equation.3">
                  <p:embed/>
                  <p:pic>
                    <p:nvPicPr>
                      <p:cNvPr id="0" name=""/>
                      <p:cNvPicPr/>
                      <p:nvPr/>
                    </p:nvPicPr>
                    <p:blipFill>
                      <a:blip r:embed="rId9"/>
                      <a:stretch>
                        <a:fillRect/>
                      </a:stretch>
                    </p:blipFill>
                    <p:spPr>
                      <a:xfrm>
                        <a:off x="5006272" y="2318921"/>
                        <a:ext cx="3450053" cy="1054428"/>
                      </a:xfrm>
                      <a:prstGeom prst="rect">
                        <a:avLst/>
                      </a:prstGeom>
                      <a:ln>
                        <a:solidFill>
                          <a:srgbClr val="FF0000"/>
                        </a:solidFill>
                      </a:ln>
                    </p:spPr>
                  </p:pic>
                </p:oleObj>
              </mc:Fallback>
            </mc:AlternateContent>
          </a:graphicData>
        </a:graphic>
      </p:graphicFrame>
      <p:sp>
        <p:nvSpPr>
          <p:cNvPr id="5" name="TextBox 4"/>
          <p:cNvSpPr txBox="1"/>
          <p:nvPr/>
        </p:nvSpPr>
        <p:spPr>
          <a:xfrm>
            <a:off x="924982" y="5221410"/>
            <a:ext cx="3109395" cy="400110"/>
          </a:xfrm>
          <a:prstGeom prst="rect">
            <a:avLst/>
          </a:prstGeom>
          <a:noFill/>
        </p:spPr>
        <p:txBody>
          <a:bodyPr wrap="none" rtlCol="0">
            <a:spAutoFit/>
          </a:bodyPr>
          <a:lstStyle/>
          <a:p>
            <a:r>
              <a:rPr lang="en-US" sz="2000" i="1" dirty="0"/>
              <a:t>a</a:t>
            </a:r>
            <a:r>
              <a:rPr lang="en-US" sz="2000" dirty="0" smtClean="0"/>
              <a:t> and </a:t>
            </a:r>
            <a:r>
              <a:rPr lang="en-US" sz="2000" dirty="0">
                <a:latin typeface="Symbol" charset="2"/>
                <a:cs typeface="Symbol" charset="2"/>
              </a:rPr>
              <a:t>d</a:t>
            </a:r>
            <a:r>
              <a:rPr lang="en-US" sz="2000" dirty="0" smtClean="0"/>
              <a:t> are free parameters</a:t>
            </a:r>
            <a:endParaRPr lang="en-US" sz="2000" dirty="0"/>
          </a:p>
        </p:txBody>
      </p:sp>
      <p:sp>
        <p:nvSpPr>
          <p:cNvPr id="28" name="TextBox 27"/>
          <p:cNvSpPr txBox="1"/>
          <p:nvPr/>
        </p:nvSpPr>
        <p:spPr>
          <a:xfrm>
            <a:off x="5193643" y="5205730"/>
            <a:ext cx="3262682" cy="400110"/>
          </a:xfrm>
          <a:prstGeom prst="rect">
            <a:avLst/>
          </a:prstGeom>
          <a:noFill/>
        </p:spPr>
        <p:txBody>
          <a:bodyPr wrap="none" rtlCol="0">
            <a:spAutoFit/>
          </a:bodyPr>
          <a:lstStyle/>
          <a:p>
            <a:r>
              <a:rPr lang="en-US" sz="2000" i="1" dirty="0" smtClean="0"/>
              <a:t>E</a:t>
            </a:r>
            <a:r>
              <a:rPr lang="en-US" sz="2000" i="1" baseline="-25000" dirty="0" smtClean="0"/>
              <a:t>0</a:t>
            </a:r>
            <a:r>
              <a:rPr lang="en-US" sz="2000" dirty="0" smtClean="0"/>
              <a:t> and </a:t>
            </a:r>
            <a:r>
              <a:rPr lang="en-US" sz="2000" i="1" dirty="0">
                <a:latin typeface="Symbol" charset="2"/>
                <a:cs typeface="Symbol" charset="2"/>
              </a:rPr>
              <a:t>T</a:t>
            </a:r>
            <a:r>
              <a:rPr lang="en-US" sz="2000" dirty="0" smtClean="0"/>
              <a:t> are free parameters</a:t>
            </a:r>
            <a:endParaRPr lang="en-US" sz="2000" dirty="0"/>
          </a:p>
        </p:txBody>
      </p:sp>
    </p:spTree>
    <p:extLst>
      <p:ext uri="{BB962C8B-B14F-4D97-AF65-F5344CB8AC3E}">
        <p14:creationId xmlns:p14="http://schemas.microsoft.com/office/powerpoint/2010/main" val="25997985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ontent Placeholder 2"/>
          <p:cNvSpPr txBox="1">
            <a:spLocks/>
          </p:cNvSpPr>
          <p:nvPr/>
        </p:nvSpPr>
        <p:spPr>
          <a:xfrm>
            <a:off x="726160" y="983513"/>
            <a:ext cx="8241466" cy="4289603"/>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buClrTx/>
              <a:buFont typeface="Arial"/>
              <a:buChar char="•"/>
            </a:pPr>
            <a:r>
              <a:rPr lang="en-US" sz="2400" dirty="0" smtClean="0">
                <a:latin typeface="Arial"/>
                <a:cs typeface="Arial"/>
              </a:rPr>
              <a:t>Single-particle levels: </a:t>
            </a:r>
          </a:p>
          <a:p>
            <a:pPr marL="82296" indent="0">
              <a:buClrTx/>
              <a:buNone/>
            </a:pPr>
            <a:r>
              <a:rPr lang="en-US" sz="2000" dirty="0" smtClean="0">
                <a:latin typeface="Arial"/>
                <a:cs typeface="Arial"/>
              </a:rPr>
              <a:t>        </a:t>
            </a:r>
            <a:r>
              <a:rPr lang="en-US" sz="1800" dirty="0" smtClean="0">
                <a:latin typeface="Arial"/>
                <a:cs typeface="Arial"/>
              </a:rPr>
              <a:t>HFB with </a:t>
            </a:r>
            <a:r>
              <a:rPr lang="en-US" sz="1800" dirty="0" err="1" smtClean="0">
                <a:latin typeface="Arial"/>
                <a:cs typeface="Arial"/>
              </a:rPr>
              <a:t>Skyrme</a:t>
            </a:r>
            <a:r>
              <a:rPr lang="en-US" sz="1800" dirty="0" smtClean="0">
                <a:latin typeface="Arial"/>
                <a:cs typeface="Arial"/>
              </a:rPr>
              <a:t> interactions (BSk14)</a:t>
            </a:r>
            <a:endParaRPr lang="en-US" sz="800" dirty="0" smtClean="0">
              <a:latin typeface="Arial"/>
              <a:cs typeface="Arial"/>
            </a:endParaRPr>
          </a:p>
          <a:p>
            <a:pPr>
              <a:buClrTx/>
              <a:buFont typeface="Arial"/>
              <a:buChar char="•"/>
            </a:pPr>
            <a:r>
              <a:rPr lang="en-US" sz="2400" dirty="0" smtClean="0">
                <a:latin typeface="Arial"/>
                <a:cs typeface="Arial"/>
              </a:rPr>
              <a:t>Combinatorial method: </a:t>
            </a:r>
            <a:endParaRPr lang="en-US" sz="800" dirty="0" smtClean="0">
              <a:latin typeface="Arial"/>
              <a:cs typeface="Arial"/>
            </a:endParaRPr>
          </a:p>
          <a:p>
            <a:pPr lvl="1">
              <a:buClrTx/>
              <a:buFont typeface="Wingdings" charset="2"/>
              <a:buChar char="²"/>
            </a:pPr>
            <a:r>
              <a:rPr lang="en-US" sz="1800" dirty="0">
                <a:latin typeface="Arial"/>
                <a:cs typeface="Arial"/>
              </a:rPr>
              <a:t>I</a:t>
            </a:r>
            <a:r>
              <a:rPr lang="en-US" sz="1800" dirty="0" smtClean="0">
                <a:latin typeface="Arial"/>
                <a:cs typeface="Arial"/>
              </a:rPr>
              <a:t>ncoherent particle-hole state densities as functions of energy E*, spin projection M, and parity P</a:t>
            </a:r>
            <a:r>
              <a:rPr lang="en-US" sz="1800" dirty="0" smtClean="0">
                <a:latin typeface="Symbol" charset="2"/>
                <a:cs typeface="Symbol" charset="2"/>
              </a:rPr>
              <a:t>.</a:t>
            </a:r>
            <a:endParaRPr lang="en-US" sz="1800" dirty="0" smtClean="0">
              <a:latin typeface="Arial"/>
              <a:cs typeface="Arial"/>
            </a:endParaRPr>
          </a:p>
          <a:p>
            <a:pPr lvl="1">
              <a:buClrTx/>
              <a:buFont typeface="Wingdings" charset="2"/>
              <a:buChar char="²"/>
            </a:pPr>
            <a:r>
              <a:rPr lang="en-US" sz="1800" dirty="0" smtClean="0">
                <a:latin typeface="Arial"/>
                <a:cs typeface="Arial"/>
              </a:rPr>
              <a:t>The collective enhancement by using the boson partition function including </a:t>
            </a:r>
            <a:r>
              <a:rPr lang="en-US" sz="1800" dirty="0" err="1" smtClean="0">
                <a:latin typeface="Arial"/>
                <a:cs typeface="Arial"/>
              </a:rPr>
              <a:t>quadrupole</a:t>
            </a:r>
            <a:r>
              <a:rPr lang="en-US" sz="1800" dirty="0" smtClean="0">
                <a:latin typeface="Arial"/>
                <a:cs typeface="Arial"/>
              </a:rPr>
              <a:t>, </a:t>
            </a:r>
            <a:r>
              <a:rPr lang="en-US" sz="1800" dirty="0" err="1" smtClean="0">
                <a:latin typeface="Arial"/>
                <a:cs typeface="Arial"/>
              </a:rPr>
              <a:t>octupole</a:t>
            </a:r>
            <a:r>
              <a:rPr lang="en-US" sz="1800" dirty="0" smtClean="0">
                <a:latin typeface="Arial"/>
                <a:cs typeface="Arial"/>
              </a:rPr>
              <a:t>, and </a:t>
            </a:r>
            <a:r>
              <a:rPr lang="en-US" sz="1800" dirty="0" err="1" smtClean="0">
                <a:latin typeface="Arial"/>
                <a:cs typeface="Arial"/>
              </a:rPr>
              <a:t>hexadecapole</a:t>
            </a:r>
            <a:r>
              <a:rPr lang="en-US" sz="1800" dirty="0" smtClean="0">
                <a:latin typeface="Arial"/>
                <a:cs typeface="Arial"/>
              </a:rPr>
              <a:t> vibrational modes. </a:t>
            </a:r>
          </a:p>
          <a:p>
            <a:pPr lvl="1">
              <a:buClrTx/>
              <a:buFont typeface="Wingdings" charset="2"/>
              <a:buChar char="²"/>
            </a:pPr>
            <a:r>
              <a:rPr lang="en-US" sz="1800" dirty="0" smtClean="0">
                <a:latin typeface="Arial"/>
                <a:cs typeface="Arial"/>
              </a:rPr>
              <a:t>The width of collective vibration as Landau zero-sound damping: </a:t>
            </a:r>
          </a:p>
          <a:p>
            <a:pPr marL="402336" lvl="1" indent="0">
              <a:buClrTx/>
              <a:buNone/>
            </a:pPr>
            <a:r>
              <a:rPr lang="en-US" sz="1800" dirty="0">
                <a:latin typeface="Arial"/>
                <a:cs typeface="Arial"/>
              </a:rPr>
              <a:t> </a:t>
            </a:r>
            <a:r>
              <a:rPr lang="en-US" sz="1800" dirty="0" smtClean="0">
                <a:latin typeface="Arial"/>
                <a:cs typeface="Arial"/>
              </a:rPr>
              <a:t>    </a:t>
            </a:r>
            <a:r>
              <a:rPr lang="en-US" sz="1800" dirty="0" smtClean="0">
                <a:latin typeface="Symbol" charset="2"/>
                <a:cs typeface="Symbol" charset="2"/>
              </a:rPr>
              <a:t>g </a:t>
            </a:r>
            <a:r>
              <a:rPr lang="en-US" sz="1800" dirty="0"/>
              <a:t>= </a:t>
            </a:r>
            <a:r>
              <a:rPr lang="en-US" sz="1800" dirty="0">
                <a:latin typeface="Arial"/>
                <a:cs typeface="Arial"/>
              </a:rPr>
              <a:t>C</a:t>
            </a:r>
            <a:r>
              <a:rPr lang="en-US" sz="1800" dirty="0"/>
              <a:t>(</a:t>
            </a:r>
            <a:r>
              <a:rPr lang="en-US" sz="1800" dirty="0">
                <a:latin typeface="Symbol" charset="2"/>
                <a:cs typeface="Symbol" charset="2"/>
              </a:rPr>
              <a:t>w</a:t>
            </a:r>
            <a:r>
              <a:rPr lang="en-US" sz="1800" baseline="30000" dirty="0">
                <a:latin typeface="Symbol" charset="2"/>
                <a:cs typeface="Symbol" charset="2"/>
              </a:rPr>
              <a:t>2</a:t>
            </a:r>
            <a:r>
              <a:rPr lang="en-US" sz="1800" dirty="0">
                <a:latin typeface="Symbol" charset="2"/>
                <a:cs typeface="Symbol" charset="2"/>
              </a:rPr>
              <a:t> + 4p</a:t>
            </a:r>
            <a:r>
              <a:rPr lang="en-US" sz="1800" baseline="30000" dirty="0">
                <a:latin typeface="Symbol" charset="2"/>
                <a:cs typeface="Symbol" charset="2"/>
              </a:rPr>
              <a:t>2</a:t>
            </a:r>
            <a:r>
              <a:rPr lang="en-US" sz="1800" dirty="0">
                <a:latin typeface="Symbol" charset="2"/>
                <a:cs typeface="Symbol" charset="2"/>
              </a:rPr>
              <a:t>T</a:t>
            </a:r>
            <a:r>
              <a:rPr lang="en-US" sz="1800" baseline="30000" dirty="0">
                <a:latin typeface="Symbol" charset="2"/>
                <a:cs typeface="Symbol" charset="2"/>
              </a:rPr>
              <a:t>2</a:t>
            </a:r>
            <a:r>
              <a:rPr lang="en-US" sz="1800" dirty="0" smtClean="0">
                <a:latin typeface="Symbol" charset="2"/>
                <a:cs typeface="Symbol" charset="2"/>
              </a:rPr>
              <a:t>)</a:t>
            </a:r>
            <a:endParaRPr lang="en-US" sz="1800" baseline="30000" dirty="0">
              <a:latin typeface="Symbol" charset="2"/>
              <a:cs typeface="Symbol" charset="2"/>
            </a:endParaRPr>
          </a:p>
          <a:p>
            <a:pPr marL="402336" lvl="1" indent="0">
              <a:buClrTx/>
              <a:buNone/>
            </a:pPr>
            <a:endParaRPr lang="en-US" sz="800" dirty="0" smtClean="0">
              <a:latin typeface="Arial"/>
              <a:cs typeface="Arial"/>
            </a:endParaRPr>
          </a:p>
          <a:p>
            <a:pPr marL="470916" indent="-342900">
              <a:buClrTx/>
              <a:buFont typeface="Arial"/>
              <a:buChar char="•"/>
            </a:pPr>
            <a:r>
              <a:rPr lang="en-US" sz="2200" dirty="0" smtClean="0">
                <a:latin typeface="Arial"/>
                <a:cs typeface="Arial"/>
              </a:rPr>
              <a:t>Fitting:</a:t>
            </a:r>
            <a:endParaRPr lang="en-US" sz="1800" dirty="0" smtClean="0">
              <a:latin typeface="Symbol" charset="2"/>
              <a:cs typeface="Symbol" charset="2"/>
            </a:endParaRPr>
          </a:p>
          <a:p>
            <a:pPr marL="128016" indent="0">
              <a:buClrTx/>
              <a:buNone/>
            </a:pPr>
            <a:endParaRPr lang="en-US" sz="800" dirty="0" smtClean="0">
              <a:latin typeface="Symbol" charset="2"/>
              <a:cs typeface="Symbol" charset="2"/>
            </a:endParaRPr>
          </a:p>
          <a:p>
            <a:pPr marL="128016" indent="0">
              <a:buClrTx/>
              <a:buNone/>
            </a:pPr>
            <a:r>
              <a:rPr lang="en-US" sz="1800" dirty="0" smtClean="0">
                <a:latin typeface="Symbol" charset="2"/>
                <a:cs typeface="Symbol" charset="2"/>
              </a:rPr>
              <a:t>    </a:t>
            </a:r>
          </a:p>
          <a:p>
            <a:pPr marL="128016" indent="0">
              <a:buClrTx/>
              <a:buNone/>
            </a:pPr>
            <a:r>
              <a:rPr lang="en-US" sz="1800" dirty="0" smtClean="0">
                <a:latin typeface="Arial"/>
                <a:cs typeface="Arial"/>
              </a:rPr>
              <a:t> </a:t>
            </a:r>
            <a:r>
              <a:rPr lang="en-US" sz="1800" dirty="0" smtClean="0">
                <a:solidFill>
                  <a:srgbClr val="FF0000"/>
                </a:solidFill>
                <a:latin typeface="Arial"/>
                <a:cs typeface="Arial"/>
              </a:rPr>
              <a:t>Two parameters: </a:t>
            </a:r>
            <a:r>
              <a:rPr lang="en-US" sz="1800" dirty="0" smtClean="0">
                <a:solidFill>
                  <a:srgbClr val="FF0000"/>
                </a:solidFill>
                <a:latin typeface="Symbol" charset="2"/>
                <a:cs typeface="Symbol" charset="2"/>
              </a:rPr>
              <a:t>a </a:t>
            </a:r>
            <a:r>
              <a:rPr lang="en-US" sz="1800" dirty="0">
                <a:solidFill>
                  <a:srgbClr val="FF0000"/>
                </a:solidFill>
                <a:latin typeface="Arial"/>
                <a:cs typeface="Arial"/>
              </a:rPr>
              <a:t>t</a:t>
            </a:r>
            <a:r>
              <a:rPr lang="en-US" sz="1800" dirty="0" smtClean="0">
                <a:solidFill>
                  <a:srgbClr val="FF0000"/>
                </a:solidFill>
                <a:latin typeface="Arial"/>
                <a:cs typeface="Arial"/>
              </a:rPr>
              <a:t>o fit the cumulative levels at low U; </a:t>
            </a:r>
            <a:r>
              <a:rPr lang="en-US" sz="1800" dirty="0" smtClean="0">
                <a:solidFill>
                  <a:srgbClr val="FF0000"/>
                </a:solidFill>
                <a:latin typeface="Symbol" charset="2"/>
                <a:cs typeface="Symbol" charset="2"/>
              </a:rPr>
              <a:t>d</a:t>
            </a:r>
            <a:r>
              <a:rPr lang="en-US" sz="1800" dirty="0" smtClean="0">
                <a:solidFill>
                  <a:srgbClr val="FF0000"/>
                </a:solidFill>
                <a:latin typeface="Arial"/>
                <a:cs typeface="Arial"/>
              </a:rPr>
              <a:t> to fit NLD at </a:t>
            </a:r>
            <a:r>
              <a:rPr lang="en-US" sz="1800" dirty="0" err="1" smtClean="0">
                <a:solidFill>
                  <a:srgbClr val="FF0000"/>
                </a:solidFill>
                <a:latin typeface="Arial"/>
                <a:cs typeface="Arial"/>
              </a:rPr>
              <a:t>S</a:t>
            </a:r>
            <a:r>
              <a:rPr lang="en-US" sz="1800" baseline="-25000" dirty="0" err="1" smtClean="0">
                <a:solidFill>
                  <a:srgbClr val="FF0000"/>
                </a:solidFill>
                <a:latin typeface="Arial"/>
                <a:cs typeface="Arial"/>
              </a:rPr>
              <a:t>n</a:t>
            </a:r>
            <a:r>
              <a:rPr lang="en-US" sz="1800" dirty="0" smtClean="0">
                <a:solidFill>
                  <a:srgbClr val="FF0000"/>
                </a:solidFill>
                <a:latin typeface="Arial"/>
                <a:cs typeface="Arial"/>
              </a:rPr>
              <a:t>. </a:t>
            </a:r>
            <a:endParaRPr lang="en-US" sz="1800" dirty="0">
              <a:solidFill>
                <a:srgbClr val="FF0000"/>
              </a:solidFill>
              <a:latin typeface="Arial"/>
              <a:cs typeface="Arial"/>
            </a:endParaRPr>
          </a:p>
          <a:p>
            <a:pPr marL="128016" indent="0">
              <a:buClrTx/>
              <a:buNone/>
            </a:pPr>
            <a:r>
              <a:rPr lang="en-US" sz="2200" dirty="0" smtClean="0">
                <a:latin typeface="Arial"/>
                <a:cs typeface="Arial"/>
              </a:rPr>
              <a:t>     </a:t>
            </a:r>
          </a:p>
        </p:txBody>
      </p:sp>
      <p:sp>
        <p:nvSpPr>
          <p:cNvPr id="29" name="Rectangle 28"/>
          <p:cNvSpPr/>
          <p:nvPr/>
        </p:nvSpPr>
        <p:spPr>
          <a:xfrm>
            <a:off x="1175825" y="5774876"/>
            <a:ext cx="7173835" cy="954107"/>
          </a:xfrm>
          <a:prstGeom prst="rect">
            <a:avLst/>
          </a:prstGeom>
        </p:spPr>
        <p:txBody>
          <a:bodyPr wrap="square">
            <a:spAutoFit/>
          </a:bodyPr>
          <a:lstStyle/>
          <a:p>
            <a:r>
              <a:rPr lang="fi-FI" sz="1400" dirty="0" smtClean="0">
                <a:solidFill>
                  <a:srgbClr val="0000FF"/>
                </a:solidFill>
                <a:latin typeface="Arial"/>
                <a:cs typeface="Arial"/>
              </a:rPr>
              <a:t>S. </a:t>
            </a:r>
            <a:r>
              <a:rPr lang="fi-FI" sz="1400" dirty="0" err="1" smtClean="0">
                <a:solidFill>
                  <a:srgbClr val="0000FF"/>
                </a:solidFill>
                <a:latin typeface="Arial"/>
                <a:cs typeface="Arial"/>
              </a:rPr>
              <a:t>Hilaire</a:t>
            </a:r>
            <a:r>
              <a:rPr lang="fi-FI" sz="1400" dirty="0" smtClean="0">
                <a:solidFill>
                  <a:srgbClr val="0000FF"/>
                </a:solidFill>
                <a:latin typeface="Arial"/>
                <a:cs typeface="Arial"/>
              </a:rPr>
              <a:t>, J.P. </a:t>
            </a:r>
            <a:r>
              <a:rPr lang="fi-FI" sz="1400" dirty="0" err="1" smtClean="0">
                <a:solidFill>
                  <a:srgbClr val="0000FF"/>
                </a:solidFill>
                <a:latin typeface="Arial"/>
                <a:cs typeface="Arial"/>
              </a:rPr>
              <a:t>Delarochem</a:t>
            </a:r>
            <a:r>
              <a:rPr lang="fi-FI" sz="1400" dirty="0" smtClean="0">
                <a:solidFill>
                  <a:srgbClr val="0000FF"/>
                </a:solidFill>
                <a:latin typeface="Arial"/>
                <a:cs typeface="Arial"/>
              </a:rPr>
              <a:t> M. </a:t>
            </a:r>
            <a:r>
              <a:rPr lang="fi-FI" sz="1400" dirty="0" err="1" smtClean="0">
                <a:solidFill>
                  <a:srgbClr val="0000FF"/>
                </a:solidFill>
                <a:latin typeface="Arial"/>
                <a:cs typeface="Arial"/>
              </a:rPr>
              <a:t>Girod</a:t>
            </a:r>
            <a:r>
              <a:rPr lang="fi-FI" sz="1400" dirty="0" smtClean="0">
                <a:solidFill>
                  <a:srgbClr val="0000FF"/>
                </a:solidFill>
                <a:latin typeface="Arial"/>
                <a:cs typeface="Arial"/>
              </a:rPr>
              <a:t>, EPJA </a:t>
            </a:r>
            <a:r>
              <a:rPr lang="fi-FI" sz="1400" b="1" dirty="0" smtClean="0">
                <a:solidFill>
                  <a:srgbClr val="0000FF"/>
                </a:solidFill>
                <a:latin typeface="Arial"/>
                <a:cs typeface="Arial"/>
              </a:rPr>
              <a:t>12</a:t>
            </a:r>
            <a:r>
              <a:rPr lang="fi-FI" sz="1400" dirty="0" smtClean="0">
                <a:solidFill>
                  <a:srgbClr val="0000FF"/>
                </a:solidFill>
                <a:latin typeface="Arial"/>
                <a:cs typeface="Arial"/>
              </a:rPr>
              <a:t> (2001) 169</a:t>
            </a:r>
          </a:p>
          <a:p>
            <a:r>
              <a:rPr lang="fi-FI" sz="1400" dirty="0" smtClean="0">
                <a:solidFill>
                  <a:srgbClr val="0000FF"/>
                </a:solidFill>
                <a:latin typeface="Arial"/>
                <a:cs typeface="Arial"/>
              </a:rPr>
              <a:t>S. </a:t>
            </a:r>
            <a:r>
              <a:rPr lang="fi-FI" sz="1400" dirty="0" err="1" smtClean="0">
                <a:solidFill>
                  <a:srgbClr val="0000FF"/>
                </a:solidFill>
                <a:latin typeface="Arial"/>
                <a:cs typeface="Arial"/>
              </a:rPr>
              <a:t>Hilaire</a:t>
            </a:r>
            <a:r>
              <a:rPr lang="fi-FI" sz="1400" dirty="0" smtClean="0">
                <a:solidFill>
                  <a:srgbClr val="0000FF"/>
                </a:solidFill>
                <a:latin typeface="Arial"/>
                <a:cs typeface="Arial"/>
              </a:rPr>
              <a:t> and S. </a:t>
            </a:r>
            <a:r>
              <a:rPr lang="fi-FI" sz="1400" dirty="0" err="1" smtClean="0">
                <a:solidFill>
                  <a:srgbClr val="0000FF"/>
                </a:solidFill>
                <a:latin typeface="Arial"/>
                <a:cs typeface="Arial"/>
              </a:rPr>
              <a:t>Goriely</a:t>
            </a:r>
            <a:r>
              <a:rPr lang="fi-FI" sz="1400" dirty="0" smtClean="0">
                <a:solidFill>
                  <a:srgbClr val="0000FF"/>
                </a:solidFill>
                <a:latin typeface="Arial"/>
                <a:cs typeface="Arial"/>
              </a:rPr>
              <a:t>, </a:t>
            </a:r>
            <a:r>
              <a:rPr lang="fi-FI" sz="1400" dirty="0" err="1" smtClean="0">
                <a:solidFill>
                  <a:srgbClr val="0000FF"/>
                </a:solidFill>
                <a:latin typeface="Arial"/>
                <a:cs typeface="Arial"/>
              </a:rPr>
              <a:t>Nucl</a:t>
            </a:r>
            <a:r>
              <a:rPr lang="fi-FI" sz="1400" dirty="0" smtClean="0">
                <a:solidFill>
                  <a:srgbClr val="0000FF"/>
                </a:solidFill>
                <a:latin typeface="Arial"/>
                <a:cs typeface="Arial"/>
              </a:rPr>
              <a:t>. </a:t>
            </a:r>
            <a:r>
              <a:rPr lang="fi-FI" sz="1400" dirty="0" err="1" smtClean="0">
                <a:solidFill>
                  <a:srgbClr val="0000FF"/>
                </a:solidFill>
                <a:latin typeface="Arial"/>
                <a:cs typeface="Arial"/>
              </a:rPr>
              <a:t>Phys</a:t>
            </a:r>
            <a:r>
              <a:rPr lang="fi-FI" sz="1400" dirty="0" smtClean="0">
                <a:solidFill>
                  <a:srgbClr val="0000FF"/>
                </a:solidFill>
                <a:latin typeface="Arial"/>
                <a:cs typeface="Arial"/>
              </a:rPr>
              <a:t>. A </a:t>
            </a:r>
            <a:r>
              <a:rPr lang="fi-FI" sz="1400" b="1" dirty="0" smtClean="0">
                <a:solidFill>
                  <a:srgbClr val="0000FF"/>
                </a:solidFill>
                <a:latin typeface="Arial"/>
                <a:cs typeface="Arial"/>
              </a:rPr>
              <a:t>779</a:t>
            </a:r>
            <a:r>
              <a:rPr lang="fi-FI" sz="1400" dirty="0">
                <a:solidFill>
                  <a:srgbClr val="0000FF"/>
                </a:solidFill>
                <a:latin typeface="Arial"/>
                <a:cs typeface="Arial"/>
              </a:rPr>
              <a:t> </a:t>
            </a:r>
            <a:r>
              <a:rPr lang="fi-FI" sz="1400" dirty="0" smtClean="0">
                <a:solidFill>
                  <a:srgbClr val="0000FF"/>
                </a:solidFill>
                <a:latin typeface="Arial"/>
                <a:cs typeface="Arial"/>
              </a:rPr>
              <a:t>(2006) 63</a:t>
            </a:r>
          </a:p>
          <a:p>
            <a:r>
              <a:rPr lang="fi-FI" sz="1400" dirty="0" smtClean="0">
                <a:solidFill>
                  <a:srgbClr val="0000FF"/>
                </a:solidFill>
                <a:latin typeface="Arial"/>
                <a:cs typeface="Arial"/>
              </a:rPr>
              <a:t>S. </a:t>
            </a:r>
            <a:r>
              <a:rPr lang="fi-FI" sz="1400" dirty="0" err="1" smtClean="0">
                <a:solidFill>
                  <a:srgbClr val="0000FF"/>
                </a:solidFill>
                <a:latin typeface="Arial"/>
                <a:cs typeface="Arial"/>
              </a:rPr>
              <a:t>Goriely</a:t>
            </a:r>
            <a:r>
              <a:rPr lang="fi-FI" sz="1400" dirty="0" smtClean="0">
                <a:solidFill>
                  <a:srgbClr val="0000FF"/>
                </a:solidFill>
                <a:latin typeface="Arial"/>
                <a:cs typeface="Arial"/>
              </a:rPr>
              <a:t> et al., </a:t>
            </a:r>
            <a:r>
              <a:rPr lang="fi-FI" sz="1400" dirty="0" err="1" smtClean="0">
                <a:solidFill>
                  <a:srgbClr val="0000FF"/>
                </a:solidFill>
                <a:latin typeface="Arial"/>
                <a:cs typeface="Arial"/>
              </a:rPr>
              <a:t>Phys</a:t>
            </a:r>
            <a:r>
              <a:rPr lang="fi-FI" sz="1400" dirty="0" smtClean="0">
                <a:solidFill>
                  <a:srgbClr val="0000FF"/>
                </a:solidFill>
                <a:latin typeface="Arial"/>
                <a:cs typeface="Arial"/>
              </a:rPr>
              <a:t>. </a:t>
            </a:r>
            <a:r>
              <a:rPr lang="fi-FI" sz="1400" dirty="0" err="1" smtClean="0">
                <a:solidFill>
                  <a:srgbClr val="0000FF"/>
                </a:solidFill>
                <a:latin typeface="Arial"/>
                <a:cs typeface="Arial"/>
              </a:rPr>
              <a:t>Rev</a:t>
            </a:r>
            <a:r>
              <a:rPr lang="fi-FI" sz="1400" dirty="0" smtClean="0">
                <a:solidFill>
                  <a:srgbClr val="0000FF"/>
                </a:solidFill>
                <a:latin typeface="Arial"/>
                <a:cs typeface="Arial"/>
              </a:rPr>
              <a:t>. C </a:t>
            </a:r>
            <a:r>
              <a:rPr lang="fi-FI" sz="1400" b="1" dirty="0" smtClean="0">
                <a:solidFill>
                  <a:srgbClr val="0000FF"/>
                </a:solidFill>
                <a:latin typeface="Arial"/>
                <a:cs typeface="Arial"/>
              </a:rPr>
              <a:t>75</a:t>
            </a:r>
            <a:r>
              <a:rPr lang="fi-FI" sz="1400" dirty="0">
                <a:solidFill>
                  <a:srgbClr val="0000FF"/>
                </a:solidFill>
                <a:latin typeface="Arial"/>
                <a:cs typeface="Arial"/>
              </a:rPr>
              <a:t> </a:t>
            </a:r>
            <a:r>
              <a:rPr lang="fi-FI" sz="1400" dirty="0" smtClean="0">
                <a:solidFill>
                  <a:srgbClr val="0000FF"/>
                </a:solidFill>
                <a:latin typeface="Arial"/>
                <a:cs typeface="Arial"/>
              </a:rPr>
              <a:t>(2007) 064312 </a:t>
            </a:r>
          </a:p>
          <a:p>
            <a:r>
              <a:rPr lang="fi-FI" sz="1400" dirty="0" smtClean="0">
                <a:solidFill>
                  <a:srgbClr val="0000FF"/>
                </a:solidFill>
                <a:latin typeface="Arial"/>
                <a:cs typeface="Arial"/>
              </a:rPr>
              <a:t>S. </a:t>
            </a:r>
            <a:r>
              <a:rPr lang="fi-FI" sz="1400" dirty="0" err="1" smtClean="0">
                <a:solidFill>
                  <a:srgbClr val="0000FF"/>
                </a:solidFill>
                <a:latin typeface="Arial"/>
                <a:cs typeface="Arial"/>
              </a:rPr>
              <a:t>Goriely</a:t>
            </a:r>
            <a:r>
              <a:rPr lang="fi-FI" sz="1400" dirty="0" smtClean="0">
                <a:solidFill>
                  <a:srgbClr val="0000FF"/>
                </a:solidFill>
                <a:latin typeface="Arial"/>
                <a:cs typeface="Arial"/>
              </a:rPr>
              <a:t> et al., </a:t>
            </a:r>
            <a:r>
              <a:rPr lang="fi-FI" sz="1400" dirty="0" err="1" smtClean="0">
                <a:solidFill>
                  <a:srgbClr val="0000FF"/>
                </a:solidFill>
                <a:latin typeface="Arial"/>
                <a:cs typeface="Arial"/>
              </a:rPr>
              <a:t>Phys</a:t>
            </a:r>
            <a:r>
              <a:rPr lang="fi-FI" sz="1400" dirty="0" smtClean="0">
                <a:solidFill>
                  <a:srgbClr val="0000FF"/>
                </a:solidFill>
                <a:latin typeface="Arial"/>
                <a:cs typeface="Arial"/>
              </a:rPr>
              <a:t>. </a:t>
            </a:r>
            <a:r>
              <a:rPr lang="fi-FI" sz="1400" dirty="0" err="1" smtClean="0">
                <a:solidFill>
                  <a:srgbClr val="0000FF"/>
                </a:solidFill>
                <a:latin typeface="Arial"/>
                <a:cs typeface="Arial"/>
              </a:rPr>
              <a:t>Rev</a:t>
            </a:r>
            <a:r>
              <a:rPr lang="fi-FI" sz="1400" dirty="0" smtClean="0">
                <a:solidFill>
                  <a:srgbClr val="0000FF"/>
                </a:solidFill>
                <a:latin typeface="Arial"/>
                <a:cs typeface="Arial"/>
              </a:rPr>
              <a:t>. C </a:t>
            </a:r>
            <a:r>
              <a:rPr lang="fi-FI" sz="1400" b="1" dirty="0" smtClean="0">
                <a:solidFill>
                  <a:srgbClr val="0000FF"/>
                </a:solidFill>
                <a:latin typeface="Arial"/>
                <a:cs typeface="Arial"/>
              </a:rPr>
              <a:t>78</a:t>
            </a:r>
            <a:r>
              <a:rPr lang="fi-FI" sz="1400" dirty="0">
                <a:solidFill>
                  <a:srgbClr val="0000FF"/>
                </a:solidFill>
                <a:latin typeface="Arial"/>
                <a:cs typeface="Arial"/>
              </a:rPr>
              <a:t> </a:t>
            </a:r>
            <a:r>
              <a:rPr lang="fi-FI" sz="1400" dirty="0" smtClean="0">
                <a:solidFill>
                  <a:srgbClr val="0000FF"/>
                </a:solidFill>
                <a:latin typeface="Arial"/>
                <a:cs typeface="Arial"/>
              </a:rPr>
              <a:t>(2008) 064307</a:t>
            </a:r>
          </a:p>
        </p:txBody>
      </p:sp>
      <p:sp>
        <p:nvSpPr>
          <p:cNvPr id="7" name="TextBox 6"/>
          <p:cNvSpPr txBox="1"/>
          <p:nvPr/>
        </p:nvSpPr>
        <p:spPr>
          <a:xfrm>
            <a:off x="726160" y="287768"/>
            <a:ext cx="7865202" cy="584776"/>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3200" dirty="0" smtClean="0">
                <a:solidFill>
                  <a:schemeClr val="accent6">
                    <a:lumMod val="50000"/>
                  </a:schemeClr>
                </a:solidFill>
              </a:rPr>
              <a:t>HFB + Combinatorial</a:t>
            </a:r>
            <a:endParaRPr lang="en-US" sz="3200" dirty="0">
              <a:solidFill>
                <a:schemeClr val="accent6">
                  <a:lumMod val="50000"/>
                </a:schemeClr>
              </a:solidFill>
            </a:endParaRPr>
          </a:p>
        </p:txBody>
      </p:sp>
      <p:pic>
        <p:nvPicPr>
          <p:cNvPr id="31" name="Picture 30"/>
          <p:cNvPicPr>
            <a:picLocks noChangeAspect="1"/>
          </p:cNvPicPr>
          <p:nvPr/>
        </p:nvPicPr>
        <p:blipFill>
          <a:blip r:embed="rId3"/>
          <a:stretch>
            <a:fillRect/>
          </a:stretch>
        </p:blipFill>
        <p:spPr>
          <a:xfrm>
            <a:off x="2346927" y="4557980"/>
            <a:ext cx="5443932" cy="481232"/>
          </a:xfrm>
          <a:prstGeom prst="rect">
            <a:avLst/>
          </a:prstGeom>
          <a:ln>
            <a:solidFill>
              <a:srgbClr val="FF0000"/>
            </a:solidFill>
          </a:ln>
        </p:spPr>
      </p:pic>
    </p:spTree>
    <p:extLst>
      <p:ext uri="{BB962C8B-B14F-4D97-AF65-F5344CB8AC3E}">
        <p14:creationId xmlns:p14="http://schemas.microsoft.com/office/powerpoint/2010/main" val="11959865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E7BCF94-62D1-7E4D-9FF7-7ABED3222029}" type="slidenum">
              <a:rPr lang="en-US" smtClean="0"/>
              <a:t>22</a:t>
            </a:fld>
            <a:endParaRPr lang="en-US"/>
          </a:p>
        </p:txBody>
      </p:sp>
      <p:pic>
        <p:nvPicPr>
          <p:cNvPr id="2" name="Picture 1" descr="Screen Shot 2017-03-24 at 17.14.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717" y="109758"/>
            <a:ext cx="8168083" cy="6611717"/>
          </a:xfrm>
          <a:prstGeom prst="rect">
            <a:avLst/>
          </a:prstGeom>
        </p:spPr>
      </p:pic>
    </p:spTree>
    <p:extLst>
      <p:ext uri="{BB962C8B-B14F-4D97-AF65-F5344CB8AC3E}">
        <p14:creationId xmlns:p14="http://schemas.microsoft.com/office/powerpoint/2010/main" val="14258706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1521" y="287768"/>
            <a:ext cx="8640960" cy="584776"/>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3200" dirty="0" smtClean="0">
                <a:solidFill>
                  <a:schemeClr val="accent6">
                    <a:lumMod val="50000"/>
                  </a:schemeClr>
                </a:solidFill>
              </a:rPr>
              <a:t>SMMC</a:t>
            </a:r>
            <a:endParaRPr lang="en-US" sz="3200" dirty="0">
              <a:solidFill>
                <a:schemeClr val="accent6">
                  <a:lumMod val="50000"/>
                </a:schemeClr>
              </a:solidFill>
            </a:endParaRPr>
          </a:p>
        </p:txBody>
      </p:sp>
      <p:pic>
        <p:nvPicPr>
          <p:cNvPr id="6" name="Picture 5"/>
          <p:cNvPicPr>
            <a:picLocks noChangeAspect="1"/>
          </p:cNvPicPr>
          <p:nvPr/>
        </p:nvPicPr>
        <p:blipFill>
          <a:blip r:embed="rId2"/>
          <a:stretch>
            <a:fillRect/>
          </a:stretch>
        </p:blipFill>
        <p:spPr>
          <a:xfrm>
            <a:off x="107505" y="1118351"/>
            <a:ext cx="8813088" cy="888677"/>
          </a:xfrm>
          <a:prstGeom prst="rect">
            <a:avLst/>
          </a:prstGeom>
        </p:spPr>
      </p:pic>
      <p:pic>
        <p:nvPicPr>
          <p:cNvPr id="8" name="Picture 7"/>
          <p:cNvPicPr>
            <a:picLocks noChangeAspect="1"/>
          </p:cNvPicPr>
          <p:nvPr/>
        </p:nvPicPr>
        <p:blipFill>
          <a:blip r:embed="rId3"/>
          <a:stretch>
            <a:fillRect/>
          </a:stretch>
        </p:blipFill>
        <p:spPr>
          <a:xfrm>
            <a:off x="315402" y="2140426"/>
            <a:ext cx="2635982" cy="702929"/>
          </a:xfrm>
          <a:prstGeom prst="rect">
            <a:avLst/>
          </a:prstGeom>
          <a:ln>
            <a:solidFill>
              <a:srgbClr val="FF0000"/>
            </a:solidFill>
          </a:ln>
        </p:spPr>
      </p:pic>
      <p:sp>
        <p:nvSpPr>
          <p:cNvPr id="10" name="Rectangle 9"/>
          <p:cNvSpPr/>
          <p:nvPr/>
        </p:nvSpPr>
        <p:spPr>
          <a:xfrm>
            <a:off x="221334" y="2974391"/>
            <a:ext cx="2906197" cy="830997"/>
          </a:xfrm>
          <a:prstGeom prst="rect">
            <a:avLst/>
          </a:prstGeom>
        </p:spPr>
        <p:txBody>
          <a:bodyPr wrap="square">
            <a:spAutoFit/>
          </a:bodyPr>
          <a:lstStyle/>
          <a:p>
            <a:r>
              <a:rPr lang="en-US" sz="1600" dirty="0">
                <a:latin typeface="Arial"/>
                <a:cs typeface="Arial"/>
              </a:rPr>
              <a:t>Hubbard-</a:t>
            </a:r>
            <a:r>
              <a:rPr lang="en-US" sz="1600" dirty="0" err="1">
                <a:latin typeface="Arial"/>
                <a:cs typeface="Arial"/>
              </a:rPr>
              <a:t>Stratonovich</a:t>
            </a:r>
            <a:r>
              <a:rPr lang="en-US" sz="1600" dirty="0">
                <a:latin typeface="Arial"/>
                <a:cs typeface="Arial"/>
              </a:rPr>
              <a:t> </a:t>
            </a:r>
            <a:r>
              <a:rPr lang="en-US" sz="1600" dirty="0" smtClean="0">
                <a:latin typeface="Arial"/>
                <a:cs typeface="Arial"/>
              </a:rPr>
              <a:t>transformation with Gaussian weight </a:t>
            </a:r>
            <a:r>
              <a:rPr lang="en-US" sz="1600" dirty="0" err="1" smtClean="0">
                <a:latin typeface="Arial"/>
                <a:cs typeface="Arial"/>
              </a:rPr>
              <a:t>G</a:t>
            </a:r>
            <a:r>
              <a:rPr lang="en-US" sz="1600" baseline="-25000" dirty="0" err="1" smtClean="0">
                <a:latin typeface="Symbol" charset="2"/>
                <a:cs typeface="Symbol" charset="2"/>
              </a:rPr>
              <a:t>s</a:t>
            </a:r>
            <a:endParaRPr lang="en-US" sz="1600" baseline="-25000" dirty="0">
              <a:latin typeface="Symbol" charset="2"/>
              <a:cs typeface="Symbol" charset="2"/>
            </a:endParaRPr>
          </a:p>
        </p:txBody>
      </p:sp>
      <p:pic>
        <p:nvPicPr>
          <p:cNvPr id="11" name="Picture 10"/>
          <p:cNvPicPr>
            <a:picLocks noChangeAspect="1"/>
          </p:cNvPicPr>
          <p:nvPr/>
        </p:nvPicPr>
        <p:blipFill>
          <a:blip r:embed="rId4"/>
          <a:stretch>
            <a:fillRect/>
          </a:stretch>
        </p:blipFill>
        <p:spPr>
          <a:xfrm>
            <a:off x="4303381" y="2138217"/>
            <a:ext cx="4450762" cy="681523"/>
          </a:xfrm>
          <a:prstGeom prst="rect">
            <a:avLst/>
          </a:prstGeom>
        </p:spPr>
      </p:pic>
      <p:pic>
        <p:nvPicPr>
          <p:cNvPr id="12" name="Picture 11"/>
          <p:cNvPicPr>
            <a:picLocks noChangeAspect="1"/>
          </p:cNvPicPr>
          <p:nvPr/>
        </p:nvPicPr>
        <p:blipFill>
          <a:blip r:embed="rId5"/>
          <a:stretch>
            <a:fillRect/>
          </a:stretch>
        </p:blipFill>
        <p:spPr>
          <a:xfrm>
            <a:off x="4197105" y="3021431"/>
            <a:ext cx="1701800" cy="292100"/>
          </a:xfrm>
          <a:prstGeom prst="rect">
            <a:avLst/>
          </a:prstGeom>
        </p:spPr>
      </p:pic>
      <p:pic>
        <p:nvPicPr>
          <p:cNvPr id="13" name="Picture 12"/>
          <p:cNvPicPr>
            <a:picLocks noChangeAspect="1"/>
          </p:cNvPicPr>
          <p:nvPr/>
        </p:nvPicPr>
        <p:blipFill>
          <a:blip r:embed="rId6"/>
          <a:stretch>
            <a:fillRect/>
          </a:stretch>
        </p:blipFill>
        <p:spPr>
          <a:xfrm>
            <a:off x="4205689" y="3430450"/>
            <a:ext cx="4343400" cy="317500"/>
          </a:xfrm>
          <a:prstGeom prst="rect">
            <a:avLst/>
          </a:prstGeom>
        </p:spPr>
      </p:pic>
      <p:pic>
        <p:nvPicPr>
          <p:cNvPr id="14" name="Picture 13"/>
          <p:cNvPicPr>
            <a:picLocks noChangeAspect="1"/>
          </p:cNvPicPr>
          <p:nvPr/>
        </p:nvPicPr>
        <p:blipFill>
          <a:blip r:embed="rId7"/>
          <a:stretch>
            <a:fillRect/>
          </a:stretch>
        </p:blipFill>
        <p:spPr>
          <a:xfrm>
            <a:off x="6353561" y="2999011"/>
            <a:ext cx="2387600" cy="330200"/>
          </a:xfrm>
          <a:prstGeom prst="rect">
            <a:avLst/>
          </a:prstGeom>
        </p:spPr>
      </p:pic>
      <p:pic>
        <p:nvPicPr>
          <p:cNvPr id="15" name="Picture 14"/>
          <p:cNvPicPr>
            <a:picLocks noChangeAspect="1"/>
          </p:cNvPicPr>
          <p:nvPr/>
        </p:nvPicPr>
        <p:blipFill>
          <a:blip r:embed="rId8"/>
          <a:stretch>
            <a:fillRect/>
          </a:stretch>
        </p:blipFill>
        <p:spPr>
          <a:xfrm>
            <a:off x="331080" y="4009085"/>
            <a:ext cx="1486048" cy="340553"/>
          </a:xfrm>
          <a:prstGeom prst="rect">
            <a:avLst/>
          </a:prstGeom>
          <a:ln>
            <a:noFill/>
          </a:ln>
        </p:spPr>
      </p:pic>
      <p:pic>
        <p:nvPicPr>
          <p:cNvPr id="16" name="Picture 15"/>
          <p:cNvPicPr>
            <a:picLocks noChangeAspect="1"/>
          </p:cNvPicPr>
          <p:nvPr/>
        </p:nvPicPr>
        <p:blipFill>
          <a:blip r:embed="rId9"/>
          <a:stretch>
            <a:fillRect/>
          </a:stretch>
        </p:blipFill>
        <p:spPr>
          <a:xfrm>
            <a:off x="331080" y="4526522"/>
            <a:ext cx="1887096" cy="353831"/>
          </a:xfrm>
          <a:prstGeom prst="rect">
            <a:avLst/>
          </a:prstGeom>
          <a:ln>
            <a:noFill/>
          </a:ln>
        </p:spPr>
      </p:pic>
      <p:pic>
        <p:nvPicPr>
          <p:cNvPr id="17" name="Picture 16"/>
          <p:cNvPicPr>
            <a:picLocks noChangeAspect="1"/>
          </p:cNvPicPr>
          <p:nvPr/>
        </p:nvPicPr>
        <p:blipFill>
          <a:blip r:embed="rId10"/>
          <a:stretch>
            <a:fillRect/>
          </a:stretch>
        </p:blipFill>
        <p:spPr>
          <a:xfrm>
            <a:off x="362435" y="5027391"/>
            <a:ext cx="3462913" cy="727133"/>
          </a:xfrm>
          <a:prstGeom prst="rect">
            <a:avLst/>
          </a:prstGeom>
          <a:ln>
            <a:solidFill>
              <a:srgbClr val="FF0000"/>
            </a:solidFill>
          </a:ln>
        </p:spPr>
      </p:pic>
      <p:pic>
        <p:nvPicPr>
          <p:cNvPr id="19" name="Picture 18"/>
          <p:cNvPicPr>
            <a:picLocks noChangeAspect="1"/>
          </p:cNvPicPr>
          <p:nvPr/>
        </p:nvPicPr>
        <p:blipFill>
          <a:blip r:embed="rId11"/>
          <a:stretch>
            <a:fillRect/>
          </a:stretch>
        </p:blipFill>
        <p:spPr>
          <a:xfrm>
            <a:off x="4259213" y="4009085"/>
            <a:ext cx="3940207" cy="898000"/>
          </a:xfrm>
          <a:prstGeom prst="rect">
            <a:avLst/>
          </a:prstGeom>
        </p:spPr>
      </p:pic>
      <p:pic>
        <p:nvPicPr>
          <p:cNvPr id="20" name="Picture 19"/>
          <p:cNvPicPr>
            <a:picLocks noChangeAspect="1"/>
          </p:cNvPicPr>
          <p:nvPr/>
        </p:nvPicPr>
        <p:blipFill>
          <a:blip r:embed="rId12"/>
          <a:stretch>
            <a:fillRect/>
          </a:stretch>
        </p:blipFill>
        <p:spPr>
          <a:xfrm>
            <a:off x="4205690" y="5011711"/>
            <a:ext cx="4548454" cy="734664"/>
          </a:xfrm>
          <a:prstGeom prst="rect">
            <a:avLst/>
          </a:prstGeom>
          <a:ln>
            <a:solidFill>
              <a:srgbClr val="FF0000"/>
            </a:solidFill>
          </a:ln>
        </p:spPr>
      </p:pic>
      <p:sp>
        <p:nvSpPr>
          <p:cNvPr id="2" name="Rounded Rectangular Callout 1"/>
          <p:cNvSpPr/>
          <p:nvPr/>
        </p:nvSpPr>
        <p:spPr>
          <a:xfrm>
            <a:off x="4159813" y="6166952"/>
            <a:ext cx="3245276" cy="612648"/>
          </a:xfrm>
          <a:prstGeom prst="wedgeRoundRectCallout">
            <a:avLst>
              <a:gd name="adj1" fmla="val 58878"/>
              <a:gd name="adj2" fmla="val -124334"/>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t>σ</a:t>
            </a:r>
            <a:r>
              <a:rPr lang="en-US" baseline="-25000" dirty="0" err="1"/>
              <a:t>c</a:t>
            </a:r>
            <a:r>
              <a:rPr lang="en-US" dirty="0"/>
              <a:t> is obtained by fitting the theoretical NLD to exp. data</a:t>
            </a:r>
          </a:p>
        </p:txBody>
      </p:sp>
    </p:spTree>
    <p:extLst>
      <p:ext uri="{BB962C8B-B14F-4D97-AF65-F5344CB8AC3E}">
        <p14:creationId xmlns:p14="http://schemas.microsoft.com/office/powerpoint/2010/main" val="13524160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E7BCF94-62D1-7E4D-9FF7-7ABED3222029}" type="slidenum">
              <a:rPr lang="en-US" smtClean="0"/>
              <a:t>24</a:t>
            </a:fld>
            <a:endParaRPr lang="en-US" dirty="0"/>
          </a:p>
        </p:txBody>
      </p:sp>
      <p:sp>
        <p:nvSpPr>
          <p:cNvPr id="11" name="Rectangle 10"/>
          <p:cNvSpPr/>
          <p:nvPr/>
        </p:nvSpPr>
        <p:spPr>
          <a:xfrm>
            <a:off x="1400260" y="5890478"/>
            <a:ext cx="6039941" cy="830997"/>
          </a:xfrm>
          <a:prstGeom prst="rect">
            <a:avLst/>
          </a:prstGeom>
        </p:spPr>
        <p:txBody>
          <a:bodyPr wrap="square">
            <a:spAutoFit/>
          </a:bodyPr>
          <a:lstStyle/>
          <a:p>
            <a:r>
              <a:rPr lang="en-US" sz="1200" dirty="0">
                <a:solidFill>
                  <a:srgbClr val="0000FF"/>
                </a:solidFill>
                <a:latin typeface="Arial"/>
                <a:cs typeface="Arial"/>
              </a:rPr>
              <a:t>H. </a:t>
            </a:r>
            <a:r>
              <a:rPr lang="en-US" sz="1200" dirty="0" err="1">
                <a:solidFill>
                  <a:srgbClr val="0000FF"/>
                </a:solidFill>
                <a:latin typeface="Arial"/>
                <a:cs typeface="Arial"/>
              </a:rPr>
              <a:t>Nakada</a:t>
            </a:r>
            <a:r>
              <a:rPr lang="en-US" sz="1200" dirty="0">
                <a:solidFill>
                  <a:srgbClr val="0000FF"/>
                </a:solidFill>
                <a:latin typeface="Arial"/>
                <a:cs typeface="Arial"/>
              </a:rPr>
              <a:t> and Y. </a:t>
            </a:r>
            <a:r>
              <a:rPr lang="en-US" sz="1200" dirty="0" err="1">
                <a:solidFill>
                  <a:srgbClr val="0000FF"/>
                </a:solidFill>
                <a:latin typeface="Arial"/>
                <a:cs typeface="Arial"/>
              </a:rPr>
              <a:t>Alhassid</a:t>
            </a:r>
            <a:r>
              <a:rPr lang="en-US" sz="1200" dirty="0">
                <a:solidFill>
                  <a:srgbClr val="0000FF"/>
                </a:solidFill>
                <a:latin typeface="Arial"/>
                <a:cs typeface="Arial"/>
              </a:rPr>
              <a:t>, Phys. Rev. </a:t>
            </a:r>
            <a:r>
              <a:rPr lang="en-US" sz="1200" dirty="0" err="1">
                <a:solidFill>
                  <a:srgbClr val="0000FF"/>
                </a:solidFill>
                <a:latin typeface="Arial"/>
                <a:cs typeface="Arial"/>
              </a:rPr>
              <a:t>Lett</a:t>
            </a:r>
            <a:r>
              <a:rPr lang="en-US" sz="1200" dirty="0">
                <a:solidFill>
                  <a:srgbClr val="0000FF"/>
                </a:solidFill>
                <a:latin typeface="Arial"/>
                <a:cs typeface="Arial"/>
              </a:rPr>
              <a:t>. </a:t>
            </a:r>
            <a:r>
              <a:rPr lang="en-US" sz="1200" b="1" dirty="0">
                <a:solidFill>
                  <a:srgbClr val="0000FF"/>
                </a:solidFill>
                <a:latin typeface="Arial"/>
                <a:cs typeface="Arial"/>
              </a:rPr>
              <a:t>79</a:t>
            </a:r>
            <a:r>
              <a:rPr lang="en-US" sz="1200" dirty="0">
                <a:solidFill>
                  <a:srgbClr val="0000FF"/>
                </a:solidFill>
                <a:latin typeface="Arial"/>
                <a:cs typeface="Arial"/>
              </a:rPr>
              <a:t>, </a:t>
            </a:r>
            <a:r>
              <a:rPr lang="en-US" sz="1200" dirty="0" smtClean="0">
                <a:solidFill>
                  <a:srgbClr val="0000FF"/>
                </a:solidFill>
                <a:latin typeface="Arial"/>
                <a:cs typeface="Arial"/>
              </a:rPr>
              <a:t>2939 (</a:t>
            </a:r>
            <a:r>
              <a:rPr lang="en-US" sz="1200" dirty="0">
                <a:solidFill>
                  <a:srgbClr val="0000FF"/>
                </a:solidFill>
                <a:latin typeface="Arial"/>
                <a:cs typeface="Arial"/>
              </a:rPr>
              <a:t>1997</a:t>
            </a:r>
            <a:r>
              <a:rPr lang="en-US" sz="1200" dirty="0" smtClean="0">
                <a:solidFill>
                  <a:srgbClr val="0000FF"/>
                </a:solidFill>
                <a:latin typeface="Arial"/>
                <a:cs typeface="Arial"/>
              </a:rPr>
              <a:t>)</a:t>
            </a:r>
          </a:p>
          <a:p>
            <a:r>
              <a:rPr lang="en-US" sz="1200" dirty="0" smtClean="0">
                <a:solidFill>
                  <a:srgbClr val="0000FF"/>
                </a:solidFill>
                <a:latin typeface="Arial"/>
                <a:cs typeface="Arial"/>
              </a:rPr>
              <a:t>Y. </a:t>
            </a:r>
            <a:r>
              <a:rPr lang="en-US" sz="1200" dirty="0" err="1" smtClean="0">
                <a:solidFill>
                  <a:srgbClr val="0000FF"/>
                </a:solidFill>
                <a:latin typeface="Arial"/>
                <a:cs typeface="Arial"/>
              </a:rPr>
              <a:t>Alhassid</a:t>
            </a:r>
            <a:r>
              <a:rPr lang="en-US" sz="1200" dirty="0" smtClean="0">
                <a:solidFill>
                  <a:srgbClr val="0000FF"/>
                </a:solidFill>
                <a:latin typeface="Arial"/>
                <a:cs typeface="Arial"/>
              </a:rPr>
              <a:t>, S. Liu, and H. </a:t>
            </a:r>
            <a:r>
              <a:rPr lang="en-US" sz="1200" dirty="0" err="1" smtClean="0">
                <a:solidFill>
                  <a:srgbClr val="0000FF"/>
                </a:solidFill>
                <a:latin typeface="Arial"/>
                <a:cs typeface="Arial"/>
              </a:rPr>
              <a:t>Nakada</a:t>
            </a:r>
            <a:r>
              <a:rPr lang="en-US" sz="1200" dirty="0" smtClean="0">
                <a:solidFill>
                  <a:srgbClr val="0000FF"/>
                </a:solidFill>
                <a:latin typeface="Arial"/>
                <a:cs typeface="Arial"/>
              </a:rPr>
              <a:t>, Phys. Rev. </a:t>
            </a:r>
            <a:r>
              <a:rPr lang="en-US" sz="1200" dirty="0" err="1" smtClean="0">
                <a:solidFill>
                  <a:srgbClr val="0000FF"/>
                </a:solidFill>
                <a:latin typeface="Arial"/>
                <a:cs typeface="Arial"/>
              </a:rPr>
              <a:t>Lett</a:t>
            </a:r>
            <a:r>
              <a:rPr lang="en-US" sz="1200" dirty="0" smtClean="0">
                <a:solidFill>
                  <a:srgbClr val="0000FF"/>
                </a:solidFill>
                <a:latin typeface="Arial"/>
                <a:cs typeface="Arial"/>
              </a:rPr>
              <a:t>. </a:t>
            </a:r>
            <a:r>
              <a:rPr lang="en-US" sz="1200" b="1" dirty="0" smtClean="0">
                <a:solidFill>
                  <a:srgbClr val="0000FF"/>
                </a:solidFill>
                <a:latin typeface="Arial"/>
                <a:cs typeface="Arial"/>
              </a:rPr>
              <a:t>99</a:t>
            </a:r>
            <a:r>
              <a:rPr lang="en-US" sz="1200" dirty="0" smtClean="0">
                <a:solidFill>
                  <a:srgbClr val="0000FF"/>
                </a:solidFill>
                <a:latin typeface="Arial"/>
                <a:cs typeface="Arial"/>
              </a:rPr>
              <a:t>, 162504 (2007)</a:t>
            </a:r>
          </a:p>
          <a:p>
            <a:r>
              <a:rPr lang="en-US" sz="1200" dirty="0" smtClean="0">
                <a:solidFill>
                  <a:srgbClr val="0000FF"/>
                </a:solidFill>
                <a:latin typeface="Arial"/>
                <a:cs typeface="Arial"/>
              </a:rPr>
              <a:t>Y</a:t>
            </a:r>
            <a:r>
              <a:rPr lang="en-US" sz="1200" dirty="0">
                <a:solidFill>
                  <a:srgbClr val="0000FF"/>
                </a:solidFill>
                <a:latin typeface="Arial"/>
                <a:cs typeface="Arial"/>
              </a:rPr>
              <a:t>. </a:t>
            </a:r>
            <a:r>
              <a:rPr lang="en-US" sz="1200" dirty="0" err="1">
                <a:solidFill>
                  <a:srgbClr val="0000FF"/>
                </a:solidFill>
                <a:latin typeface="Arial"/>
                <a:cs typeface="Arial"/>
              </a:rPr>
              <a:t>Alhassid</a:t>
            </a:r>
            <a:r>
              <a:rPr lang="en-US" sz="1200" dirty="0">
                <a:solidFill>
                  <a:srgbClr val="0000FF"/>
                </a:solidFill>
                <a:latin typeface="Arial"/>
                <a:cs typeface="Arial"/>
              </a:rPr>
              <a:t>, L. Fang, and H. </a:t>
            </a:r>
            <a:r>
              <a:rPr lang="en-US" sz="1200" dirty="0" err="1">
                <a:solidFill>
                  <a:srgbClr val="0000FF"/>
                </a:solidFill>
                <a:latin typeface="Arial"/>
                <a:cs typeface="Arial"/>
              </a:rPr>
              <a:t>Nakada</a:t>
            </a:r>
            <a:r>
              <a:rPr lang="en-US" sz="1200" dirty="0">
                <a:solidFill>
                  <a:srgbClr val="0000FF"/>
                </a:solidFill>
                <a:latin typeface="Arial"/>
                <a:cs typeface="Arial"/>
              </a:rPr>
              <a:t>, Phys. Rev. </a:t>
            </a:r>
            <a:r>
              <a:rPr lang="en-US" sz="1200" dirty="0" err="1">
                <a:solidFill>
                  <a:srgbClr val="0000FF"/>
                </a:solidFill>
                <a:latin typeface="Arial"/>
                <a:cs typeface="Arial"/>
              </a:rPr>
              <a:t>Lett</a:t>
            </a:r>
            <a:r>
              <a:rPr lang="en-US" sz="1200" dirty="0">
                <a:solidFill>
                  <a:srgbClr val="0000FF"/>
                </a:solidFill>
                <a:latin typeface="Arial"/>
                <a:cs typeface="Arial"/>
              </a:rPr>
              <a:t>. </a:t>
            </a:r>
            <a:r>
              <a:rPr lang="en-US" sz="1200" b="1" dirty="0" smtClean="0">
                <a:solidFill>
                  <a:srgbClr val="0000FF"/>
                </a:solidFill>
                <a:latin typeface="Arial"/>
                <a:cs typeface="Arial"/>
              </a:rPr>
              <a:t>101</a:t>
            </a:r>
            <a:r>
              <a:rPr lang="en-US" sz="1200" dirty="0" smtClean="0">
                <a:solidFill>
                  <a:srgbClr val="0000FF"/>
                </a:solidFill>
                <a:latin typeface="Arial"/>
                <a:cs typeface="Arial"/>
              </a:rPr>
              <a:t>, 082501 </a:t>
            </a:r>
            <a:r>
              <a:rPr lang="en-US" sz="1200" dirty="0">
                <a:solidFill>
                  <a:srgbClr val="0000FF"/>
                </a:solidFill>
                <a:latin typeface="Arial"/>
                <a:cs typeface="Arial"/>
              </a:rPr>
              <a:t>(2008</a:t>
            </a:r>
            <a:r>
              <a:rPr lang="en-US" sz="1200" dirty="0" smtClean="0">
                <a:solidFill>
                  <a:srgbClr val="0000FF"/>
                </a:solidFill>
                <a:latin typeface="Arial"/>
                <a:cs typeface="Arial"/>
              </a:rPr>
              <a:t>)</a:t>
            </a:r>
          </a:p>
          <a:p>
            <a:r>
              <a:rPr lang="en-US" sz="1200" dirty="0" smtClean="0">
                <a:solidFill>
                  <a:srgbClr val="0000FF"/>
                </a:solidFill>
                <a:latin typeface="Arial"/>
                <a:cs typeface="Arial"/>
              </a:rPr>
              <a:t>C</a:t>
            </a:r>
            <a:r>
              <a:rPr lang="en-US" sz="1200" dirty="0">
                <a:solidFill>
                  <a:srgbClr val="0000FF"/>
                </a:solidFill>
                <a:latin typeface="Arial"/>
                <a:cs typeface="Arial"/>
              </a:rPr>
              <a:t>. </a:t>
            </a:r>
            <a:r>
              <a:rPr lang="en-US" sz="1200" dirty="0" err="1" smtClean="0">
                <a:solidFill>
                  <a:srgbClr val="0000FF"/>
                </a:solidFill>
                <a:latin typeface="Arial"/>
                <a:cs typeface="Arial"/>
              </a:rPr>
              <a:t>Ozen</a:t>
            </a:r>
            <a:r>
              <a:rPr lang="en-US" sz="1200" dirty="0">
                <a:solidFill>
                  <a:srgbClr val="0000FF"/>
                </a:solidFill>
                <a:latin typeface="Arial"/>
                <a:cs typeface="Arial"/>
              </a:rPr>
              <a:t>, Y. </a:t>
            </a:r>
            <a:r>
              <a:rPr lang="en-US" sz="1200" dirty="0" err="1">
                <a:solidFill>
                  <a:srgbClr val="0000FF"/>
                </a:solidFill>
                <a:latin typeface="Arial"/>
                <a:cs typeface="Arial"/>
              </a:rPr>
              <a:t>Alhassid</a:t>
            </a:r>
            <a:r>
              <a:rPr lang="en-US" sz="1200" dirty="0">
                <a:solidFill>
                  <a:srgbClr val="0000FF"/>
                </a:solidFill>
                <a:latin typeface="Arial"/>
                <a:cs typeface="Arial"/>
              </a:rPr>
              <a:t>, and H. </a:t>
            </a:r>
            <a:r>
              <a:rPr lang="en-US" sz="1200" dirty="0" err="1">
                <a:solidFill>
                  <a:srgbClr val="0000FF"/>
                </a:solidFill>
                <a:latin typeface="Arial"/>
                <a:cs typeface="Arial"/>
              </a:rPr>
              <a:t>Nakada</a:t>
            </a:r>
            <a:r>
              <a:rPr lang="en-US" sz="1200" dirty="0">
                <a:solidFill>
                  <a:srgbClr val="0000FF"/>
                </a:solidFill>
                <a:latin typeface="Arial"/>
                <a:cs typeface="Arial"/>
              </a:rPr>
              <a:t>, Phys. Rev. </a:t>
            </a:r>
            <a:r>
              <a:rPr lang="en-US" sz="1200" dirty="0" err="1">
                <a:solidFill>
                  <a:srgbClr val="0000FF"/>
                </a:solidFill>
                <a:latin typeface="Arial"/>
                <a:cs typeface="Arial"/>
              </a:rPr>
              <a:t>Lett</a:t>
            </a:r>
            <a:r>
              <a:rPr lang="en-US" sz="1200" dirty="0">
                <a:solidFill>
                  <a:srgbClr val="0000FF"/>
                </a:solidFill>
                <a:latin typeface="Arial"/>
                <a:cs typeface="Arial"/>
              </a:rPr>
              <a:t>. </a:t>
            </a:r>
            <a:r>
              <a:rPr lang="en-US" sz="1200" b="1" dirty="0" smtClean="0">
                <a:solidFill>
                  <a:srgbClr val="0000FF"/>
                </a:solidFill>
                <a:latin typeface="Arial"/>
                <a:cs typeface="Arial"/>
              </a:rPr>
              <a:t>110</a:t>
            </a:r>
            <a:r>
              <a:rPr lang="en-US" sz="1200" dirty="0" smtClean="0">
                <a:solidFill>
                  <a:srgbClr val="0000FF"/>
                </a:solidFill>
                <a:latin typeface="Arial"/>
                <a:cs typeface="Arial"/>
              </a:rPr>
              <a:t>, 042502 </a:t>
            </a:r>
            <a:r>
              <a:rPr lang="en-US" sz="1200" dirty="0">
                <a:solidFill>
                  <a:srgbClr val="0000FF"/>
                </a:solidFill>
                <a:latin typeface="Arial"/>
                <a:cs typeface="Arial"/>
              </a:rPr>
              <a:t>(2013</a:t>
            </a:r>
            <a:r>
              <a:rPr lang="en-US" sz="1200" dirty="0" smtClean="0">
                <a:solidFill>
                  <a:srgbClr val="0000FF"/>
                </a:solidFill>
                <a:latin typeface="Arial"/>
                <a:cs typeface="Arial"/>
              </a:rPr>
              <a:t>)</a:t>
            </a:r>
            <a:endParaRPr lang="en-US" sz="1200" dirty="0">
              <a:solidFill>
                <a:srgbClr val="0000FF"/>
              </a:solidFill>
              <a:latin typeface="Arial"/>
              <a:cs typeface="Arial"/>
            </a:endParaRPr>
          </a:p>
        </p:txBody>
      </p:sp>
      <p:pic>
        <p:nvPicPr>
          <p:cNvPr id="13" name="Picture 12" descr="Screen Shot 2017-03-24 at 17.59.5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638" y="235198"/>
            <a:ext cx="6142005" cy="5655280"/>
          </a:xfrm>
          <a:prstGeom prst="rect">
            <a:avLst/>
          </a:prstGeom>
        </p:spPr>
      </p:pic>
      <p:sp>
        <p:nvSpPr>
          <p:cNvPr id="14" name="TextBox 13"/>
          <p:cNvSpPr txBox="1"/>
          <p:nvPr/>
        </p:nvSpPr>
        <p:spPr>
          <a:xfrm>
            <a:off x="6631662" y="1787512"/>
            <a:ext cx="2919966" cy="1815882"/>
          </a:xfrm>
          <a:prstGeom prst="rect">
            <a:avLst/>
          </a:prstGeom>
          <a:noFill/>
        </p:spPr>
        <p:txBody>
          <a:bodyPr wrap="square" rtlCol="0">
            <a:spAutoFit/>
          </a:bodyPr>
          <a:lstStyle/>
          <a:p>
            <a:r>
              <a:rPr lang="en-US" sz="1400" dirty="0" smtClean="0"/>
              <a:t>Circles: SMMC</a:t>
            </a:r>
          </a:p>
          <a:p>
            <a:r>
              <a:rPr lang="en-US" sz="1400" dirty="0" smtClean="0"/>
              <a:t>Dashed: FT-HFB</a:t>
            </a:r>
          </a:p>
          <a:p>
            <a:r>
              <a:rPr lang="en-US" sz="1400" dirty="0"/>
              <a:t>Solid lines: BSFG </a:t>
            </a:r>
            <a:r>
              <a:rPr lang="en-US" sz="1400" dirty="0" smtClean="0"/>
              <a:t>data</a:t>
            </a:r>
          </a:p>
          <a:p>
            <a:r>
              <a:rPr lang="en-US" sz="1400" dirty="0" smtClean="0"/>
              <a:t>Histogram: level counting data</a:t>
            </a:r>
          </a:p>
          <a:p>
            <a:r>
              <a:rPr lang="en-US" sz="1400" dirty="0" smtClean="0"/>
              <a:t>Triangle: Neutron res. data</a:t>
            </a:r>
          </a:p>
          <a:p>
            <a:r>
              <a:rPr lang="en-US" sz="1400" dirty="0" smtClean="0"/>
              <a:t>Thin arrows: n and p pairing transition</a:t>
            </a:r>
          </a:p>
          <a:p>
            <a:r>
              <a:rPr lang="en-US" sz="1400" dirty="0" smtClean="0"/>
              <a:t>Thick arrow: shape transition</a:t>
            </a:r>
            <a:endParaRPr lang="en-US" sz="1400" dirty="0"/>
          </a:p>
        </p:txBody>
      </p:sp>
    </p:spTree>
    <p:extLst>
      <p:ext uri="{BB962C8B-B14F-4D97-AF65-F5344CB8AC3E}">
        <p14:creationId xmlns:p14="http://schemas.microsoft.com/office/powerpoint/2010/main" val="13587780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489373" y="2540147"/>
            <a:ext cx="3403140" cy="753797"/>
          </a:xfrm>
          <a:prstGeom prst="rect">
            <a:avLst/>
          </a:prstGeom>
        </p:spPr>
      </p:pic>
      <p:pic>
        <p:nvPicPr>
          <p:cNvPr id="5" name="Picture 4"/>
          <p:cNvPicPr>
            <a:picLocks noChangeAspect="1"/>
          </p:cNvPicPr>
          <p:nvPr/>
        </p:nvPicPr>
        <p:blipFill>
          <a:blip r:embed="rId5"/>
          <a:stretch>
            <a:fillRect/>
          </a:stretch>
        </p:blipFill>
        <p:spPr>
          <a:xfrm>
            <a:off x="3003517" y="3496620"/>
            <a:ext cx="3468447" cy="636134"/>
          </a:xfrm>
          <a:prstGeom prst="rect">
            <a:avLst/>
          </a:prstGeom>
        </p:spPr>
      </p:pic>
      <p:pic>
        <p:nvPicPr>
          <p:cNvPr id="6" name="Picture 5"/>
          <p:cNvPicPr>
            <a:picLocks noChangeAspect="1"/>
          </p:cNvPicPr>
          <p:nvPr/>
        </p:nvPicPr>
        <p:blipFill>
          <a:blip r:embed="rId6"/>
          <a:stretch>
            <a:fillRect/>
          </a:stretch>
        </p:blipFill>
        <p:spPr>
          <a:xfrm>
            <a:off x="2963073" y="4415955"/>
            <a:ext cx="3479550" cy="702151"/>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1611815548"/>
              </p:ext>
            </p:extLst>
          </p:nvPr>
        </p:nvGraphicFramePr>
        <p:xfrm>
          <a:off x="379413" y="1238250"/>
          <a:ext cx="8377237" cy="709613"/>
        </p:xfrm>
        <a:graphic>
          <a:graphicData uri="http://schemas.openxmlformats.org/presentationml/2006/ole">
            <mc:AlternateContent xmlns:mc="http://schemas.openxmlformats.org/markup-compatibility/2006">
              <mc:Choice xmlns:v="urn:schemas-microsoft-com:vml" Requires="v">
                <p:oleObj spid="_x0000_s18590" name="Equation" r:id="rId7" imgW="3302000" imgH="279400" progId="Equation.3">
                  <p:embed/>
                </p:oleObj>
              </mc:Choice>
              <mc:Fallback>
                <p:oleObj name="Equation" r:id="rId7" imgW="3302000" imgH="279400" progId="Equation.3">
                  <p:embed/>
                  <p:pic>
                    <p:nvPicPr>
                      <p:cNvPr id="0" name=""/>
                      <p:cNvPicPr/>
                      <p:nvPr/>
                    </p:nvPicPr>
                    <p:blipFill>
                      <a:blip r:embed="rId8"/>
                      <a:stretch>
                        <a:fillRect/>
                      </a:stretch>
                    </p:blipFill>
                    <p:spPr>
                      <a:xfrm>
                        <a:off x="379413" y="1238250"/>
                        <a:ext cx="8377237" cy="709613"/>
                      </a:xfrm>
                      <a:prstGeom prst="rect">
                        <a:avLst/>
                      </a:prstGeom>
                      <a:ln>
                        <a:solidFill>
                          <a:srgbClr val="FF0000"/>
                        </a:solidFill>
                      </a:ln>
                    </p:spPr>
                  </p:pic>
                </p:oleObj>
              </mc:Fallback>
            </mc:AlternateContent>
          </a:graphicData>
        </a:graphic>
      </p:graphicFrame>
      <p:pic>
        <p:nvPicPr>
          <p:cNvPr id="8" name="Picture 7"/>
          <p:cNvPicPr>
            <a:picLocks noChangeAspect="1"/>
          </p:cNvPicPr>
          <p:nvPr/>
        </p:nvPicPr>
        <p:blipFill>
          <a:blip r:embed="rId9"/>
          <a:stretch>
            <a:fillRect/>
          </a:stretch>
        </p:blipFill>
        <p:spPr>
          <a:xfrm>
            <a:off x="3071905" y="5196506"/>
            <a:ext cx="3450006" cy="736001"/>
          </a:xfrm>
          <a:prstGeom prst="rect">
            <a:avLst/>
          </a:prstGeom>
        </p:spPr>
      </p:pic>
      <p:sp>
        <p:nvSpPr>
          <p:cNvPr id="2" name="Rectangle 1"/>
          <p:cNvSpPr/>
          <p:nvPr/>
        </p:nvSpPr>
        <p:spPr>
          <a:xfrm>
            <a:off x="392422" y="6023974"/>
            <a:ext cx="7470207" cy="307777"/>
          </a:xfrm>
          <a:prstGeom prst="rect">
            <a:avLst/>
          </a:prstGeom>
        </p:spPr>
        <p:txBody>
          <a:bodyPr wrap="square">
            <a:spAutoFit/>
          </a:bodyPr>
          <a:lstStyle/>
          <a:p>
            <a:r>
              <a:rPr lang="en-US" sz="1400" dirty="0">
                <a:solidFill>
                  <a:srgbClr val="0000FF"/>
                </a:solidFill>
                <a:latin typeface="Arial"/>
              </a:rPr>
              <a:t>S. G. </a:t>
            </a:r>
            <a:r>
              <a:rPr lang="en-US" sz="1400" dirty="0" err="1">
                <a:solidFill>
                  <a:srgbClr val="0000FF"/>
                </a:solidFill>
                <a:latin typeface="Arial"/>
              </a:rPr>
              <a:t>Kadmenskij</a:t>
            </a:r>
            <a:r>
              <a:rPr lang="en-US" sz="1400" dirty="0">
                <a:solidFill>
                  <a:srgbClr val="0000FF"/>
                </a:solidFill>
                <a:latin typeface="Arial"/>
              </a:rPr>
              <a:t>, V. P. </a:t>
            </a:r>
            <a:r>
              <a:rPr lang="en-US" sz="1400" dirty="0" err="1">
                <a:solidFill>
                  <a:srgbClr val="0000FF"/>
                </a:solidFill>
                <a:latin typeface="Arial"/>
              </a:rPr>
              <a:t>Markushev</a:t>
            </a:r>
            <a:r>
              <a:rPr lang="en-US" sz="1400" dirty="0">
                <a:solidFill>
                  <a:srgbClr val="0000FF"/>
                </a:solidFill>
                <a:latin typeface="Arial"/>
              </a:rPr>
              <a:t>, and V. I. Furman, </a:t>
            </a:r>
            <a:r>
              <a:rPr lang="en-US" sz="1400" dirty="0" err="1" smtClean="0">
                <a:solidFill>
                  <a:srgbClr val="0000FF"/>
                </a:solidFill>
                <a:latin typeface="Arial"/>
              </a:rPr>
              <a:t>Yad</a:t>
            </a:r>
            <a:r>
              <a:rPr lang="en-US" sz="1400" dirty="0" smtClean="0">
                <a:solidFill>
                  <a:srgbClr val="0000FF"/>
                </a:solidFill>
                <a:latin typeface="Arial"/>
              </a:rPr>
              <a:t>. </a:t>
            </a:r>
            <a:r>
              <a:rPr lang="en-US" sz="1400" dirty="0" err="1" smtClean="0">
                <a:solidFill>
                  <a:srgbClr val="0000FF"/>
                </a:solidFill>
                <a:latin typeface="Arial"/>
              </a:rPr>
              <a:t>Fiz</a:t>
            </a:r>
            <a:r>
              <a:rPr lang="en-US" sz="1400" dirty="0">
                <a:solidFill>
                  <a:srgbClr val="0000FF"/>
                </a:solidFill>
                <a:latin typeface="Arial"/>
              </a:rPr>
              <a:t>. </a:t>
            </a:r>
            <a:r>
              <a:rPr lang="en-US" sz="1400" b="1" dirty="0">
                <a:solidFill>
                  <a:srgbClr val="0000FF"/>
                </a:solidFill>
                <a:latin typeface="Arial"/>
              </a:rPr>
              <a:t>37</a:t>
            </a:r>
            <a:r>
              <a:rPr lang="en-US" sz="1400" dirty="0">
                <a:solidFill>
                  <a:srgbClr val="0000FF"/>
                </a:solidFill>
                <a:latin typeface="Arial"/>
              </a:rPr>
              <a:t>, 277 (1983</a:t>
            </a:r>
            <a:r>
              <a:rPr lang="en-US" sz="1400" i="1" dirty="0">
                <a:solidFill>
                  <a:srgbClr val="0000FF"/>
                </a:solidFill>
                <a:latin typeface="Arial"/>
              </a:rPr>
              <a:t>)</a:t>
            </a:r>
          </a:p>
        </p:txBody>
      </p:sp>
      <p:sp>
        <p:nvSpPr>
          <p:cNvPr id="10" name="Rectangle 9"/>
          <p:cNvSpPr/>
          <p:nvPr/>
        </p:nvSpPr>
        <p:spPr>
          <a:xfrm>
            <a:off x="373746" y="6318355"/>
            <a:ext cx="6398115" cy="307777"/>
          </a:xfrm>
          <a:prstGeom prst="rect">
            <a:avLst/>
          </a:prstGeom>
        </p:spPr>
        <p:txBody>
          <a:bodyPr wrap="square">
            <a:spAutoFit/>
          </a:bodyPr>
          <a:lstStyle/>
          <a:p>
            <a:r>
              <a:rPr lang="en-US" sz="1400" dirty="0">
                <a:solidFill>
                  <a:srgbClr val="0000FF"/>
                </a:solidFill>
                <a:latin typeface="Arial"/>
              </a:rPr>
              <a:t>J. </a:t>
            </a:r>
            <a:r>
              <a:rPr lang="en-US" sz="1400" dirty="0" err="1">
                <a:solidFill>
                  <a:srgbClr val="0000FF"/>
                </a:solidFill>
                <a:latin typeface="Arial"/>
              </a:rPr>
              <a:t>Kopecky</a:t>
            </a:r>
            <a:r>
              <a:rPr lang="en-US" sz="1400" dirty="0">
                <a:solidFill>
                  <a:srgbClr val="0000FF"/>
                </a:solidFill>
                <a:latin typeface="Arial"/>
              </a:rPr>
              <a:t> and R. E. </a:t>
            </a:r>
            <a:r>
              <a:rPr lang="en-US" sz="1400" dirty="0" err="1">
                <a:solidFill>
                  <a:srgbClr val="0000FF"/>
                </a:solidFill>
                <a:latin typeface="Arial"/>
              </a:rPr>
              <a:t>Chrien</a:t>
            </a:r>
            <a:r>
              <a:rPr lang="en-US" sz="1400" dirty="0">
                <a:solidFill>
                  <a:srgbClr val="0000FF"/>
                </a:solidFill>
                <a:latin typeface="Arial"/>
              </a:rPr>
              <a:t>, </a:t>
            </a:r>
            <a:r>
              <a:rPr lang="en-US" sz="1400" dirty="0" err="1">
                <a:solidFill>
                  <a:srgbClr val="0000FF"/>
                </a:solidFill>
                <a:latin typeface="Arial"/>
              </a:rPr>
              <a:t>Nucl</a:t>
            </a:r>
            <a:r>
              <a:rPr lang="en-US" sz="1400" dirty="0">
                <a:solidFill>
                  <a:srgbClr val="0000FF"/>
                </a:solidFill>
                <a:latin typeface="Arial"/>
              </a:rPr>
              <a:t>. Phys. </a:t>
            </a:r>
            <a:r>
              <a:rPr lang="en-US" sz="1400" dirty="0" smtClean="0">
                <a:solidFill>
                  <a:srgbClr val="0000FF"/>
                </a:solidFill>
                <a:latin typeface="Arial"/>
              </a:rPr>
              <a:t>A </a:t>
            </a:r>
            <a:r>
              <a:rPr lang="en-US" sz="1400" b="1" dirty="0" smtClean="0">
                <a:solidFill>
                  <a:srgbClr val="0000FF"/>
                </a:solidFill>
                <a:latin typeface="Arial"/>
              </a:rPr>
              <a:t>468</a:t>
            </a:r>
            <a:r>
              <a:rPr lang="en-US" sz="1400" dirty="0">
                <a:solidFill>
                  <a:srgbClr val="0000FF"/>
                </a:solidFill>
                <a:latin typeface="Arial"/>
              </a:rPr>
              <a:t>, 285 (1987).</a:t>
            </a:r>
          </a:p>
        </p:txBody>
      </p:sp>
      <p:pic>
        <p:nvPicPr>
          <p:cNvPr id="11" name="Picture 10"/>
          <p:cNvPicPr>
            <a:picLocks noChangeAspect="1"/>
          </p:cNvPicPr>
          <p:nvPr/>
        </p:nvPicPr>
        <p:blipFill>
          <a:blip r:embed="rId10"/>
          <a:stretch>
            <a:fillRect/>
          </a:stretch>
        </p:blipFill>
        <p:spPr>
          <a:xfrm>
            <a:off x="5157935" y="2540148"/>
            <a:ext cx="2727928" cy="727048"/>
          </a:xfrm>
          <a:prstGeom prst="rect">
            <a:avLst/>
          </a:prstGeom>
        </p:spPr>
      </p:pic>
      <p:sp>
        <p:nvSpPr>
          <p:cNvPr id="12" name="TextBox 11"/>
          <p:cNvSpPr txBox="1"/>
          <p:nvPr/>
        </p:nvSpPr>
        <p:spPr>
          <a:xfrm>
            <a:off x="251521" y="287768"/>
            <a:ext cx="8640960" cy="584776"/>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3200" dirty="0" err="1" smtClean="0">
                <a:solidFill>
                  <a:sysClr val="windowText" lastClr="000000"/>
                </a:solidFill>
                <a:cs typeface="Arial"/>
              </a:rPr>
              <a:t>Kadmenskij</a:t>
            </a:r>
            <a:r>
              <a:rPr lang="en-US" sz="3200" dirty="0">
                <a:solidFill>
                  <a:sysClr val="windowText" lastClr="000000"/>
                </a:solidFill>
                <a:cs typeface="Arial"/>
              </a:rPr>
              <a:t>-</a:t>
            </a:r>
            <a:r>
              <a:rPr lang="en-US" sz="3200" dirty="0" err="1">
                <a:solidFill>
                  <a:sysClr val="windowText" lastClr="000000"/>
                </a:solidFill>
                <a:cs typeface="Arial"/>
              </a:rPr>
              <a:t>Markushev</a:t>
            </a:r>
            <a:r>
              <a:rPr lang="en-US" sz="3200" dirty="0">
                <a:solidFill>
                  <a:sysClr val="windowText" lastClr="000000"/>
                </a:solidFill>
                <a:cs typeface="Arial"/>
              </a:rPr>
              <a:t>-</a:t>
            </a:r>
            <a:r>
              <a:rPr lang="en-US" sz="3200" dirty="0" smtClean="0">
                <a:solidFill>
                  <a:sysClr val="windowText" lastClr="000000"/>
                </a:solidFill>
                <a:cs typeface="Arial"/>
              </a:rPr>
              <a:t>Furman (KMF)</a:t>
            </a:r>
            <a:endParaRPr lang="en-US" sz="3200" dirty="0">
              <a:solidFill>
                <a:schemeClr val="accent6">
                  <a:lumMod val="50000"/>
                </a:schemeClr>
              </a:solidFill>
            </a:endParaRPr>
          </a:p>
        </p:txBody>
      </p:sp>
      <p:sp>
        <p:nvSpPr>
          <p:cNvPr id="13" name="TextBox 12"/>
          <p:cNvSpPr txBox="1"/>
          <p:nvPr/>
        </p:nvSpPr>
        <p:spPr>
          <a:xfrm>
            <a:off x="1772867" y="2045376"/>
            <a:ext cx="6112996" cy="369332"/>
          </a:xfrm>
          <a:prstGeom prst="rect">
            <a:avLst/>
          </a:prstGeom>
          <a:noFill/>
        </p:spPr>
        <p:txBody>
          <a:bodyPr wrap="none" rtlCol="0">
            <a:spAutoFit/>
          </a:bodyPr>
          <a:lstStyle/>
          <a:p>
            <a:r>
              <a:rPr lang="en-US" dirty="0" smtClean="0"/>
              <a:t>(</a:t>
            </a:r>
            <a:r>
              <a:rPr lang="en-US" sz="1600" i="1" dirty="0" smtClean="0">
                <a:latin typeface="Symbol" charset="2"/>
                <a:cs typeface="Symbol" charset="2"/>
              </a:rPr>
              <a:t>k</a:t>
            </a:r>
            <a:r>
              <a:rPr lang="en-US" sz="1600" dirty="0" smtClean="0"/>
              <a:t> is a fitting parameter, which is around 1 ~ 1.85 for </a:t>
            </a:r>
            <a:r>
              <a:rPr lang="en-US" sz="1600" dirty="0" err="1" smtClean="0"/>
              <a:t>Yb</a:t>
            </a:r>
            <a:r>
              <a:rPr lang="en-US" sz="1600" dirty="0" smtClean="0"/>
              <a:t> isotopes)</a:t>
            </a:r>
            <a:endParaRPr lang="en-US" sz="1600" dirty="0"/>
          </a:p>
        </p:txBody>
      </p:sp>
    </p:spTree>
    <p:extLst>
      <p:ext uri="{BB962C8B-B14F-4D97-AF65-F5344CB8AC3E}">
        <p14:creationId xmlns:p14="http://schemas.microsoft.com/office/powerpoint/2010/main" val="9629994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p:cNvSpPr txBox="1"/>
          <p:nvPr/>
        </p:nvSpPr>
        <p:spPr>
          <a:xfrm>
            <a:off x="251521" y="160768"/>
            <a:ext cx="8640960" cy="584776"/>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3200" dirty="0" smtClean="0">
                <a:solidFill>
                  <a:sysClr val="windowText" lastClr="000000"/>
                </a:solidFill>
                <a:cs typeface="Arial"/>
              </a:rPr>
              <a:t>KMF fits</a:t>
            </a:r>
            <a:endParaRPr lang="en-US" sz="3200" dirty="0">
              <a:solidFill>
                <a:schemeClr val="accent6">
                  <a:lumMod val="50000"/>
                </a:schemeClr>
              </a:solidFill>
            </a:endParaRPr>
          </a:p>
        </p:txBody>
      </p:sp>
      <p:sp>
        <p:nvSpPr>
          <p:cNvPr id="14" name="Rectangle 13"/>
          <p:cNvSpPr/>
          <p:nvPr/>
        </p:nvSpPr>
        <p:spPr>
          <a:xfrm>
            <a:off x="2618340" y="800091"/>
            <a:ext cx="3971548" cy="307777"/>
          </a:xfrm>
          <a:prstGeom prst="rect">
            <a:avLst/>
          </a:prstGeom>
        </p:spPr>
        <p:txBody>
          <a:bodyPr wrap="square">
            <a:spAutoFit/>
          </a:bodyPr>
          <a:lstStyle/>
          <a:p>
            <a:r>
              <a:rPr lang="fi-FI" sz="1400" dirty="0" smtClean="0">
                <a:latin typeface="Arial"/>
                <a:cs typeface="Arial"/>
              </a:rPr>
              <a:t>U. </a:t>
            </a:r>
            <a:r>
              <a:rPr lang="fi-FI" sz="1400" dirty="0" err="1" smtClean="0">
                <a:latin typeface="Arial"/>
                <a:cs typeface="Arial"/>
              </a:rPr>
              <a:t>Agvaanluvsan</a:t>
            </a:r>
            <a:r>
              <a:rPr lang="fi-FI" sz="1400" dirty="0" smtClean="0">
                <a:latin typeface="Arial"/>
                <a:cs typeface="Arial"/>
              </a:rPr>
              <a:t> et al., PRC </a:t>
            </a:r>
            <a:r>
              <a:rPr lang="fi-FI" sz="1400" b="1" dirty="0" smtClean="0">
                <a:latin typeface="Arial"/>
                <a:cs typeface="Arial"/>
              </a:rPr>
              <a:t>70</a:t>
            </a:r>
            <a:r>
              <a:rPr lang="fi-FI" sz="1400" dirty="0" smtClean="0">
                <a:latin typeface="Arial"/>
                <a:cs typeface="Arial"/>
              </a:rPr>
              <a:t>, 054611 (2004).</a:t>
            </a:r>
          </a:p>
        </p:txBody>
      </p:sp>
      <p:pic>
        <p:nvPicPr>
          <p:cNvPr id="16" name="Picture 15" descr="Screen Shot 2017-04-07 at 13.46.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981" y="1254393"/>
            <a:ext cx="7509605" cy="5259778"/>
          </a:xfrm>
          <a:prstGeom prst="rect">
            <a:avLst/>
          </a:prstGeom>
        </p:spPr>
      </p:pic>
      <p:pic>
        <p:nvPicPr>
          <p:cNvPr id="17" name="Picture 16" descr="Screen Shot 2017-04-07 at 13.46.2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8150"/>
            <a:ext cx="9144000" cy="2988799"/>
          </a:xfrm>
          <a:prstGeom prst="rect">
            <a:avLst/>
          </a:prstGeom>
        </p:spPr>
      </p:pic>
      <p:pic>
        <p:nvPicPr>
          <p:cNvPr id="18" name="Picture 17" descr="Screen Shot 2017-04-07 at 13.47.0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9582" y="3857257"/>
            <a:ext cx="6360595" cy="3016422"/>
          </a:xfrm>
          <a:prstGeom prst="rect">
            <a:avLst/>
          </a:prstGeom>
        </p:spPr>
      </p:pic>
    </p:spTree>
    <p:extLst>
      <p:ext uri="{BB962C8B-B14F-4D97-AF65-F5344CB8AC3E}">
        <p14:creationId xmlns:p14="http://schemas.microsoft.com/office/powerpoint/2010/main" val="15076363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3" presetClass="entr" presetSubtype="1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blinds(horizontal)">
                                      <p:cBhvr>
                                        <p:cTn id="9" dur="500"/>
                                        <p:tgtEl>
                                          <p:spTgt spid="17"/>
                                        </p:tgtEl>
                                      </p:cBhvr>
                                    </p:animEffect>
                                  </p:childTnLst>
                                </p:cTn>
                              </p:par>
                              <p:par>
                                <p:cTn id="10" presetID="3" presetClass="entr" presetSubtype="1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linds(horizont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p:cNvSpPr txBox="1"/>
          <p:nvPr/>
        </p:nvSpPr>
        <p:spPr>
          <a:xfrm>
            <a:off x="251521" y="146648"/>
            <a:ext cx="8640960" cy="584776"/>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3200" dirty="0" smtClean="0">
                <a:solidFill>
                  <a:schemeClr val="accent6">
                    <a:lumMod val="50000"/>
                  </a:schemeClr>
                </a:solidFill>
              </a:rPr>
              <a:t>SLO</a:t>
            </a:r>
            <a:endParaRPr lang="en-US" sz="3200" dirty="0">
              <a:solidFill>
                <a:schemeClr val="accent6">
                  <a:lumMod val="50000"/>
                </a:schemeClr>
              </a:solidFill>
            </a:endParaRPr>
          </a:p>
        </p:txBody>
      </p:sp>
      <p:pic>
        <p:nvPicPr>
          <p:cNvPr id="14" name="Picture 13" descr="Screen Shot 2017-03-27 at 18.38.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115" y="769461"/>
            <a:ext cx="8057644" cy="758176"/>
          </a:xfrm>
          <a:prstGeom prst="rect">
            <a:avLst/>
          </a:prstGeom>
        </p:spPr>
      </p:pic>
      <p:sp>
        <p:nvSpPr>
          <p:cNvPr id="15" name="TextBox 14"/>
          <p:cNvSpPr txBox="1"/>
          <p:nvPr/>
        </p:nvSpPr>
        <p:spPr>
          <a:xfrm>
            <a:off x="251521" y="1545632"/>
            <a:ext cx="8640960" cy="584776"/>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3200" dirty="0" smtClean="0">
                <a:solidFill>
                  <a:schemeClr val="accent6">
                    <a:lumMod val="50000"/>
                  </a:schemeClr>
                </a:solidFill>
              </a:rPr>
              <a:t>EGLO</a:t>
            </a:r>
            <a:endParaRPr lang="en-US" sz="3200" dirty="0">
              <a:solidFill>
                <a:schemeClr val="accent6">
                  <a:lumMod val="50000"/>
                </a:schemeClr>
              </a:solidFill>
            </a:endParaRPr>
          </a:p>
        </p:txBody>
      </p:sp>
      <p:pic>
        <p:nvPicPr>
          <p:cNvPr id="16" name="Picture 15" descr="Screen Shot 2017-03-27 at 18.42.4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423" y="2233908"/>
            <a:ext cx="7952434" cy="617065"/>
          </a:xfrm>
          <a:prstGeom prst="rect">
            <a:avLst/>
          </a:prstGeom>
        </p:spPr>
      </p:pic>
      <p:pic>
        <p:nvPicPr>
          <p:cNvPr id="17" name="Picture 16" descr="Screen Shot 2017-03-27 at 18.43.5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862" y="2800499"/>
            <a:ext cx="7634346" cy="1005286"/>
          </a:xfrm>
          <a:prstGeom prst="rect">
            <a:avLst/>
          </a:prstGeom>
        </p:spPr>
      </p:pic>
      <p:sp>
        <p:nvSpPr>
          <p:cNvPr id="18" name="TextBox 17"/>
          <p:cNvSpPr txBox="1"/>
          <p:nvPr/>
        </p:nvSpPr>
        <p:spPr>
          <a:xfrm>
            <a:off x="251520" y="3846177"/>
            <a:ext cx="8640960" cy="584776"/>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3200" dirty="0" smtClean="0">
                <a:solidFill>
                  <a:schemeClr val="accent6">
                    <a:lumMod val="50000"/>
                  </a:schemeClr>
                </a:solidFill>
              </a:rPr>
              <a:t>GFL</a:t>
            </a:r>
            <a:endParaRPr lang="en-US" sz="3200" dirty="0">
              <a:solidFill>
                <a:schemeClr val="accent6">
                  <a:lumMod val="50000"/>
                </a:schemeClr>
              </a:solidFill>
            </a:endParaRPr>
          </a:p>
        </p:txBody>
      </p:sp>
      <p:pic>
        <p:nvPicPr>
          <p:cNvPr id="19" name="Picture 18" descr="Screen Shot 2017-03-27 at 18.46.1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349" y="4488784"/>
            <a:ext cx="7133339" cy="779554"/>
          </a:xfrm>
          <a:prstGeom prst="rect">
            <a:avLst/>
          </a:prstGeom>
        </p:spPr>
      </p:pic>
      <p:pic>
        <p:nvPicPr>
          <p:cNvPr id="20" name="Picture 19" descr="Screen Shot 2017-03-27 at 18.46.4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422" y="5301477"/>
            <a:ext cx="3221494" cy="508204"/>
          </a:xfrm>
          <a:prstGeom prst="rect">
            <a:avLst/>
          </a:prstGeom>
        </p:spPr>
      </p:pic>
      <p:pic>
        <p:nvPicPr>
          <p:cNvPr id="21" name="Picture 20" descr="Screen Shot 2017-03-27 at 18.46.5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2789" y="5375824"/>
            <a:ext cx="3078893" cy="465217"/>
          </a:xfrm>
          <a:prstGeom prst="rect">
            <a:avLst/>
          </a:prstGeom>
        </p:spPr>
      </p:pic>
      <p:pic>
        <p:nvPicPr>
          <p:cNvPr id="22" name="Picture 21" descr="Screen Shot 2017-03-27 at 18.47.43.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92116" y="5841041"/>
            <a:ext cx="5146853" cy="848294"/>
          </a:xfrm>
          <a:prstGeom prst="rect">
            <a:avLst/>
          </a:prstGeom>
        </p:spPr>
      </p:pic>
    </p:spTree>
    <p:extLst>
      <p:ext uri="{BB962C8B-B14F-4D97-AF65-F5344CB8AC3E}">
        <p14:creationId xmlns:p14="http://schemas.microsoft.com/office/powerpoint/2010/main" val="19955493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23744" y="903515"/>
            <a:ext cx="6089673" cy="338554"/>
          </a:xfrm>
          <a:prstGeom prst="rect">
            <a:avLst/>
          </a:prstGeom>
        </p:spPr>
        <p:txBody>
          <a:bodyPr wrap="square">
            <a:spAutoFit/>
          </a:bodyPr>
          <a:lstStyle/>
          <a:p>
            <a:pPr algn="ctr"/>
            <a:r>
              <a:rPr lang="fi-FI" sz="1600" dirty="0" smtClean="0">
                <a:solidFill>
                  <a:srgbClr val="0000FF"/>
                </a:solidFill>
                <a:latin typeface="Arial"/>
                <a:cs typeface="Arial"/>
              </a:rPr>
              <a:t>S. </a:t>
            </a:r>
            <a:r>
              <a:rPr lang="fi-FI" sz="1600" dirty="0" err="1" smtClean="0">
                <a:solidFill>
                  <a:srgbClr val="0000FF"/>
                </a:solidFill>
                <a:latin typeface="Arial"/>
                <a:cs typeface="Arial"/>
              </a:rPr>
              <a:t>Goriely</a:t>
            </a:r>
            <a:r>
              <a:rPr lang="fi-FI" sz="1600" dirty="0" smtClean="0">
                <a:solidFill>
                  <a:srgbClr val="0000FF"/>
                </a:solidFill>
                <a:latin typeface="Arial"/>
                <a:cs typeface="Arial"/>
              </a:rPr>
              <a:t> and E. Khan, </a:t>
            </a:r>
            <a:r>
              <a:rPr lang="fi-FI" sz="1600" dirty="0" err="1" smtClean="0">
                <a:solidFill>
                  <a:srgbClr val="0000FF"/>
                </a:solidFill>
                <a:latin typeface="Arial"/>
                <a:cs typeface="Arial"/>
              </a:rPr>
              <a:t>Nucl</a:t>
            </a:r>
            <a:r>
              <a:rPr lang="fi-FI" sz="1600" dirty="0" smtClean="0">
                <a:solidFill>
                  <a:srgbClr val="0000FF"/>
                </a:solidFill>
                <a:latin typeface="Arial"/>
                <a:cs typeface="Arial"/>
              </a:rPr>
              <a:t>. </a:t>
            </a:r>
            <a:r>
              <a:rPr lang="fi-FI" sz="1600" dirty="0" err="1" smtClean="0">
                <a:solidFill>
                  <a:srgbClr val="0000FF"/>
                </a:solidFill>
                <a:latin typeface="Arial"/>
                <a:cs typeface="Arial"/>
              </a:rPr>
              <a:t>Phys</a:t>
            </a:r>
            <a:r>
              <a:rPr lang="fi-FI" sz="1600" dirty="0" smtClean="0">
                <a:solidFill>
                  <a:srgbClr val="0000FF"/>
                </a:solidFill>
                <a:latin typeface="Arial"/>
                <a:cs typeface="Arial"/>
              </a:rPr>
              <a:t>. A </a:t>
            </a:r>
            <a:r>
              <a:rPr lang="fi-FI" sz="1600" b="1" dirty="0" smtClean="0">
                <a:solidFill>
                  <a:srgbClr val="0000FF"/>
                </a:solidFill>
                <a:latin typeface="Arial"/>
                <a:cs typeface="Arial"/>
              </a:rPr>
              <a:t>706</a:t>
            </a:r>
            <a:r>
              <a:rPr lang="fi-FI" sz="1600" dirty="0" smtClean="0">
                <a:solidFill>
                  <a:srgbClr val="0000FF"/>
                </a:solidFill>
                <a:latin typeface="Arial"/>
                <a:cs typeface="Arial"/>
              </a:rPr>
              <a:t>, 217 (2002)</a:t>
            </a:r>
          </a:p>
        </p:txBody>
      </p:sp>
      <p:pic>
        <p:nvPicPr>
          <p:cNvPr id="5" name="Picture 4"/>
          <p:cNvPicPr>
            <a:picLocks noChangeAspect="1"/>
          </p:cNvPicPr>
          <p:nvPr/>
        </p:nvPicPr>
        <p:blipFill>
          <a:blip r:embed="rId4"/>
          <a:stretch>
            <a:fillRect/>
          </a:stretch>
        </p:blipFill>
        <p:spPr>
          <a:xfrm>
            <a:off x="2131021" y="1429501"/>
            <a:ext cx="5030908" cy="881119"/>
          </a:xfrm>
          <a:prstGeom prst="rect">
            <a:avLst/>
          </a:prstGeom>
          <a:ln>
            <a:solidFill>
              <a:srgbClr val="FF0000"/>
            </a:solidFill>
          </a:ln>
        </p:spPr>
      </p:pic>
      <p:pic>
        <p:nvPicPr>
          <p:cNvPr id="6" name="Picture 5"/>
          <p:cNvPicPr>
            <a:picLocks noChangeAspect="1"/>
          </p:cNvPicPr>
          <p:nvPr/>
        </p:nvPicPr>
        <p:blipFill>
          <a:blip r:embed="rId5"/>
          <a:stretch>
            <a:fillRect/>
          </a:stretch>
        </p:blipFill>
        <p:spPr>
          <a:xfrm>
            <a:off x="4991132" y="2538125"/>
            <a:ext cx="1737912" cy="387799"/>
          </a:xfrm>
          <a:prstGeom prst="rect">
            <a:avLst/>
          </a:prstGeom>
        </p:spPr>
      </p:pic>
      <p:pic>
        <p:nvPicPr>
          <p:cNvPr id="7" name="Picture 6"/>
          <p:cNvPicPr>
            <a:picLocks noChangeAspect="1"/>
          </p:cNvPicPr>
          <p:nvPr/>
        </p:nvPicPr>
        <p:blipFill>
          <a:blip r:embed="rId6"/>
          <a:stretch>
            <a:fillRect/>
          </a:stretch>
        </p:blipFill>
        <p:spPr>
          <a:xfrm>
            <a:off x="83287" y="3037409"/>
            <a:ext cx="5238508" cy="3375248"/>
          </a:xfrm>
          <a:prstGeom prst="rect">
            <a:avLst/>
          </a:prstGeom>
        </p:spPr>
      </p:pic>
      <p:sp>
        <p:nvSpPr>
          <p:cNvPr id="8" name="Content Placeholder 2"/>
          <p:cNvSpPr txBox="1">
            <a:spLocks/>
          </p:cNvSpPr>
          <p:nvPr/>
        </p:nvSpPr>
        <p:spPr>
          <a:xfrm>
            <a:off x="3371479" y="4148604"/>
            <a:ext cx="1330448" cy="335296"/>
          </a:xfrm>
          <a:prstGeom prst="rect">
            <a:avLst/>
          </a:prstGeom>
        </p:spPr>
        <p:style>
          <a:lnRef idx="1">
            <a:schemeClr val="accent3"/>
          </a:lnRef>
          <a:fillRef idx="3">
            <a:schemeClr val="accent3"/>
          </a:fillRef>
          <a:effectRef idx="2">
            <a:schemeClr val="accent3"/>
          </a:effectRef>
          <a:fontRef idx="minor">
            <a:schemeClr val="lt1"/>
          </a:fontRef>
        </p:style>
        <p:txBody>
          <a:bodyPr>
            <a:noAutofit/>
          </a:bodyPr>
          <a:lstStyle>
            <a:lvl1pPr marL="342900" indent="-342900" algn="l" rtl="0" eaLnBrk="0" fontAlgn="base" hangingPunct="0">
              <a:spcBef>
                <a:spcPct val="20000"/>
              </a:spcBef>
              <a:spcAft>
                <a:spcPct val="0"/>
              </a:spcAft>
              <a:buClr>
                <a:schemeClr val="accent1"/>
              </a:buClr>
              <a:buSzPct val="65000"/>
              <a:buFont typeface="Wingdings" charset="0"/>
              <a:buChar char="n"/>
              <a:defRPr sz="3000">
                <a:solidFill>
                  <a:schemeClr val="lt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charset="0"/>
              <a:buChar char="q"/>
              <a:defRPr sz="2600">
                <a:solidFill>
                  <a:schemeClr val="lt1"/>
                </a:solidFill>
                <a:latin typeface="+mn-lt"/>
                <a:ea typeface="+mn-ea"/>
                <a:cs typeface="+mn-cs"/>
              </a:defRPr>
            </a:lvl2pPr>
            <a:lvl3pPr marL="1022350" indent="-350838" algn="l" rtl="0" eaLnBrk="0" fontAlgn="base" hangingPunct="0">
              <a:spcBef>
                <a:spcPct val="20000"/>
              </a:spcBef>
              <a:spcAft>
                <a:spcPct val="0"/>
              </a:spcAft>
              <a:buClr>
                <a:schemeClr val="accent1"/>
              </a:buClr>
              <a:buSzPct val="65000"/>
              <a:buFont typeface="Wingdings" charset="0"/>
              <a:buChar char="n"/>
              <a:defRPr sz="2200">
                <a:solidFill>
                  <a:schemeClr val="lt1"/>
                </a:solidFill>
                <a:latin typeface="+mn-lt"/>
                <a:ea typeface="+mn-ea"/>
                <a:cs typeface="+mn-cs"/>
              </a:defRPr>
            </a:lvl3pPr>
            <a:lvl4pPr marL="1339850" indent="-315913" algn="l" rtl="0" eaLnBrk="0" fontAlgn="base" hangingPunct="0">
              <a:spcBef>
                <a:spcPct val="20000"/>
              </a:spcBef>
              <a:spcAft>
                <a:spcPct val="0"/>
              </a:spcAft>
              <a:buClr>
                <a:schemeClr val="accent2"/>
              </a:buClr>
              <a:buSzPct val="70000"/>
              <a:buFont typeface="Wingdings" charset="0"/>
              <a:buChar char="q"/>
              <a:defRPr sz="2000">
                <a:solidFill>
                  <a:schemeClr val="lt1"/>
                </a:solidFill>
                <a:latin typeface="+mn-lt"/>
                <a:ea typeface="+mn-ea"/>
                <a:cs typeface="+mn-cs"/>
              </a:defRPr>
            </a:lvl4pPr>
            <a:lvl5pPr marL="1681163" indent="-339725" algn="l" rtl="0" eaLnBrk="0" fontAlgn="base" hangingPunct="0">
              <a:spcBef>
                <a:spcPct val="20000"/>
              </a:spcBef>
              <a:spcAft>
                <a:spcPct val="0"/>
              </a:spcAft>
              <a:buClr>
                <a:schemeClr val="accent1"/>
              </a:buClr>
              <a:buSzPct val="75000"/>
              <a:buFont typeface="Wingdings" charset="0"/>
              <a:buChar char="§"/>
              <a:defRPr sz="2000">
                <a:solidFill>
                  <a:schemeClr val="lt1"/>
                </a:solidFill>
                <a:latin typeface="+mn-lt"/>
                <a:ea typeface="+mn-ea"/>
                <a:cs typeface="+mn-cs"/>
              </a:defRPr>
            </a:lvl5pPr>
            <a:lvl6pPr marL="2138363" indent="-339725" algn="l" rtl="0" fontAlgn="base">
              <a:spcBef>
                <a:spcPct val="20000"/>
              </a:spcBef>
              <a:spcAft>
                <a:spcPct val="0"/>
              </a:spcAft>
              <a:buClr>
                <a:schemeClr val="accent1"/>
              </a:buClr>
              <a:buSzPct val="75000"/>
              <a:buFont typeface="Wingdings" charset="2"/>
              <a:buChar char="§"/>
              <a:defRPr sz="2000">
                <a:solidFill>
                  <a:schemeClr val="lt1"/>
                </a:solidFill>
                <a:latin typeface="+mn-lt"/>
                <a:ea typeface="+mn-ea"/>
                <a:cs typeface="+mn-cs"/>
              </a:defRPr>
            </a:lvl6pPr>
            <a:lvl7pPr marL="2595563" indent="-339725" algn="l" rtl="0" fontAlgn="base">
              <a:spcBef>
                <a:spcPct val="20000"/>
              </a:spcBef>
              <a:spcAft>
                <a:spcPct val="0"/>
              </a:spcAft>
              <a:buClr>
                <a:schemeClr val="accent1"/>
              </a:buClr>
              <a:buSzPct val="75000"/>
              <a:buFont typeface="Wingdings" charset="2"/>
              <a:buChar char="§"/>
              <a:defRPr sz="2000">
                <a:solidFill>
                  <a:schemeClr val="lt1"/>
                </a:solidFill>
                <a:latin typeface="+mn-lt"/>
                <a:ea typeface="+mn-ea"/>
                <a:cs typeface="+mn-cs"/>
              </a:defRPr>
            </a:lvl7pPr>
            <a:lvl8pPr marL="3052763" indent="-339725" algn="l" rtl="0" fontAlgn="base">
              <a:spcBef>
                <a:spcPct val="20000"/>
              </a:spcBef>
              <a:spcAft>
                <a:spcPct val="0"/>
              </a:spcAft>
              <a:buClr>
                <a:schemeClr val="accent1"/>
              </a:buClr>
              <a:buSzPct val="75000"/>
              <a:buFont typeface="Wingdings" charset="2"/>
              <a:buChar char="§"/>
              <a:defRPr sz="2000">
                <a:solidFill>
                  <a:schemeClr val="lt1"/>
                </a:solidFill>
                <a:latin typeface="+mn-lt"/>
                <a:ea typeface="+mn-ea"/>
                <a:cs typeface="+mn-cs"/>
              </a:defRPr>
            </a:lvl8pPr>
            <a:lvl9pPr marL="3509963" indent="-339725" algn="l" rtl="0" fontAlgn="base">
              <a:spcBef>
                <a:spcPct val="20000"/>
              </a:spcBef>
              <a:spcAft>
                <a:spcPct val="0"/>
              </a:spcAft>
              <a:buClr>
                <a:schemeClr val="accent1"/>
              </a:buClr>
              <a:buSzPct val="75000"/>
              <a:buFont typeface="Wingdings" charset="2"/>
              <a:buChar char="§"/>
              <a:defRPr sz="2000">
                <a:solidFill>
                  <a:schemeClr val="lt1"/>
                </a:solidFill>
                <a:latin typeface="+mn-lt"/>
                <a:ea typeface="+mn-ea"/>
                <a:cs typeface="+mn-cs"/>
              </a:defRPr>
            </a:lvl9pPr>
          </a:lstStyle>
          <a:p>
            <a:pPr marL="82296" indent="0">
              <a:buClr>
                <a:srgbClr val="CC9900"/>
              </a:buClr>
              <a:buFont typeface="Wingdings" charset="0"/>
              <a:buNone/>
            </a:pPr>
            <a:r>
              <a:rPr lang="en-US" sz="1600" i="1" smtClean="0">
                <a:solidFill>
                  <a:srgbClr val="FFFFFF"/>
                </a:solidFill>
                <a:latin typeface="Times New Roman"/>
                <a:cs typeface="Times New Roman"/>
              </a:rPr>
              <a:t>For E1 only</a:t>
            </a:r>
            <a:endParaRPr lang="en-US" sz="1600" dirty="0">
              <a:solidFill>
                <a:srgbClr val="FFFFFF"/>
              </a:solidFill>
              <a:latin typeface="Times New Roman"/>
              <a:cs typeface="Times New Roman"/>
            </a:endParaRPr>
          </a:p>
        </p:txBody>
      </p:sp>
      <p:pic>
        <p:nvPicPr>
          <p:cNvPr id="9" name="Picture 8"/>
          <p:cNvPicPr>
            <a:picLocks noChangeAspect="1"/>
          </p:cNvPicPr>
          <p:nvPr/>
        </p:nvPicPr>
        <p:blipFill>
          <a:blip r:embed="rId7"/>
          <a:stretch>
            <a:fillRect/>
          </a:stretch>
        </p:blipFill>
        <p:spPr>
          <a:xfrm>
            <a:off x="5391942" y="3256138"/>
            <a:ext cx="3649062" cy="3244386"/>
          </a:xfrm>
          <a:prstGeom prst="rect">
            <a:avLst/>
          </a:prstGeom>
        </p:spPr>
      </p:pic>
      <p:sp>
        <p:nvSpPr>
          <p:cNvPr id="11" name="TextBox 10"/>
          <p:cNvSpPr txBox="1"/>
          <p:nvPr/>
        </p:nvSpPr>
        <p:spPr>
          <a:xfrm>
            <a:off x="251521" y="225048"/>
            <a:ext cx="8640960" cy="584776"/>
          </a:xfrm>
          <a:prstGeom prst="rect">
            <a:avLst/>
          </a:prstGeom>
          <a:solidFill>
            <a:srgbClr val="FF6600"/>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3200" dirty="0" smtClean="0">
                <a:solidFill>
                  <a:sysClr val="windowText" lastClr="000000"/>
                </a:solidFill>
                <a:cs typeface="Arial"/>
              </a:rPr>
              <a:t>QRPA</a:t>
            </a:r>
            <a:endParaRPr lang="en-US" sz="3200" dirty="0">
              <a:solidFill>
                <a:schemeClr val="accent6">
                  <a:lumMod val="50000"/>
                </a:schemeClr>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981447773"/>
              </p:ext>
            </p:extLst>
          </p:nvPr>
        </p:nvGraphicFramePr>
        <p:xfrm>
          <a:off x="2686250" y="2485201"/>
          <a:ext cx="1370458" cy="448943"/>
        </p:xfrm>
        <a:graphic>
          <a:graphicData uri="http://schemas.openxmlformats.org/presentationml/2006/ole">
            <mc:AlternateContent xmlns:mc="http://schemas.openxmlformats.org/markup-compatibility/2006">
              <mc:Choice xmlns:v="urn:schemas-microsoft-com:vml" Requires="v">
                <p:oleObj spid="_x0000_s33860" name="Equation" r:id="rId8" imgW="736600" imgH="241300" progId="Equation.3">
                  <p:embed/>
                </p:oleObj>
              </mc:Choice>
              <mc:Fallback>
                <p:oleObj name="Equation" r:id="rId8" imgW="736600" imgH="241300" progId="Equation.3">
                  <p:embed/>
                  <p:pic>
                    <p:nvPicPr>
                      <p:cNvPr id="0" name=""/>
                      <p:cNvPicPr/>
                      <p:nvPr/>
                    </p:nvPicPr>
                    <p:blipFill>
                      <a:blip r:embed="rId9"/>
                      <a:stretch>
                        <a:fillRect/>
                      </a:stretch>
                    </p:blipFill>
                    <p:spPr>
                      <a:xfrm>
                        <a:off x="2686250" y="2485201"/>
                        <a:ext cx="1370458" cy="448943"/>
                      </a:xfrm>
                      <a:prstGeom prst="rect">
                        <a:avLst/>
                      </a:prstGeom>
                    </p:spPr>
                  </p:pic>
                </p:oleObj>
              </mc:Fallback>
            </mc:AlternateContent>
          </a:graphicData>
        </a:graphic>
      </p:graphicFrame>
    </p:spTree>
    <p:extLst>
      <p:ext uri="{BB962C8B-B14F-4D97-AF65-F5344CB8AC3E}">
        <p14:creationId xmlns:p14="http://schemas.microsoft.com/office/powerpoint/2010/main" val="4586869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22131" y="1057394"/>
            <a:ext cx="6555400" cy="461665"/>
          </a:xfrm>
          <a:prstGeom prst="rect">
            <a:avLst/>
          </a:prstGeom>
          <a:solidFill>
            <a:srgbClr val="FFFF00"/>
          </a:solidFill>
        </p:spPr>
        <p:txBody>
          <a:bodyPr wrap="square" rtlCol="0">
            <a:spAutoFit/>
          </a:bodyPr>
          <a:lstStyle/>
          <a:p>
            <a:pPr algn="ctr"/>
            <a:r>
              <a:rPr lang="en-US" sz="2400" dirty="0" smtClean="0">
                <a:solidFill>
                  <a:srgbClr val="FF0000"/>
                </a:solidFill>
                <a:latin typeface="Arial"/>
                <a:cs typeface="Arial"/>
              </a:rPr>
              <a:t>Description of NLD</a:t>
            </a:r>
            <a:endParaRPr lang="en-US" sz="2400" dirty="0">
              <a:solidFill>
                <a:srgbClr val="FF0000"/>
              </a:solidFill>
              <a:latin typeface="Arial"/>
              <a:cs typeface="Arial"/>
            </a:endParaRPr>
          </a:p>
        </p:txBody>
      </p:sp>
      <p:sp>
        <p:nvSpPr>
          <p:cNvPr id="3" name="TextBox 2"/>
          <p:cNvSpPr txBox="1"/>
          <p:nvPr/>
        </p:nvSpPr>
        <p:spPr>
          <a:xfrm>
            <a:off x="7763060" y="3356625"/>
            <a:ext cx="1039164" cy="923330"/>
          </a:xfrm>
          <a:prstGeom prst="rect">
            <a:avLst/>
          </a:prstGeom>
          <a:noFill/>
        </p:spPr>
        <p:txBody>
          <a:bodyPr wrap="square" rtlCol="0">
            <a:spAutoFit/>
          </a:bodyPr>
          <a:lstStyle/>
          <a:p>
            <a:r>
              <a:rPr lang="en-US" dirty="0" smtClean="0">
                <a:solidFill>
                  <a:prstClr val="black"/>
                </a:solidFill>
                <a:latin typeface="Calibri"/>
              </a:rPr>
              <a:t>Exact  Pairing (EP)</a:t>
            </a:r>
            <a:endParaRPr lang="en-US" dirty="0">
              <a:solidFill>
                <a:prstClr val="black"/>
              </a:solidFill>
              <a:latin typeface="Calibri"/>
            </a:endParaRPr>
          </a:p>
        </p:txBody>
      </p:sp>
      <p:sp>
        <p:nvSpPr>
          <p:cNvPr id="32" name="TextBox 31"/>
          <p:cNvSpPr txBox="1"/>
          <p:nvPr/>
        </p:nvSpPr>
        <p:spPr>
          <a:xfrm>
            <a:off x="7739716" y="2021014"/>
            <a:ext cx="1404284" cy="923330"/>
          </a:xfrm>
          <a:prstGeom prst="rect">
            <a:avLst/>
          </a:prstGeom>
          <a:noFill/>
        </p:spPr>
        <p:txBody>
          <a:bodyPr wrap="square" rtlCol="0">
            <a:spAutoFit/>
          </a:bodyPr>
          <a:lstStyle/>
          <a:p>
            <a:r>
              <a:rPr lang="en-US" dirty="0" smtClean="0">
                <a:solidFill>
                  <a:prstClr val="black"/>
                </a:solidFill>
                <a:latin typeface="Calibri"/>
              </a:rPr>
              <a:t>Independent Particle Model (IPM)</a:t>
            </a:r>
            <a:endParaRPr lang="en-US" dirty="0">
              <a:solidFill>
                <a:prstClr val="black"/>
              </a:solidFill>
              <a:latin typeface="Calibri"/>
            </a:endParaRPr>
          </a:p>
        </p:txBody>
      </p:sp>
      <p:sp>
        <p:nvSpPr>
          <p:cNvPr id="33" name="TextBox 32"/>
          <p:cNvSpPr txBox="1"/>
          <p:nvPr/>
        </p:nvSpPr>
        <p:spPr>
          <a:xfrm>
            <a:off x="7739716" y="4764608"/>
            <a:ext cx="1404284" cy="923330"/>
          </a:xfrm>
          <a:prstGeom prst="rect">
            <a:avLst/>
          </a:prstGeom>
          <a:noFill/>
        </p:spPr>
        <p:txBody>
          <a:bodyPr wrap="square" rtlCol="0">
            <a:spAutoFit/>
          </a:bodyPr>
          <a:lstStyle/>
          <a:p>
            <a:r>
              <a:rPr lang="en-US" dirty="0" smtClean="0">
                <a:solidFill>
                  <a:prstClr val="black"/>
                </a:solidFill>
                <a:latin typeface="Calibri"/>
              </a:rPr>
              <a:t>Independent Particle Model (IPM)</a:t>
            </a:r>
            <a:endParaRPr lang="en-US" dirty="0">
              <a:solidFill>
                <a:prstClr val="black"/>
              </a:solidFill>
              <a:latin typeface="Calibri"/>
            </a:endParaRPr>
          </a:p>
        </p:txBody>
      </p:sp>
      <p:sp>
        <p:nvSpPr>
          <p:cNvPr id="34" name="TextBox 33"/>
          <p:cNvSpPr txBox="1"/>
          <p:nvPr/>
        </p:nvSpPr>
        <p:spPr>
          <a:xfrm>
            <a:off x="297867" y="1627654"/>
            <a:ext cx="2020049" cy="338554"/>
          </a:xfrm>
          <a:prstGeom prst="rect">
            <a:avLst/>
          </a:prstGeom>
          <a:noFill/>
        </p:spPr>
        <p:txBody>
          <a:bodyPr wrap="square" rtlCol="0">
            <a:spAutoFit/>
          </a:bodyPr>
          <a:lstStyle/>
          <a:p>
            <a:r>
              <a:rPr lang="en-US" sz="1600" dirty="0" smtClean="0">
                <a:solidFill>
                  <a:prstClr val="black"/>
                </a:solidFill>
                <a:latin typeface="Arial"/>
                <a:cs typeface="Arial"/>
              </a:rPr>
              <a:t>Pairing Hamiltonian:</a:t>
            </a:r>
            <a:endParaRPr lang="en-US" sz="1400" i="1" baseline="-25000" dirty="0">
              <a:solidFill>
                <a:prstClr val="black"/>
              </a:solidFill>
              <a:latin typeface="Arial"/>
              <a:cs typeface="Arial"/>
            </a:endParaRPr>
          </a:p>
        </p:txBody>
      </p:sp>
      <p:sp>
        <p:nvSpPr>
          <p:cNvPr id="35" name="TextBox 34"/>
          <p:cNvSpPr txBox="1"/>
          <p:nvPr/>
        </p:nvSpPr>
        <p:spPr>
          <a:xfrm>
            <a:off x="297867" y="1953435"/>
            <a:ext cx="5550969" cy="1138773"/>
          </a:xfrm>
          <a:prstGeom prst="rect">
            <a:avLst/>
          </a:prstGeom>
          <a:noFill/>
        </p:spPr>
        <p:txBody>
          <a:bodyPr wrap="square" rtlCol="0">
            <a:spAutoFit/>
          </a:bodyPr>
          <a:lstStyle/>
          <a:p>
            <a:r>
              <a:rPr lang="en-US" sz="1600" dirty="0" smtClean="0">
                <a:solidFill>
                  <a:prstClr val="black"/>
                </a:solidFill>
                <a:latin typeface="Arial"/>
                <a:cs typeface="Arial"/>
              </a:rPr>
              <a:t>EP: </a:t>
            </a:r>
            <a:r>
              <a:rPr lang="en-US" sz="1400" dirty="0" smtClean="0">
                <a:solidFill>
                  <a:prstClr val="black"/>
                </a:solidFill>
                <a:latin typeface="Arial"/>
                <a:cs typeface="Arial"/>
              </a:rPr>
              <a:t>solve the pairing problem exactly by </a:t>
            </a:r>
            <a:r>
              <a:rPr lang="en-US" sz="1400" dirty="0" err="1" smtClean="0">
                <a:solidFill>
                  <a:prstClr val="black"/>
                </a:solidFill>
                <a:latin typeface="Arial"/>
                <a:cs typeface="Arial"/>
              </a:rPr>
              <a:t>diagonalizing</a:t>
            </a:r>
            <a:r>
              <a:rPr lang="en-US" sz="1400" dirty="0" smtClean="0">
                <a:solidFill>
                  <a:prstClr val="black"/>
                </a:solidFill>
                <a:latin typeface="Arial"/>
                <a:cs typeface="Arial"/>
              </a:rPr>
              <a:t> directly H (within the truncated space) </a:t>
            </a:r>
            <a:r>
              <a:rPr lang="en-US" sz="1400" dirty="0" smtClean="0">
                <a:solidFill>
                  <a:prstClr val="black"/>
                </a:solidFill>
                <a:latin typeface="Arial"/>
                <a:cs typeface="Arial"/>
                <a:sym typeface="Wingdings"/>
              </a:rPr>
              <a:t> particle number is exactly conserved [1]</a:t>
            </a:r>
          </a:p>
          <a:p>
            <a:endParaRPr lang="en-US" sz="800" dirty="0" smtClean="0">
              <a:solidFill>
                <a:prstClr val="black"/>
              </a:solidFill>
              <a:latin typeface="Arial"/>
              <a:cs typeface="Arial"/>
            </a:endParaRPr>
          </a:p>
          <a:p>
            <a:r>
              <a:rPr lang="en-US" sz="1600" dirty="0" smtClean="0">
                <a:solidFill>
                  <a:prstClr val="black"/>
                </a:solidFill>
                <a:latin typeface="Arial"/>
                <a:cs typeface="Arial"/>
              </a:rPr>
              <a:t>IPM: </a:t>
            </a:r>
            <a:r>
              <a:rPr lang="en-US" sz="1400" dirty="0" smtClean="0">
                <a:solidFill>
                  <a:prstClr val="black"/>
                </a:solidFill>
                <a:latin typeface="Arial"/>
                <a:cs typeface="Arial"/>
              </a:rPr>
              <a:t>independent particles (no pairing)</a:t>
            </a:r>
          </a:p>
        </p:txBody>
      </p:sp>
      <p:sp>
        <p:nvSpPr>
          <p:cNvPr id="36" name="TextBox 35"/>
          <p:cNvSpPr txBox="1"/>
          <p:nvPr/>
        </p:nvSpPr>
        <p:spPr>
          <a:xfrm>
            <a:off x="285039" y="3250231"/>
            <a:ext cx="2489908" cy="338554"/>
          </a:xfrm>
          <a:prstGeom prst="rect">
            <a:avLst/>
          </a:prstGeom>
          <a:noFill/>
        </p:spPr>
        <p:txBody>
          <a:bodyPr wrap="square" rtlCol="0">
            <a:spAutoFit/>
          </a:bodyPr>
          <a:lstStyle/>
          <a:p>
            <a:r>
              <a:rPr lang="en-US" sz="1600" dirty="0" smtClean="0">
                <a:solidFill>
                  <a:prstClr val="black"/>
                </a:solidFill>
                <a:latin typeface="Arial"/>
                <a:cs typeface="Arial"/>
              </a:rPr>
              <a:t>Total partition function:</a:t>
            </a:r>
          </a:p>
        </p:txBody>
      </p:sp>
      <p:sp>
        <p:nvSpPr>
          <p:cNvPr id="37" name="TextBox 36"/>
          <p:cNvSpPr txBox="1"/>
          <p:nvPr/>
        </p:nvSpPr>
        <p:spPr>
          <a:xfrm>
            <a:off x="2606967" y="3160872"/>
            <a:ext cx="3085419" cy="461665"/>
          </a:xfrm>
          <a:prstGeom prst="rect">
            <a:avLst/>
          </a:prstGeom>
          <a:noFill/>
        </p:spPr>
        <p:txBody>
          <a:bodyPr wrap="square" rtlCol="0">
            <a:spAutoFit/>
          </a:bodyPr>
          <a:lstStyle/>
          <a:p>
            <a:r>
              <a:rPr lang="en-US" sz="2400" dirty="0" err="1">
                <a:solidFill>
                  <a:prstClr val="black"/>
                </a:solidFill>
                <a:latin typeface="Times New Roman"/>
                <a:cs typeface="Times New Roman"/>
              </a:rPr>
              <a:t>l</a:t>
            </a:r>
            <a:r>
              <a:rPr lang="en-US" sz="2400" dirty="0" err="1" smtClean="0">
                <a:solidFill>
                  <a:prstClr val="black"/>
                </a:solidFill>
                <a:latin typeface="Times New Roman"/>
                <a:cs typeface="Times New Roman"/>
              </a:rPr>
              <a:t>n</a:t>
            </a:r>
            <a:r>
              <a:rPr lang="en-US" sz="2400" i="1" dirty="0" err="1" smtClean="0">
                <a:solidFill>
                  <a:prstClr val="black"/>
                </a:solidFill>
                <a:latin typeface="Times New Roman"/>
                <a:cs typeface="Times New Roman"/>
              </a:rPr>
              <a:t>Z</a:t>
            </a:r>
            <a:r>
              <a:rPr lang="en-US" sz="2400" i="1" dirty="0" smtClean="0">
                <a:solidFill>
                  <a:prstClr val="black"/>
                </a:solidFill>
                <a:latin typeface="Times New Roman"/>
                <a:cs typeface="Times New Roman"/>
              </a:rPr>
              <a:t> = </a:t>
            </a:r>
            <a:r>
              <a:rPr lang="en-US" sz="2400" dirty="0" err="1" smtClean="0">
                <a:solidFill>
                  <a:prstClr val="black"/>
                </a:solidFill>
                <a:latin typeface="Times New Roman"/>
                <a:cs typeface="Times New Roman"/>
              </a:rPr>
              <a:t>ln</a:t>
            </a:r>
            <a:r>
              <a:rPr lang="en-US" sz="2400" i="1" dirty="0" err="1" smtClean="0">
                <a:solidFill>
                  <a:prstClr val="black"/>
                </a:solidFill>
                <a:latin typeface="Times New Roman"/>
                <a:cs typeface="Times New Roman"/>
              </a:rPr>
              <a:t>Z</a:t>
            </a:r>
            <a:r>
              <a:rPr lang="en-US" sz="2400" i="1" baseline="-25000" dirty="0" err="1" smtClean="0">
                <a:solidFill>
                  <a:prstClr val="black"/>
                </a:solidFill>
                <a:latin typeface="Times New Roman"/>
                <a:cs typeface="Times New Roman"/>
              </a:rPr>
              <a:t>EP</a:t>
            </a:r>
            <a:r>
              <a:rPr lang="en-US" sz="2400" i="1" dirty="0" smtClean="0">
                <a:solidFill>
                  <a:prstClr val="black"/>
                </a:solidFill>
                <a:latin typeface="Times New Roman"/>
                <a:cs typeface="Times New Roman"/>
              </a:rPr>
              <a:t>  + </a:t>
            </a:r>
            <a:r>
              <a:rPr lang="en-US" sz="2400" dirty="0" err="1" smtClean="0">
                <a:solidFill>
                  <a:prstClr val="black"/>
                </a:solidFill>
                <a:latin typeface="Times New Roman"/>
                <a:cs typeface="Times New Roman"/>
              </a:rPr>
              <a:t>ln</a:t>
            </a:r>
            <a:r>
              <a:rPr lang="en-US" sz="2400" i="1" dirty="0" err="1" smtClean="0">
                <a:solidFill>
                  <a:prstClr val="black"/>
                </a:solidFill>
                <a:latin typeface="Times New Roman"/>
                <a:cs typeface="Times New Roman"/>
              </a:rPr>
              <a:t>Z</a:t>
            </a:r>
            <a:r>
              <a:rPr lang="en-US" sz="2400" i="1" baseline="-25000" dirty="0" err="1" smtClean="0">
                <a:solidFill>
                  <a:prstClr val="black"/>
                </a:solidFill>
                <a:latin typeface="Times New Roman"/>
                <a:cs typeface="Times New Roman"/>
              </a:rPr>
              <a:t>IPM</a:t>
            </a:r>
            <a:endParaRPr lang="en-US" sz="2400" i="1" baseline="-25000" dirty="0" smtClean="0">
              <a:solidFill>
                <a:prstClr val="black"/>
              </a:solidFill>
              <a:latin typeface="Times New Roman"/>
              <a:cs typeface="Times New Roman"/>
            </a:endParaRPr>
          </a:p>
        </p:txBody>
      </p:sp>
      <p:sp>
        <p:nvSpPr>
          <p:cNvPr id="38" name="TextBox 37"/>
          <p:cNvSpPr txBox="1"/>
          <p:nvPr/>
        </p:nvSpPr>
        <p:spPr>
          <a:xfrm>
            <a:off x="2442249" y="1555922"/>
            <a:ext cx="3052100" cy="461665"/>
          </a:xfrm>
          <a:prstGeom prst="rect">
            <a:avLst/>
          </a:prstGeom>
          <a:noFill/>
        </p:spPr>
        <p:txBody>
          <a:bodyPr wrap="square" rtlCol="0">
            <a:spAutoFit/>
          </a:bodyPr>
          <a:lstStyle/>
          <a:p>
            <a:r>
              <a:rPr lang="en-US" sz="2400" i="1" dirty="0" smtClean="0">
                <a:solidFill>
                  <a:prstClr val="black"/>
                </a:solidFill>
                <a:latin typeface="Times New Roman"/>
                <a:cs typeface="Times New Roman"/>
              </a:rPr>
              <a:t>H = H</a:t>
            </a:r>
            <a:r>
              <a:rPr lang="en-US" sz="2400" i="1" baseline="-25000" dirty="0" smtClean="0">
                <a:solidFill>
                  <a:prstClr val="black"/>
                </a:solidFill>
                <a:latin typeface="Times New Roman"/>
                <a:cs typeface="Times New Roman"/>
              </a:rPr>
              <a:t>0</a:t>
            </a:r>
            <a:r>
              <a:rPr lang="en-US" sz="2400" i="1" dirty="0" smtClean="0">
                <a:solidFill>
                  <a:prstClr val="black"/>
                </a:solidFill>
                <a:latin typeface="Times New Roman"/>
                <a:cs typeface="Times New Roman"/>
              </a:rPr>
              <a:t> + </a:t>
            </a:r>
            <a:r>
              <a:rPr lang="en-US" sz="2400" i="1" dirty="0" err="1" smtClean="0">
                <a:solidFill>
                  <a:prstClr val="black"/>
                </a:solidFill>
                <a:latin typeface="Times New Roman"/>
                <a:cs typeface="Times New Roman"/>
              </a:rPr>
              <a:t>H</a:t>
            </a:r>
            <a:r>
              <a:rPr lang="en-US" sz="2400" i="1" baseline="-25000" dirty="0" err="1" smtClean="0">
                <a:solidFill>
                  <a:prstClr val="black"/>
                </a:solidFill>
                <a:latin typeface="Times New Roman"/>
                <a:cs typeface="Times New Roman"/>
              </a:rPr>
              <a:t>pair</a:t>
            </a:r>
            <a:r>
              <a:rPr lang="en-US" sz="2400" i="1" dirty="0" smtClean="0">
                <a:solidFill>
                  <a:prstClr val="black"/>
                </a:solidFill>
                <a:latin typeface="Times New Roman"/>
                <a:cs typeface="Times New Roman"/>
              </a:rPr>
              <a:t> </a:t>
            </a:r>
            <a:endParaRPr lang="en-US" sz="2400" i="1" baseline="-25000" dirty="0" smtClean="0">
              <a:solidFill>
                <a:prstClr val="black"/>
              </a:solidFill>
              <a:latin typeface="Times New Roman"/>
              <a:cs typeface="Times New Roman"/>
            </a:endParaRPr>
          </a:p>
        </p:txBody>
      </p:sp>
      <p:sp>
        <p:nvSpPr>
          <p:cNvPr id="42" name="TextBox 41"/>
          <p:cNvSpPr txBox="1"/>
          <p:nvPr/>
        </p:nvSpPr>
        <p:spPr>
          <a:xfrm>
            <a:off x="320563" y="3778710"/>
            <a:ext cx="1233595" cy="338554"/>
          </a:xfrm>
          <a:prstGeom prst="rect">
            <a:avLst/>
          </a:prstGeom>
          <a:noFill/>
        </p:spPr>
        <p:txBody>
          <a:bodyPr wrap="square" rtlCol="0">
            <a:spAutoFit/>
          </a:bodyPr>
          <a:lstStyle/>
          <a:p>
            <a:r>
              <a:rPr lang="en-US" sz="1600" dirty="0" smtClean="0">
                <a:solidFill>
                  <a:prstClr val="black"/>
                </a:solidFill>
                <a:latin typeface="Arial"/>
                <a:cs typeface="Arial"/>
              </a:rPr>
              <a:t>Total NLD:</a:t>
            </a:r>
          </a:p>
        </p:txBody>
      </p:sp>
      <p:sp>
        <p:nvSpPr>
          <p:cNvPr id="44" name="TextBox 43"/>
          <p:cNvSpPr txBox="1"/>
          <p:nvPr/>
        </p:nvSpPr>
        <p:spPr>
          <a:xfrm>
            <a:off x="335488" y="6139171"/>
            <a:ext cx="7895288" cy="338554"/>
          </a:xfrm>
          <a:prstGeom prst="rect">
            <a:avLst/>
          </a:prstGeom>
          <a:noFill/>
        </p:spPr>
        <p:txBody>
          <a:bodyPr wrap="square" rtlCol="0">
            <a:spAutoFit/>
          </a:bodyPr>
          <a:lstStyle/>
          <a:p>
            <a:r>
              <a:rPr lang="en-US" sz="1600" dirty="0" smtClean="0">
                <a:solidFill>
                  <a:prstClr val="black"/>
                </a:solidFill>
                <a:latin typeface="Arial"/>
                <a:cs typeface="Arial"/>
              </a:rPr>
              <a:t>From </a:t>
            </a:r>
            <a:r>
              <a:rPr lang="en-US" sz="1600" dirty="0" err="1" smtClean="0">
                <a:solidFill>
                  <a:prstClr val="black"/>
                </a:solidFill>
                <a:latin typeface="Times"/>
                <a:cs typeface="Times"/>
              </a:rPr>
              <a:t>lnZ</a:t>
            </a:r>
            <a:r>
              <a:rPr lang="en-US" sz="1600" dirty="0" smtClean="0">
                <a:solidFill>
                  <a:prstClr val="black"/>
                </a:solidFill>
                <a:latin typeface="Times"/>
                <a:cs typeface="Times"/>
              </a:rPr>
              <a:t> </a:t>
            </a:r>
            <a:r>
              <a:rPr lang="en-US" sz="1600" dirty="0" smtClean="0">
                <a:solidFill>
                  <a:prstClr val="black"/>
                </a:solidFill>
                <a:latin typeface="Arial"/>
                <a:cs typeface="Arial"/>
              </a:rPr>
              <a:t> one finds </a:t>
            </a:r>
            <a:r>
              <a:rPr lang="en-US" sz="1600" i="1" dirty="0" smtClean="0">
                <a:solidFill>
                  <a:prstClr val="black"/>
                </a:solidFill>
                <a:latin typeface="Arial"/>
                <a:cs typeface="Arial"/>
              </a:rPr>
              <a:t>E, S, E*, </a:t>
            </a:r>
            <a:r>
              <a:rPr lang="en-US" sz="1600" i="1" dirty="0" err="1" smtClean="0">
                <a:solidFill>
                  <a:prstClr val="black"/>
                </a:solidFill>
                <a:latin typeface="Arial"/>
                <a:cs typeface="Arial"/>
              </a:rPr>
              <a:t>f</a:t>
            </a:r>
            <a:r>
              <a:rPr lang="en-US" sz="1600" i="1" baseline="-25000" dirty="0" err="1" smtClean="0">
                <a:solidFill>
                  <a:prstClr val="black"/>
                </a:solidFill>
                <a:latin typeface="Arial"/>
                <a:cs typeface="Arial"/>
              </a:rPr>
              <a:t>k</a:t>
            </a:r>
            <a:r>
              <a:rPr lang="en-US" sz="1600" baseline="-25000" dirty="0" smtClean="0">
                <a:solidFill>
                  <a:prstClr val="black"/>
                </a:solidFill>
                <a:latin typeface="Arial"/>
                <a:cs typeface="Arial"/>
              </a:rPr>
              <a:t>,</a:t>
            </a:r>
            <a:r>
              <a:rPr lang="en-US" sz="1600" dirty="0" smtClean="0">
                <a:solidFill>
                  <a:prstClr val="black"/>
                </a:solidFill>
                <a:latin typeface="Arial"/>
                <a:cs typeface="Arial"/>
              </a:rPr>
              <a:t> and also exact </a:t>
            </a:r>
            <a:r>
              <a:rPr lang="en-US" sz="1600" dirty="0" smtClean="0">
                <a:solidFill>
                  <a:prstClr val="black"/>
                </a:solidFill>
                <a:latin typeface="Symbol" charset="2"/>
                <a:cs typeface="Symbol" charset="2"/>
              </a:rPr>
              <a:t>D</a:t>
            </a:r>
            <a:r>
              <a:rPr lang="en-US" sz="1600" dirty="0" smtClean="0">
                <a:solidFill>
                  <a:prstClr val="black"/>
                </a:solidFill>
                <a:latin typeface="Arial"/>
                <a:cs typeface="Arial"/>
              </a:rPr>
              <a:t>, exact </a:t>
            </a:r>
            <a:r>
              <a:rPr lang="en-US" sz="1600" dirty="0" smtClean="0">
                <a:solidFill>
                  <a:prstClr val="black"/>
                </a:solidFill>
                <a:latin typeface="Symbol" charset="2"/>
                <a:cs typeface="Symbol" charset="2"/>
              </a:rPr>
              <a:t>l</a:t>
            </a:r>
            <a:r>
              <a:rPr lang="en-US" sz="1600" dirty="0" smtClean="0">
                <a:solidFill>
                  <a:prstClr val="black"/>
                </a:solidFill>
                <a:latin typeface="Arial"/>
                <a:cs typeface="Arial"/>
              </a:rPr>
              <a:t>, </a:t>
            </a:r>
            <a:r>
              <a:rPr lang="en-US" sz="1600" dirty="0" err="1" smtClean="0">
                <a:solidFill>
                  <a:prstClr val="black"/>
                </a:solidFill>
                <a:latin typeface="Arial"/>
                <a:cs typeface="Arial"/>
              </a:rPr>
              <a:t>u</a:t>
            </a:r>
            <a:r>
              <a:rPr lang="en-US" sz="1600" baseline="-25000" dirty="0" err="1" smtClean="0">
                <a:solidFill>
                  <a:prstClr val="black"/>
                </a:solidFill>
                <a:latin typeface="Arial"/>
                <a:cs typeface="Arial"/>
              </a:rPr>
              <a:t>k</a:t>
            </a:r>
            <a:r>
              <a:rPr lang="en-US" sz="1600" baseline="-25000" dirty="0" smtClean="0">
                <a:solidFill>
                  <a:prstClr val="black"/>
                </a:solidFill>
                <a:latin typeface="Arial"/>
                <a:cs typeface="Arial"/>
              </a:rPr>
              <a:t> </a:t>
            </a:r>
            <a:r>
              <a:rPr lang="en-US" sz="1600" dirty="0" smtClean="0">
                <a:solidFill>
                  <a:prstClr val="black"/>
                </a:solidFill>
                <a:latin typeface="Arial"/>
                <a:cs typeface="Arial"/>
              </a:rPr>
              <a:t>and </a:t>
            </a:r>
            <a:r>
              <a:rPr lang="en-US" sz="1600" dirty="0" err="1" smtClean="0">
                <a:solidFill>
                  <a:prstClr val="black"/>
                </a:solidFill>
                <a:latin typeface="Arial"/>
                <a:cs typeface="Arial"/>
              </a:rPr>
              <a:t>v</a:t>
            </a:r>
            <a:r>
              <a:rPr lang="en-US" sz="1600" baseline="-25000" dirty="0" err="1" smtClean="0">
                <a:solidFill>
                  <a:prstClr val="black"/>
                </a:solidFill>
                <a:latin typeface="Arial"/>
                <a:cs typeface="Arial"/>
              </a:rPr>
              <a:t>k</a:t>
            </a:r>
            <a:r>
              <a:rPr lang="en-US" sz="1600" baseline="-25000" dirty="0" smtClean="0">
                <a:solidFill>
                  <a:prstClr val="black"/>
                </a:solidFill>
                <a:latin typeface="Arial"/>
                <a:cs typeface="Arial"/>
              </a:rPr>
              <a:t>    </a:t>
            </a:r>
            <a:r>
              <a:rPr lang="en-US" sz="1100" dirty="0" smtClean="0">
                <a:solidFill>
                  <a:prstClr val="black"/>
                </a:solidFill>
                <a:latin typeface="Arial"/>
                <a:ea typeface="Wingdings"/>
                <a:cs typeface="Arial"/>
                <a:sym typeface="Wingdings"/>
              </a:rPr>
              <a:t></a:t>
            </a:r>
            <a:r>
              <a:rPr lang="en-US" sz="1600" dirty="0" smtClean="0">
                <a:solidFill>
                  <a:prstClr val="black"/>
                </a:solidFill>
                <a:latin typeface="Arial"/>
                <a:cs typeface="Arial"/>
              </a:rPr>
              <a:t>  PDM</a:t>
            </a:r>
            <a:endParaRPr lang="en-US" sz="1600" i="1" dirty="0" smtClean="0">
              <a:solidFill>
                <a:prstClr val="black"/>
              </a:solidFill>
              <a:latin typeface="Arial"/>
              <a:cs typeface="Arial"/>
            </a:endParaRPr>
          </a:p>
        </p:txBody>
      </p:sp>
      <p:sp>
        <p:nvSpPr>
          <p:cNvPr id="45" name="TextBox 44"/>
          <p:cNvSpPr txBox="1"/>
          <p:nvPr/>
        </p:nvSpPr>
        <p:spPr>
          <a:xfrm>
            <a:off x="218741" y="6301055"/>
            <a:ext cx="4183808" cy="523220"/>
          </a:xfrm>
          <a:prstGeom prst="rect">
            <a:avLst/>
          </a:prstGeom>
          <a:noFill/>
        </p:spPr>
        <p:txBody>
          <a:bodyPr wrap="none" rtlCol="0">
            <a:spAutoFit/>
          </a:bodyPr>
          <a:lstStyle/>
          <a:p>
            <a:r>
              <a:rPr lang="en-US" sz="1600" dirty="0" smtClean="0">
                <a:solidFill>
                  <a:prstClr val="black"/>
                </a:solidFill>
                <a:latin typeface="Times New Roman"/>
                <a:cs typeface="Times New Roman"/>
              </a:rPr>
              <a:t>_________</a:t>
            </a:r>
          </a:p>
          <a:p>
            <a:r>
              <a:rPr lang="en-US" sz="1200" dirty="0" smtClean="0">
                <a:solidFill>
                  <a:prstClr val="black"/>
                </a:solidFill>
                <a:latin typeface="Arial"/>
                <a:cs typeface="Arial"/>
              </a:rPr>
              <a:t>[1] N. </a:t>
            </a:r>
            <a:r>
              <a:rPr lang="en-US" sz="1200" dirty="0" err="1" smtClean="0">
                <a:solidFill>
                  <a:prstClr val="black"/>
                </a:solidFill>
                <a:latin typeface="Arial"/>
                <a:cs typeface="Arial"/>
              </a:rPr>
              <a:t>Quang</a:t>
            </a:r>
            <a:r>
              <a:rPr lang="en-US" sz="1200" dirty="0" smtClean="0">
                <a:solidFill>
                  <a:prstClr val="black"/>
                </a:solidFill>
                <a:latin typeface="Arial"/>
                <a:cs typeface="Arial"/>
              </a:rPr>
              <a:t> Hung, N. Dinh Dang, PRC </a:t>
            </a:r>
            <a:r>
              <a:rPr lang="en-US" sz="1200" b="1" dirty="0" smtClean="0">
                <a:solidFill>
                  <a:prstClr val="black"/>
                </a:solidFill>
                <a:latin typeface="Arial"/>
                <a:cs typeface="Arial"/>
              </a:rPr>
              <a:t>79</a:t>
            </a:r>
            <a:r>
              <a:rPr lang="en-US" sz="1200" dirty="0" smtClean="0">
                <a:solidFill>
                  <a:prstClr val="black"/>
                </a:solidFill>
                <a:latin typeface="Arial"/>
                <a:cs typeface="Arial"/>
              </a:rPr>
              <a:t> (2009) 054328</a:t>
            </a:r>
            <a:r>
              <a:rPr lang="en-US" sz="1200" dirty="0" smtClean="0">
                <a:solidFill>
                  <a:prstClr val="black"/>
                </a:solidFill>
                <a:latin typeface="Times New Roman"/>
                <a:cs typeface="Times New Roman"/>
              </a:rPr>
              <a:t>.</a:t>
            </a:r>
            <a:endParaRPr lang="en-US" sz="1200" dirty="0">
              <a:solidFill>
                <a:prstClr val="black"/>
              </a:solidFill>
              <a:latin typeface="Times New Roman"/>
              <a:cs typeface="Times New Roman"/>
            </a:endParaRPr>
          </a:p>
        </p:txBody>
      </p:sp>
      <p:pic>
        <p:nvPicPr>
          <p:cNvPr id="5" name="Picture 4" descr="Picture clipping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9408" y="1819094"/>
            <a:ext cx="2044700" cy="4127500"/>
          </a:xfrm>
          <a:prstGeom prst="rect">
            <a:avLst/>
          </a:prstGeom>
        </p:spPr>
      </p:pic>
      <p:sp>
        <p:nvSpPr>
          <p:cNvPr id="19" name="Content Placeholder 2"/>
          <p:cNvSpPr txBox="1">
            <a:spLocks/>
          </p:cNvSpPr>
          <p:nvPr/>
        </p:nvSpPr>
        <p:spPr>
          <a:xfrm>
            <a:off x="820435" y="625723"/>
            <a:ext cx="7517037" cy="361276"/>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ctr" defTabSz="914400">
              <a:buClr>
                <a:srgbClr val="3891A7"/>
              </a:buClr>
              <a:buFont typeface="Wingdings 2"/>
              <a:buNone/>
              <a:defRPr/>
            </a:pPr>
            <a:r>
              <a:rPr lang="en-US" sz="1600" dirty="0" smtClean="0">
                <a:solidFill>
                  <a:srgbClr val="0000FF"/>
                </a:solidFill>
                <a:latin typeface="Gill Sans MT"/>
              </a:rPr>
              <a:t>N. Quang Hung, NDD, and L. T. </a:t>
            </a:r>
            <a:r>
              <a:rPr lang="en-US" sz="1600" dirty="0" err="1" smtClean="0">
                <a:solidFill>
                  <a:srgbClr val="0000FF"/>
                </a:solidFill>
                <a:latin typeface="Gill Sans MT"/>
              </a:rPr>
              <a:t>Quynh</a:t>
            </a:r>
            <a:r>
              <a:rPr lang="en-US" sz="1600" dirty="0" smtClean="0">
                <a:solidFill>
                  <a:srgbClr val="0000FF"/>
                </a:solidFill>
                <a:latin typeface="Gill Sans MT"/>
              </a:rPr>
              <a:t> </a:t>
            </a:r>
            <a:r>
              <a:rPr lang="en-US" sz="1600" dirty="0" err="1" smtClean="0">
                <a:solidFill>
                  <a:srgbClr val="0000FF"/>
                </a:solidFill>
                <a:latin typeface="Gill Sans MT"/>
              </a:rPr>
              <a:t>Huong</a:t>
            </a:r>
            <a:r>
              <a:rPr lang="en-US" sz="1600" dirty="0" smtClean="0">
                <a:solidFill>
                  <a:srgbClr val="0000FF"/>
                </a:solidFill>
                <a:latin typeface="Gill Sans MT"/>
              </a:rPr>
              <a:t>., PRL. </a:t>
            </a:r>
            <a:r>
              <a:rPr lang="en-US" sz="1600" b="1" dirty="0" smtClean="0">
                <a:solidFill>
                  <a:srgbClr val="0000FF"/>
                </a:solidFill>
                <a:latin typeface="Gill Sans MT"/>
              </a:rPr>
              <a:t>118</a:t>
            </a:r>
            <a:r>
              <a:rPr lang="en-US" sz="1600" dirty="0">
                <a:solidFill>
                  <a:srgbClr val="0000FF"/>
                </a:solidFill>
                <a:latin typeface="Gill Sans MT"/>
              </a:rPr>
              <a:t> </a:t>
            </a:r>
            <a:r>
              <a:rPr lang="en-US" sz="1600" dirty="0" smtClean="0">
                <a:solidFill>
                  <a:srgbClr val="0000FF"/>
                </a:solidFill>
                <a:latin typeface="Gill Sans MT"/>
              </a:rPr>
              <a:t>(2017) 022502</a:t>
            </a:r>
          </a:p>
        </p:txBody>
      </p:sp>
      <p:sp>
        <p:nvSpPr>
          <p:cNvPr id="20" name="TextBox 19"/>
          <p:cNvSpPr txBox="1"/>
          <p:nvPr/>
        </p:nvSpPr>
        <p:spPr>
          <a:xfrm>
            <a:off x="314233" y="36888"/>
            <a:ext cx="8640960" cy="584776"/>
          </a:xfrm>
          <a:prstGeom prst="rect">
            <a:avLst/>
          </a:prstGeom>
          <a:solidFill>
            <a:srgbClr val="3366FF"/>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3200" dirty="0" smtClean="0">
                <a:solidFill>
                  <a:schemeClr val="bg1"/>
                </a:solidFill>
                <a:cs typeface="Arial"/>
              </a:rPr>
              <a:t>Our approach to NLD and RSF</a:t>
            </a:r>
            <a:endParaRPr lang="en-US" sz="3200" dirty="0">
              <a:solidFill>
                <a:schemeClr val="bg1"/>
              </a:solidFill>
            </a:endParaRPr>
          </a:p>
        </p:txBody>
      </p:sp>
      <p:graphicFrame>
        <p:nvGraphicFramePr>
          <p:cNvPr id="24" name="Object 23"/>
          <p:cNvGraphicFramePr>
            <a:graphicFrameLocks noChangeAspect="1"/>
          </p:cNvGraphicFramePr>
          <p:nvPr>
            <p:extLst>
              <p:ext uri="{D42A27DB-BD31-4B8C-83A1-F6EECF244321}">
                <p14:modId xmlns:p14="http://schemas.microsoft.com/office/powerpoint/2010/main" val="3129944879"/>
              </p:ext>
            </p:extLst>
          </p:nvPr>
        </p:nvGraphicFramePr>
        <p:xfrm>
          <a:off x="2055795" y="4434447"/>
          <a:ext cx="3083817" cy="792981"/>
        </p:xfrm>
        <a:graphic>
          <a:graphicData uri="http://schemas.openxmlformats.org/presentationml/2006/ole">
            <mc:AlternateContent xmlns:mc="http://schemas.openxmlformats.org/markup-compatibility/2006">
              <mc:Choice xmlns:v="urn:schemas-microsoft-com:vml" Requires="v">
                <p:oleObj spid="_x0000_s28922" name="Equation" r:id="rId5" imgW="1778000" imgH="457200" progId="Equation.3">
                  <p:embed/>
                </p:oleObj>
              </mc:Choice>
              <mc:Fallback>
                <p:oleObj name="Equation" r:id="rId5" imgW="1778000" imgH="457200" progId="Equation.3">
                  <p:embed/>
                  <p:pic>
                    <p:nvPicPr>
                      <p:cNvPr id="0" name=""/>
                      <p:cNvPicPr/>
                      <p:nvPr/>
                    </p:nvPicPr>
                    <p:blipFill>
                      <a:blip r:embed="rId6"/>
                      <a:stretch>
                        <a:fillRect/>
                      </a:stretch>
                    </p:blipFill>
                    <p:spPr>
                      <a:xfrm>
                        <a:off x="2055795" y="4434447"/>
                        <a:ext cx="3083817" cy="792981"/>
                      </a:xfrm>
                      <a:prstGeom prst="rect">
                        <a:avLst/>
                      </a:prstGeom>
                    </p:spPr>
                  </p:pic>
                </p:oleObj>
              </mc:Fallback>
            </mc:AlternateContent>
          </a:graphicData>
        </a:graphic>
      </p:graphicFrame>
      <p:sp>
        <p:nvSpPr>
          <p:cNvPr id="26" name="TextBox 25"/>
          <p:cNvSpPr txBox="1"/>
          <p:nvPr/>
        </p:nvSpPr>
        <p:spPr>
          <a:xfrm>
            <a:off x="365052" y="5217934"/>
            <a:ext cx="5327334" cy="954107"/>
          </a:xfrm>
          <a:prstGeom prst="rect">
            <a:avLst/>
          </a:prstGeom>
          <a:noFill/>
        </p:spPr>
        <p:txBody>
          <a:bodyPr wrap="square" rtlCol="0">
            <a:spAutoFit/>
          </a:bodyPr>
          <a:lstStyle/>
          <a:p>
            <a:r>
              <a:rPr lang="en-US" sz="1600" i="1" dirty="0" err="1" smtClean="0">
                <a:latin typeface="Times New Roman"/>
                <a:cs typeface="Times New Roman"/>
              </a:rPr>
              <a:t>K</a:t>
            </a:r>
            <a:r>
              <a:rPr lang="en-US" sz="1600" i="1" baseline="-25000" dirty="0" err="1" smtClean="0">
                <a:latin typeface="Times New Roman"/>
                <a:cs typeface="Times New Roman"/>
              </a:rPr>
              <a:t>coll</a:t>
            </a:r>
            <a:r>
              <a:rPr lang="en-US" sz="1600" dirty="0" smtClean="0">
                <a:latin typeface="Times New Roman"/>
                <a:cs typeface="Times New Roman"/>
              </a:rPr>
              <a:t>(</a:t>
            </a:r>
            <a:r>
              <a:rPr lang="en-US" sz="1600" i="1" dirty="0" smtClean="0">
                <a:latin typeface="Times New Roman"/>
                <a:cs typeface="Times New Roman"/>
              </a:rPr>
              <a:t>E</a:t>
            </a:r>
            <a:r>
              <a:rPr lang="en-US" sz="1600" dirty="0" smtClean="0">
                <a:latin typeface="Times New Roman"/>
                <a:cs typeface="Times New Roman"/>
              </a:rPr>
              <a:t>*)</a:t>
            </a:r>
            <a:r>
              <a:rPr lang="en-US" sz="1600" i="1" dirty="0" smtClean="0">
                <a:latin typeface="Times New Roman"/>
                <a:cs typeface="Times New Roman"/>
              </a:rPr>
              <a:t> = </a:t>
            </a:r>
            <a:r>
              <a:rPr lang="en-US" sz="1600" i="1" dirty="0" err="1">
                <a:latin typeface="Times New Roman"/>
                <a:cs typeface="Times New Roman"/>
              </a:rPr>
              <a:t>k</a:t>
            </a:r>
            <a:r>
              <a:rPr lang="en-US" sz="1600" i="1" baseline="-25000" dirty="0" err="1" smtClean="0">
                <a:latin typeface="Times New Roman"/>
                <a:cs typeface="Times New Roman"/>
              </a:rPr>
              <a:t>vib</a:t>
            </a:r>
            <a:r>
              <a:rPr lang="en-US" sz="1600" i="1" baseline="-25000" dirty="0" smtClean="0">
                <a:latin typeface="Times New Roman"/>
                <a:cs typeface="Times New Roman"/>
              </a:rPr>
              <a:t> </a:t>
            </a:r>
            <a:r>
              <a:rPr lang="en-US" sz="1600" dirty="0" smtClean="0">
                <a:latin typeface="Times New Roman"/>
                <a:cs typeface="Times New Roman"/>
              </a:rPr>
              <a:t>(</a:t>
            </a:r>
            <a:r>
              <a:rPr lang="en-US" sz="1600" i="1" dirty="0" smtClean="0">
                <a:latin typeface="Times New Roman"/>
                <a:cs typeface="Times New Roman"/>
              </a:rPr>
              <a:t>E</a:t>
            </a:r>
            <a:r>
              <a:rPr lang="en-US" sz="1600" dirty="0" smtClean="0">
                <a:latin typeface="Times New Roman"/>
                <a:cs typeface="Times New Roman"/>
              </a:rPr>
              <a:t>*) </a:t>
            </a:r>
            <a:r>
              <a:rPr lang="en-US" sz="1600" i="1" dirty="0" err="1" smtClean="0">
                <a:latin typeface="Times New Roman"/>
                <a:cs typeface="Times New Roman"/>
              </a:rPr>
              <a:t>k</a:t>
            </a:r>
            <a:r>
              <a:rPr lang="en-US" sz="1600" i="1" baseline="-25000" dirty="0" err="1" smtClean="0">
                <a:latin typeface="Times New Roman"/>
                <a:cs typeface="Times New Roman"/>
              </a:rPr>
              <a:t>rot</a:t>
            </a:r>
            <a:r>
              <a:rPr lang="en-US" sz="1600" dirty="0" smtClean="0">
                <a:latin typeface="Times New Roman"/>
                <a:cs typeface="Times New Roman"/>
              </a:rPr>
              <a:t>(</a:t>
            </a:r>
            <a:r>
              <a:rPr lang="en-US" sz="1600" i="1" dirty="0" smtClean="0">
                <a:latin typeface="Times New Roman"/>
                <a:cs typeface="Times New Roman"/>
              </a:rPr>
              <a:t>E</a:t>
            </a:r>
            <a:r>
              <a:rPr lang="en-US" sz="1600" dirty="0" smtClean="0">
                <a:latin typeface="Times New Roman"/>
                <a:cs typeface="Times New Roman"/>
              </a:rPr>
              <a:t>*): </a:t>
            </a:r>
            <a:r>
              <a:rPr lang="en-US" sz="1400" dirty="0" smtClean="0">
                <a:latin typeface="Arial"/>
                <a:cs typeface="Arial"/>
              </a:rPr>
              <a:t>collective enhancement factor     </a:t>
            </a:r>
          </a:p>
          <a:p>
            <a:r>
              <a:rPr lang="en-US" sz="1600" dirty="0">
                <a:latin typeface="Arial"/>
                <a:cs typeface="Arial"/>
              </a:rPr>
              <a:t>  </a:t>
            </a:r>
            <a:r>
              <a:rPr lang="en-US" sz="1600" dirty="0" smtClean="0">
                <a:latin typeface="Arial"/>
                <a:cs typeface="Arial"/>
              </a:rPr>
              <a:t>                                                </a:t>
            </a:r>
            <a:r>
              <a:rPr lang="en-US" sz="1400" dirty="0" smtClean="0">
                <a:latin typeface="Arial"/>
                <a:cs typeface="Arial"/>
              </a:rPr>
              <a:t>(formulated by </a:t>
            </a:r>
            <a:r>
              <a:rPr lang="en-US" sz="1400" dirty="0" err="1" smtClean="0">
                <a:latin typeface="Arial"/>
                <a:cs typeface="Arial"/>
              </a:rPr>
              <a:t>Ignatyuk</a:t>
            </a:r>
            <a:r>
              <a:rPr lang="en-US" sz="1400" dirty="0" smtClean="0">
                <a:latin typeface="Arial"/>
                <a:cs typeface="Arial"/>
              </a:rPr>
              <a:t>)</a:t>
            </a:r>
          </a:p>
          <a:p>
            <a:endParaRPr lang="en-US" sz="800" dirty="0" smtClean="0">
              <a:latin typeface="Arial"/>
              <a:cs typeface="Arial"/>
            </a:endParaRPr>
          </a:p>
          <a:p>
            <a:r>
              <a:rPr lang="en-US" sz="1600" i="1" dirty="0" smtClean="0">
                <a:latin typeface="Symbol" charset="2"/>
                <a:cs typeface="Symbol" charset="2"/>
              </a:rPr>
              <a:t>s </a:t>
            </a:r>
            <a:r>
              <a:rPr lang="en-US" sz="1600" dirty="0" smtClean="0">
                <a:latin typeface="Times New Roman"/>
                <a:cs typeface="Times New Roman"/>
              </a:rPr>
              <a:t>: </a:t>
            </a:r>
            <a:r>
              <a:rPr lang="en-US" sz="1600" dirty="0" smtClean="0">
                <a:latin typeface="Arial"/>
                <a:cs typeface="Arial"/>
              </a:rPr>
              <a:t>spin cut-off factor </a:t>
            </a:r>
          </a:p>
        </p:txBody>
      </p:sp>
      <p:cxnSp>
        <p:nvCxnSpPr>
          <p:cNvPr id="4" name="Curved Connector 3"/>
          <p:cNvCxnSpPr/>
          <p:nvPr/>
        </p:nvCxnSpPr>
        <p:spPr>
          <a:xfrm rot="16200000" flipH="1">
            <a:off x="6066564" y="3169774"/>
            <a:ext cx="1449020" cy="1431219"/>
          </a:xfrm>
          <a:prstGeom prst="curvedConnector3">
            <a:avLst>
              <a:gd name="adj1" fmla="val 50000"/>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6075464" y="1966208"/>
            <a:ext cx="0" cy="1194664"/>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7506682" y="4609892"/>
            <a:ext cx="0" cy="1152297"/>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graphicFrame>
        <p:nvGraphicFramePr>
          <p:cNvPr id="27" name="Object 26"/>
          <p:cNvGraphicFramePr>
            <a:graphicFrameLocks noChangeAspect="1"/>
          </p:cNvGraphicFramePr>
          <p:nvPr>
            <p:extLst>
              <p:ext uri="{D42A27DB-BD31-4B8C-83A1-F6EECF244321}">
                <p14:modId xmlns:p14="http://schemas.microsoft.com/office/powerpoint/2010/main" val="1992902964"/>
              </p:ext>
            </p:extLst>
          </p:nvPr>
        </p:nvGraphicFramePr>
        <p:xfrm>
          <a:off x="1666546" y="3819980"/>
          <a:ext cx="4025840" cy="532331"/>
        </p:xfrm>
        <a:graphic>
          <a:graphicData uri="http://schemas.openxmlformats.org/presentationml/2006/ole">
            <mc:AlternateContent xmlns:mc="http://schemas.openxmlformats.org/markup-compatibility/2006">
              <mc:Choice xmlns:v="urn:schemas-microsoft-com:vml" Requires="v">
                <p:oleObj spid="_x0000_s28923" name="Equation" r:id="rId7" imgW="2133600" imgH="279400" progId="Equation.3">
                  <p:embed/>
                </p:oleObj>
              </mc:Choice>
              <mc:Fallback>
                <p:oleObj name="Equation" r:id="rId7" imgW="2133600" imgH="279400" progId="Equation.3">
                  <p:embed/>
                  <p:pic>
                    <p:nvPicPr>
                      <p:cNvPr id="0" name=""/>
                      <p:cNvPicPr/>
                      <p:nvPr/>
                    </p:nvPicPr>
                    <p:blipFill>
                      <a:blip r:embed="rId8"/>
                      <a:stretch>
                        <a:fillRect/>
                      </a:stretch>
                    </p:blipFill>
                    <p:spPr>
                      <a:xfrm>
                        <a:off x="1666546" y="3819980"/>
                        <a:ext cx="4025840" cy="532331"/>
                      </a:xfrm>
                      <a:prstGeom prst="rect">
                        <a:avLst/>
                      </a:prstGeom>
                      <a:ln w="28575" cmpd="sng">
                        <a:solidFill>
                          <a:srgbClr val="FF6600"/>
                        </a:solidFill>
                      </a:ln>
                    </p:spPr>
                  </p:pic>
                </p:oleObj>
              </mc:Fallback>
            </mc:AlternateContent>
          </a:graphicData>
        </a:graphic>
      </p:graphicFrame>
    </p:spTree>
    <p:extLst>
      <p:ext uri="{BB962C8B-B14F-4D97-AF65-F5344CB8AC3E}">
        <p14:creationId xmlns:p14="http://schemas.microsoft.com/office/powerpoint/2010/main" val="23054197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8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800"/>
                                        <p:tgtEl>
                                          <p:spTgt spid="23"/>
                                        </p:tgtEl>
                                      </p:cBhvr>
                                    </p:animEffect>
                                  </p:childTnLst>
                                </p:cTn>
                              </p:par>
                              <p:par>
                                <p:cTn id="11" presetID="6" presetClass="entr" presetSubtype="16"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circle(in)">
                                      <p:cBhvr>
                                        <p:cTn id="13" dur="8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E7BCF94-62D1-7E4D-9FF7-7ABED3222029}" type="slidenum">
              <a:rPr lang="en-US" smtClean="0"/>
              <a:t>3</a:t>
            </a:fld>
            <a:endParaRPr lang="en-US"/>
          </a:p>
        </p:txBody>
      </p:sp>
      <p:pic>
        <p:nvPicPr>
          <p:cNvPr id="5" name="Picture 4" descr="PRL20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169" y="529231"/>
            <a:ext cx="10151531" cy="5486399"/>
          </a:xfrm>
          <a:prstGeom prst="rect">
            <a:avLst/>
          </a:prstGeom>
        </p:spPr>
      </p:pic>
      <p:pic>
        <p:nvPicPr>
          <p:cNvPr id="6" name="Picture 5" descr="Screen Shot 2017-04-05 at 14.18.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430" y="3315379"/>
            <a:ext cx="8796169" cy="3406096"/>
          </a:xfrm>
          <a:prstGeom prst="rect">
            <a:avLst/>
          </a:prstGeom>
          <a:ln>
            <a:noFill/>
          </a:ln>
        </p:spPr>
      </p:pic>
      <p:sp>
        <p:nvSpPr>
          <p:cNvPr id="7" name="Rectangle 6"/>
          <p:cNvSpPr/>
          <p:nvPr/>
        </p:nvSpPr>
        <p:spPr>
          <a:xfrm>
            <a:off x="3062785" y="3315379"/>
            <a:ext cx="5789410" cy="363385"/>
          </a:xfrm>
          <a:prstGeom prst="rect">
            <a:avLst/>
          </a:prstGeom>
          <a:solidFill>
            <a:srgbClr val="FF1800">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73510" y="4687156"/>
            <a:ext cx="2689275" cy="363385"/>
          </a:xfrm>
          <a:prstGeom prst="rect">
            <a:avLst/>
          </a:prstGeom>
          <a:solidFill>
            <a:srgbClr val="FF1800">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73511" y="3678764"/>
            <a:ext cx="8478684" cy="1008392"/>
          </a:xfrm>
          <a:prstGeom prst="rect">
            <a:avLst/>
          </a:prstGeom>
          <a:solidFill>
            <a:srgbClr val="FF1800">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61241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3200"/>
                                        <p:tgtEl>
                                          <p:spTgt spid="6"/>
                                        </p:tgtEl>
                                      </p:cBhvr>
                                    </p:animEffect>
                                    <p:anim calcmode="lin" valueType="num">
                                      <p:cBhvr>
                                        <p:cTn id="12" dur="3200" fill="hold"/>
                                        <p:tgtEl>
                                          <p:spTgt spid="6"/>
                                        </p:tgtEl>
                                        <p:attrNameLst>
                                          <p:attrName>ppt_x</p:attrName>
                                        </p:attrNameLst>
                                      </p:cBhvr>
                                      <p:tavLst>
                                        <p:tav tm="0">
                                          <p:val>
                                            <p:strVal val="#ppt_x"/>
                                          </p:val>
                                        </p:tav>
                                        <p:tav tm="100000">
                                          <p:val>
                                            <p:strVal val="#ppt_x"/>
                                          </p:val>
                                        </p:tav>
                                      </p:tavLst>
                                    </p:anim>
                                    <p:anim calcmode="lin" valueType="num">
                                      <p:cBhvr>
                                        <p:cTn id="13" dur="32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5200"/>
                            </p:stCondLst>
                            <p:childTnLst>
                              <p:par>
                                <p:cTn id="15" presetID="2" presetClass="entr" presetSubtype="2"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5700"/>
                            </p:stCondLst>
                            <p:childTnLst>
                              <p:par>
                                <p:cTn id="20" presetID="2" presetClass="entr" presetSubtype="2"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1+#ppt_w/2"/>
                                          </p:val>
                                        </p:tav>
                                        <p:tav tm="100000">
                                          <p:val>
                                            <p:strVal val="#ppt_x"/>
                                          </p:val>
                                        </p:tav>
                                      </p:tavLst>
                                    </p:anim>
                                    <p:anim calcmode="lin" valueType="num">
                                      <p:cBhvr additive="base">
                                        <p:cTn id="23" dur="500" fill="hold"/>
                                        <p:tgtEl>
                                          <p:spTgt spid="10"/>
                                        </p:tgtEl>
                                        <p:attrNameLst>
                                          <p:attrName>ppt_y</p:attrName>
                                        </p:attrNameLst>
                                      </p:cBhvr>
                                      <p:tavLst>
                                        <p:tav tm="0">
                                          <p:val>
                                            <p:strVal val="#ppt_y"/>
                                          </p:val>
                                        </p:tav>
                                        <p:tav tm="100000">
                                          <p:val>
                                            <p:strVal val="#ppt_y"/>
                                          </p:val>
                                        </p:tav>
                                      </p:tavLst>
                                    </p:anim>
                                  </p:childTnLst>
                                </p:cTn>
                              </p:par>
                            </p:childTnLst>
                          </p:cTn>
                        </p:par>
                        <p:par>
                          <p:cTn id="24" fill="hold">
                            <p:stCondLst>
                              <p:cond delay="6200"/>
                            </p:stCondLst>
                            <p:childTnLst>
                              <p:par>
                                <p:cTn id="25" presetID="2" presetClass="entr" presetSubtype="2"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58976" y="108519"/>
            <a:ext cx="6555400" cy="523220"/>
          </a:xfrm>
          <a:prstGeom prst="rect">
            <a:avLst/>
          </a:prstGeom>
          <a:solidFill>
            <a:srgbClr val="FFFF00"/>
          </a:solidFill>
        </p:spPr>
        <p:txBody>
          <a:bodyPr wrap="square" rtlCol="0">
            <a:spAutoFit/>
          </a:bodyPr>
          <a:lstStyle/>
          <a:p>
            <a:pPr algn="ctr"/>
            <a:r>
              <a:rPr lang="en-US" sz="2800" dirty="0" smtClean="0">
                <a:solidFill>
                  <a:srgbClr val="FF0000"/>
                </a:solidFill>
                <a:latin typeface="Calibri"/>
              </a:rPr>
              <a:t>Description of NLD</a:t>
            </a:r>
            <a:endParaRPr lang="en-US" sz="2800" dirty="0">
              <a:solidFill>
                <a:srgbClr val="FF0000"/>
              </a:solidFill>
              <a:latin typeface="Calibri"/>
            </a:endParaRPr>
          </a:p>
        </p:txBody>
      </p:sp>
      <p:pic>
        <p:nvPicPr>
          <p:cNvPr id="8" name="Picture 7" descr="Screen Shot 2016-12-19 at 17.08.5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4891" y="676882"/>
            <a:ext cx="5764914" cy="785474"/>
          </a:xfrm>
          <a:prstGeom prst="rect">
            <a:avLst/>
          </a:prstGeom>
        </p:spPr>
      </p:pic>
      <p:sp>
        <p:nvSpPr>
          <p:cNvPr id="9" name="TextBox 8"/>
          <p:cNvSpPr txBox="1"/>
          <p:nvPr/>
        </p:nvSpPr>
        <p:spPr>
          <a:xfrm>
            <a:off x="220892" y="1395028"/>
            <a:ext cx="8923108" cy="830997"/>
          </a:xfrm>
          <a:prstGeom prst="rect">
            <a:avLst/>
          </a:prstGeom>
          <a:noFill/>
        </p:spPr>
        <p:txBody>
          <a:bodyPr wrap="square" rtlCol="0">
            <a:spAutoFit/>
          </a:bodyPr>
          <a:lstStyle/>
          <a:p>
            <a:r>
              <a:rPr lang="en-US" sz="1600" dirty="0" smtClean="0">
                <a:solidFill>
                  <a:prstClr val="black"/>
                </a:solidFill>
                <a:latin typeface="Times New Roman"/>
                <a:cs typeface="Times New Roman"/>
              </a:rPr>
              <a:t>By </a:t>
            </a:r>
            <a:r>
              <a:rPr lang="en-US" sz="1600" dirty="0" err="1" smtClean="0">
                <a:solidFill>
                  <a:prstClr val="black"/>
                </a:solidFill>
                <a:latin typeface="Times New Roman"/>
                <a:cs typeface="Times New Roman"/>
              </a:rPr>
              <a:t>diagonalizing</a:t>
            </a:r>
            <a:r>
              <a:rPr lang="en-US" sz="1600" dirty="0" smtClean="0">
                <a:solidFill>
                  <a:prstClr val="black"/>
                </a:solidFill>
                <a:latin typeface="Times New Roman"/>
                <a:cs typeface="Times New Roman"/>
              </a:rPr>
              <a:t> this Hamiltonian, one finds the exact eigenvalues </a:t>
            </a:r>
            <a:r>
              <a:rPr lang="en-US" sz="1600" dirty="0" err="1" smtClean="0">
                <a:solidFill>
                  <a:prstClr val="black"/>
                </a:solidFill>
                <a:latin typeface="Allura"/>
                <a:cs typeface="Allura"/>
              </a:rPr>
              <a:t>E</a:t>
            </a:r>
            <a:r>
              <a:rPr lang="en-US" sz="1600" baseline="-25000" dirty="0" err="1" smtClean="0">
                <a:solidFill>
                  <a:prstClr val="black"/>
                </a:solidFill>
                <a:latin typeface="Calibri"/>
              </a:rPr>
              <a:t>i</a:t>
            </a:r>
            <a:r>
              <a:rPr lang="en-US" sz="1600" baseline="30000" dirty="0" err="1" smtClean="0">
                <a:solidFill>
                  <a:prstClr val="black"/>
                </a:solidFill>
                <a:latin typeface="Calibri"/>
              </a:rPr>
              <a:t>S</a:t>
            </a:r>
            <a:r>
              <a:rPr lang="en-US" sz="1600" baseline="-25000" dirty="0" smtClean="0">
                <a:solidFill>
                  <a:prstClr val="black"/>
                </a:solidFill>
                <a:latin typeface="Calibri"/>
              </a:rPr>
              <a:t>,  </a:t>
            </a:r>
            <a:r>
              <a:rPr lang="en-US" sz="1600" dirty="0" smtClean="0">
                <a:solidFill>
                  <a:prstClr val="black"/>
                </a:solidFill>
                <a:latin typeface="Times New Roman"/>
                <a:cs typeface="Times New Roman"/>
              </a:rPr>
              <a:t>occupation numbers </a:t>
            </a:r>
            <a:r>
              <a:rPr lang="en-US" sz="1600" i="1" dirty="0" err="1" smtClean="0">
                <a:solidFill>
                  <a:prstClr val="black"/>
                </a:solidFill>
                <a:latin typeface="Calibri"/>
              </a:rPr>
              <a:t>f</a:t>
            </a:r>
            <a:r>
              <a:rPr lang="en-US" sz="1600" baseline="-25000" dirty="0" err="1" smtClean="0">
                <a:solidFill>
                  <a:prstClr val="black"/>
                </a:solidFill>
                <a:latin typeface="Calibri"/>
              </a:rPr>
              <a:t>k</a:t>
            </a:r>
            <a:r>
              <a:rPr lang="en-US" sz="1600" baseline="30000" dirty="0" err="1" smtClean="0">
                <a:solidFill>
                  <a:prstClr val="black"/>
                </a:solidFill>
                <a:latin typeface="Calibri"/>
              </a:rPr>
              <a:t>S</a:t>
            </a:r>
            <a:r>
              <a:rPr lang="en-US" sz="1600" baseline="30000" dirty="0" smtClean="0">
                <a:solidFill>
                  <a:prstClr val="black"/>
                </a:solidFill>
                <a:latin typeface="Calibri"/>
              </a:rPr>
              <a:t> </a:t>
            </a:r>
            <a:r>
              <a:rPr lang="en-US" sz="1600" dirty="0" smtClean="0">
                <a:solidFill>
                  <a:prstClr val="black"/>
                </a:solidFill>
                <a:latin typeface="Times New Roman"/>
                <a:cs typeface="Times New Roman"/>
              </a:rPr>
              <a:t>at different total seniority </a:t>
            </a:r>
            <a:r>
              <a:rPr lang="en-US" sz="1600" i="1" dirty="0" smtClean="0">
                <a:solidFill>
                  <a:prstClr val="black"/>
                </a:solidFill>
                <a:latin typeface="Times New Roman"/>
                <a:cs typeface="Times New Roman"/>
              </a:rPr>
              <a:t>S</a:t>
            </a:r>
            <a:r>
              <a:rPr lang="en-US" sz="1600" dirty="0" smtClean="0">
                <a:solidFill>
                  <a:prstClr val="black"/>
                </a:solidFill>
                <a:latin typeface="Times New Roman"/>
                <a:cs typeface="Times New Roman"/>
              </a:rPr>
              <a:t>. These exact solutions are embedded into the canonical ensemble to construct the exact partition function at finite temperature </a:t>
            </a:r>
            <a:r>
              <a:rPr lang="en-US" sz="1600" i="1" dirty="0" smtClean="0">
                <a:solidFill>
                  <a:prstClr val="black"/>
                </a:solidFill>
                <a:latin typeface="Times New Roman"/>
                <a:cs typeface="Times New Roman"/>
              </a:rPr>
              <a:t>T </a:t>
            </a:r>
            <a:r>
              <a:rPr lang="en-US" sz="1600" dirty="0" smtClean="0">
                <a:solidFill>
                  <a:prstClr val="black"/>
                </a:solidFill>
                <a:latin typeface="Times New Roman"/>
                <a:cs typeface="Times New Roman"/>
              </a:rPr>
              <a:t>[1]</a:t>
            </a:r>
            <a:r>
              <a:rPr lang="en-US" sz="1600" dirty="0" smtClean="0">
                <a:solidFill>
                  <a:prstClr val="black"/>
                </a:solidFill>
                <a:latin typeface="Calibri"/>
              </a:rPr>
              <a:t>: </a:t>
            </a:r>
            <a:endParaRPr lang="en-US" sz="1600" dirty="0">
              <a:solidFill>
                <a:prstClr val="black"/>
              </a:solidFill>
              <a:latin typeface="Calibri"/>
            </a:endParaRPr>
          </a:p>
        </p:txBody>
      </p:sp>
      <p:pic>
        <p:nvPicPr>
          <p:cNvPr id="11" name="Picture 10" descr="Screen Shot 2016-12-19 at 17.18.57.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3247" y="2177942"/>
            <a:ext cx="2201553" cy="562856"/>
          </a:xfrm>
          <a:prstGeom prst="rect">
            <a:avLst/>
          </a:prstGeom>
        </p:spPr>
      </p:pic>
      <p:pic>
        <p:nvPicPr>
          <p:cNvPr id="12" name="Picture 11" descr="Screen Shot 2016-12-19 at 17.20.4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373" y="2712507"/>
            <a:ext cx="5009282" cy="331607"/>
          </a:xfrm>
          <a:prstGeom prst="rect">
            <a:avLst/>
          </a:prstGeom>
        </p:spPr>
      </p:pic>
      <p:graphicFrame>
        <p:nvGraphicFramePr>
          <p:cNvPr id="15" name="Object 14"/>
          <p:cNvGraphicFramePr>
            <a:graphicFrameLocks noChangeAspect="1"/>
          </p:cNvGraphicFramePr>
          <p:nvPr>
            <p:extLst>
              <p:ext uri="{D42A27DB-BD31-4B8C-83A1-F6EECF244321}">
                <p14:modId xmlns:p14="http://schemas.microsoft.com/office/powerpoint/2010/main" val="1796829993"/>
              </p:ext>
            </p:extLst>
          </p:nvPr>
        </p:nvGraphicFramePr>
        <p:xfrm>
          <a:off x="385519" y="2938782"/>
          <a:ext cx="8479446" cy="650259"/>
        </p:xfrm>
        <a:graphic>
          <a:graphicData uri="http://schemas.openxmlformats.org/presentationml/2006/ole">
            <mc:AlternateContent xmlns:mc="http://schemas.openxmlformats.org/markup-compatibility/2006">
              <mc:Choice xmlns:v="urn:schemas-microsoft-com:vml" Requires="v">
                <p:oleObj spid="_x0000_s30071" name="Equation" r:id="rId7" imgW="6261100" imgH="444500" progId="Equation.3">
                  <p:embed/>
                </p:oleObj>
              </mc:Choice>
              <mc:Fallback>
                <p:oleObj name="Equation" r:id="rId7" imgW="6261100" imgH="444500" progId="Equation.3">
                  <p:embed/>
                  <p:pic>
                    <p:nvPicPr>
                      <p:cNvPr id="0" name=""/>
                      <p:cNvPicPr/>
                      <p:nvPr/>
                    </p:nvPicPr>
                    <p:blipFill>
                      <a:blip r:embed="rId8"/>
                      <a:stretch>
                        <a:fillRect/>
                      </a:stretch>
                    </p:blipFill>
                    <p:spPr>
                      <a:xfrm>
                        <a:off x="385519" y="2938782"/>
                        <a:ext cx="8479446" cy="650259"/>
                      </a:xfrm>
                      <a:prstGeom prst="rect">
                        <a:avLst/>
                      </a:prstGeom>
                    </p:spPr>
                  </p:pic>
                </p:oleObj>
              </mc:Fallback>
            </mc:AlternateContent>
          </a:graphicData>
        </a:graphic>
      </p:graphicFrame>
      <p:pic>
        <p:nvPicPr>
          <p:cNvPr id="19" name="Picture 18" descr="Screen Shot 2016-12-19 at 17.56.15.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38928" y="4615296"/>
            <a:ext cx="2875281" cy="290670"/>
          </a:xfrm>
          <a:prstGeom prst="rect">
            <a:avLst/>
          </a:prstGeom>
        </p:spPr>
      </p:pic>
      <p:pic>
        <p:nvPicPr>
          <p:cNvPr id="20" name="Picture 19" descr="Screen Shot 2016-12-19 at 17.56.32.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34556" y="4591939"/>
            <a:ext cx="2092960" cy="331668"/>
          </a:xfrm>
          <a:prstGeom prst="rect">
            <a:avLst/>
          </a:prstGeom>
        </p:spPr>
      </p:pic>
      <p:pic>
        <p:nvPicPr>
          <p:cNvPr id="21" name="Picture 20" descr="Screen Shot 2016-12-19 at 17.56.46.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98636" y="4610183"/>
            <a:ext cx="1650726" cy="300348"/>
          </a:xfrm>
          <a:prstGeom prst="rect">
            <a:avLst/>
          </a:prstGeom>
        </p:spPr>
      </p:pic>
      <p:pic>
        <p:nvPicPr>
          <p:cNvPr id="22" name="Picture 21" descr="Screen Shot 2016-12-19 at 17.55.34.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68682" y="4261610"/>
            <a:ext cx="2008980" cy="301347"/>
          </a:xfrm>
          <a:prstGeom prst="rect">
            <a:avLst/>
          </a:prstGeom>
        </p:spPr>
      </p:pic>
      <p:pic>
        <p:nvPicPr>
          <p:cNvPr id="23" name="Picture 22" descr="Screen Shot 2016-12-19 at 17.55.46.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68908" y="4206047"/>
            <a:ext cx="3103499" cy="316857"/>
          </a:xfrm>
          <a:prstGeom prst="rect">
            <a:avLst/>
          </a:prstGeom>
        </p:spPr>
      </p:pic>
      <p:pic>
        <p:nvPicPr>
          <p:cNvPr id="25" name="Picture 24" descr="Screen Shot 2016-12-19 at 18.09.15.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41092" y="4998005"/>
            <a:ext cx="3467118" cy="257324"/>
          </a:xfrm>
          <a:prstGeom prst="rect">
            <a:avLst/>
          </a:prstGeom>
        </p:spPr>
      </p:pic>
      <p:pic>
        <p:nvPicPr>
          <p:cNvPr id="28" name="Picture 27" descr="Screen Shot 2016-12-19 at 18.29.58.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80737" y="5414391"/>
            <a:ext cx="4187984" cy="417338"/>
          </a:xfrm>
          <a:prstGeom prst="rect">
            <a:avLst/>
          </a:prstGeom>
          <a:ln w="19050" cmpd="sng">
            <a:solidFill>
              <a:srgbClr val="009C0B"/>
            </a:solidFill>
          </a:ln>
        </p:spPr>
        <p:style>
          <a:lnRef idx="2">
            <a:schemeClr val="accent6"/>
          </a:lnRef>
          <a:fillRef idx="1">
            <a:schemeClr val="lt1"/>
          </a:fillRef>
          <a:effectRef idx="0">
            <a:schemeClr val="accent6"/>
          </a:effectRef>
          <a:fontRef idx="minor">
            <a:schemeClr val="dk1"/>
          </a:fontRef>
        </p:style>
      </p:pic>
      <p:sp>
        <p:nvSpPr>
          <p:cNvPr id="30" name="TextBox 29"/>
          <p:cNvSpPr txBox="1"/>
          <p:nvPr/>
        </p:nvSpPr>
        <p:spPr>
          <a:xfrm>
            <a:off x="231570" y="5384565"/>
            <a:ext cx="1904360" cy="369332"/>
          </a:xfrm>
          <a:prstGeom prst="rect">
            <a:avLst/>
          </a:prstGeom>
          <a:noFill/>
        </p:spPr>
        <p:txBody>
          <a:bodyPr wrap="square" rtlCol="0">
            <a:spAutoFit/>
          </a:bodyPr>
          <a:lstStyle/>
          <a:p>
            <a:r>
              <a:rPr lang="en-US" dirty="0" smtClean="0">
                <a:solidFill>
                  <a:prstClr val="black"/>
                </a:solidFill>
                <a:latin typeface="Times New Roman"/>
                <a:cs typeface="Times New Roman"/>
              </a:rPr>
              <a:t>Exact pairing gap:</a:t>
            </a:r>
            <a:endParaRPr lang="en-US" dirty="0">
              <a:solidFill>
                <a:prstClr val="black"/>
              </a:solidFill>
              <a:latin typeface="Times New Roman"/>
              <a:cs typeface="Times New Roman"/>
            </a:endParaRPr>
          </a:p>
        </p:txBody>
      </p:sp>
      <p:sp>
        <p:nvSpPr>
          <p:cNvPr id="31" name="TextBox 30"/>
          <p:cNvSpPr txBox="1"/>
          <p:nvPr/>
        </p:nvSpPr>
        <p:spPr>
          <a:xfrm>
            <a:off x="218741" y="6249731"/>
            <a:ext cx="5075014" cy="553998"/>
          </a:xfrm>
          <a:prstGeom prst="rect">
            <a:avLst/>
          </a:prstGeom>
          <a:noFill/>
        </p:spPr>
        <p:txBody>
          <a:bodyPr wrap="none" rtlCol="0">
            <a:spAutoFit/>
          </a:bodyPr>
          <a:lstStyle/>
          <a:p>
            <a:r>
              <a:rPr lang="en-US" sz="1600" dirty="0" smtClean="0">
                <a:solidFill>
                  <a:prstClr val="black"/>
                </a:solidFill>
                <a:latin typeface="Times New Roman"/>
                <a:cs typeface="Times New Roman"/>
              </a:rPr>
              <a:t>_________</a:t>
            </a:r>
          </a:p>
          <a:p>
            <a:r>
              <a:rPr lang="en-US" sz="1400" dirty="0" smtClean="0">
                <a:solidFill>
                  <a:prstClr val="black"/>
                </a:solidFill>
                <a:latin typeface="Times New Roman"/>
                <a:cs typeface="Times New Roman"/>
              </a:rPr>
              <a:t>[1] N. </a:t>
            </a:r>
            <a:r>
              <a:rPr lang="en-US" sz="1400" dirty="0" err="1" smtClean="0">
                <a:solidFill>
                  <a:prstClr val="black"/>
                </a:solidFill>
                <a:latin typeface="Times New Roman"/>
                <a:cs typeface="Times New Roman"/>
              </a:rPr>
              <a:t>Quang</a:t>
            </a:r>
            <a:r>
              <a:rPr lang="en-US" sz="1400" dirty="0" smtClean="0">
                <a:solidFill>
                  <a:prstClr val="black"/>
                </a:solidFill>
                <a:latin typeface="Times New Roman"/>
                <a:cs typeface="Times New Roman"/>
              </a:rPr>
              <a:t> Hung, N. Dinh Dang, Phys. Rev. C </a:t>
            </a:r>
            <a:r>
              <a:rPr lang="en-US" sz="1400" b="1" dirty="0" smtClean="0">
                <a:solidFill>
                  <a:prstClr val="black"/>
                </a:solidFill>
                <a:latin typeface="Times New Roman"/>
                <a:cs typeface="Times New Roman"/>
              </a:rPr>
              <a:t>79</a:t>
            </a:r>
            <a:r>
              <a:rPr lang="en-US" sz="1400" dirty="0" smtClean="0">
                <a:solidFill>
                  <a:prstClr val="black"/>
                </a:solidFill>
                <a:latin typeface="Times New Roman"/>
                <a:cs typeface="Times New Roman"/>
              </a:rPr>
              <a:t> (2009) 054328.</a:t>
            </a:r>
            <a:endParaRPr lang="en-US" sz="1400" dirty="0">
              <a:solidFill>
                <a:prstClr val="black"/>
              </a:solidFill>
              <a:latin typeface="Times New Roman"/>
              <a:cs typeface="Times New Roman"/>
            </a:endParaRPr>
          </a:p>
        </p:txBody>
      </p:sp>
      <p:sp>
        <p:nvSpPr>
          <p:cNvPr id="24" name="TextBox 23"/>
          <p:cNvSpPr txBox="1"/>
          <p:nvPr/>
        </p:nvSpPr>
        <p:spPr>
          <a:xfrm>
            <a:off x="217193" y="5913695"/>
            <a:ext cx="7903690" cy="369332"/>
          </a:xfrm>
          <a:prstGeom prst="rect">
            <a:avLst/>
          </a:prstGeom>
          <a:noFill/>
        </p:spPr>
        <p:txBody>
          <a:bodyPr wrap="square" rtlCol="0">
            <a:spAutoFit/>
          </a:bodyPr>
          <a:lstStyle/>
          <a:p>
            <a:r>
              <a:rPr lang="en-US" dirty="0" smtClean="0">
                <a:solidFill>
                  <a:prstClr val="black"/>
                </a:solidFill>
                <a:latin typeface="Times New Roman"/>
                <a:cs typeface="Times New Roman"/>
              </a:rPr>
              <a:t>Exact chemical potential:              </a:t>
            </a:r>
            <a:r>
              <a:rPr lang="en-US" dirty="0" smtClean="0">
                <a:solidFill>
                  <a:prstClr val="black"/>
                </a:solidFill>
                <a:latin typeface="Symbol" charset="2"/>
                <a:cs typeface="Symbol" charset="2"/>
              </a:rPr>
              <a:t>l</a:t>
            </a:r>
            <a:r>
              <a:rPr lang="en-US" dirty="0" smtClean="0">
                <a:solidFill>
                  <a:prstClr val="black"/>
                </a:solidFill>
                <a:latin typeface="Times New Roman"/>
                <a:cs typeface="Times New Roman"/>
              </a:rPr>
              <a:t> = [</a:t>
            </a:r>
            <a:r>
              <a:rPr lang="en-US" i="1" dirty="0" smtClean="0">
                <a:solidFill>
                  <a:prstClr val="black"/>
                </a:solidFill>
                <a:latin typeface="Times New Roman"/>
                <a:cs typeface="Times New Roman"/>
              </a:rPr>
              <a:t>F</a:t>
            </a:r>
            <a:r>
              <a:rPr lang="en-US" dirty="0" smtClean="0">
                <a:solidFill>
                  <a:prstClr val="black"/>
                </a:solidFill>
                <a:latin typeface="Times New Roman"/>
                <a:cs typeface="Times New Roman"/>
              </a:rPr>
              <a:t>(</a:t>
            </a:r>
            <a:r>
              <a:rPr lang="en-US" i="1" dirty="0" smtClean="0">
                <a:solidFill>
                  <a:prstClr val="black"/>
                </a:solidFill>
                <a:latin typeface="Times New Roman"/>
                <a:cs typeface="Times New Roman"/>
              </a:rPr>
              <a:t>N+</a:t>
            </a:r>
            <a:r>
              <a:rPr lang="en-US" dirty="0" smtClean="0">
                <a:solidFill>
                  <a:prstClr val="black"/>
                </a:solidFill>
                <a:latin typeface="Times New Roman"/>
                <a:cs typeface="Times New Roman"/>
              </a:rPr>
              <a:t>2) – </a:t>
            </a:r>
            <a:r>
              <a:rPr lang="en-US" i="1" dirty="0" smtClean="0">
                <a:solidFill>
                  <a:prstClr val="black"/>
                </a:solidFill>
                <a:latin typeface="Times New Roman"/>
                <a:cs typeface="Times New Roman"/>
              </a:rPr>
              <a:t>F</a:t>
            </a:r>
            <a:r>
              <a:rPr lang="en-US" dirty="0" smtClean="0">
                <a:solidFill>
                  <a:prstClr val="black"/>
                </a:solidFill>
                <a:latin typeface="Times New Roman"/>
                <a:cs typeface="Times New Roman"/>
              </a:rPr>
              <a:t>(</a:t>
            </a:r>
            <a:r>
              <a:rPr lang="en-US" i="1" dirty="0" smtClean="0">
                <a:solidFill>
                  <a:prstClr val="black"/>
                </a:solidFill>
                <a:latin typeface="Times New Roman"/>
                <a:cs typeface="Times New Roman"/>
              </a:rPr>
              <a:t>N-2</a:t>
            </a:r>
            <a:r>
              <a:rPr lang="en-US" dirty="0" smtClean="0">
                <a:solidFill>
                  <a:prstClr val="black"/>
                </a:solidFill>
                <a:latin typeface="Times New Roman"/>
                <a:cs typeface="Times New Roman"/>
              </a:rPr>
              <a:t>)]/4</a:t>
            </a:r>
            <a:endParaRPr lang="en-US" dirty="0">
              <a:solidFill>
                <a:prstClr val="black"/>
              </a:solidFill>
              <a:latin typeface="Symbol" charset="2"/>
              <a:cs typeface="Symbol" charset="2"/>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116055833"/>
              </p:ext>
            </p:extLst>
          </p:nvPr>
        </p:nvGraphicFramePr>
        <p:xfrm>
          <a:off x="4942866" y="3620101"/>
          <a:ext cx="2789541" cy="437072"/>
        </p:xfrm>
        <a:graphic>
          <a:graphicData uri="http://schemas.openxmlformats.org/presentationml/2006/ole">
            <mc:AlternateContent xmlns:mc="http://schemas.openxmlformats.org/markup-compatibility/2006">
              <mc:Choice xmlns:v="urn:schemas-microsoft-com:vml" Requires="v">
                <p:oleObj spid="_x0000_s30072" name="Equation" r:id="rId16" imgW="1701800" imgH="266700" progId="Equation.3">
                  <p:embed/>
                </p:oleObj>
              </mc:Choice>
              <mc:Fallback>
                <p:oleObj name="Equation" r:id="rId16" imgW="1701800" imgH="266700" progId="Equation.3">
                  <p:embed/>
                  <p:pic>
                    <p:nvPicPr>
                      <p:cNvPr id="0" name=""/>
                      <p:cNvPicPr/>
                      <p:nvPr/>
                    </p:nvPicPr>
                    <p:blipFill>
                      <a:blip r:embed="rId17"/>
                      <a:stretch>
                        <a:fillRect/>
                      </a:stretch>
                    </p:blipFill>
                    <p:spPr>
                      <a:xfrm>
                        <a:off x="4942866" y="3620101"/>
                        <a:ext cx="2789541" cy="437072"/>
                      </a:xfrm>
                      <a:prstGeom prst="rect">
                        <a:avLst/>
                      </a:prstGeom>
                      <a:ln w="19050" cmpd="sng">
                        <a:solidFill>
                          <a:srgbClr val="FF6600"/>
                        </a:solidFill>
                      </a:ln>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4228362689"/>
              </p:ext>
            </p:extLst>
          </p:nvPr>
        </p:nvGraphicFramePr>
        <p:xfrm>
          <a:off x="884193" y="3589580"/>
          <a:ext cx="3309766" cy="514281"/>
        </p:xfrm>
        <a:graphic>
          <a:graphicData uri="http://schemas.openxmlformats.org/presentationml/2006/ole">
            <mc:AlternateContent xmlns:mc="http://schemas.openxmlformats.org/markup-compatibility/2006">
              <mc:Choice xmlns:v="urn:schemas-microsoft-com:vml" Requires="v">
                <p:oleObj spid="_x0000_s30073" name="Equation" r:id="rId18" imgW="1981200" imgH="304800" progId="Equation.3">
                  <p:embed/>
                </p:oleObj>
              </mc:Choice>
              <mc:Fallback>
                <p:oleObj name="Equation" r:id="rId18" imgW="1981200" imgH="304800" progId="Equation.3">
                  <p:embed/>
                  <p:pic>
                    <p:nvPicPr>
                      <p:cNvPr id="0" name=""/>
                      <p:cNvPicPr/>
                      <p:nvPr/>
                    </p:nvPicPr>
                    <p:blipFill>
                      <a:blip r:embed="rId19"/>
                      <a:stretch>
                        <a:fillRect/>
                      </a:stretch>
                    </p:blipFill>
                    <p:spPr>
                      <a:xfrm>
                        <a:off x="884193" y="3589580"/>
                        <a:ext cx="3309766" cy="514281"/>
                      </a:xfrm>
                      <a:prstGeom prst="rect">
                        <a:avLst/>
                      </a:prstGeom>
                      <a:ln w="12700" cmpd="sng">
                        <a:solidFill>
                          <a:srgbClr val="FF0000"/>
                        </a:solidFill>
                      </a:ln>
                    </p:spPr>
                  </p:pic>
                </p:oleObj>
              </mc:Fallback>
            </mc:AlternateContent>
          </a:graphicData>
        </a:graphic>
      </p:graphicFrame>
    </p:spTree>
    <p:extLst>
      <p:ext uri="{BB962C8B-B14F-4D97-AF65-F5344CB8AC3E}">
        <p14:creationId xmlns:p14="http://schemas.microsoft.com/office/powerpoint/2010/main" val="23054197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617" y="186433"/>
            <a:ext cx="8766981" cy="589779"/>
          </a:xfrm>
          <a:solidFill>
            <a:srgbClr val="CCFFCC"/>
          </a:solidFill>
        </p:spPr>
        <p:txBody>
          <a:bodyPr>
            <a:normAutofit/>
          </a:bodyPr>
          <a:lstStyle/>
          <a:p>
            <a:r>
              <a:rPr lang="en-US" sz="2800" dirty="0" smtClean="0">
                <a:solidFill>
                  <a:schemeClr val="accent2">
                    <a:lumMod val="75000"/>
                  </a:schemeClr>
                </a:solidFill>
              </a:rPr>
              <a:t>Description of RSF</a:t>
            </a:r>
            <a:endParaRPr lang="en-US" sz="2800" dirty="0">
              <a:solidFill>
                <a:schemeClr val="accent2">
                  <a:lumMod val="75000"/>
                </a:schemeClr>
              </a:solidFill>
            </a:endParaRPr>
          </a:p>
        </p:txBody>
      </p:sp>
      <p:sp>
        <p:nvSpPr>
          <p:cNvPr id="3" name="Content Placeholder 2"/>
          <p:cNvSpPr>
            <a:spLocks noGrp="1"/>
          </p:cNvSpPr>
          <p:nvPr>
            <p:ph idx="1"/>
          </p:nvPr>
        </p:nvSpPr>
        <p:spPr>
          <a:xfrm>
            <a:off x="153949" y="1070965"/>
            <a:ext cx="8864966" cy="5625086"/>
          </a:xfrm>
        </p:spPr>
        <p:txBody>
          <a:bodyPr>
            <a:normAutofit fontScale="92500"/>
          </a:bodyPr>
          <a:lstStyle/>
          <a:p>
            <a:pPr marL="0" indent="0">
              <a:buNone/>
            </a:pPr>
            <a:r>
              <a:rPr lang="en-US" sz="1600" dirty="0" smtClean="0">
                <a:latin typeface="Times New Roman"/>
                <a:cs typeface="Times New Roman"/>
              </a:rPr>
              <a:t>The RSF is defined as</a:t>
            </a:r>
            <a:r>
              <a:rPr lang="en-US" sz="1600" dirty="0" smtClean="0"/>
              <a:t>:</a:t>
            </a:r>
          </a:p>
          <a:p>
            <a:pPr marL="0" indent="0">
              <a:buNone/>
            </a:pPr>
            <a:endParaRPr lang="en-US" sz="1100" dirty="0" smtClean="0">
              <a:latin typeface="Times New Roman"/>
              <a:cs typeface="Times New Roman"/>
            </a:endParaRPr>
          </a:p>
          <a:p>
            <a:pPr marL="0" indent="0">
              <a:buNone/>
            </a:pPr>
            <a:endParaRPr lang="en-US" sz="900" dirty="0">
              <a:latin typeface="Times New Roman"/>
              <a:cs typeface="Times New Roman"/>
            </a:endParaRPr>
          </a:p>
          <a:p>
            <a:pPr marL="0" indent="0">
              <a:buNone/>
            </a:pPr>
            <a:endParaRPr lang="en-US" sz="1600" dirty="0" smtClean="0">
              <a:latin typeface="Times New Roman"/>
              <a:cs typeface="Times New Roman"/>
            </a:endParaRPr>
          </a:p>
          <a:p>
            <a:pPr marL="0" indent="0">
              <a:buNone/>
            </a:pPr>
            <a:r>
              <a:rPr lang="en-US" sz="1600" dirty="0" smtClean="0">
                <a:latin typeface="Times New Roman"/>
                <a:cs typeface="Times New Roman"/>
              </a:rPr>
              <a:t>In the phenomenological models, a </a:t>
            </a:r>
            <a:r>
              <a:rPr lang="en-US" sz="1600" dirty="0" err="1" smtClean="0">
                <a:latin typeface="Times New Roman"/>
                <a:cs typeface="Times New Roman"/>
              </a:rPr>
              <a:t>Lorentzian</a:t>
            </a:r>
            <a:r>
              <a:rPr lang="en-US" sz="1600" dirty="0" smtClean="0">
                <a:latin typeface="Times New Roman"/>
                <a:cs typeface="Times New Roman"/>
              </a:rPr>
              <a:t> is used for the strength function S(E) with the T-dependent</a:t>
            </a:r>
          </a:p>
          <a:p>
            <a:pPr marL="0" indent="0">
              <a:buNone/>
            </a:pPr>
            <a:endParaRPr lang="en-US" sz="1600" dirty="0">
              <a:latin typeface="Times New Roman"/>
              <a:cs typeface="Times New Roman"/>
            </a:endParaRPr>
          </a:p>
          <a:p>
            <a:pPr marL="0" indent="0">
              <a:buNone/>
            </a:pPr>
            <a:endParaRPr lang="en-US" sz="1600" dirty="0" smtClean="0">
              <a:latin typeface="Times New Roman"/>
              <a:cs typeface="Times New Roman"/>
            </a:endParaRPr>
          </a:p>
          <a:p>
            <a:pPr marL="0" indent="0">
              <a:buNone/>
            </a:pPr>
            <a:endParaRPr lang="en-US" sz="1600" dirty="0">
              <a:latin typeface="Times New Roman"/>
              <a:cs typeface="Times New Roman"/>
            </a:endParaRPr>
          </a:p>
          <a:p>
            <a:pPr marL="0" indent="0">
              <a:buNone/>
            </a:pPr>
            <a:r>
              <a:rPr lang="en-US" sz="1600" dirty="0">
                <a:latin typeface="Times New Roman"/>
                <a:cs typeface="Times New Roman"/>
              </a:rPr>
              <a:t>k</a:t>
            </a:r>
            <a:r>
              <a:rPr lang="en-US" sz="1600" dirty="0" smtClean="0">
                <a:latin typeface="Times New Roman"/>
                <a:cs typeface="Times New Roman"/>
              </a:rPr>
              <a:t>ept unchanged as T varies. </a:t>
            </a:r>
          </a:p>
          <a:p>
            <a:pPr marL="0" indent="0">
              <a:buNone/>
            </a:pPr>
            <a:endParaRPr lang="en-US" sz="1600" dirty="0" smtClean="0">
              <a:latin typeface="Times New Roman"/>
              <a:cs typeface="Times New Roman"/>
            </a:endParaRPr>
          </a:p>
          <a:p>
            <a:pPr marL="0" indent="0">
              <a:buNone/>
            </a:pPr>
            <a:endParaRPr lang="en-US" sz="1600" dirty="0" smtClean="0">
              <a:latin typeface="Times New Roman"/>
              <a:cs typeface="Times New Roman"/>
            </a:endParaRPr>
          </a:p>
          <a:p>
            <a:pPr marL="0" indent="0">
              <a:buNone/>
            </a:pPr>
            <a:r>
              <a:rPr lang="en-US" sz="1600" dirty="0" smtClean="0">
                <a:latin typeface="Times New Roman"/>
                <a:cs typeface="Times New Roman"/>
              </a:rPr>
              <a:t>We calculated the strength function S(E) from the Phonon Damping Model (PDM) [1] including pairing [2]:</a:t>
            </a:r>
            <a:endParaRPr lang="en-US" sz="1600" dirty="0">
              <a:latin typeface="Times New Roman"/>
              <a:cs typeface="Times New Roman"/>
            </a:endParaRPr>
          </a:p>
          <a:p>
            <a:pPr marL="0" indent="0">
              <a:buNone/>
            </a:pPr>
            <a:endParaRPr lang="en-US" sz="1600" dirty="0" smtClean="0">
              <a:latin typeface="Times New Roman"/>
              <a:cs typeface="Times New Roman"/>
            </a:endParaRPr>
          </a:p>
          <a:p>
            <a:pPr marL="0" indent="0">
              <a:buNone/>
            </a:pPr>
            <a:endParaRPr lang="en-US" sz="1600" dirty="0">
              <a:latin typeface="Times New Roman"/>
              <a:cs typeface="Times New Roman"/>
            </a:endParaRPr>
          </a:p>
          <a:p>
            <a:pPr marL="0" indent="0">
              <a:buNone/>
            </a:pPr>
            <a:endParaRPr lang="en-US" sz="1600" dirty="0" smtClean="0">
              <a:latin typeface="Times New Roman"/>
              <a:cs typeface="Times New Roman"/>
            </a:endParaRPr>
          </a:p>
          <a:p>
            <a:pPr marL="0" indent="0">
              <a:buNone/>
            </a:pPr>
            <a:endParaRPr lang="en-US" sz="1600" dirty="0">
              <a:latin typeface="Times New Roman"/>
              <a:cs typeface="Times New Roman"/>
            </a:endParaRPr>
          </a:p>
          <a:p>
            <a:pPr marL="0" indent="0">
              <a:buNone/>
            </a:pPr>
            <a:endParaRPr lang="en-US" sz="1600" dirty="0" smtClean="0">
              <a:latin typeface="Times New Roman"/>
              <a:cs typeface="Times New Roman"/>
            </a:endParaRPr>
          </a:p>
          <a:p>
            <a:pPr marL="0" indent="0">
              <a:buNone/>
            </a:pPr>
            <a:endParaRPr lang="en-US" sz="1600" dirty="0" smtClean="0">
              <a:latin typeface="Times New Roman"/>
              <a:cs typeface="Times New Roman"/>
            </a:endParaRPr>
          </a:p>
          <a:p>
            <a:pPr marL="0" indent="0">
              <a:buNone/>
            </a:pPr>
            <a:r>
              <a:rPr lang="en-US" sz="1600" dirty="0" smtClean="0">
                <a:latin typeface="Times New Roman"/>
                <a:cs typeface="Times New Roman"/>
              </a:rPr>
              <a:t>__________________</a:t>
            </a:r>
          </a:p>
          <a:p>
            <a:pPr marL="0" indent="0">
              <a:buNone/>
            </a:pPr>
            <a:r>
              <a:rPr lang="en-US" sz="1600" dirty="0" smtClean="0">
                <a:latin typeface="Times New Roman"/>
                <a:cs typeface="Times New Roman"/>
              </a:rPr>
              <a:t>[1] NDD, A. </a:t>
            </a:r>
            <a:r>
              <a:rPr lang="en-US" sz="1600" dirty="0" err="1" smtClean="0">
                <a:latin typeface="Times New Roman"/>
                <a:cs typeface="Times New Roman"/>
              </a:rPr>
              <a:t>Arima</a:t>
            </a:r>
            <a:r>
              <a:rPr lang="en-US" sz="1600" dirty="0" smtClean="0">
                <a:latin typeface="Times New Roman"/>
                <a:cs typeface="Times New Roman"/>
              </a:rPr>
              <a:t>, Phys. Rev. </a:t>
            </a:r>
            <a:r>
              <a:rPr lang="en-US" sz="1600" dirty="0" err="1" smtClean="0">
                <a:latin typeface="Times New Roman"/>
                <a:cs typeface="Times New Roman"/>
              </a:rPr>
              <a:t>Lett</a:t>
            </a:r>
            <a:r>
              <a:rPr lang="en-US" sz="1600" dirty="0" smtClean="0">
                <a:latin typeface="Times New Roman"/>
                <a:cs typeface="Times New Roman"/>
              </a:rPr>
              <a:t>. </a:t>
            </a:r>
            <a:r>
              <a:rPr lang="en-US" sz="1600" b="1" dirty="0" smtClean="0">
                <a:latin typeface="Times New Roman"/>
                <a:cs typeface="Times New Roman"/>
              </a:rPr>
              <a:t>80</a:t>
            </a:r>
            <a:r>
              <a:rPr lang="en-US" sz="1600" dirty="0" smtClean="0">
                <a:latin typeface="Times New Roman"/>
                <a:cs typeface="Times New Roman"/>
              </a:rPr>
              <a:t> (1998) 4145;</a:t>
            </a:r>
          </a:p>
          <a:p>
            <a:pPr marL="0" indent="0">
              <a:buNone/>
            </a:pPr>
            <a:r>
              <a:rPr lang="en-US" sz="1600" dirty="0" smtClean="0">
                <a:latin typeface="Times New Roman"/>
                <a:cs typeface="Times New Roman"/>
              </a:rPr>
              <a:t>[2] NDD, A. </a:t>
            </a:r>
            <a:r>
              <a:rPr lang="en-US" sz="1600" dirty="0" err="1" smtClean="0">
                <a:latin typeface="Times New Roman"/>
                <a:cs typeface="Times New Roman"/>
              </a:rPr>
              <a:t>Arima</a:t>
            </a:r>
            <a:r>
              <a:rPr lang="en-US" sz="1600" dirty="0" smtClean="0">
                <a:latin typeface="Times New Roman"/>
                <a:cs typeface="Times New Roman"/>
              </a:rPr>
              <a:t>, Phys. Rev. C </a:t>
            </a:r>
            <a:r>
              <a:rPr lang="en-US" sz="1600" b="1" dirty="0" smtClean="0">
                <a:latin typeface="Times New Roman"/>
                <a:cs typeface="Times New Roman"/>
              </a:rPr>
              <a:t>68</a:t>
            </a:r>
            <a:r>
              <a:rPr lang="en-US" sz="1600" dirty="0" smtClean="0">
                <a:latin typeface="Times New Roman"/>
                <a:cs typeface="Times New Roman"/>
              </a:rPr>
              <a:t> (2003) 044303.</a:t>
            </a:r>
          </a:p>
          <a:p>
            <a:pPr marL="0" indent="0">
              <a:buNone/>
            </a:pPr>
            <a:endParaRPr lang="en-US" sz="1600" dirty="0">
              <a:latin typeface="Times New Roman"/>
              <a:cs typeface="Times New Roman"/>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895557738"/>
              </p:ext>
            </p:extLst>
          </p:nvPr>
        </p:nvGraphicFramePr>
        <p:xfrm>
          <a:off x="2478088" y="979488"/>
          <a:ext cx="4725987" cy="487362"/>
        </p:xfrm>
        <a:graphic>
          <a:graphicData uri="http://schemas.openxmlformats.org/presentationml/2006/ole">
            <mc:AlternateContent xmlns:mc="http://schemas.openxmlformats.org/markup-compatibility/2006">
              <mc:Choice xmlns:v="urn:schemas-microsoft-com:vml" Requires="v">
                <p:oleObj spid="_x0000_s30874" name="Equation" r:id="rId3" imgW="2590800" imgH="266700" progId="Equation.3">
                  <p:embed/>
                </p:oleObj>
              </mc:Choice>
              <mc:Fallback>
                <p:oleObj name="Equation" r:id="rId3" imgW="2590800" imgH="266700" progId="Equation.3">
                  <p:embed/>
                  <p:pic>
                    <p:nvPicPr>
                      <p:cNvPr id="0" name=""/>
                      <p:cNvPicPr/>
                      <p:nvPr/>
                    </p:nvPicPr>
                    <p:blipFill>
                      <a:blip r:embed="rId4"/>
                      <a:stretch>
                        <a:fillRect/>
                      </a:stretch>
                    </p:blipFill>
                    <p:spPr>
                      <a:xfrm>
                        <a:off x="2478088" y="979488"/>
                        <a:ext cx="4725987" cy="487362"/>
                      </a:xfrm>
                      <a:prstGeom prst="rect">
                        <a:avLst/>
                      </a:prstGeom>
                    </p:spPr>
                  </p:pic>
                </p:oleObj>
              </mc:Fallback>
            </mc:AlternateContent>
          </a:graphicData>
        </a:graphic>
      </p:graphicFrame>
      <p:pic>
        <p:nvPicPr>
          <p:cNvPr id="5" name="Picture 4" descr="Screen Shot 2016-12-19 at 18.50.0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914" y="4615642"/>
            <a:ext cx="5349436" cy="487895"/>
          </a:xfrm>
          <a:prstGeom prst="rect">
            <a:avLst/>
          </a:prstGeom>
        </p:spPr>
      </p:pic>
      <p:pic>
        <p:nvPicPr>
          <p:cNvPr id="6" name="Picture 5" descr="Screen Shot 2016-12-19 at 18.50.2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3734" y="4641298"/>
            <a:ext cx="1000599" cy="438465"/>
          </a:xfrm>
          <a:prstGeom prst="rect">
            <a:avLst/>
          </a:prstGeom>
        </p:spPr>
      </p:pic>
      <p:pic>
        <p:nvPicPr>
          <p:cNvPr id="8" name="Picture 7" descr="Screen Shot 2016-12-19 at 18.53.54.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2769" y="2352314"/>
            <a:ext cx="8266602" cy="668821"/>
          </a:xfrm>
          <a:prstGeom prst="rect">
            <a:avLst/>
          </a:prstGeom>
        </p:spPr>
      </p:pic>
      <p:pic>
        <p:nvPicPr>
          <p:cNvPr id="9" name="Picture 8" descr="Screen Shot 2016-12-19 at 19.01.26.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46097" y="5236202"/>
            <a:ext cx="2221768" cy="430210"/>
          </a:xfrm>
          <a:prstGeom prst="rect">
            <a:avLst/>
          </a:prstGeom>
        </p:spPr>
      </p:pic>
      <p:pic>
        <p:nvPicPr>
          <p:cNvPr id="10" name="Picture 9" descr="Screen Shot 2016-12-19 at 19.00.55.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65264" y="1473006"/>
            <a:ext cx="2732205" cy="366143"/>
          </a:xfrm>
          <a:prstGeom prst="rect">
            <a:avLst/>
          </a:prstGeom>
        </p:spPr>
      </p:pic>
    </p:spTree>
    <p:extLst>
      <p:ext uri="{BB962C8B-B14F-4D97-AF65-F5344CB8AC3E}">
        <p14:creationId xmlns:p14="http://schemas.microsoft.com/office/powerpoint/2010/main" val="37329839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700"/>
            <a:ext cx="9144000" cy="873125"/>
          </a:xfrm>
        </p:spPr>
        <p:style>
          <a:lnRef idx="0">
            <a:schemeClr val="accent3"/>
          </a:lnRef>
          <a:fillRef idx="3">
            <a:schemeClr val="accent3"/>
          </a:fillRef>
          <a:effectRef idx="3">
            <a:schemeClr val="accent3"/>
          </a:effectRef>
          <a:fontRef idx="minor">
            <a:schemeClr val="lt1"/>
          </a:fontRef>
        </p:style>
        <p:txBody>
          <a:bodyPr rtlCol="0">
            <a:normAutofit fontScale="90000"/>
          </a:bodyPr>
          <a:lstStyle/>
          <a:p>
            <a:pPr eaLnBrk="1" fontAlgn="auto" hangingPunct="1">
              <a:spcAft>
                <a:spcPts val="0"/>
              </a:spcAft>
              <a:defRPr/>
            </a:pPr>
            <a:r>
              <a:rPr lang="en-US" sz="3200" b="1" dirty="0" smtClean="0">
                <a:solidFill>
                  <a:srgbClr val="008000"/>
                </a:solidFill>
              </a:rPr>
              <a:t>Phonon Damping Model (PDM)</a:t>
            </a:r>
            <a:r>
              <a:rPr lang="en-US" sz="3200" b="1" dirty="0">
                <a:solidFill>
                  <a:srgbClr val="008000"/>
                </a:solidFill>
              </a:rPr>
              <a:t/>
            </a:r>
            <a:br>
              <a:rPr lang="en-US" sz="3200" b="1" dirty="0">
                <a:solidFill>
                  <a:srgbClr val="008000"/>
                </a:solidFill>
              </a:rPr>
            </a:br>
            <a:r>
              <a:rPr lang="en-US" sz="2000" dirty="0" smtClean="0">
                <a:solidFill>
                  <a:srgbClr val="008000"/>
                </a:solidFill>
              </a:rPr>
              <a:t>NDD &amp; Arima, Phys. Rev. </a:t>
            </a:r>
            <a:r>
              <a:rPr lang="en-US" sz="2000" dirty="0" err="1" smtClean="0">
                <a:solidFill>
                  <a:srgbClr val="008000"/>
                </a:solidFill>
              </a:rPr>
              <a:t>Lett</a:t>
            </a:r>
            <a:r>
              <a:rPr lang="en-US" sz="2000" dirty="0" smtClean="0">
                <a:solidFill>
                  <a:srgbClr val="008000"/>
                </a:solidFill>
              </a:rPr>
              <a:t>. </a:t>
            </a:r>
            <a:r>
              <a:rPr lang="en-US" sz="2000" b="1" dirty="0" smtClean="0">
                <a:solidFill>
                  <a:srgbClr val="008000"/>
                </a:solidFill>
              </a:rPr>
              <a:t>80</a:t>
            </a:r>
            <a:r>
              <a:rPr lang="en-US" sz="2000" dirty="0" smtClean="0">
                <a:solidFill>
                  <a:srgbClr val="008000"/>
                </a:solidFill>
              </a:rPr>
              <a:t> (1998) 4145</a:t>
            </a:r>
            <a:endParaRPr lang="en-US" sz="2000" dirty="0">
              <a:solidFill>
                <a:srgbClr val="008000"/>
              </a:solidFill>
            </a:endParaRPr>
          </a:p>
        </p:txBody>
      </p:sp>
      <p:sp>
        <p:nvSpPr>
          <p:cNvPr id="5223" name="Line 18"/>
          <p:cNvSpPr>
            <a:spLocks noChangeShapeType="1"/>
          </p:cNvSpPr>
          <p:nvPr/>
        </p:nvSpPr>
        <p:spPr bwMode="auto">
          <a:xfrm flipV="1">
            <a:off x="484188" y="4359275"/>
            <a:ext cx="2860675" cy="12700"/>
          </a:xfrm>
          <a:prstGeom prst="line">
            <a:avLst/>
          </a:prstGeom>
          <a:noFill/>
          <a:ln w="38100">
            <a:solidFill>
              <a:srgbClr val="FF3300"/>
            </a:solidFill>
            <a:prstDash val="sysDot"/>
            <a:round/>
            <a:headEnd/>
            <a:tailEnd/>
          </a:ln>
          <a:effectLst/>
        </p:spPr>
        <p:txBody>
          <a:bodyPr wrap="none" anchor="ctr"/>
          <a:lstStyle/>
          <a:p>
            <a:endParaRPr lang="ja-JP" altLang="en-US">
              <a:solidFill>
                <a:prstClr val="black"/>
              </a:solidFill>
              <a:latin typeface="Calibri"/>
              <a:ea typeface="ＭＳ Ｐゴシック"/>
            </a:endParaRPr>
          </a:p>
        </p:txBody>
      </p:sp>
      <p:sp>
        <p:nvSpPr>
          <p:cNvPr id="5224" name="Line 40"/>
          <p:cNvSpPr>
            <a:spLocks noChangeShapeType="1"/>
          </p:cNvSpPr>
          <p:nvPr/>
        </p:nvSpPr>
        <p:spPr bwMode="auto">
          <a:xfrm>
            <a:off x="484188" y="4740275"/>
            <a:ext cx="2860675" cy="0"/>
          </a:xfrm>
          <a:prstGeom prst="line">
            <a:avLst/>
          </a:prstGeom>
          <a:noFill/>
          <a:ln w="28575">
            <a:solidFill>
              <a:srgbClr val="00F7FF"/>
            </a:solidFill>
            <a:round/>
            <a:headEnd/>
            <a:tailEnd/>
          </a:ln>
          <a:effectLst/>
        </p:spPr>
        <p:txBody>
          <a:bodyPr wrap="none" anchor="ctr"/>
          <a:lstStyle/>
          <a:p>
            <a:endParaRPr lang="ja-JP" altLang="en-US">
              <a:solidFill>
                <a:prstClr val="black"/>
              </a:solidFill>
              <a:latin typeface="Calibri"/>
              <a:ea typeface="ＭＳ Ｐゴシック"/>
            </a:endParaRPr>
          </a:p>
        </p:txBody>
      </p:sp>
      <p:sp>
        <p:nvSpPr>
          <p:cNvPr id="5225" name="Line 43"/>
          <p:cNvSpPr>
            <a:spLocks noChangeShapeType="1"/>
          </p:cNvSpPr>
          <p:nvPr/>
        </p:nvSpPr>
        <p:spPr bwMode="auto">
          <a:xfrm>
            <a:off x="484188" y="5197475"/>
            <a:ext cx="2860675" cy="0"/>
          </a:xfrm>
          <a:prstGeom prst="line">
            <a:avLst/>
          </a:prstGeom>
          <a:noFill/>
          <a:ln w="28575">
            <a:solidFill>
              <a:srgbClr val="00F7FF"/>
            </a:solidFill>
            <a:round/>
            <a:headEnd/>
            <a:tailEnd/>
          </a:ln>
          <a:effectLst/>
        </p:spPr>
        <p:txBody>
          <a:bodyPr wrap="none" anchor="ctr"/>
          <a:lstStyle/>
          <a:p>
            <a:endParaRPr lang="ja-JP" altLang="en-US">
              <a:solidFill>
                <a:prstClr val="black"/>
              </a:solidFill>
              <a:latin typeface="Calibri"/>
              <a:ea typeface="ＭＳ Ｐゴシック"/>
            </a:endParaRPr>
          </a:p>
        </p:txBody>
      </p:sp>
      <p:sp>
        <p:nvSpPr>
          <p:cNvPr id="5226" name="Line 46"/>
          <p:cNvSpPr>
            <a:spLocks noChangeShapeType="1"/>
          </p:cNvSpPr>
          <p:nvPr/>
        </p:nvSpPr>
        <p:spPr bwMode="auto">
          <a:xfrm>
            <a:off x="484188" y="5654675"/>
            <a:ext cx="2860675" cy="0"/>
          </a:xfrm>
          <a:prstGeom prst="line">
            <a:avLst/>
          </a:prstGeom>
          <a:noFill/>
          <a:ln w="28575">
            <a:solidFill>
              <a:srgbClr val="00F7FF"/>
            </a:solidFill>
            <a:round/>
            <a:headEnd/>
            <a:tailEnd/>
          </a:ln>
          <a:effectLst/>
        </p:spPr>
        <p:txBody>
          <a:bodyPr wrap="none" anchor="ctr"/>
          <a:lstStyle/>
          <a:p>
            <a:endParaRPr lang="ja-JP" altLang="en-US">
              <a:solidFill>
                <a:prstClr val="black"/>
              </a:solidFill>
              <a:latin typeface="Calibri"/>
              <a:ea typeface="ＭＳ Ｐゴシック"/>
            </a:endParaRPr>
          </a:p>
        </p:txBody>
      </p:sp>
      <p:sp>
        <p:nvSpPr>
          <p:cNvPr id="5227" name="Line 49"/>
          <p:cNvSpPr>
            <a:spLocks noChangeShapeType="1"/>
          </p:cNvSpPr>
          <p:nvPr/>
        </p:nvSpPr>
        <p:spPr bwMode="auto">
          <a:xfrm>
            <a:off x="484188" y="6111875"/>
            <a:ext cx="2860675" cy="0"/>
          </a:xfrm>
          <a:prstGeom prst="line">
            <a:avLst/>
          </a:prstGeom>
          <a:noFill/>
          <a:ln w="28575">
            <a:solidFill>
              <a:srgbClr val="00F7FF"/>
            </a:solidFill>
            <a:round/>
            <a:headEnd/>
            <a:tailEnd/>
          </a:ln>
          <a:effectLst/>
        </p:spPr>
        <p:txBody>
          <a:bodyPr wrap="none" anchor="ctr"/>
          <a:lstStyle/>
          <a:p>
            <a:endParaRPr lang="ja-JP" altLang="en-US">
              <a:solidFill>
                <a:prstClr val="black"/>
              </a:solidFill>
              <a:latin typeface="Calibri"/>
              <a:ea typeface="ＭＳ Ｐゴシック"/>
            </a:endParaRPr>
          </a:p>
        </p:txBody>
      </p:sp>
      <p:sp>
        <p:nvSpPr>
          <p:cNvPr id="5228" name="Line 52"/>
          <p:cNvSpPr>
            <a:spLocks noChangeShapeType="1"/>
          </p:cNvSpPr>
          <p:nvPr/>
        </p:nvSpPr>
        <p:spPr bwMode="auto">
          <a:xfrm>
            <a:off x="471488" y="2162175"/>
            <a:ext cx="2873375" cy="0"/>
          </a:xfrm>
          <a:prstGeom prst="line">
            <a:avLst/>
          </a:prstGeom>
          <a:noFill/>
          <a:ln w="28575">
            <a:solidFill>
              <a:srgbClr val="00F7FF"/>
            </a:solidFill>
            <a:round/>
            <a:headEnd/>
            <a:tailEnd/>
          </a:ln>
          <a:effectLst/>
        </p:spPr>
        <p:txBody>
          <a:bodyPr wrap="none" anchor="ctr"/>
          <a:lstStyle/>
          <a:p>
            <a:endParaRPr lang="ja-JP" altLang="en-US">
              <a:solidFill>
                <a:prstClr val="black"/>
              </a:solidFill>
              <a:latin typeface="Calibri"/>
              <a:ea typeface="ＭＳ Ｐゴシック"/>
            </a:endParaRPr>
          </a:p>
        </p:txBody>
      </p:sp>
      <p:sp>
        <p:nvSpPr>
          <p:cNvPr id="5229" name="Line 53"/>
          <p:cNvSpPr>
            <a:spLocks noChangeShapeType="1"/>
          </p:cNvSpPr>
          <p:nvPr/>
        </p:nvSpPr>
        <p:spPr bwMode="auto">
          <a:xfrm>
            <a:off x="495300" y="2619375"/>
            <a:ext cx="2849563" cy="0"/>
          </a:xfrm>
          <a:prstGeom prst="line">
            <a:avLst/>
          </a:prstGeom>
          <a:noFill/>
          <a:ln w="28575">
            <a:solidFill>
              <a:srgbClr val="00F7FF"/>
            </a:solidFill>
            <a:round/>
            <a:headEnd/>
            <a:tailEnd/>
          </a:ln>
          <a:effectLst/>
        </p:spPr>
        <p:txBody>
          <a:bodyPr wrap="none" anchor="ctr"/>
          <a:lstStyle/>
          <a:p>
            <a:endParaRPr lang="ja-JP" altLang="en-US">
              <a:solidFill>
                <a:prstClr val="black"/>
              </a:solidFill>
              <a:latin typeface="Calibri"/>
              <a:ea typeface="ＭＳ Ｐゴシック"/>
            </a:endParaRPr>
          </a:p>
        </p:txBody>
      </p:sp>
      <p:sp>
        <p:nvSpPr>
          <p:cNvPr id="5230" name="Line 54"/>
          <p:cNvSpPr>
            <a:spLocks noChangeShapeType="1"/>
          </p:cNvSpPr>
          <p:nvPr/>
        </p:nvSpPr>
        <p:spPr bwMode="auto">
          <a:xfrm>
            <a:off x="471488" y="3076575"/>
            <a:ext cx="2873375" cy="0"/>
          </a:xfrm>
          <a:prstGeom prst="line">
            <a:avLst/>
          </a:prstGeom>
          <a:noFill/>
          <a:ln w="28575">
            <a:solidFill>
              <a:srgbClr val="00F7FF"/>
            </a:solidFill>
            <a:round/>
            <a:headEnd/>
            <a:tailEnd/>
          </a:ln>
          <a:effectLst/>
        </p:spPr>
        <p:txBody>
          <a:bodyPr wrap="none" anchor="ctr"/>
          <a:lstStyle/>
          <a:p>
            <a:endParaRPr lang="ja-JP" altLang="en-US">
              <a:solidFill>
                <a:prstClr val="black"/>
              </a:solidFill>
              <a:latin typeface="Calibri"/>
              <a:ea typeface="ＭＳ Ｐゴシック"/>
            </a:endParaRPr>
          </a:p>
        </p:txBody>
      </p:sp>
      <p:sp>
        <p:nvSpPr>
          <p:cNvPr id="5231" name="Line 55"/>
          <p:cNvSpPr>
            <a:spLocks noChangeShapeType="1"/>
          </p:cNvSpPr>
          <p:nvPr/>
        </p:nvSpPr>
        <p:spPr bwMode="auto">
          <a:xfrm>
            <a:off x="471488" y="3533775"/>
            <a:ext cx="2873375" cy="0"/>
          </a:xfrm>
          <a:prstGeom prst="line">
            <a:avLst/>
          </a:prstGeom>
          <a:noFill/>
          <a:ln w="28575">
            <a:solidFill>
              <a:srgbClr val="00F7FF"/>
            </a:solidFill>
            <a:round/>
            <a:headEnd/>
            <a:tailEnd/>
          </a:ln>
          <a:effectLst/>
        </p:spPr>
        <p:txBody>
          <a:bodyPr wrap="none" anchor="ctr"/>
          <a:lstStyle/>
          <a:p>
            <a:endParaRPr lang="ja-JP" altLang="en-US">
              <a:solidFill>
                <a:prstClr val="black"/>
              </a:solidFill>
              <a:latin typeface="Calibri"/>
              <a:ea typeface="ＭＳ Ｐゴシック"/>
            </a:endParaRPr>
          </a:p>
        </p:txBody>
      </p:sp>
      <p:sp>
        <p:nvSpPr>
          <p:cNvPr id="5232" name="Line 56"/>
          <p:cNvSpPr>
            <a:spLocks noChangeShapeType="1"/>
          </p:cNvSpPr>
          <p:nvPr/>
        </p:nvSpPr>
        <p:spPr bwMode="auto">
          <a:xfrm>
            <a:off x="471488" y="3990975"/>
            <a:ext cx="2873375" cy="0"/>
          </a:xfrm>
          <a:prstGeom prst="line">
            <a:avLst/>
          </a:prstGeom>
          <a:noFill/>
          <a:ln w="28575">
            <a:solidFill>
              <a:srgbClr val="00F7FF"/>
            </a:solidFill>
            <a:round/>
            <a:headEnd/>
            <a:tailEnd/>
          </a:ln>
          <a:effectLst/>
        </p:spPr>
        <p:txBody>
          <a:bodyPr wrap="none" anchor="ctr"/>
          <a:lstStyle/>
          <a:p>
            <a:endParaRPr lang="ja-JP" altLang="en-US">
              <a:solidFill>
                <a:prstClr val="black"/>
              </a:solidFill>
              <a:latin typeface="Calibri"/>
              <a:ea typeface="ＭＳ Ｐゴシック"/>
            </a:endParaRPr>
          </a:p>
        </p:txBody>
      </p:sp>
      <p:sp>
        <p:nvSpPr>
          <p:cNvPr id="5233" name="Line 58"/>
          <p:cNvSpPr>
            <a:spLocks noChangeShapeType="1"/>
          </p:cNvSpPr>
          <p:nvPr/>
        </p:nvSpPr>
        <p:spPr bwMode="auto">
          <a:xfrm>
            <a:off x="484188" y="6569075"/>
            <a:ext cx="2860675" cy="12700"/>
          </a:xfrm>
          <a:prstGeom prst="line">
            <a:avLst/>
          </a:prstGeom>
          <a:noFill/>
          <a:ln w="28575">
            <a:solidFill>
              <a:srgbClr val="00F7FF"/>
            </a:solidFill>
            <a:round/>
            <a:headEnd/>
            <a:tailEnd/>
          </a:ln>
          <a:effectLst/>
        </p:spPr>
        <p:txBody>
          <a:bodyPr wrap="none" anchor="ctr"/>
          <a:lstStyle/>
          <a:p>
            <a:endParaRPr lang="ja-JP" altLang="en-US">
              <a:solidFill>
                <a:prstClr val="black"/>
              </a:solidFill>
              <a:latin typeface="Calibri"/>
              <a:ea typeface="ＭＳ Ｐゴシック"/>
            </a:endParaRPr>
          </a:p>
        </p:txBody>
      </p:sp>
      <p:sp>
        <p:nvSpPr>
          <p:cNvPr id="50" name="Arc 271"/>
          <p:cNvSpPr>
            <a:spLocks/>
          </p:cNvSpPr>
          <p:nvPr/>
        </p:nvSpPr>
        <p:spPr bwMode="auto">
          <a:xfrm flipV="1">
            <a:off x="1833563" y="2162175"/>
            <a:ext cx="1511300" cy="22098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a:effectLst/>
        </p:spPr>
        <p:txBody>
          <a:bodyPr wrap="none" anchor="ctr"/>
          <a:lstStyle/>
          <a:p>
            <a:endParaRPr lang="ja-JP" altLang="en-US">
              <a:solidFill>
                <a:prstClr val="black"/>
              </a:solidFill>
              <a:latin typeface="Calibri"/>
              <a:ea typeface="ＭＳ Ｐゴシック"/>
            </a:endParaRPr>
          </a:p>
        </p:txBody>
      </p:sp>
      <p:sp>
        <p:nvSpPr>
          <p:cNvPr id="51" name="Arc 272"/>
          <p:cNvSpPr>
            <a:spLocks/>
          </p:cNvSpPr>
          <p:nvPr/>
        </p:nvSpPr>
        <p:spPr bwMode="auto">
          <a:xfrm flipH="1">
            <a:off x="508000" y="4371975"/>
            <a:ext cx="1485900" cy="22098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a:effectLst/>
        </p:spPr>
        <p:txBody>
          <a:bodyPr wrap="none" anchor="ctr"/>
          <a:lstStyle/>
          <a:p>
            <a:endParaRPr lang="ja-JP" altLang="en-US">
              <a:solidFill>
                <a:prstClr val="black"/>
              </a:solidFill>
              <a:latin typeface="Calibri"/>
              <a:ea typeface="ＭＳ Ｐゴシック"/>
            </a:endParaRPr>
          </a:p>
        </p:txBody>
      </p:sp>
      <p:cxnSp>
        <p:nvCxnSpPr>
          <p:cNvPr id="5" name="Straight Connector 4"/>
          <p:cNvCxnSpPr>
            <a:stCxn id="5223" idx="0"/>
            <a:endCxn id="51" idx="1"/>
          </p:cNvCxnSpPr>
          <p:nvPr/>
        </p:nvCxnSpPr>
        <p:spPr>
          <a:xfrm>
            <a:off x="484188" y="4371975"/>
            <a:ext cx="23812" cy="220980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a:stCxn id="50" idx="1"/>
            <a:endCxn id="5223" idx="1"/>
          </p:cNvCxnSpPr>
          <p:nvPr/>
        </p:nvCxnSpPr>
        <p:spPr>
          <a:xfrm>
            <a:off x="3344863" y="2162175"/>
            <a:ext cx="0" cy="219710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223" idx="0"/>
            <a:endCxn id="5223" idx="1"/>
          </p:cNvCxnSpPr>
          <p:nvPr/>
        </p:nvCxnSpPr>
        <p:spPr>
          <a:xfrm flipV="1">
            <a:off x="484188" y="4359275"/>
            <a:ext cx="2860675" cy="1270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flipV="1">
            <a:off x="1893888" y="3983038"/>
            <a:ext cx="0" cy="757237"/>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V="1">
            <a:off x="863600" y="4740275"/>
            <a:ext cx="0" cy="9144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p:nvPr/>
        </p:nvCxnSpPr>
        <p:spPr>
          <a:xfrm flipV="1">
            <a:off x="2994660" y="3076575"/>
            <a:ext cx="0" cy="90646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5" name="TextBox 94"/>
          <p:cNvSpPr txBox="1">
            <a:spLocks noChangeArrowheads="1"/>
          </p:cNvSpPr>
          <p:nvPr/>
        </p:nvSpPr>
        <p:spPr bwMode="auto">
          <a:xfrm>
            <a:off x="2843848" y="2708275"/>
            <a:ext cx="363537" cy="368300"/>
          </a:xfrm>
          <a:prstGeom prst="rect">
            <a:avLst/>
          </a:prstGeom>
          <a:noFill/>
          <a:ln w="9525">
            <a:noFill/>
            <a:miter lim="800000"/>
            <a:headEnd/>
            <a:tailEnd/>
          </a:ln>
          <a:effectLst/>
        </p:spPr>
        <p:txBody>
          <a:bodyPr wrap="none">
            <a:spAutoFit/>
          </a:bodyPr>
          <a:lstStyle/>
          <a:p>
            <a:r>
              <a:rPr lang="en-US" altLang="ja-JP">
                <a:solidFill>
                  <a:prstClr val="black"/>
                </a:solidFill>
                <a:latin typeface="Calibri" pitchFamily="34" charset="0"/>
                <a:ea typeface="ＭＳ Ｐゴシック"/>
              </a:rPr>
              <a:t>p’</a:t>
            </a:r>
          </a:p>
        </p:txBody>
      </p:sp>
      <p:sp>
        <p:nvSpPr>
          <p:cNvPr id="5243" name="TextBox 96"/>
          <p:cNvSpPr txBox="1">
            <a:spLocks noChangeArrowheads="1"/>
          </p:cNvSpPr>
          <p:nvPr/>
        </p:nvSpPr>
        <p:spPr bwMode="auto">
          <a:xfrm>
            <a:off x="1731963" y="3557588"/>
            <a:ext cx="304800" cy="369887"/>
          </a:xfrm>
          <a:prstGeom prst="rect">
            <a:avLst/>
          </a:prstGeom>
          <a:noFill/>
          <a:ln w="9525">
            <a:noFill/>
            <a:miter lim="800000"/>
            <a:headEnd/>
            <a:tailEnd/>
          </a:ln>
          <a:effectLst/>
        </p:spPr>
        <p:txBody>
          <a:bodyPr wrap="none">
            <a:spAutoFit/>
          </a:bodyPr>
          <a:lstStyle/>
          <a:p>
            <a:r>
              <a:rPr lang="en-US" altLang="ja-JP">
                <a:solidFill>
                  <a:prstClr val="black"/>
                </a:solidFill>
                <a:latin typeface="Calibri" pitchFamily="34" charset="0"/>
                <a:ea typeface="ＭＳ Ｐゴシック"/>
              </a:rPr>
              <a:t>p</a:t>
            </a:r>
          </a:p>
        </p:txBody>
      </p:sp>
      <p:sp>
        <p:nvSpPr>
          <p:cNvPr id="5244" name="TextBox 97"/>
          <p:cNvSpPr txBox="1">
            <a:spLocks noChangeArrowheads="1"/>
          </p:cNvSpPr>
          <p:nvPr/>
        </p:nvSpPr>
        <p:spPr bwMode="auto">
          <a:xfrm>
            <a:off x="1758950" y="4687888"/>
            <a:ext cx="306388" cy="369887"/>
          </a:xfrm>
          <a:prstGeom prst="rect">
            <a:avLst/>
          </a:prstGeom>
          <a:noFill/>
          <a:ln w="9525">
            <a:noFill/>
            <a:miter lim="800000"/>
            <a:headEnd/>
            <a:tailEnd/>
          </a:ln>
          <a:effectLst/>
        </p:spPr>
        <p:txBody>
          <a:bodyPr wrap="none">
            <a:spAutoFit/>
          </a:bodyPr>
          <a:lstStyle/>
          <a:p>
            <a:r>
              <a:rPr lang="en-US" altLang="ja-JP">
                <a:solidFill>
                  <a:prstClr val="black"/>
                </a:solidFill>
                <a:latin typeface="Calibri" pitchFamily="34" charset="0"/>
                <a:ea typeface="ＭＳ Ｐゴシック"/>
              </a:rPr>
              <a:t>h</a:t>
            </a:r>
          </a:p>
        </p:txBody>
      </p:sp>
      <p:sp>
        <p:nvSpPr>
          <p:cNvPr id="99" name="TextBox 98"/>
          <p:cNvSpPr txBox="1">
            <a:spLocks noChangeArrowheads="1"/>
          </p:cNvSpPr>
          <p:nvPr/>
        </p:nvSpPr>
        <p:spPr bwMode="auto">
          <a:xfrm>
            <a:off x="696913" y="4418013"/>
            <a:ext cx="363537" cy="368300"/>
          </a:xfrm>
          <a:prstGeom prst="rect">
            <a:avLst/>
          </a:prstGeom>
          <a:noFill/>
          <a:ln w="9525">
            <a:noFill/>
            <a:miter lim="800000"/>
            <a:headEnd/>
            <a:tailEnd/>
          </a:ln>
          <a:effectLst/>
        </p:spPr>
        <p:txBody>
          <a:bodyPr wrap="none">
            <a:spAutoFit/>
          </a:bodyPr>
          <a:lstStyle/>
          <a:p>
            <a:r>
              <a:rPr lang="en-US" altLang="ja-JP">
                <a:solidFill>
                  <a:prstClr val="black"/>
                </a:solidFill>
                <a:latin typeface="Calibri" pitchFamily="34" charset="0"/>
                <a:ea typeface="ＭＳ Ｐゴシック"/>
              </a:rPr>
              <a:t>h’</a:t>
            </a:r>
          </a:p>
        </p:txBody>
      </p:sp>
      <p:sp>
        <p:nvSpPr>
          <p:cNvPr id="100" name="TextBox 99"/>
          <p:cNvSpPr txBox="1">
            <a:spLocks noChangeArrowheads="1"/>
          </p:cNvSpPr>
          <p:nvPr/>
        </p:nvSpPr>
        <p:spPr bwMode="auto">
          <a:xfrm>
            <a:off x="706438" y="5576888"/>
            <a:ext cx="306387" cy="368300"/>
          </a:xfrm>
          <a:prstGeom prst="rect">
            <a:avLst/>
          </a:prstGeom>
          <a:noFill/>
          <a:ln w="9525">
            <a:noFill/>
            <a:miter lim="800000"/>
            <a:headEnd/>
            <a:tailEnd/>
          </a:ln>
          <a:effectLst/>
        </p:spPr>
        <p:txBody>
          <a:bodyPr wrap="none">
            <a:spAutoFit/>
          </a:bodyPr>
          <a:lstStyle/>
          <a:p>
            <a:r>
              <a:rPr lang="en-US" altLang="ja-JP">
                <a:solidFill>
                  <a:prstClr val="black"/>
                </a:solidFill>
                <a:latin typeface="Calibri" pitchFamily="34" charset="0"/>
                <a:ea typeface="ＭＳ Ｐゴシック"/>
              </a:rPr>
              <a:t>h</a:t>
            </a:r>
          </a:p>
        </p:txBody>
      </p:sp>
      <p:sp>
        <p:nvSpPr>
          <p:cNvPr id="104" name="TextBox 103"/>
          <p:cNvSpPr txBox="1">
            <a:spLocks noChangeArrowheads="1"/>
          </p:cNvSpPr>
          <p:nvPr/>
        </p:nvSpPr>
        <p:spPr bwMode="auto">
          <a:xfrm>
            <a:off x="2843848" y="3889375"/>
            <a:ext cx="306387" cy="368300"/>
          </a:xfrm>
          <a:prstGeom prst="rect">
            <a:avLst/>
          </a:prstGeom>
          <a:noFill/>
          <a:ln w="9525">
            <a:noFill/>
            <a:miter lim="800000"/>
            <a:headEnd/>
            <a:tailEnd/>
          </a:ln>
          <a:effectLst/>
        </p:spPr>
        <p:txBody>
          <a:bodyPr wrap="none">
            <a:spAutoFit/>
          </a:bodyPr>
          <a:lstStyle/>
          <a:p>
            <a:r>
              <a:rPr lang="en-US" altLang="ja-JP">
                <a:solidFill>
                  <a:prstClr val="black"/>
                </a:solidFill>
                <a:latin typeface="Calibri" pitchFamily="34" charset="0"/>
                <a:ea typeface="ＭＳ Ｐゴシック"/>
              </a:rPr>
              <a:t>p</a:t>
            </a:r>
          </a:p>
        </p:txBody>
      </p:sp>
      <p:pic>
        <p:nvPicPr>
          <p:cNvPr id="116" name="Picture 115"/>
          <p:cNvPicPr>
            <a:picLocks noChangeAspect="1"/>
          </p:cNvPicPr>
          <p:nvPr/>
        </p:nvPicPr>
        <p:blipFill>
          <a:blip r:embed="rId4" cstate="print"/>
          <a:srcRect/>
          <a:stretch>
            <a:fillRect/>
          </a:stretch>
        </p:blipFill>
        <p:spPr bwMode="auto">
          <a:xfrm>
            <a:off x="776288" y="1009650"/>
            <a:ext cx="4032250" cy="706438"/>
          </a:xfrm>
          <a:prstGeom prst="rect">
            <a:avLst/>
          </a:prstGeom>
          <a:noFill/>
          <a:ln w="9525">
            <a:noFill/>
            <a:miter lim="800000"/>
            <a:headEnd/>
            <a:tailEnd/>
          </a:ln>
        </p:spPr>
      </p:pic>
      <p:pic>
        <p:nvPicPr>
          <p:cNvPr id="117" name="Picture 116"/>
          <p:cNvPicPr>
            <a:picLocks noChangeAspect="1"/>
          </p:cNvPicPr>
          <p:nvPr/>
        </p:nvPicPr>
        <p:blipFill>
          <a:blip r:embed="rId5" cstate="print"/>
          <a:srcRect/>
          <a:stretch>
            <a:fillRect/>
          </a:stretch>
        </p:blipFill>
        <p:spPr bwMode="auto">
          <a:xfrm>
            <a:off x="4845050" y="1035050"/>
            <a:ext cx="3459163" cy="695325"/>
          </a:xfrm>
          <a:prstGeom prst="rect">
            <a:avLst/>
          </a:prstGeom>
          <a:noFill/>
          <a:ln w="9525">
            <a:noFill/>
            <a:miter lim="800000"/>
            <a:headEnd/>
            <a:tailEnd/>
          </a:ln>
        </p:spPr>
      </p:pic>
      <p:pic>
        <p:nvPicPr>
          <p:cNvPr id="118" name="Picture 117"/>
          <p:cNvPicPr>
            <a:picLocks noChangeAspect="1"/>
          </p:cNvPicPr>
          <p:nvPr/>
        </p:nvPicPr>
        <p:blipFill>
          <a:blip r:embed="rId6" cstate="print"/>
          <a:srcRect/>
          <a:stretch>
            <a:fillRect/>
          </a:stretch>
        </p:blipFill>
        <p:spPr bwMode="auto">
          <a:xfrm>
            <a:off x="4014788" y="1749425"/>
            <a:ext cx="3960812" cy="633413"/>
          </a:xfrm>
          <a:prstGeom prst="rect">
            <a:avLst/>
          </a:prstGeom>
          <a:noFill/>
          <a:ln w="9525">
            <a:noFill/>
            <a:miter lim="800000"/>
            <a:headEnd/>
            <a:tailEnd/>
          </a:ln>
        </p:spPr>
      </p:pic>
      <p:graphicFrame>
        <p:nvGraphicFramePr>
          <p:cNvPr id="123" name="Object 98"/>
          <p:cNvGraphicFramePr>
            <a:graphicFrameLocks noChangeAspect="1"/>
          </p:cNvGraphicFramePr>
          <p:nvPr/>
        </p:nvGraphicFramePr>
        <p:xfrm>
          <a:off x="4895850" y="4271963"/>
          <a:ext cx="2835275" cy="447675"/>
        </p:xfrm>
        <a:graphic>
          <a:graphicData uri="http://schemas.openxmlformats.org/presentationml/2006/ole">
            <mc:AlternateContent xmlns:mc="http://schemas.openxmlformats.org/markup-compatibility/2006">
              <mc:Choice xmlns:v="urn:schemas-microsoft-com:vml" Requires="v">
                <p:oleObj spid="_x0000_s32261" name="Equation" r:id="rId7" imgW="1523880" imgH="241200" progId="Equation.3">
                  <p:embed/>
                </p:oleObj>
              </mc:Choice>
              <mc:Fallback>
                <p:oleObj name="Equation" r:id="rId7" imgW="1523880" imgH="2412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95850" y="4271963"/>
                        <a:ext cx="2835275" cy="447675"/>
                      </a:xfrm>
                      <a:prstGeom prst="rect">
                        <a:avLst/>
                      </a:prstGeom>
                      <a:solidFill>
                        <a:srgbClr val="FFFF00"/>
                      </a:solidFill>
                      <a:ln w="9525">
                        <a:solidFill>
                          <a:srgbClr val="FF6600"/>
                        </a:solidFill>
                        <a:miter lim="800000"/>
                        <a:headEnd/>
                        <a:tailEnd/>
                      </a:ln>
                    </p:spPr>
                  </p:pic>
                </p:oleObj>
              </mc:Fallback>
            </mc:AlternateContent>
          </a:graphicData>
        </a:graphic>
      </p:graphicFrame>
      <p:sp>
        <p:nvSpPr>
          <p:cNvPr id="124" name="TextBox 123"/>
          <p:cNvSpPr txBox="1">
            <a:spLocks noChangeArrowheads="1"/>
          </p:cNvSpPr>
          <p:nvPr/>
        </p:nvSpPr>
        <p:spPr bwMode="auto">
          <a:xfrm>
            <a:off x="3989388" y="4699000"/>
            <a:ext cx="4354512" cy="368300"/>
          </a:xfrm>
          <a:prstGeom prst="rect">
            <a:avLst/>
          </a:prstGeom>
          <a:noFill/>
          <a:ln w="9525">
            <a:noFill/>
            <a:miter lim="800000"/>
            <a:headEnd/>
            <a:tailEnd/>
          </a:ln>
        </p:spPr>
        <p:txBody>
          <a:bodyPr wrap="none">
            <a:spAutoFit/>
          </a:bodyPr>
          <a:lstStyle/>
          <a:p>
            <a:r>
              <a:rPr lang="en-US" altLang="ja-JP">
                <a:solidFill>
                  <a:prstClr val="black"/>
                </a:solidFill>
                <a:latin typeface="Calibri" pitchFamily="34" charset="0"/>
                <a:ea typeface="ＭＳ Ｐゴシック"/>
              </a:rPr>
              <a:t>Quantal: </a:t>
            </a:r>
            <a:r>
              <a:rPr lang="en-US" altLang="ja-JP" i="1">
                <a:solidFill>
                  <a:prstClr val="black"/>
                </a:solidFill>
                <a:latin typeface="Calibri" pitchFamily="34" charset="0"/>
                <a:ea typeface="ＭＳ Ｐゴシック"/>
              </a:rPr>
              <a:t>ss’ = ph</a:t>
            </a:r>
            <a:r>
              <a:rPr lang="en-US" altLang="ja-JP">
                <a:solidFill>
                  <a:prstClr val="black"/>
                </a:solidFill>
                <a:latin typeface="Calibri" pitchFamily="34" charset="0"/>
                <a:ea typeface="ＭＳ Ｐゴシック"/>
              </a:rPr>
              <a:t>        Thermal: </a:t>
            </a:r>
            <a:r>
              <a:rPr lang="en-US" altLang="ja-JP" i="1">
                <a:solidFill>
                  <a:prstClr val="black"/>
                </a:solidFill>
                <a:latin typeface="Calibri" pitchFamily="34" charset="0"/>
                <a:ea typeface="ＭＳ Ｐゴシック"/>
              </a:rPr>
              <a:t>ss’ = pp’ ,  hh’</a:t>
            </a:r>
          </a:p>
        </p:txBody>
      </p:sp>
      <p:graphicFrame>
        <p:nvGraphicFramePr>
          <p:cNvPr id="125" name="Object 99"/>
          <p:cNvGraphicFramePr>
            <a:graphicFrameLocks noChangeAspect="1"/>
          </p:cNvGraphicFramePr>
          <p:nvPr/>
        </p:nvGraphicFramePr>
        <p:xfrm>
          <a:off x="3802063" y="5037138"/>
          <a:ext cx="5357812" cy="519112"/>
        </p:xfrm>
        <a:graphic>
          <a:graphicData uri="http://schemas.openxmlformats.org/presentationml/2006/ole">
            <mc:AlternateContent xmlns:mc="http://schemas.openxmlformats.org/markup-compatibility/2006">
              <mc:Choice xmlns:v="urn:schemas-microsoft-com:vml" Requires="v">
                <p:oleObj spid="_x0000_s32262" name="Equation" r:id="rId9" imgW="3391920" imgH="319680" progId="Equation.3">
                  <p:embed/>
                </p:oleObj>
              </mc:Choice>
              <mc:Fallback>
                <p:oleObj name="Equation" r:id="rId9" imgW="3391920" imgH="31968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02063" y="5037138"/>
                        <a:ext cx="5357812" cy="519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8" name="Object 100"/>
          <p:cNvGraphicFramePr>
            <a:graphicFrameLocks noChangeAspect="1"/>
          </p:cNvGraphicFramePr>
          <p:nvPr/>
        </p:nvGraphicFramePr>
        <p:xfrm>
          <a:off x="4024313" y="2295525"/>
          <a:ext cx="5011737" cy="1962150"/>
        </p:xfrm>
        <a:graphic>
          <a:graphicData uri="http://schemas.openxmlformats.org/presentationml/2006/ole">
            <mc:AlternateContent xmlns:mc="http://schemas.openxmlformats.org/markup-compatibility/2006">
              <mc:Choice xmlns:v="urn:schemas-microsoft-com:vml" Requires="v">
                <p:oleObj spid="_x0000_s32263" name="Equation" r:id="rId11" imgW="2742840" imgH="1069560" progId="Equation.3">
                  <p:embed/>
                </p:oleObj>
              </mc:Choice>
              <mc:Fallback>
                <p:oleObj name="Equation" r:id="rId11" imgW="2742840" imgH="106956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24313" y="2295525"/>
                        <a:ext cx="5011737" cy="1962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9" name="Object 101"/>
          <p:cNvGraphicFramePr>
            <a:graphicFrameLocks noChangeAspect="1"/>
          </p:cNvGraphicFramePr>
          <p:nvPr>
            <p:extLst>
              <p:ext uri="{D42A27DB-BD31-4B8C-83A1-F6EECF244321}">
                <p14:modId xmlns:p14="http://schemas.microsoft.com/office/powerpoint/2010/main" val="759277903"/>
              </p:ext>
            </p:extLst>
          </p:nvPr>
        </p:nvGraphicFramePr>
        <p:xfrm>
          <a:off x="4749800" y="5967413"/>
          <a:ext cx="3308350" cy="779462"/>
        </p:xfrm>
        <a:graphic>
          <a:graphicData uri="http://schemas.openxmlformats.org/presentationml/2006/ole">
            <mc:AlternateContent xmlns:mc="http://schemas.openxmlformats.org/markup-compatibility/2006">
              <mc:Choice xmlns:v="urn:schemas-microsoft-com:vml" Requires="v">
                <p:oleObj spid="_x0000_s32264" name="Equation" r:id="rId13" imgW="1917700" imgH="520700" progId="Equation.3">
                  <p:embed/>
                </p:oleObj>
              </mc:Choice>
              <mc:Fallback>
                <p:oleObj name="Equation" r:id="rId13" imgW="1917700" imgH="520700" progId="Equation.3">
                  <p:embed/>
                  <p:pic>
                    <p:nvPicPr>
                      <p:cNvPr id="0" name=""/>
                      <p:cNvPicPr>
                        <a:picLocks noChangeAspect="1" noChangeArrowheads="1"/>
                      </p:cNvPicPr>
                      <p:nvPr/>
                    </p:nvPicPr>
                    <p:blipFill>
                      <a:blip r:embed="rId14"/>
                      <a:srcRect/>
                      <a:stretch>
                        <a:fillRect/>
                      </a:stretch>
                    </p:blipFill>
                    <p:spPr bwMode="auto">
                      <a:xfrm>
                        <a:off x="4749800" y="5967413"/>
                        <a:ext cx="3308350" cy="7794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0" name="TextBox 129"/>
          <p:cNvSpPr txBox="1">
            <a:spLocks noChangeArrowheads="1"/>
          </p:cNvSpPr>
          <p:nvPr/>
        </p:nvSpPr>
        <p:spPr bwMode="auto">
          <a:xfrm>
            <a:off x="4002088" y="5656263"/>
            <a:ext cx="2338387" cy="369887"/>
          </a:xfrm>
          <a:prstGeom prst="rect">
            <a:avLst/>
          </a:prstGeom>
          <a:noFill/>
          <a:ln w="9525">
            <a:noFill/>
            <a:miter lim="800000"/>
            <a:headEnd/>
            <a:tailEnd/>
          </a:ln>
        </p:spPr>
        <p:txBody>
          <a:bodyPr wrap="none">
            <a:spAutoFit/>
          </a:bodyPr>
          <a:lstStyle/>
          <a:p>
            <a:r>
              <a:rPr lang="en-US" altLang="ja-JP">
                <a:solidFill>
                  <a:prstClr val="black"/>
                </a:solidFill>
                <a:latin typeface="Calibri" pitchFamily="34" charset="0"/>
                <a:ea typeface="ＭＳ Ｐゴシック"/>
              </a:rPr>
              <a:t>GDR strenght function:</a:t>
            </a:r>
          </a:p>
        </p:txBody>
      </p:sp>
      <p:pic>
        <p:nvPicPr>
          <p:cNvPr id="39" name="Picture 38" descr="varenna2.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59436" y="1749425"/>
            <a:ext cx="5478191" cy="3962739"/>
          </a:xfrm>
          <a:prstGeom prst="rect">
            <a:avLst/>
          </a:prstGeom>
        </p:spPr>
      </p:pic>
      <p:sp>
        <p:nvSpPr>
          <p:cNvPr id="40" name="TextBox 39"/>
          <p:cNvSpPr txBox="1"/>
          <p:nvPr/>
        </p:nvSpPr>
        <p:spPr>
          <a:xfrm>
            <a:off x="4086565" y="5729516"/>
            <a:ext cx="4391658" cy="283027"/>
          </a:xfrm>
          <a:prstGeom prst="rect">
            <a:avLst/>
          </a:prstGeom>
          <a:solidFill>
            <a:schemeClr val="bg1"/>
          </a:solidFill>
        </p:spPr>
        <p:txBody>
          <a:bodyPr wrap="square" rtlCol="0">
            <a:spAutoFit/>
          </a:bodyPr>
          <a:lstStyle/>
          <a:p>
            <a:r>
              <a:rPr lang="en-US" sz="1200" dirty="0" smtClean="0">
                <a:solidFill>
                  <a:prstClr val="black"/>
                </a:solidFill>
                <a:latin typeface="Arial"/>
                <a:cs typeface="Arial"/>
              </a:rPr>
              <a:t>Topical conference on giant resonances, </a:t>
            </a:r>
            <a:r>
              <a:rPr lang="en-US" sz="1200" dirty="0" err="1" smtClean="0">
                <a:solidFill>
                  <a:prstClr val="black"/>
                </a:solidFill>
                <a:latin typeface="Arial"/>
                <a:cs typeface="Arial"/>
              </a:rPr>
              <a:t>Varenna</a:t>
            </a:r>
            <a:r>
              <a:rPr lang="en-US" sz="1200" dirty="0" smtClean="0">
                <a:solidFill>
                  <a:prstClr val="black"/>
                </a:solidFill>
                <a:latin typeface="Arial"/>
                <a:cs typeface="Arial"/>
              </a:rPr>
              <a:t>, May 1998 </a:t>
            </a:r>
            <a:endParaRPr lang="en-US" sz="1200" dirty="0">
              <a:solidFill>
                <a:prstClr val="black"/>
              </a:solidFill>
              <a:latin typeface="Arial"/>
              <a:cs typeface="Arial"/>
            </a:endParaRPr>
          </a:p>
        </p:txBody>
      </p:sp>
    </p:spTree>
    <p:extLst>
      <p:ext uri="{BB962C8B-B14F-4D97-AF65-F5344CB8AC3E}">
        <p14:creationId xmlns:p14="http://schemas.microsoft.com/office/powerpoint/2010/main" val="35984853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barn(inVertical)">
                                      <p:cBhvr>
                                        <p:cTn id="10" dur="500"/>
                                        <p:tgtEl>
                                          <p:spTgt spid="51"/>
                                        </p:tgtEl>
                                      </p:cBhvr>
                                    </p:animEffect>
                                  </p:childTnLst>
                                </p:cTn>
                              </p:par>
                              <p:par>
                                <p:cTn id="11" presetID="16" presetClass="entr" presetSubtype="21" fill="hold" grpId="1"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barn(inVertical)">
                                      <p:cBhvr>
                                        <p:cTn id="13" dur="500"/>
                                        <p:tgtEl>
                                          <p:spTgt spid="50"/>
                                        </p:tgtEl>
                                      </p:cBhvr>
                                    </p:animEffect>
                                  </p:childTnLst>
                                </p:cTn>
                              </p:par>
                              <p:par>
                                <p:cTn id="14" presetID="16" presetClass="entr" presetSubtype="21" fill="hold" grpId="1"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barn(inVertical)">
                                      <p:cBhvr>
                                        <p:cTn id="16" dur="500"/>
                                        <p:tgtEl>
                                          <p:spTgt spid="51"/>
                                        </p:tgtEl>
                                      </p:cBhvr>
                                    </p:animEffect>
                                  </p:childTnLst>
                                </p:cTn>
                              </p:par>
                              <p:par>
                                <p:cTn id="17" presetID="3" presetClass="exit" presetSubtype="10" fill="hold" nodeType="withEffect">
                                  <p:stCondLst>
                                    <p:cond delay="0"/>
                                  </p:stCondLst>
                                  <p:childTnLst>
                                    <p:animEffect transition="out" filter="blinds(horizontal)">
                                      <p:cBhvr>
                                        <p:cTn id="18" dur="500"/>
                                        <p:tgtEl>
                                          <p:spTgt spid="62"/>
                                        </p:tgtEl>
                                      </p:cBhvr>
                                    </p:animEffect>
                                    <p:set>
                                      <p:cBhvr>
                                        <p:cTn id="19" dur="1" fill="hold">
                                          <p:stCondLst>
                                            <p:cond delay="499"/>
                                          </p:stCondLst>
                                        </p:cTn>
                                        <p:tgtEl>
                                          <p:spTgt spid="62"/>
                                        </p:tgtEl>
                                        <p:attrNameLst>
                                          <p:attrName>style.visibility</p:attrName>
                                        </p:attrNameLst>
                                      </p:cBhvr>
                                      <p:to>
                                        <p:strVal val="hidden"/>
                                      </p:to>
                                    </p:set>
                                  </p:childTnLst>
                                </p:cTn>
                              </p:par>
                              <p:par>
                                <p:cTn id="20" presetID="3" presetClass="exit" presetSubtype="10" fill="hold" nodeType="withEffect">
                                  <p:stCondLst>
                                    <p:cond delay="0"/>
                                  </p:stCondLst>
                                  <p:childTnLst>
                                    <p:animEffect transition="out" filter="blinds(horizontal)">
                                      <p:cBhvr>
                                        <p:cTn id="21" dur="500"/>
                                        <p:tgtEl>
                                          <p:spTgt spid="60"/>
                                        </p:tgtEl>
                                      </p:cBhvr>
                                    </p:animEffect>
                                    <p:set>
                                      <p:cBhvr>
                                        <p:cTn id="22" dur="1" fill="hold">
                                          <p:stCondLst>
                                            <p:cond delay="499"/>
                                          </p:stCondLst>
                                        </p:cTn>
                                        <p:tgtEl>
                                          <p:spTgt spid="60"/>
                                        </p:tgtEl>
                                        <p:attrNameLst>
                                          <p:attrName>style.visibility</p:attrName>
                                        </p:attrNameLst>
                                      </p:cBhvr>
                                      <p:to>
                                        <p:strVal val="hidden"/>
                                      </p:to>
                                    </p:set>
                                  </p:childTnLst>
                                </p:cTn>
                              </p:par>
                              <p:par>
                                <p:cTn id="23" presetID="3" presetClass="exit" presetSubtype="10" fill="hold" nodeType="withEffect">
                                  <p:stCondLst>
                                    <p:cond delay="0"/>
                                  </p:stCondLst>
                                  <p:childTnLst>
                                    <p:animEffect transition="out" filter="blinds(horizontal)">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60"/>
                                        </p:tgtEl>
                                      </p:cBhvr>
                                    </p:animEffect>
                                    <p:set>
                                      <p:cBhvr>
                                        <p:cTn id="28" dur="1" fill="hold">
                                          <p:stCondLst>
                                            <p:cond delay="499"/>
                                          </p:stCondLst>
                                        </p:cTn>
                                        <p:tgtEl>
                                          <p:spTgt spid="60"/>
                                        </p:tgtEl>
                                        <p:attrNameLst>
                                          <p:attrName>style.visibility</p:attrName>
                                        </p:attrNameLst>
                                      </p:cBhvr>
                                      <p:to>
                                        <p:strVal val="hidden"/>
                                      </p:to>
                                    </p:set>
                                  </p:childTnLst>
                                </p:cTn>
                              </p:par>
                              <p:par>
                                <p:cTn id="29" presetID="3" presetClass="exit" presetSubtype="10" fill="hold" nodeType="withEffect">
                                  <p:stCondLst>
                                    <p:cond delay="0"/>
                                  </p:stCondLst>
                                  <p:childTnLst>
                                    <p:animEffect transition="out" filter="blinds(horizontal)">
                                      <p:cBhvr>
                                        <p:cTn id="30" dur="500"/>
                                        <p:tgtEl>
                                          <p:spTgt spid="62"/>
                                        </p:tgtEl>
                                      </p:cBhvr>
                                    </p:animEffect>
                                    <p:set>
                                      <p:cBhvr>
                                        <p:cTn id="31" dur="1" fill="hold">
                                          <p:stCondLst>
                                            <p:cond delay="499"/>
                                          </p:stCondLst>
                                        </p:cTn>
                                        <p:tgtEl>
                                          <p:spTgt spid="62"/>
                                        </p:tgtEl>
                                        <p:attrNameLst>
                                          <p:attrName>style.visibility</p:attrName>
                                        </p:attrNameLst>
                                      </p:cBhvr>
                                      <p:to>
                                        <p:strVal val="hidden"/>
                                      </p:to>
                                    </p:set>
                                  </p:childTnLst>
                                </p:cTn>
                              </p:par>
                              <p:par>
                                <p:cTn id="32" presetID="3" presetClass="exit" presetSubtype="10" fill="hold" nodeType="withEffect">
                                  <p:stCondLst>
                                    <p:cond delay="0"/>
                                  </p:stCondLst>
                                  <p:childTnLst>
                                    <p:animEffect transition="out" filter="blinds(horizontal)">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childTnLst>
                          </p:cTn>
                        </p:par>
                        <p:par>
                          <p:cTn id="35" fill="hold">
                            <p:stCondLst>
                              <p:cond delay="500"/>
                            </p:stCondLst>
                            <p:childTnLst>
                              <p:par>
                                <p:cTn id="36" presetID="5" presetClass="entr" presetSubtype="10" fill="hold" nodeType="afterEffect">
                                  <p:stCondLst>
                                    <p:cond delay="0"/>
                                  </p:stCondLst>
                                  <p:childTnLst>
                                    <p:set>
                                      <p:cBhvr>
                                        <p:cTn id="37" dur="1" fill="hold">
                                          <p:stCondLst>
                                            <p:cond delay="0"/>
                                          </p:stCondLst>
                                        </p:cTn>
                                        <p:tgtEl>
                                          <p:spTgt spid="73"/>
                                        </p:tgtEl>
                                        <p:attrNameLst>
                                          <p:attrName>style.visibility</p:attrName>
                                        </p:attrNameLst>
                                      </p:cBhvr>
                                      <p:to>
                                        <p:strVal val="visible"/>
                                      </p:to>
                                    </p:set>
                                    <p:animEffect transition="in" filter="checkerboard(across)">
                                      <p:cBhvr>
                                        <p:cTn id="38" dur="500"/>
                                        <p:tgtEl>
                                          <p:spTgt spid="73"/>
                                        </p:tgtEl>
                                      </p:cBhvr>
                                    </p:animEffect>
                                  </p:childTnLst>
                                </p:cTn>
                              </p:par>
                            </p:childTnLst>
                          </p:cTn>
                        </p:par>
                        <p:par>
                          <p:cTn id="39" fill="hold">
                            <p:stCondLst>
                              <p:cond delay="1000"/>
                            </p:stCondLst>
                            <p:childTnLst>
                              <p:par>
                                <p:cTn id="40" presetID="5" presetClass="entr" presetSubtype="10" fill="hold" nodeType="afterEffect">
                                  <p:stCondLst>
                                    <p:cond delay="0"/>
                                  </p:stCondLst>
                                  <p:childTnLst>
                                    <p:set>
                                      <p:cBhvr>
                                        <p:cTn id="41" dur="1" fill="hold">
                                          <p:stCondLst>
                                            <p:cond delay="0"/>
                                          </p:stCondLst>
                                        </p:cTn>
                                        <p:tgtEl>
                                          <p:spTgt spid="93"/>
                                        </p:tgtEl>
                                        <p:attrNameLst>
                                          <p:attrName>style.visibility</p:attrName>
                                        </p:attrNameLst>
                                      </p:cBhvr>
                                      <p:to>
                                        <p:strVal val="visible"/>
                                      </p:to>
                                    </p:set>
                                    <p:animEffect transition="in" filter="checkerboard(across)">
                                      <p:cBhvr>
                                        <p:cTn id="42" dur="500"/>
                                        <p:tgtEl>
                                          <p:spTgt spid="93"/>
                                        </p:tgtEl>
                                      </p:cBhvr>
                                    </p:animEffect>
                                  </p:childTnLst>
                                </p:cTn>
                              </p:par>
                            </p:childTnLst>
                          </p:cTn>
                        </p:par>
                        <p:par>
                          <p:cTn id="43" fill="hold">
                            <p:stCondLst>
                              <p:cond delay="1500"/>
                            </p:stCondLst>
                            <p:childTnLst>
                              <p:par>
                                <p:cTn id="44" presetID="1" presetClass="entr" presetSubtype="0" fill="hold" grpId="0" nodeType="afterEffect">
                                  <p:stCondLst>
                                    <p:cond delay="0"/>
                                  </p:stCondLst>
                                  <p:childTnLst>
                                    <p:set>
                                      <p:cBhvr>
                                        <p:cTn id="45" dur="1" fill="hold">
                                          <p:stCondLst>
                                            <p:cond delay="0"/>
                                          </p:stCondLst>
                                        </p:cTn>
                                        <p:tgtEl>
                                          <p:spTgt spid="99"/>
                                        </p:tgtEl>
                                        <p:attrNameLst>
                                          <p:attrName>style.visibility</p:attrName>
                                        </p:attrNameLst>
                                      </p:cBhvr>
                                      <p:to>
                                        <p:strVal val="visible"/>
                                      </p:to>
                                    </p:set>
                                  </p:childTnLst>
                                </p:cTn>
                              </p:par>
                            </p:childTnLst>
                          </p:cTn>
                        </p:par>
                        <p:par>
                          <p:cTn id="46" fill="hold">
                            <p:stCondLst>
                              <p:cond delay="1500"/>
                            </p:stCondLst>
                            <p:childTnLst>
                              <p:par>
                                <p:cTn id="47" presetID="1" presetClass="entr" presetSubtype="0" fill="hold" grpId="0" nodeType="afterEffect">
                                  <p:stCondLst>
                                    <p:cond delay="0"/>
                                  </p:stCondLst>
                                  <p:childTnLst>
                                    <p:set>
                                      <p:cBhvr>
                                        <p:cTn id="48" dur="1" fill="hold">
                                          <p:stCondLst>
                                            <p:cond delay="0"/>
                                          </p:stCondLst>
                                        </p:cTn>
                                        <p:tgtEl>
                                          <p:spTgt spid="100"/>
                                        </p:tgtEl>
                                        <p:attrNameLst>
                                          <p:attrName>style.visibility</p:attrName>
                                        </p:attrNameLst>
                                      </p:cBhvr>
                                      <p:to>
                                        <p:strVal val="visible"/>
                                      </p:to>
                                    </p:set>
                                  </p:childTnLst>
                                </p:cTn>
                              </p:par>
                            </p:childTnLst>
                          </p:cTn>
                        </p:par>
                        <p:par>
                          <p:cTn id="49" fill="hold">
                            <p:stCondLst>
                              <p:cond delay="1500"/>
                            </p:stCondLst>
                            <p:childTnLst>
                              <p:par>
                                <p:cTn id="50" presetID="1" presetClass="entr" presetSubtype="0" fill="hold" grpId="0" nodeType="afterEffect">
                                  <p:stCondLst>
                                    <p:cond delay="0"/>
                                  </p:stCondLst>
                                  <p:childTnLst>
                                    <p:set>
                                      <p:cBhvr>
                                        <p:cTn id="51" dur="1" fill="hold">
                                          <p:stCondLst>
                                            <p:cond delay="0"/>
                                          </p:stCondLst>
                                        </p:cTn>
                                        <p:tgtEl>
                                          <p:spTgt spid="95"/>
                                        </p:tgtEl>
                                        <p:attrNameLst>
                                          <p:attrName>style.visibility</p:attrName>
                                        </p:attrNameLst>
                                      </p:cBhvr>
                                      <p:to>
                                        <p:strVal val="visible"/>
                                      </p:to>
                                    </p:set>
                                  </p:childTnLst>
                                </p:cTn>
                              </p:par>
                            </p:childTnLst>
                          </p:cTn>
                        </p:par>
                        <p:par>
                          <p:cTn id="52" fill="hold">
                            <p:stCondLst>
                              <p:cond delay="1500"/>
                            </p:stCondLst>
                            <p:childTnLst>
                              <p:par>
                                <p:cTn id="53" presetID="1" presetClass="entr" presetSubtype="0" fill="hold" grpId="0" nodeType="afterEffect">
                                  <p:stCondLst>
                                    <p:cond delay="0"/>
                                  </p:stCondLst>
                                  <p:childTnLst>
                                    <p:set>
                                      <p:cBhvr>
                                        <p:cTn id="54" dur="1" fill="hold">
                                          <p:stCondLst>
                                            <p:cond delay="0"/>
                                          </p:stCondLst>
                                        </p:cTn>
                                        <p:tgtEl>
                                          <p:spTgt spid="10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1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2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2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2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3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2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6" presetClass="entr" presetSubtype="32" fill="hold" nodeType="click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circle(out)">
                                      <p:cBhvr>
                                        <p:cTn id="79" dur="2000"/>
                                        <p:tgtEl>
                                          <p:spTgt spid="39"/>
                                        </p:tgtEl>
                                      </p:cBhvr>
                                    </p:animEffect>
                                  </p:childTnLst>
                                </p:cTn>
                              </p:par>
                              <p:par>
                                <p:cTn id="80" presetID="1" presetClass="entr" presetSubtype="0" fill="hold" grpId="0" nodeType="withEffect">
                                  <p:stCondLst>
                                    <p:cond delay="0"/>
                                  </p:stCondLst>
                                  <p:childTnLst>
                                    <p:set>
                                      <p:cBhvr>
                                        <p:cTn id="81"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0" grpId="1" animBg="1"/>
      <p:bldP spid="51" grpId="0" animBg="1"/>
      <p:bldP spid="51" grpId="1" animBg="1"/>
      <p:bldP spid="95" grpId="0"/>
      <p:bldP spid="99" grpId="0"/>
      <p:bldP spid="100" grpId="0"/>
      <p:bldP spid="104" grpId="0"/>
      <p:bldP spid="124" grpId="0"/>
      <p:bldP spid="130" grpId="0"/>
      <p:bldP spid="40"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2" name="Object 21"/>
          <p:cNvGraphicFramePr>
            <a:graphicFrameLocks noChangeAspect="1"/>
          </p:cNvGraphicFramePr>
          <p:nvPr>
            <p:extLst>
              <p:ext uri="{D42A27DB-BD31-4B8C-83A1-F6EECF244321}">
                <p14:modId xmlns:p14="http://schemas.microsoft.com/office/powerpoint/2010/main" val="678355989"/>
              </p:ext>
            </p:extLst>
          </p:nvPr>
        </p:nvGraphicFramePr>
        <p:xfrm>
          <a:off x="184018" y="766016"/>
          <a:ext cx="8805996" cy="1522434"/>
        </p:xfrm>
        <a:graphic>
          <a:graphicData uri="http://schemas.openxmlformats.org/presentationml/2006/ole">
            <mc:AlternateContent xmlns:mc="http://schemas.openxmlformats.org/markup-compatibility/2006">
              <mc:Choice xmlns:v="urn:schemas-microsoft-com:vml" Requires="v">
                <p:oleObj spid="_x0000_s14521" name="Equation" r:id="rId3" imgW="6223000" imgH="1016000" progId="Equation.3">
                  <p:embed/>
                </p:oleObj>
              </mc:Choice>
              <mc:Fallback>
                <p:oleObj name="Equation" r:id="rId3" imgW="6223000" imgH="1016000" progId="Equation.3">
                  <p:embed/>
                  <p:pic>
                    <p:nvPicPr>
                      <p:cNvPr id="0" name=""/>
                      <p:cNvPicPr/>
                      <p:nvPr/>
                    </p:nvPicPr>
                    <p:blipFill>
                      <a:blip r:embed="rId4"/>
                      <a:stretch>
                        <a:fillRect/>
                      </a:stretch>
                    </p:blipFill>
                    <p:spPr>
                      <a:xfrm>
                        <a:off x="184018" y="766016"/>
                        <a:ext cx="8805996" cy="1522434"/>
                      </a:xfrm>
                      <a:prstGeom prst="rect">
                        <a:avLst/>
                      </a:prstGeom>
                      <a:ln>
                        <a:solidFill>
                          <a:srgbClr val="FF0000"/>
                        </a:solidFill>
                      </a:ln>
                    </p:spPr>
                  </p:pic>
                </p:oleObj>
              </mc:Fallback>
            </mc:AlternateContent>
          </a:graphicData>
        </a:graphic>
      </p:graphicFrame>
      <p:sp>
        <p:nvSpPr>
          <p:cNvPr id="7" name="Title 1"/>
          <p:cNvSpPr txBox="1">
            <a:spLocks/>
          </p:cNvSpPr>
          <p:nvPr/>
        </p:nvSpPr>
        <p:spPr>
          <a:xfrm>
            <a:off x="200617" y="78898"/>
            <a:ext cx="8789396" cy="589779"/>
          </a:xfrm>
          <a:prstGeom prst="rect">
            <a:avLst/>
          </a:prstGeom>
          <a:solidFill>
            <a:srgbClr val="459535"/>
          </a:solidFill>
        </p:spPr>
        <p:style>
          <a:lnRef idx="0">
            <a:schemeClr val="accent6"/>
          </a:lnRef>
          <a:fillRef idx="3">
            <a:schemeClr val="accent6"/>
          </a:fillRef>
          <a:effectRef idx="3">
            <a:schemeClr val="accent6"/>
          </a:effectRef>
          <a:fontRef idx="minor">
            <a:schemeClr val="lt1"/>
          </a:fontRef>
        </p:style>
        <p:txBody>
          <a:bodyPr>
            <a:normAutofit/>
          </a:bodyPr>
          <a:lstStyle>
            <a:lvl1pPr algn="l" rtl="0" eaLnBrk="0" fontAlgn="base" hangingPunct="0">
              <a:spcBef>
                <a:spcPct val="0"/>
              </a:spcBef>
              <a:spcAft>
                <a:spcPct val="0"/>
              </a:spcAft>
              <a:defRPr sz="42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200">
                <a:solidFill>
                  <a:schemeClr val="tx2"/>
                </a:solidFill>
                <a:latin typeface="Garamond" charset="0"/>
                <a:ea typeface="ＭＳ Ｐゴシック" charset="-128"/>
                <a:cs typeface="ＭＳ Ｐゴシック" charset="-128"/>
              </a:defRPr>
            </a:lvl2pPr>
            <a:lvl3pPr algn="l" rtl="0" eaLnBrk="0" fontAlgn="base" hangingPunct="0">
              <a:spcBef>
                <a:spcPct val="0"/>
              </a:spcBef>
              <a:spcAft>
                <a:spcPct val="0"/>
              </a:spcAft>
              <a:defRPr sz="4200">
                <a:solidFill>
                  <a:schemeClr val="tx2"/>
                </a:solidFill>
                <a:latin typeface="Garamond" charset="0"/>
                <a:ea typeface="ＭＳ Ｐゴシック" charset="-128"/>
                <a:cs typeface="ＭＳ Ｐゴシック" charset="-128"/>
              </a:defRPr>
            </a:lvl3pPr>
            <a:lvl4pPr algn="l" rtl="0" eaLnBrk="0" fontAlgn="base" hangingPunct="0">
              <a:spcBef>
                <a:spcPct val="0"/>
              </a:spcBef>
              <a:spcAft>
                <a:spcPct val="0"/>
              </a:spcAft>
              <a:defRPr sz="4200">
                <a:solidFill>
                  <a:schemeClr val="tx2"/>
                </a:solidFill>
                <a:latin typeface="Garamond" charset="0"/>
                <a:ea typeface="ＭＳ Ｐゴシック" charset="-128"/>
                <a:cs typeface="ＭＳ Ｐゴシック" charset="-128"/>
              </a:defRPr>
            </a:lvl4pPr>
            <a:lvl5pPr algn="l" rtl="0" eaLnBrk="0" fontAlgn="base" hangingPunct="0">
              <a:spcBef>
                <a:spcPct val="0"/>
              </a:spcBef>
              <a:spcAft>
                <a:spcPct val="0"/>
              </a:spcAft>
              <a:defRPr sz="4200">
                <a:solidFill>
                  <a:schemeClr val="tx2"/>
                </a:solidFill>
                <a:latin typeface="Garamond" charset="0"/>
                <a:ea typeface="ＭＳ Ｐゴシック" charset="-128"/>
                <a:cs typeface="ＭＳ Ｐゴシック" charset="-128"/>
              </a:defRPr>
            </a:lvl5pPr>
            <a:lvl6pPr marL="457200" algn="l" rtl="0" fontAlgn="base">
              <a:spcBef>
                <a:spcPct val="0"/>
              </a:spcBef>
              <a:spcAft>
                <a:spcPct val="0"/>
              </a:spcAft>
              <a:defRPr sz="4200">
                <a:solidFill>
                  <a:schemeClr val="tx2"/>
                </a:solidFill>
                <a:latin typeface="Garamond" charset="0"/>
              </a:defRPr>
            </a:lvl6pPr>
            <a:lvl7pPr marL="914400" algn="l" rtl="0" fontAlgn="base">
              <a:spcBef>
                <a:spcPct val="0"/>
              </a:spcBef>
              <a:spcAft>
                <a:spcPct val="0"/>
              </a:spcAft>
              <a:defRPr sz="4200">
                <a:solidFill>
                  <a:schemeClr val="tx2"/>
                </a:solidFill>
                <a:latin typeface="Garamond" charset="0"/>
              </a:defRPr>
            </a:lvl7pPr>
            <a:lvl8pPr marL="1371600" algn="l" rtl="0" fontAlgn="base">
              <a:spcBef>
                <a:spcPct val="0"/>
              </a:spcBef>
              <a:spcAft>
                <a:spcPct val="0"/>
              </a:spcAft>
              <a:defRPr sz="4200">
                <a:solidFill>
                  <a:schemeClr val="tx2"/>
                </a:solidFill>
                <a:latin typeface="Garamond" charset="0"/>
              </a:defRPr>
            </a:lvl8pPr>
            <a:lvl9pPr marL="1828800" algn="l" rtl="0" fontAlgn="base">
              <a:spcBef>
                <a:spcPct val="0"/>
              </a:spcBef>
              <a:spcAft>
                <a:spcPct val="0"/>
              </a:spcAft>
              <a:defRPr sz="4200">
                <a:solidFill>
                  <a:schemeClr val="tx2"/>
                </a:solidFill>
                <a:latin typeface="Garamond" charset="0"/>
              </a:defRPr>
            </a:lvl9pPr>
          </a:lstStyle>
          <a:p>
            <a:pPr algn="ctr"/>
            <a:r>
              <a:rPr lang="en-US" sz="2800" dirty="0" smtClean="0">
                <a:solidFill>
                  <a:schemeClr val="accent1">
                    <a:lumMod val="20000"/>
                    <a:lumOff val="80000"/>
                  </a:schemeClr>
                </a:solidFill>
                <a:latin typeface="Arial"/>
                <a:cs typeface="Arial"/>
              </a:rPr>
              <a:t>Inclusion of pairing in the PDM</a:t>
            </a:r>
            <a:endParaRPr lang="en-US" sz="2800" dirty="0">
              <a:solidFill>
                <a:schemeClr val="accent1">
                  <a:lumMod val="20000"/>
                  <a:lumOff val="80000"/>
                </a:schemeClr>
              </a:solidFill>
              <a:latin typeface="Arial"/>
              <a:cs typeface="Arial"/>
            </a:endParaRPr>
          </a:p>
        </p:txBody>
      </p:sp>
      <p:pic>
        <p:nvPicPr>
          <p:cNvPr id="8" name="Picture 7" descr="Screen Shot 2016-03-25 at 3.11.1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6453" y="2306601"/>
            <a:ext cx="5865090" cy="2679543"/>
          </a:xfrm>
          <a:prstGeom prst="rect">
            <a:avLst/>
          </a:prstGeom>
        </p:spPr>
      </p:pic>
      <p:pic>
        <p:nvPicPr>
          <p:cNvPr id="9" name="Picture 8" descr="TlTc.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2424" y="4644254"/>
            <a:ext cx="5774396" cy="2282486"/>
          </a:xfrm>
          <a:prstGeom prst="rect">
            <a:avLst/>
          </a:prstGeom>
        </p:spPr>
      </p:pic>
      <p:sp>
        <p:nvSpPr>
          <p:cNvPr id="11" name="TextBox 10"/>
          <p:cNvSpPr txBox="1"/>
          <p:nvPr/>
        </p:nvSpPr>
        <p:spPr>
          <a:xfrm>
            <a:off x="184017" y="5062954"/>
            <a:ext cx="2129675" cy="1446550"/>
          </a:xfrm>
          <a:prstGeom prst="rect">
            <a:avLst/>
          </a:prstGeom>
          <a:noFill/>
        </p:spPr>
        <p:txBody>
          <a:bodyPr wrap="square" rtlCol="0">
            <a:spAutoFit/>
          </a:bodyPr>
          <a:lstStyle/>
          <a:p>
            <a:r>
              <a:rPr lang="en-US" sz="1200" dirty="0" smtClean="0">
                <a:solidFill>
                  <a:schemeClr val="tx1">
                    <a:lumMod val="95000"/>
                    <a:lumOff val="5000"/>
                  </a:schemeClr>
                </a:solidFill>
              </a:rPr>
              <a:t>NDD, A. </a:t>
            </a:r>
            <a:r>
              <a:rPr lang="en-US" sz="1200" dirty="0" err="1" smtClean="0">
                <a:solidFill>
                  <a:schemeClr val="tx1">
                    <a:lumMod val="95000"/>
                    <a:lumOff val="5000"/>
                  </a:schemeClr>
                </a:solidFill>
              </a:rPr>
              <a:t>Arima</a:t>
            </a:r>
            <a:r>
              <a:rPr lang="en-US" sz="1200" dirty="0" smtClean="0">
                <a:solidFill>
                  <a:schemeClr val="tx1">
                    <a:lumMod val="95000"/>
                    <a:lumOff val="5000"/>
                  </a:schemeClr>
                </a:solidFill>
              </a:rPr>
              <a:t>, PRC </a:t>
            </a:r>
            <a:r>
              <a:rPr lang="en-US" sz="1200" b="1" dirty="0" smtClean="0">
                <a:solidFill>
                  <a:schemeClr val="tx1">
                    <a:lumMod val="95000"/>
                    <a:lumOff val="5000"/>
                  </a:schemeClr>
                </a:solidFill>
              </a:rPr>
              <a:t>68 </a:t>
            </a:r>
            <a:r>
              <a:rPr lang="en-US" sz="1200" dirty="0" smtClean="0">
                <a:solidFill>
                  <a:schemeClr val="tx1">
                    <a:lumMod val="95000"/>
                    <a:lumOff val="5000"/>
                  </a:schemeClr>
                </a:solidFill>
              </a:rPr>
              <a:t>(2003) 044303.</a:t>
            </a:r>
          </a:p>
          <a:p>
            <a:endParaRPr lang="en-US" sz="800" dirty="0" smtClean="0">
              <a:solidFill>
                <a:schemeClr val="tx1">
                  <a:lumMod val="95000"/>
                  <a:lumOff val="5000"/>
                </a:schemeClr>
              </a:solidFill>
            </a:endParaRPr>
          </a:p>
          <a:p>
            <a:r>
              <a:rPr lang="en-US" sz="1200" dirty="0" smtClean="0">
                <a:solidFill>
                  <a:schemeClr val="tx1">
                    <a:lumMod val="95000"/>
                    <a:lumOff val="5000"/>
                  </a:schemeClr>
                </a:solidFill>
              </a:rPr>
              <a:t>NDD, N. </a:t>
            </a:r>
            <a:r>
              <a:rPr lang="en-US" sz="1200" dirty="0" err="1" smtClean="0">
                <a:solidFill>
                  <a:schemeClr val="tx1">
                    <a:lumMod val="95000"/>
                    <a:lumOff val="5000"/>
                  </a:schemeClr>
                </a:solidFill>
              </a:rPr>
              <a:t>Quang</a:t>
            </a:r>
            <a:r>
              <a:rPr lang="en-US" sz="1200" dirty="0" smtClean="0">
                <a:solidFill>
                  <a:schemeClr val="tx1">
                    <a:lumMod val="95000"/>
                    <a:lumOff val="5000"/>
                  </a:schemeClr>
                </a:solidFill>
              </a:rPr>
              <a:t> Hung, PRC </a:t>
            </a:r>
            <a:r>
              <a:rPr lang="en-US" sz="1200" b="1" dirty="0" smtClean="0">
                <a:solidFill>
                  <a:schemeClr val="tx1">
                    <a:lumMod val="95000"/>
                    <a:lumOff val="5000"/>
                  </a:schemeClr>
                </a:solidFill>
              </a:rPr>
              <a:t>86</a:t>
            </a:r>
            <a:r>
              <a:rPr lang="en-US" sz="1200" dirty="0" smtClean="0">
                <a:solidFill>
                  <a:schemeClr val="tx1">
                    <a:lumMod val="95000"/>
                    <a:lumOff val="5000"/>
                  </a:schemeClr>
                </a:solidFill>
              </a:rPr>
              <a:t> (2012) 044333.</a:t>
            </a:r>
          </a:p>
          <a:p>
            <a:endParaRPr lang="en-US" sz="800" dirty="0" smtClean="0">
              <a:solidFill>
                <a:schemeClr val="tx1">
                  <a:lumMod val="95000"/>
                  <a:lumOff val="5000"/>
                </a:schemeClr>
              </a:solidFill>
            </a:endParaRPr>
          </a:p>
          <a:p>
            <a:r>
              <a:rPr lang="en-US" sz="1200" dirty="0">
                <a:solidFill>
                  <a:schemeClr val="tx1">
                    <a:lumMod val="95000"/>
                    <a:lumOff val="5000"/>
                  </a:schemeClr>
                </a:solidFill>
              </a:rPr>
              <a:t>B. </a:t>
            </a:r>
            <a:r>
              <a:rPr lang="en-US" sz="1200" dirty="0" err="1" smtClean="0">
                <a:solidFill>
                  <a:schemeClr val="tx1">
                    <a:lumMod val="95000"/>
                    <a:lumOff val="5000"/>
                  </a:schemeClr>
                </a:solidFill>
              </a:rPr>
              <a:t>Dey</a:t>
            </a:r>
            <a:r>
              <a:rPr lang="en-US" sz="1200" dirty="0">
                <a:solidFill>
                  <a:schemeClr val="tx1">
                    <a:lumMod val="95000"/>
                    <a:lumOff val="5000"/>
                  </a:schemeClr>
                </a:solidFill>
              </a:rPr>
              <a:t> </a:t>
            </a:r>
            <a:r>
              <a:rPr lang="en-US" sz="1200" dirty="0" smtClean="0">
                <a:solidFill>
                  <a:schemeClr val="tx1">
                    <a:lumMod val="95000"/>
                    <a:lumOff val="5000"/>
                  </a:schemeClr>
                </a:solidFill>
              </a:rPr>
              <a:t>et al., PLB </a:t>
            </a:r>
            <a:r>
              <a:rPr lang="en-US" sz="1200" b="1" dirty="0" smtClean="0">
                <a:solidFill>
                  <a:schemeClr val="tx1">
                    <a:lumMod val="95000"/>
                    <a:lumOff val="5000"/>
                  </a:schemeClr>
                </a:solidFill>
              </a:rPr>
              <a:t>731 </a:t>
            </a:r>
            <a:r>
              <a:rPr lang="en-US" sz="1200" dirty="0" smtClean="0">
                <a:solidFill>
                  <a:schemeClr val="tx1">
                    <a:lumMod val="95000"/>
                    <a:lumOff val="5000"/>
                  </a:schemeClr>
                </a:solidFill>
              </a:rPr>
              <a:t>(2014) 92.</a:t>
            </a:r>
            <a:endParaRPr lang="en-US" sz="1200" dirty="0">
              <a:solidFill>
                <a:schemeClr val="tx1">
                  <a:lumMod val="95000"/>
                  <a:lumOff val="5000"/>
                </a:schemeClr>
              </a:solidFill>
            </a:endParaRPr>
          </a:p>
        </p:txBody>
      </p:sp>
      <p:pic>
        <p:nvPicPr>
          <p:cNvPr id="12" name="Picture 1"/>
          <p:cNvPicPr>
            <a:picLocks noChangeAspect="1" noChangeArrowheads="1"/>
          </p:cNvPicPr>
          <p:nvPr/>
        </p:nvPicPr>
        <p:blipFill>
          <a:blip r:embed="rId7" cstate="print"/>
          <a:srcRect/>
          <a:stretch>
            <a:fillRect/>
          </a:stretch>
        </p:blipFill>
        <p:spPr bwMode="auto">
          <a:xfrm>
            <a:off x="2239271" y="4594118"/>
            <a:ext cx="3201400" cy="2198435"/>
          </a:xfrm>
          <a:prstGeom prst="rect">
            <a:avLst/>
          </a:prstGeom>
          <a:noFill/>
          <a:ln w="9525">
            <a:noFill/>
            <a:miter lim="800000"/>
            <a:headEnd/>
            <a:tailEnd/>
          </a:ln>
        </p:spPr>
      </p:pic>
    </p:spTree>
    <p:extLst>
      <p:ext uri="{BB962C8B-B14F-4D97-AF65-F5344CB8AC3E}">
        <p14:creationId xmlns:p14="http://schemas.microsoft.com/office/powerpoint/2010/main" val="477967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xit" presetSubtype="0" fill="hold" nodeType="clickEffect">
                                  <p:stCondLst>
                                    <p:cond delay="0"/>
                                  </p:stCondLst>
                                  <p:childTnLst>
                                    <p:anim calcmode="lin" valueType="num">
                                      <p:cBhvr>
                                        <p:cTn id="12" dur="500"/>
                                        <p:tgtEl>
                                          <p:spTgt spid="12"/>
                                        </p:tgtEl>
                                        <p:attrNameLst>
                                          <p:attrName>ppt_w</p:attrName>
                                        </p:attrNameLst>
                                      </p:cBhvr>
                                      <p:tavLst>
                                        <p:tav tm="0">
                                          <p:val>
                                            <p:strVal val="ppt_w"/>
                                          </p:val>
                                        </p:tav>
                                        <p:tav tm="100000">
                                          <p:val>
                                            <p:fltVal val="0"/>
                                          </p:val>
                                        </p:tav>
                                      </p:tavLst>
                                    </p:anim>
                                    <p:anim calcmode="lin" valueType="num">
                                      <p:cBhvr>
                                        <p:cTn id="13" dur="500"/>
                                        <p:tgtEl>
                                          <p:spTgt spid="12"/>
                                        </p:tgtEl>
                                        <p:attrNameLst>
                                          <p:attrName>ppt_h</p:attrName>
                                        </p:attrNameLst>
                                      </p:cBhvr>
                                      <p:tavLst>
                                        <p:tav tm="0">
                                          <p:val>
                                            <p:strVal val="ppt_h"/>
                                          </p:val>
                                        </p:tav>
                                        <p:tav tm="100000">
                                          <p:val>
                                            <p:fltVal val="0"/>
                                          </p:val>
                                        </p:tav>
                                      </p:tavLst>
                                    </p:anim>
                                    <p:animEffect transition="out" filter="fad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_M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87606"/>
            <a:ext cx="5909312" cy="3845771"/>
          </a:xfrm>
          <a:prstGeom prst="rect">
            <a:avLst/>
          </a:prstGeom>
        </p:spPr>
      </p:pic>
      <p:pic>
        <p:nvPicPr>
          <p:cNvPr id="5" name="Picture 4" descr="Fig_Mo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3335" y="1869966"/>
            <a:ext cx="2911255" cy="2452118"/>
          </a:xfrm>
          <a:prstGeom prst="rect">
            <a:avLst/>
          </a:prstGeom>
        </p:spPr>
      </p:pic>
      <p:sp>
        <p:nvSpPr>
          <p:cNvPr id="2" name="Rectangle 1"/>
          <p:cNvSpPr/>
          <p:nvPr/>
        </p:nvSpPr>
        <p:spPr>
          <a:xfrm>
            <a:off x="6181533" y="4650243"/>
            <a:ext cx="1306435" cy="738664"/>
          </a:xfrm>
          <a:prstGeom prst="rect">
            <a:avLst/>
          </a:prstGeom>
        </p:spPr>
        <p:txBody>
          <a:bodyPr wrap="square">
            <a:spAutoFit/>
          </a:bodyPr>
          <a:lstStyle/>
          <a:p>
            <a:r>
              <a:rPr lang="en-US" sz="1400" dirty="0" err="1">
                <a:solidFill>
                  <a:prstClr val="black"/>
                </a:solidFill>
                <a:latin typeface="Calibri"/>
              </a:rPr>
              <a:t>Ciemala</a:t>
            </a:r>
            <a:r>
              <a:rPr lang="en-US" sz="1400" dirty="0">
                <a:solidFill>
                  <a:prstClr val="black"/>
                </a:solidFill>
                <a:latin typeface="Calibri"/>
              </a:rPr>
              <a:t> et al., </a:t>
            </a:r>
            <a:endParaRPr lang="en-US" sz="1400" dirty="0" smtClean="0">
              <a:solidFill>
                <a:prstClr val="black"/>
              </a:solidFill>
              <a:latin typeface="Calibri"/>
            </a:endParaRPr>
          </a:p>
          <a:p>
            <a:r>
              <a:rPr lang="en-US" sz="1400" dirty="0" smtClean="0">
                <a:solidFill>
                  <a:prstClr val="black"/>
                </a:solidFill>
                <a:latin typeface="Calibri"/>
              </a:rPr>
              <a:t>PRC </a:t>
            </a:r>
            <a:r>
              <a:rPr lang="en-US" sz="1400" b="1" dirty="0">
                <a:solidFill>
                  <a:prstClr val="black"/>
                </a:solidFill>
                <a:latin typeface="Calibri"/>
              </a:rPr>
              <a:t>91 </a:t>
            </a:r>
            <a:r>
              <a:rPr lang="en-US" sz="1400" dirty="0">
                <a:solidFill>
                  <a:prstClr val="black"/>
                </a:solidFill>
                <a:latin typeface="Calibri"/>
              </a:rPr>
              <a:t>(2015) </a:t>
            </a:r>
          </a:p>
          <a:p>
            <a:r>
              <a:rPr lang="en-US" sz="1400" dirty="0">
                <a:solidFill>
                  <a:prstClr val="black"/>
                </a:solidFill>
                <a:latin typeface="Calibri"/>
              </a:rPr>
              <a:t>0454313</a:t>
            </a:r>
          </a:p>
        </p:txBody>
      </p:sp>
      <p:sp>
        <p:nvSpPr>
          <p:cNvPr id="7" name="Title 1"/>
          <p:cNvSpPr txBox="1">
            <a:spLocks/>
          </p:cNvSpPr>
          <p:nvPr/>
        </p:nvSpPr>
        <p:spPr>
          <a:xfrm>
            <a:off x="423353" y="255308"/>
            <a:ext cx="8361237" cy="589779"/>
          </a:xfrm>
          <a:prstGeom prst="rect">
            <a:avLst/>
          </a:prstGeom>
          <a:solidFill>
            <a:srgbClr val="459535"/>
          </a:solidFill>
        </p:spPr>
        <p:style>
          <a:lnRef idx="0">
            <a:schemeClr val="accent6"/>
          </a:lnRef>
          <a:fillRef idx="3">
            <a:schemeClr val="accent6"/>
          </a:fillRef>
          <a:effectRef idx="3">
            <a:schemeClr val="accent6"/>
          </a:effectRef>
          <a:fontRef idx="minor">
            <a:schemeClr val="lt1"/>
          </a:fontRef>
        </p:style>
        <p:txBody>
          <a:bodyPr>
            <a:normAutofit/>
          </a:bodyPr>
          <a:lstStyle>
            <a:lvl1pPr algn="l" rtl="0" eaLnBrk="0" fontAlgn="base" hangingPunct="0">
              <a:spcBef>
                <a:spcPct val="0"/>
              </a:spcBef>
              <a:spcAft>
                <a:spcPct val="0"/>
              </a:spcAft>
              <a:defRPr sz="42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200">
                <a:solidFill>
                  <a:schemeClr val="tx2"/>
                </a:solidFill>
                <a:latin typeface="Garamond" charset="0"/>
                <a:ea typeface="ＭＳ Ｐゴシック" charset="-128"/>
                <a:cs typeface="ＭＳ Ｐゴシック" charset="-128"/>
              </a:defRPr>
            </a:lvl2pPr>
            <a:lvl3pPr algn="l" rtl="0" eaLnBrk="0" fontAlgn="base" hangingPunct="0">
              <a:spcBef>
                <a:spcPct val="0"/>
              </a:spcBef>
              <a:spcAft>
                <a:spcPct val="0"/>
              </a:spcAft>
              <a:defRPr sz="4200">
                <a:solidFill>
                  <a:schemeClr val="tx2"/>
                </a:solidFill>
                <a:latin typeface="Garamond" charset="0"/>
                <a:ea typeface="ＭＳ Ｐゴシック" charset="-128"/>
                <a:cs typeface="ＭＳ Ｐゴシック" charset="-128"/>
              </a:defRPr>
            </a:lvl3pPr>
            <a:lvl4pPr algn="l" rtl="0" eaLnBrk="0" fontAlgn="base" hangingPunct="0">
              <a:spcBef>
                <a:spcPct val="0"/>
              </a:spcBef>
              <a:spcAft>
                <a:spcPct val="0"/>
              </a:spcAft>
              <a:defRPr sz="4200">
                <a:solidFill>
                  <a:schemeClr val="tx2"/>
                </a:solidFill>
                <a:latin typeface="Garamond" charset="0"/>
                <a:ea typeface="ＭＳ Ｐゴシック" charset="-128"/>
                <a:cs typeface="ＭＳ Ｐゴシック" charset="-128"/>
              </a:defRPr>
            </a:lvl4pPr>
            <a:lvl5pPr algn="l" rtl="0" eaLnBrk="0" fontAlgn="base" hangingPunct="0">
              <a:spcBef>
                <a:spcPct val="0"/>
              </a:spcBef>
              <a:spcAft>
                <a:spcPct val="0"/>
              </a:spcAft>
              <a:defRPr sz="4200">
                <a:solidFill>
                  <a:schemeClr val="tx2"/>
                </a:solidFill>
                <a:latin typeface="Garamond" charset="0"/>
                <a:ea typeface="ＭＳ Ｐゴシック" charset="-128"/>
                <a:cs typeface="ＭＳ Ｐゴシック" charset="-128"/>
              </a:defRPr>
            </a:lvl5pPr>
            <a:lvl6pPr marL="457200" algn="l" rtl="0" fontAlgn="base">
              <a:spcBef>
                <a:spcPct val="0"/>
              </a:spcBef>
              <a:spcAft>
                <a:spcPct val="0"/>
              </a:spcAft>
              <a:defRPr sz="4200">
                <a:solidFill>
                  <a:schemeClr val="tx2"/>
                </a:solidFill>
                <a:latin typeface="Garamond" charset="0"/>
              </a:defRPr>
            </a:lvl6pPr>
            <a:lvl7pPr marL="914400" algn="l" rtl="0" fontAlgn="base">
              <a:spcBef>
                <a:spcPct val="0"/>
              </a:spcBef>
              <a:spcAft>
                <a:spcPct val="0"/>
              </a:spcAft>
              <a:defRPr sz="4200">
                <a:solidFill>
                  <a:schemeClr val="tx2"/>
                </a:solidFill>
                <a:latin typeface="Garamond" charset="0"/>
              </a:defRPr>
            </a:lvl7pPr>
            <a:lvl8pPr marL="1371600" algn="l" rtl="0" fontAlgn="base">
              <a:spcBef>
                <a:spcPct val="0"/>
              </a:spcBef>
              <a:spcAft>
                <a:spcPct val="0"/>
              </a:spcAft>
              <a:defRPr sz="4200">
                <a:solidFill>
                  <a:schemeClr val="tx2"/>
                </a:solidFill>
                <a:latin typeface="Garamond" charset="0"/>
              </a:defRPr>
            </a:lvl8pPr>
            <a:lvl9pPr marL="1828800" algn="l" rtl="0" fontAlgn="base">
              <a:spcBef>
                <a:spcPct val="0"/>
              </a:spcBef>
              <a:spcAft>
                <a:spcPct val="0"/>
              </a:spcAft>
              <a:defRPr sz="4200">
                <a:solidFill>
                  <a:schemeClr val="tx2"/>
                </a:solidFill>
                <a:latin typeface="Garamond" charset="0"/>
              </a:defRPr>
            </a:lvl9pPr>
          </a:lstStyle>
          <a:p>
            <a:pPr algn="ctr"/>
            <a:r>
              <a:rPr lang="en-US" sz="2800" dirty="0" smtClean="0">
                <a:solidFill>
                  <a:schemeClr val="accent1">
                    <a:lumMod val="20000"/>
                    <a:lumOff val="80000"/>
                  </a:schemeClr>
                </a:solidFill>
                <a:latin typeface="Arial"/>
                <a:cs typeface="Arial"/>
              </a:rPr>
              <a:t>Inclusion of angular momentum in the PDM</a:t>
            </a:r>
            <a:endParaRPr lang="en-US" sz="2800" dirty="0">
              <a:solidFill>
                <a:schemeClr val="accent1">
                  <a:lumMod val="20000"/>
                  <a:lumOff val="80000"/>
                </a:schemeClr>
              </a:solidFill>
              <a:latin typeface="Arial"/>
              <a:cs typeface="Arial"/>
            </a:endParaRPr>
          </a:p>
        </p:txBody>
      </p:sp>
    </p:spTree>
    <p:extLst>
      <p:ext uri="{BB962C8B-B14F-4D97-AF65-F5344CB8AC3E}">
        <p14:creationId xmlns:p14="http://schemas.microsoft.com/office/powerpoint/2010/main" val="33360863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7-04-06 at 15.35.3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948" y="0"/>
            <a:ext cx="9550472" cy="6858000"/>
          </a:xfrm>
          <a:prstGeom prst="rect">
            <a:avLst/>
          </a:prstGeom>
        </p:spPr>
      </p:pic>
      <p:pic>
        <p:nvPicPr>
          <p:cNvPr id="11" name="Picture 10" descr="Screen Shot 2017-04-06 at 15.38.3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0809" y="0"/>
            <a:ext cx="5758962" cy="6858000"/>
          </a:xfrm>
          <a:prstGeom prst="rect">
            <a:avLst/>
          </a:prstGeom>
        </p:spPr>
      </p:pic>
    </p:spTree>
    <p:extLst>
      <p:ext uri="{BB962C8B-B14F-4D97-AF65-F5344CB8AC3E}">
        <p14:creationId xmlns:p14="http://schemas.microsoft.com/office/powerpoint/2010/main" val="3151322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032207" y="0"/>
            <a:ext cx="6111793" cy="6858000"/>
          </a:xfrm>
          <a:prstGeom prst="rect">
            <a:avLst/>
          </a:prstGeom>
        </p:spPr>
      </p:pic>
      <p:cxnSp>
        <p:nvCxnSpPr>
          <p:cNvPr id="11" name="Straight Arrow Connector 10"/>
          <p:cNvCxnSpPr/>
          <p:nvPr/>
        </p:nvCxnSpPr>
        <p:spPr>
          <a:xfrm flipH="1">
            <a:off x="2743012" y="593652"/>
            <a:ext cx="4584213" cy="1901191"/>
          </a:xfrm>
          <a:prstGeom prst="straightConnector1">
            <a:avLst/>
          </a:prstGeom>
          <a:noFill/>
          <a:ln w="25400" cap="flat" cmpd="sng" algn="ctr">
            <a:solidFill>
              <a:srgbClr val="459535"/>
            </a:solidFill>
            <a:prstDash val="solid"/>
            <a:tailEnd type="arrow"/>
          </a:ln>
          <a:effectLst/>
        </p:spPr>
      </p:cxnSp>
      <p:cxnSp>
        <p:nvCxnSpPr>
          <p:cNvPr id="12" name="Straight Arrow Connector 11"/>
          <p:cNvCxnSpPr/>
          <p:nvPr/>
        </p:nvCxnSpPr>
        <p:spPr>
          <a:xfrm flipH="1" flipV="1">
            <a:off x="2743013" y="2494844"/>
            <a:ext cx="4724009" cy="52387"/>
          </a:xfrm>
          <a:prstGeom prst="straightConnector1">
            <a:avLst/>
          </a:prstGeom>
          <a:noFill/>
          <a:ln w="25400" cap="flat" cmpd="sng" algn="ctr">
            <a:solidFill>
              <a:srgbClr val="459535"/>
            </a:solidFill>
            <a:prstDash val="solid"/>
            <a:tailEnd type="arrow"/>
          </a:ln>
          <a:effectLst/>
        </p:spPr>
      </p:cxnSp>
      <p:cxnSp>
        <p:nvCxnSpPr>
          <p:cNvPr id="13" name="Straight Arrow Connector 12"/>
          <p:cNvCxnSpPr/>
          <p:nvPr/>
        </p:nvCxnSpPr>
        <p:spPr>
          <a:xfrm flipH="1" flipV="1">
            <a:off x="2743012" y="2494843"/>
            <a:ext cx="4658318" cy="2241985"/>
          </a:xfrm>
          <a:prstGeom prst="straightConnector1">
            <a:avLst/>
          </a:prstGeom>
          <a:noFill/>
          <a:ln w="25400" cap="flat" cmpd="sng" algn="ctr">
            <a:solidFill>
              <a:srgbClr val="459535"/>
            </a:solidFill>
            <a:prstDash val="solid"/>
            <a:tailEnd type="arrow"/>
          </a:ln>
          <a:effectLst/>
        </p:spPr>
      </p:cxnSp>
      <p:sp>
        <p:nvSpPr>
          <p:cNvPr id="14" name="TextBox 13"/>
          <p:cNvSpPr txBox="1"/>
          <p:nvPr/>
        </p:nvSpPr>
        <p:spPr>
          <a:xfrm>
            <a:off x="210207" y="2103742"/>
            <a:ext cx="2524998" cy="1077218"/>
          </a:xfrm>
          <a:prstGeom prst="rect">
            <a:avLst/>
          </a:prstGeom>
          <a:gradFill rotWithShape="1">
            <a:gsLst>
              <a:gs pos="0">
                <a:srgbClr val="3891A7">
                  <a:tint val="92000"/>
                  <a:satMod val="170000"/>
                </a:srgbClr>
              </a:gs>
              <a:gs pos="15000">
                <a:srgbClr val="3891A7">
                  <a:tint val="92000"/>
                  <a:shade val="99000"/>
                  <a:satMod val="170000"/>
                </a:srgbClr>
              </a:gs>
              <a:gs pos="62000">
                <a:srgbClr val="3891A7">
                  <a:tint val="96000"/>
                  <a:shade val="80000"/>
                  <a:satMod val="170000"/>
                </a:srgbClr>
              </a:gs>
              <a:gs pos="97000">
                <a:srgbClr val="3891A7">
                  <a:tint val="98000"/>
                  <a:shade val="63000"/>
                  <a:satMod val="170000"/>
                </a:srgbClr>
              </a:gs>
              <a:gs pos="100000">
                <a:srgbClr val="3891A7">
                  <a:shade val="62000"/>
                  <a:satMod val="170000"/>
                </a:srgbClr>
              </a:gs>
            </a:gsLst>
            <a:path path="circle">
              <a:fillToRect l="50000" t="50000" r="50000" b="50000"/>
            </a:path>
          </a:gradFill>
          <a:ln w="9525" cap="flat" cmpd="sng" algn="ctr">
            <a:solidFill>
              <a:srgbClr val="3891A7"/>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rgbClr val="3891A7">
                <a:shade val="80000"/>
              </a:srgbClr>
            </a:contourClr>
          </a:sp3d>
        </p:spPr>
        <p:txBody>
          <a:bodyPr wrap="square" rtlCol="0">
            <a:spAutoFit/>
          </a:bodyPr>
          <a:lstStyle/>
          <a:p>
            <a:pPr algn="ctr" defTabSz="914400">
              <a:defRPr/>
            </a:pPr>
            <a:r>
              <a:rPr lang="en-US" sz="1600" kern="0" dirty="0" smtClean="0">
                <a:solidFill>
                  <a:sysClr val="window" lastClr="FFFFFF"/>
                </a:solidFill>
                <a:latin typeface="Arial"/>
                <a:cs typeface="Arial"/>
              </a:rPr>
              <a:t>The </a:t>
            </a:r>
            <a:r>
              <a:rPr lang="en-US" sz="1600" kern="0" dirty="0" err="1" smtClean="0">
                <a:solidFill>
                  <a:sysClr val="window" lastClr="FFFFFF"/>
                </a:solidFill>
                <a:latin typeface="Arial"/>
                <a:cs typeface="Arial"/>
              </a:rPr>
              <a:t>HFB+Combinatorial</a:t>
            </a:r>
            <a:r>
              <a:rPr lang="en-US" sz="1600" kern="0" dirty="0" smtClean="0">
                <a:solidFill>
                  <a:sysClr val="window" lastClr="FFFFFF"/>
                </a:solidFill>
                <a:latin typeface="Arial"/>
                <a:cs typeface="Arial"/>
              </a:rPr>
              <a:t> NLD always lower than our NLD </a:t>
            </a:r>
          </a:p>
          <a:p>
            <a:pPr algn="ctr" defTabSz="914400">
              <a:defRPr/>
            </a:pPr>
            <a:r>
              <a:rPr lang="en-US" sz="1600" kern="0" dirty="0" smtClean="0">
                <a:solidFill>
                  <a:sysClr val="window" lastClr="FFFFFF"/>
                </a:solidFill>
                <a:latin typeface="Arial"/>
                <a:cs typeface="Arial"/>
              </a:rPr>
              <a:t>at </a:t>
            </a:r>
            <a:r>
              <a:rPr lang="en-US" sz="1600" i="1" kern="0" dirty="0" smtClean="0">
                <a:solidFill>
                  <a:sysClr val="window" lastClr="FFFFFF"/>
                </a:solidFill>
                <a:latin typeface="Arial"/>
                <a:cs typeface="Arial"/>
              </a:rPr>
              <a:t>E</a:t>
            </a:r>
            <a:r>
              <a:rPr lang="en-US" sz="1600" i="1" kern="0" baseline="30000" dirty="0" smtClean="0">
                <a:solidFill>
                  <a:sysClr val="window" lastClr="FFFFFF"/>
                </a:solidFill>
                <a:latin typeface="Arial"/>
                <a:cs typeface="Arial"/>
              </a:rPr>
              <a:t>*</a:t>
            </a:r>
            <a:r>
              <a:rPr lang="en-US" sz="1600" i="1" kern="0" dirty="0" smtClean="0">
                <a:solidFill>
                  <a:sysClr val="window" lastClr="FFFFFF"/>
                </a:solidFill>
                <a:latin typeface="Arial"/>
                <a:cs typeface="Arial"/>
              </a:rPr>
              <a:t> &gt; </a:t>
            </a:r>
            <a:r>
              <a:rPr lang="en-US" sz="1600" i="1" kern="0" dirty="0" err="1" smtClean="0">
                <a:solidFill>
                  <a:sysClr val="window" lastClr="FFFFFF"/>
                </a:solidFill>
                <a:latin typeface="Arial"/>
                <a:cs typeface="Arial"/>
              </a:rPr>
              <a:t>B</a:t>
            </a:r>
            <a:r>
              <a:rPr lang="en-US" sz="1600" i="1" kern="0" baseline="-25000" dirty="0" err="1" smtClean="0">
                <a:solidFill>
                  <a:sysClr val="window" lastClr="FFFFFF"/>
                </a:solidFill>
                <a:latin typeface="Arial"/>
                <a:cs typeface="Arial"/>
              </a:rPr>
              <a:t>n</a:t>
            </a:r>
            <a:endParaRPr lang="en-US" sz="1600" i="1" kern="0" baseline="-25000" dirty="0">
              <a:solidFill>
                <a:sysClr val="window" lastClr="FFFFFF"/>
              </a:solidFill>
              <a:latin typeface="Arial"/>
              <a:cs typeface="Arial"/>
            </a:endParaRPr>
          </a:p>
        </p:txBody>
      </p:sp>
      <p:sp>
        <p:nvSpPr>
          <p:cNvPr id="15" name="TextBox 14"/>
          <p:cNvSpPr txBox="1"/>
          <p:nvPr/>
        </p:nvSpPr>
        <p:spPr>
          <a:xfrm>
            <a:off x="210205" y="3726805"/>
            <a:ext cx="2567919" cy="1323439"/>
          </a:xfrm>
          <a:prstGeom prst="rect">
            <a:avLst/>
          </a:prstGeom>
          <a:gradFill rotWithShape="1">
            <a:gsLst>
              <a:gs pos="0">
                <a:srgbClr val="3891A7">
                  <a:tint val="92000"/>
                  <a:satMod val="170000"/>
                </a:srgbClr>
              </a:gs>
              <a:gs pos="15000">
                <a:srgbClr val="3891A7">
                  <a:tint val="92000"/>
                  <a:shade val="99000"/>
                  <a:satMod val="170000"/>
                </a:srgbClr>
              </a:gs>
              <a:gs pos="62000">
                <a:srgbClr val="3891A7">
                  <a:tint val="96000"/>
                  <a:shade val="80000"/>
                  <a:satMod val="170000"/>
                </a:srgbClr>
              </a:gs>
              <a:gs pos="97000">
                <a:srgbClr val="3891A7">
                  <a:tint val="98000"/>
                  <a:shade val="63000"/>
                  <a:satMod val="170000"/>
                </a:srgbClr>
              </a:gs>
              <a:gs pos="100000">
                <a:srgbClr val="3891A7">
                  <a:shade val="62000"/>
                  <a:satMod val="170000"/>
                </a:srgbClr>
              </a:gs>
            </a:gsLst>
            <a:path path="circle">
              <a:fillToRect l="50000" t="50000" r="50000" b="50000"/>
            </a:path>
          </a:gradFill>
          <a:ln w="9525" cap="flat" cmpd="sng" algn="ctr">
            <a:solidFill>
              <a:srgbClr val="3891A7"/>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rgbClr val="3891A7">
                <a:shade val="80000"/>
              </a:srgbClr>
            </a:contourClr>
          </a:sp3d>
        </p:spPr>
        <p:txBody>
          <a:bodyPr wrap="square" rtlCol="0">
            <a:spAutoFit/>
          </a:bodyPr>
          <a:lstStyle/>
          <a:p>
            <a:pPr algn="ctr" defTabSz="914400">
              <a:defRPr/>
            </a:pPr>
            <a:r>
              <a:rPr lang="en-US" sz="1600" kern="0" dirty="0" smtClean="0">
                <a:solidFill>
                  <a:sysClr val="window" lastClr="FFFFFF"/>
                </a:solidFill>
                <a:cs typeface="Arial"/>
              </a:rPr>
              <a:t>Because of fitting </a:t>
            </a:r>
            <a:r>
              <a:rPr lang="en-US" sz="1600" kern="0" dirty="0">
                <a:solidFill>
                  <a:sysClr val="window" lastClr="FFFFFF"/>
                </a:solidFill>
                <a:cs typeface="Arial"/>
              </a:rPr>
              <a:t>to NLD data at </a:t>
            </a:r>
            <a:r>
              <a:rPr lang="en-US" sz="1600" i="1" kern="0" dirty="0" err="1">
                <a:solidFill>
                  <a:sysClr val="window" lastClr="FFFFFF"/>
                </a:solidFill>
                <a:cs typeface="Arial"/>
              </a:rPr>
              <a:t>B</a:t>
            </a:r>
            <a:r>
              <a:rPr lang="en-US" sz="1600" i="1" kern="0" baseline="-25000" dirty="0" err="1">
                <a:solidFill>
                  <a:sysClr val="window" lastClr="FFFFFF"/>
                </a:solidFill>
                <a:cs typeface="Arial"/>
              </a:rPr>
              <a:t>n</a:t>
            </a:r>
            <a:endParaRPr lang="en-US" sz="1600" i="1" kern="0" baseline="-25000" dirty="0">
              <a:solidFill>
                <a:sysClr val="window" lastClr="FFFFFF"/>
              </a:solidFill>
              <a:cs typeface="Arial"/>
            </a:endParaRPr>
          </a:p>
          <a:p>
            <a:pPr algn="ctr" defTabSz="914400">
              <a:defRPr/>
            </a:pPr>
            <a:r>
              <a:rPr lang="en-US" sz="1600" kern="0" dirty="0" err="1" smtClean="0">
                <a:solidFill>
                  <a:sysClr val="window" lastClr="FFFFFF"/>
                </a:solidFill>
                <a:latin typeface="Arial"/>
                <a:cs typeface="Arial"/>
              </a:rPr>
              <a:t>HFB+Combinatorial</a:t>
            </a:r>
            <a:r>
              <a:rPr lang="en-US" sz="1600" kern="0" dirty="0" smtClean="0">
                <a:solidFill>
                  <a:sysClr val="window" lastClr="FFFFFF"/>
                </a:solidFill>
                <a:latin typeface="Arial"/>
                <a:cs typeface="Arial"/>
              </a:rPr>
              <a:t> predictions of NLD are not reliable at high </a:t>
            </a:r>
            <a:r>
              <a:rPr lang="en-US" sz="1600" i="1" kern="0" dirty="0" smtClean="0">
                <a:solidFill>
                  <a:sysClr val="window" lastClr="FFFFFF"/>
                </a:solidFill>
                <a:latin typeface="Arial"/>
                <a:cs typeface="Arial"/>
              </a:rPr>
              <a:t>E*</a:t>
            </a:r>
            <a:endParaRPr lang="en-US" sz="1600" i="1" kern="0" baseline="-25000" dirty="0">
              <a:solidFill>
                <a:sysClr val="window" lastClr="FFFFFF"/>
              </a:solidFill>
              <a:latin typeface="Arial"/>
              <a:cs typeface="Arial"/>
            </a:endParaRPr>
          </a:p>
        </p:txBody>
      </p:sp>
      <p:sp>
        <p:nvSpPr>
          <p:cNvPr id="16" name="Title 1"/>
          <p:cNvSpPr txBox="1">
            <a:spLocks/>
          </p:cNvSpPr>
          <p:nvPr/>
        </p:nvSpPr>
        <p:spPr>
          <a:xfrm>
            <a:off x="210205" y="144448"/>
            <a:ext cx="2567920" cy="572631"/>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noAutofit/>
          </a:bodyPr>
          <a:lstStyle>
            <a:lvl1pPr algn="l" rtl="0" eaLnBrk="1" latinLnBrk="0" hangingPunct="1">
              <a:spcBef>
                <a:spcPct val="0"/>
              </a:spcBef>
              <a:buNone/>
              <a:defRPr kumimoji="0" sz="4300" kern="1200">
                <a:solidFill>
                  <a:schemeClr val="lt1"/>
                </a:solidFill>
                <a:effectLst>
                  <a:outerShdw blurRad="50000" dist="30000" dir="5400000" algn="tl" rotWithShape="0">
                    <a:srgbClr val="000000">
                      <a:alpha val="30000"/>
                    </a:srgbClr>
                  </a:outerShdw>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extLst/>
          </a:lstStyle>
          <a:p>
            <a:pPr algn="ctr" defTabSz="914400">
              <a:spcAft>
                <a:spcPts val="1200"/>
              </a:spcAft>
            </a:pPr>
            <a:r>
              <a:rPr lang="en-US" sz="3000" kern="0" dirty="0" smtClean="0">
                <a:solidFill>
                  <a:srgbClr val="FFFFFF"/>
                </a:solidFill>
                <a:effectLst/>
                <a:latin typeface="Arial"/>
                <a:ea typeface="ＭＳ Ｐゴシック" charset="0"/>
                <a:cs typeface="Arial"/>
              </a:rPr>
              <a:t>NLD: EP+IPM</a:t>
            </a:r>
            <a:endParaRPr lang="en-US" sz="3000" dirty="0">
              <a:solidFill>
                <a:sysClr val="window" lastClr="FFFFFF"/>
              </a:solidFill>
              <a:latin typeface="Arial"/>
              <a:cs typeface="Arial"/>
            </a:endParaRPr>
          </a:p>
        </p:txBody>
      </p:sp>
      <p:sp>
        <p:nvSpPr>
          <p:cNvPr id="17" name="Content Placeholder 2"/>
          <p:cNvSpPr txBox="1">
            <a:spLocks/>
          </p:cNvSpPr>
          <p:nvPr/>
        </p:nvSpPr>
        <p:spPr>
          <a:xfrm>
            <a:off x="40285" y="5680589"/>
            <a:ext cx="2991921" cy="1212685"/>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defTabSz="914400">
              <a:buClr>
                <a:srgbClr val="3891A7"/>
              </a:buClr>
              <a:buFont typeface="Wingdings 2"/>
              <a:buNone/>
              <a:defRPr/>
            </a:pPr>
            <a:r>
              <a:rPr lang="en-US" sz="1400" dirty="0" smtClean="0">
                <a:solidFill>
                  <a:schemeClr val="tx1">
                    <a:lumMod val="95000"/>
                    <a:lumOff val="5000"/>
                  </a:schemeClr>
                </a:solidFill>
                <a:latin typeface="Arial"/>
                <a:cs typeface="Arial"/>
              </a:rPr>
              <a:t>N. Quang Hung, NDD,                 L. T. </a:t>
            </a:r>
            <a:r>
              <a:rPr lang="en-US" sz="1400" dirty="0" err="1" smtClean="0">
                <a:solidFill>
                  <a:schemeClr val="tx1">
                    <a:lumMod val="95000"/>
                    <a:lumOff val="5000"/>
                  </a:schemeClr>
                </a:solidFill>
                <a:latin typeface="Arial"/>
                <a:cs typeface="Arial"/>
              </a:rPr>
              <a:t>Quynh</a:t>
            </a:r>
            <a:r>
              <a:rPr lang="en-US" sz="1400" dirty="0" smtClean="0">
                <a:solidFill>
                  <a:schemeClr val="tx1">
                    <a:lumMod val="95000"/>
                    <a:lumOff val="5000"/>
                  </a:schemeClr>
                </a:solidFill>
                <a:latin typeface="Arial"/>
                <a:cs typeface="Arial"/>
              </a:rPr>
              <a:t> </a:t>
            </a:r>
            <a:r>
              <a:rPr lang="en-US" sz="1400" dirty="0" err="1" smtClean="0">
                <a:solidFill>
                  <a:schemeClr val="tx1">
                    <a:lumMod val="95000"/>
                    <a:lumOff val="5000"/>
                  </a:schemeClr>
                </a:solidFill>
                <a:latin typeface="Arial"/>
                <a:cs typeface="Arial"/>
              </a:rPr>
              <a:t>Huong</a:t>
            </a:r>
            <a:r>
              <a:rPr lang="en-US" sz="1400" dirty="0" smtClean="0">
                <a:solidFill>
                  <a:schemeClr val="tx1">
                    <a:lumMod val="95000"/>
                    <a:lumOff val="5000"/>
                  </a:schemeClr>
                </a:solidFill>
                <a:latin typeface="Arial"/>
                <a:cs typeface="Arial"/>
              </a:rPr>
              <a:t>, PRL</a:t>
            </a:r>
            <a:r>
              <a:rPr lang="en-US" sz="1400" b="1" dirty="0" smtClean="0">
                <a:solidFill>
                  <a:schemeClr val="tx1">
                    <a:lumMod val="95000"/>
                    <a:lumOff val="5000"/>
                  </a:schemeClr>
                </a:solidFill>
                <a:latin typeface="Arial"/>
                <a:cs typeface="Arial"/>
              </a:rPr>
              <a:t>118</a:t>
            </a:r>
            <a:r>
              <a:rPr lang="en-US" sz="1400" dirty="0" smtClean="0">
                <a:solidFill>
                  <a:schemeClr val="tx1">
                    <a:lumMod val="95000"/>
                    <a:lumOff val="5000"/>
                  </a:schemeClr>
                </a:solidFill>
                <a:latin typeface="Arial"/>
                <a:cs typeface="Arial"/>
              </a:rPr>
              <a:t> (2017) 022502</a:t>
            </a:r>
            <a:endParaRPr lang="en-US" sz="1400" i="1" u="sng" dirty="0" smtClean="0">
              <a:solidFill>
                <a:schemeClr val="tx1">
                  <a:lumMod val="95000"/>
                  <a:lumOff val="5000"/>
                </a:schemeClr>
              </a:solidFill>
              <a:latin typeface="Arial"/>
              <a:cs typeface="Arial"/>
            </a:endParaRPr>
          </a:p>
        </p:txBody>
      </p:sp>
      <p:sp>
        <p:nvSpPr>
          <p:cNvPr id="2" name="Rectangle 1"/>
          <p:cNvSpPr/>
          <p:nvPr/>
        </p:nvSpPr>
        <p:spPr bwMode="auto">
          <a:xfrm>
            <a:off x="8484689" y="3726805"/>
            <a:ext cx="190295" cy="5011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3" name="Rectangle 2"/>
          <p:cNvSpPr/>
          <p:nvPr/>
        </p:nvSpPr>
        <p:spPr bwMode="auto">
          <a:xfrm>
            <a:off x="8203383" y="2014685"/>
            <a:ext cx="182021" cy="16547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4" name="Rectangle 3"/>
          <p:cNvSpPr/>
          <p:nvPr/>
        </p:nvSpPr>
        <p:spPr bwMode="auto">
          <a:xfrm>
            <a:off x="8113256" y="5680589"/>
            <a:ext cx="189562" cy="65023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8756432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heckerboard(across)">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35586" y="0"/>
            <a:ext cx="6008414" cy="6858000"/>
          </a:xfrm>
          <a:prstGeom prst="rect">
            <a:avLst/>
          </a:prstGeom>
        </p:spPr>
      </p:pic>
      <p:sp>
        <p:nvSpPr>
          <p:cNvPr id="4" name="TextBox 3"/>
          <p:cNvSpPr txBox="1"/>
          <p:nvPr/>
        </p:nvSpPr>
        <p:spPr>
          <a:xfrm>
            <a:off x="116618" y="2257589"/>
            <a:ext cx="2995448" cy="830997"/>
          </a:xfrm>
          <a:prstGeom prst="rect">
            <a:avLst/>
          </a:prstGeom>
          <a:gradFill rotWithShape="1">
            <a:gsLst>
              <a:gs pos="0">
                <a:srgbClr val="3891A7">
                  <a:tint val="92000"/>
                  <a:satMod val="170000"/>
                </a:srgbClr>
              </a:gs>
              <a:gs pos="15000">
                <a:srgbClr val="3891A7">
                  <a:tint val="92000"/>
                  <a:shade val="99000"/>
                  <a:satMod val="170000"/>
                </a:srgbClr>
              </a:gs>
              <a:gs pos="62000">
                <a:srgbClr val="3891A7">
                  <a:tint val="96000"/>
                  <a:shade val="80000"/>
                  <a:satMod val="170000"/>
                </a:srgbClr>
              </a:gs>
              <a:gs pos="97000">
                <a:srgbClr val="3891A7">
                  <a:tint val="98000"/>
                  <a:shade val="63000"/>
                  <a:satMod val="170000"/>
                </a:srgbClr>
              </a:gs>
              <a:gs pos="100000">
                <a:srgbClr val="3891A7">
                  <a:shade val="62000"/>
                  <a:satMod val="170000"/>
                </a:srgbClr>
              </a:gs>
            </a:gsLst>
            <a:path path="circle">
              <a:fillToRect l="50000" t="50000" r="50000" b="50000"/>
            </a:path>
          </a:gradFill>
          <a:ln w="9525" cap="flat" cmpd="sng" algn="ctr">
            <a:solidFill>
              <a:srgbClr val="3891A7"/>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rgbClr val="3891A7">
                <a:shade val="80000"/>
              </a:srgbClr>
            </a:contourClr>
          </a:sp3d>
        </p:spPr>
        <p:txBody>
          <a:bodyPr wrap="square" rtlCol="0">
            <a:spAutoFit/>
          </a:bodyPr>
          <a:lstStyle/>
          <a:p>
            <a:pPr algn="ctr" defTabSz="914400">
              <a:defRPr/>
            </a:pPr>
            <a:r>
              <a:rPr lang="en-US" sz="1600" kern="0" dirty="0" smtClean="0">
                <a:solidFill>
                  <a:sysClr val="window" lastClr="FFFFFF"/>
                </a:solidFill>
                <a:latin typeface="Arial"/>
                <a:cs typeface="Arial"/>
              </a:rPr>
              <a:t>Temperature-dependent RSF </a:t>
            </a:r>
          </a:p>
          <a:p>
            <a:pPr algn="ctr" defTabSz="914400">
              <a:defRPr/>
            </a:pPr>
            <a:r>
              <a:rPr lang="en-US" sz="1600" kern="0" dirty="0" smtClean="0">
                <a:solidFill>
                  <a:sysClr val="window" lastClr="FFFFFF"/>
                </a:solidFill>
                <a:latin typeface="Arial"/>
                <a:cs typeface="Arial"/>
                <a:sym typeface="Wingdings"/>
              </a:rPr>
              <a:t> Brink Axel hypothesis invalidated</a:t>
            </a:r>
            <a:endParaRPr lang="en-US" sz="1600" i="1" kern="0" baseline="-25000" dirty="0">
              <a:solidFill>
                <a:sysClr val="window" lastClr="FFFFFF"/>
              </a:solidFill>
              <a:latin typeface="Arial"/>
              <a:cs typeface="Arial"/>
            </a:endParaRPr>
          </a:p>
        </p:txBody>
      </p:sp>
      <p:sp>
        <p:nvSpPr>
          <p:cNvPr id="5" name="TextBox 4"/>
          <p:cNvSpPr txBox="1"/>
          <p:nvPr/>
        </p:nvSpPr>
        <p:spPr>
          <a:xfrm>
            <a:off x="140138" y="3744612"/>
            <a:ext cx="2983689" cy="1077218"/>
          </a:xfrm>
          <a:prstGeom prst="rect">
            <a:avLst/>
          </a:prstGeom>
          <a:gradFill rotWithShape="1">
            <a:gsLst>
              <a:gs pos="0">
                <a:srgbClr val="3891A7">
                  <a:tint val="92000"/>
                  <a:satMod val="170000"/>
                </a:srgbClr>
              </a:gs>
              <a:gs pos="15000">
                <a:srgbClr val="3891A7">
                  <a:tint val="92000"/>
                  <a:shade val="99000"/>
                  <a:satMod val="170000"/>
                </a:srgbClr>
              </a:gs>
              <a:gs pos="62000">
                <a:srgbClr val="3891A7">
                  <a:tint val="96000"/>
                  <a:shade val="80000"/>
                  <a:satMod val="170000"/>
                </a:srgbClr>
              </a:gs>
              <a:gs pos="97000">
                <a:srgbClr val="3891A7">
                  <a:tint val="98000"/>
                  <a:shade val="63000"/>
                  <a:satMod val="170000"/>
                </a:srgbClr>
              </a:gs>
              <a:gs pos="100000">
                <a:srgbClr val="3891A7">
                  <a:shade val="62000"/>
                  <a:satMod val="170000"/>
                </a:srgbClr>
              </a:gs>
            </a:gsLst>
            <a:path path="circle">
              <a:fillToRect l="50000" t="50000" r="50000" b="50000"/>
            </a:path>
          </a:gradFill>
          <a:ln w="9525" cap="flat" cmpd="sng" algn="ctr">
            <a:solidFill>
              <a:srgbClr val="3891A7"/>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rgbClr val="3891A7">
                <a:shade val="80000"/>
              </a:srgbClr>
            </a:contourClr>
          </a:sp3d>
        </p:spPr>
        <p:txBody>
          <a:bodyPr wrap="square" rtlCol="0">
            <a:spAutoFit/>
          </a:bodyPr>
          <a:lstStyle/>
          <a:p>
            <a:pPr algn="ctr" defTabSz="914400">
              <a:defRPr/>
            </a:pPr>
            <a:r>
              <a:rPr lang="en-US" sz="1600" kern="0" dirty="0" smtClean="0">
                <a:solidFill>
                  <a:sysClr val="window" lastClr="FFFFFF"/>
                </a:solidFill>
                <a:latin typeface="Gill Sans MT"/>
              </a:rPr>
              <a:t>Enhancement of RSF at low E well reproduced without introducing PDR </a:t>
            </a:r>
          </a:p>
          <a:p>
            <a:pPr algn="ctr" defTabSz="914400">
              <a:defRPr/>
            </a:pPr>
            <a:r>
              <a:rPr lang="en-US" sz="1600" kern="0" dirty="0" smtClean="0">
                <a:solidFill>
                  <a:sysClr val="window" lastClr="FFFFFF"/>
                </a:solidFill>
                <a:latin typeface="Gill Sans MT"/>
                <a:sym typeface="Wingdings"/>
              </a:rPr>
              <a:t> effect of EP</a:t>
            </a:r>
            <a:endParaRPr lang="en-US" sz="1600" i="1" kern="0" baseline="-25000" dirty="0">
              <a:solidFill>
                <a:sysClr val="window" lastClr="FFFFFF"/>
              </a:solidFill>
              <a:latin typeface="Gill Sans MT"/>
            </a:endParaRPr>
          </a:p>
        </p:txBody>
      </p:sp>
      <p:cxnSp>
        <p:nvCxnSpPr>
          <p:cNvPr id="6" name="Straight Arrow Connector 5"/>
          <p:cNvCxnSpPr/>
          <p:nvPr/>
        </p:nvCxnSpPr>
        <p:spPr>
          <a:xfrm flipH="1">
            <a:off x="3048001" y="3072342"/>
            <a:ext cx="1536213" cy="1193106"/>
          </a:xfrm>
          <a:prstGeom prst="straightConnector1">
            <a:avLst/>
          </a:prstGeom>
          <a:noFill/>
          <a:ln w="25400" cap="flat" cmpd="sng" algn="ctr">
            <a:solidFill>
              <a:srgbClr val="FF0000"/>
            </a:solidFill>
            <a:prstDash val="solid"/>
            <a:tailEnd type="arrow"/>
          </a:ln>
          <a:effectLst>
            <a:outerShdw blurRad="63500" dist="25400" dir="5400000" rotWithShape="0">
              <a:srgbClr val="000000">
                <a:alpha val="43137"/>
              </a:srgbClr>
            </a:outerShdw>
          </a:effectLst>
        </p:spPr>
      </p:cxnSp>
      <p:cxnSp>
        <p:nvCxnSpPr>
          <p:cNvPr id="8" name="Straight Arrow Connector 7"/>
          <p:cNvCxnSpPr/>
          <p:nvPr/>
        </p:nvCxnSpPr>
        <p:spPr>
          <a:xfrm flipH="1" flipV="1">
            <a:off x="3048001" y="4265448"/>
            <a:ext cx="1536214" cy="894949"/>
          </a:xfrm>
          <a:prstGeom prst="straightConnector1">
            <a:avLst/>
          </a:prstGeom>
          <a:noFill/>
          <a:ln w="25400" cap="flat" cmpd="sng" algn="ctr">
            <a:solidFill>
              <a:srgbClr val="FF0000"/>
            </a:solidFill>
            <a:prstDash val="solid"/>
            <a:tailEnd type="arrow"/>
          </a:ln>
          <a:effectLst>
            <a:outerShdw blurRad="63500" dist="25400" dir="5400000" rotWithShape="0">
              <a:srgbClr val="000000">
                <a:alpha val="43137"/>
              </a:srgbClr>
            </a:outerShdw>
          </a:effectLst>
        </p:spPr>
      </p:cxnSp>
      <p:sp>
        <p:nvSpPr>
          <p:cNvPr id="7" name="TextBox 6"/>
          <p:cNvSpPr txBox="1"/>
          <p:nvPr/>
        </p:nvSpPr>
        <p:spPr>
          <a:xfrm>
            <a:off x="116618" y="117554"/>
            <a:ext cx="3018967" cy="461665"/>
          </a:xfrm>
          <a:prstGeom prst="rect">
            <a:avLst/>
          </a:prstGeom>
          <a:solidFill>
            <a:srgbClr val="800000"/>
          </a:solidFill>
        </p:spPr>
        <p:txBody>
          <a:bodyPr wrap="square" rtlCol="0">
            <a:spAutoFit/>
          </a:bodyPr>
          <a:lstStyle/>
          <a:p>
            <a:pPr algn="ctr"/>
            <a:r>
              <a:rPr lang="en-US" sz="2400" kern="0" dirty="0">
                <a:solidFill>
                  <a:srgbClr val="FFFFFF"/>
                </a:solidFill>
                <a:ea typeface="ＭＳ Ｐゴシック" charset="0"/>
                <a:cs typeface="Arial"/>
              </a:rPr>
              <a:t>RSF: EP+IPM+</a:t>
            </a:r>
            <a:r>
              <a:rPr lang="en-US" sz="2400" kern="0" dirty="0" smtClean="0">
                <a:solidFill>
                  <a:srgbClr val="FFFFFF"/>
                </a:solidFill>
                <a:ea typeface="ＭＳ Ｐゴシック" charset="0"/>
                <a:cs typeface="Arial"/>
              </a:rPr>
              <a:t>PDM</a:t>
            </a:r>
            <a:endParaRPr lang="en-US" sz="2400" dirty="0">
              <a:solidFill>
                <a:sysClr val="window" lastClr="FFFFFF"/>
              </a:solidFill>
              <a:cs typeface="Arial"/>
            </a:endParaRPr>
          </a:p>
        </p:txBody>
      </p:sp>
      <p:sp>
        <p:nvSpPr>
          <p:cNvPr id="10" name="Rectangle 9"/>
          <p:cNvSpPr/>
          <p:nvPr/>
        </p:nvSpPr>
        <p:spPr bwMode="auto">
          <a:xfrm>
            <a:off x="5145895" y="5751341"/>
            <a:ext cx="189778" cy="55469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1" name="Rectangle 10"/>
          <p:cNvSpPr/>
          <p:nvPr/>
        </p:nvSpPr>
        <p:spPr bwMode="auto">
          <a:xfrm>
            <a:off x="5131297" y="3722715"/>
            <a:ext cx="138684" cy="52083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2" name="Rectangle 11"/>
          <p:cNvSpPr/>
          <p:nvPr/>
        </p:nvSpPr>
        <p:spPr bwMode="auto">
          <a:xfrm>
            <a:off x="5795519" y="1919547"/>
            <a:ext cx="189777" cy="25545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3" name="Content Placeholder 2"/>
          <p:cNvSpPr txBox="1">
            <a:spLocks/>
          </p:cNvSpPr>
          <p:nvPr/>
        </p:nvSpPr>
        <p:spPr>
          <a:xfrm>
            <a:off x="76829" y="5645315"/>
            <a:ext cx="2991921" cy="1212685"/>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defTabSz="914400">
              <a:buClr>
                <a:srgbClr val="3891A7"/>
              </a:buClr>
              <a:buFont typeface="Wingdings 2"/>
              <a:buNone/>
              <a:defRPr/>
            </a:pPr>
            <a:r>
              <a:rPr lang="en-US" sz="1400" dirty="0" smtClean="0">
                <a:solidFill>
                  <a:schemeClr val="tx1">
                    <a:lumMod val="95000"/>
                    <a:lumOff val="5000"/>
                  </a:schemeClr>
                </a:solidFill>
                <a:latin typeface="Arial"/>
                <a:cs typeface="Arial"/>
              </a:rPr>
              <a:t>N. Quang Hung, NDD,                 L. T. </a:t>
            </a:r>
            <a:r>
              <a:rPr lang="en-US" sz="1400" dirty="0" err="1" smtClean="0">
                <a:solidFill>
                  <a:schemeClr val="tx1">
                    <a:lumMod val="95000"/>
                    <a:lumOff val="5000"/>
                  </a:schemeClr>
                </a:solidFill>
                <a:latin typeface="Arial"/>
                <a:cs typeface="Arial"/>
              </a:rPr>
              <a:t>Quynh</a:t>
            </a:r>
            <a:r>
              <a:rPr lang="en-US" sz="1400" dirty="0" smtClean="0">
                <a:solidFill>
                  <a:schemeClr val="tx1">
                    <a:lumMod val="95000"/>
                    <a:lumOff val="5000"/>
                  </a:schemeClr>
                </a:solidFill>
                <a:latin typeface="Arial"/>
                <a:cs typeface="Arial"/>
              </a:rPr>
              <a:t> </a:t>
            </a:r>
            <a:r>
              <a:rPr lang="en-US" sz="1400" dirty="0" err="1" smtClean="0">
                <a:solidFill>
                  <a:schemeClr val="tx1">
                    <a:lumMod val="95000"/>
                    <a:lumOff val="5000"/>
                  </a:schemeClr>
                </a:solidFill>
                <a:latin typeface="Arial"/>
                <a:cs typeface="Arial"/>
              </a:rPr>
              <a:t>Huong</a:t>
            </a:r>
            <a:r>
              <a:rPr lang="en-US" sz="1400" dirty="0" smtClean="0">
                <a:solidFill>
                  <a:schemeClr val="tx1">
                    <a:lumMod val="95000"/>
                    <a:lumOff val="5000"/>
                  </a:schemeClr>
                </a:solidFill>
                <a:latin typeface="Arial"/>
                <a:cs typeface="Arial"/>
              </a:rPr>
              <a:t>, PRL</a:t>
            </a:r>
            <a:r>
              <a:rPr lang="en-US" sz="1400" b="1" dirty="0" smtClean="0">
                <a:solidFill>
                  <a:schemeClr val="tx1">
                    <a:lumMod val="95000"/>
                    <a:lumOff val="5000"/>
                  </a:schemeClr>
                </a:solidFill>
                <a:latin typeface="Arial"/>
                <a:cs typeface="Arial"/>
              </a:rPr>
              <a:t>118</a:t>
            </a:r>
            <a:r>
              <a:rPr lang="en-US" sz="1400" dirty="0" smtClean="0">
                <a:solidFill>
                  <a:schemeClr val="tx1">
                    <a:lumMod val="95000"/>
                    <a:lumOff val="5000"/>
                  </a:schemeClr>
                </a:solidFill>
                <a:latin typeface="Arial"/>
                <a:cs typeface="Arial"/>
              </a:rPr>
              <a:t> (2017) 022502</a:t>
            </a:r>
            <a:endParaRPr lang="en-US" sz="1400" i="1" u="sng" dirty="0" smtClean="0">
              <a:solidFill>
                <a:schemeClr val="tx1">
                  <a:lumMod val="95000"/>
                  <a:lumOff val="5000"/>
                </a:schemeClr>
              </a:solidFill>
              <a:latin typeface="Arial"/>
              <a:cs typeface="Arial"/>
            </a:endParaRPr>
          </a:p>
        </p:txBody>
      </p:sp>
    </p:spTree>
    <p:extLst>
      <p:ext uri="{BB962C8B-B14F-4D97-AF65-F5344CB8AC3E}">
        <p14:creationId xmlns:p14="http://schemas.microsoft.com/office/powerpoint/2010/main" val="27357035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par>
                                <p:cTn id="13" presetID="5"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heckerboard(across)">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p:cNvSpPr txBox="1"/>
          <p:nvPr/>
        </p:nvSpPr>
        <p:spPr>
          <a:xfrm>
            <a:off x="200509" y="401658"/>
            <a:ext cx="8755515" cy="461665"/>
          </a:xfrm>
          <a:prstGeom prst="rect">
            <a:avLst/>
          </a:prstGeom>
          <a:solidFill>
            <a:srgbClr val="0C6754"/>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2400" dirty="0" smtClean="0">
                <a:solidFill>
                  <a:sysClr val="window" lastClr="FFFFFF"/>
                </a:solidFill>
                <a:cs typeface="Arial"/>
              </a:rPr>
              <a:t>On the importance of using exact pairing in the study of PDR</a:t>
            </a:r>
          </a:p>
        </p:txBody>
      </p:sp>
      <p:sp>
        <p:nvSpPr>
          <p:cNvPr id="10" name="Rectangle 9"/>
          <p:cNvSpPr/>
          <p:nvPr/>
        </p:nvSpPr>
        <p:spPr bwMode="auto">
          <a:xfrm>
            <a:off x="5145895" y="5751341"/>
            <a:ext cx="189778" cy="55469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1" name="Rectangle 10"/>
          <p:cNvSpPr/>
          <p:nvPr/>
        </p:nvSpPr>
        <p:spPr bwMode="auto">
          <a:xfrm>
            <a:off x="5131297" y="3722715"/>
            <a:ext cx="138684" cy="52083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2" name="Rectangle 11"/>
          <p:cNvSpPr/>
          <p:nvPr/>
        </p:nvSpPr>
        <p:spPr bwMode="auto">
          <a:xfrm>
            <a:off x="5795519" y="1919547"/>
            <a:ext cx="189777" cy="25545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pic>
        <p:nvPicPr>
          <p:cNvPr id="2" name="Picture 1" descr="Sn_new.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672" y="1614875"/>
            <a:ext cx="8805643" cy="4342956"/>
          </a:xfrm>
          <a:prstGeom prst="rect">
            <a:avLst/>
          </a:prstGeom>
        </p:spPr>
      </p:pic>
      <p:sp>
        <p:nvSpPr>
          <p:cNvPr id="3" name="Rectangle 2"/>
          <p:cNvSpPr/>
          <p:nvPr/>
        </p:nvSpPr>
        <p:spPr>
          <a:xfrm>
            <a:off x="1801439" y="6265608"/>
            <a:ext cx="5634066" cy="307777"/>
          </a:xfrm>
          <a:prstGeom prst="rect">
            <a:avLst/>
          </a:prstGeom>
        </p:spPr>
        <p:txBody>
          <a:bodyPr wrap="square">
            <a:spAutoFit/>
          </a:bodyPr>
          <a:lstStyle/>
          <a:p>
            <a:pPr algn="ctr"/>
            <a:r>
              <a:rPr lang="de-DE" sz="1400" dirty="0"/>
              <a:t>NDD &amp; N. </a:t>
            </a:r>
            <a:r>
              <a:rPr lang="de-DE" sz="1400" dirty="0" err="1"/>
              <a:t>Quang</a:t>
            </a:r>
            <a:r>
              <a:rPr lang="de-DE" sz="1400" dirty="0"/>
              <a:t> Hung, JPG </a:t>
            </a:r>
            <a:r>
              <a:rPr lang="de-DE" sz="1400" b="1" dirty="0"/>
              <a:t>40</a:t>
            </a:r>
            <a:r>
              <a:rPr lang="de-DE" sz="1400" dirty="0"/>
              <a:t> (2013) 105103 </a:t>
            </a:r>
          </a:p>
        </p:txBody>
      </p:sp>
    </p:spTree>
    <p:extLst>
      <p:ext uri="{BB962C8B-B14F-4D97-AF65-F5344CB8AC3E}">
        <p14:creationId xmlns:p14="http://schemas.microsoft.com/office/powerpoint/2010/main" val="9047114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p:cNvSpPr txBox="1"/>
          <p:nvPr/>
        </p:nvSpPr>
        <p:spPr>
          <a:xfrm>
            <a:off x="1721026" y="401658"/>
            <a:ext cx="5914987" cy="461665"/>
          </a:xfrm>
          <a:prstGeom prst="rect">
            <a:avLst/>
          </a:prstGeom>
          <a:solidFill>
            <a:schemeClr val="accent1">
              <a:lumMod val="75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2400" dirty="0" smtClean="0">
                <a:solidFill>
                  <a:sysClr val="window" lastClr="FFFFFF"/>
                </a:solidFill>
                <a:cs typeface="Arial"/>
              </a:rPr>
              <a:t>Conclusions</a:t>
            </a:r>
          </a:p>
        </p:txBody>
      </p:sp>
      <p:sp>
        <p:nvSpPr>
          <p:cNvPr id="2" name="TextBox 1"/>
          <p:cNvSpPr txBox="1"/>
          <p:nvPr/>
        </p:nvSpPr>
        <p:spPr>
          <a:xfrm>
            <a:off x="401016" y="1270078"/>
            <a:ext cx="8549636" cy="5909311"/>
          </a:xfrm>
          <a:prstGeom prst="rect">
            <a:avLst/>
          </a:prstGeom>
          <a:noFill/>
        </p:spPr>
        <p:txBody>
          <a:bodyPr wrap="none" rtlCol="0">
            <a:spAutoFit/>
          </a:bodyPr>
          <a:lstStyle/>
          <a:p>
            <a:pPr marL="342900" indent="-342900">
              <a:buAutoNum type="arabicParenR"/>
            </a:pPr>
            <a:r>
              <a:rPr lang="en-US" dirty="0" smtClean="0"/>
              <a:t>A microscopic approach is proposed for the very fist time, which is able to</a:t>
            </a:r>
          </a:p>
          <a:p>
            <a:r>
              <a:rPr lang="en-US" altLang="ja-JP" dirty="0" smtClean="0"/>
              <a:t>simultaneously</a:t>
            </a:r>
            <a:r>
              <a:rPr lang="en-US" dirty="0" smtClean="0"/>
              <a:t> describe the NLD and RSF.</a:t>
            </a:r>
          </a:p>
          <a:p>
            <a:pPr lvl="1"/>
            <a:endParaRPr lang="en-US" dirty="0"/>
          </a:p>
          <a:p>
            <a:pPr marL="742950" lvl="1" indent="-285750">
              <a:buFont typeface="Wingdings" charset="2"/>
              <a:buChar char="§"/>
            </a:pPr>
            <a:r>
              <a:rPr lang="en-US" dirty="0" smtClean="0"/>
              <a:t>It uses the EP to construct the partition function to calculate the NLD and </a:t>
            </a:r>
          </a:p>
          <a:p>
            <a:pPr lvl="1"/>
            <a:r>
              <a:rPr lang="en-US" dirty="0" smtClean="0"/>
              <a:t>    pairing gap at finite T. </a:t>
            </a:r>
          </a:p>
          <a:p>
            <a:pPr marL="742950" lvl="1" indent="-285750">
              <a:buFont typeface="Wingdings" charset="2"/>
              <a:buChar char="§"/>
            </a:pPr>
            <a:endParaRPr lang="en-US" dirty="0"/>
          </a:p>
          <a:p>
            <a:pPr marL="742950" lvl="1" indent="-285750">
              <a:buFont typeface="Wingdings" charset="2"/>
              <a:buChar char="§"/>
            </a:pPr>
            <a:r>
              <a:rPr lang="en-US" dirty="0" smtClean="0"/>
              <a:t>The exact pairing gap is included in the PDM to ca</a:t>
            </a:r>
            <a:r>
              <a:rPr lang="en-US" altLang="ja-JP" dirty="0" smtClean="0"/>
              <a:t>l</a:t>
            </a:r>
            <a:r>
              <a:rPr lang="en-US" dirty="0" smtClean="0"/>
              <a:t>culate the RSF.</a:t>
            </a:r>
          </a:p>
          <a:p>
            <a:endParaRPr lang="en-US" dirty="0" smtClean="0"/>
          </a:p>
          <a:p>
            <a:r>
              <a:rPr lang="en-US" dirty="0" smtClean="0"/>
              <a:t>2) Exact thermal pairing is very important for the description of both NLD and RSF </a:t>
            </a:r>
          </a:p>
          <a:p>
            <a:r>
              <a:rPr lang="en-US" dirty="0"/>
              <a:t>a</a:t>
            </a:r>
            <a:r>
              <a:rPr lang="en-US" dirty="0" smtClean="0"/>
              <a:t>t low E* and </a:t>
            </a:r>
            <a:r>
              <a:rPr lang="en-US" dirty="0" err="1" smtClean="0"/>
              <a:t>E</a:t>
            </a:r>
            <a:r>
              <a:rPr lang="en-US" baseline="-25000" dirty="0" err="1" smtClean="0">
                <a:latin typeface="Symbol" charset="2"/>
                <a:cs typeface="Symbol" charset="2"/>
              </a:rPr>
              <a:t>g</a:t>
            </a:r>
            <a:r>
              <a:rPr lang="en-US" dirty="0" smtClean="0"/>
              <a:t>.</a:t>
            </a:r>
          </a:p>
          <a:p>
            <a:endParaRPr lang="en-US" dirty="0"/>
          </a:p>
          <a:p>
            <a:r>
              <a:rPr lang="en-US" dirty="0" smtClean="0"/>
              <a:t>3) The T-dependent width of GR should be used to correctly describe the RSF. </a:t>
            </a:r>
            <a:endParaRPr lang="en-US" dirty="0"/>
          </a:p>
          <a:p>
            <a:r>
              <a:rPr lang="en-US" dirty="0" smtClean="0"/>
              <a:t>This invalidates the Brink-Axel hypothesis.</a:t>
            </a:r>
          </a:p>
          <a:p>
            <a:endParaRPr lang="en-US" dirty="0" smtClean="0"/>
          </a:p>
          <a:p>
            <a:r>
              <a:rPr lang="en-US" dirty="0" smtClean="0"/>
              <a:t>4) Merits: </a:t>
            </a:r>
          </a:p>
          <a:p>
            <a:pPr marL="742950" lvl="1" indent="-285750">
              <a:buFont typeface="Wingdings" charset="2"/>
              <a:buChar char="§"/>
            </a:pPr>
            <a:r>
              <a:rPr lang="en-US" dirty="0" smtClean="0"/>
              <a:t>Microscopic nature</a:t>
            </a:r>
          </a:p>
          <a:p>
            <a:pPr marL="742950" lvl="1" indent="-285750">
              <a:buFont typeface="Wingdings" charset="2"/>
              <a:buChar char="§"/>
            </a:pPr>
            <a:r>
              <a:rPr lang="en-US" dirty="0" smtClean="0"/>
              <a:t>Absence of parameter fitting at E* and </a:t>
            </a:r>
            <a:r>
              <a:rPr lang="en-US" dirty="0" err="1" smtClean="0"/>
              <a:t>E</a:t>
            </a:r>
            <a:r>
              <a:rPr lang="en-US" baseline="-25000" dirty="0" err="1" smtClean="0">
                <a:latin typeface="Symbol" charset="2"/>
                <a:cs typeface="Symbol" charset="2"/>
              </a:rPr>
              <a:t>g</a:t>
            </a:r>
            <a:endParaRPr lang="en-US" dirty="0" smtClean="0"/>
          </a:p>
          <a:p>
            <a:pPr marL="742950" lvl="1" indent="-285750">
              <a:buFont typeface="Wingdings" charset="2"/>
              <a:buChar char="§"/>
            </a:pPr>
            <a:r>
              <a:rPr lang="en-US" dirty="0" smtClean="0"/>
              <a:t>Fast computing time (&lt; 5 minutes even for heavy nuclei)</a:t>
            </a:r>
            <a:endParaRPr lang="en-US" dirty="0"/>
          </a:p>
          <a:p>
            <a:endParaRPr lang="en-US" dirty="0" smtClean="0"/>
          </a:p>
          <a:p>
            <a:endParaRPr lang="en-US" dirty="0"/>
          </a:p>
          <a:p>
            <a:r>
              <a:rPr lang="en-US" dirty="0" smtClean="0"/>
              <a:t> </a:t>
            </a:r>
            <a:endParaRPr lang="en-US" dirty="0"/>
          </a:p>
        </p:txBody>
      </p:sp>
    </p:spTree>
    <p:extLst>
      <p:ext uri="{BB962C8B-B14F-4D97-AF65-F5344CB8AC3E}">
        <p14:creationId xmlns:p14="http://schemas.microsoft.com/office/powerpoint/2010/main" val="501700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animEffect transition="in" filter="fade">
                                      <p:cBhvr>
                                        <p:cTn id="7" dur="1000"/>
                                        <p:tgtEl>
                                          <p:spTgt spid="2">
                                            <p:txEl>
                                              <p:pRg st="8" end="8"/>
                                            </p:txEl>
                                          </p:spTgt>
                                        </p:tgtEl>
                                      </p:cBhvr>
                                    </p:animEffect>
                                    <p:anim calcmode="lin" valueType="num">
                                      <p:cBhvr>
                                        <p:cTn id="8"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8" end="8"/>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9" end="9"/>
                                            </p:txEl>
                                          </p:spTgt>
                                        </p:tgtEl>
                                        <p:attrNameLst>
                                          <p:attrName>style.visibility</p:attrName>
                                        </p:attrNameLst>
                                      </p:cBhvr>
                                      <p:to>
                                        <p:strVal val="visible"/>
                                      </p:to>
                                    </p:set>
                                    <p:animEffect transition="in" filter="fade">
                                      <p:cBhvr>
                                        <p:cTn id="12" dur="1000"/>
                                        <p:tgtEl>
                                          <p:spTgt spid="2">
                                            <p:txEl>
                                              <p:pRg st="9" end="9"/>
                                            </p:txEl>
                                          </p:spTgt>
                                        </p:tgtEl>
                                      </p:cBhvr>
                                    </p:animEffect>
                                    <p:anim calcmode="lin" valueType="num">
                                      <p:cBhvr>
                                        <p:cTn id="13"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11" end="11"/>
                                            </p:txEl>
                                          </p:spTgt>
                                        </p:tgtEl>
                                        <p:attrNameLst>
                                          <p:attrName>style.visibility</p:attrName>
                                        </p:attrNameLst>
                                      </p:cBhvr>
                                      <p:to>
                                        <p:strVal val="visible"/>
                                      </p:to>
                                    </p:set>
                                    <p:animEffect transition="in" filter="fade">
                                      <p:cBhvr>
                                        <p:cTn id="19" dur="1000"/>
                                        <p:tgtEl>
                                          <p:spTgt spid="2">
                                            <p:txEl>
                                              <p:pRg st="11" end="11"/>
                                            </p:txEl>
                                          </p:spTgt>
                                        </p:tgtEl>
                                      </p:cBhvr>
                                    </p:animEffect>
                                    <p:anim calcmode="lin" valueType="num">
                                      <p:cBhvr>
                                        <p:cTn id="20"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11" end="1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xEl>
                                              <p:pRg st="12" end="12"/>
                                            </p:txEl>
                                          </p:spTgt>
                                        </p:tgtEl>
                                        <p:attrNameLst>
                                          <p:attrName>style.visibility</p:attrName>
                                        </p:attrNameLst>
                                      </p:cBhvr>
                                      <p:to>
                                        <p:strVal val="visible"/>
                                      </p:to>
                                    </p:set>
                                    <p:animEffect transition="in" filter="fade">
                                      <p:cBhvr>
                                        <p:cTn id="24" dur="1000"/>
                                        <p:tgtEl>
                                          <p:spTgt spid="2">
                                            <p:txEl>
                                              <p:pRg st="12" end="12"/>
                                            </p:txEl>
                                          </p:spTgt>
                                        </p:tgtEl>
                                      </p:cBhvr>
                                    </p:animEffect>
                                    <p:anim calcmode="lin" valueType="num">
                                      <p:cBhvr>
                                        <p:cTn id="25"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
                                            <p:txEl>
                                              <p:pRg st="14" end="14"/>
                                            </p:txEl>
                                          </p:spTgt>
                                        </p:tgtEl>
                                        <p:attrNameLst>
                                          <p:attrName>style.visibility</p:attrName>
                                        </p:attrNameLst>
                                      </p:cBhvr>
                                      <p:to>
                                        <p:strVal val="visible"/>
                                      </p:to>
                                    </p:set>
                                    <p:animEffect transition="in" filter="fade">
                                      <p:cBhvr>
                                        <p:cTn id="31" dur="1000"/>
                                        <p:tgtEl>
                                          <p:spTgt spid="2">
                                            <p:txEl>
                                              <p:pRg st="14" end="14"/>
                                            </p:txEl>
                                          </p:spTgt>
                                        </p:tgtEl>
                                      </p:cBhvr>
                                    </p:animEffect>
                                    <p:anim calcmode="lin" valueType="num">
                                      <p:cBhvr>
                                        <p:cTn id="32" dur="1000" fill="hold"/>
                                        <p:tgtEl>
                                          <p:spTgt spid="2">
                                            <p:txEl>
                                              <p:pRg st="14" end="14"/>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14" end="1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
                                            <p:txEl>
                                              <p:pRg st="15" end="15"/>
                                            </p:txEl>
                                          </p:spTgt>
                                        </p:tgtEl>
                                        <p:attrNameLst>
                                          <p:attrName>style.visibility</p:attrName>
                                        </p:attrNameLst>
                                      </p:cBhvr>
                                      <p:to>
                                        <p:strVal val="visible"/>
                                      </p:to>
                                    </p:set>
                                    <p:animEffect transition="in" filter="fade">
                                      <p:cBhvr>
                                        <p:cTn id="36" dur="1000"/>
                                        <p:tgtEl>
                                          <p:spTgt spid="2">
                                            <p:txEl>
                                              <p:pRg st="15" end="15"/>
                                            </p:txEl>
                                          </p:spTgt>
                                        </p:tgtEl>
                                      </p:cBhvr>
                                    </p:animEffect>
                                    <p:anim calcmode="lin" valueType="num">
                                      <p:cBhvr>
                                        <p:cTn id="37" dur="1000" fill="hold"/>
                                        <p:tgtEl>
                                          <p:spTgt spid="2">
                                            <p:txEl>
                                              <p:pRg st="15" end="15"/>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15" end="15"/>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
                                            <p:txEl>
                                              <p:pRg st="16" end="16"/>
                                            </p:txEl>
                                          </p:spTgt>
                                        </p:tgtEl>
                                        <p:attrNameLst>
                                          <p:attrName>style.visibility</p:attrName>
                                        </p:attrNameLst>
                                      </p:cBhvr>
                                      <p:to>
                                        <p:strVal val="visible"/>
                                      </p:to>
                                    </p:set>
                                    <p:animEffect transition="in" filter="fade">
                                      <p:cBhvr>
                                        <p:cTn id="41" dur="1000"/>
                                        <p:tgtEl>
                                          <p:spTgt spid="2">
                                            <p:txEl>
                                              <p:pRg st="16" end="16"/>
                                            </p:txEl>
                                          </p:spTgt>
                                        </p:tgtEl>
                                      </p:cBhvr>
                                    </p:animEffect>
                                    <p:anim calcmode="lin" valueType="num">
                                      <p:cBhvr>
                                        <p:cTn id="42" dur="1000" fill="hold"/>
                                        <p:tgtEl>
                                          <p:spTgt spid="2">
                                            <p:txEl>
                                              <p:pRg st="16" end="16"/>
                                            </p:txEl>
                                          </p:spTgt>
                                        </p:tgtEl>
                                        <p:attrNameLst>
                                          <p:attrName>ppt_x</p:attrName>
                                        </p:attrNameLst>
                                      </p:cBhvr>
                                      <p:tavLst>
                                        <p:tav tm="0">
                                          <p:val>
                                            <p:strVal val="#ppt_x"/>
                                          </p:val>
                                        </p:tav>
                                        <p:tav tm="100000">
                                          <p:val>
                                            <p:strVal val="#ppt_x"/>
                                          </p:val>
                                        </p:tav>
                                      </p:tavLst>
                                    </p:anim>
                                    <p:anim calcmode="lin" valueType="num">
                                      <p:cBhvr>
                                        <p:cTn id="43" dur="1000" fill="hold"/>
                                        <p:tgtEl>
                                          <p:spTgt spid="2">
                                            <p:txEl>
                                              <p:pRg st="16" end="16"/>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
                                            <p:txEl>
                                              <p:pRg st="17" end="17"/>
                                            </p:txEl>
                                          </p:spTgt>
                                        </p:tgtEl>
                                        <p:attrNameLst>
                                          <p:attrName>style.visibility</p:attrName>
                                        </p:attrNameLst>
                                      </p:cBhvr>
                                      <p:to>
                                        <p:strVal val="visible"/>
                                      </p:to>
                                    </p:set>
                                    <p:animEffect transition="in" filter="fade">
                                      <p:cBhvr>
                                        <p:cTn id="46" dur="1000"/>
                                        <p:tgtEl>
                                          <p:spTgt spid="2">
                                            <p:txEl>
                                              <p:pRg st="17" end="17"/>
                                            </p:txEl>
                                          </p:spTgt>
                                        </p:tgtEl>
                                      </p:cBhvr>
                                    </p:animEffect>
                                    <p:anim calcmode="lin" valueType="num">
                                      <p:cBhvr>
                                        <p:cTn id="47" dur="1000" fill="hold"/>
                                        <p:tgtEl>
                                          <p:spTgt spid="2">
                                            <p:txEl>
                                              <p:pRg st="17" end="17"/>
                                            </p:txEl>
                                          </p:spTgt>
                                        </p:tgtEl>
                                        <p:attrNameLst>
                                          <p:attrName>ppt_x</p:attrName>
                                        </p:attrNameLst>
                                      </p:cBhvr>
                                      <p:tavLst>
                                        <p:tav tm="0">
                                          <p:val>
                                            <p:strVal val="#ppt_x"/>
                                          </p:val>
                                        </p:tav>
                                        <p:tav tm="100000">
                                          <p:val>
                                            <p:strVal val="#ppt_x"/>
                                          </p:val>
                                        </p:tav>
                                      </p:tavLst>
                                    </p:anim>
                                    <p:anim calcmode="lin" valueType="num">
                                      <p:cBhvr>
                                        <p:cTn id="48" dur="1000" fill="hold"/>
                                        <p:tgtEl>
                                          <p:spTgt spid="2">
                                            <p:txEl>
                                              <p:pRg st="17" end="1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E7BCF94-62D1-7E4D-9FF7-7ABED3222029}" type="slidenum">
              <a:rPr lang="en-US" smtClean="0"/>
              <a:t>4</a:t>
            </a:fld>
            <a:endParaRPr lang="en-US"/>
          </a:p>
        </p:txBody>
      </p:sp>
      <p:pic>
        <p:nvPicPr>
          <p:cNvPr id="3" name="Picture 2" descr="DSCN2318 cop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8904" y="150409"/>
            <a:ext cx="4595185" cy="6098322"/>
          </a:xfrm>
          <a:prstGeom prst="rect">
            <a:avLst/>
          </a:prstGeom>
        </p:spPr>
      </p:pic>
      <p:sp>
        <p:nvSpPr>
          <p:cNvPr id="2" name="TextBox 1"/>
          <p:cNvSpPr txBox="1"/>
          <p:nvPr/>
        </p:nvSpPr>
        <p:spPr>
          <a:xfrm>
            <a:off x="728491" y="6289500"/>
            <a:ext cx="7692230" cy="523220"/>
          </a:xfrm>
          <a:prstGeom prst="rect">
            <a:avLst/>
          </a:prstGeom>
          <a:noFill/>
        </p:spPr>
        <p:txBody>
          <a:bodyPr wrap="none" rtlCol="0">
            <a:spAutoFit/>
          </a:bodyPr>
          <a:lstStyle/>
          <a:p>
            <a:pPr algn="ctr"/>
            <a:r>
              <a:rPr lang="en-US" sz="1400" dirty="0" smtClean="0"/>
              <a:t>N. </a:t>
            </a:r>
            <a:r>
              <a:rPr lang="en-US" sz="1400" dirty="0" err="1" smtClean="0"/>
              <a:t>Quang</a:t>
            </a:r>
            <a:r>
              <a:rPr lang="en-US" sz="1400" dirty="0" smtClean="0"/>
              <a:t> Hung, RIKEN APA (2006 – 2009), PhD (2009), </a:t>
            </a:r>
            <a:r>
              <a:rPr lang="en-US" sz="1400" dirty="0" err="1" smtClean="0"/>
              <a:t>Nishina</a:t>
            </a:r>
            <a:r>
              <a:rPr lang="en-US" sz="1400" dirty="0" smtClean="0"/>
              <a:t> Fellow (2009 – 2010), Assoc. Prof. (2014)</a:t>
            </a:r>
          </a:p>
          <a:p>
            <a:pPr algn="ctr"/>
            <a:r>
              <a:rPr lang="en-US" sz="1400" dirty="0" smtClean="0"/>
              <a:t>L.T. </a:t>
            </a:r>
            <a:r>
              <a:rPr lang="en-US" sz="1400" dirty="0" err="1" smtClean="0"/>
              <a:t>Quynh</a:t>
            </a:r>
            <a:r>
              <a:rPr lang="en-US" sz="1400" dirty="0" smtClean="0"/>
              <a:t> </a:t>
            </a:r>
            <a:r>
              <a:rPr lang="en-US" sz="1400" dirty="0" err="1" smtClean="0"/>
              <a:t>Huong</a:t>
            </a:r>
            <a:r>
              <a:rPr lang="en-US" sz="1400" dirty="0" smtClean="0"/>
              <a:t>, PhD student of N. </a:t>
            </a:r>
            <a:r>
              <a:rPr lang="en-US" sz="1400" dirty="0" err="1" smtClean="0"/>
              <a:t>Quang</a:t>
            </a:r>
            <a:r>
              <a:rPr lang="en-US" sz="1400" dirty="0" smtClean="0"/>
              <a:t> Hung</a:t>
            </a:r>
            <a:endParaRPr lang="en-US" sz="1400" dirty="0"/>
          </a:p>
        </p:txBody>
      </p:sp>
    </p:spTree>
    <p:extLst>
      <p:ext uri="{BB962C8B-B14F-4D97-AF65-F5344CB8AC3E}">
        <p14:creationId xmlns:p14="http://schemas.microsoft.com/office/powerpoint/2010/main" val="40509705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33173" y="189622"/>
            <a:ext cx="8889687" cy="523220"/>
          </a:xfrm>
          <a:prstGeom prst="rect">
            <a:avLst/>
          </a:prstGeom>
          <a:solidFill>
            <a:srgbClr val="FFFF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2800" b="1" dirty="0" smtClean="0">
                <a:solidFill>
                  <a:srgbClr val="B60A0A"/>
                </a:solidFill>
                <a:latin typeface="Arial"/>
              </a:rPr>
              <a:t>Future projects</a:t>
            </a:r>
          </a:p>
        </p:txBody>
      </p:sp>
      <p:sp>
        <p:nvSpPr>
          <p:cNvPr id="5" name="TextBox 4"/>
          <p:cNvSpPr txBox="1"/>
          <p:nvPr/>
        </p:nvSpPr>
        <p:spPr>
          <a:xfrm>
            <a:off x="902285" y="1155870"/>
            <a:ext cx="3408637" cy="461665"/>
          </a:xfrm>
          <a:prstGeom prst="rect">
            <a:avLst/>
          </a:prstGeom>
          <a:solidFill>
            <a:srgbClr val="85E4FF"/>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lvl="1" algn="ctr"/>
            <a:r>
              <a:rPr lang="en-US" sz="2400" b="1" dirty="0" smtClean="0">
                <a:solidFill>
                  <a:srgbClr val="0000FF"/>
                </a:solidFill>
                <a:latin typeface="Arial"/>
              </a:rPr>
              <a:t>NLD and RSF</a:t>
            </a:r>
          </a:p>
        </p:txBody>
      </p:sp>
      <p:sp>
        <p:nvSpPr>
          <p:cNvPr id="6" name="TextBox 5"/>
          <p:cNvSpPr txBox="1"/>
          <p:nvPr/>
        </p:nvSpPr>
        <p:spPr>
          <a:xfrm>
            <a:off x="487834" y="1931773"/>
            <a:ext cx="4246478" cy="1200329"/>
          </a:xfrm>
          <a:prstGeom prst="rect">
            <a:avLst/>
          </a:prstGeom>
          <a:noFill/>
        </p:spPr>
        <p:txBody>
          <a:bodyPr wrap="square" rtlCol="0">
            <a:spAutoFit/>
          </a:bodyPr>
          <a:lstStyle/>
          <a:p>
            <a:pPr marL="285750" indent="-285750">
              <a:buFont typeface="Wingdings" charset="2"/>
              <a:buChar char="Ø"/>
            </a:pPr>
            <a:r>
              <a:rPr lang="en-US" dirty="0" smtClean="0">
                <a:solidFill>
                  <a:srgbClr val="FF0000"/>
                </a:solidFill>
                <a:latin typeface="Arial"/>
              </a:rPr>
              <a:t>Theory: EP+IPM with collective and rotational enhancement factors calculated from RPA (QRPA)</a:t>
            </a:r>
          </a:p>
          <a:p>
            <a:r>
              <a:rPr lang="en-US" dirty="0" smtClean="0">
                <a:solidFill>
                  <a:srgbClr val="FF0000"/>
                </a:solidFill>
                <a:latin typeface="Arial"/>
              </a:rPr>
              <a:t>    (by N. </a:t>
            </a:r>
            <a:r>
              <a:rPr lang="en-US" dirty="0" err="1" smtClean="0">
                <a:solidFill>
                  <a:srgbClr val="FF0000"/>
                </a:solidFill>
                <a:latin typeface="Arial"/>
              </a:rPr>
              <a:t>Quang</a:t>
            </a:r>
            <a:r>
              <a:rPr lang="en-US" dirty="0" smtClean="0">
                <a:solidFill>
                  <a:srgbClr val="FF0000"/>
                </a:solidFill>
                <a:latin typeface="Arial"/>
              </a:rPr>
              <a:t> Hung </a:t>
            </a:r>
            <a:r>
              <a:rPr lang="en-US" i="1" dirty="0" smtClean="0">
                <a:solidFill>
                  <a:srgbClr val="FF0000"/>
                </a:solidFill>
                <a:latin typeface="Arial"/>
              </a:rPr>
              <a:t>et al.</a:t>
            </a:r>
            <a:r>
              <a:rPr lang="en-US" dirty="0" smtClean="0">
                <a:solidFill>
                  <a:srgbClr val="FF0000"/>
                </a:solidFill>
                <a:latin typeface="Arial"/>
              </a:rPr>
              <a:t>)</a:t>
            </a:r>
          </a:p>
        </p:txBody>
      </p:sp>
      <p:pic>
        <p:nvPicPr>
          <p:cNvPr id="7" name="Picture 6"/>
          <p:cNvPicPr>
            <a:picLocks noChangeAspect="1"/>
          </p:cNvPicPr>
          <p:nvPr/>
        </p:nvPicPr>
        <p:blipFill>
          <a:blip r:embed="rId3"/>
          <a:stretch>
            <a:fillRect/>
          </a:stretch>
        </p:blipFill>
        <p:spPr>
          <a:xfrm>
            <a:off x="141825" y="2982799"/>
            <a:ext cx="4385219" cy="3821124"/>
          </a:xfrm>
          <a:prstGeom prst="rect">
            <a:avLst/>
          </a:prstGeom>
        </p:spPr>
      </p:pic>
      <p:pic>
        <p:nvPicPr>
          <p:cNvPr id="8" name="Picture 7"/>
          <p:cNvPicPr>
            <a:picLocks noChangeAspect="1"/>
          </p:cNvPicPr>
          <p:nvPr/>
        </p:nvPicPr>
        <p:blipFill>
          <a:blip r:embed="rId4"/>
          <a:stretch>
            <a:fillRect/>
          </a:stretch>
        </p:blipFill>
        <p:spPr>
          <a:xfrm>
            <a:off x="5164097" y="1133288"/>
            <a:ext cx="3979903" cy="5651770"/>
          </a:xfrm>
          <a:prstGeom prst="rect">
            <a:avLst/>
          </a:prstGeom>
        </p:spPr>
      </p:pic>
      <p:sp>
        <p:nvSpPr>
          <p:cNvPr id="10" name="Rectangle 9"/>
          <p:cNvSpPr/>
          <p:nvPr/>
        </p:nvSpPr>
        <p:spPr>
          <a:xfrm>
            <a:off x="2645438" y="3186343"/>
            <a:ext cx="5787210" cy="1876196"/>
          </a:xfrm>
          <a:prstGeom prst="rect">
            <a:avLst/>
          </a:prstGeom>
          <a:noFill/>
          <a:scene3d>
            <a:camera prst="isometricOffAxis1Top"/>
            <a:lightRig rig="threePt" dir="t"/>
          </a:scene3d>
        </p:spPr>
        <p:txBody>
          <a:bodyPr wrap="square" lIns="91440" tIns="45720" rIns="91440" bIns="45720">
            <a:prstTxWarp prst="textCascadeUp">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14400">
              <a:defRPr/>
            </a:pPr>
            <a:r>
              <a:rPr lang="en-US" sz="5400" b="1" kern="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rPr>
              <a:t>Preliminary</a:t>
            </a:r>
            <a:endParaRPr lang="en-US" sz="5400" b="1"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endParaRPr>
          </a:p>
        </p:txBody>
      </p:sp>
    </p:spTree>
    <p:extLst>
      <p:ext uri="{BB962C8B-B14F-4D97-AF65-F5344CB8AC3E}">
        <p14:creationId xmlns:p14="http://schemas.microsoft.com/office/powerpoint/2010/main" val="35576665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out)">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p:cNvSpPr>
          <p:nvPr/>
        </p:nvSpPr>
        <p:spPr>
          <a:xfrm>
            <a:off x="8038" y="8038"/>
            <a:ext cx="9144000" cy="660424"/>
          </a:xfrm>
          <a:prstGeom prst="rect">
            <a:avLst/>
          </a:prstGeom>
          <a:solidFill>
            <a:srgbClr val="C32D2E"/>
          </a:solidFill>
          <a:ln w="25400" cap="flat" cmpd="sng" algn="ctr">
            <a:solidFill>
              <a:sysClr val="window" lastClr="FFFFFF"/>
            </a:solidFill>
            <a:prstDash val="solid"/>
          </a:ln>
          <a:effectLst>
            <a:outerShdw blurRad="63500" dist="25400" dir="5400000" rotWithShape="0">
              <a:srgbClr val="000000">
                <a:alpha val="43137"/>
              </a:srgbClr>
            </a:outerShdw>
          </a:effectLst>
        </p:spPr>
        <p:txBody>
          <a:bodyPr anchor="b">
            <a:noAutofit/>
          </a:bodyPr>
          <a:lstStyle>
            <a:lvl1pPr algn="l" rtl="0" eaLnBrk="1" latinLnBrk="0" hangingPunct="1">
              <a:spcBef>
                <a:spcPct val="0"/>
              </a:spcBef>
              <a:buNone/>
              <a:defRPr kumimoji="0" sz="4300" kern="1200">
                <a:solidFill>
                  <a:schemeClr val="lt1"/>
                </a:solidFill>
                <a:effectLst>
                  <a:outerShdw blurRad="50000" dist="30000" dir="5400000" algn="tl" rotWithShape="0">
                    <a:srgbClr val="000000">
                      <a:alpha val="30000"/>
                    </a:srgbClr>
                  </a:outerShdw>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extLst/>
          </a:lstStyle>
          <a:p>
            <a:pPr algn="ctr" defTabSz="914400">
              <a:spcAft>
                <a:spcPts val="1200"/>
              </a:spcAft>
            </a:pPr>
            <a:r>
              <a:rPr lang="en-US" sz="3200" kern="0" dirty="0" smtClean="0">
                <a:solidFill>
                  <a:srgbClr val="FFFFFF"/>
                </a:solidFill>
                <a:effectLst/>
                <a:latin typeface="Arial"/>
                <a:ea typeface="ＭＳ Ｐゴシック" charset="0"/>
                <a:cs typeface="Arial"/>
              </a:rPr>
              <a:t>Experiments at </a:t>
            </a:r>
            <a:r>
              <a:rPr lang="en-US" sz="3200" kern="0" dirty="0" err="1" smtClean="0">
                <a:solidFill>
                  <a:srgbClr val="FFFFFF"/>
                </a:solidFill>
                <a:effectLst/>
                <a:latin typeface="Arial"/>
                <a:ea typeface="ＭＳ Ｐゴシック" charset="0"/>
                <a:cs typeface="Arial"/>
              </a:rPr>
              <a:t>DaLat</a:t>
            </a:r>
            <a:r>
              <a:rPr lang="en-US" sz="3200" kern="0" dirty="0" smtClean="0">
                <a:solidFill>
                  <a:srgbClr val="FFFFFF"/>
                </a:solidFill>
                <a:effectLst/>
                <a:latin typeface="Arial"/>
                <a:ea typeface="ＭＳ Ｐゴシック" charset="0"/>
                <a:cs typeface="Arial"/>
              </a:rPr>
              <a:t> nuclear reactor</a:t>
            </a:r>
            <a:endParaRPr lang="en-US" sz="3200" dirty="0">
              <a:solidFill>
                <a:sysClr val="window" lastClr="FFFFFF"/>
              </a:solidFill>
              <a:latin typeface="Arial"/>
              <a:cs typeface="Arial"/>
            </a:endParaRPr>
          </a:p>
        </p:txBody>
      </p:sp>
      <p:sp>
        <p:nvSpPr>
          <p:cNvPr id="3" name="TextBox 2"/>
          <p:cNvSpPr txBox="1"/>
          <p:nvPr/>
        </p:nvSpPr>
        <p:spPr>
          <a:xfrm>
            <a:off x="862415" y="1183110"/>
            <a:ext cx="8596565" cy="461665"/>
          </a:xfrm>
          <a:prstGeom prst="rect">
            <a:avLst/>
          </a:prstGeom>
          <a:noFill/>
        </p:spPr>
        <p:txBody>
          <a:bodyPr wrap="square" rtlCol="0">
            <a:spAutoFit/>
          </a:bodyPr>
          <a:lstStyle/>
          <a:p>
            <a:pPr lvl="1"/>
            <a:r>
              <a:rPr lang="en-US" sz="2400" dirty="0" smtClean="0">
                <a:solidFill>
                  <a:schemeClr val="tx1">
                    <a:lumMod val="95000"/>
                    <a:lumOff val="5000"/>
                  </a:schemeClr>
                </a:solidFill>
                <a:latin typeface="Arial"/>
              </a:rPr>
              <a:t>Nuclear </a:t>
            </a:r>
            <a:r>
              <a:rPr lang="en-US" sz="2400" dirty="0">
                <a:solidFill>
                  <a:schemeClr val="tx1">
                    <a:lumMod val="95000"/>
                    <a:lumOff val="5000"/>
                  </a:schemeClr>
                </a:solidFill>
                <a:latin typeface="Arial"/>
              </a:rPr>
              <a:t>l</a:t>
            </a:r>
            <a:r>
              <a:rPr lang="en-US" sz="2400" dirty="0" smtClean="0">
                <a:solidFill>
                  <a:schemeClr val="tx1">
                    <a:lumMod val="95000"/>
                    <a:lumOff val="5000"/>
                  </a:schemeClr>
                </a:solidFill>
                <a:latin typeface="Arial"/>
              </a:rPr>
              <a:t>evel </a:t>
            </a:r>
            <a:r>
              <a:rPr lang="en-US" sz="2400" dirty="0">
                <a:solidFill>
                  <a:schemeClr val="tx1">
                    <a:lumMod val="95000"/>
                    <a:lumOff val="5000"/>
                  </a:schemeClr>
                </a:solidFill>
                <a:latin typeface="Arial"/>
              </a:rPr>
              <a:t>s</a:t>
            </a:r>
            <a:r>
              <a:rPr lang="en-US" sz="2400" dirty="0" smtClean="0">
                <a:solidFill>
                  <a:schemeClr val="tx1">
                    <a:lumMod val="95000"/>
                    <a:lumOff val="5000"/>
                  </a:schemeClr>
                </a:solidFill>
                <a:latin typeface="Arial"/>
              </a:rPr>
              <a:t>cheme from (n</a:t>
            </a:r>
            <a:r>
              <a:rPr lang="en-US" sz="2400" baseline="-25000" dirty="0" smtClean="0">
                <a:solidFill>
                  <a:schemeClr val="tx1">
                    <a:lumMod val="95000"/>
                    <a:lumOff val="5000"/>
                  </a:schemeClr>
                </a:solidFill>
                <a:latin typeface="Arial"/>
              </a:rPr>
              <a:t>th</a:t>
            </a:r>
            <a:r>
              <a:rPr lang="en-US" sz="2400" dirty="0" smtClean="0">
                <a:solidFill>
                  <a:schemeClr val="tx1">
                    <a:lumMod val="95000"/>
                    <a:lumOff val="5000"/>
                  </a:schemeClr>
                </a:solidFill>
                <a:latin typeface="Arial"/>
              </a:rPr>
              <a:t>, </a:t>
            </a:r>
            <a:r>
              <a:rPr lang="en-US" sz="2400" dirty="0" err="1" smtClean="0">
                <a:solidFill>
                  <a:schemeClr val="tx1">
                    <a:lumMod val="95000"/>
                    <a:lumOff val="5000"/>
                  </a:schemeClr>
                </a:solidFill>
                <a:latin typeface="Times New Roman"/>
                <a:cs typeface="Times New Roman"/>
              </a:rPr>
              <a:t>γ</a:t>
            </a:r>
            <a:r>
              <a:rPr lang="en-US" sz="2400" dirty="0" smtClean="0">
                <a:solidFill>
                  <a:schemeClr val="tx1">
                    <a:lumMod val="95000"/>
                    <a:lumOff val="5000"/>
                  </a:schemeClr>
                </a:solidFill>
                <a:latin typeface="Arial"/>
              </a:rPr>
              <a:t>) reactions</a:t>
            </a:r>
            <a:endParaRPr lang="en-US" sz="2400" dirty="0">
              <a:solidFill>
                <a:schemeClr val="tx1">
                  <a:lumMod val="95000"/>
                  <a:lumOff val="5000"/>
                </a:schemeClr>
              </a:solidFill>
              <a:latin typeface="Arial"/>
            </a:endParaRPr>
          </a:p>
        </p:txBody>
      </p:sp>
      <p:sp>
        <p:nvSpPr>
          <p:cNvPr id="11" name="Rectangle 10"/>
          <p:cNvSpPr/>
          <p:nvPr/>
        </p:nvSpPr>
        <p:spPr>
          <a:xfrm>
            <a:off x="177127" y="5524579"/>
            <a:ext cx="4199759" cy="738664"/>
          </a:xfrm>
          <a:prstGeom prst="rect">
            <a:avLst/>
          </a:prstGeom>
        </p:spPr>
        <p:txBody>
          <a:bodyPr wrap="square">
            <a:spAutoFit/>
          </a:bodyPr>
          <a:lstStyle/>
          <a:p>
            <a:r>
              <a:rPr lang="en-US" sz="1400" dirty="0" smtClean="0">
                <a:solidFill>
                  <a:schemeClr val="tx1">
                    <a:lumMod val="95000"/>
                    <a:lumOff val="5000"/>
                  </a:schemeClr>
                </a:solidFill>
                <a:latin typeface="ArialMT"/>
              </a:rPr>
              <a:t>Da </a:t>
            </a:r>
            <a:r>
              <a:rPr lang="en-US" sz="1400" dirty="0" err="1">
                <a:solidFill>
                  <a:schemeClr val="tx1">
                    <a:lumMod val="95000"/>
                    <a:lumOff val="5000"/>
                  </a:schemeClr>
                </a:solidFill>
                <a:latin typeface="ArialMT"/>
              </a:rPr>
              <a:t>Lat</a:t>
            </a:r>
            <a:r>
              <a:rPr lang="en-US" sz="1400" dirty="0">
                <a:solidFill>
                  <a:schemeClr val="tx1">
                    <a:lumMod val="95000"/>
                    <a:lumOff val="5000"/>
                  </a:schemeClr>
                </a:solidFill>
                <a:latin typeface="ArialMT"/>
              </a:rPr>
              <a:t> nuclear </a:t>
            </a:r>
            <a:r>
              <a:rPr lang="en-US" sz="1400" dirty="0" smtClean="0">
                <a:solidFill>
                  <a:schemeClr val="tx1">
                    <a:lumMod val="95000"/>
                    <a:lumOff val="5000"/>
                  </a:schemeClr>
                </a:solidFill>
                <a:latin typeface="ArialMT"/>
              </a:rPr>
              <a:t>reactor began </a:t>
            </a:r>
            <a:r>
              <a:rPr lang="en-US" sz="1400" dirty="0">
                <a:solidFill>
                  <a:schemeClr val="tx1">
                    <a:lumMod val="95000"/>
                    <a:lumOff val="5000"/>
                  </a:schemeClr>
                </a:solidFill>
                <a:latin typeface="ArialMT"/>
              </a:rPr>
              <a:t>operating on 3.3.1963 with a capacity of 250KW, using US technology, and stopped working in 1968.</a:t>
            </a:r>
            <a:endParaRPr lang="en-US" sz="1400" dirty="0">
              <a:solidFill>
                <a:schemeClr val="tx1">
                  <a:lumMod val="95000"/>
                  <a:lumOff val="5000"/>
                </a:schemeClr>
              </a:solidFill>
              <a:latin typeface="Arial"/>
            </a:endParaRPr>
          </a:p>
        </p:txBody>
      </p:sp>
      <p:pic>
        <p:nvPicPr>
          <p:cNvPr id="12" name="Picture 11"/>
          <p:cNvPicPr>
            <a:picLocks noChangeAspect="1"/>
          </p:cNvPicPr>
          <p:nvPr/>
        </p:nvPicPr>
        <p:blipFill>
          <a:blip r:embed="rId2"/>
          <a:stretch>
            <a:fillRect/>
          </a:stretch>
        </p:blipFill>
        <p:spPr>
          <a:xfrm>
            <a:off x="4449847" y="2573578"/>
            <a:ext cx="4510580" cy="2639170"/>
          </a:xfrm>
          <a:prstGeom prst="rect">
            <a:avLst/>
          </a:prstGeom>
        </p:spPr>
      </p:pic>
      <p:sp>
        <p:nvSpPr>
          <p:cNvPr id="14" name="Rectangle 13"/>
          <p:cNvSpPr/>
          <p:nvPr/>
        </p:nvSpPr>
        <p:spPr>
          <a:xfrm>
            <a:off x="4263683" y="5524579"/>
            <a:ext cx="4810990" cy="584776"/>
          </a:xfrm>
          <a:prstGeom prst="rect">
            <a:avLst/>
          </a:prstGeom>
        </p:spPr>
        <p:txBody>
          <a:bodyPr wrap="square">
            <a:spAutoFit/>
          </a:bodyPr>
          <a:lstStyle/>
          <a:p>
            <a:pPr algn="ctr"/>
            <a:r>
              <a:rPr lang="en-US" sz="1600" dirty="0">
                <a:solidFill>
                  <a:srgbClr val="0D0D0D"/>
                </a:solidFill>
                <a:latin typeface="ArialMT"/>
              </a:rPr>
              <a:t>On 20/3/1984 it resumed operations</a:t>
            </a:r>
            <a:r>
              <a:rPr lang="en-US" sz="1600" dirty="0" smtClean="0">
                <a:solidFill>
                  <a:srgbClr val="0D0D0D"/>
                </a:solidFill>
                <a:latin typeface="ArialMT"/>
              </a:rPr>
              <a:t>, doubling </a:t>
            </a:r>
            <a:r>
              <a:rPr lang="en-US" sz="1600" dirty="0">
                <a:solidFill>
                  <a:srgbClr val="0D0D0D"/>
                </a:solidFill>
                <a:latin typeface="ArialMT"/>
              </a:rPr>
              <a:t>its capacity.</a:t>
            </a:r>
            <a:endParaRPr lang="en-US" sz="1600" dirty="0">
              <a:solidFill>
                <a:srgbClr val="0D0D0D"/>
              </a:solidFill>
              <a:latin typeface="Arial"/>
            </a:endParaRPr>
          </a:p>
        </p:txBody>
      </p:sp>
      <p:pic>
        <p:nvPicPr>
          <p:cNvPr id="4" name="Picture 3"/>
          <p:cNvPicPr>
            <a:picLocks noChangeAspect="1"/>
          </p:cNvPicPr>
          <p:nvPr/>
        </p:nvPicPr>
        <p:blipFill>
          <a:blip r:embed="rId3"/>
          <a:stretch>
            <a:fillRect/>
          </a:stretch>
        </p:blipFill>
        <p:spPr>
          <a:xfrm>
            <a:off x="229105" y="2573578"/>
            <a:ext cx="4097654" cy="2661936"/>
          </a:xfrm>
          <a:prstGeom prst="rect">
            <a:avLst/>
          </a:prstGeom>
        </p:spPr>
      </p:pic>
    </p:spTree>
    <p:extLst>
      <p:ext uri="{BB962C8B-B14F-4D97-AF65-F5344CB8AC3E}">
        <p14:creationId xmlns:p14="http://schemas.microsoft.com/office/powerpoint/2010/main" val="41692023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209590" y="2102247"/>
            <a:ext cx="4246478" cy="2031325"/>
          </a:xfrm>
          <a:prstGeom prst="rect">
            <a:avLst/>
          </a:prstGeom>
          <a:noFill/>
        </p:spPr>
        <p:txBody>
          <a:bodyPr wrap="square" rtlCol="0">
            <a:spAutoFit/>
          </a:bodyPr>
          <a:lstStyle/>
          <a:p>
            <a:pPr marL="285750" indent="-285750">
              <a:buFont typeface="Wingdings" charset="2"/>
              <a:buChar char="Ø"/>
            </a:pPr>
            <a:r>
              <a:rPr lang="en-US" dirty="0" smtClean="0">
                <a:solidFill>
                  <a:srgbClr val="FFFFFF">
                    <a:lumMod val="50000"/>
                  </a:srgbClr>
                </a:solidFill>
                <a:latin typeface="Arial"/>
              </a:rPr>
              <a:t>Theory: extend EP+IPM with collective and rotational enhancement factors calculated from RPA (QRPA</a:t>
            </a:r>
            <a:r>
              <a:rPr lang="en-US" dirty="0" smtClean="0">
                <a:solidFill>
                  <a:srgbClr val="7F7F7F"/>
                </a:solidFill>
                <a:latin typeface="Arial"/>
              </a:rPr>
              <a:t>)</a:t>
            </a:r>
          </a:p>
          <a:p>
            <a:pPr marL="285750" indent="-285750">
              <a:buFont typeface="Wingdings" charset="2"/>
              <a:buChar char="Ø"/>
            </a:pPr>
            <a:r>
              <a:rPr lang="en-US" dirty="0" smtClean="0">
                <a:solidFill>
                  <a:srgbClr val="FF0000"/>
                </a:solidFill>
                <a:latin typeface="Arial"/>
              </a:rPr>
              <a:t>Experiment: extract NLD and RSF from gamma spectra of (n</a:t>
            </a:r>
            <a:r>
              <a:rPr lang="en-US" baseline="-25000" dirty="0" smtClean="0">
                <a:solidFill>
                  <a:srgbClr val="FF0000"/>
                </a:solidFill>
                <a:latin typeface="Arial"/>
              </a:rPr>
              <a:t>th</a:t>
            </a:r>
            <a:r>
              <a:rPr lang="en-US" dirty="0" smtClean="0">
                <a:solidFill>
                  <a:srgbClr val="FF0000"/>
                </a:solidFill>
                <a:latin typeface="Arial"/>
              </a:rPr>
              <a:t>, </a:t>
            </a:r>
            <a:r>
              <a:rPr lang="en-US" dirty="0" err="1" smtClean="0">
                <a:solidFill>
                  <a:srgbClr val="FF0000"/>
                </a:solidFill>
                <a:latin typeface="Times New Roman"/>
                <a:cs typeface="Times New Roman"/>
              </a:rPr>
              <a:t>γ</a:t>
            </a:r>
            <a:r>
              <a:rPr lang="en-US" dirty="0" smtClean="0">
                <a:solidFill>
                  <a:srgbClr val="FF0000"/>
                </a:solidFill>
                <a:latin typeface="Arial"/>
              </a:rPr>
              <a:t>) reactions </a:t>
            </a:r>
          </a:p>
        </p:txBody>
      </p:sp>
      <p:pic>
        <p:nvPicPr>
          <p:cNvPr id="11" name="Picture 10"/>
          <p:cNvPicPr/>
          <p:nvPr/>
        </p:nvPicPr>
        <p:blipFill>
          <a:blip r:embed="rId2"/>
          <a:stretch>
            <a:fillRect/>
          </a:stretch>
        </p:blipFill>
        <p:spPr>
          <a:xfrm>
            <a:off x="4783847" y="1570887"/>
            <a:ext cx="4368192" cy="2746457"/>
          </a:xfrm>
          <a:prstGeom prst="rect">
            <a:avLst/>
          </a:prstGeom>
        </p:spPr>
      </p:pic>
      <p:pic>
        <p:nvPicPr>
          <p:cNvPr id="15" name="Picture 14"/>
          <p:cNvPicPr>
            <a:picLocks noChangeAspect="1"/>
          </p:cNvPicPr>
          <p:nvPr/>
        </p:nvPicPr>
        <p:blipFill>
          <a:blip r:embed="rId3"/>
          <a:stretch>
            <a:fillRect/>
          </a:stretch>
        </p:blipFill>
        <p:spPr>
          <a:xfrm>
            <a:off x="1211844" y="334222"/>
            <a:ext cx="7038939" cy="919144"/>
          </a:xfrm>
          <a:prstGeom prst="rect">
            <a:avLst/>
          </a:prstGeom>
          <a:ln>
            <a:solidFill>
              <a:srgbClr val="FF0000"/>
            </a:solidFill>
          </a:ln>
        </p:spPr>
      </p:pic>
      <p:pic>
        <p:nvPicPr>
          <p:cNvPr id="16" name="Picture 15"/>
          <p:cNvPicPr>
            <a:picLocks noChangeAspect="1"/>
          </p:cNvPicPr>
          <p:nvPr/>
        </p:nvPicPr>
        <p:blipFill>
          <a:blip r:embed="rId4"/>
          <a:stretch>
            <a:fillRect/>
          </a:stretch>
        </p:blipFill>
        <p:spPr>
          <a:xfrm>
            <a:off x="1169107" y="1520751"/>
            <a:ext cx="3303670" cy="427534"/>
          </a:xfrm>
          <a:prstGeom prst="rect">
            <a:avLst/>
          </a:prstGeom>
        </p:spPr>
      </p:pic>
      <p:pic>
        <p:nvPicPr>
          <p:cNvPr id="7" name="Picture 6"/>
          <p:cNvPicPr>
            <a:picLocks noChangeAspect="1"/>
          </p:cNvPicPr>
          <p:nvPr/>
        </p:nvPicPr>
        <p:blipFill>
          <a:blip r:embed="rId5"/>
          <a:stretch>
            <a:fillRect/>
          </a:stretch>
        </p:blipFill>
        <p:spPr>
          <a:xfrm>
            <a:off x="4731314" y="4267208"/>
            <a:ext cx="4420724" cy="2600357"/>
          </a:xfrm>
          <a:prstGeom prst="rect">
            <a:avLst/>
          </a:prstGeom>
        </p:spPr>
      </p:pic>
      <p:pic>
        <p:nvPicPr>
          <p:cNvPr id="8" name="Picture 7"/>
          <p:cNvPicPr>
            <a:picLocks noChangeAspect="1"/>
          </p:cNvPicPr>
          <p:nvPr/>
        </p:nvPicPr>
        <p:blipFill>
          <a:blip r:embed="rId6"/>
          <a:stretch>
            <a:fillRect/>
          </a:stretch>
        </p:blipFill>
        <p:spPr>
          <a:xfrm>
            <a:off x="72146" y="4267207"/>
            <a:ext cx="4711700" cy="2600357"/>
          </a:xfrm>
          <a:prstGeom prst="rect">
            <a:avLst/>
          </a:prstGeom>
        </p:spPr>
      </p:pic>
      <p:sp>
        <p:nvSpPr>
          <p:cNvPr id="17" name="Rectangle 16"/>
          <p:cNvSpPr/>
          <p:nvPr/>
        </p:nvSpPr>
        <p:spPr>
          <a:xfrm>
            <a:off x="2702012" y="2807533"/>
            <a:ext cx="5787210" cy="2574977"/>
          </a:xfrm>
          <a:prstGeom prst="rect">
            <a:avLst/>
          </a:prstGeom>
          <a:noFill/>
          <a:scene3d>
            <a:camera prst="isometricOffAxis1Top"/>
            <a:lightRig rig="threePt" dir="t"/>
          </a:scene3d>
        </p:spPr>
        <p:txBody>
          <a:bodyPr wrap="square" lIns="91440" tIns="45720" rIns="91440" bIns="45720">
            <a:prstTxWarp prst="textCascadeUp">
              <a:avLst/>
            </a:prstTxWarp>
            <a:spAutoFit/>
          </a:bodyPr>
          <a:lstStyle/>
          <a:p>
            <a:pPr algn="ctr" defTabSz="914400">
              <a:defRPr/>
            </a:pPr>
            <a:r>
              <a:rPr lang="en-US" sz="5400" b="1" kern="0"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ial"/>
              </a:rPr>
              <a:t>Preliminary</a:t>
            </a:r>
            <a:endParaRPr lang="en-US" sz="5400" b="1" kern="0"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ial"/>
            </a:endParaRPr>
          </a:p>
        </p:txBody>
      </p:sp>
    </p:spTree>
    <p:extLst>
      <p:ext uri="{BB962C8B-B14F-4D97-AF65-F5344CB8AC3E}">
        <p14:creationId xmlns:p14="http://schemas.microsoft.com/office/powerpoint/2010/main" val="42283369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out)">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118" y="338250"/>
            <a:ext cx="9002882" cy="6320680"/>
          </a:xfrm>
          <a:ln>
            <a:noFill/>
          </a:ln>
          <a:effectLst>
            <a:glow rad="139700">
              <a:schemeClr val="accent6">
                <a:satMod val="175000"/>
                <a:alpha val="40000"/>
              </a:schemeClr>
            </a:glow>
          </a:effectLst>
        </p:spPr>
        <p:txBody>
          <a:bodyPr>
            <a:noAutofit/>
          </a:bodyPr>
          <a:lstStyle/>
          <a:p>
            <a:pPr marL="0" indent="0">
              <a:buNone/>
            </a:pPr>
            <a:r>
              <a:rPr lang="en-US" sz="1800" dirty="0" smtClean="0"/>
              <a:t>Submitted on 13 Sep 2016, published on 9 Jan 2016 (4 months), 3 referees, 2 rounds.</a:t>
            </a:r>
          </a:p>
          <a:p>
            <a:pPr marL="0" indent="0">
              <a:buNone/>
            </a:pPr>
            <a:endParaRPr lang="en-US" sz="1800" dirty="0" smtClean="0"/>
          </a:p>
          <a:p>
            <a:pPr marL="0" indent="0">
              <a:buNone/>
            </a:pPr>
            <a:r>
              <a:rPr lang="en-US" sz="1800" b="1" dirty="0" smtClean="0"/>
              <a:t>Referee A: </a:t>
            </a:r>
          </a:p>
          <a:p>
            <a:pPr marL="0" indent="0">
              <a:buNone/>
            </a:pPr>
            <a:r>
              <a:rPr lang="en-US" sz="1800" i="1" dirty="0">
                <a:solidFill>
                  <a:srgbClr val="FF0000"/>
                </a:solidFill>
                <a:latin typeface="Arial"/>
                <a:cs typeface="Arial"/>
              </a:rPr>
              <a:t>T</a:t>
            </a:r>
            <a:r>
              <a:rPr lang="en-US" sz="1800" i="1" dirty="0" smtClean="0">
                <a:solidFill>
                  <a:srgbClr val="FF0000"/>
                </a:solidFill>
                <a:latin typeface="Arial"/>
                <a:cs typeface="Arial"/>
              </a:rPr>
              <a:t>he </a:t>
            </a:r>
            <a:r>
              <a:rPr lang="en-US" sz="1800" i="1" dirty="0">
                <a:solidFill>
                  <a:srgbClr val="FF0000"/>
                </a:solidFill>
                <a:latin typeface="Arial"/>
                <a:cs typeface="Arial"/>
              </a:rPr>
              <a:t>authors </a:t>
            </a:r>
            <a:r>
              <a:rPr lang="en-US" sz="1800" i="1" dirty="0" smtClean="0">
                <a:solidFill>
                  <a:srgbClr val="FF0000"/>
                </a:solidFill>
                <a:latin typeface="Arial"/>
                <a:cs typeface="Arial"/>
              </a:rPr>
              <a:t>develop </a:t>
            </a:r>
            <a:r>
              <a:rPr lang="en-US" sz="1800" i="1" dirty="0">
                <a:solidFill>
                  <a:srgbClr val="FF0000"/>
                </a:solidFill>
                <a:latin typeface="Arial"/>
                <a:cs typeface="Arial"/>
              </a:rPr>
              <a:t>a unified and microscopic approach, which can simultaneously describe the level densities as well as the strength functions. </a:t>
            </a:r>
            <a:r>
              <a:rPr lang="en-US" sz="1800" i="1" dirty="0" smtClean="0">
                <a:latin typeface="Arial"/>
                <a:cs typeface="Arial"/>
              </a:rPr>
              <a:t>And this merits publication in Physical Review Letters.</a:t>
            </a:r>
          </a:p>
          <a:p>
            <a:pPr marL="0" indent="0">
              <a:buNone/>
            </a:pPr>
            <a:endParaRPr lang="en-US" sz="1800" i="1" dirty="0" smtClean="0">
              <a:latin typeface="Arial"/>
              <a:cs typeface="Arial"/>
            </a:endParaRPr>
          </a:p>
          <a:p>
            <a:pPr marL="0" indent="0">
              <a:buNone/>
            </a:pPr>
            <a:r>
              <a:rPr lang="en-US" sz="1800" b="1" dirty="0" smtClean="0"/>
              <a:t>Referee B: </a:t>
            </a:r>
          </a:p>
          <a:p>
            <a:pPr marL="0" indent="0">
              <a:buNone/>
            </a:pPr>
            <a:r>
              <a:rPr lang="en-US" sz="1800" i="1" dirty="0">
                <a:solidFill>
                  <a:srgbClr val="FF0000"/>
                </a:solidFill>
                <a:latin typeface="Arial"/>
                <a:cs typeface="Arial"/>
              </a:rPr>
              <a:t>A</a:t>
            </a:r>
            <a:r>
              <a:rPr lang="en-US" sz="1800" i="1" dirty="0" smtClean="0">
                <a:solidFill>
                  <a:srgbClr val="FF0000"/>
                </a:solidFill>
                <a:latin typeface="Arial"/>
                <a:cs typeface="Arial"/>
              </a:rPr>
              <a:t> </a:t>
            </a:r>
            <a:r>
              <a:rPr lang="en-US" sz="1800" i="1" dirty="0">
                <a:solidFill>
                  <a:srgbClr val="FF0000"/>
                </a:solidFill>
                <a:latin typeface="Arial"/>
                <a:cs typeface="Arial"/>
              </a:rPr>
              <a:t>major step forward in a consistent description of </a:t>
            </a:r>
            <a:r>
              <a:rPr lang="en-US" sz="1800" i="1" dirty="0" smtClean="0">
                <a:solidFill>
                  <a:srgbClr val="FF0000"/>
                </a:solidFill>
                <a:latin typeface="Arial"/>
                <a:cs typeface="Arial"/>
              </a:rPr>
              <a:t>the nuclear </a:t>
            </a:r>
            <a:r>
              <a:rPr lang="en-US" sz="1800" i="1" dirty="0">
                <a:solidFill>
                  <a:srgbClr val="FF0000"/>
                </a:solidFill>
                <a:latin typeface="Arial"/>
                <a:cs typeface="Arial"/>
              </a:rPr>
              <a:t>level density (NLD) and the photon strength function (</a:t>
            </a:r>
            <a:r>
              <a:rPr lang="en-US" sz="1800" i="1" dirty="0" smtClean="0">
                <a:solidFill>
                  <a:srgbClr val="FF0000"/>
                </a:solidFill>
                <a:latin typeface="Arial"/>
                <a:cs typeface="Arial"/>
              </a:rPr>
              <a:t>PSF)</a:t>
            </a:r>
            <a:r>
              <a:rPr lang="en-US" sz="1800" i="1" dirty="0">
                <a:latin typeface="Arial"/>
                <a:cs typeface="Arial"/>
              </a:rPr>
              <a:t> </a:t>
            </a:r>
            <a:r>
              <a:rPr lang="en-US" sz="1800" i="1" dirty="0" smtClean="0">
                <a:latin typeface="Arial"/>
                <a:cs typeface="Arial"/>
              </a:rPr>
              <a:t>(…) This </a:t>
            </a:r>
            <a:r>
              <a:rPr lang="en-US" sz="1800" i="1" dirty="0">
                <a:latin typeface="Arial"/>
                <a:cs typeface="Arial"/>
              </a:rPr>
              <a:t>paper is interesting to </a:t>
            </a:r>
            <a:r>
              <a:rPr lang="en-US" sz="1800" i="1" dirty="0" smtClean="0">
                <a:latin typeface="Arial"/>
                <a:cs typeface="Arial"/>
              </a:rPr>
              <a:t>a larger </a:t>
            </a:r>
            <a:r>
              <a:rPr lang="en-US" sz="1800" i="1" dirty="0">
                <a:latin typeface="Arial"/>
                <a:cs typeface="Arial"/>
              </a:rPr>
              <a:t>community and its contents warrant the expedite publication </a:t>
            </a:r>
            <a:r>
              <a:rPr lang="en-US" sz="1800" i="1" dirty="0" smtClean="0">
                <a:latin typeface="Arial"/>
                <a:cs typeface="Arial"/>
              </a:rPr>
              <a:t>as a </a:t>
            </a:r>
            <a:r>
              <a:rPr lang="en-US" sz="1800" i="1" dirty="0">
                <a:latin typeface="Arial"/>
                <a:cs typeface="Arial"/>
              </a:rPr>
              <a:t>Physical Review Letter</a:t>
            </a:r>
            <a:r>
              <a:rPr lang="en-US" sz="1800" i="1" dirty="0" smtClean="0">
                <a:latin typeface="Arial"/>
                <a:cs typeface="Arial"/>
              </a:rPr>
              <a:t>.</a:t>
            </a:r>
          </a:p>
          <a:p>
            <a:pPr marL="0" indent="0">
              <a:buNone/>
            </a:pPr>
            <a:endParaRPr lang="en-US" sz="1800" i="1" dirty="0">
              <a:latin typeface="Arial"/>
              <a:cs typeface="Arial"/>
            </a:endParaRPr>
          </a:p>
          <a:p>
            <a:pPr marL="0" indent="0">
              <a:buNone/>
            </a:pPr>
            <a:r>
              <a:rPr lang="en-US" sz="1800" b="1" dirty="0" smtClean="0"/>
              <a:t>Referee C:</a:t>
            </a:r>
          </a:p>
          <a:p>
            <a:pPr marL="0" indent="0">
              <a:buNone/>
            </a:pPr>
            <a:r>
              <a:rPr lang="en-US" sz="1800" i="1" dirty="0" smtClean="0">
                <a:solidFill>
                  <a:srgbClr val="FF0000"/>
                </a:solidFill>
              </a:rPr>
              <a:t>The </a:t>
            </a:r>
            <a:r>
              <a:rPr lang="en-US" sz="1800" i="1" dirty="0">
                <a:solidFill>
                  <a:srgbClr val="FF0000"/>
                </a:solidFill>
              </a:rPr>
              <a:t>criteria of interest and impact are certainly met by this work, because it deals </a:t>
            </a:r>
            <a:r>
              <a:rPr lang="en-US" sz="1800" i="1" dirty="0" smtClean="0">
                <a:solidFill>
                  <a:srgbClr val="FF0000"/>
                </a:solidFill>
              </a:rPr>
              <a:t>successfully </a:t>
            </a:r>
            <a:r>
              <a:rPr lang="en-US" sz="1800" i="1" dirty="0">
                <a:solidFill>
                  <a:srgbClr val="FF0000"/>
                </a:solidFill>
              </a:rPr>
              <a:t>with one of the important issues of present days nuclear structure studies. It </a:t>
            </a:r>
            <a:r>
              <a:rPr lang="en-US" sz="1800" i="1" dirty="0" smtClean="0">
                <a:solidFill>
                  <a:srgbClr val="FF0000"/>
                </a:solidFill>
              </a:rPr>
              <a:t>also meets </a:t>
            </a:r>
            <a:r>
              <a:rPr lang="en-US" sz="1800" i="1" dirty="0">
                <a:solidFill>
                  <a:srgbClr val="FF0000"/>
                </a:solidFill>
              </a:rPr>
              <a:t>the criteria of innovation because it confronts the predictions of nuclear level density </a:t>
            </a:r>
            <a:r>
              <a:rPr lang="en-US" sz="1800" i="1" dirty="0" smtClean="0">
                <a:solidFill>
                  <a:srgbClr val="FF0000"/>
                </a:solidFill>
              </a:rPr>
              <a:t>and </a:t>
            </a:r>
            <a:r>
              <a:rPr lang="en-US" sz="1800" i="1" dirty="0" err="1" smtClean="0">
                <a:solidFill>
                  <a:srgbClr val="FF0000"/>
                </a:solidFill>
              </a:rPr>
              <a:t>radiative</a:t>
            </a:r>
            <a:r>
              <a:rPr lang="en-US" sz="1800" i="1" dirty="0" smtClean="0">
                <a:solidFill>
                  <a:srgbClr val="FF0000"/>
                </a:solidFill>
              </a:rPr>
              <a:t> </a:t>
            </a:r>
            <a:r>
              <a:rPr lang="en-US" sz="1800" i="1" dirty="0">
                <a:solidFill>
                  <a:srgbClr val="FF0000"/>
                </a:solidFill>
              </a:rPr>
              <a:t>gamma-ray strength function with the </a:t>
            </a:r>
            <a:r>
              <a:rPr lang="en-US" sz="1800" i="1" dirty="0" smtClean="0">
                <a:solidFill>
                  <a:srgbClr val="FF0000"/>
                </a:solidFill>
              </a:rPr>
              <a:t>data.</a:t>
            </a:r>
            <a:r>
              <a:rPr lang="en-US" sz="1800" i="1" dirty="0" smtClean="0"/>
              <a:t> Therefore</a:t>
            </a:r>
            <a:r>
              <a:rPr lang="en-US" sz="1800" i="1" dirty="0"/>
              <a:t>, </a:t>
            </a:r>
            <a:r>
              <a:rPr lang="en-US" sz="1800" i="1" dirty="0" smtClean="0"/>
              <a:t>(…) this </a:t>
            </a:r>
            <a:r>
              <a:rPr lang="en-US" sz="1800" i="1" dirty="0"/>
              <a:t>manuscript deserves publication in the Physical </a:t>
            </a:r>
            <a:r>
              <a:rPr lang="en-US" sz="1800" i="1" dirty="0" smtClean="0"/>
              <a:t>Review Letters </a:t>
            </a:r>
            <a:r>
              <a:rPr lang="en-US" sz="1800" i="1" dirty="0"/>
              <a:t>so that the physics community at large can be informed of the progress in an </a:t>
            </a:r>
            <a:r>
              <a:rPr lang="en-US" sz="1800" i="1" dirty="0" smtClean="0"/>
              <a:t>important issue </a:t>
            </a:r>
            <a:r>
              <a:rPr lang="en-US" sz="1800" i="1" dirty="0"/>
              <a:t>of nuclear physics.</a:t>
            </a:r>
            <a:endParaRPr lang="en-US" sz="1800" b="1" i="1" dirty="0"/>
          </a:p>
        </p:txBody>
      </p:sp>
      <p:sp>
        <p:nvSpPr>
          <p:cNvPr id="4" name="Slide Number Placeholder 3"/>
          <p:cNvSpPr>
            <a:spLocks noGrp="1"/>
          </p:cNvSpPr>
          <p:nvPr>
            <p:ph type="sldNum" sz="quarter" idx="12"/>
          </p:nvPr>
        </p:nvSpPr>
        <p:spPr/>
        <p:txBody>
          <a:bodyPr/>
          <a:lstStyle/>
          <a:p>
            <a:fld id="{BE7BCF94-62D1-7E4D-9FF7-7ABED3222029}" type="slidenum">
              <a:rPr lang="en-US" smtClean="0"/>
              <a:t>5</a:t>
            </a:fld>
            <a:endParaRPr lang="en-US"/>
          </a:p>
        </p:txBody>
      </p:sp>
    </p:spTree>
    <p:extLst>
      <p:ext uri="{BB962C8B-B14F-4D97-AF65-F5344CB8AC3E}">
        <p14:creationId xmlns:p14="http://schemas.microsoft.com/office/powerpoint/2010/main" val="16822419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5" end="5"/>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 calcmode="lin" valueType="num">
                                      <p:cBhvr additive="base">
                                        <p:cTn id="11"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 calcmode="lin" valueType="num">
                                      <p:cBhvr additive="base">
                                        <p:cTn id="17" dur="500"/>
                                        <p:tgtEl>
                                          <p:spTgt spid="3">
                                            <p:txEl>
                                              <p:pRg st="8" end="8"/>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
                                            <p:txEl>
                                              <p:pRg st="8" end="8"/>
                                            </p:txEl>
                                          </p:spTgt>
                                        </p:tgtEl>
                                      </p:cBhvr>
                                    </p:animEffect>
                                  </p:childTnLst>
                                </p:cTn>
                              </p:par>
                              <p:par>
                                <p:cTn id="19" presetID="12" presetClass="entr" presetSubtype="4"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 calcmode="lin" valueType="num">
                                      <p:cBhvr additive="base">
                                        <p:cTn id="21" dur="500"/>
                                        <p:tgtEl>
                                          <p:spTgt spid="3">
                                            <p:txEl>
                                              <p:pRg st="9" end="9"/>
                                            </p:txEl>
                                          </p:spTgt>
                                        </p:tgtEl>
                                        <p:attrNameLst>
                                          <p:attrName>ppt_y</p:attrName>
                                        </p:attrNameLst>
                                      </p:cBhvr>
                                      <p:tavLst>
                                        <p:tav tm="0">
                                          <p:val>
                                            <p:strVal val="#ppt_y+#ppt_h*1.125000"/>
                                          </p:val>
                                        </p:tav>
                                        <p:tav tm="100000">
                                          <p:val>
                                            <p:strVal val="#ppt_y"/>
                                          </p:val>
                                        </p:tav>
                                      </p:tavLst>
                                    </p:anim>
                                    <p:animEffect transition="in" filter="wipe(up)">
                                      <p:cBhvr>
                                        <p:cTn id="2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E7BCF94-62D1-7E4D-9FF7-7ABED3222029}" type="slidenum">
              <a:rPr lang="en-US" smtClean="0"/>
              <a:t>6</a:t>
            </a:fld>
            <a:endParaRPr lang="en-US"/>
          </a:p>
        </p:txBody>
      </p:sp>
      <p:sp>
        <p:nvSpPr>
          <p:cNvPr id="5" name="TextBox 4"/>
          <p:cNvSpPr txBox="1"/>
          <p:nvPr/>
        </p:nvSpPr>
        <p:spPr>
          <a:xfrm>
            <a:off x="176397" y="1428936"/>
            <a:ext cx="8622873" cy="2862322"/>
          </a:xfrm>
          <a:prstGeom prst="rect">
            <a:avLst/>
          </a:prstGeom>
          <a:noFill/>
        </p:spPr>
        <p:txBody>
          <a:bodyPr wrap="none" rtlCol="0">
            <a:spAutoFit/>
          </a:bodyPr>
          <a:lstStyle/>
          <a:p>
            <a:pPr marL="342900" indent="-342900">
              <a:buFont typeface="+mj-lt"/>
              <a:buAutoNum type="arabicPeriod"/>
            </a:pPr>
            <a:r>
              <a:rPr lang="en-US" sz="2000" dirty="0" smtClean="0">
                <a:latin typeface="Arial"/>
                <a:cs typeface="Arial"/>
              </a:rPr>
              <a:t>NDD, A. </a:t>
            </a:r>
            <a:r>
              <a:rPr lang="en-US" sz="2000" dirty="0" err="1" smtClean="0">
                <a:latin typeface="Arial"/>
                <a:cs typeface="Arial"/>
              </a:rPr>
              <a:t>Arima</a:t>
            </a:r>
            <a:r>
              <a:rPr lang="en-US" sz="2000" dirty="0" smtClean="0">
                <a:latin typeface="Arial"/>
                <a:cs typeface="Arial"/>
              </a:rPr>
              <a:t>, T. Suzuki and S. </a:t>
            </a:r>
            <a:r>
              <a:rPr lang="en-US" sz="2000" dirty="0" err="1" smtClean="0">
                <a:latin typeface="Arial"/>
                <a:cs typeface="Arial"/>
              </a:rPr>
              <a:t>Yamaji</a:t>
            </a:r>
            <a:r>
              <a:rPr lang="en-US" sz="2000" dirty="0" smtClean="0">
                <a:latin typeface="Arial"/>
                <a:cs typeface="Arial"/>
              </a:rPr>
              <a:t>, PRL 79 (1997) 1638.</a:t>
            </a:r>
          </a:p>
          <a:p>
            <a:pPr marL="342900" indent="-342900">
              <a:buFont typeface="+mj-lt"/>
              <a:buAutoNum type="arabicPeriod"/>
            </a:pPr>
            <a:endParaRPr lang="en-US" sz="2000" dirty="0" smtClean="0">
              <a:latin typeface="Arial"/>
              <a:cs typeface="Arial"/>
            </a:endParaRPr>
          </a:p>
          <a:p>
            <a:pPr marL="342900" indent="-342900">
              <a:buFont typeface="+mj-lt"/>
              <a:buAutoNum type="arabicPeriod"/>
            </a:pPr>
            <a:r>
              <a:rPr lang="en-US" sz="2000" dirty="0" smtClean="0">
                <a:latin typeface="Arial"/>
                <a:cs typeface="Arial"/>
              </a:rPr>
              <a:t>NDD and A. </a:t>
            </a:r>
            <a:r>
              <a:rPr lang="en-US" sz="2000" dirty="0" err="1" smtClean="0">
                <a:latin typeface="Arial"/>
                <a:cs typeface="Arial"/>
              </a:rPr>
              <a:t>Arima</a:t>
            </a:r>
            <a:r>
              <a:rPr lang="en-US" sz="2000" dirty="0" smtClean="0">
                <a:latin typeface="Arial"/>
                <a:cs typeface="Arial"/>
              </a:rPr>
              <a:t>,  PRL 80 (1998) 4145.</a:t>
            </a:r>
          </a:p>
          <a:p>
            <a:pPr marL="342900" indent="-342900">
              <a:buFont typeface="+mj-lt"/>
              <a:buAutoNum type="arabicPeriod"/>
            </a:pPr>
            <a:endParaRPr lang="en-US" sz="2000" dirty="0" smtClean="0">
              <a:latin typeface="Arial"/>
              <a:cs typeface="Arial"/>
            </a:endParaRPr>
          </a:p>
          <a:p>
            <a:pPr marL="342900" indent="-342900">
              <a:buFont typeface="+mj-lt"/>
              <a:buAutoNum type="arabicPeriod"/>
            </a:pPr>
            <a:r>
              <a:rPr lang="en-US" sz="2000" dirty="0" smtClean="0">
                <a:latin typeface="Arial"/>
                <a:cs typeface="Arial"/>
              </a:rPr>
              <a:t>NDD, V. Kim Au and A. </a:t>
            </a:r>
            <a:r>
              <a:rPr lang="en-US" sz="2000" dirty="0" err="1" smtClean="0">
                <a:latin typeface="Arial"/>
                <a:cs typeface="Arial"/>
              </a:rPr>
              <a:t>Arima</a:t>
            </a:r>
            <a:r>
              <a:rPr lang="en-US" sz="2000" dirty="0" smtClean="0">
                <a:latin typeface="Arial"/>
                <a:cs typeface="Arial"/>
              </a:rPr>
              <a:t>, PRL 85 (2000) 1827.</a:t>
            </a:r>
          </a:p>
          <a:p>
            <a:pPr marL="342900" indent="-342900">
              <a:buFont typeface="+mj-lt"/>
              <a:buAutoNum type="arabicPeriod"/>
            </a:pPr>
            <a:endParaRPr lang="en-US" sz="2000" dirty="0" smtClean="0">
              <a:latin typeface="Arial"/>
              <a:cs typeface="Arial"/>
            </a:endParaRPr>
          </a:p>
          <a:p>
            <a:pPr marL="342900" indent="-342900">
              <a:buFont typeface="+mj-lt"/>
              <a:buAutoNum type="arabicPeriod"/>
            </a:pPr>
            <a:r>
              <a:rPr lang="en-US" sz="2000" dirty="0" smtClean="0">
                <a:latin typeface="Arial"/>
                <a:cs typeface="Arial"/>
              </a:rPr>
              <a:t>NDD, V. Kim Au and A. </a:t>
            </a:r>
            <a:r>
              <a:rPr lang="en-US" sz="2000" dirty="0" err="1" smtClean="0">
                <a:latin typeface="Arial"/>
                <a:cs typeface="Arial"/>
              </a:rPr>
              <a:t>Arima</a:t>
            </a:r>
            <a:r>
              <a:rPr lang="en-US" sz="2000" dirty="0" smtClean="0">
                <a:latin typeface="Arial"/>
                <a:cs typeface="Arial"/>
              </a:rPr>
              <a:t>, PRL 87 (2001)  269202.</a:t>
            </a:r>
          </a:p>
          <a:p>
            <a:pPr marL="342900" indent="-342900">
              <a:buFont typeface="+mj-lt"/>
              <a:buAutoNum type="arabicPeriod"/>
            </a:pPr>
            <a:endParaRPr lang="en-US" sz="2000" dirty="0" smtClean="0">
              <a:latin typeface="Arial"/>
              <a:cs typeface="Arial"/>
            </a:endParaRPr>
          </a:p>
          <a:p>
            <a:pPr marL="342900" indent="-342900">
              <a:buFont typeface="+mj-lt"/>
              <a:buAutoNum type="arabicPeriod"/>
            </a:pPr>
            <a:r>
              <a:rPr lang="en-US" sz="2000" dirty="0" smtClean="0">
                <a:solidFill>
                  <a:srgbClr val="FF0000"/>
                </a:solidFill>
                <a:latin typeface="Arial"/>
                <a:cs typeface="Arial"/>
              </a:rPr>
              <a:t>N. </a:t>
            </a:r>
            <a:r>
              <a:rPr lang="en-US" sz="2000" dirty="0" err="1" smtClean="0">
                <a:solidFill>
                  <a:srgbClr val="FF0000"/>
                </a:solidFill>
                <a:latin typeface="Arial"/>
                <a:cs typeface="Arial"/>
              </a:rPr>
              <a:t>Quang</a:t>
            </a:r>
            <a:r>
              <a:rPr lang="en-US" sz="2000" dirty="0" smtClean="0">
                <a:solidFill>
                  <a:srgbClr val="FF0000"/>
                </a:solidFill>
                <a:latin typeface="Arial"/>
                <a:cs typeface="Arial"/>
              </a:rPr>
              <a:t> Hung, NDD, and L.T. </a:t>
            </a:r>
            <a:r>
              <a:rPr lang="en-US" sz="2000" dirty="0" err="1" smtClean="0">
                <a:solidFill>
                  <a:srgbClr val="FF0000"/>
                </a:solidFill>
                <a:latin typeface="Arial"/>
                <a:cs typeface="Arial"/>
              </a:rPr>
              <a:t>Quynh</a:t>
            </a:r>
            <a:r>
              <a:rPr lang="en-US" sz="2000" dirty="0" smtClean="0">
                <a:solidFill>
                  <a:srgbClr val="FF0000"/>
                </a:solidFill>
                <a:latin typeface="Arial"/>
                <a:cs typeface="Arial"/>
              </a:rPr>
              <a:t> </a:t>
            </a:r>
            <a:r>
              <a:rPr lang="en-US" sz="2000" dirty="0" err="1" smtClean="0">
                <a:solidFill>
                  <a:srgbClr val="FF0000"/>
                </a:solidFill>
                <a:latin typeface="Arial"/>
                <a:cs typeface="Arial"/>
              </a:rPr>
              <a:t>Huong</a:t>
            </a:r>
            <a:r>
              <a:rPr lang="en-US" sz="2000" dirty="0" smtClean="0">
                <a:solidFill>
                  <a:srgbClr val="FF0000"/>
                </a:solidFill>
                <a:latin typeface="Arial"/>
                <a:cs typeface="Arial"/>
              </a:rPr>
              <a:t>, PRL 118 (2017) 022502:</a:t>
            </a:r>
          </a:p>
        </p:txBody>
      </p:sp>
      <p:sp>
        <p:nvSpPr>
          <p:cNvPr id="6" name="Title 1"/>
          <p:cNvSpPr>
            <a:spLocks noGrp="1"/>
          </p:cNvSpPr>
          <p:nvPr>
            <p:ph type="title"/>
          </p:nvPr>
        </p:nvSpPr>
        <p:spPr>
          <a:xfrm>
            <a:off x="457200" y="274638"/>
            <a:ext cx="8229600" cy="748549"/>
          </a:xfrm>
          <a:solidFill>
            <a:srgbClr val="FFFF00"/>
          </a:solidFill>
        </p:spPr>
        <p:txBody>
          <a:bodyPr>
            <a:normAutofit/>
          </a:bodyPr>
          <a:lstStyle/>
          <a:p>
            <a:r>
              <a:rPr lang="en-US" sz="2800" dirty="0" smtClean="0">
                <a:latin typeface="Arial"/>
                <a:cs typeface="Arial"/>
              </a:rPr>
              <a:t>Publications in PRL by NDD</a:t>
            </a:r>
            <a:endParaRPr lang="en-US" sz="2800" dirty="0">
              <a:latin typeface="Arial"/>
              <a:cs typeface="Arial"/>
            </a:endParaRPr>
          </a:p>
        </p:txBody>
      </p:sp>
      <p:sp>
        <p:nvSpPr>
          <p:cNvPr id="9" name="Rectangle 8"/>
          <p:cNvSpPr/>
          <p:nvPr/>
        </p:nvSpPr>
        <p:spPr>
          <a:xfrm>
            <a:off x="327988" y="4804645"/>
            <a:ext cx="8471282" cy="707886"/>
          </a:xfrm>
          <a:prstGeom prst="rect">
            <a:avLst/>
          </a:prstGeom>
          <a:solidFill>
            <a:srgbClr val="C47E09"/>
          </a:solidFill>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US" sz="2000" dirty="0">
                <a:solidFill>
                  <a:schemeClr val="bg1"/>
                </a:solidFill>
                <a:latin typeface="Arial"/>
                <a:cs typeface="Arial"/>
              </a:rPr>
              <a:t>The first paper in nuclear physics, and second in physics, </a:t>
            </a:r>
            <a:endParaRPr lang="en-US" sz="2000" dirty="0" smtClean="0">
              <a:solidFill>
                <a:schemeClr val="bg1"/>
              </a:solidFill>
              <a:latin typeface="Arial"/>
              <a:cs typeface="Arial"/>
            </a:endParaRPr>
          </a:p>
          <a:p>
            <a:pPr algn="ctr"/>
            <a:r>
              <a:rPr lang="en-US" sz="2000" dirty="0" smtClean="0">
                <a:solidFill>
                  <a:schemeClr val="bg1"/>
                </a:solidFill>
                <a:latin typeface="Arial"/>
                <a:cs typeface="Arial"/>
              </a:rPr>
              <a:t>with </a:t>
            </a:r>
            <a:r>
              <a:rPr lang="en-US" sz="2000" dirty="0">
                <a:solidFill>
                  <a:schemeClr val="bg1"/>
                </a:solidFill>
                <a:latin typeface="Arial"/>
                <a:cs typeface="Arial"/>
              </a:rPr>
              <a:t>all co-authors being Vietnamese, ever published in </a:t>
            </a:r>
            <a:r>
              <a:rPr lang="en-US" sz="2000" dirty="0" smtClean="0">
                <a:solidFill>
                  <a:schemeClr val="bg1"/>
                </a:solidFill>
                <a:latin typeface="Arial"/>
                <a:cs typeface="Arial"/>
              </a:rPr>
              <a:t>PRL</a:t>
            </a:r>
            <a:endParaRPr lang="en-US" sz="2000" dirty="0">
              <a:solidFill>
                <a:schemeClr val="bg1"/>
              </a:solidFill>
              <a:latin typeface="Arial"/>
              <a:cs typeface="Arial"/>
            </a:endParaRPr>
          </a:p>
        </p:txBody>
      </p:sp>
    </p:spTree>
    <p:extLst>
      <p:ext uri="{BB962C8B-B14F-4D97-AF65-F5344CB8AC3E}">
        <p14:creationId xmlns:p14="http://schemas.microsoft.com/office/powerpoint/2010/main" val="38809109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E7BCF94-62D1-7E4D-9FF7-7ABED3222029}" type="slidenum">
              <a:rPr lang="en-US" smtClean="0"/>
              <a:t>7</a:t>
            </a:fld>
            <a:endParaRPr lang="en-US"/>
          </a:p>
        </p:txBody>
      </p:sp>
      <p:sp>
        <p:nvSpPr>
          <p:cNvPr id="5" name="TextBox 4"/>
          <p:cNvSpPr txBox="1"/>
          <p:nvPr/>
        </p:nvSpPr>
        <p:spPr>
          <a:xfrm>
            <a:off x="298442" y="864417"/>
            <a:ext cx="4185761" cy="4801315"/>
          </a:xfrm>
          <a:prstGeom prst="rect">
            <a:avLst/>
          </a:prstGeom>
          <a:noFill/>
        </p:spPr>
        <p:txBody>
          <a:bodyPr wrap="none" rtlCol="0">
            <a:spAutoFit/>
          </a:bodyPr>
          <a:lstStyle/>
          <a:p>
            <a:pPr marL="342900" indent="-342900">
              <a:buFont typeface="+mj-lt"/>
              <a:buAutoNum type="arabicPeriod"/>
            </a:pPr>
            <a:r>
              <a:rPr lang="en-US" dirty="0" smtClean="0">
                <a:latin typeface="Arial"/>
                <a:cs typeface="Arial"/>
              </a:rPr>
              <a:t>RIKEN Press Release, 13 Jan 2017</a:t>
            </a:r>
          </a:p>
          <a:p>
            <a:pPr marL="342900" indent="-342900">
              <a:buFont typeface="+mj-lt"/>
              <a:buAutoNum type="arabicPeriod"/>
            </a:pPr>
            <a:r>
              <a:rPr lang="en-US" dirty="0" smtClean="0">
                <a:latin typeface="Arial"/>
                <a:cs typeface="Arial"/>
              </a:rPr>
              <a:t>Vietnam Net, 14 Jan 2017</a:t>
            </a:r>
          </a:p>
          <a:p>
            <a:pPr marL="342900" indent="-342900">
              <a:buFont typeface="+mj-lt"/>
              <a:buAutoNum type="arabicPeriod"/>
            </a:pPr>
            <a:r>
              <a:rPr lang="en-US" dirty="0" smtClean="0">
                <a:latin typeface="Arial"/>
                <a:cs typeface="Arial"/>
              </a:rPr>
              <a:t>Vietnam Net, 31 Jan 2017</a:t>
            </a:r>
          </a:p>
          <a:p>
            <a:pPr marL="342900" indent="-342900">
              <a:buFont typeface="+mj-lt"/>
              <a:buAutoNum type="arabicPeriod"/>
            </a:pPr>
            <a:r>
              <a:rPr lang="en-US" dirty="0" err="1" smtClean="0">
                <a:latin typeface="Arial"/>
                <a:cs typeface="Arial"/>
              </a:rPr>
              <a:t>Nhan</a:t>
            </a:r>
            <a:r>
              <a:rPr lang="en-US" dirty="0" smtClean="0">
                <a:latin typeface="Arial"/>
                <a:cs typeface="Arial"/>
              </a:rPr>
              <a:t> Dan, 22 Feb 2017</a:t>
            </a:r>
          </a:p>
          <a:p>
            <a:pPr marL="342900" indent="-342900">
              <a:buFont typeface="+mj-lt"/>
              <a:buAutoNum type="arabicPeriod"/>
            </a:pPr>
            <a:r>
              <a:rPr lang="en-US" dirty="0" err="1" smtClean="0">
                <a:latin typeface="Arial"/>
                <a:cs typeface="Arial"/>
              </a:rPr>
              <a:t>Việt</a:t>
            </a:r>
            <a:r>
              <a:rPr lang="en-US" dirty="0" smtClean="0">
                <a:latin typeface="Arial"/>
                <a:cs typeface="Arial"/>
              </a:rPr>
              <a:t> Nam News, 23 Feb 2017</a:t>
            </a:r>
          </a:p>
          <a:p>
            <a:pPr marL="342900" indent="-342900">
              <a:buFont typeface="+mj-lt"/>
              <a:buAutoNum type="arabicPeriod"/>
            </a:pPr>
            <a:r>
              <a:rPr lang="en-US" dirty="0" smtClean="0">
                <a:latin typeface="Arial"/>
                <a:cs typeface="Arial"/>
              </a:rPr>
              <a:t>VN Express, 25 Feb 2017</a:t>
            </a:r>
          </a:p>
          <a:p>
            <a:pPr marL="342900" indent="-342900">
              <a:buFont typeface="+mj-lt"/>
              <a:buAutoNum type="arabicPeriod"/>
            </a:pPr>
            <a:r>
              <a:rPr lang="en-US" dirty="0" err="1" smtClean="0">
                <a:latin typeface="Arial"/>
                <a:cs typeface="Arial"/>
              </a:rPr>
              <a:t>VietTimes</a:t>
            </a:r>
            <a:r>
              <a:rPr lang="en-US" dirty="0" smtClean="0">
                <a:latin typeface="Arial"/>
                <a:cs typeface="Arial"/>
              </a:rPr>
              <a:t>, 1 Mar 2017</a:t>
            </a:r>
          </a:p>
          <a:p>
            <a:pPr marL="342900" indent="-342900">
              <a:buFont typeface="+mj-lt"/>
              <a:buAutoNum type="arabicPeriod"/>
            </a:pPr>
            <a:r>
              <a:rPr lang="en-US" dirty="0" smtClean="0">
                <a:latin typeface="Arial"/>
                <a:cs typeface="Arial"/>
              </a:rPr>
              <a:t>Tia </a:t>
            </a:r>
            <a:r>
              <a:rPr lang="en-US" dirty="0" err="1" smtClean="0">
                <a:latin typeface="Arial"/>
                <a:cs typeface="Arial"/>
              </a:rPr>
              <a:t>Sáng</a:t>
            </a:r>
            <a:r>
              <a:rPr lang="en-US" dirty="0" smtClean="0">
                <a:latin typeface="Arial"/>
                <a:cs typeface="Arial"/>
              </a:rPr>
              <a:t>, 1 Mar 2017</a:t>
            </a:r>
          </a:p>
          <a:p>
            <a:pPr marL="342900" indent="-342900">
              <a:buFont typeface="+mj-lt"/>
              <a:buAutoNum type="arabicPeriod"/>
            </a:pPr>
            <a:r>
              <a:rPr lang="en-US" dirty="0" err="1" smtClean="0">
                <a:latin typeface="Arial"/>
                <a:cs typeface="Arial"/>
              </a:rPr>
              <a:t>Việt</a:t>
            </a:r>
            <a:r>
              <a:rPr lang="en-US" dirty="0" smtClean="0">
                <a:latin typeface="Arial"/>
                <a:cs typeface="Arial"/>
              </a:rPr>
              <a:t> Nam News, 26 Mar 2017</a:t>
            </a:r>
          </a:p>
          <a:p>
            <a:r>
              <a:rPr lang="en-US" dirty="0" smtClean="0">
                <a:latin typeface="Arial"/>
                <a:cs typeface="Arial"/>
              </a:rPr>
              <a:t>etc</a:t>
            </a:r>
            <a:r>
              <a:rPr lang="en-US" dirty="0">
                <a:latin typeface="Arial"/>
                <a:cs typeface="Arial"/>
              </a:rPr>
              <a:t>.</a:t>
            </a:r>
            <a:endParaRPr lang="en-US" dirty="0" smtClean="0">
              <a:latin typeface="Arial"/>
              <a:cs typeface="Arial"/>
            </a:endParaRPr>
          </a:p>
          <a:p>
            <a:endParaRPr lang="en-US" dirty="0" smtClean="0">
              <a:latin typeface="Arial"/>
              <a:cs typeface="Arial"/>
            </a:endParaRPr>
          </a:p>
          <a:p>
            <a:r>
              <a:rPr lang="en-US" dirty="0" smtClean="0">
                <a:latin typeface="Arial"/>
                <a:cs typeface="Arial"/>
              </a:rPr>
              <a:t>Congratulation letter by the minister of </a:t>
            </a:r>
          </a:p>
          <a:p>
            <a:r>
              <a:rPr lang="en-US" dirty="0" smtClean="0">
                <a:latin typeface="Arial"/>
                <a:cs typeface="Arial"/>
              </a:rPr>
              <a:t>Science and Technology of Vietnam </a:t>
            </a:r>
          </a:p>
          <a:p>
            <a:r>
              <a:rPr lang="en-US" dirty="0">
                <a:latin typeface="Arial"/>
                <a:cs typeface="Arial"/>
              </a:rPr>
              <a:t>o</a:t>
            </a:r>
            <a:r>
              <a:rPr lang="en-US" dirty="0" smtClean="0">
                <a:latin typeface="Arial"/>
                <a:cs typeface="Arial"/>
              </a:rPr>
              <a:t>n 23 Feb. 2017</a:t>
            </a:r>
          </a:p>
          <a:p>
            <a:endParaRPr lang="en-US" dirty="0" smtClean="0">
              <a:latin typeface="Arial"/>
              <a:cs typeface="Arial"/>
            </a:endParaRPr>
          </a:p>
          <a:p>
            <a:endParaRPr lang="en-US" dirty="0" smtClean="0">
              <a:latin typeface="Arial"/>
              <a:cs typeface="Arial"/>
            </a:endParaRPr>
          </a:p>
          <a:p>
            <a:r>
              <a:rPr lang="en-US" dirty="0" smtClean="0"/>
              <a:t> </a:t>
            </a:r>
            <a:endParaRPr lang="en-US" dirty="0"/>
          </a:p>
        </p:txBody>
      </p:sp>
      <p:pic>
        <p:nvPicPr>
          <p:cNvPr id="6" name="Picture 5" descr="thu-chuc-mung-cua-bo-truogn-chu-ngoc-an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8018" y="27662"/>
            <a:ext cx="4885982" cy="6818781"/>
          </a:xfrm>
          <a:prstGeom prst="rect">
            <a:avLst/>
          </a:prstGeom>
        </p:spPr>
      </p:pic>
      <p:sp>
        <p:nvSpPr>
          <p:cNvPr id="7" name="Title 6"/>
          <p:cNvSpPr>
            <a:spLocks noGrp="1"/>
          </p:cNvSpPr>
          <p:nvPr>
            <p:ph type="title"/>
          </p:nvPr>
        </p:nvSpPr>
        <p:spPr>
          <a:xfrm>
            <a:off x="-149408" y="214402"/>
            <a:ext cx="5154443" cy="368064"/>
          </a:xfrm>
        </p:spPr>
        <p:txBody>
          <a:bodyPr>
            <a:normAutofit fontScale="90000"/>
          </a:bodyPr>
          <a:lstStyle/>
          <a:p>
            <a:r>
              <a:rPr lang="en-US" dirty="0" smtClean="0"/>
              <a:t>In the news</a:t>
            </a:r>
            <a:endParaRPr lang="en-US" dirty="0"/>
          </a:p>
        </p:txBody>
      </p:sp>
      <p:pic>
        <p:nvPicPr>
          <p:cNvPr id="2" name="Picture 1" descr="Screen Shot 2017-04-06 at 14.53.4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3" y="1334047"/>
            <a:ext cx="9144000" cy="4913523"/>
          </a:xfrm>
          <a:prstGeom prst="rect">
            <a:avLst/>
          </a:prstGeom>
        </p:spPr>
      </p:pic>
    </p:spTree>
    <p:extLst>
      <p:ext uri="{BB962C8B-B14F-4D97-AF65-F5344CB8AC3E}">
        <p14:creationId xmlns:p14="http://schemas.microsoft.com/office/powerpoint/2010/main" val="8426111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par>
                                <p:cTn id="12" presetID="42" presetClass="entr" presetSubtype="0" fill="hold" nodeType="with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fade">
                                      <p:cBhvr>
                                        <p:cTn id="24" dur="1000"/>
                                        <p:tgtEl>
                                          <p:spTgt spid="5">
                                            <p:txEl>
                                              <p:pRg st="3" end="3"/>
                                            </p:txEl>
                                          </p:spTgt>
                                        </p:tgtEl>
                                      </p:cBhvr>
                                    </p:animEffect>
                                    <p:anim calcmode="lin" valueType="num">
                                      <p:cBhvr>
                                        <p:cTn id="2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fade">
                                      <p:cBhvr>
                                        <p:cTn id="29" dur="1000"/>
                                        <p:tgtEl>
                                          <p:spTgt spid="5">
                                            <p:txEl>
                                              <p:pRg st="4" end="4"/>
                                            </p:txEl>
                                          </p:spTgt>
                                        </p:tgtEl>
                                      </p:cBhvr>
                                    </p:animEffect>
                                    <p:anim calcmode="lin" valueType="num">
                                      <p:cBhvr>
                                        <p:cTn id="3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Effect transition="in" filter="fade">
                                      <p:cBhvr>
                                        <p:cTn id="34" dur="1000"/>
                                        <p:tgtEl>
                                          <p:spTgt spid="5">
                                            <p:txEl>
                                              <p:pRg st="5" end="5"/>
                                            </p:txEl>
                                          </p:spTgt>
                                        </p:tgtEl>
                                      </p:cBhvr>
                                    </p:animEffect>
                                    <p:anim calcmode="lin" valueType="num">
                                      <p:cBhvr>
                                        <p:cTn id="35"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5">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animEffect transition="in" filter="fade">
                                      <p:cBhvr>
                                        <p:cTn id="39" dur="1000"/>
                                        <p:tgtEl>
                                          <p:spTgt spid="5">
                                            <p:txEl>
                                              <p:pRg st="6" end="6"/>
                                            </p:txEl>
                                          </p:spTgt>
                                        </p:tgtEl>
                                      </p:cBhvr>
                                    </p:animEffect>
                                    <p:anim calcmode="lin" valueType="num">
                                      <p:cBhvr>
                                        <p:cTn id="40"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5">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5">
                                            <p:txEl>
                                              <p:pRg st="7" end="7"/>
                                            </p:txEl>
                                          </p:spTgt>
                                        </p:tgtEl>
                                        <p:attrNameLst>
                                          <p:attrName>style.visibility</p:attrName>
                                        </p:attrNameLst>
                                      </p:cBhvr>
                                      <p:to>
                                        <p:strVal val="visible"/>
                                      </p:to>
                                    </p:set>
                                    <p:animEffect transition="in" filter="fade">
                                      <p:cBhvr>
                                        <p:cTn id="44" dur="1000"/>
                                        <p:tgtEl>
                                          <p:spTgt spid="5">
                                            <p:txEl>
                                              <p:pRg st="7" end="7"/>
                                            </p:txEl>
                                          </p:spTgt>
                                        </p:tgtEl>
                                      </p:cBhvr>
                                    </p:animEffect>
                                    <p:anim calcmode="lin" valueType="num">
                                      <p:cBhvr>
                                        <p:cTn id="45"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5">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5">
                                            <p:txEl>
                                              <p:pRg st="8" end="8"/>
                                            </p:txEl>
                                          </p:spTgt>
                                        </p:tgtEl>
                                        <p:attrNameLst>
                                          <p:attrName>style.visibility</p:attrName>
                                        </p:attrNameLst>
                                      </p:cBhvr>
                                      <p:to>
                                        <p:strVal val="visible"/>
                                      </p:to>
                                    </p:set>
                                    <p:animEffect transition="in" filter="fade">
                                      <p:cBhvr>
                                        <p:cTn id="49" dur="1000"/>
                                        <p:tgtEl>
                                          <p:spTgt spid="5">
                                            <p:txEl>
                                              <p:pRg st="8" end="8"/>
                                            </p:txEl>
                                          </p:spTgt>
                                        </p:tgtEl>
                                      </p:cBhvr>
                                    </p:animEffect>
                                    <p:anim calcmode="lin" valueType="num">
                                      <p:cBhvr>
                                        <p:cTn id="50"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8" end="8"/>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5">
                                            <p:txEl>
                                              <p:pRg st="9" end="9"/>
                                            </p:txEl>
                                          </p:spTgt>
                                        </p:tgtEl>
                                        <p:attrNameLst>
                                          <p:attrName>style.visibility</p:attrName>
                                        </p:attrNameLst>
                                      </p:cBhvr>
                                      <p:to>
                                        <p:strVal val="visible"/>
                                      </p:to>
                                    </p:set>
                                    <p:animEffect transition="in" filter="fade">
                                      <p:cBhvr>
                                        <p:cTn id="54" dur="1000"/>
                                        <p:tgtEl>
                                          <p:spTgt spid="5">
                                            <p:txEl>
                                              <p:pRg st="9" end="9"/>
                                            </p:txEl>
                                          </p:spTgt>
                                        </p:tgtEl>
                                      </p:cBhvr>
                                    </p:animEffect>
                                    <p:anim calcmode="lin" valueType="num">
                                      <p:cBhvr>
                                        <p:cTn id="55"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56"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5">
                                            <p:txEl>
                                              <p:pRg st="11" end="11"/>
                                            </p:txEl>
                                          </p:spTgt>
                                        </p:tgtEl>
                                        <p:attrNameLst>
                                          <p:attrName>style.visibility</p:attrName>
                                        </p:attrNameLst>
                                      </p:cBhvr>
                                      <p:to>
                                        <p:strVal val="visible"/>
                                      </p:to>
                                    </p:set>
                                    <p:animEffect transition="in" filter="wipe(down)">
                                      <p:cBhvr>
                                        <p:cTn id="61" dur="500"/>
                                        <p:tgtEl>
                                          <p:spTgt spid="5">
                                            <p:txEl>
                                              <p:pRg st="11" end="11"/>
                                            </p:txEl>
                                          </p:spTgt>
                                        </p:tgtEl>
                                      </p:cBhvr>
                                    </p:animEffect>
                                  </p:childTnLst>
                                </p:cTn>
                              </p:par>
                              <p:par>
                                <p:cTn id="62" presetID="22" presetClass="entr" presetSubtype="4" fill="hold" nodeType="withEffect">
                                  <p:stCondLst>
                                    <p:cond delay="0"/>
                                  </p:stCondLst>
                                  <p:childTnLst>
                                    <p:set>
                                      <p:cBhvr>
                                        <p:cTn id="63" dur="1" fill="hold">
                                          <p:stCondLst>
                                            <p:cond delay="0"/>
                                          </p:stCondLst>
                                        </p:cTn>
                                        <p:tgtEl>
                                          <p:spTgt spid="5">
                                            <p:txEl>
                                              <p:pRg st="12" end="12"/>
                                            </p:txEl>
                                          </p:spTgt>
                                        </p:tgtEl>
                                        <p:attrNameLst>
                                          <p:attrName>style.visibility</p:attrName>
                                        </p:attrNameLst>
                                      </p:cBhvr>
                                      <p:to>
                                        <p:strVal val="visible"/>
                                      </p:to>
                                    </p:set>
                                    <p:animEffect transition="in" filter="wipe(down)">
                                      <p:cBhvr>
                                        <p:cTn id="64" dur="500"/>
                                        <p:tgtEl>
                                          <p:spTgt spid="5">
                                            <p:txEl>
                                              <p:pRg st="12" end="12"/>
                                            </p:txEl>
                                          </p:spTgt>
                                        </p:tgtEl>
                                      </p:cBhvr>
                                    </p:animEffect>
                                  </p:childTnLst>
                                </p:cTn>
                              </p:par>
                              <p:par>
                                <p:cTn id="65" presetID="22" presetClass="entr" presetSubtype="4" fill="hold" nodeType="withEffect">
                                  <p:stCondLst>
                                    <p:cond delay="0"/>
                                  </p:stCondLst>
                                  <p:childTnLst>
                                    <p:set>
                                      <p:cBhvr>
                                        <p:cTn id="66" dur="1" fill="hold">
                                          <p:stCondLst>
                                            <p:cond delay="0"/>
                                          </p:stCondLst>
                                        </p:cTn>
                                        <p:tgtEl>
                                          <p:spTgt spid="5">
                                            <p:txEl>
                                              <p:pRg st="13" end="13"/>
                                            </p:txEl>
                                          </p:spTgt>
                                        </p:tgtEl>
                                        <p:attrNameLst>
                                          <p:attrName>style.visibility</p:attrName>
                                        </p:attrNameLst>
                                      </p:cBhvr>
                                      <p:to>
                                        <p:strVal val="visible"/>
                                      </p:to>
                                    </p:set>
                                    <p:animEffect transition="in" filter="wipe(down)">
                                      <p:cBhvr>
                                        <p:cTn id="67" dur="500"/>
                                        <p:tgtEl>
                                          <p:spTgt spid="5">
                                            <p:txEl>
                                              <p:pRg st="13" end="13"/>
                                            </p:txEl>
                                          </p:spTgt>
                                        </p:tgtEl>
                                      </p:cBhvr>
                                    </p:animEffect>
                                  </p:childTnLst>
                                </p:cTn>
                              </p:par>
                              <p:par>
                                <p:cTn id="68" presetID="2" presetClass="entr" presetSubtype="4" fill="hold" nodeType="withEffect">
                                  <p:stCondLst>
                                    <p:cond delay="0"/>
                                  </p:stCondLst>
                                  <p:childTnLst>
                                    <p:set>
                                      <p:cBhvr>
                                        <p:cTn id="69" dur="1" fill="hold">
                                          <p:stCondLst>
                                            <p:cond delay="0"/>
                                          </p:stCondLst>
                                        </p:cTn>
                                        <p:tgtEl>
                                          <p:spTgt spid="6"/>
                                        </p:tgtEl>
                                        <p:attrNameLst>
                                          <p:attrName>style.visibility</p:attrName>
                                        </p:attrNameLst>
                                      </p:cBhvr>
                                      <p:to>
                                        <p:strVal val="visible"/>
                                      </p:to>
                                    </p:set>
                                    <p:anim calcmode="lin" valueType="num">
                                      <p:cBhvr additive="base">
                                        <p:cTn id="70" dur="1500" fill="hold"/>
                                        <p:tgtEl>
                                          <p:spTgt spid="6"/>
                                        </p:tgtEl>
                                        <p:attrNameLst>
                                          <p:attrName>ppt_x</p:attrName>
                                        </p:attrNameLst>
                                      </p:cBhvr>
                                      <p:tavLst>
                                        <p:tav tm="0">
                                          <p:val>
                                            <p:strVal val="#ppt_x"/>
                                          </p:val>
                                        </p:tav>
                                        <p:tav tm="100000">
                                          <p:val>
                                            <p:strVal val="#ppt_x"/>
                                          </p:val>
                                        </p:tav>
                                      </p:tavLst>
                                    </p:anim>
                                    <p:anim calcmode="lin" valueType="num">
                                      <p:cBhvr additive="base">
                                        <p:cTn id="71"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E7BCF94-62D1-7E4D-9FF7-7ABED3222029}" type="slidenum">
              <a:rPr lang="en-US" smtClean="0"/>
              <a:t>8</a:t>
            </a:fld>
            <a:endParaRPr lang="en-US"/>
          </a:p>
        </p:txBody>
      </p:sp>
      <p:sp>
        <p:nvSpPr>
          <p:cNvPr id="8" name="TextBox 7"/>
          <p:cNvSpPr txBox="1"/>
          <p:nvPr/>
        </p:nvSpPr>
        <p:spPr>
          <a:xfrm>
            <a:off x="189359" y="5959494"/>
            <a:ext cx="8713080" cy="523220"/>
          </a:xfrm>
          <a:prstGeom prst="rect">
            <a:avLst/>
          </a:prstGeom>
          <a:noFill/>
        </p:spPr>
        <p:txBody>
          <a:bodyPr wrap="none" rtlCol="0">
            <a:spAutoFit/>
          </a:bodyPr>
          <a:lstStyle/>
          <a:p>
            <a:pPr algn="ctr"/>
            <a:r>
              <a:rPr lang="en-US" sz="1400" dirty="0" smtClean="0">
                <a:solidFill>
                  <a:schemeClr val="bg1"/>
                </a:solidFill>
              </a:rPr>
              <a:t>Screenshot from the VTV1 channel of Vietnam National TV 22 Feb. 2017.</a:t>
            </a:r>
          </a:p>
          <a:p>
            <a:pPr algn="ctr"/>
            <a:r>
              <a:rPr lang="en-US" sz="1400" dirty="0" smtClean="0">
                <a:solidFill>
                  <a:schemeClr val="bg1"/>
                </a:solidFill>
              </a:rPr>
              <a:t>The line at the bottom reads: Current event: Vietnamese scientific work published in world’s premier physics journal</a:t>
            </a:r>
            <a:endParaRPr lang="en-US" sz="1400" dirty="0">
              <a:solidFill>
                <a:schemeClr val="bg1"/>
              </a:solidFill>
            </a:endParaRPr>
          </a:p>
        </p:txBody>
      </p:sp>
      <p:pic>
        <p:nvPicPr>
          <p:cNvPr id="2" name="Picture 1" descr="Screen Shot 2017-04-19 at 14.40.0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1704"/>
            <a:ext cx="9144000" cy="4563174"/>
          </a:xfrm>
          <a:prstGeom prst="rect">
            <a:avLst/>
          </a:prstGeom>
        </p:spPr>
      </p:pic>
    </p:spTree>
    <p:extLst>
      <p:ext uri="{BB962C8B-B14F-4D97-AF65-F5344CB8AC3E}">
        <p14:creationId xmlns:p14="http://schemas.microsoft.com/office/powerpoint/2010/main" val="32278313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48549"/>
          </a:xfrm>
          <a:solidFill>
            <a:srgbClr val="FFFF00"/>
          </a:solidFill>
        </p:spPr>
        <p:txBody>
          <a:bodyPr>
            <a:normAutofit fontScale="90000"/>
          </a:bodyPr>
          <a:lstStyle/>
          <a:p>
            <a:r>
              <a:rPr lang="en-US" dirty="0" smtClean="0">
                <a:latin typeface="Arial"/>
                <a:cs typeface="Arial"/>
              </a:rPr>
              <a:t>Nuclear level density (NLD)</a:t>
            </a:r>
            <a:endParaRPr lang="en-US" dirty="0">
              <a:latin typeface="Arial"/>
              <a:cs typeface="Arial"/>
            </a:endParaRPr>
          </a:p>
        </p:txBody>
      </p:sp>
      <p:sp>
        <p:nvSpPr>
          <p:cNvPr id="3" name="Content Placeholder 2"/>
          <p:cNvSpPr>
            <a:spLocks noGrp="1"/>
          </p:cNvSpPr>
          <p:nvPr>
            <p:ph idx="1"/>
          </p:nvPr>
        </p:nvSpPr>
        <p:spPr>
          <a:xfrm>
            <a:off x="457200" y="1093752"/>
            <a:ext cx="8229600" cy="5050904"/>
          </a:xfrm>
        </p:spPr>
        <p:txBody>
          <a:bodyPr>
            <a:normAutofit/>
          </a:bodyPr>
          <a:lstStyle/>
          <a:p>
            <a:pPr marL="0" indent="0">
              <a:buNone/>
            </a:pPr>
            <a:r>
              <a:rPr lang="en-US" sz="1600" dirty="0" smtClean="0">
                <a:latin typeface="Arial"/>
                <a:cs typeface="Arial"/>
              </a:rPr>
              <a:t>The NLD was introduced by Hans Bethe (1906 – 2005) in Phys. Rev. </a:t>
            </a:r>
            <a:r>
              <a:rPr lang="en-US" sz="1600" b="1" dirty="0" smtClean="0">
                <a:latin typeface="Arial"/>
                <a:cs typeface="Arial"/>
              </a:rPr>
              <a:t>50</a:t>
            </a:r>
            <a:r>
              <a:rPr lang="en-US" sz="1600" dirty="0" smtClean="0">
                <a:latin typeface="Arial"/>
                <a:cs typeface="Arial"/>
              </a:rPr>
              <a:t> (1936) 332, as </a:t>
            </a:r>
          </a:p>
          <a:p>
            <a:pPr marL="0" indent="0" algn="ctr">
              <a:buNone/>
            </a:pPr>
            <a:r>
              <a:rPr lang="en-US" sz="1600" b="1" dirty="0" smtClean="0">
                <a:solidFill>
                  <a:srgbClr val="FF0000"/>
                </a:solidFill>
                <a:latin typeface="Arial"/>
                <a:cs typeface="Arial"/>
              </a:rPr>
              <a:t>the number of excited levels per unit of excitation energy: </a:t>
            </a:r>
            <a:r>
              <a:rPr lang="en-US" sz="1600" b="1" dirty="0" smtClean="0">
                <a:solidFill>
                  <a:srgbClr val="FF0000"/>
                </a:solidFill>
                <a:latin typeface="Symbol" charset="2"/>
                <a:cs typeface="Symbol" charset="2"/>
              </a:rPr>
              <a:t>r</a:t>
            </a:r>
            <a:r>
              <a:rPr lang="en-US" sz="1600" b="1" dirty="0">
                <a:solidFill>
                  <a:srgbClr val="FF0000"/>
                </a:solidFill>
                <a:latin typeface="Arial"/>
                <a:cs typeface="Arial"/>
              </a:rPr>
              <a:t>(E) = </a:t>
            </a:r>
            <a:r>
              <a:rPr lang="en-US" sz="1600" b="1" dirty="0" err="1">
                <a:solidFill>
                  <a:srgbClr val="FF0000"/>
                </a:solidFill>
                <a:latin typeface="Arial"/>
                <a:cs typeface="Arial"/>
              </a:rPr>
              <a:t>dN</a:t>
            </a:r>
            <a:r>
              <a:rPr lang="en-US" sz="1600" b="1" dirty="0">
                <a:solidFill>
                  <a:srgbClr val="FF0000"/>
                </a:solidFill>
                <a:latin typeface="Arial"/>
                <a:cs typeface="Arial"/>
              </a:rPr>
              <a:t>/</a:t>
            </a:r>
            <a:r>
              <a:rPr lang="en-US" sz="1600" b="1" dirty="0" err="1" smtClean="0">
                <a:solidFill>
                  <a:srgbClr val="FF0000"/>
                </a:solidFill>
                <a:latin typeface="Arial"/>
                <a:cs typeface="Arial"/>
              </a:rPr>
              <a:t>dE</a:t>
            </a:r>
            <a:endParaRPr lang="en-US" sz="1600" b="1" dirty="0" smtClean="0">
              <a:solidFill>
                <a:srgbClr val="FF0000"/>
              </a:solidFill>
              <a:latin typeface="Arial"/>
              <a:cs typeface="Arial"/>
            </a:endParaRPr>
          </a:p>
          <a:p>
            <a:pPr marL="0" indent="0">
              <a:buNone/>
            </a:pPr>
            <a:r>
              <a:rPr lang="en-US" sz="1600" dirty="0" smtClean="0">
                <a:latin typeface="Arial"/>
                <a:cs typeface="Arial"/>
              </a:rPr>
              <a:t>Nobel prize in 1967 </a:t>
            </a:r>
            <a:r>
              <a:rPr lang="en-US" sz="1600" dirty="0">
                <a:latin typeface="Arial"/>
                <a:cs typeface="Arial"/>
              </a:rPr>
              <a:t>for </a:t>
            </a:r>
            <a:r>
              <a:rPr lang="en-US" sz="1600" dirty="0" smtClean="0">
                <a:latin typeface="Arial"/>
                <a:cs typeface="Arial"/>
              </a:rPr>
              <a:t>“</a:t>
            </a:r>
            <a:r>
              <a:rPr lang="en-US" sz="1600" i="1" dirty="0" smtClean="0">
                <a:latin typeface="Arial"/>
                <a:cs typeface="Arial"/>
              </a:rPr>
              <a:t>his </a:t>
            </a:r>
            <a:r>
              <a:rPr lang="en-US" sz="1600" i="1" dirty="0">
                <a:latin typeface="Arial"/>
                <a:cs typeface="Arial"/>
              </a:rPr>
              <a:t>contributions to the theory of nuclear reactions, especially his discoveries concerning the energy production in </a:t>
            </a:r>
            <a:r>
              <a:rPr lang="en-US" sz="1600" i="1" dirty="0" smtClean="0">
                <a:latin typeface="Arial"/>
                <a:cs typeface="Arial"/>
              </a:rPr>
              <a:t>stars</a:t>
            </a:r>
            <a:r>
              <a:rPr lang="en-US" sz="1600" dirty="0" smtClean="0">
                <a:latin typeface="Arial"/>
                <a:cs typeface="Arial"/>
              </a:rPr>
              <a:t>”.</a:t>
            </a:r>
            <a:endParaRPr lang="en-US" sz="1600" dirty="0">
              <a:latin typeface="Arial"/>
              <a:cs typeface="Arial"/>
            </a:endParaRPr>
          </a:p>
        </p:txBody>
      </p:sp>
      <p:sp>
        <p:nvSpPr>
          <p:cNvPr id="4" name="Slide Number Placeholder 3"/>
          <p:cNvSpPr>
            <a:spLocks noGrp="1"/>
          </p:cNvSpPr>
          <p:nvPr>
            <p:ph type="sldNum" sz="quarter" idx="12"/>
          </p:nvPr>
        </p:nvSpPr>
        <p:spPr/>
        <p:txBody>
          <a:bodyPr/>
          <a:lstStyle/>
          <a:p>
            <a:fld id="{BE7BCF94-62D1-7E4D-9FF7-7ABED3222029}" type="slidenum">
              <a:rPr lang="en-US" smtClean="0"/>
              <a:t>9</a:t>
            </a:fld>
            <a:endParaRPr lang="en-US"/>
          </a:p>
        </p:txBody>
      </p:sp>
      <p:pic>
        <p:nvPicPr>
          <p:cNvPr id="5" name="hans beth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03783" y="2374343"/>
            <a:ext cx="5850333" cy="4387750"/>
          </a:xfrm>
          <a:prstGeom prst="rect">
            <a:avLst/>
          </a:prstGeom>
        </p:spPr>
      </p:pic>
      <p:pic>
        <p:nvPicPr>
          <p:cNvPr id="6" name="Picture 5" descr="Screen Shot 2017-03-16 at 17.58.5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749" y="2473297"/>
            <a:ext cx="4189259" cy="3116118"/>
          </a:xfrm>
          <a:prstGeom prst="rect">
            <a:avLst/>
          </a:prstGeom>
        </p:spPr>
      </p:pic>
      <p:pic>
        <p:nvPicPr>
          <p:cNvPr id="7" name="Picture 6" descr="Screen Shot 2017-03-24 at 14.50.0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41613" y="5384692"/>
            <a:ext cx="3903383" cy="1245946"/>
          </a:xfrm>
          <a:prstGeom prst="rect">
            <a:avLst/>
          </a:prstGeom>
        </p:spPr>
      </p:pic>
      <p:pic>
        <p:nvPicPr>
          <p:cNvPr id="8" name="Picture 7" descr="Screen Shot 2017-04-04 at 12.52.45.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0519" y="2443462"/>
            <a:ext cx="4122072" cy="1239741"/>
          </a:xfrm>
          <a:prstGeom prst="rect">
            <a:avLst/>
          </a:prstGeom>
        </p:spPr>
      </p:pic>
      <p:pic>
        <p:nvPicPr>
          <p:cNvPr id="9" name="Picture 8" descr="Screen Shot 2017-04-04 at 12.53.18.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27303" y="3608947"/>
            <a:ext cx="4017693" cy="1805595"/>
          </a:xfrm>
          <a:prstGeom prst="rect">
            <a:avLst/>
          </a:prstGeom>
        </p:spPr>
      </p:pic>
      <p:sp>
        <p:nvSpPr>
          <p:cNvPr id="11" name="Rectangle 10"/>
          <p:cNvSpPr/>
          <p:nvPr/>
        </p:nvSpPr>
        <p:spPr>
          <a:xfrm>
            <a:off x="5829128" y="3131705"/>
            <a:ext cx="1041198" cy="248210"/>
          </a:xfrm>
          <a:prstGeom prst="rect">
            <a:avLst/>
          </a:prstGeom>
          <a:solidFill>
            <a:srgbClr val="FF0000">
              <a:alpha val="2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03131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88" fill="hold"/>
                                        <p:tgtEl>
                                          <p:spTgt spid="5"/>
                                        </p:tgtEl>
                                      </p:cBhvr>
                                    </p:cmd>
                                  </p:childTnLst>
                                </p:cTn>
                              </p:par>
                            </p:childTnLst>
                          </p:cTn>
                        </p:par>
                        <p:par>
                          <p:cTn id="7" fill="hold">
                            <p:stCondLst>
                              <p:cond delay="24688"/>
                            </p:stCondLst>
                            <p:childTnLst>
                              <p:par>
                                <p:cTn id="8" presetID="3" presetClass="entr" presetSubtype="1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xit" presetSubtype="10" fill="hold" nodeType="withEffect">
                                  <p:stCondLst>
                                    <p:cond delay="0"/>
                                  </p:stCondLst>
                                  <p:childTnLst>
                                    <p:animEffect transition="out" filter="blinds(horizontal)">
                                      <p:cBhvr>
                                        <p:cTn id="12" dur="500"/>
                                        <p:tgtEl>
                                          <p:spTgt spid="5"/>
                                        </p:tgtEl>
                                      </p:cBhvr>
                                    </p:animEffect>
                                    <p:set>
                                      <p:cBhvr>
                                        <p:cTn id="13" dur="1" fill="hold">
                                          <p:stCondLst>
                                            <p:cond delay="499"/>
                                          </p:stCondLst>
                                        </p:cTn>
                                        <p:tgtEl>
                                          <p:spTgt spid="5"/>
                                        </p:tgtEl>
                                        <p:attrNameLst>
                                          <p:attrName>style.visibility</p:attrName>
                                        </p:attrNameLst>
                                      </p:cBhvr>
                                      <p:to>
                                        <p:strVal val="hidden"/>
                                      </p:to>
                                    </p:set>
                                    <p:cmd type="call" cmd="stop">
                                      <p:cBhvr>
                                        <p:cTn id="14" dur="1">
                                          <p:stCondLst>
                                            <p:cond delay="499"/>
                                          </p:stCondLst>
                                        </p:cTn>
                                        <p:tgtEl>
                                          <p:spTgt spid="5"/>
                                        </p:tgtEl>
                                      </p:cBhvr>
                                    </p:cmd>
                                  </p:childTnLst>
                                </p:cTn>
                              </p:par>
                              <p:par>
                                <p:cTn id="15" presetID="1" presetClass="exit" presetSubtype="0" fill="hold" nodeType="withEffect">
                                  <p:stCondLst>
                                    <p:cond delay="0"/>
                                  </p:stCondLst>
                                  <p:childTnLst>
                                    <p:set>
                                      <p:cBhvr>
                                        <p:cTn id="16" dur="1" fill="hold">
                                          <p:stCondLst>
                                            <p:cond delay="0"/>
                                          </p:stCondLst>
                                        </p:cTn>
                                        <p:tgtEl>
                                          <p:spTgt spid="5"/>
                                        </p:tgtEl>
                                        <p:attrNameLst>
                                          <p:attrName>style.visibility</p:attrName>
                                        </p:attrNameLst>
                                      </p:cBhvr>
                                      <p:to>
                                        <p:strVal val="hidden"/>
                                      </p:to>
                                    </p:set>
                                    <p:cmd type="call" cmd="stop">
                                      <p:cBhvr>
                                        <p:cTn id="17" dur="1">
                                          <p:stCondLst>
                                            <p:cond delay="0"/>
                                          </p:stCondLst>
                                        </p:cTn>
                                        <p:tgtEl>
                                          <p:spTgt spid="5"/>
                                        </p:tgtEl>
                                      </p:cBhvr>
                                    </p:cmd>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par>
                          <p:cTn id="26" fill="hold">
                            <p:stCondLst>
                              <p:cond delay="0"/>
                            </p:stCondLst>
                            <p:childTnLst>
                              <p:par>
                                <p:cTn id="27" presetID="3" presetClass="entr" presetSubtype="1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linds(horizont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30" fill="hold" display="0">
                  <p:stCondLst>
                    <p:cond delay="indefinite"/>
                  </p:stCondLst>
                </p:cTn>
                <p:tgtEl>
                  <p:spTgt spid="5"/>
                </p:tgtEl>
              </p:cMediaNode>
            </p:video>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5"/>
                                        </p:tgtEl>
                                      </p:cBhvr>
                                    </p:cmd>
                                  </p:childTnLst>
                                </p:cTn>
                              </p:par>
                            </p:childTnLst>
                          </p:cTn>
                        </p:par>
                      </p:childTnLst>
                    </p:cTn>
                  </p:par>
                </p:childTnLst>
              </p:cTn>
              <p:nextCondLst>
                <p:cond evt="onClick" delay="0">
                  <p:tgtEl>
                    <p:spTgt spid="5"/>
                  </p:tgtEl>
                </p:cond>
              </p:nextCondLst>
            </p:seq>
          </p:childTnLst>
        </p:cTn>
      </p:par>
    </p:tnLst>
    <p:bldLst>
      <p:bldP spid="11" grpId="0" animBg="1"/>
    </p:bldLst>
  </p:timing>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4081</TotalTime>
  <Words>4225</Words>
  <Application>Microsoft Macintosh PowerPoint</Application>
  <PresentationFormat>画面に合わせる (4:3)</PresentationFormat>
  <Paragraphs>480</Paragraphs>
  <Slides>42</Slides>
  <Notes>22</Notes>
  <HiddenSlides>0</HiddenSlides>
  <MMClips>2</MMClips>
  <ScaleCrop>false</ScaleCrop>
  <HeadingPairs>
    <vt:vector size="6" baseType="variant">
      <vt:variant>
        <vt:lpstr>テーマ</vt:lpstr>
      </vt:variant>
      <vt:variant>
        <vt:i4>4</vt:i4>
      </vt:variant>
      <vt:variant>
        <vt:lpstr>埋め込まれた OLE サーバー</vt:lpstr>
      </vt:variant>
      <vt:variant>
        <vt:i4>1</vt:i4>
      </vt:variant>
      <vt:variant>
        <vt:lpstr>スライド タイトル</vt:lpstr>
      </vt:variant>
      <vt:variant>
        <vt:i4>42</vt:i4>
      </vt:variant>
    </vt:vector>
  </HeadingPairs>
  <TitlesOfParts>
    <vt:vector size="47" baseType="lpstr">
      <vt:lpstr>Default Theme</vt:lpstr>
      <vt:lpstr>Edge</vt:lpstr>
      <vt:lpstr>Office Theme</vt:lpstr>
      <vt:lpstr>1_Office Theme</vt:lpstr>
      <vt:lpstr>Equation</vt:lpstr>
      <vt:lpstr>PowerPoint プレゼンテーション</vt:lpstr>
      <vt:lpstr>Contents</vt:lpstr>
      <vt:lpstr>PowerPoint プレゼンテーション</vt:lpstr>
      <vt:lpstr>PowerPoint プレゼンテーション</vt:lpstr>
      <vt:lpstr>PowerPoint プレゼンテーション</vt:lpstr>
      <vt:lpstr>Publications in PRL by NDD</vt:lpstr>
      <vt:lpstr>In the news</vt:lpstr>
      <vt:lpstr>PowerPoint プレゼンテーション</vt:lpstr>
      <vt:lpstr>Nuclear level density (NLD)</vt:lpstr>
      <vt:lpstr>Average decay rate</vt:lpstr>
      <vt:lpstr>(Downward) Radiative g-Ray Strength Function (RSF)</vt:lpstr>
      <vt:lpstr>PowerPoint プレゼンテーション</vt:lpstr>
      <vt:lpstr>PowerPoint プレゼンテーション</vt:lpstr>
      <vt:lpstr>PowerPoint プレゼンテーション</vt:lpstr>
      <vt:lpstr>The Oslo method</vt:lpstr>
      <vt:lpstr>PowerPoint プレゼンテーション</vt:lpstr>
      <vt:lpstr>Simultaneous extraction of NLD and RSF</vt:lpstr>
      <vt:lpstr>Choosing parameters in Oslo method</vt:lpstr>
      <vt:lpstr>Models for NLD and RSF</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Description of RSF</vt:lpstr>
      <vt:lpstr>Phonon Damping Model (PDM) NDD &amp; Arima, Phys. Rev. Lett. 80 (1998) 4145</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RIKEN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Dinh Dang</dc:creator>
  <cp:lastModifiedBy>Nio Makiko</cp:lastModifiedBy>
  <cp:revision>256</cp:revision>
  <cp:lastPrinted>2017-03-23T09:25:31Z</cp:lastPrinted>
  <dcterms:created xsi:type="dcterms:W3CDTF">2017-03-16T09:19:55Z</dcterms:created>
  <dcterms:modified xsi:type="dcterms:W3CDTF">2017-04-19T06:03:26Z</dcterms:modified>
</cp:coreProperties>
</file>