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Microsoft___1.bin" ContentType="application/vnd.openxmlformats-officedocument.oleObject"/>
  <Override PartName="/ppt/embeddings/Microsoft___2.bin" ContentType="application/vnd.openxmlformats-officedocument.oleObject"/>
  <Override PartName="/ppt/notesSlides/notesSlide3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notesSlides/notesSlide4.xml" ContentType="application/vnd.openxmlformats-officedocument.presentationml.notesSlide+xml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charts/chart1.xml" ContentType="application/vnd.openxmlformats-officedocument.drawingml.chart+xml"/>
  <Override PartName="/ppt/embeddings/oleObject19.bin" ContentType="application/vnd.openxmlformats-officedocument.oleObject"/>
  <Override PartName="/ppt/charts/chart2.xml" ContentType="application/vnd.openxmlformats-officedocument.drawingml.chart+xml"/>
  <Override PartName="/ppt/embeddings/oleObject20.bin" ContentType="application/vnd.openxmlformats-officedocument.oleObjec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notesSlides/notesSlide5.xml" ContentType="application/vnd.openxmlformats-officedocument.presentationml.notesSlide+xml"/>
  <Override PartName="/ppt/embeddings/oleObject23.bin" ContentType="application/vnd.openxmlformats-officedocument.oleObject"/>
  <Override PartName="/ppt/notesSlides/notesSlide6.xml" ContentType="application/vnd.openxmlformats-officedocument.presentationml.notesSlide+xml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embeddings/Microsoft___3.bin" ContentType="application/vnd.openxmlformats-officedocument.oleObject"/>
  <Override PartName="/ppt/charts/chart17.xml" ContentType="application/vnd.openxmlformats-officedocument.drawingml.chart+xml"/>
  <Override PartName="/ppt/theme/themeOverride1.xml" ContentType="application/vnd.openxmlformats-officedocument.themeOverride+xml"/>
  <Override PartName="/ppt/charts/chart18.xml" ContentType="application/vnd.openxmlformats-officedocument.drawingml.chart+xml"/>
  <Override PartName="/ppt/theme/themeOverride2.xml" ContentType="application/vnd.openxmlformats-officedocument.themeOverr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364" r:id="rId3"/>
    <p:sldId id="367" r:id="rId4"/>
    <p:sldId id="370" r:id="rId5"/>
    <p:sldId id="371" r:id="rId6"/>
    <p:sldId id="369" r:id="rId7"/>
    <p:sldId id="373" r:id="rId8"/>
    <p:sldId id="262" r:id="rId9"/>
    <p:sldId id="266" r:id="rId10"/>
    <p:sldId id="376" r:id="rId11"/>
    <p:sldId id="410" r:id="rId12"/>
    <p:sldId id="312" r:id="rId13"/>
    <p:sldId id="343" r:id="rId14"/>
    <p:sldId id="414" r:id="rId15"/>
    <p:sldId id="415" r:id="rId16"/>
    <p:sldId id="321" r:id="rId17"/>
    <p:sldId id="322" r:id="rId18"/>
    <p:sldId id="375" r:id="rId19"/>
    <p:sldId id="374" r:id="rId20"/>
    <p:sldId id="344" r:id="rId21"/>
    <p:sldId id="404" r:id="rId22"/>
    <p:sldId id="324" r:id="rId23"/>
    <p:sldId id="427" r:id="rId24"/>
    <p:sldId id="409" r:id="rId25"/>
    <p:sldId id="416" r:id="rId26"/>
    <p:sldId id="422" r:id="rId27"/>
    <p:sldId id="421" r:id="rId28"/>
    <p:sldId id="418" r:id="rId29"/>
    <p:sldId id="426" r:id="rId30"/>
    <p:sldId id="412" r:id="rId31"/>
    <p:sldId id="419" r:id="rId32"/>
    <p:sldId id="325" r:id="rId33"/>
    <p:sldId id="326" r:id="rId34"/>
    <p:sldId id="387" r:id="rId35"/>
    <p:sldId id="327" r:id="rId36"/>
    <p:sldId id="328" r:id="rId37"/>
    <p:sldId id="329" r:id="rId38"/>
    <p:sldId id="380" r:id="rId39"/>
    <p:sldId id="381" r:id="rId40"/>
    <p:sldId id="386" r:id="rId41"/>
    <p:sldId id="330" r:id="rId42"/>
    <p:sldId id="332" r:id="rId43"/>
    <p:sldId id="333" r:id="rId44"/>
    <p:sldId id="334" r:id="rId45"/>
    <p:sldId id="335" r:id="rId46"/>
    <p:sldId id="336" r:id="rId47"/>
    <p:sldId id="407" r:id="rId48"/>
    <p:sldId id="413" r:id="rId49"/>
    <p:sldId id="425" r:id="rId50"/>
    <p:sldId id="424" r:id="rId51"/>
    <p:sldId id="394" r:id="rId52"/>
    <p:sldId id="388" r:id="rId53"/>
    <p:sldId id="390" r:id="rId54"/>
    <p:sldId id="391" r:id="rId55"/>
    <p:sldId id="392" r:id="rId56"/>
    <p:sldId id="393" r:id="rId57"/>
    <p:sldId id="405" r:id="rId58"/>
    <p:sldId id="396" r:id="rId59"/>
    <p:sldId id="397" r:id="rId60"/>
    <p:sldId id="398" r:id="rId61"/>
    <p:sldId id="400" r:id="rId62"/>
    <p:sldId id="399" r:id="rId63"/>
    <p:sldId id="402" r:id="rId64"/>
    <p:sldId id="403" r:id="rId65"/>
    <p:sldId id="406" r:id="rId66"/>
    <p:sldId id="435" r:id="rId67"/>
    <p:sldId id="309" r:id="rId68"/>
    <p:sldId id="263" r:id="rId69"/>
    <p:sldId id="430" r:id="rId70"/>
    <p:sldId id="431" r:id="rId71"/>
    <p:sldId id="432" r:id="rId72"/>
    <p:sldId id="433" r:id="rId73"/>
    <p:sldId id="434" r:id="rId74"/>
    <p:sldId id="428" r:id="rId75"/>
    <p:sldId id="429" r:id="rId76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中間 3 - アクセント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400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Maid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itaru:RHIC:PHENIX:ZDC:Run15:LocalPol:EM:Multipoles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itaru:RHIC:PHENIX:ZDC:Run15:LocalPol:EM:Multipoles.xlsx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Maid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Maid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Maid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itaru:RHIC:PHENIX:ZDC:Run15:LocalPol:EM:Multipol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R00 (Q2=0, theta*pi=40deg)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v>n + pi+</c:v>
          </c:tx>
          <c:marker>
            <c:symbol val="none"/>
          </c:marker>
          <c:xVal>
            <c:numRef>
              <c:f>'Q=0, Theta=40'!$A$3:$A$43</c:f>
              <c:numCache>
                <c:formatCode>General</c:formatCode>
                <c:ptCount val="4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  <c:pt idx="31">
                  <c:v>1410.0</c:v>
                </c:pt>
                <c:pt idx="32">
                  <c:v>1420.0</c:v>
                </c:pt>
                <c:pt idx="33">
                  <c:v>1430.0</c:v>
                </c:pt>
                <c:pt idx="34">
                  <c:v>1440.0</c:v>
                </c:pt>
                <c:pt idx="35">
                  <c:v>1450.0</c:v>
                </c:pt>
                <c:pt idx="36">
                  <c:v>1460.0</c:v>
                </c:pt>
                <c:pt idx="37">
                  <c:v>1470.0</c:v>
                </c:pt>
                <c:pt idx="38">
                  <c:v>1480.0</c:v>
                </c:pt>
                <c:pt idx="39">
                  <c:v>1490.0</c:v>
                </c:pt>
                <c:pt idx="40">
                  <c:v>1500.0</c:v>
                </c:pt>
              </c:numCache>
            </c:numRef>
          </c:xVal>
          <c:yVal>
            <c:numRef>
              <c:f>'Q=0, Theta=40'!$B$3:$B$43</c:f>
              <c:numCache>
                <c:formatCode>General</c:formatCode>
                <c:ptCount val="41"/>
                <c:pt idx="0">
                  <c:v>12.613</c:v>
                </c:pt>
                <c:pt idx="1">
                  <c:v>11.599</c:v>
                </c:pt>
                <c:pt idx="2">
                  <c:v>10.733</c:v>
                </c:pt>
                <c:pt idx="3">
                  <c:v>10.039</c:v>
                </c:pt>
                <c:pt idx="4">
                  <c:v>9.549</c:v>
                </c:pt>
                <c:pt idx="5">
                  <c:v>9.31</c:v>
                </c:pt>
                <c:pt idx="6">
                  <c:v>9.395</c:v>
                </c:pt>
                <c:pt idx="7">
                  <c:v>9.9</c:v>
                </c:pt>
                <c:pt idx="8">
                  <c:v>10.909</c:v>
                </c:pt>
                <c:pt idx="9">
                  <c:v>12.395</c:v>
                </c:pt>
                <c:pt idx="10">
                  <c:v>14.096</c:v>
                </c:pt>
                <c:pt idx="11">
                  <c:v>15.533</c:v>
                </c:pt>
                <c:pt idx="12">
                  <c:v>16.305</c:v>
                </c:pt>
                <c:pt idx="13">
                  <c:v>16.363</c:v>
                </c:pt>
                <c:pt idx="14">
                  <c:v>15.918</c:v>
                </c:pt>
                <c:pt idx="15">
                  <c:v>15.231</c:v>
                </c:pt>
                <c:pt idx="16">
                  <c:v>14.487</c:v>
                </c:pt>
                <c:pt idx="17">
                  <c:v>13.777</c:v>
                </c:pt>
                <c:pt idx="18">
                  <c:v>13.141</c:v>
                </c:pt>
                <c:pt idx="19">
                  <c:v>12.593</c:v>
                </c:pt>
                <c:pt idx="20">
                  <c:v>12.132</c:v>
                </c:pt>
                <c:pt idx="21">
                  <c:v>11.752</c:v>
                </c:pt>
                <c:pt idx="22">
                  <c:v>11.446</c:v>
                </c:pt>
                <c:pt idx="23">
                  <c:v>11.213</c:v>
                </c:pt>
                <c:pt idx="24">
                  <c:v>11.049</c:v>
                </c:pt>
                <c:pt idx="25">
                  <c:v>10.949</c:v>
                </c:pt>
                <c:pt idx="26">
                  <c:v>10.905</c:v>
                </c:pt>
                <c:pt idx="27">
                  <c:v>10.915</c:v>
                </c:pt>
                <c:pt idx="28">
                  <c:v>10.964</c:v>
                </c:pt>
                <c:pt idx="29">
                  <c:v>11.046</c:v>
                </c:pt>
                <c:pt idx="30">
                  <c:v>11.157</c:v>
                </c:pt>
                <c:pt idx="31">
                  <c:v>11.291</c:v>
                </c:pt>
                <c:pt idx="32">
                  <c:v>11.453</c:v>
                </c:pt>
                <c:pt idx="33">
                  <c:v>11.643</c:v>
                </c:pt>
                <c:pt idx="34">
                  <c:v>11.863</c:v>
                </c:pt>
                <c:pt idx="35">
                  <c:v>12.111</c:v>
                </c:pt>
                <c:pt idx="36">
                  <c:v>12.375</c:v>
                </c:pt>
                <c:pt idx="37">
                  <c:v>12.63</c:v>
                </c:pt>
                <c:pt idx="38">
                  <c:v>12.807</c:v>
                </c:pt>
                <c:pt idx="39">
                  <c:v>12.405</c:v>
                </c:pt>
                <c:pt idx="40">
                  <c:v>11.725</c:v>
                </c:pt>
              </c:numCache>
            </c:numRef>
          </c:yVal>
          <c:smooth val="1"/>
        </c:ser>
        <c:ser>
          <c:idx val="0"/>
          <c:order val="0"/>
          <c:tx>
            <c:v>p + pi0</c:v>
          </c:tx>
          <c:marker>
            <c:symbol val="none"/>
          </c:marker>
          <c:xVal>
            <c:numRef>
              <c:f>'Q=0, Theta=40'!$A$48:$A$88</c:f>
              <c:numCache>
                <c:formatCode>General</c:formatCode>
                <c:ptCount val="4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  <c:pt idx="31">
                  <c:v>1410.0</c:v>
                </c:pt>
                <c:pt idx="32">
                  <c:v>1420.0</c:v>
                </c:pt>
                <c:pt idx="33">
                  <c:v>1430.0</c:v>
                </c:pt>
                <c:pt idx="34">
                  <c:v>1440.0</c:v>
                </c:pt>
                <c:pt idx="35">
                  <c:v>1450.0</c:v>
                </c:pt>
                <c:pt idx="36">
                  <c:v>1460.0</c:v>
                </c:pt>
                <c:pt idx="37">
                  <c:v>1470.0</c:v>
                </c:pt>
                <c:pt idx="38">
                  <c:v>1480.0</c:v>
                </c:pt>
                <c:pt idx="39">
                  <c:v>1490.0</c:v>
                </c:pt>
                <c:pt idx="40">
                  <c:v>1500.0</c:v>
                </c:pt>
              </c:numCache>
            </c:numRef>
          </c:xVal>
          <c:yVal>
            <c:numRef>
              <c:f>'Q=0, Theta=40'!$B$48:$B$88</c:f>
              <c:numCache>
                <c:formatCode>General</c:formatCode>
                <c:ptCount val="41"/>
                <c:pt idx="0">
                  <c:v>0.595</c:v>
                </c:pt>
                <c:pt idx="1">
                  <c:v>0.953</c:v>
                </c:pt>
                <c:pt idx="2">
                  <c:v>1.443</c:v>
                </c:pt>
                <c:pt idx="3">
                  <c:v>2.129</c:v>
                </c:pt>
                <c:pt idx="4">
                  <c:v>3.103</c:v>
                </c:pt>
                <c:pt idx="5">
                  <c:v>4.491</c:v>
                </c:pt>
                <c:pt idx="6">
                  <c:v>6.458</c:v>
                </c:pt>
                <c:pt idx="7">
                  <c:v>9.17</c:v>
                </c:pt>
                <c:pt idx="8">
                  <c:v>12.694</c:v>
                </c:pt>
                <c:pt idx="9">
                  <c:v>16.767</c:v>
                </c:pt>
                <c:pt idx="10">
                  <c:v>20.585</c:v>
                </c:pt>
                <c:pt idx="11">
                  <c:v>23.034</c:v>
                </c:pt>
                <c:pt idx="12">
                  <c:v>23.455</c:v>
                </c:pt>
                <c:pt idx="13">
                  <c:v>22.125</c:v>
                </c:pt>
                <c:pt idx="14">
                  <c:v>19.858</c:v>
                </c:pt>
                <c:pt idx="15">
                  <c:v>17.355</c:v>
                </c:pt>
                <c:pt idx="16">
                  <c:v>15.005</c:v>
                </c:pt>
                <c:pt idx="17">
                  <c:v>12.946</c:v>
                </c:pt>
                <c:pt idx="18">
                  <c:v>11.2</c:v>
                </c:pt>
                <c:pt idx="19">
                  <c:v>9.73</c:v>
                </c:pt>
                <c:pt idx="20">
                  <c:v>8.49</c:v>
                </c:pt>
                <c:pt idx="21">
                  <c:v>7.438</c:v>
                </c:pt>
                <c:pt idx="22">
                  <c:v>6.533</c:v>
                </c:pt>
                <c:pt idx="23">
                  <c:v>5.751</c:v>
                </c:pt>
                <c:pt idx="24">
                  <c:v>5.063</c:v>
                </c:pt>
                <c:pt idx="25">
                  <c:v>4.457</c:v>
                </c:pt>
                <c:pt idx="26">
                  <c:v>3.915999999999999</c:v>
                </c:pt>
                <c:pt idx="27">
                  <c:v>3.438</c:v>
                </c:pt>
                <c:pt idx="28">
                  <c:v>3.016</c:v>
                </c:pt>
                <c:pt idx="29">
                  <c:v>2.647</c:v>
                </c:pt>
                <c:pt idx="30">
                  <c:v>2.329</c:v>
                </c:pt>
                <c:pt idx="31">
                  <c:v>2.061</c:v>
                </c:pt>
                <c:pt idx="32">
                  <c:v>1.845</c:v>
                </c:pt>
                <c:pt idx="33">
                  <c:v>1.682</c:v>
                </c:pt>
                <c:pt idx="34">
                  <c:v>1.575</c:v>
                </c:pt>
                <c:pt idx="35">
                  <c:v>1.527</c:v>
                </c:pt>
                <c:pt idx="36">
                  <c:v>1.546</c:v>
                </c:pt>
                <c:pt idx="37">
                  <c:v>1.637</c:v>
                </c:pt>
                <c:pt idx="38">
                  <c:v>1.803</c:v>
                </c:pt>
                <c:pt idx="39">
                  <c:v>2.084</c:v>
                </c:pt>
                <c:pt idx="40">
                  <c:v>2.309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6608280"/>
        <c:axId val="2126603896"/>
      </c:scatterChart>
      <c:valAx>
        <c:axId val="2126608280"/>
        <c:scaling>
          <c:orientation val="minMax"/>
          <c:max val="15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ja-JP" sz="1200"/>
                  <a:t>Invariant</a:t>
                </a:r>
                <a:r>
                  <a:rPr lang="en-US" altLang="ja-JP" sz="1200" baseline="0"/>
                  <a:t> Mass [MeV]</a:t>
                </a:r>
                <a:endParaRPr lang="ja-JP" alt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ja-JP"/>
          </a:p>
        </c:txPr>
        <c:crossAx val="2126603896"/>
        <c:crosses val="autoZero"/>
        <c:crossBetween val="midCat"/>
      </c:valAx>
      <c:valAx>
        <c:axId val="212660389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altLang="ja-JP" sz="1200"/>
                  <a:t>R00 [ub/sr]</a:t>
                </a:r>
                <a:endParaRPr lang="ja-JP" altLang="en-US" sz="120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/>
            </a:pPr>
            <a:endParaRPr lang="ja-JP"/>
          </a:p>
        </c:txPr>
        <c:crossAx val="2126608280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87445499310011"/>
          <c:y val="0.582204795068376"/>
          <c:w val="0.150639441768747"/>
          <c:h val="0.153331967772771"/>
        </c:manualLayout>
      </c:layout>
      <c:overlay val="0"/>
      <c:txPr>
        <a:bodyPr/>
        <a:lstStyle/>
        <a:p>
          <a:pPr>
            <a:defRPr sz="1400"/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E1+(pi+,n)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'Q2=0,E1+'!$D$1:$D$2</c:f>
              <c:strCache>
                <c:ptCount val="1"/>
                <c:pt idx="0">
                  <c:v>E1+(pi+_n) Re</c:v>
                </c:pt>
              </c:strCache>
            </c:strRef>
          </c:tx>
          <c:marker>
            <c:symbol val="none"/>
          </c:marker>
          <c:xVal>
            <c:numRef>
              <c:f>'Q2=0,E1+'!$A$3:$A$33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'Q2=0,E1+'!$D$3:$D$33</c:f>
              <c:numCache>
                <c:formatCode>General</c:formatCode>
                <c:ptCount val="31"/>
                <c:pt idx="0">
                  <c:v>2.439</c:v>
                </c:pt>
                <c:pt idx="1">
                  <c:v>2.669</c:v>
                </c:pt>
                <c:pt idx="2">
                  <c:v>2.822</c:v>
                </c:pt>
                <c:pt idx="3">
                  <c:v>2.921</c:v>
                </c:pt>
                <c:pt idx="4">
                  <c:v>2.981</c:v>
                </c:pt>
                <c:pt idx="5">
                  <c:v>3.006</c:v>
                </c:pt>
                <c:pt idx="6">
                  <c:v>2.994</c:v>
                </c:pt>
                <c:pt idx="7">
                  <c:v>2.939</c:v>
                </c:pt>
                <c:pt idx="8">
                  <c:v>2.829</c:v>
                </c:pt>
                <c:pt idx="9">
                  <c:v>2.656</c:v>
                </c:pt>
                <c:pt idx="10">
                  <c:v>2.426</c:v>
                </c:pt>
                <c:pt idx="11">
                  <c:v>2.175</c:v>
                </c:pt>
                <c:pt idx="12">
                  <c:v>1.957</c:v>
                </c:pt>
                <c:pt idx="13">
                  <c:v>1.813</c:v>
                </c:pt>
                <c:pt idx="14">
                  <c:v>1.746</c:v>
                </c:pt>
                <c:pt idx="15">
                  <c:v>1.736</c:v>
                </c:pt>
                <c:pt idx="16">
                  <c:v>1.758</c:v>
                </c:pt>
                <c:pt idx="17">
                  <c:v>1.792</c:v>
                </c:pt>
                <c:pt idx="18">
                  <c:v>1.831</c:v>
                </c:pt>
                <c:pt idx="19">
                  <c:v>1.866</c:v>
                </c:pt>
                <c:pt idx="20">
                  <c:v>1.898</c:v>
                </c:pt>
                <c:pt idx="21">
                  <c:v>1.925</c:v>
                </c:pt>
                <c:pt idx="22">
                  <c:v>1.947</c:v>
                </c:pt>
                <c:pt idx="23">
                  <c:v>1.966</c:v>
                </c:pt>
                <c:pt idx="24">
                  <c:v>1.981</c:v>
                </c:pt>
                <c:pt idx="25">
                  <c:v>1.994</c:v>
                </c:pt>
                <c:pt idx="26">
                  <c:v>2.004</c:v>
                </c:pt>
                <c:pt idx="27">
                  <c:v>2.013</c:v>
                </c:pt>
                <c:pt idx="28">
                  <c:v>2.021</c:v>
                </c:pt>
                <c:pt idx="29">
                  <c:v>2.028</c:v>
                </c:pt>
                <c:pt idx="30">
                  <c:v>2.034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'Q2=0,E1+'!$E$1:$E$2</c:f>
              <c:strCache>
                <c:ptCount val="1"/>
                <c:pt idx="0">
                  <c:v>E1+(pi+_n) Im</c:v>
                </c:pt>
              </c:strCache>
            </c:strRef>
          </c:tx>
          <c:marker>
            <c:symbol val="none"/>
          </c:marker>
          <c:xVal>
            <c:numRef>
              <c:f>'Q2=0,E1+'!$A$3:$A$33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'Q2=0,E1+'!$E$3:$E$33</c:f>
              <c:numCache>
                <c:formatCode>General</c:formatCode>
                <c:ptCount val="31"/>
                <c:pt idx="0">
                  <c:v>0.025</c:v>
                </c:pt>
                <c:pt idx="1">
                  <c:v>0.053</c:v>
                </c:pt>
                <c:pt idx="2">
                  <c:v>0.091</c:v>
                </c:pt>
                <c:pt idx="3">
                  <c:v>0.142</c:v>
                </c:pt>
                <c:pt idx="4">
                  <c:v>0.206</c:v>
                </c:pt>
                <c:pt idx="5">
                  <c:v>0.287</c:v>
                </c:pt>
                <c:pt idx="6">
                  <c:v>0.384</c:v>
                </c:pt>
                <c:pt idx="7">
                  <c:v>0.494</c:v>
                </c:pt>
                <c:pt idx="8">
                  <c:v>0.606</c:v>
                </c:pt>
                <c:pt idx="9">
                  <c:v>0.696</c:v>
                </c:pt>
                <c:pt idx="10">
                  <c:v>0.728</c:v>
                </c:pt>
                <c:pt idx="11">
                  <c:v>0.672</c:v>
                </c:pt>
                <c:pt idx="12">
                  <c:v>0.527</c:v>
                </c:pt>
                <c:pt idx="13">
                  <c:v>0.334</c:v>
                </c:pt>
                <c:pt idx="14">
                  <c:v>0.138</c:v>
                </c:pt>
                <c:pt idx="15">
                  <c:v>-0.028</c:v>
                </c:pt>
                <c:pt idx="16">
                  <c:v>-0.158</c:v>
                </c:pt>
                <c:pt idx="17">
                  <c:v>-0.253</c:v>
                </c:pt>
                <c:pt idx="18">
                  <c:v>-0.321</c:v>
                </c:pt>
                <c:pt idx="19">
                  <c:v>-0.369</c:v>
                </c:pt>
                <c:pt idx="20">
                  <c:v>-0.401</c:v>
                </c:pt>
                <c:pt idx="21">
                  <c:v>-0.423</c:v>
                </c:pt>
                <c:pt idx="22">
                  <c:v>-0.437</c:v>
                </c:pt>
                <c:pt idx="23">
                  <c:v>-0.445</c:v>
                </c:pt>
                <c:pt idx="24">
                  <c:v>-0.449</c:v>
                </c:pt>
                <c:pt idx="25">
                  <c:v>-0.449</c:v>
                </c:pt>
                <c:pt idx="26">
                  <c:v>-0.447</c:v>
                </c:pt>
                <c:pt idx="27">
                  <c:v>-0.442</c:v>
                </c:pt>
                <c:pt idx="28">
                  <c:v>-0.436</c:v>
                </c:pt>
                <c:pt idx="29">
                  <c:v>-0.428</c:v>
                </c:pt>
                <c:pt idx="30">
                  <c:v>-0.419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19836280"/>
        <c:axId val="-2019830680"/>
      </c:scatterChart>
      <c:valAx>
        <c:axId val="-2019836280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19830680"/>
        <c:crosses val="autoZero"/>
        <c:crossBetween val="midCat"/>
      </c:valAx>
      <c:valAx>
        <c:axId val="-201983068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198362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E1+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2"/>
          <c:tx>
            <c:strRef>
              <c:f>'Q2=0,E1+'!$B$1:$B$2</c:f>
              <c:strCache>
                <c:ptCount val="1"/>
                <c:pt idx="0">
                  <c:v>E1+(pi0_p) Re</c:v>
                </c:pt>
              </c:strCache>
            </c:strRef>
          </c:tx>
          <c:marker>
            <c:symbol val="none"/>
          </c:marker>
          <c:xVal>
            <c:numRef>
              <c:f>'Q2=0,E1+'!$A$3:$A$33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'Q2=0,E1+'!$B$3:$B$33</c:f>
              <c:numCache>
                <c:formatCode>General</c:formatCode>
                <c:ptCount val="31"/>
                <c:pt idx="0">
                  <c:v>-0.163</c:v>
                </c:pt>
                <c:pt idx="1">
                  <c:v>-0.198</c:v>
                </c:pt>
                <c:pt idx="2">
                  <c:v>-0.229</c:v>
                </c:pt>
                <c:pt idx="3">
                  <c:v>-0.254</c:v>
                </c:pt>
                <c:pt idx="4">
                  <c:v>-0.269</c:v>
                </c:pt>
                <c:pt idx="5">
                  <c:v>-0.267</c:v>
                </c:pt>
                <c:pt idx="6">
                  <c:v>-0.236</c:v>
                </c:pt>
                <c:pt idx="7">
                  <c:v>-0.162</c:v>
                </c:pt>
                <c:pt idx="8">
                  <c:v>-0.022</c:v>
                </c:pt>
                <c:pt idx="9">
                  <c:v>0.199</c:v>
                </c:pt>
                <c:pt idx="10">
                  <c:v>0.492</c:v>
                </c:pt>
                <c:pt idx="11">
                  <c:v>0.812</c:v>
                </c:pt>
                <c:pt idx="12">
                  <c:v>1.08</c:v>
                </c:pt>
                <c:pt idx="13">
                  <c:v>1.242</c:v>
                </c:pt>
                <c:pt idx="14">
                  <c:v>1.292</c:v>
                </c:pt>
                <c:pt idx="15">
                  <c:v>1.263</c:v>
                </c:pt>
                <c:pt idx="16">
                  <c:v>1.188</c:v>
                </c:pt>
                <c:pt idx="17">
                  <c:v>1.094</c:v>
                </c:pt>
                <c:pt idx="18">
                  <c:v>0.996</c:v>
                </c:pt>
                <c:pt idx="19">
                  <c:v>0.902</c:v>
                </c:pt>
                <c:pt idx="20">
                  <c:v>0.815</c:v>
                </c:pt>
                <c:pt idx="21">
                  <c:v>0.736</c:v>
                </c:pt>
                <c:pt idx="22">
                  <c:v>0.665</c:v>
                </c:pt>
                <c:pt idx="23">
                  <c:v>0.601</c:v>
                </c:pt>
                <c:pt idx="24">
                  <c:v>0.544</c:v>
                </c:pt>
                <c:pt idx="25">
                  <c:v>0.492</c:v>
                </c:pt>
                <c:pt idx="26">
                  <c:v>0.445</c:v>
                </c:pt>
                <c:pt idx="27">
                  <c:v>0.403</c:v>
                </c:pt>
                <c:pt idx="28">
                  <c:v>0.365</c:v>
                </c:pt>
                <c:pt idx="29">
                  <c:v>0.331</c:v>
                </c:pt>
                <c:pt idx="30">
                  <c:v>0.3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'Q2=0,E1+'!$C$1:$C$2</c:f>
              <c:strCache>
                <c:ptCount val="1"/>
                <c:pt idx="0">
                  <c:v>E1+(pi0_p) Im</c:v>
                </c:pt>
              </c:strCache>
            </c:strRef>
          </c:tx>
          <c:marker>
            <c:symbol val="none"/>
          </c:marker>
          <c:xVal>
            <c:numRef>
              <c:f>'Q2=0,E1+'!$A$3:$A$33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'Q2=0,E1+'!$C$3:$C$33</c:f>
              <c:numCache>
                <c:formatCode>General</c:formatCode>
                <c:ptCount val="31"/>
                <c:pt idx="0">
                  <c:v>-0.046</c:v>
                </c:pt>
                <c:pt idx="1">
                  <c:v>-0.094</c:v>
                </c:pt>
                <c:pt idx="2">
                  <c:v>-0.159</c:v>
                </c:pt>
                <c:pt idx="3">
                  <c:v>-0.242</c:v>
                </c:pt>
                <c:pt idx="4">
                  <c:v>-0.347</c:v>
                </c:pt>
                <c:pt idx="5">
                  <c:v>-0.474</c:v>
                </c:pt>
                <c:pt idx="6">
                  <c:v>-0.625</c:v>
                </c:pt>
                <c:pt idx="7">
                  <c:v>-0.795</c:v>
                </c:pt>
                <c:pt idx="8">
                  <c:v>-0.967</c:v>
                </c:pt>
                <c:pt idx="9">
                  <c:v>-1.107</c:v>
                </c:pt>
                <c:pt idx="10">
                  <c:v>-1.166</c:v>
                </c:pt>
                <c:pt idx="11">
                  <c:v>-1.099</c:v>
                </c:pt>
                <c:pt idx="12">
                  <c:v>-0.907</c:v>
                </c:pt>
                <c:pt idx="13">
                  <c:v>-0.645</c:v>
                </c:pt>
                <c:pt idx="14">
                  <c:v>-0.38</c:v>
                </c:pt>
                <c:pt idx="15">
                  <c:v>-0.154</c:v>
                </c:pt>
                <c:pt idx="16">
                  <c:v>0.019</c:v>
                </c:pt>
                <c:pt idx="17">
                  <c:v>0.145</c:v>
                </c:pt>
                <c:pt idx="18">
                  <c:v>0.233</c:v>
                </c:pt>
                <c:pt idx="19">
                  <c:v>0.293</c:v>
                </c:pt>
                <c:pt idx="20">
                  <c:v>0.333</c:v>
                </c:pt>
                <c:pt idx="21">
                  <c:v>0.358</c:v>
                </c:pt>
                <c:pt idx="22">
                  <c:v>0.372</c:v>
                </c:pt>
                <c:pt idx="23">
                  <c:v>0.379</c:v>
                </c:pt>
                <c:pt idx="24">
                  <c:v>0.38</c:v>
                </c:pt>
                <c:pt idx="25">
                  <c:v>0.378</c:v>
                </c:pt>
                <c:pt idx="26">
                  <c:v>0.373</c:v>
                </c:pt>
                <c:pt idx="27">
                  <c:v>0.365</c:v>
                </c:pt>
                <c:pt idx="28">
                  <c:v>0.356</c:v>
                </c:pt>
                <c:pt idx="29">
                  <c:v>0.345</c:v>
                </c:pt>
                <c:pt idx="30">
                  <c:v>0.333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'Q2=0,E1+'!$D$1:$D$2</c:f>
              <c:strCache>
                <c:ptCount val="1"/>
                <c:pt idx="0">
                  <c:v>E1+(pi+_n) Re</c:v>
                </c:pt>
              </c:strCache>
            </c:strRef>
          </c:tx>
          <c:marker>
            <c:symbol val="none"/>
          </c:marker>
          <c:xVal>
            <c:numRef>
              <c:f>'Q2=0,E1+'!$A$3:$A$33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'Q2=0,E1+'!$D$3:$D$33</c:f>
              <c:numCache>
                <c:formatCode>General</c:formatCode>
                <c:ptCount val="31"/>
                <c:pt idx="0">
                  <c:v>2.439</c:v>
                </c:pt>
                <c:pt idx="1">
                  <c:v>2.669</c:v>
                </c:pt>
                <c:pt idx="2">
                  <c:v>2.822</c:v>
                </c:pt>
                <c:pt idx="3">
                  <c:v>2.921</c:v>
                </c:pt>
                <c:pt idx="4">
                  <c:v>2.981</c:v>
                </c:pt>
                <c:pt idx="5">
                  <c:v>3.006</c:v>
                </c:pt>
                <c:pt idx="6">
                  <c:v>2.994</c:v>
                </c:pt>
                <c:pt idx="7">
                  <c:v>2.939</c:v>
                </c:pt>
                <c:pt idx="8">
                  <c:v>2.829</c:v>
                </c:pt>
                <c:pt idx="9">
                  <c:v>2.656</c:v>
                </c:pt>
                <c:pt idx="10">
                  <c:v>2.426</c:v>
                </c:pt>
                <c:pt idx="11">
                  <c:v>2.175</c:v>
                </c:pt>
                <c:pt idx="12">
                  <c:v>1.957</c:v>
                </c:pt>
                <c:pt idx="13">
                  <c:v>1.813</c:v>
                </c:pt>
                <c:pt idx="14">
                  <c:v>1.746</c:v>
                </c:pt>
                <c:pt idx="15">
                  <c:v>1.736</c:v>
                </c:pt>
                <c:pt idx="16">
                  <c:v>1.758</c:v>
                </c:pt>
                <c:pt idx="17">
                  <c:v>1.792</c:v>
                </c:pt>
                <c:pt idx="18">
                  <c:v>1.831</c:v>
                </c:pt>
                <c:pt idx="19">
                  <c:v>1.866</c:v>
                </c:pt>
                <c:pt idx="20">
                  <c:v>1.898</c:v>
                </c:pt>
                <c:pt idx="21">
                  <c:v>1.925</c:v>
                </c:pt>
                <c:pt idx="22">
                  <c:v>1.947</c:v>
                </c:pt>
                <c:pt idx="23">
                  <c:v>1.966</c:v>
                </c:pt>
                <c:pt idx="24">
                  <c:v>1.981</c:v>
                </c:pt>
                <c:pt idx="25">
                  <c:v>1.994</c:v>
                </c:pt>
                <c:pt idx="26">
                  <c:v>2.004</c:v>
                </c:pt>
                <c:pt idx="27">
                  <c:v>2.013</c:v>
                </c:pt>
                <c:pt idx="28">
                  <c:v>2.021</c:v>
                </c:pt>
                <c:pt idx="29">
                  <c:v>2.028</c:v>
                </c:pt>
                <c:pt idx="30">
                  <c:v>2.034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'Q2=0,E1+'!$E$1:$E$2</c:f>
              <c:strCache>
                <c:ptCount val="1"/>
                <c:pt idx="0">
                  <c:v>E1+(pi+_n) Im</c:v>
                </c:pt>
              </c:strCache>
            </c:strRef>
          </c:tx>
          <c:marker>
            <c:symbol val="none"/>
          </c:marker>
          <c:xVal>
            <c:numRef>
              <c:f>'Q2=0,E1+'!$A$3:$A$33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'Q2=0,E1+'!$E$3:$E$33</c:f>
              <c:numCache>
                <c:formatCode>General</c:formatCode>
                <c:ptCount val="31"/>
                <c:pt idx="0">
                  <c:v>0.025</c:v>
                </c:pt>
                <c:pt idx="1">
                  <c:v>0.053</c:v>
                </c:pt>
                <c:pt idx="2">
                  <c:v>0.091</c:v>
                </c:pt>
                <c:pt idx="3">
                  <c:v>0.142</c:v>
                </c:pt>
                <c:pt idx="4">
                  <c:v>0.206</c:v>
                </c:pt>
                <c:pt idx="5">
                  <c:v>0.287</c:v>
                </c:pt>
                <c:pt idx="6">
                  <c:v>0.384</c:v>
                </c:pt>
                <c:pt idx="7">
                  <c:v>0.494</c:v>
                </c:pt>
                <c:pt idx="8">
                  <c:v>0.606</c:v>
                </c:pt>
                <c:pt idx="9">
                  <c:v>0.696</c:v>
                </c:pt>
                <c:pt idx="10">
                  <c:v>0.728</c:v>
                </c:pt>
                <c:pt idx="11">
                  <c:v>0.672</c:v>
                </c:pt>
                <c:pt idx="12">
                  <c:v>0.527</c:v>
                </c:pt>
                <c:pt idx="13">
                  <c:v>0.334</c:v>
                </c:pt>
                <c:pt idx="14">
                  <c:v>0.138</c:v>
                </c:pt>
                <c:pt idx="15">
                  <c:v>-0.028</c:v>
                </c:pt>
                <c:pt idx="16">
                  <c:v>-0.158</c:v>
                </c:pt>
                <c:pt idx="17">
                  <c:v>-0.253</c:v>
                </c:pt>
                <c:pt idx="18">
                  <c:v>-0.321</c:v>
                </c:pt>
                <c:pt idx="19">
                  <c:v>-0.369</c:v>
                </c:pt>
                <c:pt idx="20">
                  <c:v>-0.401</c:v>
                </c:pt>
                <c:pt idx="21">
                  <c:v>-0.423</c:v>
                </c:pt>
                <c:pt idx="22">
                  <c:v>-0.437</c:v>
                </c:pt>
                <c:pt idx="23">
                  <c:v>-0.445</c:v>
                </c:pt>
                <c:pt idx="24">
                  <c:v>-0.449</c:v>
                </c:pt>
                <c:pt idx="25">
                  <c:v>-0.449</c:v>
                </c:pt>
                <c:pt idx="26">
                  <c:v>-0.447</c:v>
                </c:pt>
                <c:pt idx="27">
                  <c:v>-0.442</c:v>
                </c:pt>
                <c:pt idx="28">
                  <c:v>-0.436</c:v>
                </c:pt>
                <c:pt idx="29">
                  <c:v>-0.428</c:v>
                </c:pt>
                <c:pt idx="30">
                  <c:v>-0.419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1429288"/>
        <c:axId val="-2055846472"/>
      </c:scatterChart>
      <c:valAx>
        <c:axId val="-2031429288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55846472"/>
        <c:crosses val="autoZero"/>
        <c:crossBetween val="midCat"/>
      </c:valAx>
      <c:valAx>
        <c:axId val="-20558464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3142928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M1+(pi0,p)@Q2=0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'Q2=0,M1+'!$B$1:$B$2</c:f>
              <c:strCache>
                <c:ptCount val="1"/>
                <c:pt idx="0">
                  <c:v>M1+(pi0_p) Re</c:v>
                </c:pt>
              </c:strCache>
            </c:strRef>
          </c:tx>
          <c:marker>
            <c:symbol val="none"/>
          </c:marker>
          <c:xVal>
            <c:numRef>
              <c:f>'Q2=0,M1+'!$A$3:$A$33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'Q2=0,M1+'!$B$3:$B$33</c:f>
              <c:numCache>
                <c:formatCode>General</c:formatCode>
                <c:ptCount val="31"/>
                <c:pt idx="0">
                  <c:v>4.105</c:v>
                </c:pt>
                <c:pt idx="1">
                  <c:v>5.282</c:v>
                </c:pt>
                <c:pt idx="2">
                  <c:v>6.561999999999998</c:v>
                </c:pt>
                <c:pt idx="3">
                  <c:v>7.98</c:v>
                </c:pt>
                <c:pt idx="4">
                  <c:v>9.55</c:v>
                </c:pt>
                <c:pt idx="5">
                  <c:v>11.254</c:v>
                </c:pt>
                <c:pt idx="6">
                  <c:v>13.009</c:v>
                </c:pt>
                <c:pt idx="7">
                  <c:v>14.601</c:v>
                </c:pt>
                <c:pt idx="8">
                  <c:v>15.608</c:v>
                </c:pt>
                <c:pt idx="9">
                  <c:v>15.394</c:v>
                </c:pt>
                <c:pt idx="10">
                  <c:v>13.331</c:v>
                </c:pt>
                <c:pt idx="11">
                  <c:v>9.338</c:v>
                </c:pt>
                <c:pt idx="12">
                  <c:v>4.245</c:v>
                </c:pt>
                <c:pt idx="13">
                  <c:v>-0.693</c:v>
                </c:pt>
                <c:pt idx="14">
                  <c:v>-4.609999999999998</c:v>
                </c:pt>
                <c:pt idx="15">
                  <c:v>-7.309</c:v>
                </c:pt>
                <c:pt idx="16">
                  <c:v>-8.965</c:v>
                </c:pt>
                <c:pt idx="17">
                  <c:v>-9.872</c:v>
                </c:pt>
                <c:pt idx="18">
                  <c:v>-10.279</c:v>
                </c:pt>
                <c:pt idx="19">
                  <c:v>-10.365</c:v>
                </c:pt>
                <c:pt idx="20">
                  <c:v>-10.265</c:v>
                </c:pt>
                <c:pt idx="21">
                  <c:v>-10.022</c:v>
                </c:pt>
                <c:pt idx="22">
                  <c:v>-9.7</c:v>
                </c:pt>
                <c:pt idx="23">
                  <c:v>-9.336</c:v>
                </c:pt>
                <c:pt idx="24">
                  <c:v>-8.942</c:v>
                </c:pt>
                <c:pt idx="25">
                  <c:v>-8.536</c:v>
                </c:pt>
                <c:pt idx="26">
                  <c:v>-8.119</c:v>
                </c:pt>
                <c:pt idx="27">
                  <c:v>-7.703</c:v>
                </c:pt>
                <c:pt idx="28">
                  <c:v>-7.287</c:v>
                </c:pt>
                <c:pt idx="29">
                  <c:v>-6.875</c:v>
                </c:pt>
                <c:pt idx="30">
                  <c:v>-6.466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'Q2=0,M1+'!$C$1:$C$2</c:f>
              <c:strCache>
                <c:ptCount val="1"/>
                <c:pt idx="0">
                  <c:v>M1+(pi0_p) Im</c:v>
                </c:pt>
              </c:strCache>
            </c:strRef>
          </c:tx>
          <c:marker>
            <c:symbol val="none"/>
          </c:marker>
          <c:xVal>
            <c:numRef>
              <c:f>'Q2=0,M1+'!$A$3:$A$33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'Q2=0,M1+'!$C$3:$C$33</c:f>
              <c:numCache>
                <c:formatCode>General</c:formatCode>
                <c:ptCount val="31"/>
                <c:pt idx="0">
                  <c:v>0.186</c:v>
                </c:pt>
                <c:pt idx="1">
                  <c:v>0.426</c:v>
                </c:pt>
                <c:pt idx="2">
                  <c:v>0.821</c:v>
                </c:pt>
                <c:pt idx="3">
                  <c:v>1.43</c:v>
                </c:pt>
                <c:pt idx="4">
                  <c:v>2.348</c:v>
                </c:pt>
                <c:pt idx="5">
                  <c:v>3.703</c:v>
                </c:pt>
                <c:pt idx="6">
                  <c:v>5.662999999999995</c:v>
                </c:pt>
                <c:pt idx="7">
                  <c:v>8.411</c:v>
                </c:pt>
                <c:pt idx="8">
                  <c:v>12.062</c:v>
                </c:pt>
                <c:pt idx="9">
                  <c:v>16.447</c:v>
                </c:pt>
                <c:pt idx="10">
                  <c:v>20.883</c:v>
                </c:pt>
                <c:pt idx="11">
                  <c:v>24.246</c:v>
                </c:pt>
                <c:pt idx="12">
                  <c:v>25.619</c:v>
                </c:pt>
                <c:pt idx="13">
                  <c:v>24.96</c:v>
                </c:pt>
                <c:pt idx="14">
                  <c:v>22.955</c:v>
                </c:pt>
                <c:pt idx="15">
                  <c:v>20.395</c:v>
                </c:pt>
                <c:pt idx="16">
                  <c:v>17.817</c:v>
                </c:pt>
                <c:pt idx="17">
                  <c:v>15.468</c:v>
                </c:pt>
                <c:pt idx="18">
                  <c:v>13.425</c:v>
                </c:pt>
                <c:pt idx="19">
                  <c:v>11.683</c:v>
                </c:pt>
                <c:pt idx="20">
                  <c:v>10.192</c:v>
                </c:pt>
                <c:pt idx="21">
                  <c:v>8.941000000000001</c:v>
                </c:pt>
                <c:pt idx="22">
                  <c:v>7.87</c:v>
                </c:pt>
                <c:pt idx="23">
                  <c:v>6.949</c:v>
                </c:pt>
                <c:pt idx="24">
                  <c:v>6.149999999999999</c:v>
                </c:pt>
                <c:pt idx="25">
                  <c:v>5.451</c:v>
                </c:pt>
                <c:pt idx="26">
                  <c:v>4.834</c:v>
                </c:pt>
                <c:pt idx="27">
                  <c:v>4.287</c:v>
                </c:pt>
                <c:pt idx="28">
                  <c:v>3.8</c:v>
                </c:pt>
                <c:pt idx="29">
                  <c:v>3.361</c:v>
                </c:pt>
                <c:pt idx="30">
                  <c:v>2.967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4536296"/>
        <c:axId val="-2056068344"/>
      </c:scatterChart>
      <c:valAx>
        <c:axId val="-2034536296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56068344"/>
        <c:crosses val="autoZero"/>
        <c:crossBetween val="midCat"/>
      </c:valAx>
      <c:valAx>
        <c:axId val="-20560683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3453629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M1+(pi+,n)@Q2=0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'Q2=0,M1+'!$D$1:$D$2</c:f>
              <c:strCache>
                <c:ptCount val="1"/>
                <c:pt idx="0">
                  <c:v>M1+(pi+_n) Re</c:v>
                </c:pt>
              </c:strCache>
            </c:strRef>
          </c:tx>
          <c:marker>
            <c:symbol val="none"/>
          </c:marker>
          <c:xVal>
            <c:numRef>
              <c:f>'Q2=0,M1+'!$A$3:$A$33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'Q2=0,M1+'!$D$3:$D$33</c:f>
              <c:numCache>
                <c:formatCode>General</c:formatCode>
                <c:ptCount val="31"/>
                <c:pt idx="0">
                  <c:v>-5.531</c:v>
                </c:pt>
                <c:pt idx="1">
                  <c:v>-6.693999999999996</c:v>
                </c:pt>
                <c:pt idx="2">
                  <c:v>-7.846</c:v>
                </c:pt>
                <c:pt idx="3">
                  <c:v>-9.036</c:v>
                </c:pt>
                <c:pt idx="4">
                  <c:v>-10.291</c:v>
                </c:pt>
                <c:pt idx="5">
                  <c:v>-11.606</c:v>
                </c:pt>
                <c:pt idx="6">
                  <c:v>-12.929</c:v>
                </c:pt>
                <c:pt idx="7">
                  <c:v>-14.114</c:v>
                </c:pt>
                <c:pt idx="8">
                  <c:v>-14.866</c:v>
                </c:pt>
                <c:pt idx="9">
                  <c:v>-14.74</c:v>
                </c:pt>
                <c:pt idx="10">
                  <c:v>-13.292</c:v>
                </c:pt>
                <c:pt idx="11">
                  <c:v>-10.468</c:v>
                </c:pt>
                <c:pt idx="12">
                  <c:v>-6.854999999999996</c:v>
                </c:pt>
                <c:pt idx="13">
                  <c:v>-3.344</c:v>
                </c:pt>
                <c:pt idx="14">
                  <c:v>-0.546</c:v>
                </c:pt>
                <c:pt idx="15">
                  <c:v>1.396</c:v>
                </c:pt>
                <c:pt idx="16">
                  <c:v>2.607</c:v>
                </c:pt>
                <c:pt idx="17">
                  <c:v>3.294</c:v>
                </c:pt>
                <c:pt idx="18">
                  <c:v>3.631</c:v>
                </c:pt>
                <c:pt idx="19">
                  <c:v>3.746</c:v>
                </c:pt>
                <c:pt idx="20">
                  <c:v>3.732</c:v>
                </c:pt>
                <c:pt idx="21">
                  <c:v>3.62</c:v>
                </c:pt>
                <c:pt idx="22">
                  <c:v>3.455999999999999</c:v>
                </c:pt>
                <c:pt idx="23">
                  <c:v>3.263</c:v>
                </c:pt>
                <c:pt idx="24">
                  <c:v>3.051</c:v>
                </c:pt>
                <c:pt idx="25">
                  <c:v>2.833</c:v>
                </c:pt>
                <c:pt idx="26">
                  <c:v>2.609</c:v>
                </c:pt>
                <c:pt idx="27">
                  <c:v>2.386</c:v>
                </c:pt>
                <c:pt idx="28">
                  <c:v>2.165</c:v>
                </c:pt>
                <c:pt idx="29">
                  <c:v>1.946</c:v>
                </c:pt>
                <c:pt idx="30">
                  <c:v>1.732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'Q2=0,M1+'!$E$1:$E$2</c:f>
              <c:strCache>
                <c:ptCount val="1"/>
                <c:pt idx="0">
                  <c:v>M1+(pi+_n) Im</c:v>
                </c:pt>
              </c:strCache>
            </c:strRef>
          </c:tx>
          <c:marker>
            <c:symbol val="none"/>
          </c:marker>
          <c:xVal>
            <c:numRef>
              <c:f>'Q2=0,M1+'!$A$3:$A$33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'Q2=0,M1+'!$E$3:$E$33</c:f>
              <c:numCache>
                <c:formatCode>General</c:formatCode>
                <c:ptCount val="31"/>
                <c:pt idx="0">
                  <c:v>-0.123</c:v>
                </c:pt>
                <c:pt idx="1">
                  <c:v>-0.286</c:v>
                </c:pt>
                <c:pt idx="2">
                  <c:v>-0.555</c:v>
                </c:pt>
                <c:pt idx="3">
                  <c:v>-0.975</c:v>
                </c:pt>
                <c:pt idx="4">
                  <c:v>-1.611</c:v>
                </c:pt>
                <c:pt idx="5">
                  <c:v>-2.556</c:v>
                </c:pt>
                <c:pt idx="6">
                  <c:v>-3.928</c:v>
                </c:pt>
                <c:pt idx="7">
                  <c:v>-5.856</c:v>
                </c:pt>
                <c:pt idx="8">
                  <c:v>-8.424</c:v>
                </c:pt>
                <c:pt idx="9">
                  <c:v>-11.509</c:v>
                </c:pt>
                <c:pt idx="10">
                  <c:v>-14.631</c:v>
                </c:pt>
                <c:pt idx="11">
                  <c:v>-16.995</c:v>
                </c:pt>
                <c:pt idx="12">
                  <c:v>-17.952</c:v>
                </c:pt>
                <c:pt idx="13">
                  <c:v>-17.473</c:v>
                </c:pt>
                <c:pt idx="14">
                  <c:v>-16.042</c:v>
                </c:pt>
                <c:pt idx="15">
                  <c:v>-14.221</c:v>
                </c:pt>
                <c:pt idx="16">
                  <c:v>-12.386</c:v>
                </c:pt>
                <c:pt idx="17">
                  <c:v>-10.715</c:v>
                </c:pt>
                <c:pt idx="18">
                  <c:v>-9.262</c:v>
                </c:pt>
                <c:pt idx="19">
                  <c:v>-8.022</c:v>
                </c:pt>
                <c:pt idx="20">
                  <c:v>-6.96</c:v>
                </c:pt>
                <c:pt idx="21">
                  <c:v>-6.069</c:v>
                </c:pt>
                <c:pt idx="22">
                  <c:v>-5.306</c:v>
                </c:pt>
                <c:pt idx="23">
                  <c:v>-4.651</c:v>
                </c:pt>
                <c:pt idx="24">
                  <c:v>-4.082</c:v>
                </c:pt>
                <c:pt idx="25">
                  <c:v>-3.585</c:v>
                </c:pt>
                <c:pt idx="26">
                  <c:v>-3.146</c:v>
                </c:pt>
                <c:pt idx="27">
                  <c:v>-2.757</c:v>
                </c:pt>
                <c:pt idx="28">
                  <c:v>-2.411999999999999</c:v>
                </c:pt>
                <c:pt idx="29">
                  <c:v>-2.102</c:v>
                </c:pt>
                <c:pt idx="30">
                  <c:v>-1.824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6049976"/>
        <c:axId val="-2026044376"/>
      </c:scatterChart>
      <c:valAx>
        <c:axId val="-2026049976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26044376"/>
        <c:crosses val="autoZero"/>
        <c:crossBetween val="midCat"/>
      </c:valAx>
      <c:valAx>
        <c:axId val="-20260443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2604997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M1+(pi+,n)@Q2=0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2"/>
          <c:tx>
            <c:strRef>
              <c:f>'Q2=0,M1+'!$B$1:$B$2</c:f>
              <c:strCache>
                <c:ptCount val="1"/>
                <c:pt idx="0">
                  <c:v>M1+(pi0_p) Re</c:v>
                </c:pt>
              </c:strCache>
            </c:strRef>
          </c:tx>
          <c:marker>
            <c:symbol val="none"/>
          </c:marker>
          <c:xVal>
            <c:numRef>
              <c:f>'Q2=0,M1+'!$A$3:$A$33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'Q2=0,M1+'!$B$3:$B$33</c:f>
              <c:numCache>
                <c:formatCode>General</c:formatCode>
                <c:ptCount val="31"/>
                <c:pt idx="0">
                  <c:v>4.105</c:v>
                </c:pt>
                <c:pt idx="1">
                  <c:v>5.282</c:v>
                </c:pt>
                <c:pt idx="2">
                  <c:v>6.561999999999998</c:v>
                </c:pt>
                <c:pt idx="3">
                  <c:v>7.98</c:v>
                </c:pt>
                <c:pt idx="4">
                  <c:v>9.55</c:v>
                </c:pt>
                <c:pt idx="5">
                  <c:v>11.254</c:v>
                </c:pt>
                <c:pt idx="6">
                  <c:v>13.009</c:v>
                </c:pt>
                <c:pt idx="7">
                  <c:v>14.601</c:v>
                </c:pt>
                <c:pt idx="8">
                  <c:v>15.608</c:v>
                </c:pt>
                <c:pt idx="9">
                  <c:v>15.394</c:v>
                </c:pt>
                <c:pt idx="10">
                  <c:v>13.331</c:v>
                </c:pt>
                <c:pt idx="11">
                  <c:v>9.338</c:v>
                </c:pt>
                <c:pt idx="12">
                  <c:v>4.245</c:v>
                </c:pt>
                <c:pt idx="13">
                  <c:v>-0.693</c:v>
                </c:pt>
                <c:pt idx="14">
                  <c:v>-4.609999999999998</c:v>
                </c:pt>
                <c:pt idx="15">
                  <c:v>-7.309</c:v>
                </c:pt>
                <c:pt idx="16">
                  <c:v>-8.965</c:v>
                </c:pt>
                <c:pt idx="17">
                  <c:v>-9.872</c:v>
                </c:pt>
                <c:pt idx="18">
                  <c:v>-10.279</c:v>
                </c:pt>
                <c:pt idx="19">
                  <c:v>-10.365</c:v>
                </c:pt>
                <c:pt idx="20">
                  <c:v>-10.265</c:v>
                </c:pt>
                <c:pt idx="21">
                  <c:v>-10.022</c:v>
                </c:pt>
                <c:pt idx="22">
                  <c:v>-9.7</c:v>
                </c:pt>
                <c:pt idx="23">
                  <c:v>-9.336</c:v>
                </c:pt>
                <c:pt idx="24">
                  <c:v>-8.942</c:v>
                </c:pt>
                <c:pt idx="25">
                  <c:v>-8.536</c:v>
                </c:pt>
                <c:pt idx="26">
                  <c:v>-8.119</c:v>
                </c:pt>
                <c:pt idx="27">
                  <c:v>-7.703</c:v>
                </c:pt>
                <c:pt idx="28">
                  <c:v>-7.287</c:v>
                </c:pt>
                <c:pt idx="29">
                  <c:v>-6.875</c:v>
                </c:pt>
                <c:pt idx="30">
                  <c:v>-6.466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'Q2=0,M1+'!$C$1:$C$2</c:f>
              <c:strCache>
                <c:ptCount val="1"/>
                <c:pt idx="0">
                  <c:v>M1+(pi0_p) Im</c:v>
                </c:pt>
              </c:strCache>
            </c:strRef>
          </c:tx>
          <c:marker>
            <c:symbol val="none"/>
          </c:marker>
          <c:xVal>
            <c:numRef>
              <c:f>'Q2=0,M1+'!$A$3:$A$33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'Q2=0,M1+'!$C$3:$C$33</c:f>
              <c:numCache>
                <c:formatCode>General</c:formatCode>
                <c:ptCount val="31"/>
                <c:pt idx="0">
                  <c:v>0.186</c:v>
                </c:pt>
                <c:pt idx="1">
                  <c:v>0.426</c:v>
                </c:pt>
                <c:pt idx="2">
                  <c:v>0.821</c:v>
                </c:pt>
                <c:pt idx="3">
                  <c:v>1.43</c:v>
                </c:pt>
                <c:pt idx="4">
                  <c:v>2.348</c:v>
                </c:pt>
                <c:pt idx="5">
                  <c:v>3.703</c:v>
                </c:pt>
                <c:pt idx="6">
                  <c:v>5.662999999999995</c:v>
                </c:pt>
                <c:pt idx="7">
                  <c:v>8.411</c:v>
                </c:pt>
                <c:pt idx="8">
                  <c:v>12.062</c:v>
                </c:pt>
                <c:pt idx="9">
                  <c:v>16.447</c:v>
                </c:pt>
                <c:pt idx="10">
                  <c:v>20.883</c:v>
                </c:pt>
                <c:pt idx="11">
                  <c:v>24.246</c:v>
                </c:pt>
                <c:pt idx="12">
                  <c:v>25.619</c:v>
                </c:pt>
                <c:pt idx="13">
                  <c:v>24.96</c:v>
                </c:pt>
                <c:pt idx="14">
                  <c:v>22.955</c:v>
                </c:pt>
                <c:pt idx="15">
                  <c:v>20.395</c:v>
                </c:pt>
                <c:pt idx="16">
                  <c:v>17.817</c:v>
                </c:pt>
                <c:pt idx="17">
                  <c:v>15.468</c:v>
                </c:pt>
                <c:pt idx="18">
                  <c:v>13.425</c:v>
                </c:pt>
                <c:pt idx="19">
                  <c:v>11.683</c:v>
                </c:pt>
                <c:pt idx="20">
                  <c:v>10.192</c:v>
                </c:pt>
                <c:pt idx="21">
                  <c:v>8.941000000000001</c:v>
                </c:pt>
                <c:pt idx="22">
                  <c:v>7.87</c:v>
                </c:pt>
                <c:pt idx="23">
                  <c:v>6.949</c:v>
                </c:pt>
                <c:pt idx="24">
                  <c:v>6.149999999999999</c:v>
                </c:pt>
                <c:pt idx="25">
                  <c:v>5.451</c:v>
                </c:pt>
                <c:pt idx="26">
                  <c:v>4.834</c:v>
                </c:pt>
                <c:pt idx="27">
                  <c:v>4.287</c:v>
                </c:pt>
                <c:pt idx="28">
                  <c:v>3.8</c:v>
                </c:pt>
                <c:pt idx="29">
                  <c:v>3.361</c:v>
                </c:pt>
                <c:pt idx="30">
                  <c:v>2.967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'Q2=0,M1+'!$D$1:$D$2</c:f>
              <c:strCache>
                <c:ptCount val="1"/>
                <c:pt idx="0">
                  <c:v>M1+(pi+_n) Re</c:v>
                </c:pt>
              </c:strCache>
            </c:strRef>
          </c:tx>
          <c:marker>
            <c:symbol val="none"/>
          </c:marker>
          <c:xVal>
            <c:numRef>
              <c:f>'Q2=0,M1+'!$A$3:$A$33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'Q2=0,M1+'!$D$3:$D$33</c:f>
              <c:numCache>
                <c:formatCode>General</c:formatCode>
                <c:ptCount val="31"/>
                <c:pt idx="0">
                  <c:v>-5.531</c:v>
                </c:pt>
                <c:pt idx="1">
                  <c:v>-6.693999999999996</c:v>
                </c:pt>
                <c:pt idx="2">
                  <c:v>-7.846</c:v>
                </c:pt>
                <c:pt idx="3">
                  <c:v>-9.036</c:v>
                </c:pt>
                <c:pt idx="4">
                  <c:v>-10.291</c:v>
                </c:pt>
                <c:pt idx="5">
                  <c:v>-11.606</c:v>
                </c:pt>
                <c:pt idx="6">
                  <c:v>-12.929</c:v>
                </c:pt>
                <c:pt idx="7">
                  <c:v>-14.114</c:v>
                </c:pt>
                <c:pt idx="8">
                  <c:v>-14.866</c:v>
                </c:pt>
                <c:pt idx="9">
                  <c:v>-14.74</c:v>
                </c:pt>
                <c:pt idx="10">
                  <c:v>-13.292</c:v>
                </c:pt>
                <c:pt idx="11">
                  <c:v>-10.468</c:v>
                </c:pt>
                <c:pt idx="12">
                  <c:v>-6.854999999999996</c:v>
                </c:pt>
                <c:pt idx="13">
                  <c:v>-3.344</c:v>
                </c:pt>
                <c:pt idx="14">
                  <c:v>-0.546</c:v>
                </c:pt>
                <c:pt idx="15">
                  <c:v>1.396</c:v>
                </c:pt>
                <c:pt idx="16">
                  <c:v>2.607</c:v>
                </c:pt>
                <c:pt idx="17">
                  <c:v>3.294</c:v>
                </c:pt>
                <c:pt idx="18">
                  <c:v>3.631</c:v>
                </c:pt>
                <c:pt idx="19">
                  <c:v>3.746</c:v>
                </c:pt>
                <c:pt idx="20">
                  <c:v>3.732</c:v>
                </c:pt>
                <c:pt idx="21">
                  <c:v>3.62</c:v>
                </c:pt>
                <c:pt idx="22">
                  <c:v>3.455999999999999</c:v>
                </c:pt>
                <c:pt idx="23">
                  <c:v>3.263</c:v>
                </c:pt>
                <c:pt idx="24">
                  <c:v>3.051</c:v>
                </c:pt>
                <c:pt idx="25">
                  <c:v>2.833</c:v>
                </c:pt>
                <c:pt idx="26">
                  <c:v>2.609</c:v>
                </c:pt>
                <c:pt idx="27">
                  <c:v>2.386</c:v>
                </c:pt>
                <c:pt idx="28">
                  <c:v>2.165</c:v>
                </c:pt>
                <c:pt idx="29">
                  <c:v>1.946</c:v>
                </c:pt>
                <c:pt idx="30">
                  <c:v>1.732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'Q2=0,M1+'!$E$1:$E$2</c:f>
              <c:strCache>
                <c:ptCount val="1"/>
                <c:pt idx="0">
                  <c:v>M1+(pi+_n) Im</c:v>
                </c:pt>
              </c:strCache>
            </c:strRef>
          </c:tx>
          <c:marker>
            <c:symbol val="none"/>
          </c:marker>
          <c:xVal>
            <c:numRef>
              <c:f>'Q2=0,M1+'!$A$3:$A$33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'Q2=0,M1+'!$E$3:$E$33</c:f>
              <c:numCache>
                <c:formatCode>General</c:formatCode>
                <c:ptCount val="31"/>
                <c:pt idx="0">
                  <c:v>-0.123</c:v>
                </c:pt>
                <c:pt idx="1">
                  <c:v>-0.286</c:v>
                </c:pt>
                <c:pt idx="2">
                  <c:v>-0.555</c:v>
                </c:pt>
                <c:pt idx="3">
                  <c:v>-0.975</c:v>
                </c:pt>
                <c:pt idx="4">
                  <c:v>-1.611</c:v>
                </c:pt>
                <c:pt idx="5">
                  <c:v>-2.556</c:v>
                </c:pt>
                <c:pt idx="6">
                  <c:v>-3.928</c:v>
                </c:pt>
                <c:pt idx="7">
                  <c:v>-5.856</c:v>
                </c:pt>
                <c:pt idx="8">
                  <c:v>-8.424</c:v>
                </c:pt>
                <c:pt idx="9">
                  <c:v>-11.509</c:v>
                </c:pt>
                <c:pt idx="10">
                  <c:v>-14.631</c:v>
                </c:pt>
                <c:pt idx="11">
                  <c:v>-16.995</c:v>
                </c:pt>
                <c:pt idx="12">
                  <c:v>-17.952</c:v>
                </c:pt>
                <c:pt idx="13">
                  <c:v>-17.473</c:v>
                </c:pt>
                <c:pt idx="14">
                  <c:v>-16.042</c:v>
                </c:pt>
                <c:pt idx="15">
                  <c:v>-14.221</c:v>
                </c:pt>
                <c:pt idx="16">
                  <c:v>-12.386</c:v>
                </c:pt>
                <c:pt idx="17">
                  <c:v>-10.715</c:v>
                </c:pt>
                <c:pt idx="18">
                  <c:v>-9.262</c:v>
                </c:pt>
                <c:pt idx="19">
                  <c:v>-8.022</c:v>
                </c:pt>
                <c:pt idx="20">
                  <c:v>-6.96</c:v>
                </c:pt>
                <c:pt idx="21">
                  <c:v>-6.069</c:v>
                </c:pt>
                <c:pt idx="22">
                  <c:v>-5.306</c:v>
                </c:pt>
                <c:pt idx="23">
                  <c:v>-4.651</c:v>
                </c:pt>
                <c:pt idx="24">
                  <c:v>-4.082</c:v>
                </c:pt>
                <c:pt idx="25">
                  <c:v>-3.585</c:v>
                </c:pt>
                <c:pt idx="26">
                  <c:v>-3.146</c:v>
                </c:pt>
                <c:pt idx="27">
                  <c:v>-2.757</c:v>
                </c:pt>
                <c:pt idx="28">
                  <c:v>-2.411999999999999</c:v>
                </c:pt>
                <c:pt idx="29">
                  <c:v>-2.102</c:v>
                </c:pt>
                <c:pt idx="30">
                  <c:v>-1.824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57273192"/>
        <c:axId val="-2019193768"/>
      </c:scatterChart>
      <c:valAx>
        <c:axId val="-2057273192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19193768"/>
        <c:crosses val="autoZero"/>
        <c:crossBetween val="midCat"/>
      </c:valAx>
      <c:valAx>
        <c:axId val="-20191937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5727319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Im{E0+*(E1+-M1+)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(pi0,p)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T!$R$3:$R$33</c:f>
              <c:numCache>
                <c:formatCode>0.00</c:formatCode>
                <c:ptCount val="31"/>
                <c:pt idx="0" formatCode="General">
                  <c:v>-6.680315999999997</c:v>
                </c:pt>
                <c:pt idx="1">
                  <c:v>-9.83456</c:v>
                </c:pt>
                <c:pt idx="2">
                  <c:v>-13.279623</c:v>
                </c:pt>
                <c:pt idx="3">
                  <c:v>-17.001452</c:v>
                </c:pt>
                <c:pt idx="4">
                  <c:v>-20.82984100000001</c:v>
                </c:pt>
                <c:pt idx="5">
                  <c:v>-24.516197</c:v>
                </c:pt>
                <c:pt idx="6">
                  <c:v>-27.52649400000001</c:v>
                </c:pt>
                <c:pt idx="7">
                  <c:v>-28.814499</c:v>
                </c:pt>
                <c:pt idx="8">
                  <c:v>-26.812767</c:v>
                </c:pt>
                <c:pt idx="9">
                  <c:v>-19.602721</c:v>
                </c:pt>
                <c:pt idx="10">
                  <c:v>-5.902651999999996</c:v>
                </c:pt>
                <c:pt idx="11">
                  <c:v>12.806161</c:v>
                </c:pt>
                <c:pt idx="12">
                  <c:v>32.404785</c:v>
                </c:pt>
                <c:pt idx="13">
                  <c:v>48.390345</c:v>
                </c:pt>
                <c:pt idx="14">
                  <c:v>58.920121</c:v>
                </c:pt>
                <c:pt idx="15">
                  <c:v>64.35287999999994</c:v>
                </c:pt>
                <c:pt idx="16">
                  <c:v>66.205623</c:v>
                </c:pt>
                <c:pt idx="17">
                  <c:v>65.730697</c:v>
                </c:pt>
                <c:pt idx="18">
                  <c:v>64.05945100000001</c:v>
                </c:pt>
                <c:pt idx="19">
                  <c:v>61.681606</c:v>
                </c:pt>
                <c:pt idx="20">
                  <c:v>59.066091</c:v>
                </c:pt>
                <c:pt idx="21">
                  <c:v>56.270352</c:v>
                </c:pt>
                <c:pt idx="22">
                  <c:v>53.460324</c:v>
                </c:pt>
                <c:pt idx="23">
                  <c:v>50.732133</c:v>
                </c:pt>
                <c:pt idx="24">
                  <c:v>48.06729200000001</c:v>
                </c:pt>
                <c:pt idx="25">
                  <c:v>45.500281</c:v>
                </c:pt>
                <c:pt idx="26">
                  <c:v>43.026239</c:v>
                </c:pt>
                <c:pt idx="27">
                  <c:v>40.667164</c:v>
                </c:pt>
                <c:pt idx="28">
                  <c:v>38.38747999999999</c:v>
                </c:pt>
                <c:pt idx="29">
                  <c:v>36.199308</c:v>
                </c:pt>
                <c:pt idx="30">
                  <c:v>34.120668</c:v>
                </c:pt>
              </c:numCache>
            </c:numRef>
          </c:yVal>
          <c:smooth val="1"/>
        </c:ser>
        <c:ser>
          <c:idx val="1"/>
          <c:order val="1"/>
          <c:tx>
            <c:v>(pi+,n)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T!$S$3:$S$33</c:f>
              <c:numCache>
                <c:formatCode>0.00</c:formatCode>
                <c:ptCount val="31"/>
                <c:pt idx="0" formatCode="General">
                  <c:v>10.954924</c:v>
                </c:pt>
                <c:pt idx="1">
                  <c:v>16.817154</c:v>
                </c:pt>
                <c:pt idx="2">
                  <c:v>24.291798</c:v>
                </c:pt>
                <c:pt idx="3">
                  <c:v>34.227008</c:v>
                </c:pt>
                <c:pt idx="4">
                  <c:v>47.653985</c:v>
                </c:pt>
                <c:pt idx="5">
                  <c:v>66.077509</c:v>
                </c:pt>
                <c:pt idx="6">
                  <c:v>91.12509900000001</c:v>
                </c:pt>
                <c:pt idx="7">
                  <c:v>124.283746</c:v>
                </c:pt>
                <c:pt idx="8">
                  <c:v>165.960645</c:v>
                </c:pt>
                <c:pt idx="9">
                  <c:v>212.906436</c:v>
                </c:pt>
                <c:pt idx="10">
                  <c:v>256.372053</c:v>
                </c:pt>
                <c:pt idx="11">
                  <c:v>283.9284710000001</c:v>
                </c:pt>
                <c:pt idx="12">
                  <c:v>287.400522</c:v>
                </c:pt>
                <c:pt idx="13">
                  <c:v>269.025691</c:v>
                </c:pt>
                <c:pt idx="14">
                  <c:v>238.24442</c:v>
                </c:pt>
                <c:pt idx="15">
                  <c:v>204.197071</c:v>
                </c:pt>
                <c:pt idx="16">
                  <c:v>172.280622</c:v>
                </c:pt>
                <c:pt idx="17">
                  <c:v>144.596186</c:v>
                </c:pt>
                <c:pt idx="18">
                  <c:v>121.392222</c:v>
                </c:pt>
                <c:pt idx="19">
                  <c:v>102.217433</c:v>
                </c:pt>
                <c:pt idx="20">
                  <c:v>86.25988699999998</c:v>
                </c:pt>
                <c:pt idx="21">
                  <c:v>73.18664100000001</c:v>
                </c:pt>
                <c:pt idx="22">
                  <c:v>62.242584</c:v>
                </c:pt>
                <c:pt idx="23">
                  <c:v>53.051629</c:v>
                </c:pt>
                <c:pt idx="24">
                  <c:v>45.239313</c:v>
                </c:pt>
                <c:pt idx="25">
                  <c:v>38.568832</c:v>
                </c:pt>
                <c:pt idx="26">
                  <c:v>32.791241</c:v>
                </c:pt>
                <c:pt idx="27">
                  <c:v>27.799199</c:v>
                </c:pt>
                <c:pt idx="28">
                  <c:v>23.460464</c:v>
                </c:pt>
                <c:pt idx="29">
                  <c:v>19.66356</c:v>
                </c:pt>
                <c:pt idx="30">
                  <c:v>16.355686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4110392"/>
        <c:axId val="-2057700104"/>
      </c:scatterChart>
      <c:valAx>
        <c:axId val="-2034110392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57700104"/>
        <c:crosses val="autoZero"/>
        <c:crossBetween val="midCat"/>
      </c:valAx>
      <c:valAx>
        <c:axId val="-20577001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Imaginary</a:t>
                </a:r>
                <a:r>
                  <a:rPr lang="en-US" altLang="ja-JP" baseline="0"/>
                  <a:t> 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341103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3295984484968"/>
          <c:y val="0.20402537504216"/>
          <c:w val="0.2212914418164"/>
          <c:h val="0.310968893120773"/>
        </c:manualLayout>
      </c:layout>
      <c:overlay val="0"/>
      <c:spPr>
        <a:solidFill>
          <a:schemeClr val="lt1"/>
        </a:solidFill>
        <a:ln w="25400" cap="flat" cmpd="sng" algn="ctr">
          <a:noFill/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Im{3cos(40)(E1+*M1+)}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(pi0,p)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T!$V$3:$V$33</c:f>
              <c:numCache>
                <c:formatCode>0.000</c:formatCode>
                <c:ptCount val="31"/>
                <c:pt idx="0">
                  <c:v>-0.49965744</c:v>
                </c:pt>
                <c:pt idx="1">
                  <c:v>-1.32435168</c:v>
                </c:pt>
                <c:pt idx="2">
                  <c:v>-2.80751676</c:v>
                </c:pt>
                <c:pt idx="3">
                  <c:v>-5.2311864</c:v>
                </c:pt>
                <c:pt idx="4">
                  <c:v>-8.99565336</c:v>
                </c:pt>
                <c:pt idx="5">
                  <c:v>-14.41666116</c:v>
                </c:pt>
                <c:pt idx="6">
                  <c:v>-21.58497204</c:v>
                </c:pt>
                <c:pt idx="7">
                  <c:v>-29.57245956000001</c:v>
                </c:pt>
                <c:pt idx="8">
                  <c:v>-35.016924</c:v>
                </c:pt>
                <c:pt idx="9">
                  <c:v>-31.3915074</c:v>
                </c:pt>
                <c:pt idx="10">
                  <c:v>-12.0144828</c:v>
                </c:pt>
                <c:pt idx="11">
                  <c:v>21.4896612</c:v>
                </c:pt>
                <c:pt idx="12">
                  <c:v>54.30573540000001</c:v>
                </c:pt>
                <c:pt idx="13">
                  <c:v>71.69985540000001</c:v>
                </c:pt>
                <c:pt idx="14">
                  <c:v>71.6140248</c:v>
                </c:pt>
                <c:pt idx="15">
                  <c:v>61.29659388</c:v>
                </c:pt>
                <c:pt idx="16">
                  <c:v>47.87147508</c:v>
                </c:pt>
                <c:pt idx="17">
                  <c:v>35.31845856</c:v>
                </c:pt>
                <c:pt idx="18">
                  <c:v>25.02594804000001</c:v>
                </c:pt>
                <c:pt idx="19">
                  <c:v>17.10255588</c:v>
                </c:pt>
                <c:pt idx="20">
                  <c:v>11.1451758</c:v>
                </c:pt>
                <c:pt idx="21">
                  <c:v>6.823355999999998</c:v>
                </c:pt>
                <c:pt idx="22">
                  <c:v>3.705342000000002</c:v>
                </c:pt>
                <c:pt idx="23">
                  <c:v>1.454651400000001</c:v>
                </c:pt>
                <c:pt idx="24">
                  <c:v>-0.119380799999999</c:v>
                </c:pt>
                <c:pt idx="25">
                  <c:v>-1.24195248</c:v>
                </c:pt>
                <c:pt idx="26">
                  <c:v>-2.000145960000001</c:v>
                </c:pt>
                <c:pt idx="27">
                  <c:v>-2.47136952</c:v>
                </c:pt>
                <c:pt idx="28">
                  <c:v>-2.75235216</c:v>
                </c:pt>
                <c:pt idx="29">
                  <c:v>-2.87139552</c:v>
                </c:pt>
                <c:pt idx="30">
                  <c:v>-2.879817840000001</c:v>
                </c:pt>
              </c:numCache>
            </c:numRef>
          </c:yVal>
          <c:smooth val="1"/>
        </c:ser>
        <c:ser>
          <c:idx val="1"/>
          <c:order val="1"/>
          <c:tx>
            <c:v>(pi+,n)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T!$W$3:$W$33</c:f>
              <c:numCache>
                <c:formatCode>0.000</c:formatCode>
                <c:ptCount val="31"/>
                <c:pt idx="0">
                  <c:v>-0.99926016</c:v>
                </c:pt>
                <c:pt idx="1">
                  <c:v>-2.54930448</c:v>
                </c:pt>
                <c:pt idx="2">
                  <c:v>-5.19884688</c:v>
                </c:pt>
                <c:pt idx="3">
                  <c:v>-9.418878359999998</c:v>
                </c:pt>
                <c:pt idx="4">
                  <c:v>-15.78292836</c:v>
                </c:pt>
                <c:pt idx="5">
                  <c:v>-25.11250824</c:v>
                </c:pt>
                <c:pt idx="6">
                  <c:v>-38.13338304</c:v>
                </c:pt>
                <c:pt idx="7">
                  <c:v>-55.13746800000001</c:v>
                </c:pt>
                <c:pt idx="8">
                  <c:v>-74.87586576000001</c:v>
                </c:pt>
                <c:pt idx="9">
                  <c:v>-93.08543231999992</c:v>
                </c:pt>
                <c:pt idx="10">
                  <c:v>-102.99075096</c:v>
                </c:pt>
                <c:pt idx="11">
                  <c:v>-100.31685588</c:v>
                </c:pt>
                <c:pt idx="12">
                  <c:v>-88.33779972000003</c:v>
                </c:pt>
                <c:pt idx="13">
                  <c:v>-74.77361459999998</c:v>
                </c:pt>
                <c:pt idx="14">
                  <c:v>-64.03307040000001</c:v>
                </c:pt>
                <c:pt idx="15">
                  <c:v>-56.37697632</c:v>
                </c:pt>
                <c:pt idx="16">
                  <c:v>-50.58520632</c:v>
                </c:pt>
                <c:pt idx="17">
                  <c:v>-45.67902936000001</c:v>
                </c:pt>
                <c:pt idx="18">
                  <c:v>-41.32334244000001</c:v>
                </c:pt>
                <c:pt idx="19">
                  <c:v>-37.28102328000001</c:v>
                </c:pt>
                <c:pt idx="20">
                  <c:v>-33.53107536</c:v>
                </c:pt>
                <c:pt idx="21">
                  <c:v>-30.1281138</c:v>
                </c:pt>
                <c:pt idx="22">
                  <c:v>-26.99760312000001</c:v>
                </c:pt>
                <c:pt idx="23">
                  <c:v>-24.15865428</c:v>
                </c:pt>
                <c:pt idx="24">
                  <c:v>-21.56045748</c:v>
                </c:pt>
                <c:pt idx="25">
                  <c:v>-19.19875596</c:v>
                </c:pt>
                <c:pt idx="26">
                  <c:v>-17.03343996</c:v>
                </c:pt>
                <c:pt idx="27">
                  <c:v>-15.05815284</c:v>
                </c:pt>
                <c:pt idx="28">
                  <c:v>-13.26638976</c:v>
                </c:pt>
                <c:pt idx="29">
                  <c:v>-11.61829632</c:v>
                </c:pt>
                <c:pt idx="30">
                  <c:v>-10.11345072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32801848"/>
        <c:axId val="1751979544"/>
      </c:scatterChart>
      <c:valAx>
        <c:axId val="-2032801848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751979544"/>
        <c:crosses val="autoZero"/>
        <c:crossBetween val="midCat"/>
      </c:valAx>
      <c:valAx>
        <c:axId val="17519795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Imaginary Amplitude</a:t>
                </a:r>
                <a:endParaRPr lang="ja-JP" altLang="en-US"/>
              </a:p>
            </c:rich>
          </c:tx>
          <c:layout/>
          <c:overlay val="0"/>
        </c:title>
        <c:numFmt formatCode="0.000" sourceLinked="1"/>
        <c:majorTickMark val="none"/>
        <c:minorTickMark val="none"/>
        <c:tickLblPos val="nextTo"/>
        <c:crossAx val="-2032801848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9639596021371"/>
          <c:y val="0.202302561993184"/>
          <c:w val="0.12606392647521"/>
          <c:h val="0.149872487953931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/>
              <a:t>Im{E0+*(E1+-M1+)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(pi0,p)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T!$R$3:$R$33</c:f>
              <c:numCache>
                <c:formatCode>0.00</c:formatCode>
                <c:ptCount val="31"/>
                <c:pt idx="0" formatCode="General">
                  <c:v>-6.680315999999997</c:v>
                </c:pt>
                <c:pt idx="1">
                  <c:v>-9.83456</c:v>
                </c:pt>
                <c:pt idx="2">
                  <c:v>-13.279623</c:v>
                </c:pt>
                <c:pt idx="3">
                  <c:v>-17.001452</c:v>
                </c:pt>
                <c:pt idx="4">
                  <c:v>-20.82984100000001</c:v>
                </c:pt>
                <c:pt idx="5">
                  <c:v>-24.516197</c:v>
                </c:pt>
                <c:pt idx="6">
                  <c:v>-27.52649400000001</c:v>
                </c:pt>
                <c:pt idx="7">
                  <c:v>-28.814499</c:v>
                </c:pt>
                <c:pt idx="8">
                  <c:v>-26.812767</c:v>
                </c:pt>
                <c:pt idx="9">
                  <c:v>-19.602721</c:v>
                </c:pt>
                <c:pt idx="10">
                  <c:v>-5.902651999999996</c:v>
                </c:pt>
                <c:pt idx="11">
                  <c:v>12.806161</c:v>
                </c:pt>
                <c:pt idx="12">
                  <c:v>32.404785</c:v>
                </c:pt>
                <c:pt idx="13">
                  <c:v>48.390345</c:v>
                </c:pt>
                <c:pt idx="14">
                  <c:v>58.920121</c:v>
                </c:pt>
                <c:pt idx="15">
                  <c:v>64.35287999999994</c:v>
                </c:pt>
                <c:pt idx="16">
                  <c:v>66.205623</c:v>
                </c:pt>
                <c:pt idx="17">
                  <c:v>65.730697</c:v>
                </c:pt>
                <c:pt idx="18">
                  <c:v>64.05945100000001</c:v>
                </c:pt>
                <c:pt idx="19">
                  <c:v>61.681606</c:v>
                </c:pt>
                <c:pt idx="20">
                  <c:v>59.066091</c:v>
                </c:pt>
                <c:pt idx="21">
                  <c:v>56.270352</c:v>
                </c:pt>
                <c:pt idx="22">
                  <c:v>53.460324</c:v>
                </c:pt>
                <c:pt idx="23">
                  <c:v>50.732133</c:v>
                </c:pt>
                <c:pt idx="24">
                  <c:v>48.06729200000001</c:v>
                </c:pt>
                <c:pt idx="25">
                  <c:v>45.500281</c:v>
                </c:pt>
                <c:pt idx="26">
                  <c:v>43.026239</c:v>
                </c:pt>
                <c:pt idx="27">
                  <c:v>40.667164</c:v>
                </c:pt>
                <c:pt idx="28">
                  <c:v>38.38747999999999</c:v>
                </c:pt>
                <c:pt idx="29">
                  <c:v>36.199308</c:v>
                </c:pt>
                <c:pt idx="30">
                  <c:v>34.120668</c:v>
                </c:pt>
              </c:numCache>
            </c:numRef>
          </c:yVal>
          <c:smooth val="1"/>
        </c:ser>
        <c:ser>
          <c:idx val="1"/>
          <c:order val="1"/>
          <c:tx>
            <c:v>(pi+,n)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T!$S$3:$S$33</c:f>
              <c:numCache>
                <c:formatCode>0.00</c:formatCode>
                <c:ptCount val="31"/>
                <c:pt idx="0" formatCode="General">
                  <c:v>10.954924</c:v>
                </c:pt>
                <c:pt idx="1">
                  <c:v>16.817154</c:v>
                </c:pt>
                <c:pt idx="2">
                  <c:v>24.291798</c:v>
                </c:pt>
                <c:pt idx="3">
                  <c:v>34.227008</c:v>
                </c:pt>
                <c:pt idx="4">
                  <c:v>47.653985</c:v>
                </c:pt>
                <c:pt idx="5">
                  <c:v>66.077509</c:v>
                </c:pt>
                <c:pt idx="6">
                  <c:v>91.12509900000001</c:v>
                </c:pt>
                <c:pt idx="7">
                  <c:v>124.283746</c:v>
                </c:pt>
                <c:pt idx="8">
                  <c:v>165.960645</c:v>
                </c:pt>
                <c:pt idx="9">
                  <c:v>212.906436</c:v>
                </c:pt>
                <c:pt idx="10">
                  <c:v>256.372053</c:v>
                </c:pt>
                <c:pt idx="11">
                  <c:v>283.9284710000001</c:v>
                </c:pt>
                <c:pt idx="12">
                  <c:v>287.400522</c:v>
                </c:pt>
                <c:pt idx="13">
                  <c:v>269.025691</c:v>
                </c:pt>
                <c:pt idx="14">
                  <c:v>238.24442</c:v>
                </c:pt>
                <c:pt idx="15">
                  <c:v>204.197071</c:v>
                </c:pt>
                <c:pt idx="16">
                  <c:v>172.280622</c:v>
                </c:pt>
                <c:pt idx="17">
                  <c:v>144.596186</c:v>
                </c:pt>
                <c:pt idx="18">
                  <c:v>121.392222</c:v>
                </c:pt>
                <c:pt idx="19">
                  <c:v>102.217433</c:v>
                </c:pt>
                <c:pt idx="20">
                  <c:v>86.25988699999998</c:v>
                </c:pt>
                <c:pt idx="21">
                  <c:v>73.18664100000001</c:v>
                </c:pt>
                <c:pt idx="22">
                  <c:v>62.242584</c:v>
                </c:pt>
                <c:pt idx="23">
                  <c:v>53.051629</c:v>
                </c:pt>
                <c:pt idx="24">
                  <c:v>45.239313</c:v>
                </c:pt>
                <c:pt idx="25">
                  <c:v>38.568832</c:v>
                </c:pt>
                <c:pt idx="26">
                  <c:v>32.791241</c:v>
                </c:pt>
                <c:pt idx="27">
                  <c:v>27.799199</c:v>
                </c:pt>
                <c:pt idx="28">
                  <c:v>23.460464</c:v>
                </c:pt>
                <c:pt idx="29">
                  <c:v>19.66356</c:v>
                </c:pt>
                <c:pt idx="30">
                  <c:v>16.355686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9061192"/>
        <c:axId val="-2062021912"/>
      </c:scatterChart>
      <c:valAx>
        <c:axId val="-2069061192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62021912"/>
        <c:crosses val="autoZero"/>
        <c:crossBetween val="midCat"/>
      </c:valAx>
      <c:valAx>
        <c:axId val="-20620219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Imaginary</a:t>
                </a:r>
                <a:r>
                  <a:rPr lang="en-US" altLang="ja-JP" baseline="0"/>
                  <a:t> 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6906119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553295984484968"/>
          <c:y val="0.20402537504216"/>
          <c:w val="0.2212914418164"/>
          <c:h val="0.310968893120773"/>
        </c:manualLayout>
      </c:layout>
      <c:overlay val="0"/>
      <c:spPr>
        <a:solidFill>
          <a:schemeClr val="lt1"/>
        </a:solidFill>
        <a:ln w="25400" cap="flat" cmpd="sng" algn="ctr">
          <a:noFill/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altLang="ja-JP"/>
              <a:t>Im{3cos(40)(E1+*M1+)}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v>(pi0,p)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T!$V$3:$V$33</c:f>
              <c:numCache>
                <c:formatCode>0.000</c:formatCode>
                <c:ptCount val="31"/>
                <c:pt idx="0">
                  <c:v>-0.49965744</c:v>
                </c:pt>
                <c:pt idx="1">
                  <c:v>-1.32435168</c:v>
                </c:pt>
                <c:pt idx="2">
                  <c:v>-2.80751676</c:v>
                </c:pt>
                <c:pt idx="3">
                  <c:v>-5.2311864</c:v>
                </c:pt>
                <c:pt idx="4">
                  <c:v>-8.99565336</c:v>
                </c:pt>
                <c:pt idx="5">
                  <c:v>-14.41666116</c:v>
                </c:pt>
                <c:pt idx="6">
                  <c:v>-21.58497204</c:v>
                </c:pt>
                <c:pt idx="7">
                  <c:v>-29.57245956000001</c:v>
                </c:pt>
                <c:pt idx="8">
                  <c:v>-35.016924</c:v>
                </c:pt>
                <c:pt idx="9">
                  <c:v>-31.3915074</c:v>
                </c:pt>
                <c:pt idx="10">
                  <c:v>-12.0144828</c:v>
                </c:pt>
                <c:pt idx="11">
                  <c:v>21.4896612</c:v>
                </c:pt>
                <c:pt idx="12">
                  <c:v>54.30573540000001</c:v>
                </c:pt>
                <c:pt idx="13">
                  <c:v>71.69985540000001</c:v>
                </c:pt>
                <c:pt idx="14">
                  <c:v>71.6140248</c:v>
                </c:pt>
                <c:pt idx="15">
                  <c:v>61.29659388</c:v>
                </c:pt>
                <c:pt idx="16">
                  <c:v>47.87147508</c:v>
                </c:pt>
                <c:pt idx="17">
                  <c:v>35.31845856</c:v>
                </c:pt>
                <c:pt idx="18">
                  <c:v>25.02594804000001</c:v>
                </c:pt>
                <c:pt idx="19">
                  <c:v>17.10255588</c:v>
                </c:pt>
                <c:pt idx="20">
                  <c:v>11.1451758</c:v>
                </c:pt>
                <c:pt idx="21">
                  <c:v>6.823355999999998</c:v>
                </c:pt>
                <c:pt idx="22">
                  <c:v>3.705342000000002</c:v>
                </c:pt>
                <c:pt idx="23">
                  <c:v>1.454651400000001</c:v>
                </c:pt>
                <c:pt idx="24">
                  <c:v>-0.119380799999999</c:v>
                </c:pt>
                <c:pt idx="25">
                  <c:v>-1.24195248</c:v>
                </c:pt>
                <c:pt idx="26">
                  <c:v>-2.000145960000001</c:v>
                </c:pt>
                <c:pt idx="27">
                  <c:v>-2.47136952</c:v>
                </c:pt>
                <c:pt idx="28">
                  <c:v>-2.75235216</c:v>
                </c:pt>
                <c:pt idx="29">
                  <c:v>-2.87139552</c:v>
                </c:pt>
                <c:pt idx="30">
                  <c:v>-2.879817840000001</c:v>
                </c:pt>
              </c:numCache>
            </c:numRef>
          </c:yVal>
          <c:smooth val="1"/>
        </c:ser>
        <c:ser>
          <c:idx val="1"/>
          <c:order val="1"/>
          <c:tx>
            <c:v>(pi+,n)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T!$W$3:$W$33</c:f>
              <c:numCache>
                <c:formatCode>0.000</c:formatCode>
                <c:ptCount val="31"/>
                <c:pt idx="0">
                  <c:v>-0.99926016</c:v>
                </c:pt>
                <c:pt idx="1">
                  <c:v>-2.54930448</c:v>
                </c:pt>
                <c:pt idx="2">
                  <c:v>-5.19884688</c:v>
                </c:pt>
                <c:pt idx="3">
                  <c:v>-9.418878359999998</c:v>
                </c:pt>
                <c:pt idx="4">
                  <c:v>-15.78292836</c:v>
                </c:pt>
                <c:pt idx="5">
                  <c:v>-25.11250824</c:v>
                </c:pt>
                <c:pt idx="6">
                  <c:v>-38.13338304</c:v>
                </c:pt>
                <c:pt idx="7">
                  <c:v>-55.13746800000001</c:v>
                </c:pt>
                <c:pt idx="8">
                  <c:v>-74.87586576000001</c:v>
                </c:pt>
                <c:pt idx="9">
                  <c:v>-93.08543231999992</c:v>
                </c:pt>
                <c:pt idx="10">
                  <c:v>-102.99075096</c:v>
                </c:pt>
                <c:pt idx="11">
                  <c:v>-100.31685588</c:v>
                </c:pt>
                <c:pt idx="12">
                  <c:v>-88.33779972000003</c:v>
                </c:pt>
                <c:pt idx="13">
                  <c:v>-74.77361459999998</c:v>
                </c:pt>
                <c:pt idx="14">
                  <c:v>-64.03307040000001</c:v>
                </c:pt>
                <c:pt idx="15">
                  <c:v>-56.37697632</c:v>
                </c:pt>
                <c:pt idx="16">
                  <c:v>-50.58520632</c:v>
                </c:pt>
                <c:pt idx="17">
                  <c:v>-45.67902936000001</c:v>
                </c:pt>
                <c:pt idx="18">
                  <c:v>-41.32334244000001</c:v>
                </c:pt>
                <c:pt idx="19">
                  <c:v>-37.28102328000001</c:v>
                </c:pt>
                <c:pt idx="20">
                  <c:v>-33.53107536</c:v>
                </c:pt>
                <c:pt idx="21">
                  <c:v>-30.1281138</c:v>
                </c:pt>
                <c:pt idx="22">
                  <c:v>-26.99760312000001</c:v>
                </c:pt>
                <c:pt idx="23">
                  <c:v>-24.15865428</c:v>
                </c:pt>
                <c:pt idx="24">
                  <c:v>-21.56045748</c:v>
                </c:pt>
                <c:pt idx="25">
                  <c:v>-19.19875596</c:v>
                </c:pt>
                <c:pt idx="26">
                  <c:v>-17.03343996</c:v>
                </c:pt>
                <c:pt idx="27">
                  <c:v>-15.05815284</c:v>
                </c:pt>
                <c:pt idx="28">
                  <c:v>-13.26638976</c:v>
                </c:pt>
                <c:pt idx="29">
                  <c:v>-11.61829632</c:v>
                </c:pt>
                <c:pt idx="30">
                  <c:v>-10.11345072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1760696"/>
        <c:axId val="-2067208168"/>
      </c:scatterChart>
      <c:valAx>
        <c:axId val="-2061760696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67208168"/>
        <c:crosses val="autoZero"/>
        <c:crossBetween val="midCat"/>
      </c:valAx>
      <c:valAx>
        <c:axId val="-206720816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Imaginary Amplitude</a:t>
                </a:r>
                <a:endParaRPr lang="ja-JP" altLang="en-US"/>
              </a:p>
            </c:rich>
          </c:tx>
          <c:layout/>
          <c:overlay val="0"/>
        </c:title>
        <c:numFmt formatCode="0.000" sourceLinked="1"/>
        <c:majorTickMark val="none"/>
        <c:minorTickMark val="none"/>
        <c:tickLblPos val="nextTo"/>
        <c:crossAx val="-206176069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629639596021371"/>
          <c:y val="0.202302561993184"/>
          <c:w val="0.12606392647521"/>
          <c:h val="0.149872487953931"/>
        </c:manualLayout>
      </c:layout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(pi+,n)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3"/>
          <c:order val="1"/>
          <c:tx>
            <c:v>E0+*{E1+ - M1+}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T!$S$3:$S$33</c:f>
              <c:numCache>
                <c:formatCode>0.00</c:formatCode>
                <c:ptCount val="31"/>
                <c:pt idx="0" formatCode="General">
                  <c:v>10.954924</c:v>
                </c:pt>
                <c:pt idx="1">
                  <c:v>16.817154</c:v>
                </c:pt>
                <c:pt idx="2">
                  <c:v>24.291798</c:v>
                </c:pt>
                <c:pt idx="3">
                  <c:v>34.227008</c:v>
                </c:pt>
                <c:pt idx="4">
                  <c:v>47.653985</c:v>
                </c:pt>
                <c:pt idx="5">
                  <c:v>66.077509</c:v>
                </c:pt>
                <c:pt idx="6">
                  <c:v>91.12509900000001</c:v>
                </c:pt>
                <c:pt idx="7">
                  <c:v>124.283746</c:v>
                </c:pt>
                <c:pt idx="8">
                  <c:v>165.960645</c:v>
                </c:pt>
                <c:pt idx="9">
                  <c:v>212.906436</c:v>
                </c:pt>
                <c:pt idx="10">
                  <c:v>256.372053</c:v>
                </c:pt>
                <c:pt idx="11">
                  <c:v>283.9284710000001</c:v>
                </c:pt>
                <c:pt idx="12">
                  <c:v>287.400522</c:v>
                </c:pt>
                <c:pt idx="13">
                  <c:v>269.025691</c:v>
                </c:pt>
                <c:pt idx="14">
                  <c:v>238.24442</c:v>
                </c:pt>
                <c:pt idx="15">
                  <c:v>204.197071</c:v>
                </c:pt>
                <c:pt idx="16">
                  <c:v>172.280622</c:v>
                </c:pt>
                <c:pt idx="17">
                  <c:v>144.596186</c:v>
                </c:pt>
                <c:pt idx="18">
                  <c:v>121.392222</c:v>
                </c:pt>
                <c:pt idx="19">
                  <c:v>102.217433</c:v>
                </c:pt>
                <c:pt idx="20">
                  <c:v>86.25988699999998</c:v>
                </c:pt>
                <c:pt idx="21">
                  <c:v>73.18664100000001</c:v>
                </c:pt>
                <c:pt idx="22">
                  <c:v>62.242584</c:v>
                </c:pt>
                <c:pt idx="23">
                  <c:v>53.051629</c:v>
                </c:pt>
                <c:pt idx="24">
                  <c:v>45.239313</c:v>
                </c:pt>
                <c:pt idx="25">
                  <c:v>38.568832</c:v>
                </c:pt>
                <c:pt idx="26">
                  <c:v>32.791241</c:v>
                </c:pt>
                <c:pt idx="27">
                  <c:v>27.799199</c:v>
                </c:pt>
                <c:pt idx="28">
                  <c:v>23.460464</c:v>
                </c:pt>
                <c:pt idx="29">
                  <c:v>19.66356</c:v>
                </c:pt>
                <c:pt idx="30">
                  <c:v>16.355686</c:v>
                </c:pt>
              </c:numCache>
            </c:numRef>
          </c:yVal>
          <c:smooth val="1"/>
        </c:ser>
        <c:ser>
          <c:idx val="1"/>
          <c:order val="0"/>
          <c:tx>
            <c:v>3cos(40){E1+*M1+}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T!$W$3:$W$33</c:f>
              <c:numCache>
                <c:formatCode>0.000</c:formatCode>
                <c:ptCount val="31"/>
                <c:pt idx="0">
                  <c:v>-0.99926016</c:v>
                </c:pt>
                <c:pt idx="1">
                  <c:v>-2.54930448</c:v>
                </c:pt>
                <c:pt idx="2">
                  <c:v>-5.19884688</c:v>
                </c:pt>
                <c:pt idx="3">
                  <c:v>-9.418878359999998</c:v>
                </c:pt>
                <c:pt idx="4">
                  <c:v>-15.78292836</c:v>
                </c:pt>
                <c:pt idx="5">
                  <c:v>-25.11250824</c:v>
                </c:pt>
                <c:pt idx="6">
                  <c:v>-38.13338304</c:v>
                </c:pt>
                <c:pt idx="7">
                  <c:v>-55.13746800000001</c:v>
                </c:pt>
                <c:pt idx="8">
                  <c:v>-74.87586576000001</c:v>
                </c:pt>
                <c:pt idx="9">
                  <c:v>-93.08543231999992</c:v>
                </c:pt>
                <c:pt idx="10">
                  <c:v>-102.99075096</c:v>
                </c:pt>
                <c:pt idx="11">
                  <c:v>-100.31685588</c:v>
                </c:pt>
                <c:pt idx="12">
                  <c:v>-88.33779972000003</c:v>
                </c:pt>
                <c:pt idx="13">
                  <c:v>-74.77361459999998</c:v>
                </c:pt>
                <c:pt idx="14">
                  <c:v>-64.03307040000001</c:v>
                </c:pt>
                <c:pt idx="15">
                  <c:v>-56.37697632</c:v>
                </c:pt>
                <c:pt idx="16">
                  <c:v>-50.58520632</c:v>
                </c:pt>
                <c:pt idx="17">
                  <c:v>-45.67902936000001</c:v>
                </c:pt>
                <c:pt idx="18">
                  <c:v>-41.32334244000001</c:v>
                </c:pt>
                <c:pt idx="19">
                  <c:v>-37.28102328000001</c:v>
                </c:pt>
                <c:pt idx="20">
                  <c:v>-33.53107536</c:v>
                </c:pt>
                <c:pt idx="21">
                  <c:v>-30.1281138</c:v>
                </c:pt>
                <c:pt idx="22">
                  <c:v>-26.99760312000001</c:v>
                </c:pt>
                <c:pt idx="23">
                  <c:v>-24.15865428</c:v>
                </c:pt>
                <c:pt idx="24">
                  <c:v>-21.56045748</c:v>
                </c:pt>
                <c:pt idx="25">
                  <c:v>-19.19875596</c:v>
                </c:pt>
                <c:pt idx="26">
                  <c:v>-17.03343996</c:v>
                </c:pt>
                <c:pt idx="27">
                  <c:v>-15.05815284</c:v>
                </c:pt>
                <c:pt idx="28">
                  <c:v>-13.26638976</c:v>
                </c:pt>
                <c:pt idx="29">
                  <c:v>-11.61829632</c:v>
                </c:pt>
                <c:pt idx="30">
                  <c:v>-10.11345072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61981304"/>
        <c:axId val="-2066778632"/>
      </c:scatterChart>
      <c:valAx>
        <c:axId val="-2061981304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66778632"/>
        <c:crosses val="autoZero"/>
        <c:crossBetween val="midCat"/>
      </c:valAx>
      <c:valAx>
        <c:axId val="-20667786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Imaginary 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619813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41624089593302"/>
          <c:y val="0.195651053728578"/>
          <c:w val="0.23897612476897"/>
          <c:h val="0.147668480778138"/>
        </c:manualLayout>
      </c:layout>
      <c:overlay val="0"/>
      <c:spPr>
        <a:solidFill>
          <a:schemeClr val="lt1"/>
        </a:solidFill>
        <a:ln w="25400" cap="flat" cmpd="sng" algn="ctr">
          <a:noFill/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v>(pi0,p)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T!$X$3:$X$33</c:f>
              <c:numCache>
                <c:formatCode>0.000_ </c:formatCode>
                <c:ptCount val="31"/>
                <c:pt idx="0">
                  <c:v>-6.014106079999985</c:v>
                </c:pt>
                <c:pt idx="1">
                  <c:v>-8.068757759999998</c:v>
                </c:pt>
                <c:pt idx="2">
                  <c:v>-9.536267319999998</c:v>
                </c:pt>
                <c:pt idx="3">
                  <c:v>-10.0265368</c:v>
                </c:pt>
                <c:pt idx="4">
                  <c:v>-8.83563652000001</c:v>
                </c:pt>
                <c:pt idx="5">
                  <c:v>-5.293982120000003</c:v>
                </c:pt>
                <c:pt idx="6">
                  <c:v>1.253468719999994</c:v>
                </c:pt>
                <c:pt idx="7">
                  <c:v>10.61544708</c:v>
                </c:pt>
                <c:pt idx="8">
                  <c:v>19.876465</c:v>
                </c:pt>
                <c:pt idx="9">
                  <c:v>22.25262219999998</c:v>
                </c:pt>
                <c:pt idx="10">
                  <c:v>10.1166584</c:v>
                </c:pt>
                <c:pt idx="11">
                  <c:v>-15.8467206</c:v>
                </c:pt>
                <c:pt idx="12">
                  <c:v>-40.00286220000002</c:v>
                </c:pt>
                <c:pt idx="13">
                  <c:v>-47.20946220000002</c:v>
                </c:pt>
                <c:pt idx="14">
                  <c:v>-36.56524540000001</c:v>
                </c:pt>
                <c:pt idx="15">
                  <c:v>-17.37591183999999</c:v>
                </c:pt>
                <c:pt idx="16">
                  <c:v>2.376989560000013</c:v>
                </c:pt>
                <c:pt idx="17">
                  <c:v>18.63941891999998</c:v>
                </c:pt>
                <c:pt idx="18">
                  <c:v>30.69152028000001</c:v>
                </c:pt>
                <c:pt idx="19">
                  <c:v>38.87819816</c:v>
                </c:pt>
                <c:pt idx="20">
                  <c:v>44.2058566</c:v>
                </c:pt>
                <c:pt idx="21">
                  <c:v>47.172544</c:v>
                </c:pt>
                <c:pt idx="22">
                  <c:v>48.51986799999999</c:v>
                </c:pt>
                <c:pt idx="23">
                  <c:v>48.7925978</c:v>
                </c:pt>
                <c:pt idx="24">
                  <c:v>48.22646640000001</c:v>
                </c:pt>
                <c:pt idx="25">
                  <c:v>47.15621764</c:v>
                </c:pt>
                <c:pt idx="26">
                  <c:v>45.69310028</c:v>
                </c:pt>
                <c:pt idx="27">
                  <c:v>43.96232336</c:v>
                </c:pt>
                <c:pt idx="28">
                  <c:v>42.05728288</c:v>
                </c:pt>
                <c:pt idx="29">
                  <c:v>40.02783536</c:v>
                </c:pt>
                <c:pt idx="30">
                  <c:v>37.96042512</c:v>
                </c:pt>
              </c:numCache>
            </c:numRef>
          </c:yVal>
          <c:smooth val="1"/>
        </c:ser>
        <c:ser>
          <c:idx val="1"/>
          <c:order val="1"/>
          <c:tx>
            <c:v>(pi+,n)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T!$Y$3:$Y$33</c:f>
              <c:numCache>
                <c:formatCode>0.000_ </c:formatCode>
                <c:ptCount val="31"/>
                <c:pt idx="0">
                  <c:v>12.28727088</c:v>
                </c:pt>
                <c:pt idx="1">
                  <c:v>20.21622664</c:v>
                </c:pt>
                <c:pt idx="2">
                  <c:v>31.22359384</c:v>
                </c:pt>
                <c:pt idx="3">
                  <c:v>46.78551248</c:v>
                </c:pt>
                <c:pt idx="4">
                  <c:v>68.69788948</c:v>
                </c:pt>
                <c:pt idx="5">
                  <c:v>99.56085332</c:v>
                </c:pt>
                <c:pt idx="6">
                  <c:v>141.96960972</c:v>
                </c:pt>
                <c:pt idx="7">
                  <c:v>197.80037</c:v>
                </c:pt>
                <c:pt idx="8">
                  <c:v>265.7951326800001</c:v>
                </c:pt>
                <c:pt idx="9">
                  <c:v>337.0203457599991</c:v>
                </c:pt>
                <c:pt idx="10">
                  <c:v>393.69305428</c:v>
                </c:pt>
                <c:pt idx="11">
                  <c:v>417.68427884</c:v>
                </c:pt>
                <c:pt idx="12">
                  <c:v>405.1842549600001</c:v>
                </c:pt>
                <c:pt idx="13">
                  <c:v>368.7238438</c:v>
                </c:pt>
                <c:pt idx="14">
                  <c:v>323.6218472</c:v>
                </c:pt>
                <c:pt idx="15">
                  <c:v>279.3663727599991</c:v>
                </c:pt>
                <c:pt idx="16">
                  <c:v>239.72756376</c:v>
                </c:pt>
                <c:pt idx="17">
                  <c:v>205.50155848</c:v>
                </c:pt>
                <c:pt idx="18">
                  <c:v>176.49001192</c:v>
                </c:pt>
                <c:pt idx="19">
                  <c:v>151.92546404</c:v>
                </c:pt>
                <c:pt idx="20">
                  <c:v>130.96798748</c:v>
                </c:pt>
                <c:pt idx="21">
                  <c:v>113.3574594</c:v>
                </c:pt>
                <c:pt idx="22">
                  <c:v>98.23938815999979</c:v>
                </c:pt>
                <c:pt idx="23">
                  <c:v>85.26316804</c:v>
                </c:pt>
                <c:pt idx="24">
                  <c:v>73.98658964</c:v>
                </c:pt>
                <c:pt idx="25">
                  <c:v>64.16717328</c:v>
                </c:pt>
                <c:pt idx="26">
                  <c:v>55.50249428</c:v>
                </c:pt>
                <c:pt idx="27">
                  <c:v>47.87673612</c:v>
                </c:pt>
                <c:pt idx="28">
                  <c:v>41.14898368</c:v>
                </c:pt>
                <c:pt idx="29">
                  <c:v>35.15462175999991</c:v>
                </c:pt>
                <c:pt idx="30">
                  <c:v>29.84028696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8074888"/>
        <c:axId val="2128080632"/>
      </c:scatterChart>
      <c:valAx>
        <c:axId val="2128074888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</a:t>
                </a:r>
                <a:r>
                  <a:rPr lang="en-US" altLang="ja-JP" baseline="0"/>
                  <a:t>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28080632"/>
        <c:crosses val="autoZero"/>
        <c:crossBetween val="midCat"/>
      </c:valAx>
      <c:valAx>
        <c:axId val="212808063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0213447171824973"/>
              <c:y val="0.405373134328358"/>
            </c:manualLayout>
          </c:layout>
          <c:overlay val="0"/>
        </c:title>
        <c:numFmt formatCode="0.000_ " sourceLinked="1"/>
        <c:majorTickMark val="none"/>
        <c:minorTickMark val="none"/>
        <c:tickLblPos val="nextTo"/>
        <c:crossAx val="212807488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(pi0,n)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1"/>
          <c:tx>
            <c:v>E0+*{E1+ - M1+}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T!$R$3:$R$33</c:f>
              <c:numCache>
                <c:formatCode>0.00</c:formatCode>
                <c:ptCount val="31"/>
                <c:pt idx="0" formatCode="General">
                  <c:v>-6.680315999999997</c:v>
                </c:pt>
                <c:pt idx="1">
                  <c:v>-9.83456</c:v>
                </c:pt>
                <c:pt idx="2">
                  <c:v>-13.279623</c:v>
                </c:pt>
                <c:pt idx="3">
                  <c:v>-17.001452</c:v>
                </c:pt>
                <c:pt idx="4">
                  <c:v>-20.82984100000001</c:v>
                </c:pt>
                <c:pt idx="5">
                  <c:v>-24.516197</c:v>
                </c:pt>
                <c:pt idx="6">
                  <c:v>-27.52649400000001</c:v>
                </c:pt>
                <c:pt idx="7">
                  <c:v>-28.814499</c:v>
                </c:pt>
                <c:pt idx="8">
                  <c:v>-26.812767</c:v>
                </c:pt>
                <c:pt idx="9">
                  <c:v>-19.602721</c:v>
                </c:pt>
                <c:pt idx="10">
                  <c:v>-5.902651999999996</c:v>
                </c:pt>
                <c:pt idx="11">
                  <c:v>12.806161</c:v>
                </c:pt>
                <c:pt idx="12">
                  <c:v>32.404785</c:v>
                </c:pt>
                <c:pt idx="13">
                  <c:v>48.390345</c:v>
                </c:pt>
                <c:pt idx="14">
                  <c:v>58.920121</c:v>
                </c:pt>
                <c:pt idx="15">
                  <c:v>64.35287999999994</c:v>
                </c:pt>
                <c:pt idx="16">
                  <c:v>66.205623</c:v>
                </c:pt>
                <c:pt idx="17">
                  <c:v>65.730697</c:v>
                </c:pt>
                <c:pt idx="18">
                  <c:v>64.05945100000001</c:v>
                </c:pt>
                <c:pt idx="19">
                  <c:v>61.681606</c:v>
                </c:pt>
                <c:pt idx="20">
                  <c:v>59.066091</c:v>
                </c:pt>
                <c:pt idx="21">
                  <c:v>56.270352</c:v>
                </c:pt>
                <c:pt idx="22">
                  <c:v>53.460324</c:v>
                </c:pt>
                <c:pt idx="23">
                  <c:v>50.732133</c:v>
                </c:pt>
                <c:pt idx="24">
                  <c:v>48.06729200000001</c:v>
                </c:pt>
                <c:pt idx="25">
                  <c:v>45.500281</c:v>
                </c:pt>
                <c:pt idx="26">
                  <c:v>43.026239</c:v>
                </c:pt>
                <c:pt idx="27">
                  <c:v>40.667164</c:v>
                </c:pt>
                <c:pt idx="28">
                  <c:v>38.38747999999999</c:v>
                </c:pt>
                <c:pt idx="29">
                  <c:v>36.199308</c:v>
                </c:pt>
                <c:pt idx="30">
                  <c:v>34.120668</c:v>
                </c:pt>
              </c:numCache>
            </c:numRef>
          </c:yVal>
          <c:smooth val="1"/>
        </c:ser>
        <c:ser>
          <c:idx val="0"/>
          <c:order val="0"/>
          <c:tx>
            <c:v>3cos(40){E1+*M1+}</c:v>
          </c:tx>
          <c:marker>
            <c:symbol val="none"/>
          </c:marker>
          <c:xVal>
            <c:numRef>
              <c:f>T!$A$3:$A$33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T!$V$3:$V$33</c:f>
              <c:numCache>
                <c:formatCode>0.000</c:formatCode>
                <c:ptCount val="31"/>
                <c:pt idx="0">
                  <c:v>-0.49965744</c:v>
                </c:pt>
                <c:pt idx="1">
                  <c:v>-1.32435168</c:v>
                </c:pt>
                <c:pt idx="2">
                  <c:v>-2.80751676</c:v>
                </c:pt>
                <c:pt idx="3">
                  <c:v>-5.2311864</c:v>
                </c:pt>
                <c:pt idx="4">
                  <c:v>-8.99565336</c:v>
                </c:pt>
                <c:pt idx="5">
                  <c:v>-14.41666116</c:v>
                </c:pt>
                <c:pt idx="6">
                  <c:v>-21.58497204</c:v>
                </c:pt>
                <c:pt idx="7">
                  <c:v>-29.57245956000001</c:v>
                </c:pt>
                <c:pt idx="8">
                  <c:v>-35.016924</c:v>
                </c:pt>
                <c:pt idx="9">
                  <c:v>-31.3915074</c:v>
                </c:pt>
                <c:pt idx="10">
                  <c:v>-12.0144828</c:v>
                </c:pt>
                <c:pt idx="11">
                  <c:v>21.4896612</c:v>
                </c:pt>
                <c:pt idx="12">
                  <c:v>54.30573540000001</c:v>
                </c:pt>
                <c:pt idx="13">
                  <c:v>71.69985540000001</c:v>
                </c:pt>
                <c:pt idx="14">
                  <c:v>71.6140248</c:v>
                </c:pt>
                <c:pt idx="15">
                  <c:v>61.29659388</c:v>
                </c:pt>
                <c:pt idx="16">
                  <c:v>47.87147508</c:v>
                </c:pt>
                <c:pt idx="17">
                  <c:v>35.31845856</c:v>
                </c:pt>
                <c:pt idx="18">
                  <c:v>25.02594804000001</c:v>
                </c:pt>
                <c:pt idx="19">
                  <c:v>17.10255588</c:v>
                </c:pt>
                <c:pt idx="20">
                  <c:v>11.1451758</c:v>
                </c:pt>
                <c:pt idx="21">
                  <c:v>6.823355999999998</c:v>
                </c:pt>
                <c:pt idx="22">
                  <c:v>3.705342000000002</c:v>
                </c:pt>
                <c:pt idx="23">
                  <c:v>1.454651400000001</c:v>
                </c:pt>
                <c:pt idx="24">
                  <c:v>-0.119380799999999</c:v>
                </c:pt>
                <c:pt idx="25">
                  <c:v>-1.24195248</c:v>
                </c:pt>
                <c:pt idx="26">
                  <c:v>-2.000145960000001</c:v>
                </c:pt>
                <c:pt idx="27">
                  <c:v>-2.47136952</c:v>
                </c:pt>
                <c:pt idx="28">
                  <c:v>-2.75235216</c:v>
                </c:pt>
                <c:pt idx="29">
                  <c:v>-2.87139552</c:v>
                </c:pt>
                <c:pt idx="30">
                  <c:v>-2.879817840000001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2918104"/>
        <c:axId val="1752923704"/>
      </c:scatterChart>
      <c:valAx>
        <c:axId val="1752918104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752923704"/>
        <c:crosses val="autoZero"/>
        <c:crossBetween val="midCat"/>
      </c:valAx>
      <c:valAx>
        <c:axId val="17529237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Imaginary 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75291810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15900616924492"/>
          <c:y val="0.706680465493284"/>
          <c:w val="0.23897612476897"/>
          <c:h val="0.147668480778138"/>
        </c:manualLayout>
      </c:layout>
      <c:overlay val="0"/>
      <c:spPr>
        <a:solidFill>
          <a:schemeClr val="lt1"/>
        </a:solidFill>
        <a:ln w="25400" cap="flat" cmpd="sng" algn="ctr">
          <a:noFill/>
          <a:prstDash val="solid"/>
        </a:ln>
        <a:effectLst/>
      </c:spPr>
      <c:txPr>
        <a:bodyPr/>
        <a:lstStyle/>
        <a:p>
          <a:pPr>
            <a:defRPr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ja-JP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R00 (Q2=0, theta*pi=40deg)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v>n + pi+</c:v>
          </c:tx>
          <c:marker>
            <c:symbol val="none"/>
          </c:marker>
          <c:xVal>
            <c:numRef>
              <c:f>'Q=0, Theta=40'!$A$3:$A$43</c:f>
              <c:numCache>
                <c:formatCode>General</c:formatCode>
                <c:ptCount val="4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  <c:pt idx="31">
                  <c:v>1410.0</c:v>
                </c:pt>
                <c:pt idx="32">
                  <c:v>1420.0</c:v>
                </c:pt>
                <c:pt idx="33">
                  <c:v>1430.0</c:v>
                </c:pt>
                <c:pt idx="34">
                  <c:v>1440.0</c:v>
                </c:pt>
                <c:pt idx="35">
                  <c:v>1450.0</c:v>
                </c:pt>
                <c:pt idx="36">
                  <c:v>1460.0</c:v>
                </c:pt>
                <c:pt idx="37">
                  <c:v>1470.0</c:v>
                </c:pt>
                <c:pt idx="38">
                  <c:v>1480.0</c:v>
                </c:pt>
                <c:pt idx="39">
                  <c:v>1490.0</c:v>
                </c:pt>
                <c:pt idx="40">
                  <c:v>1500.0</c:v>
                </c:pt>
              </c:numCache>
            </c:numRef>
          </c:xVal>
          <c:yVal>
            <c:numRef>
              <c:f>'Q=0, Theta=40'!$B$3:$B$43</c:f>
              <c:numCache>
                <c:formatCode>General</c:formatCode>
                <c:ptCount val="41"/>
                <c:pt idx="0">
                  <c:v>12.613</c:v>
                </c:pt>
                <c:pt idx="1">
                  <c:v>11.599</c:v>
                </c:pt>
                <c:pt idx="2">
                  <c:v>10.733</c:v>
                </c:pt>
                <c:pt idx="3">
                  <c:v>10.039</c:v>
                </c:pt>
                <c:pt idx="4">
                  <c:v>9.549</c:v>
                </c:pt>
                <c:pt idx="5">
                  <c:v>9.31</c:v>
                </c:pt>
                <c:pt idx="6">
                  <c:v>9.395</c:v>
                </c:pt>
                <c:pt idx="7">
                  <c:v>9.9</c:v>
                </c:pt>
                <c:pt idx="8">
                  <c:v>10.909</c:v>
                </c:pt>
                <c:pt idx="9">
                  <c:v>12.395</c:v>
                </c:pt>
                <c:pt idx="10">
                  <c:v>14.096</c:v>
                </c:pt>
                <c:pt idx="11">
                  <c:v>15.533</c:v>
                </c:pt>
                <c:pt idx="12">
                  <c:v>16.305</c:v>
                </c:pt>
                <c:pt idx="13">
                  <c:v>16.363</c:v>
                </c:pt>
                <c:pt idx="14">
                  <c:v>15.918</c:v>
                </c:pt>
                <c:pt idx="15">
                  <c:v>15.231</c:v>
                </c:pt>
                <c:pt idx="16">
                  <c:v>14.487</c:v>
                </c:pt>
                <c:pt idx="17">
                  <c:v>13.777</c:v>
                </c:pt>
                <c:pt idx="18">
                  <c:v>13.141</c:v>
                </c:pt>
                <c:pt idx="19">
                  <c:v>12.593</c:v>
                </c:pt>
                <c:pt idx="20">
                  <c:v>12.132</c:v>
                </c:pt>
                <c:pt idx="21">
                  <c:v>11.752</c:v>
                </c:pt>
                <c:pt idx="22">
                  <c:v>11.446</c:v>
                </c:pt>
                <c:pt idx="23">
                  <c:v>11.213</c:v>
                </c:pt>
                <c:pt idx="24">
                  <c:v>11.049</c:v>
                </c:pt>
                <c:pt idx="25">
                  <c:v>10.949</c:v>
                </c:pt>
                <c:pt idx="26">
                  <c:v>10.905</c:v>
                </c:pt>
                <c:pt idx="27">
                  <c:v>10.915</c:v>
                </c:pt>
                <c:pt idx="28">
                  <c:v>10.964</c:v>
                </c:pt>
                <c:pt idx="29">
                  <c:v>11.046</c:v>
                </c:pt>
                <c:pt idx="30">
                  <c:v>11.157</c:v>
                </c:pt>
                <c:pt idx="31">
                  <c:v>11.291</c:v>
                </c:pt>
                <c:pt idx="32">
                  <c:v>11.453</c:v>
                </c:pt>
                <c:pt idx="33">
                  <c:v>11.643</c:v>
                </c:pt>
                <c:pt idx="34">
                  <c:v>11.863</c:v>
                </c:pt>
                <c:pt idx="35">
                  <c:v>12.111</c:v>
                </c:pt>
                <c:pt idx="36">
                  <c:v>12.375</c:v>
                </c:pt>
                <c:pt idx="37">
                  <c:v>12.63</c:v>
                </c:pt>
                <c:pt idx="38">
                  <c:v>12.807</c:v>
                </c:pt>
                <c:pt idx="39">
                  <c:v>12.405</c:v>
                </c:pt>
                <c:pt idx="40">
                  <c:v>11.725</c:v>
                </c:pt>
              </c:numCache>
            </c:numRef>
          </c:yVal>
          <c:smooth val="1"/>
        </c:ser>
        <c:ser>
          <c:idx val="0"/>
          <c:order val="0"/>
          <c:tx>
            <c:v>p + pi0</c:v>
          </c:tx>
          <c:marker>
            <c:symbol val="none"/>
          </c:marker>
          <c:xVal>
            <c:numRef>
              <c:f>'Q=0, Theta=40'!$A$48:$A$88</c:f>
              <c:numCache>
                <c:formatCode>General</c:formatCode>
                <c:ptCount val="4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  <c:pt idx="31">
                  <c:v>1410.0</c:v>
                </c:pt>
                <c:pt idx="32">
                  <c:v>1420.0</c:v>
                </c:pt>
                <c:pt idx="33">
                  <c:v>1430.0</c:v>
                </c:pt>
                <c:pt idx="34">
                  <c:v>1440.0</c:v>
                </c:pt>
                <c:pt idx="35">
                  <c:v>1450.0</c:v>
                </c:pt>
                <c:pt idx="36">
                  <c:v>1460.0</c:v>
                </c:pt>
                <c:pt idx="37">
                  <c:v>1470.0</c:v>
                </c:pt>
                <c:pt idx="38">
                  <c:v>1480.0</c:v>
                </c:pt>
                <c:pt idx="39">
                  <c:v>1490.0</c:v>
                </c:pt>
                <c:pt idx="40">
                  <c:v>1500.0</c:v>
                </c:pt>
              </c:numCache>
            </c:numRef>
          </c:xVal>
          <c:yVal>
            <c:numRef>
              <c:f>'Q=0, Theta=40'!$B$48:$B$88</c:f>
              <c:numCache>
                <c:formatCode>General</c:formatCode>
                <c:ptCount val="41"/>
                <c:pt idx="0">
                  <c:v>0.595</c:v>
                </c:pt>
                <c:pt idx="1">
                  <c:v>0.953</c:v>
                </c:pt>
                <c:pt idx="2">
                  <c:v>1.443</c:v>
                </c:pt>
                <c:pt idx="3">
                  <c:v>2.129</c:v>
                </c:pt>
                <c:pt idx="4">
                  <c:v>3.103</c:v>
                </c:pt>
                <c:pt idx="5">
                  <c:v>4.491</c:v>
                </c:pt>
                <c:pt idx="6">
                  <c:v>6.458</c:v>
                </c:pt>
                <c:pt idx="7">
                  <c:v>9.17</c:v>
                </c:pt>
                <c:pt idx="8">
                  <c:v>12.694</c:v>
                </c:pt>
                <c:pt idx="9">
                  <c:v>16.767</c:v>
                </c:pt>
                <c:pt idx="10">
                  <c:v>20.585</c:v>
                </c:pt>
                <c:pt idx="11">
                  <c:v>23.034</c:v>
                </c:pt>
                <c:pt idx="12">
                  <c:v>23.455</c:v>
                </c:pt>
                <c:pt idx="13">
                  <c:v>22.125</c:v>
                </c:pt>
                <c:pt idx="14">
                  <c:v>19.858</c:v>
                </c:pt>
                <c:pt idx="15">
                  <c:v>17.355</c:v>
                </c:pt>
                <c:pt idx="16">
                  <c:v>15.005</c:v>
                </c:pt>
                <c:pt idx="17">
                  <c:v>12.946</c:v>
                </c:pt>
                <c:pt idx="18">
                  <c:v>11.2</c:v>
                </c:pt>
                <c:pt idx="19">
                  <c:v>9.73</c:v>
                </c:pt>
                <c:pt idx="20">
                  <c:v>8.49</c:v>
                </c:pt>
                <c:pt idx="21">
                  <c:v>7.438</c:v>
                </c:pt>
                <c:pt idx="22">
                  <c:v>6.533</c:v>
                </c:pt>
                <c:pt idx="23">
                  <c:v>5.751</c:v>
                </c:pt>
                <c:pt idx="24">
                  <c:v>5.063</c:v>
                </c:pt>
                <c:pt idx="25">
                  <c:v>4.457</c:v>
                </c:pt>
                <c:pt idx="26">
                  <c:v>3.915999999999999</c:v>
                </c:pt>
                <c:pt idx="27">
                  <c:v>3.438</c:v>
                </c:pt>
                <c:pt idx="28">
                  <c:v>3.016</c:v>
                </c:pt>
                <c:pt idx="29">
                  <c:v>2.647</c:v>
                </c:pt>
                <c:pt idx="30">
                  <c:v>2.329</c:v>
                </c:pt>
                <c:pt idx="31">
                  <c:v>2.061</c:v>
                </c:pt>
                <c:pt idx="32">
                  <c:v>1.845</c:v>
                </c:pt>
                <c:pt idx="33">
                  <c:v>1.682</c:v>
                </c:pt>
                <c:pt idx="34">
                  <c:v>1.575</c:v>
                </c:pt>
                <c:pt idx="35">
                  <c:v>1.527</c:v>
                </c:pt>
                <c:pt idx="36">
                  <c:v>1.546</c:v>
                </c:pt>
                <c:pt idx="37">
                  <c:v>1.637</c:v>
                </c:pt>
                <c:pt idx="38">
                  <c:v>1.803</c:v>
                </c:pt>
                <c:pt idx="39">
                  <c:v>2.084</c:v>
                </c:pt>
                <c:pt idx="40">
                  <c:v>2.309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047480"/>
        <c:axId val="2129053192"/>
      </c:scatterChart>
      <c:valAx>
        <c:axId val="2129047480"/>
        <c:scaling>
          <c:orientation val="minMax"/>
          <c:max val="15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</a:t>
                </a:r>
                <a:r>
                  <a:rPr lang="en-US" altLang="ja-JP" baseline="0"/>
                  <a:t>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29053192"/>
        <c:crosses val="autoZero"/>
        <c:crossBetween val="midCat"/>
      </c:valAx>
      <c:valAx>
        <c:axId val="212905319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R00 [ub/sr]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290474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Analyzing Power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v>n + pi+</c:v>
          </c:tx>
          <c:marker>
            <c:symbol val="none"/>
          </c:marker>
          <c:xVal>
            <c:numRef>
              <c:f>'Q=0, Theta=40'!$A$3:$A$43</c:f>
              <c:numCache>
                <c:formatCode>General</c:formatCode>
                <c:ptCount val="4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  <c:pt idx="31">
                  <c:v>1410.0</c:v>
                </c:pt>
                <c:pt idx="32">
                  <c:v>1420.0</c:v>
                </c:pt>
                <c:pt idx="33">
                  <c:v>1430.0</c:v>
                </c:pt>
                <c:pt idx="34">
                  <c:v>1440.0</c:v>
                </c:pt>
                <c:pt idx="35">
                  <c:v>1450.0</c:v>
                </c:pt>
                <c:pt idx="36">
                  <c:v>1460.0</c:v>
                </c:pt>
                <c:pt idx="37">
                  <c:v>1470.0</c:v>
                </c:pt>
                <c:pt idx="38">
                  <c:v>1480.0</c:v>
                </c:pt>
                <c:pt idx="39">
                  <c:v>1490.0</c:v>
                </c:pt>
                <c:pt idx="40">
                  <c:v>1500.0</c:v>
                </c:pt>
              </c:numCache>
            </c:numRef>
          </c:xVal>
          <c:yVal>
            <c:numRef>
              <c:f>'Q=0, Theta=40'!$I$3:$I$43</c:f>
              <c:numCache>
                <c:formatCode>General</c:formatCode>
                <c:ptCount val="41"/>
                <c:pt idx="0">
                  <c:v>-0.0106239594069611</c:v>
                </c:pt>
                <c:pt idx="1">
                  <c:v>-0.00181050090525045</c:v>
                </c:pt>
                <c:pt idx="2">
                  <c:v>0.019658995620982</c:v>
                </c:pt>
                <c:pt idx="3">
                  <c:v>0.0588704054188664</c:v>
                </c:pt>
                <c:pt idx="4">
                  <c:v>0.122421195936747</c:v>
                </c:pt>
                <c:pt idx="5">
                  <c:v>0.216111707841031</c:v>
                </c:pt>
                <c:pt idx="6">
                  <c:v>0.341564662054284</c:v>
                </c:pt>
                <c:pt idx="7">
                  <c:v>0.49010101010101</c:v>
                </c:pt>
                <c:pt idx="8">
                  <c:v>0.640205335044459</c:v>
                </c:pt>
                <c:pt idx="9">
                  <c:v>0.76425978217023</c:v>
                </c:pt>
                <c:pt idx="10">
                  <c:v>0.843927355278093</c:v>
                </c:pt>
                <c:pt idx="11">
                  <c:v>0.876134681001738</c:v>
                </c:pt>
                <c:pt idx="12">
                  <c:v>0.86654400490647</c:v>
                </c:pt>
                <c:pt idx="13">
                  <c:v>0.82460429016684</c:v>
                </c:pt>
                <c:pt idx="14">
                  <c:v>0.762658625455459</c:v>
                </c:pt>
                <c:pt idx="15">
                  <c:v>0.691221850173987</c:v>
                </c:pt>
                <c:pt idx="16">
                  <c:v>0.617933319527852</c:v>
                </c:pt>
                <c:pt idx="17">
                  <c:v>0.547071205632576</c:v>
                </c:pt>
                <c:pt idx="18">
                  <c:v>0.480328742104863</c:v>
                </c:pt>
                <c:pt idx="19">
                  <c:v>0.417771777971889</c:v>
                </c:pt>
                <c:pt idx="20">
                  <c:v>0.358473458621827</c:v>
                </c:pt>
                <c:pt idx="21">
                  <c:v>0.303352620830497</c:v>
                </c:pt>
                <c:pt idx="22">
                  <c:v>0.2507426175083</c:v>
                </c:pt>
                <c:pt idx="23">
                  <c:v>0.200214037278159</c:v>
                </c:pt>
                <c:pt idx="24">
                  <c:v>0.151325911847226</c:v>
                </c:pt>
                <c:pt idx="25">
                  <c:v>0.104484427801626</c:v>
                </c:pt>
                <c:pt idx="26">
                  <c:v>0.0597890875745071</c:v>
                </c:pt>
                <c:pt idx="27">
                  <c:v>0.0179569399908383</c:v>
                </c:pt>
                <c:pt idx="28">
                  <c:v>-0.0206129149945275</c:v>
                </c:pt>
                <c:pt idx="29">
                  <c:v>-0.0560383849357233</c:v>
                </c:pt>
                <c:pt idx="30">
                  <c:v>-0.0889127901765707</c:v>
                </c:pt>
                <c:pt idx="31">
                  <c:v>-0.119741386945355</c:v>
                </c:pt>
                <c:pt idx="32">
                  <c:v>-0.149742425565354</c:v>
                </c:pt>
                <c:pt idx="33">
                  <c:v>-0.180022331014343</c:v>
                </c:pt>
                <c:pt idx="34">
                  <c:v>-0.211835117592515</c:v>
                </c:pt>
                <c:pt idx="35">
                  <c:v>-0.246222442407728</c:v>
                </c:pt>
                <c:pt idx="36">
                  <c:v>-0.284282828282828</c:v>
                </c:pt>
                <c:pt idx="37">
                  <c:v>-0.32652414885194</c:v>
                </c:pt>
                <c:pt idx="38">
                  <c:v>-0.372842976497228</c:v>
                </c:pt>
                <c:pt idx="39">
                  <c:v>-0.419588875453446</c:v>
                </c:pt>
                <c:pt idx="40">
                  <c:v>-0.46498933901919</c:v>
                </c:pt>
              </c:numCache>
            </c:numRef>
          </c:yVal>
          <c:smooth val="1"/>
        </c:ser>
        <c:ser>
          <c:idx val="0"/>
          <c:order val="0"/>
          <c:tx>
            <c:v>p + pi0</c:v>
          </c:tx>
          <c:marker>
            <c:symbol val="none"/>
          </c:marker>
          <c:xVal>
            <c:numRef>
              <c:f>'Q=0, Theta=40'!$A$48:$A$88</c:f>
              <c:numCache>
                <c:formatCode>General</c:formatCode>
                <c:ptCount val="4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  <c:pt idx="31">
                  <c:v>1410.0</c:v>
                </c:pt>
                <c:pt idx="32">
                  <c:v>1420.0</c:v>
                </c:pt>
                <c:pt idx="33">
                  <c:v>1430.0</c:v>
                </c:pt>
                <c:pt idx="34">
                  <c:v>1440.0</c:v>
                </c:pt>
                <c:pt idx="35">
                  <c:v>1450.0</c:v>
                </c:pt>
                <c:pt idx="36">
                  <c:v>1460.0</c:v>
                </c:pt>
                <c:pt idx="37">
                  <c:v>1470.0</c:v>
                </c:pt>
                <c:pt idx="38">
                  <c:v>1480.0</c:v>
                </c:pt>
                <c:pt idx="39">
                  <c:v>1490.0</c:v>
                </c:pt>
                <c:pt idx="40">
                  <c:v>1500.0</c:v>
                </c:pt>
              </c:numCache>
            </c:numRef>
          </c:xVal>
          <c:yVal>
            <c:numRef>
              <c:f>'Q=0, Theta=40'!$I$48:$I$88</c:f>
              <c:numCache>
                <c:formatCode>General</c:formatCode>
                <c:ptCount val="41"/>
                <c:pt idx="0">
                  <c:v>0.368067226890756</c:v>
                </c:pt>
                <c:pt idx="1">
                  <c:v>0.314795383001049</c:v>
                </c:pt>
                <c:pt idx="2">
                  <c:v>0.255717255717256</c:v>
                </c:pt>
                <c:pt idx="3">
                  <c:v>0.197275716298732</c:v>
                </c:pt>
                <c:pt idx="4">
                  <c:v>0.139542378343538</c:v>
                </c:pt>
                <c:pt idx="5">
                  <c:v>0.0863950122467157</c:v>
                </c:pt>
                <c:pt idx="6">
                  <c:v>0.0380922886342521</c:v>
                </c:pt>
                <c:pt idx="7">
                  <c:v>-0.00479825517993457</c:v>
                </c:pt>
                <c:pt idx="8">
                  <c:v>-0.0425397825744446</c:v>
                </c:pt>
                <c:pt idx="9">
                  <c:v>-0.0759229438778553</c:v>
                </c:pt>
                <c:pt idx="10">
                  <c:v>-0.10629098858392</c:v>
                </c:pt>
                <c:pt idx="11">
                  <c:v>-0.134670487106017</c:v>
                </c:pt>
                <c:pt idx="12">
                  <c:v>-0.161372841611597</c:v>
                </c:pt>
                <c:pt idx="13">
                  <c:v>-0.185898305084746</c:v>
                </c:pt>
                <c:pt idx="14">
                  <c:v>-0.206969483331655</c:v>
                </c:pt>
                <c:pt idx="15">
                  <c:v>-0.224776721405935</c:v>
                </c:pt>
                <c:pt idx="16">
                  <c:v>-0.238853715428191</c:v>
                </c:pt>
                <c:pt idx="17">
                  <c:v>-0.249652402286421</c:v>
                </c:pt>
                <c:pt idx="18">
                  <c:v>-0.257232142857143</c:v>
                </c:pt>
                <c:pt idx="19">
                  <c:v>-0.26207605344296</c:v>
                </c:pt>
                <c:pt idx="20">
                  <c:v>-0.264310954063604</c:v>
                </c:pt>
                <c:pt idx="21">
                  <c:v>-0.26364614143587</c:v>
                </c:pt>
                <c:pt idx="22">
                  <c:v>-0.26052349609674</c:v>
                </c:pt>
                <c:pt idx="23">
                  <c:v>-0.255259954790471</c:v>
                </c:pt>
                <c:pt idx="24">
                  <c:v>-0.248271775627099</c:v>
                </c:pt>
                <c:pt idx="25">
                  <c:v>-0.240296163338569</c:v>
                </c:pt>
                <c:pt idx="26">
                  <c:v>-0.231869254341164</c:v>
                </c:pt>
                <c:pt idx="27">
                  <c:v>-0.223676556137289</c:v>
                </c:pt>
                <c:pt idx="28">
                  <c:v>-0.21551724137931</c:v>
                </c:pt>
                <c:pt idx="29">
                  <c:v>-0.206649036645259</c:v>
                </c:pt>
                <c:pt idx="30">
                  <c:v>-0.195792185487334</c:v>
                </c:pt>
                <c:pt idx="31">
                  <c:v>-0.17855409995148</c:v>
                </c:pt>
                <c:pt idx="32">
                  <c:v>-0.15230352303523</c:v>
                </c:pt>
                <c:pt idx="33">
                  <c:v>-0.112366230677765</c:v>
                </c:pt>
                <c:pt idx="34">
                  <c:v>-0.0577777777777778</c:v>
                </c:pt>
                <c:pt idx="35">
                  <c:v>0.0091683038637852</c:v>
                </c:pt>
                <c:pt idx="36">
                  <c:v>0.0789133247089262</c:v>
                </c:pt>
                <c:pt idx="37">
                  <c:v>0.137446548564447</c:v>
                </c:pt>
                <c:pt idx="38">
                  <c:v>0.171381031613977</c:v>
                </c:pt>
                <c:pt idx="39">
                  <c:v>0.217850287907869</c:v>
                </c:pt>
                <c:pt idx="40">
                  <c:v>0.257254222607189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089944"/>
        <c:axId val="2129095384"/>
      </c:scatterChart>
      <c:valAx>
        <c:axId val="2129089944"/>
        <c:scaling>
          <c:orientation val="minMax"/>
          <c:max val="15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</a:t>
                </a:r>
                <a:r>
                  <a:rPr lang="en-US" altLang="ja-JP" baseline="0"/>
                  <a:t>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29095384"/>
        <c:crosses val="autoZero"/>
        <c:crossBetween val="midCat"/>
      </c:valAx>
      <c:valAx>
        <c:axId val="212909538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R0y/R00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2908994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R0y (Q2=0, theta*pi=40deg)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v>n + pi+</c:v>
          </c:tx>
          <c:marker>
            <c:symbol val="none"/>
          </c:marker>
          <c:xVal>
            <c:numRef>
              <c:f>'Q=0, Theta=40'!$A$3:$A$43</c:f>
              <c:numCache>
                <c:formatCode>General</c:formatCode>
                <c:ptCount val="4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  <c:pt idx="31">
                  <c:v>1410.0</c:v>
                </c:pt>
                <c:pt idx="32">
                  <c:v>1420.0</c:v>
                </c:pt>
                <c:pt idx="33">
                  <c:v>1430.0</c:v>
                </c:pt>
                <c:pt idx="34">
                  <c:v>1440.0</c:v>
                </c:pt>
                <c:pt idx="35">
                  <c:v>1450.0</c:v>
                </c:pt>
                <c:pt idx="36">
                  <c:v>1460.0</c:v>
                </c:pt>
                <c:pt idx="37">
                  <c:v>1470.0</c:v>
                </c:pt>
                <c:pt idx="38">
                  <c:v>1480.0</c:v>
                </c:pt>
                <c:pt idx="39">
                  <c:v>1490.0</c:v>
                </c:pt>
                <c:pt idx="40">
                  <c:v>1500.0</c:v>
                </c:pt>
              </c:numCache>
            </c:numRef>
          </c:xVal>
          <c:yVal>
            <c:numRef>
              <c:f>'Q=0, Theta=40'!$C$3:$C$43</c:f>
              <c:numCache>
                <c:formatCode>General</c:formatCode>
                <c:ptCount val="41"/>
                <c:pt idx="0">
                  <c:v>-0.134</c:v>
                </c:pt>
                <c:pt idx="1">
                  <c:v>-0.021</c:v>
                </c:pt>
                <c:pt idx="2">
                  <c:v>0.211</c:v>
                </c:pt>
                <c:pt idx="3">
                  <c:v>0.591</c:v>
                </c:pt>
                <c:pt idx="4">
                  <c:v>1.169</c:v>
                </c:pt>
                <c:pt idx="5">
                  <c:v>2.012</c:v>
                </c:pt>
                <c:pt idx="6">
                  <c:v>3.209</c:v>
                </c:pt>
                <c:pt idx="7">
                  <c:v>4.851999999999998</c:v>
                </c:pt>
                <c:pt idx="8">
                  <c:v>6.984</c:v>
                </c:pt>
                <c:pt idx="9">
                  <c:v>9.473</c:v>
                </c:pt>
                <c:pt idx="10">
                  <c:v>11.896</c:v>
                </c:pt>
                <c:pt idx="11">
                  <c:v>13.609</c:v>
                </c:pt>
                <c:pt idx="12">
                  <c:v>14.129</c:v>
                </c:pt>
                <c:pt idx="13">
                  <c:v>13.493</c:v>
                </c:pt>
                <c:pt idx="14">
                  <c:v>12.14</c:v>
                </c:pt>
                <c:pt idx="15">
                  <c:v>10.528</c:v>
                </c:pt>
                <c:pt idx="16">
                  <c:v>8.952</c:v>
                </c:pt>
                <c:pt idx="17">
                  <c:v>7.537</c:v>
                </c:pt>
                <c:pt idx="18">
                  <c:v>6.311999999999998</c:v>
                </c:pt>
                <c:pt idx="19">
                  <c:v>5.261</c:v>
                </c:pt>
                <c:pt idx="20">
                  <c:v>4.349</c:v>
                </c:pt>
                <c:pt idx="21">
                  <c:v>3.565</c:v>
                </c:pt>
                <c:pt idx="22">
                  <c:v>2.87</c:v>
                </c:pt>
                <c:pt idx="23">
                  <c:v>2.245</c:v>
                </c:pt>
                <c:pt idx="24">
                  <c:v>1.672</c:v>
                </c:pt>
                <c:pt idx="25">
                  <c:v>1.144</c:v>
                </c:pt>
                <c:pt idx="26">
                  <c:v>0.652</c:v>
                </c:pt>
                <c:pt idx="27">
                  <c:v>0.196</c:v>
                </c:pt>
                <c:pt idx="28">
                  <c:v>-0.226</c:v>
                </c:pt>
                <c:pt idx="29">
                  <c:v>-0.619</c:v>
                </c:pt>
                <c:pt idx="30">
                  <c:v>-0.992</c:v>
                </c:pt>
                <c:pt idx="31">
                  <c:v>-1.352</c:v>
                </c:pt>
                <c:pt idx="32">
                  <c:v>-1.715</c:v>
                </c:pt>
                <c:pt idx="33">
                  <c:v>-2.096</c:v>
                </c:pt>
                <c:pt idx="34">
                  <c:v>-2.513</c:v>
                </c:pt>
                <c:pt idx="35">
                  <c:v>-2.982</c:v>
                </c:pt>
                <c:pt idx="36">
                  <c:v>-3.518</c:v>
                </c:pt>
                <c:pt idx="37">
                  <c:v>-4.123999999999985</c:v>
                </c:pt>
                <c:pt idx="38">
                  <c:v>-4.775</c:v>
                </c:pt>
                <c:pt idx="39">
                  <c:v>-5.205</c:v>
                </c:pt>
                <c:pt idx="40">
                  <c:v>-5.452</c:v>
                </c:pt>
              </c:numCache>
            </c:numRef>
          </c:yVal>
          <c:smooth val="1"/>
        </c:ser>
        <c:ser>
          <c:idx val="0"/>
          <c:order val="0"/>
          <c:tx>
            <c:v>p + pi0</c:v>
          </c:tx>
          <c:marker>
            <c:symbol val="none"/>
          </c:marker>
          <c:xVal>
            <c:numRef>
              <c:f>'Q=0, Theta=40'!$A$48:$A$88</c:f>
              <c:numCache>
                <c:formatCode>General</c:formatCode>
                <c:ptCount val="4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  <c:pt idx="31">
                  <c:v>1410.0</c:v>
                </c:pt>
                <c:pt idx="32">
                  <c:v>1420.0</c:v>
                </c:pt>
                <c:pt idx="33">
                  <c:v>1430.0</c:v>
                </c:pt>
                <c:pt idx="34">
                  <c:v>1440.0</c:v>
                </c:pt>
                <c:pt idx="35">
                  <c:v>1450.0</c:v>
                </c:pt>
                <c:pt idx="36">
                  <c:v>1460.0</c:v>
                </c:pt>
                <c:pt idx="37">
                  <c:v>1470.0</c:v>
                </c:pt>
                <c:pt idx="38">
                  <c:v>1480.0</c:v>
                </c:pt>
                <c:pt idx="39">
                  <c:v>1490.0</c:v>
                </c:pt>
                <c:pt idx="40">
                  <c:v>1500.0</c:v>
                </c:pt>
              </c:numCache>
            </c:numRef>
          </c:xVal>
          <c:yVal>
            <c:numRef>
              <c:f>'Q=0, Theta=40'!$C$48:$C$88</c:f>
              <c:numCache>
                <c:formatCode>General</c:formatCode>
                <c:ptCount val="41"/>
                <c:pt idx="0">
                  <c:v>0.219</c:v>
                </c:pt>
                <c:pt idx="1">
                  <c:v>0.3</c:v>
                </c:pt>
                <c:pt idx="2">
                  <c:v>0.369</c:v>
                </c:pt>
                <c:pt idx="3">
                  <c:v>0.42</c:v>
                </c:pt>
                <c:pt idx="4">
                  <c:v>0.433</c:v>
                </c:pt>
                <c:pt idx="5">
                  <c:v>0.388</c:v>
                </c:pt>
                <c:pt idx="6">
                  <c:v>0.246</c:v>
                </c:pt>
                <c:pt idx="7">
                  <c:v>-0.044</c:v>
                </c:pt>
                <c:pt idx="8">
                  <c:v>-0.54</c:v>
                </c:pt>
                <c:pt idx="9">
                  <c:v>-1.273</c:v>
                </c:pt>
                <c:pt idx="10">
                  <c:v>-2.188</c:v>
                </c:pt>
                <c:pt idx="11">
                  <c:v>-3.102</c:v>
                </c:pt>
                <c:pt idx="12">
                  <c:v>-3.785</c:v>
                </c:pt>
                <c:pt idx="13">
                  <c:v>-4.113</c:v>
                </c:pt>
                <c:pt idx="14">
                  <c:v>-4.109999999999999</c:v>
                </c:pt>
                <c:pt idx="15">
                  <c:v>-3.901</c:v>
                </c:pt>
                <c:pt idx="16">
                  <c:v>-3.584</c:v>
                </c:pt>
                <c:pt idx="17">
                  <c:v>-3.232</c:v>
                </c:pt>
                <c:pt idx="18">
                  <c:v>-2.881</c:v>
                </c:pt>
                <c:pt idx="19">
                  <c:v>-2.55</c:v>
                </c:pt>
                <c:pt idx="20">
                  <c:v>-2.244</c:v>
                </c:pt>
                <c:pt idx="21">
                  <c:v>-1.961</c:v>
                </c:pt>
                <c:pt idx="22">
                  <c:v>-1.702</c:v>
                </c:pt>
                <c:pt idx="23">
                  <c:v>-1.468</c:v>
                </c:pt>
                <c:pt idx="24">
                  <c:v>-1.257</c:v>
                </c:pt>
                <c:pt idx="25">
                  <c:v>-1.071</c:v>
                </c:pt>
                <c:pt idx="26">
                  <c:v>-0.908</c:v>
                </c:pt>
                <c:pt idx="27">
                  <c:v>-0.769</c:v>
                </c:pt>
                <c:pt idx="28">
                  <c:v>-0.65</c:v>
                </c:pt>
                <c:pt idx="29">
                  <c:v>-0.547</c:v>
                </c:pt>
                <c:pt idx="30">
                  <c:v>-0.456</c:v>
                </c:pt>
                <c:pt idx="31">
                  <c:v>-0.368</c:v>
                </c:pt>
                <c:pt idx="32">
                  <c:v>-0.281</c:v>
                </c:pt>
                <c:pt idx="33">
                  <c:v>-0.189</c:v>
                </c:pt>
                <c:pt idx="34">
                  <c:v>-0.091</c:v>
                </c:pt>
                <c:pt idx="35">
                  <c:v>0.014</c:v>
                </c:pt>
                <c:pt idx="36">
                  <c:v>0.122</c:v>
                </c:pt>
                <c:pt idx="37">
                  <c:v>0.225</c:v>
                </c:pt>
                <c:pt idx="38">
                  <c:v>0.309</c:v>
                </c:pt>
                <c:pt idx="39">
                  <c:v>0.454</c:v>
                </c:pt>
                <c:pt idx="40">
                  <c:v>0.594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129126888"/>
        <c:axId val="2129132504"/>
      </c:scatterChart>
      <c:valAx>
        <c:axId val="2129126888"/>
        <c:scaling>
          <c:orientation val="minMax"/>
          <c:max val="15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29132504"/>
        <c:crosses val="autoZero"/>
        <c:crossBetween val="midCat"/>
      </c:valAx>
      <c:valAx>
        <c:axId val="212913250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R0y</a:t>
                </a:r>
                <a:r>
                  <a:rPr lang="en-US" altLang="ja-JP" baseline="0"/>
                  <a:t> [ub/sr]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2912688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E0+(pi0,p)</a:t>
            </a:r>
            <a:r>
              <a:rPr lang="en-US" altLang="ja-JP" baseline="0"/>
              <a:t> @ Q2=0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'Q2=0,E0+'!$B$1:$B$2</c:f>
              <c:strCache>
                <c:ptCount val="1"/>
                <c:pt idx="0">
                  <c:v>E0+(pi0_p) Re</c:v>
                </c:pt>
              </c:strCache>
            </c:strRef>
          </c:tx>
          <c:marker>
            <c:symbol val="none"/>
          </c:marker>
          <c:xVal>
            <c:numRef>
              <c:f>'Q2=0,E0+'!$A$3:$A$33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'Q2=0,E0+'!$B$3:$B$33</c:f>
              <c:numCache>
                <c:formatCode>General</c:formatCode>
                <c:ptCount val="31"/>
                <c:pt idx="0">
                  <c:v>-0.732</c:v>
                </c:pt>
                <c:pt idx="1">
                  <c:v>-0.847</c:v>
                </c:pt>
                <c:pt idx="2">
                  <c:v>-0.953</c:v>
                </c:pt>
                <c:pt idx="3">
                  <c:v>-1.05</c:v>
                </c:pt>
                <c:pt idx="4">
                  <c:v>-1.139</c:v>
                </c:pt>
                <c:pt idx="5">
                  <c:v>-1.222</c:v>
                </c:pt>
                <c:pt idx="6">
                  <c:v>-1.297</c:v>
                </c:pt>
                <c:pt idx="7">
                  <c:v>-1.365</c:v>
                </c:pt>
                <c:pt idx="8">
                  <c:v>-1.427</c:v>
                </c:pt>
                <c:pt idx="9">
                  <c:v>-1.481</c:v>
                </c:pt>
                <c:pt idx="10">
                  <c:v>-1.531</c:v>
                </c:pt>
                <c:pt idx="11">
                  <c:v>-1.573</c:v>
                </c:pt>
                <c:pt idx="12">
                  <c:v>-1.61</c:v>
                </c:pt>
                <c:pt idx="13">
                  <c:v>-1.638</c:v>
                </c:pt>
                <c:pt idx="14">
                  <c:v>-1.663</c:v>
                </c:pt>
                <c:pt idx="15">
                  <c:v>-1.68</c:v>
                </c:pt>
                <c:pt idx="16">
                  <c:v>-1.693</c:v>
                </c:pt>
                <c:pt idx="17">
                  <c:v>-1.699</c:v>
                </c:pt>
                <c:pt idx="18">
                  <c:v>-1.703</c:v>
                </c:pt>
                <c:pt idx="19">
                  <c:v>-1.698</c:v>
                </c:pt>
                <c:pt idx="20">
                  <c:v>-1.689</c:v>
                </c:pt>
                <c:pt idx="21">
                  <c:v>-1.674</c:v>
                </c:pt>
                <c:pt idx="22">
                  <c:v>-1.653</c:v>
                </c:pt>
                <c:pt idx="23">
                  <c:v>-1.628</c:v>
                </c:pt>
                <c:pt idx="24">
                  <c:v>-1.595</c:v>
                </c:pt>
                <c:pt idx="25">
                  <c:v>-1.557</c:v>
                </c:pt>
                <c:pt idx="26">
                  <c:v>-1.511</c:v>
                </c:pt>
                <c:pt idx="27">
                  <c:v>-1.459</c:v>
                </c:pt>
                <c:pt idx="28">
                  <c:v>-1.399</c:v>
                </c:pt>
                <c:pt idx="29">
                  <c:v>-1.332</c:v>
                </c:pt>
                <c:pt idx="30">
                  <c:v>-1.256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'Q2=0,E0+'!$C$1:$C$2</c:f>
              <c:strCache>
                <c:ptCount val="1"/>
                <c:pt idx="0">
                  <c:v>E0+(pi0_p) Im</c:v>
                </c:pt>
              </c:strCache>
            </c:strRef>
          </c:tx>
          <c:marker>
            <c:symbol val="none"/>
          </c:marker>
          <c:xVal>
            <c:numRef>
              <c:f>'Q2=0,E0+'!$A$3:$A$33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'Q2=0,E0+'!$C$3:$C$33</c:f>
              <c:numCache>
                <c:formatCode>General</c:formatCode>
                <c:ptCount val="31"/>
                <c:pt idx="0">
                  <c:v>1.605</c:v>
                </c:pt>
                <c:pt idx="1">
                  <c:v>1.875</c:v>
                </c:pt>
                <c:pt idx="2">
                  <c:v>2.093</c:v>
                </c:pt>
                <c:pt idx="3">
                  <c:v>2.278</c:v>
                </c:pt>
                <c:pt idx="4">
                  <c:v>2.434</c:v>
                </c:pt>
                <c:pt idx="5">
                  <c:v>2.571</c:v>
                </c:pt>
                <c:pt idx="6">
                  <c:v>2.694</c:v>
                </c:pt>
                <c:pt idx="7">
                  <c:v>2.803</c:v>
                </c:pt>
                <c:pt idx="8">
                  <c:v>2.905</c:v>
                </c:pt>
                <c:pt idx="9">
                  <c:v>3.001</c:v>
                </c:pt>
                <c:pt idx="10">
                  <c:v>3.089</c:v>
                </c:pt>
                <c:pt idx="11">
                  <c:v>3.174</c:v>
                </c:pt>
                <c:pt idx="12">
                  <c:v>3.255</c:v>
                </c:pt>
                <c:pt idx="13">
                  <c:v>3.333</c:v>
                </c:pt>
                <c:pt idx="14">
                  <c:v>3.408</c:v>
                </c:pt>
                <c:pt idx="15">
                  <c:v>3.48</c:v>
                </c:pt>
                <c:pt idx="16">
                  <c:v>3.553</c:v>
                </c:pt>
                <c:pt idx="17">
                  <c:v>3.62</c:v>
                </c:pt>
                <c:pt idx="18">
                  <c:v>3.689</c:v>
                </c:pt>
                <c:pt idx="19">
                  <c:v>3.758</c:v>
                </c:pt>
                <c:pt idx="20">
                  <c:v>3.828</c:v>
                </c:pt>
                <c:pt idx="21">
                  <c:v>3.895</c:v>
                </c:pt>
                <c:pt idx="22">
                  <c:v>3.962</c:v>
                </c:pt>
                <c:pt idx="23">
                  <c:v>4.029</c:v>
                </c:pt>
                <c:pt idx="24">
                  <c:v>4.097</c:v>
                </c:pt>
                <c:pt idx="25">
                  <c:v>4.164999999999995</c:v>
                </c:pt>
                <c:pt idx="26">
                  <c:v>4.237</c:v>
                </c:pt>
                <c:pt idx="27">
                  <c:v>4.311</c:v>
                </c:pt>
                <c:pt idx="28">
                  <c:v>4.387</c:v>
                </c:pt>
                <c:pt idx="29">
                  <c:v>4.466</c:v>
                </c:pt>
                <c:pt idx="30">
                  <c:v>4.553999999999998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6145288"/>
        <c:axId val="-2026181624"/>
      </c:scatterChart>
      <c:valAx>
        <c:axId val="-2026145288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</a:t>
                </a:r>
                <a:r>
                  <a:rPr lang="en-US" altLang="ja-JP" baseline="0"/>
                  <a:t> Mass W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26181624"/>
        <c:crosses val="autoZero"/>
        <c:crossBetween val="midCat"/>
      </c:valAx>
      <c:valAx>
        <c:axId val="-202618162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26145288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E0+(pi+,n)</a:t>
            </a:r>
            <a:r>
              <a:rPr lang="en-US" altLang="ja-JP" baseline="0"/>
              <a:t> @ Q2=0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'Q2=0,E0+'!$D$1:$D$2</c:f>
              <c:strCache>
                <c:ptCount val="1"/>
                <c:pt idx="0">
                  <c:v>E0+(pi+_n) Re</c:v>
                </c:pt>
              </c:strCache>
            </c:strRef>
          </c:tx>
          <c:marker>
            <c:symbol val="none"/>
          </c:marker>
          <c:xVal>
            <c:numRef>
              <c:f>'Q2=0,E0+'!$A$3:$A$33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'Q2=0,E0+'!$D$3:$D$33</c:f>
              <c:numCache>
                <c:formatCode>General</c:formatCode>
                <c:ptCount val="31"/>
                <c:pt idx="0">
                  <c:v>23.938</c:v>
                </c:pt>
                <c:pt idx="1">
                  <c:v>22.762</c:v>
                </c:pt>
                <c:pt idx="2">
                  <c:v>21.717</c:v>
                </c:pt>
                <c:pt idx="3">
                  <c:v>20.783</c:v>
                </c:pt>
                <c:pt idx="4">
                  <c:v>19.945</c:v>
                </c:pt>
                <c:pt idx="5">
                  <c:v>19.187</c:v>
                </c:pt>
                <c:pt idx="6">
                  <c:v>18.5</c:v>
                </c:pt>
                <c:pt idx="7">
                  <c:v>17.875</c:v>
                </c:pt>
                <c:pt idx="8">
                  <c:v>17.303</c:v>
                </c:pt>
                <c:pt idx="9">
                  <c:v>16.78</c:v>
                </c:pt>
                <c:pt idx="10">
                  <c:v>16.299</c:v>
                </c:pt>
                <c:pt idx="11">
                  <c:v>15.855</c:v>
                </c:pt>
                <c:pt idx="12">
                  <c:v>15.446</c:v>
                </c:pt>
                <c:pt idx="13">
                  <c:v>15.065</c:v>
                </c:pt>
                <c:pt idx="14">
                  <c:v>14.714</c:v>
                </c:pt>
                <c:pt idx="15">
                  <c:v>14.387</c:v>
                </c:pt>
                <c:pt idx="16">
                  <c:v>14.085</c:v>
                </c:pt>
                <c:pt idx="17">
                  <c:v>13.804</c:v>
                </c:pt>
                <c:pt idx="18">
                  <c:v>13.542</c:v>
                </c:pt>
                <c:pt idx="19">
                  <c:v>13.301</c:v>
                </c:pt>
                <c:pt idx="20">
                  <c:v>13.077</c:v>
                </c:pt>
                <c:pt idx="21">
                  <c:v>12.871</c:v>
                </c:pt>
                <c:pt idx="22">
                  <c:v>12.679</c:v>
                </c:pt>
                <c:pt idx="23">
                  <c:v>12.502</c:v>
                </c:pt>
                <c:pt idx="24">
                  <c:v>12.341</c:v>
                </c:pt>
                <c:pt idx="25">
                  <c:v>12.196</c:v>
                </c:pt>
                <c:pt idx="26">
                  <c:v>12.064</c:v>
                </c:pt>
                <c:pt idx="27">
                  <c:v>11.949</c:v>
                </c:pt>
                <c:pt idx="28">
                  <c:v>11.848</c:v>
                </c:pt>
                <c:pt idx="29">
                  <c:v>11.761</c:v>
                </c:pt>
                <c:pt idx="30">
                  <c:v>11.692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'Q2=0,E0+'!$E$1:$E$2</c:f>
              <c:strCache>
                <c:ptCount val="1"/>
                <c:pt idx="0">
                  <c:v>E0+(pi+_n) Im</c:v>
                </c:pt>
              </c:strCache>
            </c:strRef>
          </c:tx>
          <c:marker>
            <c:symbol val="none"/>
          </c:marker>
          <c:xVal>
            <c:numRef>
              <c:f>'Q2=0,E0+'!$A$3:$A$33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'Q2=0,E0+'!$E$3:$E$33</c:f>
              <c:numCache>
                <c:formatCode>General</c:formatCode>
                <c:ptCount val="31"/>
                <c:pt idx="0">
                  <c:v>0.93</c:v>
                </c:pt>
                <c:pt idx="1">
                  <c:v>0.972</c:v>
                </c:pt>
                <c:pt idx="2">
                  <c:v>0.962</c:v>
                </c:pt>
                <c:pt idx="3">
                  <c:v>0.921</c:v>
                </c:pt>
                <c:pt idx="4">
                  <c:v>0.86</c:v>
                </c:pt>
                <c:pt idx="5">
                  <c:v>0.789</c:v>
                </c:pt>
                <c:pt idx="6">
                  <c:v>0.713</c:v>
                </c:pt>
                <c:pt idx="7">
                  <c:v>0.632</c:v>
                </c:pt>
                <c:pt idx="8">
                  <c:v>0.549</c:v>
                </c:pt>
                <c:pt idx="9">
                  <c:v>0.466</c:v>
                </c:pt>
                <c:pt idx="10">
                  <c:v>0.384</c:v>
                </c:pt>
                <c:pt idx="11">
                  <c:v>0.302</c:v>
                </c:pt>
                <c:pt idx="12">
                  <c:v>0.224</c:v>
                </c:pt>
                <c:pt idx="13">
                  <c:v>0.148</c:v>
                </c:pt>
                <c:pt idx="14">
                  <c:v>0.075</c:v>
                </c:pt>
                <c:pt idx="15">
                  <c:v>0.007</c:v>
                </c:pt>
                <c:pt idx="16">
                  <c:v>-0.058</c:v>
                </c:pt>
                <c:pt idx="17">
                  <c:v>-0.119</c:v>
                </c:pt>
                <c:pt idx="18">
                  <c:v>-0.174</c:v>
                </c:pt>
                <c:pt idx="19">
                  <c:v>-0.226</c:v>
                </c:pt>
                <c:pt idx="20">
                  <c:v>-0.266</c:v>
                </c:pt>
                <c:pt idx="21">
                  <c:v>-0.305</c:v>
                </c:pt>
                <c:pt idx="22">
                  <c:v>-0.337</c:v>
                </c:pt>
                <c:pt idx="23">
                  <c:v>-0.361</c:v>
                </c:pt>
                <c:pt idx="24">
                  <c:v>-0.378</c:v>
                </c:pt>
                <c:pt idx="25">
                  <c:v>-0.384</c:v>
                </c:pt>
                <c:pt idx="26">
                  <c:v>-0.381</c:v>
                </c:pt>
                <c:pt idx="27">
                  <c:v>-0.368</c:v>
                </c:pt>
                <c:pt idx="28">
                  <c:v>-0.339</c:v>
                </c:pt>
                <c:pt idx="29">
                  <c:v>-0.297</c:v>
                </c:pt>
                <c:pt idx="30">
                  <c:v>-0.237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52986216"/>
        <c:axId val="1752953464"/>
      </c:scatterChart>
      <c:valAx>
        <c:axId val="1752986216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752953464"/>
        <c:crosses val="autoZero"/>
        <c:crossBetween val="midCat"/>
      </c:valAx>
      <c:valAx>
        <c:axId val="175295346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75298621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E0+</a:t>
            </a:r>
            <a:r>
              <a:rPr lang="en-US" altLang="ja-JP" baseline="0"/>
              <a:t>@ Q2=0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2"/>
          <c:order val="2"/>
          <c:tx>
            <c:strRef>
              <c:f>'Q2=0,E0+'!$B$1:$B$2</c:f>
              <c:strCache>
                <c:ptCount val="1"/>
                <c:pt idx="0">
                  <c:v>E0+(pi0_p) Re</c:v>
                </c:pt>
              </c:strCache>
            </c:strRef>
          </c:tx>
          <c:marker>
            <c:symbol val="none"/>
          </c:marker>
          <c:xVal>
            <c:numRef>
              <c:f>'Q2=0,E0+'!$A$3:$A$33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'Q2=0,E0+'!$B$3:$B$33</c:f>
              <c:numCache>
                <c:formatCode>General</c:formatCode>
                <c:ptCount val="31"/>
                <c:pt idx="0">
                  <c:v>-0.732</c:v>
                </c:pt>
                <c:pt idx="1">
                  <c:v>-0.847</c:v>
                </c:pt>
                <c:pt idx="2">
                  <c:v>-0.953</c:v>
                </c:pt>
                <c:pt idx="3">
                  <c:v>-1.05</c:v>
                </c:pt>
                <c:pt idx="4">
                  <c:v>-1.139</c:v>
                </c:pt>
                <c:pt idx="5">
                  <c:v>-1.222</c:v>
                </c:pt>
                <c:pt idx="6">
                  <c:v>-1.297</c:v>
                </c:pt>
                <c:pt idx="7">
                  <c:v>-1.365</c:v>
                </c:pt>
                <c:pt idx="8">
                  <c:v>-1.427</c:v>
                </c:pt>
                <c:pt idx="9">
                  <c:v>-1.481</c:v>
                </c:pt>
                <c:pt idx="10">
                  <c:v>-1.531</c:v>
                </c:pt>
                <c:pt idx="11">
                  <c:v>-1.573</c:v>
                </c:pt>
                <c:pt idx="12">
                  <c:v>-1.61</c:v>
                </c:pt>
                <c:pt idx="13">
                  <c:v>-1.638</c:v>
                </c:pt>
                <c:pt idx="14">
                  <c:v>-1.663</c:v>
                </c:pt>
                <c:pt idx="15">
                  <c:v>-1.68</c:v>
                </c:pt>
                <c:pt idx="16">
                  <c:v>-1.693</c:v>
                </c:pt>
                <c:pt idx="17">
                  <c:v>-1.699</c:v>
                </c:pt>
                <c:pt idx="18">
                  <c:v>-1.703</c:v>
                </c:pt>
                <c:pt idx="19">
                  <c:v>-1.698</c:v>
                </c:pt>
                <c:pt idx="20">
                  <c:v>-1.689</c:v>
                </c:pt>
                <c:pt idx="21">
                  <c:v>-1.674</c:v>
                </c:pt>
                <c:pt idx="22">
                  <c:v>-1.653</c:v>
                </c:pt>
                <c:pt idx="23">
                  <c:v>-1.628</c:v>
                </c:pt>
                <c:pt idx="24">
                  <c:v>-1.595</c:v>
                </c:pt>
                <c:pt idx="25">
                  <c:v>-1.557</c:v>
                </c:pt>
                <c:pt idx="26">
                  <c:v>-1.511</c:v>
                </c:pt>
                <c:pt idx="27">
                  <c:v>-1.459</c:v>
                </c:pt>
                <c:pt idx="28">
                  <c:v>-1.399</c:v>
                </c:pt>
                <c:pt idx="29">
                  <c:v>-1.332</c:v>
                </c:pt>
                <c:pt idx="30">
                  <c:v>-1.256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'Q2=0,E0+'!$C$1:$C$2</c:f>
              <c:strCache>
                <c:ptCount val="1"/>
                <c:pt idx="0">
                  <c:v>E0+(pi0_p) Im</c:v>
                </c:pt>
              </c:strCache>
            </c:strRef>
          </c:tx>
          <c:marker>
            <c:symbol val="none"/>
          </c:marker>
          <c:xVal>
            <c:numRef>
              <c:f>'Q2=0,E0+'!$A$3:$A$33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'Q2=0,E0+'!$C$3:$C$33</c:f>
              <c:numCache>
                <c:formatCode>General</c:formatCode>
                <c:ptCount val="31"/>
                <c:pt idx="0">
                  <c:v>1.605</c:v>
                </c:pt>
                <c:pt idx="1">
                  <c:v>1.875</c:v>
                </c:pt>
                <c:pt idx="2">
                  <c:v>2.093</c:v>
                </c:pt>
                <c:pt idx="3">
                  <c:v>2.278</c:v>
                </c:pt>
                <c:pt idx="4">
                  <c:v>2.434</c:v>
                </c:pt>
                <c:pt idx="5">
                  <c:v>2.571</c:v>
                </c:pt>
                <c:pt idx="6">
                  <c:v>2.694</c:v>
                </c:pt>
                <c:pt idx="7">
                  <c:v>2.803</c:v>
                </c:pt>
                <c:pt idx="8">
                  <c:v>2.905</c:v>
                </c:pt>
                <c:pt idx="9">
                  <c:v>3.001</c:v>
                </c:pt>
                <c:pt idx="10">
                  <c:v>3.089</c:v>
                </c:pt>
                <c:pt idx="11">
                  <c:v>3.174</c:v>
                </c:pt>
                <c:pt idx="12">
                  <c:v>3.255</c:v>
                </c:pt>
                <c:pt idx="13">
                  <c:v>3.333</c:v>
                </c:pt>
                <c:pt idx="14">
                  <c:v>3.408</c:v>
                </c:pt>
                <c:pt idx="15">
                  <c:v>3.48</c:v>
                </c:pt>
                <c:pt idx="16">
                  <c:v>3.553</c:v>
                </c:pt>
                <c:pt idx="17">
                  <c:v>3.62</c:v>
                </c:pt>
                <c:pt idx="18">
                  <c:v>3.689</c:v>
                </c:pt>
                <c:pt idx="19">
                  <c:v>3.758</c:v>
                </c:pt>
                <c:pt idx="20">
                  <c:v>3.828</c:v>
                </c:pt>
                <c:pt idx="21">
                  <c:v>3.895</c:v>
                </c:pt>
                <c:pt idx="22">
                  <c:v>3.962</c:v>
                </c:pt>
                <c:pt idx="23">
                  <c:v>4.029</c:v>
                </c:pt>
                <c:pt idx="24">
                  <c:v>4.097</c:v>
                </c:pt>
                <c:pt idx="25">
                  <c:v>4.164999999999995</c:v>
                </c:pt>
                <c:pt idx="26">
                  <c:v>4.237</c:v>
                </c:pt>
                <c:pt idx="27">
                  <c:v>4.311</c:v>
                </c:pt>
                <c:pt idx="28">
                  <c:v>4.387</c:v>
                </c:pt>
                <c:pt idx="29">
                  <c:v>4.466</c:v>
                </c:pt>
                <c:pt idx="30">
                  <c:v>4.553999999999998</c:v>
                </c:pt>
              </c:numCache>
            </c:numRef>
          </c:yVal>
          <c:smooth val="1"/>
        </c:ser>
        <c:ser>
          <c:idx val="0"/>
          <c:order val="0"/>
          <c:tx>
            <c:strRef>
              <c:f>'Q2=0,E0+'!$D$1:$D$2</c:f>
              <c:strCache>
                <c:ptCount val="1"/>
                <c:pt idx="0">
                  <c:v>E0+(pi+_n) Re</c:v>
                </c:pt>
              </c:strCache>
            </c:strRef>
          </c:tx>
          <c:marker>
            <c:symbol val="none"/>
          </c:marker>
          <c:xVal>
            <c:numRef>
              <c:f>'Q2=0,E0+'!$A$3:$A$33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'Q2=0,E0+'!$D$3:$D$33</c:f>
              <c:numCache>
                <c:formatCode>General</c:formatCode>
                <c:ptCount val="31"/>
                <c:pt idx="0">
                  <c:v>23.938</c:v>
                </c:pt>
                <c:pt idx="1">
                  <c:v>22.762</c:v>
                </c:pt>
                <c:pt idx="2">
                  <c:v>21.717</c:v>
                </c:pt>
                <c:pt idx="3">
                  <c:v>20.783</c:v>
                </c:pt>
                <c:pt idx="4">
                  <c:v>19.945</c:v>
                </c:pt>
                <c:pt idx="5">
                  <c:v>19.187</c:v>
                </c:pt>
                <c:pt idx="6">
                  <c:v>18.5</c:v>
                </c:pt>
                <c:pt idx="7">
                  <c:v>17.875</c:v>
                </c:pt>
                <c:pt idx="8">
                  <c:v>17.303</c:v>
                </c:pt>
                <c:pt idx="9">
                  <c:v>16.78</c:v>
                </c:pt>
                <c:pt idx="10">
                  <c:v>16.299</c:v>
                </c:pt>
                <c:pt idx="11">
                  <c:v>15.855</c:v>
                </c:pt>
                <c:pt idx="12">
                  <c:v>15.446</c:v>
                </c:pt>
                <c:pt idx="13">
                  <c:v>15.065</c:v>
                </c:pt>
                <c:pt idx="14">
                  <c:v>14.714</c:v>
                </c:pt>
                <c:pt idx="15">
                  <c:v>14.387</c:v>
                </c:pt>
                <c:pt idx="16">
                  <c:v>14.085</c:v>
                </c:pt>
                <c:pt idx="17">
                  <c:v>13.804</c:v>
                </c:pt>
                <c:pt idx="18">
                  <c:v>13.542</c:v>
                </c:pt>
                <c:pt idx="19">
                  <c:v>13.301</c:v>
                </c:pt>
                <c:pt idx="20">
                  <c:v>13.077</c:v>
                </c:pt>
                <c:pt idx="21">
                  <c:v>12.871</c:v>
                </c:pt>
                <c:pt idx="22">
                  <c:v>12.679</c:v>
                </c:pt>
                <c:pt idx="23">
                  <c:v>12.502</c:v>
                </c:pt>
                <c:pt idx="24">
                  <c:v>12.341</c:v>
                </c:pt>
                <c:pt idx="25">
                  <c:v>12.196</c:v>
                </c:pt>
                <c:pt idx="26">
                  <c:v>12.064</c:v>
                </c:pt>
                <c:pt idx="27">
                  <c:v>11.949</c:v>
                </c:pt>
                <c:pt idx="28">
                  <c:v>11.848</c:v>
                </c:pt>
                <c:pt idx="29">
                  <c:v>11.761</c:v>
                </c:pt>
                <c:pt idx="30">
                  <c:v>11.692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'Q2=0,E0+'!$E$1:$E$2</c:f>
              <c:strCache>
                <c:ptCount val="1"/>
                <c:pt idx="0">
                  <c:v>E0+(pi+_n) Im</c:v>
                </c:pt>
              </c:strCache>
            </c:strRef>
          </c:tx>
          <c:marker>
            <c:symbol val="none"/>
          </c:marker>
          <c:xVal>
            <c:numRef>
              <c:f>'Q2=0,E0+'!$A$3:$A$33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'Q2=0,E0+'!$E$3:$E$33</c:f>
              <c:numCache>
                <c:formatCode>General</c:formatCode>
                <c:ptCount val="31"/>
                <c:pt idx="0">
                  <c:v>0.93</c:v>
                </c:pt>
                <c:pt idx="1">
                  <c:v>0.972</c:v>
                </c:pt>
                <c:pt idx="2">
                  <c:v>0.962</c:v>
                </c:pt>
                <c:pt idx="3">
                  <c:v>0.921</c:v>
                </c:pt>
                <c:pt idx="4">
                  <c:v>0.86</c:v>
                </c:pt>
                <c:pt idx="5">
                  <c:v>0.789</c:v>
                </c:pt>
                <c:pt idx="6">
                  <c:v>0.713</c:v>
                </c:pt>
                <c:pt idx="7">
                  <c:v>0.632</c:v>
                </c:pt>
                <c:pt idx="8">
                  <c:v>0.549</c:v>
                </c:pt>
                <c:pt idx="9">
                  <c:v>0.466</c:v>
                </c:pt>
                <c:pt idx="10">
                  <c:v>0.384</c:v>
                </c:pt>
                <c:pt idx="11">
                  <c:v>0.302</c:v>
                </c:pt>
                <c:pt idx="12">
                  <c:v>0.224</c:v>
                </c:pt>
                <c:pt idx="13">
                  <c:v>0.148</c:v>
                </c:pt>
                <c:pt idx="14">
                  <c:v>0.075</c:v>
                </c:pt>
                <c:pt idx="15">
                  <c:v>0.007</c:v>
                </c:pt>
                <c:pt idx="16">
                  <c:v>-0.058</c:v>
                </c:pt>
                <c:pt idx="17">
                  <c:v>-0.119</c:v>
                </c:pt>
                <c:pt idx="18">
                  <c:v>-0.174</c:v>
                </c:pt>
                <c:pt idx="19">
                  <c:v>-0.226</c:v>
                </c:pt>
                <c:pt idx="20">
                  <c:v>-0.266</c:v>
                </c:pt>
                <c:pt idx="21">
                  <c:v>-0.305</c:v>
                </c:pt>
                <c:pt idx="22">
                  <c:v>-0.337</c:v>
                </c:pt>
                <c:pt idx="23">
                  <c:v>-0.361</c:v>
                </c:pt>
                <c:pt idx="24">
                  <c:v>-0.378</c:v>
                </c:pt>
                <c:pt idx="25">
                  <c:v>-0.384</c:v>
                </c:pt>
                <c:pt idx="26">
                  <c:v>-0.381</c:v>
                </c:pt>
                <c:pt idx="27">
                  <c:v>-0.368</c:v>
                </c:pt>
                <c:pt idx="28">
                  <c:v>-0.339</c:v>
                </c:pt>
                <c:pt idx="29">
                  <c:v>-0.297</c:v>
                </c:pt>
                <c:pt idx="30">
                  <c:v>-0.237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0749544"/>
        <c:axId val="-2026278200"/>
      </c:scatterChart>
      <c:valAx>
        <c:axId val="-2020749544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26278200"/>
        <c:crosses val="autoZero"/>
        <c:crossBetween val="midCat"/>
      </c:valAx>
      <c:valAx>
        <c:axId val="-20262782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20749544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/>
              <a:t>E1+(pi0,p)</a:t>
            </a:r>
            <a:endParaRPr lang="ja-JP" altLang="en-US"/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'Q2=0,E1+'!$B$1:$B$2</c:f>
              <c:strCache>
                <c:ptCount val="1"/>
                <c:pt idx="0">
                  <c:v>E1+(pi0_p) Re</c:v>
                </c:pt>
              </c:strCache>
            </c:strRef>
          </c:tx>
          <c:marker>
            <c:symbol val="none"/>
          </c:marker>
          <c:xVal>
            <c:numRef>
              <c:f>'Q2=0,E1+'!$A$3:$A$33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'Q2=0,E1+'!$B$3:$B$33</c:f>
              <c:numCache>
                <c:formatCode>General</c:formatCode>
                <c:ptCount val="31"/>
                <c:pt idx="0">
                  <c:v>-0.163</c:v>
                </c:pt>
                <c:pt idx="1">
                  <c:v>-0.198</c:v>
                </c:pt>
                <c:pt idx="2">
                  <c:v>-0.229</c:v>
                </c:pt>
                <c:pt idx="3">
                  <c:v>-0.254</c:v>
                </c:pt>
                <c:pt idx="4">
                  <c:v>-0.269</c:v>
                </c:pt>
                <c:pt idx="5">
                  <c:v>-0.267</c:v>
                </c:pt>
                <c:pt idx="6">
                  <c:v>-0.236</c:v>
                </c:pt>
                <c:pt idx="7">
                  <c:v>-0.162</c:v>
                </c:pt>
                <c:pt idx="8">
                  <c:v>-0.022</c:v>
                </c:pt>
                <c:pt idx="9">
                  <c:v>0.199</c:v>
                </c:pt>
                <c:pt idx="10">
                  <c:v>0.492</c:v>
                </c:pt>
                <c:pt idx="11">
                  <c:v>0.812</c:v>
                </c:pt>
                <c:pt idx="12">
                  <c:v>1.08</c:v>
                </c:pt>
                <c:pt idx="13">
                  <c:v>1.242</c:v>
                </c:pt>
                <c:pt idx="14">
                  <c:v>1.292</c:v>
                </c:pt>
                <c:pt idx="15">
                  <c:v>1.263</c:v>
                </c:pt>
                <c:pt idx="16">
                  <c:v>1.188</c:v>
                </c:pt>
                <c:pt idx="17">
                  <c:v>1.094</c:v>
                </c:pt>
                <c:pt idx="18">
                  <c:v>0.996</c:v>
                </c:pt>
                <c:pt idx="19">
                  <c:v>0.902</c:v>
                </c:pt>
                <c:pt idx="20">
                  <c:v>0.815</c:v>
                </c:pt>
                <c:pt idx="21">
                  <c:v>0.736</c:v>
                </c:pt>
                <c:pt idx="22">
                  <c:v>0.665</c:v>
                </c:pt>
                <c:pt idx="23">
                  <c:v>0.601</c:v>
                </c:pt>
                <c:pt idx="24">
                  <c:v>0.544</c:v>
                </c:pt>
                <c:pt idx="25">
                  <c:v>0.492</c:v>
                </c:pt>
                <c:pt idx="26">
                  <c:v>0.445</c:v>
                </c:pt>
                <c:pt idx="27">
                  <c:v>0.403</c:v>
                </c:pt>
                <c:pt idx="28">
                  <c:v>0.365</c:v>
                </c:pt>
                <c:pt idx="29">
                  <c:v>0.331</c:v>
                </c:pt>
                <c:pt idx="30">
                  <c:v>0.3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'Q2=0,E1+'!$C$1:$C$2</c:f>
              <c:strCache>
                <c:ptCount val="1"/>
                <c:pt idx="0">
                  <c:v>E1+(pi0_p) Im</c:v>
                </c:pt>
              </c:strCache>
            </c:strRef>
          </c:tx>
          <c:marker>
            <c:symbol val="none"/>
          </c:marker>
          <c:xVal>
            <c:numRef>
              <c:f>'Q2=0,E1+'!$A$3:$A$33</c:f>
              <c:numCache>
                <c:formatCode>General</c:formatCode>
                <c:ptCount val="31"/>
                <c:pt idx="0">
                  <c:v>1100.0</c:v>
                </c:pt>
                <c:pt idx="1">
                  <c:v>1110.0</c:v>
                </c:pt>
                <c:pt idx="2">
                  <c:v>1120.0</c:v>
                </c:pt>
                <c:pt idx="3">
                  <c:v>1130.0</c:v>
                </c:pt>
                <c:pt idx="4">
                  <c:v>1140.0</c:v>
                </c:pt>
                <c:pt idx="5">
                  <c:v>1150.0</c:v>
                </c:pt>
                <c:pt idx="6">
                  <c:v>1160.0</c:v>
                </c:pt>
                <c:pt idx="7">
                  <c:v>1170.0</c:v>
                </c:pt>
                <c:pt idx="8">
                  <c:v>1180.0</c:v>
                </c:pt>
                <c:pt idx="9">
                  <c:v>1190.0</c:v>
                </c:pt>
                <c:pt idx="10">
                  <c:v>1200.0</c:v>
                </c:pt>
                <c:pt idx="11">
                  <c:v>1210.0</c:v>
                </c:pt>
                <c:pt idx="12">
                  <c:v>1220.0</c:v>
                </c:pt>
                <c:pt idx="13">
                  <c:v>1230.0</c:v>
                </c:pt>
                <c:pt idx="14">
                  <c:v>1240.0</c:v>
                </c:pt>
                <c:pt idx="15">
                  <c:v>1250.0</c:v>
                </c:pt>
                <c:pt idx="16">
                  <c:v>1260.0</c:v>
                </c:pt>
                <c:pt idx="17">
                  <c:v>1270.0</c:v>
                </c:pt>
                <c:pt idx="18">
                  <c:v>1280.0</c:v>
                </c:pt>
                <c:pt idx="19">
                  <c:v>1290.0</c:v>
                </c:pt>
                <c:pt idx="20">
                  <c:v>1300.0</c:v>
                </c:pt>
                <c:pt idx="21">
                  <c:v>1310.0</c:v>
                </c:pt>
                <c:pt idx="22">
                  <c:v>1320.0</c:v>
                </c:pt>
                <c:pt idx="23">
                  <c:v>1330.0</c:v>
                </c:pt>
                <c:pt idx="24">
                  <c:v>1340.0</c:v>
                </c:pt>
                <c:pt idx="25">
                  <c:v>1350.0</c:v>
                </c:pt>
                <c:pt idx="26">
                  <c:v>1360.0</c:v>
                </c:pt>
                <c:pt idx="27">
                  <c:v>1370.0</c:v>
                </c:pt>
                <c:pt idx="28">
                  <c:v>1380.0</c:v>
                </c:pt>
                <c:pt idx="29">
                  <c:v>1390.0</c:v>
                </c:pt>
                <c:pt idx="30">
                  <c:v>1400.0</c:v>
                </c:pt>
              </c:numCache>
            </c:numRef>
          </c:xVal>
          <c:yVal>
            <c:numRef>
              <c:f>'Q2=0,E1+'!$C$3:$C$33</c:f>
              <c:numCache>
                <c:formatCode>General</c:formatCode>
                <c:ptCount val="31"/>
                <c:pt idx="0">
                  <c:v>-0.046</c:v>
                </c:pt>
                <c:pt idx="1">
                  <c:v>-0.094</c:v>
                </c:pt>
                <c:pt idx="2">
                  <c:v>-0.159</c:v>
                </c:pt>
                <c:pt idx="3">
                  <c:v>-0.242</c:v>
                </c:pt>
                <c:pt idx="4">
                  <c:v>-0.347</c:v>
                </c:pt>
                <c:pt idx="5">
                  <c:v>-0.474</c:v>
                </c:pt>
                <c:pt idx="6">
                  <c:v>-0.625</c:v>
                </c:pt>
                <c:pt idx="7">
                  <c:v>-0.795</c:v>
                </c:pt>
                <c:pt idx="8">
                  <c:v>-0.967</c:v>
                </c:pt>
                <c:pt idx="9">
                  <c:v>-1.107</c:v>
                </c:pt>
                <c:pt idx="10">
                  <c:v>-1.166</c:v>
                </c:pt>
                <c:pt idx="11">
                  <c:v>-1.099</c:v>
                </c:pt>
                <c:pt idx="12">
                  <c:v>-0.907</c:v>
                </c:pt>
                <c:pt idx="13">
                  <c:v>-0.645</c:v>
                </c:pt>
                <c:pt idx="14">
                  <c:v>-0.38</c:v>
                </c:pt>
                <c:pt idx="15">
                  <c:v>-0.154</c:v>
                </c:pt>
                <c:pt idx="16">
                  <c:v>0.019</c:v>
                </c:pt>
                <c:pt idx="17">
                  <c:v>0.145</c:v>
                </c:pt>
                <c:pt idx="18">
                  <c:v>0.233</c:v>
                </c:pt>
                <c:pt idx="19">
                  <c:v>0.293</c:v>
                </c:pt>
                <c:pt idx="20">
                  <c:v>0.333</c:v>
                </c:pt>
                <c:pt idx="21">
                  <c:v>0.358</c:v>
                </c:pt>
                <c:pt idx="22">
                  <c:v>0.372</c:v>
                </c:pt>
                <c:pt idx="23">
                  <c:v>0.379</c:v>
                </c:pt>
                <c:pt idx="24">
                  <c:v>0.38</c:v>
                </c:pt>
                <c:pt idx="25">
                  <c:v>0.378</c:v>
                </c:pt>
                <c:pt idx="26">
                  <c:v>0.373</c:v>
                </c:pt>
                <c:pt idx="27">
                  <c:v>0.365</c:v>
                </c:pt>
                <c:pt idx="28">
                  <c:v>0.356</c:v>
                </c:pt>
                <c:pt idx="29">
                  <c:v>0.345</c:v>
                </c:pt>
                <c:pt idx="30">
                  <c:v>0.333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27001752"/>
        <c:axId val="-2026982744"/>
      </c:scatterChart>
      <c:valAx>
        <c:axId val="-2027001752"/>
        <c:scaling>
          <c:orientation val="minMax"/>
          <c:max val="1400.0"/>
          <c:min val="11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Invariant</a:t>
                </a:r>
                <a:r>
                  <a:rPr lang="en-US" altLang="ja-JP" baseline="0"/>
                  <a:t> Mass [MeV]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26982744"/>
        <c:crosses val="autoZero"/>
        <c:crossBetween val="midCat"/>
      </c:valAx>
      <c:valAx>
        <c:axId val="-2026982744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altLang="ja-JP"/>
                  <a:t>Amplitude</a:t>
                </a:r>
                <a:endParaRPr lang="ja-JP" altLang="en-US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027001752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emf"/><Relationship Id="rId2" Type="http://schemas.openxmlformats.org/officeDocument/2006/relationships/image" Target="../media/image90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Relationship Id="rId2" Type="http://schemas.openxmlformats.org/officeDocument/2006/relationships/image" Target="../media/image97.emf"/><Relationship Id="rId3" Type="http://schemas.openxmlformats.org/officeDocument/2006/relationships/image" Target="../media/image98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Relationship Id="rId2" Type="http://schemas.openxmlformats.org/officeDocument/2006/relationships/image" Target="../media/image103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4" Type="http://schemas.openxmlformats.org/officeDocument/2006/relationships/image" Target="../media/image111.emf"/><Relationship Id="rId5" Type="http://schemas.openxmlformats.org/officeDocument/2006/relationships/image" Target="../media/image112.emf"/><Relationship Id="rId1" Type="http://schemas.openxmlformats.org/officeDocument/2006/relationships/image" Target="../media/image108.emf"/><Relationship Id="rId2" Type="http://schemas.openxmlformats.org/officeDocument/2006/relationships/image" Target="../media/image10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emf"/><Relationship Id="rId1" Type="http://schemas.openxmlformats.org/officeDocument/2006/relationships/image" Target="../media/image58.emf"/><Relationship Id="rId2" Type="http://schemas.openxmlformats.org/officeDocument/2006/relationships/image" Target="../media/image5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7DDBC1-6085-8E4D-8B5D-27E3508D164D}" type="datetimeFigureOut">
              <a:rPr kumimoji="1" lang="ja-JP" altLang="en-US" smtClean="0"/>
              <a:t>18/04/09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6713C0-DBB0-6042-86A6-8C44E37C4C8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1154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BE4B35-FD40-FD45-A7ED-18938312288C}" type="datetimeFigureOut">
              <a:rPr kumimoji="1" lang="ja-JP" altLang="en-US" smtClean="0"/>
              <a:t>18/04/09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AE455B-7764-FC40-8B13-48F92D645D5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7714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AE455B-7764-FC40-8B13-48F92D645D57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4956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Satellite Image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A298FC-C4D8-F54D-83FA-F34704153D79}" type="slidenum">
              <a:rPr lang="ja-JP" altLang="en-US" smtClean="0"/>
              <a:t>10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4818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83866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mtClean="0"/>
              <a:t>[Boris]</a:t>
            </a:r>
            <a:r>
              <a:rPr lang="en-US" altLang="ja-JP" baseline="0" smtClean="0"/>
              <a:t> </a:t>
            </a:r>
            <a:r>
              <a:rPr lang="en-US" altLang="ja-JP" smtClean="0"/>
              <a:t>In </a:t>
            </a:r>
            <a:r>
              <a:rPr lang="en-US" altLang="ja-JP" dirty="0" smtClean="0"/>
              <a:t>both diagrams the interfering gamma and pion cover the whole rapidity interval between the colliding p and A. The pion exchange is, as I said, strongly suppressed. However the OPE mechanism, responsible for neutron production, pion exchange cover only a small part of the rapidity interval. The main part in inelastic collision </a:t>
            </a:r>
            <a:r>
              <a:rPr lang="en-US" altLang="ja-JP" dirty="0" err="1" smtClean="0"/>
              <a:t>pi+P</a:t>
            </a:r>
            <a:r>
              <a:rPr lang="en-US" altLang="ja-JP" dirty="0" smtClean="0"/>
              <a:t>(A)=&gt;X. The energy of this collision is very high s(1-z). When we square this inelastic amplitude, we get </a:t>
            </a:r>
            <a:r>
              <a:rPr lang="en-US" altLang="ja-JP" dirty="0" err="1" smtClean="0"/>
              <a:t>Pomeron</a:t>
            </a:r>
            <a:r>
              <a:rPr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DB50DF-6E47-1145-A3A9-9CB92D9A9489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77766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plots shows the </a:t>
            </a:r>
            <a:r>
              <a:rPr lang="en-US" baseline="0" dirty="0" err="1" smtClean="0"/>
              <a:t>e_N</a:t>
            </a:r>
            <a:r>
              <a:rPr lang="en-US" baseline="0" dirty="0" smtClean="0"/>
              <a:t> </a:t>
            </a:r>
            <a:r>
              <a:rPr lang="en-US" dirty="0" smtClean="0"/>
              <a:t>fitting scan across X-axis</a:t>
            </a:r>
            <a:r>
              <a:rPr lang="en-US" baseline="0" dirty="0" smtClean="0"/>
              <a:t> to show how </a:t>
            </a:r>
            <a:r>
              <a:rPr lang="en-US" baseline="0" dirty="0" err="1" smtClean="0"/>
              <a:t>e_N</a:t>
            </a:r>
            <a:r>
              <a:rPr lang="en-US" baseline="0" dirty="0" smtClean="0"/>
              <a:t> can varies by changing assumed beam center.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I </a:t>
            </a:r>
            <a:r>
              <a:rPr lang="en-US" dirty="0" smtClean="0"/>
              <a:t>expected</a:t>
            </a:r>
            <a:r>
              <a:rPr lang="en-US" baseline="0" dirty="0" smtClean="0"/>
              <a:t> that I will get the largest </a:t>
            </a:r>
            <a:r>
              <a:rPr lang="en-US" baseline="0" dirty="0" err="1" smtClean="0"/>
              <a:t>e_N</a:t>
            </a:r>
            <a:r>
              <a:rPr lang="en-US" baseline="0" dirty="0" smtClean="0"/>
              <a:t> with beam center at -2 cm, but cosine modulation </a:t>
            </a:r>
            <a:r>
              <a:rPr lang="en-US" baseline="0" smtClean="0"/>
              <a:t>fitting is not</a:t>
            </a: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e_N</a:t>
            </a:r>
            <a:r>
              <a:rPr lang="en-US" dirty="0" smtClean="0"/>
              <a:t> will</a:t>
            </a:r>
            <a:r>
              <a:rPr lang="en-US" baseline="0" dirty="0" smtClean="0"/>
              <a:t> be </a:t>
            </a:r>
            <a:r>
              <a:rPr lang="en-US" dirty="0" smtClean="0"/>
              <a:t>maximum when it is calculated around the real beam center,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176799-C851-BE42-B1AD-7FAEDDEB32DA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723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1822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3971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13948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79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92549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54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67605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22130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563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6250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4076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18/04/08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Nishina Seminar 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85615A-0C65-7A44-9E1D-4FEB9FD8895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86257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5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1.e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2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27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oleObject" Target="../embeddings/Microsoft___1.bin"/><Relationship Id="rId5" Type="http://schemas.openxmlformats.org/officeDocument/2006/relationships/image" Target="../media/image28.emf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oleObject" Target="../embeddings/Microsoft___2.bin"/><Relationship Id="rId5" Type="http://schemas.openxmlformats.org/officeDocument/2006/relationships/image" Target="../media/image36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Relationship Id="rId3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2.png"/><Relationship Id="rId5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image" Target="../media/image51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5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emf"/><Relationship Id="rId3" Type="http://schemas.openxmlformats.org/officeDocument/2006/relationships/image" Target="../media/image5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4" Type="http://schemas.openxmlformats.org/officeDocument/2006/relationships/image" Target="../media/image58.emf"/><Relationship Id="rId5" Type="http://schemas.openxmlformats.org/officeDocument/2006/relationships/oleObject" Target="../embeddings/oleObject7.bin"/><Relationship Id="rId6" Type="http://schemas.openxmlformats.org/officeDocument/2006/relationships/image" Target="../media/image59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60.emf"/><Relationship Id="rId9" Type="http://schemas.openxmlformats.org/officeDocument/2006/relationships/oleObject" Target="../embeddings/oleObject9.bin"/><Relationship Id="rId10" Type="http://schemas.openxmlformats.org/officeDocument/2006/relationships/image" Target="../media/image61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4" Type="http://schemas.openxmlformats.org/officeDocument/2006/relationships/image" Target="../media/image64.emf"/><Relationship Id="rId5" Type="http://schemas.openxmlformats.org/officeDocument/2006/relationships/image" Target="../media/image65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4" Type="http://schemas.openxmlformats.org/officeDocument/2006/relationships/image" Target="../media/image64.emf"/><Relationship Id="rId5" Type="http://schemas.openxmlformats.org/officeDocument/2006/relationships/image" Target="../media/image66.emf"/><Relationship Id="rId6" Type="http://schemas.openxmlformats.org/officeDocument/2006/relationships/image" Target="../media/image67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4" Type="http://schemas.openxmlformats.org/officeDocument/2006/relationships/image" Target="../media/image64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7" Type="http://schemas.openxmlformats.org/officeDocument/2006/relationships/image" Target="../media/image51.emf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79.png"/><Relationship Id="rId7" Type="http://schemas.openxmlformats.org/officeDocument/2006/relationships/image" Target="../media/image80.png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oleObject" Target="../embeddings/oleObject13.bin"/><Relationship Id="rId5" Type="http://schemas.openxmlformats.org/officeDocument/2006/relationships/image" Target="../media/image89.emf"/><Relationship Id="rId6" Type="http://schemas.openxmlformats.org/officeDocument/2006/relationships/oleObject" Target="../embeddings/oleObject14.bin"/><Relationship Id="rId7" Type="http://schemas.openxmlformats.org/officeDocument/2006/relationships/image" Target="../media/image90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1.emf"/><Relationship Id="rId5" Type="http://schemas.openxmlformats.org/officeDocument/2006/relationships/oleObject" Target="../embeddings/oleObject15.bin"/><Relationship Id="rId6" Type="http://schemas.openxmlformats.org/officeDocument/2006/relationships/image" Target="../media/image93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emf"/><Relationship Id="rId4" Type="http://schemas.openxmlformats.org/officeDocument/2006/relationships/image" Target="../media/image51.emf"/><Relationship Id="rId5" Type="http://schemas.openxmlformats.org/officeDocument/2006/relationships/oleObject" Target="../embeddings/oleObject16.bin"/><Relationship Id="rId6" Type="http://schemas.openxmlformats.org/officeDocument/2006/relationships/image" Target="../media/image96.emf"/><Relationship Id="rId7" Type="http://schemas.openxmlformats.org/officeDocument/2006/relationships/oleObject" Target="../embeddings/oleObject17.bin"/><Relationship Id="rId8" Type="http://schemas.openxmlformats.org/officeDocument/2006/relationships/image" Target="../media/image97.emf"/><Relationship Id="rId9" Type="http://schemas.openxmlformats.org/officeDocument/2006/relationships/oleObject" Target="../embeddings/oleObject18.bin"/><Relationship Id="rId10" Type="http://schemas.openxmlformats.org/officeDocument/2006/relationships/image" Target="../media/image98.emf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96.emf"/><Relationship Id="rId6" Type="http://schemas.openxmlformats.org/officeDocument/2006/relationships/image" Target="../media/image100.emf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oleObject" Target="../embeddings/oleObject20.bin"/><Relationship Id="rId5" Type="http://schemas.openxmlformats.org/officeDocument/2006/relationships/image" Target="../media/image98.emf"/><Relationship Id="rId6" Type="http://schemas.openxmlformats.org/officeDocument/2006/relationships/image" Target="../media/image51.emf"/><Relationship Id="rId7" Type="http://schemas.openxmlformats.org/officeDocument/2006/relationships/image" Target="../media/image101.png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6" Type="http://schemas.openxmlformats.org/officeDocument/2006/relationships/oleObject" Target="../embeddings/oleObject21.bin"/><Relationship Id="rId7" Type="http://schemas.openxmlformats.org/officeDocument/2006/relationships/image" Target="../media/image102.emf"/><Relationship Id="rId8" Type="http://schemas.openxmlformats.org/officeDocument/2006/relationships/oleObject" Target="../embeddings/oleObject22.bin"/><Relationship Id="rId9" Type="http://schemas.openxmlformats.org/officeDocument/2006/relationships/image" Target="../media/image103.emf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image" Target="../media/image51.emf"/><Relationship Id="rId5" Type="http://schemas.openxmlformats.org/officeDocument/2006/relationships/oleObject" Target="../embeddings/oleObject23.bin"/><Relationship Id="rId6" Type="http://schemas.openxmlformats.org/officeDocument/2006/relationships/image" Target="../media/image104.emf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5.emf"/></Relationships>
</file>

<file path=ppt/slides/_rels/slide6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1.emf"/><Relationship Id="rId12" Type="http://schemas.openxmlformats.org/officeDocument/2006/relationships/image" Target="../media/image51.emf"/><Relationship Id="rId13" Type="http://schemas.openxmlformats.org/officeDocument/2006/relationships/oleObject" Target="../embeddings/oleObject28.bin"/><Relationship Id="rId14" Type="http://schemas.openxmlformats.org/officeDocument/2006/relationships/image" Target="../media/image112.emf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24.bin"/><Relationship Id="rId5" Type="http://schemas.openxmlformats.org/officeDocument/2006/relationships/image" Target="../media/image108.emf"/><Relationship Id="rId6" Type="http://schemas.openxmlformats.org/officeDocument/2006/relationships/oleObject" Target="../embeddings/oleObject25.bin"/><Relationship Id="rId7" Type="http://schemas.openxmlformats.org/officeDocument/2006/relationships/image" Target="../media/image109.emf"/><Relationship Id="rId8" Type="http://schemas.openxmlformats.org/officeDocument/2006/relationships/oleObject" Target="../embeddings/oleObject26.bin"/><Relationship Id="rId9" Type="http://schemas.openxmlformats.org/officeDocument/2006/relationships/image" Target="../media/image110.emf"/><Relationship Id="rId10" Type="http://schemas.openxmlformats.org/officeDocument/2006/relationships/oleObject" Target="../embeddings/oleObject27.bin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4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4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4" Type="http://schemas.openxmlformats.org/officeDocument/2006/relationships/chart" Target="../charts/chart16.xml"/><Relationship Id="rId5" Type="http://schemas.openxmlformats.org/officeDocument/2006/relationships/oleObject" Target="../embeddings/Microsoft___3.bin"/><Relationship Id="rId6" Type="http://schemas.openxmlformats.org/officeDocument/2006/relationships/image" Target="../media/image113.emf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4" Type="http://schemas.openxmlformats.org/officeDocument/2006/relationships/chart" Target="../charts/chart19.xml"/><Relationship Id="rId5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7.emf"/><Relationship Id="rId3" Type="http://schemas.openxmlformats.org/officeDocument/2006/relationships/image" Target="../media/image11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/>
          <a:srcRect l="15473" t="21334" r="16084" b="26800"/>
          <a:stretch/>
        </p:blipFill>
        <p:spPr>
          <a:xfrm>
            <a:off x="2220538" y="2797005"/>
            <a:ext cx="4400353" cy="2576768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" y="921944"/>
            <a:ext cx="9143999" cy="147002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>
                <a:latin typeface="Comic Sans MS Bold"/>
                <a:cs typeface="Comic Sans MS Bold"/>
              </a:rPr>
              <a:t>Surprising </a:t>
            </a:r>
            <a:r>
              <a:rPr lang="en-US" altLang="ja-JP" dirty="0">
                <a:latin typeface="Comic Sans MS Bold"/>
                <a:cs typeface="Comic Sans MS Bold"/>
              </a:rPr>
              <a:t>forward neutron asymmetries observed in polarized proton + nucleus collision at </a:t>
            </a:r>
            <a:r>
              <a:rPr lang="en-US" altLang="ja-JP" dirty="0" smtClean="0">
                <a:latin typeface="Comic Sans MS Bold"/>
                <a:cs typeface="Comic Sans MS Bold"/>
              </a:rPr>
              <a:t>RHIC</a:t>
            </a:r>
            <a:endParaRPr kumimoji="1" lang="ja-JP" altLang="en-US" dirty="0">
              <a:latin typeface="Comic Sans MS Bold"/>
              <a:cs typeface="Comic Sans MS Bold"/>
            </a:endParaRP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5174369"/>
            <a:ext cx="6400800" cy="17526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Itaru NAKAGAWA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RIKEN/RBRC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09410" y="4104116"/>
            <a:ext cx="1162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344054" y="4774591"/>
            <a:ext cx="2196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Porarized</a:t>
            </a:r>
            <a:r>
              <a:rPr kumimoji="1" lang="en-US" altLang="ja-JP" dirty="0" smtClean="0">
                <a:latin typeface="Comic Sans MS"/>
                <a:cs typeface="Comic Sans MS"/>
              </a:rPr>
              <a:t> Proton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329426" y="2849910"/>
            <a:ext cx="2057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100GeV/nucleon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367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85071-E9B1-F64E-9F60-140B257AE06A}" type="slidenum">
              <a:rPr lang="ja-JP" altLang="en-US" smtClean="0"/>
              <a:t>10</a:t>
            </a:fld>
            <a:endParaRPr lang="ja-JP" altLang="en-US"/>
          </a:p>
        </p:txBody>
      </p:sp>
      <p:pic>
        <p:nvPicPr>
          <p:cNvPr id="3" name="Picture 4" descr="CN11-194-82.jpg                                                00001F55KARA                           B267240C: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7209" y="508191"/>
            <a:ext cx="8610600" cy="50212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cxnSp>
        <p:nvCxnSpPr>
          <p:cNvPr id="6" name="直線矢印コネクタ 5"/>
          <p:cNvCxnSpPr/>
          <p:nvPr/>
        </p:nvCxnSpPr>
        <p:spPr>
          <a:xfrm flipH="1" flipV="1">
            <a:off x="1722597" y="4379776"/>
            <a:ext cx="490526" cy="5979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テキスト ボックス 6"/>
          <p:cNvSpPr txBox="1"/>
          <p:nvPr/>
        </p:nvSpPr>
        <p:spPr>
          <a:xfrm>
            <a:off x="6437844" y="1124912"/>
            <a:ext cx="772342" cy="369332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</a:rPr>
              <a:t>RHIC</a:t>
            </a:r>
            <a:endParaRPr kumimoji="1" lang="ja-JP" altLang="en-US" dirty="0">
              <a:latin typeface="Comic Sans MS"/>
            </a:endParaRPr>
          </a:p>
        </p:txBody>
      </p:sp>
      <p:sp>
        <p:nvSpPr>
          <p:cNvPr id="8" name="下矢印 7"/>
          <p:cNvSpPr/>
          <p:nvPr/>
        </p:nvSpPr>
        <p:spPr>
          <a:xfrm>
            <a:off x="6700613" y="1562118"/>
            <a:ext cx="262769" cy="335783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331" y="5059988"/>
            <a:ext cx="2284766" cy="179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89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B84-46D7-2E4A-8B42-393F027DEFDD}" type="slidenum">
              <a:rPr kumimoji="1" lang="ja-JP" altLang="en-US" smtClean="0">
                <a:latin typeface="Comic Sans MS"/>
                <a:cs typeface="Comic Sans MS"/>
              </a:rPr>
              <a:t>11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55650" y="1980076"/>
            <a:ext cx="7467600" cy="4597400"/>
            <a:chOff x="64" y="1344"/>
            <a:chExt cx="3920" cy="2896"/>
          </a:xfrm>
        </p:grpSpPr>
        <p:pic>
          <p:nvPicPr>
            <p:cNvPr id="7" name="Picture 6" descr="RHICcomplex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447" y="2112"/>
              <a:ext cx="529" cy="213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>
                  <a:solidFill>
                    <a:schemeClr val="accent2"/>
                  </a:solidFill>
                  <a:latin typeface="Comic Sans MS"/>
                  <a:cs typeface="Comic Sans MS"/>
                </a:rPr>
                <a:t>PHENIX</a:t>
              </a:r>
              <a:endParaRPr kumimoji="0" lang="en-US" altLang="ja-JP" sz="1600" dirty="0">
                <a:latin typeface="Comic Sans MS"/>
                <a:cs typeface="Comic Sans MS"/>
              </a:endParaRPr>
            </a:p>
          </p:txBody>
        </p:sp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209" y="1392"/>
              <a:ext cx="4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Brahms</a:t>
              </a:r>
              <a:endParaRPr kumimoji="0" lang="en-US" altLang="ja-JP" sz="1600" b="1" dirty="0">
                <a:solidFill>
                  <a:schemeClr val="accent2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kumimoji="0" lang="en-US" altLang="ja-JP" sz="1600" b="1" dirty="0">
                  <a:solidFill>
                    <a:schemeClr val="accent2"/>
                  </a:solidFill>
                  <a:latin typeface="Comic Sans MS"/>
                  <a:cs typeface="Comic Sans MS"/>
                </a:rPr>
                <a:t>pp2pp</a:t>
              </a:r>
              <a:endParaRPr kumimoji="0" lang="en-US" altLang="ja-JP" sz="1600" dirty="0">
                <a:latin typeface="Comic Sans MS"/>
                <a:cs typeface="Comic Sans MS"/>
              </a:endParaRPr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1600" y="2219"/>
              <a:ext cx="394" cy="213"/>
            </a:xfrm>
            <a:prstGeom prst="rect">
              <a:avLst/>
            </a:prstGeom>
            <a:ln/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STAR</a:t>
              </a:r>
              <a:endParaRPr kumimoji="0" lang="en-US" altLang="ja-JP" sz="1600" dirty="0">
                <a:latin typeface="Comic Sans MS"/>
                <a:cs typeface="Comic Sans MS"/>
              </a:endParaRPr>
            </a:p>
          </p:txBody>
        </p:sp>
      </p:grpSp>
      <p:sp>
        <p:nvSpPr>
          <p:cNvPr id="11" name="テキスト ボックス 10"/>
          <p:cNvSpPr txBox="1"/>
          <p:nvPr/>
        </p:nvSpPr>
        <p:spPr>
          <a:xfrm>
            <a:off x="5477219" y="4057433"/>
            <a:ext cx="3522268" cy="92333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Collision Energy : 62 ~ 510 </a:t>
            </a:r>
            <a:r>
              <a:rPr lang="en-US" altLang="ja-JP" dirty="0" err="1" smtClean="0">
                <a:latin typeface="Comic Sans MS"/>
                <a:cs typeface="Comic Sans MS"/>
              </a:rPr>
              <a:t>GeV</a:t>
            </a:r>
            <a:endParaRPr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Polarization : 50 – 60 %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Luminosity : 10 pb</a:t>
            </a:r>
            <a:r>
              <a:rPr lang="en-US" altLang="ja-JP" baseline="30000" dirty="0" smtClean="0">
                <a:latin typeface="Comic Sans MS"/>
                <a:cs typeface="Comic Sans MS"/>
              </a:rPr>
              <a:t>-1</a:t>
            </a:r>
            <a:r>
              <a:rPr lang="en-US" altLang="ja-JP" dirty="0" smtClean="0">
                <a:latin typeface="Comic Sans MS"/>
                <a:cs typeface="Comic Sans MS"/>
              </a:rPr>
              <a:t>/week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4" name="曲折矢印 13"/>
          <p:cNvSpPr/>
          <p:nvPr/>
        </p:nvSpPr>
        <p:spPr>
          <a:xfrm rot="5400000" flipH="1">
            <a:off x="5126200" y="2532742"/>
            <a:ext cx="657656" cy="1990721"/>
          </a:xfrm>
          <a:prstGeom prst="ben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4013" y="0"/>
            <a:ext cx="4274830" cy="322749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5473" y="21235"/>
            <a:ext cx="772486" cy="520753"/>
          </a:xfrm>
          <a:prstGeom prst="rect">
            <a:avLst/>
          </a:prstGeom>
        </p:spPr>
      </p:pic>
      <p:pic>
        <p:nvPicPr>
          <p:cNvPr id="19" name="Picture 3" descr="9703phnx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76" y="21235"/>
            <a:ext cx="3960067" cy="318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曲折矢印 14"/>
          <p:cNvSpPr/>
          <p:nvPr/>
        </p:nvSpPr>
        <p:spPr>
          <a:xfrm rot="17813962">
            <a:off x="515491" y="2546738"/>
            <a:ext cx="849291" cy="648160"/>
          </a:xfrm>
          <a:prstGeom prst="ben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76" y="0"/>
            <a:ext cx="1256689" cy="40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297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Transverse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Single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Spin Asymmetry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>
                <a:latin typeface="Comic Sans MS"/>
                <a:cs typeface="Comic Sans MS"/>
              </a:rPr>
              <a:t>V</a:t>
            </a:r>
            <a:r>
              <a:rPr kumimoji="1" lang="en-US" altLang="ja-JP" dirty="0" smtClean="0">
                <a:latin typeface="Comic Sans MS"/>
                <a:cs typeface="Comic Sans MS"/>
              </a:rPr>
              <a:t>ery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forward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neutron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2"/>
          <a:srcRect l="754" r="754"/>
          <a:stretch>
            <a:fillRect/>
          </a:stretch>
        </p:blipFill>
        <p:spPr>
          <a:xfrm>
            <a:off x="1816742" y="586276"/>
            <a:ext cx="5803928" cy="3191937"/>
          </a:xfrm>
          <a:prstGeom prst="rect">
            <a:avLst/>
          </a:prstGeom>
        </p:spPr>
      </p:pic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8" name="右矢印 7"/>
          <p:cNvSpPr/>
          <p:nvPr/>
        </p:nvSpPr>
        <p:spPr>
          <a:xfrm rot="20321666" flipV="1">
            <a:off x="3870364" y="2268028"/>
            <a:ext cx="706025" cy="25477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右矢印 8"/>
          <p:cNvSpPr/>
          <p:nvPr/>
        </p:nvSpPr>
        <p:spPr>
          <a:xfrm rot="20321666" flipH="1">
            <a:off x="5291616" y="1774137"/>
            <a:ext cx="706025" cy="25477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9165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93229" y="124438"/>
            <a:ext cx="9050771" cy="1143000"/>
          </a:xfrm>
        </p:spPr>
        <p:txBody>
          <a:bodyPr>
            <a:normAutofit fontScale="90000"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Transverse Asymmetry Observables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0" name="スライド番号プレースホルダー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13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25" name="Picture 8" descr="ph_bw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1171" y="1704892"/>
            <a:ext cx="4503737" cy="3313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9" name="直方体 28"/>
          <p:cNvSpPr/>
          <p:nvPr/>
        </p:nvSpPr>
        <p:spPr>
          <a:xfrm rot="845452">
            <a:off x="7694631" y="4474485"/>
            <a:ext cx="695534" cy="365086"/>
          </a:xfrm>
          <a:prstGeom prst="cub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omic Sans MS"/>
                <a:cs typeface="Comic Sans MS"/>
              </a:rPr>
              <a:t>ZDC</a:t>
            </a:r>
            <a:endParaRPr kumimoji="1" lang="ja-JP" altLang="en-US" sz="1600" dirty="0">
              <a:latin typeface="Comic Sans MS"/>
              <a:cs typeface="Comic Sans MS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16355" flipV="1">
            <a:off x="5142819" y="3948080"/>
            <a:ext cx="2040946" cy="427247"/>
          </a:xfrm>
          <a:prstGeom prst="rect">
            <a:avLst/>
          </a:prstGeom>
        </p:spPr>
      </p:pic>
      <p:cxnSp>
        <p:nvCxnSpPr>
          <p:cNvPr id="28" name="直線コネクタ 27"/>
          <p:cNvCxnSpPr/>
          <p:nvPr/>
        </p:nvCxnSpPr>
        <p:spPr>
          <a:xfrm>
            <a:off x="5181240" y="3831055"/>
            <a:ext cx="2483141" cy="695438"/>
          </a:xfrm>
          <a:prstGeom prst="line">
            <a:avLst/>
          </a:prstGeom>
          <a:ln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図 38"/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 rot="2434992" flipV="1">
            <a:off x="2873759" y="4311998"/>
            <a:ext cx="2040946" cy="427247"/>
          </a:xfrm>
          <a:prstGeom prst="rect">
            <a:avLst/>
          </a:prstGeom>
        </p:spPr>
      </p:pic>
      <p:pic>
        <p:nvPicPr>
          <p:cNvPr id="40" name="コンテンツ プレースホルダー 3"/>
          <p:cNvPicPr>
            <a:picLocks noChangeAspect="1"/>
          </p:cNvPicPr>
          <p:nvPr/>
        </p:nvPicPr>
        <p:blipFill rotWithShape="1">
          <a:blip r:embed="rId4"/>
          <a:srcRect l="19978" t="33822" r="62874" b="11850"/>
          <a:stretch/>
        </p:blipFill>
        <p:spPr>
          <a:xfrm>
            <a:off x="457200" y="2125251"/>
            <a:ext cx="363971" cy="624613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684621" y="2493924"/>
            <a:ext cx="2211627" cy="6417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爆発 1 10"/>
          <p:cNvSpPr/>
          <p:nvPr/>
        </p:nvSpPr>
        <p:spPr>
          <a:xfrm>
            <a:off x="2855283" y="3019627"/>
            <a:ext cx="273108" cy="314054"/>
          </a:xfrm>
          <a:prstGeom prst="irregularSeal1">
            <a:avLst/>
          </a:prstGeom>
          <a:solidFill>
            <a:srgbClr val="FFFF00"/>
          </a:solidFill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7321029" y="3476619"/>
            <a:ext cx="1583411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Soft Process</a:t>
            </a: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(</a:t>
            </a:r>
            <a:r>
              <a:rPr lang="en-US" altLang="ja-JP" dirty="0" err="1">
                <a:latin typeface="Comic Sans MS"/>
                <a:cs typeface="Comic Sans MS"/>
              </a:rPr>
              <a:t>m</a:t>
            </a:r>
            <a:r>
              <a:rPr lang="en-US" altLang="ja-JP" dirty="0" err="1" smtClean="0">
                <a:latin typeface="Comic Sans MS"/>
                <a:cs typeface="Comic Sans MS"/>
              </a:rPr>
              <a:t>esonic</a:t>
            </a:r>
            <a:r>
              <a:rPr lang="en-US" altLang="ja-JP" dirty="0" smtClean="0">
                <a:latin typeface="Comic Sans MS"/>
                <a:cs typeface="Comic Sans MS"/>
              </a:rPr>
              <a:t>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1819706" y="5693693"/>
            <a:ext cx="1617788" cy="64633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Hard Process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(</a:t>
            </a:r>
            <a:r>
              <a:rPr lang="en-US" altLang="ja-JP" dirty="0" err="1" smtClean="0">
                <a:latin typeface="Comic Sans MS"/>
                <a:cs typeface="Comic Sans MS"/>
              </a:rPr>
              <a:t>partonic</a:t>
            </a:r>
            <a:r>
              <a:rPr lang="en-US" altLang="ja-JP" dirty="0" smtClean="0">
                <a:latin typeface="Comic Sans MS"/>
                <a:cs typeface="Comic Sans MS"/>
              </a:rPr>
              <a:t>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8609" y="2681587"/>
            <a:ext cx="100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3" name="図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26" y="1240128"/>
            <a:ext cx="1256689" cy="409790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 rot="6985073" flipV="1">
            <a:off x="918826" y="4076540"/>
            <a:ext cx="2040946" cy="427247"/>
          </a:xfrm>
          <a:prstGeom prst="rect">
            <a:avLst/>
          </a:prstGeom>
        </p:spPr>
      </p:pic>
      <p:grpSp>
        <p:nvGrpSpPr>
          <p:cNvPr id="19" name="図形グループ 18"/>
          <p:cNvGrpSpPr/>
          <p:nvPr/>
        </p:nvGrpSpPr>
        <p:grpSpPr>
          <a:xfrm>
            <a:off x="3058777" y="3476619"/>
            <a:ext cx="4532262" cy="1288659"/>
            <a:chOff x="3058777" y="3476619"/>
            <a:chExt cx="4532262" cy="1288659"/>
          </a:xfrm>
        </p:grpSpPr>
        <p:cxnSp>
          <p:nvCxnSpPr>
            <p:cNvPr id="13" name="直線矢印コネクタ 12"/>
            <p:cNvCxnSpPr/>
            <p:nvPr/>
          </p:nvCxnSpPr>
          <p:spPr>
            <a:xfrm>
              <a:off x="3058777" y="3476619"/>
              <a:ext cx="4532262" cy="128865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5330075" y="4210644"/>
              <a:ext cx="608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18m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8368514" y="4609174"/>
            <a:ext cx="734358" cy="593497"/>
            <a:chOff x="8368514" y="4609174"/>
            <a:chExt cx="734358" cy="593497"/>
          </a:xfrm>
        </p:grpSpPr>
        <p:cxnSp>
          <p:nvCxnSpPr>
            <p:cNvPr id="17" name="直線矢印コネクタ 16"/>
            <p:cNvCxnSpPr/>
            <p:nvPr/>
          </p:nvCxnSpPr>
          <p:spPr>
            <a:xfrm flipH="1">
              <a:off x="8525399" y="4609174"/>
              <a:ext cx="117607" cy="33877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8368514" y="4833339"/>
              <a:ext cx="7343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±5cm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877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ja-JP" dirty="0" smtClean="0">
                <a:latin typeface="Comic Sans MS Bold"/>
                <a:cs typeface="Comic Sans MS Bold"/>
              </a:rPr>
              <a:t>Z</a:t>
            </a:r>
            <a:r>
              <a:rPr lang="en-US" altLang="ja-JP" dirty="0" err="1" smtClean="0">
                <a:latin typeface="Comic Sans MS Bold"/>
                <a:cs typeface="Comic Sans MS Bold"/>
              </a:rPr>
              <a:t>ero</a:t>
            </a:r>
            <a:r>
              <a:rPr lang="ja-JP" altLang="en-US" dirty="0" smtClean="0">
                <a:latin typeface="Comic Sans MS Bold"/>
                <a:cs typeface="Comic Sans MS Bold"/>
              </a:rPr>
              <a:t> </a:t>
            </a:r>
            <a:r>
              <a:rPr lang="en-US" altLang="ja-JP" dirty="0" smtClean="0">
                <a:latin typeface="Comic Sans MS Bold"/>
                <a:cs typeface="Comic Sans MS Bold"/>
              </a:rPr>
              <a:t>Degree</a:t>
            </a:r>
            <a:r>
              <a:rPr lang="ja-JP" altLang="en-US" dirty="0" smtClean="0">
                <a:latin typeface="Comic Sans MS Bold"/>
                <a:cs typeface="Comic Sans MS Bold"/>
              </a:rPr>
              <a:t> </a:t>
            </a:r>
            <a:r>
              <a:rPr lang="ja-JP" altLang="ja-JP" dirty="0" smtClean="0">
                <a:latin typeface="Comic Sans MS Bold"/>
                <a:cs typeface="Comic Sans MS Bold"/>
              </a:rPr>
              <a:t>C</a:t>
            </a:r>
            <a:r>
              <a:rPr lang="en-US" altLang="ja-JP" dirty="0" err="1" smtClean="0">
                <a:latin typeface="Comic Sans MS Bold"/>
                <a:cs typeface="Comic Sans MS Bold"/>
              </a:rPr>
              <a:t>ounter</a:t>
            </a:r>
            <a:r>
              <a:rPr lang="ja-JP" altLang="en-US" dirty="0" smtClean="0">
                <a:latin typeface="Comic Sans MS Bold"/>
                <a:cs typeface="Comic Sans MS Bold"/>
              </a:rPr>
              <a:t> </a:t>
            </a:r>
            <a:r>
              <a:rPr lang="en-US" altLang="ja-JP" dirty="0" smtClean="0">
                <a:latin typeface="Comic Sans MS Bold"/>
                <a:cs typeface="Comic Sans MS Bold"/>
              </a:rPr>
              <a:t>(ZDC)</a:t>
            </a:r>
            <a:endParaRPr kumimoji="1" lang="ja-JP" altLang="en-US" dirty="0">
              <a:latin typeface="Comic Sans MS Bold"/>
              <a:cs typeface="Comic Sans MS Bold"/>
            </a:endParaRPr>
          </a:p>
        </p:txBody>
      </p:sp>
      <p:grpSp>
        <p:nvGrpSpPr>
          <p:cNvPr id="13" name="Group 37"/>
          <p:cNvGrpSpPr/>
          <p:nvPr/>
        </p:nvGrpSpPr>
        <p:grpSpPr>
          <a:xfrm>
            <a:off x="620713" y="2548378"/>
            <a:ext cx="8043929" cy="2570707"/>
            <a:chOff x="-533882" y="2633650"/>
            <a:chExt cx="11645545" cy="3679239"/>
          </a:xfrm>
        </p:grpSpPr>
        <p:pic>
          <p:nvPicPr>
            <p:cNvPr id="16" name="Picture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02886" y="2633650"/>
              <a:ext cx="5941237" cy="3679239"/>
            </a:xfrm>
            <a:prstGeom prst="rect">
              <a:avLst/>
            </a:prstGeom>
          </p:spPr>
        </p:pic>
        <p:pic>
          <p:nvPicPr>
            <p:cNvPr id="17" name="Picture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33882" y="4134460"/>
              <a:ext cx="1405381" cy="495421"/>
            </a:xfrm>
            <a:prstGeom prst="rect">
              <a:avLst/>
            </a:prstGeom>
          </p:spPr>
        </p:pic>
        <p:pic>
          <p:nvPicPr>
            <p:cNvPr id="18" name="Picture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15891" y="4044944"/>
              <a:ext cx="1195772" cy="470468"/>
            </a:xfrm>
            <a:prstGeom prst="rect">
              <a:avLst/>
            </a:prstGeom>
          </p:spPr>
        </p:pic>
        <p:sp>
          <p:nvSpPr>
            <p:cNvPr id="19" name="Rectangle 41"/>
            <p:cNvSpPr/>
            <p:nvPr/>
          </p:nvSpPr>
          <p:spPr>
            <a:xfrm>
              <a:off x="2102886" y="4177832"/>
              <a:ext cx="797376" cy="28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42"/>
            <p:cNvSpPr/>
            <p:nvPr/>
          </p:nvSpPr>
          <p:spPr>
            <a:xfrm>
              <a:off x="7339415" y="4177832"/>
              <a:ext cx="797376" cy="2893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13"/>
          <p:cNvSpPr txBox="1"/>
          <p:nvPr/>
        </p:nvSpPr>
        <p:spPr>
          <a:xfrm>
            <a:off x="70557" y="2946717"/>
            <a:ext cx="150612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Neutron Detector</a:t>
            </a:r>
            <a:endParaRPr lang="en-US" dirty="0" smtClean="0">
              <a:latin typeface="Comic Sans MS"/>
              <a:cs typeface="Comic Sans MS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8274521" y="3932833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18m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26" name="直線矢印コネクタ 25"/>
          <p:cNvCxnSpPr/>
          <p:nvPr/>
        </p:nvCxnSpPr>
        <p:spPr>
          <a:xfrm>
            <a:off x="4528507" y="3773667"/>
            <a:ext cx="38494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8" name="日付プレースホルダー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16/03/08</a:t>
            </a:r>
            <a:endParaRPr kumimoji="1" lang="ja-JP" altLang="en-US"/>
          </a:p>
        </p:txBody>
      </p:sp>
      <p:sp>
        <p:nvSpPr>
          <p:cNvPr id="29" name="フッター プレースホルダー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MIT Seminar</a:t>
            </a:r>
            <a:endParaRPr kumimoji="1" lang="ja-JP" altLang="en-US"/>
          </a:p>
        </p:txBody>
      </p:sp>
      <p:sp>
        <p:nvSpPr>
          <p:cNvPr id="30" name="スライド番号プレースホルダー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2" name="正方形/長方形 1"/>
          <p:cNvSpPr/>
          <p:nvPr/>
        </p:nvSpPr>
        <p:spPr>
          <a:xfrm>
            <a:off x="1591452" y="3597004"/>
            <a:ext cx="519026" cy="40869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50000"/>
                </a:schemeClr>
              </a:gs>
              <a:gs pos="35000">
                <a:schemeClr val="accent3">
                  <a:tint val="37000"/>
                  <a:satMod val="300000"/>
                  <a:alpha val="50000"/>
                </a:schemeClr>
              </a:gs>
              <a:gs pos="100000">
                <a:schemeClr val="accent3">
                  <a:tint val="15000"/>
                  <a:satMod val="350000"/>
                  <a:alpha val="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16931" y="4018026"/>
            <a:ext cx="1513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Dipole Magnet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904529" y="3789858"/>
            <a:ext cx="384941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1" name="正方形/長方形 30"/>
          <p:cNvSpPr/>
          <p:nvPr/>
        </p:nvSpPr>
        <p:spPr>
          <a:xfrm>
            <a:off x="7034632" y="3556259"/>
            <a:ext cx="519026" cy="408699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50000"/>
                </a:schemeClr>
              </a:gs>
              <a:gs pos="35000">
                <a:schemeClr val="accent3">
                  <a:tint val="37000"/>
                  <a:satMod val="300000"/>
                  <a:alpha val="50000"/>
                </a:schemeClr>
              </a:gs>
              <a:gs pos="100000">
                <a:schemeClr val="accent3">
                  <a:tint val="15000"/>
                  <a:satMod val="350000"/>
                  <a:alpha val="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6580277" y="4047562"/>
            <a:ext cx="15136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Dipole Magnet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7453138" y="2830303"/>
            <a:ext cx="142443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Neutron Detector</a:t>
            </a:r>
            <a:endParaRPr lang="en-US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145828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16/03/08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MIT Seminar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244123"/>
            <a:ext cx="9067800" cy="61595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764" y="1912428"/>
            <a:ext cx="2023036" cy="1942395"/>
          </a:xfrm>
          <a:prstGeom prst="rect">
            <a:avLst/>
          </a:prstGeom>
        </p:spPr>
      </p:pic>
      <p:cxnSp>
        <p:nvCxnSpPr>
          <p:cNvPr id="9" name="直線矢印コネクタ 8"/>
          <p:cNvCxnSpPr/>
          <p:nvPr/>
        </p:nvCxnSpPr>
        <p:spPr>
          <a:xfrm>
            <a:off x="4228353" y="1748118"/>
            <a:ext cx="1628588" cy="1494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721412" y="1643529"/>
            <a:ext cx="806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10cm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67425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円/楕円 20"/>
          <p:cNvSpPr/>
          <p:nvPr/>
        </p:nvSpPr>
        <p:spPr>
          <a:xfrm>
            <a:off x="2568053" y="4093855"/>
            <a:ext cx="527948" cy="527948"/>
          </a:xfrm>
          <a:prstGeom prst="ellipse">
            <a:avLst/>
          </a:prstGeom>
          <a:gradFill flip="none" rotWithShape="1">
            <a:gsLst>
              <a:gs pos="67000">
                <a:schemeClr val="bg1"/>
              </a:gs>
              <a:gs pos="0">
                <a:srgbClr val="3366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35251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i="1" dirty="0" smtClean="0">
                <a:latin typeface="Comic Sans MS"/>
                <a:cs typeface="Comic Sans MS"/>
              </a:rPr>
              <a:t>Production Mechanism of Forward Neutron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3811" t="-6908" r="28897" b="9391"/>
          <a:stretch/>
        </p:blipFill>
        <p:spPr>
          <a:xfrm>
            <a:off x="5394142" y="1724833"/>
            <a:ext cx="3406437" cy="3084444"/>
          </a:xfrm>
        </p:spPr>
      </p:pic>
      <p:sp>
        <p:nvSpPr>
          <p:cNvPr id="8" name="円/楕円 7"/>
          <p:cNvSpPr/>
          <p:nvPr/>
        </p:nvSpPr>
        <p:spPr>
          <a:xfrm>
            <a:off x="2736682" y="4264005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1707982" y="3184505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円/楕円 9"/>
          <p:cNvSpPr/>
          <p:nvPr/>
        </p:nvSpPr>
        <p:spPr>
          <a:xfrm>
            <a:off x="2736682" y="3133705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2806532" y="3184505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 flipV="1">
            <a:off x="2901782" y="2803505"/>
            <a:ext cx="869950" cy="3683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>
            <a:off x="2901782" y="3267055"/>
            <a:ext cx="768350" cy="4254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2901782" y="3219430"/>
            <a:ext cx="869950" cy="19685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直線コネクタ 14"/>
          <p:cNvCxnSpPr>
            <a:stCxn id="10" idx="6"/>
          </p:cNvCxnSpPr>
          <p:nvPr/>
        </p:nvCxnSpPr>
        <p:spPr>
          <a:xfrm flipV="1">
            <a:off x="2901782" y="3022581"/>
            <a:ext cx="850900" cy="19367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1253811" y="3910062"/>
            <a:ext cx="45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omic Sans MS"/>
                <a:cs typeface="Comic Sans MS"/>
              </a:rPr>
              <a:t>p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279211" y="2779762"/>
            <a:ext cx="45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>
                <a:latin typeface="Comic Sans MS"/>
                <a:cs typeface="Comic Sans MS"/>
              </a:rPr>
              <a:t>p</a:t>
            </a:r>
            <a:endParaRPr kumimoji="1" lang="ja-JP" altLang="en-US" sz="4000" dirty="0">
              <a:latin typeface="Comic Sans MS"/>
              <a:cs typeface="Comic Sans MS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3921179" y="4035609"/>
            <a:ext cx="481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Comic Sans MS"/>
                <a:cs typeface="Comic Sans MS"/>
              </a:rPr>
              <a:t>n</a:t>
            </a:r>
            <a:endParaRPr kumimoji="1" lang="ja-JP" altLang="en-US" sz="4400" dirty="0">
              <a:latin typeface="Comic Sans MS"/>
              <a:cs typeface="Comic Sans M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2762082" y="4346555"/>
            <a:ext cx="1124118" cy="15038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203188" y="2101037"/>
            <a:ext cx="2488657" cy="52322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Cross Section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16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5209478" y="2005705"/>
            <a:ext cx="3183490" cy="2917096"/>
            <a:chOff x="5209478" y="2125233"/>
            <a:chExt cx="3183490" cy="2917096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6169856" y="2125233"/>
              <a:ext cx="18074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PRD88,032006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" name="テキスト ボックス 2"/>
            <p:cNvSpPr txBox="1"/>
            <p:nvPr/>
          </p:nvSpPr>
          <p:spPr>
            <a:xfrm rot="16200000">
              <a:off x="4561242" y="3023727"/>
              <a:ext cx="1665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Comic Sans MS"/>
                  <a:cs typeface="Comic Sans MS"/>
                </a:rPr>
                <a:t>Cross Section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5476785" y="4734552"/>
              <a:ext cx="291618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ja-JP" sz="1400" dirty="0" smtClean="0">
                  <a:latin typeface="Comic Sans MS"/>
                  <a:cs typeface="Comic Sans MS"/>
                </a:rPr>
                <a:t>Neutron Energy</a:t>
              </a:r>
              <a:r>
                <a:rPr lang="ja-JP" altLang="en-US" sz="1400" dirty="0" smtClean="0">
                  <a:latin typeface="Comic Sans MS"/>
                  <a:cs typeface="Comic Sans MS"/>
                </a:rPr>
                <a:t>／</a:t>
              </a:r>
              <a:r>
                <a:rPr lang="en-US" altLang="ja-JP" sz="1400" dirty="0" smtClean="0">
                  <a:latin typeface="Comic Sans MS"/>
                  <a:cs typeface="Comic Sans MS"/>
                </a:rPr>
                <a:t>Proton Energy</a:t>
              </a:r>
              <a:endParaRPr kumimoji="1" lang="ja-JP" altLang="en-US" sz="14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25" name="図形グループ 24"/>
          <p:cNvGrpSpPr/>
          <p:nvPr/>
        </p:nvGrpSpPr>
        <p:grpSpPr>
          <a:xfrm>
            <a:off x="1410866" y="3586896"/>
            <a:ext cx="2475334" cy="2492867"/>
            <a:chOff x="1410866" y="3586896"/>
            <a:chExt cx="2475334" cy="2492867"/>
          </a:xfrm>
        </p:grpSpPr>
        <p:sp>
          <p:nvSpPr>
            <p:cNvPr id="18" name="テキスト ボックス 17"/>
            <p:cNvSpPr txBox="1"/>
            <p:nvPr/>
          </p:nvSpPr>
          <p:spPr>
            <a:xfrm>
              <a:off x="2804791" y="3586896"/>
              <a:ext cx="58591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p</a:t>
              </a:r>
              <a:r>
                <a:rPr kumimoji="1" lang="en-US" altLang="ja-JP" sz="3600" baseline="30000" dirty="0" smtClean="0">
                  <a:latin typeface="Comic Sans MS"/>
                  <a:cs typeface="Comic Sans MS"/>
                </a:rPr>
                <a:t>+</a:t>
              </a:r>
              <a:endParaRPr kumimoji="1" lang="ja-JP" altLang="en-US" sz="3600" baseline="30000" dirty="0">
                <a:latin typeface="Comic Sans MS"/>
                <a:cs typeface="Comic Sans MS"/>
              </a:endParaRPr>
            </a:p>
          </p:txBody>
        </p:sp>
        <p:sp>
          <p:nvSpPr>
            <p:cNvPr id="42" name="テキスト ボックス 41"/>
            <p:cNvSpPr txBox="1"/>
            <p:nvPr/>
          </p:nvSpPr>
          <p:spPr>
            <a:xfrm>
              <a:off x="1410866" y="5433432"/>
              <a:ext cx="2475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Well Explained by </a:t>
              </a:r>
              <a:r>
                <a:rPr kumimoji="1" lang="en-US" altLang="ja-JP" dirty="0" smtClean="0">
                  <a:solidFill>
                    <a:srgbClr val="FF0000"/>
                  </a:solidFill>
                  <a:latin typeface="Comic Sans MS"/>
                  <a:cs typeface="Comic Sans MS"/>
                </a:rPr>
                <a:t>One-Pion Exchange </a:t>
              </a:r>
              <a:endParaRPr kumimoji="1" lang="ja-JP" altLang="en-US" dirty="0">
                <a:solidFill>
                  <a:srgbClr val="FF0000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53" name="テキスト ボックス 52"/>
          <p:cNvSpPr txBox="1"/>
          <p:nvPr/>
        </p:nvSpPr>
        <p:spPr>
          <a:xfrm>
            <a:off x="352334" y="4812204"/>
            <a:ext cx="46790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 smtClean="0">
                <a:latin typeface="Comic Sans MS"/>
                <a:cs typeface="Comic Sans MS"/>
              </a:rPr>
              <a:t>Momentum Transfer ~ 100MeV/c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33" name="直線コネクタ 32"/>
          <p:cNvCxnSpPr/>
          <p:nvPr/>
        </p:nvCxnSpPr>
        <p:spPr>
          <a:xfrm>
            <a:off x="1733382" y="4333855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2835912" y="4347510"/>
            <a:ext cx="1028700" cy="12700"/>
          </a:xfrm>
          <a:prstGeom prst="line">
            <a:avLst/>
          </a:prstGeom>
          <a:ln w="3175" cmpd="sng"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テキスト ボックス 26"/>
          <p:cNvSpPr txBox="1"/>
          <p:nvPr/>
        </p:nvSpPr>
        <p:spPr>
          <a:xfrm>
            <a:off x="4004850" y="3725396"/>
            <a:ext cx="1124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+mj-ea"/>
                <a:ea typeface="+mj-ea"/>
                <a:cs typeface="Comic Sans MS"/>
              </a:rPr>
              <a:t>&lt;</a:t>
            </a:r>
            <a:r>
              <a:rPr kumimoji="1" lang="en-US" altLang="ja-JP" dirty="0" smtClean="0">
                <a:latin typeface="Comic Sans MS"/>
                <a:cs typeface="Comic Sans MS"/>
              </a:rPr>
              <a:t> 2mrad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29" name="直線コネクタ 28"/>
          <p:cNvCxnSpPr/>
          <p:nvPr/>
        </p:nvCxnSpPr>
        <p:spPr>
          <a:xfrm flipH="1">
            <a:off x="3537239" y="4035609"/>
            <a:ext cx="732167" cy="3595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 flipV="1">
            <a:off x="1639707" y="4049378"/>
            <a:ext cx="0" cy="2591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テキスト ボックス 22"/>
          <p:cNvSpPr txBox="1"/>
          <p:nvPr/>
        </p:nvSpPr>
        <p:spPr>
          <a:xfrm>
            <a:off x="5246508" y="5258024"/>
            <a:ext cx="3361613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Large fraction of </a:t>
            </a:r>
            <a:r>
              <a:rPr lang="en-US" altLang="ja-JP" dirty="0" smtClean="0">
                <a:latin typeface="Comic Sans MS"/>
                <a:cs typeface="Comic Sans MS"/>
              </a:rPr>
              <a:t>proton energy is carried by neutron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114052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9645"/>
            <a:ext cx="8229600" cy="1549224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 smtClean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ja-JP" altLang="ja-JP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Forward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Neutron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17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741033" y="1143666"/>
            <a:ext cx="4068268" cy="2848173"/>
            <a:chOff x="4741033" y="1321218"/>
            <a:chExt cx="4068268" cy="2848173"/>
          </a:xfrm>
        </p:grpSpPr>
        <p:sp>
          <p:nvSpPr>
            <p:cNvPr id="54" name="正方形/長方形 53"/>
            <p:cNvSpPr/>
            <p:nvPr/>
          </p:nvSpPr>
          <p:spPr>
            <a:xfrm>
              <a:off x="4741033" y="1321218"/>
              <a:ext cx="4068268" cy="28481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3" name="図形グループ 32"/>
            <p:cNvGrpSpPr/>
            <p:nvPr/>
          </p:nvGrpSpPr>
          <p:grpSpPr>
            <a:xfrm>
              <a:off x="4741033" y="1385107"/>
              <a:ext cx="3379275" cy="2768076"/>
              <a:chOff x="333063" y="1484695"/>
              <a:chExt cx="3379275" cy="2768076"/>
            </a:xfrm>
          </p:grpSpPr>
          <p:sp>
            <p:nvSpPr>
              <p:cNvPr id="43" name="テキスト ボックス 42"/>
              <p:cNvSpPr txBox="1"/>
              <p:nvPr/>
            </p:nvSpPr>
            <p:spPr>
              <a:xfrm>
                <a:off x="401769" y="1484695"/>
                <a:ext cx="1226618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2384025" y="1773047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V="1">
                <a:off x="2155498" y="2582755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円/楕円 2"/>
              <p:cNvSpPr/>
              <p:nvPr/>
            </p:nvSpPr>
            <p:spPr>
              <a:xfrm>
                <a:off x="1866507" y="2875707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9" name="直線矢印コネクタ 18"/>
              <p:cNvCxnSpPr/>
              <p:nvPr/>
            </p:nvCxnSpPr>
            <p:spPr>
              <a:xfrm flipV="1">
                <a:off x="3438510" y="1795362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円/楕円 19"/>
              <p:cNvSpPr/>
              <p:nvPr/>
            </p:nvSpPr>
            <p:spPr>
              <a:xfrm>
                <a:off x="3149519" y="2088314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1174678" y="2651133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6" name="直線コネクタ 15"/>
              <p:cNvCxnSpPr/>
              <p:nvPr/>
            </p:nvCxnSpPr>
            <p:spPr>
              <a:xfrm flipV="1">
                <a:off x="1265004" y="3104344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2155498" y="2369723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1265004" y="3683400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1440183" y="2932542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2414728" y="319804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33063" y="241446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57" name="図形グループ 56"/>
          <p:cNvGrpSpPr/>
          <p:nvPr/>
        </p:nvGrpSpPr>
        <p:grpSpPr>
          <a:xfrm>
            <a:off x="457200" y="1143666"/>
            <a:ext cx="4068268" cy="2848173"/>
            <a:chOff x="457200" y="1321218"/>
            <a:chExt cx="4068268" cy="2848173"/>
          </a:xfrm>
        </p:grpSpPr>
        <p:sp>
          <p:nvSpPr>
            <p:cNvPr id="35" name="正方形/長方形 34"/>
            <p:cNvSpPr/>
            <p:nvPr/>
          </p:nvSpPr>
          <p:spPr>
            <a:xfrm>
              <a:off x="457200" y="1321218"/>
              <a:ext cx="4068268" cy="28481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2" name="図形グループ 31"/>
            <p:cNvGrpSpPr/>
            <p:nvPr/>
          </p:nvGrpSpPr>
          <p:grpSpPr>
            <a:xfrm>
              <a:off x="559498" y="1382847"/>
              <a:ext cx="3564120" cy="2786544"/>
              <a:chOff x="4349538" y="1432402"/>
              <a:chExt cx="3564120" cy="2786544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4349538" y="1432402"/>
                <a:ext cx="1786542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non-flip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585345" y="1739222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38" name="直線矢印コネクタ 37"/>
              <p:cNvCxnSpPr/>
              <p:nvPr/>
            </p:nvCxnSpPr>
            <p:spPr>
              <a:xfrm flipV="1">
                <a:off x="6356818" y="2548930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円/楕円 38"/>
              <p:cNvSpPr/>
              <p:nvPr/>
            </p:nvSpPr>
            <p:spPr>
              <a:xfrm>
                <a:off x="6067827" y="2841882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 flipV="1">
                <a:off x="7639830" y="1761537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43"/>
              <p:cNvSpPr/>
              <p:nvPr/>
            </p:nvSpPr>
            <p:spPr>
              <a:xfrm>
                <a:off x="7350839" y="2054489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5375998" y="2617308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6" name="直線コネクタ 45"/>
              <p:cNvCxnSpPr/>
              <p:nvPr/>
            </p:nvCxnSpPr>
            <p:spPr>
              <a:xfrm flipV="1">
                <a:off x="5466324" y="3070519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6356818" y="2335898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V="1">
                <a:off x="5466324" y="3649575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5641503" y="2898717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50"/>
              <p:cNvSpPr txBox="1"/>
              <p:nvPr/>
            </p:nvSpPr>
            <p:spPr>
              <a:xfrm>
                <a:off x="6616048" y="316421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4534383" y="238063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pic>
        <p:nvPicPr>
          <p:cNvPr id="58" name="Picture 10" descr="NaiveProtonSpin0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29" r="38652" b="39181"/>
          <a:stretch/>
        </p:blipFill>
        <p:spPr>
          <a:xfrm>
            <a:off x="5089212" y="4129927"/>
            <a:ext cx="3606997" cy="1957962"/>
          </a:xfrm>
        </p:spPr>
      </p:pic>
      <p:graphicFrame>
        <p:nvGraphicFramePr>
          <p:cNvPr id="5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1936697"/>
              </p:ext>
            </p:extLst>
          </p:nvPr>
        </p:nvGraphicFramePr>
        <p:xfrm>
          <a:off x="5369979" y="6003411"/>
          <a:ext cx="53340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7" name="数式" r:id="rId4" imgW="215900" imgH="203200" progId="Equation.3">
                  <p:embed/>
                </p:oleObj>
              </mc:Choice>
              <mc:Fallback>
                <p:oleObj name="数式" r:id="rId4" imgW="2159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979" y="6003411"/>
                        <a:ext cx="533400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7881613"/>
              </p:ext>
            </p:extLst>
          </p:nvPr>
        </p:nvGraphicFramePr>
        <p:xfrm>
          <a:off x="7438492" y="6003411"/>
          <a:ext cx="815975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638" name="数式" r:id="rId6" imgW="330200" imgH="203200" progId="Equation.3">
                  <p:embed/>
                </p:oleObj>
              </mc:Choice>
              <mc:Fallback>
                <p:oleObj name="数式" r:id="rId6" imgW="3302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38492" y="6003411"/>
                        <a:ext cx="815975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テキスト ボックス 60"/>
          <p:cNvSpPr txBox="1"/>
          <p:nvPr/>
        </p:nvSpPr>
        <p:spPr>
          <a:xfrm>
            <a:off x="5992699" y="2200220"/>
            <a:ext cx="541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200" baseline="30000" dirty="0" smtClean="0">
                <a:latin typeface="Comic Sans MS"/>
                <a:cs typeface="Comic Sans MS"/>
              </a:rPr>
              <a:t>+</a:t>
            </a:r>
            <a:endParaRPr kumimoji="1" lang="ja-JP" altLang="en-US" sz="3200" baseline="30000" dirty="0">
              <a:latin typeface="Comic Sans MS"/>
              <a:cs typeface="Comic Sans M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7901338" y="4175390"/>
            <a:ext cx="426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>
                <a:latin typeface="Comic Sans MS Bold"/>
                <a:cs typeface="Comic Sans MS Bold"/>
              </a:rPr>
              <a:t>n</a:t>
            </a:r>
            <a:endParaRPr kumimoji="1" lang="ja-JP" altLang="en-US" sz="3600" dirty="0"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304177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9645"/>
            <a:ext cx="8229600" cy="1549224"/>
          </a:xfrm>
          <a:ln>
            <a:noFill/>
            <a:prstDash val="sysDash"/>
          </a:ln>
        </p:spPr>
        <p:txBody>
          <a:bodyPr>
            <a:norm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 smtClean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ja-JP" altLang="ja-JP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Forward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Neutron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18</a:t>
            </a:fld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741033" y="1143666"/>
            <a:ext cx="4068268" cy="2848173"/>
            <a:chOff x="4741033" y="1321218"/>
            <a:chExt cx="4068268" cy="2848173"/>
          </a:xfrm>
        </p:grpSpPr>
        <p:sp>
          <p:nvSpPr>
            <p:cNvPr id="54" name="正方形/長方形 53"/>
            <p:cNvSpPr/>
            <p:nvPr/>
          </p:nvSpPr>
          <p:spPr>
            <a:xfrm>
              <a:off x="4741033" y="1321218"/>
              <a:ext cx="4068268" cy="28481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3" name="図形グループ 32"/>
            <p:cNvGrpSpPr/>
            <p:nvPr/>
          </p:nvGrpSpPr>
          <p:grpSpPr>
            <a:xfrm>
              <a:off x="4741033" y="1385107"/>
              <a:ext cx="3379275" cy="2768076"/>
              <a:chOff x="333063" y="1484695"/>
              <a:chExt cx="3379275" cy="2768076"/>
            </a:xfrm>
          </p:grpSpPr>
          <p:sp>
            <p:nvSpPr>
              <p:cNvPr id="43" name="テキスト ボックス 42"/>
              <p:cNvSpPr txBox="1"/>
              <p:nvPr/>
            </p:nvSpPr>
            <p:spPr>
              <a:xfrm>
                <a:off x="401769" y="1484695"/>
                <a:ext cx="1226618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2384025" y="1773047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V="1">
                <a:off x="2155498" y="2582755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円/楕円 2"/>
              <p:cNvSpPr/>
              <p:nvPr/>
            </p:nvSpPr>
            <p:spPr>
              <a:xfrm>
                <a:off x="1866507" y="2875707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9" name="直線矢印コネクタ 18"/>
              <p:cNvCxnSpPr/>
              <p:nvPr/>
            </p:nvCxnSpPr>
            <p:spPr>
              <a:xfrm flipV="1">
                <a:off x="3438510" y="1795362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円/楕円 19"/>
              <p:cNvSpPr/>
              <p:nvPr/>
            </p:nvSpPr>
            <p:spPr>
              <a:xfrm>
                <a:off x="3149519" y="2088314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1174678" y="2651133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6" name="直線コネクタ 15"/>
              <p:cNvCxnSpPr/>
              <p:nvPr/>
            </p:nvCxnSpPr>
            <p:spPr>
              <a:xfrm flipV="1">
                <a:off x="1265004" y="3104344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2155498" y="2369723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1265004" y="3683400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1440183" y="2932542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2414728" y="319804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33063" y="241446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57" name="図形グループ 56"/>
          <p:cNvGrpSpPr/>
          <p:nvPr/>
        </p:nvGrpSpPr>
        <p:grpSpPr>
          <a:xfrm>
            <a:off x="457200" y="1143666"/>
            <a:ext cx="4068268" cy="2848173"/>
            <a:chOff x="457200" y="1321218"/>
            <a:chExt cx="4068268" cy="2848173"/>
          </a:xfrm>
        </p:grpSpPr>
        <p:sp>
          <p:nvSpPr>
            <p:cNvPr id="35" name="正方形/長方形 34"/>
            <p:cNvSpPr/>
            <p:nvPr/>
          </p:nvSpPr>
          <p:spPr>
            <a:xfrm>
              <a:off x="457200" y="1321218"/>
              <a:ext cx="4068268" cy="28481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2" name="図形グループ 31"/>
            <p:cNvGrpSpPr/>
            <p:nvPr/>
          </p:nvGrpSpPr>
          <p:grpSpPr>
            <a:xfrm>
              <a:off x="559498" y="1382847"/>
              <a:ext cx="3564120" cy="2786544"/>
              <a:chOff x="4349538" y="1432402"/>
              <a:chExt cx="3564120" cy="2786544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4349538" y="1432402"/>
                <a:ext cx="1786542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non-flip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585345" y="1739222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38" name="直線矢印コネクタ 37"/>
              <p:cNvCxnSpPr/>
              <p:nvPr/>
            </p:nvCxnSpPr>
            <p:spPr>
              <a:xfrm flipV="1">
                <a:off x="6356818" y="2548930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円/楕円 38"/>
              <p:cNvSpPr/>
              <p:nvPr/>
            </p:nvSpPr>
            <p:spPr>
              <a:xfrm>
                <a:off x="6067827" y="2841882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 flipV="1">
                <a:off x="7639830" y="1761537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43"/>
              <p:cNvSpPr/>
              <p:nvPr/>
            </p:nvSpPr>
            <p:spPr>
              <a:xfrm>
                <a:off x="7350839" y="2054489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5375998" y="2617308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6" name="直線コネクタ 45"/>
              <p:cNvCxnSpPr/>
              <p:nvPr/>
            </p:nvCxnSpPr>
            <p:spPr>
              <a:xfrm flipV="1">
                <a:off x="5466324" y="3070519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6356818" y="2335898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V="1">
                <a:off x="5466324" y="3649575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5641503" y="2898717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50"/>
              <p:cNvSpPr txBox="1"/>
              <p:nvPr/>
            </p:nvSpPr>
            <p:spPr>
              <a:xfrm>
                <a:off x="6616048" y="316421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4534383" y="238063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pic>
        <p:nvPicPr>
          <p:cNvPr id="58" name="Picture 10" descr="NaiveProtonSpin07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4" t="21300" r="38652" b="39180"/>
          <a:stretch/>
        </p:blipFill>
        <p:spPr>
          <a:xfrm>
            <a:off x="6563468" y="4292181"/>
            <a:ext cx="2132741" cy="1795708"/>
          </a:xfrm>
        </p:spPr>
      </p:pic>
      <p:sp>
        <p:nvSpPr>
          <p:cNvPr id="61" name="テキスト ボックス 60"/>
          <p:cNvSpPr txBox="1"/>
          <p:nvPr/>
        </p:nvSpPr>
        <p:spPr>
          <a:xfrm>
            <a:off x="5992699" y="2200220"/>
            <a:ext cx="541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200" baseline="30000" dirty="0" smtClean="0">
                <a:latin typeface="Comic Sans MS"/>
                <a:cs typeface="Comic Sans MS"/>
              </a:rPr>
              <a:t>+</a:t>
            </a:r>
            <a:endParaRPr kumimoji="1" lang="ja-JP" altLang="en-US" sz="3200" baseline="30000" dirty="0">
              <a:latin typeface="Comic Sans MS"/>
              <a:cs typeface="Comic Sans MS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 flipV="1">
            <a:off x="6322537" y="5591515"/>
            <a:ext cx="874417" cy="937779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線矢印コネクタ 13"/>
          <p:cNvCxnSpPr/>
          <p:nvPr/>
        </p:nvCxnSpPr>
        <p:spPr>
          <a:xfrm flipV="1">
            <a:off x="8145930" y="4115074"/>
            <a:ext cx="627726" cy="646679"/>
          </a:xfrm>
          <a:prstGeom prst="straightConnector1">
            <a:avLst/>
          </a:prstGeom>
          <a:ln>
            <a:prstDash val="dot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flipH="1" flipV="1">
            <a:off x="6322537" y="5005294"/>
            <a:ext cx="409694" cy="164354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>
            <a:off x="6382302" y="3991839"/>
            <a:ext cx="814652" cy="900840"/>
          </a:xfrm>
          <a:prstGeom prst="straightConnector1">
            <a:avLst/>
          </a:prstGeom>
          <a:ln>
            <a:prstDash val="soli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4" name="正方形/長方形 33"/>
          <p:cNvSpPr/>
          <p:nvPr/>
        </p:nvSpPr>
        <p:spPr>
          <a:xfrm>
            <a:off x="6375323" y="6364985"/>
            <a:ext cx="46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baseline="30000" dirty="0">
                <a:latin typeface="Comic Sans MS"/>
                <a:cs typeface="Comic Sans MS"/>
              </a:rPr>
              <a:t>↑</a:t>
            </a:r>
            <a:endParaRPr lang="ja-JP" altLang="en-US" dirty="0"/>
          </a:p>
        </p:txBody>
      </p:sp>
      <p:sp>
        <p:nvSpPr>
          <p:cNvPr id="62" name="正方形/長方形 61"/>
          <p:cNvSpPr/>
          <p:nvPr/>
        </p:nvSpPr>
        <p:spPr>
          <a:xfrm>
            <a:off x="7196954" y="3732677"/>
            <a:ext cx="30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P</a:t>
            </a:r>
            <a:endParaRPr lang="ja-JP" altLang="en-US" dirty="0"/>
          </a:p>
        </p:txBody>
      </p:sp>
      <p:sp>
        <p:nvSpPr>
          <p:cNvPr id="63" name="正方形/長方形 62"/>
          <p:cNvSpPr/>
          <p:nvPr/>
        </p:nvSpPr>
        <p:spPr>
          <a:xfrm>
            <a:off x="8656893" y="3795939"/>
            <a:ext cx="304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n</a:t>
            </a:r>
            <a:endParaRPr lang="ja-JP" altLang="en-US" dirty="0"/>
          </a:p>
        </p:txBody>
      </p:sp>
      <p:cxnSp>
        <p:nvCxnSpPr>
          <p:cNvPr id="42" name="直線コネクタ 41"/>
          <p:cNvCxnSpPr/>
          <p:nvPr/>
        </p:nvCxnSpPr>
        <p:spPr>
          <a:xfrm flipH="1">
            <a:off x="5334000" y="5169648"/>
            <a:ext cx="811467" cy="421867"/>
          </a:xfrm>
          <a:prstGeom prst="line">
            <a:avLst/>
          </a:prstGeom>
          <a:ln>
            <a:prstDash val="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直線コネクタ 63"/>
          <p:cNvCxnSpPr/>
          <p:nvPr/>
        </p:nvCxnSpPr>
        <p:spPr>
          <a:xfrm flipH="1">
            <a:off x="5632398" y="5304118"/>
            <a:ext cx="493123" cy="552823"/>
          </a:xfrm>
          <a:prstGeom prst="line">
            <a:avLst/>
          </a:prstGeom>
          <a:ln>
            <a:prstDash val="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 flipH="1">
            <a:off x="6080698" y="5184590"/>
            <a:ext cx="148956" cy="657411"/>
          </a:xfrm>
          <a:prstGeom prst="line">
            <a:avLst/>
          </a:prstGeom>
          <a:ln>
            <a:prstDash val="dot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501223" y="4681434"/>
            <a:ext cx="2950397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a</a:t>
            </a:r>
            <a:r>
              <a:rPr kumimoji="1" lang="en-US" altLang="ja-JP" sz="2400" baseline="-25000" dirty="0" smtClean="0"/>
              <a:t>1 </a:t>
            </a:r>
            <a:r>
              <a:rPr kumimoji="1" lang="en-US" altLang="ja-JP" sz="2400" dirty="0" smtClean="0"/>
              <a:t>(1260) </a:t>
            </a:r>
            <a:r>
              <a:rPr kumimoji="1" lang="en-US" altLang="ja-JP" sz="2400" dirty="0" err="1" smtClean="0"/>
              <a:t>Reggeon</a:t>
            </a:r>
            <a:r>
              <a:rPr kumimoji="1" lang="en-US" altLang="ja-JP" sz="2400" dirty="0" smtClean="0"/>
              <a:t> </a:t>
            </a:r>
          </a:p>
          <a:p>
            <a:r>
              <a:rPr lang="en-US" altLang="ja-JP" sz="2400" dirty="0" smtClean="0"/>
              <a:t>Spin Parity = 1</a:t>
            </a:r>
            <a:r>
              <a:rPr lang="en-US" altLang="ja-JP" sz="2400" baseline="30000" dirty="0" smtClean="0"/>
              <a:t>+</a:t>
            </a:r>
            <a:endParaRPr kumimoji="1" lang="ja-JP" altLang="en-US" sz="24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1925861" y="2246651"/>
            <a:ext cx="562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/>
              <a:t>a</a:t>
            </a:r>
            <a:r>
              <a:rPr kumimoji="1" lang="en-US" altLang="ja-JP" sz="2800" baseline="-25000" dirty="0" smtClean="0"/>
              <a:t>1</a:t>
            </a:r>
            <a:endParaRPr kumimoji="1"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830791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/>
          <p:cNvSpPr/>
          <p:nvPr/>
        </p:nvSpPr>
        <p:spPr>
          <a:xfrm>
            <a:off x="2997322" y="4438174"/>
            <a:ext cx="1460192" cy="55477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53" name="正方形/長方形 52"/>
          <p:cNvSpPr/>
          <p:nvPr/>
        </p:nvSpPr>
        <p:spPr>
          <a:xfrm>
            <a:off x="4629997" y="4438174"/>
            <a:ext cx="841614" cy="5547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graphicFrame>
        <p:nvGraphicFramePr>
          <p:cNvPr id="13" name="オブジェクト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7169875"/>
              </p:ext>
            </p:extLst>
          </p:nvPr>
        </p:nvGraphicFramePr>
        <p:xfrm>
          <a:off x="1555750" y="4146550"/>
          <a:ext cx="5316538" cy="186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013" name="数式" r:id="rId3" imgW="1409700" imgH="495300" progId="Equation.3">
                  <p:embed/>
                </p:oleObj>
              </mc:Choice>
              <mc:Fallback>
                <p:oleObj name="数式" r:id="rId3" imgW="1409700" imgH="495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5750" y="4146550"/>
                        <a:ext cx="5316538" cy="1868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図形グループ 21"/>
          <p:cNvGrpSpPr/>
          <p:nvPr/>
        </p:nvGrpSpPr>
        <p:grpSpPr>
          <a:xfrm>
            <a:off x="664480" y="5183653"/>
            <a:ext cx="6127995" cy="1342479"/>
            <a:chOff x="664480" y="5183653"/>
            <a:chExt cx="6127995" cy="1342479"/>
          </a:xfrm>
        </p:grpSpPr>
        <p:sp>
          <p:nvSpPr>
            <p:cNvPr id="7" name="円/楕円 6"/>
            <p:cNvSpPr/>
            <p:nvPr/>
          </p:nvSpPr>
          <p:spPr>
            <a:xfrm>
              <a:off x="3041847" y="5183653"/>
              <a:ext cx="3750628" cy="886094"/>
            </a:xfrm>
            <a:prstGeom prst="ellipse">
              <a:avLst/>
            </a:prstGeom>
            <a:noFill/>
            <a:ln w="76200" cmpd="sng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664480" y="6156800"/>
              <a:ext cx="30559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err="1" smtClean="0">
                  <a:latin typeface="Comic Sans MS"/>
                  <a:cs typeface="Comic Sans MS"/>
                </a:rPr>
                <a:t>Unpolarized</a:t>
              </a:r>
              <a:r>
                <a:rPr kumimoji="1" lang="en-US" altLang="ja-JP" dirty="0" smtClean="0">
                  <a:latin typeface="Comic Sans MS"/>
                  <a:cs typeface="Comic Sans MS"/>
                </a:rPr>
                <a:t> Cross Section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V="1">
              <a:off x="2835120" y="5936833"/>
              <a:ext cx="561124" cy="28059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9645"/>
            <a:ext cx="8229600" cy="1549224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 smtClean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ja-JP" altLang="ja-JP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Forward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Neutron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19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4741033" y="1143666"/>
            <a:ext cx="4068268" cy="2848173"/>
            <a:chOff x="4741033" y="1321218"/>
            <a:chExt cx="4068268" cy="2848173"/>
          </a:xfrm>
        </p:grpSpPr>
        <p:sp>
          <p:nvSpPr>
            <p:cNvPr id="54" name="正方形/長方形 53"/>
            <p:cNvSpPr/>
            <p:nvPr/>
          </p:nvSpPr>
          <p:spPr>
            <a:xfrm>
              <a:off x="4741033" y="1321218"/>
              <a:ext cx="4068268" cy="2848173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3" name="図形グループ 32"/>
            <p:cNvGrpSpPr/>
            <p:nvPr/>
          </p:nvGrpSpPr>
          <p:grpSpPr>
            <a:xfrm>
              <a:off x="4741033" y="1385107"/>
              <a:ext cx="3379275" cy="2768076"/>
              <a:chOff x="333063" y="1484695"/>
              <a:chExt cx="3379275" cy="2768076"/>
            </a:xfrm>
          </p:grpSpPr>
          <p:sp>
            <p:nvSpPr>
              <p:cNvPr id="43" name="テキスト ボックス 42"/>
              <p:cNvSpPr txBox="1"/>
              <p:nvPr/>
            </p:nvSpPr>
            <p:spPr>
              <a:xfrm>
                <a:off x="401769" y="1484695"/>
                <a:ext cx="1226618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" name="テキスト ボックス 4"/>
              <p:cNvSpPr txBox="1"/>
              <p:nvPr/>
            </p:nvSpPr>
            <p:spPr>
              <a:xfrm>
                <a:off x="2384025" y="1773047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10" name="直線矢印コネクタ 9"/>
              <p:cNvCxnSpPr/>
              <p:nvPr/>
            </p:nvCxnSpPr>
            <p:spPr>
              <a:xfrm flipV="1">
                <a:off x="2155498" y="2582755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" name="円/楕円 2"/>
              <p:cNvSpPr/>
              <p:nvPr/>
            </p:nvSpPr>
            <p:spPr>
              <a:xfrm>
                <a:off x="1866507" y="2875707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9" name="直線矢印コネクタ 18"/>
              <p:cNvCxnSpPr/>
              <p:nvPr/>
            </p:nvCxnSpPr>
            <p:spPr>
              <a:xfrm flipV="1">
                <a:off x="3438510" y="1795362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triangle"/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円/楕円 19"/>
              <p:cNvSpPr/>
              <p:nvPr/>
            </p:nvSpPr>
            <p:spPr>
              <a:xfrm>
                <a:off x="3149519" y="2088314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21" name="円/楕円 20"/>
              <p:cNvSpPr/>
              <p:nvPr/>
            </p:nvSpPr>
            <p:spPr>
              <a:xfrm>
                <a:off x="1174678" y="2651133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16" name="直線コネクタ 15"/>
              <p:cNvCxnSpPr/>
              <p:nvPr/>
            </p:nvCxnSpPr>
            <p:spPr>
              <a:xfrm flipV="1">
                <a:off x="1265004" y="3104344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線コネクタ 24"/>
              <p:cNvCxnSpPr/>
              <p:nvPr/>
            </p:nvCxnSpPr>
            <p:spPr>
              <a:xfrm flipV="1">
                <a:off x="2155498" y="2369723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0" name="直線コネクタ 29"/>
              <p:cNvCxnSpPr/>
              <p:nvPr/>
            </p:nvCxnSpPr>
            <p:spPr>
              <a:xfrm flipV="1">
                <a:off x="1265004" y="3683400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直線コネクタ 27"/>
              <p:cNvCxnSpPr/>
              <p:nvPr/>
            </p:nvCxnSpPr>
            <p:spPr>
              <a:xfrm flipH="1" flipV="1">
                <a:off x="1440183" y="2932542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テキスト ボックス 30"/>
              <p:cNvSpPr txBox="1"/>
              <p:nvPr/>
            </p:nvSpPr>
            <p:spPr>
              <a:xfrm>
                <a:off x="2414728" y="319804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6" name="テキスト ボックス 35"/>
              <p:cNvSpPr txBox="1"/>
              <p:nvPr/>
            </p:nvSpPr>
            <p:spPr>
              <a:xfrm>
                <a:off x="333063" y="2414460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grpSp>
        <p:nvGrpSpPr>
          <p:cNvPr id="57" name="図形グループ 56"/>
          <p:cNvGrpSpPr/>
          <p:nvPr/>
        </p:nvGrpSpPr>
        <p:grpSpPr>
          <a:xfrm>
            <a:off x="457200" y="1143666"/>
            <a:ext cx="4068268" cy="2848173"/>
            <a:chOff x="457200" y="1321218"/>
            <a:chExt cx="4068268" cy="2848173"/>
          </a:xfrm>
        </p:grpSpPr>
        <p:sp>
          <p:nvSpPr>
            <p:cNvPr id="35" name="正方形/長方形 34"/>
            <p:cNvSpPr/>
            <p:nvPr/>
          </p:nvSpPr>
          <p:spPr>
            <a:xfrm>
              <a:off x="457200" y="1321218"/>
              <a:ext cx="4068268" cy="284817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pSp>
          <p:nvGrpSpPr>
            <p:cNvPr id="32" name="図形グループ 31"/>
            <p:cNvGrpSpPr/>
            <p:nvPr/>
          </p:nvGrpSpPr>
          <p:grpSpPr>
            <a:xfrm>
              <a:off x="559498" y="1382847"/>
              <a:ext cx="3564120" cy="2786544"/>
              <a:chOff x="4349538" y="1432402"/>
              <a:chExt cx="3564120" cy="2786544"/>
            </a:xfrm>
          </p:grpSpPr>
          <p:sp>
            <p:nvSpPr>
              <p:cNvPr id="12" name="テキスト ボックス 11"/>
              <p:cNvSpPr txBox="1"/>
              <p:nvPr/>
            </p:nvSpPr>
            <p:spPr>
              <a:xfrm>
                <a:off x="4349538" y="1432402"/>
                <a:ext cx="1786542" cy="40011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kumimoji="1" lang="en-US" altLang="ja-JP" sz="2000" b="1" dirty="0" smtClean="0">
                    <a:latin typeface="Comic Sans MS"/>
                    <a:cs typeface="Comic Sans MS"/>
                  </a:rPr>
                  <a:t>Spin non-flip</a:t>
                </a:r>
                <a:endParaRPr kumimoji="1" lang="ja-JP" altLang="en-US" sz="2000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37" name="テキスト ボックス 36"/>
              <p:cNvSpPr txBox="1"/>
              <p:nvPr/>
            </p:nvSpPr>
            <p:spPr>
              <a:xfrm>
                <a:off x="6585345" y="1739222"/>
                <a:ext cx="98446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1600" b="1" dirty="0" smtClean="0">
                    <a:latin typeface="Comic Sans MS"/>
                    <a:cs typeface="Comic Sans MS"/>
                  </a:rPr>
                  <a:t>Neutron</a:t>
                </a:r>
                <a:endParaRPr kumimoji="1" lang="ja-JP" altLang="en-US" sz="1600" b="1" dirty="0">
                  <a:latin typeface="Comic Sans MS"/>
                  <a:cs typeface="Comic Sans MS"/>
                </a:endParaRPr>
              </a:p>
            </p:txBody>
          </p:sp>
          <p:cxnSp>
            <p:nvCxnSpPr>
              <p:cNvPr id="38" name="直線矢印コネクタ 37"/>
              <p:cNvCxnSpPr/>
              <p:nvPr/>
            </p:nvCxnSpPr>
            <p:spPr>
              <a:xfrm flipV="1">
                <a:off x="6356818" y="2548930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円/楕円 38"/>
              <p:cNvSpPr/>
              <p:nvPr/>
            </p:nvSpPr>
            <p:spPr>
              <a:xfrm>
                <a:off x="6067827" y="2841882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 flipV="1">
                <a:off x="7639830" y="1761537"/>
                <a:ext cx="0" cy="1080345"/>
              </a:xfrm>
              <a:prstGeom prst="straightConnector1">
                <a:avLst/>
              </a:prstGeom>
              <a:ln w="38100" cmpd="sng">
                <a:solidFill>
                  <a:srgbClr val="0000FF"/>
                </a:solidFill>
                <a:headEnd type="non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円/楕円 43"/>
              <p:cNvSpPr/>
              <p:nvPr/>
            </p:nvSpPr>
            <p:spPr>
              <a:xfrm>
                <a:off x="7350839" y="2054489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45" name="円/楕円 44"/>
              <p:cNvSpPr/>
              <p:nvPr/>
            </p:nvSpPr>
            <p:spPr>
              <a:xfrm>
                <a:off x="5375998" y="2617308"/>
                <a:ext cx="562819" cy="562819"/>
              </a:xfrm>
              <a:prstGeom prst="ellipse">
                <a:avLst/>
              </a:prstGeom>
              <a:gradFill flip="none" rotWithShape="1">
                <a:gsLst>
                  <a:gs pos="8000">
                    <a:srgbClr val="3366FF">
                      <a:alpha val="90000"/>
                    </a:srgbClr>
                  </a:gs>
                  <a:gs pos="97000">
                    <a:srgbClr val="FFFFFF">
                      <a:alpha val="9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  <p:cxnSp>
            <p:nvCxnSpPr>
              <p:cNvPr id="46" name="直線コネクタ 45"/>
              <p:cNvCxnSpPr/>
              <p:nvPr/>
            </p:nvCxnSpPr>
            <p:spPr>
              <a:xfrm flipV="1">
                <a:off x="5466324" y="3070519"/>
                <a:ext cx="890494" cy="113874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直線コネクタ 46"/>
              <p:cNvCxnSpPr/>
              <p:nvPr/>
            </p:nvCxnSpPr>
            <p:spPr>
              <a:xfrm flipV="1">
                <a:off x="6356818" y="2335898"/>
                <a:ext cx="1283012" cy="734622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直線コネクタ 47"/>
              <p:cNvCxnSpPr/>
              <p:nvPr/>
            </p:nvCxnSpPr>
            <p:spPr>
              <a:xfrm flipV="1">
                <a:off x="5466324" y="3649575"/>
                <a:ext cx="452547" cy="569371"/>
              </a:xfrm>
              <a:prstGeom prst="line">
                <a:avLst/>
              </a:prstGeom>
              <a:ln>
                <a:headEnd type="none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直線コネクタ 48"/>
              <p:cNvCxnSpPr/>
              <p:nvPr/>
            </p:nvCxnSpPr>
            <p:spPr>
              <a:xfrm flipH="1" flipV="1">
                <a:off x="5641503" y="2898717"/>
                <a:ext cx="715315" cy="171804"/>
              </a:xfrm>
              <a:prstGeom prst="line">
                <a:avLst/>
              </a:prstGeom>
              <a:ln>
                <a:prstDash val="sysDash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1" name="テキスト ボックス 50"/>
              <p:cNvSpPr txBox="1"/>
              <p:nvPr/>
            </p:nvSpPr>
            <p:spPr>
              <a:xfrm>
                <a:off x="6616048" y="316421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b="1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b="1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52" name="テキスト ボックス 51"/>
              <p:cNvSpPr txBox="1"/>
              <p:nvPr/>
            </p:nvSpPr>
            <p:spPr>
              <a:xfrm>
                <a:off x="4534383" y="2380635"/>
                <a:ext cx="89136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smtClean="0">
                    <a:latin typeface="Comic Sans MS"/>
                    <a:cs typeface="Comic Sans MS"/>
                  </a:rPr>
                  <a:t>proton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</p:grpSp>
      <p:sp>
        <p:nvSpPr>
          <p:cNvPr id="55" name="テキスト ボックス 54"/>
          <p:cNvSpPr txBox="1"/>
          <p:nvPr/>
        </p:nvSpPr>
        <p:spPr>
          <a:xfrm>
            <a:off x="6943658" y="5712006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d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 : phase shift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5992699" y="2200220"/>
            <a:ext cx="54133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3200" baseline="30000" dirty="0" smtClean="0">
                <a:latin typeface="Comic Sans MS"/>
                <a:cs typeface="Comic Sans MS"/>
              </a:rPr>
              <a:t>+</a:t>
            </a:r>
            <a:endParaRPr kumimoji="1" lang="ja-JP" altLang="en-US" sz="3200" baseline="30000" dirty="0">
              <a:latin typeface="Comic Sans MS"/>
              <a:cs typeface="Comic Sans MS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>
            <a:off x="1925861" y="2246651"/>
            <a:ext cx="47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Comic Sans MS"/>
                <a:cs typeface="Comic Sans MS"/>
              </a:rPr>
              <a:t>a</a:t>
            </a:r>
            <a:r>
              <a:rPr kumimoji="1" lang="en-US" altLang="ja-JP" sz="2800" baseline="-25000" dirty="0" smtClean="0">
                <a:latin typeface="Comic Sans MS"/>
                <a:cs typeface="Comic Sans MS"/>
              </a:rPr>
              <a:t>1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52213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5"/>
          <p:cNvSpPr>
            <a:spLocks noChangeAspect="1" noChangeArrowheads="1"/>
          </p:cNvSpPr>
          <p:nvPr/>
        </p:nvSpPr>
        <p:spPr bwMode="auto">
          <a:xfrm>
            <a:off x="762000" y="1447800"/>
            <a:ext cx="7550150" cy="3651250"/>
          </a:xfrm>
          <a:prstGeom prst="rect">
            <a:avLst/>
          </a:prstGeom>
          <a:gradFill rotWithShape="0">
            <a:gsLst>
              <a:gs pos="0">
                <a:srgbClr val="336600"/>
              </a:gs>
              <a:gs pos="100000">
                <a:srgbClr val="1F3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ja-JP" altLang="en-US" i="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36"/>
          <p:cNvSpPr>
            <a:spLocks noChangeAspect="1" noChangeShapeType="1"/>
          </p:cNvSpPr>
          <p:nvPr/>
        </p:nvSpPr>
        <p:spPr bwMode="auto">
          <a:xfrm flipV="1">
            <a:off x="1993901" y="3189584"/>
            <a:ext cx="2706688" cy="1130003"/>
          </a:xfrm>
          <a:prstGeom prst="line">
            <a:avLst/>
          </a:prstGeom>
          <a:noFill/>
          <a:ln w="28575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i="0">
              <a:ea typeface="ＭＳ Ｐゴシック" charset="0"/>
              <a:cs typeface="ＭＳ Ｐゴシック" charset="0"/>
            </a:endParaRPr>
          </a:p>
        </p:txBody>
      </p:sp>
      <p:pic>
        <p:nvPicPr>
          <p:cNvPr id="16" name="Picture 44" descr="proton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5413" y="4153866"/>
            <a:ext cx="752475" cy="632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直線コネクタ 46"/>
          <p:cNvCxnSpPr/>
          <p:nvPr/>
        </p:nvCxnSpPr>
        <p:spPr>
          <a:xfrm flipV="1">
            <a:off x="5356179" y="2156837"/>
            <a:ext cx="1898976" cy="810776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1" name="Picture 49" descr="carbon_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2784475"/>
            <a:ext cx="76358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43B93-1EE0-FE4D-8957-E4A959F429A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278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8254"/>
            <a:ext cx="8229600" cy="1549224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sz="3600" baseline="30000" dirty="0">
                <a:latin typeface="Comic Sans MS"/>
                <a:cs typeface="Comic Sans MS"/>
              </a:rPr>
              <a:t>↑</a:t>
            </a:r>
            <a:r>
              <a:rPr lang="en-US" altLang="ja-JP" sz="3600" dirty="0">
                <a:latin typeface="Comic Sans MS"/>
                <a:cs typeface="Comic Sans MS"/>
              </a:rPr>
              <a:t>+</a:t>
            </a:r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ja-JP" altLang="ja-JP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Forward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Neutron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i="1" dirty="0">
                <a:latin typeface="Comic Sans MS"/>
                <a:cs typeface="Comic Sans MS"/>
              </a:rPr>
              <a:t>A</a:t>
            </a:r>
            <a:r>
              <a:rPr lang="en-US" altLang="ja-JP" baseline="-25000" dirty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6810" y="1810244"/>
            <a:ext cx="4416323" cy="390039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6077311" y="1530970"/>
            <a:ext cx="2355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PRD84,114012(2011)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45" name="図形グループ 44"/>
          <p:cNvGrpSpPr/>
          <p:nvPr/>
        </p:nvGrpSpPr>
        <p:grpSpPr>
          <a:xfrm>
            <a:off x="832123" y="1441810"/>
            <a:ext cx="3183124" cy="1920739"/>
            <a:chOff x="2948861" y="4360315"/>
            <a:chExt cx="3183124" cy="1920739"/>
          </a:xfrm>
        </p:grpSpPr>
        <p:sp>
          <p:nvSpPr>
            <p:cNvPr id="24" name="円/楕円 23"/>
            <p:cNvSpPr/>
            <p:nvPr/>
          </p:nvSpPr>
          <p:spPr>
            <a:xfrm>
              <a:off x="4431732" y="5865556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25" name="直線コネクタ 24"/>
            <p:cNvCxnSpPr/>
            <p:nvPr/>
          </p:nvCxnSpPr>
          <p:spPr>
            <a:xfrm>
              <a:off x="3403032" y="4786056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円/楕円 25"/>
            <p:cNvSpPr/>
            <p:nvPr/>
          </p:nvSpPr>
          <p:spPr>
            <a:xfrm>
              <a:off x="4431732" y="4735256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27" name="直線コネクタ 26"/>
            <p:cNvCxnSpPr/>
            <p:nvPr/>
          </p:nvCxnSpPr>
          <p:spPr>
            <a:xfrm flipV="1">
              <a:off x="4501582" y="4786056"/>
              <a:ext cx="12700" cy="118110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線コネクタ 27"/>
            <p:cNvCxnSpPr/>
            <p:nvPr/>
          </p:nvCxnSpPr>
          <p:spPr>
            <a:xfrm flipV="1">
              <a:off x="4596832" y="4405056"/>
              <a:ext cx="869950" cy="3683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線コネクタ 28"/>
            <p:cNvCxnSpPr/>
            <p:nvPr/>
          </p:nvCxnSpPr>
          <p:spPr>
            <a:xfrm>
              <a:off x="4596832" y="4868606"/>
              <a:ext cx="768350" cy="4254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直線コネクタ 29"/>
            <p:cNvCxnSpPr/>
            <p:nvPr/>
          </p:nvCxnSpPr>
          <p:spPr>
            <a:xfrm>
              <a:off x="4596832" y="4820981"/>
              <a:ext cx="869950" cy="1968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直線コネクタ 30"/>
            <p:cNvCxnSpPr>
              <a:stCxn id="26" idx="6"/>
            </p:cNvCxnSpPr>
            <p:nvPr/>
          </p:nvCxnSpPr>
          <p:spPr>
            <a:xfrm flipV="1">
              <a:off x="4596832" y="4624132"/>
              <a:ext cx="850900" cy="193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2948861" y="5511613"/>
              <a:ext cx="458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latin typeface="Comic Sans MS"/>
                  <a:cs typeface="Comic Sans MS"/>
                </a:rPr>
                <a:t>p</a:t>
              </a:r>
              <a:endParaRPr kumimoji="1" lang="ja-JP" altLang="en-US" sz="4000" dirty="0">
                <a:latin typeface="Comic Sans MS"/>
                <a:cs typeface="Comic Sans M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2974261" y="4381313"/>
              <a:ext cx="45893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>
                  <a:latin typeface="Comic Sans MS"/>
                  <a:cs typeface="Comic Sans MS"/>
                </a:rPr>
                <a:t>p</a:t>
              </a:r>
              <a:endParaRPr kumimoji="1" lang="ja-JP" altLang="en-US" sz="4000" dirty="0">
                <a:latin typeface="Comic Sans MS"/>
                <a:cs typeface="Comic Sans MS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4499841" y="5188447"/>
              <a:ext cx="10995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p</a:t>
              </a:r>
              <a:r>
                <a:rPr kumimoji="1" lang="en-US" altLang="ja-JP" sz="3600" baseline="30000" dirty="0" smtClean="0">
                  <a:latin typeface="Comic Sans MS"/>
                  <a:cs typeface="Comic Sans MS"/>
                </a:rPr>
                <a:t>+</a:t>
              </a:r>
              <a:r>
                <a:rPr kumimoji="1" lang="en-US" altLang="ja-JP" sz="3600" dirty="0" smtClean="0">
                  <a:latin typeface="Comic Sans MS"/>
                  <a:cs typeface="Comic Sans MS"/>
                </a:rPr>
                <a:t>,a</a:t>
              </a:r>
              <a:r>
                <a:rPr kumimoji="1" lang="en-US" altLang="ja-JP" sz="3600" baseline="-25000" dirty="0" smtClean="0">
                  <a:latin typeface="Comic Sans MS"/>
                  <a:cs typeface="Comic Sans MS"/>
                </a:rPr>
                <a:t>1</a:t>
              </a:r>
              <a:endParaRPr kumimoji="1" lang="ja-JP" altLang="en-US" sz="3600" baseline="30000" dirty="0">
                <a:latin typeface="Comic Sans MS"/>
                <a:cs typeface="Comic Sans M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5650864" y="5511613"/>
              <a:ext cx="4811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 smtClean="0">
                  <a:latin typeface="Comic Sans MS"/>
                  <a:cs typeface="Comic Sans MS"/>
                </a:rPr>
                <a:t>n</a:t>
              </a:r>
              <a:endParaRPr kumimoji="1" lang="ja-JP" altLang="en-US" sz="4400" dirty="0">
                <a:latin typeface="Comic Sans MS"/>
                <a:cs typeface="Comic Sans MS"/>
              </a:endParaRPr>
            </a:p>
          </p:txBody>
        </p:sp>
        <p:cxnSp>
          <p:nvCxnSpPr>
            <p:cNvPr id="36" name="直線矢印コネクタ 35"/>
            <p:cNvCxnSpPr/>
            <p:nvPr/>
          </p:nvCxnSpPr>
          <p:spPr>
            <a:xfrm>
              <a:off x="3363626" y="5941756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4361310" y="4360315"/>
              <a:ext cx="3059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Comic Sans MS"/>
                  <a:cs typeface="Comic Sans MS"/>
                </a:rPr>
                <a:t>p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8" name="テキスト ボックス 37"/>
            <p:cNvSpPr txBox="1"/>
            <p:nvPr/>
          </p:nvSpPr>
          <p:spPr>
            <a:xfrm>
              <a:off x="3206216" y="5474726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 smtClean="0">
                  <a:latin typeface="Comic Sans MS"/>
                  <a:cs typeface="Comic Sans MS"/>
                </a:rPr>
                <a:t>↑</a:t>
              </a:r>
              <a:endParaRPr kumimoji="1" lang="ja-JP" altLang="en-US" b="1" dirty="0">
                <a:latin typeface="Comic Sans MS"/>
                <a:cs typeface="Comic Sans MS"/>
              </a:endParaRPr>
            </a:p>
          </p:txBody>
        </p:sp>
      </p:grpSp>
      <p:sp>
        <p:nvSpPr>
          <p:cNvPr id="39" name="テキスト ボックス 38"/>
          <p:cNvSpPr txBox="1"/>
          <p:nvPr/>
        </p:nvSpPr>
        <p:spPr>
          <a:xfrm>
            <a:off x="289858" y="6035825"/>
            <a:ext cx="855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Data are well reproduced by the interference between 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p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and </a:t>
            </a:r>
            <a:r>
              <a:rPr kumimoji="1" lang="en-US" altLang="ja-JP" dirty="0" smtClean="0">
                <a:latin typeface="Comic Sans MS"/>
                <a:cs typeface="Comic Sans MS"/>
              </a:rPr>
              <a:t>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1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Reggeon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0" name="スライド番号プレースホルダー 4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20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5901670" y="5298977"/>
            <a:ext cx="23484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Neutron </a:t>
            </a:r>
            <a:r>
              <a:rPr kumimoji="1" lang="en-US" altLang="ja-JP" i="1" dirty="0" smtClean="0">
                <a:latin typeface="Comic Sans MS"/>
                <a:cs typeface="Comic Sans MS"/>
              </a:rPr>
              <a:t>P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T</a:t>
            </a:r>
            <a:r>
              <a:rPr kumimoji="1" lang="en-US" altLang="ja-JP" dirty="0" smtClean="0">
                <a:latin typeface="Comic Sans MS"/>
                <a:cs typeface="Comic Sans MS"/>
              </a:rPr>
              <a:t> (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GeV</a:t>
            </a:r>
            <a:r>
              <a:rPr lang="en-US" altLang="ja-JP" dirty="0" smtClean="0">
                <a:latin typeface="Comic Sans MS"/>
                <a:cs typeface="Comic Sans MS"/>
              </a:rPr>
              <a:t>/c</a:t>
            </a:r>
            <a:r>
              <a:rPr kumimoji="1" lang="en-US" altLang="ja-JP" dirty="0" smtClean="0">
                <a:latin typeface="Comic Sans MS"/>
                <a:cs typeface="Comic Sans MS"/>
              </a:rPr>
              <a:t>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993" y="2077956"/>
            <a:ext cx="1256689" cy="409790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115" y="3362549"/>
            <a:ext cx="2386800" cy="2510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754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↑</a:t>
            </a:r>
            <a:r>
              <a:rPr kumimoji="1" lang="en-US" altLang="ja-JP" dirty="0" smtClean="0">
                <a:latin typeface="Comic Sans MS"/>
                <a:cs typeface="Comic Sans MS"/>
              </a:rPr>
              <a:t>+p Summary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ja-JP" altLang="ja-JP" dirty="0" smtClean="0">
                <a:latin typeface="Comic Sans MS"/>
                <a:cs typeface="Comic Sans MS"/>
              </a:rPr>
              <a:t>O</a:t>
            </a:r>
            <a:r>
              <a:rPr lang="en-US" altLang="ja-JP" dirty="0" err="1" smtClean="0">
                <a:latin typeface="Comic Sans MS"/>
                <a:cs typeface="Comic Sans MS"/>
              </a:rPr>
              <a:t>bserved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ja-JP" altLang="ja-JP" dirty="0" smtClean="0">
                <a:latin typeface="Comic Sans MS"/>
                <a:cs typeface="Comic Sans MS"/>
              </a:rPr>
              <a:t>-</a:t>
            </a:r>
            <a:r>
              <a:rPr lang="en-US" altLang="ja-JP" dirty="0" smtClean="0">
                <a:latin typeface="Comic Sans MS"/>
                <a:cs typeface="Comic Sans MS"/>
              </a:rPr>
              <a:t>5%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asymmetry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in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very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forward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neutron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production</a:t>
            </a:r>
          </a:p>
          <a:p>
            <a:r>
              <a:rPr kumimoji="1" lang="ja-JP" altLang="ja-JP" dirty="0" smtClean="0">
                <a:latin typeface="Comic Sans MS"/>
                <a:cs typeface="Comic Sans MS"/>
              </a:rPr>
              <a:t>T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heoretically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explained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by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the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interference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between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p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and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1</a:t>
            </a:r>
            <a:r>
              <a:rPr kumimoji="1" lang="en-US" altLang="ja-JP" dirty="0" smtClean="0">
                <a:latin typeface="Comic Sans MS"/>
                <a:cs typeface="Comic Sans MS"/>
              </a:rPr>
              <a:t>-Reggeon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exchange</a:t>
            </a:r>
            <a:r>
              <a:rPr kumimoji="1" lang="en-US" altLang="ja-JP" dirty="0" smtClean="0"/>
              <a:t>.</a:t>
            </a:r>
            <a:endParaRPr kumimoji="1" lang="ja-JP" altLang="en-US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4201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11640" y="274638"/>
            <a:ext cx="903236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/>
                <a:ea typeface="手札体-简"/>
                <a:cs typeface="Comic Sans MS"/>
              </a:rPr>
              <a:t>The First Time Ever </a:t>
            </a:r>
            <a:br>
              <a:rPr kumimoji="1" lang="en-US" altLang="ja-JP" dirty="0" smtClean="0">
                <a:latin typeface="Comic Sans MS"/>
                <a:ea typeface="手札体-简"/>
                <a:cs typeface="Comic Sans MS"/>
              </a:rPr>
            </a:br>
            <a:r>
              <a:rPr kumimoji="1" lang="en-US" altLang="ja-JP" dirty="0" smtClean="0">
                <a:latin typeface="Comic Sans MS"/>
                <a:ea typeface="手札体-简"/>
                <a:cs typeface="Comic Sans MS"/>
              </a:rPr>
              <a:t>High Energy              </a:t>
            </a:r>
            <a:r>
              <a:rPr lang="en-US" altLang="ja-JP" dirty="0" smtClean="0">
                <a:latin typeface="Comic Sans MS"/>
                <a:cs typeface="Comic Sans MS"/>
              </a:rPr>
              <a:t>Collisions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3"/>
          <a:srcRect l="15473" t="21334" r="16084" b="26800"/>
          <a:stretch/>
        </p:blipFill>
        <p:spPr>
          <a:xfrm>
            <a:off x="632534" y="1870205"/>
            <a:ext cx="7782318" cy="4557186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22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58334" y="4403888"/>
            <a:ext cx="100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091314" y="4773220"/>
            <a:ext cx="1059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Comic Sans MS"/>
                <a:cs typeface="Comic Sans MS"/>
              </a:rPr>
              <a:t>Au, Al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227640" y="1870205"/>
            <a:ext cx="2714605" cy="58477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3200" dirty="0" smtClean="0">
                <a:latin typeface="Comic Sans MS"/>
                <a:cs typeface="Comic Sans MS"/>
              </a:rPr>
              <a:t>Run15 (2015)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584943" y="5588000"/>
            <a:ext cx="20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Porarized</a:t>
            </a:r>
            <a:r>
              <a:rPr kumimoji="1" lang="en-US" altLang="ja-JP" dirty="0" smtClean="0">
                <a:latin typeface="Comic Sans MS"/>
                <a:cs typeface="Comic Sans MS"/>
              </a:rPr>
              <a:t> Proton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620891" y="2044890"/>
            <a:ext cx="191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100GeV/nucleon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12" name="オブジェクト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3984249"/>
              </p:ext>
            </p:extLst>
          </p:nvPr>
        </p:nvGraphicFramePr>
        <p:xfrm>
          <a:off x="4337258" y="744724"/>
          <a:ext cx="1487156" cy="811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574" name="数式" r:id="rId4" imgW="419100" imgH="228600" progId="Equation.3">
                  <p:embed/>
                </p:oleObj>
              </mc:Choice>
              <mc:Fallback>
                <p:oleObj name="数式" r:id="rId4" imgW="4191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37258" y="744724"/>
                        <a:ext cx="1487156" cy="811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74201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図形グループ 19"/>
          <p:cNvGrpSpPr/>
          <p:nvPr/>
        </p:nvGrpSpPr>
        <p:grpSpPr>
          <a:xfrm>
            <a:off x="4611213" y="1589835"/>
            <a:ext cx="4257036" cy="3600954"/>
            <a:chOff x="4611213" y="1680543"/>
            <a:chExt cx="4257036" cy="3600954"/>
          </a:xfrm>
        </p:grpSpPr>
        <p:sp>
          <p:nvSpPr>
            <p:cNvPr id="8" name="TextBox 8"/>
            <p:cNvSpPr txBox="1"/>
            <p:nvPr/>
          </p:nvSpPr>
          <p:spPr>
            <a:xfrm>
              <a:off x="5919732" y="1680543"/>
              <a:ext cx="1632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latin typeface="Comic Sans MS"/>
                  <a:cs typeface="Comic Sans MS"/>
                </a:rPr>
                <a:t>p+Au</a:t>
              </a:r>
              <a:r>
                <a:rPr lang="en-US" dirty="0" smtClean="0">
                  <a:latin typeface="Comic Sans MS"/>
                  <a:cs typeface="Comic Sans MS"/>
                </a:rPr>
                <a:t> 200GeV</a:t>
              </a:r>
              <a:endParaRPr lang="en-US" dirty="0">
                <a:latin typeface="Comic Sans MS"/>
                <a:cs typeface="Comic Sans MS"/>
              </a:endParaRPr>
            </a:p>
          </p:txBody>
        </p:sp>
        <p:pic>
          <p:nvPicPr>
            <p:cNvPr id="19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11213" y="2176060"/>
              <a:ext cx="4257036" cy="3105437"/>
            </a:xfrm>
            <a:prstGeom prst="rect">
              <a:avLst/>
            </a:prstGeom>
          </p:spPr>
        </p:pic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      Semi-Online Analysis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23</a:t>
            </a:fld>
            <a:endParaRPr kumimoji="1" lang="ja-JP" altLang="en-US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157680"/>
              </p:ext>
            </p:extLst>
          </p:nvPr>
        </p:nvGraphicFramePr>
        <p:xfrm>
          <a:off x="572933" y="460669"/>
          <a:ext cx="1757362" cy="81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9" name="数式" r:id="rId4" imgW="495300" imgH="228600" progId="Equation.3">
                  <p:embed/>
                </p:oleObj>
              </mc:Choice>
              <mc:Fallback>
                <p:oleObj name="数式" r:id="rId4" imgW="4953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2933" y="460669"/>
                        <a:ext cx="1757362" cy="81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77" y="2049875"/>
            <a:ext cx="4257036" cy="3105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1213" y="2214341"/>
            <a:ext cx="4456402" cy="297925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574269" y="1616687"/>
            <a:ext cx="146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Comic Sans MS"/>
                <a:cs typeface="Comic Sans MS"/>
              </a:rPr>
              <a:t>p+p</a:t>
            </a:r>
            <a:r>
              <a:rPr lang="en-US" dirty="0" smtClean="0">
                <a:latin typeface="Comic Sans MS"/>
                <a:cs typeface="Comic Sans MS"/>
              </a:rPr>
              <a:t> 200GeV</a:t>
            </a:r>
            <a:endParaRPr lang="en-US" dirty="0">
              <a:latin typeface="Comic Sans MS"/>
              <a:cs typeface="Comic Sans MS"/>
            </a:endParaRPr>
          </a:p>
        </p:txBody>
      </p:sp>
      <p:grpSp>
        <p:nvGrpSpPr>
          <p:cNvPr id="17" name="図形グループ 16"/>
          <p:cNvGrpSpPr/>
          <p:nvPr/>
        </p:nvGrpSpPr>
        <p:grpSpPr>
          <a:xfrm>
            <a:off x="4037119" y="2585215"/>
            <a:ext cx="4649681" cy="2131668"/>
            <a:chOff x="4037119" y="2585215"/>
            <a:chExt cx="4649681" cy="2131668"/>
          </a:xfrm>
        </p:grpSpPr>
        <p:cxnSp>
          <p:nvCxnSpPr>
            <p:cNvPr id="11" name="直線コネクタ 10"/>
            <p:cNvCxnSpPr/>
            <p:nvPr/>
          </p:nvCxnSpPr>
          <p:spPr>
            <a:xfrm>
              <a:off x="4037119" y="2585215"/>
              <a:ext cx="816497" cy="65008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H="1">
              <a:off x="4158082" y="4036563"/>
              <a:ext cx="695534" cy="68032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4853616" y="3235298"/>
              <a:ext cx="38331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>
              <a:off x="4853616" y="4051681"/>
              <a:ext cx="3833184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図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2515" y="4308692"/>
            <a:ext cx="1514434" cy="13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7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 descr="image-74d21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21294" cy="686733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83E66-3639-3E48-844F-6724581A892D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6" name="コンテンツ プレースホルダー 4" descr="image-74d2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2706" y="-9332"/>
            <a:ext cx="6021294" cy="6867332"/>
          </a:xfrm>
          <a:prstGeom prst="rect">
            <a:avLst/>
          </a:prstGeom>
        </p:spPr>
      </p:pic>
      <p:pic>
        <p:nvPicPr>
          <p:cNvPr id="7" name="図 6" descr="35215603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7810" y="942593"/>
            <a:ext cx="6724644" cy="2833618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173564" y="1941840"/>
            <a:ext cx="4613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 smtClean="0">
                <a:latin typeface="Comic Sans MS Bold"/>
                <a:cs typeface="Comic Sans MS Bold"/>
              </a:rPr>
              <a:t>Itaru-san, I got </a:t>
            </a:r>
            <a:r>
              <a:rPr lang="en-US" altLang="ja-JP" sz="2400" dirty="0" smtClean="0">
                <a:latin typeface="Comic Sans MS Bold"/>
                <a:cs typeface="Comic Sans MS Bold"/>
              </a:rPr>
              <a:t>factor </a:t>
            </a:r>
            <a:r>
              <a:rPr lang="en-US" altLang="ja-JP" sz="2400" dirty="0">
                <a:latin typeface="Comic Sans MS Bold"/>
                <a:cs typeface="Comic Sans MS Bold"/>
              </a:rPr>
              <a:t>of 3 larger</a:t>
            </a:r>
            <a:r>
              <a:rPr kumimoji="1" lang="en-US" altLang="ja-JP" sz="2400" dirty="0" smtClean="0">
                <a:latin typeface="Comic Sans MS Bold"/>
                <a:cs typeface="Comic Sans MS Bold"/>
              </a:rPr>
              <a:t> and opposite asymmetry</a:t>
            </a:r>
            <a:endParaRPr kumimoji="1" lang="ja-JP" altLang="en-US" sz="2400" dirty="0">
              <a:latin typeface="Comic Sans MS Bold"/>
              <a:cs typeface="Comic Sans MS Bold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9948" y="6106"/>
            <a:ext cx="1552224" cy="160260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73" y="3128946"/>
            <a:ext cx="1613130" cy="1864527"/>
          </a:xfrm>
          <a:prstGeom prst="rect">
            <a:avLst/>
          </a:prstGeom>
        </p:spPr>
      </p:pic>
      <p:grpSp>
        <p:nvGrpSpPr>
          <p:cNvPr id="11" name="図形グループ 10"/>
          <p:cNvGrpSpPr/>
          <p:nvPr/>
        </p:nvGrpSpPr>
        <p:grpSpPr>
          <a:xfrm>
            <a:off x="1707279" y="3319351"/>
            <a:ext cx="449758" cy="617424"/>
            <a:chOff x="3829843" y="5183878"/>
            <a:chExt cx="449758" cy="617424"/>
          </a:xfrm>
        </p:grpSpPr>
        <p:sp>
          <p:nvSpPr>
            <p:cNvPr id="12" name="フリーフォーム 11"/>
            <p:cNvSpPr/>
            <p:nvPr/>
          </p:nvSpPr>
          <p:spPr>
            <a:xfrm>
              <a:off x="3902322" y="5183878"/>
              <a:ext cx="224879" cy="134504"/>
            </a:xfrm>
            <a:custGeom>
              <a:avLst/>
              <a:gdLst>
                <a:gd name="connsiteX0" fmla="*/ 0 w 224879"/>
                <a:gd name="connsiteY0" fmla="*/ 55125 h 134504"/>
                <a:gd name="connsiteX1" fmla="*/ 92597 w 224879"/>
                <a:gd name="connsiteY1" fmla="*/ 2205 h 134504"/>
                <a:gd name="connsiteX2" fmla="*/ 198423 w 224879"/>
                <a:gd name="connsiteY2" fmla="*/ 41895 h 134504"/>
                <a:gd name="connsiteX3" fmla="*/ 198423 w 224879"/>
                <a:gd name="connsiteY3" fmla="*/ 121274 h 134504"/>
                <a:gd name="connsiteX4" fmla="*/ 39685 w 224879"/>
                <a:gd name="connsiteY4" fmla="*/ 121274 h 134504"/>
                <a:gd name="connsiteX5" fmla="*/ 39685 w 224879"/>
                <a:gd name="connsiteY5" fmla="*/ 121274 h 13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879" h="134504">
                  <a:moveTo>
                    <a:pt x="0" y="55125"/>
                  </a:moveTo>
                  <a:cubicBezTo>
                    <a:pt x="29763" y="29767"/>
                    <a:pt x="59527" y="4410"/>
                    <a:pt x="92597" y="2205"/>
                  </a:cubicBezTo>
                  <a:cubicBezTo>
                    <a:pt x="125667" y="0"/>
                    <a:pt x="180785" y="22050"/>
                    <a:pt x="198423" y="41895"/>
                  </a:cubicBezTo>
                  <a:cubicBezTo>
                    <a:pt x="216061" y="61740"/>
                    <a:pt x="224879" y="108044"/>
                    <a:pt x="198423" y="121274"/>
                  </a:cubicBezTo>
                  <a:cubicBezTo>
                    <a:pt x="171967" y="134504"/>
                    <a:pt x="39685" y="121274"/>
                    <a:pt x="39685" y="121274"/>
                  </a:cubicBezTo>
                  <a:lnTo>
                    <a:pt x="39685" y="12127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フリーフォーム 12"/>
            <p:cNvSpPr/>
            <p:nvPr/>
          </p:nvSpPr>
          <p:spPr>
            <a:xfrm rot="1244035">
              <a:off x="4054722" y="5470782"/>
              <a:ext cx="224879" cy="134504"/>
            </a:xfrm>
            <a:custGeom>
              <a:avLst/>
              <a:gdLst>
                <a:gd name="connsiteX0" fmla="*/ 0 w 224879"/>
                <a:gd name="connsiteY0" fmla="*/ 55125 h 134504"/>
                <a:gd name="connsiteX1" fmla="*/ 92597 w 224879"/>
                <a:gd name="connsiteY1" fmla="*/ 2205 h 134504"/>
                <a:gd name="connsiteX2" fmla="*/ 198423 w 224879"/>
                <a:gd name="connsiteY2" fmla="*/ 41895 h 134504"/>
                <a:gd name="connsiteX3" fmla="*/ 198423 w 224879"/>
                <a:gd name="connsiteY3" fmla="*/ 121274 h 134504"/>
                <a:gd name="connsiteX4" fmla="*/ 39685 w 224879"/>
                <a:gd name="connsiteY4" fmla="*/ 121274 h 134504"/>
                <a:gd name="connsiteX5" fmla="*/ 39685 w 224879"/>
                <a:gd name="connsiteY5" fmla="*/ 121274 h 13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879" h="134504">
                  <a:moveTo>
                    <a:pt x="0" y="55125"/>
                  </a:moveTo>
                  <a:cubicBezTo>
                    <a:pt x="29763" y="29767"/>
                    <a:pt x="59527" y="4410"/>
                    <a:pt x="92597" y="2205"/>
                  </a:cubicBezTo>
                  <a:cubicBezTo>
                    <a:pt x="125667" y="0"/>
                    <a:pt x="180785" y="22050"/>
                    <a:pt x="198423" y="41895"/>
                  </a:cubicBezTo>
                  <a:cubicBezTo>
                    <a:pt x="216061" y="61740"/>
                    <a:pt x="224879" y="108044"/>
                    <a:pt x="198423" y="121274"/>
                  </a:cubicBezTo>
                  <a:cubicBezTo>
                    <a:pt x="171967" y="134504"/>
                    <a:pt x="39685" y="121274"/>
                    <a:pt x="39685" y="121274"/>
                  </a:cubicBezTo>
                  <a:lnTo>
                    <a:pt x="39685" y="12127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フリーフォーム 13"/>
            <p:cNvSpPr/>
            <p:nvPr/>
          </p:nvSpPr>
          <p:spPr>
            <a:xfrm rot="2001695">
              <a:off x="3829843" y="5666798"/>
              <a:ext cx="224879" cy="134504"/>
            </a:xfrm>
            <a:custGeom>
              <a:avLst/>
              <a:gdLst>
                <a:gd name="connsiteX0" fmla="*/ 0 w 224879"/>
                <a:gd name="connsiteY0" fmla="*/ 55125 h 134504"/>
                <a:gd name="connsiteX1" fmla="*/ 92597 w 224879"/>
                <a:gd name="connsiteY1" fmla="*/ 2205 h 134504"/>
                <a:gd name="connsiteX2" fmla="*/ 198423 w 224879"/>
                <a:gd name="connsiteY2" fmla="*/ 41895 h 134504"/>
                <a:gd name="connsiteX3" fmla="*/ 198423 w 224879"/>
                <a:gd name="connsiteY3" fmla="*/ 121274 h 134504"/>
                <a:gd name="connsiteX4" fmla="*/ 39685 w 224879"/>
                <a:gd name="connsiteY4" fmla="*/ 121274 h 134504"/>
                <a:gd name="connsiteX5" fmla="*/ 39685 w 224879"/>
                <a:gd name="connsiteY5" fmla="*/ 121274 h 13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879" h="134504">
                  <a:moveTo>
                    <a:pt x="0" y="55125"/>
                  </a:moveTo>
                  <a:cubicBezTo>
                    <a:pt x="29763" y="29767"/>
                    <a:pt x="59527" y="4410"/>
                    <a:pt x="92597" y="2205"/>
                  </a:cubicBezTo>
                  <a:cubicBezTo>
                    <a:pt x="125667" y="0"/>
                    <a:pt x="180785" y="22050"/>
                    <a:pt x="198423" y="41895"/>
                  </a:cubicBezTo>
                  <a:cubicBezTo>
                    <a:pt x="216061" y="61740"/>
                    <a:pt x="224879" y="108044"/>
                    <a:pt x="198423" y="121274"/>
                  </a:cubicBezTo>
                  <a:cubicBezTo>
                    <a:pt x="171967" y="134504"/>
                    <a:pt x="39685" y="121274"/>
                    <a:pt x="39685" y="121274"/>
                  </a:cubicBezTo>
                  <a:lnTo>
                    <a:pt x="39685" y="121274"/>
                  </a:lnTo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7" name="図形グループ 16"/>
          <p:cNvGrpSpPr/>
          <p:nvPr/>
        </p:nvGrpSpPr>
        <p:grpSpPr>
          <a:xfrm>
            <a:off x="1252730" y="4076029"/>
            <a:ext cx="6739724" cy="2839972"/>
            <a:chOff x="1252730" y="4076029"/>
            <a:chExt cx="6739724" cy="2839972"/>
          </a:xfrm>
        </p:grpSpPr>
        <p:pic>
          <p:nvPicPr>
            <p:cNvPr id="15" name="図 14" descr="35215603.gif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252730" y="4076029"/>
              <a:ext cx="6739724" cy="2839972"/>
            </a:xfrm>
            <a:prstGeom prst="rect">
              <a:avLst/>
            </a:prstGeom>
          </p:spPr>
        </p:pic>
        <p:sp>
          <p:nvSpPr>
            <p:cNvPr id="16" name="テキスト ボックス 15"/>
            <p:cNvSpPr txBox="1"/>
            <p:nvPr/>
          </p:nvSpPr>
          <p:spPr>
            <a:xfrm>
              <a:off x="2545287" y="5083609"/>
              <a:ext cx="46289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dirty="0" smtClean="0">
                  <a:latin typeface="Comic Sans MS Bold"/>
                  <a:cs typeface="Comic Sans MS Bold"/>
                </a:rPr>
                <a:t>Cannot be! </a:t>
              </a:r>
              <a:r>
                <a:rPr lang="en-US" altLang="ja-JP" sz="2400" dirty="0" smtClean="0">
                  <a:latin typeface="Comic Sans MS Bold"/>
                  <a:cs typeface="Comic Sans MS Bold"/>
                </a:rPr>
                <a:t>You must be wrong!</a:t>
              </a:r>
            </a:p>
            <a:p>
              <a:r>
                <a:rPr lang="en-US" altLang="ja-JP" sz="2400" dirty="0" smtClean="0">
                  <a:latin typeface="Comic Sans MS Bold"/>
                  <a:cs typeface="Comic Sans MS Bold"/>
                </a:rPr>
                <a:t>Redo the analysis…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5509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正方形/長方形 198"/>
          <p:cNvSpPr/>
          <p:nvPr/>
        </p:nvSpPr>
        <p:spPr>
          <a:xfrm>
            <a:off x="6286872" y="3986285"/>
            <a:ext cx="2809848" cy="23700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下矢印 196"/>
          <p:cNvSpPr/>
          <p:nvPr/>
        </p:nvSpPr>
        <p:spPr>
          <a:xfrm>
            <a:off x="6558916" y="4596611"/>
            <a:ext cx="311053" cy="1231132"/>
          </a:xfrm>
          <a:prstGeom prst="downArrow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</a:schemeClr>
              </a:gs>
              <a:gs pos="35000">
                <a:schemeClr val="accent5">
                  <a:tint val="37000"/>
                  <a:satMod val="300000"/>
                </a:schemeClr>
              </a:gs>
              <a:gs pos="100000">
                <a:schemeClr val="accent5">
                  <a:tint val="15000"/>
                  <a:satMod val="3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71087"/>
            <a:ext cx="8229600" cy="1143000"/>
          </a:xfrm>
        </p:spPr>
        <p:txBody>
          <a:bodyPr/>
          <a:lstStyle/>
          <a:p>
            <a:r>
              <a:rPr lang="en-US" altLang="ja-JP" dirty="0">
                <a:latin typeface="Comic Sans MS Bold"/>
                <a:cs typeface="Comic Sans MS Bold"/>
              </a:rPr>
              <a:t>Beam Optics for </a:t>
            </a:r>
            <a:r>
              <a:rPr lang="en-US" altLang="ja-JP" dirty="0" err="1">
                <a:latin typeface="Comic Sans MS Bold"/>
                <a:cs typeface="Comic Sans MS Bold"/>
              </a:rPr>
              <a:t>p+A</a:t>
            </a:r>
            <a:endParaRPr kumimoji="1" lang="ja-JP" altLang="en-US" dirty="0">
              <a:latin typeface="Comic Sans MS Bold"/>
              <a:cs typeface="Comic Sans MS Bold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25</a:t>
            </a:fld>
            <a:endParaRPr kumimoji="1" lang="ja-JP" altLang="en-US"/>
          </a:p>
        </p:txBody>
      </p:sp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217280" y="1094811"/>
            <a:ext cx="7524912" cy="4904566"/>
            <a:chOff x="192" y="943"/>
            <a:chExt cx="5298" cy="3223"/>
          </a:xfrm>
        </p:grpSpPr>
        <p:sp>
          <p:nvSpPr>
            <p:cNvPr id="7" name="Line 4"/>
            <p:cNvSpPr>
              <a:spLocks noChangeShapeType="1"/>
            </p:cNvSpPr>
            <p:nvPr/>
          </p:nvSpPr>
          <p:spPr bwMode="auto">
            <a:xfrm>
              <a:off x="1958" y="3238"/>
              <a:ext cx="69" cy="27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4168" y="2157"/>
              <a:ext cx="292" cy="246"/>
            </a:xfrm>
            <a:custGeom>
              <a:avLst/>
              <a:gdLst>
                <a:gd name="T0" fmla="*/ 0 w 292"/>
                <a:gd name="T1" fmla="*/ 246 h 246"/>
                <a:gd name="T2" fmla="*/ 64 w 292"/>
                <a:gd name="T3" fmla="*/ 214 h 246"/>
                <a:gd name="T4" fmla="*/ 66 w 292"/>
                <a:gd name="T5" fmla="*/ 172 h 246"/>
                <a:gd name="T6" fmla="*/ 232 w 292"/>
                <a:gd name="T7" fmla="*/ 106 h 246"/>
                <a:gd name="T8" fmla="*/ 232 w 292"/>
                <a:gd name="T9" fmla="*/ 61 h 246"/>
                <a:gd name="T10" fmla="*/ 292 w 292"/>
                <a:gd name="T11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92" h="246">
                  <a:moveTo>
                    <a:pt x="0" y="246"/>
                  </a:moveTo>
                  <a:lnTo>
                    <a:pt x="64" y="214"/>
                  </a:lnTo>
                  <a:lnTo>
                    <a:pt x="66" y="172"/>
                  </a:lnTo>
                  <a:lnTo>
                    <a:pt x="232" y="106"/>
                  </a:lnTo>
                  <a:lnTo>
                    <a:pt x="232" y="61"/>
                  </a:lnTo>
                  <a:lnTo>
                    <a:pt x="292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160" y="1511"/>
              <a:ext cx="3471" cy="1000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99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2653" y="1234"/>
              <a:ext cx="697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" name="Rectangle 8"/>
            <p:cNvSpPr>
              <a:spLocks noChangeArrowheads="1"/>
            </p:cNvSpPr>
            <p:nvPr/>
          </p:nvSpPr>
          <p:spPr bwMode="auto">
            <a:xfrm>
              <a:off x="3986" y="1302"/>
              <a:ext cx="1153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4337" y="2294"/>
              <a:ext cx="643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924" y="2555"/>
              <a:ext cx="643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1031" y="2440"/>
              <a:ext cx="655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5" name="Rectangle 12"/>
            <p:cNvSpPr>
              <a:spLocks noChangeArrowheads="1"/>
            </p:cNvSpPr>
            <p:nvPr/>
          </p:nvSpPr>
          <p:spPr bwMode="auto">
            <a:xfrm>
              <a:off x="4215" y="1488"/>
              <a:ext cx="1275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1600" b="1" i="1" u="sng">
                  <a:solidFill>
                    <a:srgbClr val="0000FF"/>
                  </a:solidFill>
                  <a:latin typeface="Times New Roman" charset="0"/>
                </a:rPr>
                <a:t>BRAHMS &amp; PP2PP (p)</a:t>
              </a:r>
              <a:endParaRPr kumimoji="0" lang="en-US" altLang="ja-JP" sz="1600">
                <a:latin typeface="Times New Roman" charset="0"/>
              </a:endParaRPr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2642" y="2241"/>
              <a:ext cx="506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1600" b="1" i="1" u="sng">
                  <a:solidFill>
                    <a:srgbClr val="0000FF"/>
                  </a:solidFill>
                  <a:latin typeface="Times New Roman" charset="0"/>
                </a:rPr>
                <a:t>STAR (p)</a:t>
              </a:r>
              <a:endParaRPr kumimoji="0" lang="en-US" altLang="ja-JP" sz="1600">
                <a:latin typeface="Times New Roman" charset="0"/>
              </a:endParaRPr>
            </a:p>
          </p:txBody>
        </p:sp>
        <p:grpSp>
          <p:nvGrpSpPr>
            <p:cNvPr id="17" name="Group 14"/>
            <p:cNvGrpSpPr>
              <a:grpSpLocks/>
            </p:cNvGrpSpPr>
            <p:nvPr/>
          </p:nvGrpSpPr>
          <p:grpSpPr bwMode="auto">
            <a:xfrm>
              <a:off x="3039" y="2259"/>
              <a:ext cx="56" cy="36"/>
              <a:chOff x="3140" y="2171"/>
              <a:chExt cx="56" cy="36"/>
            </a:xfrm>
          </p:grpSpPr>
          <p:sp>
            <p:nvSpPr>
              <p:cNvPr id="191" name="Rectangle 15"/>
              <p:cNvSpPr>
                <a:spLocks noChangeArrowheads="1"/>
              </p:cNvSpPr>
              <p:nvPr/>
            </p:nvSpPr>
            <p:spPr bwMode="auto">
              <a:xfrm>
                <a:off x="3140" y="2184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2" name="Freeform 16"/>
              <p:cNvSpPr>
                <a:spLocks/>
              </p:cNvSpPr>
              <p:nvPr/>
            </p:nvSpPr>
            <p:spPr bwMode="auto">
              <a:xfrm>
                <a:off x="3159" y="2171"/>
                <a:ext cx="37" cy="36"/>
              </a:xfrm>
              <a:custGeom>
                <a:avLst/>
                <a:gdLst>
                  <a:gd name="T0" fmla="*/ 0 w 73"/>
                  <a:gd name="T1" fmla="*/ 74 h 74"/>
                  <a:gd name="T2" fmla="*/ 73 w 73"/>
                  <a:gd name="T3" fmla="*/ 36 h 74"/>
                  <a:gd name="T4" fmla="*/ 0 w 73"/>
                  <a:gd name="T5" fmla="*/ 0 h 74"/>
                  <a:gd name="T6" fmla="*/ 0 w 73"/>
                  <a:gd name="T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74">
                    <a:moveTo>
                      <a:pt x="0" y="74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471" y="2077"/>
              <a:ext cx="67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1600" b="1" i="1" u="sng">
                  <a:solidFill>
                    <a:srgbClr val="0000FF"/>
                  </a:solidFill>
                  <a:latin typeface="Times New Roman" charset="0"/>
                </a:rPr>
                <a:t>PHENIX (p)</a:t>
              </a:r>
              <a:endParaRPr kumimoji="0" lang="en-US" altLang="ja-JP" sz="1600">
                <a:latin typeface="Times New Roman" charset="0"/>
              </a:endParaRPr>
            </a:p>
          </p:txBody>
        </p: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2052" y="2098"/>
              <a:ext cx="57" cy="37"/>
              <a:chOff x="1391" y="2056"/>
              <a:chExt cx="57" cy="37"/>
            </a:xfrm>
          </p:grpSpPr>
          <p:sp>
            <p:nvSpPr>
              <p:cNvPr id="189" name="Rectangle 19"/>
              <p:cNvSpPr>
                <a:spLocks noChangeArrowheads="1"/>
              </p:cNvSpPr>
              <p:nvPr/>
            </p:nvSpPr>
            <p:spPr bwMode="auto">
              <a:xfrm>
                <a:off x="1391" y="206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0" name="Freeform 20"/>
              <p:cNvSpPr>
                <a:spLocks/>
              </p:cNvSpPr>
              <p:nvPr/>
            </p:nvSpPr>
            <p:spPr bwMode="auto">
              <a:xfrm>
                <a:off x="1411" y="2056"/>
                <a:ext cx="37" cy="37"/>
              </a:xfrm>
              <a:custGeom>
                <a:avLst/>
                <a:gdLst>
                  <a:gd name="T0" fmla="*/ 0 w 73"/>
                  <a:gd name="T1" fmla="*/ 73 h 73"/>
                  <a:gd name="T2" fmla="*/ 73 w 73"/>
                  <a:gd name="T3" fmla="*/ 36 h 73"/>
                  <a:gd name="T4" fmla="*/ 0 w 73"/>
                  <a:gd name="T5" fmla="*/ 0 h 73"/>
                  <a:gd name="T6" fmla="*/ 0 w 73"/>
                  <a:gd name="T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20" name="Rectangle 21"/>
            <p:cNvSpPr>
              <a:spLocks noChangeArrowheads="1"/>
            </p:cNvSpPr>
            <p:nvPr/>
          </p:nvSpPr>
          <p:spPr bwMode="auto">
            <a:xfrm>
              <a:off x="2572" y="1826"/>
              <a:ext cx="569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1" name="Rectangle 22"/>
            <p:cNvSpPr>
              <a:spLocks noChangeArrowheads="1"/>
            </p:cNvSpPr>
            <p:nvPr/>
          </p:nvSpPr>
          <p:spPr bwMode="auto">
            <a:xfrm>
              <a:off x="2446" y="3176"/>
              <a:ext cx="335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2" name="Rectangle 23"/>
            <p:cNvSpPr>
              <a:spLocks noChangeArrowheads="1"/>
            </p:cNvSpPr>
            <p:nvPr/>
          </p:nvSpPr>
          <p:spPr bwMode="auto">
            <a:xfrm>
              <a:off x="2506" y="3211"/>
              <a:ext cx="332" cy="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 b="1">
                  <a:solidFill>
                    <a:srgbClr val="000000"/>
                  </a:solidFill>
                  <a:latin typeface="Times New Roman" charset="0"/>
                </a:rPr>
                <a:t>AGS</a:t>
              </a:r>
              <a:endParaRPr kumimoji="0" lang="en-US" altLang="ja-JP" sz="2000">
                <a:latin typeface="Times New Roman" charset="0"/>
              </a:endParaRPr>
            </a:p>
          </p:txBody>
        </p:sp>
        <p:sp>
          <p:nvSpPr>
            <p:cNvPr id="23" name="Rectangle 24"/>
            <p:cNvSpPr>
              <a:spLocks noChangeArrowheads="1"/>
            </p:cNvSpPr>
            <p:nvPr/>
          </p:nvSpPr>
          <p:spPr bwMode="auto">
            <a:xfrm>
              <a:off x="1216" y="3110"/>
              <a:ext cx="396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4" name="Rectangle 25"/>
            <p:cNvSpPr>
              <a:spLocks noChangeArrowheads="1"/>
            </p:cNvSpPr>
            <p:nvPr/>
          </p:nvSpPr>
          <p:spPr bwMode="auto">
            <a:xfrm>
              <a:off x="1553" y="2961"/>
              <a:ext cx="31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1200" b="1">
                  <a:solidFill>
                    <a:srgbClr val="000000"/>
                  </a:solidFill>
                  <a:latin typeface="Times New Roman" charset="0"/>
                </a:rPr>
                <a:t>LINAC</a:t>
              </a:r>
              <a:endParaRPr kumimoji="0" lang="en-US" altLang="ja-JP" sz="1200">
                <a:latin typeface="Times New Roman" charset="0"/>
              </a:endParaRPr>
            </a:p>
          </p:txBody>
        </p:sp>
        <p:sp>
          <p:nvSpPr>
            <p:cNvPr id="25" name="Rectangle 26"/>
            <p:cNvSpPr>
              <a:spLocks noChangeArrowheads="1"/>
            </p:cNvSpPr>
            <p:nvPr/>
          </p:nvSpPr>
          <p:spPr bwMode="auto">
            <a:xfrm>
              <a:off x="1970" y="2984"/>
              <a:ext cx="391" cy="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1000" b="1">
                  <a:solidFill>
                    <a:srgbClr val="000000"/>
                  </a:solidFill>
                  <a:latin typeface="Times New Roman" charset="0"/>
                </a:rPr>
                <a:t>BOOSTER</a:t>
              </a:r>
              <a:endParaRPr kumimoji="0" lang="en-US" altLang="ja-JP" sz="1000">
                <a:latin typeface="Times New Roman" charset="0"/>
              </a:endParaRPr>
            </a:p>
          </p:txBody>
        </p:sp>
        <p:sp>
          <p:nvSpPr>
            <p:cNvPr id="26" name="Oval 27"/>
            <p:cNvSpPr>
              <a:spLocks noChangeArrowheads="1"/>
            </p:cNvSpPr>
            <p:nvPr/>
          </p:nvSpPr>
          <p:spPr bwMode="auto">
            <a:xfrm>
              <a:off x="2147" y="3089"/>
              <a:ext cx="1045" cy="46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" name="Arc 28"/>
            <p:cNvSpPr>
              <a:spLocks/>
            </p:cNvSpPr>
            <p:nvPr/>
          </p:nvSpPr>
          <p:spPr bwMode="auto">
            <a:xfrm flipH="1">
              <a:off x="1736" y="1557"/>
              <a:ext cx="1195" cy="448"/>
            </a:xfrm>
            <a:custGeom>
              <a:avLst/>
              <a:gdLst>
                <a:gd name="G0" fmla="+- 0 0 0"/>
                <a:gd name="G1" fmla="+- 21120 0 0"/>
                <a:gd name="G2" fmla="+- 21600 0 0"/>
                <a:gd name="T0" fmla="*/ 4530 w 15493"/>
                <a:gd name="T1" fmla="*/ 0 h 21120"/>
                <a:gd name="T2" fmla="*/ 15493 w 15493"/>
                <a:gd name="T3" fmla="*/ 6069 h 21120"/>
                <a:gd name="T4" fmla="*/ 0 w 15493"/>
                <a:gd name="T5" fmla="*/ 21120 h 21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493" h="21120" fill="none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</a:path>
                <a:path w="15493" h="21120" stroke="0" extrusionOk="0">
                  <a:moveTo>
                    <a:pt x="4529" y="0"/>
                  </a:moveTo>
                  <a:cubicBezTo>
                    <a:pt x="8703" y="895"/>
                    <a:pt x="12518" y="3007"/>
                    <a:pt x="15492" y="6069"/>
                  </a:cubicBezTo>
                  <a:lnTo>
                    <a:pt x="0" y="2112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8" name="Arc 29"/>
            <p:cNvSpPr>
              <a:spLocks/>
            </p:cNvSpPr>
            <p:nvPr/>
          </p:nvSpPr>
          <p:spPr bwMode="auto">
            <a:xfrm flipH="1">
              <a:off x="1226" y="1822"/>
              <a:ext cx="1667" cy="343"/>
            </a:xfrm>
            <a:custGeom>
              <a:avLst/>
              <a:gdLst>
                <a:gd name="G0" fmla="+- 0 0 0"/>
                <a:gd name="G1" fmla="+- 8522 0 0"/>
                <a:gd name="G2" fmla="+- 21600 0 0"/>
                <a:gd name="T0" fmla="*/ 19848 w 21600"/>
                <a:gd name="T1" fmla="*/ 0 h 16156"/>
                <a:gd name="T2" fmla="*/ 20206 w 21600"/>
                <a:gd name="T3" fmla="*/ 16156 h 16156"/>
                <a:gd name="T4" fmla="*/ 0 w 21600"/>
                <a:gd name="T5" fmla="*/ 8522 h 16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6156" fill="none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</a:path>
                <a:path w="21600" h="16156" stroke="0" extrusionOk="0">
                  <a:moveTo>
                    <a:pt x="19847" y="0"/>
                  </a:moveTo>
                  <a:cubicBezTo>
                    <a:pt x="21003" y="2692"/>
                    <a:pt x="21600" y="5591"/>
                    <a:pt x="21600" y="8522"/>
                  </a:cubicBezTo>
                  <a:cubicBezTo>
                    <a:pt x="21600" y="11129"/>
                    <a:pt x="21127" y="13716"/>
                    <a:pt x="20205" y="16155"/>
                  </a:cubicBezTo>
                  <a:lnTo>
                    <a:pt x="0" y="8522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" name="Arc 30"/>
            <p:cNvSpPr>
              <a:spLocks/>
            </p:cNvSpPr>
            <p:nvPr/>
          </p:nvSpPr>
          <p:spPr bwMode="auto">
            <a:xfrm flipH="1">
              <a:off x="2891" y="1818"/>
              <a:ext cx="1667" cy="339"/>
            </a:xfrm>
            <a:custGeom>
              <a:avLst/>
              <a:gdLst>
                <a:gd name="G0" fmla="+- 21600 0 0"/>
                <a:gd name="G1" fmla="+- 8570 0 0"/>
                <a:gd name="G2" fmla="+- 21600 0 0"/>
                <a:gd name="T0" fmla="*/ 1307 w 21600"/>
                <a:gd name="T1" fmla="*/ 15969 h 15969"/>
                <a:gd name="T2" fmla="*/ 1773 w 21600"/>
                <a:gd name="T3" fmla="*/ 0 h 15969"/>
                <a:gd name="T4" fmla="*/ 21600 w 21600"/>
                <a:gd name="T5" fmla="*/ 8570 h 15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5969" fill="none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</a:path>
                <a:path w="21600" h="15969" stroke="0" extrusionOk="0">
                  <a:moveTo>
                    <a:pt x="1306" y="15969"/>
                  </a:moveTo>
                  <a:cubicBezTo>
                    <a:pt x="442" y="13597"/>
                    <a:pt x="0" y="11093"/>
                    <a:pt x="0" y="8570"/>
                  </a:cubicBezTo>
                  <a:cubicBezTo>
                    <a:pt x="0" y="5622"/>
                    <a:pt x="603" y="2705"/>
                    <a:pt x="1772" y="-1"/>
                  </a:cubicBezTo>
                  <a:lnTo>
                    <a:pt x="21600" y="857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" name="Arc 31"/>
            <p:cNvSpPr>
              <a:spLocks/>
            </p:cNvSpPr>
            <p:nvPr/>
          </p:nvSpPr>
          <p:spPr bwMode="auto">
            <a:xfrm flipH="1">
              <a:off x="2978" y="1934"/>
              <a:ext cx="1121" cy="522"/>
            </a:xfrm>
            <a:custGeom>
              <a:avLst/>
              <a:gdLst>
                <a:gd name="G0" fmla="+- 14614 0 0"/>
                <a:gd name="G1" fmla="+- 0 0 0"/>
                <a:gd name="G2" fmla="+- 21600 0 0"/>
                <a:gd name="T0" fmla="*/ 11646 w 14614"/>
                <a:gd name="T1" fmla="*/ 21395 h 21395"/>
                <a:gd name="T2" fmla="*/ 0 w 14614"/>
                <a:gd name="T3" fmla="*/ 15906 h 21395"/>
                <a:gd name="T4" fmla="*/ 14614 w 14614"/>
                <a:gd name="T5" fmla="*/ 0 h 21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14" h="21395" fill="none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</a:path>
                <a:path w="14614" h="21395" stroke="0" extrusionOk="0">
                  <a:moveTo>
                    <a:pt x="11645" y="21395"/>
                  </a:moveTo>
                  <a:cubicBezTo>
                    <a:pt x="7296" y="20791"/>
                    <a:pt x="3233" y="18876"/>
                    <a:pt x="0" y="15905"/>
                  </a:cubicBezTo>
                  <a:lnTo>
                    <a:pt x="14614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Arc 32"/>
            <p:cNvSpPr>
              <a:spLocks/>
            </p:cNvSpPr>
            <p:nvPr/>
          </p:nvSpPr>
          <p:spPr bwMode="auto">
            <a:xfrm flipH="1">
              <a:off x="1722" y="2054"/>
              <a:ext cx="1241" cy="398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6143 w 16143"/>
                <a:gd name="T1" fmla="*/ 14351 h 21035"/>
                <a:gd name="T2" fmla="*/ 4907 w 16143"/>
                <a:gd name="T3" fmla="*/ 21035 h 21035"/>
                <a:gd name="T4" fmla="*/ 0 w 16143"/>
                <a:gd name="T5" fmla="*/ 0 h 210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143" h="21035" fill="none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</a:path>
                <a:path w="16143" h="21035" stroke="0" extrusionOk="0">
                  <a:moveTo>
                    <a:pt x="16143" y="14351"/>
                  </a:moveTo>
                  <a:cubicBezTo>
                    <a:pt x="13178" y="17686"/>
                    <a:pt x="9252" y="20021"/>
                    <a:pt x="4907" y="21035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Arc 33"/>
            <p:cNvSpPr>
              <a:spLocks/>
            </p:cNvSpPr>
            <p:nvPr/>
          </p:nvSpPr>
          <p:spPr bwMode="auto">
            <a:xfrm flipH="1">
              <a:off x="2887" y="1561"/>
              <a:ext cx="1167" cy="441"/>
            </a:xfrm>
            <a:custGeom>
              <a:avLst/>
              <a:gdLst>
                <a:gd name="G0" fmla="+- 15115 0 0"/>
                <a:gd name="G1" fmla="+- 21197 0 0"/>
                <a:gd name="G2" fmla="+- 21600 0 0"/>
                <a:gd name="T0" fmla="*/ 0 w 15115"/>
                <a:gd name="T1" fmla="*/ 5766 h 21197"/>
                <a:gd name="T2" fmla="*/ 10963 w 15115"/>
                <a:gd name="T3" fmla="*/ 0 h 21197"/>
                <a:gd name="T4" fmla="*/ 15115 w 15115"/>
                <a:gd name="T5" fmla="*/ 21197 h 2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15" h="21197" fill="none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</a:path>
                <a:path w="15115" h="21197" stroke="0" extrusionOk="0">
                  <a:moveTo>
                    <a:pt x="0" y="5766"/>
                  </a:moveTo>
                  <a:cubicBezTo>
                    <a:pt x="3013" y="2815"/>
                    <a:pt x="6824" y="810"/>
                    <a:pt x="10962" y="-1"/>
                  </a:cubicBezTo>
                  <a:lnTo>
                    <a:pt x="15115" y="2119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3" name="Arc 34"/>
            <p:cNvSpPr>
              <a:spLocks/>
            </p:cNvSpPr>
            <p:nvPr/>
          </p:nvSpPr>
          <p:spPr bwMode="auto">
            <a:xfrm>
              <a:off x="2895" y="2019"/>
              <a:ext cx="1272" cy="534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15361 w 15361"/>
                <a:gd name="T1" fmla="*/ 15185 h 21244"/>
                <a:gd name="T2" fmla="*/ 3907 w 15361"/>
                <a:gd name="T3" fmla="*/ 21244 h 21244"/>
                <a:gd name="T4" fmla="*/ 0 w 15361"/>
                <a:gd name="T5" fmla="*/ 0 h 2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361" h="21244" fill="none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</a:path>
                <a:path w="15361" h="21244" stroke="0" extrusionOk="0">
                  <a:moveTo>
                    <a:pt x="15361" y="15185"/>
                  </a:moveTo>
                  <a:cubicBezTo>
                    <a:pt x="12253" y="18329"/>
                    <a:pt x="8255" y="20444"/>
                    <a:pt x="3906" y="21243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4" name="Arc 35"/>
            <p:cNvSpPr>
              <a:spLocks/>
            </p:cNvSpPr>
            <p:nvPr/>
          </p:nvSpPr>
          <p:spPr bwMode="auto">
            <a:xfrm>
              <a:off x="1657" y="2019"/>
              <a:ext cx="1243" cy="534"/>
            </a:xfrm>
            <a:custGeom>
              <a:avLst/>
              <a:gdLst>
                <a:gd name="G0" fmla="+- 15013 0 0"/>
                <a:gd name="G1" fmla="+- 0 0 0"/>
                <a:gd name="G2" fmla="+- 21600 0 0"/>
                <a:gd name="T0" fmla="*/ 11120 w 15013"/>
                <a:gd name="T1" fmla="*/ 21246 h 21246"/>
                <a:gd name="T2" fmla="*/ 0 w 15013"/>
                <a:gd name="T3" fmla="*/ 15530 h 21246"/>
                <a:gd name="T4" fmla="*/ 15013 w 15013"/>
                <a:gd name="T5" fmla="*/ 0 h 21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13" h="21246" fill="none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</a:path>
                <a:path w="15013" h="21246" stroke="0" extrusionOk="0">
                  <a:moveTo>
                    <a:pt x="11119" y="21246"/>
                  </a:moveTo>
                  <a:cubicBezTo>
                    <a:pt x="6930" y="20478"/>
                    <a:pt x="3062" y="18489"/>
                    <a:pt x="0" y="15529"/>
                  </a:cubicBezTo>
                  <a:lnTo>
                    <a:pt x="15013" y="0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Arc 36"/>
            <p:cNvSpPr>
              <a:spLocks/>
            </p:cNvSpPr>
            <p:nvPr/>
          </p:nvSpPr>
          <p:spPr bwMode="auto">
            <a:xfrm>
              <a:off x="1113" y="1787"/>
              <a:ext cx="1788" cy="444"/>
            </a:xfrm>
            <a:custGeom>
              <a:avLst/>
              <a:gdLst>
                <a:gd name="G0" fmla="+- 21600 0 0"/>
                <a:gd name="G1" fmla="+- 9253 0 0"/>
                <a:gd name="G2" fmla="+- 21600 0 0"/>
                <a:gd name="T0" fmla="*/ 1689 w 21600"/>
                <a:gd name="T1" fmla="*/ 17626 h 17626"/>
                <a:gd name="T2" fmla="*/ 2082 w 21600"/>
                <a:gd name="T3" fmla="*/ 0 h 17626"/>
                <a:gd name="T4" fmla="*/ 21600 w 21600"/>
                <a:gd name="T5" fmla="*/ 9253 h 17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626" fill="none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</a:path>
                <a:path w="21600" h="17626" stroke="0" extrusionOk="0">
                  <a:moveTo>
                    <a:pt x="1688" y="17626"/>
                  </a:moveTo>
                  <a:cubicBezTo>
                    <a:pt x="574" y="14975"/>
                    <a:pt x="0" y="12128"/>
                    <a:pt x="0" y="9253"/>
                  </a:cubicBezTo>
                  <a:cubicBezTo>
                    <a:pt x="0" y="6052"/>
                    <a:pt x="711" y="2892"/>
                    <a:pt x="2082" y="0"/>
                  </a:cubicBezTo>
                  <a:lnTo>
                    <a:pt x="21600" y="925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Arc 37"/>
            <p:cNvSpPr>
              <a:spLocks/>
            </p:cNvSpPr>
            <p:nvPr/>
          </p:nvSpPr>
          <p:spPr bwMode="auto">
            <a:xfrm>
              <a:off x="1679" y="1482"/>
              <a:ext cx="1222" cy="542"/>
            </a:xfrm>
            <a:custGeom>
              <a:avLst/>
              <a:gdLst>
                <a:gd name="G0" fmla="+- 14768 0 0"/>
                <a:gd name="G1" fmla="+- 21256 0 0"/>
                <a:gd name="G2" fmla="+- 21600 0 0"/>
                <a:gd name="T0" fmla="*/ 0 w 14768"/>
                <a:gd name="T1" fmla="*/ 5493 h 21256"/>
                <a:gd name="T2" fmla="*/ 10930 w 14768"/>
                <a:gd name="T3" fmla="*/ 0 h 21256"/>
                <a:gd name="T4" fmla="*/ 14768 w 14768"/>
                <a:gd name="T5" fmla="*/ 21256 h 21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768" h="21256" fill="none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</a:path>
                <a:path w="14768" h="21256" stroke="0" extrusionOk="0">
                  <a:moveTo>
                    <a:pt x="0" y="5493"/>
                  </a:moveTo>
                  <a:cubicBezTo>
                    <a:pt x="3037" y="2647"/>
                    <a:pt x="6833" y="739"/>
                    <a:pt x="10929" y="-1"/>
                  </a:cubicBezTo>
                  <a:lnTo>
                    <a:pt x="14768" y="21256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7" name="Arc 38"/>
            <p:cNvSpPr>
              <a:spLocks/>
            </p:cNvSpPr>
            <p:nvPr/>
          </p:nvSpPr>
          <p:spPr bwMode="auto">
            <a:xfrm>
              <a:off x="2895" y="1485"/>
              <a:ext cx="1212" cy="538"/>
            </a:xfrm>
            <a:custGeom>
              <a:avLst/>
              <a:gdLst>
                <a:gd name="G0" fmla="+- 0 0 0"/>
                <a:gd name="G1" fmla="+- 21263 0 0"/>
                <a:gd name="G2" fmla="+- 21600 0 0"/>
                <a:gd name="T0" fmla="*/ 3803 w 14647"/>
                <a:gd name="T1" fmla="*/ 0 h 21263"/>
                <a:gd name="T2" fmla="*/ 14647 w 14647"/>
                <a:gd name="T3" fmla="*/ 5388 h 21263"/>
                <a:gd name="T4" fmla="*/ 0 w 14647"/>
                <a:gd name="T5" fmla="*/ 21263 h 21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647" h="21263" fill="none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</a:path>
                <a:path w="14647" h="21263" stroke="0" extrusionOk="0">
                  <a:moveTo>
                    <a:pt x="3802" y="0"/>
                  </a:moveTo>
                  <a:cubicBezTo>
                    <a:pt x="7857" y="725"/>
                    <a:pt x="11619" y="2594"/>
                    <a:pt x="14647" y="5387"/>
                  </a:cubicBezTo>
                  <a:lnTo>
                    <a:pt x="0" y="21263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8" name="Arc 39"/>
            <p:cNvSpPr>
              <a:spLocks/>
            </p:cNvSpPr>
            <p:nvPr/>
          </p:nvSpPr>
          <p:spPr bwMode="auto">
            <a:xfrm>
              <a:off x="2895" y="1778"/>
              <a:ext cx="1788" cy="451"/>
            </a:xfrm>
            <a:custGeom>
              <a:avLst/>
              <a:gdLst>
                <a:gd name="G0" fmla="+- 0 0 0"/>
                <a:gd name="G1" fmla="+- 9577 0 0"/>
                <a:gd name="G2" fmla="+- 21600 0 0"/>
                <a:gd name="T0" fmla="*/ 19361 w 21600"/>
                <a:gd name="T1" fmla="*/ 0 h 17979"/>
                <a:gd name="T2" fmla="*/ 19899 w 21600"/>
                <a:gd name="T3" fmla="*/ 17979 h 17979"/>
                <a:gd name="T4" fmla="*/ 0 w 21600"/>
                <a:gd name="T5" fmla="*/ 9577 h 179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7979" fill="none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</a:path>
                <a:path w="21600" h="17979" stroke="0" extrusionOk="0">
                  <a:moveTo>
                    <a:pt x="19360" y="0"/>
                  </a:moveTo>
                  <a:cubicBezTo>
                    <a:pt x="20833" y="2977"/>
                    <a:pt x="21600" y="6254"/>
                    <a:pt x="21600" y="9577"/>
                  </a:cubicBezTo>
                  <a:cubicBezTo>
                    <a:pt x="21600" y="12463"/>
                    <a:pt x="21021" y="15320"/>
                    <a:pt x="19898" y="17978"/>
                  </a:cubicBezTo>
                  <a:lnTo>
                    <a:pt x="0" y="9577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2581" y="2452"/>
              <a:ext cx="639" cy="99"/>
            </a:xfrm>
            <a:custGeom>
              <a:avLst/>
              <a:gdLst>
                <a:gd name="T0" fmla="*/ 0 w 639"/>
                <a:gd name="T1" fmla="*/ 0 h 99"/>
                <a:gd name="T2" fmla="*/ 172 w 639"/>
                <a:gd name="T3" fmla="*/ 18 h 99"/>
                <a:gd name="T4" fmla="*/ 220 w 639"/>
                <a:gd name="T5" fmla="*/ 57 h 99"/>
                <a:gd name="T6" fmla="*/ 406 w 639"/>
                <a:gd name="T7" fmla="*/ 57 h 99"/>
                <a:gd name="T8" fmla="*/ 445 w 639"/>
                <a:gd name="T9" fmla="*/ 95 h 99"/>
                <a:gd name="T10" fmla="*/ 639 w 639"/>
                <a:gd name="T11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9" h="99">
                  <a:moveTo>
                    <a:pt x="0" y="0"/>
                  </a:moveTo>
                  <a:lnTo>
                    <a:pt x="172" y="18"/>
                  </a:lnTo>
                  <a:lnTo>
                    <a:pt x="220" y="57"/>
                  </a:lnTo>
                  <a:lnTo>
                    <a:pt x="406" y="57"/>
                  </a:lnTo>
                  <a:lnTo>
                    <a:pt x="445" y="95"/>
                  </a:lnTo>
                  <a:lnTo>
                    <a:pt x="639" y="99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2576" y="2455"/>
              <a:ext cx="630" cy="97"/>
            </a:xfrm>
            <a:custGeom>
              <a:avLst/>
              <a:gdLst>
                <a:gd name="T0" fmla="*/ 0 w 630"/>
                <a:gd name="T1" fmla="*/ 97 h 97"/>
                <a:gd name="T2" fmla="*/ 177 w 630"/>
                <a:gd name="T3" fmla="*/ 96 h 97"/>
                <a:gd name="T4" fmla="*/ 225 w 630"/>
                <a:gd name="T5" fmla="*/ 51 h 97"/>
                <a:gd name="T6" fmla="*/ 408 w 630"/>
                <a:gd name="T7" fmla="*/ 51 h 97"/>
                <a:gd name="T8" fmla="*/ 449 w 630"/>
                <a:gd name="T9" fmla="*/ 15 h 97"/>
                <a:gd name="T10" fmla="*/ 630 w 630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0" h="97">
                  <a:moveTo>
                    <a:pt x="0" y="97"/>
                  </a:moveTo>
                  <a:lnTo>
                    <a:pt x="177" y="96"/>
                  </a:lnTo>
                  <a:lnTo>
                    <a:pt x="225" y="51"/>
                  </a:lnTo>
                  <a:lnTo>
                    <a:pt x="408" y="51"/>
                  </a:lnTo>
                  <a:lnTo>
                    <a:pt x="449" y="15"/>
                  </a:lnTo>
                  <a:lnTo>
                    <a:pt x="630" y="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1" name="Rectangle 42"/>
            <p:cNvSpPr>
              <a:spLocks noChangeArrowheads="1"/>
            </p:cNvSpPr>
            <p:nvPr/>
          </p:nvSpPr>
          <p:spPr bwMode="auto">
            <a:xfrm>
              <a:off x="2848" y="2481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2" name="Arc 43"/>
            <p:cNvSpPr>
              <a:spLocks/>
            </p:cNvSpPr>
            <p:nvPr/>
          </p:nvSpPr>
          <p:spPr bwMode="auto">
            <a:xfrm>
              <a:off x="2255" y="2537"/>
              <a:ext cx="641" cy="310"/>
            </a:xfrm>
            <a:custGeom>
              <a:avLst/>
              <a:gdLst>
                <a:gd name="G0" fmla="+- 0 0 0"/>
                <a:gd name="G1" fmla="+- 21188 0 0"/>
                <a:gd name="G2" fmla="+- 21600 0 0"/>
                <a:gd name="T0" fmla="*/ 4198 w 21600"/>
                <a:gd name="T1" fmla="*/ 0 h 21188"/>
                <a:gd name="T2" fmla="*/ 21600 w 21600"/>
                <a:gd name="T3" fmla="*/ 21188 h 21188"/>
                <a:gd name="T4" fmla="*/ 0 w 21600"/>
                <a:gd name="T5" fmla="*/ 21188 h 2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0066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3" name="Arc 44"/>
            <p:cNvSpPr>
              <a:spLocks/>
            </p:cNvSpPr>
            <p:nvPr/>
          </p:nvSpPr>
          <p:spPr bwMode="auto">
            <a:xfrm flipH="1">
              <a:off x="2899" y="2537"/>
              <a:ext cx="641" cy="310"/>
            </a:xfrm>
            <a:custGeom>
              <a:avLst/>
              <a:gdLst>
                <a:gd name="G0" fmla="+- 0 0 0"/>
                <a:gd name="G1" fmla="+- 21188 0 0"/>
                <a:gd name="G2" fmla="+- 21600 0 0"/>
                <a:gd name="T0" fmla="*/ 4198 w 21600"/>
                <a:gd name="T1" fmla="*/ 0 h 21188"/>
                <a:gd name="T2" fmla="*/ 21600 w 21600"/>
                <a:gd name="T3" fmla="*/ 21188 h 21188"/>
                <a:gd name="T4" fmla="*/ 0 w 21600"/>
                <a:gd name="T5" fmla="*/ 21188 h 21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188" fill="none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</a:path>
                <a:path w="21600" h="21188" stroke="0" extrusionOk="0">
                  <a:moveTo>
                    <a:pt x="4198" y="-1"/>
                  </a:moveTo>
                  <a:cubicBezTo>
                    <a:pt x="14312" y="2003"/>
                    <a:pt x="21600" y="10877"/>
                    <a:pt x="21600" y="21188"/>
                  </a:cubicBezTo>
                  <a:lnTo>
                    <a:pt x="0" y="21188"/>
                  </a:lnTo>
                  <a:close/>
                </a:path>
              </a:pathLst>
            </a:custGeom>
            <a:noFill/>
            <a:ln w="28575">
              <a:solidFill>
                <a:srgbClr val="FF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2578" y="1482"/>
              <a:ext cx="636" cy="80"/>
            </a:xfrm>
            <a:custGeom>
              <a:avLst/>
              <a:gdLst>
                <a:gd name="T0" fmla="*/ 0 w 636"/>
                <a:gd name="T1" fmla="*/ 0 h 80"/>
                <a:gd name="T2" fmla="*/ 172 w 636"/>
                <a:gd name="T3" fmla="*/ 2 h 80"/>
                <a:gd name="T4" fmla="*/ 222 w 636"/>
                <a:gd name="T5" fmla="*/ 32 h 80"/>
                <a:gd name="T6" fmla="*/ 400 w 636"/>
                <a:gd name="T7" fmla="*/ 30 h 80"/>
                <a:gd name="T8" fmla="*/ 446 w 636"/>
                <a:gd name="T9" fmla="*/ 68 h 80"/>
                <a:gd name="T10" fmla="*/ 636 w 636"/>
                <a:gd name="T11" fmla="*/ 8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6" h="80">
                  <a:moveTo>
                    <a:pt x="0" y="0"/>
                  </a:moveTo>
                  <a:lnTo>
                    <a:pt x="172" y="2"/>
                  </a:lnTo>
                  <a:lnTo>
                    <a:pt x="222" y="32"/>
                  </a:lnTo>
                  <a:lnTo>
                    <a:pt x="400" y="30"/>
                  </a:lnTo>
                  <a:lnTo>
                    <a:pt x="446" y="68"/>
                  </a:lnTo>
                  <a:lnTo>
                    <a:pt x="636" y="80"/>
                  </a:lnTo>
                </a:path>
              </a:pathLst>
            </a:custGeom>
            <a:noFill/>
            <a:ln w="28575" cmpd="sng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2576" y="1480"/>
              <a:ext cx="638" cy="80"/>
            </a:xfrm>
            <a:custGeom>
              <a:avLst/>
              <a:gdLst>
                <a:gd name="T0" fmla="*/ 0 w 638"/>
                <a:gd name="T1" fmla="*/ 80 h 80"/>
                <a:gd name="T2" fmla="*/ 178 w 638"/>
                <a:gd name="T3" fmla="*/ 74 h 80"/>
                <a:gd name="T4" fmla="*/ 222 w 638"/>
                <a:gd name="T5" fmla="*/ 32 h 80"/>
                <a:gd name="T6" fmla="*/ 398 w 638"/>
                <a:gd name="T7" fmla="*/ 32 h 80"/>
                <a:gd name="T8" fmla="*/ 452 w 638"/>
                <a:gd name="T9" fmla="*/ 0 h 80"/>
                <a:gd name="T10" fmla="*/ 638 w 638"/>
                <a:gd name="T11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8" h="80">
                  <a:moveTo>
                    <a:pt x="0" y="80"/>
                  </a:moveTo>
                  <a:lnTo>
                    <a:pt x="178" y="74"/>
                  </a:lnTo>
                  <a:lnTo>
                    <a:pt x="222" y="32"/>
                  </a:lnTo>
                  <a:lnTo>
                    <a:pt x="398" y="32"/>
                  </a:lnTo>
                  <a:lnTo>
                    <a:pt x="452" y="0"/>
                  </a:lnTo>
                  <a:lnTo>
                    <a:pt x="638" y="4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1254" y="2232"/>
              <a:ext cx="470" cy="96"/>
            </a:xfrm>
            <a:custGeom>
              <a:avLst/>
              <a:gdLst>
                <a:gd name="T0" fmla="*/ 0 w 470"/>
                <a:gd name="T1" fmla="*/ 0 h 96"/>
                <a:gd name="T2" fmla="*/ 106 w 470"/>
                <a:gd name="T3" fmla="*/ 54 h 96"/>
                <a:gd name="T4" fmla="*/ 152 w 470"/>
                <a:gd name="T5" fmla="*/ 44 h 96"/>
                <a:gd name="T6" fmla="*/ 270 w 470"/>
                <a:gd name="T7" fmla="*/ 90 h 96"/>
                <a:gd name="T8" fmla="*/ 344 w 470"/>
                <a:gd name="T9" fmla="*/ 68 h 96"/>
                <a:gd name="T10" fmla="*/ 470 w 470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0" h="96">
                  <a:moveTo>
                    <a:pt x="0" y="0"/>
                  </a:moveTo>
                  <a:lnTo>
                    <a:pt x="106" y="54"/>
                  </a:lnTo>
                  <a:lnTo>
                    <a:pt x="152" y="44"/>
                  </a:lnTo>
                  <a:lnTo>
                    <a:pt x="270" y="90"/>
                  </a:lnTo>
                  <a:lnTo>
                    <a:pt x="344" y="68"/>
                  </a:lnTo>
                  <a:lnTo>
                    <a:pt x="470" y="96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1332" y="2164"/>
              <a:ext cx="330" cy="248"/>
            </a:xfrm>
            <a:custGeom>
              <a:avLst/>
              <a:gdLst>
                <a:gd name="T0" fmla="*/ 0 w 330"/>
                <a:gd name="T1" fmla="*/ 0 h 248"/>
                <a:gd name="T2" fmla="*/ 68 w 330"/>
                <a:gd name="T3" fmla="*/ 46 h 248"/>
                <a:gd name="T4" fmla="*/ 78 w 330"/>
                <a:gd name="T5" fmla="*/ 110 h 248"/>
                <a:gd name="T6" fmla="*/ 192 w 330"/>
                <a:gd name="T7" fmla="*/ 156 h 248"/>
                <a:gd name="T8" fmla="*/ 196 w 330"/>
                <a:gd name="T9" fmla="*/ 202 h 248"/>
                <a:gd name="T10" fmla="*/ 330 w 330"/>
                <a:gd name="T11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0" h="248">
                  <a:moveTo>
                    <a:pt x="0" y="0"/>
                  </a:moveTo>
                  <a:lnTo>
                    <a:pt x="68" y="46"/>
                  </a:lnTo>
                  <a:lnTo>
                    <a:pt x="78" y="110"/>
                  </a:lnTo>
                  <a:lnTo>
                    <a:pt x="192" y="156"/>
                  </a:lnTo>
                  <a:lnTo>
                    <a:pt x="196" y="202"/>
                  </a:lnTo>
                  <a:lnTo>
                    <a:pt x="330" y="248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48" name="Rectangle 49"/>
            <p:cNvSpPr>
              <a:spLocks noChangeArrowheads="1"/>
            </p:cNvSpPr>
            <p:nvPr/>
          </p:nvSpPr>
          <p:spPr bwMode="auto">
            <a:xfrm rot="1511052">
              <a:off x="1422" y="2262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1284" y="1682"/>
              <a:ext cx="456" cy="110"/>
            </a:xfrm>
            <a:custGeom>
              <a:avLst/>
              <a:gdLst>
                <a:gd name="T0" fmla="*/ 0 w 456"/>
                <a:gd name="T1" fmla="*/ 110 h 110"/>
                <a:gd name="T2" fmla="*/ 80 w 456"/>
                <a:gd name="T3" fmla="*/ 70 h 110"/>
                <a:gd name="T4" fmla="*/ 136 w 456"/>
                <a:gd name="T5" fmla="*/ 68 h 110"/>
                <a:gd name="T6" fmla="*/ 296 w 456"/>
                <a:gd name="T7" fmla="*/ 2 h 110"/>
                <a:gd name="T8" fmla="*/ 348 w 456"/>
                <a:gd name="T9" fmla="*/ 22 h 110"/>
                <a:gd name="T10" fmla="*/ 456 w 456"/>
                <a:gd name="T11" fmla="*/ 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6" h="110">
                  <a:moveTo>
                    <a:pt x="0" y="110"/>
                  </a:moveTo>
                  <a:lnTo>
                    <a:pt x="80" y="70"/>
                  </a:lnTo>
                  <a:lnTo>
                    <a:pt x="136" y="68"/>
                  </a:lnTo>
                  <a:lnTo>
                    <a:pt x="296" y="2"/>
                  </a:lnTo>
                  <a:lnTo>
                    <a:pt x="348" y="22"/>
                  </a:lnTo>
                  <a:lnTo>
                    <a:pt x="456" y="0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1360" y="1620"/>
              <a:ext cx="322" cy="204"/>
            </a:xfrm>
            <a:custGeom>
              <a:avLst/>
              <a:gdLst>
                <a:gd name="T0" fmla="*/ 0 w 322"/>
                <a:gd name="T1" fmla="*/ 204 h 204"/>
                <a:gd name="T2" fmla="*/ 58 w 322"/>
                <a:gd name="T3" fmla="*/ 164 h 204"/>
                <a:gd name="T4" fmla="*/ 58 w 322"/>
                <a:gd name="T5" fmla="*/ 130 h 204"/>
                <a:gd name="T6" fmla="*/ 218 w 322"/>
                <a:gd name="T7" fmla="*/ 66 h 204"/>
                <a:gd name="T8" fmla="*/ 222 w 322"/>
                <a:gd name="T9" fmla="*/ 30 h 204"/>
                <a:gd name="T10" fmla="*/ 322 w 322"/>
                <a:gd name="T1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2" h="204">
                  <a:moveTo>
                    <a:pt x="0" y="204"/>
                  </a:moveTo>
                  <a:lnTo>
                    <a:pt x="58" y="164"/>
                  </a:lnTo>
                  <a:lnTo>
                    <a:pt x="58" y="130"/>
                  </a:lnTo>
                  <a:lnTo>
                    <a:pt x="218" y="66"/>
                  </a:lnTo>
                  <a:lnTo>
                    <a:pt x="222" y="30"/>
                  </a:lnTo>
                  <a:lnTo>
                    <a:pt x="322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1" name="Rectangle 52"/>
            <p:cNvSpPr>
              <a:spLocks noChangeArrowheads="1"/>
            </p:cNvSpPr>
            <p:nvPr/>
          </p:nvSpPr>
          <p:spPr bwMode="auto">
            <a:xfrm rot="-1277282">
              <a:off x="1460" y="1684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108" y="1621"/>
              <a:ext cx="316" cy="197"/>
            </a:xfrm>
            <a:custGeom>
              <a:avLst/>
              <a:gdLst>
                <a:gd name="T0" fmla="*/ 0 w 316"/>
                <a:gd name="T1" fmla="*/ 0 h 197"/>
                <a:gd name="T2" fmla="*/ 75 w 316"/>
                <a:gd name="T3" fmla="*/ 24 h 197"/>
                <a:gd name="T4" fmla="*/ 87 w 316"/>
                <a:gd name="T5" fmla="*/ 57 h 197"/>
                <a:gd name="T6" fmla="*/ 264 w 316"/>
                <a:gd name="T7" fmla="*/ 125 h 197"/>
                <a:gd name="T8" fmla="*/ 262 w 316"/>
                <a:gd name="T9" fmla="*/ 164 h 197"/>
                <a:gd name="T10" fmla="*/ 316 w 316"/>
                <a:gd name="T11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6" h="197">
                  <a:moveTo>
                    <a:pt x="0" y="0"/>
                  </a:moveTo>
                  <a:lnTo>
                    <a:pt x="75" y="24"/>
                  </a:lnTo>
                  <a:lnTo>
                    <a:pt x="87" y="57"/>
                  </a:lnTo>
                  <a:lnTo>
                    <a:pt x="264" y="125"/>
                  </a:lnTo>
                  <a:lnTo>
                    <a:pt x="262" y="164"/>
                  </a:lnTo>
                  <a:lnTo>
                    <a:pt x="316" y="197"/>
                  </a:lnTo>
                </a:path>
              </a:pathLst>
            </a:custGeom>
            <a:noFill/>
            <a:ln w="28575" cmpd="sng">
              <a:solidFill>
                <a:srgbClr val="FFCC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096" y="2229"/>
              <a:ext cx="448" cy="100"/>
            </a:xfrm>
            <a:custGeom>
              <a:avLst/>
              <a:gdLst>
                <a:gd name="T0" fmla="*/ 0 w 448"/>
                <a:gd name="T1" fmla="*/ 91 h 99"/>
                <a:gd name="T2" fmla="*/ 93 w 448"/>
                <a:gd name="T3" fmla="*/ 72 h 99"/>
                <a:gd name="T4" fmla="*/ 141 w 448"/>
                <a:gd name="T5" fmla="*/ 99 h 99"/>
                <a:gd name="T6" fmla="*/ 304 w 448"/>
                <a:gd name="T7" fmla="*/ 33 h 99"/>
                <a:gd name="T8" fmla="*/ 354 w 448"/>
                <a:gd name="T9" fmla="*/ 51 h 99"/>
                <a:gd name="T10" fmla="*/ 448 w 448"/>
                <a:gd name="T11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8" h="99">
                  <a:moveTo>
                    <a:pt x="0" y="91"/>
                  </a:moveTo>
                  <a:lnTo>
                    <a:pt x="93" y="72"/>
                  </a:lnTo>
                  <a:lnTo>
                    <a:pt x="141" y="99"/>
                  </a:lnTo>
                  <a:lnTo>
                    <a:pt x="304" y="33"/>
                  </a:lnTo>
                  <a:lnTo>
                    <a:pt x="354" y="51"/>
                  </a:lnTo>
                  <a:lnTo>
                    <a:pt x="448" y="0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" name="Rectangle 55"/>
            <p:cNvSpPr>
              <a:spLocks noChangeArrowheads="1"/>
            </p:cNvSpPr>
            <p:nvPr/>
          </p:nvSpPr>
          <p:spPr bwMode="auto">
            <a:xfrm rot="-1277282">
              <a:off x="4271" y="2263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051" y="1680"/>
              <a:ext cx="449" cy="101"/>
            </a:xfrm>
            <a:custGeom>
              <a:avLst/>
              <a:gdLst>
                <a:gd name="T0" fmla="*/ 0 w 450"/>
                <a:gd name="T1" fmla="*/ 0 h 96"/>
                <a:gd name="T2" fmla="*/ 84 w 450"/>
                <a:gd name="T3" fmla="*/ 19 h 96"/>
                <a:gd name="T4" fmla="*/ 147 w 450"/>
                <a:gd name="T5" fmla="*/ 0 h 96"/>
                <a:gd name="T6" fmla="*/ 319 w 450"/>
                <a:gd name="T7" fmla="*/ 66 h 96"/>
                <a:gd name="T8" fmla="*/ 379 w 450"/>
                <a:gd name="T9" fmla="*/ 57 h 96"/>
                <a:gd name="T10" fmla="*/ 450 w 450"/>
                <a:gd name="T11" fmla="*/ 96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0" h="96">
                  <a:moveTo>
                    <a:pt x="0" y="0"/>
                  </a:moveTo>
                  <a:lnTo>
                    <a:pt x="84" y="19"/>
                  </a:lnTo>
                  <a:lnTo>
                    <a:pt x="147" y="0"/>
                  </a:lnTo>
                  <a:lnTo>
                    <a:pt x="319" y="66"/>
                  </a:lnTo>
                  <a:lnTo>
                    <a:pt x="379" y="57"/>
                  </a:lnTo>
                  <a:lnTo>
                    <a:pt x="450" y="96"/>
                  </a:lnTo>
                </a:path>
              </a:pathLst>
            </a:custGeom>
            <a:noFill/>
            <a:ln w="28575" cmpd="sng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6" name="Rectangle 57"/>
            <p:cNvSpPr>
              <a:spLocks noChangeArrowheads="1"/>
            </p:cNvSpPr>
            <p:nvPr/>
          </p:nvSpPr>
          <p:spPr bwMode="auto">
            <a:xfrm rot="1511052">
              <a:off x="4239" y="1683"/>
              <a:ext cx="95" cy="58"/>
            </a:xfrm>
            <a:prstGeom prst="rect">
              <a:avLst/>
            </a:prstGeom>
            <a:solidFill>
              <a:schemeClr val="accent1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57" name="Group 58"/>
            <p:cNvGrpSpPr>
              <a:grpSpLocks/>
            </p:cNvGrpSpPr>
            <p:nvPr/>
          </p:nvGrpSpPr>
          <p:grpSpPr bwMode="auto">
            <a:xfrm>
              <a:off x="3027" y="2508"/>
              <a:ext cx="144" cy="80"/>
              <a:chOff x="2857" y="2090"/>
              <a:chExt cx="144" cy="80"/>
            </a:xfrm>
          </p:grpSpPr>
          <p:sp>
            <p:nvSpPr>
              <p:cNvPr id="187" name="Oval 59"/>
              <p:cNvSpPr>
                <a:spLocks noChangeArrowheads="1"/>
              </p:cNvSpPr>
              <p:nvPr/>
            </p:nvSpPr>
            <p:spPr bwMode="auto">
              <a:xfrm rot="93880">
                <a:off x="2857" y="2090"/>
                <a:ext cx="144" cy="8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8" name="AutoShape 60"/>
              <p:cNvSpPr>
                <a:spLocks noChangeArrowheads="1"/>
              </p:cNvSpPr>
              <p:nvPr/>
            </p:nvSpPr>
            <p:spPr bwMode="auto">
              <a:xfrm rot="245893">
                <a:off x="2893" y="2101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8" name="Group 61"/>
            <p:cNvGrpSpPr>
              <a:grpSpLocks/>
            </p:cNvGrpSpPr>
            <p:nvPr/>
          </p:nvGrpSpPr>
          <p:grpSpPr bwMode="auto">
            <a:xfrm>
              <a:off x="3022" y="2419"/>
              <a:ext cx="144" cy="80"/>
              <a:chOff x="2852" y="2001"/>
              <a:chExt cx="144" cy="80"/>
            </a:xfrm>
          </p:grpSpPr>
          <p:sp>
            <p:nvSpPr>
              <p:cNvPr id="185" name="Oval 62"/>
              <p:cNvSpPr>
                <a:spLocks noChangeArrowheads="1"/>
              </p:cNvSpPr>
              <p:nvPr/>
            </p:nvSpPr>
            <p:spPr bwMode="auto">
              <a:xfrm rot="-205518">
                <a:off x="2852" y="2001"/>
                <a:ext cx="144" cy="80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6" name="AutoShape 63"/>
              <p:cNvSpPr>
                <a:spLocks noChangeArrowheads="1"/>
              </p:cNvSpPr>
              <p:nvPr/>
            </p:nvSpPr>
            <p:spPr bwMode="auto">
              <a:xfrm rot="-53504">
                <a:off x="2888" y="2008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59" name="Group 64"/>
            <p:cNvGrpSpPr>
              <a:grpSpLocks/>
            </p:cNvGrpSpPr>
            <p:nvPr/>
          </p:nvGrpSpPr>
          <p:grpSpPr bwMode="auto">
            <a:xfrm>
              <a:off x="2613" y="2506"/>
              <a:ext cx="144" cy="80"/>
              <a:chOff x="2852" y="2001"/>
              <a:chExt cx="144" cy="80"/>
            </a:xfrm>
          </p:grpSpPr>
          <p:sp>
            <p:nvSpPr>
              <p:cNvPr id="183" name="Oval 65"/>
              <p:cNvSpPr>
                <a:spLocks noChangeArrowheads="1"/>
              </p:cNvSpPr>
              <p:nvPr/>
            </p:nvSpPr>
            <p:spPr bwMode="auto">
              <a:xfrm rot="-205518">
                <a:off x="2852" y="2001"/>
                <a:ext cx="144" cy="80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4" name="AutoShape 66"/>
              <p:cNvSpPr>
                <a:spLocks noChangeArrowheads="1"/>
              </p:cNvSpPr>
              <p:nvPr/>
            </p:nvSpPr>
            <p:spPr bwMode="auto">
              <a:xfrm rot="-53504">
                <a:off x="2888" y="2008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0" name="Group 67"/>
            <p:cNvGrpSpPr>
              <a:grpSpLocks/>
            </p:cNvGrpSpPr>
            <p:nvPr/>
          </p:nvGrpSpPr>
          <p:grpSpPr bwMode="auto">
            <a:xfrm>
              <a:off x="2609" y="2417"/>
              <a:ext cx="144" cy="80"/>
              <a:chOff x="2857" y="2090"/>
              <a:chExt cx="144" cy="80"/>
            </a:xfrm>
          </p:grpSpPr>
          <p:sp>
            <p:nvSpPr>
              <p:cNvPr id="181" name="Oval 68"/>
              <p:cNvSpPr>
                <a:spLocks noChangeArrowheads="1"/>
              </p:cNvSpPr>
              <p:nvPr/>
            </p:nvSpPr>
            <p:spPr bwMode="auto">
              <a:xfrm rot="93880">
                <a:off x="2857" y="2090"/>
                <a:ext cx="144" cy="8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2" name="AutoShape 69"/>
              <p:cNvSpPr>
                <a:spLocks noChangeArrowheads="1"/>
              </p:cNvSpPr>
              <p:nvPr/>
            </p:nvSpPr>
            <p:spPr bwMode="auto">
              <a:xfrm rot="245893">
                <a:off x="2893" y="2101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1" name="Group 70"/>
            <p:cNvGrpSpPr>
              <a:grpSpLocks/>
            </p:cNvGrpSpPr>
            <p:nvPr/>
          </p:nvGrpSpPr>
          <p:grpSpPr bwMode="auto">
            <a:xfrm rot="-20879874">
              <a:off x="1616" y="2282"/>
              <a:ext cx="144" cy="80"/>
              <a:chOff x="2857" y="2090"/>
              <a:chExt cx="144" cy="80"/>
            </a:xfrm>
          </p:grpSpPr>
          <p:sp>
            <p:nvSpPr>
              <p:cNvPr id="179" name="Oval 71"/>
              <p:cNvSpPr>
                <a:spLocks noChangeArrowheads="1"/>
              </p:cNvSpPr>
              <p:nvPr/>
            </p:nvSpPr>
            <p:spPr bwMode="auto">
              <a:xfrm rot="93880">
                <a:off x="2857" y="2090"/>
                <a:ext cx="144" cy="8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0" name="AutoShape 72"/>
              <p:cNvSpPr>
                <a:spLocks noChangeArrowheads="1"/>
              </p:cNvSpPr>
              <p:nvPr/>
            </p:nvSpPr>
            <p:spPr bwMode="auto">
              <a:xfrm rot="245893">
                <a:off x="2893" y="2101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2" name="Group 73"/>
            <p:cNvGrpSpPr>
              <a:grpSpLocks/>
            </p:cNvGrpSpPr>
            <p:nvPr/>
          </p:nvGrpSpPr>
          <p:grpSpPr bwMode="auto">
            <a:xfrm rot="-20343571">
              <a:off x="1544" y="2356"/>
              <a:ext cx="144" cy="80"/>
              <a:chOff x="2852" y="2001"/>
              <a:chExt cx="144" cy="80"/>
            </a:xfrm>
          </p:grpSpPr>
          <p:sp>
            <p:nvSpPr>
              <p:cNvPr id="177" name="Oval 74"/>
              <p:cNvSpPr>
                <a:spLocks noChangeArrowheads="1"/>
              </p:cNvSpPr>
              <p:nvPr/>
            </p:nvSpPr>
            <p:spPr bwMode="auto">
              <a:xfrm rot="-205518">
                <a:off x="2852" y="2001"/>
                <a:ext cx="144" cy="80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8" name="AutoShape 75"/>
              <p:cNvSpPr>
                <a:spLocks noChangeArrowheads="1"/>
              </p:cNvSpPr>
              <p:nvPr/>
            </p:nvSpPr>
            <p:spPr bwMode="auto">
              <a:xfrm rot="-53504">
                <a:off x="2888" y="2008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3" name="Group 76"/>
            <p:cNvGrpSpPr>
              <a:grpSpLocks/>
            </p:cNvGrpSpPr>
            <p:nvPr/>
          </p:nvGrpSpPr>
          <p:grpSpPr bwMode="auto">
            <a:xfrm rot="-19483152">
              <a:off x="1261" y="2120"/>
              <a:ext cx="144" cy="80"/>
              <a:chOff x="2852" y="2001"/>
              <a:chExt cx="144" cy="80"/>
            </a:xfrm>
          </p:grpSpPr>
          <p:sp>
            <p:nvSpPr>
              <p:cNvPr id="175" name="Oval 77"/>
              <p:cNvSpPr>
                <a:spLocks noChangeArrowheads="1"/>
              </p:cNvSpPr>
              <p:nvPr/>
            </p:nvSpPr>
            <p:spPr bwMode="auto">
              <a:xfrm rot="-205518">
                <a:off x="2852" y="2001"/>
                <a:ext cx="144" cy="80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6" name="AutoShape 78"/>
              <p:cNvSpPr>
                <a:spLocks noChangeArrowheads="1"/>
              </p:cNvSpPr>
              <p:nvPr/>
            </p:nvSpPr>
            <p:spPr bwMode="auto">
              <a:xfrm rot="-53504">
                <a:off x="2888" y="2008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4" name="Group 79"/>
            <p:cNvGrpSpPr>
              <a:grpSpLocks/>
            </p:cNvGrpSpPr>
            <p:nvPr/>
          </p:nvGrpSpPr>
          <p:grpSpPr bwMode="auto">
            <a:xfrm rot="-20098894">
              <a:off x="1198" y="2190"/>
              <a:ext cx="144" cy="80"/>
              <a:chOff x="2857" y="2090"/>
              <a:chExt cx="144" cy="80"/>
            </a:xfrm>
          </p:grpSpPr>
          <p:sp>
            <p:nvSpPr>
              <p:cNvPr id="173" name="Oval 80"/>
              <p:cNvSpPr>
                <a:spLocks noChangeArrowheads="1"/>
              </p:cNvSpPr>
              <p:nvPr/>
            </p:nvSpPr>
            <p:spPr bwMode="auto">
              <a:xfrm rot="93880">
                <a:off x="2857" y="2090"/>
                <a:ext cx="144" cy="8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4" name="AutoShape 81"/>
              <p:cNvSpPr>
                <a:spLocks noChangeArrowheads="1"/>
              </p:cNvSpPr>
              <p:nvPr/>
            </p:nvSpPr>
            <p:spPr bwMode="auto">
              <a:xfrm rot="245893">
                <a:off x="2893" y="2101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5" name="Group 82"/>
            <p:cNvGrpSpPr>
              <a:grpSpLocks/>
            </p:cNvGrpSpPr>
            <p:nvPr/>
          </p:nvGrpSpPr>
          <p:grpSpPr bwMode="auto">
            <a:xfrm rot="-24344604">
              <a:off x="1126" y="1813"/>
              <a:ext cx="144" cy="80"/>
              <a:chOff x="2857" y="2090"/>
              <a:chExt cx="144" cy="80"/>
            </a:xfrm>
          </p:grpSpPr>
          <p:sp>
            <p:nvSpPr>
              <p:cNvPr id="171" name="Oval 83"/>
              <p:cNvSpPr>
                <a:spLocks noChangeArrowheads="1"/>
              </p:cNvSpPr>
              <p:nvPr/>
            </p:nvSpPr>
            <p:spPr bwMode="auto">
              <a:xfrm rot="93880">
                <a:off x="2857" y="2090"/>
                <a:ext cx="144" cy="8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2" name="AutoShape 84"/>
              <p:cNvSpPr>
                <a:spLocks noChangeArrowheads="1"/>
              </p:cNvSpPr>
              <p:nvPr/>
            </p:nvSpPr>
            <p:spPr bwMode="auto">
              <a:xfrm rot="245893">
                <a:off x="2893" y="2101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6" name="Group 85"/>
            <p:cNvGrpSpPr>
              <a:grpSpLocks/>
            </p:cNvGrpSpPr>
            <p:nvPr/>
          </p:nvGrpSpPr>
          <p:grpSpPr bwMode="auto">
            <a:xfrm rot="-24113817">
              <a:off x="1222" y="1843"/>
              <a:ext cx="144" cy="80"/>
              <a:chOff x="2852" y="2001"/>
              <a:chExt cx="144" cy="80"/>
            </a:xfrm>
          </p:grpSpPr>
          <p:sp>
            <p:nvSpPr>
              <p:cNvPr id="169" name="Oval 86"/>
              <p:cNvSpPr>
                <a:spLocks noChangeArrowheads="1"/>
              </p:cNvSpPr>
              <p:nvPr/>
            </p:nvSpPr>
            <p:spPr bwMode="auto">
              <a:xfrm rot="-205518">
                <a:off x="2852" y="2001"/>
                <a:ext cx="144" cy="80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70" name="AutoShape 87"/>
              <p:cNvSpPr>
                <a:spLocks noChangeArrowheads="1"/>
              </p:cNvSpPr>
              <p:nvPr/>
            </p:nvSpPr>
            <p:spPr bwMode="auto">
              <a:xfrm rot="-53504">
                <a:off x="2888" y="2008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7" name="Group 88"/>
            <p:cNvGrpSpPr>
              <a:grpSpLocks/>
            </p:cNvGrpSpPr>
            <p:nvPr/>
          </p:nvGrpSpPr>
          <p:grpSpPr bwMode="auto">
            <a:xfrm rot="-2669937">
              <a:off x="4543" y="2117"/>
              <a:ext cx="144" cy="80"/>
              <a:chOff x="2852" y="2001"/>
              <a:chExt cx="144" cy="80"/>
            </a:xfrm>
          </p:grpSpPr>
          <p:sp>
            <p:nvSpPr>
              <p:cNvPr id="167" name="Oval 89"/>
              <p:cNvSpPr>
                <a:spLocks noChangeArrowheads="1"/>
              </p:cNvSpPr>
              <p:nvPr/>
            </p:nvSpPr>
            <p:spPr bwMode="auto">
              <a:xfrm rot="-205518">
                <a:off x="2852" y="2001"/>
                <a:ext cx="144" cy="80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8" name="AutoShape 90"/>
              <p:cNvSpPr>
                <a:spLocks noChangeArrowheads="1"/>
              </p:cNvSpPr>
              <p:nvPr/>
            </p:nvSpPr>
            <p:spPr bwMode="auto">
              <a:xfrm rot="-53504">
                <a:off x="2888" y="2008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68" name="Group 91"/>
            <p:cNvGrpSpPr>
              <a:grpSpLocks/>
            </p:cNvGrpSpPr>
            <p:nvPr/>
          </p:nvGrpSpPr>
          <p:grpSpPr bwMode="auto">
            <a:xfrm rot="-2775890">
              <a:off x="4420" y="2080"/>
              <a:ext cx="144" cy="80"/>
              <a:chOff x="2857" y="2090"/>
              <a:chExt cx="144" cy="80"/>
            </a:xfrm>
          </p:grpSpPr>
          <p:sp>
            <p:nvSpPr>
              <p:cNvPr id="165" name="Oval 92"/>
              <p:cNvSpPr>
                <a:spLocks noChangeArrowheads="1"/>
              </p:cNvSpPr>
              <p:nvPr/>
            </p:nvSpPr>
            <p:spPr bwMode="auto">
              <a:xfrm rot="93880">
                <a:off x="2857" y="2090"/>
                <a:ext cx="144" cy="8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6" name="AutoShape 93"/>
              <p:cNvSpPr>
                <a:spLocks noChangeArrowheads="1"/>
              </p:cNvSpPr>
              <p:nvPr/>
            </p:nvSpPr>
            <p:spPr bwMode="auto">
              <a:xfrm rot="245893">
                <a:off x="2893" y="2101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69" name="Freeform 94"/>
            <p:cNvSpPr>
              <a:spLocks/>
            </p:cNvSpPr>
            <p:nvPr/>
          </p:nvSpPr>
          <p:spPr bwMode="auto">
            <a:xfrm>
              <a:off x="1802" y="3151"/>
              <a:ext cx="177" cy="89"/>
            </a:xfrm>
            <a:custGeom>
              <a:avLst/>
              <a:gdLst>
                <a:gd name="T0" fmla="*/ 177 w 177"/>
                <a:gd name="T1" fmla="*/ 0 h 89"/>
                <a:gd name="T2" fmla="*/ 138 w 177"/>
                <a:gd name="T3" fmla="*/ 44 h 89"/>
                <a:gd name="T4" fmla="*/ 155 w 177"/>
                <a:gd name="T5" fmla="*/ 89 h 89"/>
                <a:gd name="T6" fmla="*/ 0 w 177"/>
                <a:gd name="T7" fmla="*/ 36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7" h="89">
                  <a:moveTo>
                    <a:pt x="177" y="0"/>
                  </a:moveTo>
                  <a:lnTo>
                    <a:pt x="138" y="44"/>
                  </a:lnTo>
                  <a:lnTo>
                    <a:pt x="155" y="89"/>
                  </a:lnTo>
                  <a:lnTo>
                    <a:pt x="0" y="36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0" name="Line 95"/>
            <p:cNvSpPr>
              <a:spLocks noChangeShapeType="1"/>
            </p:cNvSpPr>
            <p:nvPr/>
          </p:nvSpPr>
          <p:spPr bwMode="auto">
            <a:xfrm>
              <a:off x="1290" y="3010"/>
              <a:ext cx="126" cy="4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1" name="Freeform 96"/>
            <p:cNvSpPr>
              <a:spLocks/>
            </p:cNvSpPr>
            <p:nvPr/>
          </p:nvSpPr>
          <p:spPr bwMode="auto">
            <a:xfrm>
              <a:off x="1255" y="3036"/>
              <a:ext cx="103" cy="91"/>
            </a:xfrm>
            <a:custGeom>
              <a:avLst/>
              <a:gdLst>
                <a:gd name="T0" fmla="*/ 0 w 103"/>
                <a:gd name="T1" fmla="*/ 67 h 91"/>
                <a:gd name="T2" fmla="*/ 73 w 103"/>
                <a:gd name="T3" fmla="*/ 91 h 91"/>
                <a:gd name="T4" fmla="*/ 103 w 103"/>
                <a:gd name="T5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91">
                  <a:moveTo>
                    <a:pt x="0" y="67"/>
                  </a:moveTo>
                  <a:lnTo>
                    <a:pt x="73" y="91"/>
                  </a:lnTo>
                  <a:lnTo>
                    <a:pt x="103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2" name="Freeform 97"/>
            <p:cNvSpPr>
              <a:spLocks/>
            </p:cNvSpPr>
            <p:nvPr/>
          </p:nvSpPr>
          <p:spPr bwMode="auto">
            <a:xfrm>
              <a:off x="2150" y="3124"/>
              <a:ext cx="51" cy="168"/>
            </a:xfrm>
            <a:custGeom>
              <a:avLst/>
              <a:gdLst>
                <a:gd name="T0" fmla="*/ 9 w 54"/>
                <a:gd name="T1" fmla="*/ 0 h 168"/>
                <a:gd name="T2" fmla="*/ 54 w 54"/>
                <a:gd name="T3" fmla="*/ 54 h 168"/>
                <a:gd name="T4" fmla="*/ 0 w 54"/>
                <a:gd name="T5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68">
                  <a:moveTo>
                    <a:pt x="9" y="0"/>
                  </a:moveTo>
                  <a:lnTo>
                    <a:pt x="54" y="54"/>
                  </a:lnTo>
                  <a:lnTo>
                    <a:pt x="0" y="168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3" name="Oval 98"/>
            <p:cNvSpPr>
              <a:spLocks noChangeArrowheads="1"/>
            </p:cNvSpPr>
            <p:nvPr/>
          </p:nvSpPr>
          <p:spPr bwMode="auto">
            <a:xfrm>
              <a:off x="1979" y="3109"/>
              <a:ext cx="203" cy="1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74" name="Freeform 99"/>
            <p:cNvSpPr>
              <a:spLocks/>
            </p:cNvSpPr>
            <p:nvPr/>
          </p:nvSpPr>
          <p:spPr bwMode="auto">
            <a:xfrm>
              <a:off x="2897" y="2839"/>
              <a:ext cx="243" cy="378"/>
            </a:xfrm>
            <a:custGeom>
              <a:avLst/>
              <a:gdLst>
                <a:gd name="T0" fmla="*/ 243 w 243"/>
                <a:gd name="T1" fmla="*/ 378 h 378"/>
                <a:gd name="T2" fmla="*/ 90 w 243"/>
                <a:gd name="T3" fmla="*/ 252 h 378"/>
                <a:gd name="T4" fmla="*/ 42 w 243"/>
                <a:gd name="T5" fmla="*/ 180 h 378"/>
                <a:gd name="T6" fmla="*/ 0 w 243"/>
                <a:gd name="T7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378">
                  <a:moveTo>
                    <a:pt x="243" y="378"/>
                  </a:moveTo>
                  <a:lnTo>
                    <a:pt x="90" y="252"/>
                  </a:lnTo>
                  <a:lnTo>
                    <a:pt x="42" y="180"/>
                  </a:lnTo>
                  <a:lnTo>
                    <a:pt x="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5" name="Rectangle 100"/>
            <p:cNvSpPr>
              <a:spLocks noChangeArrowheads="1"/>
            </p:cNvSpPr>
            <p:nvPr/>
          </p:nvSpPr>
          <p:spPr bwMode="auto">
            <a:xfrm rot="-20452156">
              <a:off x="1144" y="3051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6" name="Rectangle 101"/>
            <p:cNvSpPr>
              <a:spLocks noChangeArrowheads="1"/>
            </p:cNvSpPr>
            <p:nvPr/>
          </p:nvSpPr>
          <p:spPr bwMode="auto">
            <a:xfrm rot="-20452156">
              <a:off x="1178" y="2957"/>
              <a:ext cx="114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7" name="Rectangle 102"/>
            <p:cNvSpPr>
              <a:spLocks noChangeArrowheads="1"/>
            </p:cNvSpPr>
            <p:nvPr/>
          </p:nvSpPr>
          <p:spPr bwMode="auto">
            <a:xfrm rot="-20452156">
              <a:off x="1403" y="3088"/>
              <a:ext cx="428" cy="6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78" name="Rectangle 103"/>
            <p:cNvSpPr>
              <a:spLocks noChangeArrowheads="1"/>
            </p:cNvSpPr>
            <p:nvPr/>
          </p:nvSpPr>
          <p:spPr bwMode="auto">
            <a:xfrm>
              <a:off x="192" y="3166"/>
              <a:ext cx="1216" cy="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solidFill>
                    <a:srgbClr val="000000"/>
                  </a:solidFill>
                  <a:latin typeface="Times New Roman" charset="0"/>
                </a:rPr>
                <a:t>Pol. Proton Source</a:t>
              </a:r>
            </a:p>
            <a:p>
              <a:pPr eaLnBrk="0" hangingPunct="0"/>
              <a:r>
                <a:rPr kumimoji="0" lang="en-US" altLang="ja-JP" sz="2000">
                  <a:solidFill>
                    <a:srgbClr val="000000"/>
                  </a:solidFill>
                  <a:latin typeface="Times New Roman" charset="0"/>
                </a:rPr>
                <a:t>500 </a:t>
              </a:r>
              <a:r>
                <a:rPr kumimoji="0" lang="en-US" altLang="ja-JP" sz="2000">
                  <a:solidFill>
                    <a:srgbClr val="000000"/>
                  </a:solidFill>
                  <a:latin typeface="Symbol" charset="0"/>
                </a:rPr>
                <a:t>m</a:t>
              </a:r>
              <a:r>
                <a:rPr kumimoji="0" lang="en-US" altLang="ja-JP" sz="2000">
                  <a:solidFill>
                    <a:srgbClr val="000000"/>
                  </a:solidFill>
                  <a:latin typeface="Times New Roman" charset="0"/>
                </a:rPr>
                <a:t>A, 400 </a:t>
              </a:r>
              <a:r>
                <a:rPr kumimoji="0" lang="en-US" altLang="ja-JP" sz="2000">
                  <a:solidFill>
                    <a:srgbClr val="000000"/>
                  </a:solidFill>
                  <a:latin typeface="Symbol" charset="0"/>
                </a:rPr>
                <a:t>m</a:t>
              </a:r>
              <a:r>
                <a:rPr kumimoji="0" lang="en-US" altLang="ja-JP" sz="2000">
                  <a:solidFill>
                    <a:srgbClr val="000000"/>
                  </a:solidFill>
                  <a:latin typeface="Times New Roman" charset="0"/>
                </a:rPr>
                <a:t>s</a:t>
              </a:r>
              <a:endParaRPr kumimoji="0" lang="en-US" altLang="ja-JP" sz="2000">
                <a:latin typeface="Times New Roman" charset="0"/>
              </a:endParaRPr>
            </a:p>
          </p:txBody>
        </p:sp>
        <p:sp>
          <p:nvSpPr>
            <p:cNvPr id="79" name="Text Box 104"/>
            <p:cNvSpPr txBox="1">
              <a:spLocks noChangeArrowheads="1"/>
            </p:cNvSpPr>
            <p:nvPr/>
          </p:nvSpPr>
          <p:spPr bwMode="auto">
            <a:xfrm>
              <a:off x="918" y="2553"/>
              <a:ext cx="1002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charset="0"/>
                </a:rPr>
                <a:t>Spin Rotators</a:t>
              </a:r>
            </a:p>
          </p:txBody>
        </p:sp>
        <p:grpSp>
          <p:nvGrpSpPr>
            <p:cNvPr id="80" name="Group 105"/>
            <p:cNvGrpSpPr>
              <a:grpSpLocks/>
            </p:cNvGrpSpPr>
            <p:nvPr/>
          </p:nvGrpSpPr>
          <p:grpSpPr bwMode="auto">
            <a:xfrm rot="3151090">
              <a:off x="2724" y="3020"/>
              <a:ext cx="80" cy="144"/>
              <a:chOff x="2960" y="2896"/>
              <a:chExt cx="80" cy="144"/>
            </a:xfrm>
          </p:grpSpPr>
          <p:sp>
            <p:nvSpPr>
              <p:cNvPr id="163" name="Oval 106"/>
              <p:cNvSpPr>
                <a:spLocks noChangeArrowheads="1"/>
              </p:cNvSpPr>
              <p:nvPr/>
            </p:nvSpPr>
            <p:spPr bwMode="auto">
              <a:xfrm rot="-2875454">
                <a:off x="2928" y="2928"/>
                <a:ext cx="144" cy="8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" name="AutoShape 107"/>
              <p:cNvSpPr>
                <a:spLocks noChangeArrowheads="1"/>
              </p:cNvSpPr>
              <p:nvPr/>
            </p:nvSpPr>
            <p:spPr bwMode="auto">
              <a:xfrm rot="-2723441">
                <a:off x="2959" y="2931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81" name="Text Box 108"/>
            <p:cNvSpPr txBox="1">
              <a:spLocks noChangeArrowheads="1"/>
            </p:cNvSpPr>
            <p:nvPr/>
          </p:nvSpPr>
          <p:spPr bwMode="auto">
            <a:xfrm>
              <a:off x="1735" y="2713"/>
              <a:ext cx="1128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charset="0"/>
                </a:rPr>
                <a:t>Solenoid Snake</a:t>
              </a:r>
            </a:p>
          </p:txBody>
        </p:sp>
        <p:sp>
          <p:nvSpPr>
            <p:cNvPr id="82" name="Text Box 109"/>
            <p:cNvSpPr txBox="1">
              <a:spLocks noChangeArrowheads="1"/>
            </p:cNvSpPr>
            <p:nvPr/>
          </p:nvSpPr>
          <p:spPr bwMode="auto">
            <a:xfrm>
              <a:off x="4282" y="2395"/>
              <a:ext cx="1153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charset="0"/>
                </a:rPr>
                <a:t>Siberian Snakes</a:t>
              </a:r>
            </a:p>
          </p:txBody>
        </p:sp>
        <p:sp>
          <p:nvSpPr>
            <p:cNvPr id="83" name="Line 110"/>
            <p:cNvSpPr>
              <a:spLocks noChangeShapeType="1"/>
            </p:cNvSpPr>
            <p:nvPr/>
          </p:nvSpPr>
          <p:spPr bwMode="auto">
            <a:xfrm>
              <a:off x="2681" y="2941"/>
              <a:ext cx="51" cy="10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4" name="Line 111"/>
            <p:cNvSpPr>
              <a:spLocks noChangeShapeType="1"/>
            </p:cNvSpPr>
            <p:nvPr/>
          </p:nvSpPr>
          <p:spPr bwMode="auto">
            <a:xfrm flipV="1">
              <a:off x="1508" y="2439"/>
              <a:ext cx="91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85" name="Line 112"/>
            <p:cNvSpPr>
              <a:spLocks noChangeShapeType="1"/>
            </p:cNvSpPr>
            <p:nvPr/>
          </p:nvSpPr>
          <p:spPr bwMode="auto">
            <a:xfrm flipH="1" flipV="1">
              <a:off x="4622" y="2236"/>
              <a:ext cx="30" cy="1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86" name="Group 113"/>
            <p:cNvGrpSpPr>
              <a:grpSpLocks/>
            </p:cNvGrpSpPr>
            <p:nvPr/>
          </p:nvGrpSpPr>
          <p:grpSpPr bwMode="auto">
            <a:xfrm rot="-15100317">
              <a:off x="2003" y="3235"/>
              <a:ext cx="119" cy="93"/>
              <a:chOff x="1695" y="3075"/>
              <a:chExt cx="119" cy="93"/>
            </a:xfrm>
          </p:grpSpPr>
          <p:sp>
            <p:nvSpPr>
              <p:cNvPr id="158" name="Oval 114"/>
              <p:cNvSpPr>
                <a:spLocks noChangeArrowheads="1"/>
              </p:cNvSpPr>
              <p:nvPr/>
            </p:nvSpPr>
            <p:spPr bwMode="auto">
              <a:xfrm>
                <a:off x="1728" y="3120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9" name="Line 115"/>
              <p:cNvSpPr>
                <a:spLocks noChangeAspect="1" noChangeShapeType="1"/>
              </p:cNvSpPr>
              <p:nvPr/>
            </p:nvSpPr>
            <p:spPr bwMode="auto">
              <a:xfrm>
                <a:off x="1773" y="3096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0" name="Line 116"/>
              <p:cNvSpPr>
                <a:spLocks noChangeAspect="1" noChangeShapeType="1"/>
              </p:cNvSpPr>
              <p:nvPr/>
            </p:nvSpPr>
            <p:spPr bwMode="auto">
              <a:xfrm>
                <a:off x="1791" y="3078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1" name="Line 117"/>
              <p:cNvSpPr>
                <a:spLocks noChangeAspect="1" noChangeShapeType="1"/>
              </p:cNvSpPr>
              <p:nvPr/>
            </p:nvSpPr>
            <p:spPr bwMode="auto">
              <a:xfrm rot="-5400000">
                <a:off x="1713" y="3093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2" name="Line 118"/>
              <p:cNvSpPr>
                <a:spLocks noChangeAspect="1" noChangeShapeType="1"/>
              </p:cNvSpPr>
              <p:nvPr/>
            </p:nvSpPr>
            <p:spPr bwMode="auto">
              <a:xfrm rot="-5400000">
                <a:off x="1695" y="307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87" name="Group 119"/>
            <p:cNvGrpSpPr>
              <a:grpSpLocks/>
            </p:cNvGrpSpPr>
            <p:nvPr/>
          </p:nvGrpSpPr>
          <p:grpSpPr bwMode="auto">
            <a:xfrm rot="5400000">
              <a:off x="3080" y="1517"/>
              <a:ext cx="119" cy="93"/>
              <a:chOff x="1695" y="3075"/>
              <a:chExt cx="119" cy="93"/>
            </a:xfrm>
          </p:grpSpPr>
          <p:sp>
            <p:nvSpPr>
              <p:cNvPr id="153" name="Oval 120"/>
              <p:cNvSpPr>
                <a:spLocks noChangeArrowheads="1"/>
              </p:cNvSpPr>
              <p:nvPr/>
            </p:nvSpPr>
            <p:spPr bwMode="auto">
              <a:xfrm>
                <a:off x="1728" y="3120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4" name="Line 121"/>
              <p:cNvSpPr>
                <a:spLocks noChangeAspect="1" noChangeShapeType="1"/>
              </p:cNvSpPr>
              <p:nvPr/>
            </p:nvSpPr>
            <p:spPr bwMode="auto">
              <a:xfrm>
                <a:off x="1773" y="3096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5" name="Line 122"/>
              <p:cNvSpPr>
                <a:spLocks noChangeAspect="1" noChangeShapeType="1"/>
              </p:cNvSpPr>
              <p:nvPr/>
            </p:nvSpPr>
            <p:spPr bwMode="auto">
              <a:xfrm>
                <a:off x="1791" y="3078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6" name="Line 123"/>
              <p:cNvSpPr>
                <a:spLocks noChangeAspect="1" noChangeShapeType="1"/>
              </p:cNvSpPr>
              <p:nvPr/>
            </p:nvSpPr>
            <p:spPr bwMode="auto">
              <a:xfrm rot="-5400000">
                <a:off x="1713" y="3093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7" name="Line 124"/>
              <p:cNvSpPr>
                <a:spLocks noChangeAspect="1" noChangeShapeType="1"/>
              </p:cNvSpPr>
              <p:nvPr/>
            </p:nvSpPr>
            <p:spPr bwMode="auto">
              <a:xfrm rot="-5400000">
                <a:off x="1695" y="307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88" name="Group 125"/>
            <p:cNvGrpSpPr>
              <a:grpSpLocks/>
            </p:cNvGrpSpPr>
            <p:nvPr/>
          </p:nvGrpSpPr>
          <p:grpSpPr bwMode="auto">
            <a:xfrm rot="-5400000">
              <a:off x="3037" y="1427"/>
              <a:ext cx="119" cy="93"/>
              <a:chOff x="1695" y="3075"/>
              <a:chExt cx="119" cy="93"/>
            </a:xfrm>
          </p:grpSpPr>
          <p:sp>
            <p:nvSpPr>
              <p:cNvPr id="148" name="Oval 126"/>
              <p:cNvSpPr>
                <a:spLocks noChangeArrowheads="1"/>
              </p:cNvSpPr>
              <p:nvPr/>
            </p:nvSpPr>
            <p:spPr bwMode="auto">
              <a:xfrm>
                <a:off x="1728" y="3120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49" name="Line 127"/>
              <p:cNvSpPr>
                <a:spLocks noChangeAspect="1" noChangeShapeType="1"/>
              </p:cNvSpPr>
              <p:nvPr/>
            </p:nvSpPr>
            <p:spPr bwMode="auto">
              <a:xfrm>
                <a:off x="1773" y="3096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0" name="Line 128"/>
              <p:cNvSpPr>
                <a:spLocks noChangeAspect="1" noChangeShapeType="1"/>
              </p:cNvSpPr>
              <p:nvPr/>
            </p:nvSpPr>
            <p:spPr bwMode="auto">
              <a:xfrm>
                <a:off x="1791" y="3078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1" name="Line 129"/>
              <p:cNvSpPr>
                <a:spLocks noChangeAspect="1" noChangeShapeType="1"/>
              </p:cNvSpPr>
              <p:nvPr/>
            </p:nvSpPr>
            <p:spPr bwMode="auto">
              <a:xfrm rot="-5400000">
                <a:off x="1713" y="3093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52" name="Line 130"/>
              <p:cNvSpPr>
                <a:spLocks noChangeAspect="1" noChangeShapeType="1"/>
              </p:cNvSpPr>
              <p:nvPr/>
            </p:nvSpPr>
            <p:spPr bwMode="auto">
              <a:xfrm rot="-5400000">
                <a:off x="1695" y="307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89" name="Rectangle 131"/>
            <p:cNvSpPr>
              <a:spLocks noChangeArrowheads="1"/>
            </p:cNvSpPr>
            <p:nvPr/>
          </p:nvSpPr>
          <p:spPr bwMode="auto">
            <a:xfrm>
              <a:off x="964" y="3574"/>
              <a:ext cx="9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1400">
                  <a:solidFill>
                    <a:srgbClr val="000000"/>
                  </a:solidFill>
                  <a:latin typeface="Times New Roman" charset="0"/>
                </a:rPr>
                <a:t>200 MeV Polarimeter</a:t>
              </a:r>
              <a:endParaRPr kumimoji="0" lang="en-US" altLang="ja-JP" sz="1400">
                <a:latin typeface="Times New Roman" charset="0"/>
              </a:endParaRPr>
            </a:p>
          </p:txBody>
        </p:sp>
        <p:sp>
          <p:nvSpPr>
            <p:cNvPr id="90" name="Rectangle 132"/>
            <p:cNvSpPr>
              <a:spLocks noChangeArrowheads="1"/>
            </p:cNvSpPr>
            <p:nvPr/>
          </p:nvSpPr>
          <p:spPr bwMode="auto">
            <a:xfrm>
              <a:off x="2583" y="3757"/>
              <a:ext cx="166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solidFill>
                    <a:srgbClr val="000000"/>
                  </a:solidFill>
                  <a:latin typeface="Times New Roman" charset="0"/>
                </a:rPr>
                <a:t>AGS pC CNI Polarimeter</a:t>
              </a:r>
              <a:endParaRPr kumimoji="0" lang="en-US" altLang="ja-JP" sz="2000">
                <a:latin typeface="Times New Roman" charset="0"/>
              </a:endParaRPr>
            </a:p>
          </p:txBody>
        </p:sp>
        <p:sp>
          <p:nvSpPr>
            <p:cNvPr id="91" name="Rectangle 133"/>
            <p:cNvSpPr>
              <a:spLocks noChangeArrowheads="1"/>
            </p:cNvSpPr>
            <p:nvPr/>
          </p:nvSpPr>
          <p:spPr bwMode="auto">
            <a:xfrm rot="2246447">
              <a:off x="2153" y="3397"/>
              <a:ext cx="91" cy="58"/>
            </a:xfrm>
            <a:prstGeom prst="rect">
              <a:avLst/>
            </a:prstGeom>
            <a:solidFill>
              <a:srgbClr val="33CC33"/>
            </a:solidFill>
            <a:ln w="7938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" name="Rectangle 134"/>
            <p:cNvSpPr>
              <a:spLocks noChangeArrowheads="1"/>
            </p:cNvSpPr>
            <p:nvPr/>
          </p:nvSpPr>
          <p:spPr bwMode="auto">
            <a:xfrm>
              <a:off x="1536" y="3745"/>
              <a:ext cx="706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solidFill>
                    <a:srgbClr val="000000"/>
                  </a:solidFill>
                  <a:latin typeface="Times New Roman" charset="0"/>
                </a:rPr>
                <a:t>AC Dipole</a:t>
              </a:r>
              <a:endParaRPr kumimoji="0" lang="en-US" altLang="ja-JP" sz="2000">
                <a:latin typeface="Times New Roman" charset="0"/>
              </a:endParaRPr>
            </a:p>
          </p:txBody>
        </p:sp>
        <p:sp>
          <p:nvSpPr>
            <p:cNvPr id="93" name="Line 135"/>
            <p:cNvSpPr>
              <a:spLocks noChangeShapeType="1"/>
            </p:cNvSpPr>
            <p:nvPr/>
          </p:nvSpPr>
          <p:spPr bwMode="auto">
            <a:xfrm flipV="1">
              <a:off x="2324" y="3547"/>
              <a:ext cx="31" cy="43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4" name="Line 136"/>
            <p:cNvSpPr>
              <a:spLocks noChangeShapeType="1"/>
            </p:cNvSpPr>
            <p:nvPr/>
          </p:nvSpPr>
          <p:spPr bwMode="auto">
            <a:xfrm flipV="1">
              <a:off x="2052" y="3440"/>
              <a:ext cx="136" cy="3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5" name="Line 137"/>
            <p:cNvSpPr>
              <a:spLocks noChangeShapeType="1"/>
            </p:cNvSpPr>
            <p:nvPr/>
          </p:nvSpPr>
          <p:spPr bwMode="auto">
            <a:xfrm flipV="1">
              <a:off x="1825" y="3298"/>
              <a:ext cx="172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6" name="Rectangle 138"/>
            <p:cNvSpPr>
              <a:spLocks noChangeArrowheads="1"/>
            </p:cNvSpPr>
            <p:nvPr/>
          </p:nvSpPr>
          <p:spPr bwMode="auto">
            <a:xfrm>
              <a:off x="3368" y="1170"/>
              <a:ext cx="1473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solidFill>
                    <a:srgbClr val="000000"/>
                  </a:solidFill>
                  <a:latin typeface="Times New Roman" charset="0"/>
                </a:rPr>
                <a:t>RHIC pC Polarimeters</a:t>
              </a:r>
              <a:endParaRPr kumimoji="0" lang="en-US" altLang="ja-JP" sz="2000">
                <a:latin typeface="Times New Roman" charset="0"/>
              </a:endParaRPr>
            </a:p>
          </p:txBody>
        </p:sp>
        <p:sp>
          <p:nvSpPr>
            <p:cNvPr id="97" name="Line 139"/>
            <p:cNvSpPr>
              <a:spLocks noChangeShapeType="1"/>
            </p:cNvSpPr>
            <p:nvPr/>
          </p:nvSpPr>
          <p:spPr bwMode="auto">
            <a:xfrm flipH="1">
              <a:off x="3186" y="1353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98" name="Group 140"/>
            <p:cNvGrpSpPr>
              <a:grpSpLocks/>
            </p:cNvGrpSpPr>
            <p:nvPr/>
          </p:nvGrpSpPr>
          <p:grpSpPr bwMode="auto">
            <a:xfrm rot="-18864265">
              <a:off x="2823" y="1449"/>
              <a:ext cx="123" cy="123"/>
              <a:chOff x="3854" y="1435"/>
              <a:chExt cx="123" cy="123"/>
            </a:xfrm>
          </p:grpSpPr>
          <p:sp>
            <p:nvSpPr>
              <p:cNvPr id="141" name="Oval 141"/>
              <p:cNvSpPr>
                <a:spLocks noChangeArrowheads="1"/>
              </p:cNvSpPr>
              <p:nvPr/>
            </p:nvSpPr>
            <p:spPr bwMode="auto">
              <a:xfrm rot="5400000">
                <a:off x="3888" y="1472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grpSp>
            <p:nvGrpSpPr>
              <p:cNvPr id="142" name="Group 142"/>
              <p:cNvGrpSpPr>
                <a:grpSpLocks/>
              </p:cNvGrpSpPr>
              <p:nvPr/>
            </p:nvGrpSpPr>
            <p:grpSpPr bwMode="auto">
              <a:xfrm>
                <a:off x="3936" y="1517"/>
                <a:ext cx="41" cy="41"/>
                <a:chOff x="3936" y="1517"/>
                <a:chExt cx="41" cy="41"/>
              </a:xfrm>
            </p:grpSpPr>
            <p:sp>
              <p:nvSpPr>
                <p:cNvPr id="146" name="Line 143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936" y="1517"/>
                  <a:ext cx="23" cy="23"/>
                </a:xfrm>
                <a:prstGeom prst="line">
                  <a:avLst/>
                </a:prstGeom>
                <a:noFill/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47" name="Line 144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954" y="1535"/>
                  <a:ext cx="23" cy="23"/>
                </a:xfrm>
                <a:prstGeom prst="line">
                  <a:avLst/>
                </a:prstGeom>
                <a:noFill/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143" name="Group 145"/>
              <p:cNvGrpSpPr>
                <a:grpSpLocks/>
              </p:cNvGrpSpPr>
              <p:nvPr/>
            </p:nvGrpSpPr>
            <p:grpSpPr bwMode="auto">
              <a:xfrm>
                <a:off x="3854" y="1435"/>
                <a:ext cx="41" cy="41"/>
                <a:chOff x="3936" y="1517"/>
                <a:chExt cx="41" cy="41"/>
              </a:xfrm>
            </p:grpSpPr>
            <p:sp>
              <p:nvSpPr>
                <p:cNvPr id="144" name="Line 146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936" y="1517"/>
                  <a:ext cx="23" cy="23"/>
                </a:xfrm>
                <a:prstGeom prst="line">
                  <a:avLst/>
                </a:prstGeom>
                <a:noFill/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  <p:sp>
              <p:nvSpPr>
                <p:cNvPr id="145" name="Line 147"/>
                <p:cNvSpPr>
                  <a:spLocks noChangeAspect="1" noChangeShapeType="1"/>
                </p:cNvSpPr>
                <p:nvPr/>
              </p:nvSpPr>
              <p:spPr bwMode="auto">
                <a:xfrm rot="5400000">
                  <a:off x="3954" y="1535"/>
                  <a:ext cx="23" cy="23"/>
                </a:xfrm>
                <a:prstGeom prst="line">
                  <a:avLst/>
                </a:prstGeom>
                <a:noFill/>
                <a:ln w="9525">
                  <a:solidFill>
                    <a:srgbClr val="CC00CC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ja-JP" altLang="en-US"/>
                </a:p>
              </p:txBody>
            </p:sp>
          </p:grpSp>
        </p:grpSp>
        <p:sp>
          <p:nvSpPr>
            <p:cNvPr id="99" name="Rectangle 148"/>
            <p:cNvSpPr>
              <a:spLocks noChangeArrowheads="1"/>
            </p:cNvSpPr>
            <p:nvPr/>
          </p:nvSpPr>
          <p:spPr bwMode="auto">
            <a:xfrm>
              <a:off x="2003" y="943"/>
              <a:ext cx="1845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solidFill>
                    <a:srgbClr val="000000"/>
                  </a:solidFill>
                  <a:latin typeface="Times New Roman" charset="0"/>
                </a:rPr>
                <a:t>Absolute Polarimeter (H jet)</a:t>
              </a:r>
              <a:endParaRPr kumimoji="0" lang="en-US" altLang="ja-JP" sz="2000">
                <a:latin typeface="Times New Roman" charset="0"/>
              </a:endParaRPr>
            </a:p>
          </p:txBody>
        </p:sp>
        <p:sp>
          <p:nvSpPr>
            <p:cNvPr id="100" name="Line 149"/>
            <p:cNvSpPr>
              <a:spLocks noChangeShapeType="1"/>
            </p:cNvSpPr>
            <p:nvPr/>
          </p:nvSpPr>
          <p:spPr bwMode="auto">
            <a:xfrm>
              <a:off x="2869" y="1125"/>
              <a:ext cx="0" cy="2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01" name="Group 150"/>
            <p:cNvGrpSpPr>
              <a:grpSpLocks/>
            </p:cNvGrpSpPr>
            <p:nvPr/>
          </p:nvGrpSpPr>
          <p:grpSpPr bwMode="auto">
            <a:xfrm>
              <a:off x="5383" y="1509"/>
              <a:ext cx="57" cy="37"/>
              <a:chOff x="4845" y="916"/>
              <a:chExt cx="57" cy="37"/>
            </a:xfrm>
          </p:grpSpPr>
          <p:sp>
            <p:nvSpPr>
              <p:cNvPr id="139" name="Rectangle 151"/>
              <p:cNvSpPr>
                <a:spLocks noChangeArrowheads="1"/>
              </p:cNvSpPr>
              <p:nvPr/>
            </p:nvSpPr>
            <p:spPr bwMode="auto">
              <a:xfrm>
                <a:off x="4845" y="929"/>
                <a:ext cx="21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40" name="Freeform 152"/>
              <p:cNvSpPr>
                <a:spLocks/>
              </p:cNvSpPr>
              <p:nvPr/>
            </p:nvSpPr>
            <p:spPr bwMode="auto">
              <a:xfrm>
                <a:off x="4865" y="916"/>
                <a:ext cx="37" cy="37"/>
              </a:xfrm>
              <a:custGeom>
                <a:avLst/>
                <a:gdLst>
                  <a:gd name="T0" fmla="*/ 0 w 73"/>
                  <a:gd name="T1" fmla="*/ 73 h 73"/>
                  <a:gd name="T2" fmla="*/ 73 w 73"/>
                  <a:gd name="T3" fmla="*/ 36 h 73"/>
                  <a:gd name="T4" fmla="*/ 0 w 73"/>
                  <a:gd name="T5" fmla="*/ 0 h 73"/>
                  <a:gd name="T6" fmla="*/ 0 w 73"/>
                  <a:gd name="T7" fmla="*/ 7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3" h="73">
                    <a:moveTo>
                      <a:pt x="0" y="73"/>
                    </a:moveTo>
                    <a:lnTo>
                      <a:pt x="73" y="36"/>
                    </a:lnTo>
                    <a:lnTo>
                      <a:pt x="0" y="0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02" name="Rectangle 153"/>
            <p:cNvSpPr>
              <a:spLocks noChangeArrowheads="1"/>
            </p:cNvSpPr>
            <p:nvPr/>
          </p:nvSpPr>
          <p:spPr bwMode="auto">
            <a:xfrm>
              <a:off x="2663" y="1850"/>
              <a:ext cx="506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b="1">
                  <a:latin typeface="Times New Roman" charset="0"/>
                </a:rPr>
                <a:t>RHIC</a:t>
              </a:r>
            </a:p>
          </p:txBody>
        </p:sp>
        <p:sp>
          <p:nvSpPr>
            <p:cNvPr id="103" name="Text Box 154"/>
            <p:cNvSpPr txBox="1">
              <a:spLocks noChangeArrowheads="1"/>
            </p:cNvSpPr>
            <p:nvPr/>
          </p:nvSpPr>
          <p:spPr bwMode="auto">
            <a:xfrm>
              <a:off x="419" y="1374"/>
              <a:ext cx="1154" cy="25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charset="0"/>
                </a:rPr>
                <a:t>Siberian Snakes</a:t>
              </a:r>
            </a:p>
          </p:txBody>
        </p:sp>
        <p:sp>
          <p:nvSpPr>
            <p:cNvPr id="104" name="Line 155"/>
            <p:cNvSpPr>
              <a:spLocks noChangeShapeType="1"/>
            </p:cNvSpPr>
            <p:nvPr/>
          </p:nvSpPr>
          <p:spPr bwMode="auto">
            <a:xfrm>
              <a:off x="1100" y="1625"/>
              <a:ext cx="45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105" name="Group 156"/>
            <p:cNvGrpSpPr>
              <a:grpSpLocks/>
            </p:cNvGrpSpPr>
            <p:nvPr/>
          </p:nvGrpSpPr>
          <p:grpSpPr bwMode="auto">
            <a:xfrm rot="-20782485">
              <a:off x="2289" y="3475"/>
              <a:ext cx="144" cy="80"/>
              <a:chOff x="2857" y="2090"/>
              <a:chExt cx="144" cy="80"/>
            </a:xfrm>
          </p:grpSpPr>
          <p:sp>
            <p:nvSpPr>
              <p:cNvPr id="137" name="Oval 157"/>
              <p:cNvSpPr>
                <a:spLocks noChangeArrowheads="1"/>
              </p:cNvSpPr>
              <p:nvPr/>
            </p:nvSpPr>
            <p:spPr bwMode="auto">
              <a:xfrm rot="93880">
                <a:off x="2857" y="2090"/>
                <a:ext cx="144" cy="80"/>
              </a:xfrm>
              <a:prstGeom prst="ellipse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8" name="AutoShape 158"/>
              <p:cNvSpPr>
                <a:spLocks noChangeArrowheads="1"/>
              </p:cNvSpPr>
              <p:nvPr/>
            </p:nvSpPr>
            <p:spPr bwMode="auto">
              <a:xfrm rot="245893">
                <a:off x="2893" y="2101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06" name="Group 159"/>
            <p:cNvGrpSpPr>
              <a:grpSpLocks/>
            </p:cNvGrpSpPr>
            <p:nvPr/>
          </p:nvGrpSpPr>
          <p:grpSpPr bwMode="auto">
            <a:xfrm rot="-23573053">
              <a:off x="3050" y="3394"/>
              <a:ext cx="144" cy="80"/>
              <a:chOff x="2852" y="2001"/>
              <a:chExt cx="144" cy="80"/>
            </a:xfrm>
          </p:grpSpPr>
          <p:sp>
            <p:nvSpPr>
              <p:cNvPr id="135" name="Oval 160"/>
              <p:cNvSpPr>
                <a:spLocks noChangeArrowheads="1"/>
              </p:cNvSpPr>
              <p:nvPr/>
            </p:nvSpPr>
            <p:spPr bwMode="auto">
              <a:xfrm rot="-205518">
                <a:off x="2852" y="2001"/>
                <a:ext cx="144" cy="80"/>
              </a:xfrm>
              <a:prstGeom prst="ellipse">
                <a:avLst/>
              </a:prstGeom>
              <a:solidFill>
                <a:srgbClr val="66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6" name="AutoShape 161"/>
              <p:cNvSpPr>
                <a:spLocks noChangeArrowheads="1"/>
              </p:cNvSpPr>
              <p:nvPr/>
            </p:nvSpPr>
            <p:spPr bwMode="auto">
              <a:xfrm rot="-53504">
                <a:off x="2888" y="2008"/>
                <a:ext cx="83" cy="58"/>
              </a:xfrm>
              <a:prstGeom prst="curvedDownArrow">
                <a:avLst>
                  <a:gd name="adj1" fmla="val 28621"/>
                  <a:gd name="adj2" fmla="val 57241"/>
                  <a:gd name="adj3" fmla="val 42009"/>
                </a:avLst>
              </a:prstGeom>
              <a:solidFill>
                <a:srgbClr val="FFFFFF"/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grpSp>
          <p:nvGrpSpPr>
            <p:cNvPr id="107" name="Group 162"/>
            <p:cNvGrpSpPr>
              <a:grpSpLocks/>
            </p:cNvGrpSpPr>
            <p:nvPr/>
          </p:nvGrpSpPr>
          <p:grpSpPr bwMode="auto">
            <a:xfrm rot="5400000">
              <a:off x="2627" y="3515"/>
              <a:ext cx="119" cy="93"/>
              <a:chOff x="1695" y="3075"/>
              <a:chExt cx="119" cy="93"/>
            </a:xfrm>
          </p:grpSpPr>
          <p:sp>
            <p:nvSpPr>
              <p:cNvPr id="130" name="Oval 163"/>
              <p:cNvSpPr>
                <a:spLocks noChangeArrowheads="1"/>
              </p:cNvSpPr>
              <p:nvPr/>
            </p:nvSpPr>
            <p:spPr bwMode="auto">
              <a:xfrm>
                <a:off x="1728" y="3120"/>
                <a:ext cx="48" cy="48"/>
              </a:xfrm>
              <a:prstGeom prst="ellipse">
                <a:avLst/>
              </a:prstGeom>
              <a:solidFill>
                <a:srgbClr val="CC00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1" name="Line 164"/>
              <p:cNvSpPr>
                <a:spLocks noChangeAspect="1" noChangeShapeType="1"/>
              </p:cNvSpPr>
              <p:nvPr/>
            </p:nvSpPr>
            <p:spPr bwMode="auto">
              <a:xfrm>
                <a:off x="1773" y="3096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2" name="Line 165"/>
              <p:cNvSpPr>
                <a:spLocks noChangeAspect="1" noChangeShapeType="1"/>
              </p:cNvSpPr>
              <p:nvPr/>
            </p:nvSpPr>
            <p:spPr bwMode="auto">
              <a:xfrm>
                <a:off x="1791" y="3078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" name="Line 166"/>
              <p:cNvSpPr>
                <a:spLocks noChangeAspect="1" noChangeShapeType="1"/>
              </p:cNvSpPr>
              <p:nvPr/>
            </p:nvSpPr>
            <p:spPr bwMode="auto">
              <a:xfrm rot="-5400000">
                <a:off x="1713" y="3093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4" name="Line 167"/>
              <p:cNvSpPr>
                <a:spLocks noChangeAspect="1" noChangeShapeType="1"/>
              </p:cNvSpPr>
              <p:nvPr/>
            </p:nvSpPr>
            <p:spPr bwMode="auto">
              <a:xfrm rot="-5400000">
                <a:off x="1695" y="3075"/>
                <a:ext cx="23" cy="23"/>
              </a:xfrm>
              <a:prstGeom prst="line">
                <a:avLst/>
              </a:prstGeom>
              <a:noFill/>
              <a:ln w="9525">
                <a:solidFill>
                  <a:srgbClr val="CC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08" name="Rectangle 168"/>
            <p:cNvSpPr>
              <a:spLocks noChangeArrowheads="1"/>
            </p:cNvSpPr>
            <p:nvPr/>
          </p:nvSpPr>
          <p:spPr bwMode="auto">
            <a:xfrm>
              <a:off x="1961" y="3972"/>
              <a:ext cx="749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charset="0"/>
                </a:rPr>
                <a:t>Cold Snake</a:t>
              </a:r>
            </a:p>
          </p:txBody>
        </p:sp>
        <p:sp>
          <p:nvSpPr>
            <p:cNvPr id="109" name="Rectangle 169"/>
            <p:cNvSpPr>
              <a:spLocks noChangeArrowheads="1"/>
            </p:cNvSpPr>
            <p:nvPr/>
          </p:nvSpPr>
          <p:spPr bwMode="auto">
            <a:xfrm>
              <a:off x="3322" y="3483"/>
              <a:ext cx="840" cy="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kumimoji="0" lang="en-US" altLang="ja-JP" sz="2000">
                  <a:latin typeface="Times New Roman" charset="0"/>
                </a:rPr>
                <a:t>Warm Snake</a:t>
              </a:r>
            </a:p>
          </p:txBody>
        </p:sp>
        <p:sp>
          <p:nvSpPr>
            <p:cNvPr id="110" name="Line 170"/>
            <p:cNvSpPr>
              <a:spLocks noChangeShapeType="1"/>
            </p:cNvSpPr>
            <p:nvPr/>
          </p:nvSpPr>
          <p:spPr bwMode="auto">
            <a:xfrm flipH="1" flipV="1">
              <a:off x="3186" y="3438"/>
              <a:ext cx="13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1" name="Line 171"/>
            <p:cNvSpPr>
              <a:spLocks noChangeShapeType="1"/>
            </p:cNvSpPr>
            <p:nvPr/>
          </p:nvSpPr>
          <p:spPr bwMode="auto">
            <a:xfrm flipH="1" flipV="1">
              <a:off x="2687" y="3621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" name="Line 172"/>
            <p:cNvSpPr>
              <a:spLocks noChangeShapeType="1"/>
            </p:cNvSpPr>
            <p:nvPr/>
          </p:nvSpPr>
          <p:spPr bwMode="auto">
            <a:xfrm flipV="1">
              <a:off x="1145" y="3122"/>
              <a:ext cx="1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3" name="Line 173"/>
            <p:cNvSpPr>
              <a:spLocks noChangeShapeType="1"/>
            </p:cNvSpPr>
            <p:nvPr/>
          </p:nvSpPr>
          <p:spPr bwMode="auto">
            <a:xfrm flipV="1">
              <a:off x="3685" y="2394"/>
              <a:ext cx="0" cy="18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4" name="Line 174"/>
            <p:cNvSpPr>
              <a:spLocks noChangeShapeType="1"/>
            </p:cNvSpPr>
            <p:nvPr/>
          </p:nvSpPr>
          <p:spPr bwMode="auto">
            <a:xfrm flipV="1">
              <a:off x="2143" y="2303"/>
              <a:ext cx="0" cy="18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" name="Line 175"/>
            <p:cNvSpPr>
              <a:spLocks noChangeShapeType="1"/>
            </p:cNvSpPr>
            <p:nvPr/>
          </p:nvSpPr>
          <p:spPr bwMode="auto">
            <a:xfrm flipV="1">
              <a:off x="2052" y="2394"/>
              <a:ext cx="0" cy="182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6" name="Line 176"/>
            <p:cNvSpPr>
              <a:spLocks noChangeShapeType="1"/>
            </p:cNvSpPr>
            <p:nvPr/>
          </p:nvSpPr>
          <p:spPr bwMode="auto">
            <a:xfrm flipV="1">
              <a:off x="3594" y="2303"/>
              <a:ext cx="0" cy="182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7" name="Line 177"/>
            <p:cNvSpPr>
              <a:spLocks noChangeShapeType="1"/>
            </p:cNvSpPr>
            <p:nvPr/>
          </p:nvSpPr>
          <p:spPr bwMode="auto">
            <a:xfrm flipV="1">
              <a:off x="4600" y="1797"/>
              <a:ext cx="0" cy="182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8" name="Line 178"/>
            <p:cNvSpPr>
              <a:spLocks noChangeShapeType="1"/>
            </p:cNvSpPr>
            <p:nvPr/>
          </p:nvSpPr>
          <p:spPr bwMode="auto">
            <a:xfrm flipV="1">
              <a:off x="4478" y="1802"/>
              <a:ext cx="0" cy="18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9" name="Line 179"/>
            <p:cNvSpPr>
              <a:spLocks noChangeShapeType="1"/>
            </p:cNvSpPr>
            <p:nvPr/>
          </p:nvSpPr>
          <p:spPr bwMode="auto">
            <a:xfrm flipV="1">
              <a:off x="3549" y="1532"/>
              <a:ext cx="0" cy="182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0" name="Line 180"/>
            <p:cNvSpPr>
              <a:spLocks noChangeShapeType="1"/>
            </p:cNvSpPr>
            <p:nvPr/>
          </p:nvSpPr>
          <p:spPr bwMode="auto">
            <a:xfrm flipV="1">
              <a:off x="3685" y="1441"/>
              <a:ext cx="0" cy="18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1" name="Line 181"/>
            <p:cNvSpPr>
              <a:spLocks noChangeShapeType="1"/>
            </p:cNvSpPr>
            <p:nvPr/>
          </p:nvSpPr>
          <p:spPr bwMode="auto">
            <a:xfrm flipV="1">
              <a:off x="2098" y="1441"/>
              <a:ext cx="0" cy="182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2" name="Line 182"/>
            <p:cNvSpPr>
              <a:spLocks noChangeShapeType="1"/>
            </p:cNvSpPr>
            <p:nvPr/>
          </p:nvSpPr>
          <p:spPr bwMode="auto">
            <a:xfrm flipV="1">
              <a:off x="2234" y="1532"/>
              <a:ext cx="0" cy="18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3" name="Line 183"/>
            <p:cNvSpPr>
              <a:spLocks noChangeShapeType="1"/>
            </p:cNvSpPr>
            <p:nvPr/>
          </p:nvSpPr>
          <p:spPr bwMode="auto">
            <a:xfrm flipV="1">
              <a:off x="1236" y="1940"/>
              <a:ext cx="0" cy="182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4" name="Line 184"/>
            <p:cNvSpPr>
              <a:spLocks noChangeShapeType="1"/>
            </p:cNvSpPr>
            <p:nvPr/>
          </p:nvSpPr>
          <p:spPr bwMode="auto">
            <a:xfrm flipV="1">
              <a:off x="1160" y="2020"/>
              <a:ext cx="0" cy="182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5" name="Line 185"/>
            <p:cNvSpPr>
              <a:spLocks noChangeShapeType="1"/>
            </p:cNvSpPr>
            <p:nvPr/>
          </p:nvSpPr>
          <p:spPr bwMode="auto">
            <a:xfrm flipH="1" flipV="1">
              <a:off x="2914" y="2439"/>
              <a:ext cx="136" cy="0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6" name="Line 186"/>
            <p:cNvSpPr>
              <a:spLocks noChangeShapeType="1"/>
            </p:cNvSpPr>
            <p:nvPr/>
          </p:nvSpPr>
          <p:spPr bwMode="auto">
            <a:xfrm flipV="1">
              <a:off x="2733" y="2439"/>
              <a:ext cx="136" cy="0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7" name="Line 187"/>
            <p:cNvSpPr>
              <a:spLocks noChangeShapeType="1"/>
            </p:cNvSpPr>
            <p:nvPr/>
          </p:nvSpPr>
          <p:spPr bwMode="auto">
            <a:xfrm flipV="1">
              <a:off x="1236" y="2303"/>
              <a:ext cx="0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8" name="Line 188"/>
            <p:cNvSpPr>
              <a:spLocks noChangeShapeType="1"/>
            </p:cNvSpPr>
            <p:nvPr/>
          </p:nvSpPr>
          <p:spPr bwMode="auto">
            <a:xfrm flipH="1" flipV="1">
              <a:off x="1417" y="2349"/>
              <a:ext cx="91" cy="45"/>
            </a:xfrm>
            <a:prstGeom prst="line">
              <a:avLst/>
            </a:prstGeom>
            <a:noFill/>
            <a:ln w="38100">
              <a:solidFill>
                <a:srgbClr val="3366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29" name="Line 189"/>
            <p:cNvSpPr>
              <a:spLocks noChangeShapeType="1"/>
            </p:cNvSpPr>
            <p:nvPr/>
          </p:nvSpPr>
          <p:spPr bwMode="auto">
            <a:xfrm>
              <a:off x="1326" y="2303"/>
              <a:ext cx="91" cy="46"/>
            </a:xfrm>
            <a:prstGeom prst="line">
              <a:avLst/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94" name="テキスト ボックス 193"/>
          <p:cNvSpPr txBox="1"/>
          <p:nvPr/>
        </p:nvSpPr>
        <p:spPr>
          <a:xfrm>
            <a:off x="6329314" y="4159976"/>
            <a:ext cx="2726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2000 ~ RHIC operation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7101425" y="4610266"/>
            <a:ext cx="180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Au+Au</a:t>
            </a:r>
            <a:r>
              <a:rPr lang="en-US" altLang="ja-JP" dirty="0" smtClean="0">
                <a:latin typeface="Comic Sans MS"/>
                <a:cs typeface="Comic Sans MS"/>
              </a:rPr>
              <a:t>, </a:t>
            </a:r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baseline="30000" dirty="0">
                <a:latin typeface="Comic Sans MS"/>
                <a:cs typeface="Comic Sans MS"/>
              </a:rPr>
              <a:t>↑</a:t>
            </a:r>
            <a:r>
              <a:rPr lang="en-US" altLang="ja-JP" dirty="0" smtClean="0">
                <a:latin typeface="Comic Sans MS"/>
                <a:cs typeface="Comic Sans MS"/>
              </a:rPr>
              <a:t>+p ….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96" name="テキスト ボックス 195"/>
          <p:cNvSpPr txBox="1"/>
          <p:nvPr/>
        </p:nvSpPr>
        <p:spPr>
          <a:xfrm>
            <a:off x="7101425" y="5072356"/>
            <a:ext cx="1511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Cu+Au</a:t>
            </a:r>
            <a:r>
              <a:rPr lang="en-US" altLang="ja-JP" dirty="0" smtClean="0">
                <a:latin typeface="Comic Sans MS"/>
                <a:cs typeface="Comic Sans MS"/>
              </a:rPr>
              <a:t>, </a:t>
            </a:r>
            <a:r>
              <a:rPr lang="en-US" altLang="ja-JP" dirty="0" err="1" smtClean="0">
                <a:latin typeface="Comic Sans MS"/>
                <a:cs typeface="Comic Sans MS"/>
              </a:rPr>
              <a:t>d+Au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98" name="テキスト ボックス 197"/>
          <p:cNvSpPr txBox="1"/>
          <p:nvPr/>
        </p:nvSpPr>
        <p:spPr>
          <a:xfrm>
            <a:off x="6360589" y="5900689"/>
            <a:ext cx="2417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2015 ~ p</a:t>
            </a:r>
            <a:r>
              <a:rPr kumimoji="1" lang="en-US" altLang="ja-JP" baseline="30000" dirty="0" smtClean="0">
                <a:latin typeface="Comic Sans MS"/>
                <a:cs typeface="Comic Sans MS"/>
              </a:rPr>
              <a:t>↑</a:t>
            </a:r>
            <a:r>
              <a:rPr kumimoji="1" lang="en-US" altLang="ja-JP" dirty="0" smtClean="0">
                <a:latin typeface="Comic Sans MS"/>
                <a:cs typeface="Comic Sans MS"/>
              </a:rPr>
              <a:t>+Au, </a:t>
            </a:r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baseline="30000" dirty="0">
                <a:latin typeface="Comic Sans MS"/>
                <a:cs typeface="Comic Sans MS"/>
              </a:rPr>
              <a:t>↑</a:t>
            </a:r>
            <a:r>
              <a:rPr kumimoji="1" lang="en-US" altLang="ja-JP" dirty="0" smtClean="0">
                <a:latin typeface="Comic Sans MS"/>
                <a:cs typeface="Comic Sans MS"/>
              </a:rPr>
              <a:t>+Al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00" name="テキスト ボックス 199"/>
          <p:cNvSpPr txBox="1"/>
          <p:nvPr/>
        </p:nvSpPr>
        <p:spPr>
          <a:xfrm>
            <a:off x="102610" y="6356350"/>
            <a:ext cx="8448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0000"/>
                </a:solidFill>
                <a:latin typeface="Comic Sans MS Bold"/>
                <a:cs typeface="Comic Sans MS Bold"/>
              </a:rPr>
              <a:t>The first attempt of polarized proton + nucleus </a:t>
            </a:r>
            <a:r>
              <a:rPr lang="en-US" altLang="ja-JP" sz="2000" dirty="0" smtClean="0">
                <a:solidFill>
                  <a:srgbClr val="FF0000"/>
                </a:solidFill>
                <a:latin typeface="Comic Sans MS Bold"/>
                <a:cs typeface="Comic Sans MS Bold"/>
              </a:rPr>
              <a:t>collision in the world!</a:t>
            </a:r>
            <a:endParaRPr kumimoji="1" lang="ja-JP" altLang="en-US" sz="2000" dirty="0">
              <a:solidFill>
                <a:srgbClr val="FF0000"/>
              </a:solidFill>
              <a:latin typeface="Comic Sans MS Bold"/>
              <a:cs typeface="Comic Sans MS Bold"/>
            </a:endParaRPr>
          </a:p>
        </p:txBody>
      </p:sp>
    </p:spTree>
    <p:extLst>
      <p:ext uri="{BB962C8B-B14F-4D97-AF65-F5344CB8AC3E}">
        <p14:creationId xmlns:p14="http://schemas.microsoft.com/office/powerpoint/2010/main" val="4229253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altLang="ja-JP" sz="3600" dirty="0">
                <a:latin typeface="Comic Sans MS Bold"/>
                <a:cs typeface="Comic Sans MS Bold"/>
              </a:rPr>
              <a:t>Beam </a:t>
            </a:r>
            <a:r>
              <a:rPr lang="en-US" altLang="ja-JP" sz="3600" dirty="0" smtClean="0">
                <a:latin typeface="Comic Sans MS Bold"/>
                <a:cs typeface="Comic Sans MS Bold"/>
              </a:rPr>
              <a:t>optics </a:t>
            </a:r>
            <a:r>
              <a:rPr lang="en-US" altLang="ja-JP" sz="3600" dirty="0">
                <a:latin typeface="Comic Sans MS Bold"/>
                <a:cs typeface="Comic Sans MS Bold"/>
              </a:rPr>
              <a:t>for </a:t>
            </a:r>
            <a:r>
              <a:rPr lang="en-US" altLang="ja-JP" sz="3600" dirty="0" smtClean="0">
                <a:latin typeface="Comic Sans MS Bold"/>
                <a:cs typeface="Comic Sans MS Bold"/>
              </a:rPr>
              <a:t>conventional collisions</a:t>
            </a:r>
            <a:endParaRPr kumimoji="1" lang="ja-JP" altLang="en-US" sz="3600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-1884" b="-1337"/>
          <a:stretch/>
        </p:blipFill>
        <p:spPr>
          <a:xfrm>
            <a:off x="662031" y="1417639"/>
            <a:ext cx="8229600" cy="222812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26</a:t>
            </a:fld>
            <a:endParaRPr kumimoji="1" lang="ja-JP" altLang="en-US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16235" y="1911637"/>
            <a:ext cx="8229599" cy="1433727"/>
            <a:chOff x="457200" y="1911637"/>
            <a:chExt cx="8229599" cy="1433727"/>
          </a:xfrm>
        </p:grpSpPr>
        <p:sp>
          <p:nvSpPr>
            <p:cNvPr id="7" name="正方形/長方形 6"/>
            <p:cNvSpPr/>
            <p:nvPr/>
          </p:nvSpPr>
          <p:spPr>
            <a:xfrm>
              <a:off x="5994723" y="2225692"/>
              <a:ext cx="544822" cy="88754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567217" y="2225692"/>
              <a:ext cx="544822" cy="88754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7756270" y="1911637"/>
              <a:ext cx="930529" cy="4096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7756270" y="2908420"/>
              <a:ext cx="930529" cy="4096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57200" y="1938946"/>
              <a:ext cx="930529" cy="4096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57200" y="2935729"/>
              <a:ext cx="930529" cy="4096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725934" y="1911636"/>
            <a:ext cx="7942269" cy="1203790"/>
            <a:chOff x="725934" y="1911636"/>
            <a:chExt cx="7942269" cy="1203790"/>
          </a:xfrm>
        </p:grpSpPr>
        <p:grpSp>
          <p:nvGrpSpPr>
            <p:cNvPr id="38" name="図形グループ 37"/>
            <p:cNvGrpSpPr/>
            <p:nvPr/>
          </p:nvGrpSpPr>
          <p:grpSpPr>
            <a:xfrm flipH="1">
              <a:off x="725934" y="2125475"/>
              <a:ext cx="7562161" cy="989951"/>
              <a:chOff x="737394" y="2177900"/>
              <a:chExt cx="7562161" cy="989951"/>
            </a:xfrm>
          </p:grpSpPr>
          <p:cxnSp>
            <p:nvCxnSpPr>
              <p:cNvPr id="39" name="直線矢印コネクタ 38"/>
              <p:cNvCxnSpPr/>
              <p:nvPr/>
            </p:nvCxnSpPr>
            <p:spPr>
              <a:xfrm>
                <a:off x="1251174" y="2177900"/>
                <a:ext cx="1051466" cy="232125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/>
              <p:cNvCxnSpPr/>
              <p:nvPr/>
            </p:nvCxnSpPr>
            <p:spPr>
              <a:xfrm>
                <a:off x="2567217" y="2539747"/>
                <a:ext cx="314073" cy="129716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40"/>
              <p:cNvCxnSpPr/>
              <p:nvPr/>
            </p:nvCxnSpPr>
            <p:spPr>
              <a:xfrm flipV="1">
                <a:off x="3030109" y="2669463"/>
                <a:ext cx="506643" cy="2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>
              <a:xfrm>
                <a:off x="737394" y="2177900"/>
                <a:ext cx="445505" cy="0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/>
              <p:cNvCxnSpPr/>
              <p:nvPr/>
            </p:nvCxnSpPr>
            <p:spPr>
              <a:xfrm flipV="1">
                <a:off x="5741401" y="2676290"/>
                <a:ext cx="506643" cy="2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矢印コネクタ 43"/>
              <p:cNvCxnSpPr/>
              <p:nvPr/>
            </p:nvCxnSpPr>
            <p:spPr>
              <a:xfrm>
                <a:off x="6341543" y="2757005"/>
                <a:ext cx="314073" cy="129716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矢印コネクタ 44"/>
              <p:cNvCxnSpPr/>
              <p:nvPr/>
            </p:nvCxnSpPr>
            <p:spPr>
              <a:xfrm>
                <a:off x="6732114" y="2935726"/>
                <a:ext cx="1051466" cy="232125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矢印コネクタ 45"/>
              <p:cNvCxnSpPr/>
              <p:nvPr/>
            </p:nvCxnSpPr>
            <p:spPr>
              <a:xfrm>
                <a:off x="7854050" y="3149574"/>
                <a:ext cx="445505" cy="0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テキスト ボックス 46"/>
            <p:cNvSpPr txBox="1"/>
            <p:nvPr/>
          </p:nvSpPr>
          <p:spPr>
            <a:xfrm>
              <a:off x="8360118" y="1911636"/>
              <a:ext cx="308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chemeClr val="accent6">
                      <a:lumMod val="75000"/>
                    </a:schemeClr>
                  </a:solidFill>
                  <a:latin typeface="Comic Sans MS"/>
                  <a:cs typeface="Comic Sans MS"/>
                </a:rPr>
                <a:t>p</a:t>
              </a:r>
              <a:endParaRPr kumimoji="1" lang="ja-JP" altLang="en-US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50" name="図形グループ 49"/>
          <p:cNvGrpSpPr/>
          <p:nvPr/>
        </p:nvGrpSpPr>
        <p:grpSpPr>
          <a:xfrm>
            <a:off x="457200" y="1938614"/>
            <a:ext cx="7869665" cy="1215582"/>
            <a:chOff x="457200" y="1938614"/>
            <a:chExt cx="7869665" cy="1215582"/>
          </a:xfrm>
        </p:grpSpPr>
        <p:grpSp>
          <p:nvGrpSpPr>
            <p:cNvPr id="37" name="図形グループ 36"/>
            <p:cNvGrpSpPr/>
            <p:nvPr/>
          </p:nvGrpSpPr>
          <p:grpSpPr>
            <a:xfrm>
              <a:off x="764704" y="2164245"/>
              <a:ext cx="7562161" cy="989951"/>
              <a:chOff x="737394" y="2177900"/>
              <a:chExt cx="7562161" cy="989951"/>
            </a:xfrm>
          </p:grpSpPr>
          <p:cxnSp>
            <p:nvCxnSpPr>
              <p:cNvPr id="18" name="直線矢印コネクタ 17"/>
              <p:cNvCxnSpPr/>
              <p:nvPr/>
            </p:nvCxnSpPr>
            <p:spPr>
              <a:xfrm>
                <a:off x="1251174" y="2177900"/>
                <a:ext cx="1051466" cy="23212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線矢印コネクタ 19"/>
              <p:cNvCxnSpPr/>
              <p:nvPr/>
            </p:nvCxnSpPr>
            <p:spPr>
              <a:xfrm>
                <a:off x="2567217" y="2539747"/>
                <a:ext cx="314073" cy="12971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線矢印コネクタ 27"/>
              <p:cNvCxnSpPr/>
              <p:nvPr/>
            </p:nvCxnSpPr>
            <p:spPr>
              <a:xfrm flipV="1">
                <a:off x="3030109" y="2669463"/>
                <a:ext cx="506643" cy="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線矢印コネクタ 29"/>
              <p:cNvCxnSpPr/>
              <p:nvPr/>
            </p:nvCxnSpPr>
            <p:spPr>
              <a:xfrm>
                <a:off x="737394" y="2177900"/>
                <a:ext cx="445505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矢印コネクタ 32"/>
              <p:cNvCxnSpPr/>
              <p:nvPr/>
            </p:nvCxnSpPr>
            <p:spPr>
              <a:xfrm flipV="1">
                <a:off x="5741401" y="2676290"/>
                <a:ext cx="506643" cy="2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線矢印コネクタ 33"/>
              <p:cNvCxnSpPr/>
              <p:nvPr/>
            </p:nvCxnSpPr>
            <p:spPr>
              <a:xfrm>
                <a:off x="6341543" y="2757005"/>
                <a:ext cx="314073" cy="129716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線矢印コネクタ 34"/>
              <p:cNvCxnSpPr/>
              <p:nvPr/>
            </p:nvCxnSpPr>
            <p:spPr>
              <a:xfrm>
                <a:off x="6732114" y="2935726"/>
                <a:ext cx="1051466" cy="232125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線矢印コネクタ 35"/>
              <p:cNvCxnSpPr/>
              <p:nvPr/>
            </p:nvCxnSpPr>
            <p:spPr>
              <a:xfrm>
                <a:off x="7854050" y="3149574"/>
                <a:ext cx="445505" cy="0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9" name="テキスト ボックス 48"/>
            <p:cNvSpPr txBox="1"/>
            <p:nvPr/>
          </p:nvSpPr>
          <p:spPr>
            <a:xfrm>
              <a:off x="457200" y="1938614"/>
              <a:ext cx="308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  <a:latin typeface="Comic Sans MS Bold"/>
                  <a:cs typeface="Comic Sans MS Bold"/>
                </a:rPr>
                <a:t>p</a:t>
              </a:r>
              <a:endParaRPr kumimoji="1" lang="ja-JP" altLang="en-US" dirty="0">
                <a:solidFill>
                  <a:srgbClr val="0000FF"/>
                </a:solidFill>
                <a:latin typeface="Comic Sans MS Bold"/>
                <a:cs typeface="Comic Sans MS Bold"/>
              </a:endParaRPr>
            </a:p>
          </p:txBody>
        </p:sp>
      </p:grpSp>
      <p:sp>
        <p:nvSpPr>
          <p:cNvPr id="51" name="テキスト ボックス 50"/>
          <p:cNvSpPr txBox="1"/>
          <p:nvPr/>
        </p:nvSpPr>
        <p:spPr>
          <a:xfrm>
            <a:off x="2777445" y="3658762"/>
            <a:ext cx="3245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p+p</a:t>
            </a:r>
            <a:r>
              <a:rPr lang="en-US" altLang="ja-JP" dirty="0" smtClean="0">
                <a:latin typeface="Comic Sans MS"/>
                <a:cs typeface="Comic Sans MS"/>
              </a:rPr>
              <a:t>, </a:t>
            </a:r>
            <a:r>
              <a:rPr lang="en-US" altLang="ja-JP" dirty="0" err="1" smtClean="0">
                <a:latin typeface="Comic Sans MS"/>
                <a:cs typeface="Comic Sans MS"/>
              </a:rPr>
              <a:t>Au+Au</a:t>
            </a:r>
            <a:r>
              <a:rPr lang="en-US" altLang="ja-JP" dirty="0" smtClean="0">
                <a:latin typeface="Comic Sans MS"/>
                <a:cs typeface="Comic Sans MS"/>
              </a:rPr>
              <a:t>, </a:t>
            </a:r>
            <a:r>
              <a:rPr lang="en-US" altLang="ja-JP" dirty="0" err="1" smtClean="0">
                <a:latin typeface="Comic Sans MS"/>
                <a:cs typeface="Comic Sans MS"/>
              </a:rPr>
              <a:t>Cu+Au</a:t>
            </a:r>
            <a:r>
              <a:rPr lang="en-US" altLang="ja-JP" dirty="0" smtClean="0">
                <a:latin typeface="Comic Sans MS"/>
                <a:cs typeface="Comic Sans MS"/>
              </a:rPr>
              <a:t>, </a:t>
            </a:r>
            <a:r>
              <a:rPr lang="en-US" altLang="ja-JP" dirty="0" err="1" smtClean="0">
                <a:latin typeface="Comic Sans MS"/>
                <a:cs typeface="Comic Sans MS"/>
              </a:rPr>
              <a:t>d+Au</a:t>
            </a:r>
            <a:r>
              <a:rPr lang="en-US" altLang="ja-JP" dirty="0" smtClean="0">
                <a:latin typeface="Comic Sans MS"/>
                <a:cs typeface="Comic Sans MS"/>
              </a:rPr>
              <a:t>, ---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52" name="表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240114"/>
              </p:ext>
            </p:extLst>
          </p:nvPr>
        </p:nvGraphicFramePr>
        <p:xfrm>
          <a:off x="1552143" y="4560622"/>
          <a:ext cx="3595945" cy="1742148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1010802"/>
                <a:gridCol w="751445"/>
                <a:gridCol w="916849"/>
                <a:gridCol w="916849"/>
              </a:tblGrid>
              <a:tr h="375832">
                <a:tc>
                  <a:txBody>
                    <a:bodyPr/>
                    <a:lstStyle/>
                    <a:p>
                      <a:pPr algn="ctr"/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Z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A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Rigidity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15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p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1600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15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d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2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1/2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15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Cu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29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63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~1/2</a:t>
                      </a:r>
                      <a:endParaRPr kumimoji="1" lang="ja-JP" altLang="en-US" sz="1600" dirty="0" smtClean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1579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Au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79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197</a:t>
                      </a:r>
                      <a:endParaRPr kumimoji="1" lang="ja-JP" altLang="en-US" sz="16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600" dirty="0" smtClean="0">
                          <a:latin typeface="Comic Sans MS"/>
                          <a:cs typeface="Comic Sans MS"/>
                        </a:rPr>
                        <a:t>~1/2</a:t>
                      </a:r>
                      <a:endParaRPr kumimoji="1" lang="ja-JP" altLang="en-US" sz="1600" dirty="0" smtClean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53" name="オブジェクト 5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9410948"/>
              </p:ext>
            </p:extLst>
          </p:nvPr>
        </p:nvGraphicFramePr>
        <p:xfrm>
          <a:off x="5788238" y="4410417"/>
          <a:ext cx="1340067" cy="659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8" name="数式" r:id="rId4" imgW="800100" imgH="393700" progId="Equation.3">
                  <p:embed/>
                </p:oleObj>
              </mc:Choice>
              <mc:Fallback>
                <p:oleObj name="数式" r:id="rId4" imgW="800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88238" y="4410417"/>
                        <a:ext cx="1340067" cy="659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008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Comic Sans MS Bold"/>
                <a:cs typeface="Comic Sans MS Bold"/>
              </a:rPr>
              <a:t>Beam Optics for </a:t>
            </a:r>
            <a:r>
              <a:rPr lang="en-US" altLang="ja-JP" dirty="0" smtClean="0">
                <a:latin typeface="Comic Sans MS Bold"/>
                <a:cs typeface="Comic Sans MS Bold"/>
              </a:rPr>
              <a:t>p</a:t>
            </a:r>
            <a:r>
              <a:rPr lang="en-US" altLang="ja-JP" baseline="30000" dirty="0" smtClean="0">
                <a:latin typeface="Comic Sans MS Bold"/>
                <a:cs typeface="Comic Sans MS Bold"/>
              </a:rPr>
              <a:t>↑</a:t>
            </a:r>
            <a:r>
              <a:rPr lang="en-US" altLang="ja-JP" dirty="0" smtClean="0">
                <a:latin typeface="Comic Sans MS Bold"/>
                <a:cs typeface="Comic Sans MS Bold"/>
              </a:rPr>
              <a:t>+</a:t>
            </a:r>
            <a:r>
              <a:rPr lang="en-US" altLang="ja-JP" dirty="0">
                <a:latin typeface="Comic Sans MS Bold"/>
                <a:cs typeface="Comic Sans MS Bold"/>
              </a:rPr>
              <a:t>A</a:t>
            </a:r>
            <a:endParaRPr kumimoji="1" lang="ja-JP" altLang="en-US" dirty="0"/>
          </a:p>
        </p:txBody>
      </p:sp>
      <p:pic>
        <p:nvPicPr>
          <p:cNvPr id="6" name="コンテンツ プレースホルダー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1884" b="-1337"/>
          <a:stretch/>
        </p:blipFill>
        <p:spPr>
          <a:xfrm>
            <a:off x="662031" y="1417639"/>
            <a:ext cx="8229600" cy="2228128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27</a:t>
            </a:fld>
            <a:endParaRPr kumimoji="1" lang="ja-JP" altLang="en-US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416235" y="1911637"/>
            <a:ext cx="8229599" cy="1433727"/>
            <a:chOff x="457200" y="1911637"/>
            <a:chExt cx="8229599" cy="1433727"/>
          </a:xfrm>
        </p:grpSpPr>
        <p:sp>
          <p:nvSpPr>
            <p:cNvPr id="7" name="正方形/長方形 6"/>
            <p:cNvSpPr/>
            <p:nvPr/>
          </p:nvSpPr>
          <p:spPr>
            <a:xfrm>
              <a:off x="5994723" y="2225692"/>
              <a:ext cx="544822" cy="88754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2567217" y="2225692"/>
              <a:ext cx="544822" cy="887546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7756270" y="1911637"/>
              <a:ext cx="930529" cy="4096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7756270" y="2908420"/>
              <a:ext cx="930529" cy="4096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457200" y="1938946"/>
              <a:ext cx="930529" cy="4096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正方形/長方形 12"/>
            <p:cNvSpPr/>
            <p:nvPr/>
          </p:nvSpPr>
          <p:spPr>
            <a:xfrm>
              <a:off x="457200" y="2935729"/>
              <a:ext cx="930529" cy="409635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tint val="50000"/>
                    <a:satMod val="300000"/>
                    <a:alpha val="56000"/>
                  </a:schemeClr>
                </a:gs>
                <a:gs pos="35000">
                  <a:schemeClr val="accent2">
                    <a:tint val="37000"/>
                    <a:satMod val="300000"/>
                    <a:alpha val="56000"/>
                  </a:schemeClr>
                </a:gs>
                <a:gs pos="100000">
                  <a:schemeClr val="accent2">
                    <a:tint val="15000"/>
                    <a:satMod val="350000"/>
                    <a:alpha val="56000"/>
                  </a:schemeClr>
                </a:gs>
              </a:gsLst>
              <a:lin ang="16200000" scaled="1"/>
              <a:tileRect/>
            </a:gradFill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8" name="図形グループ 47"/>
          <p:cNvGrpSpPr/>
          <p:nvPr/>
        </p:nvGrpSpPr>
        <p:grpSpPr>
          <a:xfrm>
            <a:off x="725934" y="1911636"/>
            <a:ext cx="7971179" cy="1203790"/>
            <a:chOff x="725934" y="1911636"/>
            <a:chExt cx="7971179" cy="1203790"/>
          </a:xfrm>
        </p:grpSpPr>
        <p:grpSp>
          <p:nvGrpSpPr>
            <p:cNvPr id="38" name="図形グループ 37"/>
            <p:cNvGrpSpPr/>
            <p:nvPr/>
          </p:nvGrpSpPr>
          <p:grpSpPr>
            <a:xfrm flipH="1">
              <a:off x="725934" y="2125475"/>
              <a:ext cx="7562161" cy="989951"/>
              <a:chOff x="737394" y="2177900"/>
              <a:chExt cx="7562161" cy="989951"/>
            </a:xfrm>
          </p:grpSpPr>
          <p:cxnSp>
            <p:nvCxnSpPr>
              <p:cNvPr id="39" name="直線矢印コネクタ 38"/>
              <p:cNvCxnSpPr/>
              <p:nvPr/>
            </p:nvCxnSpPr>
            <p:spPr>
              <a:xfrm>
                <a:off x="1251174" y="2177900"/>
                <a:ext cx="1051466" cy="232125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線矢印コネクタ 39"/>
              <p:cNvCxnSpPr/>
              <p:nvPr/>
            </p:nvCxnSpPr>
            <p:spPr>
              <a:xfrm>
                <a:off x="2567217" y="2539747"/>
                <a:ext cx="314073" cy="129716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線矢印コネクタ 40"/>
              <p:cNvCxnSpPr/>
              <p:nvPr/>
            </p:nvCxnSpPr>
            <p:spPr>
              <a:xfrm flipV="1">
                <a:off x="3030109" y="2669463"/>
                <a:ext cx="506643" cy="2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線矢印コネクタ 41"/>
              <p:cNvCxnSpPr/>
              <p:nvPr/>
            </p:nvCxnSpPr>
            <p:spPr>
              <a:xfrm>
                <a:off x="737394" y="2177900"/>
                <a:ext cx="445505" cy="0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線矢印コネクタ 42"/>
              <p:cNvCxnSpPr/>
              <p:nvPr/>
            </p:nvCxnSpPr>
            <p:spPr>
              <a:xfrm flipV="1">
                <a:off x="5741401" y="2676290"/>
                <a:ext cx="506643" cy="2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直線矢印コネクタ 43"/>
              <p:cNvCxnSpPr/>
              <p:nvPr/>
            </p:nvCxnSpPr>
            <p:spPr>
              <a:xfrm>
                <a:off x="6341543" y="2757005"/>
                <a:ext cx="314073" cy="129716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線矢印コネクタ 44"/>
              <p:cNvCxnSpPr/>
              <p:nvPr/>
            </p:nvCxnSpPr>
            <p:spPr>
              <a:xfrm>
                <a:off x="6732114" y="2935726"/>
                <a:ext cx="1051466" cy="232125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線矢印コネクタ 45"/>
              <p:cNvCxnSpPr/>
              <p:nvPr/>
            </p:nvCxnSpPr>
            <p:spPr>
              <a:xfrm>
                <a:off x="7854050" y="3149574"/>
                <a:ext cx="445505" cy="0"/>
              </a:xfrm>
              <a:prstGeom prst="straightConnector1">
                <a:avLst/>
              </a:prstGeom>
              <a:ln>
                <a:solidFill>
                  <a:srgbClr val="FF66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テキスト ボックス 46"/>
            <p:cNvSpPr txBox="1"/>
            <p:nvPr/>
          </p:nvSpPr>
          <p:spPr>
            <a:xfrm>
              <a:off x="8223568" y="1911636"/>
              <a:ext cx="4735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solidFill>
                    <a:schemeClr val="accent6">
                      <a:lumMod val="75000"/>
                    </a:schemeClr>
                  </a:solidFill>
                  <a:latin typeface="Comic Sans MS"/>
                  <a:cs typeface="Comic Sans MS"/>
                </a:rPr>
                <a:t>Au</a:t>
              </a:r>
              <a:endParaRPr kumimoji="1" lang="ja-JP" altLang="en-US" dirty="0">
                <a:solidFill>
                  <a:schemeClr val="accent6">
                    <a:lumMod val="75000"/>
                  </a:schemeClr>
                </a:solidFill>
                <a:latin typeface="Comic Sans MS"/>
                <a:cs typeface="Comic Sans MS"/>
              </a:endParaRPr>
            </a:p>
          </p:txBody>
        </p:sp>
      </p:grpSp>
      <p:grpSp>
        <p:nvGrpSpPr>
          <p:cNvPr id="69" name="図形グループ 68"/>
          <p:cNvGrpSpPr/>
          <p:nvPr/>
        </p:nvGrpSpPr>
        <p:grpSpPr>
          <a:xfrm>
            <a:off x="416235" y="1938614"/>
            <a:ext cx="7807333" cy="1325286"/>
            <a:chOff x="416235" y="1938614"/>
            <a:chExt cx="7807333" cy="1325286"/>
          </a:xfrm>
        </p:grpSpPr>
        <p:cxnSp>
          <p:nvCxnSpPr>
            <p:cNvPr id="18" name="直線矢印コネクタ 17"/>
            <p:cNvCxnSpPr/>
            <p:nvPr/>
          </p:nvCxnSpPr>
          <p:spPr>
            <a:xfrm>
              <a:off x="1278484" y="2164245"/>
              <a:ext cx="1051466" cy="232125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/>
            <p:cNvCxnSpPr/>
            <p:nvPr/>
          </p:nvCxnSpPr>
          <p:spPr>
            <a:xfrm>
              <a:off x="2517798" y="2503263"/>
              <a:ext cx="314073" cy="4565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/>
            <p:cNvCxnSpPr/>
            <p:nvPr/>
          </p:nvCxnSpPr>
          <p:spPr>
            <a:xfrm flipV="1">
              <a:off x="2975824" y="2548921"/>
              <a:ext cx="661085" cy="2283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>
              <a:off x="764704" y="2164245"/>
              <a:ext cx="445505" cy="0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線矢印コネクタ 32"/>
            <p:cNvCxnSpPr/>
            <p:nvPr/>
          </p:nvCxnSpPr>
          <p:spPr>
            <a:xfrm flipV="1">
              <a:off x="5670550" y="2503263"/>
              <a:ext cx="604804" cy="45658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/>
            <p:cNvCxnSpPr/>
            <p:nvPr/>
          </p:nvCxnSpPr>
          <p:spPr>
            <a:xfrm>
              <a:off x="6406407" y="2524902"/>
              <a:ext cx="184346" cy="20360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/>
            <p:cNvCxnSpPr/>
            <p:nvPr/>
          </p:nvCxnSpPr>
          <p:spPr>
            <a:xfrm>
              <a:off x="6665699" y="2771197"/>
              <a:ext cx="751101" cy="492703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/>
            <p:cNvCxnSpPr/>
            <p:nvPr/>
          </p:nvCxnSpPr>
          <p:spPr>
            <a:xfrm flipV="1">
              <a:off x="7778063" y="3200400"/>
              <a:ext cx="445505" cy="4543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テキスト ボックス 48"/>
            <p:cNvSpPr txBox="1"/>
            <p:nvPr/>
          </p:nvSpPr>
          <p:spPr>
            <a:xfrm>
              <a:off x="416235" y="1938614"/>
              <a:ext cx="461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00FF"/>
                  </a:solidFill>
                  <a:latin typeface="Comic Sans MS Bold"/>
                  <a:cs typeface="Comic Sans MS Bold"/>
                </a:rPr>
                <a:t>p</a:t>
              </a:r>
              <a:r>
                <a:rPr kumimoji="1" lang="en-US" altLang="ja-JP" baseline="30000" dirty="0" smtClean="0">
                  <a:solidFill>
                    <a:srgbClr val="0000FF"/>
                  </a:solidFill>
                  <a:latin typeface="Comic Sans MS Bold"/>
                  <a:cs typeface="Comic Sans MS Bold"/>
                </a:rPr>
                <a:t>↑</a:t>
              </a:r>
              <a:endParaRPr kumimoji="1" lang="ja-JP" altLang="en-US" baseline="30000" dirty="0">
                <a:solidFill>
                  <a:srgbClr val="0000FF"/>
                </a:solidFill>
                <a:latin typeface="Comic Sans MS Bold"/>
                <a:cs typeface="Comic Sans MS Bold"/>
              </a:endParaRPr>
            </a:p>
          </p:txBody>
        </p:sp>
      </p:grpSp>
      <p:grpSp>
        <p:nvGrpSpPr>
          <p:cNvPr id="79" name="図形グループ 78"/>
          <p:cNvGrpSpPr/>
          <p:nvPr/>
        </p:nvGrpSpPr>
        <p:grpSpPr>
          <a:xfrm>
            <a:off x="1597683" y="3716686"/>
            <a:ext cx="5711881" cy="3141314"/>
            <a:chOff x="1597683" y="3716686"/>
            <a:chExt cx="5711881" cy="3141314"/>
          </a:xfrm>
        </p:grpSpPr>
        <p:grpSp>
          <p:nvGrpSpPr>
            <p:cNvPr id="78" name="図形グループ 77"/>
            <p:cNvGrpSpPr/>
            <p:nvPr/>
          </p:nvGrpSpPr>
          <p:grpSpPr>
            <a:xfrm>
              <a:off x="1597683" y="3716686"/>
              <a:ext cx="5711881" cy="3141314"/>
              <a:chOff x="1597683" y="3716686"/>
              <a:chExt cx="5711881" cy="3141314"/>
            </a:xfrm>
          </p:grpSpPr>
          <p:pic>
            <p:nvPicPr>
              <p:cNvPr id="71" name="コンテンツ プレースホルダー 3"/>
              <p:cNvPicPr>
                <a:picLocks noChangeAspect="1"/>
              </p:cNvPicPr>
              <p:nvPr/>
            </p:nvPicPr>
            <p:blipFill>
              <a:blip r:embed="rId3"/>
              <a:srcRect t="3100" b="3100"/>
              <a:stretch>
                <a:fillRect/>
              </a:stretch>
            </p:blipFill>
            <p:spPr>
              <a:xfrm flipH="1">
                <a:off x="1597683" y="3716686"/>
                <a:ext cx="5711881" cy="3141314"/>
              </a:xfrm>
              <a:prstGeom prst="rect">
                <a:avLst/>
              </a:prstGeom>
            </p:spPr>
          </p:pic>
          <p:sp>
            <p:nvSpPr>
              <p:cNvPr id="72" name="テキスト ボックス 71"/>
              <p:cNvSpPr txBox="1"/>
              <p:nvPr/>
            </p:nvSpPr>
            <p:spPr>
              <a:xfrm>
                <a:off x="5016835" y="5516440"/>
                <a:ext cx="487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err="1" smtClean="0">
                    <a:latin typeface="Comic Sans MS"/>
                    <a:cs typeface="Comic Sans MS"/>
                  </a:rPr>
                  <a:t>Dx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  <p:sp>
            <p:nvSpPr>
              <p:cNvPr id="73" name="テキスト ボックス 72"/>
              <p:cNvSpPr txBox="1"/>
              <p:nvPr/>
            </p:nvSpPr>
            <p:spPr>
              <a:xfrm>
                <a:off x="3528396" y="5701106"/>
                <a:ext cx="4875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 err="1" smtClean="0">
                    <a:latin typeface="Comic Sans MS"/>
                    <a:cs typeface="Comic Sans MS"/>
                  </a:rPr>
                  <a:t>Dx</a:t>
                </a:r>
                <a:endParaRPr kumimoji="1" lang="ja-JP" altLang="en-US" dirty="0">
                  <a:latin typeface="Comic Sans MS"/>
                  <a:cs typeface="Comic Sans MS"/>
                </a:endParaRPr>
              </a:p>
            </p:txBody>
          </p:sp>
        </p:grpSp>
        <p:cxnSp>
          <p:nvCxnSpPr>
            <p:cNvPr id="75" name="直線コネクタ 74"/>
            <p:cNvCxnSpPr/>
            <p:nvPr/>
          </p:nvCxnSpPr>
          <p:spPr>
            <a:xfrm>
              <a:off x="2455333" y="5296059"/>
              <a:ext cx="413542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" name="テキスト ボックス 2"/>
          <p:cNvSpPr txBox="1"/>
          <p:nvPr/>
        </p:nvSpPr>
        <p:spPr>
          <a:xfrm>
            <a:off x="120964" y="2511280"/>
            <a:ext cx="65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ZDC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37703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85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Caveat of Neutron Beam Position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t="3100" b="3100"/>
          <a:stretch>
            <a:fillRect/>
          </a:stretch>
        </p:blipFill>
        <p:spPr>
          <a:xfrm flipH="1">
            <a:off x="0" y="934120"/>
            <a:ext cx="5711881" cy="3141314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1343284" y="181664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579583" y="2125997"/>
            <a:ext cx="238388" cy="283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2338207" y="2578783"/>
            <a:ext cx="489660" cy="115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4164320" y="2086578"/>
            <a:ext cx="438489" cy="100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955542" y="2058763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748971" y="1890042"/>
            <a:ext cx="815299" cy="5961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ZDC</a:t>
            </a:r>
            <a:endParaRPr kumimoji="1" lang="ja-JP" altLang="en-US" dirty="0"/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207564" y="1890042"/>
            <a:ext cx="3160143" cy="7861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944059" y="1466734"/>
            <a:ext cx="4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Au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3779463" y="1846951"/>
            <a:ext cx="284948" cy="283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爆発 2 23"/>
          <p:cNvSpPr/>
          <p:nvPr/>
        </p:nvSpPr>
        <p:spPr>
          <a:xfrm>
            <a:off x="4610659" y="1952762"/>
            <a:ext cx="468904" cy="196536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爆発 2 29"/>
          <p:cNvSpPr/>
          <p:nvPr/>
        </p:nvSpPr>
        <p:spPr>
          <a:xfrm>
            <a:off x="2722592" y="2382247"/>
            <a:ext cx="468904" cy="196536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3026349" y="2293844"/>
            <a:ext cx="500428" cy="116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1168431" y="3163459"/>
            <a:ext cx="35805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Beams </a:t>
            </a:r>
            <a:r>
              <a:rPr lang="en-US" altLang="ja-JP" dirty="0" smtClean="0">
                <a:latin typeface="Comic Sans MS"/>
                <a:cs typeface="Comic Sans MS"/>
              </a:rPr>
              <a:t>are</a:t>
            </a:r>
            <a:r>
              <a:rPr kumimoji="1" lang="en-US" altLang="ja-JP" dirty="0" smtClean="0">
                <a:latin typeface="Comic Sans MS"/>
                <a:cs typeface="Comic Sans MS"/>
              </a:rPr>
              <a:t> angled by 3.6mrad 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-&gt; ~ 6.5cm off centered at ZDC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55" name="図形グループ 54"/>
          <p:cNvGrpSpPr/>
          <p:nvPr/>
        </p:nvGrpSpPr>
        <p:grpSpPr>
          <a:xfrm>
            <a:off x="5939683" y="918144"/>
            <a:ext cx="2920811" cy="2891646"/>
            <a:chOff x="6912763" y="4520203"/>
            <a:chExt cx="2176065" cy="2281238"/>
          </a:xfrm>
        </p:grpSpPr>
        <p:pic>
          <p:nvPicPr>
            <p:cNvPr id="50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12763" y="4520203"/>
              <a:ext cx="1711325" cy="2281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  <p:sp>
          <p:nvSpPr>
            <p:cNvPr id="51" name="テキスト ボックス 50"/>
            <p:cNvSpPr txBox="1"/>
            <p:nvPr/>
          </p:nvSpPr>
          <p:spPr>
            <a:xfrm>
              <a:off x="8115748" y="4643164"/>
              <a:ext cx="973080" cy="369332"/>
            </a:xfrm>
            <a:prstGeom prst="rect">
              <a:avLst/>
            </a:prstGeom>
            <a:solidFill>
              <a:schemeClr val="bg1">
                <a:alpha val="74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nominal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pic>
        <p:nvPicPr>
          <p:cNvPr id="45" name="コンテンツ プレースホルダー 4"/>
          <p:cNvPicPr>
            <a:picLocks noChangeAspect="1"/>
          </p:cNvPicPr>
          <p:nvPr/>
        </p:nvPicPr>
        <p:blipFill>
          <a:blip r:embed="rId4"/>
          <a:srcRect t="29422" b="29422"/>
          <a:stretch>
            <a:fillRect/>
          </a:stretch>
        </p:blipFill>
        <p:spPr>
          <a:xfrm>
            <a:off x="3526777" y="4075434"/>
            <a:ext cx="4907882" cy="269914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6592450" y="2432977"/>
            <a:ext cx="651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Comic Sans MS"/>
                <a:cs typeface="Comic Sans MS"/>
              </a:rPr>
              <a:t>ZDC</a:t>
            </a:r>
            <a:endParaRPr kumimoji="1" lang="ja-JP" alt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7801" y="6243821"/>
            <a:ext cx="3290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Special ZDC location for </a:t>
            </a:r>
            <a:r>
              <a:rPr lang="en-US" altLang="ja-JP" dirty="0" err="1" smtClean="0">
                <a:latin typeface="Comic Sans MS"/>
                <a:cs typeface="Comic Sans MS"/>
              </a:rPr>
              <a:t>p+A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 rot="16470494">
            <a:off x="6019150" y="1751543"/>
            <a:ext cx="1240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00"/>
                </a:solidFill>
                <a:latin typeface="Comic Sans MS"/>
                <a:cs typeface="Comic Sans MS"/>
              </a:rPr>
              <a:t>Yellow</a:t>
            </a:r>
            <a:endParaRPr kumimoji="1" lang="ja-JP" altLang="en-US" sz="1200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 rot="5233552">
            <a:off x="6954703" y="3065928"/>
            <a:ext cx="892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solidFill>
                  <a:srgbClr val="0000FF"/>
                </a:solidFill>
                <a:latin typeface="Comic Sans MS"/>
                <a:cs typeface="Comic Sans MS"/>
              </a:rPr>
              <a:t>Blue</a:t>
            </a:r>
            <a:endParaRPr kumimoji="1" lang="ja-JP" altLang="en-US" sz="28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cxnSp>
        <p:nvCxnSpPr>
          <p:cNvPr id="27" name="直線矢印コネクタ 26"/>
          <p:cNvCxnSpPr/>
          <p:nvPr/>
        </p:nvCxnSpPr>
        <p:spPr>
          <a:xfrm flipH="1">
            <a:off x="6500966" y="2868991"/>
            <a:ext cx="47034" cy="658989"/>
          </a:xfrm>
          <a:prstGeom prst="straightConnector1">
            <a:avLst/>
          </a:prstGeom>
          <a:ln w="38100" cmpd="sng"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H="1" flipV="1">
            <a:off x="7243629" y="1999560"/>
            <a:ext cx="62046" cy="724590"/>
          </a:xfrm>
          <a:prstGeom prst="straightConnector1">
            <a:avLst/>
          </a:prstGeom>
          <a:ln w="19050" cmpd="sng"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18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85528"/>
            <a:ext cx="8229600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Where the beam center is?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t="3100" b="3100"/>
          <a:stretch>
            <a:fillRect/>
          </a:stretch>
        </p:blipFill>
        <p:spPr>
          <a:xfrm flipH="1">
            <a:off x="0" y="934120"/>
            <a:ext cx="5711881" cy="3141314"/>
          </a:xfrm>
        </p:spPr>
      </p:pic>
      <p:sp>
        <p:nvSpPr>
          <p:cNvPr id="5" name="テキスト ボックス 4"/>
          <p:cNvSpPr txBox="1"/>
          <p:nvPr/>
        </p:nvSpPr>
        <p:spPr>
          <a:xfrm>
            <a:off x="1343284" y="1816642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579583" y="2125997"/>
            <a:ext cx="238388" cy="283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V="1">
            <a:off x="2338207" y="2578783"/>
            <a:ext cx="489660" cy="1153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 flipV="1">
            <a:off x="4164320" y="2086578"/>
            <a:ext cx="438489" cy="1005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3955542" y="2058763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748971" y="1890042"/>
            <a:ext cx="815299" cy="5961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ZDC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207564" y="1890042"/>
            <a:ext cx="3160143" cy="786147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3944059" y="1466734"/>
            <a:ext cx="43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Au</a:t>
            </a:r>
            <a:endParaRPr kumimoji="1" lang="ja-JP" altLang="en-US" dirty="0"/>
          </a:p>
        </p:txBody>
      </p:sp>
      <p:cxnSp>
        <p:nvCxnSpPr>
          <p:cNvPr id="18" name="直線矢印コネクタ 17"/>
          <p:cNvCxnSpPr/>
          <p:nvPr/>
        </p:nvCxnSpPr>
        <p:spPr>
          <a:xfrm flipH="1">
            <a:off x="3779463" y="1846951"/>
            <a:ext cx="284948" cy="28399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4" name="爆発 2 23"/>
          <p:cNvSpPr/>
          <p:nvPr/>
        </p:nvSpPr>
        <p:spPr>
          <a:xfrm>
            <a:off x="4610659" y="1952762"/>
            <a:ext cx="468904" cy="196536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爆発 2 29"/>
          <p:cNvSpPr/>
          <p:nvPr/>
        </p:nvSpPr>
        <p:spPr>
          <a:xfrm>
            <a:off x="2722592" y="2382247"/>
            <a:ext cx="468904" cy="196536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/>
          <p:cNvCxnSpPr/>
          <p:nvPr/>
        </p:nvCxnSpPr>
        <p:spPr>
          <a:xfrm flipH="1">
            <a:off x="3026349" y="2293844"/>
            <a:ext cx="500428" cy="116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48" name="図 47"/>
          <p:cNvPicPr>
            <a:picLocks noChangeAspect="1"/>
          </p:cNvPicPr>
          <p:nvPr/>
        </p:nvPicPr>
        <p:blipFill rotWithShape="1">
          <a:blip r:embed="rId3"/>
          <a:srcRect l="44206" t="25845" r="32370" b="46529"/>
          <a:stretch/>
        </p:blipFill>
        <p:spPr>
          <a:xfrm>
            <a:off x="1343284" y="4562490"/>
            <a:ext cx="2613936" cy="2094085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1683408" y="4347588"/>
            <a:ext cx="196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Nominal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xy</a:t>
            </a:r>
            <a:r>
              <a:rPr kumimoji="1" lang="en-US" altLang="ja-JP" dirty="0" smtClean="0">
                <a:latin typeface="Comic Sans MS"/>
                <a:cs typeface="Comic Sans MS"/>
              </a:rPr>
              <a:t> dist.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29" name="図形グループ 28"/>
          <p:cNvGrpSpPr/>
          <p:nvPr/>
        </p:nvGrpSpPr>
        <p:grpSpPr>
          <a:xfrm>
            <a:off x="1537973" y="4686684"/>
            <a:ext cx="2109472" cy="1939655"/>
            <a:chOff x="6486608" y="1058313"/>
            <a:chExt cx="2109472" cy="1939655"/>
          </a:xfrm>
        </p:grpSpPr>
        <p:cxnSp>
          <p:nvCxnSpPr>
            <p:cNvPr id="17" name="直線コネクタ 16"/>
            <p:cNvCxnSpPr/>
            <p:nvPr/>
          </p:nvCxnSpPr>
          <p:spPr>
            <a:xfrm>
              <a:off x="6486608" y="1952762"/>
              <a:ext cx="2109472" cy="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 flipH="1">
              <a:off x="7508167" y="1058313"/>
              <a:ext cx="15176" cy="1939655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786" y="994441"/>
            <a:ext cx="3449134" cy="3514148"/>
          </a:xfrm>
          <a:prstGeom prst="rect">
            <a:avLst/>
          </a:prstGeom>
        </p:spPr>
      </p:pic>
      <p:sp>
        <p:nvSpPr>
          <p:cNvPr id="58" name="TextBox 5"/>
          <p:cNvSpPr txBox="1"/>
          <p:nvPr/>
        </p:nvSpPr>
        <p:spPr>
          <a:xfrm>
            <a:off x="5229204" y="2836717"/>
            <a:ext cx="2177850" cy="369332"/>
          </a:xfrm>
          <a:prstGeom prst="rect">
            <a:avLst/>
          </a:prstGeom>
          <a:solidFill>
            <a:schemeClr val="tx1">
              <a:lumMod val="50000"/>
              <a:lumOff val="50000"/>
              <a:alpha val="82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Real Beam center?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59" name="TextBox 9"/>
          <p:cNvSpPr txBox="1"/>
          <p:nvPr/>
        </p:nvSpPr>
        <p:spPr>
          <a:xfrm>
            <a:off x="7059463" y="1955246"/>
            <a:ext cx="2455570" cy="369332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Nominal Beam </a:t>
            </a:r>
            <a:r>
              <a:rPr lang="en-US" dirty="0" smtClean="0">
                <a:solidFill>
                  <a:srgbClr val="FF0000"/>
                </a:solidFill>
                <a:latin typeface="Comic Sans MS"/>
                <a:cs typeface="Comic Sans MS"/>
              </a:rPr>
              <a:t>center</a:t>
            </a:r>
            <a:endParaRPr 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7170761" y="241712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✖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6294981" y="245385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✖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pic>
        <p:nvPicPr>
          <p:cNvPr id="62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948" y="4405785"/>
            <a:ext cx="3776292" cy="2329089"/>
          </a:xfrm>
          <a:prstGeom prst="rect">
            <a:avLst/>
          </a:prstGeom>
        </p:spPr>
      </p:pic>
      <p:sp>
        <p:nvSpPr>
          <p:cNvPr id="63" name="フリーフォーム 62"/>
          <p:cNvSpPr/>
          <p:nvPr/>
        </p:nvSpPr>
        <p:spPr>
          <a:xfrm>
            <a:off x="5367708" y="4054609"/>
            <a:ext cx="2734733" cy="1441431"/>
          </a:xfrm>
          <a:custGeom>
            <a:avLst/>
            <a:gdLst>
              <a:gd name="connsiteX0" fmla="*/ 0 w 2624667"/>
              <a:gd name="connsiteY0" fmla="*/ 831831 h 1441431"/>
              <a:gd name="connsiteX1" fmla="*/ 203200 w 2624667"/>
              <a:gd name="connsiteY1" fmla="*/ 298431 h 1441431"/>
              <a:gd name="connsiteX2" fmla="*/ 397934 w 2624667"/>
              <a:gd name="connsiteY2" fmla="*/ 103698 h 1441431"/>
              <a:gd name="connsiteX3" fmla="*/ 575734 w 2624667"/>
              <a:gd name="connsiteY3" fmla="*/ 2098 h 1441431"/>
              <a:gd name="connsiteX4" fmla="*/ 778934 w 2624667"/>
              <a:gd name="connsiteY4" fmla="*/ 44431 h 1441431"/>
              <a:gd name="connsiteX5" fmla="*/ 1041400 w 2624667"/>
              <a:gd name="connsiteY5" fmla="*/ 154498 h 1441431"/>
              <a:gd name="connsiteX6" fmla="*/ 1507067 w 2624667"/>
              <a:gd name="connsiteY6" fmla="*/ 552431 h 1441431"/>
              <a:gd name="connsiteX7" fmla="*/ 1659467 w 2624667"/>
              <a:gd name="connsiteY7" fmla="*/ 704831 h 1441431"/>
              <a:gd name="connsiteX8" fmla="*/ 2133600 w 2624667"/>
              <a:gd name="connsiteY8" fmla="*/ 1102765 h 1441431"/>
              <a:gd name="connsiteX9" fmla="*/ 2624667 w 2624667"/>
              <a:gd name="connsiteY9" fmla="*/ 1441431 h 1441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24667" h="1441431">
                <a:moveTo>
                  <a:pt x="0" y="831831"/>
                </a:moveTo>
                <a:cubicBezTo>
                  <a:pt x="68439" y="625808"/>
                  <a:pt x="136878" y="419786"/>
                  <a:pt x="203200" y="298431"/>
                </a:cubicBezTo>
                <a:cubicBezTo>
                  <a:pt x="269522" y="177076"/>
                  <a:pt x="335845" y="153087"/>
                  <a:pt x="397934" y="103698"/>
                </a:cubicBezTo>
                <a:cubicBezTo>
                  <a:pt x="460023" y="54309"/>
                  <a:pt x="512234" y="11976"/>
                  <a:pt x="575734" y="2098"/>
                </a:cubicBezTo>
                <a:cubicBezTo>
                  <a:pt x="639234" y="-7780"/>
                  <a:pt x="701323" y="19031"/>
                  <a:pt x="778934" y="44431"/>
                </a:cubicBezTo>
                <a:cubicBezTo>
                  <a:pt x="856545" y="69831"/>
                  <a:pt x="920045" y="69831"/>
                  <a:pt x="1041400" y="154498"/>
                </a:cubicBezTo>
                <a:cubicBezTo>
                  <a:pt x="1162755" y="239165"/>
                  <a:pt x="1404056" y="460709"/>
                  <a:pt x="1507067" y="552431"/>
                </a:cubicBezTo>
                <a:cubicBezTo>
                  <a:pt x="1610078" y="644153"/>
                  <a:pt x="1555045" y="613109"/>
                  <a:pt x="1659467" y="704831"/>
                </a:cubicBezTo>
                <a:cubicBezTo>
                  <a:pt x="1763889" y="796553"/>
                  <a:pt x="1972733" y="979998"/>
                  <a:pt x="2133600" y="1102765"/>
                </a:cubicBezTo>
                <a:cubicBezTo>
                  <a:pt x="2294467" y="1225532"/>
                  <a:pt x="2624667" y="1441431"/>
                  <a:pt x="2624667" y="1441431"/>
                </a:cubicBezTo>
              </a:path>
            </a:pathLst>
          </a:cu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4" name="テキスト ボックス 63"/>
          <p:cNvSpPr txBox="1"/>
          <p:nvPr/>
        </p:nvSpPr>
        <p:spPr>
          <a:xfrm>
            <a:off x="6271912" y="4347588"/>
            <a:ext cx="2678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x dependent </a:t>
            </a:r>
            <a:r>
              <a:rPr lang="en-US" altLang="ja-JP" dirty="0" smtClean="0">
                <a:latin typeface="Comic Sans MS"/>
                <a:cs typeface="Comic Sans MS"/>
              </a:rPr>
              <a:t>efficiency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5" name="下矢印 64"/>
          <p:cNvSpPr/>
          <p:nvPr/>
        </p:nvSpPr>
        <p:spPr>
          <a:xfrm>
            <a:off x="6155614" y="4200454"/>
            <a:ext cx="135466" cy="6731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3852597" y="4045087"/>
            <a:ext cx="1554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Real </a:t>
            </a:r>
            <a:r>
              <a:rPr kumimoji="1" lang="en-US" altLang="ja-JP" dirty="0" smtClean="0">
                <a:latin typeface="Comic Sans MS"/>
                <a:cs typeface="Comic Sans MS"/>
              </a:rPr>
              <a:t>profile?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67" name="直線コネクタ 66"/>
          <p:cNvCxnSpPr/>
          <p:nvPr/>
        </p:nvCxnSpPr>
        <p:spPr>
          <a:xfrm>
            <a:off x="5306358" y="4289369"/>
            <a:ext cx="252428" cy="23283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8" name="テキスト ボックス 67"/>
          <p:cNvSpPr txBox="1"/>
          <p:nvPr/>
        </p:nvSpPr>
        <p:spPr>
          <a:xfrm>
            <a:off x="6587829" y="6064706"/>
            <a:ext cx="20348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Measured </a:t>
            </a:r>
            <a:r>
              <a:rPr kumimoji="1" lang="en-US" altLang="ja-JP" dirty="0" smtClean="0">
                <a:latin typeface="Comic Sans MS"/>
                <a:cs typeface="Comic Sans MS"/>
              </a:rPr>
              <a:t>profile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69" name="直線コネクタ 68"/>
          <p:cNvCxnSpPr/>
          <p:nvPr/>
        </p:nvCxnSpPr>
        <p:spPr>
          <a:xfrm flipH="1">
            <a:off x="7646664" y="5850907"/>
            <a:ext cx="364090" cy="31749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線コネクタ 33"/>
          <p:cNvCxnSpPr/>
          <p:nvPr/>
        </p:nvCxnSpPr>
        <p:spPr>
          <a:xfrm>
            <a:off x="7283353" y="1070031"/>
            <a:ext cx="95352" cy="543959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707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5"/>
          <p:cNvSpPr>
            <a:spLocks noChangeAspect="1" noChangeArrowheads="1"/>
          </p:cNvSpPr>
          <p:nvPr/>
        </p:nvSpPr>
        <p:spPr bwMode="auto">
          <a:xfrm>
            <a:off x="762000" y="1447800"/>
            <a:ext cx="7550150" cy="3651250"/>
          </a:xfrm>
          <a:prstGeom prst="rect">
            <a:avLst/>
          </a:prstGeom>
          <a:gradFill rotWithShape="0">
            <a:gsLst>
              <a:gs pos="0">
                <a:srgbClr val="336600"/>
              </a:gs>
              <a:gs pos="100000">
                <a:srgbClr val="1F3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ja-JP" altLang="en-US" i="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36"/>
          <p:cNvSpPr>
            <a:spLocks noChangeAspect="1" noChangeShapeType="1"/>
          </p:cNvSpPr>
          <p:nvPr/>
        </p:nvSpPr>
        <p:spPr bwMode="auto">
          <a:xfrm flipV="1">
            <a:off x="1993901" y="3409949"/>
            <a:ext cx="2178847" cy="909637"/>
          </a:xfrm>
          <a:prstGeom prst="line">
            <a:avLst/>
          </a:prstGeom>
          <a:noFill/>
          <a:ln w="28575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i="0"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42" descr="carbon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0919" y="1629241"/>
            <a:ext cx="763588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43"/>
          <p:cNvGrpSpPr>
            <a:grpSpLocks noChangeAspect="1"/>
          </p:cNvGrpSpPr>
          <p:nvPr/>
        </p:nvGrpSpPr>
        <p:grpSpPr bwMode="auto">
          <a:xfrm>
            <a:off x="1395413" y="3930650"/>
            <a:ext cx="752475" cy="855663"/>
            <a:chOff x="96" y="2358"/>
            <a:chExt cx="469" cy="529"/>
          </a:xfrm>
        </p:grpSpPr>
        <p:pic>
          <p:nvPicPr>
            <p:cNvPr id="16" name="Picture 44" descr="proton_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45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18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pic>
        <p:nvPicPr>
          <p:cNvPr id="21" name="Picture 49" descr="carbon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0588" y="2784475"/>
            <a:ext cx="76358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直線コネクタ 46"/>
          <p:cNvCxnSpPr/>
          <p:nvPr/>
        </p:nvCxnSpPr>
        <p:spPr>
          <a:xfrm flipV="1">
            <a:off x="5356179" y="2156837"/>
            <a:ext cx="1898976" cy="810776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V="1">
            <a:off x="5356179" y="2001975"/>
            <a:ext cx="1544684" cy="89212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43"/>
          <p:cNvGrpSpPr>
            <a:grpSpLocks noChangeAspect="1"/>
          </p:cNvGrpSpPr>
          <p:nvPr/>
        </p:nvGrpSpPr>
        <p:grpSpPr bwMode="auto">
          <a:xfrm>
            <a:off x="4213225" y="2758281"/>
            <a:ext cx="752475" cy="855663"/>
            <a:chOff x="96" y="2358"/>
            <a:chExt cx="469" cy="529"/>
          </a:xfrm>
        </p:grpSpPr>
        <p:pic>
          <p:nvPicPr>
            <p:cNvPr id="24" name="Picture 44" descr="proton_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45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26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7822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FB84-46D7-2E4A-8B42-393F027DEFDD}" type="slidenum">
              <a:rPr kumimoji="1" lang="ja-JP" altLang="en-US" smtClean="0">
                <a:latin typeface="Comic Sans MS"/>
                <a:cs typeface="Comic Sans MS"/>
              </a:rPr>
              <a:t>30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755649" y="204818"/>
            <a:ext cx="8202295" cy="6372658"/>
            <a:chOff x="64" y="1344"/>
            <a:chExt cx="3920" cy="2896"/>
          </a:xfrm>
        </p:grpSpPr>
        <p:pic>
          <p:nvPicPr>
            <p:cNvPr id="7" name="Picture 6" descr="RHICcomplexnew"/>
            <p:cNvPicPr>
              <a:picLocks noChangeAspect="1" noChangeArrowheads="1"/>
            </p:cNvPicPr>
            <p:nvPr/>
          </p:nvPicPr>
          <p:blipFill>
            <a:blip r:embed="rId2">
              <a:alphaModFix amt="8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9"/>
            <p:cNvSpPr txBox="1">
              <a:spLocks noChangeArrowheads="1"/>
            </p:cNvSpPr>
            <p:nvPr/>
          </p:nvSpPr>
          <p:spPr bwMode="auto">
            <a:xfrm>
              <a:off x="3209" y="1392"/>
              <a:ext cx="475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 smtClean="0">
                  <a:solidFill>
                    <a:schemeClr val="accent2"/>
                  </a:solidFill>
                  <a:latin typeface="Comic Sans MS"/>
                  <a:cs typeface="Comic Sans MS"/>
                </a:rPr>
                <a:t>Brahms</a:t>
              </a:r>
              <a:endParaRPr kumimoji="0" lang="en-US" altLang="ja-JP" sz="1600" b="1" dirty="0">
                <a:solidFill>
                  <a:schemeClr val="accent2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kumimoji="0" lang="en-US" altLang="ja-JP" sz="1600" b="1" dirty="0">
                  <a:solidFill>
                    <a:schemeClr val="accent2"/>
                  </a:solidFill>
                  <a:latin typeface="Comic Sans MS"/>
                  <a:cs typeface="Comic Sans MS"/>
                </a:rPr>
                <a:t>pp2pp</a:t>
              </a:r>
              <a:endParaRPr kumimoji="0" lang="en-US" altLang="ja-JP" sz="1600" dirty="0">
                <a:latin typeface="Comic Sans MS"/>
                <a:cs typeface="Comic Sans MS"/>
              </a:endParaRP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523" y="2116335"/>
            <a:ext cx="772486" cy="52075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328" y="2403082"/>
            <a:ext cx="1256689" cy="409790"/>
          </a:xfrm>
          <a:prstGeom prst="rect">
            <a:avLst/>
          </a:prstGeom>
        </p:spPr>
      </p:pic>
      <p:grpSp>
        <p:nvGrpSpPr>
          <p:cNvPr id="9" name="図形グループ 8"/>
          <p:cNvGrpSpPr/>
          <p:nvPr/>
        </p:nvGrpSpPr>
        <p:grpSpPr>
          <a:xfrm>
            <a:off x="782328" y="2582468"/>
            <a:ext cx="4583249" cy="2154909"/>
            <a:chOff x="537163" y="42772"/>
            <a:chExt cx="4583249" cy="2154909"/>
          </a:xfrm>
        </p:grpSpPr>
        <p:pic>
          <p:nvPicPr>
            <p:cNvPr id="22" name="図 21" descr="35215603.gi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37163" y="42772"/>
              <a:ext cx="4583249" cy="2154909"/>
            </a:xfrm>
            <a:prstGeom prst="rect">
              <a:avLst/>
            </a:prstGeom>
          </p:spPr>
        </p:pic>
        <p:sp>
          <p:nvSpPr>
            <p:cNvPr id="23" name="テキスト ボックス 22"/>
            <p:cNvSpPr txBox="1"/>
            <p:nvPr/>
          </p:nvSpPr>
          <p:spPr>
            <a:xfrm>
              <a:off x="1424328" y="658562"/>
              <a:ext cx="31478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 smtClean="0">
                  <a:latin typeface="Comic Sans MS Bold"/>
                  <a:cs typeface="Comic Sans MS Bold"/>
                </a:rPr>
                <a:t>Wait a minute. Something behaves unexpectedly…</a:t>
              </a:r>
            </a:p>
            <a:p>
              <a:r>
                <a:rPr lang="en-US" altLang="ja-JP" dirty="0" smtClean="0">
                  <a:latin typeface="Comic Sans MS Bold"/>
                  <a:cs typeface="Comic Sans MS Bold"/>
                </a:rPr>
                <a:t>Let us re-measure it.</a:t>
              </a:r>
            </a:p>
          </p:txBody>
        </p:sp>
      </p:grpSp>
      <p:grpSp>
        <p:nvGrpSpPr>
          <p:cNvPr id="13" name="図形グループ 12"/>
          <p:cNvGrpSpPr/>
          <p:nvPr/>
        </p:nvGrpSpPr>
        <p:grpSpPr>
          <a:xfrm>
            <a:off x="4899919" y="1888699"/>
            <a:ext cx="4583249" cy="2154909"/>
            <a:chOff x="4899919" y="1888699"/>
            <a:chExt cx="4583249" cy="2154909"/>
          </a:xfrm>
        </p:grpSpPr>
        <p:pic>
          <p:nvPicPr>
            <p:cNvPr id="24" name="図 23" descr="35215603.gif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899919" y="1888699"/>
              <a:ext cx="4583249" cy="2154909"/>
            </a:xfrm>
            <a:prstGeom prst="rect">
              <a:avLst/>
            </a:prstGeom>
          </p:spPr>
        </p:pic>
        <p:sp>
          <p:nvSpPr>
            <p:cNvPr id="11" name="正方形/長方形 10"/>
            <p:cNvSpPr/>
            <p:nvPr/>
          </p:nvSpPr>
          <p:spPr>
            <a:xfrm>
              <a:off x="5915762" y="2596822"/>
              <a:ext cx="284111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dirty="0">
                  <a:latin typeface="Comic Sans MS"/>
                  <a:cs typeface="Comic Sans MS"/>
                </a:rPr>
                <a:t>Everything is alright. Just keep going.</a:t>
              </a:r>
              <a:endParaRPr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2" name="テキスト ボックス 1"/>
          <p:cNvSpPr txBox="1"/>
          <p:nvPr/>
        </p:nvSpPr>
        <p:spPr>
          <a:xfrm>
            <a:off x="2387082" y="6392810"/>
            <a:ext cx="4596406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p+Au</a:t>
            </a:r>
            <a:r>
              <a:rPr kumimoji="1" lang="en-US" altLang="ja-JP" dirty="0" smtClean="0">
                <a:latin typeface="Comic Sans MS"/>
                <a:cs typeface="Comic Sans MS"/>
              </a:rPr>
              <a:t> run would be over within 2 weeks ….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94235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9241" y="1178416"/>
            <a:ext cx="5735272" cy="352456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85528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 Bold"/>
                <a:cs typeface="Comic Sans MS Bold"/>
              </a:rPr>
              <a:t>Dedicated Measurement</a:t>
            </a:r>
            <a:endParaRPr kumimoji="1" lang="ja-JP" altLang="en-US" dirty="0">
              <a:latin typeface="Comic Sans MS Bold"/>
              <a:cs typeface="Comic Sans MS Bold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343284" y="2330654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p</a:t>
            </a:r>
            <a:endParaRPr kumimoji="1" lang="ja-JP" altLang="en-US" dirty="0"/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1579583" y="2640009"/>
            <a:ext cx="238388" cy="283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4018195" y="2501526"/>
            <a:ext cx="305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n</a:t>
            </a:r>
            <a:endParaRPr kumimoji="1" lang="ja-JP" altLang="en-US" dirty="0"/>
          </a:p>
        </p:txBody>
      </p:sp>
      <p:sp>
        <p:nvSpPr>
          <p:cNvPr id="13" name="正方形/長方形 12"/>
          <p:cNvSpPr/>
          <p:nvPr/>
        </p:nvSpPr>
        <p:spPr>
          <a:xfrm>
            <a:off x="4748971" y="2404054"/>
            <a:ext cx="815299" cy="59610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 smtClean="0"/>
              <a:t>ZDC</a:t>
            </a:r>
            <a:endParaRPr kumimoji="1" lang="ja-JP" altLang="en-US" dirty="0"/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1817971" y="2663310"/>
            <a:ext cx="3549736" cy="526892"/>
          </a:xfrm>
          <a:prstGeom prst="line">
            <a:avLst/>
          </a:prstGeom>
          <a:ln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爆発 2 23"/>
          <p:cNvSpPr/>
          <p:nvPr/>
        </p:nvSpPr>
        <p:spPr>
          <a:xfrm>
            <a:off x="4610659" y="2640009"/>
            <a:ext cx="468904" cy="196536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爆発 2 29"/>
          <p:cNvSpPr/>
          <p:nvPr/>
        </p:nvSpPr>
        <p:spPr>
          <a:xfrm>
            <a:off x="2722592" y="2896259"/>
            <a:ext cx="468904" cy="196536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4137394" y="2742511"/>
            <a:ext cx="550371" cy="940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4513" y="2972389"/>
            <a:ext cx="3150933" cy="337094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367707" y="935422"/>
            <a:ext cx="2909009" cy="2104183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5844513" y="1479666"/>
            <a:ext cx="2191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 smtClean="0">
                <a:latin typeface="Comic Sans MS"/>
                <a:cs typeface="Comic Sans MS"/>
              </a:rPr>
              <a:t>We need publishable data!</a:t>
            </a:r>
            <a:endParaRPr kumimoji="1" lang="ja-JP" altLang="en-US" sz="2000" dirty="0">
              <a:latin typeface="Comic Sans MS"/>
              <a:cs typeface="Comic Sans M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09241" y="5081144"/>
            <a:ext cx="642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Requested special beam tune only for this measurement.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Introducing </a:t>
            </a:r>
            <a:r>
              <a:rPr kumimoji="1" lang="en-US" altLang="ja-JP" dirty="0" smtClean="0">
                <a:latin typeface="Comic Sans MS"/>
                <a:cs typeface="Comic Sans MS"/>
              </a:rPr>
              <a:t>finite </a:t>
            </a:r>
            <a:r>
              <a:rPr kumimoji="1" lang="en-US" altLang="ja-JP" dirty="0" smtClean="0">
                <a:latin typeface="Comic Sans MS"/>
                <a:cs typeface="Comic Sans MS"/>
              </a:rPr>
              <a:t>angle b</a:t>
            </a:r>
            <a:r>
              <a:rPr kumimoji="1" lang="en-US" altLang="ja-JP" dirty="0" smtClean="0">
                <a:latin typeface="Comic Sans MS"/>
                <a:cs typeface="Comic Sans MS"/>
              </a:rPr>
              <a:t>e</a:t>
            </a:r>
            <a:r>
              <a:rPr kumimoji="1" lang="en-US" altLang="ja-JP" dirty="0" smtClean="0">
                <a:latin typeface="Comic Sans MS"/>
                <a:cs typeface="Comic Sans MS"/>
              </a:rPr>
              <a:t>tw</a:t>
            </a:r>
            <a:r>
              <a:rPr kumimoji="1" lang="en-US" altLang="ja-JP" dirty="0" smtClean="0">
                <a:latin typeface="Comic Sans MS"/>
                <a:cs typeface="Comic Sans MS"/>
              </a:rPr>
              <a:t>ee</a:t>
            </a:r>
            <a:r>
              <a:rPr kumimoji="1" lang="en-US" altLang="ja-JP" dirty="0" smtClean="0">
                <a:latin typeface="Comic Sans MS"/>
                <a:cs typeface="Comic Sans MS"/>
              </a:rPr>
              <a:t>n </a:t>
            </a:r>
            <a:r>
              <a:rPr kumimoji="1" lang="en-US" altLang="ja-JP" dirty="0" smtClean="0">
                <a:latin typeface="Comic Sans MS"/>
                <a:cs typeface="Comic Sans MS"/>
              </a:rPr>
              <a:t>Blue and Yellow </a:t>
            </a:r>
            <a:r>
              <a:rPr kumimoji="1" lang="en-US" altLang="ja-JP" dirty="0" smtClean="0">
                <a:latin typeface="Comic Sans MS"/>
                <a:cs typeface="Comic Sans MS"/>
              </a:rPr>
              <a:t>beams </a:t>
            </a:r>
            <a:r>
              <a:rPr kumimoji="1" lang="en-US" altLang="ja-JP" dirty="0" smtClean="0">
                <a:latin typeface="Comic Sans MS"/>
                <a:cs typeface="Comic Sans MS"/>
              </a:rPr>
              <a:t>in order to l</a:t>
            </a:r>
            <a:r>
              <a:rPr kumimoji="1" lang="en-US" altLang="ja-JP" dirty="0" smtClean="0">
                <a:latin typeface="Comic Sans MS"/>
                <a:cs typeface="Comic Sans MS"/>
              </a:rPr>
              <a:t>et </a:t>
            </a:r>
            <a:r>
              <a:rPr kumimoji="1" lang="en-US" altLang="ja-JP" dirty="0" smtClean="0">
                <a:latin typeface="Comic Sans MS"/>
                <a:cs typeface="Comic Sans MS"/>
              </a:rPr>
              <a:t>neutron</a:t>
            </a:r>
            <a:r>
              <a:rPr kumimoji="1" lang="en-US" altLang="ja-JP" dirty="0" smtClean="0">
                <a:latin typeface="Comic Sans MS"/>
                <a:cs typeface="Comic Sans MS"/>
              </a:rPr>
              <a:t> to be landed</a:t>
            </a:r>
            <a:r>
              <a:rPr kumimoji="1" lang="en-US" altLang="ja-JP" dirty="0" smtClean="0">
                <a:latin typeface="Comic Sans MS"/>
                <a:cs typeface="Comic Sans MS"/>
              </a:rPr>
              <a:t> at the center of ZDC.</a:t>
            </a:r>
            <a:endParaRPr kumimoji="1" lang="en-US" altLang="ja-JP" dirty="0" smtClean="0">
              <a:latin typeface="Comic Sans MS"/>
              <a:cs typeface="Comic Sans MS"/>
            </a:endParaRPr>
          </a:p>
        </p:txBody>
      </p:sp>
      <p:cxnSp>
        <p:nvCxnSpPr>
          <p:cNvPr id="20" name="直線矢印コネクタ 19"/>
          <p:cNvCxnSpPr/>
          <p:nvPr/>
        </p:nvCxnSpPr>
        <p:spPr>
          <a:xfrm>
            <a:off x="3371826" y="2404054"/>
            <a:ext cx="0" cy="48192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 flipV="1">
            <a:off x="3371826" y="2979134"/>
            <a:ext cx="0" cy="51317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/>
          <p:cNvSpPr txBox="1"/>
          <p:nvPr/>
        </p:nvSpPr>
        <p:spPr>
          <a:xfrm>
            <a:off x="2937076" y="2034722"/>
            <a:ext cx="869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2mrad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9708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dirty="0" smtClean="0">
                <a:latin typeface="Comic Sans MS"/>
                <a:cs typeface="Comic Sans MS"/>
              </a:rPr>
              <a:t>-Dependent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 </a:t>
            </a:r>
            <a:r>
              <a:rPr lang="en-US" altLang="ja-JP" dirty="0" smtClean="0">
                <a:latin typeface="Comic Sans MS"/>
                <a:cs typeface="Comic Sans MS"/>
              </a:rPr>
              <a:t>(inclusive)</a:t>
            </a:r>
            <a:endParaRPr kumimoji="1" lang="ja-JP" altLang="en-US" baseline="-250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7" y="1148644"/>
            <a:ext cx="4783392" cy="4977194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32</a:t>
            </a:fld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9" name="正方形/長方形 8"/>
          <p:cNvSpPr/>
          <p:nvPr/>
        </p:nvSpPr>
        <p:spPr>
          <a:xfrm>
            <a:off x="3372556" y="4318000"/>
            <a:ext cx="1509888" cy="8748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3372556" y="1417638"/>
            <a:ext cx="1509888" cy="87488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1425223" y="4318000"/>
            <a:ext cx="1509888" cy="43744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22" name="図形グループ 21"/>
          <p:cNvGrpSpPr/>
          <p:nvPr/>
        </p:nvGrpSpPr>
        <p:grpSpPr>
          <a:xfrm>
            <a:off x="1761547" y="4441678"/>
            <a:ext cx="5886644" cy="369332"/>
            <a:chOff x="1761547" y="4441678"/>
            <a:chExt cx="5886644" cy="369332"/>
          </a:xfrm>
        </p:grpSpPr>
        <p:cxnSp>
          <p:nvCxnSpPr>
            <p:cNvPr id="20" name="直線コネクタ 19"/>
            <p:cNvCxnSpPr/>
            <p:nvPr/>
          </p:nvCxnSpPr>
          <p:spPr>
            <a:xfrm flipV="1">
              <a:off x="1761547" y="4646866"/>
              <a:ext cx="3413851" cy="10858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20"/>
            <p:cNvSpPr txBox="1"/>
            <p:nvPr/>
          </p:nvSpPr>
          <p:spPr>
            <a:xfrm>
              <a:off x="5227787" y="4441678"/>
              <a:ext cx="2420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Comic Sans MS"/>
                  <a:cs typeface="Comic Sans MS"/>
                </a:rPr>
                <a:t>Present Frame Work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724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dirty="0" smtClean="0">
                <a:latin typeface="Comic Sans MS"/>
                <a:cs typeface="Comic Sans MS"/>
              </a:rPr>
              <a:t>-Dependent </a:t>
            </a:r>
            <a:r>
              <a:rPr lang="en-US" altLang="ja-JP" i="1" dirty="0" smtClean="0">
                <a:latin typeface="Comic Sans MS"/>
                <a:cs typeface="Comic Sans MS"/>
              </a:rPr>
              <a:t>A</a:t>
            </a:r>
            <a:r>
              <a:rPr lang="en-US" altLang="ja-JP" baseline="-25000" dirty="0" smtClean="0">
                <a:latin typeface="Comic Sans MS"/>
                <a:cs typeface="Comic Sans MS"/>
              </a:rPr>
              <a:t>N </a:t>
            </a:r>
            <a:r>
              <a:rPr lang="en-US" altLang="ja-JP" dirty="0" smtClean="0">
                <a:latin typeface="Comic Sans MS"/>
                <a:cs typeface="Comic Sans MS"/>
              </a:rPr>
              <a:t>(inclusive)</a:t>
            </a:r>
            <a:endParaRPr kumimoji="1" lang="ja-JP" altLang="en-US" baseline="-25000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97" y="1148644"/>
            <a:ext cx="4783392" cy="4977194"/>
          </a:xfrm>
          <a:prstGeom prst="rect">
            <a:avLst/>
          </a:prstGeom>
        </p:spPr>
      </p:pic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33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5" name="図形グループ 4"/>
          <p:cNvGrpSpPr/>
          <p:nvPr/>
        </p:nvGrpSpPr>
        <p:grpSpPr>
          <a:xfrm>
            <a:off x="5221298" y="1868623"/>
            <a:ext cx="3761066" cy="3473043"/>
            <a:chOff x="5398818" y="1868623"/>
            <a:chExt cx="3761066" cy="3473043"/>
          </a:xfrm>
        </p:grpSpPr>
        <p:grpSp>
          <p:nvGrpSpPr>
            <p:cNvPr id="3" name="図形グループ 2"/>
            <p:cNvGrpSpPr/>
            <p:nvPr/>
          </p:nvGrpSpPr>
          <p:grpSpPr>
            <a:xfrm>
              <a:off x="5741346" y="1868623"/>
              <a:ext cx="2679003" cy="2812141"/>
              <a:chOff x="5741346" y="1868623"/>
              <a:chExt cx="2679003" cy="2812141"/>
            </a:xfrm>
          </p:grpSpPr>
          <p:pic>
            <p:nvPicPr>
              <p:cNvPr id="10" name="コンテンツ プレースホルダー 3"/>
              <p:cNvPicPr>
                <a:picLocks noChangeAspect="1"/>
              </p:cNvPicPr>
              <p:nvPr/>
            </p:nvPicPr>
            <p:blipFill rotWithShape="1">
              <a:blip r:embed="rId3"/>
              <a:srcRect l="5569" t="-5834" r="5250" b="5606"/>
              <a:stretch/>
            </p:blipFill>
            <p:spPr>
              <a:xfrm rot="730629" flipH="1">
                <a:off x="5741346" y="1868623"/>
                <a:ext cx="2679003" cy="2812141"/>
              </a:xfrm>
              <a:prstGeom prst="rect">
                <a:avLst/>
              </a:prstGeom>
            </p:spPr>
          </p:pic>
          <p:sp>
            <p:nvSpPr>
              <p:cNvPr id="11" name="テキスト ボックス 10"/>
              <p:cNvSpPr txBox="1"/>
              <p:nvPr/>
            </p:nvSpPr>
            <p:spPr>
              <a:xfrm>
                <a:off x="7571929" y="2172791"/>
                <a:ext cx="847357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8800" i="1" dirty="0" smtClean="0">
                    <a:solidFill>
                      <a:srgbClr val="FF0000"/>
                    </a:solidFill>
                    <a:latin typeface="Comic Sans MS"/>
                    <a:ea typeface="ＤＦＰ太丸ゴシック体"/>
                    <a:cs typeface="Comic Sans MS"/>
                  </a:rPr>
                  <a:t>!</a:t>
                </a:r>
                <a:endParaRPr kumimoji="1" lang="ja-JP" altLang="en-US" sz="8800" i="1" dirty="0">
                  <a:solidFill>
                    <a:srgbClr val="FF0000"/>
                  </a:solidFill>
                  <a:latin typeface="Comic Sans MS"/>
                  <a:ea typeface="ＤＦＰ太丸ゴシック体"/>
                  <a:cs typeface="Comic Sans MS"/>
                </a:endParaRPr>
              </a:p>
            </p:txBody>
          </p:sp>
        </p:grpSp>
        <p:sp>
          <p:nvSpPr>
            <p:cNvPr id="12" name="テキスト ボックス 11"/>
            <p:cNvSpPr txBox="1"/>
            <p:nvPr/>
          </p:nvSpPr>
          <p:spPr>
            <a:xfrm>
              <a:off x="5398818" y="4880001"/>
              <a:ext cx="37610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400" b="1" dirty="0" smtClean="0">
                  <a:latin typeface="Comic Sans MS"/>
                  <a:cs typeface="Comic Sans MS"/>
                </a:rPr>
                <a:t>Absolutely Unexpected!</a:t>
              </a:r>
              <a:endParaRPr kumimoji="1" lang="ja-JP" altLang="en-US" sz="2400" b="1" dirty="0">
                <a:latin typeface="Comic Sans MS"/>
                <a:cs typeface="Comic Sans MS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198850" y="6088799"/>
            <a:ext cx="309498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Analysis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by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r>
              <a:rPr kumimoji="1" lang="en-US" altLang="ja-JP" dirty="0" err="1" smtClean="0">
                <a:latin typeface="Comic Sans MS"/>
                <a:cs typeface="Comic Sans MS"/>
              </a:rPr>
              <a:t>Minjung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Kim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(SNU/RIKEN)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4429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線コネクタ 65"/>
          <p:cNvCxnSpPr/>
          <p:nvPr/>
        </p:nvCxnSpPr>
        <p:spPr>
          <a:xfrm flipV="1">
            <a:off x="4976710" y="1419338"/>
            <a:ext cx="2846816" cy="3684582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753569" y="1347058"/>
            <a:ext cx="2846816" cy="3684582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円/楕円 12"/>
          <p:cNvSpPr/>
          <p:nvPr/>
        </p:nvSpPr>
        <p:spPr>
          <a:xfrm>
            <a:off x="2558133" y="2080063"/>
            <a:ext cx="562819" cy="5628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2270319" y="2469414"/>
            <a:ext cx="466532" cy="591286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188723" y="1842310"/>
            <a:ext cx="101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neutron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266602" y="3691851"/>
            <a:ext cx="0" cy="1080345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3258573" y="2136559"/>
            <a:ext cx="562819" cy="562819"/>
          </a:xfrm>
          <a:prstGeom prst="ellipse">
            <a:avLst/>
          </a:prstGeom>
          <a:gradFill flip="none" rotWithShape="1">
            <a:gsLst>
              <a:gs pos="8000">
                <a:srgbClr val="3366FF">
                  <a:alpha val="90000"/>
                </a:srgbClr>
              </a:gs>
              <a:gs pos="97000">
                <a:srgbClr val="FFFFFF">
                  <a:alpha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311400" y="2469414"/>
            <a:ext cx="1162080" cy="680186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1514475" y="3311166"/>
            <a:ext cx="567547" cy="73721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585328" y="4116405"/>
            <a:ext cx="19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Polarized proton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93212" y="1767227"/>
            <a:ext cx="89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proton</a:t>
            </a:r>
            <a:endParaRPr lang="ja-JP" altLang="en-US" b="1" dirty="0">
              <a:latin typeface="Comic Sans MS"/>
              <a:cs typeface="Comic Sans MS"/>
            </a:endParaRPr>
          </a:p>
        </p:txBody>
      </p:sp>
      <p:sp>
        <p:nvSpPr>
          <p:cNvPr id="29" name="爆発 1 28"/>
          <p:cNvSpPr/>
          <p:nvPr/>
        </p:nvSpPr>
        <p:spPr>
          <a:xfrm>
            <a:off x="2075672" y="3092424"/>
            <a:ext cx="194647" cy="225092"/>
          </a:xfrm>
          <a:prstGeom prst="irregularSeal1">
            <a:avLst/>
          </a:prstGeom>
          <a:solidFill>
            <a:srgbClr val="FFFF00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991882" y="4006922"/>
            <a:ext cx="562819" cy="5628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520282" y="1645615"/>
            <a:ext cx="101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neutron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5997043" y="1961038"/>
            <a:ext cx="562819" cy="562819"/>
          </a:xfrm>
          <a:prstGeom prst="ellipse">
            <a:avLst/>
          </a:prstGeom>
          <a:gradFill flip="none" rotWithShape="1">
            <a:gsLst>
              <a:gs pos="8000">
                <a:srgbClr val="3366FF">
                  <a:alpha val="90000"/>
                </a:srgbClr>
              </a:gs>
              <a:gs pos="97000">
                <a:srgbClr val="FFFFFF">
                  <a:alpha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6567701" y="1679566"/>
            <a:ext cx="1281225" cy="128122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 flipH="1" flipV="1">
            <a:off x="6278453" y="2227792"/>
            <a:ext cx="114796" cy="832908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テキスト ボックス 48"/>
          <p:cNvSpPr txBox="1"/>
          <p:nvPr/>
        </p:nvSpPr>
        <p:spPr>
          <a:xfrm>
            <a:off x="7242885" y="1767227"/>
            <a:ext cx="15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Gold nucleus</a:t>
            </a:r>
            <a:endParaRPr lang="ja-JP" altLang="en-US" b="1" dirty="0">
              <a:latin typeface="Comic Sans MS"/>
              <a:cs typeface="Comic Sans MS"/>
            </a:endParaRPr>
          </a:p>
        </p:txBody>
      </p:sp>
      <p:cxnSp>
        <p:nvCxnSpPr>
          <p:cNvPr id="53" name="直線コネクタ 52"/>
          <p:cNvCxnSpPr/>
          <p:nvPr/>
        </p:nvCxnSpPr>
        <p:spPr>
          <a:xfrm flipH="1">
            <a:off x="6515867" y="2517218"/>
            <a:ext cx="466532" cy="591286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V="1">
            <a:off x="5512150" y="3739655"/>
            <a:ext cx="0" cy="1080345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爆発 1 60"/>
          <p:cNvSpPr/>
          <p:nvPr/>
        </p:nvSpPr>
        <p:spPr>
          <a:xfrm>
            <a:off x="6321220" y="3140228"/>
            <a:ext cx="194647" cy="225092"/>
          </a:xfrm>
          <a:prstGeom prst="irregularSeal1">
            <a:avLst/>
          </a:prstGeom>
          <a:solidFill>
            <a:srgbClr val="FFFF00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5237430" y="4054726"/>
            <a:ext cx="562819" cy="5628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67" name="直線コネクタ 66"/>
          <p:cNvCxnSpPr/>
          <p:nvPr/>
        </p:nvCxnSpPr>
        <p:spPr>
          <a:xfrm flipV="1">
            <a:off x="5737616" y="3383446"/>
            <a:ext cx="567547" cy="73721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878105" y="4192335"/>
            <a:ext cx="19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Polarized proton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2862289" y="2740318"/>
            <a:ext cx="652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~5%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5457701" y="2616315"/>
            <a:ext cx="935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~15</a:t>
            </a:r>
            <a:r>
              <a:rPr lang="en-US" altLang="ja-JP" dirty="0" smtClean="0">
                <a:solidFill>
                  <a:srgbClr val="FF0000"/>
                </a:solidFill>
                <a:latin typeface="Comic Sans MS"/>
                <a:cs typeface="Comic Sans MS"/>
              </a:rPr>
              <a:t>% !!</a:t>
            </a:r>
            <a:endParaRPr kumimoji="1" lang="ja-JP" altLang="en-US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latin typeface="Comic Sans MS Bold"/>
                <a:cs typeface="Comic Sans MS Bold"/>
              </a:rPr>
              <a:t>Contradict to Naïve Prediction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750540" y="5645561"/>
            <a:ext cx="790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Neutrons are produced more to the opposite side of </a:t>
            </a:r>
            <a:r>
              <a:rPr kumimoji="1" lang="en-US" altLang="ja-JP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p+p</a:t>
            </a:r>
            <a:r>
              <a:rPr kumimoji="1"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 case by 15%</a:t>
            </a:r>
            <a:endParaRPr kumimoji="1" lang="ja-JP" alt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3520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" y="274638"/>
            <a:ext cx="9143998" cy="1143000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What is going on 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80352" y="3628756"/>
            <a:ext cx="4345113" cy="2595956"/>
          </a:xfrm>
        </p:spPr>
        <p:txBody>
          <a:bodyPr>
            <a:normAutofit fontScale="85000" lnSpcReduction="20000"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Isospin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Symmetry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Surface Structure of Nucleus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QED Process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Gluon Saturation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Else…</a:t>
            </a:r>
          </a:p>
          <a:p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10" y="1600200"/>
            <a:ext cx="4195861" cy="4365859"/>
          </a:xfrm>
          <a:prstGeom prst="rect">
            <a:avLst/>
          </a:prstGeom>
        </p:spPr>
      </p:pic>
      <p:graphicFrame>
        <p:nvGraphicFramePr>
          <p:cNvPr id="5" name="表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229050"/>
              </p:ext>
            </p:extLst>
          </p:nvPr>
        </p:nvGraphicFramePr>
        <p:xfrm>
          <a:off x="4680352" y="1352782"/>
          <a:ext cx="4226578" cy="1975610"/>
        </p:xfrm>
        <a:graphic>
          <a:graphicData uri="http://schemas.openxmlformats.org/drawingml/2006/table">
            <a:tbl>
              <a:tblPr firstRow="1" bandRow="1">
                <a:tableStyleId>{2A488322-F2BA-4B5B-9748-0D474271808F}</a:tableStyleId>
              </a:tblPr>
              <a:tblGrid>
                <a:gridCol w="826416"/>
                <a:gridCol w="1676229"/>
                <a:gridCol w="1723933"/>
              </a:tblGrid>
              <a:tr h="604010">
                <a:tc>
                  <a:txBody>
                    <a:bodyPr/>
                    <a:lstStyle/>
                    <a:p>
                      <a:pPr algn="ctr"/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# of proton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# of neutron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99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p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0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99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Al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13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14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49942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Au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79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 smtClean="0">
                          <a:latin typeface="Comic Sans MS"/>
                          <a:cs typeface="Comic Sans MS"/>
                        </a:rPr>
                        <a:t>118</a:t>
                      </a:r>
                      <a:endParaRPr kumimoji="1" lang="ja-JP" alt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35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5007211" y="5153537"/>
            <a:ext cx="2408717" cy="14599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3" y="3628756"/>
            <a:ext cx="1566683" cy="156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39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41866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Primakoff</a:t>
            </a:r>
            <a:r>
              <a:rPr lang="en-US" altLang="ja-JP" dirty="0" smtClean="0">
                <a:latin typeface="Comic Sans MS"/>
                <a:cs typeface="Comic Sans MS"/>
              </a:rPr>
              <a:t> (EM) Effect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478335" y="1408762"/>
            <a:ext cx="2819400" cy="2384425"/>
            <a:chOff x="4506106" y="2030186"/>
            <a:chExt cx="2819400" cy="2384425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839553" y="1284866"/>
            <a:ext cx="3342109" cy="2508321"/>
            <a:chOff x="839553" y="1660854"/>
            <a:chExt cx="3342109" cy="2508321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839553" y="1838725"/>
              <a:ext cx="2917825" cy="2330450"/>
              <a:chOff x="839553" y="1838725"/>
              <a:chExt cx="2917825" cy="2330450"/>
            </a:xfrm>
          </p:grpSpPr>
          <p:pic>
            <p:nvPicPr>
              <p:cNvPr id="5" name="Picture 1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553" y="1838725"/>
                <a:ext cx="2917825" cy="2330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正方形/長方形 7"/>
              <p:cNvSpPr/>
              <p:nvPr/>
            </p:nvSpPr>
            <p:spPr>
              <a:xfrm>
                <a:off x="839553" y="1838725"/>
                <a:ext cx="653630" cy="1914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3167780" y="1660854"/>
              <a:ext cx="1013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neutron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296588" y="3799843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8667" y="169250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9138" y="159342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66" name="スライド番号プレースホルダー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36</a:t>
            </a:fld>
            <a:endParaRPr kumimoji="1" lang="ja-JP" altLang="en-US"/>
          </a:p>
        </p:txBody>
      </p:sp>
      <p:sp>
        <p:nvSpPr>
          <p:cNvPr id="88" name="円/楕円 87"/>
          <p:cNvSpPr/>
          <p:nvPr/>
        </p:nvSpPr>
        <p:spPr>
          <a:xfrm>
            <a:off x="6266696" y="5990039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9" name="直線コネクタ 88"/>
          <p:cNvCxnSpPr/>
          <p:nvPr/>
        </p:nvCxnSpPr>
        <p:spPr>
          <a:xfrm>
            <a:off x="5237996" y="606498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テキスト ボックス 91"/>
          <p:cNvSpPr txBox="1"/>
          <p:nvPr/>
        </p:nvSpPr>
        <p:spPr>
          <a:xfrm>
            <a:off x="4783825" y="56360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4796383" y="4505796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pic>
        <p:nvPicPr>
          <p:cNvPr id="97" name="図 9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32142">
            <a:off x="5811754" y="5093669"/>
            <a:ext cx="1074984" cy="789590"/>
          </a:xfrm>
          <a:prstGeom prst="rect">
            <a:avLst/>
          </a:prstGeom>
        </p:spPr>
      </p:pic>
      <p:sp>
        <p:nvSpPr>
          <p:cNvPr id="101" name="正方形/長方形 100"/>
          <p:cNvSpPr/>
          <p:nvPr/>
        </p:nvSpPr>
        <p:spPr>
          <a:xfrm>
            <a:off x="5040542" y="5672217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02" name="正方形/長方形 101"/>
          <p:cNvSpPr/>
          <p:nvPr/>
        </p:nvSpPr>
        <p:spPr>
          <a:xfrm rot="2438771">
            <a:off x="6475290" y="5117667"/>
            <a:ext cx="221758" cy="3996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6437940" y="5093647"/>
            <a:ext cx="45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22" name="円/楕円 121"/>
          <p:cNvSpPr/>
          <p:nvPr/>
        </p:nvSpPr>
        <p:spPr>
          <a:xfrm>
            <a:off x="2474556" y="597168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5" name="直線コネクタ 124"/>
          <p:cNvCxnSpPr/>
          <p:nvPr/>
        </p:nvCxnSpPr>
        <p:spPr>
          <a:xfrm flipV="1">
            <a:off x="2544406" y="4892183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991685" y="561774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017085" y="4487440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2542665" y="5294574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>
                <a:latin typeface="Symbol" charset="2"/>
                <a:cs typeface="Symbol" charset="2"/>
              </a:rPr>
              <a:t>+</a:t>
            </a:r>
            <a:endParaRPr kumimoji="1" lang="ja-JP" altLang="en-US" sz="3600" baseline="30000" dirty="0">
              <a:latin typeface="Symbol" charset="2"/>
              <a:cs typeface="Symbol" charset="2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3693688" y="561774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n</a:t>
            </a:r>
            <a:endParaRPr kumimoji="1" lang="ja-JP" altLang="en-US" sz="4400" dirty="0"/>
          </a:p>
        </p:txBody>
      </p:sp>
      <p:cxnSp>
        <p:nvCxnSpPr>
          <p:cNvPr id="134" name="直線矢印コネクタ 133"/>
          <p:cNvCxnSpPr/>
          <p:nvPr/>
        </p:nvCxnSpPr>
        <p:spPr>
          <a:xfrm>
            <a:off x="1406450" y="6047883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図形グループ 43"/>
          <p:cNvGrpSpPr/>
          <p:nvPr/>
        </p:nvGrpSpPr>
        <p:grpSpPr>
          <a:xfrm>
            <a:off x="1445856" y="4328751"/>
            <a:ext cx="2199044" cy="732199"/>
            <a:chOff x="1445856" y="4328751"/>
            <a:chExt cx="2199044" cy="732199"/>
          </a:xfrm>
        </p:grpSpPr>
        <p:sp>
          <p:nvSpPr>
            <p:cNvPr id="124" name="円/楕円 123"/>
            <p:cNvSpPr/>
            <p:nvPr/>
          </p:nvSpPr>
          <p:spPr>
            <a:xfrm>
              <a:off x="2474556" y="4841383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3" name="直線コネクタ 122"/>
            <p:cNvCxnSpPr/>
            <p:nvPr/>
          </p:nvCxnSpPr>
          <p:spPr>
            <a:xfrm>
              <a:off x="1445856" y="489218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24" idx="6"/>
            </p:cNvCxnSpPr>
            <p:nvPr/>
          </p:nvCxnSpPr>
          <p:spPr>
            <a:xfrm flipV="1">
              <a:off x="2639656" y="4686300"/>
              <a:ext cx="1005244" cy="2376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24" idx="6"/>
            </p:cNvCxnSpPr>
            <p:nvPr/>
          </p:nvCxnSpPr>
          <p:spPr>
            <a:xfrm>
              <a:off x="2639656" y="4923933"/>
              <a:ext cx="992544" cy="10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24" idx="6"/>
            </p:cNvCxnSpPr>
            <p:nvPr/>
          </p:nvCxnSpPr>
          <p:spPr>
            <a:xfrm>
              <a:off x="2639656" y="4923933"/>
              <a:ext cx="1005244" cy="137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>
              <a:stCxn id="124" idx="6"/>
            </p:cNvCxnSpPr>
            <p:nvPr/>
          </p:nvCxnSpPr>
          <p:spPr>
            <a:xfrm flipV="1">
              <a:off x="2639656" y="4787900"/>
              <a:ext cx="998894" cy="1360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テキスト ボックス 134"/>
            <p:cNvSpPr txBox="1"/>
            <p:nvPr/>
          </p:nvSpPr>
          <p:spPr>
            <a:xfrm>
              <a:off x="2342930" y="4328751"/>
              <a:ext cx="4435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Symbol" charset="2"/>
                  <a:cs typeface="Symbol" charset="2"/>
                </a:rPr>
                <a:t>a</a:t>
              </a:r>
              <a:endParaRPr kumimoji="1" lang="ja-JP" altLang="en-US" sz="32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36" name="正方形/長方形 135"/>
          <p:cNvSpPr/>
          <p:nvPr/>
        </p:nvSpPr>
        <p:spPr>
          <a:xfrm>
            <a:off x="1220553" y="5590198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40" name="円/楕円 139"/>
          <p:cNvSpPr/>
          <p:nvPr/>
        </p:nvSpPr>
        <p:spPr>
          <a:xfrm>
            <a:off x="6265506" y="48477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1" name="直線コネクタ 140"/>
          <p:cNvCxnSpPr/>
          <p:nvPr/>
        </p:nvCxnSpPr>
        <p:spPr>
          <a:xfrm>
            <a:off x="5236806" y="489853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>
            <a:stCxn id="140" idx="6"/>
          </p:cNvCxnSpPr>
          <p:nvPr/>
        </p:nvCxnSpPr>
        <p:spPr>
          <a:xfrm flipV="1">
            <a:off x="6430606" y="4692650"/>
            <a:ext cx="1005244" cy="2376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>
            <a:stCxn id="140" idx="6"/>
          </p:cNvCxnSpPr>
          <p:nvPr/>
        </p:nvCxnSpPr>
        <p:spPr>
          <a:xfrm>
            <a:off x="6430606" y="4930283"/>
            <a:ext cx="992544" cy="10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>
            <a:stCxn id="140" idx="6"/>
          </p:cNvCxnSpPr>
          <p:nvPr/>
        </p:nvCxnSpPr>
        <p:spPr>
          <a:xfrm>
            <a:off x="6430606" y="4930283"/>
            <a:ext cx="1005244" cy="137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>
            <a:stCxn id="140" idx="6"/>
          </p:cNvCxnSpPr>
          <p:nvPr/>
        </p:nvCxnSpPr>
        <p:spPr>
          <a:xfrm flipV="1">
            <a:off x="6430606" y="4794250"/>
            <a:ext cx="998894" cy="13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テキスト ボックス 145"/>
          <p:cNvSpPr txBox="1"/>
          <p:nvPr/>
        </p:nvSpPr>
        <p:spPr>
          <a:xfrm>
            <a:off x="6011472" y="4289204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baseline="-25000" dirty="0" err="1" smtClean="0">
                <a:latin typeface="Symbol" charset="2"/>
                <a:cs typeface="Symbol" charset="2"/>
              </a:rPr>
              <a:t>EM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grpSp>
        <p:nvGrpSpPr>
          <p:cNvPr id="18" name="図形グループ 17"/>
          <p:cNvGrpSpPr/>
          <p:nvPr/>
        </p:nvGrpSpPr>
        <p:grpSpPr>
          <a:xfrm>
            <a:off x="6371883" y="5569019"/>
            <a:ext cx="1785522" cy="945060"/>
            <a:chOff x="6371883" y="5569019"/>
            <a:chExt cx="1785522" cy="945060"/>
          </a:xfrm>
        </p:grpSpPr>
        <p:cxnSp>
          <p:nvCxnSpPr>
            <p:cNvPr id="95" name="直線矢印コネクタ 94"/>
            <p:cNvCxnSpPr/>
            <p:nvPr/>
          </p:nvCxnSpPr>
          <p:spPr>
            <a:xfrm flipV="1">
              <a:off x="6371883" y="6064983"/>
              <a:ext cx="1371074" cy="83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テキスト ボックス 103"/>
            <p:cNvSpPr txBox="1"/>
            <p:nvPr/>
          </p:nvSpPr>
          <p:spPr>
            <a:xfrm>
              <a:off x="7722671" y="5692967"/>
              <a:ext cx="4347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/>
                <a:t>n</a:t>
              </a:r>
              <a:endParaRPr lang="ja-JP" altLang="en-US" sz="3600" dirty="0"/>
            </a:p>
          </p:txBody>
        </p:sp>
        <p:sp>
          <p:nvSpPr>
            <p:cNvPr id="17" name="禁止 16"/>
            <p:cNvSpPr/>
            <p:nvPr/>
          </p:nvSpPr>
          <p:spPr>
            <a:xfrm>
              <a:off x="6553200" y="5569019"/>
              <a:ext cx="945060" cy="945060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0000FF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テキスト ボックス 14"/>
          <p:cNvSpPr txBox="1"/>
          <p:nvPr/>
        </p:nvSpPr>
        <p:spPr>
          <a:xfrm>
            <a:off x="4438979" y="2730911"/>
            <a:ext cx="113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EM-field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3" name="テキスト ボックス 52"/>
          <p:cNvSpPr txBox="1"/>
          <p:nvPr/>
        </p:nvSpPr>
        <p:spPr>
          <a:xfrm>
            <a:off x="5664077" y="1414666"/>
            <a:ext cx="352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 smtClean="0">
                <a:latin typeface="Comic Sans MS"/>
                <a:cs typeface="Comic Sans MS"/>
              </a:rPr>
              <a:t>Primakoff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Ultra Peripheral Collision (UPC)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304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20133" y="141866"/>
            <a:ext cx="8737600" cy="1143000"/>
          </a:xfrm>
        </p:spPr>
        <p:txBody>
          <a:bodyPr>
            <a:normAutofit/>
          </a:bodyPr>
          <a:lstStyle/>
          <a:p>
            <a:r>
              <a:rPr lang="en-US" altLang="ja-JP" dirty="0" err="1">
                <a:latin typeface="Comic Sans MS"/>
                <a:cs typeface="Comic Sans MS"/>
              </a:rPr>
              <a:t>Primakoff</a:t>
            </a:r>
            <a:r>
              <a:rPr lang="en-US" altLang="ja-JP" dirty="0">
                <a:latin typeface="Comic Sans MS"/>
                <a:cs typeface="Comic Sans MS"/>
              </a:rPr>
              <a:t> (EM) Effect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478335" y="1408762"/>
            <a:ext cx="2819400" cy="2384425"/>
            <a:chOff x="4506106" y="2030186"/>
            <a:chExt cx="2819400" cy="2384425"/>
          </a:xfrm>
        </p:grpSpPr>
        <p:pic>
          <p:nvPicPr>
            <p:cNvPr id="4" name="Picture 1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6106" y="2030186"/>
              <a:ext cx="2819400" cy="2384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9" name="正方形/長方形 8"/>
            <p:cNvSpPr/>
            <p:nvPr/>
          </p:nvSpPr>
          <p:spPr>
            <a:xfrm>
              <a:off x="4686909" y="2030186"/>
              <a:ext cx="653630" cy="1914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2" name="図形グループ 11"/>
          <p:cNvGrpSpPr/>
          <p:nvPr/>
        </p:nvGrpSpPr>
        <p:grpSpPr>
          <a:xfrm>
            <a:off x="839553" y="1284866"/>
            <a:ext cx="3342109" cy="2508321"/>
            <a:chOff x="839553" y="1660854"/>
            <a:chExt cx="3342109" cy="2508321"/>
          </a:xfrm>
        </p:grpSpPr>
        <p:grpSp>
          <p:nvGrpSpPr>
            <p:cNvPr id="11" name="図形グループ 10"/>
            <p:cNvGrpSpPr/>
            <p:nvPr/>
          </p:nvGrpSpPr>
          <p:grpSpPr>
            <a:xfrm>
              <a:off x="839553" y="1838725"/>
              <a:ext cx="2917825" cy="2330450"/>
              <a:chOff x="839553" y="1838725"/>
              <a:chExt cx="2917825" cy="2330450"/>
            </a:xfrm>
          </p:grpSpPr>
          <p:pic>
            <p:nvPicPr>
              <p:cNvPr id="5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9553" y="1838725"/>
                <a:ext cx="2917825" cy="2330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8" name="正方形/長方形 7"/>
              <p:cNvSpPr/>
              <p:nvPr/>
            </p:nvSpPr>
            <p:spPr>
              <a:xfrm>
                <a:off x="839553" y="1838725"/>
                <a:ext cx="653630" cy="19146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latin typeface="Comic Sans MS"/>
                  <a:cs typeface="Comic Sans MS"/>
                </a:endParaRPr>
              </a:p>
            </p:txBody>
          </p:sp>
        </p:grpSp>
        <p:sp>
          <p:nvSpPr>
            <p:cNvPr id="6" name="テキスト ボックス 5"/>
            <p:cNvSpPr txBox="1"/>
            <p:nvPr/>
          </p:nvSpPr>
          <p:spPr>
            <a:xfrm>
              <a:off x="3167780" y="1660854"/>
              <a:ext cx="10138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neutron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3" name="テキスト ボックス 12"/>
          <p:cNvSpPr txBox="1"/>
          <p:nvPr/>
        </p:nvSpPr>
        <p:spPr>
          <a:xfrm>
            <a:off x="5296588" y="3799843"/>
            <a:ext cx="806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t</a:t>
            </a:r>
            <a:r>
              <a:rPr lang="ja-JP" altLang="en-US" i="1" dirty="0"/>
              <a:t>　</a:t>
            </a:r>
            <a:r>
              <a:rPr kumimoji="1" lang="en-US" altLang="ja-JP" dirty="0" smtClean="0"/>
              <a:t>→ 0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98667" y="1692501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659138" y="1593428"/>
            <a:ext cx="318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A</a:t>
            </a:r>
            <a:endParaRPr kumimoji="1" lang="ja-JP" altLang="en-US" dirty="0"/>
          </a:p>
        </p:txBody>
      </p:sp>
      <p:sp>
        <p:nvSpPr>
          <p:cNvPr id="66" name="スライド番号プレースホルダー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37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664077" y="1414666"/>
            <a:ext cx="3529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 err="1" smtClean="0">
                <a:latin typeface="Comic Sans MS"/>
                <a:cs typeface="Comic Sans MS"/>
              </a:rPr>
              <a:t>Primakoff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pPr algn="ctr"/>
            <a:r>
              <a:rPr lang="en-US" altLang="ja-JP" dirty="0" smtClean="0">
                <a:latin typeface="Comic Sans MS"/>
                <a:cs typeface="Comic Sans MS"/>
              </a:rPr>
              <a:t>Ultra Peripheral Collision (UPC)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7" name="正方形/長方形 86"/>
          <p:cNvSpPr/>
          <p:nvPr/>
        </p:nvSpPr>
        <p:spPr>
          <a:xfrm>
            <a:off x="6349246" y="5990039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8" name="円/楕円 87"/>
          <p:cNvSpPr/>
          <p:nvPr/>
        </p:nvSpPr>
        <p:spPr>
          <a:xfrm>
            <a:off x="6266696" y="5990039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9" name="直線コネクタ 88"/>
          <p:cNvCxnSpPr/>
          <p:nvPr/>
        </p:nvCxnSpPr>
        <p:spPr>
          <a:xfrm>
            <a:off x="5237996" y="6064982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1" name="直線コネクタ 90"/>
          <p:cNvCxnSpPr/>
          <p:nvPr/>
        </p:nvCxnSpPr>
        <p:spPr>
          <a:xfrm flipV="1">
            <a:off x="7031253" y="5788645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2" name="テキスト ボックス 91"/>
          <p:cNvSpPr txBox="1"/>
          <p:nvPr/>
        </p:nvSpPr>
        <p:spPr>
          <a:xfrm>
            <a:off x="4783825" y="5636096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93" name="テキスト ボックス 92"/>
          <p:cNvSpPr txBox="1"/>
          <p:nvPr/>
        </p:nvSpPr>
        <p:spPr>
          <a:xfrm>
            <a:off x="4796383" y="4505796"/>
            <a:ext cx="50045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cxnSp>
        <p:nvCxnSpPr>
          <p:cNvPr id="95" name="直線矢印コネクタ 94"/>
          <p:cNvCxnSpPr>
            <a:stCxn id="87" idx="3"/>
          </p:cNvCxnSpPr>
          <p:nvPr/>
        </p:nvCxnSpPr>
        <p:spPr>
          <a:xfrm flipV="1">
            <a:off x="7031253" y="6064982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6" name="正方形/長方形 95"/>
          <p:cNvSpPr/>
          <p:nvPr/>
        </p:nvSpPr>
        <p:spPr>
          <a:xfrm>
            <a:off x="7742957" y="5350460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97" name="図 9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132142">
            <a:off x="5811754" y="5093669"/>
            <a:ext cx="1074984" cy="789590"/>
          </a:xfrm>
          <a:prstGeom prst="rect">
            <a:avLst/>
          </a:prstGeom>
        </p:spPr>
      </p:pic>
      <p:sp>
        <p:nvSpPr>
          <p:cNvPr id="98" name="テキスト ボックス 97"/>
          <p:cNvSpPr txBox="1"/>
          <p:nvPr/>
        </p:nvSpPr>
        <p:spPr>
          <a:xfrm>
            <a:off x="6452356" y="6020816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101" name="正方形/長方形 100"/>
          <p:cNvSpPr/>
          <p:nvPr/>
        </p:nvSpPr>
        <p:spPr>
          <a:xfrm>
            <a:off x="5040542" y="5672217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sp>
        <p:nvSpPr>
          <p:cNvPr id="102" name="正方形/長方形 101"/>
          <p:cNvSpPr/>
          <p:nvPr/>
        </p:nvSpPr>
        <p:spPr>
          <a:xfrm rot="2438771">
            <a:off x="6475290" y="5117667"/>
            <a:ext cx="221758" cy="3996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6437940" y="5093647"/>
            <a:ext cx="4523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04" name="テキスト ボックス 103"/>
          <p:cNvSpPr txBox="1"/>
          <p:nvPr/>
        </p:nvSpPr>
        <p:spPr>
          <a:xfrm>
            <a:off x="7722671" y="5692967"/>
            <a:ext cx="4347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dirty="0"/>
              <a:t>n</a:t>
            </a:r>
            <a:endParaRPr lang="ja-JP" altLang="en-US" sz="3600" dirty="0"/>
          </a:p>
        </p:txBody>
      </p:sp>
      <p:sp>
        <p:nvSpPr>
          <p:cNvPr id="122" name="円/楕円 121"/>
          <p:cNvSpPr/>
          <p:nvPr/>
        </p:nvSpPr>
        <p:spPr>
          <a:xfrm>
            <a:off x="2474556" y="597168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5" name="直線コネクタ 124"/>
          <p:cNvCxnSpPr/>
          <p:nvPr/>
        </p:nvCxnSpPr>
        <p:spPr>
          <a:xfrm flipV="1">
            <a:off x="2544406" y="4892183"/>
            <a:ext cx="12700" cy="1181100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0" name="テキスト ボックス 129"/>
          <p:cNvSpPr txBox="1"/>
          <p:nvPr/>
        </p:nvSpPr>
        <p:spPr>
          <a:xfrm>
            <a:off x="991685" y="5617740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p</a:t>
            </a:r>
            <a:endParaRPr kumimoji="1" lang="ja-JP" altLang="en-US" sz="4000" dirty="0"/>
          </a:p>
        </p:txBody>
      </p:sp>
      <p:sp>
        <p:nvSpPr>
          <p:cNvPr id="131" name="テキスト ボックス 130"/>
          <p:cNvSpPr txBox="1"/>
          <p:nvPr/>
        </p:nvSpPr>
        <p:spPr>
          <a:xfrm>
            <a:off x="1017085" y="4487440"/>
            <a:ext cx="5641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A</a:t>
            </a:r>
            <a:endParaRPr kumimoji="1" lang="ja-JP" altLang="en-US" sz="4000" dirty="0"/>
          </a:p>
        </p:txBody>
      </p:sp>
      <p:sp>
        <p:nvSpPr>
          <p:cNvPr id="132" name="テキスト ボックス 131"/>
          <p:cNvSpPr txBox="1"/>
          <p:nvPr/>
        </p:nvSpPr>
        <p:spPr>
          <a:xfrm>
            <a:off x="2542665" y="5294574"/>
            <a:ext cx="607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>
                <a:latin typeface="Symbol" charset="2"/>
                <a:cs typeface="Symbol" charset="2"/>
              </a:rPr>
              <a:t>p</a:t>
            </a:r>
            <a:r>
              <a:rPr kumimoji="1" lang="en-US" altLang="ja-JP" sz="3600" baseline="30000" dirty="0">
                <a:latin typeface="Symbol" charset="2"/>
                <a:cs typeface="Symbol" charset="2"/>
              </a:rPr>
              <a:t>+</a:t>
            </a:r>
            <a:endParaRPr kumimoji="1" lang="ja-JP" altLang="en-US" sz="3600" baseline="30000" dirty="0">
              <a:latin typeface="Symbol" charset="2"/>
              <a:cs typeface="Symbol" charset="2"/>
            </a:endParaRPr>
          </a:p>
        </p:txBody>
      </p:sp>
      <p:sp>
        <p:nvSpPr>
          <p:cNvPr id="133" name="テキスト ボックス 132"/>
          <p:cNvSpPr txBox="1"/>
          <p:nvPr/>
        </p:nvSpPr>
        <p:spPr>
          <a:xfrm>
            <a:off x="3693688" y="5617740"/>
            <a:ext cx="4908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/>
              <a:t>n</a:t>
            </a:r>
            <a:endParaRPr kumimoji="1" lang="ja-JP" altLang="en-US" sz="4400" dirty="0"/>
          </a:p>
        </p:txBody>
      </p:sp>
      <p:cxnSp>
        <p:nvCxnSpPr>
          <p:cNvPr id="134" name="直線矢印コネクタ 133"/>
          <p:cNvCxnSpPr/>
          <p:nvPr/>
        </p:nvCxnSpPr>
        <p:spPr>
          <a:xfrm>
            <a:off x="1406450" y="6047883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44" name="図形グループ 43"/>
          <p:cNvGrpSpPr/>
          <p:nvPr/>
        </p:nvGrpSpPr>
        <p:grpSpPr>
          <a:xfrm>
            <a:off x="1445856" y="4328751"/>
            <a:ext cx="2199044" cy="732199"/>
            <a:chOff x="1445856" y="4328751"/>
            <a:chExt cx="2199044" cy="732199"/>
          </a:xfrm>
        </p:grpSpPr>
        <p:sp>
          <p:nvSpPr>
            <p:cNvPr id="124" name="円/楕円 123"/>
            <p:cNvSpPr/>
            <p:nvPr/>
          </p:nvSpPr>
          <p:spPr>
            <a:xfrm>
              <a:off x="2474556" y="4841383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3" name="直線コネクタ 122"/>
            <p:cNvCxnSpPr/>
            <p:nvPr/>
          </p:nvCxnSpPr>
          <p:spPr>
            <a:xfrm>
              <a:off x="1445856" y="489218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6" name="直線コネクタ 125"/>
            <p:cNvCxnSpPr>
              <a:stCxn id="124" idx="6"/>
            </p:cNvCxnSpPr>
            <p:nvPr/>
          </p:nvCxnSpPr>
          <p:spPr>
            <a:xfrm flipV="1">
              <a:off x="2639656" y="4686300"/>
              <a:ext cx="1005244" cy="2376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直線コネクタ 126"/>
            <p:cNvCxnSpPr>
              <a:stCxn id="124" idx="6"/>
            </p:cNvCxnSpPr>
            <p:nvPr/>
          </p:nvCxnSpPr>
          <p:spPr>
            <a:xfrm>
              <a:off x="2639656" y="4923933"/>
              <a:ext cx="992544" cy="10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直線コネクタ 127"/>
            <p:cNvCxnSpPr>
              <a:stCxn id="124" idx="6"/>
            </p:cNvCxnSpPr>
            <p:nvPr/>
          </p:nvCxnSpPr>
          <p:spPr>
            <a:xfrm>
              <a:off x="2639656" y="4923933"/>
              <a:ext cx="1005244" cy="137017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直線コネクタ 128"/>
            <p:cNvCxnSpPr>
              <a:stCxn id="124" idx="6"/>
            </p:cNvCxnSpPr>
            <p:nvPr/>
          </p:nvCxnSpPr>
          <p:spPr>
            <a:xfrm flipV="1">
              <a:off x="2639656" y="4787900"/>
              <a:ext cx="998894" cy="136033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5" name="テキスト ボックス 134"/>
            <p:cNvSpPr txBox="1"/>
            <p:nvPr/>
          </p:nvSpPr>
          <p:spPr>
            <a:xfrm>
              <a:off x="2342930" y="4328751"/>
              <a:ext cx="443551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Symbol" charset="2"/>
                  <a:cs typeface="Symbol" charset="2"/>
                </a:rPr>
                <a:t>a</a:t>
              </a:r>
              <a:endParaRPr kumimoji="1" lang="ja-JP" altLang="en-US" sz="32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36" name="正方形/長方形 135"/>
          <p:cNvSpPr/>
          <p:nvPr/>
        </p:nvSpPr>
        <p:spPr>
          <a:xfrm>
            <a:off x="1220553" y="5590198"/>
            <a:ext cx="3930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↑</a:t>
            </a:r>
            <a:endParaRPr lang="ja-JP" altLang="en-US" dirty="0"/>
          </a:p>
        </p:txBody>
      </p:sp>
      <p:graphicFrame>
        <p:nvGraphicFramePr>
          <p:cNvPr id="137" name="オブジェクト 13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8647821"/>
              </p:ext>
            </p:extLst>
          </p:nvPr>
        </p:nvGraphicFramePr>
        <p:xfrm>
          <a:off x="7081838" y="3867150"/>
          <a:ext cx="1676400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596" name="数式" r:id="rId7" imgW="1155700" imgH="317500" progId="Equation.3">
                  <p:embed/>
                </p:oleObj>
              </mc:Choice>
              <mc:Fallback>
                <p:oleObj name="数式" r:id="rId7" imgW="1155700" imgH="317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081838" y="3867150"/>
                        <a:ext cx="1676400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8" name="テキスト ボックス 137"/>
          <p:cNvSpPr txBox="1"/>
          <p:nvPr/>
        </p:nvSpPr>
        <p:spPr>
          <a:xfrm>
            <a:off x="6687742" y="3469752"/>
            <a:ext cx="2396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In </a:t>
            </a:r>
            <a:r>
              <a:rPr lang="en-US" altLang="ja-JP" dirty="0" err="1">
                <a:latin typeface="Comic Sans MS"/>
                <a:cs typeface="Comic Sans MS"/>
              </a:rPr>
              <a:t>pAu</a:t>
            </a:r>
            <a:r>
              <a:rPr lang="en-US" altLang="ja-JP" dirty="0">
                <a:latin typeface="Comic Sans MS"/>
                <a:cs typeface="Comic Sans MS"/>
              </a:rPr>
              <a:t> case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40" name="円/楕円 139"/>
          <p:cNvSpPr/>
          <p:nvPr/>
        </p:nvSpPr>
        <p:spPr>
          <a:xfrm>
            <a:off x="6265506" y="484773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1" name="直線コネクタ 140"/>
          <p:cNvCxnSpPr/>
          <p:nvPr/>
        </p:nvCxnSpPr>
        <p:spPr>
          <a:xfrm>
            <a:off x="5236806" y="4898533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2" name="直線コネクタ 141"/>
          <p:cNvCxnSpPr>
            <a:stCxn id="140" idx="6"/>
          </p:cNvCxnSpPr>
          <p:nvPr/>
        </p:nvCxnSpPr>
        <p:spPr>
          <a:xfrm flipV="1">
            <a:off x="6430606" y="4692650"/>
            <a:ext cx="1005244" cy="2376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>
            <a:stCxn id="140" idx="6"/>
          </p:cNvCxnSpPr>
          <p:nvPr/>
        </p:nvCxnSpPr>
        <p:spPr>
          <a:xfrm>
            <a:off x="6430606" y="4930283"/>
            <a:ext cx="992544" cy="10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4" name="直線コネクタ 143"/>
          <p:cNvCxnSpPr>
            <a:stCxn id="140" idx="6"/>
          </p:cNvCxnSpPr>
          <p:nvPr/>
        </p:nvCxnSpPr>
        <p:spPr>
          <a:xfrm>
            <a:off x="6430606" y="4930283"/>
            <a:ext cx="1005244" cy="13701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5" name="直線コネクタ 144"/>
          <p:cNvCxnSpPr>
            <a:stCxn id="140" idx="6"/>
          </p:cNvCxnSpPr>
          <p:nvPr/>
        </p:nvCxnSpPr>
        <p:spPr>
          <a:xfrm flipV="1">
            <a:off x="6430606" y="4794250"/>
            <a:ext cx="998894" cy="136033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6" name="テキスト ボックス 145"/>
          <p:cNvSpPr txBox="1"/>
          <p:nvPr/>
        </p:nvSpPr>
        <p:spPr>
          <a:xfrm>
            <a:off x="6011472" y="4289204"/>
            <a:ext cx="7513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err="1" smtClean="0">
                <a:latin typeface="Symbol" charset="2"/>
                <a:cs typeface="Symbol" charset="2"/>
              </a:rPr>
              <a:t>a</a:t>
            </a:r>
            <a:r>
              <a:rPr kumimoji="1" lang="en-US" altLang="ja-JP" sz="2400" baseline="-25000" dirty="0" err="1" smtClean="0">
                <a:latin typeface="Symbol" charset="2"/>
                <a:cs typeface="Symbol" charset="2"/>
              </a:rPr>
              <a:t>EM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551004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1230"/>
          </a:xfrm>
          <a:prstGeom prst="rect">
            <a:avLst/>
          </a:prstGeom>
        </p:spPr>
      </p:pic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303" r="-245"/>
          <a:stretch/>
        </p:blipFill>
        <p:spPr>
          <a:xfrm>
            <a:off x="4995883" y="946458"/>
            <a:ext cx="4148118" cy="3121445"/>
          </a:xfrm>
        </p:spPr>
      </p:pic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5781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11" y="843842"/>
            <a:ext cx="6451600" cy="5778500"/>
          </a:xfrm>
          <a:prstGeom prst="rect">
            <a:avLst/>
          </a:prstGeom>
        </p:spPr>
      </p:pic>
      <p:grpSp>
        <p:nvGrpSpPr>
          <p:cNvPr id="42" name="図形グループ 41"/>
          <p:cNvGrpSpPr/>
          <p:nvPr/>
        </p:nvGrpSpPr>
        <p:grpSpPr>
          <a:xfrm>
            <a:off x="4605550" y="2329042"/>
            <a:ext cx="3916038" cy="3759200"/>
            <a:chOff x="3923407" y="2495342"/>
            <a:chExt cx="3916038" cy="3759200"/>
          </a:xfrm>
        </p:grpSpPr>
        <p:grpSp>
          <p:nvGrpSpPr>
            <p:cNvPr id="37" name="図形グループ 36"/>
            <p:cNvGrpSpPr/>
            <p:nvPr/>
          </p:nvGrpSpPr>
          <p:grpSpPr>
            <a:xfrm>
              <a:off x="3923407" y="2495342"/>
              <a:ext cx="3916038" cy="3759200"/>
              <a:chOff x="3923407" y="2495342"/>
              <a:chExt cx="3916038" cy="3759200"/>
            </a:xfrm>
          </p:grpSpPr>
          <p:pic>
            <p:nvPicPr>
              <p:cNvPr id="28" name="図 2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15245" y="2495342"/>
                <a:ext cx="3124200" cy="3759200"/>
              </a:xfrm>
              <a:prstGeom prst="rect">
                <a:avLst/>
              </a:prstGeom>
            </p:spPr>
          </p:pic>
          <p:pic>
            <p:nvPicPr>
              <p:cNvPr id="6" name="図 5" descr="plotrap.v3.pdf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80" t="88450" r="8632"/>
              <a:stretch/>
            </p:blipFill>
            <p:spPr>
              <a:xfrm rot="5400000">
                <a:off x="2790795" y="3712781"/>
                <a:ext cx="3057062" cy="791837"/>
              </a:xfrm>
              <a:prstGeom prst="rect">
                <a:avLst/>
              </a:prstGeom>
            </p:spPr>
          </p:pic>
        </p:grpSp>
        <p:sp>
          <p:nvSpPr>
            <p:cNvPr id="27" name="テキスト ボックス 26"/>
            <p:cNvSpPr txBox="1"/>
            <p:nvPr/>
          </p:nvSpPr>
          <p:spPr>
            <a:xfrm>
              <a:off x="4834229" y="2597535"/>
              <a:ext cx="2793954" cy="33855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1600" dirty="0" smtClean="0"/>
                <a:t>Neutral Particle @ 200GeV</a:t>
              </a:r>
              <a:endParaRPr kumimoji="1" lang="ja-JP" altLang="en-US" sz="1600" dirty="0"/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9123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UPC Monte Carlo</a:t>
            </a:r>
            <a:endParaRPr kumimoji="1" lang="ja-JP" altLang="en-US" dirty="0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39</a:t>
            </a:fld>
            <a:endParaRPr kumimoji="1" lang="ja-JP" altLang="en-US"/>
          </a:p>
        </p:txBody>
      </p:sp>
      <p:grpSp>
        <p:nvGrpSpPr>
          <p:cNvPr id="38" name="図形グループ 37"/>
          <p:cNvGrpSpPr/>
          <p:nvPr/>
        </p:nvGrpSpPr>
        <p:grpSpPr>
          <a:xfrm>
            <a:off x="6828941" y="3338902"/>
            <a:ext cx="831850" cy="2132031"/>
            <a:chOff x="6146800" y="3505200"/>
            <a:chExt cx="831850" cy="2132031"/>
          </a:xfrm>
        </p:grpSpPr>
        <p:sp>
          <p:nvSpPr>
            <p:cNvPr id="29" name="正方形/長方形 28"/>
            <p:cNvSpPr/>
            <p:nvPr/>
          </p:nvSpPr>
          <p:spPr>
            <a:xfrm>
              <a:off x="6817687" y="4009674"/>
              <a:ext cx="160963" cy="1627557"/>
            </a:xfrm>
            <a:prstGeom prst="rect">
              <a:avLst/>
            </a:prstGeom>
            <a:noFill/>
            <a:ln w="19050" cmpd="sng">
              <a:solidFill>
                <a:srgbClr val="008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6146800" y="3505200"/>
              <a:ext cx="6548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solidFill>
                    <a:srgbClr val="008000"/>
                  </a:solidFill>
                </a:rPr>
                <a:t>ZDC</a:t>
              </a:r>
              <a:endParaRPr kumimoji="1" lang="ja-JP" altLang="en-US" dirty="0">
                <a:solidFill>
                  <a:srgbClr val="008000"/>
                </a:solidFill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>
              <a:off x="6673850" y="3810000"/>
              <a:ext cx="120650" cy="190500"/>
            </a:xfrm>
            <a:prstGeom prst="line">
              <a:avLst/>
            </a:prstGeom>
            <a:ln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直線コネクタ 40"/>
          <p:cNvCxnSpPr/>
          <p:nvPr/>
        </p:nvCxnSpPr>
        <p:spPr>
          <a:xfrm>
            <a:off x="468729" y="2675924"/>
            <a:ext cx="93745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テキスト ボックス 42"/>
          <p:cNvSpPr txBox="1"/>
          <p:nvPr/>
        </p:nvSpPr>
        <p:spPr>
          <a:xfrm>
            <a:off x="393128" y="6243823"/>
            <a:ext cx="7914772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/>
              <a:t>Predicts comparable yields between QCD and UPC processes</a:t>
            </a:r>
            <a:endParaRPr kumimoji="1" lang="ja-JP" altLang="en-US" sz="2000" dirty="0"/>
          </a:p>
        </p:txBody>
      </p:sp>
      <p:grpSp>
        <p:nvGrpSpPr>
          <p:cNvPr id="50" name="図形グループ 49"/>
          <p:cNvGrpSpPr/>
          <p:nvPr/>
        </p:nvGrpSpPr>
        <p:grpSpPr>
          <a:xfrm>
            <a:off x="6055749" y="2857666"/>
            <a:ext cx="2287574" cy="1887091"/>
            <a:chOff x="5464328" y="2857666"/>
            <a:chExt cx="2287574" cy="1887091"/>
          </a:xfrm>
        </p:grpSpPr>
        <p:sp>
          <p:nvSpPr>
            <p:cNvPr id="44" name="テキスト ボックス 43"/>
            <p:cNvSpPr txBox="1"/>
            <p:nvPr/>
          </p:nvSpPr>
          <p:spPr>
            <a:xfrm>
              <a:off x="5982517" y="2857666"/>
              <a:ext cx="17693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QCD(DPMJET)</a:t>
              </a:r>
              <a:endParaRPr kumimoji="1" lang="ja-JP" altLang="en-US" dirty="0"/>
            </a:p>
          </p:txBody>
        </p:sp>
        <p:cxnSp>
          <p:nvCxnSpPr>
            <p:cNvPr id="46" name="直線コネクタ 45"/>
            <p:cNvCxnSpPr/>
            <p:nvPr/>
          </p:nvCxnSpPr>
          <p:spPr>
            <a:xfrm flipH="1">
              <a:off x="5795518" y="3168320"/>
              <a:ext cx="321162" cy="3501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テキスト ボックス 46"/>
            <p:cNvSpPr txBox="1"/>
            <p:nvPr/>
          </p:nvSpPr>
          <p:spPr>
            <a:xfrm>
              <a:off x="5464328" y="3941802"/>
              <a:ext cx="118790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dirty="0" smtClean="0"/>
                <a:t>UPC</a:t>
              </a:r>
            </a:p>
            <a:p>
              <a:pPr algn="ctr"/>
              <a:r>
                <a:rPr lang="en-US" altLang="ja-JP" dirty="0" smtClean="0"/>
                <a:t>(SOPHIA)</a:t>
              </a:r>
              <a:endParaRPr kumimoji="1" lang="ja-JP" altLang="en-US" dirty="0"/>
            </a:p>
          </p:txBody>
        </p:sp>
        <p:cxnSp>
          <p:nvCxnSpPr>
            <p:cNvPr id="49" name="直線コネクタ 48"/>
            <p:cNvCxnSpPr/>
            <p:nvPr/>
          </p:nvCxnSpPr>
          <p:spPr>
            <a:xfrm>
              <a:off x="6266716" y="4569566"/>
              <a:ext cx="151952" cy="175191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7814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5"/>
          <p:cNvSpPr>
            <a:spLocks noChangeAspect="1" noChangeArrowheads="1"/>
          </p:cNvSpPr>
          <p:nvPr/>
        </p:nvSpPr>
        <p:spPr bwMode="auto">
          <a:xfrm>
            <a:off x="762000" y="1447800"/>
            <a:ext cx="7550150" cy="3651250"/>
          </a:xfrm>
          <a:prstGeom prst="rect">
            <a:avLst/>
          </a:prstGeom>
          <a:gradFill rotWithShape="0">
            <a:gsLst>
              <a:gs pos="0">
                <a:srgbClr val="336600"/>
              </a:gs>
              <a:gs pos="100000">
                <a:srgbClr val="1F3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ja-JP" altLang="en-US" i="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36"/>
          <p:cNvSpPr>
            <a:spLocks noChangeAspect="1" noChangeShapeType="1"/>
          </p:cNvSpPr>
          <p:nvPr/>
        </p:nvSpPr>
        <p:spPr bwMode="auto">
          <a:xfrm flipV="1">
            <a:off x="1993901" y="3409949"/>
            <a:ext cx="2178847" cy="909637"/>
          </a:xfrm>
          <a:prstGeom prst="line">
            <a:avLst/>
          </a:prstGeom>
          <a:noFill/>
          <a:ln w="28575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i="0">
              <a:ea typeface="ＭＳ Ｐゴシック" charset="0"/>
              <a:cs typeface="ＭＳ Ｐゴシック" charset="0"/>
            </a:endParaRPr>
          </a:p>
        </p:txBody>
      </p:sp>
      <p:pic>
        <p:nvPicPr>
          <p:cNvPr id="14" name="Picture 42" descr="carbon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50919" y="1629241"/>
            <a:ext cx="763588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43"/>
          <p:cNvGrpSpPr>
            <a:grpSpLocks noChangeAspect="1"/>
          </p:cNvGrpSpPr>
          <p:nvPr/>
        </p:nvGrpSpPr>
        <p:grpSpPr bwMode="auto">
          <a:xfrm>
            <a:off x="1395413" y="3930650"/>
            <a:ext cx="752475" cy="855663"/>
            <a:chOff x="96" y="2358"/>
            <a:chExt cx="469" cy="529"/>
          </a:xfrm>
        </p:grpSpPr>
        <p:pic>
          <p:nvPicPr>
            <p:cNvPr id="16" name="Picture 44" descr="proton_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45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18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pic>
        <p:nvPicPr>
          <p:cNvPr id="21" name="Picture 49" descr="carbon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0588" y="2784475"/>
            <a:ext cx="76358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直線コネクタ 46"/>
          <p:cNvCxnSpPr/>
          <p:nvPr/>
        </p:nvCxnSpPr>
        <p:spPr>
          <a:xfrm flipV="1">
            <a:off x="5356179" y="2156837"/>
            <a:ext cx="1898976" cy="810776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V="1">
            <a:off x="5356179" y="2001975"/>
            <a:ext cx="1544684" cy="89212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43"/>
          <p:cNvGrpSpPr>
            <a:grpSpLocks noChangeAspect="1"/>
          </p:cNvGrpSpPr>
          <p:nvPr/>
        </p:nvGrpSpPr>
        <p:grpSpPr bwMode="auto">
          <a:xfrm>
            <a:off x="4213225" y="2758281"/>
            <a:ext cx="752475" cy="855663"/>
            <a:chOff x="96" y="2358"/>
            <a:chExt cx="469" cy="529"/>
          </a:xfrm>
        </p:grpSpPr>
        <p:pic>
          <p:nvPicPr>
            <p:cNvPr id="24" name="Picture 44" descr="proton_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45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26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cxnSp>
        <p:nvCxnSpPr>
          <p:cNvPr id="23" name="直線矢印コネクタ 22"/>
          <p:cNvCxnSpPr/>
          <p:nvPr/>
        </p:nvCxnSpPr>
        <p:spPr>
          <a:xfrm flipV="1">
            <a:off x="4802774" y="3146483"/>
            <a:ext cx="1459890" cy="2387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0195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EM induced asymmetry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8" name="コンテンツ プレースホルダー 7" descr="D4570417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8758"/>
          <a:stretch>
            <a:fillRect/>
          </a:stretch>
        </p:blipFill>
        <p:spPr>
          <a:xfrm flipH="1">
            <a:off x="457200" y="1600200"/>
            <a:ext cx="8229600" cy="4525963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40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93642" y="4247896"/>
            <a:ext cx="52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+</a:t>
            </a:r>
            <a:endParaRPr kumimoji="1" lang="ja-JP" altLang="en-US" sz="4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089004" y="4741912"/>
            <a:ext cx="338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+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8980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2946959"/>
              </p:ext>
            </p:extLst>
          </p:nvPr>
        </p:nvGraphicFramePr>
        <p:xfrm>
          <a:off x="408298" y="1579563"/>
          <a:ext cx="2500312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201" name="数式" r:id="rId3" imgW="1409700" imgH="469900" progId="Equation.3">
                  <p:embed/>
                </p:oleObj>
              </mc:Choice>
              <mc:Fallback>
                <p:oleObj name="数式" r:id="rId3" imgW="1409700" imgH="469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8298" y="1579563"/>
                        <a:ext cx="2500312" cy="876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Full Description of </a:t>
            </a:r>
            <a:r>
              <a:rPr kumimoji="1" lang="en-US" altLang="ja-JP" i="1" dirty="0" smtClean="0">
                <a:latin typeface="Comic Sans MS"/>
                <a:cs typeface="Comic Sans MS"/>
              </a:rPr>
              <a:t>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13" name="図形グループ 12"/>
          <p:cNvGrpSpPr/>
          <p:nvPr/>
        </p:nvGrpSpPr>
        <p:grpSpPr>
          <a:xfrm>
            <a:off x="3164688" y="4404745"/>
            <a:ext cx="5588944" cy="984169"/>
            <a:chOff x="3257616" y="4404745"/>
            <a:chExt cx="5588944" cy="984169"/>
          </a:xfrm>
        </p:grpSpPr>
        <p:grpSp>
          <p:nvGrpSpPr>
            <p:cNvPr id="12" name="図形グループ 11"/>
            <p:cNvGrpSpPr/>
            <p:nvPr/>
          </p:nvGrpSpPr>
          <p:grpSpPr>
            <a:xfrm>
              <a:off x="5651937" y="4927249"/>
              <a:ext cx="2133431" cy="461665"/>
              <a:chOff x="5651937" y="4927249"/>
              <a:chExt cx="2133431" cy="461665"/>
            </a:xfrm>
          </p:grpSpPr>
          <p:sp>
            <p:nvSpPr>
              <p:cNvPr id="6" name="テキスト ボックス 5"/>
              <p:cNvSpPr txBox="1"/>
              <p:nvPr/>
            </p:nvSpPr>
            <p:spPr>
              <a:xfrm>
                <a:off x="6425050" y="4927249"/>
                <a:ext cx="136031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2400" dirty="0" smtClean="0">
                    <a:latin typeface="Comic Sans MS"/>
                    <a:cs typeface="Comic Sans MS"/>
                  </a:rPr>
                  <a:t>(For </a:t>
                </a:r>
                <a:r>
                  <a:rPr lang="en-US" altLang="ja-JP" sz="2400" dirty="0" err="1" smtClean="0">
                    <a:latin typeface="Comic Sans MS"/>
                    <a:cs typeface="Comic Sans MS"/>
                  </a:rPr>
                  <a:t>pp</a:t>
                </a:r>
                <a:r>
                  <a:rPr lang="en-US" altLang="ja-JP" sz="2400" dirty="0" smtClean="0">
                    <a:latin typeface="Comic Sans MS"/>
                    <a:cs typeface="Comic Sans MS"/>
                  </a:rPr>
                  <a:t>) </a:t>
                </a:r>
              </a:p>
            </p:txBody>
          </p:sp>
          <p:graphicFrame>
            <p:nvGraphicFramePr>
              <p:cNvPr id="9" name="オブジェクト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55458994"/>
                  </p:ext>
                </p:extLst>
              </p:nvPr>
            </p:nvGraphicFramePr>
            <p:xfrm>
              <a:off x="5651937" y="4969814"/>
              <a:ext cx="773113" cy="4191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202" name="数式" r:id="rId5" imgW="304800" imgH="165100" progId="Equation.3">
                      <p:embed/>
                    </p:oleObj>
                  </mc:Choice>
                  <mc:Fallback>
                    <p:oleObj name="数式" r:id="rId5" imgW="304800" imgH="165100" progId="Equation.3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6"/>
                          <a:stretch>
                            <a:fillRect/>
                          </a:stretch>
                        </p:blipFill>
                        <p:spPr>
                          <a:xfrm>
                            <a:off x="5651937" y="4969814"/>
                            <a:ext cx="773113" cy="4191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0" name="左中かっこ 9"/>
            <p:cNvSpPr/>
            <p:nvPr/>
          </p:nvSpPr>
          <p:spPr>
            <a:xfrm rot="16200000">
              <a:off x="5861588" y="1800773"/>
              <a:ext cx="381000" cy="5588944"/>
            </a:xfrm>
            <a:prstGeom prst="leftBrac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</p:grpSp>
      <p:grpSp>
        <p:nvGrpSpPr>
          <p:cNvPr id="3" name="図形グループ 2"/>
          <p:cNvGrpSpPr/>
          <p:nvPr/>
        </p:nvGrpSpPr>
        <p:grpSpPr>
          <a:xfrm>
            <a:off x="324306" y="2242091"/>
            <a:ext cx="2902029" cy="1301994"/>
            <a:chOff x="324306" y="2242091"/>
            <a:chExt cx="2902029" cy="1301994"/>
          </a:xfrm>
        </p:grpSpPr>
        <p:sp>
          <p:nvSpPr>
            <p:cNvPr id="5" name="正方形/長方形 4"/>
            <p:cNvSpPr/>
            <p:nvPr/>
          </p:nvSpPr>
          <p:spPr>
            <a:xfrm>
              <a:off x="324306" y="2259001"/>
              <a:ext cx="2902029" cy="9761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graphicFrame>
          <p:nvGraphicFramePr>
            <p:cNvPr id="2" name="オブジェクト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33474527"/>
                </p:ext>
              </p:extLst>
            </p:nvPr>
          </p:nvGraphicFramePr>
          <p:xfrm>
            <a:off x="381058" y="2242091"/>
            <a:ext cx="2743486" cy="13019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203" name="数式" r:id="rId7" imgW="1498600" imgH="711200" progId="Equation.3">
                    <p:embed/>
                  </p:oleObj>
                </mc:Choice>
                <mc:Fallback>
                  <p:oleObj name="数式" r:id="rId7" imgW="1498600" imgH="711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381058" y="2242091"/>
                          <a:ext cx="2743486" cy="130199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1" name="図形グループ 10"/>
          <p:cNvGrpSpPr/>
          <p:nvPr/>
        </p:nvGrpSpPr>
        <p:grpSpPr>
          <a:xfrm>
            <a:off x="366713" y="2865778"/>
            <a:ext cx="8532545" cy="1531597"/>
            <a:chOff x="366713" y="2865778"/>
            <a:chExt cx="8532545" cy="1531597"/>
          </a:xfrm>
        </p:grpSpPr>
        <p:sp>
          <p:nvSpPr>
            <p:cNvPr id="7" name="テキスト ボックス 6"/>
            <p:cNvSpPr txBox="1"/>
            <p:nvPr/>
          </p:nvSpPr>
          <p:spPr>
            <a:xfrm>
              <a:off x="5074586" y="2865778"/>
              <a:ext cx="38246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 smtClean="0">
                  <a:latin typeface="Comic Sans MS"/>
                  <a:cs typeface="Comic Sans MS"/>
                </a:rPr>
                <a:t>d</a:t>
              </a:r>
              <a:r>
                <a:rPr lang="en-US" altLang="ja-JP" baseline="-25000" dirty="0" smtClean="0">
                  <a:latin typeface="Comic Sans MS"/>
                  <a:cs typeface="Comic Sans MS"/>
                </a:rPr>
                <a:t>1~4</a:t>
              </a:r>
              <a:r>
                <a:rPr kumimoji="1" lang="en-US" altLang="ja-JP" dirty="0" smtClean="0">
                  <a:latin typeface="Comic Sans MS"/>
                  <a:cs typeface="Comic Sans MS"/>
                </a:rPr>
                <a:t> : relative phase of amplitudes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8" name="オブジェクト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80199635"/>
                </p:ext>
              </p:extLst>
            </p:nvPr>
          </p:nvGraphicFramePr>
          <p:xfrm>
            <a:off x="366713" y="3360738"/>
            <a:ext cx="8497887" cy="1036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204" name="数式" r:id="rId9" imgW="4787900" imgH="584200" progId="Equation.3">
                    <p:embed/>
                  </p:oleObj>
                </mc:Choice>
                <mc:Fallback>
                  <p:oleObj name="数式" r:id="rId9" imgW="4787900" imgH="584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66713" y="3360738"/>
                          <a:ext cx="8497887" cy="103663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41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grpSp>
        <p:nvGrpSpPr>
          <p:cNvPr id="14" name="図形グループ 13"/>
          <p:cNvGrpSpPr/>
          <p:nvPr/>
        </p:nvGrpSpPr>
        <p:grpSpPr>
          <a:xfrm>
            <a:off x="316443" y="5490039"/>
            <a:ext cx="8400073" cy="642001"/>
            <a:chOff x="316443" y="5490039"/>
            <a:chExt cx="8400073" cy="642001"/>
          </a:xfrm>
        </p:grpSpPr>
        <p:sp>
          <p:nvSpPr>
            <p:cNvPr id="17" name="テキスト ボックス 16"/>
            <p:cNvSpPr txBox="1"/>
            <p:nvPr/>
          </p:nvSpPr>
          <p:spPr>
            <a:xfrm>
              <a:off x="7697637" y="5490039"/>
              <a:ext cx="10188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omic Sans MS"/>
                  <a:cs typeface="Comic Sans MS"/>
                </a:rPr>
                <a:t>small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316443" y="5535394"/>
              <a:ext cx="10265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Comic Sans MS"/>
                  <a:cs typeface="Comic Sans MS"/>
                </a:rPr>
                <a:t>large</a:t>
              </a:r>
              <a:endParaRPr kumimoji="1" lang="ja-JP" altLang="en-US" sz="2800" dirty="0">
                <a:latin typeface="Comic Sans MS"/>
                <a:cs typeface="Comic Sans MS"/>
              </a:endParaRPr>
            </a:p>
          </p:txBody>
        </p:sp>
        <p:sp>
          <p:nvSpPr>
            <p:cNvPr id="19" name="左矢印 18"/>
            <p:cNvSpPr/>
            <p:nvPr/>
          </p:nvSpPr>
          <p:spPr>
            <a:xfrm>
              <a:off x="1296646" y="5651698"/>
              <a:ext cx="6400991" cy="329161"/>
            </a:xfrm>
            <a:prstGeom prst="leftArrow">
              <a:avLst/>
            </a:prstGeom>
            <a:gradFill flip="none" rotWithShape="1">
              <a:gsLst>
                <a:gs pos="0">
                  <a:schemeClr val="dk1">
                    <a:tint val="100000"/>
                    <a:shade val="100000"/>
                    <a:satMod val="130000"/>
                  </a:schemeClr>
                </a:gs>
                <a:gs pos="81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4445305" y="5547264"/>
              <a:ext cx="652527" cy="58477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Comic Sans MS"/>
                  <a:cs typeface="Comic Sans MS"/>
                </a:rPr>
                <a:t>-</a:t>
              </a:r>
              <a:r>
                <a:rPr kumimoji="1" lang="en-US" altLang="ja-JP" sz="3200" i="1" dirty="0" smtClean="0">
                  <a:latin typeface="Comic Sans MS"/>
                  <a:cs typeface="Comic Sans MS"/>
                </a:rPr>
                <a:t>t</a:t>
              </a:r>
              <a:endParaRPr kumimoji="1" lang="ja-JP" altLang="en-US" sz="3200" i="1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548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54202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Beam-Beam Counter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42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6" name="Picture 8" descr="ph_bw_b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8931" y="904132"/>
            <a:ext cx="4503737" cy="33131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338931" y="904132"/>
            <a:ext cx="216026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PHENIX Detector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3956508" y="4408831"/>
            <a:ext cx="5335108" cy="2007991"/>
            <a:chOff x="3956508" y="4408831"/>
            <a:chExt cx="5335108" cy="2007991"/>
          </a:xfrm>
        </p:grpSpPr>
        <p:pic>
          <p:nvPicPr>
            <p:cNvPr id="8" name="Picture 4" descr="970205a_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56508" y="4408831"/>
              <a:ext cx="2596692" cy="1947519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5052186" y="5955157"/>
              <a:ext cx="423943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l"/>
              <a:r>
                <a:rPr lang="en-US" altLang="ja-JP" sz="2400" dirty="0" smtClean="0">
                  <a:latin typeface="Comic Sans MS"/>
                  <a:cs typeface="Comic Sans MS"/>
                </a:rPr>
                <a:t>Quartz </a:t>
              </a:r>
              <a:r>
                <a:rPr lang="en-US" altLang="ja-JP" sz="2400" dirty="0">
                  <a:latin typeface="Comic Sans MS"/>
                  <a:cs typeface="Comic Sans MS"/>
                </a:rPr>
                <a:t>Cherenkov </a:t>
              </a:r>
              <a:r>
                <a:rPr lang="en-US" altLang="ja-JP" sz="2400" dirty="0" smtClean="0">
                  <a:latin typeface="Comic Sans MS"/>
                  <a:cs typeface="Comic Sans MS"/>
                </a:rPr>
                <a:t>radiator</a:t>
              </a:r>
              <a:endParaRPr lang="en-US" altLang="ja-JP" sz="2000" b="0" dirty="0">
                <a:latin typeface="Comic Sans MS"/>
                <a:cs typeface="Comic Sans MS"/>
              </a:endParaRPr>
            </a:p>
          </p:txBody>
        </p:sp>
      </p:grpSp>
      <p:cxnSp>
        <p:nvCxnSpPr>
          <p:cNvPr id="21" name="直線コネクタ 20"/>
          <p:cNvCxnSpPr/>
          <p:nvPr/>
        </p:nvCxnSpPr>
        <p:spPr>
          <a:xfrm>
            <a:off x="4699000" y="3030295"/>
            <a:ext cx="2483141" cy="69543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直方体 26"/>
          <p:cNvSpPr/>
          <p:nvPr/>
        </p:nvSpPr>
        <p:spPr>
          <a:xfrm rot="845452">
            <a:off x="7212391" y="3673725"/>
            <a:ext cx="695534" cy="365086"/>
          </a:xfrm>
          <a:prstGeom prst="cub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600" dirty="0" smtClean="0">
                <a:latin typeface="Comic Sans MS"/>
                <a:cs typeface="Comic Sans MS"/>
              </a:rPr>
              <a:t>ZDC</a:t>
            </a:r>
            <a:endParaRPr kumimoji="1" lang="ja-JP" altLang="en-US" sz="1600" dirty="0">
              <a:latin typeface="Comic Sans MS"/>
              <a:cs typeface="Comic Sans MS"/>
            </a:endParaRPr>
          </a:p>
        </p:txBody>
      </p:sp>
      <p:cxnSp>
        <p:nvCxnSpPr>
          <p:cNvPr id="29" name="直線矢印コネクタ 28"/>
          <p:cNvCxnSpPr/>
          <p:nvPr/>
        </p:nvCxnSpPr>
        <p:spPr>
          <a:xfrm flipH="1">
            <a:off x="4394083" y="2219087"/>
            <a:ext cx="1182461" cy="686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cxnSp>
      <p:sp>
        <p:nvSpPr>
          <p:cNvPr id="30" name="テキスト ボックス 29"/>
          <p:cNvSpPr txBox="1"/>
          <p:nvPr/>
        </p:nvSpPr>
        <p:spPr>
          <a:xfrm>
            <a:off x="5537079" y="1830662"/>
            <a:ext cx="2896496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latin typeface="Comic Sans MS"/>
                <a:cs typeface="Comic Sans MS"/>
              </a:rPr>
              <a:t>Dipole Bending Magnet</a:t>
            </a:r>
            <a:endParaRPr kumimoji="1" lang="ja-JP" altLang="en-US" sz="2000" dirty="0">
              <a:latin typeface="Comic Sans MS"/>
              <a:cs typeface="Comic Sans MS"/>
            </a:endParaRPr>
          </a:p>
        </p:txBody>
      </p:sp>
      <p:grpSp>
        <p:nvGrpSpPr>
          <p:cNvPr id="33" name="図形グループ 32"/>
          <p:cNvGrpSpPr/>
          <p:nvPr/>
        </p:nvGrpSpPr>
        <p:grpSpPr>
          <a:xfrm>
            <a:off x="1214485" y="2351940"/>
            <a:ext cx="2752629" cy="3643015"/>
            <a:chOff x="1203879" y="2356267"/>
            <a:chExt cx="2752629" cy="3643015"/>
          </a:xfrm>
        </p:grpSpPr>
        <p:pic>
          <p:nvPicPr>
            <p:cNvPr id="9" name="Picture 12" descr="970715b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203879" y="3932985"/>
              <a:ext cx="2752629" cy="2064471"/>
            </a:xfrm>
            <a:prstGeom prst="rect">
              <a:avLst/>
            </a:prstGeom>
            <a:noFill/>
            <a:ln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cxnSp>
          <p:nvCxnSpPr>
            <p:cNvPr id="12" name="直線コネクタ 11"/>
            <p:cNvCxnSpPr/>
            <p:nvPr/>
          </p:nvCxnSpPr>
          <p:spPr>
            <a:xfrm flipV="1">
              <a:off x="2580194" y="2511073"/>
              <a:ext cx="149686" cy="1421912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>
              <a:stCxn id="9" idx="0"/>
            </p:cNvCxnSpPr>
            <p:nvPr/>
          </p:nvCxnSpPr>
          <p:spPr>
            <a:xfrm flipH="1" flipV="1">
              <a:off x="2210759" y="2356267"/>
              <a:ext cx="369435" cy="157671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2" name="テキスト ボックス 31"/>
            <p:cNvSpPr txBox="1"/>
            <p:nvPr/>
          </p:nvSpPr>
          <p:spPr>
            <a:xfrm>
              <a:off x="1203879" y="5629950"/>
              <a:ext cx="637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BBC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sp>
        <p:nvSpPr>
          <p:cNvPr id="16" name="右矢印 15"/>
          <p:cNvSpPr/>
          <p:nvPr/>
        </p:nvSpPr>
        <p:spPr>
          <a:xfrm rot="991948">
            <a:off x="3445195" y="5255732"/>
            <a:ext cx="511313" cy="350382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7" name="円/楕円 16"/>
          <p:cNvSpPr/>
          <p:nvPr/>
        </p:nvSpPr>
        <p:spPr>
          <a:xfrm rot="19814347">
            <a:off x="2205369" y="5036932"/>
            <a:ext cx="1235547" cy="30658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037048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7991"/>
            <a:ext cx="8229600" cy="1143000"/>
          </a:xfrm>
        </p:spPr>
        <p:txBody>
          <a:bodyPr>
            <a:norm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Can we identify UPC events?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2A00B5-E19E-E84E-B280-8C2AE9424798}" type="slidenum">
              <a:rPr kumimoji="1" lang="ja-JP" altLang="en-US" smtClean="0">
                <a:latin typeface="Comic Sans MS"/>
                <a:cs typeface="Comic Sans MS"/>
              </a:rPr>
              <a:t>43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051041" y="64820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円柱 6"/>
          <p:cNvSpPr/>
          <p:nvPr/>
        </p:nvSpPr>
        <p:spPr>
          <a:xfrm rot="16200000">
            <a:off x="2702956" y="1918893"/>
            <a:ext cx="1273318" cy="1693513"/>
          </a:xfrm>
          <a:prstGeom prst="can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8" name="円/楕円 7"/>
          <p:cNvSpPr/>
          <p:nvPr/>
        </p:nvSpPr>
        <p:spPr>
          <a:xfrm>
            <a:off x="2551250" y="2473667"/>
            <a:ext cx="151704" cy="56937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2" name="直線コネクタ 11"/>
          <p:cNvCxnSpPr>
            <a:endCxn id="8" idx="6"/>
          </p:cNvCxnSpPr>
          <p:nvPr/>
        </p:nvCxnSpPr>
        <p:spPr>
          <a:xfrm flipV="1">
            <a:off x="401792" y="2758353"/>
            <a:ext cx="2301162" cy="2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 flipV="1">
            <a:off x="4186372" y="2736455"/>
            <a:ext cx="2102152" cy="218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026278" y="2461261"/>
            <a:ext cx="9492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omic Sans MS"/>
                <a:cs typeface="Comic Sans MS"/>
              </a:rPr>
              <a:t>BBC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cxnSp>
        <p:nvCxnSpPr>
          <p:cNvPr id="17" name="直線コネクタ 16"/>
          <p:cNvCxnSpPr>
            <a:endCxn id="8" idx="0"/>
          </p:cNvCxnSpPr>
          <p:nvPr/>
        </p:nvCxnSpPr>
        <p:spPr>
          <a:xfrm flipV="1">
            <a:off x="401792" y="2473667"/>
            <a:ext cx="2225310" cy="30658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401792" y="2137885"/>
            <a:ext cx="2223500" cy="6423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円/楕円 27"/>
          <p:cNvSpPr/>
          <p:nvPr/>
        </p:nvSpPr>
        <p:spPr>
          <a:xfrm>
            <a:off x="274794" y="2646043"/>
            <a:ext cx="287866" cy="287866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000">
              <a:latin typeface="Comic Sans MS"/>
              <a:cs typeface="Comic Sans MS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215313" y="2514540"/>
            <a:ext cx="466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Symbol" charset="2"/>
                <a:cs typeface="Symbol" charset="2"/>
              </a:rPr>
              <a:t>D</a:t>
            </a:r>
            <a:endParaRPr kumimoji="1" lang="ja-JP" altLang="en-US" sz="2400" i="1" dirty="0">
              <a:latin typeface="Symbol" charset="2"/>
              <a:cs typeface="Symbol" charset="2"/>
            </a:endParaRPr>
          </a:p>
        </p:txBody>
      </p:sp>
      <p:sp>
        <p:nvSpPr>
          <p:cNvPr id="30" name="円柱 29"/>
          <p:cNvSpPr/>
          <p:nvPr/>
        </p:nvSpPr>
        <p:spPr>
          <a:xfrm rot="16200000">
            <a:off x="7952013" y="1920309"/>
            <a:ext cx="483888" cy="1612588"/>
          </a:xfrm>
          <a:prstGeom prst="ca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32" name="曲線コネクタ 31"/>
          <p:cNvCxnSpPr/>
          <p:nvPr/>
        </p:nvCxnSpPr>
        <p:spPr>
          <a:xfrm rot="5400000">
            <a:off x="6106769" y="2675663"/>
            <a:ext cx="460317" cy="209176"/>
          </a:xfrm>
          <a:prstGeom prst="curvedConnector3">
            <a:avLst>
              <a:gd name="adj1" fmla="val 402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曲線コネクタ 36"/>
          <p:cNvCxnSpPr/>
          <p:nvPr/>
        </p:nvCxnSpPr>
        <p:spPr>
          <a:xfrm rot="5400000">
            <a:off x="6178642" y="2701487"/>
            <a:ext cx="460317" cy="209176"/>
          </a:xfrm>
          <a:prstGeom prst="curvedConnector3">
            <a:avLst>
              <a:gd name="adj1" fmla="val 40262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直線コネクタ 37"/>
          <p:cNvCxnSpPr/>
          <p:nvPr/>
        </p:nvCxnSpPr>
        <p:spPr>
          <a:xfrm>
            <a:off x="6513389" y="2725506"/>
            <a:ext cx="93083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/>
          <p:cNvSpPr txBox="1"/>
          <p:nvPr/>
        </p:nvSpPr>
        <p:spPr>
          <a:xfrm>
            <a:off x="7766101" y="2383276"/>
            <a:ext cx="10126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Comic Sans MS"/>
                <a:cs typeface="Comic Sans MS"/>
              </a:rPr>
              <a:t>ZDC</a:t>
            </a:r>
            <a:endParaRPr kumimoji="1" lang="ja-JP" altLang="en-US" sz="3200" dirty="0">
              <a:latin typeface="Comic Sans MS"/>
              <a:cs typeface="Comic Sans MS"/>
            </a:endParaRPr>
          </a:p>
        </p:txBody>
      </p:sp>
      <p:sp>
        <p:nvSpPr>
          <p:cNvPr id="42" name="パイ 41"/>
          <p:cNvSpPr/>
          <p:nvPr/>
        </p:nvSpPr>
        <p:spPr>
          <a:xfrm rot="10987750">
            <a:off x="3985089" y="1980821"/>
            <a:ext cx="1891300" cy="1138542"/>
          </a:xfrm>
          <a:prstGeom prst="pie">
            <a:avLst>
              <a:gd name="adj1" fmla="val 8694438"/>
              <a:gd name="adj2" fmla="val 16215446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4930739" y="1850781"/>
            <a:ext cx="85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Dipole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4" name="円/楕円 43"/>
          <p:cNvSpPr/>
          <p:nvPr/>
        </p:nvSpPr>
        <p:spPr>
          <a:xfrm>
            <a:off x="6623247" y="2635086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595542" y="2472244"/>
            <a:ext cx="3463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n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cxnSp>
        <p:nvCxnSpPr>
          <p:cNvPr id="49" name="直線矢印コネクタ 48"/>
          <p:cNvCxnSpPr/>
          <p:nvPr/>
        </p:nvCxnSpPr>
        <p:spPr>
          <a:xfrm>
            <a:off x="6912029" y="2792469"/>
            <a:ext cx="517907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円/楕円 49"/>
          <p:cNvSpPr/>
          <p:nvPr/>
        </p:nvSpPr>
        <p:spPr>
          <a:xfrm>
            <a:off x="5978339" y="1966113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950634" y="1803271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p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cxnSp>
        <p:nvCxnSpPr>
          <p:cNvPr id="52" name="直線矢印コネクタ 51"/>
          <p:cNvCxnSpPr/>
          <p:nvPr/>
        </p:nvCxnSpPr>
        <p:spPr>
          <a:xfrm flipV="1">
            <a:off x="6267121" y="1791058"/>
            <a:ext cx="501606" cy="2350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5" name="テキスト ボックス 54"/>
          <p:cNvSpPr txBox="1"/>
          <p:nvPr/>
        </p:nvSpPr>
        <p:spPr>
          <a:xfrm>
            <a:off x="6082298" y="176855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+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4631267" y="6155266"/>
            <a:ext cx="3352800" cy="17568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00986" y="3748942"/>
            <a:ext cx="4729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</a:t>
            </a:r>
            <a:r>
              <a:rPr kumimoji="1" lang="en-US" altLang="ja-JP" dirty="0" smtClean="0">
                <a:latin typeface="Comic Sans MS"/>
                <a:cs typeface="Comic Sans MS"/>
              </a:rPr>
              <a:t> M</a:t>
            </a:r>
            <a:r>
              <a:rPr kumimoji="1" lang="en-US" altLang="ja-JP" dirty="0" smtClean="0">
                <a:latin typeface="Comic Sans MS"/>
                <a:cs typeface="Comic Sans MS"/>
              </a:rPr>
              <a:t>onte </a:t>
            </a:r>
            <a:r>
              <a:rPr kumimoji="1" lang="en-US" altLang="ja-JP" dirty="0" smtClean="0">
                <a:latin typeface="Comic Sans MS"/>
                <a:cs typeface="Comic Sans MS"/>
              </a:rPr>
              <a:t>C</a:t>
            </a:r>
            <a:r>
              <a:rPr kumimoji="1" lang="en-US" altLang="ja-JP" dirty="0" smtClean="0">
                <a:latin typeface="Comic Sans MS"/>
                <a:cs typeface="Comic Sans MS"/>
              </a:rPr>
              <a:t>arlo</a:t>
            </a:r>
            <a:r>
              <a:rPr kumimoji="1" lang="en-US" altLang="ja-JP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: </a:t>
            </a:r>
            <a:r>
              <a:rPr kumimoji="1" lang="en-US" altLang="ja-JP" dirty="0" smtClean="0">
                <a:latin typeface="Comic Sans MS"/>
                <a:cs typeface="Comic Sans MS"/>
              </a:rPr>
              <a:t>SOPHIA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G. </a:t>
            </a:r>
            <a:r>
              <a:rPr lang="en-US" altLang="ja-JP" dirty="0" err="1" smtClean="0">
                <a:latin typeface="Comic Sans MS"/>
                <a:cs typeface="Comic Sans MS"/>
              </a:rPr>
              <a:t>Mitsuka</a:t>
            </a:r>
            <a:r>
              <a:rPr lang="en-US" altLang="ja-JP" dirty="0" smtClean="0">
                <a:latin typeface="Comic Sans MS"/>
                <a:cs typeface="Comic Sans MS"/>
              </a:rPr>
              <a:t>, Eur. Phys. J.C. (2015) 75:614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57" name="表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42021"/>
              </p:ext>
            </p:extLst>
          </p:nvPr>
        </p:nvGraphicFramePr>
        <p:xfrm>
          <a:off x="1696333" y="4672272"/>
          <a:ext cx="5180914" cy="1441020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2086214"/>
                <a:gridCol w="1529405"/>
                <a:gridCol w="1565295"/>
              </a:tblGrid>
              <a:tr h="7205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BBC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tag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veto</a:t>
                      </a:r>
                      <a:r>
                        <a:rPr kumimoji="1" lang="ja-JP" altLang="en-US" sz="3200" dirty="0" smtClean="0">
                          <a:latin typeface="Comic Sans MS"/>
                          <a:cs typeface="Comic Sans MS"/>
                        </a:rPr>
                        <a:t>　</a:t>
                      </a:r>
                    </a:p>
                  </a:txBody>
                  <a:tcPr anchor="ctr"/>
                </a:tc>
              </a:tr>
              <a:tr h="72051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EM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Small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3200" dirty="0" smtClean="0">
                          <a:latin typeface="Comic Sans MS"/>
                          <a:cs typeface="Comic Sans MS"/>
                        </a:rPr>
                        <a:t>Large</a:t>
                      </a:r>
                      <a:endParaRPr kumimoji="1" lang="ja-JP" altLang="en-US" sz="32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1" name="テキスト ボックス 20"/>
          <p:cNvSpPr txBox="1"/>
          <p:nvPr/>
        </p:nvSpPr>
        <p:spPr>
          <a:xfrm>
            <a:off x="74887" y="1347152"/>
            <a:ext cx="2306341" cy="46166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Semi-Inclusive </a:t>
            </a:r>
            <a:endParaRPr kumimoji="1" lang="ja-JP" altLang="en-US" sz="2400" dirty="0">
              <a:latin typeface="Comic Sans MS"/>
              <a:cs typeface="Comic Sans MS"/>
            </a:endParaRPr>
          </a:p>
        </p:txBody>
      </p:sp>
      <p:sp>
        <p:nvSpPr>
          <p:cNvPr id="23" name="右矢印 22"/>
          <p:cNvSpPr/>
          <p:nvPr/>
        </p:nvSpPr>
        <p:spPr>
          <a:xfrm>
            <a:off x="1902673" y="2494863"/>
            <a:ext cx="695520" cy="55432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902673" y="2570274"/>
            <a:ext cx="65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94%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0" name="右矢印 59"/>
          <p:cNvSpPr/>
          <p:nvPr/>
        </p:nvSpPr>
        <p:spPr>
          <a:xfrm rot="20970021">
            <a:off x="1860253" y="2310387"/>
            <a:ext cx="597343" cy="20719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59" name="テキスト ボックス 58"/>
          <p:cNvSpPr txBox="1"/>
          <p:nvPr/>
        </p:nvSpPr>
        <p:spPr>
          <a:xfrm rot="20998169">
            <a:off x="1850913" y="2223795"/>
            <a:ext cx="51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6%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1" name="円/楕円 60"/>
          <p:cNvSpPr/>
          <p:nvPr/>
        </p:nvSpPr>
        <p:spPr>
          <a:xfrm>
            <a:off x="1442333" y="2316274"/>
            <a:ext cx="254000" cy="254000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2" name="テキスト ボックス 61"/>
          <p:cNvSpPr txBox="1"/>
          <p:nvPr/>
        </p:nvSpPr>
        <p:spPr>
          <a:xfrm>
            <a:off x="1414628" y="2153432"/>
            <a:ext cx="3535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Symbol" charset="2"/>
                <a:cs typeface="Symbol" charset="2"/>
              </a:rPr>
              <a:t>p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1546292" y="211871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+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436197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159092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3" name="数式" r:id="rId3" imgW="3136900" imgH="215900" progId="Equation.3">
                  <p:embed/>
                </p:oleObj>
              </mc:Choice>
              <mc:Fallback>
                <p:oleObj name="数式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BBC </a:t>
            </a:r>
            <a:r>
              <a:rPr lang="en-US" altLang="ja-JP" dirty="0" smtClean="0">
                <a:latin typeface="Comic Sans MS"/>
                <a:cs typeface="Comic Sans MS"/>
              </a:rPr>
              <a:t>Tagging and Vetoing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44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032000" y="6143274"/>
            <a:ext cx="4900837" cy="37671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3" y="1442357"/>
            <a:ext cx="3612268" cy="4676198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855371" y="2862112"/>
            <a:ext cx="1163337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Comic Sans MS"/>
                <a:cs typeface="Comic Sans MS"/>
              </a:rPr>
              <a:t>Inclusive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8203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8123358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667" name="数式" r:id="rId3" imgW="3136900" imgH="215900" progId="Equation.3">
                  <p:embed/>
                </p:oleObj>
              </mc:Choice>
              <mc:Fallback>
                <p:oleObj name="数式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BBC </a:t>
            </a:r>
            <a:r>
              <a:rPr lang="en-US" altLang="ja-JP" dirty="0" smtClean="0">
                <a:latin typeface="Comic Sans MS"/>
                <a:cs typeface="Comic Sans MS"/>
              </a:rPr>
              <a:t>Tagging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and Vetoing</a:t>
            </a:r>
            <a:endParaRPr kumimoji="1" lang="ja-JP" altLang="en-US" dirty="0">
              <a:solidFill>
                <a:schemeClr val="bg1">
                  <a:lumMod val="75000"/>
                </a:schemeClr>
              </a:solidFill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45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049237" y="6167993"/>
            <a:ext cx="1082344" cy="376714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3953581" y="4078598"/>
            <a:ext cx="1598289" cy="369332"/>
          </a:xfrm>
          <a:prstGeom prst="rect">
            <a:avLst/>
          </a:prstGeom>
          <a:ln>
            <a:solidFill>
              <a:srgbClr val="00FF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Comic Sans MS"/>
                <a:cs typeface="Comic Sans MS"/>
              </a:rPr>
              <a:t>BBC Tagging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03" y="1442357"/>
            <a:ext cx="3612268" cy="46761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0911" y="4486297"/>
            <a:ext cx="5523089" cy="729172"/>
          </a:xfrm>
          <a:prstGeom prst="rect">
            <a:avLst/>
          </a:prstGeom>
        </p:spPr>
      </p:pic>
      <p:sp>
        <p:nvSpPr>
          <p:cNvPr id="9" name="左中かっこ 8"/>
          <p:cNvSpPr/>
          <p:nvPr/>
        </p:nvSpPr>
        <p:spPr>
          <a:xfrm rot="5400000" flipV="1">
            <a:off x="4953000" y="4291213"/>
            <a:ext cx="254002" cy="349955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237646" y="5475111"/>
            <a:ext cx="204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surpressed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734886" y="2611532"/>
            <a:ext cx="21604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Non-diffractive</a:t>
            </a:r>
            <a:endParaRPr kumimoji="1" lang="ja-JP" altLang="en-US" sz="2000" b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4221011" y="1949633"/>
            <a:ext cx="2618423" cy="1483016"/>
            <a:chOff x="4948087" y="4075644"/>
            <a:chExt cx="3180817" cy="1925406"/>
          </a:xfrm>
        </p:grpSpPr>
        <p:sp>
          <p:nvSpPr>
            <p:cNvPr id="16" name="円/楕円 15"/>
            <p:cNvSpPr/>
            <p:nvPr/>
          </p:nvSpPr>
          <p:spPr>
            <a:xfrm>
              <a:off x="6486719" y="55855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17" name="直線コネクタ 16"/>
            <p:cNvCxnSpPr/>
            <p:nvPr/>
          </p:nvCxnSpPr>
          <p:spPr>
            <a:xfrm>
              <a:off x="5458019" y="4506052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円/楕円 17"/>
            <p:cNvSpPr/>
            <p:nvPr/>
          </p:nvSpPr>
          <p:spPr>
            <a:xfrm>
              <a:off x="6486719" y="44552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19" name="直線コネクタ 18"/>
            <p:cNvCxnSpPr/>
            <p:nvPr/>
          </p:nvCxnSpPr>
          <p:spPr>
            <a:xfrm flipV="1">
              <a:off x="6556569" y="4506052"/>
              <a:ext cx="12700" cy="1181100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 flipV="1">
              <a:off x="6651819" y="4125052"/>
              <a:ext cx="869950" cy="3683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>
              <a:off x="6651819" y="4588602"/>
              <a:ext cx="768350" cy="4254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6651819" y="4540977"/>
              <a:ext cx="869950" cy="19685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>
              <a:stCxn id="18" idx="6"/>
            </p:cNvCxnSpPr>
            <p:nvPr/>
          </p:nvCxnSpPr>
          <p:spPr>
            <a:xfrm flipV="1">
              <a:off x="6651819" y="4344128"/>
              <a:ext cx="850900" cy="19367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4948087" y="5231609"/>
              <a:ext cx="490866" cy="759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 smtClean="0">
                  <a:latin typeface="Comic Sans MS"/>
                  <a:cs typeface="Comic Sans MS"/>
                </a:rPr>
                <a:t>p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5" name="テキスト ボックス 24"/>
            <p:cNvSpPr txBox="1"/>
            <p:nvPr/>
          </p:nvSpPr>
          <p:spPr>
            <a:xfrm>
              <a:off x="4977676" y="4075644"/>
              <a:ext cx="567054" cy="759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3200" dirty="0">
                  <a:latin typeface="Comic Sans MS"/>
                  <a:cs typeface="Comic Sans MS"/>
                </a:rPr>
                <a:t>A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554828" y="4737827"/>
              <a:ext cx="518159" cy="8391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Comic Sans MS"/>
                  <a:cs typeface="Comic Sans MS"/>
                </a:rPr>
                <a:t>?</a:t>
              </a:r>
              <a:endParaRPr kumimoji="1" lang="ja-JP" altLang="en-US" sz="3600" baseline="30000" dirty="0">
                <a:latin typeface="Comic Sans MS"/>
                <a:cs typeface="Comic Sans MS"/>
              </a:endParaRPr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>
              <a:off x="5418613" y="56617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5149679" y="5194723"/>
              <a:ext cx="504740" cy="4795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↑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7649820" y="5231609"/>
              <a:ext cx="47908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3200" dirty="0" smtClean="0">
                  <a:latin typeface="Comic Sans MS"/>
                  <a:cs typeface="Comic Sans MS"/>
                </a:rPr>
                <a:t>n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</p:grpSp>
      <p:grpSp>
        <p:nvGrpSpPr>
          <p:cNvPr id="31" name="図形グループ 30"/>
          <p:cNvGrpSpPr/>
          <p:nvPr/>
        </p:nvGrpSpPr>
        <p:grpSpPr>
          <a:xfrm rot="2597140">
            <a:off x="6033725" y="2225839"/>
            <a:ext cx="637427" cy="443288"/>
            <a:chOff x="5568955" y="2820717"/>
            <a:chExt cx="637427" cy="443288"/>
          </a:xfrm>
        </p:grpSpPr>
        <p:sp>
          <p:nvSpPr>
            <p:cNvPr id="32" name="爆発 1 31"/>
            <p:cNvSpPr/>
            <p:nvPr/>
          </p:nvSpPr>
          <p:spPr>
            <a:xfrm rot="20222958">
              <a:off x="5571074" y="2894673"/>
              <a:ext cx="520379" cy="36933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 rot="19956206">
              <a:off x="5568955" y="2820717"/>
              <a:ext cx="637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BBC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  <p:cxnSp>
        <p:nvCxnSpPr>
          <p:cNvPr id="34" name="直線コネクタ 33"/>
          <p:cNvCxnSpPr/>
          <p:nvPr/>
        </p:nvCxnSpPr>
        <p:spPr>
          <a:xfrm flipV="1">
            <a:off x="5555555" y="2855518"/>
            <a:ext cx="677037" cy="286629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直線コネクタ 34"/>
          <p:cNvCxnSpPr/>
          <p:nvPr/>
        </p:nvCxnSpPr>
        <p:spPr>
          <a:xfrm>
            <a:off x="5555555" y="3216275"/>
            <a:ext cx="597967" cy="33110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直線コネクタ 35"/>
          <p:cNvCxnSpPr/>
          <p:nvPr/>
        </p:nvCxnSpPr>
        <p:spPr>
          <a:xfrm>
            <a:off x="5555555" y="3179211"/>
            <a:ext cx="677037" cy="15319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直線コネクタ 36"/>
          <p:cNvCxnSpPr/>
          <p:nvPr/>
        </p:nvCxnSpPr>
        <p:spPr>
          <a:xfrm flipV="1">
            <a:off x="5555555" y="3026014"/>
            <a:ext cx="662212" cy="15072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38" name="図形グループ 37"/>
          <p:cNvGrpSpPr/>
          <p:nvPr/>
        </p:nvGrpSpPr>
        <p:grpSpPr>
          <a:xfrm rot="2563116">
            <a:off x="5904161" y="3329445"/>
            <a:ext cx="637427" cy="429506"/>
            <a:chOff x="5559114" y="2834499"/>
            <a:chExt cx="637427" cy="429506"/>
          </a:xfrm>
        </p:grpSpPr>
        <p:sp>
          <p:nvSpPr>
            <p:cNvPr id="39" name="爆発 1 38"/>
            <p:cNvSpPr/>
            <p:nvPr/>
          </p:nvSpPr>
          <p:spPr>
            <a:xfrm rot="20222958">
              <a:off x="5571074" y="2894673"/>
              <a:ext cx="520379" cy="369332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 rot="19956206">
              <a:off x="5559114" y="2834499"/>
              <a:ext cx="6374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>
                  <a:latin typeface="Comic Sans MS"/>
                  <a:cs typeface="Comic Sans MS"/>
                </a:rPr>
                <a:t>BBC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7353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オブジェクト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8094965"/>
              </p:ext>
            </p:extLst>
          </p:nvPr>
        </p:nvGraphicFramePr>
        <p:xfrm>
          <a:off x="1459405" y="6167993"/>
          <a:ext cx="5473433" cy="3767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91" name="数式" r:id="rId3" imgW="3136900" imgH="215900" progId="Equation.3">
                  <p:embed/>
                </p:oleObj>
              </mc:Choice>
              <mc:Fallback>
                <p:oleObj name="数式" r:id="rId3" imgW="31369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59405" y="6167993"/>
                        <a:ext cx="5473433" cy="3767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BBC </a:t>
            </a:r>
            <a:r>
              <a:rPr lang="en-US" altLang="ja-JP" dirty="0" smtClean="0">
                <a:solidFill>
                  <a:schemeClr val="bg1">
                    <a:lumMod val="75000"/>
                  </a:schemeClr>
                </a:solidFill>
                <a:latin typeface="Comic Sans MS"/>
                <a:cs typeface="Comic Sans MS"/>
              </a:rPr>
              <a:t>Tagging and </a:t>
            </a:r>
            <a:r>
              <a:rPr lang="en-US" altLang="ja-JP" dirty="0" smtClean="0">
                <a:latin typeface="Comic Sans MS"/>
                <a:cs typeface="Comic Sans MS"/>
              </a:rPr>
              <a:t>Vetoing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>
                <a:latin typeface="Comic Sans MS"/>
                <a:cs typeface="Comic Sans MS"/>
              </a:rPr>
              <a:t>46</a:t>
            </a:fld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3305064" y="6143274"/>
            <a:ext cx="3627773" cy="376714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952789" y="1501399"/>
            <a:ext cx="1569660" cy="369332"/>
          </a:xfrm>
          <a:prstGeom prst="rect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b="1" dirty="0" smtClean="0">
                <a:latin typeface="Comic Sans MS"/>
                <a:cs typeface="Comic Sans MS"/>
              </a:rPr>
              <a:t>BBC Vetoing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7" y="1443132"/>
            <a:ext cx="3612268" cy="467619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222" y="2088813"/>
            <a:ext cx="5708328" cy="919675"/>
          </a:xfrm>
          <a:prstGeom prst="rect">
            <a:avLst/>
          </a:prstGeom>
        </p:spPr>
      </p:pic>
      <p:sp>
        <p:nvSpPr>
          <p:cNvPr id="15" name="左中かっこ 14"/>
          <p:cNvSpPr/>
          <p:nvPr/>
        </p:nvSpPr>
        <p:spPr>
          <a:xfrm rot="5400000" flipV="1">
            <a:off x="4953001" y="4242551"/>
            <a:ext cx="254002" cy="3499557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435202" y="5482893"/>
            <a:ext cx="2117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 enhanced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>
            <a:off x="3989228" y="3569109"/>
            <a:ext cx="2683268" cy="1472243"/>
            <a:chOff x="5641534" y="1724955"/>
            <a:chExt cx="2683268" cy="1472243"/>
          </a:xfrm>
        </p:grpSpPr>
        <p:sp>
          <p:nvSpPr>
            <p:cNvPr id="22" name="正方形/長方形 21"/>
            <p:cNvSpPr/>
            <p:nvPr/>
          </p:nvSpPr>
          <p:spPr>
            <a:xfrm>
              <a:off x="6837611" y="2834498"/>
              <a:ext cx="491350" cy="12342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6778138" y="2834498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24" name="直線コネクタ 23"/>
            <p:cNvCxnSpPr/>
            <p:nvPr/>
          </p:nvCxnSpPr>
          <p:spPr>
            <a:xfrm>
              <a:off x="6037014" y="2890521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 flipV="1">
              <a:off x="7328961" y="2683946"/>
              <a:ext cx="512745" cy="20315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5641534" y="2569908"/>
              <a:ext cx="40407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200" dirty="0">
                  <a:latin typeface="Comic Sans MS"/>
                  <a:cs typeface="Comic Sans MS"/>
                </a:rPr>
                <a:t>p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5650581" y="1724955"/>
              <a:ext cx="48823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Comic Sans MS"/>
                  <a:cs typeface="Comic Sans MS"/>
                </a:rPr>
                <a:t>A</a:t>
              </a:r>
              <a:endParaRPr kumimoji="1" lang="ja-JP" altLang="en-US" sz="3200" dirty="0">
                <a:latin typeface="Comic Sans MS"/>
                <a:cs typeface="Comic Sans MS"/>
              </a:endParaRPr>
            </a:p>
          </p:txBody>
        </p:sp>
        <p:cxnSp>
          <p:nvCxnSpPr>
            <p:cNvPr id="28" name="直線矢印コネクタ 27"/>
            <p:cNvCxnSpPr>
              <a:stCxn id="22" idx="3"/>
            </p:cNvCxnSpPr>
            <p:nvPr/>
          </p:nvCxnSpPr>
          <p:spPr>
            <a:xfrm flipV="1">
              <a:off x="7328961" y="2890521"/>
              <a:ext cx="512745" cy="568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正方形/長方形 28"/>
            <p:cNvSpPr/>
            <p:nvPr/>
          </p:nvSpPr>
          <p:spPr>
            <a:xfrm>
              <a:off x="7828052" y="2301762"/>
              <a:ext cx="49675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Comic Sans MS"/>
                  <a:cs typeface="Comic Sans MS"/>
                </a:rPr>
                <a:t>+</a:t>
              </a:r>
              <a:endParaRPr lang="ja-JP" altLang="en-US" sz="2800" dirty="0">
                <a:latin typeface="Comic Sans MS"/>
                <a:cs typeface="Comic Sans MS"/>
              </a:endParaRPr>
            </a:p>
          </p:txBody>
        </p:sp>
        <p:pic>
          <p:nvPicPr>
            <p:cNvPr id="30" name="図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3132142">
              <a:off x="6435810" y="2175117"/>
              <a:ext cx="803602" cy="568858"/>
            </a:xfrm>
            <a:prstGeom prst="rect">
              <a:avLst/>
            </a:prstGeom>
          </p:spPr>
        </p:pic>
        <p:sp>
          <p:nvSpPr>
            <p:cNvPr id="31" name="正方形/長方形 30"/>
            <p:cNvSpPr/>
            <p:nvPr/>
          </p:nvSpPr>
          <p:spPr>
            <a:xfrm>
              <a:off x="5826483" y="2596910"/>
              <a:ext cx="41549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/>
                  <a:cs typeface="Comic Sans MS"/>
                </a:rPr>
                <a:t>↑</a:t>
              </a:r>
              <a:endParaRPr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 rot="2438771">
              <a:off x="6928419" y="2182358"/>
              <a:ext cx="159765" cy="29874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6901510" y="2164402"/>
              <a:ext cx="4591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>
                  <a:latin typeface="Comic Sans MS"/>
                  <a:cs typeface="Comic Sans MS"/>
                </a:rPr>
                <a:t>*</a:t>
              </a:r>
              <a:endParaRPr kumimoji="1" lang="ja-JP" altLang="en-US" dirty="0">
                <a:latin typeface="Comic Sans MS"/>
                <a:cs typeface="Comic Sans MS"/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7827092" y="2612422"/>
              <a:ext cx="399468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200" dirty="0">
                  <a:latin typeface="Comic Sans MS"/>
                  <a:cs typeface="Comic Sans MS"/>
                </a:rPr>
                <a:t>n</a:t>
              </a:r>
              <a:endParaRPr lang="ja-JP" altLang="en-US" sz="3200" dirty="0">
                <a:latin typeface="Comic Sans MS"/>
                <a:cs typeface="Comic Sans MS"/>
              </a:endParaRPr>
            </a:p>
          </p:txBody>
        </p:sp>
        <p:sp>
          <p:nvSpPr>
            <p:cNvPr id="36" name="円/楕円 35"/>
            <p:cNvSpPr/>
            <p:nvPr/>
          </p:nvSpPr>
          <p:spPr>
            <a:xfrm>
              <a:off x="6777281" y="1980569"/>
              <a:ext cx="118946" cy="12342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37" name="直線コネクタ 36"/>
            <p:cNvCxnSpPr/>
            <p:nvPr/>
          </p:nvCxnSpPr>
          <p:spPr>
            <a:xfrm>
              <a:off x="6036156" y="2018545"/>
              <a:ext cx="741124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8" name="直線コネクタ 37"/>
            <p:cNvCxnSpPr/>
            <p:nvPr/>
          </p:nvCxnSpPr>
          <p:spPr>
            <a:xfrm flipV="1">
              <a:off x="6795649" y="2018545"/>
              <a:ext cx="1031443" cy="9494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0" name="テキスト ボックス 39"/>
          <p:cNvSpPr txBox="1"/>
          <p:nvPr/>
        </p:nvSpPr>
        <p:spPr>
          <a:xfrm>
            <a:off x="6932838" y="4044730"/>
            <a:ext cx="1818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Diffractive</a:t>
            </a:r>
            <a:endParaRPr kumimoji="1" lang="ja-JP" altLang="en-US" sz="2400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23950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9913" r="-22193" b="24198"/>
          <a:stretch/>
        </p:blipFill>
        <p:spPr>
          <a:xfrm>
            <a:off x="587182" y="125510"/>
            <a:ext cx="8099618" cy="3430782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47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3733800"/>
            <a:ext cx="6794500" cy="3124200"/>
          </a:xfrm>
          <a:prstGeom prst="rect">
            <a:avLst/>
          </a:prstGeom>
        </p:spPr>
      </p:pic>
      <p:cxnSp>
        <p:nvCxnSpPr>
          <p:cNvPr id="8" name="直線コネクタ 7"/>
          <p:cNvCxnSpPr/>
          <p:nvPr/>
        </p:nvCxnSpPr>
        <p:spPr>
          <a:xfrm>
            <a:off x="1980034" y="6062622"/>
            <a:ext cx="487497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直線コネクタ 9"/>
          <p:cNvCxnSpPr/>
          <p:nvPr/>
        </p:nvCxnSpPr>
        <p:spPr>
          <a:xfrm>
            <a:off x="4315108" y="5914622"/>
            <a:ext cx="2758391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334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40826"/>
          </a:xfrm>
        </p:spPr>
        <p:txBody>
          <a:bodyPr/>
          <a:lstStyle/>
          <a:p>
            <a:r>
              <a:rPr kumimoji="1" lang="en-US" altLang="ja-JP" dirty="0" smtClean="0">
                <a:latin typeface="Comic Sans MS Bold"/>
                <a:cs typeface="Comic Sans MS Bold"/>
              </a:rPr>
              <a:t>Press </a:t>
            </a:r>
            <a:r>
              <a:rPr kumimoji="1" lang="en-US" altLang="ja-JP" dirty="0" smtClean="0">
                <a:latin typeface="Comic Sans MS Bold"/>
                <a:cs typeface="Comic Sans MS Bold"/>
              </a:rPr>
              <a:t>Release (2018/1/8)</a:t>
            </a:r>
            <a:endParaRPr kumimoji="1" lang="ja-JP" altLang="en-US" dirty="0">
              <a:latin typeface="Comic Sans MS Bold"/>
              <a:cs typeface="Comic Sans MS Bold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48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237672" y="6564258"/>
            <a:ext cx="669167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u="sng" dirty="0">
                <a:solidFill>
                  <a:srgbClr val="3366FF"/>
                </a:solidFill>
                <a:latin typeface="Comic Sans MS"/>
                <a:cs typeface="Comic Sans MS"/>
              </a:rPr>
              <a:t>https://</a:t>
            </a:r>
            <a:r>
              <a:rPr lang="en-US" altLang="ja-JP" sz="1200" u="sng" dirty="0" err="1">
                <a:solidFill>
                  <a:srgbClr val="3366FF"/>
                </a:solidFill>
                <a:latin typeface="Comic Sans MS"/>
                <a:cs typeface="Comic Sans MS"/>
              </a:rPr>
              <a:t>www.bnl.gov</a:t>
            </a:r>
            <a:r>
              <a:rPr lang="en-US" altLang="ja-JP" sz="1200" u="sng" dirty="0">
                <a:solidFill>
                  <a:srgbClr val="3366FF"/>
                </a:solidFill>
                <a:latin typeface="Comic Sans MS"/>
                <a:cs typeface="Comic Sans MS"/>
              </a:rPr>
              <a:t>/newsroom/</a:t>
            </a:r>
            <a:r>
              <a:rPr lang="en-US" altLang="ja-JP" sz="1200" u="sng" dirty="0" err="1">
                <a:solidFill>
                  <a:srgbClr val="3366FF"/>
                </a:solidFill>
                <a:latin typeface="Comic Sans MS"/>
                <a:cs typeface="Comic Sans MS"/>
              </a:rPr>
              <a:t>news.php?a</a:t>
            </a:r>
            <a:r>
              <a:rPr lang="en-US" altLang="ja-JP" sz="1200" u="sng" dirty="0">
                <a:solidFill>
                  <a:srgbClr val="3366FF"/>
                </a:solidFill>
                <a:latin typeface="Comic Sans MS"/>
                <a:cs typeface="Comic Sans MS"/>
              </a:rPr>
              <a:t>=112177</a:t>
            </a:r>
            <a:endParaRPr lang="ja-JP" altLang="en-US" sz="1200" u="sng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pic>
        <p:nvPicPr>
          <p:cNvPr id="10" name="コンテンツ プレースホルダー 9"/>
          <p:cNvPicPr>
            <a:picLocks noGrp="1" noChangeAspect="1"/>
          </p:cNvPicPr>
          <p:nvPr>
            <p:ph idx="1"/>
          </p:nvPr>
        </p:nvPicPr>
        <p:blipFill>
          <a:blip r:embed="rId2"/>
          <a:srcRect l="-2429" r="-2429"/>
          <a:stretch>
            <a:fillRect/>
          </a:stretch>
        </p:blipFill>
        <p:spPr>
          <a:xfrm>
            <a:off x="0" y="1225492"/>
            <a:ext cx="6024459" cy="3313220"/>
          </a:xfrm>
        </p:spPr>
      </p:pic>
      <p:sp>
        <p:nvSpPr>
          <p:cNvPr id="11" name="正方形/長方形 10"/>
          <p:cNvSpPr/>
          <p:nvPr/>
        </p:nvSpPr>
        <p:spPr>
          <a:xfrm>
            <a:off x="5220813" y="1306073"/>
            <a:ext cx="35718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altLang="ja-JP" sz="1100" u="sng" dirty="0">
                <a:solidFill>
                  <a:srgbClr val="3366FF"/>
                </a:solidFill>
                <a:latin typeface="Comic Sans MS"/>
                <a:cs typeface="Comic Sans MS"/>
              </a:rPr>
              <a:t>http://</a:t>
            </a:r>
            <a:r>
              <a:rPr lang="de-DE" altLang="ja-JP" sz="1100" u="sng" dirty="0" err="1">
                <a:solidFill>
                  <a:srgbClr val="3366FF"/>
                </a:solidFill>
                <a:latin typeface="Comic Sans MS"/>
                <a:cs typeface="Comic Sans MS"/>
              </a:rPr>
              <a:t>www.riken.jp</a:t>
            </a:r>
            <a:r>
              <a:rPr lang="de-DE" altLang="ja-JP" sz="1100" u="sng" dirty="0">
                <a:solidFill>
                  <a:srgbClr val="3366FF"/>
                </a:solidFill>
                <a:latin typeface="Comic Sans MS"/>
                <a:cs typeface="Comic Sans MS"/>
              </a:rPr>
              <a:t>/</a:t>
            </a:r>
            <a:r>
              <a:rPr lang="de-DE" altLang="ja-JP" sz="1100" u="sng" dirty="0" err="1">
                <a:solidFill>
                  <a:srgbClr val="3366FF"/>
                </a:solidFill>
                <a:latin typeface="Comic Sans MS"/>
                <a:cs typeface="Comic Sans MS"/>
              </a:rPr>
              <a:t>pr</a:t>
            </a:r>
            <a:r>
              <a:rPr lang="de-DE" altLang="ja-JP" sz="1100" u="sng" dirty="0">
                <a:solidFill>
                  <a:srgbClr val="3366FF"/>
                </a:solidFill>
                <a:latin typeface="Comic Sans MS"/>
                <a:cs typeface="Comic Sans MS"/>
              </a:rPr>
              <a:t>/press/2018/20180109_2/</a:t>
            </a:r>
            <a:endParaRPr lang="ja-JP" altLang="en-US" sz="1100" u="sng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592316" y="856160"/>
            <a:ext cx="5682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Simultaneous release from RIKEN, JAEA, and BNL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2777" y="1567683"/>
            <a:ext cx="3644900" cy="38100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511" y="3476290"/>
            <a:ext cx="5394166" cy="3381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900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Comic Sans MS"/>
                <a:cs typeface="Comic Sans MS"/>
              </a:rPr>
              <a:t>Impact of press release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544" y="1121258"/>
            <a:ext cx="4947686" cy="2869951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0981" y="274638"/>
            <a:ext cx="4611691" cy="322422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314" y="840509"/>
            <a:ext cx="5333685" cy="31507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5873" y="2230771"/>
            <a:ext cx="4256710" cy="279519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8203" y="3991209"/>
            <a:ext cx="5661175" cy="2252614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5158" y="3960973"/>
            <a:ext cx="4893024" cy="293456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932" y="3403408"/>
            <a:ext cx="5219992" cy="3245119"/>
          </a:xfrm>
          <a:prstGeom prst="rect">
            <a:avLst/>
          </a:prstGeom>
        </p:spPr>
      </p:pic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9"/>
          <a:srcRect l="-2703" r="-2703"/>
          <a:stretch>
            <a:fillRect/>
          </a:stretch>
        </p:blipFill>
        <p:spPr>
          <a:xfrm>
            <a:off x="0" y="2230771"/>
            <a:ext cx="5144791" cy="2829437"/>
          </a:xfrm>
        </p:spPr>
      </p:pic>
    </p:spTree>
    <p:extLst>
      <p:ext uri="{BB962C8B-B14F-4D97-AF65-F5344CB8AC3E}">
        <p14:creationId xmlns:p14="http://schemas.microsoft.com/office/powerpoint/2010/main" val="3230237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5"/>
          <p:cNvSpPr>
            <a:spLocks noChangeAspect="1" noChangeArrowheads="1"/>
          </p:cNvSpPr>
          <p:nvPr/>
        </p:nvSpPr>
        <p:spPr bwMode="auto">
          <a:xfrm>
            <a:off x="762000" y="1447800"/>
            <a:ext cx="7550150" cy="3651250"/>
          </a:xfrm>
          <a:prstGeom prst="rect">
            <a:avLst/>
          </a:prstGeom>
          <a:gradFill rotWithShape="0">
            <a:gsLst>
              <a:gs pos="0">
                <a:srgbClr val="336600"/>
              </a:gs>
              <a:gs pos="100000">
                <a:srgbClr val="1F3E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ja-JP" altLang="en-US" i="0" dirty="0">
              <a:latin typeface="Tahom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Line 36"/>
          <p:cNvSpPr>
            <a:spLocks noChangeAspect="1" noChangeShapeType="1"/>
          </p:cNvSpPr>
          <p:nvPr/>
        </p:nvSpPr>
        <p:spPr bwMode="auto">
          <a:xfrm flipV="1">
            <a:off x="1993901" y="3409949"/>
            <a:ext cx="2178847" cy="909637"/>
          </a:xfrm>
          <a:prstGeom prst="line">
            <a:avLst/>
          </a:prstGeom>
          <a:noFill/>
          <a:ln w="28575">
            <a:solidFill>
              <a:srgbClr val="FFFFFF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pPr>
              <a:defRPr/>
            </a:pPr>
            <a:endParaRPr lang="ja-JP" altLang="en-US" i="0">
              <a:ea typeface="ＭＳ Ｐゴシック" charset="0"/>
              <a:cs typeface="ＭＳ Ｐゴシック" charset="0"/>
            </a:endParaRPr>
          </a:p>
        </p:txBody>
      </p:sp>
      <p:grpSp>
        <p:nvGrpSpPr>
          <p:cNvPr id="15" name="Group 43"/>
          <p:cNvGrpSpPr>
            <a:grpSpLocks noChangeAspect="1"/>
          </p:cNvGrpSpPr>
          <p:nvPr/>
        </p:nvGrpSpPr>
        <p:grpSpPr bwMode="auto">
          <a:xfrm>
            <a:off x="1395413" y="3930650"/>
            <a:ext cx="752475" cy="855663"/>
            <a:chOff x="96" y="2358"/>
            <a:chExt cx="469" cy="529"/>
          </a:xfrm>
        </p:grpSpPr>
        <p:pic>
          <p:nvPicPr>
            <p:cNvPr id="16" name="Picture 44" descr="proton_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7" name="Group 45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18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19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0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pic>
        <p:nvPicPr>
          <p:cNvPr id="21" name="Picture 49" descr="carbon_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2784475"/>
            <a:ext cx="763587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7" name="直線コネクタ 46"/>
          <p:cNvCxnSpPr/>
          <p:nvPr/>
        </p:nvCxnSpPr>
        <p:spPr>
          <a:xfrm flipV="1">
            <a:off x="5356179" y="2156837"/>
            <a:ext cx="1898976" cy="810776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3" name="直線矢印コネクタ 52"/>
          <p:cNvCxnSpPr/>
          <p:nvPr/>
        </p:nvCxnSpPr>
        <p:spPr>
          <a:xfrm flipV="1">
            <a:off x="5356179" y="2001975"/>
            <a:ext cx="1544684" cy="892125"/>
          </a:xfrm>
          <a:prstGeom prst="straightConnector1">
            <a:avLst/>
          </a:prstGeom>
          <a:ln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2" name="Group 43"/>
          <p:cNvGrpSpPr>
            <a:grpSpLocks noChangeAspect="1"/>
          </p:cNvGrpSpPr>
          <p:nvPr/>
        </p:nvGrpSpPr>
        <p:grpSpPr bwMode="auto">
          <a:xfrm>
            <a:off x="4213225" y="2758281"/>
            <a:ext cx="752475" cy="855663"/>
            <a:chOff x="96" y="2358"/>
            <a:chExt cx="469" cy="529"/>
          </a:xfrm>
        </p:grpSpPr>
        <p:pic>
          <p:nvPicPr>
            <p:cNvPr id="24" name="Picture 44" descr="proton_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96" y="2496"/>
              <a:ext cx="469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5" name="Group 45"/>
            <p:cNvGrpSpPr>
              <a:grpSpLocks noChangeAspect="1"/>
            </p:cNvGrpSpPr>
            <p:nvPr/>
          </p:nvGrpSpPr>
          <p:grpSpPr bwMode="auto">
            <a:xfrm>
              <a:off x="168" y="2358"/>
              <a:ext cx="192" cy="240"/>
              <a:chOff x="2784" y="1776"/>
              <a:chExt cx="192" cy="240"/>
            </a:xfrm>
          </p:grpSpPr>
          <p:sp>
            <p:nvSpPr>
              <p:cNvPr id="26" name="AutoShape 46"/>
              <p:cNvSpPr>
                <a:spLocks noChangeAspect="1" noChangeArrowheads="1"/>
              </p:cNvSpPr>
              <p:nvPr/>
            </p:nvSpPr>
            <p:spPr bwMode="auto">
              <a:xfrm>
                <a:off x="2880" y="1824"/>
                <a:ext cx="48" cy="192"/>
              </a:xfrm>
              <a:prstGeom prst="upArrow">
                <a:avLst>
                  <a:gd name="adj1" fmla="val 50000"/>
                  <a:gd name="adj2" fmla="val 100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27" name="AutoShape 47"/>
              <p:cNvSpPr>
                <a:spLocks noChangeAspect="1" noChangeArrowheads="1"/>
              </p:cNvSpPr>
              <p:nvPr/>
            </p:nvSpPr>
            <p:spPr bwMode="auto">
              <a:xfrm>
                <a:off x="2784" y="1824"/>
                <a:ext cx="192" cy="192"/>
              </a:xfrm>
              <a:prstGeom prst="curvedRightArrow">
                <a:avLst>
                  <a:gd name="adj1" fmla="val 25236"/>
                  <a:gd name="adj2" fmla="val 48153"/>
                  <a:gd name="adj3" fmla="val 34148"/>
                </a:avLst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  <p:sp>
            <p:nvSpPr>
              <p:cNvPr id="30" name="AutoShape 48"/>
              <p:cNvSpPr>
                <a:spLocks noChangeAspect="1" noChangeArrowheads="1"/>
              </p:cNvSpPr>
              <p:nvPr/>
            </p:nvSpPr>
            <p:spPr bwMode="auto">
              <a:xfrm>
                <a:off x="2880" y="1776"/>
                <a:ext cx="48" cy="144"/>
              </a:xfrm>
              <a:prstGeom prst="upArrow">
                <a:avLst>
                  <a:gd name="adj1" fmla="val 50000"/>
                  <a:gd name="adj2" fmla="val 75000"/>
                </a:avLst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6275"/>
                      <a:invGamma/>
                    </a:srgbClr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i="0">
                  <a:ea typeface="ＭＳ Ｐゴシック" charset="0"/>
                  <a:cs typeface="ＭＳ Ｐゴシック" charset="0"/>
                </a:endParaRPr>
              </a:p>
            </p:txBody>
          </p:sp>
        </p:grpSp>
      </p:grpSp>
      <p:cxnSp>
        <p:nvCxnSpPr>
          <p:cNvPr id="23" name="直線矢印コネクタ 22"/>
          <p:cNvCxnSpPr/>
          <p:nvPr/>
        </p:nvCxnSpPr>
        <p:spPr>
          <a:xfrm flipV="1">
            <a:off x="4802774" y="3146483"/>
            <a:ext cx="1459890" cy="238742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824282" y="4729718"/>
            <a:ext cx="1989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chemeClr val="bg1"/>
                </a:solidFill>
                <a:latin typeface="Comic Sans MS"/>
                <a:cs typeface="Comic Sans MS"/>
              </a:rPr>
              <a:t>Polarized proton</a:t>
            </a:r>
            <a:endParaRPr kumimoji="1" lang="ja-JP" alt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808075" y="2156837"/>
            <a:ext cx="2068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up</a:t>
            </a:r>
            <a:r>
              <a:rPr kumimoji="1" lang="en-US" altLang="ja-JP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olarized</a:t>
            </a:r>
            <a:r>
              <a:rPr kumimoji="1" lang="en-US" altLang="ja-JP" dirty="0" smtClean="0">
                <a:solidFill>
                  <a:schemeClr val="bg1"/>
                </a:solidFill>
                <a:latin typeface="Comic Sans MS"/>
                <a:cs typeface="Comic Sans MS"/>
              </a:rPr>
              <a:t> proton</a:t>
            </a:r>
            <a:endParaRPr kumimoji="1" lang="ja-JP" alt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385074" y="2913268"/>
            <a:ext cx="1031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rgbClr val="FFFFFF"/>
                </a:solidFill>
                <a:latin typeface="Comic Sans MS"/>
                <a:cs typeface="Comic Sans MS"/>
              </a:rPr>
              <a:t>neutron</a:t>
            </a:r>
            <a:endParaRPr kumimoji="1" lang="ja-JP" altLang="en-US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080521" y="5470370"/>
            <a:ext cx="553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Observed 5% more neutrons to the right in 2006.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7501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1357" y="17628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Original Articles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" r="193"/>
          <a:stretch/>
        </p:blipFill>
        <p:spPr>
          <a:xfrm>
            <a:off x="178924" y="1060785"/>
            <a:ext cx="6096000" cy="3606161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50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335" y="907094"/>
            <a:ext cx="4125004" cy="519499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18189" t="3562" r="17983"/>
          <a:stretch/>
        </p:blipFill>
        <p:spPr>
          <a:xfrm>
            <a:off x="2404127" y="2457159"/>
            <a:ext cx="4333968" cy="440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07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722312" y="4406900"/>
            <a:ext cx="8124247" cy="1362075"/>
          </a:xfrm>
        </p:spPr>
        <p:txBody>
          <a:bodyPr/>
          <a:lstStyle/>
          <a:p>
            <a:r>
              <a:rPr lang="en-US" altLang="ja-JP" dirty="0" smtClean="0">
                <a:latin typeface="Comic Sans MS"/>
                <a:cs typeface="Comic Sans MS"/>
              </a:rPr>
              <a:t>EM Induced </a:t>
            </a:r>
            <a:r>
              <a:rPr lang="en-US" altLang="ja-JP" dirty="0">
                <a:latin typeface="Comic Sans MS"/>
                <a:cs typeface="Comic Sans MS"/>
              </a:rPr>
              <a:t>Asymmetry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8" name="テキスト プレースホルダー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Existing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Primakoff</a:t>
            </a:r>
            <a:r>
              <a:rPr kumimoji="1" lang="en-US" altLang="ja-JP" dirty="0" smtClean="0">
                <a:latin typeface="Comic Sans MS"/>
                <a:cs typeface="Comic Sans MS"/>
              </a:rPr>
              <a:t> asymmetry experiment in Fermi lab.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272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/>
          <a:srcRect l="-14137" r="-14137"/>
          <a:stretch>
            <a:fillRect/>
          </a:stretch>
        </p:blipFill>
        <p:spPr>
          <a:xfrm>
            <a:off x="0" y="885825"/>
            <a:ext cx="9242784" cy="5083175"/>
          </a:xfrm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4987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 Bold"/>
                <a:cs typeface="Comic Sans MS Bold"/>
              </a:rPr>
              <a:t>Experiment</a:t>
            </a:r>
            <a:endParaRPr kumimoji="1" lang="ja-JP" altLang="en-US" dirty="0">
              <a:latin typeface="Comic Sans MS Bold"/>
              <a:cs typeface="Comic Sans MS Bold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/>
          <a:srcRect l="-5838" r="-5838"/>
          <a:stretch>
            <a:fillRect/>
          </a:stretch>
        </p:blipFill>
        <p:spPr/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53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88" y="6126163"/>
            <a:ext cx="4109012" cy="407987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4"/>
          <a:srcRect l="28783" t="43582" r="61588" b="35981"/>
          <a:stretch/>
        </p:blipFill>
        <p:spPr>
          <a:xfrm>
            <a:off x="551062" y="2759263"/>
            <a:ext cx="329352" cy="540173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267422" y="2389931"/>
            <a:ext cx="1003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185GeV</a:t>
            </a:r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880414" y="3022045"/>
            <a:ext cx="57941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572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Invariant Mass Distribution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011" r="-141"/>
          <a:stretch/>
        </p:blipFill>
        <p:spPr>
          <a:xfrm>
            <a:off x="1624993" y="1417638"/>
            <a:ext cx="5694304" cy="5314209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54</a:t>
            </a:fld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3090333" y="1538111"/>
            <a:ext cx="1086003" cy="3418492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32000"/>
                </a:schemeClr>
              </a:gs>
              <a:gs pos="35000">
                <a:schemeClr val="accent3">
                  <a:tint val="37000"/>
                  <a:satMod val="300000"/>
                  <a:alpha val="32000"/>
                </a:schemeClr>
              </a:gs>
              <a:gs pos="100000">
                <a:schemeClr val="accent3">
                  <a:tint val="15000"/>
                  <a:satMod val="350000"/>
                  <a:alpha val="32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6" name="オブジェクト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8568972"/>
              </p:ext>
            </p:extLst>
          </p:nvPr>
        </p:nvGraphicFramePr>
        <p:xfrm>
          <a:off x="3073401" y="4120147"/>
          <a:ext cx="1157510" cy="546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15" name="数式" r:id="rId4" imgW="457200" imgH="215900" progId="Equation.3">
                  <p:embed/>
                </p:oleObj>
              </mc:Choice>
              <mc:Fallback>
                <p:oleObj name="数式" r:id="rId4" imgW="4572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73401" y="4120147"/>
                        <a:ext cx="1157510" cy="5466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正方形/長方形 10"/>
          <p:cNvSpPr/>
          <p:nvPr/>
        </p:nvSpPr>
        <p:spPr>
          <a:xfrm>
            <a:off x="4176338" y="1538111"/>
            <a:ext cx="759730" cy="3418492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18000"/>
                </a:schemeClr>
              </a:gs>
              <a:gs pos="35000">
                <a:schemeClr val="accent5">
                  <a:tint val="37000"/>
                  <a:satMod val="300000"/>
                  <a:alpha val="18000"/>
                </a:schemeClr>
              </a:gs>
              <a:gs pos="100000">
                <a:schemeClr val="accent5">
                  <a:tint val="15000"/>
                  <a:satMod val="350000"/>
                  <a:alpha val="18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9" name="オブジェクト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162435"/>
              </p:ext>
            </p:extLst>
          </p:nvPr>
        </p:nvGraphicFramePr>
        <p:xfrm>
          <a:off x="5348111" y="3846303"/>
          <a:ext cx="2832100" cy="547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216" name="数式" r:id="rId6" imgW="1117600" imgH="215900" progId="Equation.3">
                  <p:embed/>
                </p:oleObj>
              </mc:Choice>
              <mc:Fallback>
                <p:oleObj name="数式" r:id="rId6" imgW="11176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48111" y="3846303"/>
                        <a:ext cx="2832100" cy="5476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bg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/>
          <p:nvPr/>
        </p:nvCxnSpPr>
        <p:spPr>
          <a:xfrm flipH="1" flipV="1">
            <a:off x="4658431" y="3725333"/>
            <a:ext cx="689680" cy="3948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27604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i="1" dirty="0" smtClean="0">
                <a:latin typeface="Comic Sans MS"/>
                <a:cs typeface="Comic Sans MS"/>
              </a:rPr>
              <a:t>-t </a:t>
            </a:r>
            <a:r>
              <a:rPr kumimoji="1" lang="en-US" altLang="ja-JP" dirty="0" smtClean="0">
                <a:latin typeface="Comic Sans MS"/>
                <a:cs typeface="Comic Sans MS"/>
              </a:rPr>
              <a:t>Distribution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3" r="-531"/>
          <a:stretch/>
        </p:blipFill>
        <p:spPr>
          <a:xfrm>
            <a:off x="457200" y="1417638"/>
            <a:ext cx="4813786" cy="4985896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55</a:t>
            </a:fld>
            <a:endParaRPr kumimoji="1" lang="ja-JP" altLang="en-US"/>
          </a:p>
        </p:txBody>
      </p:sp>
      <p:sp>
        <p:nvSpPr>
          <p:cNvPr id="8" name="正方形/長方形 7"/>
          <p:cNvSpPr/>
          <p:nvPr/>
        </p:nvSpPr>
        <p:spPr>
          <a:xfrm>
            <a:off x="3263305" y="1665856"/>
            <a:ext cx="165695" cy="2840147"/>
          </a:xfrm>
          <a:prstGeom prst="rect">
            <a:avLst/>
          </a:prstGeom>
          <a:gradFill flip="none" rotWithShape="1">
            <a:gsLst>
              <a:gs pos="0">
                <a:schemeClr val="accent5">
                  <a:tint val="50000"/>
                  <a:satMod val="300000"/>
                  <a:alpha val="27000"/>
                </a:schemeClr>
              </a:gs>
              <a:gs pos="35000">
                <a:schemeClr val="accent5">
                  <a:tint val="37000"/>
                  <a:satMod val="300000"/>
                  <a:alpha val="27000"/>
                </a:schemeClr>
              </a:gs>
              <a:gs pos="100000">
                <a:schemeClr val="accent5">
                  <a:tint val="15000"/>
                  <a:satMod val="350000"/>
                  <a:alpha val="27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9" name="表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89575"/>
              </p:ext>
            </p:extLst>
          </p:nvPr>
        </p:nvGraphicFramePr>
        <p:xfrm>
          <a:off x="5432777" y="2473172"/>
          <a:ext cx="3584223" cy="2271888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194741"/>
                <a:gridCol w="1194741"/>
                <a:gridCol w="1194741"/>
              </a:tblGrid>
              <a:tr h="757296">
                <a:tc>
                  <a:txBody>
                    <a:bodyPr/>
                    <a:lstStyle/>
                    <a:p>
                      <a:pPr algn="ctr"/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&lt; 1.36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[</a:t>
                      </a:r>
                      <a:r>
                        <a:rPr kumimoji="1" lang="en-US" altLang="ja-JP" sz="1400" dirty="0" err="1" smtClean="0"/>
                        <a:t>GeV</a:t>
                      </a:r>
                      <a:r>
                        <a:rPr kumimoji="1" lang="en-US" altLang="ja-JP" sz="1400" dirty="0" smtClean="0"/>
                        <a:t>]</a:t>
                      </a:r>
                      <a:endParaRPr kumimoji="1" lang="ja-JP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1.36 – 1.62</a:t>
                      </a:r>
                    </a:p>
                    <a:p>
                      <a:pPr algn="ctr"/>
                      <a:r>
                        <a:rPr kumimoji="1" lang="en-US" altLang="ja-JP" sz="1400" dirty="0" smtClean="0"/>
                        <a:t>[</a:t>
                      </a:r>
                      <a:r>
                        <a:rPr kumimoji="1" lang="en-US" altLang="ja-JP" sz="1400" dirty="0" err="1" smtClean="0"/>
                        <a:t>GeV</a:t>
                      </a:r>
                      <a:r>
                        <a:rPr kumimoji="1" lang="en-US" altLang="ja-JP" sz="1400" dirty="0" smtClean="0"/>
                        <a:t>]</a:t>
                      </a:r>
                      <a:endParaRPr kumimoji="1" lang="ja-JP" altLang="en-US" sz="1400" dirty="0"/>
                    </a:p>
                  </a:txBody>
                  <a:tcPr anchor="ctr"/>
                </a:tc>
              </a:tr>
              <a:tr h="7572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&lt; 0.001</a:t>
                      </a:r>
                    </a:p>
                    <a:p>
                      <a:pPr algn="ctr"/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/c)</a:t>
                      </a:r>
                      <a:r>
                        <a:rPr kumimoji="1" lang="en-US" altLang="ja-JP" baseline="30000" dirty="0" smtClean="0"/>
                        <a:t>2</a:t>
                      </a:r>
                      <a:endParaRPr kumimoji="1" lang="ja-JP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000" dirty="0" smtClean="0"/>
                        <a:t>ー</a:t>
                      </a:r>
                      <a:endParaRPr kumimoji="1" lang="ja-JP" altLang="en-US" sz="4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ja-JP" altLang="en-US" sz="4000" dirty="0" smtClean="0"/>
                        <a:t>⭕️</a:t>
                      </a:r>
                      <a:endParaRPr kumimoji="1" lang="ja-JP" altLang="en-US" sz="4000" dirty="0"/>
                    </a:p>
                  </a:txBody>
                  <a:tcPr anchor="ctr"/>
                </a:tc>
              </a:tr>
              <a:tr h="757296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/>
                        <a:t>&gt; 0.001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(</a:t>
                      </a:r>
                      <a:r>
                        <a:rPr kumimoji="1" lang="en-US" altLang="ja-JP" dirty="0" err="1" smtClean="0"/>
                        <a:t>GeV</a:t>
                      </a:r>
                      <a:r>
                        <a:rPr kumimoji="1" lang="en-US" altLang="ja-JP" dirty="0" smtClean="0"/>
                        <a:t>/c)</a:t>
                      </a:r>
                      <a:r>
                        <a:rPr kumimoji="1" lang="en-US" altLang="ja-JP" baseline="30000" dirty="0" smtClean="0"/>
                        <a:t>2</a:t>
                      </a:r>
                      <a:endParaRPr kumimoji="1" lang="ja-JP" altLang="en-US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000" dirty="0" smtClean="0"/>
                        <a:t>ー</a:t>
                      </a:r>
                      <a:endParaRPr kumimoji="1" lang="ja-JP" altLang="en-US" sz="40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ja-JP" altLang="en-US" sz="4000" dirty="0" smtClean="0"/>
                        <a:t>ー</a:t>
                      </a:r>
                      <a:endParaRPr kumimoji="1" lang="ja-JP" altLang="en-US" sz="4000" dirty="0" smtClean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5432777" y="2768282"/>
            <a:ext cx="6208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 smtClean="0">
                <a:latin typeface="Comic Sans MS"/>
                <a:cs typeface="Comic Sans MS"/>
              </a:rPr>
              <a:t>-t</a:t>
            </a:r>
            <a:endParaRPr kumimoji="1" lang="ja-JP" altLang="en-US" sz="2800" i="1" dirty="0">
              <a:latin typeface="Comic Sans MS"/>
              <a:cs typeface="Comic Sans MS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73422" y="2416728"/>
            <a:ext cx="5557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i="1" dirty="0" smtClean="0">
                <a:latin typeface="Comic Sans MS"/>
                <a:cs typeface="Comic Sans MS"/>
              </a:rPr>
              <a:t>M</a:t>
            </a:r>
            <a:endParaRPr kumimoji="1" lang="ja-JP" altLang="en-US" sz="2400" i="1" dirty="0">
              <a:latin typeface="Comic Sans MS"/>
              <a:cs typeface="Comic Sans MS"/>
            </a:endParaRPr>
          </a:p>
        </p:txBody>
      </p:sp>
      <p:cxnSp>
        <p:nvCxnSpPr>
          <p:cNvPr id="13" name="直線コネクタ 12"/>
          <p:cNvCxnSpPr/>
          <p:nvPr/>
        </p:nvCxnSpPr>
        <p:spPr>
          <a:xfrm flipH="1" flipV="1">
            <a:off x="5432777" y="2473172"/>
            <a:ext cx="1196628" cy="761886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5432777" y="1919949"/>
            <a:ext cx="364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Finite asymmetry was observed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30016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89667" cy="11430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Origin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of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the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Asymmetry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730982" y="1288611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9" name="図形グループ 88"/>
          <p:cNvGrpSpPr/>
          <p:nvPr/>
        </p:nvGrpSpPr>
        <p:grpSpPr>
          <a:xfrm>
            <a:off x="580212" y="1739189"/>
            <a:ext cx="3593918" cy="2161351"/>
            <a:chOff x="4376621" y="4670477"/>
            <a:chExt cx="3593918" cy="2161351"/>
          </a:xfrm>
        </p:grpSpPr>
        <p:sp>
          <p:nvSpPr>
            <p:cNvPr id="90" name="正方形/長方形 89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97" name="図形グループ 96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03" name="正方形/長方形 102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テキスト ボックス 103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 smtClean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98" name="直線矢印コネクタ 97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9" name="正方形/長方形 108"/>
          <p:cNvSpPr/>
          <p:nvPr/>
        </p:nvSpPr>
        <p:spPr>
          <a:xfrm>
            <a:off x="3277679" y="1701238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246144" y="2322243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56</a:t>
            </a:fld>
            <a:endParaRPr kumimoji="1" lang="ja-JP" altLang="en-US"/>
          </a:p>
        </p:txBody>
      </p:sp>
      <p:grpSp>
        <p:nvGrpSpPr>
          <p:cNvPr id="58" name="図形グループ 57"/>
          <p:cNvGrpSpPr/>
          <p:nvPr/>
        </p:nvGrpSpPr>
        <p:grpSpPr>
          <a:xfrm>
            <a:off x="4819741" y="1732157"/>
            <a:ext cx="3593918" cy="2161351"/>
            <a:chOff x="4376621" y="4670477"/>
            <a:chExt cx="3593918" cy="2161351"/>
          </a:xfrm>
        </p:grpSpPr>
        <p:sp>
          <p:nvSpPr>
            <p:cNvPr id="59" name="正方形/長方形 58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0" name="円/楕円 59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円/楕円 64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81" name="図形グループ 80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16" name="正方形/長方形 115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" name="テキスト ボックス 116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84" name="直線矢印コネクタ 83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線矢印コネクタ 110"/>
            <p:cNvCxnSpPr>
              <a:stCxn id="59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正方形/長方形 112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114" name="図 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15" name="テキスト ボックス 114"/>
            <p:cNvSpPr txBox="1"/>
            <p:nvPr/>
          </p:nvSpPr>
          <p:spPr>
            <a:xfrm>
              <a:off x="6045152" y="6185497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19" name="正方形/長方形 118"/>
          <p:cNvSpPr/>
          <p:nvPr/>
        </p:nvSpPr>
        <p:spPr>
          <a:xfrm>
            <a:off x="7517208" y="1694206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120" name="テキスト ボックス 119"/>
          <p:cNvSpPr txBox="1"/>
          <p:nvPr/>
        </p:nvSpPr>
        <p:spPr>
          <a:xfrm>
            <a:off x="6485673" y="2315211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977597"/>
              </p:ext>
            </p:extLst>
          </p:nvPr>
        </p:nvGraphicFramePr>
        <p:xfrm>
          <a:off x="514350" y="5828702"/>
          <a:ext cx="81597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42" name="数式" r:id="rId5" imgW="4597400" imgH="254000" progId="Equation.3">
                  <p:embed/>
                </p:oleObj>
              </mc:Choice>
              <mc:Fallback>
                <p:oleObj name="数式" r:id="rId5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14350" y="5828702"/>
                        <a:ext cx="815975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6889750" y="5644552"/>
            <a:ext cx="1844675" cy="68262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316626" y="2500157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×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064824" y="4031729"/>
            <a:ext cx="3600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Comic Sans MS"/>
                <a:cs typeface="Comic Sans MS"/>
              </a:rPr>
              <a:t>N</a:t>
            </a:r>
            <a:r>
              <a:rPr kumimoji="1" lang="en-US" altLang="ja-JP" sz="2400" baseline="30000" dirty="0" smtClean="0">
                <a:latin typeface="Comic Sans MS"/>
                <a:cs typeface="Comic Sans MS"/>
              </a:rPr>
              <a:t>*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(1440 and higher) P11</a:t>
            </a:r>
          </a:p>
        </p:txBody>
      </p:sp>
      <p:sp>
        <p:nvSpPr>
          <p:cNvPr id="5" name="屈折矢印 4"/>
          <p:cNvSpPr/>
          <p:nvPr/>
        </p:nvSpPr>
        <p:spPr>
          <a:xfrm rot="5400000">
            <a:off x="5386233" y="4535228"/>
            <a:ext cx="285091" cy="369906"/>
          </a:xfrm>
          <a:prstGeom prst="bent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711330" y="4540123"/>
            <a:ext cx="20675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N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   (60~70%)</a:t>
            </a:r>
          </a:p>
          <a:p>
            <a:r>
              <a:rPr lang="en-US" altLang="ja-JP" sz="2400" dirty="0" err="1" smtClean="0">
                <a:latin typeface="Symbol" charset="2"/>
                <a:cs typeface="Symbol" charset="2"/>
              </a:rPr>
              <a:t>Npp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 (30~40%)</a:t>
            </a:r>
            <a:endParaRPr kumimoji="1" lang="ja-JP" altLang="en-US" sz="2400" dirty="0">
              <a:latin typeface="Symbol" charset="2"/>
              <a:cs typeface="Symbol" charset="2"/>
            </a:endParaRP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144727" y="4027362"/>
            <a:ext cx="2070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latin typeface="Comic Sans MS"/>
                <a:cs typeface="Comic Sans MS"/>
              </a:rPr>
              <a:t>D</a:t>
            </a:r>
            <a:r>
              <a:rPr kumimoji="1" lang="en-US" altLang="ja-JP" sz="2400" baseline="30000" dirty="0" smtClean="0">
                <a:latin typeface="Comic Sans MS"/>
                <a:cs typeface="Comic Sans MS"/>
              </a:rPr>
              <a:t>*</a:t>
            </a:r>
            <a:r>
              <a:rPr kumimoji="1" lang="en-US" altLang="ja-JP" sz="2400" dirty="0" smtClean="0">
                <a:latin typeface="Comic Sans MS"/>
                <a:cs typeface="Comic Sans MS"/>
              </a:rPr>
              <a:t>(1232) P33</a:t>
            </a:r>
          </a:p>
        </p:txBody>
      </p:sp>
      <p:sp>
        <p:nvSpPr>
          <p:cNvPr id="49" name="屈折矢印 48"/>
          <p:cNvSpPr/>
          <p:nvPr/>
        </p:nvSpPr>
        <p:spPr>
          <a:xfrm rot="5400000">
            <a:off x="1466136" y="4530861"/>
            <a:ext cx="285091" cy="369906"/>
          </a:xfrm>
          <a:prstGeom prst="bentUp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テキスト ボックス 49"/>
          <p:cNvSpPr txBox="1"/>
          <p:nvPr/>
        </p:nvSpPr>
        <p:spPr>
          <a:xfrm>
            <a:off x="1818200" y="4521896"/>
            <a:ext cx="1721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err="1" smtClean="0"/>
              <a:t>N</a:t>
            </a:r>
            <a:r>
              <a:rPr kumimoji="1" lang="en-US" altLang="ja-JP" sz="2400" dirty="0" err="1" smtClean="0">
                <a:latin typeface="Symbol" charset="2"/>
                <a:cs typeface="Symbol" charset="2"/>
              </a:rPr>
              <a:t>p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   (&gt;99%)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678197" y="1323333"/>
            <a:ext cx="1091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Spin flip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5831140" y="1288611"/>
            <a:ext cx="155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Spin non-flip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421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Comparison between two Exp.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4" name="コンテンツ プレースホルダー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121433"/>
              </p:ext>
            </p:extLst>
          </p:nvPr>
        </p:nvGraphicFramePr>
        <p:xfrm>
          <a:off x="457200" y="1600200"/>
          <a:ext cx="8229600" cy="323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0925"/>
                <a:gridCol w="3165475"/>
                <a:gridCol w="2743200"/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Fermi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RHIC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Beam Energy [</a:t>
                      </a:r>
                      <a:r>
                        <a:rPr kumimoji="1" lang="en-US" altLang="ja-JP" dirty="0" err="1" smtClean="0"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]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185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100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dirty="0" smtClean="0">
                          <a:latin typeface="Comic Sans MS"/>
                          <a:cs typeface="Comic Sans MS"/>
                        </a:rPr>
                        <a:t>√</a:t>
                      </a:r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s [</a:t>
                      </a:r>
                      <a:r>
                        <a:rPr kumimoji="1" lang="en-US" altLang="ja-JP" dirty="0" err="1" smtClean="0">
                          <a:latin typeface="Comic Sans MS"/>
                          <a:cs typeface="Comic Sans MS"/>
                        </a:rPr>
                        <a:t>GeV</a:t>
                      </a:r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]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19.5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200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Target 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err="1" smtClean="0">
                          <a:latin typeface="Comic Sans MS"/>
                          <a:cs typeface="Comic Sans MS"/>
                        </a:rPr>
                        <a:t>Pb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Au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Observables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p + 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>
                          <a:latin typeface="Comic Sans MS"/>
                          <a:cs typeface="Comic Sans MS"/>
                        </a:rPr>
                        <a:t>0</a:t>
                      </a:r>
                      <a:endParaRPr kumimoji="1" lang="ja-JP" altLang="en-US" baseline="300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n ( + charged)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t'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aseline="0" dirty="0" smtClean="0">
                          <a:latin typeface="Comic Sans MS"/>
                          <a:cs typeface="Comic Sans MS"/>
                        </a:rPr>
                        <a:t>&lt; 0.001</a:t>
                      </a:r>
                      <a:endParaRPr kumimoji="1" lang="ja-JP" altLang="en-US" baseline="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0.02 &lt; -t &lt; 0.5*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M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>
                          <a:latin typeface="Comic Sans MS"/>
                          <a:cs typeface="Comic Sans MS"/>
                        </a:rPr>
                        <a:t>1.36 &lt; M(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smtClean="0">
                          <a:latin typeface="Comic Sans MS"/>
                          <a:cs typeface="Comic Sans MS"/>
                        </a:rPr>
                        <a:t>0</a:t>
                      </a:r>
                      <a:r>
                        <a:rPr kumimoji="1" lang="en-US" altLang="ja-JP" baseline="0" dirty="0" smtClean="0">
                          <a:latin typeface="Comic Sans MS"/>
                          <a:cs typeface="Comic Sans MS"/>
                        </a:rPr>
                        <a:t>p)&lt;1.52</a:t>
                      </a:r>
                      <a:endParaRPr kumimoji="1" lang="ja-JP" altLang="en-US" baseline="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aseline="0" dirty="0" smtClean="0">
                          <a:latin typeface="Comic Sans MS"/>
                          <a:cs typeface="Comic Sans MS"/>
                        </a:rPr>
                        <a:t>1.1 &lt; M(</a:t>
                      </a:r>
                      <a:r>
                        <a:rPr kumimoji="1" lang="en-US" altLang="ja-JP" dirty="0" err="1" smtClean="0">
                          <a:latin typeface="Symbol" charset="2"/>
                          <a:cs typeface="Symbol" charset="2"/>
                        </a:rPr>
                        <a:t>p</a:t>
                      </a:r>
                      <a:r>
                        <a:rPr kumimoji="1" lang="en-US" altLang="ja-JP" baseline="30000" dirty="0" err="1" smtClean="0">
                          <a:latin typeface="Comic Sans MS"/>
                          <a:cs typeface="Comic Sans MS"/>
                        </a:rPr>
                        <a:t>+</a:t>
                      </a:r>
                      <a:r>
                        <a:rPr kumimoji="1" lang="en-US" altLang="ja-JP" baseline="0" dirty="0" err="1" smtClean="0">
                          <a:latin typeface="Comic Sans MS"/>
                          <a:cs typeface="Comic Sans MS"/>
                        </a:rPr>
                        <a:t>n</a:t>
                      </a:r>
                      <a:r>
                        <a:rPr kumimoji="1" lang="en-US" altLang="ja-JP" baseline="0" dirty="0" smtClean="0">
                          <a:latin typeface="Comic Sans MS"/>
                          <a:cs typeface="Comic Sans MS"/>
                        </a:rPr>
                        <a:t>)&lt;1.9</a:t>
                      </a:r>
                      <a:endParaRPr kumimoji="1" lang="ja-JP" altLang="en-US" baseline="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A</a:t>
                      </a:r>
                      <a:r>
                        <a:rPr kumimoji="1" lang="en-US" altLang="ja-JP" baseline="-25000" dirty="0" smtClean="0">
                          <a:latin typeface="Comic Sans MS"/>
                          <a:cs typeface="Comic Sans MS"/>
                        </a:rPr>
                        <a:t>N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b="1" baseline="0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-</a:t>
                      </a:r>
                      <a:r>
                        <a:rPr kumimoji="1" lang="en-US" altLang="ja-JP" baseline="0" dirty="0" smtClean="0">
                          <a:latin typeface="Comic Sans MS"/>
                          <a:cs typeface="Comic Sans MS"/>
                        </a:rPr>
                        <a:t> 0.57 ± (0.12)</a:t>
                      </a:r>
                      <a:r>
                        <a:rPr kumimoji="1" lang="en-US" altLang="ja-JP" baseline="-25000" dirty="0" err="1" smtClean="0">
                          <a:latin typeface="Comic Sans MS"/>
                          <a:cs typeface="Comic Sans MS"/>
                        </a:rPr>
                        <a:t>sta</a:t>
                      </a:r>
                      <a:r>
                        <a:rPr kumimoji="1" lang="en-US" altLang="ja-JP" baseline="0" dirty="0" smtClean="0">
                          <a:latin typeface="Comic Sans MS"/>
                          <a:cs typeface="Comic Sans MS"/>
                        </a:rPr>
                        <a:t>+ 0.21 - 0.18 </a:t>
                      </a:r>
                      <a:endParaRPr kumimoji="1" lang="ja-JP" altLang="en-US" baseline="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  <a:latin typeface="Comic Sans MS"/>
                          <a:cs typeface="Comic Sans MS"/>
                        </a:rPr>
                        <a:t> +  </a:t>
                      </a:r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0.27 </a:t>
                      </a:r>
                      <a:r>
                        <a:rPr kumimoji="1" lang="en-US" altLang="ja-JP" baseline="0" dirty="0" smtClean="0">
                          <a:latin typeface="Comic Sans MS"/>
                          <a:cs typeface="Comic Sans MS"/>
                        </a:rPr>
                        <a:t>±</a:t>
                      </a:r>
                      <a:r>
                        <a:rPr kumimoji="1" lang="en-US" altLang="ja-JP" dirty="0" smtClean="0">
                          <a:latin typeface="Comic Sans MS"/>
                          <a:cs typeface="Comic Sans MS"/>
                        </a:rPr>
                        <a:t> 0.003 (BBC veto)</a:t>
                      </a:r>
                      <a:endParaRPr kumimoji="1" lang="ja-JP" altLang="en-US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2F9EC-AA11-E54F-A3E4-80CC9C642885}" type="slidenum">
              <a:rPr kumimoji="1" lang="ja-JP" altLang="en-US" smtClean="0"/>
              <a:t>57</a:t>
            </a:fld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7200" y="5027871"/>
            <a:ext cx="4936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*</a:t>
            </a:r>
            <a:r>
              <a:rPr lang="en-US" altLang="ja-JP" dirty="0" smtClean="0">
                <a:latin typeface="Comic Sans MS"/>
                <a:cs typeface="Comic Sans MS"/>
              </a:rPr>
              <a:t>t is calculated based on neutron kinematics 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01312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正方形/長方形 29"/>
          <p:cNvSpPr/>
          <p:nvPr/>
        </p:nvSpPr>
        <p:spPr>
          <a:xfrm>
            <a:off x="4802835" y="1300844"/>
            <a:ext cx="1920694" cy="81604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883328" y="1300844"/>
            <a:ext cx="919507" cy="816048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58906" y="157844"/>
            <a:ext cx="8229600" cy="1011607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UPC Cross Section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58</a:t>
            </a:fld>
            <a:endParaRPr kumimoji="1" lang="ja-JP" altLang="en-US"/>
          </a:p>
        </p:txBody>
      </p:sp>
      <p:pic>
        <p:nvPicPr>
          <p:cNvPr id="24" name="コンテンツ プレースホルダー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3" t="63651" r="47769" b="7315"/>
          <a:stretch/>
        </p:blipFill>
        <p:spPr>
          <a:xfrm>
            <a:off x="145815" y="4642538"/>
            <a:ext cx="3777522" cy="1620269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27" name="テキスト ボックス 26"/>
          <p:cNvSpPr txBox="1"/>
          <p:nvPr/>
        </p:nvSpPr>
        <p:spPr>
          <a:xfrm>
            <a:off x="5113842" y="2219860"/>
            <a:ext cx="132257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Photo-pion </a:t>
            </a:r>
          </a:p>
          <a:p>
            <a:r>
              <a:rPr kumimoji="1" lang="en-US" altLang="ja-JP" dirty="0" smtClean="0">
                <a:latin typeface="Comic Sans MS"/>
                <a:cs typeface="Comic Sans MS"/>
              </a:rPr>
              <a:t>production 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172" y="1169451"/>
            <a:ext cx="6531062" cy="1111670"/>
          </a:xfrm>
          <a:prstGeom prst="rect">
            <a:avLst/>
          </a:prstGeom>
        </p:spPr>
      </p:pic>
      <p:grpSp>
        <p:nvGrpSpPr>
          <p:cNvPr id="33" name="図形グループ 32"/>
          <p:cNvGrpSpPr/>
          <p:nvPr/>
        </p:nvGrpSpPr>
        <p:grpSpPr>
          <a:xfrm>
            <a:off x="930785" y="2381233"/>
            <a:ext cx="3593918" cy="2161351"/>
            <a:chOff x="2959282" y="2617245"/>
            <a:chExt cx="3593918" cy="2161351"/>
          </a:xfrm>
        </p:grpSpPr>
        <p:sp>
          <p:nvSpPr>
            <p:cNvPr id="8" name="正方形/長方形 7"/>
            <p:cNvSpPr/>
            <p:nvPr/>
          </p:nvSpPr>
          <p:spPr>
            <a:xfrm>
              <a:off x="4524703" y="4101488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円/楕円 8"/>
            <p:cNvSpPr/>
            <p:nvPr/>
          </p:nvSpPr>
          <p:spPr>
            <a:xfrm>
              <a:off x="4442153" y="4101488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" name="直線コネクタ 9"/>
            <p:cNvCxnSpPr/>
            <p:nvPr/>
          </p:nvCxnSpPr>
          <p:spPr>
            <a:xfrm>
              <a:off x="3413453" y="4176431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円/楕円 10"/>
            <p:cNvSpPr/>
            <p:nvPr/>
          </p:nvSpPr>
          <p:spPr>
            <a:xfrm>
              <a:off x="4442153" y="2971188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 flipV="1">
              <a:off x="5206710" y="3900094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テキスト ボックス 12"/>
            <p:cNvSpPr txBox="1"/>
            <p:nvPr/>
          </p:nvSpPr>
          <p:spPr>
            <a:xfrm>
              <a:off x="2959282" y="3747545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4" name="テキスト ボックス 13"/>
            <p:cNvSpPr txBox="1"/>
            <p:nvPr/>
          </p:nvSpPr>
          <p:spPr>
            <a:xfrm>
              <a:off x="2971840" y="2617245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15" name="図形グループ 14"/>
            <p:cNvGrpSpPr/>
            <p:nvPr/>
          </p:nvGrpSpPr>
          <p:grpSpPr>
            <a:xfrm>
              <a:off x="6046095" y="3844473"/>
              <a:ext cx="507105" cy="769441"/>
              <a:chOff x="7264605" y="6040927"/>
              <a:chExt cx="507105" cy="769441"/>
            </a:xfrm>
          </p:grpSpPr>
          <p:sp>
            <p:nvSpPr>
              <p:cNvPr id="21" name="正方形/長方形 20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22" name="テキスト ボックス 21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/>
                  <a:t>n</a:t>
                </a:r>
                <a:endParaRPr kumimoji="1" lang="ja-JP" altLang="en-US" sz="4400" dirty="0"/>
              </a:p>
            </p:txBody>
          </p:sp>
        </p:grpSp>
        <p:cxnSp>
          <p:nvCxnSpPr>
            <p:cNvPr id="16" name="直線矢印コネクタ 15"/>
            <p:cNvCxnSpPr/>
            <p:nvPr/>
          </p:nvCxnSpPr>
          <p:spPr>
            <a:xfrm>
              <a:off x="3413453" y="3021988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直線矢印コネクタ 16"/>
            <p:cNvCxnSpPr>
              <a:stCxn id="8" idx="3"/>
            </p:cNvCxnSpPr>
            <p:nvPr/>
          </p:nvCxnSpPr>
          <p:spPr>
            <a:xfrm flipV="1">
              <a:off x="5206710" y="4176431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正方形/長方形 17"/>
            <p:cNvSpPr/>
            <p:nvPr/>
          </p:nvSpPr>
          <p:spPr>
            <a:xfrm>
              <a:off x="5918414" y="3461909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9" name="図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3987211" y="3205118"/>
              <a:ext cx="1074984" cy="789590"/>
            </a:xfrm>
            <a:prstGeom prst="rect">
              <a:avLst/>
            </a:prstGeom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4627813" y="4132265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4625214" y="3200299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3176508" y="3805910"/>
              <a:ext cx="4154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 smtClean="0"/>
                <a:t>↑</a:t>
              </a:r>
              <a:endParaRPr kumimoji="1" lang="ja-JP" altLang="en-US" dirty="0"/>
            </a:p>
          </p:txBody>
        </p:sp>
        <p:sp>
          <p:nvSpPr>
            <p:cNvPr id="29" name="円/楕円 28"/>
            <p:cNvSpPr/>
            <p:nvPr/>
          </p:nvSpPr>
          <p:spPr>
            <a:xfrm>
              <a:off x="4442152" y="2959140"/>
              <a:ext cx="183061" cy="183061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4433172" y="4092507"/>
              <a:ext cx="183061" cy="183061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2" name="コンテンツ プレースホルダー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343" t="48485" r="40" b="3991"/>
          <a:stretch/>
        </p:blipFill>
        <p:spPr>
          <a:xfrm>
            <a:off x="4524703" y="3097216"/>
            <a:ext cx="4619298" cy="3259134"/>
          </a:xfrm>
        </p:spPr>
      </p:pic>
      <p:cxnSp>
        <p:nvCxnSpPr>
          <p:cNvPr id="35" name="直線コネクタ 34"/>
          <p:cNvCxnSpPr/>
          <p:nvPr/>
        </p:nvCxnSpPr>
        <p:spPr>
          <a:xfrm flipV="1">
            <a:off x="5737126" y="2116892"/>
            <a:ext cx="0" cy="10296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198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0" y="274638"/>
            <a:ext cx="9269910" cy="1143000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Polarized Target Photo Pion Production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166" r="8425" b="2841"/>
          <a:stretch/>
        </p:blipFill>
        <p:spPr>
          <a:xfrm>
            <a:off x="3544013" y="1763838"/>
            <a:ext cx="5236131" cy="1255536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59</a:t>
            </a:fld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2022621" y="2839953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1940071" y="283995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1" name="直線コネクタ 10"/>
          <p:cNvCxnSpPr/>
          <p:nvPr/>
        </p:nvCxnSpPr>
        <p:spPr>
          <a:xfrm>
            <a:off x="911371" y="2914896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1940071" y="1709653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3" name="直線コネクタ 12"/>
          <p:cNvCxnSpPr/>
          <p:nvPr/>
        </p:nvCxnSpPr>
        <p:spPr>
          <a:xfrm flipV="1">
            <a:off x="2704628" y="2638559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テキスト ボックス 13"/>
          <p:cNvSpPr txBox="1"/>
          <p:nvPr/>
        </p:nvSpPr>
        <p:spPr>
          <a:xfrm>
            <a:off x="457200" y="2486010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3544013" y="2582938"/>
            <a:ext cx="507105" cy="769441"/>
            <a:chOff x="7264605" y="6040927"/>
            <a:chExt cx="507105" cy="769441"/>
          </a:xfrm>
        </p:grpSpPr>
        <p:sp>
          <p:nvSpPr>
            <p:cNvPr id="22" name="正方形/長方形 21"/>
            <p:cNvSpPr/>
            <p:nvPr/>
          </p:nvSpPr>
          <p:spPr>
            <a:xfrm>
              <a:off x="7264605" y="6193476"/>
              <a:ext cx="507105" cy="555337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7264605" y="6040927"/>
              <a:ext cx="48112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 smtClean="0"/>
                <a:t>n</a:t>
              </a:r>
              <a:endParaRPr kumimoji="1" lang="ja-JP" altLang="en-US" sz="4400" dirty="0"/>
            </a:p>
          </p:txBody>
        </p:sp>
      </p:grpSp>
      <p:cxnSp>
        <p:nvCxnSpPr>
          <p:cNvPr id="18" name="直線矢印コネクタ 17"/>
          <p:cNvCxnSpPr>
            <a:stCxn id="9" idx="3"/>
          </p:cNvCxnSpPr>
          <p:nvPr/>
        </p:nvCxnSpPr>
        <p:spPr>
          <a:xfrm flipV="1">
            <a:off x="2704628" y="2914896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3416332" y="2200374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>
                <a:latin typeface="Symbol" charset="2"/>
                <a:cs typeface="Symbol" charset="2"/>
              </a:rPr>
              <a:t>+</a:t>
            </a:r>
            <a:endParaRPr lang="ja-JP" altLang="en-US" sz="2800" dirty="0"/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132142">
            <a:off x="1485129" y="1943583"/>
            <a:ext cx="1074984" cy="789590"/>
          </a:xfrm>
          <a:prstGeom prst="rect">
            <a:avLst/>
          </a:prstGeom>
        </p:spPr>
      </p:pic>
      <p:sp>
        <p:nvSpPr>
          <p:cNvPr id="21" name="テキスト ボックス 20"/>
          <p:cNvSpPr txBox="1"/>
          <p:nvPr/>
        </p:nvSpPr>
        <p:spPr>
          <a:xfrm>
            <a:off x="2125731" y="2870730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2123132" y="1938764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674426" y="2544375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solidFill>
                  <a:srgbClr val="FF0000"/>
                </a:solidFill>
              </a:rPr>
              <a:t>↑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graphicFrame>
        <p:nvGraphicFramePr>
          <p:cNvPr id="27" name="オブジェクト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3369672"/>
              </p:ext>
            </p:extLst>
          </p:nvPr>
        </p:nvGraphicFramePr>
        <p:xfrm>
          <a:off x="1940071" y="4179738"/>
          <a:ext cx="4530613" cy="811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7" name="数式" r:id="rId5" imgW="2197100" imgH="393700" progId="Equation.3">
                  <p:embed/>
                </p:oleObj>
              </mc:Choice>
              <mc:Fallback>
                <p:oleObj name="数式" r:id="rId5" imgW="219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40071" y="4179738"/>
                        <a:ext cx="4530613" cy="811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円/楕円 27"/>
          <p:cNvSpPr/>
          <p:nvPr/>
        </p:nvSpPr>
        <p:spPr>
          <a:xfrm>
            <a:off x="1910875" y="2826933"/>
            <a:ext cx="185660" cy="1856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116786" y="3693612"/>
            <a:ext cx="4542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Leading Order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Multipole</a:t>
            </a:r>
            <a:r>
              <a:rPr kumimoji="1" lang="en-US" altLang="ja-JP" dirty="0" smtClean="0">
                <a:latin typeface="Comic Sans MS"/>
                <a:cs typeface="Comic Sans MS"/>
              </a:rPr>
              <a:t> Decomposition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graphicFrame>
        <p:nvGraphicFramePr>
          <p:cNvPr id="31" name="オブジェクト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640877"/>
              </p:ext>
            </p:extLst>
          </p:nvPr>
        </p:nvGraphicFramePr>
        <p:xfrm>
          <a:off x="4514850" y="334645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8" name="数式" r:id="rId7" imgW="114300" imgH="165100" progId="Equation.3">
                  <p:embed/>
                </p:oleObj>
              </mc:Choice>
              <mc:Fallback>
                <p:oleObj name="数式" r:id="rId7" imgW="1143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514850" y="334645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オブジェクト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459204"/>
              </p:ext>
            </p:extLst>
          </p:nvPr>
        </p:nvGraphicFramePr>
        <p:xfrm>
          <a:off x="1940071" y="5349694"/>
          <a:ext cx="5747959" cy="621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9" name="数式" r:id="rId9" imgW="2819400" imgH="304800" progId="Equation.3">
                  <p:embed/>
                </p:oleObj>
              </mc:Choice>
              <mc:Fallback>
                <p:oleObj name="数式" r:id="rId9" imgW="28194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940071" y="5349694"/>
                        <a:ext cx="5747959" cy="621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テキスト ボックス 32"/>
          <p:cNvSpPr txBox="1"/>
          <p:nvPr/>
        </p:nvSpPr>
        <p:spPr>
          <a:xfrm>
            <a:off x="168314" y="4452773"/>
            <a:ext cx="150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Unpolarized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313641" y="5427041"/>
            <a:ext cx="1228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Polarized</a:t>
            </a:r>
            <a:endParaRPr kumimoji="1" lang="ja-JP" altLang="en-US" i="1" dirty="0">
              <a:latin typeface="Comic Sans MS"/>
              <a:cs typeface="Comic Sans MS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8072851" y="1768049"/>
            <a:ext cx="510940" cy="111728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447976" y="3064712"/>
            <a:ext cx="169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Asymmetry </a:t>
            </a:r>
            <a:r>
              <a:rPr kumimoji="1" lang="en-US" altLang="ja-JP" i="1" dirty="0" smtClean="0">
                <a:latin typeface="Comic Sans MS"/>
                <a:cs typeface="Comic Sans MS"/>
              </a:rPr>
              <a:t>T</a:t>
            </a:r>
            <a:endParaRPr kumimoji="1" lang="ja-JP" altLang="en-US" i="1" dirty="0">
              <a:latin typeface="Comic Sans MS"/>
              <a:cs typeface="Comic Sans M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168314" y="6444476"/>
            <a:ext cx="565215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aseline="30000" dirty="0" smtClean="0">
                <a:latin typeface="Comic Sans MS"/>
                <a:cs typeface="Comic Sans MS"/>
              </a:rPr>
              <a:t>Ref. </a:t>
            </a:r>
            <a:r>
              <a:rPr lang="en-US" altLang="ja-JP" baseline="30000" dirty="0" smtClean="0">
                <a:latin typeface="Comic Sans MS"/>
                <a:cs typeface="Comic Sans MS"/>
              </a:rPr>
              <a:t>D.DrechselandL.Tiator</a:t>
            </a:r>
            <a:r>
              <a:rPr lang="en-US" altLang="ja-JP" baseline="30000" dirty="0">
                <a:latin typeface="Comic Sans MS"/>
                <a:cs typeface="Comic Sans MS"/>
              </a:rPr>
              <a:t>,J.Phys.G:Nucl.PartPhys.18,449(1992).</a:t>
            </a:r>
            <a:endParaRPr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97583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What happens </a:t>
            </a:r>
            <a:r>
              <a:rPr lang="en-US" altLang="ja-JP" dirty="0" smtClean="0">
                <a:latin typeface="Comic Sans MS"/>
                <a:cs typeface="Comic Sans MS"/>
              </a:rPr>
              <a:t>in </a:t>
            </a:r>
            <a:r>
              <a:rPr lang="en-US" altLang="ja-JP" dirty="0" err="1" smtClean="0">
                <a:latin typeface="Comic Sans MS"/>
                <a:cs typeface="Comic Sans MS"/>
              </a:rPr>
              <a:t>p+A</a:t>
            </a:r>
            <a:r>
              <a:rPr lang="en-US" altLang="ja-JP" dirty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collision?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8" name="コンテンツ プレースホルダー 7" descr="D4570417 cop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8" b="8758"/>
          <a:stretch>
            <a:fillRect/>
          </a:stretch>
        </p:blipFill>
        <p:spPr>
          <a:xfrm flipH="1">
            <a:off x="457200" y="1600200"/>
            <a:ext cx="8229600" cy="4525963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7247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Unpolarized</a:t>
            </a:r>
            <a:r>
              <a:rPr kumimoji="1" lang="en-US" altLang="ja-JP" dirty="0" smtClean="0">
                <a:latin typeface="Comic Sans MS"/>
                <a:cs typeface="Comic Sans MS"/>
              </a:rPr>
              <a:t> Response Function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60</a:t>
            </a:fld>
            <a:endParaRPr kumimoji="1" lang="ja-JP" altLang="en-US"/>
          </a:p>
        </p:txBody>
      </p:sp>
      <p:graphicFrame>
        <p:nvGraphicFramePr>
          <p:cNvPr id="7" name="コンテンツ プレースホルダー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2563556"/>
              </p:ext>
            </p:extLst>
          </p:nvPr>
        </p:nvGraphicFramePr>
        <p:xfrm>
          <a:off x="457199" y="1417638"/>
          <a:ext cx="6768951" cy="4100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4843511"/>
              </p:ext>
            </p:extLst>
          </p:nvPr>
        </p:nvGraphicFramePr>
        <p:xfrm>
          <a:off x="1114123" y="5416323"/>
          <a:ext cx="4530613" cy="811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302" name="数式" r:id="rId4" imgW="2197100" imgH="393700" progId="Equation.3">
                  <p:embed/>
                </p:oleObj>
              </mc:Choice>
              <mc:Fallback>
                <p:oleObj name="数式" r:id="rId4" imgW="21971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14123" y="5416323"/>
                        <a:ext cx="4530613" cy="8118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テキスト ボックス 8"/>
          <p:cNvSpPr txBox="1"/>
          <p:nvPr/>
        </p:nvSpPr>
        <p:spPr>
          <a:xfrm>
            <a:off x="2737423" y="1995783"/>
            <a:ext cx="5298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4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4400" dirty="0">
              <a:latin typeface="Symbol" charset="2"/>
              <a:cs typeface="Symbol" charset="2"/>
            </a:endParaRPr>
          </a:p>
        </p:txBody>
      </p:sp>
      <p:pic>
        <p:nvPicPr>
          <p:cNvPr id="10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6"/>
          <a:srcRect l="-28050" r="-28050"/>
          <a:stretch>
            <a:fillRect/>
          </a:stretch>
        </p:blipFill>
        <p:spPr>
          <a:xfrm>
            <a:off x="5857511" y="1417638"/>
            <a:ext cx="3353096" cy="1844074"/>
          </a:xfrm>
        </p:spPr>
      </p:pic>
      <p:sp>
        <p:nvSpPr>
          <p:cNvPr id="11" name="テキスト ボックス 10"/>
          <p:cNvSpPr txBox="1"/>
          <p:nvPr/>
        </p:nvSpPr>
        <p:spPr>
          <a:xfrm>
            <a:off x="4394083" y="22147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>
                <a:latin typeface="Comic Sans MS"/>
                <a:cs typeface="Comic Sans MS"/>
              </a:rPr>
              <a:t>M</a:t>
            </a:r>
            <a:r>
              <a:rPr lang="en-US" altLang="ja-JP" dirty="0" smtClean="0">
                <a:latin typeface="Comic Sans MS"/>
                <a:cs typeface="Comic Sans MS"/>
              </a:rPr>
              <a:t>AID2007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12" name="直線コネクタ 11"/>
          <p:cNvCxnSpPr/>
          <p:nvPr/>
        </p:nvCxnSpPr>
        <p:spPr>
          <a:xfrm>
            <a:off x="2649192" y="2010382"/>
            <a:ext cx="29197" cy="279298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2060271" y="453326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1232MeV</a:t>
            </a:r>
            <a:endParaRPr kumimoji="1" lang="ja-JP" altLang="en-US" dirty="0"/>
          </a:p>
        </p:txBody>
      </p:sp>
      <p:sp>
        <p:nvSpPr>
          <p:cNvPr id="3" name="正方形/長方形 2"/>
          <p:cNvSpPr/>
          <p:nvPr/>
        </p:nvSpPr>
        <p:spPr>
          <a:xfrm>
            <a:off x="154037" y="6502181"/>
            <a:ext cx="7814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aseline="30000" dirty="0" err="1">
                <a:latin typeface="Comic Sans MS"/>
                <a:cs typeface="Comic Sans MS"/>
              </a:rPr>
              <a:t>D.Drechsel</a:t>
            </a:r>
            <a:r>
              <a:rPr lang="en-US" altLang="ja-JP" baseline="30000" dirty="0" smtClean="0">
                <a:latin typeface="Comic Sans MS"/>
                <a:cs typeface="Comic Sans MS"/>
              </a:rPr>
              <a:t>,</a:t>
            </a:r>
            <a:r>
              <a:rPr lang="en-US" altLang="ja-JP" baseline="30000" dirty="0" smtClean="0">
                <a:latin typeface="Comic Sans MS"/>
                <a:cs typeface="Comic Sans MS"/>
              </a:rPr>
              <a:t> </a:t>
            </a:r>
            <a:r>
              <a:rPr lang="en-US" altLang="ja-JP" baseline="30000" dirty="0" err="1" smtClean="0">
                <a:latin typeface="Comic Sans MS"/>
                <a:cs typeface="Comic Sans MS"/>
              </a:rPr>
              <a:t>S.S.Kamalov</a:t>
            </a:r>
            <a:r>
              <a:rPr lang="en-US" altLang="ja-JP" baseline="30000" dirty="0" smtClean="0">
                <a:latin typeface="Comic Sans MS"/>
                <a:cs typeface="Comic Sans MS"/>
              </a:rPr>
              <a:t>,</a:t>
            </a:r>
            <a:r>
              <a:rPr lang="en-US" altLang="ja-JP" baseline="30000" dirty="0" smtClean="0">
                <a:latin typeface="Comic Sans MS"/>
                <a:cs typeface="Comic Sans MS"/>
              </a:rPr>
              <a:t> </a:t>
            </a:r>
            <a:r>
              <a:rPr lang="en-US" altLang="ja-JP" baseline="30000" dirty="0" smtClean="0">
                <a:latin typeface="Comic Sans MS"/>
                <a:cs typeface="Comic Sans MS"/>
              </a:rPr>
              <a:t>and</a:t>
            </a:r>
            <a:r>
              <a:rPr lang="en-US" altLang="ja-JP" baseline="30000" dirty="0" smtClean="0">
                <a:latin typeface="Comic Sans MS"/>
                <a:cs typeface="Comic Sans MS"/>
              </a:rPr>
              <a:t> </a:t>
            </a:r>
            <a:r>
              <a:rPr lang="en-US" altLang="ja-JP" baseline="30000" dirty="0" err="1" smtClean="0">
                <a:latin typeface="Comic Sans MS"/>
                <a:cs typeface="Comic Sans MS"/>
              </a:rPr>
              <a:t>L.Tiator</a:t>
            </a:r>
            <a:r>
              <a:rPr lang="en-US" altLang="ja-JP" baseline="30000" dirty="0" smtClean="0">
                <a:latin typeface="Comic Sans MS"/>
                <a:cs typeface="Comic Sans MS"/>
              </a:rPr>
              <a:t>,</a:t>
            </a:r>
            <a:r>
              <a:rPr lang="ja-JP" altLang="en-US" baseline="30000" dirty="0" smtClean="0">
                <a:latin typeface="Comic Sans MS"/>
                <a:cs typeface="Comic Sans MS"/>
              </a:rPr>
              <a:t> </a:t>
            </a:r>
            <a:r>
              <a:rPr lang="en-US" altLang="ja-JP" baseline="30000" dirty="0" smtClean="0">
                <a:latin typeface="Comic Sans MS"/>
                <a:cs typeface="Comic Sans MS"/>
              </a:rPr>
              <a:t>Unitary</a:t>
            </a:r>
            <a:r>
              <a:rPr lang="en-US" altLang="ja-JP" baseline="30000" dirty="0" smtClean="0">
                <a:latin typeface="Comic Sans MS"/>
                <a:cs typeface="Comic Sans MS"/>
              </a:rPr>
              <a:t> I</a:t>
            </a:r>
            <a:r>
              <a:rPr lang="en-US" altLang="ja-JP" baseline="30000" dirty="0" smtClean="0">
                <a:latin typeface="Comic Sans MS"/>
                <a:cs typeface="Comic Sans MS"/>
              </a:rPr>
              <a:t>sobar</a:t>
            </a:r>
            <a:r>
              <a:rPr lang="en-US" altLang="ja-JP" baseline="30000" dirty="0" smtClean="0">
                <a:latin typeface="Comic Sans MS"/>
                <a:cs typeface="Comic Sans MS"/>
              </a:rPr>
              <a:t> </a:t>
            </a:r>
            <a:r>
              <a:rPr lang="en-US" altLang="ja-JP" baseline="30000" dirty="0" smtClean="0">
                <a:latin typeface="Comic Sans MS"/>
                <a:cs typeface="Comic Sans MS"/>
              </a:rPr>
              <a:t>model</a:t>
            </a:r>
            <a:r>
              <a:rPr lang="en-US" altLang="ja-JP" baseline="30000" dirty="0">
                <a:latin typeface="Comic Sans MS"/>
                <a:cs typeface="Comic Sans MS"/>
              </a:rPr>
              <a:t>(MAID2007)</a:t>
            </a:r>
            <a:r>
              <a:rPr lang="en-US" altLang="ja-JP" baseline="30000" dirty="0" smtClean="0">
                <a:latin typeface="Comic Sans MS"/>
                <a:cs typeface="Comic Sans MS"/>
              </a:rPr>
              <a:t>,</a:t>
            </a:r>
            <a:r>
              <a:rPr lang="en-US" altLang="ja-JP" baseline="30000" dirty="0" smtClean="0">
                <a:latin typeface="Comic Sans MS"/>
                <a:cs typeface="Comic Sans MS"/>
              </a:rPr>
              <a:t> </a:t>
            </a:r>
            <a:r>
              <a:rPr lang="en-US" altLang="ja-JP" baseline="30000" dirty="0" err="1" smtClean="0">
                <a:latin typeface="Comic Sans MS"/>
                <a:cs typeface="Comic Sans MS"/>
              </a:rPr>
              <a:t>Eur.Phys.J</a:t>
            </a:r>
            <a:r>
              <a:rPr lang="en-US" altLang="ja-JP" baseline="30000" dirty="0">
                <a:latin typeface="Comic Sans MS"/>
                <a:cs typeface="Comic Sans MS"/>
              </a:rPr>
              <a:t>. A 34, 69 (2007).</a:t>
            </a:r>
            <a:endParaRPr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71597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正方形/長方形 21"/>
          <p:cNvSpPr/>
          <p:nvPr/>
        </p:nvSpPr>
        <p:spPr>
          <a:xfrm>
            <a:off x="1576615" y="1248216"/>
            <a:ext cx="360167" cy="621401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0709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Polarized Response Function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61</a:t>
            </a:fld>
            <a:endParaRPr kumimoji="1" lang="ja-JP" altLang="en-US"/>
          </a:p>
        </p:txBody>
      </p:sp>
      <p:graphicFrame>
        <p:nvGraphicFramePr>
          <p:cNvPr id="7" name="コンテンツ プレースホルダー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2481299"/>
              </p:ext>
            </p:extLst>
          </p:nvPr>
        </p:nvGraphicFramePr>
        <p:xfrm>
          <a:off x="3530736" y="2769803"/>
          <a:ext cx="5644883" cy="33358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6296114"/>
              </p:ext>
            </p:extLst>
          </p:nvPr>
        </p:nvGraphicFramePr>
        <p:xfrm>
          <a:off x="271841" y="1248216"/>
          <a:ext cx="5747959" cy="621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44" name="数式" r:id="rId4" imgW="2819400" imgH="304800" progId="Equation.3">
                  <p:embed/>
                </p:oleObj>
              </mc:Choice>
              <mc:Fallback>
                <p:oleObj name="数式" r:id="rId4" imgW="28194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1841" y="1248216"/>
                        <a:ext cx="5747959" cy="621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正方形/長方形 8"/>
          <p:cNvSpPr/>
          <p:nvPr/>
        </p:nvSpPr>
        <p:spPr>
          <a:xfrm>
            <a:off x="370017" y="2010465"/>
            <a:ext cx="4522793" cy="400110"/>
          </a:xfrm>
          <a:prstGeom prst="rect">
            <a:avLst/>
          </a:prstGeom>
          <a:ln>
            <a:noFill/>
          </a:ln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2000" dirty="0" smtClean="0">
                <a:latin typeface="Comic Sans MS"/>
                <a:cs typeface="Comic Sans MS"/>
              </a:rPr>
              <a:t>Dominated by Kroll-</a:t>
            </a:r>
            <a:r>
              <a:rPr lang="en-US" altLang="ja-JP" sz="2000" dirty="0" err="1" smtClean="0">
                <a:latin typeface="Comic Sans MS"/>
                <a:cs typeface="Comic Sans MS"/>
              </a:rPr>
              <a:t>Rudermann</a:t>
            </a:r>
            <a:r>
              <a:rPr lang="en-US" altLang="ja-JP" sz="2000" dirty="0" smtClean="0">
                <a:latin typeface="Comic Sans MS"/>
                <a:cs typeface="Comic Sans MS"/>
              </a:rPr>
              <a:t> term</a:t>
            </a:r>
            <a:endParaRPr lang="ja-JP" altLang="en-US" sz="2000" dirty="0">
              <a:latin typeface="Comic Sans MS"/>
              <a:cs typeface="Comic Sans MS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427927" y="2010465"/>
            <a:ext cx="3377223" cy="1878166"/>
            <a:chOff x="5359129" y="4406701"/>
            <a:chExt cx="3377223" cy="1878166"/>
          </a:xfrm>
        </p:grpSpPr>
        <p:sp>
          <p:nvSpPr>
            <p:cNvPr id="11" name="円/楕円 10"/>
            <p:cNvSpPr/>
            <p:nvPr/>
          </p:nvSpPr>
          <p:spPr>
            <a:xfrm>
              <a:off x="6842000" y="5928895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" name="直線コネクタ 11"/>
            <p:cNvCxnSpPr/>
            <p:nvPr/>
          </p:nvCxnSpPr>
          <p:spPr>
            <a:xfrm>
              <a:off x="5813300" y="6003838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flipV="1">
              <a:off x="6950534" y="5114587"/>
              <a:ext cx="612082" cy="908983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5359129" y="5574952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5371687" y="4444652"/>
              <a:ext cx="18466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ja-JP" altLang="en-US" sz="4000" dirty="0"/>
            </a:p>
          </p:txBody>
        </p:sp>
        <p:cxnSp>
          <p:nvCxnSpPr>
            <p:cNvPr id="16" name="直線矢印コネクタ 15"/>
            <p:cNvCxnSpPr/>
            <p:nvPr/>
          </p:nvCxnSpPr>
          <p:spPr>
            <a:xfrm flipV="1">
              <a:off x="6867984" y="6003839"/>
              <a:ext cx="1450277" cy="1973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>
              <a:off x="7609227" y="4702085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8" name="図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067677">
              <a:off x="6065735" y="5109068"/>
              <a:ext cx="1074984" cy="789590"/>
            </a:xfrm>
            <a:prstGeom prst="rect">
              <a:avLst/>
            </a:prstGeom>
          </p:spPr>
        </p:pic>
        <p:sp>
          <p:nvSpPr>
            <p:cNvPr id="19" name="正方形/長方形 18"/>
            <p:cNvSpPr/>
            <p:nvPr/>
          </p:nvSpPr>
          <p:spPr>
            <a:xfrm>
              <a:off x="8056596" y="4406701"/>
              <a:ext cx="18466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ja-JP" altLang="en-US" sz="4000" dirty="0"/>
            </a:p>
          </p:txBody>
        </p:sp>
        <p:sp>
          <p:nvSpPr>
            <p:cNvPr id="20" name="テキスト ボックス 19"/>
            <p:cNvSpPr txBox="1"/>
            <p:nvPr/>
          </p:nvSpPr>
          <p:spPr>
            <a:xfrm>
              <a:off x="6617389" y="4884320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21" name="テキスト ボックス 20"/>
            <p:cNvSpPr txBox="1"/>
            <p:nvPr/>
          </p:nvSpPr>
          <p:spPr>
            <a:xfrm>
              <a:off x="8282181" y="5576981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n</a:t>
              </a:r>
              <a:endParaRPr kumimoji="1" lang="ja-JP" altLang="en-US" sz="4000" dirty="0"/>
            </a:p>
          </p:txBody>
        </p:sp>
      </p:grpSp>
      <p:sp>
        <p:nvSpPr>
          <p:cNvPr id="23" name="テキスト ボックス 22"/>
          <p:cNvSpPr txBox="1"/>
          <p:nvPr/>
        </p:nvSpPr>
        <p:spPr>
          <a:xfrm>
            <a:off x="6553200" y="297371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ja-JP" dirty="0" smtClean="0">
                <a:latin typeface="Comic Sans MS"/>
                <a:cs typeface="Comic Sans MS"/>
              </a:rPr>
              <a:t>M</a:t>
            </a:r>
            <a:r>
              <a:rPr lang="en-US" altLang="ja-JP" dirty="0" smtClean="0">
                <a:latin typeface="Comic Sans MS"/>
                <a:cs typeface="Comic Sans MS"/>
              </a:rPr>
              <a:t>AID2007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25" name="直線コネクタ 24"/>
          <p:cNvCxnSpPr/>
          <p:nvPr/>
        </p:nvCxnSpPr>
        <p:spPr>
          <a:xfrm>
            <a:off x="6058292" y="2973717"/>
            <a:ext cx="29197" cy="279298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433748" y="251813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1232MeV</a:t>
            </a:r>
            <a:endParaRPr kumimoji="1" lang="ja-JP" altLang="en-US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7"/>
          <a:srcRect l="31253" r="23274" b="52253"/>
          <a:stretch/>
        </p:blipFill>
        <p:spPr>
          <a:xfrm>
            <a:off x="131208" y="5090595"/>
            <a:ext cx="3399528" cy="135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2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63018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Comic Sans MS"/>
                <a:cs typeface="Comic Sans MS"/>
              </a:rPr>
              <a:t>Invariant Mass Dependence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B4A4D3-0FAE-F244-85B6-DE3202BC1654}" type="slidenum">
              <a:rPr kumimoji="1" lang="ja-JP" altLang="en-US" smtClean="0"/>
              <a:t>62</a:t>
            </a:fld>
            <a:endParaRPr kumimoji="1" lang="ja-JP" altLang="en-US"/>
          </a:p>
        </p:txBody>
      </p:sp>
      <p:graphicFrame>
        <p:nvGraphicFramePr>
          <p:cNvPr id="5" name="コンテンツ プレースホルダー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4893280"/>
              </p:ext>
            </p:extLst>
          </p:nvPr>
        </p:nvGraphicFramePr>
        <p:xfrm>
          <a:off x="0" y="1148447"/>
          <a:ext cx="4731854" cy="2999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9474398"/>
              </p:ext>
            </p:extLst>
          </p:nvPr>
        </p:nvGraphicFramePr>
        <p:xfrm>
          <a:off x="124348" y="3900502"/>
          <a:ext cx="473185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グラフ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9814015"/>
              </p:ext>
            </p:extLst>
          </p:nvPr>
        </p:nvGraphicFramePr>
        <p:xfrm>
          <a:off x="4572000" y="115730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8" name="オブジェクト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6229327"/>
              </p:ext>
            </p:extLst>
          </p:nvPr>
        </p:nvGraphicFramePr>
        <p:xfrm>
          <a:off x="5144333" y="5371152"/>
          <a:ext cx="1322980" cy="9851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11" name="数式" r:id="rId6" imgW="596900" imgH="444500" progId="Equation.3">
                  <p:embed/>
                </p:oleObj>
              </mc:Choice>
              <mc:Fallback>
                <p:oleObj name="数式" r:id="rId6" imgW="5969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44333" y="5371152"/>
                        <a:ext cx="1322980" cy="9851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195622"/>
              </p:ext>
            </p:extLst>
          </p:nvPr>
        </p:nvGraphicFramePr>
        <p:xfrm>
          <a:off x="5173038" y="4233941"/>
          <a:ext cx="2291322" cy="11052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12" name="数式" r:id="rId8" imgW="1079500" imgH="520700" progId="Equation.3">
                  <p:embed/>
                </p:oleObj>
              </mc:Choice>
              <mc:Fallback>
                <p:oleObj name="数式" r:id="rId8" imgW="10795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173038" y="4233941"/>
                        <a:ext cx="2291322" cy="11052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テキスト ボックス 10"/>
          <p:cNvSpPr txBox="1"/>
          <p:nvPr/>
        </p:nvSpPr>
        <p:spPr>
          <a:xfrm>
            <a:off x="832980" y="820623"/>
            <a:ext cx="3018449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latin typeface="Comic Sans MS"/>
                <a:cs typeface="Comic Sans MS"/>
              </a:rPr>
              <a:t>Unpolarized</a:t>
            </a:r>
            <a:r>
              <a:rPr kumimoji="1" lang="en-US" altLang="ja-JP" dirty="0" smtClean="0">
                <a:latin typeface="Comic Sans MS"/>
                <a:cs typeface="Comic Sans MS"/>
              </a:rPr>
              <a:t> Cross Section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78051" y="836286"/>
            <a:ext cx="272427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Polarized Cross Section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14" name="直線矢印コネクタ 13"/>
          <p:cNvCxnSpPr/>
          <p:nvPr/>
        </p:nvCxnSpPr>
        <p:spPr>
          <a:xfrm>
            <a:off x="1853982" y="6131687"/>
            <a:ext cx="736818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>
            <a:off x="948888" y="4511173"/>
            <a:ext cx="110947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47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2899" y="0"/>
            <a:ext cx="8889667" cy="1143000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Comic Sans MS"/>
                <a:cs typeface="Comic Sans MS"/>
              </a:rPr>
              <a:t>Origin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of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the</a:t>
            </a:r>
            <a:r>
              <a:rPr lang="ja-JP" altLang="en-US" dirty="0">
                <a:latin typeface="Comic Sans MS"/>
                <a:cs typeface="Comic Sans MS"/>
              </a:rPr>
              <a:t> </a:t>
            </a:r>
            <a:r>
              <a:rPr lang="en-US" altLang="ja-JP" dirty="0">
                <a:latin typeface="Comic Sans MS"/>
                <a:cs typeface="Comic Sans MS"/>
              </a:rPr>
              <a:t>Asymmetry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4" name="正方形/長方形 63"/>
          <p:cNvSpPr/>
          <p:nvPr/>
        </p:nvSpPr>
        <p:spPr>
          <a:xfrm>
            <a:off x="1296354" y="1237379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9" name="図形グループ 88"/>
          <p:cNvGrpSpPr/>
          <p:nvPr/>
        </p:nvGrpSpPr>
        <p:grpSpPr>
          <a:xfrm>
            <a:off x="1119600" y="3852134"/>
            <a:ext cx="3593918" cy="2161351"/>
            <a:chOff x="4376621" y="4670477"/>
            <a:chExt cx="3593918" cy="2161351"/>
          </a:xfrm>
        </p:grpSpPr>
        <p:sp>
          <p:nvSpPr>
            <p:cNvPr id="90" name="正方形/長方形 89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97" name="図形グループ 96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103" name="正方形/長方形 102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4" name="テキスト ボックス 103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/>
                  <a:t>n</a:t>
                </a:r>
                <a:endParaRPr kumimoji="1" lang="ja-JP" altLang="en-US" sz="4400" dirty="0"/>
              </a:p>
            </p:txBody>
          </p:sp>
        </p:grpSp>
        <p:cxnSp>
          <p:nvCxnSpPr>
            <p:cNvPr id="98" name="直線矢印コネクタ 97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7335753" y="5515141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9" name="正方形/長方形 108"/>
          <p:cNvSpPr/>
          <p:nvPr/>
        </p:nvSpPr>
        <p:spPr>
          <a:xfrm>
            <a:off x="3817067" y="3814183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54" name="テキスト ボックス 53"/>
          <p:cNvSpPr txBox="1"/>
          <p:nvPr/>
        </p:nvSpPr>
        <p:spPr>
          <a:xfrm>
            <a:off x="2785532" y="4435188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63</a:t>
            </a:fld>
            <a:endParaRPr kumimoji="1" lang="ja-JP" altLang="en-US"/>
          </a:p>
        </p:txBody>
      </p:sp>
      <p:grpSp>
        <p:nvGrpSpPr>
          <p:cNvPr id="11" name="図形グループ 10"/>
          <p:cNvGrpSpPr/>
          <p:nvPr/>
        </p:nvGrpSpPr>
        <p:grpSpPr>
          <a:xfrm>
            <a:off x="5359129" y="3807151"/>
            <a:ext cx="3593918" cy="2034620"/>
            <a:chOff x="5359129" y="3807151"/>
            <a:chExt cx="3593918" cy="2034620"/>
          </a:xfrm>
        </p:grpSpPr>
        <p:sp>
          <p:nvSpPr>
            <p:cNvPr id="60" name="円/楕円 59"/>
            <p:cNvSpPr/>
            <p:nvPr/>
          </p:nvSpPr>
          <p:spPr>
            <a:xfrm>
              <a:off x="6842000" y="5329345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3" name="直線コネクタ 62"/>
            <p:cNvCxnSpPr/>
            <p:nvPr/>
          </p:nvCxnSpPr>
          <p:spPr>
            <a:xfrm>
              <a:off x="5813300" y="5404288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円/楕円 64"/>
            <p:cNvSpPr/>
            <p:nvPr/>
          </p:nvSpPr>
          <p:spPr>
            <a:xfrm>
              <a:off x="6842000" y="4199045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6" name="直線コネクタ 65"/>
            <p:cNvCxnSpPr/>
            <p:nvPr/>
          </p:nvCxnSpPr>
          <p:spPr>
            <a:xfrm flipV="1">
              <a:off x="6950534" y="5127952"/>
              <a:ext cx="1367727" cy="296068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8" name="テキスト ボックス 77"/>
            <p:cNvSpPr txBox="1"/>
            <p:nvPr/>
          </p:nvSpPr>
          <p:spPr>
            <a:xfrm>
              <a:off x="5359129" y="4975402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79" name="テキスト ボックス 78"/>
            <p:cNvSpPr txBox="1"/>
            <p:nvPr/>
          </p:nvSpPr>
          <p:spPr>
            <a:xfrm>
              <a:off x="5371687" y="3845102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81" name="図形グループ 80"/>
            <p:cNvGrpSpPr/>
            <p:nvPr/>
          </p:nvGrpSpPr>
          <p:grpSpPr>
            <a:xfrm>
              <a:off x="8445942" y="5072330"/>
              <a:ext cx="507105" cy="769441"/>
              <a:chOff x="7264605" y="6040927"/>
              <a:chExt cx="507105" cy="769441"/>
            </a:xfrm>
          </p:grpSpPr>
          <p:sp>
            <p:nvSpPr>
              <p:cNvPr id="116" name="正方形/長方形 115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17" name="テキスト ボックス 116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sz="4400" dirty="0" smtClean="0"/>
                  <a:t>n</a:t>
                </a:r>
                <a:endParaRPr kumimoji="1" lang="ja-JP" altLang="en-US" sz="4400" dirty="0"/>
              </a:p>
            </p:txBody>
          </p:sp>
        </p:grpSp>
        <p:cxnSp>
          <p:nvCxnSpPr>
            <p:cNvPr id="84" name="直線矢印コネクタ 83"/>
            <p:cNvCxnSpPr/>
            <p:nvPr/>
          </p:nvCxnSpPr>
          <p:spPr>
            <a:xfrm>
              <a:off x="5813300" y="4249845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直線矢印コネクタ 110"/>
            <p:cNvCxnSpPr/>
            <p:nvPr/>
          </p:nvCxnSpPr>
          <p:spPr>
            <a:xfrm flipV="1">
              <a:off x="6867984" y="5404289"/>
              <a:ext cx="1450277" cy="1973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正方形/長方形 112"/>
            <p:cNvSpPr/>
            <p:nvPr/>
          </p:nvSpPr>
          <p:spPr>
            <a:xfrm>
              <a:off x="8318261" y="4689766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14" name="図 1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6387058" y="4432975"/>
              <a:ext cx="1074984" cy="789590"/>
            </a:xfrm>
            <a:prstGeom prst="rect">
              <a:avLst/>
            </a:prstGeom>
          </p:spPr>
        </p:pic>
        <p:sp>
          <p:nvSpPr>
            <p:cNvPr id="119" name="正方形/長方形 118"/>
            <p:cNvSpPr/>
            <p:nvPr/>
          </p:nvSpPr>
          <p:spPr>
            <a:xfrm>
              <a:off x="8056596" y="3807151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120" name="テキスト ボックス 119"/>
            <p:cNvSpPr txBox="1"/>
            <p:nvPr/>
          </p:nvSpPr>
          <p:spPr>
            <a:xfrm>
              <a:off x="7025061" y="4428156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</p:grp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38112145"/>
              </p:ext>
            </p:extLst>
          </p:nvPr>
        </p:nvGraphicFramePr>
        <p:xfrm>
          <a:off x="266467" y="6270625"/>
          <a:ext cx="815975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90" name="数式" r:id="rId5" imgW="4597400" imgH="254000" progId="Equation.3">
                  <p:embed/>
                </p:oleObj>
              </mc:Choice>
              <mc:Fallback>
                <p:oleObj name="数式" r:id="rId5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66467" y="6270625"/>
                        <a:ext cx="815975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正方形/長方形 6"/>
          <p:cNvSpPr/>
          <p:nvPr/>
        </p:nvSpPr>
        <p:spPr>
          <a:xfrm>
            <a:off x="6633305" y="6051436"/>
            <a:ext cx="1844675" cy="682625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4856014" y="4613102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×</a:t>
            </a:r>
            <a:endParaRPr kumimoji="1" lang="ja-JP" altLang="en-US" sz="2800" dirty="0"/>
          </a:p>
        </p:txBody>
      </p:sp>
      <p:grpSp>
        <p:nvGrpSpPr>
          <p:cNvPr id="44" name="図形グループ 43"/>
          <p:cNvGrpSpPr/>
          <p:nvPr/>
        </p:nvGrpSpPr>
        <p:grpSpPr>
          <a:xfrm>
            <a:off x="1145584" y="1375281"/>
            <a:ext cx="3593918" cy="2161351"/>
            <a:chOff x="4376621" y="4670477"/>
            <a:chExt cx="3593918" cy="2161351"/>
          </a:xfrm>
        </p:grpSpPr>
        <p:sp>
          <p:nvSpPr>
            <p:cNvPr id="45" name="正方形/長方形 44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/楕円 45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7" name="直線コネクタ 46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48" name="円/楕円 47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9" name="直線コネクタ 48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テキスト ボックス 49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51" name="テキスト ボックス 50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52" name="図形グループ 51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62" name="正方形/長方形 61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67" name="テキスト ボックス 66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 smtClean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53" name="直線矢印コネクタ 52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直線矢印コネクタ 54"/>
            <p:cNvCxnSpPr>
              <a:stCxn id="45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正方形/長方形 55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0</a:t>
              </a:r>
              <a:endParaRPr lang="ja-JP" altLang="en-US" sz="2800" baseline="30000" dirty="0"/>
            </a:p>
          </p:txBody>
        </p:sp>
        <p:pic>
          <p:nvPicPr>
            <p:cNvPr id="57" name="図 5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61" name="テキスト ボックス 60"/>
            <p:cNvSpPr txBox="1"/>
            <p:nvPr/>
          </p:nvSpPr>
          <p:spPr>
            <a:xfrm>
              <a:off x="6045152" y="6185497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68" name="正方形/長方形 67"/>
          <p:cNvSpPr/>
          <p:nvPr/>
        </p:nvSpPr>
        <p:spPr>
          <a:xfrm>
            <a:off x="3843051" y="1337330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69" name="テキスト ボックス 68"/>
          <p:cNvSpPr txBox="1"/>
          <p:nvPr/>
        </p:nvSpPr>
        <p:spPr>
          <a:xfrm>
            <a:off x="2811516" y="1958335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grpSp>
        <p:nvGrpSpPr>
          <p:cNvPr id="70" name="図形グループ 69"/>
          <p:cNvGrpSpPr/>
          <p:nvPr/>
        </p:nvGrpSpPr>
        <p:grpSpPr>
          <a:xfrm>
            <a:off x="5385113" y="1368249"/>
            <a:ext cx="3593918" cy="2161351"/>
            <a:chOff x="4376621" y="4670477"/>
            <a:chExt cx="3593918" cy="2161351"/>
          </a:xfrm>
        </p:grpSpPr>
        <p:sp>
          <p:nvSpPr>
            <p:cNvPr id="71" name="正方形/長方形 70"/>
            <p:cNvSpPr/>
            <p:nvPr/>
          </p:nvSpPr>
          <p:spPr>
            <a:xfrm>
              <a:off x="5942042" y="6154720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2" name="円/楕円 71"/>
            <p:cNvSpPr/>
            <p:nvPr/>
          </p:nvSpPr>
          <p:spPr>
            <a:xfrm>
              <a:off x="5859492" y="61547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3" name="直線コネクタ 72"/>
            <p:cNvCxnSpPr/>
            <p:nvPr/>
          </p:nvCxnSpPr>
          <p:spPr>
            <a:xfrm>
              <a:off x="4830792" y="6229663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円/楕円 73"/>
            <p:cNvSpPr/>
            <p:nvPr/>
          </p:nvSpPr>
          <p:spPr>
            <a:xfrm>
              <a:off x="5859492" y="5024420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75" name="直線コネクタ 74"/>
            <p:cNvCxnSpPr/>
            <p:nvPr/>
          </p:nvCxnSpPr>
          <p:spPr>
            <a:xfrm flipV="1">
              <a:off x="6624049" y="5953326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76" name="テキスト ボックス 75"/>
            <p:cNvSpPr txBox="1"/>
            <p:nvPr/>
          </p:nvSpPr>
          <p:spPr>
            <a:xfrm>
              <a:off x="4376621" y="5800777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77" name="テキスト ボックス 76"/>
            <p:cNvSpPr txBox="1"/>
            <p:nvPr/>
          </p:nvSpPr>
          <p:spPr>
            <a:xfrm>
              <a:off x="4389179" y="4670477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80" name="図形グループ 79"/>
            <p:cNvGrpSpPr/>
            <p:nvPr/>
          </p:nvGrpSpPr>
          <p:grpSpPr>
            <a:xfrm>
              <a:off x="7463434" y="5897705"/>
              <a:ext cx="507105" cy="769441"/>
              <a:chOff x="7264605" y="6040927"/>
              <a:chExt cx="507105" cy="769441"/>
            </a:xfrm>
          </p:grpSpPr>
          <p:sp>
            <p:nvSpPr>
              <p:cNvPr id="88" name="正方形/長方形 87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05" name="テキスト ボックス 104"/>
              <p:cNvSpPr txBox="1"/>
              <p:nvPr/>
            </p:nvSpPr>
            <p:spPr>
              <a:xfrm>
                <a:off x="7264605" y="6040927"/>
                <a:ext cx="481121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400" dirty="0"/>
                  <a:t>p</a:t>
                </a:r>
                <a:endParaRPr kumimoji="1" lang="ja-JP" altLang="en-US" sz="4400" dirty="0"/>
              </a:p>
            </p:txBody>
          </p:sp>
        </p:grpSp>
        <p:cxnSp>
          <p:nvCxnSpPr>
            <p:cNvPr id="82" name="直線矢印コネクタ 81"/>
            <p:cNvCxnSpPr/>
            <p:nvPr/>
          </p:nvCxnSpPr>
          <p:spPr>
            <a:xfrm>
              <a:off x="4830792" y="5075220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3" name="直線矢印コネクタ 82"/>
            <p:cNvCxnSpPr>
              <a:stCxn id="71" idx="3"/>
            </p:cNvCxnSpPr>
            <p:nvPr/>
          </p:nvCxnSpPr>
          <p:spPr>
            <a:xfrm flipV="1">
              <a:off x="6624049" y="6229663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85" name="正方形/長方形 84"/>
            <p:cNvSpPr/>
            <p:nvPr/>
          </p:nvSpPr>
          <p:spPr>
            <a:xfrm>
              <a:off x="7335753" y="5515141"/>
              <a:ext cx="50142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0</a:t>
              </a:r>
              <a:endParaRPr lang="ja-JP" altLang="en-US" sz="2800" dirty="0"/>
            </a:p>
          </p:txBody>
        </p:sp>
        <p:pic>
          <p:nvPicPr>
            <p:cNvPr id="86" name="図 8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3132142">
              <a:off x="5404550" y="5258350"/>
              <a:ext cx="1074984" cy="789590"/>
            </a:xfrm>
            <a:prstGeom prst="rect">
              <a:avLst/>
            </a:prstGeom>
          </p:spPr>
        </p:pic>
        <p:sp>
          <p:nvSpPr>
            <p:cNvPr id="87" name="テキスト ボックス 86"/>
            <p:cNvSpPr txBox="1"/>
            <p:nvPr/>
          </p:nvSpPr>
          <p:spPr>
            <a:xfrm>
              <a:off x="6045152" y="6185497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kumimoji="1"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106" name="正方形/長方形 105"/>
          <p:cNvSpPr/>
          <p:nvPr/>
        </p:nvSpPr>
        <p:spPr>
          <a:xfrm>
            <a:off x="8082580" y="1330298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sp>
        <p:nvSpPr>
          <p:cNvPr id="107" name="テキスト ボックス 106"/>
          <p:cNvSpPr txBox="1"/>
          <p:nvPr/>
        </p:nvSpPr>
        <p:spPr>
          <a:xfrm>
            <a:off x="7051045" y="1951303"/>
            <a:ext cx="4809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dirty="0" smtClean="0">
                <a:latin typeface="Symbol" charset="2"/>
                <a:cs typeface="Symbol" charset="2"/>
              </a:rPr>
              <a:t>g</a:t>
            </a:r>
            <a:r>
              <a:rPr kumimoji="1" lang="en-US" altLang="ja-JP" sz="2800" baseline="30000" dirty="0" smtClean="0">
                <a:latin typeface="Symbol" charset="2"/>
                <a:cs typeface="Symbol" charset="2"/>
              </a:rPr>
              <a:t>*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108" name="テキスト ボックス 107"/>
          <p:cNvSpPr txBox="1"/>
          <p:nvPr/>
        </p:nvSpPr>
        <p:spPr>
          <a:xfrm>
            <a:off x="4881998" y="2136249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 smtClean="0"/>
              <a:t>×</a:t>
            </a:r>
            <a:endParaRPr kumimoji="1" lang="ja-JP" altLang="en-US" sz="280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2899" y="2219945"/>
            <a:ext cx="806155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Fermi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37497" y="4671498"/>
            <a:ext cx="772229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RHIC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1269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90774"/>
          </a:xfrm>
        </p:spPr>
        <p:txBody>
          <a:bodyPr/>
          <a:lstStyle/>
          <a:p>
            <a:r>
              <a:rPr lang="en-US" altLang="ja-JP" dirty="0" err="1" smtClean="0">
                <a:latin typeface="Comic Sans MS"/>
                <a:cs typeface="Comic Sans MS"/>
              </a:rPr>
              <a:t>EM+Strong</a:t>
            </a:r>
            <a:r>
              <a:rPr lang="en-US" altLang="ja-JP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Calculation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7" name="コンテンツ プレースホルダー 6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45" r="3653" b="5684"/>
          <a:stretch/>
        </p:blipFill>
        <p:spPr>
          <a:xfrm>
            <a:off x="4487147" y="1744311"/>
            <a:ext cx="4656853" cy="4268700"/>
          </a:xfr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64</a:t>
            </a:fld>
            <a:endParaRPr kumimoji="1" lang="ja-JP" altLang="en-US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9706" y="1440968"/>
            <a:ext cx="4656853" cy="4180338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536398" y="2286360"/>
            <a:ext cx="143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Acceptance</a:t>
            </a:r>
            <a:endParaRPr kumimoji="1" lang="ja-JP" altLang="en-US" dirty="0"/>
          </a:p>
        </p:txBody>
      </p:sp>
      <p:cxnSp>
        <p:nvCxnSpPr>
          <p:cNvPr id="11" name="直線コネクタ 10"/>
          <p:cNvCxnSpPr/>
          <p:nvPr/>
        </p:nvCxnSpPr>
        <p:spPr>
          <a:xfrm flipH="1">
            <a:off x="861299" y="2655692"/>
            <a:ext cx="675099" cy="57210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1351096" y="1256302"/>
            <a:ext cx="1773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Z-axis: R</a:t>
            </a:r>
            <a:r>
              <a:rPr lang="en-US" altLang="ja-JP" baseline="-25000" dirty="0" smtClean="0"/>
              <a:t>0y</a:t>
            </a:r>
            <a:r>
              <a:rPr lang="en-US" altLang="ja-JP" dirty="0" smtClean="0"/>
              <a:t>/R</a:t>
            </a:r>
            <a:r>
              <a:rPr lang="en-US" altLang="ja-JP" baseline="-25000" dirty="0" smtClean="0"/>
              <a:t>00</a:t>
            </a:r>
            <a:endParaRPr kumimoji="1" lang="ja-JP" altLang="en-US" baseline="-25000" dirty="0"/>
          </a:p>
        </p:txBody>
      </p:sp>
      <p:cxnSp>
        <p:nvCxnSpPr>
          <p:cNvPr id="14" name="直線コネクタ 13"/>
          <p:cNvCxnSpPr/>
          <p:nvPr/>
        </p:nvCxnSpPr>
        <p:spPr>
          <a:xfrm>
            <a:off x="5269980" y="5210051"/>
            <a:ext cx="3576580" cy="1459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7085643" y="4913714"/>
            <a:ext cx="882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latin typeface="Comic Sans MS"/>
                <a:cs typeface="Comic Sans MS"/>
              </a:rPr>
              <a:t>strong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>
            <a:off x="5269980" y="2246402"/>
            <a:ext cx="2160546" cy="14599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/>
          <p:cNvSpPr txBox="1"/>
          <p:nvPr/>
        </p:nvSpPr>
        <p:spPr>
          <a:xfrm>
            <a:off x="6553200" y="1928977"/>
            <a:ext cx="533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EM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29125" y="5643679"/>
            <a:ext cx="421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Average 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N</a:t>
            </a:r>
            <a:r>
              <a:rPr kumimoji="1" lang="en-US" altLang="ja-JP" dirty="0" smtClean="0">
                <a:latin typeface="Comic Sans MS"/>
                <a:cs typeface="Comic Sans MS"/>
              </a:rPr>
              <a:t>~ +0.36 within acceptance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5607050" y="3240473"/>
            <a:ext cx="171972" cy="1649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766322" y="3135847"/>
            <a:ext cx="1340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Calculation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166158" y="1481523"/>
            <a:ext cx="3680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G.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Mitsuka</a:t>
            </a:r>
            <a:r>
              <a:rPr kumimoji="1" lang="en-US" altLang="ja-JP" dirty="0" smtClean="0">
                <a:latin typeface="Comic Sans MS"/>
                <a:cs typeface="Comic Sans MS"/>
              </a:rPr>
              <a:t> PRC95,044908(2017)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pic>
        <p:nvPicPr>
          <p:cNvPr id="28" name="図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772" y="6006249"/>
            <a:ext cx="2305660" cy="61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95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左右矢印 199"/>
          <p:cNvSpPr/>
          <p:nvPr/>
        </p:nvSpPr>
        <p:spPr>
          <a:xfrm rot="2677901" flipV="1">
            <a:off x="3849315" y="410243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9" name="左右矢印 198"/>
          <p:cNvSpPr/>
          <p:nvPr/>
        </p:nvSpPr>
        <p:spPr>
          <a:xfrm rot="18922099">
            <a:off x="3818687" y="4089190"/>
            <a:ext cx="1413030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7" name="左右矢印 196"/>
          <p:cNvSpPr/>
          <p:nvPr/>
        </p:nvSpPr>
        <p:spPr>
          <a:xfrm>
            <a:off x="3883433" y="5315355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左右矢印 25"/>
          <p:cNvSpPr/>
          <p:nvPr/>
        </p:nvSpPr>
        <p:spPr>
          <a:xfrm>
            <a:off x="3870875" y="2571678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6423901" y="6492875"/>
            <a:ext cx="2133600" cy="365125"/>
          </a:xfrm>
        </p:spPr>
        <p:txBody>
          <a:bodyPr/>
          <a:lstStyle/>
          <a:p>
            <a:fld id="{F844C5B8-EEFC-7D42-8A0F-CFBA9D6D129F}" type="slidenum">
              <a:rPr kumimoji="1" lang="ja-JP" altLang="en-US" smtClean="0"/>
              <a:t>65</a:t>
            </a:fld>
            <a:endParaRPr kumimoji="1" lang="ja-JP" altLang="en-US" dirty="0"/>
          </a:p>
        </p:txBody>
      </p:sp>
      <p:graphicFrame>
        <p:nvGraphicFramePr>
          <p:cNvPr id="123" name="オブジェクト 1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48145571"/>
              </p:ext>
            </p:extLst>
          </p:nvPr>
        </p:nvGraphicFramePr>
        <p:xfrm>
          <a:off x="110094" y="250779"/>
          <a:ext cx="8662435" cy="47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38" name="数式" r:id="rId4" imgW="4597400" imgH="254000" progId="Equation.3">
                  <p:embed/>
                </p:oleObj>
              </mc:Choice>
              <mc:Fallback>
                <p:oleObj name="数式" r:id="rId4" imgW="4597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0094" y="250779"/>
                        <a:ext cx="8662435" cy="478625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正方形/長方形 63"/>
          <p:cNvSpPr/>
          <p:nvPr/>
        </p:nvSpPr>
        <p:spPr>
          <a:xfrm>
            <a:off x="495432" y="1571223"/>
            <a:ext cx="779287" cy="18913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5" name="正方形/長方形 44"/>
          <p:cNvSpPr/>
          <p:nvPr/>
        </p:nvSpPr>
        <p:spPr>
          <a:xfrm>
            <a:off x="1910083" y="3193368"/>
            <a:ext cx="682007" cy="16510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円/楕円 45"/>
          <p:cNvSpPr/>
          <p:nvPr/>
        </p:nvSpPr>
        <p:spPr>
          <a:xfrm>
            <a:off x="1827533" y="31933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7" name="直線コネクタ 46"/>
          <p:cNvCxnSpPr/>
          <p:nvPr/>
        </p:nvCxnSpPr>
        <p:spPr>
          <a:xfrm>
            <a:off x="798833" y="3268311"/>
            <a:ext cx="1028700" cy="127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円/楕円 47"/>
          <p:cNvSpPr/>
          <p:nvPr/>
        </p:nvSpPr>
        <p:spPr>
          <a:xfrm>
            <a:off x="1827533" y="2063068"/>
            <a:ext cx="165100" cy="1651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9" name="直線コネクタ 48"/>
          <p:cNvCxnSpPr/>
          <p:nvPr/>
        </p:nvCxnSpPr>
        <p:spPr>
          <a:xfrm flipV="1">
            <a:off x="2592090" y="2991974"/>
            <a:ext cx="711704" cy="271759"/>
          </a:xfrm>
          <a:prstGeom prst="line">
            <a:avLst/>
          </a:prstGeom>
          <a:ln>
            <a:prstDash val="sysDas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テキスト ボックス 49"/>
          <p:cNvSpPr txBox="1"/>
          <p:nvPr/>
        </p:nvSpPr>
        <p:spPr>
          <a:xfrm>
            <a:off x="344662" y="2839425"/>
            <a:ext cx="454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 smtClean="0"/>
              <a:t>p</a:t>
            </a:r>
            <a:endParaRPr kumimoji="1" lang="ja-JP" altLang="en-US" sz="4000" dirty="0"/>
          </a:p>
        </p:txBody>
      </p:sp>
      <p:sp>
        <p:nvSpPr>
          <p:cNvPr id="51" name="テキスト ボックス 50"/>
          <p:cNvSpPr txBox="1"/>
          <p:nvPr/>
        </p:nvSpPr>
        <p:spPr>
          <a:xfrm>
            <a:off x="357220" y="1709125"/>
            <a:ext cx="48147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 smtClean="0"/>
              <a:t>A</a:t>
            </a:r>
            <a:endParaRPr kumimoji="1" lang="ja-JP" altLang="en-US" sz="4000" dirty="0"/>
          </a:p>
        </p:txBody>
      </p:sp>
      <p:grpSp>
        <p:nvGrpSpPr>
          <p:cNvPr id="52" name="図形グループ 51"/>
          <p:cNvGrpSpPr/>
          <p:nvPr/>
        </p:nvGrpSpPr>
        <p:grpSpPr>
          <a:xfrm>
            <a:off x="3270048" y="2829532"/>
            <a:ext cx="507105" cy="707886"/>
            <a:chOff x="7264605" y="6040927"/>
            <a:chExt cx="507105" cy="707886"/>
          </a:xfrm>
          <a:noFill/>
        </p:grpSpPr>
        <p:sp>
          <p:nvSpPr>
            <p:cNvPr id="62" name="正方形/長方形 61"/>
            <p:cNvSpPr/>
            <p:nvPr/>
          </p:nvSpPr>
          <p:spPr>
            <a:xfrm>
              <a:off x="7264605" y="6193476"/>
              <a:ext cx="507105" cy="555337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67" name="テキスト ボックス 66"/>
            <p:cNvSpPr txBox="1"/>
            <p:nvPr/>
          </p:nvSpPr>
          <p:spPr>
            <a:xfrm>
              <a:off x="7264605" y="6040927"/>
              <a:ext cx="454171" cy="70788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n</a:t>
              </a:r>
              <a:endParaRPr kumimoji="1" lang="ja-JP" altLang="en-US" sz="4000" dirty="0"/>
            </a:p>
          </p:txBody>
        </p:sp>
      </p:grpSp>
      <p:cxnSp>
        <p:nvCxnSpPr>
          <p:cNvPr id="53" name="直線矢印コネクタ 52"/>
          <p:cNvCxnSpPr/>
          <p:nvPr/>
        </p:nvCxnSpPr>
        <p:spPr>
          <a:xfrm>
            <a:off x="798833" y="2113868"/>
            <a:ext cx="2269173" cy="25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>
            <a:stCxn id="45" idx="3"/>
          </p:cNvCxnSpPr>
          <p:nvPr/>
        </p:nvCxnSpPr>
        <p:spPr>
          <a:xfrm flipV="1">
            <a:off x="2592090" y="3268311"/>
            <a:ext cx="711704" cy="76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6" name="正方形/長方形 55"/>
          <p:cNvSpPr/>
          <p:nvPr/>
        </p:nvSpPr>
        <p:spPr>
          <a:xfrm>
            <a:off x="3303794" y="2553789"/>
            <a:ext cx="5131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+</a:t>
            </a:r>
            <a:endParaRPr lang="ja-JP" altLang="en-US" sz="2800" baseline="30000" dirty="0"/>
          </a:p>
        </p:txBody>
      </p:sp>
      <p:sp>
        <p:nvSpPr>
          <p:cNvPr id="61" name="テキスト ボックス 60"/>
          <p:cNvSpPr txBox="1"/>
          <p:nvPr/>
        </p:nvSpPr>
        <p:spPr>
          <a:xfrm>
            <a:off x="2013193" y="3224145"/>
            <a:ext cx="467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 smtClean="0">
                <a:latin typeface="Symbol" charset="2"/>
                <a:cs typeface="Symbol" charset="2"/>
              </a:rPr>
              <a:t>D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68" name="正方形/長方形 67"/>
          <p:cNvSpPr/>
          <p:nvPr/>
        </p:nvSpPr>
        <p:spPr>
          <a:xfrm>
            <a:off x="304212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2121348"/>
              </p:ext>
            </p:extLst>
          </p:nvPr>
        </p:nvGraphicFramePr>
        <p:xfrm>
          <a:off x="951826" y="1389837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39" name="数式" r:id="rId6" imgW="279400" imgH="254000" progId="Equation.3">
                  <p:embed/>
                </p:oleObj>
              </mc:Choice>
              <mc:Fallback>
                <p:oleObj name="数式" r:id="rId6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51826" y="1389837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" name="オブジェクト 1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087525"/>
              </p:ext>
            </p:extLst>
          </p:nvPr>
        </p:nvGraphicFramePr>
        <p:xfrm>
          <a:off x="984282" y="4116602"/>
          <a:ext cx="615963" cy="638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0" name="数式" r:id="rId8" imgW="279400" imgH="254000" progId="Equation.3">
                  <p:embed/>
                </p:oleObj>
              </mc:Choice>
              <mc:Fallback>
                <p:oleObj name="数式" r:id="rId8" imgW="2794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84282" y="4116602"/>
                        <a:ext cx="615963" cy="638576"/>
                      </a:xfrm>
                      <a:prstGeom prst="rect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9" name="正方形/長方形 138"/>
          <p:cNvSpPr/>
          <p:nvPr/>
        </p:nvSpPr>
        <p:spPr>
          <a:xfrm>
            <a:off x="8009439" y="1671174"/>
            <a:ext cx="4814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000" dirty="0"/>
              <a:t>A</a:t>
            </a:r>
            <a:endParaRPr lang="ja-JP" altLang="en-US" sz="4000" dirty="0"/>
          </a:p>
        </p:txBody>
      </p:sp>
      <p:graphicFrame>
        <p:nvGraphicFramePr>
          <p:cNvPr id="110" name="オブジェクト 10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1314182"/>
              </p:ext>
            </p:extLst>
          </p:nvPr>
        </p:nvGraphicFramePr>
        <p:xfrm>
          <a:off x="5816632" y="1423463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1" name="数式" r:id="rId10" imgW="444500" imgH="254000" progId="Equation.3">
                  <p:embed/>
                </p:oleObj>
              </mc:Choice>
              <mc:Fallback>
                <p:oleObj name="数式" r:id="rId10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816632" y="1423463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図形グループ 9"/>
          <p:cNvGrpSpPr/>
          <p:nvPr/>
        </p:nvGrpSpPr>
        <p:grpSpPr>
          <a:xfrm>
            <a:off x="410317" y="4377138"/>
            <a:ext cx="3472246" cy="2199302"/>
            <a:chOff x="410317" y="4655458"/>
            <a:chExt cx="3472246" cy="2199302"/>
          </a:xfrm>
        </p:grpSpPr>
        <p:sp>
          <p:nvSpPr>
            <p:cNvPr id="90" name="正方形/長方形 89"/>
            <p:cNvSpPr/>
            <p:nvPr/>
          </p:nvSpPr>
          <p:spPr>
            <a:xfrm>
              <a:off x="1975738" y="6177652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1" name="円/楕円 90"/>
            <p:cNvSpPr/>
            <p:nvPr/>
          </p:nvSpPr>
          <p:spPr>
            <a:xfrm>
              <a:off x="1893188" y="61776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2" name="直線コネクタ 91"/>
            <p:cNvCxnSpPr/>
            <p:nvPr/>
          </p:nvCxnSpPr>
          <p:spPr>
            <a:xfrm>
              <a:off x="864488" y="6252595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3" name="円/楕円 92"/>
            <p:cNvSpPr/>
            <p:nvPr/>
          </p:nvSpPr>
          <p:spPr>
            <a:xfrm>
              <a:off x="1893188" y="5047352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94" name="直線コネクタ 93"/>
            <p:cNvCxnSpPr/>
            <p:nvPr/>
          </p:nvCxnSpPr>
          <p:spPr>
            <a:xfrm flipV="1">
              <a:off x="2657745" y="5976258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5" name="テキスト ボックス 94"/>
            <p:cNvSpPr txBox="1"/>
            <p:nvPr/>
          </p:nvSpPr>
          <p:spPr>
            <a:xfrm>
              <a:off x="410317" y="582370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422875" y="4693409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98" name="直線矢印コネクタ 97"/>
            <p:cNvCxnSpPr/>
            <p:nvPr/>
          </p:nvCxnSpPr>
          <p:spPr>
            <a:xfrm>
              <a:off x="864488" y="5098152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99" name="直線矢印コネクタ 98"/>
            <p:cNvCxnSpPr>
              <a:stCxn id="90" idx="3"/>
            </p:cNvCxnSpPr>
            <p:nvPr/>
          </p:nvCxnSpPr>
          <p:spPr>
            <a:xfrm flipV="1">
              <a:off x="2657745" y="6252595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00" name="正方形/長方形 99"/>
            <p:cNvSpPr/>
            <p:nvPr/>
          </p:nvSpPr>
          <p:spPr>
            <a:xfrm>
              <a:off x="3369449" y="5538073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01" name="図 10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1438246" y="5281282"/>
              <a:ext cx="1074984" cy="789590"/>
            </a:xfrm>
            <a:prstGeom prst="rect">
              <a:avLst/>
            </a:prstGeom>
          </p:spPr>
        </p:pic>
        <p:sp>
          <p:nvSpPr>
            <p:cNvPr id="102" name="テキスト ボックス 101"/>
            <p:cNvSpPr txBox="1"/>
            <p:nvPr/>
          </p:nvSpPr>
          <p:spPr>
            <a:xfrm>
              <a:off x="2078848" y="6208429"/>
              <a:ext cx="467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3600" dirty="0" smtClean="0">
                  <a:latin typeface="Symbol" charset="2"/>
                  <a:cs typeface="Symbol" charset="2"/>
                </a:rPr>
                <a:t>D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sp>
          <p:nvSpPr>
            <p:cNvPr id="109" name="正方形/長方形 108"/>
            <p:cNvSpPr/>
            <p:nvPr/>
          </p:nvSpPr>
          <p:spPr>
            <a:xfrm>
              <a:off x="3107784" y="4655458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2076249" y="5276463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143" name="テキスト ボックス 142"/>
            <p:cNvSpPr txBox="1"/>
            <p:nvPr/>
          </p:nvSpPr>
          <p:spPr>
            <a:xfrm>
              <a:off x="3346720" y="5811699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/>
                <a:t>n</a:t>
              </a:r>
              <a:endParaRPr kumimoji="1" lang="ja-JP" altLang="en-US" sz="4000" dirty="0"/>
            </a:p>
          </p:txBody>
        </p:sp>
      </p:grpSp>
      <p:graphicFrame>
        <p:nvGraphicFramePr>
          <p:cNvPr id="122" name="オブジェクト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700755"/>
              </p:ext>
            </p:extLst>
          </p:nvPr>
        </p:nvGraphicFramePr>
        <p:xfrm>
          <a:off x="5784105" y="4201711"/>
          <a:ext cx="979487" cy="56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642" name="数式" r:id="rId13" imgW="444500" imgH="254000" progId="Equation.3">
                  <p:embed/>
                </p:oleObj>
              </mc:Choice>
              <mc:Fallback>
                <p:oleObj name="数式" r:id="rId13" imgW="4445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84105" y="4201711"/>
                        <a:ext cx="979487" cy="560387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直線コネクタ 12"/>
          <p:cNvCxnSpPr>
            <a:stCxn id="48" idx="0"/>
            <a:endCxn id="46" idx="4"/>
          </p:cNvCxnSpPr>
          <p:nvPr/>
        </p:nvCxnSpPr>
        <p:spPr>
          <a:xfrm>
            <a:off x="1910083" y="2063068"/>
            <a:ext cx="0" cy="1295400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0" name="正方形/長方形 159"/>
          <p:cNvSpPr/>
          <p:nvPr/>
        </p:nvSpPr>
        <p:spPr>
          <a:xfrm>
            <a:off x="1910083" y="2379060"/>
            <a:ext cx="5014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>
                <a:latin typeface="Symbol" charset="2"/>
                <a:cs typeface="Symbol" charset="2"/>
              </a:rPr>
              <a:t>0</a:t>
            </a:r>
            <a:endParaRPr lang="ja-JP" altLang="en-US" sz="2800" baseline="30000" dirty="0"/>
          </a:p>
        </p:txBody>
      </p:sp>
      <p:grpSp>
        <p:nvGrpSpPr>
          <p:cNvPr id="23" name="図形グループ 22"/>
          <p:cNvGrpSpPr/>
          <p:nvPr/>
        </p:nvGrpSpPr>
        <p:grpSpPr>
          <a:xfrm>
            <a:off x="5311972" y="1709125"/>
            <a:ext cx="3472246" cy="2161351"/>
            <a:chOff x="5311972" y="1987445"/>
            <a:chExt cx="3472246" cy="2161351"/>
          </a:xfrm>
        </p:grpSpPr>
        <p:sp>
          <p:nvSpPr>
            <p:cNvPr id="126" name="正方形/長方形 125"/>
            <p:cNvSpPr/>
            <p:nvPr/>
          </p:nvSpPr>
          <p:spPr>
            <a:xfrm>
              <a:off x="6877393" y="3471688"/>
              <a:ext cx="682007" cy="1651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28" name="直線コネクタ 127"/>
            <p:cNvCxnSpPr/>
            <p:nvPr/>
          </p:nvCxnSpPr>
          <p:spPr>
            <a:xfrm>
              <a:off x="5766143" y="3546631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0" name="直線コネクタ 129"/>
            <p:cNvCxnSpPr/>
            <p:nvPr/>
          </p:nvCxnSpPr>
          <p:spPr>
            <a:xfrm flipV="1">
              <a:off x="7559400" y="3270294"/>
              <a:ext cx="711704" cy="271759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1" name="テキスト ボックス 130"/>
            <p:cNvSpPr txBox="1"/>
            <p:nvPr/>
          </p:nvSpPr>
          <p:spPr>
            <a:xfrm>
              <a:off x="5311972" y="3117745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32" name="テキスト ボックス 131"/>
            <p:cNvSpPr txBox="1"/>
            <p:nvPr/>
          </p:nvSpPr>
          <p:spPr>
            <a:xfrm>
              <a:off x="5324530" y="1987445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grpSp>
          <p:nvGrpSpPr>
            <p:cNvPr id="133" name="図形グループ 132"/>
            <p:cNvGrpSpPr/>
            <p:nvPr/>
          </p:nvGrpSpPr>
          <p:grpSpPr>
            <a:xfrm>
              <a:off x="8237358" y="3107852"/>
              <a:ext cx="507105" cy="707886"/>
              <a:chOff x="7264605" y="6040927"/>
              <a:chExt cx="507105" cy="707886"/>
            </a:xfrm>
            <a:noFill/>
          </p:grpSpPr>
          <p:sp>
            <p:nvSpPr>
              <p:cNvPr id="141" name="正方形/長方形 140"/>
              <p:cNvSpPr/>
              <p:nvPr/>
            </p:nvSpPr>
            <p:spPr>
              <a:xfrm>
                <a:off x="7264605" y="6193476"/>
                <a:ext cx="507105" cy="5553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142" name="テキスト ボックス 141"/>
              <p:cNvSpPr txBox="1"/>
              <p:nvPr/>
            </p:nvSpPr>
            <p:spPr>
              <a:xfrm>
                <a:off x="7264605" y="6040927"/>
                <a:ext cx="454171" cy="707886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4000" dirty="0" smtClean="0"/>
                  <a:t>n</a:t>
                </a:r>
                <a:endParaRPr kumimoji="1" lang="ja-JP" altLang="en-US" sz="4000" dirty="0"/>
              </a:p>
            </p:txBody>
          </p:sp>
        </p:grpSp>
        <p:cxnSp>
          <p:nvCxnSpPr>
            <p:cNvPr id="134" name="直線矢印コネクタ 133"/>
            <p:cNvCxnSpPr/>
            <p:nvPr/>
          </p:nvCxnSpPr>
          <p:spPr>
            <a:xfrm>
              <a:off x="5766143" y="2392188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直線矢印コネクタ 134"/>
            <p:cNvCxnSpPr>
              <a:stCxn id="126" idx="3"/>
            </p:cNvCxnSpPr>
            <p:nvPr/>
          </p:nvCxnSpPr>
          <p:spPr>
            <a:xfrm flipV="1">
              <a:off x="7559400" y="3546631"/>
              <a:ext cx="711704" cy="760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36" name="正方形/長方形 135"/>
            <p:cNvSpPr/>
            <p:nvPr/>
          </p:nvSpPr>
          <p:spPr>
            <a:xfrm>
              <a:off x="8271104" y="2832109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 smtClean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 smtClean="0">
                  <a:latin typeface="Symbol" charset="2"/>
                  <a:cs typeface="Symbol" charset="2"/>
                </a:rPr>
                <a:t>+</a:t>
              </a:r>
              <a:endParaRPr lang="ja-JP" altLang="en-US" sz="2800" baseline="30000" dirty="0"/>
            </a:p>
          </p:txBody>
        </p:sp>
        <p:sp>
          <p:nvSpPr>
            <p:cNvPr id="138" name="テキスト ボックス 137"/>
            <p:cNvSpPr txBox="1"/>
            <p:nvPr/>
          </p:nvSpPr>
          <p:spPr>
            <a:xfrm>
              <a:off x="6980503" y="3502465"/>
              <a:ext cx="6719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3600" dirty="0" smtClean="0">
                  <a:latin typeface="Symbol" charset="2"/>
                  <a:cs typeface="Symbol" charset="2"/>
                </a:rPr>
                <a:t>N</a:t>
              </a:r>
              <a:r>
                <a:rPr lang="en-US" altLang="ja-JP" sz="36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sz="3600" dirty="0">
                <a:latin typeface="Symbol" charset="2"/>
                <a:cs typeface="Symbol" charset="2"/>
              </a:endParaRPr>
            </a:p>
          </p:txBody>
        </p:sp>
        <p:grpSp>
          <p:nvGrpSpPr>
            <p:cNvPr id="16" name="図形グループ 15"/>
            <p:cNvGrpSpPr/>
            <p:nvPr/>
          </p:nvGrpSpPr>
          <p:grpSpPr>
            <a:xfrm>
              <a:off x="6628734" y="2341388"/>
              <a:ext cx="351769" cy="1295400"/>
              <a:chOff x="6628734" y="2341388"/>
              <a:chExt cx="351769" cy="1295400"/>
            </a:xfrm>
          </p:grpSpPr>
          <p:sp>
            <p:nvSpPr>
              <p:cNvPr id="127" name="円/楕円 126"/>
              <p:cNvSpPr/>
              <p:nvPr/>
            </p:nvSpPr>
            <p:spPr>
              <a:xfrm>
                <a:off x="6794843" y="34716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9" name="円/楕円 128"/>
              <p:cNvSpPr/>
              <p:nvPr/>
            </p:nvSpPr>
            <p:spPr>
              <a:xfrm>
                <a:off x="6794843" y="2341388"/>
                <a:ext cx="165100" cy="1651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1" name="図形グループ 160"/>
              <p:cNvGrpSpPr/>
              <p:nvPr/>
            </p:nvGrpSpPr>
            <p:grpSpPr>
              <a:xfrm>
                <a:off x="6628734" y="2527262"/>
                <a:ext cx="351769" cy="1018946"/>
                <a:chOff x="5595564" y="2836813"/>
                <a:chExt cx="351769" cy="1168604"/>
              </a:xfrm>
            </p:grpSpPr>
            <p:cxnSp>
              <p:nvCxnSpPr>
                <p:cNvPr id="162" name="直線コネクタ 161"/>
                <p:cNvCxnSpPr/>
                <p:nvPr/>
              </p:nvCxnSpPr>
              <p:spPr>
                <a:xfrm>
                  <a:off x="5599797" y="2836813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線コネクタ 162"/>
                <p:cNvCxnSpPr/>
                <p:nvPr/>
              </p:nvCxnSpPr>
              <p:spPr>
                <a:xfrm>
                  <a:off x="5609519" y="3167051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線コネクタ 163"/>
                <p:cNvCxnSpPr/>
                <p:nvPr/>
              </p:nvCxnSpPr>
              <p:spPr>
                <a:xfrm flipV="1">
                  <a:off x="5612031" y="2997678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65" name="図形グループ 164"/>
                <p:cNvGrpSpPr/>
                <p:nvPr/>
              </p:nvGrpSpPr>
              <p:grpSpPr>
                <a:xfrm flipH="1">
                  <a:off x="5595564" y="3336426"/>
                  <a:ext cx="347536" cy="499611"/>
                  <a:chOff x="5145976" y="2989220"/>
                  <a:chExt cx="347536" cy="499612"/>
                </a:xfrm>
              </p:grpSpPr>
              <p:cxnSp>
                <p:nvCxnSpPr>
                  <p:cNvPr id="167" name="直線コネクタ 166"/>
                  <p:cNvCxnSpPr/>
                  <p:nvPr/>
                </p:nvCxnSpPr>
                <p:spPr>
                  <a:xfrm>
                    <a:off x="5145976" y="2989220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8" name="直線コネクタ 167"/>
                  <p:cNvCxnSpPr/>
                  <p:nvPr/>
                </p:nvCxnSpPr>
                <p:spPr>
                  <a:xfrm>
                    <a:off x="5155698" y="3319459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9" name="直線コネクタ 168"/>
                  <p:cNvCxnSpPr/>
                  <p:nvPr/>
                </p:nvCxnSpPr>
                <p:spPr>
                  <a:xfrm flipV="1">
                    <a:off x="5158210" y="3150086"/>
                    <a:ext cx="335302" cy="169373"/>
                  </a:xfrm>
                  <a:prstGeom prst="line">
                    <a:avLst/>
                  </a:prstGeom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66" name="直線コネクタ 165"/>
                <p:cNvCxnSpPr/>
                <p:nvPr/>
              </p:nvCxnSpPr>
              <p:spPr>
                <a:xfrm>
                  <a:off x="5595564" y="3836044"/>
                  <a:ext cx="335302" cy="169373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5" name="直線コネクタ 14"/>
              <p:cNvCxnSpPr>
                <a:endCxn id="129" idx="7"/>
              </p:cNvCxnSpPr>
              <p:nvPr/>
            </p:nvCxnSpPr>
            <p:spPr>
              <a:xfrm flipV="1">
                <a:off x="6645201" y="2365566"/>
                <a:ext cx="290564" cy="161695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テキスト ボックス 17"/>
            <p:cNvSpPr txBox="1"/>
            <p:nvPr/>
          </p:nvSpPr>
          <p:spPr>
            <a:xfrm>
              <a:off x="7040734" y="2489756"/>
              <a:ext cx="476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400" dirty="0" smtClean="0"/>
                <a:t>P</a:t>
              </a:r>
              <a:endParaRPr kumimoji="1" lang="ja-JP" altLang="en-US" sz="4400" dirty="0"/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7264400" y="2752481"/>
              <a:ext cx="0" cy="350675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4" name="テキスト ボックス 23"/>
          <p:cNvSpPr txBox="1"/>
          <p:nvPr/>
        </p:nvSpPr>
        <p:spPr>
          <a:xfrm>
            <a:off x="4227333" y="50931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4" name="テキスト ボックス 193"/>
          <p:cNvSpPr txBox="1"/>
          <p:nvPr/>
        </p:nvSpPr>
        <p:spPr>
          <a:xfrm>
            <a:off x="4194310" y="233062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5" name="テキスト ボックス 194"/>
          <p:cNvSpPr txBox="1"/>
          <p:nvPr/>
        </p:nvSpPr>
        <p:spPr>
          <a:xfrm>
            <a:off x="4194310" y="384776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 smtClean="0"/>
              <a:t>×</a:t>
            </a:r>
            <a:endParaRPr kumimoji="1" lang="ja-JP" altLang="en-US" sz="4000" dirty="0"/>
          </a:p>
        </p:txBody>
      </p:sp>
      <p:sp>
        <p:nvSpPr>
          <p:cNvPr id="196" name="左右矢印 195"/>
          <p:cNvSpPr/>
          <p:nvPr/>
        </p:nvSpPr>
        <p:spPr>
          <a:xfrm>
            <a:off x="713620" y="729404"/>
            <a:ext cx="1413030" cy="287948"/>
          </a:xfrm>
          <a:prstGeom prst="left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8" name="左右矢印 197"/>
          <p:cNvSpPr/>
          <p:nvPr/>
        </p:nvSpPr>
        <p:spPr>
          <a:xfrm>
            <a:off x="6931876" y="729404"/>
            <a:ext cx="1413030" cy="287948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1" name="左右矢印 200"/>
          <p:cNvSpPr/>
          <p:nvPr/>
        </p:nvSpPr>
        <p:spPr>
          <a:xfrm flipV="1">
            <a:off x="2814303" y="729404"/>
            <a:ext cx="3393648" cy="287948"/>
          </a:xfrm>
          <a:prstGeom prst="leftRigh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895686" y="827026"/>
            <a:ext cx="1011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hadronic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94310" y="862222"/>
            <a:ext cx="514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CNI</a:t>
            </a:r>
            <a:endParaRPr kumimoji="1" lang="ja-JP" altLang="en-US" dirty="0"/>
          </a:p>
        </p:txBody>
      </p:sp>
      <p:sp>
        <p:nvSpPr>
          <p:cNvPr id="103" name="テキスト ボックス 102"/>
          <p:cNvSpPr txBox="1"/>
          <p:nvPr/>
        </p:nvSpPr>
        <p:spPr>
          <a:xfrm>
            <a:off x="7175932" y="853244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Primakoff</a:t>
            </a:r>
            <a:endParaRPr kumimoji="1" lang="ja-JP" altLang="en-US" dirty="0"/>
          </a:p>
        </p:txBody>
      </p:sp>
      <p:grpSp>
        <p:nvGrpSpPr>
          <p:cNvPr id="7" name="図形グループ 6"/>
          <p:cNvGrpSpPr/>
          <p:nvPr/>
        </p:nvGrpSpPr>
        <p:grpSpPr>
          <a:xfrm>
            <a:off x="5359129" y="4406701"/>
            <a:ext cx="3472246" cy="1878166"/>
            <a:chOff x="5359129" y="4406701"/>
            <a:chExt cx="3472246" cy="1878166"/>
          </a:xfrm>
        </p:grpSpPr>
        <p:sp>
          <p:nvSpPr>
            <p:cNvPr id="107" name="円/楕円 106"/>
            <p:cNvSpPr/>
            <p:nvPr/>
          </p:nvSpPr>
          <p:spPr>
            <a:xfrm>
              <a:off x="6842000" y="5928895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08" name="直線コネクタ 107"/>
            <p:cNvCxnSpPr/>
            <p:nvPr/>
          </p:nvCxnSpPr>
          <p:spPr>
            <a:xfrm>
              <a:off x="5813300" y="6003838"/>
              <a:ext cx="1028700" cy="1270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1" name="円/楕円 110"/>
            <p:cNvSpPr/>
            <p:nvPr/>
          </p:nvSpPr>
          <p:spPr>
            <a:xfrm>
              <a:off x="6842000" y="4798595"/>
              <a:ext cx="165100" cy="1651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112" name="直線コネクタ 111"/>
            <p:cNvCxnSpPr/>
            <p:nvPr/>
          </p:nvCxnSpPr>
          <p:spPr>
            <a:xfrm flipV="1">
              <a:off x="6950534" y="5727502"/>
              <a:ext cx="1367727" cy="296068"/>
            </a:xfrm>
            <a:prstGeom prst="line">
              <a:avLst/>
            </a:prstGeom>
            <a:ln>
              <a:prstDash val="sysDas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3" name="テキスト ボックス 112"/>
            <p:cNvSpPr txBox="1"/>
            <p:nvPr/>
          </p:nvSpPr>
          <p:spPr>
            <a:xfrm>
              <a:off x="5359129" y="5574952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p</a:t>
              </a:r>
              <a:endParaRPr kumimoji="1" lang="ja-JP" altLang="en-US" sz="4000" dirty="0"/>
            </a:p>
          </p:txBody>
        </p:sp>
        <p:sp>
          <p:nvSpPr>
            <p:cNvPr id="114" name="テキスト ボックス 113"/>
            <p:cNvSpPr txBox="1"/>
            <p:nvPr/>
          </p:nvSpPr>
          <p:spPr>
            <a:xfrm>
              <a:off x="5371687" y="4444652"/>
              <a:ext cx="4814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4000" dirty="0" smtClean="0"/>
                <a:t>A</a:t>
              </a:r>
              <a:endParaRPr kumimoji="1" lang="ja-JP" altLang="en-US" sz="4000" dirty="0"/>
            </a:p>
          </p:txBody>
        </p:sp>
        <p:cxnSp>
          <p:nvCxnSpPr>
            <p:cNvPr id="116" name="直線矢印コネクタ 115"/>
            <p:cNvCxnSpPr/>
            <p:nvPr/>
          </p:nvCxnSpPr>
          <p:spPr>
            <a:xfrm>
              <a:off x="5813300" y="4849395"/>
              <a:ext cx="2269173" cy="254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17" name="直線矢印コネクタ 116"/>
            <p:cNvCxnSpPr/>
            <p:nvPr/>
          </p:nvCxnSpPr>
          <p:spPr>
            <a:xfrm flipV="1">
              <a:off x="6867984" y="6003839"/>
              <a:ext cx="1450277" cy="1973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8" name="正方形/長方形 117"/>
            <p:cNvSpPr/>
            <p:nvPr/>
          </p:nvSpPr>
          <p:spPr>
            <a:xfrm>
              <a:off x="8318261" y="5289316"/>
              <a:ext cx="51311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800" dirty="0">
                  <a:latin typeface="Symbol" charset="2"/>
                  <a:cs typeface="Symbol" charset="2"/>
                </a:rPr>
                <a:t>p</a:t>
              </a:r>
              <a:r>
                <a:rPr lang="en-US" altLang="ja-JP" sz="2800" baseline="30000" dirty="0">
                  <a:latin typeface="Symbol" charset="2"/>
                  <a:cs typeface="Symbol" charset="2"/>
                </a:rPr>
                <a:t>+</a:t>
              </a:r>
              <a:endParaRPr lang="ja-JP" altLang="en-US" sz="2800" dirty="0"/>
            </a:p>
          </p:txBody>
        </p:sp>
        <p:pic>
          <p:nvPicPr>
            <p:cNvPr id="119" name="図 118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3132142">
              <a:off x="6387058" y="5032525"/>
              <a:ext cx="1074984" cy="789590"/>
            </a:xfrm>
            <a:prstGeom prst="rect">
              <a:avLst/>
            </a:prstGeom>
          </p:spPr>
        </p:pic>
        <p:sp>
          <p:nvSpPr>
            <p:cNvPr id="120" name="正方形/長方形 119"/>
            <p:cNvSpPr/>
            <p:nvPr/>
          </p:nvSpPr>
          <p:spPr>
            <a:xfrm>
              <a:off x="8056596" y="4406701"/>
              <a:ext cx="48147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4000" dirty="0"/>
                <a:t>A</a:t>
              </a:r>
              <a:endParaRPr lang="ja-JP" altLang="en-US" sz="4000" dirty="0"/>
            </a:p>
          </p:txBody>
        </p:sp>
        <p:sp>
          <p:nvSpPr>
            <p:cNvPr id="124" name="テキスト ボックス 123"/>
            <p:cNvSpPr txBox="1"/>
            <p:nvPr/>
          </p:nvSpPr>
          <p:spPr>
            <a:xfrm>
              <a:off x="7025061" y="5027706"/>
              <a:ext cx="480971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 smtClean="0">
                  <a:latin typeface="Symbol" charset="2"/>
                  <a:cs typeface="Symbol" charset="2"/>
                </a:rPr>
                <a:t>g</a:t>
              </a:r>
              <a:r>
                <a:rPr kumimoji="1" lang="en-US" altLang="ja-JP" sz="2800" baseline="30000" dirty="0" smtClean="0">
                  <a:latin typeface="Symbol" charset="2"/>
                  <a:cs typeface="Symbol" charset="2"/>
                </a:rPr>
                <a:t>*</a:t>
              </a:r>
              <a:endParaRPr kumimoji="1" lang="ja-JP" altLang="en-US" dirty="0">
                <a:latin typeface="Symbol" charset="2"/>
                <a:cs typeface="Symbol" charset="2"/>
              </a:endParaRPr>
            </a:p>
          </p:txBody>
        </p:sp>
        <p:sp>
          <p:nvSpPr>
            <p:cNvPr id="4" name="テキスト ボックス 3"/>
            <p:cNvSpPr txBox="1"/>
            <p:nvPr/>
          </p:nvSpPr>
          <p:spPr>
            <a:xfrm>
              <a:off x="8282181" y="5576981"/>
              <a:ext cx="45417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4000" dirty="0" smtClean="0"/>
                <a:t>n</a:t>
              </a:r>
              <a:endParaRPr kumimoji="1" lang="ja-JP" altLang="en-US" sz="4000" dirty="0"/>
            </a:p>
          </p:txBody>
        </p:sp>
      </p:grpSp>
      <p:sp>
        <p:nvSpPr>
          <p:cNvPr id="104" name="テキスト ボックス 103"/>
          <p:cNvSpPr txBox="1"/>
          <p:nvPr/>
        </p:nvSpPr>
        <p:spPr>
          <a:xfrm>
            <a:off x="3089425" y="6323205"/>
            <a:ext cx="349030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Comic Sans MS"/>
                <a:cs typeface="Comic Sans MS"/>
              </a:rPr>
              <a:t>RHIC</a:t>
            </a:r>
            <a:r>
              <a:rPr kumimoji="1" lang="en-US" altLang="ja-JP" sz="2800" dirty="0" smtClean="0">
                <a:latin typeface="Comic Sans MS"/>
                <a:cs typeface="Comic Sans MS"/>
              </a:rPr>
              <a:t> (</a:t>
            </a:r>
            <a:r>
              <a:rPr kumimoji="1" lang="en-US" altLang="ja-JP" sz="2800" dirty="0" err="1" smtClean="0">
                <a:latin typeface="Comic Sans MS"/>
                <a:cs typeface="Comic Sans MS"/>
              </a:rPr>
              <a:t>n+p</a:t>
            </a:r>
            <a:r>
              <a:rPr lang="en-US" altLang="ja-JP" sz="2800" baseline="30000" dirty="0">
                <a:latin typeface="Comic Sans MS"/>
                <a:cs typeface="Comic Sans MS"/>
              </a:rPr>
              <a:t>+</a:t>
            </a:r>
            <a:r>
              <a:rPr kumimoji="1" lang="en-US" altLang="ja-JP" sz="2800" dirty="0" smtClean="0">
                <a:latin typeface="Comic Sans MS"/>
                <a:cs typeface="Comic Sans MS"/>
              </a:rPr>
              <a:t> channel)</a:t>
            </a:r>
            <a:endParaRPr kumimoji="1" lang="ja-JP" altLang="en-US" sz="28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47684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Future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Plans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66</a:t>
            </a:fld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2"/>
          <a:srcRect l="44206" t="25845" r="32370" b="46529"/>
          <a:stretch/>
        </p:blipFill>
        <p:spPr>
          <a:xfrm>
            <a:off x="336237" y="1417638"/>
            <a:ext cx="5288513" cy="4236751"/>
          </a:xfrm>
          <a:prstGeom prst="rect">
            <a:avLst/>
          </a:prstGeom>
        </p:spPr>
      </p:pic>
      <p:sp>
        <p:nvSpPr>
          <p:cNvPr id="6" name="円/楕円 5"/>
          <p:cNvSpPr/>
          <p:nvPr/>
        </p:nvSpPr>
        <p:spPr>
          <a:xfrm>
            <a:off x="2389010" y="3144588"/>
            <a:ext cx="725674" cy="7256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/>
        </p:nvSpPr>
        <p:spPr>
          <a:xfrm>
            <a:off x="2207563" y="2963114"/>
            <a:ext cx="1088564" cy="10885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円/楕円 8"/>
          <p:cNvSpPr/>
          <p:nvPr/>
        </p:nvSpPr>
        <p:spPr>
          <a:xfrm>
            <a:off x="2026119" y="2780478"/>
            <a:ext cx="1467768" cy="1467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1784196" y="2553679"/>
            <a:ext cx="1950519" cy="195051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矢印コネクタ 11"/>
          <p:cNvCxnSpPr/>
          <p:nvPr/>
        </p:nvCxnSpPr>
        <p:spPr>
          <a:xfrm>
            <a:off x="2782135" y="3492308"/>
            <a:ext cx="2041240" cy="151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/>
          <p:cNvSpPr txBox="1"/>
          <p:nvPr/>
        </p:nvSpPr>
        <p:spPr>
          <a:xfrm>
            <a:off x="3877533" y="2963114"/>
            <a:ext cx="2030373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sz="2400" i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p</a:t>
            </a:r>
            <a:r>
              <a:rPr kumimoji="1" lang="en-US" altLang="ja-JP" sz="2400" baseline="-25000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T</a:t>
            </a:r>
            <a:r>
              <a:rPr lang="en-US" altLang="ja-JP" sz="2400" dirty="0" smtClean="0">
                <a:solidFill>
                  <a:srgbClr val="FF0000"/>
                </a:solidFill>
                <a:latin typeface="Comic Sans MS"/>
                <a:cs typeface="Comic Sans MS"/>
              </a:rPr>
              <a:t>~-</a:t>
            </a:r>
            <a:r>
              <a:rPr lang="en-US" altLang="ja-JP" sz="2400" i="1" dirty="0" smtClean="0">
                <a:solidFill>
                  <a:srgbClr val="FF0000"/>
                </a:solidFill>
                <a:latin typeface="Comic Sans MS"/>
                <a:cs typeface="Comic Sans MS"/>
              </a:rPr>
              <a:t>t or 1/b</a:t>
            </a:r>
            <a:endParaRPr kumimoji="1" lang="ja-JP" altLang="en-US" sz="2400" i="1" dirty="0">
              <a:solidFill>
                <a:srgbClr val="FF0000"/>
              </a:solidFill>
              <a:latin typeface="Comic Sans MS"/>
              <a:cs typeface="Comic Sans MS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7200" y="6120190"/>
            <a:ext cx="7193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Study </a:t>
            </a:r>
            <a:r>
              <a:rPr kumimoji="1" lang="en-US" altLang="ja-JP" dirty="0" err="1" smtClean="0">
                <a:latin typeface="Comic Sans MS"/>
                <a:cs typeface="Comic Sans MS"/>
              </a:rPr>
              <a:t>pT</a:t>
            </a:r>
            <a:r>
              <a:rPr kumimoji="1" lang="en-US" altLang="ja-JP" dirty="0" smtClean="0">
                <a:latin typeface="Comic Sans MS"/>
                <a:cs typeface="Comic Sans MS"/>
              </a:rPr>
              <a:t> dependent A</a:t>
            </a:r>
            <a:r>
              <a:rPr kumimoji="1" lang="en-US" altLang="ja-JP" baseline="-25000" dirty="0" smtClean="0">
                <a:latin typeface="Comic Sans MS"/>
                <a:cs typeface="Comic Sans MS"/>
              </a:rPr>
              <a:t>N</a:t>
            </a:r>
            <a:r>
              <a:rPr kumimoji="1" lang="en-US" altLang="ja-JP" dirty="0" smtClean="0">
                <a:latin typeface="Comic Sans MS"/>
                <a:cs typeface="Comic Sans MS"/>
              </a:rPr>
              <a:t> to identify EM and strong interactions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49452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ja-JP" dirty="0" smtClean="0">
                <a:latin typeface="Comic Sans MS"/>
                <a:cs typeface="Comic Sans MS"/>
              </a:rPr>
              <a:t>Summary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44C5B8-EEFC-7D42-8A0F-CFBA9D6D129F}" type="slidenum">
              <a:rPr kumimoji="1" lang="ja-JP" altLang="en-US" smtClean="0"/>
              <a:t>67</a:t>
            </a:fld>
            <a:endParaRPr kumimoji="1" lang="ja-JP" altLang="en-US"/>
          </a:p>
        </p:txBody>
      </p:sp>
      <p:sp>
        <p:nvSpPr>
          <p:cNvPr id="13" name="コンテンツ プレースホルダー 12"/>
          <p:cNvSpPr>
            <a:spLocks noGrp="1"/>
          </p:cNvSpPr>
          <p:nvPr>
            <p:ph idx="1"/>
          </p:nvPr>
        </p:nvSpPr>
        <p:spPr>
          <a:xfrm>
            <a:off x="341235" y="1600200"/>
            <a:ext cx="8345565" cy="4525963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Observed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large opposite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asymmetry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kumimoji="1" lang="en-US" altLang="ja-JP" dirty="0" smtClean="0">
                <a:latin typeface="Comic Sans MS"/>
                <a:cs typeface="Comic Sans MS"/>
              </a:rPr>
              <a:t>of</a:t>
            </a:r>
            <a:r>
              <a:rPr kumimoji="1" lang="ja-JP" altLang="en-US" dirty="0" smtClean="0">
                <a:latin typeface="Comic Sans MS"/>
                <a:cs typeface="Comic Sans MS"/>
              </a:rPr>
              <a:t> </a:t>
            </a:r>
            <a:r>
              <a:rPr lang="ja-JP" altLang="ja-JP" dirty="0" smtClean="0">
                <a:latin typeface="Comic Sans MS"/>
                <a:cs typeface="Comic Sans MS"/>
              </a:rPr>
              <a:t>f</a:t>
            </a:r>
            <a:r>
              <a:rPr lang="en-US" altLang="ja-JP" dirty="0" err="1" smtClean="0">
                <a:latin typeface="Comic Sans MS"/>
                <a:cs typeface="Comic Sans MS"/>
              </a:rPr>
              <a:t>orward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err="1" smtClean="0">
                <a:latin typeface="Comic Sans MS"/>
                <a:cs typeface="Comic Sans MS"/>
              </a:rPr>
              <a:t>netruon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in p</a:t>
            </a:r>
            <a:r>
              <a:rPr lang="en-US" altLang="ja-JP" baseline="30000" dirty="0">
                <a:latin typeface="Comic Sans MS"/>
                <a:cs typeface="Comic Sans MS"/>
              </a:rPr>
              <a:t>↑</a:t>
            </a:r>
            <a:r>
              <a:rPr lang="en-US" altLang="ja-JP" dirty="0" smtClean="0">
                <a:latin typeface="Comic Sans MS"/>
                <a:cs typeface="Comic Sans MS"/>
              </a:rPr>
              <a:t>+Au from what expected from to </a:t>
            </a:r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baseline="30000" dirty="0">
                <a:latin typeface="Comic Sans MS"/>
                <a:cs typeface="Comic Sans MS"/>
              </a:rPr>
              <a:t>↑</a:t>
            </a:r>
            <a:r>
              <a:rPr lang="en-US" altLang="ja-JP" dirty="0" smtClean="0">
                <a:latin typeface="Comic Sans MS"/>
                <a:cs typeface="Comic Sans MS"/>
              </a:rPr>
              <a:t>+p</a:t>
            </a:r>
          </a:p>
          <a:p>
            <a:r>
              <a:rPr lang="en-US" altLang="ja-JP" dirty="0" err="1" smtClean="0">
                <a:latin typeface="Comic Sans MS"/>
                <a:cs typeface="Comic Sans MS"/>
              </a:rPr>
              <a:t>EM+strong</a:t>
            </a:r>
            <a:r>
              <a:rPr lang="en-US" altLang="ja-JP" dirty="0" smtClean="0">
                <a:latin typeface="Comic Sans MS"/>
                <a:cs typeface="Comic Sans MS"/>
              </a:rPr>
              <a:t> induced </a:t>
            </a:r>
            <a:r>
              <a:rPr lang="en-US" altLang="ja-JP" dirty="0" err="1" smtClean="0">
                <a:latin typeface="Comic Sans MS"/>
                <a:cs typeface="Comic Sans MS"/>
              </a:rPr>
              <a:t>asymmeties</a:t>
            </a:r>
            <a:r>
              <a:rPr lang="en-US" altLang="ja-JP" dirty="0" smtClean="0">
                <a:latin typeface="Comic Sans MS"/>
                <a:cs typeface="Comic Sans MS"/>
              </a:rPr>
              <a:t> reproduce data reasonably well so far without Coulomb Nuclear Interference.</a:t>
            </a:r>
          </a:p>
          <a:p>
            <a:r>
              <a:rPr lang="en-US" altLang="ja-JP" dirty="0" smtClean="0">
                <a:latin typeface="Comic Sans MS"/>
                <a:cs typeface="Comic Sans MS"/>
              </a:rPr>
              <a:t>Detailed check should be made to test</a:t>
            </a:r>
            <a:r>
              <a:rPr lang="ja-JP" altLang="en-US" dirty="0" smtClean="0">
                <a:latin typeface="Comic Sans MS"/>
                <a:cs typeface="Comic Sans MS"/>
              </a:rPr>
              <a:t> </a:t>
            </a:r>
            <a:r>
              <a:rPr lang="en-US" altLang="ja-JP" dirty="0" smtClean="0">
                <a:latin typeface="Comic Sans MS"/>
                <a:cs typeface="Comic Sans MS"/>
              </a:rPr>
              <a:t>EM and strong interactions separately.</a:t>
            </a:r>
          </a:p>
          <a:p>
            <a:endParaRPr lang="en-US" altLang="ja-JP" dirty="0" smtClean="0">
              <a:latin typeface="Comic Sans MS"/>
              <a:cs typeface="Comic Sans MS"/>
            </a:endParaRPr>
          </a:p>
          <a:p>
            <a:endParaRPr lang="en-US" altLang="ja-JP" dirty="0" smtClean="0">
              <a:latin typeface="Comic Sans MS"/>
              <a:cs typeface="Comic Sans MS"/>
            </a:endParaRPr>
          </a:p>
          <a:p>
            <a:endParaRPr lang="en-US" altLang="ja-JP" dirty="0" smtClean="0">
              <a:latin typeface="Comic Sans MS"/>
              <a:cs typeface="Comic Sans MS"/>
            </a:endParaRPr>
          </a:p>
          <a:p>
            <a:endParaRPr lang="en-US" altLang="ja-JP" dirty="0" smtClean="0">
              <a:latin typeface="Comic Sans MS"/>
              <a:cs typeface="Comic Sans MS"/>
            </a:endParaRPr>
          </a:p>
          <a:p>
            <a:endParaRPr kumimoji="1" lang="ja-JP" alt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2216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Backup</a:t>
            </a:r>
            <a:r>
              <a:rPr kumimoji="1" lang="ja-JP" altLang="en-US" dirty="0" smtClean="0"/>
              <a:t> </a:t>
            </a:r>
            <a:r>
              <a:rPr kumimoji="1" lang="en-US" altLang="ja-JP" dirty="0" smtClean="0"/>
              <a:t>slides</a:t>
            </a:r>
            <a:endParaRPr kumimoji="1" lang="ja-JP" altLang="en-US" dirty="0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945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E0+ Amplitude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829685"/>
              </p:ext>
            </p:extLst>
          </p:nvPr>
        </p:nvGraphicFramePr>
        <p:xfrm>
          <a:off x="-12617" y="1168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1231151"/>
              </p:ext>
            </p:extLst>
          </p:nvPr>
        </p:nvGraphicFramePr>
        <p:xfrm>
          <a:off x="-38017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8818234"/>
              </p:ext>
            </p:extLst>
          </p:nvPr>
        </p:nvGraphicFramePr>
        <p:xfrm>
          <a:off x="4533983" y="242266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4773639" y="5180464"/>
            <a:ext cx="4151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Re{E0+(</a:t>
            </a:r>
            <a:r>
              <a:rPr kumimoji="1" lang="en-US" altLang="ja-JP" dirty="0" err="1" smtClean="0"/>
              <a:t>pi+,n</a:t>
            </a:r>
            <a:r>
              <a:rPr kumimoji="1" lang="en-US" altLang="ja-JP" dirty="0" smtClean="0"/>
              <a:t>)} is large compared to others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3EEE-E54C-2B4A-B584-5090D9B5D6CC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2276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6" name="直線コネクタ 65"/>
          <p:cNvCxnSpPr/>
          <p:nvPr/>
        </p:nvCxnSpPr>
        <p:spPr>
          <a:xfrm flipV="1">
            <a:off x="4976710" y="1784419"/>
            <a:ext cx="2846816" cy="3684582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 flipV="1">
            <a:off x="753569" y="1712139"/>
            <a:ext cx="2846816" cy="3684582"/>
          </a:xfrm>
          <a:prstGeom prst="line">
            <a:avLst/>
          </a:prstGeom>
          <a:ln>
            <a:prstDash val="dot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円/楕円 12"/>
          <p:cNvSpPr/>
          <p:nvPr/>
        </p:nvSpPr>
        <p:spPr>
          <a:xfrm>
            <a:off x="2558133" y="2445144"/>
            <a:ext cx="562819" cy="5628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20" name="直線コネクタ 19"/>
          <p:cNvCxnSpPr/>
          <p:nvPr/>
        </p:nvCxnSpPr>
        <p:spPr>
          <a:xfrm flipH="1">
            <a:off x="2270319" y="2834495"/>
            <a:ext cx="466532" cy="591286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3188723" y="2207391"/>
            <a:ext cx="10164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neutron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V="1">
            <a:off x="1266602" y="4056932"/>
            <a:ext cx="0" cy="1080345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円/楕円 11"/>
          <p:cNvSpPr/>
          <p:nvPr/>
        </p:nvSpPr>
        <p:spPr>
          <a:xfrm>
            <a:off x="3258573" y="2501640"/>
            <a:ext cx="562819" cy="562819"/>
          </a:xfrm>
          <a:prstGeom prst="ellipse">
            <a:avLst/>
          </a:prstGeom>
          <a:gradFill flip="none" rotWithShape="1">
            <a:gsLst>
              <a:gs pos="8000">
                <a:srgbClr val="3366FF">
                  <a:alpha val="90000"/>
                </a:srgbClr>
              </a:gs>
              <a:gs pos="97000">
                <a:srgbClr val="FFFFFF">
                  <a:alpha val="9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15" name="直線コネクタ 14"/>
          <p:cNvCxnSpPr/>
          <p:nvPr/>
        </p:nvCxnSpPr>
        <p:spPr>
          <a:xfrm flipV="1">
            <a:off x="2311400" y="2834495"/>
            <a:ext cx="1162080" cy="680186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 flipV="1">
            <a:off x="1514475" y="3676247"/>
            <a:ext cx="567547" cy="73721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8" name="テキスト ボックス 17"/>
          <p:cNvSpPr txBox="1"/>
          <p:nvPr/>
        </p:nvSpPr>
        <p:spPr>
          <a:xfrm>
            <a:off x="1585328" y="4481486"/>
            <a:ext cx="19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Polarized proton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193212" y="2132308"/>
            <a:ext cx="89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proton</a:t>
            </a:r>
            <a:endParaRPr lang="ja-JP" altLang="en-US" b="1" dirty="0">
              <a:latin typeface="Comic Sans MS"/>
              <a:cs typeface="Comic Sans MS"/>
            </a:endParaRPr>
          </a:p>
        </p:txBody>
      </p:sp>
      <p:sp>
        <p:nvSpPr>
          <p:cNvPr id="29" name="爆発 1 28"/>
          <p:cNvSpPr/>
          <p:nvPr/>
        </p:nvSpPr>
        <p:spPr>
          <a:xfrm>
            <a:off x="2075672" y="3457505"/>
            <a:ext cx="194647" cy="225092"/>
          </a:xfrm>
          <a:prstGeom prst="irregularSeal1">
            <a:avLst/>
          </a:prstGeom>
          <a:solidFill>
            <a:srgbClr val="FFFF00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円/楕円 9"/>
          <p:cNvSpPr/>
          <p:nvPr/>
        </p:nvSpPr>
        <p:spPr>
          <a:xfrm>
            <a:off x="991882" y="4372003"/>
            <a:ext cx="562819" cy="5628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5" name="円/楕円 44"/>
          <p:cNvSpPr/>
          <p:nvPr/>
        </p:nvSpPr>
        <p:spPr>
          <a:xfrm>
            <a:off x="6567701" y="2044647"/>
            <a:ext cx="1281225" cy="1281225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5611079" y="1969085"/>
            <a:ext cx="154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Gold nucleus</a:t>
            </a:r>
            <a:endParaRPr lang="ja-JP" altLang="en-US" b="1" dirty="0">
              <a:latin typeface="Comic Sans MS"/>
              <a:cs typeface="Comic Sans MS"/>
            </a:endParaRPr>
          </a:p>
        </p:txBody>
      </p:sp>
      <p:cxnSp>
        <p:nvCxnSpPr>
          <p:cNvPr id="53" name="直線コネクタ 52"/>
          <p:cNvCxnSpPr/>
          <p:nvPr/>
        </p:nvCxnSpPr>
        <p:spPr>
          <a:xfrm flipH="1">
            <a:off x="6515867" y="2882299"/>
            <a:ext cx="466532" cy="591286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 flipV="1">
            <a:off x="5512150" y="4104736"/>
            <a:ext cx="0" cy="1080345"/>
          </a:xfrm>
          <a:prstGeom prst="straightConnector1">
            <a:avLst/>
          </a:prstGeom>
          <a:ln w="38100" cmpd="sng">
            <a:solidFill>
              <a:schemeClr val="accent6">
                <a:lumMod val="75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爆発 1 60"/>
          <p:cNvSpPr/>
          <p:nvPr/>
        </p:nvSpPr>
        <p:spPr>
          <a:xfrm>
            <a:off x="6321220" y="3505309"/>
            <a:ext cx="194647" cy="225092"/>
          </a:xfrm>
          <a:prstGeom prst="irregularSeal1">
            <a:avLst/>
          </a:prstGeom>
          <a:solidFill>
            <a:srgbClr val="FFFF00"/>
          </a:solidFill>
          <a:ln w="1270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2" name="円/楕円 61"/>
          <p:cNvSpPr/>
          <p:nvPr/>
        </p:nvSpPr>
        <p:spPr>
          <a:xfrm>
            <a:off x="5237430" y="4419807"/>
            <a:ext cx="562819" cy="56281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75000"/>
                  <a:alpha val="90000"/>
                </a:schemeClr>
              </a:gs>
              <a:gs pos="100000">
                <a:srgbClr val="FFFFFF">
                  <a:alpha val="9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Comic Sans MS"/>
              <a:cs typeface="Comic Sans MS"/>
            </a:endParaRPr>
          </a:p>
        </p:txBody>
      </p:sp>
      <p:cxnSp>
        <p:nvCxnSpPr>
          <p:cNvPr id="67" name="直線コネクタ 66"/>
          <p:cNvCxnSpPr/>
          <p:nvPr/>
        </p:nvCxnSpPr>
        <p:spPr>
          <a:xfrm flipV="1">
            <a:off x="5737616" y="3748527"/>
            <a:ext cx="567547" cy="737210"/>
          </a:xfrm>
          <a:prstGeom prst="line">
            <a:avLst/>
          </a:prstGeom>
          <a:ln>
            <a:headEnd type="none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テキスト ボックス 25"/>
          <p:cNvSpPr txBox="1"/>
          <p:nvPr/>
        </p:nvSpPr>
        <p:spPr>
          <a:xfrm>
            <a:off x="5878105" y="4557416"/>
            <a:ext cx="1991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 smtClean="0">
                <a:latin typeface="Comic Sans MS"/>
                <a:cs typeface="Comic Sans MS"/>
              </a:rPr>
              <a:t>Polarized proton</a:t>
            </a:r>
            <a:endParaRPr kumimoji="1" lang="ja-JP" altLang="en-US" b="1" dirty="0">
              <a:latin typeface="Comic Sans MS"/>
              <a:cs typeface="Comic Sans MS"/>
            </a:endParaRPr>
          </a:p>
        </p:txBody>
      </p:sp>
      <p:grpSp>
        <p:nvGrpSpPr>
          <p:cNvPr id="4" name="図形グループ 3"/>
          <p:cNvGrpSpPr/>
          <p:nvPr/>
        </p:nvGrpSpPr>
        <p:grpSpPr>
          <a:xfrm>
            <a:off x="6567701" y="2238367"/>
            <a:ext cx="1893797" cy="1307290"/>
            <a:chOff x="6567701" y="2238367"/>
            <a:chExt cx="1893797" cy="1307290"/>
          </a:xfrm>
        </p:grpSpPr>
        <p:sp>
          <p:nvSpPr>
            <p:cNvPr id="30" name="テキスト ボックス 29"/>
            <p:cNvSpPr txBox="1"/>
            <p:nvPr/>
          </p:nvSpPr>
          <p:spPr>
            <a:xfrm>
              <a:off x="7445024" y="2238367"/>
              <a:ext cx="1016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 smtClean="0">
                  <a:latin typeface="Comic Sans MS"/>
                  <a:cs typeface="Comic Sans MS"/>
                </a:rPr>
                <a:t>neutron</a:t>
              </a:r>
              <a:endParaRPr kumimoji="1" lang="ja-JP" altLang="en-US" b="1" dirty="0">
                <a:latin typeface="Comic Sans MS"/>
                <a:cs typeface="Comic Sans MS"/>
              </a:endParaRPr>
            </a:p>
          </p:txBody>
        </p:sp>
        <p:sp>
          <p:nvSpPr>
            <p:cNvPr id="31" name="円/楕円 30"/>
            <p:cNvSpPr/>
            <p:nvPr/>
          </p:nvSpPr>
          <p:spPr>
            <a:xfrm>
              <a:off x="7514874" y="2532616"/>
              <a:ext cx="562819" cy="562819"/>
            </a:xfrm>
            <a:prstGeom prst="ellipse">
              <a:avLst/>
            </a:prstGeom>
            <a:gradFill flip="none" rotWithShape="1">
              <a:gsLst>
                <a:gs pos="8000">
                  <a:srgbClr val="3366FF">
                    <a:alpha val="90000"/>
                  </a:srgbClr>
                </a:gs>
                <a:gs pos="97000">
                  <a:srgbClr val="FFFFFF">
                    <a:alpha val="9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Comic Sans MS"/>
                <a:cs typeface="Comic Sans MS"/>
              </a:endParaRPr>
            </a:p>
          </p:txBody>
        </p:sp>
        <p:cxnSp>
          <p:nvCxnSpPr>
            <p:cNvPr id="32" name="直線コネクタ 31"/>
            <p:cNvCxnSpPr/>
            <p:nvPr/>
          </p:nvCxnSpPr>
          <p:spPr>
            <a:xfrm flipV="1">
              <a:off x="6567701" y="2865471"/>
              <a:ext cx="1162080" cy="680186"/>
            </a:xfrm>
            <a:prstGeom prst="line">
              <a:avLst/>
            </a:prstGeom>
            <a:ln>
              <a:headEnd type="none"/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>
                <a:latin typeface="Comic Sans MS Bold"/>
                <a:cs typeface="Comic Sans MS Bold"/>
              </a:rPr>
              <a:t>Naïve Prediction</a:t>
            </a:r>
            <a:endParaRPr kumimoji="1" lang="ja-JP" altLang="en-US" dirty="0">
              <a:latin typeface="Comic Sans MS Bold"/>
              <a:cs typeface="Comic Sans MS Bold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8298" y="5927297"/>
            <a:ext cx="9084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Comic Sans MS"/>
                <a:cs typeface="Comic Sans MS"/>
              </a:rPr>
              <a:t>N</a:t>
            </a:r>
            <a:r>
              <a:rPr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eutron should be deflected as similar as </a:t>
            </a:r>
            <a:r>
              <a:rPr lang="en-US" altLang="ja-JP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p+p</a:t>
            </a:r>
            <a:r>
              <a:rPr lang="en-US" altLang="ja-JP" dirty="0" smtClean="0">
                <a:solidFill>
                  <a:srgbClr val="0000FF"/>
                </a:solidFill>
                <a:latin typeface="Comic Sans MS"/>
                <a:cs typeface="Comic Sans MS"/>
              </a:rPr>
              <a:t> case because proton spin stays same</a:t>
            </a:r>
            <a:endParaRPr kumimoji="1" lang="ja-JP" alt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3568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4314"/>
          </a:xfrm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E1+ Amplitude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02349582"/>
              </p:ext>
            </p:extLst>
          </p:nvPr>
        </p:nvGraphicFramePr>
        <p:xfrm>
          <a:off x="-43899" y="9104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8212104"/>
              </p:ext>
            </p:extLst>
          </p:nvPr>
        </p:nvGraphicFramePr>
        <p:xfrm>
          <a:off x="-18499" y="372988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092714"/>
              </p:ext>
            </p:extLst>
          </p:nvPr>
        </p:nvGraphicFramePr>
        <p:xfrm>
          <a:off x="4528101" y="1990811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3EEE-E54C-2B4A-B584-5090D9B5D6CC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87558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39930"/>
            <a:ext cx="8229600" cy="1143000"/>
          </a:xfrm>
        </p:spPr>
        <p:txBody>
          <a:bodyPr/>
          <a:lstStyle/>
          <a:p>
            <a:r>
              <a:rPr kumimoji="1" lang="en-US" altLang="ja-JP" dirty="0" smtClean="0"/>
              <a:t>M1+ Amplitude</a:t>
            </a:r>
            <a:endParaRPr kumimoji="1" lang="ja-JP" altLang="en-US" dirty="0"/>
          </a:p>
        </p:txBody>
      </p:sp>
      <p:graphicFrame>
        <p:nvGraphicFramePr>
          <p:cNvPr id="4" name="グラフ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9103023"/>
              </p:ext>
            </p:extLst>
          </p:nvPr>
        </p:nvGraphicFramePr>
        <p:xfrm>
          <a:off x="250825" y="9906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グラフ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778629"/>
              </p:ext>
            </p:extLst>
          </p:nvPr>
        </p:nvGraphicFramePr>
        <p:xfrm>
          <a:off x="212725" y="41148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グラフ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7306508"/>
              </p:ext>
            </p:extLst>
          </p:nvPr>
        </p:nvGraphicFramePr>
        <p:xfrm>
          <a:off x="4468871" y="254527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テキスト ボックス 6"/>
          <p:cNvSpPr txBox="1"/>
          <p:nvPr/>
        </p:nvSpPr>
        <p:spPr>
          <a:xfrm>
            <a:off x="4896638" y="5620713"/>
            <a:ext cx="4030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(</a:t>
            </a:r>
            <a:r>
              <a:rPr lang="en-US" altLang="ja-JP" dirty="0" err="1" smtClean="0"/>
              <a:t>pi+,n</a:t>
            </a:r>
            <a:r>
              <a:rPr lang="en-US" altLang="ja-JP" dirty="0" smtClean="0"/>
              <a:t>)</a:t>
            </a:r>
            <a:r>
              <a:rPr kumimoji="1" lang="en-US" altLang="ja-JP" dirty="0" smtClean="0"/>
              <a:t> amplitudes are opposite of (</a:t>
            </a:r>
            <a:r>
              <a:rPr lang="en-US" altLang="ja-JP" dirty="0" smtClean="0"/>
              <a:t>pi0,p)</a:t>
            </a:r>
            <a:endParaRPr kumimoji="1" lang="ja-JP" altLang="en-US" dirty="0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3EEE-E54C-2B4A-B584-5090D9B5D6CC}" type="slidenum">
              <a:rPr kumimoji="1" lang="ja-JP" altLang="en-US" smtClean="0"/>
              <a:t>71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025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93455"/>
              </p:ext>
            </p:extLst>
          </p:nvPr>
        </p:nvGraphicFramePr>
        <p:xfrm>
          <a:off x="-149411" y="297331"/>
          <a:ext cx="5617882" cy="3272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07527962"/>
              </p:ext>
            </p:extLst>
          </p:nvPr>
        </p:nvGraphicFramePr>
        <p:xfrm>
          <a:off x="4407646" y="178923"/>
          <a:ext cx="5593229" cy="3390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右中かっこ 12"/>
          <p:cNvSpPr/>
          <p:nvPr/>
        </p:nvSpPr>
        <p:spPr>
          <a:xfrm rot="16200000">
            <a:off x="3435443" y="3856857"/>
            <a:ext cx="567765" cy="2495177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中かっこ 13"/>
          <p:cNvSpPr/>
          <p:nvPr/>
        </p:nvSpPr>
        <p:spPr>
          <a:xfrm rot="16200000">
            <a:off x="6348972" y="3856856"/>
            <a:ext cx="567765" cy="2495177"/>
          </a:xfrm>
          <a:prstGeom prst="rightBrace">
            <a:avLst/>
          </a:prstGeom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aphicFrame>
        <p:nvGraphicFramePr>
          <p:cNvPr id="16" name="コンテンツ プレースホルダー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5331414"/>
              </p:ext>
            </p:extLst>
          </p:nvPr>
        </p:nvGraphicFramePr>
        <p:xfrm>
          <a:off x="880875" y="5388328"/>
          <a:ext cx="7351713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9" name="数式" r:id="rId5" imgW="2501900" imgH="304800" progId="Equation.3">
                  <p:embed/>
                </p:oleObj>
              </mc:Choice>
              <mc:Fallback>
                <p:oleObj name="数式" r:id="rId5" imgW="2501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80875" y="5388328"/>
                        <a:ext cx="7351713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右矢印 16"/>
          <p:cNvSpPr/>
          <p:nvPr/>
        </p:nvSpPr>
        <p:spPr>
          <a:xfrm rot="14641373">
            <a:off x="2990860" y="3920814"/>
            <a:ext cx="903138" cy="48654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右矢印 17"/>
          <p:cNvSpPr/>
          <p:nvPr/>
        </p:nvSpPr>
        <p:spPr>
          <a:xfrm rot="16750103">
            <a:off x="6265966" y="3920815"/>
            <a:ext cx="903138" cy="486541"/>
          </a:xfrm>
          <a:prstGeom prst="right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3EEE-E54C-2B4A-B584-5090D9B5D6CC}" type="slidenum">
              <a:rPr kumimoji="1" lang="ja-JP" altLang="en-US" smtClean="0"/>
              <a:t>72</a:t>
            </a:fld>
            <a:endParaRPr kumimoji="1" lang="ja-JP" altLang="en-US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7029649" y="3962570"/>
            <a:ext cx="1875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cos</a:t>
            </a:r>
            <a:r>
              <a:rPr lang="en-US" altLang="ja-JP" dirty="0" smtClean="0"/>
              <a:t>(40</a:t>
            </a:r>
            <a:r>
              <a:rPr lang="en-US" altLang="ja-JP" baseline="30000" dirty="0" smtClean="0"/>
              <a:t>o</a:t>
            </a:r>
            <a:r>
              <a:rPr lang="en-US" altLang="ja-JP" dirty="0" smtClean="0"/>
              <a:t>) assumed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300248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グラフ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263343"/>
              </p:ext>
            </p:extLst>
          </p:nvPr>
        </p:nvGraphicFramePr>
        <p:xfrm>
          <a:off x="-149411" y="297331"/>
          <a:ext cx="5617882" cy="3272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グラフ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402180"/>
              </p:ext>
            </p:extLst>
          </p:nvPr>
        </p:nvGraphicFramePr>
        <p:xfrm>
          <a:off x="4407646" y="178923"/>
          <a:ext cx="5593229" cy="33909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グラフ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029765"/>
              </p:ext>
            </p:extLst>
          </p:nvPr>
        </p:nvGraphicFramePr>
        <p:xfrm>
          <a:off x="-14942" y="3327026"/>
          <a:ext cx="6170705" cy="36389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グラフ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995595"/>
              </p:ext>
            </p:extLst>
          </p:nvPr>
        </p:nvGraphicFramePr>
        <p:xfrm>
          <a:off x="4687420" y="3371850"/>
          <a:ext cx="5924550" cy="345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23EEE-E54C-2B4A-B584-5090D9B5D6CC}" type="slidenum">
              <a:rPr kumimoji="1" lang="ja-JP" altLang="en-US" smtClean="0"/>
              <a:t>73</a:t>
            </a:fld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269897" y="5508551"/>
            <a:ext cx="220614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dirty="0" smtClean="0"/>
              <a:t>First term dominates.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94028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189" y="119063"/>
            <a:ext cx="7886700" cy="597953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e_N</a:t>
            </a:r>
            <a:r>
              <a:rPr lang="en-US" dirty="0" smtClean="0"/>
              <a:t> fitting scan across X-axis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50" y="1974278"/>
            <a:ext cx="8829401" cy="46942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0169" y="5715298"/>
            <a:ext cx="2250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0.5 cm &lt; r &lt; 2.5 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7579" y="2688209"/>
            <a:ext cx="495928" cy="5681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5729" y="4193603"/>
            <a:ext cx="528342" cy="5969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1663" y="1160980"/>
            <a:ext cx="7308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e_N</a:t>
            </a:r>
            <a:r>
              <a:rPr lang="en-US" dirty="0" smtClean="0"/>
              <a:t> maximum when it is calculated around the real beam center.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7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ー 6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-1267" b="-1213"/>
          <a:stretch/>
        </p:blipFill>
        <p:spPr>
          <a:xfrm>
            <a:off x="744485" y="0"/>
            <a:ext cx="6921505" cy="3083312"/>
          </a:xfrm>
        </p:spPr>
      </p:pic>
      <p:pic>
        <p:nvPicPr>
          <p:cNvPr id="6" name="コンテンツ プレースホルダー 5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478" r="2478"/>
          <a:stretch>
            <a:fillRect/>
          </a:stretch>
        </p:blipFill>
        <p:spPr>
          <a:xfrm>
            <a:off x="5252254" y="2872461"/>
            <a:ext cx="3434546" cy="3849014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8299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574979" y="144765"/>
            <a:ext cx="8229600" cy="1143000"/>
          </a:xfrm>
        </p:spPr>
        <p:txBody>
          <a:bodyPr/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Outline</a:t>
            </a:r>
            <a:endParaRPr kumimoji="1" lang="ja-JP" altLang="en-US" dirty="0">
              <a:latin typeface="Comic Sans MS"/>
              <a:cs typeface="Comic Sans MS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57200" y="1311439"/>
            <a:ext cx="8229600" cy="4525963"/>
          </a:xfrm>
        </p:spPr>
        <p:txBody>
          <a:bodyPr>
            <a:normAutofit/>
          </a:bodyPr>
          <a:lstStyle/>
          <a:p>
            <a:r>
              <a:rPr kumimoji="1" lang="en-US" altLang="ja-JP" dirty="0" smtClean="0">
                <a:latin typeface="Comic Sans MS"/>
                <a:cs typeface="Comic Sans MS"/>
              </a:rPr>
              <a:t>RHIC </a:t>
            </a: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PHENIX @ Polarized Proton @ RHIC</a:t>
            </a:r>
            <a:endParaRPr kumimoji="1" lang="en-US" altLang="ja-JP" dirty="0" smtClean="0">
              <a:latin typeface="Comic Sans MS"/>
              <a:cs typeface="Comic Sans MS"/>
            </a:endParaRPr>
          </a:p>
          <a:p>
            <a:r>
              <a:rPr lang="en-US" altLang="ja-JP" dirty="0" smtClean="0">
                <a:latin typeface="Comic Sans MS"/>
                <a:cs typeface="Comic Sans MS"/>
              </a:rPr>
              <a:t>p</a:t>
            </a:r>
            <a:r>
              <a:rPr lang="en-US" altLang="ja-JP" baseline="30000" dirty="0" smtClean="0">
                <a:latin typeface="Comic Sans MS"/>
                <a:cs typeface="Comic Sans MS"/>
              </a:rPr>
              <a:t>↑</a:t>
            </a:r>
            <a:r>
              <a:rPr lang="en-US" altLang="ja-JP" dirty="0" smtClean="0">
                <a:latin typeface="Comic Sans MS"/>
                <a:cs typeface="Comic Sans MS"/>
              </a:rPr>
              <a:t>+p</a:t>
            </a:r>
            <a:endParaRPr lang="en-US" altLang="ja-JP" dirty="0">
              <a:latin typeface="Comic Sans MS"/>
              <a:cs typeface="Comic Sans MS"/>
            </a:endParaRP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Cross section</a:t>
            </a: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Asymmetry</a:t>
            </a:r>
            <a:endParaRPr lang="en-US" altLang="ja-JP" dirty="0">
              <a:latin typeface="Comic Sans MS"/>
              <a:cs typeface="Comic Sans MS"/>
            </a:endParaRPr>
          </a:p>
          <a:p>
            <a:r>
              <a:rPr lang="en-US" altLang="ja-JP" dirty="0">
                <a:latin typeface="Comic Sans MS"/>
                <a:cs typeface="Comic Sans MS"/>
              </a:rPr>
              <a:t>p</a:t>
            </a:r>
            <a:r>
              <a:rPr lang="en-US" altLang="ja-JP" baseline="30000" dirty="0">
                <a:latin typeface="Comic Sans MS"/>
                <a:cs typeface="Comic Sans MS"/>
              </a:rPr>
              <a:t>↑</a:t>
            </a:r>
            <a:r>
              <a:rPr lang="en-US" altLang="ja-JP" dirty="0" smtClean="0">
                <a:latin typeface="Comic Sans MS"/>
                <a:cs typeface="Comic Sans MS"/>
              </a:rPr>
              <a:t>+A</a:t>
            </a: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Measurements</a:t>
            </a:r>
          </a:p>
          <a:p>
            <a:pPr lvl="1"/>
            <a:r>
              <a:rPr lang="en-US" altLang="ja-JP" dirty="0" smtClean="0">
                <a:latin typeface="Comic Sans MS"/>
                <a:cs typeface="Comic Sans MS"/>
              </a:rPr>
              <a:t>Theoretical Interpretation</a:t>
            </a:r>
            <a:endParaRPr lang="en-US" altLang="ja-JP" dirty="0">
              <a:latin typeface="Comic Sans MS"/>
              <a:cs typeface="Comic Sans MS"/>
            </a:endParaRPr>
          </a:p>
          <a:p>
            <a:endParaRPr kumimoji="1" lang="en-US" altLang="ja-JP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altLang="ja-JP" dirty="0" smtClean="0">
              <a:latin typeface="Comic Sans MS"/>
              <a:cs typeface="Comic Sans MS"/>
            </a:endParaRPr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5615A-0C65-7A44-9E1D-4FEB9FD88952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15" name="コンテンツ プレースホルダー 3"/>
          <p:cNvPicPr>
            <a:picLocks noChangeAspect="1"/>
          </p:cNvPicPr>
          <p:nvPr/>
        </p:nvPicPr>
        <p:blipFill>
          <a:blip r:embed="rId2"/>
          <a:srcRect l="754" r="754"/>
          <a:stretch>
            <a:fillRect/>
          </a:stretch>
        </p:blipFill>
        <p:spPr>
          <a:xfrm>
            <a:off x="5883565" y="2616123"/>
            <a:ext cx="2803235" cy="154167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/>
          <a:srcRect l="15473" t="21334" r="16084" b="26800"/>
          <a:stretch/>
        </p:blipFill>
        <p:spPr>
          <a:xfrm>
            <a:off x="5883565" y="4302798"/>
            <a:ext cx="3104627" cy="1818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3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988695" y="333375"/>
            <a:ext cx="7234555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algn="ctr"/>
            <a:r>
              <a:rPr kumimoji="0" lang="en-US" altLang="ja-JP" sz="3000" dirty="0">
                <a:latin typeface="Comic Sans MS"/>
              </a:rPr>
              <a:t>The </a:t>
            </a:r>
            <a:r>
              <a:rPr kumimoji="0" lang="en-US" altLang="ja-JP" sz="3000" b="1" dirty="0">
                <a:solidFill>
                  <a:srgbClr val="FF0000"/>
                </a:solidFill>
                <a:latin typeface="Comic Sans MS"/>
              </a:rPr>
              <a:t>R</a:t>
            </a:r>
            <a:r>
              <a:rPr kumimoji="0" lang="en-US" altLang="ja-JP" sz="3000" dirty="0">
                <a:latin typeface="Comic Sans MS"/>
              </a:rPr>
              <a:t>elativistic </a:t>
            </a:r>
            <a:r>
              <a:rPr kumimoji="0" lang="en-US" altLang="ja-JP" sz="3000" b="1" dirty="0">
                <a:solidFill>
                  <a:srgbClr val="FF0000"/>
                </a:solidFill>
                <a:latin typeface="Comic Sans MS"/>
              </a:rPr>
              <a:t>H</a:t>
            </a:r>
            <a:r>
              <a:rPr kumimoji="0" lang="en-US" altLang="ja-JP" sz="3000" dirty="0">
                <a:latin typeface="Comic Sans MS"/>
              </a:rPr>
              <a:t>eavy </a:t>
            </a:r>
            <a:r>
              <a:rPr kumimoji="0" lang="en-US" altLang="ja-JP" sz="3000" b="1" dirty="0">
                <a:solidFill>
                  <a:srgbClr val="FF0000"/>
                </a:solidFill>
                <a:latin typeface="Comic Sans MS"/>
              </a:rPr>
              <a:t>I</a:t>
            </a:r>
            <a:r>
              <a:rPr kumimoji="0" lang="en-US" altLang="ja-JP" sz="3000" dirty="0">
                <a:latin typeface="Comic Sans MS"/>
              </a:rPr>
              <a:t>on </a:t>
            </a:r>
            <a:r>
              <a:rPr kumimoji="0" lang="en-US" altLang="ja-JP" sz="3000" b="1" dirty="0">
                <a:solidFill>
                  <a:srgbClr val="FF0000"/>
                </a:solidFill>
                <a:latin typeface="Comic Sans MS"/>
              </a:rPr>
              <a:t>C</a:t>
            </a:r>
            <a:r>
              <a:rPr kumimoji="0" lang="en-US" altLang="ja-JP" sz="3000" dirty="0">
                <a:latin typeface="Comic Sans MS"/>
              </a:rPr>
              <a:t>ollider</a:t>
            </a:r>
          </a:p>
          <a:p>
            <a:pPr algn="ctr"/>
            <a:r>
              <a:rPr kumimoji="0" lang="en-US" altLang="ja-JP" sz="3000" dirty="0">
                <a:latin typeface="Comic Sans MS"/>
              </a:rPr>
              <a:t>accelerator complex</a:t>
            </a:r>
          </a:p>
          <a:p>
            <a:pPr algn="ctr"/>
            <a:r>
              <a:rPr kumimoji="0" lang="en-US" altLang="ja-JP" sz="3000" dirty="0">
                <a:latin typeface="Comic Sans MS"/>
              </a:rPr>
              <a:t> at Brookhaven National Laboratory</a:t>
            </a:r>
          </a:p>
        </p:txBody>
      </p:sp>
      <p:grpSp>
        <p:nvGrpSpPr>
          <p:cNvPr id="12292" name="Group 5"/>
          <p:cNvGrpSpPr>
            <a:grpSpLocks/>
          </p:cNvGrpSpPr>
          <p:nvPr/>
        </p:nvGrpSpPr>
        <p:grpSpPr bwMode="auto">
          <a:xfrm>
            <a:off x="755650" y="2133600"/>
            <a:ext cx="7467600" cy="4597400"/>
            <a:chOff x="64" y="1344"/>
            <a:chExt cx="3920" cy="2896"/>
          </a:xfrm>
        </p:grpSpPr>
        <p:pic>
          <p:nvPicPr>
            <p:cNvPr id="12294" name="Picture 6" descr="RHICcomplexne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1344"/>
              <a:ext cx="3920" cy="28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5" name="Text Box 7"/>
            <p:cNvSpPr txBox="1">
              <a:spLocks noChangeArrowheads="1"/>
            </p:cNvSpPr>
            <p:nvPr/>
          </p:nvSpPr>
          <p:spPr bwMode="auto">
            <a:xfrm>
              <a:off x="465" y="2112"/>
              <a:ext cx="49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>
                  <a:solidFill>
                    <a:schemeClr val="accent2"/>
                  </a:solidFill>
                  <a:latin typeface="Maiandra GD" pitchFamily="34" charset="0"/>
                </a:rPr>
                <a:t>PHENIX</a:t>
              </a:r>
              <a:endParaRPr kumimoji="0" lang="en-US" altLang="ja-JP" sz="1600">
                <a:latin typeface="Maiandra GD" pitchFamily="34" charset="0"/>
              </a:endParaRPr>
            </a:p>
          </p:txBody>
        </p:sp>
        <p:sp>
          <p:nvSpPr>
            <p:cNvPr id="12296" name="Text Box 8"/>
            <p:cNvSpPr txBox="1">
              <a:spLocks noChangeArrowheads="1"/>
            </p:cNvSpPr>
            <p:nvPr/>
          </p:nvSpPr>
          <p:spPr bwMode="auto">
            <a:xfrm>
              <a:off x="1622" y="2284"/>
              <a:ext cx="386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>
                  <a:solidFill>
                    <a:schemeClr val="accent2"/>
                  </a:solidFill>
                  <a:latin typeface="Maiandra GD" pitchFamily="34" charset="0"/>
                </a:rPr>
                <a:t>STAR</a:t>
              </a:r>
              <a:endParaRPr kumimoji="0" lang="en-US" altLang="ja-JP" sz="1600">
                <a:latin typeface="Maiandra GD" pitchFamily="34" charset="0"/>
              </a:endParaRPr>
            </a:p>
          </p:txBody>
        </p:sp>
        <p:sp>
          <p:nvSpPr>
            <p:cNvPr id="12297" name="Text Box 9"/>
            <p:cNvSpPr txBox="1">
              <a:spLocks noChangeArrowheads="1"/>
            </p:cNvSpPr>
            <p:nvPr/>
          </p:nvSpPr>
          <p:spPr bwMode="auto">
            <a:xfrm>
              <a:off x="3198" y="1392"/>
              <a:ext cx="497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algn="ctr"/>
              <a:r>
                <a:rPr kumimoji="0" lang="en-US" altLang="ja-JP" sz="1600" b="1" dirty="0" smtClean="0">
                  <a:solidFill>
                    <a:schemeClr val="accent2"/>
                  </a:solidFill>
                  <a:latin typeface="Maiandra GD" pitchFamily="34" charset="0"/>
                </a:rPr>
                <a:t>Brahms</a:t>
              </a:r>
              <a:endParaRPr kumimoji="0" lang="en-US" altLang="ja-JP" sz="1600" b="1" dirty="0">
                <a:solidFill>
                  <a:schemeClr val="accent2"/>
                </a:solidFill>
                <a:latin typeface="Maiandra GD" pitchFamily="34" charset="0"/>
              </a:endParaRPr>
            </a:p>
            <a:p>
              <a:pPr algn="ctr"/>
              <a:r>
                <a:rPr kumimoji="0" lang="en-US" altLang="ja-JP" sz="1600" b="1" dirty="0">
                  <a:solidFill>
                    <a:schemeClr val="accent2"/>
                  </a:solidFill>
                  <a:latin typeface="Maiandra GD" pitchFamily="34" charset="0"/>
                </a:rPr>
                <a:t>pp2pp</a:t>
              </a:r>
              <a:endParaRPr kumimoji="0" lang="en-US" altLang="ja-JP" sz="1600" dirty="0">
                <a:latin typeface="Maiandra GD" pitchFamily="34" charset="0"/>
              </a:endParaRPr>
            </a:p>
          </p:txBody>
        </p:sp>
      </p:grpSp>
      <p:sp>
        <p:nvSpPr>
          <p:cNvPr id="12293" name="スライド番号プレースホルダ 8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B5FC7765-2A3B-46A1-B2DF-84B409669CCC}" type="slidenum">
              <a:rPr lang="en-US" altLang="ja-JP" smtClean="0"/>
              <a:pPr eaLnBrk="1" hangingPunct="1"/>
              <a:t>9</a:t>
            </a:fld>
            <a:endParaRPr lang="en-US" altLang="ja-JP" smtClean="0"/>
          </a:p>
        </p:txBody>
      </p:sp>
    </p:spTree>
    <p:extLst>
      <p:ext uri="{BB962C8B-B14F-4D97-AF65-F5344CB8AC3E}">
        <p14:creationId xmlns:p14="http://schemas.microsoft.com/office/powerpoint/2010/main" val="2239049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インスピレーション">
      <a:maj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メイリオ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10187</TotalTime>
  <Words>2481</Words>
  <Application>Microsoft Macintosh PowerPoint</Application>
  <PresentationFormat>画面に合わせる (4:3)</PresentationFormat>
  <Paragraphs>732</Paragraphs>
  <Slides>75</Slides>
  <Notes>7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75</vt:i4>
      </vt:variant>
    </vt:vector>
  </HeadingPairs>
  <TitlesOfParts>
    <vt:vector size="78" baseType="lpstr">
      <vt:lpstr>ホワイト</vt:lpstr>
      <vt:lpstr>数式</vt:lpstr>
      <vt:lpstr>Microsoft 数式</vt:lpstr>
      <vt:lpstr>Surprising forward neutron asymmetries observed in polarized proton + nucleus collision at RHIC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What happens in p+A collision?</vt:lpstr>
      <vt:lpstr>Naïve Prediction</vt:lpstr>
      <vt:lpstr>Outline</vt:lpstr>
      <vt:lpstr>PowerPoint プレゼンテーション</vt:lpstr>
      <vt:lpstr>PowerPoint プレゼンテーション</vt:lpstr>
      <vt:lpstr>PowerPoint プレゼンテーション</vt:lpstr>
      <vt:lpstr>Transverse Single Spin Asymmetry</vt:lpstr>
      <vt:lpstr>Transverse Asymmetry Observables</vt:lpstr>
      <vt:lpstr>Zero Degree Counter (ZDC)</vt:lpstr>
      <vt:lpstr>PowerPoint プレゼンテーション</vt:lpstr>
      <vt:lpstr>Production Mechanism of Forward Neutron</vt:lpstr>
      <vt:lpstr>p↑+p Forward Neutron AN</vt:lpstr>
      <vt:lpstr>p↑+p Forward Neutron AN</vt:lpstr>
      <vt:lpstr>p↑+p Forward Neutron AN</vt:lpstr>
      <vt:lpstr>p↑+p Forward Neutron AN</vt:lpstr>
      <vt:lpstr>p↑+p Summary</vt:lpstr>
      <vt:lpstr>The First Time Ever  High Energy              Collisions</vt:lpstr>
      <vt:lpstr>      Semi-Online Analysis</vt:lpstr>
      <vt:lpstr>PowerPoint プレゼンテーション</vt:lpstr>
      <vt:lpstr>Beam Optics for p+A</vt:lpstr>
      <vt:lpstr>Beam optics for conventional collisions</vt:lpstr>
      <vt:lpstr>Beam Optics for p↑+A</vt:lpstr>
      <vt:lpstr>Caveat of Neutron Beam Position</vt:lpstr>
      <vt:lpstr>Where the beam center is?</vt:lpstr>
      <vt:lpstr>PowerPoint プレゼンテーション</vt:lpstr>
      <vt:lpstr>Dedicated Measurement</vt:lpstr>
      <vt:lpstr>A-Dependent AN (inclusive)</vt:lpstr>
      <vt:lpstr>A-Dependent AN (inclusive)</vt:lpstr>
      <vt:lpstr>Contradict to Naïve Prediction</vt:lpstr>
      <vt:lpstr>What is going on ?</vt:lpstr>
      <vt:lpstr>Primakoff (EM) Effect</vt:lpstr>
      <vt:lpstr>Primakoff (EM) Effect</vt:lpstr>
      <vt:lpstr>PowerPoint プレゼンテーション</vt:lpstr>
      <vt:lpstr>UPC Monte Carlo</vt:lpstr>
      <vt:lpstr>EM induced asymmetry</vt:lpstr>
      <vt:lpstr>Full Description of AN</vt:lpstr>
      <vt:lpstr>Beam-Beam Counter</vt:lpstr>
      <vt:lpstr>Can we identify UPC events?</vt:lpstr>
      <vt:lpstr>BBC Tagging and Vetoing</vt:lpstr>
      <vt:lpstr>BBC Tagging and Vetoing</vt:lpstr>
      <vt:lpstr>BBC Tagging and Vetoing</vt:lpstr>
      <vt:lpstr>PowerPoint プレゼンテーション</vt:lpstr>
      <vt:lpstr>Press Release (2018/1/8)</vt:lpstr>
      <vt:lpstr>Impact of press release</vt:lpstr>
      <vt:lpstr>Original Articles</vt:lpstr>
      <vt:lpstr>EM Induced Asymmetry</vt:lpstr>
      <vt:lpstr>PowerPoint プレゼンテーション</vt:lpstr>
      <vt:lpstr>Experiment</vt:lpstr>
      <vt:lpstr>Invariant Mass Distribution</vt:lpstr>
      <vt:lpstr>-t Distribution</vt:lpstr>
      <vt:lpstr>Origin of the Asymmetry</vt:lpstr>
      <vt:lpstr>Comparison between two Exp.</vt:lpstr>
      <vt:lpstr>UPC Cross Section</vt:lpstr>
      <vt:lpstr>Polarized Target Photo Pion Production</vt:lpstr>
      <vt:lpstr>Unpolarized Response Function</vt:lpstr>
      <vt:lpstr>Polarized Response Function</vt:lpstr>
      <vt:lpstr>Invariant Mass Dependence</vt:lpstr>
      <vt:lpstr>Origin of the Asymmetry</vt:lpstr>
      <vt:lpstr>EM+Strong Calculation</vt:lpstr>
      <vt:lpstr>PowerPoint プレゼンテーション</vt:lpstr>
      <vt:lpstr>Future Plans</vt:lpstr>
      <vt:lpstr>Summary</vt:lpstr>
      <vt:lpstr>Backup slides</vt:lpstr>
      <vt:lpstr>E0+ Amplitude</vt:lpstr>
      <vt:lpstr>E1+ Amplitude</vt:lpstr>
      <vt:lpstr>M1+ Amplitude</vt:lpstr>
      <vt:lpstr>PowerPoint プレゼンテーション</vt:lpstr>
      <vt:lpstr>PowerPoint プレゼンテーション</vt:lpstr>
      <vt:lpstr>e_N fitting scan across X-axis</vt:lpstr>
      <vt:lpstr>PowerPoint プレゼンテーション</vt:lpstr>
    </vt:vector>
  </TitlesOfParts>
  <Company>riken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nakagawa itaru</dc:creator>
  <cp:lastModifiedBy>nakagawa itaru</cp:lastModifiedBy>
  <cp:revision>281</cp:revision>
  <dcterms:created xsi:type="dcterms:W3CDTF">2016-07-26T13:00:48Z</dcterms:created>
  <dcterms:modified xsi:type="dcterms:W3CDTF">2018-04-10T06:02:33Z</dcterms:modified>
</cp:coreProperties>
</file>