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5" r:id="rId8"/>
    <p:sldId id="266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93" autoAdjust="0"/>
  </p:normalViewPr>
  <p:slideViewPr>
    <p:cSldViewPr>
      <p:cViewPr varScale="1">
        <p:scale>
          <a:sx n="68" d="100"/>
          <a:sy n="68" d="100"/>
        </p:scale>
        <p:origin x="-7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EEBD-AEA7-40FA-A9EF-8A59BF36E752}" type="datetimeFigureOut">
              <a:rPr kumimoji="1" lang="ja-JP" altLang="en-US" smtClean="0"/>
              <a:t>2013/1/31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D9E16-0549-4D48-838E-D3B3957F3A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006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EEBD-AEA7-40FA-A9EF-8A59BF36E752}" type="datetimeFigureOut">
              <a:rPr kumimoji="1" lang="ja-JP" altLang="en-US" smtClean="0"/>
              <a:t>2013/1/31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D9E16-0549-4D48-838E-D3B3957F3A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98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EEBD-AEA7-40FA-A9EF-8A59BF36E752}" type="datetimeFigureOut">
              <a:rPr kumimoji="1" lang="ja-JP" altLang="en-US" smtClean="0"/>
              <a:t>2013/1/31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D9E16-0549-4D48-838E-D3B3957F3A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445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EEBD-AEA7-40FA-A9EF-8A59BF36E752}" type="datetimeFigureOut">
              <a:rPr kumimoji="1" lang="ja-JP" altLang="en-US" smtClean="0"/>
              <a:t>2013/1/31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D9E16-0549-4D48-838E-D3B3957F3A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707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EEBD-AEA7-40FA-A9EF-8A59BF36E752}" type="datetimeFigureOut">
              <a:rPr kumimoji="1" lang="ja-JP" altLang="en-US" smtClean="0"/>
              <a:t>2013/1/31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D9E16-0549-4D48-838E-D3B3957F3A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564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EEBD-AEA7-40FA-A9EF-8A59BF36E752}" type="datetimeFigureOut">
              <a:rPr kumimoji="1" lang="ja-JP" altLang="en-US" smtClean="0"/>
              <a:t>2013/1/31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D9E16-0549-4D48-838E-D3B3957F3A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568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EEBD-AEA7-40FA-A9EF-8A59BF36E752}" type="datetimeFigureOut">
              <a:rPr kumimoji="1" lang="ja-JP" altLang="en-US" smtClean="0"/>
              <a:t>2013/1/31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D9E16-0549-4D48-838E-D3B3957F3A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5825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EEBD-AEA7-40FA-A9EF-8A59BF36E752}" type="datetimeFigureOut">
              <a:rPr kumimoji="1" lang="ja-JP" altLang="en-US" smtClean="0"/>
              <a:t>2013/1/31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D9E16-0549-4D48-838E-D3B3957F3A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276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EEBD-AEA7-40FA-A9EF-8A59BF36E752}" type="datetimeFigureOut">
              <a:rPr kumimoji="1" lang="ja-JP" altLang="en-US" smtClean="0"/>
              <a:t>2013/1/31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D9E16-0549-4D48-838E-D3B3957F3A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775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EEBD-AEA7-40FA-A9EF-8A59BF36E752}" type="datetimeFigureOut">
              <a:rPr kumimoji="1" lang="ja-JP" altLang="en-US" smtClean="0"/>
              <a:t>2013/1/31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D9E16-0549-4D48-838E-D3B3957F3A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18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EEBD-AEA7-40FA-A9EF-8A59BF36E752}" type="datetimeFigureOut">
              <a:rPr kumimoji="1" lang="ja-JP" altLang="en-US" smtClean="0"/>
              <a:t>2013/1/31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D9E16-0549-4D48-838E-D3B3957F3A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772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7EEBD-AEA7-40FA-A9EF-8A59BF36E752}" type="datetimeFigureOut">
              <a:rPr kumimoji="1" lang="ja-JP" altLang="en-US" smtClean="0"/>
              <a:t>2013/1/31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D9E16-0549-4D48-838E-D3B3957F3A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697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Study on Amount of Material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619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In the electron measurement, amount of the material affects: </a:t>
            </a:r>
          </a:p>
          <a:p>
            <a:pPr lvl="1"/>
            <a:r>
              <a:rPr lang="en-US" altLang="ja-JP" dirty="0" smtClean="0"/>
              <a:t>Conversion yield (largest background electrons)</a:t>
            </a:r>
          </a:p>
          <a:p>
            <a:pPr lvl="1"/>
            <a:r>
              <a:rPr lang="en-US" altLang="ja-JP" dirty="0" smtClean="0"/>
              <a:t>Energy loss by Bremsstrahlung in the material</a:t>
            </a:r>
          </a:p>
          <a:p>
            <a:pPr lvl="1"/>
            <a:r>
              <a:rPr kumimoji="1" lang="en-US" altLang="ja-JP" dirty="0" smtClean="0"/>
              <a:t>DCA distribution from conversions</a:t>
            </a:r>
          </a:p>
          <a:p>
            <a:pPr lvl="2"/>
            <a:r>
              <a:rPr lang="en-US" altLang="ja-JP" dirty="0" smtClean="0"/>
              <a:t>The peak of the DCA from conversions are shifted due to the fake bending calculation. </a:t>
            </a:r>
          </a:p>
          <a:p>
            <a:r>
              <a:rPr kumimoji="1" lang="en-US" altLang="ja-JP" dirty="0" smtClean="0"/>
              <a:t>The amount of the material is important</a:t>
            </a:r>
          </a:p>
          <a:p>
            <a:pPr lvl="1"/>
            <a:r>
              <a:rPr lang="en-US" altLang="ja-JP" dirty="0" smtClean="0"/>
              <a:t>Amount of the material can be studied using </a:t>
            </a:r>
            <a:r>
              <a:rPr lang="en-US" altLang="ja-JP" dirty="0" err="1" smtClean="0"/>
              <a:t>Mee</a:t>
            </a:r>
            <a:r>
              <a:rPr lang="en-US" altLang="ja-JP" dirty="0" smtClean="0"/>
              <a:t>.</a:t>
            </a:r>
          </a:p>
          <a:p>
            <a:pPr lvl="1"/>
            <a:r>
              <a:rPr kumimoji="1" lang="en-US" altLang="ja-JP" dirty="0" smtClean="0"/>
              <a:t>The comparison of </a:t>
            </a:r>
            <a:r>
              <a:rPr kumimoji="1" lang="en-US" altLang="ja-JP" dirty="0" err="1" smtClean="0"/>
              <a:t>Mee</a:t>
            </a:r>
            <a:r>
              <a:rPr kumimoji="1" lang="en-US" altLang="ja-JP" dirty="0" smtClean="0"/>
              <a:t> between data and </a:t>
            </a:r>
            <a:r>
              <a:rPr kumimoji="1" lang="en-US" altLang="ja-JP" dirty="0" err="1" smtClean="0"/>
              <a:t>sim</a:t>
            </a:r>
            <a:r>
              <a:rPr lang="en-US" altLang="ja-JP" dirty="0"/>
              <a:t>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8019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Comparison </a:t>
            </a:r>
            <a:r>
              <a:rPr kumimoji="1" lang="en-US" altLang="ja-JP" dirty="0" err="1" smtClean="0"/>
              <a:t>Mee</a:t>
            </a:r>
            <a:r>
              <a:rPr kumimoji="1" lang="en-US" altLang="ja-JP" dirty="0" smtClean="0"/>
              <a:t> distribution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4016" y="448073"/>
            <a:ext cx="9252520" cy="1549480"/>
          </a:xfrm>
        </p:spPr>
        <p:txBody>
          <a:bodyPr>
            <a:normAutofit fontScale="40000" lnSpcReduction="20000"/>
          </a:bodyPr>
          <a:lstStyle/>
          <a:p>
            <a:r>
              <a:rPr lang="en-US" altLang="ja-JP" dirty="0" smtClean="0"/>
              <a:t>Data:</a:t>
            </a:r>
            <a:r>
              <a:rPr lang="ja-JP" altLang="en-US" dirty="0" smtClean="0"/>
              <a:t>　</a:t>
            </a:r>
            <a:r>
              <a:rPr lang="en-US" altLang="ja-JP" dirty="0" smtClean="0"/>
              <a:t>Run349206,</a:t>
            </a:r>
            <a:r>
              <a:rPr lang="ja-JP" altLang="en-US" dirty="0" smtClean="0"/>
              <a:t> </a:t>
            </a:r>
            <a:r>
              <a:rPr lang="en-US" altLang="ja-JP" dirty="0" smtClean="0"/>
              <a:t>349425 (</a:t>
            </a:r>
            <a:r>
              <a:rPr lang="en-US" altLang="ja-JP" dirty="0" err="1" smtClean="0"/>
              <a:t>Au+Au</a:t>
            </a:r>
            <a:r>
              <a:rPr lang="en-US" altLang="ja-JP" dirty="0" smtClean="0"/>
              <a:t>), 100files ERT(</a:t>
            </a:r>
            <a:r>
              <a:rPr lang="en-US" altLang="ja-JP" dirty="0" err="1" smtClean="0"/>
              <a:t>pp</a:t>
            </a:r>
            <a:r>
              <a:rPr lang="en-US" altLang="ja-JP" dirty="0" smtClean="0"/>
              <a:t>)</a:t>
            </a:r>
          </a:p>
          <a:p>
            <a:r>
              <a:rPr lang="en-US" altLang="ja-JP" dirty="0" err="1" smtClean="0"/>
              <a:t>Sim</a:t>
            </a:r>
            <a:r>
              <a:rPr lang="en-US" altLang="ja-JP" dirty="0" smtClean="0"/>
              <a:t> : Pi0 simulation with flat </a:t>
            </a:r>
            <a:r>
              <a:rPr lang="en-US" altLang="ja-JP" dirty="0" err="1" smtClean="0"/>
              <a:t>pT</a:t>
            </a:r>
            <a:r>
              <a:rPr lang="en-US" altLang="ja-JP" dirty="0" smtClean="0"/>
              <a:t> generated</a:t>
            </a:r>
          </a:p>
          <a:p>
            <a:pPr lvl="1"/>
            <a:r>
              <a:rPr lang="en-US" altLang="ja-JP" dirty="0" err="1" smtClean="0"/>
              <a:t>pT</a:t>
            </a:r>
            <a:r>
              <a:rPr lang="en-US" altLang="ja-JP" dirty="0" smtClean="0"/>
              <a:t> weight : </a:t>
            </a:r>
            <a:r>
              <a:rPr lang="en-US" altLang="ja-JP" dirty="0" err="1" smtClean="0">
                <a:ea typeface="ＭＳ Ｐゴシック" charset="-128"/>
              </a:rPr>
              <a:t>p</a:t>
            </a:r>
            <a:r>
              <a:rPr lang="en-US" altLang="ja-JP" baseline="-6000" dirty="0" err="1" smtClean="0">
                <a:ea typeface="ＭＳ Ｐゴシック" charset="-128"/>
              </a:rPr>
              <a:t>T</a:t>
            </a:r>
            <a:r>
              <a:rPr lang="en-US" altLang="ja-JP" dirty="0" smtClean="0">
                <a:ea typeface="ＭＳ Ｐゴシック" charset="-128"/>
              </a:rPr>
              <a:t>*(</a:t>
            </a:r>
            <a:r>
              <a:rPr lang="en-US" altLang="ja-JP" dirty="0" err="1" smtClean="0">
                <a:ea typeface="ＭＳ Ｐゴシック" charset="-128"/>
              </a:rPr>
              <a:t>exp</a:t>
            </a:r>
            <a:r>
              <a:rPr lang="en-US" altLang="ja-JP" dirty="0" smtClean="0">
                <a:ea typeface="ＭＳ Ｐゴシック" charset="-128"/>
              </a:rPr>
              <a:t>(-0.42172*p</a:t>
            </a:r>
            <a:r>
              <a:rPr lang="en-US" altLang="ja-JP" baseline="-6000" dirty="0" smtClean="0">
                <a:ea typeface="ＭＳ Ｐゴシック" charset="-128"/>
              </a:rPr>
              <a:t>T</a:t>
            </a:r>
            <a:r>
              <a:rPr lang="en-US" altLang="ja-JP" dirty="0" smtClean="0">
                <a:ea typeface="ＭＳ Ｐゴシック" charset="-128"/>
              </a:rPr>
              <a:t>-0.21329*</a:t>
            </a:r>
            <a:r>
              <a:rPr lang="en-US" altLang="ja-JP" dirty="0" err="1" smtClean="0">
                <a:ea typeface="ＭＳ Ｐゴシック" charset="-128"/>
              </a:rPr>
              <a:t>p</a:t>
            </a:r>
            <a:r>
              <a:rPr lang="en-US" altLang="ja-JP" baseline="-6000" dirty="0" err="1" smtClean="0">
                <a:ea typeface="ＭＳ Ｐゴシック" charset="-128"/>
              </a:rPr>
              <a:t>T</a:t>
            </a:r>
            <a:r>
              <a:rPr lang="en-US" altLang="ja-JP" dirty="0" smtClean="0">
                <a:ea typeface="ＭＳ Ｐゴシック" charset="-128"/>
              </a:rPr>
              <a:t>*</a:t>
            </a:r>
            <a:r>
              <a:rPr lang="en-US" altLang="ja-JP" dirty="0" err="1" smtClean="0">
                <a:ea typeface="ＭＳ Ｐゴシック" charset="-128"/>
              </a:rPr>
              <a:t>p</a:t>
            </a:r>
            <a:r>
              <a:rPr lang="en-US" altLang="ja-JP" baseline="-6000" dirty="0" err="1" smtClean="0">
                <a:ea typeface="ＭＳ Ｐゴシック" charset="-128"/>
              </a:rPr>
              <a:t>T</a:t>
            </a:r>
            <a:r>
              <a:rPr lang="en-US" altLang="ja-JP" dirty="0" smtClean="0">
                <a:ea typeface="ＭＳ Ｐゴシック" charset="-128"/>
              </a:rPr>
              <a:t>)+</a:t>
            </a:r>
            <a:r>
              <a:rPr lang="en-US" altLang="ja-JP" dirty="0" err="1" smtClean="0">
                <a:ea typeface="ＭＳ Ｐゴシック" charset="-128"/>
              </a:rPr>
              <a:t>p</a:t>
            </a:r>
            <a:r>
              <a:rPr lang="en-US" altLang="ja-JP" baseline="-6000" dirty="0" err="1" smtClean="0">
                <a:ea typeface="ＭＳ Ｐゴシック" charset="-128"/>
              </a:rPr>
              <a:t>T</a:t>
            </a:r>
            <a:r>
              <a:rPr lang="en-US" altLang="ja-JP" dirty="0" smtClean="0">
                <a:ea typeface="ＭＳ Ｐゴシック" charset="-128"/>
              </a:rPr>
              <a:t>/0.70972)</a:t>
            </a:r>
            <a:r>
              <a:rPr lang="en-US" altLang="ja-JP" baseline="32000" dirty="0" smtClean="0">
                <a:ea typeface="ＭＳ Ｐゴシック" charset="-128"/>
              </a:rPr>
              <a:t>-8.34158 </a:t>
            </a:r>
            <a:r>
              <a:rPr lang="en-US" altLang="ja-JP" dirty="0" smtClean="0">
                <a:ea typeface="ＭＳ Ｐゴシック" charset="-128"/>
              </a:rPr>
              <a:t>with primary pi0 </a:t>
            </a:r>
            <a:r>
              <a:rPr lang="en-US" altLang="ja-JP" dirty="0" err="1" smtClean="0">
                <a:ea typeface="ＭＳ Ｐゴシック" charset="-128"/>
              </a:rPr>
              <a:t>pT</a:t>
            </a:r>
            <a:endParaRPr lang="en-US" altLang="ja-JP" dirty="0" smtClean="0">
              <a:ea typeface="ＭＳ Ｐゴシック" charset="-128"/>
            </a:endParaRPr>
          </a:p>
          <a:p>
            <a:endParaRPr kumimoji="1" lang="en-US" altLang="ja-JP" dirty="0">
              <a:ea typeface="ＭＳ Ｐゴシック" charset="-128"/>
            </a:endParaRPr>
          </a:p>
          <a:p>
            <a:r>
              <a:rPr lang="en-US" altLang="ja-JP" dirty="0" smtClean="0">
                <a:ea typeface="ＭＳ Ｐゴシック" charset="-128"/>
              </a:rPr>
              <a:t>Net signal is extracted subtracting BG</a:t>
            </a:r>
          </a:p>
          <a:p>
            <a:r>
              <a:rPr kumimoji="1" lang="en-US" altLang="ja-JP" dirty="0" err="1" smtClean="0">
                <a:ea typeface="ＭＳ Ｐゴシック" charset="-128"/>
              </a:rPr>
              <a:t>Mee</a:t>
            </a:r>
            <a:r>
              <a:rPr kumimoji="1" lang="en-US" altLang="ja-JP" dirty="0" smtClean="0">
                <a:ea typeface="ＭＳ Ｐゴシック" charset="-128"/>
              </a:rPr>
              <a:t>=0.6 is seen (check later)</a:t>
            </a:r>
          </a:p>
          <a:p>
            <a:r>
              <a:rPr lang="en-US" altLang="ja-JP" dirty="0" err="1" smtClean="0">
                <a:ea typeface="ＭＳ Ｐゴシック" charset="-128"/>
              </a:rPr>
              <a:t>Pp</a:t>
            </a:r>
            <a:r>
              <a:rPr lang="en-US" altLang="ja-JP" dirty="0" smtClean="0">
                <a:ea typeface="ＭＳ Ｐゴシック" charset="-128"/>
              </a:rPr>
              <a:t> and </a:t>
            </a:r>
            <a:r>
              <a:rPr lang="en-US" altLang="ja-JP" dirty="0" err="1" smtClean="0">
                <a:ea typeface="ＭＳ Ｐゴシック" charset="-128"/>
              </a:rPr>
              <a:t>sim</a:t>
            </a:r>
            <a:r>
              <a:rPr lang="en-US" altLang="ja-JP" dirty="0" smtClean="0">
                <a:ea typeface="ＭＳ Ｐゴシック" charset="-128"/>
              </a:rPr>
              <a:t> has no combinatorial BG. These data are  compared. 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045178"/>
            <a:ext cx="2637284" cy="2041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302388"/>
            <a:ext cx="2726176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142148"/>
            <a:ext cx="2448272" cy="1873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正方形/長方形 6"/>
          <p:cNvSpPr/>
          <p:nvPr/>
        </p:nvSpPr>
        <p:spPr>
          <a:xfrm>
            <a:off x="823341" y="1781529"/>
            <a:ext cx="15883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/>
              <a:t>Data (</a:t>
            </a:r>
            <a:r>
              <a:rPr lang="en-US" altLang="ja-JP" dirty="0" err="1" smtClean="0"/>
              <a:t>AuAu</a:t>
            </a:r>
            <a:r>
              <a:rPr lang="en-US" altLang="ja-JP" dirty="0" smtClean="0"/>
              <a:t>)</a:t>
            </a:r>
            <a:endParaRPr lang="ja-JP" altLang="en-US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62" y="4311955"/>
            <a:ext cx="2443938" cy="2078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826" y="1997553"/>
            <a:ext cx="2237348" cy="2088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564" y="4269557"/>
            <a:ext cx="2288264" cy="212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正方形/長方形 10"/>
          <p:cNvSpPr/>
          <p:nvPr/>
        </p:nvSpPr>
        <p:spPr>
          <a:xfrm>
            <a:off x="6948907" y="1700808"/>
            <a:ext cx="9354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err="1" smtClean="0"/>
              <a:t>Sim</a:t>
            </a:r>
            <a:endParaRPr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909863" y="1700808"/>
            <a:ext cx="1058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Data (</a:t>
            </a:r>
            <a:r>
              <a:rPr lang="en-US" altLang="ja-JP" dirty="0" err="1" smtClean="0"/>
              <a:t>pp</a:t>
            </a:r>
            <a:r>
              <a:rPr lang="en-US" altLang="ja-JP" dirty="0" smtClean="0"/>
              <a:t>)</a:t>
            </a:r>
            <a:endParaRPr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310401" y="2604106"/>
            <a:ext cx="151445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FG</a:t>
            </a:r>
          </a:p>
          <a:p>
            <a:r>
              <a:rPr lang="en-US" altLang="ja-JP" dirty="0" smtClean="0">
                <a:solidFill>
                  <a:srgbClr val="00B050"/>
                </a:solidFill>
              </a:rPr>
              <a:t>BG(event mix)</a:t>
            </a:r>
          </a:p>
          <a:p>
            <a:r>
              <a:rPr lang="en-US" altLang="ja-JP" dirty="0" smtClean="0">
                <a:solidFill>
                  <a:srgbClr val="FF0000"/>
                </a:solidFill>
              </a:rPr>
              <a:t>Net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318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009" y="692696"/>
            <a:ext cx="4524375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08520" y="44624"/>
            <a:ext cx="9361040" cy="936104"/>
          </a:xfrm>
        </p:spPr>
        <p:txBody>
          <a:bodyPr>
            <a:noAutofit/>
          </a:bodyPr>
          <a:lstStyle/>
          <a:p>
            <a:r>
              <a:rPr kumimoji="1" lang="en-US" altLang="ja-JP" sz="3400" dirty="0" smtClean="0"/>
              <a:t>Comparison of </a:t>
            </a:r>
            <a:r>
              <a:rPr kumimoji="1" lang="en-US" altLang="ja-JP" sz="3400" dirty="0" err="1" smtClean="0"/>
              <a:t>Mee</a:t>
            </a:r>
            <a:r>
              <a:rPr kumimoji="1" lang="en-US" altLang="ja-JP" sz="3400" dirty="0" smtClean="0"/>
              <a:t> between </a:t>
            </a:r>
            <a:r>
              <a:rPr kumimoji="1" lang="en-US" altLang="ja-JP" sz="3400" dirty="0" smtClean="0"/>
              <a:t>data(</a:t>
            </a:r>
            <a:r>
              <a:rPr kumimoji="1" lang="en-US" altLang="ja-JP" sz="3400" dirty="0" err="1" smtClean="0"/>
              <a:t>pp</a:t>
            </a:r>
            <a:r>
              <a:rPr kumimoji="1" lang="en-US" altLang="ja-JP" sz="3400" dirty="0" smtClean="0"/>
              <a:t>) </a:t>
            </a:r>
            <a:r>
              <a:rPr kumimoji="1" lang="en-US" altLang="ja-JP" sz="3400" dirty="0" smtClean="0"/>
              <a:t>and </a:t>
            </a:r>
            <a:r>
              <a:rPr kumimoji="1" lang="en-US" altLang="ja-JP" sz="3400" dirty="0" smtClean="0"/>
              <a:t>simulation(pi0)</a:t>
            </a:r>
            <a:endParaRPr kumimoji="1" lang="ja-JP" altLang="en-US" sz="3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855446" y="1124744"/>
            <a:ext cx="4181050" cy="5544616"/>
          </a:xfrm>
        </p:spPr>
        <p:txBody>
          <a:bodyPr>
            <a:normAutofit fontScale="77500" lnSpcReduction="20000"/>
          </a:bodyPr>
          <a:lstStyle/>
          <a:p>
            <a:r>
              <a:rPr kumimoji="1" lang="en-US" altLang="ja-JP" dirty="0" smtClean="0"/>
              <a:t>Using </a:t>
            </a:r>
            <a:r>
              <a:rPr kumimoji="1" lang="en-US" altLang="ja-JP" dirty="0" err="1" smtClean="0"/>
              <a:t>tigher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eID</a:t>
            </a:r>
            <a:r>
              <a:rPr kumimoji="1" lang="en-US" altLang="ja-JP" dirty="0" smtClean="0"/>
              <a:t> cut and </a:t>
            </a:r>
            <a:r>
              <a:rPr kumimoji="1" lang="en-US" altLang="ja-JP" dirty="0" err="1" smtClean="0"/>
              <a:t>phiv</a:t>
            </a:r>
            <a:r>
              <a:rPr kumimoji="1" lang="en-US" altLang="ja-JP" dirty="0" smtClean="0"/>
              <a:t> cut, </a:t>
            </a:r>
            <a:r>
              <a:rPr kumimoji="1" lang="en-US" altLang="ja-JP" dirty="0" err="1" smtClean="0"/>
              <a:t>Mee</a:t>
            </a:r>
            <a:r>
              <a:rPr kumimoji="1" lang="en-US" altLang="ja-JP" dirty="0" smtClean="0"/>
              <a:t> is much cleaner.</a:t>
            </a:r>
          </a:p>
          <a:p>
            <a:r>
              <a:rPr lang="en-US" altLang="ja-JP" dirty="0" smtClean="0"/>
              <a:t>These histograms are normalized so that </a:t>
            </a:r>
            <a:r>
              <a:rPr lang="en-US" altLang="ja-JP" dirty="0" err="1" smtClean="0"/>
              <a:t>Mee</a:t>
            </a:r>
            <a:r>
              <a:rPr lang="en-US" altLang="ja-JP" dirty="0" smtClean="0"/>
              <a:t>&lt;0.04 is </a:t>
            </a:r>
            <a:r>
              <a:rPr lang="en-US" altLang="ja-JP" dirty="0" smtClean="0"/>
              <a:t>the same</a:t>
            </a:r>
            <a:r>
              <a:rPr lang="en-US" altLang="ja-JP" dirty="0" smtClean="0"/>
              <a:t>.</a:t>
            </a:r>
            <a:endParaRPr kumimoji="1" lang="en-US" altLang="ja-JP" dirty="0" smtClean="0"/>
          </a:p>
          <a:p>
            <a:r>
              <a:rPr lang="en-US" altLang="ja-JP" dirty="0" smtClean="0"/>
              <a:t>From the comparison, </a:t>
            </a:r>
            <a:r>
              <a:rPr lang="en-US" altLang="ja-JP" dirty="0" err="1" smtClean="0"/>
              <a:t>Mee</a:t>
            </a:r>
            <a:r>
              <a:rPr lang="en-US" altLang="ja-JP" dirty="0" smtClean="0"/>
              <a:t> yield is similar between data and simulation. But the </a:t>
            </a:r>
            <a:r>
              <a:rPr lang="en-US" altLang="ja-JP" dirty="0" err="1" smtClean="0"/>
              <a:t>Mee</a:t>
            </a:r>
            <a:r>
              <a:rPr lang="en-US" altLang="ja-JP" dirty="0" smtClean="0"/>
              <a:t>=0.08-0.1 </a:t>
            </a:r>
            <a:r>
              <a:rPr lang="en-US" altLang="ja-JP" dirty="0" smtClean="0"/>
              <a:t>seems to be different. Data has more material than </a:t>
            </a:r>
            <a:r>
              <a:rPr lang="en-US" altLang="ja-JP" dirty="0" err="1" smtClean="0"/>
              <a:t>sim</a:t>
            </a:r>
            <a:r>
              <a:rPr lang="en-US" altLang="ja-JP" dirty="0" smtClean="0"/>
              <a:t>.</a:t>
            </a:r>
          </a:p>
          <a:p>
            <a:r>
              <a:rPr kumimoji="1" lang="en-US" altLang="ja-JP" dirty="0" smtClean="0"/>
              <a:t>I suspect that the cover material after the 4</a:t>
            </a:r>
            <a:r>
              <a:rPr kumimoji="1" lang="en-US" altLang="ja-JP" baseline="30000" dirty="0" smtClean="0"/>
              <a:t>th</a:t>
            </a:r>
            <a:r>
              <a:rPr kumimoji="1" lang="en-US" altLang="ja-JP" dirty="0" smtClean="0"/>
              <a:t> strip layer is not well implemented in the simulation</a:t>
            </a:r>
            <a:r>
              <a:rPr lang="en-US" altLang="ja-JP" dirty="0"/>
              <a:t> </a:t>
            </a:r>
            <a:r>
              <a:rPr lang="en-US" altLang="ja-JP" dirty="0" smtClean="0"/>
              <a:t>(Next page)</a:t>
            </a:r>
            <a:endParaRPr lang="en-US" altLang="ja-JP" dirty="0"/>
          </a:p>
        </p:txBody>
      </p:sp>
      <p:sp>
        <p:nvSpPr>
          <p:cNvPr id="4" name="正方形/長方形 3"/>
          <p:cNvSpPr/>
          <p:nvPr/>
        </p:nvSpPr>
        <p:spPr>
          <a:xfrm>
            <a:off x="2561332" y="1740121"/>
            <a:ext cx="6205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Data</a:t>
            </a:r>
          </a:p>
          <a:p>
            <a:r>
              <a:rPr lang="en-US" altLang="ja-JP" dirty="0" err="1" smtClean="0">
                <a:solidFill>
                  <a:srgbClr val="00CCFF"/>
                </a:solidFill>
              </a:rPr>
              <a:t>Sim</a:t>
            </a:r>
            <a:endParaRPr lang="ja-JP" altLang="en-US" dirty="0">
              <a:solidFill>
                <a:srgbClr val="00CCFF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851920" y="4816972"/>
            <a:ext cx="665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err="1"/>
              <a:t>Mee</a:t>
            </a:r>
            <a:r>
              <a:rPr lang="en-US" altLang="ja-JP" dirty="0"/>
              <a:t> </a:t>
            </a:r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276009" y="5086925"/>
            <a:ext cx="49028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N0&gt;3, E/p&gt;0.8, </a:t>
            </a:r>
            <a:r>
              <a:rPr lang="en-US" altLang="ja-JP" dirty="0" err="1" smtClean="0"/>
              <a:t>phiv</a:t>
            </a:r>
            <a:r>
              <a:rPr lang="en-US" altLang="ja-JP" dirty="0" smtClean="0"/>
              <a:t>&gt;2.9, abs(</a:t>
            </a:r>
            <a:r>
              <a:rPr lang="en-US" altLang="ja-JP" dirty="0" err="1" smtClean="0"/>
              <a:t>emcdphi</a:t>
            </a:r>
            <a:r>
              <a:rPr lang="en-US" altLang="ja-JP" dirty="0" smtClean="0"/>
              <a:t>)&lt;0.02</a:t>
            </a:r>
          </a:p>
          <a:p>
            <a:r>
              <a:rPr lang="en-US" altLang="ja-JP" dirty="0" err="1" smtClean="0"/>
              <a:t>Dch</a:t>
            </a:r>
            <a:r>
              <a:rPr lang="en-US" altLang="ja-JP" dirty="0" smtClean="0"/>
              <a:t> mom is used to calculate </a:t>
            </a:r>
            <a:r>
              <a:rPr lang="en-US" altLang="ja-JP" dirty="0" err="1" smtClean="0"/>
              <a:t>Mee</a:t>
            </a:r>
            <a:r>
              <a:rPr lang="en-US" altLang="ja-JP" dirty="0" smtClean="0"/>
              <a:t> (not refit mom)</a:t>
            </a:r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401286" y="5739399"/>
            <a:ext cx="352359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R(</a:t>
            </a:r>
            <a:r>
              <a:rPr lang="en-US" altLang="ja-JP" dirty="0" err="1" smtClean="0"/>
              <a:t>Mee</a:t>
            </a:r>
            <a:r>
              <a:rPr lang="en-US" altLang="ja-JP" dirty="0" smtClean="0"/>
              <a:t>(40-100)/</a:t>
            </a:r>
            <a:r>
              <a:rPr lang="en-US" altLang="ja-JP" dirty="0" err="1" smtClean="0"/>
              <a:t>Mee</a:t>
            </a:r>
            <a:r>
              <a:rPr lang="en-US" altLang="ja-JP" dirty="0" smtClean="0"/>
              <a:t>(0-40)):</a:t>
            </a:r>
          </a:p>
          <a:p>
            <a:r>
              <a:rPr lang="en-US" altLang="ja-JP" dirty="0"/>
              <a:t>	</a:t>
            </a:r>
            <a:r>
              <a:rPr lang="en-US" altLang="ja-JP" dirty="0" smtClean="0"/>
              <a:t>Data(</a:t>
            </a:r>
            <a:r>
              <a:rPr lang="en-US" altLang="ja-JP" dirty="0" err="1" smtClean="0"/>
              <a:t>p+p</a:t>
            </a:r>
            <a:r>
              <a:rPr lang="en-US" altLang="ja-JP" dirty="0" smtClean="0"/>
              <a:t>): 8.63+- 0.0462</a:t>
            </a:r>
          </a:p>
          <a:p>
            <a:r>
              <a:rPr lang="en-US" altLang="ja-JP" dirty="0" smtClean="0"/>
              <a:t>	</a:t>
            </a:r>
            <a:r>
              <a:rPr lang="en-US" altLang="ja-JP" dirty="0" err="1" smtClean="0"/>
              <a:t>Sim</a:t>
            </a:r>
            <a:r>
              <a:rPr lang="en-US" altLang="ja-JP" dirty="0" smtClean="0"/>
              <a:t>           : 8.44+- 0.0727</a:t>
            </a:r>
            <a:endParaRPr lang="ja-JP" altLang="en-US" dirty="0" smtClean="0"/>
          </a:p>
          <a:p>
            <a:r>
              <a:rPr lang="en-US" altLang="ja-JP" dirty="0" smtClean="0"/>
              <a:t>R(data)/R(</a:t>
            </a:r>
            <a:r>
              <a:rPr lang="en-US" altLang="ja-JP" dirty="0" err="1" smtClean="0"/>
              <a:t>sim</a:t>
            </a:r>
            <a:r>
              <a:rPr lang="en-US" altLang="ja-JP" dirty="0" smtClean="0"/>
              <a:t>) : 1.023 </a:t>
            </a:r>
            <a:r>
              <a:rPr lang="en-US" altLang="ja-JP" smtClean="0"/>
              <a:t>+- 0.0883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6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2956" y="820742"/>
            <a:ext cx="3878568" cy="2560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1143906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Conversion Position and </a:t>
            </a:r>
            <a:r>
              <a:rPr lang="en-US" altLang="ja-JP" dirty="0" err="1" smtClean="0"/>
              <a:t>Mee</a:t>
            </a:r>
            <a:r>
              <a:rPr lang="en-US" altLang="ja-JP" dirty="0" smtClean="0"/>
              <a:t> in </a:t>
            </a:r>
            <a:r>
              <a:rPr lang="en-US" altLang="ja-JP" dirty="0" smtClean="0"/>
              <a:t>Simulation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4825" y="4437112"/>
            <a:ext cx="3373294" cy="1833067"/>
          </a:xfrm>
        </p:spPr>
        <p:txBody>
          <a:bodyPr>
            <a:normAutofit/>
          </a:bodyPr>
          <a:lstStyle/>
          <a:p>
            <a:endParaRPr kumimoji="1" lang="ja-JP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85" y="922559"/>
            <a:ext cx="3578974" cy="2474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539552" y="3525068"/>
            <a:ext cx="37081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We can trace the conversion position </a:t>
            </a:r>
          </a:p>
          <a:p>
            <a:r>
              <a:rPr lang="en-US" altLang="ja-JP" dirty="0" smtClean="0"/>
              <a:t>in the simulation</a:t>
            </a:r>
            <a:endParaRPr lang="en-US" altLang="ja-JP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7028298" y="1143907"/>
            <a:ext cx="712054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Total</a:t>
            </a:r>
            <a:endParaRPr lang="en-US" altLang="ja-JP" dirty="0" smtClean="0"/>
          </a:p>
          <a:p>
            <a:r>
              <a:rPr lang="en-US" altLang="ja-JP" dirty="0" err="1" smtClean="0">
                <a:solidFill>
                  <a:srgbClr val="FF0000"/>
                </a:solidFill>
              </a:rPr>
              <a:t>Dalitz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en-US" altLang="ja-JP" dirty="0" smtClean="0">
                <a:solidFill>
                  <a:srgbClr val="00FF00"/>
                </a:solidFill>
              </a:rPr>
              <a:t>BP</a:t>
            </a:r>
          </a:p>
          <a:p>
            <a:r>
              <a:rPr lang="en-US" altLang="ja-JP" dirty="0" smtClean="0">
                <a:solidFill>
                  <a:srgbClr val="FF00FF"/>
                </a:solidFill>
              </a:rPr>
              <a:t>B0</a:t>
            </a:r>
          </a:p>
          <a:p>
            <a:r>
              <a:rPr lang="en-US" altLang="ja-JP" dirty="0" smtClean="0">
                <a:solidFill>
                  <a:srgbClr val="00B0F0"/>
                </a:solidFill>
              </a:rPr>
              <a:t>B1</a:t>
            </a:r>
          </a:p>
          <a:p>
            <a:r>
              <a:rPr lang="en-US" altLang="ja-JP" dirty="0" smtClean="0">
                <a:solidFill>
                  <a:srgbClr val="92D050"/>
                </a:solidFill>
              </a:rPr>
              <a:t>B2</a:t>
            </a:r>
          </a:p>
          <a:p>
            <a:r>
              <a:rPr lang="en-US" altLang="ja-JP" dirty="0">
                <a:solidFill>
                  <a:srgbClr val="7030A0"/>
                </a:solidFill>
              </a:rPr>
              <a:t>B3</a:t>
            </a:r>
            <a:endParaRPr lang="ja-JP" altLang="en-US" dirty="0">
              <a:solidFill>
                <a:srgbClr val="7030A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848234"/>
            <a:ext cx="3811492" cy="2605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606914" y="1249015"/>
            <a:ext cx="23089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/>
              <a:t>Conversion position in R (x-y)</a:t>
            </a:r>
            <a:endParaRPr lang="ja-JP" altLang="en-US" sz="1400" dirty="0"/>
          </a:p>
        </p:txBody>
      </p:sp>
      <p:sp>
        <p:nvSpPr>
          <p:cNvPr id="7" name="正方形/長方形 6"/>
          <p:cNvSpPr/>
          <p:nvPr/>
        </p:nvSpPr>
        <p:spPr>
          <a:xfrm>
            <a:off x="508132" y="1556792"/>
            <a:ext cx="426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92D050"/>
                </a:solidFill>
              </a:rPr>
              <a:t>B0</a:t>
            </a:r>
            <a:endParaRPr lang="ja-JP" altLang="en-US" dirty="0">
              <a:solidFill>
                <a:srgbClr val="92D050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55576" y="1556792"/>
            <a:ext cx="426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FF66FF"/>
                </a:solidFill>
              </a:rPr>
              <a:t>B1</a:t>
            </a:r>
            <a:endParaRPr lang="ja-JP" altLang="en-US" dirty="0">
              <a:solidFill>
                <a:srgbClr val="FF66FF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336968" y="1556792"/>
            <a:ext cx="426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00B0F0"/>
                </a:solidFill>
              </a:rPr>
              <a:t>B2</a:t>
            </a:r>
            <a:endParaRPr lang="ja-JP" altLang="en-US" dirty="0">
              <a:solidFill>
                <a:srgbClr val="00B0F0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841024" y="1556792"/>
            <a:ext cx="426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00B050"/>
                </a:solidFill>
              </a:rPr>
              <a:t>B3</a:t>
            </a:r>
            <a:endParaRPr lang="ja-JP" altLang="en-US" dirty="0">
              <a:solidFill>
                <a:srgbClr val="00B050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267744" y="1563793"/>
            <a:ext cx="726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6600FF"/>
                </a:solidFill>
              </a:rPr>
              <a:t>Cover</a:t>
            </a:r>
            <a:endParaRPr lang="ja-JP" altLang="en-US" dirty="0">
              <a:solidFill>
                <a:srgbClr val="66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941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About </a:t>
            </a:r>
            <a:r>
              <a:rPr kumimoji="1" lang="en-US" altLang="ja-JP" dirty="0" err="1" smtClean="0"/>
              <a:t>Mee</a:t>
            </a:r>
            <a:r>
              <a:rPr kumimoji="1" lang="en-US" altLang="ja-JP" dirty="0" smtClean="0"/>
              <a:t>=0.6 peak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84168" y="836712"/>
            <a:ext cx="3024336" cy="5688632"/>
          </a:xfrm>
        </p:spPr>
        <p:txBody>
          <a:bodyPr>
            <a:normAutofit fontScale="85000" lnSpcReduction="10000"/>
          </a:bodyPr>
          <a:lstStyle/>
          <a:p>
            <a:r>
              <a:rPr kumimoji="1" lang="en-US" altLang="ja-JP" dirty="0" smtClean="0"/>
              <a:t>The peak (</a:t>
            </a:r>
            <a:r>
              <a:rPr kumimoji="1" lang="en-US" altLang="ja-JP" dirty="0" err="1" smtClean="0"/>
              <a:t>Mee</a:t>
            </a:r>
            <a:r>
              <a:rPr kumimoji="1" lang="en-US" altLang="ja-JP" dirty="0" smtClean="0"/>
              <a:t>=0.6) is disappeared in peripheral event.</a:t>
            </a:r>
          </a:p>
          <a:p>
            <a:r>
              <a:rPr lang="en-US" altLang="ja-JP" dirty="0" smtClean="0"/>
              <a:t>This should be fake peak, not related to Physics (even conversion).</a:t>
            </a:r>
          </a:p>
          <a:p>
            <a:r>
              <a:rPr lang="en-US" altLang="ja-JP" dirty="0" smtClean="0"/>
              <a:t>I thought that the ghost or </a:t>
            </a:r>
            <a:r>
              <a:rPr lang="en-US" altLang="ja-JP" dirty="0" err="1" smtClean="0"/>
              <a:t>mis</a:t>
            </a:r>
            <a:r>
              <a:rPr lang="en-US" altLang="ja-JP" dirty="0" smtClean="0"/>
              <a:t>-association due to higher multiplicity make  the problem.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2" y="836712"/>
            <a:ext cx="6094134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7352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Correlation between </a:t>
            </a:r>
            <a:r>
              <a:rPr kumimoji="1" lang="en-US" altLang="ja-JP" dirty="0" err="1" smtClean="0"/>
              <a:t>phiv</a:t>
            </a:r>
            <a:r>
              <a:rPr kumimoji="1" lang="en-US" altLang="ja-JP" dirty="0" smtClean="0"/>
              <a:t> and </a:t>
            </a:r>
            <a:r>
              <a:rPr kumimoji="1" lang="en-US" altLang="ja-JP" dirty="0" err="1" smtClean="0"/>
              <a:t>Mee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857398" y="1244047"/>
            <a:ext cx="4248472" cy="4491312"/>
          </a:xfrm>
        </p:spPr>
        <p:txBody>
          <a:bodyPr>
            <a:normAutofit fontScale="70000" lnSpcReduction="20000"/>
          </a:bodyPr>
          <a:lstStyle/>
          <a:p>
            <a:r>
              <a:rPr kumimoji="1" lang="en-US" altLang="ja-JP" dirty="0" smtClean="0"/>
              <a:t>The peak at </a:t>
            </a:r>
            <a:r>
              <a:rPr kumimoji="1" lang="en-US" altLang="ja-JP" dirty="0" err="1" smtClean="0"/>
              <a:t>Mee</a:t>
            </a:r>
            <a:r>
              <a:rPr kumimoji="1" lang="en-US" altLang="ja-JP" dirty="0" smtClean="0"/>
              <a:t>=0.6 has large </a:t>
            </a:r>
            <a:r>
              <a:rPr kumimoji="1" lang="en-US" altLang="ja-JP" dirty="0" err="1" smtClean="0"/>
              <a:t>phiv</a:t>
            </a:r>
            <a:r>
              <a:rPr lang="en-US" altLang="ja-JP" dirty="0" smtClean="0"/>
              <a:t>( almost pi) as same as conversion (</a:t>
            </a:r>
            <a:r>
              <a:rPr lang="en-US" altLang="ja-JP" dirty="0" err="1" smtClean="0"/>
              <a:t>Mee</a:t>
            </a:r>
            <a:r>
              <a:rPr lang="en-US" altLang="ja-JP" dirty="0" smtClean="0"/>
              <a:t>=0.1)</a:t>
            </a:r>
          </a:p>
          <a:p>
            <a:r>
              <a:rPr lang="en-US" altLang="ja-JP" dirty="0" smtClean="0"/>
              <a:t>This suggests that the hadron </a:t>
            </a:r>
            <a:r>
              <a:rPr lang="en-US" altLang="ja-JP" dirty="0" err="1" smtClean="0"/>
              <a:t>paralell</a:t>
            </a:r>
            <a:r>
              <a:rPr lang="en-US" altLang="ja-JP" dirty="0" smtClean="0"/>
              <a:t> to the conversion electron makes the fake peak at </a:t>
            </a:r>
            <a:r>
              <a:rPr lang="en-US" altLang="ja-JP" dirty="0" err="1" smtClean="0"/>
              <a:t>Mee</a:t>
            </a:r>
            <a:r>
              <a:rPr lang="en-US" altLang="ja-JP" dirty="0" smtClean="0"/>
              <a:t>=0.6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The tracks going in </a:t>
            </a:r>
            <a:r>
              <a:rPr lang="en-US" altLang="ja-JP" dirty="0" err="1" smtClean="0"/>
              <a:t>paralell</a:t>
            </a:r>
            <a:r>
              <a:rPr lang="en-US" altLang="ja-JP" dirty="0" smtClean="0"/>
              <a:t> focus to the same ring on the RICH. 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en-US" altLang="ja-JP" dirty="0" smtClean="0"/>
              <a:t>To confirm this, </a:t>
            </a:r>
            <a:r>
              <a:rPr lang="en-US" altLang="ja-JP" dirty="0" smtClean="0"/>
              <a:t>I checked </a:t>
            </a:r>
            <a:r>
              <a:rPr lang="en-US" altLang="ja-JP" dirty="0" err="1" smtClean="0"/>
              <a:t>Mee</a:t>
            </a:r>
            <a:r>
              <a:rPr lang="en-US" altLang="ja-JP" dirty="0" smtClean="0"/>
              <a:t> with </a:t>
            </a:r>
            <a:r>
              <a:rPr lang="en-US" altLang="ja-JP" dirty="0" err="1" smtClean="0"/>
              <a:t>tigher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eID</a:t>
            </a:r>
            <a:r>
              <a:rPr lang="en-US" altLang="ja-JP" dirty="0" smtClean="0"/>
              <a:t>  cut (next page)</a:t>
            </a:r>
            <a:endParaRPr kumimoji="1" lang="en-US" altLang="ja-JP" dirty="0" smtClean="0"/>
          </a:p>
        </p:txBody>
      </p:sp>
      <p:grpSp>
        <p:nvGrpSpPr>
          <p:cNvPr id="9" name="グループ化 8"/>
          <p:cNvGrpSpPr/>
          <p:nvPr/>
        </p:nvGrpSpPr>
        <p:grpSpPr>
          <a:xfrm>
            <a:off x="154733" y="1124744"/>
            <a:ext cx="4622110" cy="3286043"/>
            <a:chOff x="179512" y="3851473"/>
            <a:chExt cx="4622110" cy="3286043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179512" y="3851473"/>
              <a:ext cx="4622110" cy="3286043"/>
              <a:chOff x="179512" y="3851473"/>
              <a:chExt cx="4622110" cy="3286043"/>
            </a:xfrm>
          </p:grpSpPr>
          <p:pic>
            <p:nvPicPr>
              <p:cNvPr id="7171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0291" y="3851473"/>
                <a:ext cx="4371331" cy="29804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0" name="正方形/長方形 9"/>
              <p:cNvSpPr/>
              <p:nvPr/>
            </p:nvSpPr>
            <p:spPr>
              <a:xfrm>
                <a:off x="3710426" y="6768184"/>
                <a:ext cx="5854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dirty="0" err="1" smtClean="0"/>
                  <a:t>phiv</a:t>
                </a:r>
                <a:endParaRPr lang="ja-JP" altLang="en-US" dirty="0"/>
              </a:p>
            </p:txBody>
          </p:sp>
          <p:sp>
            <p:nvSpPr>
              <p:cNvPr id="11" name="正方形/長方形 10"/>
              <p:cNvSpPr/>
              <p:nvPr/>
            </p:nvSpPr>
            <p:spPr>
              <a:xfrm rot="16200000">
                <a:off x="93460" y="4229048"/>
                <a:ext cx="433320" cy="2612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dirty="0" err="1" smtClean="0"/>
                  <a:t>Mee</a:t>
                </a:r>
                <a:endParaRPr lang="ja-JP" altLang="en-US" dirty="0"/>
              </a:p>
            </p:txBody>
          </p:sp>
        </p:grpSp>
        <p:sp>
          <p:nvSpPr>
            <p:cNvPr id="7" name="正方形/長方形 6"/>
            <p:cNvSpPr/>
            <p:nvPr/>
          </p:nvSpPr>
          <p:spPr>
            <a:xfrm>
              <a:off x="2081194" y="4391650"/>
              <a:ext cx="106952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 err="1" smtClean="0"/>
                <a:t>AuAu</a:t>
              </a:r>
              <a:r>
                <a:rPr lang="en-US" altLang="ja-JP" dirty="0" smtClean="0"/>
                <a:t> MB</a:t>
              </a:r>
              <a:endParaRPr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26871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31" y="764704"/>
            <a:ext cx="5578929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74043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err="1" smtClean="0"/>
              <a:t>Mee</a:t>
            </a:r>
            <a:r>
              <a:rPr kumimoji="1" lang="en-US" altLang="ja-JP" dirty="0" smtClean="0"/>
              <a:t> with </a:t>
            </a:r>
            <a:r>
              <a:rPr kumimoji="1" lang="en-US" altLang="ja-JP" dirty="0" err="1" smtClean="0"/>
              <a:t>tigher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eID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275856" y="1340767"/>
            <a:ext cx="2545890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00" dirty="0" err="1" smtClean="0"/>
              <a:t>Mee</a:t>
            </a:r>
            <a:r>
              <a:rPr lang="en-US" altLang="ja-JP" sz="1600" dirty="0" smtClean="0"/>
              <a:t> (MB n0&gt;2 E/p&gt;0.5)</a:t>
            </a:r>
          </a:p>
          <a:p>
            <a:r>
              <a:rPr lang="en-US" altLang="ja-JP" sz="1600" dirty="0" err="1">
                <a:solidFill>
                  <a:srgbClr val="FF0000"/>
                </a:solidFill>
              </a:rPr>
              <a:t>Mee</a:t>
            </a:r>
            <a:r>
              <a:rPr lang="en-US" altLang="ja-JP" sz="1600" dirty="0">
                <a:solidFill>
                  <a:srgbClr val="FF0000"/>
                </a:solidFill>
              </a:rPr>
              <a:t> </a:t>
            </a:r>
            <a:r>
              <a:rPr lang="en-US" altLang="ja-JP" sz="1600" dirty="0" smtClean="0">
                <a:solidFill>
                  <a:srgbClr val="FF0000"/>
                </a:solidFill>
              </a:rPr>
              <a:t>(MB n0&gt;3 E/p&gt;0.5)</a:t>
            </a:r>
          </a:p>
          <a:p>
            <a:r>
              <a:rPr lang="en-US" altLang="ja-JP" sz="1600" dirty="0" err="1">
                <a:solidFill>
                  <a:srgbClr val="00FF00"/>
                </a:solidFill>
              </a:rPr>
              <a:t>Mee</a:t>
            </a:r>
            <a:r>
              <a:rPr lang="en-US" altLang="ja-JP" sz="1600" dirty="0">
                <a:solidFill>
                  <a:srgbClr val="00FF00"/>
                </a:solidFill>
              </a:rPr>
              <a:t> (MB </a:t>
            </a:r>
            <a:r>
              <a:rPr lang="en-US" altLang="ja-JP" sz="1600" dirty="0" smtClean="0">
                <a:solidFill>
                  <a:srgbClr val="00FF00"/>
                </a:solidFill>
              </a:rPr>
              <a:t>n0&gt;2 E/p&gt;0.8)</a:t>
            </a:r>
            <a:endParaRPr lang="ja-JP" altLang="en-US" sz="1600" dirty="0">
              <a:solidFill>
                <a:srgbClr val="00FF00"/>
              </a:solidFill>
            </a:endParaRPr>
          </a:p>
          <a:p>
            <a:r>
              <a:rPr lang="en-US" altLang="ja-JP" sz="1600" dirty="0" err="1">
                <a:solidFill>
                  <a:srgbClr val="FF00FF"/>
                </a:solidFill>
              </a:rPr>
              <a:t>Mee</a:t>
            </a:r>
            <a:r>
              <a:rPr lang="en-US" altLang="ja-JP" sz="1600" dirty="0">
                <a:solidFill>
                  <a:srgbClr val="FF00FF"/>
                </a:solidFill>
              </a:rPr>
              <a:t> (MB n0&gt;3 </a:t>
            </a:r>
            <a:r>
              <a:rPr lang="en-US" altLang="ja-JP" sz="1600" dirty="0" smtClean="0">
                <a:solidFill>
                  <a:srgbClr val="FF00FF"/>
                </a:solidFill>
              </a:rPr>
              <a:t>E/p&gt;0.8)</a:t>
            </a:r>
            <a:endParaRPr lang="ja-JP" altLang="en-US" sz="1600" dirty="0">
              <a:solidFill>
                <a:srgbClr val="FF00FF"/>
              </a:solidFill>
            </a:endParaRPr>
          </a:p>
          <a:p>
            <a:endParaRPr lang="en-US" altLang="ja-JP" sz="1600" dirty="0" smtClean="0"/>
          </a:p>
          <a:p>
            <a:r>
              <a:rPr lang="en-US" altLang="ja-JP" sz="1600" dirty="0" err="1">
                <a:solidFill>
                  <a:srgbClr val="00CCFF"/>
                </a:solidFill>
              </a:rPr>
              <a:t>Mee</a:t>
            </a:r>
            <a:r>
              <a:rPr lang="en-US" altLang="ja-JP" sz="1600" dirty="0">
                <a:solidFill>
                  <a:srgbClr val="00CCFF"/>
                </a:solidFill>
              </a:rPr>
              <a:t> (MB </a:t>
            </a:r>
            <a:r>
              <a:rPr lang="en-US" altLang="ja-JP" sz="1600" dirty="0" smtClean="0">
                <a:solidFill>
                  <a:srgbClr val="00CCFF"/>
                </a:solidFill>
              </a:rPr>
              <a:t>n0&gt;2 0.5&lt;E/p&lt;0.8</a:t>
            </a:r>
            <a:r>
              <a:rPr lang="en-US" altLang="ja-JP" sz="1600" dirty="0">
                <a:solidFill>
                  <a:srgbClr val="00CCFF"/>
                </a:solidFill>
              </a:rPr>
              <a:t>)</a:t>
            </a:r>
            <a:endParaRPr lang="ja-JP" altLang="en-US" sz="1600" dirty="0">
              <a:solidFill>
                <a:srgbClr val="00CCFF"/>
              </a:solidFill>
            </a:endParaRPr>
          </a:p>
          <a:p>
            <a:endParaRPr lang="ja-JP" altLang="en-US" sz="1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82960" y="728700"/>
            <a:ext cx="3209520" cy="5508612"/>
          </a:xfrm>
        </p:spPr>
        <p:txBody>
          <a:bodyPr>
            <a:normAutofit fontScale="62500" lnSpcReduction="20000"/>
          </a:bodyPr>
          <a:lstStyle/>
          <a:p>
            <a:r>
              <a:rPr kumimoji="1" lang="en-US" altLang="ja-JP" dirty="0" smtClean="0"/>
              <a:t>Compare </a:t>
            </a:r>
            <a:r>
              <a:rPr kumimoji="1" lang="en-US" altLang="ja-JP" dirty="0" err="1" smtClean="0"/>
              <a:t>Mee</a:t>
            </a:r>
            <a:r>
              <a:rPr kumimoji="1" lang="en-US" altLang="ja-JP" dirty="0" smtClean="0"/>
              <a:t>=0.6, 0.08 peak with </a:t>
            </a:r>
            <a:r>
              <a:rPr kumimoji="1" lang="en-US" altLang="ja-JP" dirty="0" err="1" smtClean="0"/>
              <a:t>tigher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elD</a:t>
            </a:r>
            <a:endParaRPr lang="en-US" altLang="ja-JP" dirty="0"/>
          </a:p>
          <a:p>
            <a:r>
              <a:rPr kumimoji="1" lang="en-US" altLang="ja-JP" dirty="0" smtClean="0"/>
              <a:t>If using </a:t>
            </a:r>
            <a:r>
              <a:rPr kumimoji="1" lang="en-US" altLang="ja-JP" dirty="0" err="1" smtClean="0"/>
              <a:t>tigher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eID</a:t>
            </a:r>
            <a:r>
              <a:rPr kumimoji="1" lang="en-US" altLang="ja-JP" dirty="0" smtClean="0"/>
              <a:t>, the peak at </a:t>
            </a:r>
            <a:r>
              <a:rPr kumimoji="1" lang="en-US" altLang="ja-JP" dirty="0" err="1" smtClean="0"/>
              <a:t>Mee</a:t>
            </a:r>
            <a:r>
              <a:rPr kumimoji="1" lang="en-US" altLang="ja-JP" dirty="0" smtClean="0"/>
              <a:t>=0.6 get small, but </a:t>
            </a:r>
            <a:r>
              <a:rPr kumimoji="1" lang="en-US" altLang="ja-JP" dirty="0" err="1" smtClean="0"/>
              <a:t>Mee</a:t>
            </a:r>
            <a:r>
              <a:rPr kumimoji="1" lang="en-US" altLang="ja-JP" dirty="0" smtClean="0"/>
              <a:t>=0.08 does not change.</a:t>
            </a:r>
          </a:p>
          <a:p>
            <a:r>
              <a:rPr kumimoji="1" lang="en-US" altLang="ja-JP" dirty="0" smtClean="0"/>
              <a:t>This shows the peak at </a:t>
            </a:r>
            <a:r>
              <a:rPr kumimoji="1" lang="en-US" altLang="ja-JP" dirty="0" err="1" smtClean="0"/>
              <a:t>Mee</a:t>
            </a:r>
            <a:r>
              <a:rPr kumimoji="1" lang="en-US" altLang="ja-JP" dirty="0" smtClean="0"/>
              <a:t>=0.6 is made from the hadron track with </a:t>
            </a:r>
            <a:r>
              <a:rPr kumimoji="1" lang="en-US" altLang="ja-JP" dirty="0" err="1" smtClean="0"/>
              <a:t>mis</a:t>
            </a:r>
            <a:r>
              <a:rPr kumimoji="1" lang="en-US" altLang="ja-JP" dirty="0" smtClean="0"/>
              <a:t>-ID 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If choosing hadron </a:t>
            </a:r>
            <a:r>
              <a:rPr lang="en-US" altLang="ja-JP" dirty="0" smtClean="0"/>
              <a:t>even associated with RICH:</a:t>
            </a:r>
            <a:endParaRPr lang="en-US" altLang="ja-JP" dirty="0" smtClean="0"/>
          </a:p>
          <a:p>
            <a:pPr lvl="1"/>
            <a:r>
              <a:rPr kumimoji="1" lang="en-US" altLang="ja-JP" dirty="0"/>
              <a:t>N0&gt;2 </a:t>
            </a:r>
            <a:r>
              <a:rPr lang="en-US" altLang="ja-JP" dirty="0" smtClean="0"/>
              <a:t>&amp; 0.5&lt;E/p&lt;0.8</a:t>
            </a:r>
          </a:p>
          <a:p>
            <a:pPr marL="457200" lvl="1" indent="0">
              <a:buNone/>
            </a:pPr>
            <a:r>
              <a:rPr lang="en-US" altLang="ja-JP" dirty="0" smtClean="0"/>
              <a:t>The peak at </a:t>
            </a:r>
            <a:r>
              <a:rPr lang="en-US" altLang="ja-JP" dirty="0" err="1" smtClean="0"/>
              <a:t>Mee</a:t>
            </a:r>
            <a:r>
              <a:rPr lang="en-US" altLang="ja-JP" dirty="0" smtClean="0"/>
              <a:t>=0.6 was appeared and </a:t>
            </a:r>
            <a:r>
              <a:rPr lang="en-US" altLang="ja-JP" dirty="0" err="1" smtClean="0"/>
              <a:t>Mee</a:t>
            </a:r>
            <a:r>
              <a:rPr lang="en-US" altLang="ja-JP" dirty="0" smtClean="0"/>
              <a:t>=0.08(</a:t>
            </a:r>
            <a:r>
              <a:rPr lang="en-US" altLang="ja-JP" dirty="0" err="1" smtClean="0"/>
              <a:t>convpeak</a:t>
            </a:r>
            <a:r>
              <a:rPr lang="en-US" altLang="ja-JP" dirty="0" smtClean="0"/>
              <a:t>) was disappeared.</a:t>
            </a:r>
            <a:endParaRPr lang="en-US" altLang="ja-JP" dirty="0" smtClean="0"/>
          </a:p>
          <a:p>
            <a:pPr marL="457200" lvl="1" indent="0">
              <a:buNone/>
            </a:pPr>
            <a:endParaRPr kumimoji="1" lang="en-US" altLang="ja-JP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258799" y="4797152"/>
            <a:ext cx="43150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Here, DCH-mom is used to calculated </a:t>
            </a:r>
            <a:r>
              <a:rPr lang="en-US" altLang="ja-JP" dirty="0" err="1" smtClean="0"/>
              <a:t>Mee</a:t>
            </a:r>
            <a:r>
              <a:rPr lang="en-US" altLang="ja-JP" dirty="0" smtClean="0"/>
              <a:t>.  </a:t>
            </a:r>
            <a:endParaRPr lang="en-US" altLang="ja-JP" dirty="0"/>
          </a:p>
          <a:p>
            <a:r>
              <a:rPr lang="en-US" altLang="ja-JP" dirty="0" smtClean="0"/>
              <a:t>Refit mom is not used.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09998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467</Words>
  <Application>Microsoft Office PowerPoint</Application>
  <PresentationFormat>画面に合わせる (4:3)</PresentationFormat>
  <Paragraphs>82</Paragraphs>
  <Slides>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​​テーマ</vt:lpstr>
      <vt:lpstr>Study on Amount of Material</vt:lpstr>
      <vt:lpstr>PowerPoint プレゼンテーション</vt:lpstr>
      <vt:lpstr>Comparison Mee distribution </vt:lpstr>
      <vt:lpstr>Comparison of Mee between data(pp) and simulation(pi0)</vt:lpstr>
      <vt:lpstr>Conversion Position and Mee in Simulation</vt:lpstr>
      <vt:lpstr>About Mee=0.6 peak</vt:lpstr>
      <vt:lpstr>Correlation between phiv and Mee</vt:lpstr>
      <vt:lpstr>Mee with tigher eID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on Amount of Material</dc:title>
  <dc:creator>hachiya</dc:creator>
  <cp:lastModifiedBy>hachiya</cp:lastModifiedBy>
  <cp:revision>8</cp:revision>
  <dcterms:created xsi:type="dcterms:W3CDTF">2013-01-31T20:26:31Z</dcterms:created>
  <dcterms:modified xsi:type="dcterms:W3CDTF">2013-02-01T08:30:25Z</dcterms:modified>
</cp:coreProperties>
</file>