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90" r:id="rId3"/>
    <p:sldId id="297" r:id="rId4"/>
    <p:sldId id="269" r:id="rId5"/>
    <p:sldId id="262" r:id="rId6"/>
    <p:sldId id="266" r:id="rId7"/>
    <p:sldId id="267" r:id="rId8"/>
    <p:sldId id="287" r:id="rId9"/>
    <p:sldId id="280" r:id="rId10"/>
    <p:sldId id="288" r:id="rId11"/>
    <p:sldId id="289" r:id="rId12"/>
    <p:sldId id="294" r:id="rId13"/>
    <p:sldId id="296" r:id="rId14"/>
    <p:sldId id="298" r:id="rId15"/>
    <p:sldId id="293" r:id="rId16"/>
    <p:sldId id="29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3A19230-1666-48CC-B25E-A1C84617FB3F}">
          <p14:sldIdLst>
            <p14:sldId id="285"/>
            <p14:sldId id="290"/>
            <p14:sldId id="297"/>
            <p14:sldId id="269"/>
            <p14:sldId id="262"/>
            <p14:sldId id="266"/>
            <p14:sldId id="267"/>
            <p14:sldId id="287"/>
            <p14:sldId id="280"/>
            <p14:sldId id="288"/>
            <p14:sldId id="289"/>
            <p14:sldId id="294"/>
            <p14:sldId id="296"/>
            <p14:sldId id="298"/>
            <p14:sldId id="293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B1BB2-57AA-4241-B576-0EDD95AEB0EB}" type="datetimeFigureOut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6BA33-A0AA-4422-A94F-1C0DF87E2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1264-A497-4664-9A76-56C049CDBFC0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2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2296-33B3-46A5-B5DB-4919CFA1DA4F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60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D46D-65A1-47FA-8639-9F4BC5E2063F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8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929B-4676-4771-A298-F93976BCBAB8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5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6175-56A2-4B35-834B-21515D232797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E1AA1-6E19-4291-8C82-7E7F5B4EE6DD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69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A16B-001C-46AB-A22E-DB89555DDE5A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96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4188-B4D4-44EC-9716-88640CDB3D07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1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A49D-C920-4100-B7EA-571B4C88E57D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74A7-7B4E-43B0-9286-80D11DB31347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70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494F-A398-4699-8662-F7BCB7D7C3CF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16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5E7E-2A0D-4D7E-94A1-A4E8E83C3F08}" type="datetime1">
              <a:rPr lang="zh-CN" altLang="en-US" smtClean="0"/>
              <a:t>2013/7/9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C2F5-655D-4C9A-9189-3D752994E6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1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YU, </a:t>
            </a:r>
            <a:r>
              <a:rPr lang="en-US" altLang="zh-CN" i="1" dirty="0" err="1" smtClean="0">
                <a:latin typeface="Adobe 明體 Std L" pitchFamily="18" charset="-128"/>
                <a:ea typeface="Adobe 明體 Std L" pitchFamily="18" charset="-128"/>
              </a:rPr>
              <a:t>Haiwang</a:t>
            </a:r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 (</a:t>
            </a:r>
            <a:r>
              <a:rPr lang="zh-CN" altLang="en-US" i="1" dirty="0" smtClean="0">
                <a:latin typeface="Adobe 明體 Std L" pitchFamily="18" charset="-128"/>
                <a:ea typeface="Adobe 明體 Std L" pitchFamily="18" charset="-128"/>
              </a:rPr>
              <a:t>于海旺</a:t>
            </a:r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)</a:t>
            </a:r>
          </a:p>
          <a:p>
            <a:endParaRPr lang="en-US" altLang="zh-CN" i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Ph.D. candidate at Peking University, student of Mao, </a:t>
            </a:r>
            <a:r>
              <a:rPr lang="en-US" altLang="zh-CN" i="1" dirty="0" err="1" smtClean="0">
                <a:latin typeface="Adobe 明體 Std L" pitchFamily="18" charset="-128"/>
                <a:ea typeface="Adobe 明體 Std L" pitchFamily="18" charset="-128"/>
              </a:rPr>
              <a:t>Yajun</a:t>
            </a:r>
            <a:endParaRPr lang="en-US" altLang="zh-CN" i="1" dirty="0" smtClean="0">
              <a:latin typeface="Adobe 明體 Std L" pitchFamily="18" charset="-128"/>
              <a:ea typeface="Adobe 明體 Std L" pitchFamily="18" charset="-128"/>
            </a:endParaRPr>
          </a:p>
          <a:p>
            <a:pPr lvl="1"/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working in BESIII collaboration for 2 years</a:t>
            </a:r>
          </a:p>
          <a:p>
            <a:endParaRPr lang="en-US" altLang="zh-CN" i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student of Ming and </a:t>
            </a:r>
            <a:r>
              <a:rPr lang="en-US" altLang="zh-CN" i="1" dirty="0" err="1" smtClean="0">
                <a:latin typeface="Adobe 明體 Std L" pitchFamily="18" charset="-128"/>
                <a:ea typeface="Adobe 明體 Std L" pitchFamily="18" charset="-128"/>
              </a:rPr>
              <a:t>Xiaorong</a:t>
            </a:r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 at PHENIX</a:t>
            </a:r>
          </a:p>
          <a:p>
            <a:endParaRPr lang="en-US" altLang="zh-CN" i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will focus on </a:t>
            </a:r>
            <a:r>
              <a:rPr lang="en-US" altLang="zh-CN" i="1" dirty="0" err="1" smtClean="0">
                <a:latin typeface="Adobe 明體 Std L" pitchFamily="18" charset="-128"/>
                <a:ea typeface="Adobe 明體 Std L" pitchFamily="18" charset="-128"/>
              </a:rPr>
              <a:t>Drell</a:t>
            </a:r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-Yan Asymmetry</a:t>
            </a:r>
          </a:p>
          <a:p>
            <a:endParaRPr lang="en-US" altLang="zh-CN" i="1" dirty="0" smtClean="0">
              <a:latin typeface="Adobe 明體 Std L" pitchFamily="18" charset="-128"/>
              <a:ea typeface="Adobe 明體 Std L" pitchFamily="18" charset="-128"/>
            </a:endParaRPr>
          </a:p>
          <a:p>
            <a:r>
              <a:rPr lang="en-US" altLang="zh-CN" i="1" dirty="0" smtClean="0">
                <a:latin typeface="Adobe 明體 Std L" pitchFamily="18" charset="-128"/>
                <a:ea typeface="Adobe 明體 Std L" pitchFamily="18" charset="-128"/>
              </a:rPr>
              <a:t>am now trying to do B to </a:t>
            </a:r>
            <a:r>
              <a:rPr lang="en-US" altLang="zh-CN" i="1" dirty="0" err="1" smtClean="0">
                <a:latin typeface="Adobe 明體 Std L" pitchFamily="18" charset="-128"/>
                <a:ea typeface="Adobe 明體 Std L" pitchFamily="18" charset="-128"/>
              </a:rPr>
              <a:t>Jpsi</a:t>
            </a:r>
            <a:endParaRPr lang="en-US" altLang="zh-CN" i="1" dirty="0" smtClean="0">
              <a:latin typeface="Adobe 明體 Std L" pitchFamily="18" charset="-128"/>
              <a:ea typeface="Adobe 明體 Std L" pitchFamily="18" charset="-128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34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set for </a:t>
            </a:r>
            <a:r>
              <a:rPr lang="en-US" altLang="zh-CN" dirty="0" err="1" smtClean="0"/>
              <a:t>bkg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134813"/>
              </p:ext>
            </p:extLst>
          </p:nvPr>
        </p:nvGraphicFramePr>
        <p:xfrm>
          <a:off x="2651523" y="1708024"/>
          <a:ext cx="614259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576"/>
                <a:gridCol w="1847576"/>
                <a:gridCol w="24474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bb</a:t>
                      </a:r>
                      <a:r>
                        <a:rPr lang="en-US" altLang="zh-CN" sz="1600" baseline="0" dirty="0" smtClean="0"/>
                        <a:t> 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dy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pythia</a:t>
                      </a:r>
                      <a:r>
                        <a:rPr lang="en-US" altLang="zh-CN" sz="1600" baseline="0" dirty="0" smtClean="0"/>
                        <a:t> events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100M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cross-section (</a:t>
                      </a:r>
                      <a:r>
                        <a:rPr lang="en-US" altLang="zh-CN" sz="1600" dirty="0" err="1" smtClean="0"/>
                        <a:t>mb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5.4D-03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1.8D-4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lum_gen</a:t>
                      </a:r>
                      <a:r>
                        <a:rPr lang="en-US" altLang="zh-CN" sz="1600" dirty="0" smtClean="0"/>
                        <a:t>(pb-1)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56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lum_run12(pb-1)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~30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~30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scale factor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0.54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Entries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1’200’478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1’105’029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9" y="58388"/>
            <a:ext cx="6076191" cy="33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9" y="3439341"/>
            <a:ext cx="6076191" cy="338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064525" y="996287"/>
            <a:ext cx="1692324" cy="752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bb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064525" y="4379515"/>
            <a:ext cx="1692324" cy="752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dy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34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bb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098" name="Picture 2" descr="C:\Users\KingYu\Desktop\bkg\bb_100M Fy\cur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10" y="1825625"/>
            <a:ext cx="64163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9156700" y="0"/>
            <a:ext cx="3035300" cy="302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fit result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LD_mean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LD_sigma</a:t>
            </a:r>
            <a:r>
              <a:rPr lang="en-US" altLang="zh-CN" dirty="0" smtClean="0"/>
              <a:t>) with </a:t>
            </a:r>
            <a:r>
              <a:rPr lang="en-US" altLang="zh-CN" dirty="0"/>
              <a:t>different windows of di-mu </a:t>
            </a:r>
            <a:r>
              <a:rPr lang="en-US" altLang="zh-CN" dirty="0" smtClean="0"/>
              <a:t>mass:</a:t>
            </a:r>
          </a:p>
          <a:p>
            <a:pPr algn="ctr"/>
            <a:r>
              <a:rPr lang="en-US" altLang="zh-CN" dirty="0" smtClean="0"/>
              <a:t>min_win~min_win+1(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2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074" name="Picture 2" descr="C:\Users\KingYu\Desktop\bkg\dy_10M Fy\cur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10" y="1825625"/>
            <a:ext cx="641637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521531" y="2967335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zh-CN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2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1038" name="Picture 14" descr="C:\Users\KingYu\Desktop\bkg\bb_100M Fy\1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501775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KingYu\Desktop\bkg\bb_100M Fy\2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501775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KingYu\Desktop\bkg\bb_100M Fy\2.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501775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KingYu\Desktop\bkg\bb_100M Fy\3.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749675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KingYu\Desktop\bkg\bb_100M Fy\3.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749675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KingYu\Desktop\bkg\bb_100M Fy\4.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749675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5007769" y="482600"/>
            <a:ext cx="2147887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bb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0" y="0"/>
            <a:ext cx="12700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84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22028" y="6051550"/>
            <a:ext cx="2743200" cy="365125"/>
          </a:xfrm>
        </p:spPr>
        <p:txBody>
          <a:bodyPr/>
          <a:lstStyle/>
          <a:p>
            <a:fld id="{4B06C2F5-655D-4C9A-9189-3D752994E65C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007769" y="482600"/>
            <a:ext cx="2147887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dy</a:t>
            </a:r>
            <a:endParaRPr lang="zh-CN" altLang="en-US" dirty="0"/>
          </a:p>
        </p:txBody>
      </p:sp>
      <p:pic>
        <p:nvPicPr>
          <p:cNvPr id="2062" name="Picture 14" descr="C:\Users\KingYu\Desktop\bkg\dy_10M Fy\1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13" y="1343694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KingYu\Desktop\bkg\dy_10M Fy\2.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13" y="1343694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KingYu\Desktop\bkg\dy_10M Fy\2.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13" y="1343694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KingYu\Desktop\bkg\dy_10M Fy\3.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13" y="3591594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KingYu\Desktop\bkg\dy_10M Fy\3.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13" y="3591594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KingYu\Desktop\bkg\dy_10M Fy\4.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13" y="3591594"/>
            <a:ext cx="33147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0" y="0"/>
            <a:ext cx="12700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49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separate prompt and non prompt </a:t>
            </a:r>
            <a:r>
              <a:rPr lang="en-US" altLang="zh-CN" dirty="0" err="1" smtClean="0"/>
              <a:t>Jpsi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7" y="1795006"/>
            <a:ext cx="6686632" cy="473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9180449" y="5163869"/>
            <a:ext cx="2542978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From Ming’s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3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MC</a:t>
            </a:r>
            <a:r>
              <a:rPr lang="zh-CN" altLang="en-US" dirty="0" smtClean="0"/>
              <a:t> </a:t>
            </a:r>
            <a:r>
              <a:rPr lang="en-US" altLang="zh-CN" dirty="0" smtClean="0"/>
              <a:t>feasibility study using </a:t>
            </a:r>
            <a:r>
              <a:rPr lang="en-US" altLang="zh-CN" dirty="0" err="1"/>
              <a:t>R</a:t>
            </a:r>
            <a:r>
              <a:rPr lang="en-US" altLang="zh-CN" dirty="0" err="1" smtClean="0"/>
              <a:t>ooFit</a:t>
            </a:r>
            <a:endParaRPr lang="en-US" altLang="zh-CN" dirty="0" smtClean="0"/>
          </a:p>
          <a:p>
            <a:r>
              <a:rPr lang="en-US" altLang="zh-CN" dirty="0" err="1" smtClean="0"/>
              <a:t>unbinned</a:t>
            </a:r>
            <a:r>
              <a:rPr lang="en-US" altLang="zh-CN" dirty="0" smtClean="0"/>
              <a:t> 2D-fit (ALICE, CDF)</a:t>
            </a:r>
          </a:p>
          <a:p>
            <a:r>
              <a:rPr lang="en-US" altLang="zh-CN" dirty="0" smtClean="0"/>
              <a:t>signal model:</a:t>
            </a:r>
          </a:p>
          <a:p>
            <a:pPr lvl="1"/>
            <a:r>
              <a:rPr lang="en-US" altLang="zh-CN" dirty="0" smtClean="0"/>
              <a:t>mass: </a:t>
            </a:r>
            <a:r>
              <a:rPr lang="zh-CN" altLang="en-US" dirty="0" smtClean="0"/>
              <a:t>𝐷𝑜𝑢𝑏𝑙𝑒 𝐺𝑎𝑢𝑠𝑠</a:t>
            </a:r>
            <a:endParaRPr lang="en-US" altLang="zh-CN" dirty="0" smtClean="0"/>
          </a:p>
          <a:p>
            <a:pPr lvl="1"/>
            <a:r>
              <a:rPr lang="en-US" altLang="zh-CN" dirty="0" err="1"/>
              <a:t>testVar</a:t>
            </a:r>
            <a:r>
              <a:rPr lang="en-US" altLang="zh-CN" dirty="0"/>
              <a:t>(squared </a:t>
            </a:r>
            <a:r>
              <a:rPr lang="en-US" altLang="zh-CN" dirty="0" smtClean="0"/>
              <a:t>sum of two </a:t>
            </a:r>
            <a:r>
              <a:rPr lang="en-US" altLang="zh-CN" dirty="0" err="1" smtClean="0"/>
              <a:t>trk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DCArs</a:t>
            </a:r>
            <a:r>
              <a:rPr lang="en-US" altLang="zh-CN" dirty="0" smtClean="0"/>
              <a:t>): </a:t>
            </a:r>
            <a:r>
              <a:rPr lang="zh-CN" altLang="en-US" dirty="0" smtClean="0"/>
              <a:t>𝐿𝑎𝑛𝑑𝑎𝑢</a:t>
            </a:r>
            <a:r>
              <a:rPr lang="zh-CN" altLang="en-US" dirty="0"/>
              <a:t>⨂</a:t>
            </a:r>
            <a:r>
              <a:rPr lang="zh-CN" altLang="en-US" dirty="0" smtClean="0"/>
              <a:t>𝐺𝑎𝑢𝑠𝑠</a:t>
            </a:r>
            <a:endParaRPr lang="en-US" altLang="zh-CN" dirty="0" smtClean="0"/>
          </a:p>
          <a:p>
            <a:r>
              <a:rPr lang="en-US" altLang="zh-CN" dirty="0" err="1" smtClean="0"/>
              <a:t>bkg</a:t>
            </a:r>
            <a:r>
              <a:rPr lang="en-US" altLang="zh-CN" dirty="0" smtClean="0"/>
              <a:t> model:</a:t>
            </a:r>
          </a:p>
          <a:p>
            <a:pPr lvl="1"/>
            <a:r>
              <a:rPr lang="en-US" altLang="zh-CN" dirty="0" smtClean="0"/>
              <a:t>use the side band to determine </a:t>
            </a:r>
            <a:r>
              <a:rPr lang="en-US" altLang="zh-CN" dirty="0" err="1" smtClean="0"/>
              <a:t>bkg</a:t>
            </a:r>
            <a:r>
              <a:rPr lang="en-US" altLang="zh-CN" dirty="0" smtClean="0"/>
              <a:t> shape</a:t>
            </a:r>
          </a:p>
          <a:p>
            <a:pPr lvl="1"/>
            <a:r>
              <a:rPr lang="en-US" altLang="zh-CN" dirty="0" smtClean="0"/>
              <a:t>preliminary test of </a:t>
            </a:r>
            <a:r>
              <a:rPr lang="en-US" altLang="zh-CN" dirty="0" err="1" smtClean="0"/>
              <a:t>testVar</a:t>
            </a:r>
            <a:r>
              <a:rPr lang="en-US" altLang="zh-CN" dirty="0" smtClean="0"/>
              <a:t> distribution in different mass windows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set for signal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32000"/>
              </p:ext>
            </p:extLst>
          </p:nvPr>
        </p:nvGraphicFramePr>
        <p:xfrm>
          <a:off x="2651523" y="1708024"/>
          <a:ext cx="614259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576"/>
                <a:gridCol w="1847576"/>
                <a:gridCol w="24474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b2jpsi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prompt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Jpsi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pythia</a:t>
                      </a:r>
                      <a:r>
                        <a:rPr lang="en-US" altLang="zh-CN" sz="1600" baseline="0" dirty="0" smtClean="0"/>
                        <a:t> events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1M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cross-section (</a:t>
                      </a:r>
                      <a:r>
                        <a:rPr lang="en-US" altLang="zh-CN" sz="1600" dirty="0" err="1" smtClean="0"/>
                        <a:t>mb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5.4D-03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9.0D-04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lum_gen</a:t>
                      </a:r>
                      <a:r>
                        <a:rPr lang="en-US" altLang="zh-CN" sz="1600" dirty="0" smtClean="0"/>
                        <a:t>(pb-1)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lum_run12(pb-1)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scale factor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27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BR</a:t>
                      </a:r>
                      <a:r>
                        <a:rPr lang="en-US" altLang="zh-CN" sz="1600" baseline="0" dirty="0" smtClean="0"/>
                        <a:t> factor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~1.% * 5.93%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5.93%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Scale factor’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9.6D-2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1.6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Entries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393’222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89’882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model_2: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𝐷𝑜𝑢𝑏𝑙𝑒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𝐺𝑎𝑢𝑠𝑠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𝐿𝑎𝑛𝑑𝑎𝑢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𝐺𝑎𝑢𝑠𝑠</m:t>
                    </m:r>
                  </m:oMath>
                </a14:m>
                <a:r>
                  <a:rPr lang="en-US" altLang="zh-CN" b="0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zh-CN" b="0" dirty="0" smtClean="0">
                    <a:ea typeface="Cambria Math" panose="020405030504060302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275967" y="1825625"/>
            <a:ext cx="1609344" cy="78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b2Jpsi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5311" y="1825625"/>
            <a:ext cx="8421377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4370974" y="3723696"/>
                <a:ext cx="1673566" cy="72955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altLang="zh-CN" sz="1400" i="1">
                          <a:latin typeface="Cambria Math"/>
                        </a:rPr>
                        <m:t>=1.06653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974" y="3723696"/>
                <a:ext cx="1673566" cy="72955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8454107" y="3723695"/>
                <a:ext cx="1673566" cy="72955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altLang="zh-CN" sz="1400" i="1">
                          <a:latin typeface="Cambria Math"/>
                        </a:rPr>
                        <m:t>=1.01857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107" y="3723695"/>
                <a:ext cx="1673566" cy="72955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model_2: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𝐷𝑜𝑢𝑏𝑙𝑒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𝐺𝑎𝑢𝑠𝑠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𝐿𝑎𝑛𝑑𝑎𝑢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𝐺𝑎𝑢𝑠𝑠</m:t>
                    </m:r>
                  </m:oMath>
                </a14:m>
                <a:r>
                  <a:rPr lang="en-US" altLang="zh-CN" b="0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zh-CN" b="0" dirty="0" smtClean="0">
                    <a:ea typeface="Cambria Math" panose="020405030504060302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275967" y="1825625"/>
            <a:ext cx="1609344" cy="78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prompt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5311" y="1825625"/>
            <a:ext cx="8421377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 5"/>
              <p:cNvSpPr/>
              <p:nvPr/>
            </p:nvSpPr>
            <p:spPr>
              <a:xfrm>
                <a:off x="4370974" y="3723696"/>
                <a:ext cx="1673566" cy="72955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altLang="zh-CN" sz="1400" i="1">
                          <a:latin typeface="Cambria Math"/>
                        </a:rPr>
                        <m:t>=0.754807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圆角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974" y="3723696"/>
                <a:ext cx="1673566" cy="729551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8454107" y="3723695"/>
                <a:ext cx="1673566" cy="72955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𝑜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altLang="zh-CN" sz="14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altLang="zh-CN" sz="1400" i="1">
                          <a:latin typeface="Cambria Math"/>
                        </a:rPr>
                        <m:t>=0.740243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107" y="3723695"/>
                <a:ext cx="1673566" cy="729551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1037125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model_2: 2D-fit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𝑓𝑖𝑡𝑅𝑒𝑠𝑢𝑙𝑡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𝑖𝑛𝑝𝑢𝑡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𝑣𝑠</m:t>
                    </m:r>
                    <m:r>
                      <a:rPr lang="en-US" altLang="zh-CN" b="0" i="1" smtClean="0">
                        <a:latin typeface="Cambria Math"/>
                      </a:rPr>
                      <m:t>. </m:t>
                    </m:r>
                    <m:r>
                      <a:rPr lang="en-US" altLang="zh-CN" b="0" i="1" smtClean="0">
                        <a:latin typeface="Cambria Math"/>
                      </a:rPr>
                      <m:t>𝑖𝑛𝑝𝑢𝑡</m:t>
                    </m:r>
                  </m:oMath>
                </a14:m>
                <a:r>
                  <a:rPr lang="en-US" altLang="zh-CN" b="0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zh-CN" b="0" dirty="0" smtClean="0">
                    <a:ea typeface="Cambria Math" panose="020405030504060302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1037125" cy="1325563"/>
              </a:xfrm>
              <a:blipFill rotWithShape="1">
                <a:blip r:embed="rId2"/>
                <a:stretch>
                  <a:fillRect l="-1933" t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2050" name="Picture 2" descr="C:\Users\KingYu\SkyDrive\work_2013-05-30\model2,fit1,data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11" y="1825625"/>
            <a:ext cx="84213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0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model_2: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𝑟𝑎𝑡𝑖𝑜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𝑓𝑖𝑡𝑅𝑒𝑠𝑢𝑙𝑡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−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𝑖𝑛𝑝𝑢𝑡</m:t>
                        </m:r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𝑖𝑛𝑝𝑢𝑡</m:t>
                        </m:r>
                      </m:den>
                    </m:f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𝑣𝑠</m:t>
                    </m:r>
                    <m:r>
                      <a:rPr lang="en-US" altLang="zh-CN" b="0" i="1" smtClean="0">
                        <a:latin typeface="Cambria Math"/>
                      </a:rPr>
                      <m:t>. </m:t>
                    </m:r>
                    <m:r>
                      <a:rPr lang="en-US" altLang="zh-CN" b="0" i="1" smtClean="0">
                        <a:latin typeface="Cambria Math"/>
                      </a:rPr>
                      <m:t>𝑖𝑛𝑝𝑢𝑡</m:t>
                    </m:r>
                  </m:oMath>
                </a14:m>
                <a:r>
                  <a:rPr lang="en-US" altLang="zh-CN" b="0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zh-CN" b="0" dirty="0" smtClean="0">
                    <a:ea typeface="Cambria Math" panose="02040503050406030204" pitchFamily="18" charset="0"/>
                  </a:rPr>
                </a:b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87" t="-12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" name="Picture 2" descr="C:\Users\KingYu\SkyDrive\work_2013-05-30\r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11" y="1825625"/>
            <a:ext cx="84213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model_2: </a:t>
            </a:r>
            <a:r>
              <a:rPr lang="en-US" altLang="zh-CN" b="0" dirty="0" err="1" smtClean="0">
                <a:ea typeface="Cambria Math" panose="02040503050406030204" pitchFamily="18" charset="0"/>
              </a:rPr>
              <a:t>DCAr</a:t>
            </a:r>
            <a:r>
              <a:rPr lang="en-US" altLang="zh-CN" b="0" dirty="0" smtClean="0">
                <a:ea typeface="Cambria Math" panose="02040503050406030204" pitchFamily="18" charset="0"/>
              </a:rPr>
              <a:t> 1D-fit</a:t>
            </a:r>
            <a:br>
              <a:rPr lang="en-US" altLang="zh-CN" b="0" dirty="0" smtClean="0">
                <a:ea typeface="Cambria Math" panose="02040503050406030204" pitchFamily="18" charset="0"/>
              </a:rPr>
            </a:b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6C2F5-655D-4C9A-9189-3D752994E65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26" name="Picture 2" descr="C:\Users\KingYu\SkyDrive\work_2013-05-30\model2,fit2,data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11" y="1825625"/>
            <a:ext cx="84213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318</Words>
  <Application>Microsoft Office PowerPoint</Application>
  <PresentationFormat>自定义</PresentationFormat>
  <Paragraphs>106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separate prompt and non prompt Jpsi</vt:lpstr>
      <vt:lpstr>outline</vt:lpstr>
      <vt:lpstr>data set for signal</vt:lpstr>
      <vt:lpstr>model_2: Double Gauss ⋅Landau⨂Gauss </vt:lpstr>
      <vt:lpstr>model_2: Double Gauss ⋅Landau⨂Gauss </vt:lpstr>
      <vt:lpstr>model_2: 2D-fit (fitResult -input)  vs. input </vt:lpstr>
      <vt:lpstr>model_2: ratio=(fitResult -input)/input  vs. input </vt:lpstr>
      <vt:lpstr>model_2: DCAr 1D-fit </vt:lpstr>
      <vt:lpstr>data set for bkg</vt:lpstr>
      <vt:lpstr>PowerPoint 演示文稿</vt:lpstr>
      <vt:lpstr>bb</vt:lpstr>
      <vt:lpstr>dy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b2jpsi</dc:title>
  <dc:creator>于海旺</dc:creator>
  <cp:lastModifiedBy>KingYu</cp:lastModifiedBy>
  <cp:revision>116</cp:revision>
  <dcterms:created xsi:type="dcterms:W3CDTF">2013-05-17T02:24:04Z</dcterms:created>
  <dcterms:modified xsi:type="dcterms:W3CDTF">2013-07-09T04:49:57Z</dcterms:modified>
</cp:coreProperties>
</file>