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2"/>
  </p:notesMasterIdLst>
  <p:sldIdLst>
    <p:sldId id="493" r:id="rId2"/>
    <p:sldId id="410" r:id="rId3"/>
    <p:sldId id="527" r:id="rId4"/>
    <p:sldId id="495" r:id="rId5"/>
    <p:sldId id="528" r:id="rId6"/>
    <p:sldId id="497" r:id="rId7"/>
    <p:sldId id="419" r:id="rId8"/>
    <p:sldId id="500" r:id="rId9"/>
    <p:sldId id="439" r:id="rId10"/>
    <p:sldId id="533" r:id="rId11"/>
    <p:sldId id="534" r:id="rId12"/>
    <p:sldId id="455" r:id="rId13"/>
    <p:sldId id="367" r:id="rId14"/>
    <p:sldId id="365" r:id="rId15"/>
    <p:sldId id="296" r:id="rId16"/>
    <p:sldId id="476" r:id="rId17"/>
    <p:sldId id="522" r:id="rId18"/>
    <p:sldId id="532" r:id="rId19"/>
    <p:sldId id="304" r:id="rId20"/>
    <p:sldId id="519" r:id="rId21"/>
    <p:sldId id="306" r:id="rId22"/>
    <p:sldId id="378" r:id="rId23"/>
    <p:sldId id="523" r:id="rId24"/>
    <p:sldId id="525" r:id="rId25"/>
    <p:sldId id="524" r:id="rId26"/>
    <p:sldId id="531" r:id="rId27"/>
    <p:sldId id="478" r:id="rId28"/>
    <p:sldId id="529" r:id="rId29"/>
    <p:sldId id="403" r:id="rId30"/>
    <p:sldId id="526" r:id="rId31"/>
    <p:sldId id="310" r:id="rId32"/>
    <p:sldId id="474" r:id="rId33"/>
    <p:sldId id="503" r:id="rId34"/>
    <p:sldId id="504" r:id="rId35"/>
    <p:sldId id="510" r:id="rId36"/>
    <p:sldId id="512" r:id="rId37"/>
    <p:sldId id="509" r:id="rId38"/>
    <p:sldId id="513" r:id="rId39"/>
    <p:sldId id="514" r:id="rId40"/>
    <p:sldId id="51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6" autoAdjust="0"/>
    <p:restoredTop sz="94807" autoAdjust="0"/>
  </p:normalViewPr>
  <p:slideViewPr>
    <p:cSldViewPr>
      <p:cViewPr varScale="1">
        <p:scale>
          <a:sx n="74" d="100"/>
          <a:sy n="74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A3D18-0A78-4F4F-8AA0-C6802205EAB4}" type="datetimeFigureOut">
              <a:rPr lang="en-US" smtClean="0"/>
              <a:pPr/>
              <a:t>7/8/2013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70FED-F6A4-47A2-BEA3-A427B5AFC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70FED-F6A4-47A2-BEA3-A427B5AFC3A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70FED-F6A4-47A2-BEA3-A427B5AFC3A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70FED-F6A4-47A2-BEA3-A427B5AFC3A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70FED-F6A4-47A2-BEA3-A427B5AFC3A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43D134-7BF8-483B-8918-67AB1EBB6956}" type="datetime1">
              <a:rPr lang="en-US" smtClean="0"/>
              <a:pPr/>
              <a:t>7/8/2013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8B281-F767-47F3-8C43-ADE3848A8F4C}" type="datetime1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3519-FF9E-472E-9501-8D5A6729F0DA}" type="datetime1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A7238F0-58CA-4CB8-A0B6-E302B9F64A55}" type="datetime1">
              <a:rPr lang="en-US" smtClean="0"/>
              <a:pPr/>
              <a:t>7/8/2013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06DD21-57F0-40BC-9C17-D65171C54B44}" type="datetime1">
              <a:rPr lang="en-US" smtClean="0"/>
              <a:pPr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A3EC-6ECB-4EBB-9809-A87D562430EA}" type="datetime1">
              <a:rPr lang="en-US" smtClean="0"/>
              <a:pPr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770F6-E806-4A91-B51B-D78E6B8EC414}" type="datetime1">
              <a:rPr lang="en-US" smtClean="0"/>
              <a:pPr/>
              <a:t>7/8/2013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2F65DD-3B3D-432F-B497-5763A9A5004D}" type="datetime1">
              <a:rPr lang="en-US" smtClean="0"/>
              <a:pPr/>
              <a:t>7/8/2013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FF2BE-C831-441A-81B7-18AA664D342B}" type="datetime1">
              <a:rPr lang="en-US" smtClean="0"/>
              <a:pPr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B2E5860-5ACC-4AEB-89DB-A88C0153B246}" type="datetime1">
              <a:rPr lang="en-US" smtClean="0"/>
              <a:pPr/>
              <a:t>7/8/2013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FCFF56-62DB-4F77-996C-10A602A7E987}" type="datetime1">
              <a:rPr lang="en-US" smtClean="0"/>
              <a:pPr/>
              <a:t>7/8/2013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D3D418-3BA8-4DDE-A192-D4B8D4A27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DB45F8-3B9C-4174-AE6B-5C3F5E6CD0C8}" type="datetime1">
              <a:rPr lang="en-US" smtClean="0"/>
              <a:pPr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D3D418-3BA8-4DDE-A192-D4B8D4A27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Rapidity Separated Jet-</a:t>
            </a:r>
            <a:r>
              <a:rPr lang="en-US" sz="2800" dirty="0" err="1" smtClean="0"/>
              <a:t>Hadron</a:t>
            </a:r>
            <a:r>
              <a:rPr lang="en-US" sz="2800" dirty="0" smtClean="0"/>
              <a:t> Correlations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Josh Perry</a:t>
            </a:r>
          </a:p>
          <a:p>
            <a:r>
              <a:rPr lang="en-US" dirty="0" smtClean="0"/>
              <a:t>Iowa State University</a:t>
            </a:r>
          </a:p>
          <a:p>
            <a:r>
              <a:rPr lang="en-US" dirty="0" smtClean="0"/>
              <a:t>PHENIX Collaboration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Scattering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2 -&gt; 2 scattering at leading order</a:t>
            </a:r>
          </a:p>
          <a:p>
            <a:pPr lvl="1"/>
            <a:r>
              <a:rPr lang="en-US" dirty="0" smtClean="0"/>
              <a:t>Conservation of momentum</a:t>
            </a:r>
          </a:p>
          <a:p>
            <a:pPr lvl="1"/>
            <a:r>
              <a:rPr lang="en-US" dirty="0" smtClean="0"/>
              <a:t>Outgoing partons back-to-back in CM frame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5" name="Group 32"/>
          <p:cNvGrpSpPr/>
          <p:nvPr/>
        </p:nvGrpSpPr>
        <p:grpSpPr>
          <a:xfrm>
            <a:off x="1166284" y="2895600"/>
            <a:ext cx="2001488" cy="1722119"/>
            <a:chOff x="1905000" y="1600200"/>
            <a:chExt cx="4510689" cy="426085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905000" y="3886200"/>
              <a:ext cx="2259238" cy="79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4238801" y="3896784"/>
              <a:ext cx="2176888" cy="10067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3619500" y="2247900"/>
              <a:ext cx="2286000" cy="990600"/>
            </a:xfrm>
            <a:prstGeom prst="straightConnector1">
              <a:avLst/>
            </a:prstGeom>
            <a:ln w="50800">
              <a:solidFill>
                <a:srgbClr val="0070C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2759352" y="4353208"/>
              <a:ext cx="1974859" cy="1040838"/>
            </a:xfrm>
            <a:prstGeom prst="straightConnector1">
              <a:avLst/>
            </a:prstGeom>
            <a:ln w="508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20"/>
          <p:cNvGrpSpPr/>
          <p:nvPr/>
        </p:nvGrpSpPr>
        <p:grpSpPr>
          <a:xfrm>
            <a:off x="5562600" y="2895600"/>
            <a:ext cx="1885368" cy="1828800"/>
            <a:chOff x="1904999" y="2370907"/>
            <a:chExt cx="3042345" cy="3082834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904999" y="3886201"/>
              <a:ext cx="1480737" cy="26125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3385738" y="3783873"/>
              <a:ext cx="1561606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3385740" y="2370907"/>
              <a:ext cx="454959" cy="1515295"/>
            </a:xfrm>
            <a:prstGeom prst="straightConnector1">
              <a:avLst/>
            </a:prstGeom>
            <a:ln w="50800">
              <a:solidFill>
                <a:srgbClr val="0070C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2857006" y="3912324"/>
              <a:ext cx="488894" cy="1541417"/>
            </a:xfrm>
            <a:prstGeom prst="straightConnector1">
              <a:avLst/>
            </a:prstGeom>
            <a:ln w="508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6"/>
          <p:cNvSpPr/>
          <p:nvPr/>
        </p:nvSpPr>
        <p:spPr>
          <a:xfrm>
            <a:off x="5184827" y="3581400"/>
            <a:ext cx="381000" cy="381000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150190" y="354814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482604" y="3532385"/>
            <a:ext cx="324101" cy="352353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447968" y="3505200"/>
            <a:ext cx="39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41" name="Picture 40" descr="Quark_structure_proton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228600"/>
            <a:ext cx="1905000" cy="1905000"/>
          </a:xfrm>
          <a:prstGeom prst="rect">
            <a:avLst/>
          </a:prstGeom>
        </p:spPr>
      </p:pic>
      <p:grpSp>
        <p:nvGrpSpPr>
          <p:cNvPr id="7" name="Group 33"/>
          <p:cNvGrpSpPr/>
          <p:nvPr/>
        </p:nvGrpSpPr>
        <p:grpSpPr>
          <a:xfrm>
            <a:off x="609600" y="3352800"/>
            <a:ext cx="609600" cy="762000"/>
            <a:chOff x="762000" y="5410200"/>
            <a:chExt cx="838200" cy="990600"/>
          </a:xfrm>
        </p:grpSpPr>
        <p:sp>
          <p:nvSpPr>
            <p:cNvPr id="32" name="Oval 31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38200" y="5410200"/>
              <a:ext cx="568137" cy="9202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37"/>
          <p:cNvGrpSpPr/>
          <p:nvPr/>
        </p:nvGrpSpPr>
        <p:grpSpPr>
          <a:xfrm>
            <a:off x="3124200" y="3352800"/>
            <a:ext cx="609600" cy="762000"/>
            <a:chOff x="762000" y="5410200"/>
            <a:chExt cx="838200" cy="990600"/>
          </a:xfrm>
        </p:grpSpPr>
        <p:sp>
          <p:nvSpPr>
            <p:cNvPr id="39" name="Oval 38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8200" y="5410200"/>
              <a:ext cx="568137" cy="9202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50" name="Oval 49"/>
          <p:cNvSpPr/>
          <p:nvPr/>
        </p:nvSpPr>
        <p:spPr>
          <a:xfrm>
            <a:off x="2895600" y="5410200"/>
            <a:ext cx="324101" cy="352353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2860964" y="5383015"/>
            <a:ext cx="39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76800" y="5943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Higher x</a:t>
            </a:r>
            <a:endParaRPr lang="en-US" dirty="0"/>
          </a:p>
        </p:txBody>
      </p:sp>
      <p:pic>
        <p:nvPicPr>
          <p:cNvPr id="42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399" y="4803912"/>
            <a:ext cx="2895601" cy="18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33"/>
          <p:cNvGrpSpPr/>
          <p:nvPr/>
        </p:nvGrpSpPr>
        <p:grpSpPr>
          <a:xfrm>
            <a:off x="2644141" y="4695755"/>
            <a:ext cx="2871534" cy="1569719"/>
            <a:chOff x="889631" y="2155779"/>
            <a:chExt cx="5447168" cy="2861227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904999" y="3886201"/>
              <a:ext cx="1480737" cy="26125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 flipV="1">
              <a:off x="3385738" y="3783875"/>
              <a:ext cx="2951061" cy="7719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2790224" y="2751289"/>
              <a:ext cx="1730422" cy="539401"/>
            </a:xfrm>
            <a:prstGeom prst="straightConnector1">
              <a:avLst/>
            </a:prstGeom>
            <a:ln w="50800">
              <a:solidFill>
                <a:srgbClr val="0070C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10800000" flipV="1">
              <a:off x="889631" y="3912324"/>
              <a:ext cx="2456268" cy="1104682"/>
            </a:xfrm>
            <a:prstGeom prst="straightConnector1">
              <a:avLst/>
            </a:prstGeom>
            <a:ln w="508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43"/>
          <p:cNvGrpSpPr/>
          <p:nvPr/>
        </p:nvGrpSpPr>
        <p:grpSpPr>
          <a:xfrm>
            <a:off x="5486400" y="5181600"/>
            <a:ext cx="609600" cy="762000"/>
            <a:chOff x="762000" y="5410200"/>
            <a:chExt cx="838200" cy="990600"/>
          </a:xfrm>
        </p:grpSpPr>
        <p:sp>
          <p:nvSpPr>
            <p:cNvPr id="57" name="Oval 56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38200" y="5410200"/>
              <a:ext cx="568137" cy="9202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Scattering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2 -&gt; 2 scattering at leading order</a:t>
            </a:r>
          </a:p>
          <a:p>
            <a:pPr lvl="1"/>
            <a:r>
              <a:rPr lang="en-US" dirty="0" smtClean="0"/>
              <a:t>Conservation of momentum</a:t>
            </a:r>
          </a:p>
          <a:p>
            <a:pPr lvl="1"/>
            <a:r>
              <a:rPr lang="en-US" dirty="0" smtClean="0"/>
              <a:t>Outgoing partons back-to-back in CM frame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" name="Group 32"/>
          <p:cNvGrpSpPr/>
          <p:nvPr/>
        </p:nvGrpSpPr>
        <p:grpSpPr>
          <a:xfrm>
            <a:off x="1166284" y="2895600"/>
            <a:ext cx="2001488" cy="1722119"/>
            <a:chOff x="1905000" y="1600200"/>
            <a:chExt cx="4510689" cy="426085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905000" y="3886200"/>
              <a:ext cx="2259238" cy="79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4238801" y="3896784"/>
              <a:ext cx="2176888" cy="10067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3619500" y="2247900"/>
              <a:ext cx="2286000" cy="990600"/>
            </a:xfrm>
            <a:prstGeom prst="straightConnector1">
              <a:avLst/>
            </a:prstGeom>
            <a:ln w="50800">
              <a:solidFill>
                <a:srgbClr val="0070C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2759352" y="4353208"/>
              <a:ext cx="1974859" cy="1040838"/>
            </a:xfrm>
            <a:prstGeom prst="straightConnector1">
              <a:avLst/>
            </a:prstGeom>
            <a:ln w="508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20"/>
          <p:cNvGrpSpPr/>
          <p:nvPr/>
        </p:nvGrpSpPr>
        <p:grpSpPr>
          <a:xfrm>
            <a:off x="5562600" y="2895600"/>
            <a:ext cx="1885368" cy="1828800"/>
            <a:chOff x="1904999" y="2370907"/>
            <a:chExt cx="3042345" cy="3082834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904999" y="3886201"/>
              <a:ext cx="1480737" cy="26125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3385738" y="3783873"/>
              <a:ext cx="1561606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3385740" y="2370907"/>
              <a:ext cx="454959" cy="1515295"/>
            </a:xfrm>
            <a:prstGeom prst="straightConnector1">
              <a:avLst/>
            </a:prstGeom>
            <a:ln w="50800">
              <a:solidFill>
                <a:srgbClr val="0070C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2857006" y="3912324"/>
              <a:ext cx="488894" cy="1541417"/>
            </a:xfrm>
            <a:prstGeom prst="straightConnector1">
              <a:avLst/>
            </a:prstGeom>
            <a:ln w="508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6"/>
          <p:cNvSpPr/>
          <p:nvPr/>
        </p:nvSpPr>
        <p:spPr>
          <a:xfrm>
            <a:off x="5184827" y="3581400"/>
            <a:ext cx="381000" cy="381000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150190" y="354814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482604" y="3532385"/>
            <a:ext cx="324101" cy="352353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447968" y="3505200"/>
            <a:ext cx="39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41" name="Picture 40" descr="Quark_structure_proton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228600"/>
            <a:ext cx="1905000" cy="1905000"/>
          </a:xfrm>
          <a:prstGeom prst="rect">
            <a:avLst/>
          </a:prstGeom>
        </p:spPr>
      </p:pic>
      <p:grpSp>
        <p:nvGrpSpPr>
          <p:cNvPr id="7" name="Group 33"/>
          <p:cNvGrpSpPr/>
          <p:nvPr/>
        </p:nvGrpSpPr>
        <p:grpSpPr>
          <a:xfrm>
            <a:off x="609600" y="3352800"/>
            <a:ext cx="609600" cy="762000"/>
            <a:chOff x="762000" y="5410200"/>
            <a:chExt cx="838200" cy="990600"/>
          </a:xfrm>
        </p:grpSpPr>
        <p:sp>
          <p:nvSpPr>
            <p:cNvPr id="32" name="Oval 31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38200" y="5410200"/>
              <a:ext cx="568137" cy="9202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37"/>
          <p:cNvGrpSpPr/>
          <p:nvPr/>
        </p:nvGrpSpPr>
        <p:grpSpPr>
          <a:xfrm>
            <a:off x="3124200" y="3352800"/>
            <a:ext cx="609600" cy="762000"/>
            <a:chOff x="762000" y="5410200"/>
            <a:chExt cx="838200" cy="990600"/>
          </a:xfrm>
        </p:grpSpPr>
        <p:sp>
          <p:nvSpPr>
            <p:cNvPr id="39" name="Oval 38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8200" y="5410200"/>
              <a:ext cx="568137" cy="9202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50" name="Oval 49"/>
          <p:cNvSpPr/>
          <p:nvPr/>
        </p:nvSpPr>
        <p:spPr>
          <a:xfrm>
            <a:off x="2895600" y="5410200"/>
            <a:ext cx="324101" cy="352353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2860964" y="5383015"/>
            <a:ext cx="39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76800" y="5943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Higher x</a:t>
            </a:r>
            <a:endParaRPr lang="en-US" dirty="0"/>
          </a:p>
        </p:txBody>
      </p:sp>
      <p:pic>
        <p:nvPicPr>
          <p:cNvPr id="42" name="Picture 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399" y="4803912"/>
            <a:ext cx="2895601" cy="18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876800"/>
            <a:ext cx="267228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33"/>
          <p:cNvGrpSpPr/>
          <p:nvPr/>
        </p:nvGrpSpPr>
        <p:grpSpPr>
          <a:xfrm>
            <a:off x="2644141" y="4695755"/>
            <a:ext cx="2871534" cy="1569719"/>
            <a:chOff x="889631" y="2155779"/>
            <a:chExt cx="5447168" cy="2861227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904999" y="3886201"/>
              <a:ext cx="1480737" cy="26125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 flipV="1">
              <a:off x="3385738" y="3783875"/>
              <a:ext cx="2951061" cy="7719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2790224" y="2751289"/>
              <a:ext cx="1730422" cy="539401"/>
            </a:xfrm>
            <a:prstGeom prst="straightConnector1">
              <a:avLst/>
            </a:prstGeom>
            <a:ln w="50800">
              <a:solidFill>
                <a:srgbClr val="0070C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10800000" flipV="1">
              <a:off x="889631" y="3912324"/>
              <a:ext cx="2456268" cy="1104682"/>
            </a:xfrm>
            <a:prstGeom prst="straightConnector1">
              <a:avLst/>
            </a:prstGeom>
            <a:ln w="508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2514600" y="5029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Lower x</a:t>
            </a:r>
            <a:endParaRPr lang="en-US" dirty="0"/>
          </a:p>
        </p:txBody>
      </p:sp>
      <p:grpSp>
        <p:nvGrpSpPr>
          <p:cNvPr id="13" name="Group 43"/>
          <p:cNvGrpSpPr/>
          <p:nvPr/>
        </p:nvGrpSpPr>
        <p:grpSpPr>
          <a:xfrm>
            <a:off x="5486400" y="5181600"/>
            <a:ext cx="609600" cy="762000"/>
            <a:chOff x="762000" y="5410200"/>
            <a:chExt cx="838200" cy="990600"/>
          </a:xfrm>
        </p:grpSpPr>
        <p:sp>
          <p:nvSpPr>
            <p:cNvPr id="57" name="Oval 56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38200" y="5410200"/>
              <a:ext cx="568137" cy="9202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Selection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57400" y="4038600"/>
            <a:ext cx="1676400" cy="158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657600" y="4038600"/>
            <a:ext cx="35052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76400" y="3810000"/>
            <a:ext cx="381000" cy="381000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11283" y="376289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971800" y="1905000"/>
            <a:ext cx="2209800" cy="609600"/>
          </a:xfrm>
          <a:prstGeom prst="ellipse">
            <a:avLst/>
          </a:prstGeom>
          <a:solidFill>
            <a:srgbClr val="00B050"/>
          </a:solidFill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743200" y="16002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PHENIX Central Arm Detectors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57200" y="3067396"/>
            <a:ext cx="609600" cy="1600200"/>
          </a:xfrm>
          <a:prstGeom prst="ellipse">
            <a:avLst/>
          </a:prstGeom>
          <a:solidFill>
            <a:srgbClr val="7030A0"/>
          </a:solidFill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" y="4724400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PHENIX Forward EM Calorimeter (MPC)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5800" y="3581400"/>
            <a:ext cx="152400" cy="6096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19" idx="4"/>
          </p:cNvCxnSpPr>
          <p:nvPr/>
        </p:nvCxnSpPr>
        <p:spPr>
          <a:xfrm rot="5400000" flipH="1" flipV="1">
            <a:off x="3143250" y="3105150"/>
            <a:ext cx="1524000" cy="342900"/>
          </a:xfrm>
          <a:prstGeom prst="straightConnector1">
            <a:avLst/>
          </a:prstGeom>
          <a:ln w="5080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990600" y="4038600"/>
            <a:ext cx="2667000" cy="304800"/>
          </a:xfrm>
          <a:prstGeom prst="straightConnector1">
            <a:avLst/>
          </a:prstGeom>
          <a:ln w="508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5000" y="52578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Automatic bias of parton species from our detector positions (and kinematic selection)</a:t>
            </a:r>
          </a:p>
          <a:p>
            <a:r>
              <a:rPr lang="en-US" dirty="0" smtClean="0"/>
              <a:t>The goal is Collins: now we just need transversely polarized quarks so we can detect the fragmentation products.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086600" y="3429000"/>
            <a:ext cx="838200" cy="990600"/>
            <a:chOff x="762000" y="5410200"/>
            <a:chExt cx="838200" cy="990600"/>
          </a:xfrm>
        </p:grpSpPr>
        <p:sp>
          <p:nvSpPr>
            <p:cNvPr id="23" name="Oval 22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38200" y="5410200"/>
              <a:ext cx="6335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Quark_structure_proton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657600"/>
            <a:ext cx="2590800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Transversity Distribution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often is a quark’s spin parallel to the proton’s spin direction?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800600" y="2209800"/>
            <a:ext cx="3886200" cy="3962400"/>
            <a:chOff x="4648200" y="2133600"/>
            <a:chExt cx="3886200" cy="3962400"/>
          </a:xfrm>
        </p:grpSpPr>
        <p:pic>
          <p:nvPicPr>
            <p:cNvPr id="5" name="Picture 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48200" y="2133600"/>
              <a:ext cx="2897004" cy="396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7391400" y="29718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u-quark</a:t>
              </a: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91400" y="4572000"/>
              <a:ext cx="114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d-quark</a:t>
              </a:r>
              <a:endParaRPr lang="en-US"/>
            </a:p>
          </p:txBody>
        </p:sp>
      </p:grpSp>
      <p:graphicFrame>
        <p:nvGraphicFramePr>
          <p:cNvPr id="106497" name="Object 1"/>
          <p:cNvGraphicFramePr>
            <a:graphicFrameLocks noChangeAspect="1"/>
          </p:cNvGraphicFramePr>
          <p:nvPr/>
        </p:nvGraphicFramePr>
        <p:xfrm>
          <a:off x="863600" y="2514600"/>
          <a:ext cx="3009900" cy="501650"/>
        </p:xfrm>
        <a:graphic>
          <a:graphicData uri="http://schemas.openxmlformats.org/presentationml/2006/ole">
            <p:oleObj spid="_x0000_s106497" name="Equation" r:id="rId5" imgW="1447560" imgH="241200" progId="Equation.3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 flipV="1">
            <a:off x="1905000" y="3581400"/>
            <a:ext cx="76200" cy="2590800"/>
          </a:xfrm>
          <a:prstGeom prst="straightConnector1">
            <a:avLst/>
          </a:prstGeom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800" y="3200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Spin 1/2</a:t>
            </a:r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905000" y="5095875"/>
            <a:ext cx="9525" cy="847725"/>
          </a:xfrm>
          <a:prstGeom prst="straightConnector1">
            <a:avLst/>
          </a:prstGeom>
          <a:ln w="635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381250" y="4191000"/>
            <a:ext cx="76200" cy="914400"/>
          </a:xfrm>
          <a:prstGeom prst="straightConnector1">
            <a:avLst/>
          </a:prstGeom>
          <a:ln w="635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1485900" y="4162425"/>
            <a:ext cx="76200" cy="914400"/>
          </a:xfrm>
          <a:prstGeom prst="straightConnector1">
            <a:avLst/>
          </a:prstGeom>
          <a:ln w="635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10200" y="6096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hep</a:t>
            </a:r>
            <a:r>
              <a:rPr lang="en-US" dirty="0" smtClean="0"/>
              <a:t>-ph/070100v3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Selection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57400" y="4038600"/>
            <a:ext cx="1676400" cy="158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657600" y="4038600"/>
            <a:ext cx="35052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76400" y="3810000"/>
            <a:ext cx="381000" cy="381000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11283" y="376289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971800" y="1905000"/>
            <a:ext cx="2209800" cy="609600"/>
          </a:xfrm>
          <a:prstGeom prst="ellipse">
            <a:avLst/>
          </a:prstGeom>
          <a:solidFill>
            <a:srgbClr val="00B050"/>
          </a:solidFill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743200" y="16002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PHENIX Central Arm Detectors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57200" y="3067396"/>
            <a:ext cx="609600" cy="1600200"/>
          </a:xfrm>
          <a:prstGeom prst="ellipse">
            <a:avLst/>
          </a:prstGeom>
          <a:solidFill>
            <a:srgbClr val="7030A0"/>
          </a:solidFill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" y="4724400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PHENIX Forward EM Calorimeter (MPC)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5800" y="3581400"/>
            <a:ext cx="152400" cy="6096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057400" y="53340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now have set up a bias for mostly transversely polarized </a:t>
            </a:r>
            <a:r>
              <a:rPr lang="en-US" b="1" dirty="0" smtClean="0"/>
              <a:t>quarks</a:t>
            </a:r>
            <a:r>
              <a:rPr lang="en-US" dirty="0" smtClean="0"/>
              <a:t> to be headed toward our detector!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7162800" y="3429000"/>
            <a:ext cx="838200" cy="990600"/>
            <a:chOff x="762000" y="5410200"/>
            <a:chExt cx="838200" cy="990600"/>
          </a:xfrm>
        </p:grpSpPr>
        <p:sp>
          <p:nvSpPr>
            <p:cNvPr id="25" name="Oval 24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38200" y="5410200"/>
              <a:ext cx="6335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flipV="1">
            <a:off x="7620000" y="3352800"/>
            <a:ext cx="0" cy="12954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143250" y="3105150"/>
            <a:ext cx="1524000" cy="342900"/>
          </a:xfrm>
          <a:prstGeom prst="straightConnector1">
            <a:avLst/>
          </a:prstGeom>
          <a:ln w="5080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990600" y="4038600"/>
            <a:ext cx="2667000" cy="304800"/>
          </a:xfrm>
          <a:prstGeom prst="straightConnector1">
            <a:avLst/>
          </a:prstGeom>
          <a:ln w="508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Selection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57400" y="4038600"/>
            <a:ext cx="1676400" cy="158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657600" y="4038600"/>
            <a:ext cx="35052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1371600" y="4089862"/>
            <a:ext cx="2377440" cy="40593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76400" y="3810000"/>
            <a:ext cx="381000" cy="381000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11283" y="376289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971800" y="1905000"/>
            <a:ext cx="2209800" cy="609600"/>
          </a:xfrm>
          <a:prstGeom prst="ellipse">
            <a:avLst/>
          </a:prstGeom>
          <a:solidFill>
            <a:srgbClr val="00B050"/>
          </a:solidFill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743200" y="16002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PHENIX Central Arm Detectors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57200" y="3067396"/>
            <a:ext cx="609600" cy="1600200"/>
          </a:xfrm>
          <a:prstGeom prst="ellipse">
            <a:avLst/>
          </a:prstGeom>
          <a:solidFill>
            <a:srgbClr val="7030A0"/>
          </a:solidFill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" y="4724400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PHENIX Forward EM Calorimeter (MPC)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5800" y="3581400"/>
            <a:ext cx="152400" cy="6096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3200400" y="3429000"/>
            <a:ext cx="1066800" cy="152400"/>
          </a:xfrm>
          <a:prstGeom prst="straightConnector1">
            <a:avLst/>
          </a:prstGeom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3314700" y="3238500"/>
            <a:ext cx="1143000" cy="4572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3505200" y="3352800"/>
            <a:ext cx="762000" cy="457200"/>
          </a:xfrm>
          <a:prstGeom prst="straightConnector1">
            <a:avLst/>
          </a:prstGeom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676400" y="4343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fragmention</a:t>
            </a:r>
            <a:r>
              <a:rPr lang="en-US" dirty="0" smtClean="0"/>
              <a:t> neutral </a:t>
            </a:r>
            <a:r>
              <a:rPr lang="en-US" dirty="0" err="1" smtClean="0"/>
              <a:t>pion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43400" y="2895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fragmention</a:t>
            </a:r>
            <a:r>
              <a:rPr lang="en-US" dirty="0" smtClean="0"/>
              <a:t> hadrons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38400" y="54102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the collision, the forward-going quark and central-going gluon fragment into particle showers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7162800" y="3429000"/>
            <a:ext cx="838200" cy="990600"/>
            <a:chOff x="762000" y="5410200"/>
            <a:chExt cx="838200" cy="990600"/>
          </a:xfrm>
        </p:grpSpPr>
        <p:sp>
          <p:nvSpPr>
            <p:cNvPr id="29" name="Oval 28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38200" y="5410200"/>
              <a:ext cx="6335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V="1">
            <a:off x="7620000" y="3352800"/>
            <a:ext cx="0" cy="12954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3143250" y="3105150"/>
            <a:ext cx="1524000" cy="342900"/>
          </a:xfrm>
          <a:prstGeom prst="straightConnector1">
            <a:avLst/>
          </a:prstGeom>
          <a:ln w="50800">
            <a:solidFill>
              <a:srgbClr val="0070C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 flipV="1">
            <a:off x="990600" y="4038600"/>
            <a:ext cx="2667000" cy="304800"/>
          </a:xfrm>
          <a:prstGeom prst="straightConnector1">
            <a:avLst/>
          </a:prstGeom>
          <a:ln w="508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7162800" y="3429000"/>
            <a:ext cx="838200" cy="990600"/>
            <a:chOff x="762000" y="5410200"/>
            <a:chExt cx="838200" cy="990600"/>
          </a:xfrm>
        </p:grpSpPr>
        <p:sp>
          <p:nvSpPr>
            <p:cNvPr id="29" name="Oval 28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38200" y="5410200"/>
              <a:ext cx="6335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Kinematic Selection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57400" y="4038600"/>
            <a:ext cx="1676400" cy="158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657600" y="4038600"/>
            <a:ext cx="35052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76400" y="3810000"/>
            <a:ext cx="381000" cy="381000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11283" y="376289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971800" y="1905000"/>
            <a:ext cx="2209800" cy="609600"/>
          </a:xfrm>
          <a:prstGeom prst="ellipse">
            <a:avLst/>
          </a:prstGeom>
          <a:solidFill>
            <a:srgbClr val="00B050"/>
          </a:solidFill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743200" y="16002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PHENIX Central Arm Detectors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57200" y="3067396"/>
            <a:ext cx="609600" cy="1600200"/>
          </a:xfrm>
          <a:prstGeom prst="ellipse">
            <a:avLst/>
          </a:prstGeom>
          <a:solidFill>
            <a:srgbClr val="7030A0"/>
          </a:solidFill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" y="4724400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PHENIX Forward EM Calorimeter (MPC)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5800" y="3581400"/>
            <a:ext cx="152400" cy="6096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676400" y="4343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fragmention</a:t>
            </a:r>
            <a:r>
              <a:rPr lang="en-US" dirty="0" smtClean="0"/>
              <a:t> neutral </a:t>
            </a:r>
            <a:r>
              <a:rPr lang="en-US" dirty="0" err="1" smtClean="0"/>
              <a:t>pion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057400" y="5029200"/>
            <a:ext cx="487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 up central particle shower constituent  </a:t>
            </a:r>
            <a:r>
              <a:rPr lang="en-US" dirty="0" err="1" smtClean="0"/>
              <a:t>momenta</a:t>
            </a:r>
            <a:r>
              <a:rPr lang="en-US" dirty="0" smtClean="0"/>
              <a:t> to reconstruct central gluon (jet) momentum.</a:t>
            </a:r>
          </a:p>
          <a:p>
            <a:r>
              <a:rPr lang="en-US" dirty="0" err="1" smtClean="0"/>
              <a:t>FastJet</a:t>
            </a:r>
            <a:r>
              <a:rPr lang="en-US" dirty="0" smtClean="0"/>
              <a:t> Anti-K_T algorithm applied</a:t>
            </a:r>
          </a:p>
          <a:p>
            <a:r>
              <a:rPr lang="en-US" dirty="0" smtClean="0"/>
              <a:t>	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3162300" y="3162300"/>
            <a:ext cx="1447800" cy="3048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38600" y="2667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Reconstructed central jet direction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620000" y="3352800"/>
            <a:ext cx="0" cy="12954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990600" y="4038600"/>
            <a:ext cx="2667000" cy="304800"/>
          </a:xfrm>
          <a:prstGeom prst="straightConnector1">
            <a:avLst/>
          </a:prstGeom>
          <a:ln w="508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1371600" y="4089862"/>
            <a:ext cx="2377440" cy="40593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2"/>
          <p:cNvSpPr>
            <a:spLocks noGrp="1"/>
          </p:cNvSpPr>
          <p:nvPr>
            <p:ph sz="quarter" idx="1"/>
          </p:nvPr>
        </p:nvSpPr>
        <p:spPr>
          <a:xfrm>
            <a:off x="2514600" y="6210300"/>
            <a:ext cx="5334000" cy="1295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PHENIX does not have </a:t>
            </a:r>
            <a:r>
              <a:rPr lang="en-US" sz="1800" dirty="0" err="1" smtClean="0"/>
              <a:t>hadronic</a:t>
            </a:r>
            <a:r>
              <a:rPr lang="en-US" sz="1800" dirty="0" smtClean="0"/>
              <a:t> </a:t>
            </a:r>
            <a:r>
              <a:rPr lang="en-US" sz="1800" dirty="0" err="1" smtClean="0"/>
              <a:t>calorimetery</a:t>
            </a:r>
            <a:r>
              <a:rPr lang="en-US" sz="1800" dirty="0" smtClean="0"/>
              <a:t>, jet energy goes missing…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P_reco</a:t>
            </a:r>
            <a:r>
              <a:rPr lang="en-US" dirty="0" smtClean="0"/>
              <a:t>/</a:t>
            </a:r>
            <a:r>
              <a:rPr lang="en-US" dirty="0" err="1" smtClean="0"/>
              <a:t>P_jet</a:t>
            </a:r>
            <a:r>
              <a:rPr lang="en-US" dirty="0" smtClean="0"/>
              <a:t> correction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Apply a momentum correction based on the sampled longitudinal momentum fraction during fragmentation</a:t>
            </a:r>
          </a:p>
          <a:p>
            <a:pPr lvl="1"/>
            <a:r>
              <a:rPr lang="en-US" dirty="0" smtClean="0"/>
              <a:t>i.e.; momentum of the reconstructed jet divided by the momentum of the jet in </a:t>
            </a:r>
            <a:r>
              <a:rPr lang="en-US" dirty="0" err="1" smtClean="0"/>
              <a:t>monte</a:t>
            </a:r>
            <a:r>
              <a:rPr lang="en-US" dirty="0" smtClean="0"/>
              <a:t> </a:t>
            </a:r>
            <a:r>
              <a:rPr lang="en-US" dirty="0" err="1" smtClean="0"/>
              <a:t>carlo</a:t>
            </a:r>
            <a:endParaRPr lang="en-US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724400"/>
            <a:ext cx="4495800" cy="160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4400"/>
            <a:ext cx="4648200" cy="1601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38100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&lt;z&gt; = </a:t>
            </a:r>
            <a:r>
              <a:rPr lang="en-US" dirty="0" err="1" smtClean="0"/>
              <a:t>P_hadron</a:t>
            </a:r>
            <a:r>
              <a:rPr lang="en-US" dirty="0" smtClean="0"/>
              <a:t>/</a:t>
            </a:r>
            <a:r>
              <a:rPr lang="en-US" dirty="0" err="1" smtClean="0"/>
              <a:t>P_parton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155583" y="606916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90019" y="603053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495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&lt;z&gt;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44958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P_reco</a:t>
            </a:r>
            <a:r>
              <a:rPr lang="en-US" sz="1400" dirty="0" smtClean="0"/>
              <a:t>/</a:t>
            </a:r>
            <a:r>
              <a:rPr lang="en-US" sz="1400" dirty="0" err="1" smtClean="0"/>
              <a:t>P_jet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44196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Forward </a:t>
            </a:r>
            <a:r>
              <a:rPr lang="en-US" dirty="0" err="1" smtClean="0"/>
              <a:t>pion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44196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Central jet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2"/>
          <p:cNvGrpSpPr/>
          <p:nvPr/>
        </p:nvGrpSpPr>
        <p:grpSpPr>
          <a:xfrm>
            <a:off x="7162800" y="3429000"/>
            <a:ext cx="838200" cy="990600"/>
            <a:chOff x="762000" y="5410200"/>
            <a:chExt cx="838200" cy="990600"/>
          </a:xfrm>
        </p:grpSpPr>
        <p:sp>
          <p:nvSpPr>
            <p:cNvPr id="29" name="Oval 28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38200" y="5410200"/>
              <a:ext cx="6335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‘Flip and Swap’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57400" y="4038600"/>
            <a:ext cx="1676400" cy="158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657600" y="4038600"/>
            <a:ext cx="35052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676400" y="3810000"/>
            <a:ext cx="381000" cy="381000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11283" y="376289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971800" y="1905000"/>
            <a:ext cx="2209800" cy="609600"/>
          </a:xfrm>
          <a:prstGeom prst="ellipse">
            <a:avLst/>
          </a:prstGeom>
          <a:solidFill>
            <a:srgbClr val="00B050"/>
          </a:solidFill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743200" y="16002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PHENIX Central Arm Detectors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57200" y="3067396"/>
            <a:ext cx="609600" cy="1600200"/>
          </a:xfrm>
          <a:prstGeom prst="ellipse">
            <a:avLst/>
          </a:prstGeom>
          <a:solidFill>
            <a:srgbClr val="7030A0"/>
          </a:solidFill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" y="4724400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PHENIX Forward EM Calorimeter (MPC)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685800" y="3581400"/>
            <a:ext cx="152400" cy="6096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676400" y="4343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fragmention</a:t>
            </a:r>
            <a:r>
              <a:rPr lang="en-US" dirty="0" smtClean="0"/>
              <a:t> (neutral </a:t>
            </a:r>
            <a:r>
              <a:rPr lang="en-US" dirty="0" err="1" smtClean="0"/>
              <a:t>pion</a:t>
            </a:r>
            <a:r>
              <a:rPr lang="en-US" dirty="0" smtClean="0"/>
              <a:t>)/&lt;z&gt;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3162300" y="3162300"/>
            <a:ext cx="1447800" cy="3048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38600" y="2667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Reconstructed (central jet)/(</a:t>
            </a:r>
            <a:r>
              <a:rPr lang="en-US" dirty="0" err="1" smtClean="0"/>
              <a:t>P_reco</a:t>
            </a:r>
            <a:r>
              <a:rPr lang="en-US" dirty="0" smtClean="0"/>
              <a:t>/</a:t>
            </a:r>
            <a:r>
              <a:rPr lang="en-US" dirty="0" err="1" smtClean="0"/>
              <a:t>P_jet</a:t>
            </a:r>
            <a:r>
              <a:rPr lang="en-US" dirty="0" smtClean="0"/>
              <a:t>) direction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620000" y="3352800"/>
            <a:ext cx="0" cy="12954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990600" y="4038600"/>
            <a:ext cx="2667000" cy="304800"/>
          </a:xfrm>
          <a:prstGeom prst="straightConnector1">
            <a:avLst/>
          </a:prstGeom>
          <a:ln w="508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1371600" y="4089862"/>
            <a:ext cx="2377440" cy="405938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6705600" y="3810000"/>
            <a:ext cx="838200" cy="990600"/>
            <a:chOff x="762000" y="5410200"/>
            <a:chExt cx="838200" cy="990600"/>
          </a:xfrm>
        </p:grpSpPr>
        <p:sp>
          <p:nvSpPr>
            <p:cNvPr id="22" name="Oval 21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38200" y="5410200"/>
              <a:ext cx="6335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‘Flip and Swap’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 Lorentz boost to CM frame of central jet and forward neutral </a:t>
            </a:r>
            <a:r>
              <a:rPr lang="en-US" dirty="0" err="1" smtClean="0"/>
              <a:t>pion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09800" y="4419600"/>
            <a:ext cx="2042160" cy="1524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4267200" y="4444538"/>
            <a:ext cx="24384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436620" y="4564380"/>
            <a:ext cx="914400" cy="77724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828800" y="4191000"/>
            <a:ext cx="381000" cy="381000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3683" y="414389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38200" y="3962400"/>
            <a:ext cx="152400" cy="6096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4216631" y="3250969"/>
            <a:ext cx="1244138" cy="11430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419600" y="25146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Reconstructed (central jet)/(</a:t>
            </a:r>
            <a:r>
              <a:rPr lang="en-US" dirty="0" err="1" smtClean="0"/>
              <a:t>P_reco</a:t>
            </a:r>
            <a:r>
              <a:rPr lang="en-US" dirty="0" smtClean="0"/>
              <a:t>/</a:t>
            </a:r>
            <a:r>
              <a:rPr lang="en-US" dirty="0" err="1" smtClean="0"/>
              <a:t>P_jet</a:t>
            </a:r>
            <a:r>
              <a:rPr lang="en-US" dirty="0" smtClean="0"/>
              <a:t>) direction 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3116580" y="4444538"/>
            <a:ext cx="1181100" cy="1066800"/>
          </a:xfrm>
          <a:prstGeom prst="straightConnector1">
            <a:avLst/>
          </a:prstGeom>
          <a:ln w="508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5800" y="4800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forward jet direction (unobserved)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086600" y="3733800"/>
            <a:ext cx="0" cy="12954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81400" y="5410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fragmentation (neutral </a:t>
            </a:r>
            <a:r>
              <a:rPr lang="en-US" dirty="0" err="1" smtClean="0"/>
              <a:t>pion</a:t>
            </a:r>
            <a:r>
              <a:rPr lang="en-US" dirty="0" smtClean="0"/>
              <a:t>)/&lt;z&gt;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at PHENIX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Collide transversely polarized protons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15836" y="5734050"/>
            <a:ext cx="609600" cy="521208"/>
          </a:xfrm>
        </p:spPr>
        <p:txBody>
          <a:bodyPr/>
          <a:lstStyle/>
          <a:p>
            <a:fld id="{65D3D418-3BA8-4DDE-A192-D4B8D4A27D68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 descr="C:\Users\Ender7\Dropbox\REAL LIFE\PHYSICS\My Presentations\cpra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892411"/>
            <a:ext cx="6200776" cy="2965589"/>
          </a:xfrm>
          <a:prstGeom prst="rect">
            <a:avLst/>
          </a:prstGeom>
          <a:noFill/>
        </p:spPr>
      </p:pic>
      <p:sp>
        <p:nvSpPr>
          <p:cNvPr id="8" name="Line 46"/>
          <p:cNvSpPr>
            <a:spLocks noChangeShapeType="1"/>
          </p:cNvSpPr>
          <p:nvPr/>
        </p:nvSpPr>
        <p:spPr bwMode="auto">
          <a:xfrm flipH="1" flipV="1">
            <a:off x="1905000" y="27432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/>
        </p:nvSpPr>
        <p:spPr bwMode="auto">
          <a:xfrm flipV="1">
            <a:off x="2971800" y="2514600"/>
            <a:ext cx="685800" cy="228600"/>
          </a:xfrm>
          <a:prstGeom prst="line">
            <a:avLst/>
          </a:prstGeom>
          <a:noFill/>
          <a:ln w="412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2743200" y="2438400"/>
            <a:ext cx="479425" cy="5334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7372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" name="AutoShape 34"/>
          <p:cNvSpPr>
            <a:spLocks noChangeArrowheads="1"/>
          </p:cNvSpPr>
          <p:nvPr/>
        </p:nvSpPr>
        <p:spPr bwMode="auto">
          <a:xfrm>
            <a:off x="1600200" y="2667000"/>
            <a:ext cx="152400" cy="609600"/>
          </a:xfrm>
          <a:prstGeom prst="upArrow">
            <a:avLst>
              <a:gd name="adj1" fmla="val 50000"/>
              <a:gd name="adj2" fmla="val 100000"/>
            </a:avLst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V="1">
            <a:off x="1600200" y="2743200"/>
            <a:ext cx="1371600" cy="457200"/>
          </a:xfrm>
          <a:prstGeom prst="line">
            <a:avLst/>
          </a:prstGeom>
          <a:noFill/>
          <a:ln w="412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Oval 19"/>
          <p:cNvSpPr>
            <a:spLocks noChangeArrowheads="1"/>
          </p:cNvSpPr>
          <p:nvPr/>
        </p:nvSpPr>
        <p:spPr bwMode="auto">
          <a:xfrm>
            <a:off x="1447800" y="2895600"/>
            <a:ext cx="479425" cy="5334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7372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AutoShape 36"/>
          <p:cNvSpPr>
            <a:spLocks noChangeArrowheads="1"/>
          </p:cNvSpPr>
          <p:nvPr/>
        </p:nvSpPr>
        <p:spPr bwMode="auto">
          <a:xfrm>
            <a:off x="2133600" y="2667000"/>
            <a:ext cx="381000" cy="457200"/>
          </a:xfrm>
          <a:prstGeom prst="irregularSeal2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 flipV="1">
            <a:off x="762000" y="3200400"/>
            <a:ext cx="685800" cy="228600"/>
          </a:xfrm>
          <a:prstGeom prst="line">
            <a:avLst/>
          </a:prstGeom>
          <a:noFill/>
          <a:ln w="4127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43"/>
          <p:cNvSpPr txBox="1">
            <a:spLocks noChangeArrowheads="1"/>
          </p:cNvSpPr>
          <p:nvPr/>
        </p:nvSpPr>
        <p:spPr bwMode="auto">
          <a:xfrm>
            <a:off x="2438400" y="3124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Right</a:t>
            </a:r>
          </a:p>
        </p:txBody>
      </p: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1981200" y="23002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Left</a:t>
            </a:r>
          </a:p>
        </p:txBody>
      </p:sp>
      <p:sp>
        <p:nvSpPr>
          <p:cNvPr id="18" name="Line 45"/>
          <p:cNvSpPr>
            <a:spLocks noChangeShapeType="1"/>
          </p:cNvSpPr>
          <p:nvPr/>
        </p:nvSpPr>
        <p:spPr bwMode="auto">
          <a:xfrm>
            <a:off x="2286000" y="28956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419600" y="2057400"/>
          <a:ext cx="1837765" cy="762000"/>
        </p:xfrm>
        <a:graphic>
          <a:graphicData uri="http://schemas.openxmlformats.org/presentationml/2006/ole">
            <p:oleObj spid="_x0000_s138242" name="Equation" r:id="rId4" imgW="1041120" imgH="43164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800600" y="2819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particle yield to the left versus particle yield to the right</a:t>
            </a:r>
            <a:endParaRPr lang="en-US" dirty="0"/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4419600" y="2819400"/>
          <a:ext cx="381000" cy="403225"/>
        </p:xfrm>
        <a:graphic>
          <a:graphicData uri="http://schemas.openxmlformats.org/presentationml/2006/ole">
            <p:oleObj spid="_x0000_s138243" name="Equation" r:id="rId5" imgW="215640" imgH="228600" progId="Equation.3">
              <p:embed/>
            </p:oleObj>
          </a:graphicData>
        </a:graphic>
      </p:graphicFrame>
      <p:sp>
        <p:nvSpPr>
          <p:cNvPr id="48" name="Rectangle 47"/>
          <p:cNvSpPr/>
          <p:nvPr/>
        </p:nvSpPr>
        <p:spPr>
          <a:xfrm>
            <a:off x="1447800" y="3784242"/>
            <a:ext cx="1466850" cy="342900"/>
          </a:xfrm>
          <a:prstGeom prst="rect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447800" y="4114800"/>
            <a:ext cx="5581650" cy="2743200"/>
          </a:xfrm>
          <a:prstGeom prst="rect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409163" y="377029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705600" y="3886200"/>
            <a:ext cx="838200" cy="990600"/>
            <a:chOff x="762000" y="5410200"/>
            <a:chExt cx="838200" cy="990600"/>
          </a:xfrm>
        </p:grpSpPr>
        <p:sp>
          <p:nvSpPr>
            <p:cNvPr id="19" name="Oval 18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38200" y="5410200"/>
              <a:ext cx="6335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‘Flip and Swap’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76800" cy="4873752"/>
          </a:xfrm>
        </p:spPr>
        <p:txBody>
          <a:bodyPr/>
          <a:lstStyle/>
          <a:p>
            <a:r>
              <a:rPr lang="en-US" sz="1800" dirty="0" smtClean="0"/>
              <a:t>Flip reconstructed central jet direction around 180 degrees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25040" y="4432762"/>
            <a:ext cx="2042160" cy="1524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4282440" y="4457700"/>
            <a:ext cx="24384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412721" y="4601441"/>
            <a:ext cx="977438" cy="79248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844040" y="4204162"/>
            <a:ext cx="381000" cy="381000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78923" y="415705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53440" y="3975562"/>
            <a:ext cx="152400" cy="6096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3131820" y="4457700"/>
            <a:ext cx="1181100" cy="1066800"/>
          </a:xfrm>
          <a:prstGeom prst="straightConnector1">
            <a:avLst/>
          </a:prstGeom>
          <a:ln w="508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81000" y="4876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forward jet </a:t>
            </a:r>
            <a:r>
              <a:rPr lang="en-US" b="1" dirty="0" smtClean="0"/>
              <a:t>proxy</a:t>
            </a:r>
            <a:r>
              <a:rPr lang="en-US" dirty="0" smtClean="0"/>
              <a:t> direction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7086600" y="3733800"/>
            <a:ext cx="0" cy="12954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3048000" y="4457700"/>
            <a:ext cx="1234440" cy="9525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20440" y="5423362"/>
            <a:ext cx="318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fragmentation neutral </a:t>
            </a:r>
            <a:r>
              <a:rPr lang="en-US" dirty="0" err="1" smtClean="0"/>
              <a:t>pion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6705600" y="3886200"/>
            <a:ext cx="838200" cy="990600"/>
            <a:chOff x="762000" y="5410200"/>
            <a:chExt cx="838200" cy="990600"/>
          </a:xfrm>
        </p:grpSpPr>
        <p:sp>
          <p:nvSpPr>
            <p:cNvPr id="34" name="Oval 33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38200" y="5410200"/>
              <a:ext cx="63350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‘Flip and Swap’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029200" cy="4873752"/>
          </a:xfrm>
        </p:spPr>
        <p:txBody>
          <a:bodyPr/>
          <a:lstStyle/>
          <a:p>
            <a:r>
              <a:rPr lang="en-US" sz="1800" dirty="0" smtClean="0"/>
              <a:t>Flip reconstructed central jet direction around 180 degrees</a:t>
            </a:r>
          </a:p>
          <a:p>
            <a:r>
              <a:rPr lang="en-US" sz="1800" dirty="0" smtClean="0"/>
              <a:t>Measure the </a:t>
            </a:r>
            <a:r>
              <a:rPr lang="en-US" sz="1800" dirty="0" err="1" smtClean="0"/>
              <a:t>hadron’s</a:t>
            </a:r>
            <a:r>
              <a:rPr lang="en-US" sz="1800" dirty="0" smtClean="0"/>
              <a:t> direction relative to the forward jet (proxy) direction</a:t>
            </a:r>
            <a:r>
              <a:rPr lang="en-US" sz="1800" dirty="0"/>
              <a:t> </a:t>
            </a:r>
            <a:r>
              <a:rPr lang="en-US" sz="1800" dirty="0" smtClean="0"/>
              <a:t>(and projected spin axis)</a:t>
            </a:r>
          </a:p>
          <a:p>
            <a:r>
              <a:rPr lang="en-US" sz="1800" dirty="0" smtClean="0"/>
              <a:t>Asymmetry seen in fragmentation?</a:t>
            </a:r>
          </a:p>
          <a:p>
            <a:r>
              <a:rPr lang="en-US" sz="1800" dirty="0" smtClean="0"/>
              <a:t>Too much smearing due to ‘Flip and Swap’?</a:t>
            </a:r>
            <a:endParaRPr lang="en-US" sz="15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25040" y="4432762"/>
            <a:ext cx="2042160" cy="1524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4282440" y="4457700"/>
            <a:ext cx="24384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844040" y="4204162"/>
            <a:ext cx="381000" cy="381000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78923" y="4157056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" y="4876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forward jet </a:t>
            </a:r>
            <a:r>
              <a:rPr lang="en-US" b="1" dirty="0" smtClean="0"/>
              <a:t>proxy</a:t>
            </a:r>
            <a:r>
              <a:rPr lang="en-US" dirty="0" smtClean="0"/>
              <a:t> direction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7086600" y="3733800"/>
            <a:ext cx="0" cy="12954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334000" y="990600"/>
            <a:ext cx="5050960" cy="1828800"/>
            <a:chOff x="2819534" y="2697480"/>
            <a:chExt cx="5955576" cy="2209621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3352934" y="3048470"/>
              <a:ext cx="2286000" cy="1219200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 rot="19768318">
              <a:off x="2851353" y="3600588"/>
              <a:ext cx="1030288" cy="13065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19810792">
              <a:off x="4711834" y="2943695"/>
              <a:ext cx="457200" cy="990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6200000" flipV="1">
              <a:off x="2985286" y="3903197"/>
              <a:ext cx="482118" cy="250004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V="1">
              <a:off x="3053690" y="3968427"/>
              <a:ext cx="403225" cy="195262"/>
            </a:xfrm>
            <a:prstGeom prst="line">
              <a:avLst/>
            </a:prstGeom>
            <a:ln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21" idx="7"/>
            </p:cNvCxnSpPr>
            <p:nvPr/>
          </p:nvCxnSpPr>
          <p:spPr>
            <a:xfrm flipV="1">
              <a:off x="3352934" y="3054756"/>
              <a:ext cx="1553580" cy="121291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3238332" y="3924602"/>
              <a:ext cx="457670" cy="228466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9"/>
            <p:cNvSpPr txBox="1">
              <a:spLocks noChangeArrowheads="1"/>
            </p:cNvSpPr>
            <p:nvPr/>
          </p:nvSpPr>
          <p:spPr bwMode="auto">
            <a:xfrm>
              <a:off x="5257800" y="3048000"/>
              <a:ext cx="351731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forward quark </a:t>
              </a:r>
            </a:p>
            <a:p>
              <a:r>
                <a:rPr lang="en-US" dirty="0" smtClean="0"/>
                <a:t>proxy direction</a:t>
              </a:r>
              <a:endParaRPr lang="en-US" dirty="0"/>
            </a:p>
          </p:txBody>
        </p:sp>
        <p:sp>
          <p:nvSpPr>
            <p:cNvPr id="28" name="TextBox 30"/>
            <p:cNvSpPr txBox="1">
              <a:spLocks noChangeArrowheads="1"/>
            </p:cNvSpPr>
            <p:nvPr/>
          </p:nvSpPr>
          <p:spPr bwMode="auto">
            <a:xfrm>
              <a:off x="4411980" y="2697480"/>
              <a:ext cx="94609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hadron</a:t>
              </a:r>
              <a:endParaRPr lang="en-US" dirty="0"/>
            </a:p>
          </p:txBody>
        </p:sp>
        <p:sp>
          <p:nvSpPr>
            <p:cNvPr id="29" name="TextBox 31"/>
            <p:cNvSpPr txBox="1">
              <a:spLocks noChangeArrowheads="1"/>
            </p:cNvSpPr>
            <p:nvPr/>
          </p:nvSpPr>
          <p:spPr bwMode="auto">
            <a:xfrm>
              <a:off x="2819534" y="3124670"/>
              <a:ext cx="13388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quark spin</a:t>
              </a:r>
            </a:p>
          </p:txBody>
        </p:sp>
        <p:sp>
          <p:nvSpPr>
            <p:cNvPr id="33" name="TextBox 29"/>
            <p:cNvSpPr txBox="1">
              <a:spLocks noChangeArrowheads="1"/>
            </p:cNvSpPr>
            <p:nvPr/>
          </p:nvSpPr>
          <p:spPr bwMode="auto">
            <a:xfrm>
              <a:off x="3200400" y="3657600"/>
              <a:ext cx="2920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Symbol" pitchFamily="18" charset="2"/>
                </a:rPr>
                <a:t>f</a:t>
              </a: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 rot="5400000">
            <a:off x="3412721" y="4601441"/>
            <a:ext cx="977438" cy="792480"/>
          </a:xfrm>
          <a:prstGeom prst="straightConnector1">
            <a:avLst/>
          </a:prstGeom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3131820" y="4457700"/>
            <a:ext cx="1181100" cy="1066800"/>
          </a:xfrm>
          <a:prstGeom prst="straightConnector1">
            <a:avLst/>
          </a:prstGeom>
          <a:ln w="508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3048000" y="4457700"/>
            <a:ext cx="1234440" cy="9525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480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check with simulation.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520440" y="5423362"/>
            <a:ext cx="318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fragmentation neutral </a:t>
            </a:r>
            <a:r>
              <a:rPr lang="en-US" dirty="0" err="1" smtClean="0"/>
              <a:t>pion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 simulation existed to do what we needed</a:t>
            </a:r>
          </a:p>
          <a:p>
            <a:pPr lvl="1"/>
            <a:r>
              <a:rPr lang="en-US" dirty="0" smtClean="0"/>
              <a:t>proton-proton collisions</a:t>
            </a:r>
          </a:p>
          <a:p>
            <a:pPr lvl="2"/>
            <a:r>
              <a:rPr lang="en-US" dirty="0" smtClean="0"/>
              <a:t>Transversity to give final state quarks a polarization</a:t>
            </a:r>
          </a:p>
          <a:p>
            <a:pPr lvl="2"/>
            <a:r>
              <a:rPr lang="en-US" dirty="0" smtClean="0"/>
              <a:t>Collins fragmentation</a:t>
            </a:r>
          </a:p>
          <a:p>
            <a:r>
              <a:rPr lang="en-US" dirty="0" err="1" smtClean="0"/>
              <a:t>ToyMC</a:t>
            </a:r>
            <a:r>
              <a:rPr lang="en-US" dirty="0" smtClean="0"/>
              <a:t> Monte Carlo (simulation)</a:t>
            </a:r>
          </a:p>
          <a:p>
            <a:pPr lvl="1"/>
            <a:r>
              <a:rPr lang="en-US" dirty="0" smtClean="0"/>
              <a:t>Created at Iowa State University</a:t>
            </a:r>
          </a:p>
          <a:p>
            <a:pPr lvl="2"/>
            <a:r>
              <a:rPr lang="en-US" dirty="0" smtClean="0"/>
              <a:t>Now available publically as TPPMC (http://code.google.com/p/tppmc/)</a:t>
            </a:r>
          </a:p>
          <a:p>
            <a:pPr lvl="1"/>
            <a:r>
              <a:rPr lang="en-US" dirty="0" smtClean="0"/>
              <a:t>PYTHIA simulation package</a:t>
            </a:r>
          </a:p>
          <a:p>
            <a:pPr lvl="2"/>
            <a:r>
              <a:rPr lang="en-US" dirty="0" smtClean="0"/>
              <a:t>Performs  hard scattering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Anselmino</a:t>
            </a:r>
            <a:r>
              <a:rPr lang="en-US" dirty="0" smtClean="0"/>
              <a:t> et al. global fits from HERMES and COMPASS fixed target data</a:t>
            </a:r>
          </a:p>
          <a:p>
            <a:pPr lvl="2"/>
            <a:r>
              <a:rPr lang="en-US" dirty="0" smtClean="0"/>
              <a:t>Initial state </a:t>
            </a:r>
            <a:r>
              <a:rPr lang="en-US" dirty="0" err="1" smtClean="0"/>
              <a:t>transversity</a:t>
            </a:r>
            <a:r>
              <a:rPr lang="en-US" dirty="0" smtClean="0"/>
              <a:t> weighting</a:t>
            </a:r>
          </a:p>
          <a:p>
            <a:pPr lvl="3"/>
            <a:r>
              <a:rPr lang="en-US" dirty="0" smtClean="0"/>
              <a:t>Gives final state quarks polarization</a:t>
            </a:r>
          </a:p>
          <a:p>
            <a:pPr lvl="2"/>
            <a:r>
              <a:rPr lang="en-US" dirty="0" smtClean="0"/>
              <a:t>Independent fragmentation model</a:t>
            </a:r>
          </a:p>
          <a:p>
            <a:pPr lvl="3"/>
            <a:r>
              <a:rPr lang="en-US" dirty="0" smtClean="0"/>
              <a:t>Applies Collins Effect to fragmentation</a:t>
            </a:r>
          </a:p>
          <a:p>
            <a:pPr lvl="2"/>
            <a:r>
              <a:rPr lang="en-US" dirty="0" err="1" smtClean="0"/>
              <a:t>Sivers</a:t>
            </a:r>
            <a:r>
              <a:rPr lang="en-US" dirty="0" smtClean="0"/>
              <a:t> final state event weighting is also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81800" y="53340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64770" y="5836207"/>
            <a:ext cx="6237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ToyMC</a:t>
            </a:r>
            <a:r>
              <a:rPr lang="en-US" dirty="0" smtClean="0"/>
              <a:t> consistent with published distributions;  </a:t>
            </a:r>
            <a:r>
              <a:rPr lang="en-US" dirty="0" err="1" smtClean="0"/>
              <a:t>transv</a:t>
            </a:r>
            <a:r>
              <a:rPr lang="en-US" dirty="0" smtClean="0"/>
              <a:t>. opposite for down quarks.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rot="16200000">
            <a:off x="-347662" y="3319462"/>
            <a:ext cx="1979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hep</a:t>
            </a:r>
            <a:r>
              <a:rPr lang="en-US" dirty="0"/>
              <a:t>-ph/070100v3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358" y="1453167"/>
            <a:ext cx="323127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transv_dnq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429000"/>
            <a:ext cx="2624667" cy="2286000"/>
          </a:xfrm>
          <a:prstGeom prst="rect">
            <a:avLst/>
          </a:prstGeom>
        </p:spPr>
      </p:pic>
      <p:pic>
        <p:nvPicPr>
          <p:cNvPr id="10" name="Picture 9" descr="transv_upq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1295400"/>
            <a:ext cx="2590800" cy="2185988"/>
          </a:xfrm>
          <a:prstGeom prst="rect">
            <a:avLst/>
          </a:prstGeom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 rot="16200000">
            <a:off x="6464300" y="3517900"/>
            <a:ext cx="2224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ToyMC</a:t>
            </a:r>
            <a:r>
              <a:rPr lang="en-US" dirty="0"/>
              <a:t> Monte Carlo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4" descr="hadrg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363252"/>
            <a:ext cx="3962400" cy="2494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 descr="DSS_uq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676400"/>
            <a:ext cx="4038600" cy="272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581400" y="40386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2743200" y="2667000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(DSS)</a:t>
            </a:r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457200" y="1447800"/>
            <a:ext cx="2362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u-quark </a:t>
            </a:r>
            <a:r>
              <a:rPr lang="en-US" dirty="0"/>
              <a:t>fragmentation </a:t>
            </a:r>
          </a:p>
        </p:txBody>
      </p:sp>
      <p:pic>
        <p:nvPicPr>
          <p:cNvPr id="8" name="Picture 15" descr="DSS_gluon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752600"/>
            <a:ext cx="3725641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162800" y="3962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z</a:t>
            </a:r>
          </a:p>
        </p:txBody>
      </p:sp>
      <p:sp>
        <p:nvSpPr>
          <p:cNvPr id="11" name="TextBox 17"/>
          <p:cNvSpPr txBox="1">
            <a:spLocks noChangeArrowheads="1"/>
          </p:cNvSpPr>
          <p:nvPr/>
        </p:nvSpPr>
        <p:spPr bwMode="auto">
          <a:xfrm>
            <a:off x="4572000" y="1524000"/>
            <a:ext cx="21589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gluon </a:t>
            </a:r>
            <a:r>
              <a:rPr lang="en-US" dirty="0"/>
              <a:t>fragmentation 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2728912" y="4633706"/>
            <a:ext cx="391454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Symbol" pitchFamily="18" charset="2"/>
              </a:rPr>
              <a:t>p</a:t>
            </a:r>
            <a:r>
              <a:rPr lang="en-US" sz="1400" dirty="0"/>
              <a:t>+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3023728" y="4644635"/>
            <a:ext cx="341760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Symbol" pitchFamily="18" charset="2"/>
              </a:rPr>
              <a:t>p</a:t>
            </a:r>
            <a:r>
              <a:rPr lang="en-US" sz="1400" dirty="0"/>
              <a:t>-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306164" y="4643600"/>
            <a:ext cx="383438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Symbol" pitchFamily="18" charset="2"/>
              </a:rPr>
              <a:t>p</a:t>
            </a:r>
            <a:r>
              <a:rPr lang="en-US" sz="1400" baseline="30000" dirty="0" smtClean="0"/>
              <a:t>0 </a:t>
            </a:r>
            <a:endParaRPr lang="en-US" sz="1400" baseline="30000" dirty="0"/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4168315" y="5764030"/>
            <a:ext cx="423514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Symbol" pitchFamily="18" charset="2"/>
              </a:rPr>
              <a:t>K</a:t>
            </a:r>
            <a:r>
              <a:rPr lang="en-US" sz="1400" dirty="0"/>
              <a:t>+</a:t>
            </a: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4415965" y="5783080"/>
            <a:ext cx="383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K-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4667250" y="57213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076365" y="580213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</a:t>
            </a:r>
          </a:p>
        </p:txBody>
      </p:sp>
      <p:grpSp>
        <p:nvGrpSpPr>
          <p:cNvPr id="28" name="Group 24"/>
          <p:cNvGrpSpPr>
            <a:grpSpLocks/>
          </p:cNvGrpSpPr>
          <p:nvPr/>
        </p:nvGrpSpPr>
        <p:grpSpPr bwMode="auto">
          <a:xfrm>
            <a:off x="4841415" y="5764030"/>
            <a:ext cx="311150" cy="366713"/>
            <a:chOff x="6019800" y="3048000"/>
            <a:chExt cx="311150" cy="366713"/>
          </a:xfrm>
        </p:grpSpPr>
        <p:sp>
          <p:nvSpPr>
            <p:cNvPr id="29" name="Text Box 22"/>
            <p:cNvSpPr txBox="1">
              <a:spLocks noChangeArrowheads="1"/>
            </p:cNvSpPr>
            <p:nvPr/>
          </p:nvSpPr>
          <p:spPr bwMode="auto">
            <a:xfrm>
              <a:off x="6019800" y="30480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  <p:sp>
          <p:nvSpPr>
            <p:cNvPr id="30" name="Line 25"/>
            <p:cNvSpPr>
              <a:spLocks noChangeShapeType="1"/>
            </p:cNvSpPr>
            <p:nvPr/>
          </p:nvSpPr>
          <p:spPr bwMode="auto">
            <a:xfrm>
              <a:off x="6096000" y="31242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25"/>
          <p:cNvGrpSpPr>
            <a:grpSpLocks/>
          </p:cNvGrpSpPr>
          <p:nvPr/>
        </p:nvGrpSpPr>
        <p:grpSpPr bwMode="auto">
          <a:xfrm>
            <a:off x="5353050" y="5797550"/>
            <a:ext cx="311150" cy="366713"/>
            <a:chOff x="6858000" y="2438400"/>
            <a:chExt cx="311150" cy="366713"/>
          </a:xfrm>
        </p:grpSpPr>
        <p:sp>
          <p:nvSpPr>
            <p:cNvPr id="32" name="Text Box 24"/>
            <p:cNvSpPr txBox="1">
              <a:spLocks noChangeArrowheads="1"/>
            </p:cNvSpPr>
            <p:nvPr/>
          </p:nvSpPr>
          <p:spPr bwMode="auto">
            <a:xfrm>
              <a:off x="6858000" y="24384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n</a:t>
              </a:r>
            </a:p>
          </p:txBody>
        </p:sp>
        <p:sp>
          <p:nvSpPr>
            <p:cNvPr id="33" name="Line 26"/>
            <p:cNvSpPr>
              <a:spLocks noChangeShapeType="1"/>
            </p:cNvSpPr>
            <p:nvPr/>
          </p:nvSpPr>
          <p:spPr bwMode="auto">
            <a:xfrm>
              <a:off x="6858000" y="2514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3602038" y="5730875"/>
            <a:ext cx="381836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latin typeface="Symbol" pitchFamily="18" charset="2"/>
              </a:rPr>
              <a:t>K</a:t>
            </a:r>
            <a:r>
              <a:rPr lang="en-US" sz="1400" baseline="30000" dirty="0"/>
              <a:t>0</a:t>
            </a:r>
          </a:p>
        </p:txBody>
      </p: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3879850" y="5740400"/>
            <a:ext cx="381836" cy="307777"/>
            <a:chOff x="4277185" y="2903720"/>
            <a:chExt cx="381836" cy="307777"/>
          </a:xfrm>
        </p:grpSpPr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4277185" y="2903720"/>
              <a:ext cx="381836" cy="3077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Symbol" pitchFamily="18" charset="2"/>
                </a:rPr>
                <a:t>K</a:t>
              </a:r>
              <a:r>
                <a:rPr lang="en-US" sz="1400" baseline="30000" dirty="0" smtClean="0"/>
                <a:t>0</a:t>
              </a:r>
              <a:endParaRPr lang="en-US" sz="1400" baseline="30000" dirty="0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4359735" y="2970395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162300" y="4276725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Particle yield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162800" y="19812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Pion</a:t>
            </a:r>
            <a:r>
              <a:rPr lang="en-US" b="1" dirty="0" smtClean="0">
                <a:solidFill>
                  <a:srgbClr val="0070C0"/>
                </a:solidFill>
              </a:rPr>
              <a:t>+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Kaon</a:t>
            </a:r>
            <a:r>
              <a:rPr lang="en-US" b="1" dirty="0" smtClean="0">
                <a:solidFill>
                  <a:srgbClr val="FF0000"/>
                </a:solidFill>
              </a:rPr>
              <a:t>+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Proton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19837" y="1996224"/>
            <a:ext cx="1586248" cy="683654"/>
          </a:xfrm>
          <a:prstGeom prst="rect">
            <a:avLst/>
          </a:prstGeom>
          <a:solidFill>
            <a:schemeClr val="bg1"/>
          </a:solidFill>
          <a:ln w="5080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523963" y="2044521"/>
            <a:ext cx="1586248" cy="683654"/>
          </a:xfrm>
          <a:prstGeom prst="rect">
            <a:avLst/>
          </a:prstGeom>
          <a:solidFill>
            <a:schemeClr val="bg1"/>
          </a:solidFill>
          <a:ln w="5080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6172200" y="2590800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(DSS)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295400"/>
            <a:ext cx="8229600" cy="71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implementation by reproducing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Anselmino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et. al. results: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3354388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dirty="0" smtClean="0"/>
              <a:t>Collins Function</a:t>
            </a:r>
            <a:endParaRPr lang="en-US" dirty="0"/>
          </a:p>
        </p:txBody>
      </p:sp>
      <p:pic>
        <p:nvPicPr>
          <p:cNvPr id="13" name="Picture 6" descr="fav_rati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676400"/>
            <a:ext cx="25146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 descr="unfav_rati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810000"/>
            <a:ext cx="2514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 rot="16200000">
            <a:off x="6464300" y="3517900"/>
            <a:ext cx="2224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ToyMC</a:t>
            </a:r>
            <a:r>
              <a:rPr lang="en-US" dirty="0"/>
              <a:t> Monte Carlo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16200000">
            <a:off x="-1019514" y="3581332"/>
            <a:ext cx="2715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Phys.Rev.D75:054032,2007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24400" y="5943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asymmetry at high 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295400"/>
            <a:ext cx="8229600" cy="71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implementation by reproducing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Anselmino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et. al. results: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400"/>
            <a:ext cx="3354388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dirty="0" smtClean="0"/>
              <a:t>Collins Function</a:t>
            </a:r>
            <a:endParaRPr lang="en-US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16200000">
            <a:off x="-1019514" y="3581332"/>
            <a:ext cx="27157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Phys.Rev.D75:054032,2007</a:t>
            </a:r>
          </a:p>
        </p:txBody>
      </p:sp>
      <p:pic>
        <p:nvPicPr>
          <p:cNvPr id="10" name="Picture 16" descr="fuquarkc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209800"/>
            <a:ext cx="4467225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724400" y="4648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f</a:t>
            </a: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6858000" y="48006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z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19600" y="5257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 fragmentation function sampled is now a 2D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‘Flip and Swap’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dirty="0" err="1" smtClean="0"/>
              <a:t>ToyMC</a:t>
            </a:r>
            <a:r>
              <a:rPr lang="en-US" dirty="0" smtClean="0"/>
              <a:t> Monte Carlo</a:t>
            </a:r>
          </a:p>
          <a:p>
            <a:r>
              <a:rPr lang="en-US" dirty="0" smtClean="0"/>
              <a:t>Perform the ‘Flip and Swap’ procedure</a:t>
            </a:r>
          </a:p>
          <a:p>
            <a:r>
              <a:rPr lang="en-US" dirty="0" smtClean="0"/>
              <a:t>Collins effect seen? Sin(phi) distribution of fragmentation hadrons about quark direction?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7" name="Group 8"/>
          <p:cNvGrpSpPr/>
          <p:nvPr/>
        </p:nvGrpSpPr>
        <p:grpSpPr>
          <a:xfrm>
            <a:off x="381000" y="3505200"/>
            <a:ext cx="4114800" cy="2243539"/>
            <a:chOff x="4800600" y="2667000"/>
            <a:chExt cx="4114800" cy="2243539"/>
          </a:xfrm>
        </p:grpSpPr>
        <p:pic>
          <p:nvPicPr>
            <p:cNvPr id="5" name="Picture 2" descr="F:\Dropbox\savedplots_20110116\trigflagbroken_muon_clust_pairs_xfGT15LT100nbins20tjet_ajet_hadron2.png"/>
            <p:cNvPicPr>
              <a:picLocks noChangeAspect="1" noChangeArrowheads="1"/>
            </p:cNvPicPr>
            <p:nvPr/>
          </p:nvPicPr>
          <p:blipFill>
            <a:blip r:embed="rId2" cstate="print"/>
            <a:srcRect t="52106" r="49390"/>
            <a:stretch>
              <a:fillRect/>
            </a:stretch>
          </p:blipFill>
          <p:spPr bwMode="auto">
            <a:xfrm>
              <a:off x="4800600" y="2819400"/>
              <a:ext cx="4114800" cy="2091139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5791200" y="26670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Neutral </a:t>
              </a:r>
              <a:r>
                <a:rPr lang="en-US" dirty="0" err="1" smtClean="0"/>
                <a:t>pions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13300" y="2811780"/>
              <a:ext cx="873529" cy="11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953000" y="3352800"/>
            <a:ext cx="4891456" cy="2209621"/>
            <a:chOff x="2819534" y="2697480"/>
            <a:chExt cx="5955576" cy="2209621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3352934" y="3048470"/>
              <a:ext cx="2286000" cy="1219200"/>
            </a:xfrm>
            <a:prstGeom prst="straightConnector1">
              <a:avLst/>
            </a:prstGeom>
            <a:ln w="190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 rot="19768318">
              <a:off x="2851353" y="3600588"/>
              <a:ext cx="1030288" cy="130651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 rot="19810792">
              <a:off x="4711834" y="2943695"/>
              <a:ext cx="457200" cy="990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6200000" flipV="1">
              <a:off x="2985286" y="3903197"/>
              <a:ext cx="482118" cy="250004"/>
            </a:xfrm>
            <a:prstGeom prst="straightConnector1">
              <a:avLst/>
            </a:prstGeom>
            <a:ln w="3175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V="1">
              <a:off x="3053690" y="3968427"/>
              <a:ext cx="403225" cy="195262"/>
            </a:xfrm>
            <a:prstGeom prst="line">
              <a:avLst/>
            </a:prstGeom>
            <a:ln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endCxn id="12" idx="7"/>
            </p:cNvCxnSpPr>
            <p:nvPr/>
          </p:nvCxnSpPr>
          <p:spPr>
            <a:xfrm flipV="1">
              <a:off x="3352934" y="3054756"/>
              <a:ext cx="1553580" cy="121291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3238332" y="3924602"/>
              <a:ext cx="457670" cy="228466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29"/>
            <p:cNvSpPr txBox="1">
              <a:spLocks noChangeArrowheads="1"/>
            </p:cNvSpPr>
            <p:nvPr/>
          </p:nvSpPr>
          <p:spPr bwMode="auto">
            <a:xfrm>
              <a:off x="5257800" y="3048000"/>
              <a:ext cx="351731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mtClean="0"/>
                <a:t>forward quark </a:t>
              </a:r>
            </a:p>
            <a:p>
              <a:r>
                <a:rPr lang="en-US" smtClean="0"/>
                <a:t>proxy direction</a:t>
              </a:r>
              <a:endParaRPr lang="en-US" dirty="0"/>
            </a:p>
          </p:txBody>
        </p:sp>
        <p:sp>
          <p:nvSpPr>
            <p:cNvPr id="18" name="TextBox 30"/>
            <p:cNvSpPr txBox="1">
              <a:spLocks noChangeArrowheads="1"/>
            </p:cNvSpPr>
            <p:nvPr/>
          </p:nvSpPr>
          <p:spPr bwMode="auto">
            <a:xfrm>
              <a:off x="4411980" y="2697480"/>
              <a:ext cx="94609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hadron</a:t>
              </a:r>
              <a:endParaRPr lang="en-US" dirty="0"/>
            </a:p>
          </p:txBody>
        </p:sp>
        <p:sp>
          <p:nvSpPr>
            <p:cNvPr id="19" name="TextBox 31"/>
            <p:cNvSpPr txBox="1">
              <a:spLocks noChangeArrowheads="1"/>
            </p:cNvSpPr>
            <p:nvPr/>
          </p:nvSpPr>
          <p:spPr bwMode="auto">
            <a:xfrm>
              <a:off x="2819534" y="3124670"/>
              <a:ext cx="13388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quark spin</a:t>
              </a:r>
            </a:p>
          </p:txBody>
        </p:sp>
        <p:sp>
          <p:nvSpPr>
            <p:cNvPr id="21" name="TextBox 29"/>
            <p:cNvSpPr txBox="1">
              <a:spLocks noChangeArrowheads="1"/>
            </p:cNvSpPr>
            <p:nvPr/>
          </p:nvSpPr>
          <p:spPr bwMode="auto">
            <a:xfrm>
              <a:off x="3200400" y="3657600"/>
              <a:ext cx="2920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Symbol" pitchFamily="18" charset="2"/>
                </a:rPr>
                <a:t>f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85800" y="6096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the </a:t>
            </a:r>
            <a:r>
              <a:rPr lang="en-US" dirty="0" err="1" smtClean="0"/>
              <a:t>Anselmino</a:t>
            </a:r>
            <a:r>
              <a:rPr lang="en-US" dirty="0" smtClean="0"/>
              <a:t> group’s global fit mean values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26984" y="547781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‘Flip and Swap’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dirty="0" err="1" smtClean="0"/>
              <a:t>ToyMC</a:t>
            </a:r>
            <a:r>
              <a:rPr lang="en-US" dirty="0" smtClean="0"/>
              <a:t> Monte Carlo</a:t>
            </a:r>
          </a:p>
          <a:p>
            <a:r>
              <a:rPr lang="en-US" dirty="0" smtClean="0"/>
              <a:t>Perform the ‘Flip and Swap’ procedure</a:t>
            </a:r>
          </a:p>
          <a:p>
            <a:r>
              <a:rPr lang="en-US" dirty="0" smtClean="0"/>
              <a:t>Collins effect seen? Sin(phi) distribution of fragmentation hadrons about quark direction?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7" name="Group 8"/>
          <p:cNvGrpSpPr/>
          <p:nvPr/>
        </p:nvGrpSpPr>
        <p:grpSpPr>
          <a:xfrm>
            <a:off x="381000" y="3505200"/>
            <a:ext cx="4114800" cy="2243539"/>
            <a:chOff x="4800600" y="2667000"/>
            <a:chExt cx="4114800" cy="2243539"/>
          </a:xfrm>
        </p:grpSpPr>
        <p:pic>
          <p:nvPicPr>
            <p:cNvPr id="5" name="Picture 2" descr="F:\Dropbox\savedplots_20110116\trigflagbroken_muon_clust_pairs_xfGT15LT100nbins20tjet_ajet_hadron2.png"/>
            <p:cNvPicPr>
              <a:picLocks noChangeAspect="1" noChangeArrowheads="1"/>
            </p:cNvPicPr>
            <p:nvPr/>
          </p:nvPicPr>
          <p:blipFill>
            <a:blip r:embed="rId2" cstate="print"/>
            <a:srcRect t="52106" r="49390"/>
            <a:stretch>
              <a:fillRect/>
            </a:stretch>
          </p:blipFill>
          <p:spPr bwMode="auto">
            <a:xfrm>
              <a:off x="4800600" y="2819400"/>
              <a:ext cx="4114800" cy="2091139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5791200" y="2667000"/>
              <a:ext cx="2133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Neutral </a:t>
              </a:r>
              <a:r>
                <a:rPr lang="en-US" dirty="0" err="1" smtClean="0"/>
                <a:t>pions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813300" y="2811780"/>
              <a:ext cx="873529" cy="11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85800" y="6096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the </a:t>
            </a:r>
            <a:r>
              <a:rPr lang="en-US" dirty="0" err="1" smtClean="0"/>
              <a:t>Anselmino</a:t>
            </a:r>
            <a:r>
              <a:rPr lang="en-US" dirty="0" smtClean="0"/>
              <a:t> group’s global fit mean values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26984" y="5477815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Phi</a:t>
            </a:r>
            <a:endParaRPr lang="en-US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495800" y="3432048"/>
            <a:ext cx="4343400" cy="34259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Large smearing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US" sz="2400" dirty="0" smtClean="0"/>
              <a:t>Jet axis reconstruction</a:t>
            </a: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‘Flip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Swap’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2400" dirty="0" smtClean="0"/>
              <a:t>Large asymmetry at high z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asymmtery</a:t>
            </a:r>
            <a:r>
              <a:rPr lang="en-US" sz="2400" dirty="0" smtClean="0"/>
              <a:t> is large enough to be seen through the smearing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Projected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Simulation parameters</a:t>
            </a:r>
          </a:p>
          <a:p>
            <a:pPr lvl="1"/>
            <a:r>
              <a:rPr lang="en-US" sz="2000" dirty="0" smtClean="0"/>
              <a:t>Statistical yield based on Run8 ‘proof of principle’ data analysis</a:t>
            </a:r>
          </a:p>
          <a:p>
            <a:r>
              <a:rPr lang="en-US" sz="2000" dirty="0" smtClean="0"/>
              <a:t>Error bars are statistical errors for 33 </a:t>
            </a:r>
            <a:r>
              <a:rPr lang="en-US" sz="2000" dirty="0" err="1" smtClean="0"/>
              <a:t>pb</a:t>
            </a:r>
            <a:r>
              <a:rPr lang="en-US" sz="2000" dirty="0" smtClean="0"/>
              <a:t>^-1 (Run12+13)</a:t>
            </a:r>
            <a:endParaRPr lang="en-US" sz="1700" dirty="0" smtClean="0"/>
          </a:p>
          <a:p>
            <a:pPr lvl="1"/>
            <a:r>
              <a:rPr lang="en-US" sz="1400" dirty="0" smtClean="0"/>
              <a:t>Taking into account PHENIX uptime, z vertex cut, etc.</a:t>
            </a:r>
          </a:p>
          <a:p>
            <a:pPr>
              <a:buNone/>
            </a:pPr>
            <a:endParaRPr lang="en-US" sz="2000" dirty="0"/>
          </a:p>
        </p:txBody>
      </p:sp>
      <p:pic>
        <p:nvPicPr>
          <p:cNvPr id="2050" name="Picture 2" descr="C:\Users\Ender7\Dropbox\REAL LIFE\PHYSICS\Old Saved Plots\20111019_savedplots_fullstats\th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505200"/>
            <a:ext cx="5402238" cy="2895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30829" y="6328437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Solid and dashed lines: 100% and 25% Collins contributions</a:t>
            </a:r>
          </a:p>
          <a:p>
            <a:endParaRPr lang="en-US" sz="14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BC67021-4B57-460B-A59B-080DCF3C6D6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524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Sivers</a:t>
            </a:r>
            <a:r>
              <a:rPr lang="en-US" dirty="0" smtClean="0"/>
              <a:t> Effect</a:t>
            </a:r>
          </a:p>
          <a:p>
            <a:pPr lvl="1"/>
            <a:r>
              <a:rPr lang="en-US" dirty="0" smtClean="0"/>
              <a:t>Initial state effect</a:t>
            </a:r>
          </a:p>
          <a:p>
            <a:pPr lvl="1"/>
            <a:r>
              <a:rPr lang="en-US" dirty="0" smtClean="0"/>
              <a:t>Proton spin and parton transverse momentum are correlated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5" name="Group 33"/>
          <p:cNvGrpSpPr/>
          <p:nvPr/>
        </p:nvGrpSpPr>
        <p:grpSpPr>
          <a:xfrm>
            <a:off x="1524000" y="3352800"/>
            <a:ext cx="5257800" cy="2209800"/>
            <a:chOff x="990600" y="2300288"/>
            <a:chExt cx="2667000" cy="1190625"/>
          </a:xfrm>
        </p:grpSpPr>
        <p:sp>
          <p:nvSpPr>
            <p:cNvPr id="23" name="Line 46"/>
            <p:cNvSpPr>
              <a:spLocks noChangeShapeType="1"/>
            </p:cNvSpPr>
            <p:nvPr/>
          </p:nvSpPr>
          <p:spPr bwMode="auto">
            <a:xfrm flipH="1" flipV="1">
              <a:off x="1905000" y="2743200"/>
              <a:ext cx="381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 flipV="1">
              <a:off x="2971800" y="2514600"/>
              <a:ext cx="685800" cy="228600"/>
            </a:xfrm>
            <a:prstGeom prst="line">
              <a:avLst/>
            </a:prstGeom>
            <a:noFill/>
            <a:ln w="412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35"/>
            <p:cNvSpPr>
              <a:spLocks noChangeArrowheads="1"/>
            </p:cNvSpPr>
            <p:nvPr/>
          </p:nvSpPr>
          <p:spPr bwMode="auto">
            <a:xfrm>
              <a:off x="2743200" y="2438400"/>
              <a:ext cx="479425" cy="5334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7372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6" name="AutoShape 34"/>
            <p:cNvSpPr>
              <a:spLocks noChangeArrowheads="1"/>
            </p:cNvSpPr>
            <p:nvPr/>
          </p:nvSpPr>
          <p:spPr bwMode="auto">
            <a:xfrm>
              <a:off x="1600200" y="2667000"/>
              <a:ext cx="152400" cy="609600"/>
            </a:xfrm>
            <a:prstGeom prst="upArrow">
              <a:avLst>
                <a:gd name="adj1" fmla="val 50000"/>
                <a:gd name="adj2" fmla="val 100000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" name="Line 18"/>
            <p:cNvSpPr>
              <a:spLocks noChangeShapeType="1"/>
            </p:cNvSpPr>
            <p:nvPr/>
          </p:nvSpPr>
          <p:spPr bwMode="auto">
            <a:xfrm flipV="1">
              <a:off x="1600200" y="2743200"/>
              <a:ext cx="1371600" cy="457200"/>
            </a:xfrm>
            <a:prstGeom prst="line">
              <a:avLst/>
            </a:prstGeom>
            <a:noFill/>
            <a:ln w="412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36"/>
            <p:cNvSpPr>
              <a:spLocks noChangeArrowheads="1"/>
            </p:cNvSpPr>
            <p:nvPr/>
          </p:nvSpPr>
          <p:spPr bwMode="auto">
            <a:xfrm>
              <a:off x="2133600" y="2667000"/>
              <a:ext cx="381000" cy="457200"/>
            </a:xfrm>
            <a:prstGeom prst="irregularSeal2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 flipV="1">
              <a:off x="990600" y="3200400"/>
              <a:ext cx="685800" cy="228600"/>
            </a:xfrm>
            <a:prstGeom prst="line">
              <a:avLst/>
            </a:prstGeom>
            <a:noFill/>
            <a:ln w="412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2438400" y="3124200"/>
              <a:ext cx="990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Right</a:t>
              </a:r>
            </a:p>
          </p:txBody>
        </p:sp>
        <p:sp>
          <p:nvSpPr>
            <p:cNvPr id="32" name="Text Box 44"/>
            <p:cNvSpPr txBox="1">
              <a:spLocks noChangeArrowheads="1"/>
            </p:cNvSpPr>
            <p:nvPr/>
          </p:nvSpPr>
          <p:spPr bwMode="auto">
            <a:xfrm>
              <a:off x="1981200" y="2300288"/>
              <a:ext cx="9906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Left</a:t>
              </a:r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2286000" y="2895600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5" name="Picture 34" descr="Quark_structure_proton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4267200"/>
            <a:ext cx="1676400" cy="1676400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rot="16200000" flipH="1">
            <a:off x="3276600" y="5029200"/>
            <a:ext cx="381000" cy="3810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2743200" y="4953000"/>
            <a:ext cx="381000" cy="3810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2209800" y="5105400"/>
            <a:ext cx="457200" cy="3810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81400" y="5334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Run12pp200 calibrations</a:t>
            </a:r>
          </a:p>
          <a:p>
            <a:pPr lvl="1"/>
            <a:r>
              <a:rPr lang="en-US" strike="sngStrike" dirty="0" smtClean="0"/>
              <a:t>Drift-chamber beam offset calibration</a:t>
            </a:r>
          </a:p>
          <a:p>
            <a:pPr lvl="1"/>
            <a:r>
              <a:rPr lang="en-US" strike="sngStrike" dirty="0" smtClean="0"/>
              <a:t>Global momentum scale calibration</a:t>
            </a:r>
          </a:p>
          <a:p>
            <a:pPr lvl="1"/>
            <a:r>
              <a:rPr lang="en-US" strike="sngStrike" dirty="0" smtClean="0"/>
              <a:t>MPC gain calibration</a:t>
            </a:r>
          </a:p>
          <a:p>
            <a:pPr lvl="1"/>
            <a:r>
              <a:rPr lang="en-US" strike="sngStrike" dirty="0" smtClean="0"/>
              <a:t>PC3 charged track matching </a:t>
            </a:r>
            <a:r>
              <a:rPr lang="en-US" strike="sngStrike" dirty="0" err="1" smtClean="0"/>
              <a:t>sigmalized</a:t>
            </a:r>
            <a:r>
              <a:rPr lang="en-US" strike="sngStrike" dirty="0" smtClean="0"/>
              <a:t> recalibration</a:t>
            </a:r>
          </a:p>
          <a:p>
            <a:pPr lvl="1"/>
            <a:r>
              <a:rPr lang="en-US" dirty="0" smtClean="0"/>
              <a:t>EMC charged track matching </a:t>
            </a:r>
            <a:r>
              <a:rPr lang="en-US" dirty="0" err="1" smtClean="0"/>
              <a:t>sigmalized</a:t>
            </a:r>
            <a:r>
              <a:rPr lang="en-US" dirty="0" smtClean="0"/>
              <a:t> recalibration</a:t>
            </a:r>
          </a:p>
          <a:p>
            <a:pPr lvl="1"/>
            <a:r>
              <a:rPr lang="en-US" dirty="0" smtClean="0"/>
              <a:t>EMC Time of Flight calibration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MPC Asymmetry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Run8 (2008) transverse spin MPC data</a:t>
            </a:r>
          </a:p>
          <a:p>
            <a:r>
              <a:rPr lang="en-US" smtClean="0"/>
              <a:t>Instead of a fancy A*sin(phi) this compares left and right halves</a:t>
            </a:r>
          </a:p>
          <a:p>
            <a:pPr lvl="1"/>
            <a:r>
              <a:rPr lang="en-US" smtClean="0"/>
              <a:t>Effectively A*sin(phi) with only two phi bins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5" name="Picture 2" descr="C:\Users\Ender7\Dropbox\REAL LIFE\PHYSICS\My Presentations\cpr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581400"/>
            <a:ext cx="6096000" cy="291547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22900" y="64124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x_F is similar to x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RHIC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The tunnel</a:t>
            </a:r>
            <a:endParaRPr lang="en-US"/>
          </a:p>
        </p:txBody>
      </p:sp>
      <p:pic>
        <p:nvPicPr>
          <p:cNvPr id="10242" name="Picture 2" descr="C:\Users\Ender7\Desktop\Rhictunn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133600"/>
            <a:ext cx="6496050" cy="452437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026" name="Picture 2" descr="C:\Users\Ender7\Desktop\Phenix_2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8600"/>
            <a:ext cx="4981296" cy="6472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11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9242"/>
            <a:ext cx="5087155" cy="340518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2819400"/>
            <a:ext cx="199125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SOLID: Collins only</a:t>
            </a:r>
          </a:p>
          <a:p>
            <a:r>
              <a:rPr lang="en-US" sz="1200" dirty="0" smtClean="0"/>
              <a:t>DASHED: </a:t>
            </a:r>
            <a:r>
              <a:rPr lang="en-US" sz="1200" dirty="0" err="1" smtClean="0"/>
              <a:t>Collins+Sivers</a:t>
            </a:r>
            <a:endParaRPr lang="en-US" sz="1200" dirty="0" smtClean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036" y="2362200"/>
            <a:ext cx="4587026" cy="229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057400" y="523204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24600" y="462244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4546" y="6453389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 courtesy of John </a:t>
            </a:r>
            <a:r>
              <a:rPr lang="en-US" dirty="0" err="1" smtClean="0"/>
              <a:t>Lajoie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4" descr="hadrge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1115" y="1410236"/>
            <a:ext cx="7239000" cy="455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Partile</a:t>
            </a:r>
            <a:r>
              <a:rPr lang="en-US" dirty="0" smtClean="0"/>
              <a:t> Yield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792310" y="2108915"/>
            <a:ext cx="442913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+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401910" y="2108915"/>
            <a:ext cx="385763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-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782910" y="2108915"/>
            <a:ext cx="3937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p</a:t>
            </a:r>
            <a:r>
              <a:rPr lang="en-US" baseline="30000"/>
              <a:t>0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392510" y="4775915"/>
            <a:ext cx="433388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K</a:t>
            </a:r>
            <a:r>
              <a:rPr lang="en-US" baseline="30000"/>
              <a:t>0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925910" y="4775915"/>
            <a:ext cx="433388" cy="366713"/>
            <a:chOff x="4343400" y="2895600"/>
            <a:chExt cx="433388" cy="366713"/>
          </a:xfrm>
        </p:grpSpPr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4343400" y="2895600"/>
              <a:ext cx="433388" cy="36671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Symbol" pitchFamily="18" charset="2"/>
                </a:rPr>
                <a:t>K</a:t>
              </a:r>
              <a:r>
                <a:rPr lang="en-US" baseline="30000"/>
                <a:t>0</a:t>
              </a:r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4419600" y="29718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4306910" y="4775915"/>
            <a:ext cx="4826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K</a:t>
            </a:r>
            <a:r>
              <a:rPr lang="en-US"/>
              <a:t>+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840310" y="4775915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K-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297510" y="469971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6288110" y="477591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5754710" y="4775915"/>
            <a:ext cx="311150" cy="366713"/>
            <a:chOff x="6019800" y="3048000"/>
            <a:chExt cx="311150" cy="366713"/>
          </a:xfrm>
        </p:grpSpPr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6019800" y="30480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6096000" y="31242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" name="Group 25"/>
          <p:cNvGrpSpPr>
            <a:grpSpLocks/>
          </p:cNvGrpSpPr>
          <p:nvPr/>
        </p:nvGrpSpPr>
        <p:grpSpPr bwMode="auto">
          <a:xfrm>
            <a:off x="6745310" y="4775915"/>
            <a:ext cx="311150" cy="366713"/>
            <a:chOff x="6858000" y="2438400"/>
            <a:chExt cx="311150" cy="366713"/>
          </a:xfrm>
        </p:grpSpPr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6858000" y="2438400"/>
              <a:ext cx="3111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6858000" y="25146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54546" y="6453389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 courtesy of John </a:t>
            </a:r>
            <a:r>
              <a:rPr lang="en-US" dirty="0" err="1" smtClean="0"/>
              <a:t>Lajoie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143000"/>
            <a:ext cx="3779838" cy="3652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</a:t>
            </a:r>
            <a:r>
              <a:rPr lang="en-US" dirty="0" err="1" smtClean="0"/>
              <a:t>pion</a:t>
            </a:r>
            <a:r>
              <a:rPr lang="en-US" dirty="0" smtClean="0"/>
              <a:t> asymmetries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37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692345" y="1578097"/>
            <a:ext cx="2019754" cy="10885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 rot="19768318">
            <a:off x="1174820" y="1999918"/>
            <a:ext cx="1030288" cy="13065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 rot="19810792">
            <a:off x="3051245" y="1342693"/>
            <a:ext cx="4572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424851" y="2400762"/>
            <a:ext cx="53498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V="1">
            <a:off x="1393101" y="2367425"/>
            <a:ext cx="403225" cy="19526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5"/>
          </p:cNvCxnSpPr>
          <p:nvPr/>
        </p:nvCxnSpPr>
        <p:spPr>
          <a:xfrm flipV="1">
            <a:off x="1692345" y="2061831"/>
            <a:ext cx="1901825" cy="604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92345" y="2666668"/>
            <a:ext cx="457200" cy="1524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57600" y="1447800"/>
            <a:ext cx="91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parton</a:t>
            </a:r>
            <a:endParaRPr lang="en-US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71870" y="2209468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pion</a:t>
            </a:r>
            <a:endParaRPr lang="en-US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68545" y="1980868"/>
            <a:ext cx="60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spin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128000" y="1466850"/>
            <a:ext cx="488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ko-KR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US" altLang="ko-KR" baseline="3000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endParaRPr lang="el-GR" altLang="ko-KR" baseline="3000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7747000" y="3121025"/>
            <a:ext cx="4889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ko-KR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US" altLang="ko-KR" baseline="3000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endParaRPr lang="el-GR" altLang="ko-KR" baseline="3000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7777163" y="2252663"/>
            <a:ext cx="4889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ko-KR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</a:t>
            </a:r>
            <a:r>
              <a:rPr lang="en-US" altLang="ko-KR" baseline="3000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</a:t>
            </a:r>
            <a:endParaRPr lang="el-GR" altLang="ko-KR" baseline="3000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5918200" y="1422400"/>
            <a:ext cx="2127250" cy="915988"/>
          </a:xfrm>
          <a:prstGeom prst="rect">
            <a:avLst/>
          </a:prstGeom>
          <a:noFill/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ko-KR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E704: Left-right </a:t>
            </a:r>
          </a:p>
          <a:p>
            <a:r>
              <a:rPr lang="en-US" altLang="ko-KR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asymmetries </a:t>
            </a:r>
          </a:p>
          <a:p>
            <a:r>
              <a:rPr lang="en-US" altLang="ko-KR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altLang="ko-KR" baseline="-2500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altLang="ko-KR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for pions: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999038" y="2622550"/>
            <a:ext cx="487362" cy="39687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ko-KR" sz="2000" b="1">
                <a:ea typeface="Gulim" pitchFamily="34" charset="-127"/>
              </a:rPr>
              <a:t>A</a:t>
            </a:r>
            <a:r>
              <a:rPr lang="en-US" altLang="ko-KR" sz="2000" b="1" baseline="-25000">
                <a:ea typeface="Gulim" pitchFamily="34" charset="-127"/>
              </a:rPr>
              <a:t>N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040563" y="4465638"/>
            <a:ext cx="427037" cy="39687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altLang="ko-KR" sz="2000" b="1">
                <a:ea typeface="Gulim" pitchFamily="34" charset="-127"/>
              </a:rPr>
              <a:t>x</a:t>
            </a:r>
            <a:r>
              <a:rPr lang="en-US" altLang="ko-KR" sz="2000" b="1" baseline="-25000">
                <a:ea typeface="Gulim" pitchFamily="34" charset="-127"/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57800" y="49530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pi0 FF is taken as all favored (based on quark content)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shown averaged over all quark flavors</a:t>
            </a:r>
          </a:p>
        </p:txBody>
      </p:sp>
      <p:pic>
        <p:nvPicPr>
          <p:cNvPr id="22" name="Picture 21" descr="hadrons_compare_collin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5242" y="3476085"/>
            <a:ext cx="4648200" cy="2980706"/>
          </a:xfrm>
          <a:prstGeom prst="rect">
            <a:avLst/>
          </a:prstGeom>
        </p:spPr>
      </p:pic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412642" y="6295485"/>
            <a:ext cx="12443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f  </a:t>
            </a:r>
            <a:r>
              <a:rPr lang="en-US" dirty="0" smtClean="0"/>
              <a:t>(radians)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81400" y="2971800"/>
            <a:ext cx="15240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Black</a:t>
            </a:r>
            <a:r>
              <a:rPr lang="en-US" dirty="0" smtClean="0"/>
              <a:t> – pi+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– pi-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Blue</a:t>
            </a:r>
            <a:r>
              <a:rPr lang="en-US" dirty="0" smtClean="0"/>
              <a:t> – pi0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4546" y="6453389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Plot courtesy of John </a:t>
            </a:r>
            <a:r>
              <a:rPr lang="en-US" dirty="0" err="1" smtClean="0"/>
              <a:t>Lajoie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case, probing </a:t>
            </a:r>
            <a:r>
              <a:rPr lang="en-US" dirty="0" err="1" smtClean="0"/>
              <a:t>Transversity</a:t>
            </a:r>
            <a:r>
              <a:rPr lang="en-US" dirty="0" smtClean="0"/>
              <a:t>*Collins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76800" cy="4873752"/>
          </a:xfrm>
        </p:spPr>
        <p:txBody>
          <a:bodyPr/>
          <a:lstStyle/>
          <a:p>
            <a:r>
              <a:rPr lang="en-US" dirty="0" smtClean="0"/>
              <a:t>Throw a polarized quark, watch it fragment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1" y="4724401"/>
            <a:ext cx="475277" cy="47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6200000" flipV="1">
            <a:off x="3163705" y="4880887"/>
            <a:ext cx="919583" cy="42454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733801" y="4114801"/>
            <a:ext cx="3200400" cy="914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038601" y="4724401"/>
            <a:ext cx="1371600" cy="2286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80461" y="3505201"/>
            <a:ext cx="2339340" cy="150114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962401" y="4191001"/>
            <a:ext cx="1981200" cy="7620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495801" y="3810001"/>
            <a:ext cx="2667000" cy="10668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133601" y="5089302"/>
            <a:ext cx="1329744" cy="549499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82" name="Picture 2" descr="C:\Users\Ender7-Asus\Dropbox\ECT Lectures\MIKE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46211">
            <a:off x="5136761" y="2035954"/>
            <a:ext cx="3257550" cy="35337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case, probing </a:t>
            </a:r>
            <a:r>
              <a:rPr lang="en-US" dirty="0" err="1" smtClean="0"/>
              <a:t>Transversity</a:t>
            </a:r>
            <a:r>
              <a:rPr lang="en-US" dirty="0" smtClean="0"/>
              <a:t>*Collins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76800" cy="4873752"/>
          </a:xfrm>
        </p:spPr>
        <p:txBody>
          <a:bodyPr/>
          <a:lstStyle/>
          <a:p>
            <a:r>
              <a:rPr lang="en-US" dirty="0" smtClean="0"/>
              <a:t>Throw a polarized quark, watch it fragment</a:t>
            </a:r>
          </a:p>
          <a:p>
            <a:r>
              <a:rPr lang="en-US" dirty="0" smtClean="0"/>
              <a:t>Put a big particle detector in front of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1" y="4724401"/>
            <a:ext cx="475277" cy="47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6200000" flipV="1">
            <a:off x="3163705" y="4880887"/>
            <a:ext cx="919583" cy="42454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733801" y="4114801"/>
            <a:ext cx="3200400" cy="914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038601" y="4724401"/>
            <a:ext cx="1371600" cy="2286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80461" y="3505201"/>
            <a:ext cx="2339340" cy="150114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962401" y="4191001"/>
            <a:ext cx="1981200" cy="7620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495801" y="3810001"/>
            <a:ext cx="2667000" cy="10668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133601" y="5089302"/>
            <a:ext cx="1329744" cy="549499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6172200" y="2971800"/>
            <a:ext cx="2057400" cy="2133600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FF0000">
                  <a:alpha val="69000"/>
                </a:srgbClr>
              </a:gs>
              <a:gs pos="100000">
                <a:srgbClr val="FF0000"/>
              </a:gs>
            </a:gsLst>
            <a:lin ang="0" scaled="0"/>
          </a:gradFill>
          <a:ln w="5080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267200"/>
            <a:ext cx="475277" cy="47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Sivers</a:t>
            </a:r>
            <a:r>
              <a:rPr lang="en-US" dirty="0" smtClean="0"/>
              <a:t> Effect</a:t>
            </a:r>
          </a:p>
          <a:p>
            <a:pPr lvl="1"/>
            <a:r>
              <a:rPr lang="en-US" dirty="0" smtClean="0"/>
              <a:t>Initial state effect</a:t>
            </a:r>
          </a:p>
          <a:p>
            <a:pPr lvl="1"/>
            <a:r>
              <a:rPr lang="en-US" dirty="0" smtClean="0"/>
              <a:t>Proton spin and parton transverse momentum are correlated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Final state quark momentum leaves asymmetrically</a:t>
            </a:r>
          </a:p>
          <a:p>
            <a:pPr lvl="1"/>
            <a:r>
              <a:rPr lang="en-US" dirty="0" smtClean="0"/>
              <a:t>Results in final state Left/Right asymmetry of fragmentation hadrons</a:t>
            </a:r>
            <a:endParaRPr lang="en-US" dirty="0"/>
          </a:p>
        </p:txBody>
      </p:sp>
      <p:grpSp>
        <p:nvGrpSpPr>
          <p:cNvPr id="5" name="Group 33"/>
          <p:cNvGrpSpPr/>
          <p:nvPr/>
        </p:nvGrpSpPr>
        <p:grpSpPr>
          <a:xfrm>
            <a:off x="1524000" y="3352800"/>
            <a:ext cx="5257800" cy="2209800"/>
            <a:chOff x="990600" y="2300288"/>
            <a:chExt cx="2667000" cy="1190625"/>
          </a:xfrm>
        </p:grpSpPr>
        <p:sp>
          <p:nvSpPr>
            <p:cNvPr id="23" name="Line 46"/>
            <p:cNvSpPr>
              <a:spLocks noChangeShapeType="1"/>
            </p:cNvSpPr>
            <p:nvPr/>
          </p:nvSpPr>
          <p:spPr bwMode="auto">
            <a:xfrm flipH="1" flipV="1">
              <a:off x="1905000" y="2743200"/>
              <a:ext cx="381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 flipV="1">
              <a:off x="2971800" y="2514600"/>
              <a:ext cx="685800" cy="228600"/>
            </a:xfrm>
            <a:prstGeom prst="line">
              <a:avLst/>
            </a:prstGeom>
            <a:noFill/>
            <a:ln w="412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8"/>
            <p:cNvSpPr>
              <a:spLocks noChangeShapeType="1"/>
            </p:cNvSpPr>
            <p:nvPr/>
          </p:nvSpPr>
          <p:spPr bwMode="auto">
            <a:xfrm flipV="1">
              <a:off x="1600200" y="2743200"/>
              <a:ext cx="1371600" cy="457200"/>
            </a:xfrm>
            <a:prstGeom prst="line">
              <a:avLst/>
            </a:prstGeom>
            <a:noFill/>
            <a:ln w="412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36"/>
            <p:cNvSpPr>
              <a:spLocks noChangeArrowheads="1"/>
            </p:cNvSpPr>
            <p:nvPr/>
          </p:nvSpPr>
          <p:spPr bwMode="auto">
            <a:xfrm>
              <a:off x="2133600" y="2667000"/>
              <a:ext cx="381000" cy="457200"/>
            </a:xfrm>
            <a:prstGeom prst="irregularSeal2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 flipV="1">
              <a:off x="990600" y="3200400"/>
              <a:ext cx="685800" cy="228600"/>
            </a:xfrm>
            <a:prstGeom prst="line">
              <a:avLst/>
            </a:prstGeom>
            <a:noFill/>
            <a:ln w="412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2438400" y="3124200"/>
              <a:ext cx="990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Right</a:t>
              </a:r>
            </a:p>
          </p:txBody>
        </p:sp>
        <p:sp>
          <p:nvSpPr>
            <p:cNvPr id="32" name="Text Box 44"/>
            <p:cNvSpPr txBox="1">
              <a:spLocks noChangeArrowheads="1"/>
            </p:cNvSpPr>
            <p:nvPr/>
          </p:nvSpPr>
          <p:spPr bwMode="auto">
            <a:xfrm>
              <a:off x="1981200" y="2300288"/>
              <a:ext cx="9906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Left</a:t>
              </a:r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2286000" y="2895600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Asymmetry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6" name="Group 41"/>
          <p:cNvGrpSpPr/>
          <p:nvPr/>
        </p:nvGrpSpPr>
        <p:grpSpPr>
          <a:xfrm>
            <a:off x="4648200" y="3352800"/>
            <a:ext cx="3429000" cy="1219200"/>
            <a:chOff x="4953000" y="3352800"/>
            <a:chExt cx="3429000" cy="1219200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4953000" y="4191000"/>
              <a:ext cx="3429000" cy="38100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5029200" y="4343400"/>
              <a:ext cx="1371600" cy="228600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029200" y="3352800"/>
              <a:ext cx="3177540" cy="119634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5029200" y="4572000"/>
              <a:ext cx="2362200" cy="0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5029200" y="3733800"/>
              <a:ext cx="3200400" cy="83820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Ender7-Asus\Dropbox\ECT Lectures\MIKE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46211">
            <a:off x="5136761" y="2035954"/>
            <a:ext cx="3257550" cy="35337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case, probing </a:t>
            </a:r>
            <a:r>
              <a:rPr lang="en-US" dirty="0" err="1" smtClean="0"/>
              <a:t>Transversity</a:t>
            </a:r>
            <a:r>
              <a:rPr lang="en-US" dirty="0" smtClean="0"/>
              <a:t>*Collins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876800" cy="4873752"/>
          </a:xfrm>
        </p:spPr>
        <p:txBody>
          <a:bodyPr/>
          <a:lstStyle/>
          <a:p>
            <a:r>
              <a:rPr lang="en-US" dirty="0" smtClean="0"/>
              <a:t>Throw a polarized quark, watch it fragment</a:t>
            </a:r>
          </a:p>
          <a:p>
            <a:r>
              <a:rPr lang="en-US" dirty="0" smtClean="0"/>
              <a:t>Put a big particle detector in front of it</a:t>
            </a:r>
          </a:p>
          <a:p>
            <a:r>
              <a:rPr lang="en-US" dirty="0" smtClean="0"/>
              <a:t>… but of course we need a quark from a proton</a:t>
            </a:r>
          </a:p>
          <a:p>
            <a:pPr lvl="1"/>
            <a:r>
              <a:rPr lang="en-US" dirty="0" smtClean="0"/>
              <a:t>At high x</a:t>
            </a:r>
          </a:p>
          <a:p>
            <a:pPr lvl="1"/>
            <a:r>
              <a:rPr lang="en-US" dirty="0" smtClean="0"/>
              <a:t>Polarized quark</a:t>
            </a:r>
          </a:p>
          <a:p>
            <a:pPr lvl="1"/>
            <a:r>
              <a:rPr lang="en-US" dirty="0" smtClean="0"/>
              <a:t>No gluons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1" y="4724401"/>
            <a:ext cx="475277" cy="47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6200000" flipV="1">
            <a:off x="3163705" y="4880887"/>
            <a:ext cx="919583" cy="42454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733801" y="4114801"/>
            <a:ext cx="3200400" cy="914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038601" y="4724401"/>
            <a:ext cx="1371600" cy="2286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80461" y="3505201"/>
            <a:ext cx="2339340" cy="150114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962401" y="4191001"/>
            <a:ext cx="1981200" cy="7620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495801" y="3810001"/>
            <a:ext cx="2667000" cy="10668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133601" y="5089302"/>
            <a:ext cx="1329744" cy="549499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Asymmetry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33"/>
          <p:cNvGrpSpPr/>
          <p:nvPr/>
        </p:nvGrpSpPr>
        <p:grpSpPr>
          <a:xfrm>
            <a:off x="1524000" y="3352800"/>
            <a:ext cx="5257800" cy="2209800"/>
            <a:chOff x="990600" y="2300288"/>
            <a:chExt cx="2667000" cy="1190625"/>
          </a:xfrm>
        </p:grpSpPr>
        <p:sp>
          <p:nvSpPr>
            <p:cNvPr id="23" name="Line 46"/>
            <p:cNvSpPr>
              <a:spLocks noChangeShapeType="1"/>
            </p:cNvSpPr>
            <p:nvPr/>
          </p:nvSpPr>
          <p:spPr bwMode="auto">
            <a:xfrm flipH="1" flipV="1">
              <a:off x="1905000" y="2743200"/>
              <a:ext cx="381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 flipV="1">
              <a:off x="2971800" y="2514600"/>
              <a:ext cx="685800" cy="228600"/>
            </a:xfrm>
            <a:prstGeom prst="line">
              <a:avLst/>
            </a:prstGeom>
            <a:noFill/>
            <a:ln w="412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35"/>
            <p:cNvSpPr>
              <a:spLocks noChangeArrowheads="1"/>
            </p:cNvSpPr>
            <p:nvPr/>
          </p:nvSpPr>
          <p:spPr bwMode="auto">
            <a:xfrm>
              <a:off x="2743200" y="2438400"/>
              <a:ext cx="479425" cy="533400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73725"/>
                    <a:invGamma/>
                  </a:schemeClr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6" name="AutoShape 34"/>
            <p:cNvSpPr>
              <a:spLocks noChangeArrowheads="1"/>
            </p:cNvSpPr>
            <p:nvPr/>
          </p:nvSpPr>
          <p:spPr bwMode="auto">
            <a:xfrm>
              <a:off x="1600200" y="2667000"/>
              <a:ext cx="152400" cy="609600"/>
            </a:xfrm>
            <a:prstGeom prst="upArrow">
              <a:avLst>
                <a:gd name="adj1" fmla="val 50000"/>
                <a:gd name="adj2" fmla="val 100000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5000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27" name="Line 18"/>
            <p:cNvSpPr>
              <a:spLocks noChangeShapeType="1"/>
            </p:cNvSpPr>
            <p:nvPr/>
          </p:nvSpPr>
          <p:spPr bwMode="auto">
            <a:xfrm flipV="1">
              <a:off x="1600200" y="2743200"/>
              <a:ext cx="1371600" cy="457200"/>
            </a:xfrm>
            <a:prstGeom prst="line">
              <a:avLst/>
            </a:prstGeom>
            <a:noFill/>
            <a:ln w="412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36"/>
            <p:cNvSpPr>
              <a:spLocks noChangeArrowheads="1"/>
            </p:cNvSpPr>
            <p:nvPr/>
          </p:nvSpPr>
          <p:spPr bwMode="auto">
            <a:xfrm>
              <a:off x="2133600" y="2667000"/>
              <a:ext cx="381000" cy="457200"/>
            </a:xfrm>
            <a:prstGeom prst="irregularSeal2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 flipV="1">
              <a:off x="990600" y="3200400"/>
              <a:ext cx="685800" cy="228600"/>
            </a:xfrm>
            <a:prstGeom prst="line">
              <a:avLst/>
            </a:prstGeom>
            <a:noFill/>
            <a:ln w="412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2438400" y="3124200"/>
              <a:ext cx="990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Right</a:t>
              </a:r>
            </a:p>
          </p:txBody>
        </p:sp>
        <p:sp>
          <p:nvSpPr>
            <p:cNvPr id="32" name="Text Box 44"/>
            <p:cNvSpPr txBox="1">
              <a:spLocks noChangeArrowheads="1"/>
            </p:cNvSpPr>
            <p:nvPr/>
          </p:nvSpPr>
          <p:spPr bwMode="auto">
            <a:xfrm>
              <a:off x="1981200" y="2300288"/>
              <a:ext cx="9906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Left</a:t>
              </a:r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2286000" y="2895600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5" name="Picture 34" descr="Quark_structure_proton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4267200"/>
            <a:ext cx="1676400" cy="1676400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rot="16200000" flipV="1">
            <a:off x="2685635" y="4858164"/>
            <a:ext cx="919583" cy="42454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2152235" y="4781964"/>
            <a:ext cx="919583" cy="42454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2437474" y="5411127"/>
            <a:ext cx="784722" cy="20869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37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Collins Effect (coupled with Transversity)</a:t>
            </a:r>
          </a:p>
          <a:p>
            <a:pPr lvl="1"/>
            <a:r>
              <a:rPr lang="en-US" sz="1800" dirty="0" smtClean="0"/>
              <a:t>Final state effect</a:t>
            </a:r>
          </a:p>
          <a:p>
            <a:pPr lvl="1"/>
            <a:r>
              <a:rPr lang="en-US" sz="1800" dirty="0" smtClean="0"/>
              <a:t>Final state quark leaves WITHOUT asymmetry but inherits proton polarization (through </a:t>
            </a:r>
            <a:r>
              <a:rPr lang="en-US" sz="1800" dirty="0" err="1" smtClean="0"/>
              <a:t>transversity</a:t>
            </a:r>
            <a:r>
              <a:rPr lang="en-US" sz="1800" dirty="0" smtClean="0"/>
              <a:t>)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6096000" y="2895600"/>
            <a:ext cx="2057400" cy="2133600"/>
          </a:xfrm>
          <a:prstGeom prst="ellipse">
            <a:avLst/>
          </a:prstGeom>
          <a:gradFill>
            <a:gsLst>
              <a:gs pos="0">
                <a:schemeClr val="bg1"/>
              </a:gs>
              <a:gs pos="51000">
                <a:srgbClr val="FF0000">
                  <a:alpha val="69000"/>
                </a:srgbClr>
              </a:gs>
              <a:gs pos="100000">
                <a:srgbClr val="FF0000"/>
              </a:gs>
            </a:gsLst>
            <a:lin ang="0" scaled="0"/>
          </a:gradFill>
          <a:ln w="5080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Asymmetry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Collins Effect (coupled with Transversity)</a:t>
            </a:r>
          </a:p>
          <a:p>
            <a:pPr lvl="1"/>
            <a:r>
              <a:rPr lang="en-US" sz="1800" dirty="0" smtClean="0"/>
              <a:t>Final state effect</a:t>
            </a:r>
          </a:p>
          <a:p>
            <a:pPr lvl="1"/>
            <a:r>
              <a:rPr lang="en-US" sz="1800" dirty="0" smtClean="0"/>
              <a:t>Final state quark leaves WITHOUT asymmetry but inherits proton polarization (through </a:t>
            </a:r>
            <a:r>
              <a:rPr lang="en-US" sz="1800" dirty="0" err="1" smtClean="0"/>
              <a:t>transversity</a:t>
            </a:r>
            <a:r>
              <a:rPr lang="en-US" sz="1800" dirty="0" smtClean="0"/>
              <a:t>)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Quark spin and quark fragmentation shape are correlated</a:t>
            </a:r>
          </a:p>
          <a:p>
            <a:pPr lvl="1"/>
            <a:r>
              <a:rPr lang="en-US" sz="1800" dirty="0" smtClean="0"/>
              <a:t>Results in a final state Left/Right asymmetry of fragmentation hadrons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Group 33"/>
          <p:cNvGrpSpPr/>
          <p:nvPr/>
        </p:nvGrpSpPr>
        <p:grpSpPr>
          <a:xfrm>
            <a:off x="2725783" y="3352800"/>
            <a:ext cx="4056017" cy="2209800"/>
            <a:chOff x="1600200" y="2300288"/>
            <a:chExt cx="2057400" cy="1190625"/>
          </a:xfrm>
        </p:grpSpPr>
        <p:sp>
          <p:nvSpPr>
            <p:cNvPr id="23" name="Line 46"/>
            <p:cNvSpPr>
              <a:spLocks noChangeShapeType="1"/>
            </p:cNvSpPr>
            <p:nvPr/>
          </p:nvSpPr>
          <p:spPr bwMode="auto">
            <a:xfrm flipH="1" flipV="1">
              <a:off x="1905000" y="2743200"/>
              <a:ext cx="38100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 flipV="1">
              <a:off x="2971800" y="2514600"/>
              <a:ext cx="685800" cy="228600"/>
            </a:xfrm>
            <a:prstGeom prst="line">
              <a:avLst/>
            </a:prstGeom>
            <a:noFill/>
            <a:ln w="412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8"/>
            <p:cNvSpPr>
              <a:spLocks noChangeShapeType="1"/>
            </p:cNvSpPr>
            <p:nvPr/>
          </p:nvSpPr>
          <p:spPr bwMode="auto">
            <a:xfrm flipV="1">
              <a:off x="1600200" y="2743200"/>
              <a:ext cx="1371600" cy="457200"/>
            </a:xfrm>
            <a:prstGeom prst="line">
              <a:avLst/>
            </a:prstGeom>
            <a:noFill/>
            <a:ln w="4127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36"/>
            <p:cNvSpPr>
              <a:spLocks noChangeArrowheads="1"/>
            </p:cNvSpPr>
            <p:nvPr/>
          </p:nvSpPr>
          <p:spPr bwMode="auto">
            <a:xfrm>
              <a:off x="2133600" y="2667000"/>
              <a:ext cx="381000" cy="457200"/>
            </a:xfrm>
            <a:prstGeom prst="irregularSeal2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31" name="Text Box 43"/>
            <p:cNvSpPr txBox="1">
              <a:spLocks noChangeArrowheads="1"/>
            </p:cNvSpPr>
            <p:nvPr/>
          </p:nvSpPr>
          <p:spPr bwMode="auto">
            <a:xfrm>
              <a:off x="2438400" y="3124200"/>
              <a:ext cx="990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Right</a:t>
              </a:r>
            </a:p>
          </p:txBody>
        </p:sp>
        <p:sp>
          <p:nvSpPr>
            <p:cNvPr id="32" name="Text Box 44"/>
            <p:cNvSpPr txBox="1">
              <a:spLocks noChangeArrowheads="1"/>
            </p:cNvSpPr>
            <p:nvPr/>
          </p:nvSpPr>
          <p:spPr bwMode="auto">
            <a:xfrm>
              <a:off x="1981200" y="2300288"/>
              <a:ext cx="9906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Calibri" pitchFamily="34" charset="0"/>
                </a:rPr>
                <a:t>Left</a:t>
              </a:r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2286000" y="2895600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267200"/>
            <a:ext cx="475277" cy="477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>
          <a:xfrm flipV="1">
            <a:off x="4625340" y="4191000"/>
            <a:ext cx="3429000" cy="381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930140" y="4267200"/>
            <a:ext cx="1371600" cy="22860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572000" y="3048000"/>
            <a:ext cx="2339340" cy="150114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53940" y="4495800"/>
            <a:ext cx="2286000" cy="0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853940" y="3657600"/>
            <a:ext cx="32004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V="1">
            <a:off x="4078104" y="4423686"/>
            <a:ext cx="919583" cy="42454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Research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Measure the Collins Effect independent of Sivers</a:t>
            </a:r>
          </a:p>
          <a:p>
            <a:pPr lvl="1"/>
            <a:r>
              <a:rPr lang="en-US" smtClean="0"/>
              <a:t>Find a way to ignore initial state Sivers Effect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 descr="C:\Users\Ender7\Dropbox\REAL LIFE\PHYSICS\My Presentations\cpr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71800"/>
            <a:ext cx="4200525" cy="200894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2895600"/>
            <a:ext cx="4191000" cy="2286000"/>
          </a:xfrm>
          <a:prstGeom prst="rect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00600" y="2895600"/>
            <a:ext cx="3505200" cy="2286000"/>
          </a:xfrm>
          <a:prstGeom prst="rect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8970" y="2503714"/>
            <a:ext cx="4016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Collins and </a:t>
            </a:r>
            <a:r>
              <a:rPr lang="en-US" dirty="0" err="1" smtClean="0"/>
              <a:t>Sivers</a:t>
            </a:r>
            <a:r>
              <a:rPr lang="en-US" dirty="0" smtClean="0"/>
              <a:t> (possibly more)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251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Collins alone, no Sivers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19800" y="36576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/>
              <a:t>?</a:t>
            </a:r>
            <a:endParaRPr lang="en-US" sz="4000"/>
          </a:p>
        </p:txBody>
      </p:sp>
      <p:sp>
        <p:nvSpPr>
          <p:cNvPr id="11" name="Rectangle 10"/>
          <p:cNvSpPr/>
          <p:nvPr/>
        </p:nvSpPr>
        <p:spPr>
          <a:xfrm>
            <a:off x="457200" y="2514600"/>
            <a:ext cx="3810000" cy="381000"/>
          </a:xfrm>
          <a:prstGeom prst="rect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2514600"/>
            <a:ext cx="2590800" cy="381000"/>
          </a:xfrm>
          <a:prstGeom prst="rect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52600" y="55626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We’re going to need a place to collide protons and detect particle showers exiting the collision...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4876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MPC Single Cluster Asymmetry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AutoShape 36"/>
          <p:cNvSpPr>
            <a:spLocks noChangeArrowheads="1"/>
          </p:cNvSpPr>
          <p:nvPr/>
        </p:nvSpPr>
        <p:spPr bwMode="auto">
          <a:xfrm>
            <a:off x="3657600" y="3429000"/>
            <a:ext cx="751114" cy="848563"/>
          </a:xfrm>
          <a:prstGeom prst="irregularSeal2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PHENIX crayon drawing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71800" y="1905000"/>
            <a:ext cx="2209800" cy="609600"/>
          </a:xfrm>
          <a:prstGeom prst="ellipse">
            <a:avLst/>
          </a:prstGeom>
          <a:solidFill>
            <a:srgbClr val="00B050"/>
          </a:solidFill>
          <a:ln w="508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743200" y="16002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PHENIX Central Arm Detectors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371600" y="3048000"/>
            <a:ext cx="609600" cy="1600200"/>
          </a:xfrm>
          <a:prstGeom prst="ellipse">
            <a:avLst/>
          </a:prstGeom>
          <a:solidFill>
            <a:srgbClr val="7030A0"/>
          </a:solidFill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" y="4724400"/>
            <a:ext cx="434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PHENIX Forward EM Calorimeter (MPC)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600200" y="3562004"/>
            <a:ext cx="152400" cy="6096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Quark_structure_proton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657600"/>
            <a:ext cx="533400" cy="533400"/>
          </a:xfrm>
          <a:prstGeom prst="rect">
            <a:avLst/>
          </a:prstGeom>
        </p:spPr>
      </p:pic>
      <p:pic>
        <p:nvPicPr>
          <p:cNvPr id="29" name="Picture 28" descr="Quark_structure_proton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3581400"/>
            <a:ext cx="533400" cy="533400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>
          <a:xfrm>
            <a:off x="762000" y="3886200"/>
            <a:ext cx="3276600" cy="1588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4038600" y="3886200"/>
            <a:ext cx="3577124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Scattering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2 -&gt; 2 scattering at leading order</a:t>
            </a:r>
          </a:p>
          <a:p>
            <a:pPr lvl="1"/>
            <a:r>
              <a:rPr lang="en-US" dirty="0" smtClean="0"/>
              <a:t>Conservation of momentum</a:t>
            </a:r>
          </a:p>
          <a:p>
            <a:pPr lvl="1"/>
            <a:r>
              <a:rPr lang="en-US" dirty="0" smtClean="0"/>
              <a:t>Outgoing partons back-to-back in CM frame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5D3D418-3BA8-4DDE-A192-D4B8D4A27D68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7" name="Group 32"/>
          <p:cNvGrpSpPr/>
          <p:nvPr/>
        </p:nvGrpSpPr>
        <p:grpSpPr>
          <a:xfrm>
            <a:off x="1166284" y="2895600"/>
            <a:ext cx="2001488" cy="1722119"/>
            <a:chOff x="1905000" y="1600200"/>
            <a:chExt cx="4510689" cy="426085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1905000" y="3886200"/>
              <a:ext cx="2259238" cy="79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10800000" flipV="1">
              <a:off x="4238801" y="3896784"/>
              <a:ext cx="2176888" cy="10067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3619500" y="2247900"/>
              <a:ext cx="2286000" cy="990600"/>
            </a:xfrm>
            <a:prstGeom prst="straightConnector1">
              <a:avLst/>
            </a:prstGeom>
            <a:ln w="50800">
              <a:solidFill>
                <a:srgbClr val="0070C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>
              <a:off x="2759352" y="4353208"/>
              <a:ext cx="1974859" cy="1040838"/>
            </a:xfrm>
            <a:prstGeom prst="straightConnector1">
              <a:avLst/>
            </a:prstGeom>
            <a:ln w="508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0"/>
          <p:cNvGrpSpPr/>
          <p:nvPr/>
        </p:nvGrpSpPr>
        <p:grpSpPr>
          <a:xfrm>
            <a:off x="5562600" y="2895600"/>
            <a:ext cx="1885368" cy="1828800"/>
            <a:chOff x="1904999" y="2370907"/>
            <a:chExt cx="3042345" cy="3082834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904999" y="3886201"/>
              <a:ext cx="1480737" cy="26125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3385738" y="3783873"/>
              <a:ext cx="1561606" cy="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3385740" y="2370907"/>
              <a:ext cx="454959" cy="1515295"/>
            </a:xfrm>
            <a:prstGeom prst="straightConnector1">
              <a:avLst/>
            </a:prstGeom>
            <a:ln w="50800">
              <a:solidFill>
                <a:srgbClr val="0070C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2857006" y="3912324"/>
              <a:ext cx="488894" cy="1541417"/>
            </a:xfrm>
            <a:prstGeom prst="straightConnector1">
              <a:avLst/>
            </a:prstGeom>
            <a:ln w="508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Oval 26"/>
          <p:cNvSpPr/>
          <p:nvPr/>
        </p:nvSpPr>
        <p:spPr>
          <a:xfrm>
            <a:off x="5184827" y="3581400"/>
            <a:ext cx="381000" cy="381000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150190" y="354814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7482604" y="3532385"/>
            <a:ext cx="324101" cy="352353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447968" y="3505200"/>
            <a:ext cx="39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pic>
        <p:nvPicPr>
          <p:cNvPr id="41" name="Picture 40" descr="Quark_structure_proton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228600"/>
            <a:ext cx="1905000" cy="1905000"/>
          </a:xfrm>
          <a:prstGeom prst="rect">
            <a:avLst/>
          </a:prstGeom>
        </p:spPr>
      </p:pic>
      <p:grpSp>
        <p:nvGrpSpPr>
          <p:cNvPr id="34" name="Group 33"/>
          <p:cNvGrpSpPr/>
          <p:nvPr/>
        </p:nvGrpSpPr>
        <p:grpSpPr>
          <a:xfrm>
            <a:off x="609600" y="3352800"/>
            <a:ext cx="609600" cy="762000"/>
            <a:chOff x="762000" y="5410200"/>
            <a:chExt cx="838200" cy="990600"/>
          </a:xfrm>
        </p:grpSpPr>
        <p:sp>
          <p:nvSpPr>
            <p:cNvPr id="32" name="Oval 31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38200" y="5410200"/>
              <a:ext cx="568137" cy="9202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24200" y="3352800"/>
            <a:ext cx="609600" cy="762000"/>
            <a:chOff x="762000" y="5410200"/>
            <a:chExt cx="838200" cy="990600"/>
          </a:xfrm>
        </p:grpSpPr>
        <p:sp>
          <p:nvSpPr>
            <p:cNvPr id="39" name="Oval 38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8200" y="5410200"/>
              <a:ext cx="568137" cy="9202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50" name="Oval 49"/>
          <p:cNvSpPr/>
          <p:nvPr/>
        </p:nvSpPr>
        <p:spPr>
          <a:xfrm>
            <a:off x="2895600" y="5410200"/>
            <a:ext cx="324101" cy="352353"/>
          </a:xfrm>
          <a:prstGeom prst="ellipse">
            <a:avLst/>
          </a:prstGeom>
          <a:solidFill>
            <a:srgbClr val="0070C0"/>
          </a:solidFill>
          <a:ln w="508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2860964" y="5383015"/>
            <a:ext cx="39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G</a:t>
            </a:r>
            <a:endParaRPr lang="en-US" b="1" i="1" dirty="0">
              <a:solidFill>
                <a:schemeClr val="bg1"/>
              </a:solidFill>
            </a:endParaRPr>
          </a:p>
        </p:txBody>
      </p:sp>
      <p:grpSp>
        <p:nvGrpSpPr>
          <p:cNvPr id="45" name="Group 33"/>
          <p:cNvGrpSpPr/>
          <p:nvPr/>
        </p:nvGrpSpPr>
        <p:grpSpPr>
          <a:xfrm>
            <a:off x="2644141" y="4695755"/>
            <a:ext cx="2871534" cy="1569719"/>
            <a:chOff x="889631" y="2155779"/>
            <a:chExt cx="5447168" cy="2861227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904999" y="3886201"/>
              <a:ext cx="1480737" cy="26125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 flipV="1">
              <a:off x="3385738" y="3783875"/>
              <a:ext cx="2951061" cy="7719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2790224" y="2751289"/>
              <a:ext cx="1730422" cy="539401"/>
            </a:xfrm>
            <a:prstGeom prst="straightConnector1">
              <a:avLst/>
            </a:prstGeom>
            <a:ln w="50800">
              <a:solidFill>
                <a:srgbClr val="0070C0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10800000" flipV="1">
              <a:off x="889631" y="3912324"/>
              <a:ext cx="2456268" cy="1104682"/>
            </a:xfrm>
            <a:prstGeom prst="straightConnector1">
              <a:avLst/>
            </a:prstGeom>
            <a:ln w="50800"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5486400" y="5181600"/>
            <a:ext cx="609600" cy="762000"/>
            <a:chOff x="762000" y="5410200"/>
            <a:chExt cx="838200" cy="990600"/>
          </a:xfrm>
        </p:grpSpPr>
        <p:sp>
          <p:nvSpPr>
            <p:cNvPr id="57" name="Oval 56"/>
            <p:cNvSpPr/>
            <p:nvPr/>
          </p:nvSpPr>
          <p:spPr>
            <a:xfrm>
              <a:off x="762000" y="5638800"/>
              <a:ext cx="838200" cy="762000"/>
            </a:xfrm>
            <a:prstGeom prst="ellipse">
              <a:avLst/>
            </a:prstGeom>
            <a:gradFill flip="none" rotWithShape="1">
              <a:gsLst>
                <a:gs pos="0">
                  <a:srgbClr val="FF0000"/>
                </a:gs>
                <a:gs pos="50000">
                  <a:srgbClr val="FF0000"/>
                </a:gs>
                <a:gs pos="100000">
                  <a:schemeClr val="accent1">
                    <a:lumMod val="75000"/>
                    <a:alpha val="46000"/>
                  </a:schemeClr>
                </a:gs>
              </a:gsLst>
              <a:lin ang="2700000" scaled="0"/>
              <a:tileRect/>
            </a:gradFill>
            <a:ln w="508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38200" y="5410200"/>
              <a:ext cx="568137" cy="9202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cap="none" spc="0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q</a:t>
              </a:r>
              <a:endParaRPr lang="en-US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>
        <a:ln w="50800">
          <a:tailEnd type="arrow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508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4714</TotalTime>
  <Words>1357</Words>
  <Application>Microsoft Office PowerPoint</Application>
  <PresentationFormat>On-screen Show (4:3)</PresentationFormat>
  <Paragraphs>404</Paragraphs>
  <Slides>40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Oriel</vt:lpstr>
      <vt:lpstr>Equation</vt:lpstr>
      <vt:lpstr>Rapidity Separated Jet-Hadron Correlations</vt:lpstr>
      <vt:lpstr>Measurement at PHENIX</vt:lpstr>
      <vt:lpstr>Asymmetry Sources</vt:lpstr>
      <vt:lpstr>Asymmetry Sources</vt:lpstr>
      <vt:lpstr>Asymmetry Sources</vt:lpstr>
      <vt:lpstr>Asymmetry Sources</vt:lpstr>
      <vt:lpstr>My Research</vt:lpstr>
      <vt:lpstr>PHENIX crayon drawing</vt:lpstr>
      <vt:lpstr>Hard Scattering</vt:lpstr>
      <vt:lpstr>Hard Scattering</vt:lpstr>
      <vt:lpstr>Hard Scattering</vt:lpstr>
      <vt:lpstr>Kinematic Selection</vt:lpstr>
      <vt:lpstr>Transversity Distribution</vt:lpstr>
      <vt:lpstr>Kinematic Selection</vt:lpstr>
      <vt:lpstr>Kinematic Selection</vt:lpstr>
      <vt:lpstr>Kinematic Selection</vt:lpstr>
      <vt:lpstr>P_reco/P_jet correction</vt:lpstr>
      <vt:lpstr>‘Flip and Swap’</vt:lpstr>
      <vt:lpstr>‘Flip and Swap’</vt:lpstr>
      <vt:lpstr>‘Flip and Swap’</vt:lpstr>
      <vt:lpstr>‘Flip and Swap’</vt:lpstr>
      <vt:lpstr>Simulation</vt:lpstr>
      <vt:lpstr>Transversity</vt:lpstr>
      <vt:lpstr>Fragmentation</vt:lpstr>
      <vt:lpstr>Collins Function</vt:lpstr>
      <vt:lpstr>Collins Function</vt:lpstr>
      <vt:lpstr>‘Flip and Swap’ simulation results</vt:lpstr>
      <vt:lpstr>‘Flip and Swap’ simulation results</vt:lpstr>
      <vt:lpstr>Projected resolution</vt:lpstr>
      <vt:lpstr>Progress</vt:lpstr>
      <vt:lpstr>BACKUP</vt:lpstr>
      <vt:lpstr>MPC Asymmetry</vt:lpstr>
      <vt:lpstr>RHIC</vt:lpstr>
      <vt:lpstr>Slide 34</vt:lpstr>
      <vt:lpstr>Comparison to Data</vt:lpstr>
      <vt:lpstr>Partile Yield</vt:lpstr>
      <vt:lpstr>Comparison of pion asymmetries</vt:lpstr>
      <vt:lpstr>Ideal case, probing Transversity*Collins</vt:lpstr>
      <vt:lpstr>Ideal case, probing Transversity*Collins</vt:lpstr>
      <vt:lpstr>Ideal case, probing Transversity*Collins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Probing the Proton Structure</dc:title>
  <dc:creator>Ender7</dc:creator>
  <cp:lastModifiedBy>Ender7-Asus</cp:lastModifiedBy>
  <cp:revision>292</cp:revision>
  <dcterms:created xsi:type="dcterms:W3CDTF">2010-10-25T20:08:52Z</dcterms:created>
  <dcterms:modified xsi:type="dcterms:W3CDTF">2013-07-08T01:02:21Z</dcterms:modified>
</cp:coreProperties>
</file>