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9"/>
  </p:notesMasterIdLst>
  <p:handoutMasterIdLst>
    <p:handoutMasterId r:id="rId30"/>
  </p:handoutMasterIdLst>
  <p:sldIdLst>
    <p:sldId id="343" r:id="rId5"/>
    <p:sldId id="363" r:id="rId6"/>
    <p:sldId id="345" r:id="rId7"/>
    <p:sldId id="360" r:id="rId8"/>
    <p:sldId id="375" r:id="rId9"/>
    <p:sldId id="377" r:id="rId10"/>
    <p:sldId id="378" r:id="rId11"/>
    <p:sldId id="379" r:id="rId12"/>
    <p:sldId id="380" r:id="rId13"/>
    <p:sldId id="368" r:id="rId14"/>
    <p:sldId id="335" r:id="rId15"/>
    <p:sldId id="344" r:id="rId16"/>
    <p:sldId id="381" r:id="rId17"/>
    <p:sldId id="383" r:id="rId18"/>
    <p:sldId id="347" r:id="rId19"/>
    <p:sldId id="346" r:id="rId20"/>
    <p:sldId id="384" r:id="rId21"/>
    <p:sldId id="357" r:id="rId22"/>
    <p:sldId id="348" r:id="rId23"/>
    <p:sldId id="261" r:id="rId24"/>
    <p:sldId id="349" r:id="rId25"/>
    <p:sldId id="388" r:id="rId26"/>
    <p:sldId id="385" r:id="rId27"/>
    <p:sldId id="387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A5"/>
    <a:srgbClr val="3333CC"/>
    <a:srgbClr val="1B06BA"/>
    <a:srgbClr val="FF33CC"/>
    <a:srgbClr val="15651D"/>
    <a:srgbClr val="F67AED"/>
    <a:srgbClr val="FFFF66"/>
    <a:srgbClr val="1F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787" autoAdjust="0"/>
  </p:normalViewPr>
  <p:slideViewPr>
    <p:cSldViewPr>
      <p:cViewPr>
        <p:scale>
          <a:sx n="70" d="100"/>
          <a:sy n="70" d="100"/>
        </p:scale>
        <p:origin x="-7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1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3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CEB0-51A7-4A06-90E3-28FDFE73EA64}" type="datetimeFigureOut">
              <a:rPr kumimoji="1" lang="ja-JP" altLang="en-US" smtClean="0"/>
              <a:pPr/>
              <a:t>2013/7/17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1D30E-1A94-4A3B-8ABA-F010A9FC36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323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532D3-4199-45F8-8016-6F35BE43E48C}" type="datetimeFigureOut">
              <a:rPr kumimoji="1" lang="ja-JP" altLang="en-US" smtClean="0"/>
              <a:pPr/>
              <a:t>2013/7/17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966A-E92B-4DB8-AEB8-3D66F34480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245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966A-E92B-4DB8-AEB8-3D66F34480D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56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966A-E92B-4DB8-AEB8-3D66F34480D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0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966A-E92B-4DB8-AEB8-3D66F34480D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34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966A-E92B-4DB8-AEB8-3D66F34480D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83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966A-E92B-4DB8-AEB8-3D66F34480D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3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>
          <a:xfrm>
            <a:off x="8202868" y="6322606"/>
            <a:ext cx="689612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fld id="{650FD355-80D6-4864-B542-A272688D5D0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0800000" flipH="1" flipV="1">
            <a:off x="7956376" y="6386412"/>
            <a:ext cx="622920" cy="354955"/>
          </a:xfrm>
          <a:prstGeom prst="rect">
            <a:avLst/>
          </a:prstGeom>
        </p:spPr>
        <p:txBody>
          <a:bodyPr/>
          <a:lstStyle/>
          <a:p>
            <a:fld id="{1922BD0D-169D-4E79-8896-91849D654FE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59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418596" y="434162"/>
            <a:ext cx="8306809" cy="5875158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4.bin"/><Relationship Id="rId3" Type="http://schemas.openxmlformats.org/officeDocument/2006/relationships/tags" Target="../tags/tag3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9.wmf"/><Relationship Id="rId2" Type="http://schemas.openxmlformats.org/officeDocument/2006/relationships/tags" Target="../tags/tag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52.png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8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55.wmf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68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4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5.xml"/><Relationship Id="rId7" Type="http://schemas.openxmlformats.org/officeDocument/2006/relationships/image" Target="../media/image73.png"/><Relationship Id="rId12" Type="http://schemas.openxmlformats.org/officeDocument/2006/relationships/image" Target="../media/image71.wmf"/><Relationship Id="rId2" Type="http://schemas.openxmlformats.org/officeDocument/2006/relationships/tags" Target="../tags/tag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59.bin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0.wmf"/><Relationship Id="rId4" Type="http://schemas.openxmlformats.org/officeDocument/2006/relationships/tags" Target="../tags/tag6.xml"/><Relationship Id="rId9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6.wmf"/><Relationship Id="rId3" Type="http://schemas.openxmlformats.org/officeDocument/2006/relationships/tags" Target="../tags/tag8.xml"/><Relationship Id="rId21" Type="http://schemas.openxmlformats.org/officeDocument/2006/relationships/image" Target="../media/image77.wmf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4.png"/><Relationship Id="rId17" Type="http://schemas.openxmlformats.org/officeDocument/2006/relationships/oleObject" Target="../embeddings/oleObject61.bin"/><Relationship Id="rId25" Type="http://schemas.openxmlformats.org/officeDocument/2006/relationships/image" Target="../media/image79.wmf"/><Relationship Id="rId2" Type="http://schemas.openxmlformats.org/officeDocument/2006/relationships/tags" Target="../tags/tag7.xml"/><Relationship Id="rId16" Type="http://schemas.openxmlformats.org/officeDocument/2006/relationships/image" Target="../media/image86.png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1.xml"/><Relationship Id="rId11" Type="http://schemas.openxmlformats.org/officeDocument/2006/relationships/image" Target="../media/image83.png"/><Relationship Id="rId24" Type="http://schemas.openxmlformats.org/officeDocument/2006/relationships/oleObject" Target="../embeddings/oleObject64.bin"/><Relationship Id="rId5" Type="http://schemas.openxmlformats.org/officeDocument/2006/relationships/tags" Target="../tags/tag10.xml"/><Relationship Id="rId15" Type="http://schemas.openxmlformats.org/officeDocument/2006/relationships/image" Target="../media/image85.png"/><Relationship Id="rId23" Type="http://schemas.openxmlformats.org/officeDocument/2006/relationships/image" Target="../media/image78.wmf"/><Relationship Id="rId10" Type="http://schemas.openxmlformats.org/officeDocument/2006/relationships/image" Target="../media/image82.png"/><Relationship Id="rId19" Type="http://schemas.openxmlformats.org/officeDocument/2006/relationships/image" Target="../media/image72.png"/><Relationship Id="rId4" Type="http://schemas.openxmlformats.org/officeDocument/2006/relationships/tags" Target="../tags/tag9.xml"/><Relationship Id="rId9" Type="http://schemas.openxmlformats.org/officeDocument/2006/relationships/image" Target="../media/image81.png"/><Relationship Id="rId14" Type="http://schemas.openxmlformats.org/officeDocument/2006/relationships/image" Target="../media/image75.wmf"/><Relationship Id="rId22" Type="http://schemas.openxmlformats.org/officeDocument/2006/relationships/oleObject" Target="../embeddings/oleObject6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9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7.wmf"/><Relationship Id="rId12" Type="http://schemas.openxmlformats.org/officeDocument/2006/relationships/image" Target="../media/image9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89.wmf"/><Relationship Id="rId5" Type="http://schemas.openxmlformats.org/officeDocument/2006/relationships/image" Target="../media/image72.png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24.png"/><Relationship Id="rId9" Type="http://schemas.openxmlformats.org/officeDocument/2006/relationships/image" Target="../media/image8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3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9.png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95.wmf"/><Relationship Id="rId2" Type="http://schemas.openxmlformats.org/officeDocument/2006/relationships/tags" Target="../tags/tag13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8.png"/><Relationship Id="rId11" Type="http://schemas.openxmlformats.org/officeDocument/2006/relationships/image" Target="../media/image92.wmf"/><Relationship Id="rId5" Type="http://schemas.openxmlformats.org/officeDocument/2006/relationships/image" Target="../media/image97.png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105.wmf"/><Relationship Id="rId3" Type="http://schemas.openxmlformats.org/officeDocument/2006/relationships/image" Target="../media/image108.png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04.wmf"/><Relationship Id="rId5" Type="http://schemas.openxmlformats.org/officeDocument/2006/relationships/image" Target="../media/image110.png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109.png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5.xml"/><Relationship Id="rId7" Type="http://schemas.openxmlformats.org/officeDocument/2006/relationships/image" Target="../media/image112.png"/><Relationship Id="rId12" Type="http://schemas.openxmlformats.org/officeDocument/2006/relationships/image" Target="../media/image111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1.xml"/><Relationship Id="rId11" Type="http://schemas.openxmlformats.org/officeDocument/2006/relationships/oleObject" Target="../embeddings/oleObject78.bin"/><Relationship Id="rId5" Type="http://schemas.openxmlformats.org/officeDocument/2006/relationships/tags" Target="../tags/tag17.xml"/><Relationship Id="rId10" Type="http://schemas.openxmlformats.org/officeDocument/2006/relationships/image" Target="../media/image115.png"/><Relationship Id="rId4" Type="http://schemas.openxmlformats.org/officeDocument/2006/relationships/tags" Target="../tags/tag16.xml"/><Relationship Id="rId9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2.png"/><Relationship Id="rId26" Type="http://schemas.openxmlformats.org/officeDocument/2006/relationships/image" Target="../media/image19.wmf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17" Type="http://schemas.openxmlformats.org/officeDocument/2006/relationships/image" Target="../media/image15.wmf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8.wmf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Relationship Id="rId14" Type="http://schemas.openxmlformats.org/officeDocument/2006/relationships/image" Target="../media/image14.wmf"/><Relationship Id="rId22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8.wmf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gif"/><Relationship Id="rId11" Type="http://schemas.openxmlformats.org/officeDocument/2006/relationships/image" Target="../media/image17.wmf"/><Relationship Id="rId5" Type="http://schemas.openxmlformats.org/officeDocument/2006/relationships/hyperlink" Target="http://opalinfo.cern.ch/Opal/live/event.html" TargetMode="Externa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5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8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31.wmf"/><Relationship Id="rId15" Type="http://schemas.openxmlformats.org/officeDocument/2006/relationships/image" Target="../media/image43.png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Relationship Id="rId14" Type="http://schemas.openxmlformats.org/officeDocument/2006/relationships/image" Target="../media/image42.png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1586" y="1916831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Introduction to </a:t>
            </a:r>
            <a:r>
              <a:rPr kumimoji="1" lang="en-US" altLang="ja-JP" sz="3600" dirty="0" err="1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Perturbative</a:t>
            </a:r>
            <a:r>
              <a:rPr kumimoji="1" lang="en-US" altLang="ja-JP" sz="3600" dirty="0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QCD</a:t>
            </a:r>
            <a:endParaRPr kumimoji="1" lang="ja-JP" altLang="en-US" sz="3600" dirty="0" smtClean="0">
              <a:solidFill>
                <a:srgbClr val="00206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2924944"/>
            <a:ext cx="3866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200" dirty="0" smtClean="0">
                <a:solidFill>
                  <a:srgbClr val="15651D"/>
                </a:solidFill>
                <a:latin typeface="MS Reference Sans Serif" pitchFamily="34" charset="0"/>
                <a:cs typeface="Arial" pitchFamily="34" charset="0"/>
              </a:rPr>
              <a:t>Hiroyuki Kawamura (KEK)</a:t>
            </a:r>
            <a:endParaRPr kumimoji="1" lang="ja-JP" altLang="en-US" sz="2200" dirty="0" smtClean="0">
              <a:solidFill>
                <a:srgbClr val="15651D"/>
              </a:solidFill>
              <a:latin typeface="MS Reference Sans Serif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1760" y="3789040"/>
            <a:ext cx="4452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PHENIX </a:t>
            </a:r>
            <a:r>
              <a:rPr kumimoji="1" lang="en-US" altLang="ja-JP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Spinfest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RIKEN, Wako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275856" y="4365104"/>
            <a:ext cx="22733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ja-JP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16-17 July 2013 </a:t>
            </a:r>
            <a:endParaRPr lang="ja-JP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7406-FF85-40EC-9426-7205F1121A77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56049"/>
            <a:ext cx="4608512" cy="229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93169"/>
              </p:ext>
            </p:extLst>
          </p:nvPr>
        </p:nvGraphicFramePr>
        <p:xfrm>
          <a:off x="2130693" y="1173882"/>
          <a:ext cx="42005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" name="Equation" r:id="rId4" imgW="2565360" imgH="457200" progId="Equation.DSMT4">
                  <p:embed/>
                </p:oleObj>
              </mc:Choice>
              <mc:Fallback>
                <p:oleObj name="Equation" r:id="rId4" imgW="2565360" imgH="4572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693" y="1173882"/>
                        <a:ext cx="42005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203848" y="323945"/>
            <a:ext cx="325922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QCD </a:t>
            </a:r>
            <a:r>
              <a:rPr kumimoji="1" lang="en-US" altLang="ja-JP" sz="3200" dirty="0" err="1" smtClean="0">
                <a:latin typeface="Arial" pitchFamily="34" charset="0"/>
                <a:cs typeface="Arial" pitchFamily="34" charset="0"/>
              </a:rPr>
              <a:t>Lagrangian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49826"/>
              </p:ext>
            </p:extLst>
          </p:nvPr>
        </p:nvGraphicFramePr>
        <p:xfrm>
          <a:off x="2123728" y="2008138"/>
          <a:ext cx="50117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" name="Equation" r:id="rId6" imgW="3060360" imgH="253800" progId="Equation.DSMT4">
                  <p:embed/>
                </p:oleObj>
              </mc:Choice>
              <mc:Fallback>
                <p:oleObj name="Equation" r:id="rId6" imgW="3060360" imgH="25380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008138"/>
                        <a:ext cx="50117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下矢印 6"/>
          <p:cNvSpPr/>
          <p:nvPr/>
        </p:nvSpPr>
        <p:spPr>
          <a:xfrm>
            <a:off x="4531018" y="2684462"/>
            <a:ext cx="288032" cy="600522"/>
          </a:xfrm>
          <a:prstGeom prst="downArrow">
            <a:avLst/>
          </a:prstGeom>
          <a:noFill/>
          <a:ln w="19050">
            <a:solidFill>
              <a:srgbClr val="1B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56176" y="298472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     gluon self coupling</a:t>
            </a:r>
          </a:p>
          <a:p>
            <a:pPr marL="457200" indent="-457200"/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↔ non-</a:t>
            </a:r>
            <a:r>
              <a:rPr kumimoji="1" lang="en-US" altLang="ja-JP" dirty="0" err="1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abelian</a:t>
            </a:r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 gauge theory </a:t>
            </a:r>
            <a:endParaRPr kumimoji="1" lang="ja-JP" altLang="en-US" dirty="0" smtClean="0">
              <a:solidFill>
                <a:srgbClr val="B10FA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5736" y="1968160"/>
            <a:ext cx="3592470" cy="668752"/>
          </a:xfrm>
          <a:prstGeom prst="rect">
            <a:avLst/>
          </a:prstGeom>
          <a:noFill/>
          <a:ln/>
          <a:effectLst/>
        </p:spPr>
      </p:pic>
      <p:sp>
        <p:nvSpPr>
          <p:cNvPr id="17" name="Down Arrow 16"/>
          <p:cNvSpPr/>
          <p:nvPr/>
        </p:nvSpPr>
        <p:spPr>
          <a:xfrm>
            <a:off x="4283968" y="2636912"/>
            <a:ext cx="216024" cy="369332"/>
          </a:xfrm>
          <a:prstGeom prst="down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74368" y="3096214"/>
            <a:ext cx="4219200" cy="1268890"/>
          </a:xfrm>
          <a:prstGeom prst="rect">
            <a:avLst/>
          </a:prstGeom>
          <a:noFill/>
          <a:ln/>
          <a:effectLst/>
        </p:spPr>
      </p:pic>
      <p:sp>
        <p:nvSpPr>
          <p:cNvPr id="52" name="TextBox 51"/>
          <p:cNvSpPr txBox="1"/>
          <p:nvPr/>
        </p:nvSpPr>
        <p:spPr>
          <a:xfrm>
            <a:off x="3563888" y="450912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: gauge parameter</a:t>
            </a:r>
            <a:endParaRPr kumimoji="1" lang="ja-JP" altLang="en-US" dirty="0" smtClean="0">
              <a:solidFill>
                <a:srgbClr val="002060"/>
              </a:solidFill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66088" y="486916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: </a:t>
            </a:r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(anti-)ghost field</a:t>
            </a:r>
            <a:endParaRPr kumimoji="1" lang="ja-JP" altLang="en-US" dirty="0" smtClean="0">
              <a:solidFill>
                <a:srgbClr val="002060"/>
              </a:solidFill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03848" y="323945"/>
            <a:ext cx="325922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QCD </a:t>
            </a:r>
            <a:r>
              <a:rPr kumimoji="1" lang="en-US" altLang="ja-JP" sz="3200" dirty="0" err="1" smtClean="0">
                <a:latin typeface="Arial" pitchFamily="34" charset="0"/>
                <a:cs typeface="Arial" pitchFamily="34" charset="0"/>
              </a:rPr>
              <a:t>Lagrangian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7624" y="5363924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The ghost </a:t>
            </a:r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fields are introduced to cancel the </a:t>
            </a:r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negative- (and zero-) </a:t>
            </a:r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norm states. </a:t>
            </a:r>
            <a:endParaRPr kumimoji="1" lang="ja-JP" altLang="en-US" dirty="0" smtClean="0">
              <a:solidFill>
                <a:srgbClr val="B10F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55344"/>
              </p:ext>
            </p:extLst>
          </p:nvPr>
        </p:nvGraphicFramePr>
        <p:xfrm>
          <a:off x="2617788" y="5876925"/>
          <a:ext cx="44688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7" imgW="2743200" imgH="279360" progId="Equation.DSMT4">
                  <p:embed/>
                </p:oleObj>
              </mc:Choice>
              <mc:Fallback>
                <p:oleObj name="Equation" r:id="rId7" imgW="2743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7788" y="5876925"/>
                        <a:ext cx="4468812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04048" y="262762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Gauge fixing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88224" y="321297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ovariant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gauge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980728"/>
            <a:ext cx="498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Gauge invariance ↔ unphysical degrees of freedom</a:t>
            </a:r>
          </a:p>
          <a:p>
            <a:pPr marL="457200" indent="-457200"/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                            ↔ constrained system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3981"/>
              </p:ext>
            </p:extLst>
          </p:nvPr>
        </p:nvGraphicFramePr>
        <p:xfrm>
          <a:off x="6224588" y="1196975"/>
          <a:ext cx="1658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9" imgW="1117440" imgH="393480" progId="Equation.DSMT4">
                  <p:embed/>
                </p:oleObj>
              </mc:Choice>
              <mc:Fallback>
                <p:oleObj name="Equation" r:id="rId9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4588" y="1196975"/>
                        <a:ext cx="1658937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88153"/>
              </p:ext>
            </p:extLst>
          </p:nvPr>
        </p:nvGraphicFramePr>
        <p:xfrm>
          <a:off x="3286535" y="4581128"/>
          <a:ext cx="260696" cy="23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11" imgW="152280" imgH="139680" progId="Equation.DSMT4">
                  <p:embed/>
                </p:oleObj>
              </mc:Choice>
              <mc:Fallback>
                <p:oleObj name="Equation" r:id="rId11" imgW="152280" imgH="139680" progId="Equation.DSMT4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535" y="4581128"/>
                        <a:ext cx="260696" cy="236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67121"/>
              </p:ext>
            </p:extLst>
          </p:nvPr>
        </p:nvGraphicFramePr>
        <p:xfrm>
          <a:off x="2899159" y="4867275"/>
          <a:ext cx="650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13" imgW="380880" imgH="215640" progId="Equation.DSMT4">
                  <p:embed/>
                </p:oleObj>
              </mc:Choice>
              <mc:Fallback>
                <p:oleObj name="Equation" r:id="rId13" imgW="380880" imgH="215640" progId="Equation.DSMT4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159" y="4867275"/>
                        <a:ext cx="6508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11837"/>
              </p:ext>
            </p:extLst>
          </p:nvPr>
        </p:nvGraphicFramePr>
        <p:xfrm>
          <a:off x="5652120" y="4509120"/>
          <a:ext cx="6064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09120"/>
                        <a:ext cx="6064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78761"/>
            <a:ext cx="7299400" cy="505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56990" y="260648"/>
            <a:ext cx="28488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Feynman Rule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12687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quark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9168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gluon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95309" y="126876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ghost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26996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q-q-g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5976" y="28842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altLang="ja-JP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-g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37890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3g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552" y="47878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31840" y="404664"/>
            <a:ext cx="30315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Strong coupling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11560" y="1054477"/>
            <a:ext cx="6942926" cy="646331"/>
            <a:chOff x="361459" y="1126485"/>
            <a:chExt cx="6942926" cy="64633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61459" y="1126485"/>
              <a:ext cx="6942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4625" indent="-174625">
                <a:buFont typeface="Arial" pitchFamily="34" charset="0"/>
                <a:buChar char="•"/>
              </a:pP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Is the strong coupling      a physical observable?  </a:t>
              </a:r>
            </a:p>
            <a:p>
              <a:pPr>
                <a:tabLst>
                  <a:tab pos="87313" algn="l"/>
                </a:tabLst>
              </a:pPr>
              <a:r>
                <a:rPr kumimoji="1" lang="en-US" altLang="ja-JP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              — No.  Its value depends on 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how to extract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it from experiments.</a:t>
              </a:r>
              <a:endParaRPr kumimoji="1" lang="ja-JP" alt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2745788"/>
                </p:ext>
              </p:extLst>
            </p:nvPr>
          </p:nvGraphicFramePr>
          <p:xfrm>
            <a:off x="2646046" y="1152000"/>
            <a:ext cx="269770" cy="347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23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46046" y="1152000"/>
                          <a:ext cx="269770" cy="3474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テキスト ボックス 11"/>
          <p:cNvSpPr txBox="1"/>
          <p:nvPr/>
        </p:nvSpPr>
        <p:spPr>
          <a:xfrm>
            <a:off x="611560" y="1916832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uppose we can measure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qq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’ →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qq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’ cross section. The coupling constant can be </a:t>
            </a:r>
          </a:p>
          <a:p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by comparing the measured cross section with the theoretical formula.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2442374"/>
            <a:ext cx="23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テキスト ボックス 9223"/>
          <p:cNvSpPr txBox="1"/>
          <p:nvPr/>
        </p:nvSpPr>
        <p:spPr>
          <a:xfrm>
            <a:off x="810758" y="4077072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As long as the calculation procedure is well-defined, we can take any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definition 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coupling constant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to express the cross section (“scheme”).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35" name="グループ化 9234"/>
          <p:cNvGrpSpPr/>
          <p:nvPr/>
        </p:nvGrpSpPr>
        <p:grpSpPr>
          <a:xfrm>
            <a:off x="1047024" y="2852936"/>
            <a:ext cx="5541200" cy="984100"/>
            <a:chOff x="1047024" y="2996952"/>
            <a:chExt cx="5541200" cy="984100"/>
          </a:xfrm>
        </p:grpSpPr>
        <p:pic>
          <p:nvPicPr>
            <p:cNvPr id="9229" name="Picture 13" descr="C:\Users\kawamura\Desktop\Spinfest 2013\Figs\Renormalization\qq2qq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024" y="3020937"/>
              <a:ext cx="1508752" cy="96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円/楕円 13"/>
            <p:cNvSpPr/>
            <p:nvPr/>
          </p:nvSpPr>
          <p:spPr>
            <a:xfrm>
              <a:off x="1547360" y="2996952"/>
              <a:ext cx="432048" cy="38403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583608" y="3597014"/>
              <a:ext cx="432048" cy="38403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9632651"/>
                </p:ext>
              </p:extLst>
            </p:nvPr>
          </p:nvGraphicFramePr>
          <p:xfrm>
            <a:off x="4410174" y="3203128"/>
            <a:ext cx="2178050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24" name="Equation" r:id="rId7" imgW="1422360" imgH="241200" progId="Equation.DSMT4">
                    <p:embed/>
                  </p:oleObj>
                </mc:Choice>
                <mc:Fallback>
                  <p:oleObj name="Equation" r:id="rId7" imgW="1422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10174" y="3203128"/>
                          <a:ext cx="2178050" cy="369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テキスト ボックス 28"/>
            <p:cNvSpPr txBox="1"/>
            <p:nvPr/>
          </p:nvSpPr>
          <p:spPr>
            <a:xfrm>
              <a:off x="2699792" y="3260972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1" lang="en-US" altLang="ja-JP" dirty="0" err="1" smtClean="0">
                  <a:latin typeface="Times New Roman" pitchFamily="18" charset="0"/>
                  <a:cs typeface="Times New Roman" pitchFamily="18" charset="0"/>
                </a:rPr>
                <a:t>qg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 coupling </a:t>
              </a:r>
              <a:endParaRPr kumimoji="1" lang="ja-JP" alt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219" name="直線矢印コネクタ 9218"/>
            <p:cNvCxnSpPr/>
            <p:nvPr/>
          </p:nvCxnSpPr>
          <p:spPr>
            <a:xfrm flipH="1" flipV="1">
              <a:off x="2159672" y="3332980"/>
              <a:ext cx="468112" cy="1126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>
              <a:off x="2159672" y="3598038"/>
              <a:ext cx="504176" cy="9498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25" name="オブジェクト 92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670594"/>
                </p:ext>
              </p:extLst>
            </p:nvPr>
          </p:nvGraphicFramePr>
          <p:xfrm>
            <a:off x="4386263" y="3558729"/>
            <a:ext cx="208438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25" name="Equation" r:id="rId9" imgW="1358640" imgH="241200" progId="Equation.DSMT4">
                    <p:embed/>
                  </p:oleObj>
                </mc:Choice>
                <mc:Fallback>
                  <p:oleObj name="Equation" r:id="rId9" imgW="1358640" imgH="241200" progId="Equation.DSMT4">
                    <p:embed/>
                    <p:pic>
                      <p:nvPicPr>
                        <p:cNvPr id="0" name="オブジェクト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263" y="3558729"/>
                          <a:ext cx="2084387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2" name="グループ化 9231"/>
          <p:cNvGrpSpPr/>
          <p:nvPr/>
        </p:nvGrpSpPr>
        <p:grpSpPr>
          <a:xfrm>
            <a:off x="827584" y="4859868"/>
            <a:ext cx="6688691" cy="369332"/>
            <a:chOff x="1187624" y="5373216"/>
            <a:chExt cx="6688691" cy="369332"/>
          </a:xfrm>
        </p:grpSpPr>
        <p:sp>
          <p:nvSpPr>
            <p:cNvPr id="9226" name="テキスト ボックス 9225"/>
            <p:cNvSpPr txBox="1"/>
            <p:nvPr/>
          </p:nvSpPr>
          <p:spPr>
            <a:xfrm>
              <a:off x="1187624" y="5373216"/>
              <a:ext cx="668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What is </a:t>
              </a:r>
              <a:r>
                <a:rPr kumimoji="1" lang="en-US" altLang="ja-JP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ja-JP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good choice ?  —                                 ↔ rapid convergence.</a:t>
              </a:r>
              <a:endParaRPr kumimoji="1" lang="ja-JP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230" name="オブジェクト 92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1019450"/>
                </p:ext>
              </p:extLst>
            </p:nvPr>
          </p:nvGraphicFramePr>
          <p:xfrm>
            <a:off x="3923928" y="5411069"/>
            <a:ext cx="1731942" cy="32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26" name="Equation" r:id="rId11" imgW="1231560" imgH="228600" progId="Equation.DSMT4">
                    <p:embed/>
                  </p:oleObj>
                </mc:Choice>
                <mc:Fallback>
                  <p:oleObj name="Equation" r:id="rId11" imgW="1231560" imgH="228600" progId="Equation.DSMT4">
                    <p:embed/>
                    <p:pic>
                      <p:nvPicPr>
                        <p:cNvPr id="0" name="オブジェクト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5411069"/>
                          <a:ext cx="1731942" cy="32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3" name="グループ化 9232"/>
          <p:cNvGrpSpPr/>
          <p:nvPr/>
        </p:nvGrpSpPr>
        <p:grpSpPr>
          <a:xfrm>
            <a:off x="611560" y="5381942"/>
            <a:ext cx="7673896" cy="369332"/>
            <a:chOff x="611560" y="5445224"/>
            <a:chExt cx="7673896" cy="369332"/>
          </a:xfrm>
        </p:grpSpPr>
        <p:sp>
          <p:nvSpPr>
            <p:cNvPr id="9231" name="テキスト ボックス 9230"/>
            <p:cNvSpPr txBox="1"/>
            <p:nvPr/>
          </p:nvSpPr>
          <p:spPr>
            <a:xfrm>
              <a:off x="611560" y="5445224"/>
              <a:ext cx="767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If this is the case, we can consider that      as the strength of the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q-q-g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interaction.</a:t>
              </a:r>
            </a:p>
          </p:txBody>
        </p:sp>
        <p:graphicFrame>
          <p:nvGraphicFramePr>
            <p:cNvPr id="52" name="オブジェクト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3116823"/>
                </p:ext>
              </p:extLst>
            </p:nvPr>
          </p:nvGraphicFramePr>
          <p:xfrm>
            <a:off x="4283968" y="5457792"/>
            <a:ext cx="269770" cy="347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27" name="Equation" r:id="rId13" imgW="177480" imgH="228600" progId="Equation.DSMT4">
                    <p:embed/>
                  </p:oleObj>
                </mc:Choice>
                <mc:Fallback>
                  <p:oleObj name="Equation" r:id="rId13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83968" y="5457792"/>
                          <a:ext cx="269770" cy="3474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308" name="Picture 92" descr="C:\Users\kawamura\Desktop\Spinfest 2013\Figs\Renormalization\qqg_ful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72" y="5949280"/>
            <a:ext cx="988804" cy="6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34" name="オブジェクト 9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27830"/>
              </p:ext>
            </p:extLst>
          </p:nvPr>
        </p:nvGraphicFramePr>
        <p:xfrm>
          <a:off x="4427339" y="6084888"/>
          <a:ext cx="7207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" name="Equation" r:id="rId15" imgW="469800" imgH="228600" progId="Equation.DSMT4">
                  <p:embed/>
                </p:oleObj>
              </mc:Choice>
              <mc:Fallback>
                <p:oleObj name="Equation" r:id="rId15" imgW="469800" imgH="228600" progId="Equation.DSMT4">
                  <p:embed/>
                  <p:pic>
                    <p:nvPicPr>
                      <p:cNvPr id="0" name="オブジェクト 9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339" y="6084888"/>
                        <a:ext cx="7207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2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テキスト ボックス 9221"/>
          <p:cNvSpPr txBox="1"/>
          <p:nvPr/>
        </p:nvSpPr>
        <p:spPr>
          <a:xfrm>
            <a:off x="4100815" y="5868561"/>
            <a:ext cx="4820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Zg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order by order such that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coeffs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.      </a:t>
            </a:r>
            <a:endParaRPr kumimoji="1"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finite after removing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regulator.  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31840" y="395953"/>
            <a:ext cx="314541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Renormalization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7" descr="C:\Users\kawamura\Desktop\Spinfest 2013\Figs\Renormalization\qq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4" y="1683806"/>
            <a:ext cx="3637474" cy="5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95536" y="1115452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Regularization &amp; Renormalization 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58462" y="4769960"/>
            <a:ext cx="4141530" cy="644487"/>
            <a:chOff x="513074" y="5376801"/>
            <a:chExt cx="4418966" cy="644487"/>
          </a:xfrm>
        </p:grpSpPr>
        <p:pic>
          <p:nvPicPr>
            <p:cNvPr id="9228" name="Picture 12" descr="C:\Users\kawamura\Desktop\Spinfest 2013\Figs\Renormalization\qqg_re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189" y="5376801"/>
              <a:ext cx="3952851" cy="64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13074" y="550794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1" lang="ja-JP" alt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84005"/>
              </p:ext>
            </p:extLst>
          </p:nvPr>
        </p:nvGraphicFramePr>
        <p:xfrm>
          <a:off x="986408" y="2348880"/>
          <a:ext cx="36576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" name="Equation" r:id="rId5" imgW="2349360" imgH="241200" progId="Equation.DSMT4">
                  <p:embed/>
                </p:oleObj>
              </mc:Choice>
              <mc:Fallback>
                <p:oleObj name="Equation" r:id="rId5" imgW="234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408" y="2348880"/>
                        <a:ext cx="36576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330771"/>
              </p:ext>
            </p:extLst>
          </p:nvPr>
        </p:nvGraphicFramePr>
        <p:xfrm>
          <a:off x="1093911" y="5394479"/>
          <a:ext cx="36941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Equation" r:id="rId7" imgW="2374560" imgH="241200" progId="Equation.DSMT4">
                  <p:embed/>
                </p:oleObj>
              </mc:Choice>
              <mc:Fallback>
                <p:oleObj name="Equation" r:id="rId7" imgW="237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911" y="5394479"/>
                        <a:ext cx="36941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467544" y="2708920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“bare coupling”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0173" y="5754742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“renormalized coupling”</a:t>
            </a:r>
          </a:p>
        </p:txBody>
      </p:sp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35284"/>
              </p:ext>
            </p:extLst>
          </p:nvPr>
        </p:nvGraphicFramePr>
        <p:xfrm>
          <a:off x="8496051" y="5867424"/>
          <a:ext cx="2524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" name="Equation" r:id="rId9" imgW="164880" imgH="241200" progId="Equation.DSMT4">
                  <p:embed/>
                </p:oleObj>
              </mc:Choice>
              <mc:Fallback>
                <p:oleObj name="Equation" r:id="rId9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051" y="5867424"/>
                        <a:ext cx="2524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5346543" y="255561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Regularization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40847" y="1146230"/>
            <a:ext cx="257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(Forget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self energy corr.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etc.)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029293" y="1762968"/>
            <a:ext cx="2253822" cy="379180"/>
            <a:chOff x="4716016" y="1762968"/>
            <a:chExt cx="2253822" cy="37918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716016" y="1772816"/>
              <a:ext cx="2253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UV divergences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in     .</a:t>
              </a:r>
              <a:endParaRPr kumimoji="1" lang="ja-JP" alt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" name="オブジェクト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1436998"/>
                </p:ext>
              </p:extLst>
            </p:nvPr>
          </p:nvGraphicFramePr>
          <p:xfrm>
            <a:off x="6562979" y="1762968"/>
            <a:ext cx="252413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3" name="Equation" r:id="rId11" imgW="164880" imgH="241200" progId="Equation.DSMT4">
                    <p:embed/>
                  </p:oleObj>
                </mc:Choice>
                <mc:Fallback>
                  <p:oleObj name="Equation" r:id="rId11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2979" y="1762968"/>
                          <a:ext cx="252413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96288"/>
              </p:ext>
            </p:extLst>
          </p:nvPr>
        </p:nvGraphicFramePr>
        <p:xfrm>
          <a:off x="5004048" y="3645024"/>
          <a:ext cx="25114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" name="Equation" r:id="rId13" imgW="2108160" imgH="444240" progId="Equation.DSMT4">
                  <p:embed/>
                </p:oleObj>
              </mc:Choice>
              <mc:Fallback>
                <p:oleObj name="Equation" r:id="rId13" imgW="2108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04048" y="3645024"/>
                        <a:ext cx="2511425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線矢印コネクタ 28"/>
          <p:cNvCxnSpPr>
            <a:endCxn id="36" idx="0"/>
          </p:cNvCxnSpPr>
          <p:nvPr/>
        </p:nvCxnSpPr>
        <p:spPr>
          <a:xfrm flipH="1">
            <a:off x="6147404" y="2132856"/>
            <a:ext cx="16036" cy="4227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" name="テキスト ボックス 9215"/>
          <p:cNvSpPr txBox="1"/>
          <p:nvPr/>
        </p:nvSpPr>
        <p:spPr>
          <a:xfrm>
            <a:off x="849330" y="3275692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 QCD, we take the dimensional regularization.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円弧 9217"/>
          <p:cNvSpPr/>
          <p:nvPr/>
        </p:nvSpPr>
        <p:spPr>
          <a:xfrm flipH="1">
            <a:off x="179512" y="2420888"/>
            <a:ext cx="466982" cy="2182887"/>
          </a:xfrm>
          <a:prstGeom prst="arc">
            <a:avLst>
              <a:gd name="adj1" fmla="val 16200000"/>
              <a:gd name="adj2" fmla="val 5124794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テキスト ボックス 9218"/>
          <p:cNvSpPr txBox="1"/>
          <p:nvPr/>
        </p:nvSpPr>
        <p:spPr>
          <a:xfrm>
            <a:off x="1939167" y="3738518"/>
            <a:ext cx="284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pace-time dim.:  4 → D = 4-2</a:t>
            </a:r>
            <a:r>
              <a:rPr kumimoji="1" lang="el-GR" altLang="ja-JP" sz="16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テキスト ボックス 9219"/>
          <p:cNvSpPr txBox="1"/>
          <p:nvPr/>
        </p:nvSpPr>
        <p:spPr>
          <a:xfrm>
            <a:off x="1944962" y="4211796"/>
            <a:ext cx="442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(It preserves the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kumimoji="1" lang="en-US" altLang="ja-JP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ablian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gauge symmetry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6228184" y="4498667"/>
            <a:ext cx="0" cy="44250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436096" y="4931876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Renormalization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1" name="オブジェクト 92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03488"/>
              </p:ext>
            </p:extLst>
          </p:nvPr>
        </p:nvGraphicFramePr>
        <p:xfrm>
          <a:off x="5796136" y="5229200"/>
          <a:ext cx="9286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" name="Equation" r:id="rId15" imgW="596880" imgH="241200" progId="Equation.DSMT4">
                  <p:embed/>
                </p:oleObj>
              </mc:Choice>
              <mc:Fallback>
                <p:oleObj name="Equation" r:id="rId15" imgW="596880" imgH="241200" progId="Equation.DSMT4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229200"/>
                        <a:ext cx="9286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5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2627784" y="4219347"/>
            <a:ext cx="417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Subtract                             from divergence.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63469" y="3573016"/>
            <a:ext cx="750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 The renormalization constants are determined such that            contain only </a:t>
            </a:r>
          </a:p>
          <a:p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   pole terms.      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35896" y="1942346"/>
            <a:ext cx="2720368" cy="550550"/>
          </a:xfrm>
          <a:prstGeom prst="rect">
            <a:avLst/>
          </a:prstGeom>
          <a:noFill/>
          <a:ln/>
          <a:effectLst/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1840" y="395953"/>
            <a:ext cx="314541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Renormalization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1340768"/>
            <a:ext cx="16979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MS-bar scheme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455363"/>
            <a:ext cx="1008112" cy="14014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899592" y="278092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1801" y="3036523"/>
            <a:ext cx="5040559" cy="320469"/>
          </a:xfrm>
          <a:prstGeom prst="rect">
            <a:avLst/>
          </a:prstGeom>
          <a:noFill/>
          <a:ln/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958346" y="198884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oupling renormalization :</a:t>
            </a:r>
            <a:endParaRPr kumimoji="1" lang="ja-JP" alt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2555612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wave-function renormalization :</a:t>
            </a:r>
            <a:endParaRPr kumimoji="1" lang="ja-JP" alt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95085"/>
              </p:ext>
            </p:extLst>
          </p:nvPr>
        </p:nvGraphicFramePr>
        <p:xfrm>
          <a:off x="6583008" y="3593579"/>
          <a:ext cx="581280" cy="34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0" name="Equation" r:id="rId9" imgW="380880" imgH="228600" progId="Equation.DSMT4">
                  <p:embed/>
                </p:oleObj>
              </mc:Choice>
              <mc:Fallback>
                <p:oleObj name="Equation" r:id="rId9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3008" y="3593579"/>
                        <a:ext cx="581280" cy="34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1058914" y="5230941"/>
            <a:ext cx="711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 The renormalization scale </a:t>
            </a:r>
            <a:r>
              <a:rPr kumimoji="1" lang="el-GR" altLang="ja-JP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carries the mass dimension of the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coupling  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 D-dim. 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68755"/>
              </p:ext>
            </p:extLst>
          </p:nvPr>
        </p:nvGraphicFramePr>
        <p:xfrm>
          <a:off x="3563888" y="4149080"/>
          <a:ext cx="154635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" name="Equation" r:id="rId11" imgW="1054080" imgH="393480" progId="Equation.DSMT4">
                  <p:embed/>
                </p:oleObj>
              </mc:Choice>
              <mc:Fallback>
                <p:oleObj name="Equation" r:id="rId11" imgW="1054080" imgH="393480" progId="Equation.DSMT4">
                  <p:embed/>
                  <p:pic>
                    <p:nvPicPr>
                      <p:cNvPr id="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149080"/>
                        <a:ext cx="1546359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6732240" y="269284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auge parameter</a:t>
            </a:r>
            <a:endParaRPr kumimoji="1" lang="ja-JP" altLang="en-US" dirty="0" smtClean="0">
              <a:solidFill>
                <a:srgbClr val="B10F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3923928" y="4653136"/>
            <a:ext cx="1152128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851920" y="4653136"/>
            <a:ext cx="3749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D-dim. phase-space integral → unphysical </a:t>
            </a:r>
            <a:endParaRPr kumimoji="1" lang="ja-JP" altLang="en-US" sz="1600" dirty="0" smtClean="0">
              <a:solidFill>
                <a:srgbClr val="B10FA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wamura\Desktop\SS2010\figs\self-energ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1340769"/>
            <a:ext cx="1008112" cy="304778"/>
          </a:xfrm>
          <a:prstGeom prst="rect">
            <a:avLst/>
          </a:prstGeom>
          <a:noFill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1229608"/>
            <a:ext cx="614071" cy="527099"/>
          </a:xfrm>
          <a:prstGeom prst="rect">
            <a:avLst/>
          </a:prstGeom>
          <a:noFill/>
          <a:ln/>
          <a:effectLst/>
        </p:spPr>
      </p:pic>
      <p:pic>
        <p:nvPicPr>
          <p:cNvPr id="2051" name="Picture 3" descr="C:\Users\kawamura\Desktop\SS2010\figs\vaccum_po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60830" y="1340769"/>
            <a:ext cx="1171210" cy="294692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645024"/>
            <a:ext cx="1872208" cy="433282"/>
          </a:xfrm>
          <a:prstGeom prst="rect">
            <a:avLst/>
          </a:prstGeom>
          <a:noFill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3573016"/>
            <a:ext cx="3948928" cy="452790"/>
          </a:xfrm>
          <a:prstGeom prst="rect">
            <a:avLst/>
          </a:prstGeom>
          <a:noFill/>
          <a:ln/>
          <a:effectLst/>
        </p:spPr>
      </p:pic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7784" y="395953"/>
            <a:ext cx="46041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Renormalization in QCD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5756" y="3140968"/>
            <a:ext cx="1447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1-loop results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6723"/>
              </p:ext>
            </p:extLst>
          </p:nvPr>
        </p:nvGraphicFramePr>
        <p:xfrm>
          <a:off x="5076056" y="1157600"/>
          <a:ext cx="2926811" cy="67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" name="Equation" r:id="rId13" imgW="1993680" imgH="457200" progId="Equation.DSMT4">
                  <p:embed/>
                </p:oleObj>
              </mc:Choice>
              <mc:Fallback>
                <p:oleObj name="Equation" r:id="rId13" imgW="1993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6056" y="1157600"/>
                        <a:ext cx="2926811" cy="67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4" descr="C:\Users\kawamura\Desktop\SS2010\figs\vertex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94892" y="2060848"/>
            <a:ext cx="936104" cy="631326"/>
          </a:xfrm>
          <a:prstGeom prst="rect">
            <a:avLst/>
          </a:prstGeom>
          <a:noFill/>
        </p:spPr>
      </p:pic>
      <p:pic>
        <p:nvPicPr>
          <p:cNvPr id="20" name="Picture 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57257" y="2042353"/>
            <a:ext cx="3450542" cy="334158"/>
          </a:xfrm>
          <a:prstGeom prst="rect">
            <a:avLst/>
          </a:prstGeom>
          <a:noFill/>
          <a:ln/>
          <a:effectLst/>
        </p:spPr>
      </p:pic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565316"/>
              </p:ext>
            </p:extLst>
          </p:nvPr>
        </p:nvGraphicFramePr>
        <p:xfrm>
          <a:off x="1403648" y="4221088"/>
          <a:ext cx="277653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" name="Equation" r:id="rId17" imgW="1892160" imgH="431640" progId="Equation.DSMT4">
                  <p:embed/>
                </p:oleObj>
              </mc:Choice>
              <mc:Fallback>
                <p:oleObj name="Equation" r:id="rId17" imgW="1892160" imgH="43164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221088"/>
                        <a:ext cx="2776537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1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192" y="2031753"/>
            <a:ext cx="2448272" cy="495483"/>
          </a:xfrm>
          <a:prstGeom prst="rect">
            <a:avLst/>
          </a:prstGeom>
          <a:noFill/>
          <a:ln/>
          <a:effectLst/>
        </p:spPr>
      </p:pic>
      <p:cxnSp>
        <p:nvCxnSpPr>
          <p:cNvPr id="9" name="直線矢印コネクタ 8"/>
          <p:cNvCxnSpPr/>
          <p:nvPr/>
        </p:nvCxnSpPr>
        <p:spPr>
          <a:xfrm>
            <a:off x="827584" y="5229200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282327"/>
              </p:ext>
            </p:extLst>
          </p:nvPr>
        </p:nvGraphicFramePr>
        <p:xfrm>
          <a:off x="1420813" y="4912494"/>
          <a:ext cx="277653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" name="Equation" r:id="rId20" imgW="1892160" imgH="431640" progId="Equation.DSMT4">
                  <p:embed/>
                </p:oleObj>
              </mc:Choice>
              <mc:Fallback>
                <p:oleObj name="Equation" r:id="rId20" imgW="1892160" imgH="43164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4912494"/>
                        <a:ext cx="277653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464901"/>
              </p:ext>
            </p:extLst>
          </p:nvPr>
        </p:nvGraphicFramePr>
        <p:xfrm>
          <a:off x="4962103" y="4437112"/>
          <a:ext cx="30368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" name="Equation" r:id="rId22" imgW="2070000" imgH="241200" progId="Equation.DSMT4">
                  <p:embed/>
                </p:oleObj>
              </mc:Choice>
              <mc:Fallback>
                <p:oleObj name="Equation" r:id="rId22" imgW="2070000" imgH="241200" progId="Equation.DSMT4">
                  <p:embed/>
                  <p:pic>
                    <p:nvPicPr>
                      <p:cNvPr id="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103" y="4437112"/>
                        <a:ext cx="30368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98937"/>
              </p:ext>
            </p:extLst>
          </p:nvPr>
        </p:nvGraphicFramePr>
        <p:xfrm>
          <a:off x="4974853" y="5013176"/>
          <a:ext cx="35575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" name="Equation" r:id="rId24" imgW="2425680" imgH="355320" progId="Equation.DSMT4">
                  <p:embed/>
                </p:oleObj>
              </mc:Choice>
              <mc:Fallback>
                <p:oleObj name="Equation" r:id="rId24" imgW="2425680" imgH="355320" progId="Equation.DSMT4">
                  <p:embed/>
                  <p:pic>
                    <p:nvPicPr>
                      <p:cNvPr id="0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853" y="5013176"/>
                        <a:ext cx="35575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pic>
        <p:nvPicPr>
          <p:cNvPr id="9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050014" cy="33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366512" y="6165304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Bethke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(‘12)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18127" y="404664"/>
            <a:ext cx="39421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Asymptotic Freedom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3807" y="1340768"/>
            <a:ext cx="2846437" cy="576064"/>
          </a:xfrm>
          <a:prstGeom prst="rect">
            <a:avLst/>
          </a:prstGeom>
          <a:noFill/>
          <a:ln/>
          <a:effectLst/>
        </p:spPr>
      </p:pic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47213"/>
              </p:ext>
            </p:extLst>
          </p:nvPr>
        </p:nvGraphicFramePr>
        <p:xfrm>
          <a:off x="1835696" y="1340768"/>
          <a:ext cx="9033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" name="Equation" r:id="rId6" imgW="583920" imgH="419040" progId="Equation.DSMT4">
                  <p:embed/>
                </p:oleObj>
              </mc:Choice>
              <mc:Fallback>
                <p:oleObj name="Equation" r:id="rId6" imgW="583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5696" y="1340768"/>
                        <a:ext cx="90337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08802"/>
              </p:ext>
            </p:extLst>
          </p:nvPr>
        </p:nvGraphicFramePr>
        <p:xfrm>
          <a:off x="1887400" y="2132856"/>
          <a:ext cx="4268776" cy="63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" name="Equation" r:id="rId8" imgW="2806560" imgH="419040" progId="Equation.DSMT4">
                  <p:embed/>
                </p:oleObj>
              </mc:Choice>
              <mc:Fallback>
                <p:oleObj name="Equation" r:id="rId8" imgW="2806560" imgH="419040" progId="Equation.DSMT4">
                  <p:embed/>
                  <p:pic>
                    <p:nvPicPr>
                      <p:cNvPr id="0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400" y="2132856"/>
                        <a:ext cx="4268776" cy="63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8461"/>
              </p:ext>
            </p:extLst>
          </p:nvPr>
        </p:nvGraphicFramePr>
        <p:xfrm>
          <a:off x="1935317" y="3284984"/>
          <a:ext cx="2132627" cy="60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" name="Equation" r:id="rId10" imgW="1422360" imgH="406080" progId="Equation.DSMT4">
                  <p:embed/>
                </p:oleObj>
              </mc:Choice>
              <mc:Fallback>
                <p:oleObj name="Equation" r:id="rId10" imgW="1422360" imgH="406080" progId="Equation.DSMT4">
                  <p:embed/>
                  <p:pic>
                    <p:nvPicPr>
                      <p:cNvPr id="0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317" y="3284984"/>
                        <a:ext cx="2132627" cy="609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矢印コネクタ 18"/>
          <p:cNvCxnSpPr/>
          <p:nvPr/>
        </p:nvCxnSpPr>
        <p:spPr>
          <a:xfrm>
            <a:off x="971600" y="2420888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702451" y="263691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QCD beta function</a:t>
            </a:r>
            <a:endParaRPr kumimoji="1" lang="ja-JP" alt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79712" y="393305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Asymptotic Freedom</a:t>
            </a:r>
            <a:endParaRPr kumimoji="1" lang="ja-JP" alt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16216" y="220486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RG equation</a:t>
            </a:r>
            <a:endParaRPr kumimoji="1" lang="ja-JP" alt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C:\Users\kawamura\Desktop\SS2010\figs\fig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06058" y="4941168"/>
            <a:ext cx="852673" cy="4239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411760" y="5579948"/>
            <a:ext cx="1728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“anti-screening”</a:t>
            </a:r>
            <a:endParaRPr kumimoji="1" lang="en-US" altLang="ja-JP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4" descr="C:\Users\kawamura\Desktop\SS2010\figs\fig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6262" y="5517232"/>
            <a:ext cx="805468" cy="4239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2411760" y="5003884"/>
            <a:ext cx="1430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“screening”</a:t>
            </a:r>
            <a:endParaRPr kumimoji="1" lang="en-US" altLang="ja-JP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115616" y="4821542"/>
            <a:ext cx="432048" cy="1196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95536" y="4437112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(-1) by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Fermi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statistics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3528392" cy="7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124744"/>
            <a:ext cx="474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Typical loop integral (after the angular integral):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759" y="1700808"/>
            <a:ext cx="4865737" cy="7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6992"/>
            <a:ext cx="2952328" cy="83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339752" y="263691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2659" y="278092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MS-bar scheme</a:t>
            </a:r>
            <a:endParaRPr kumimoji="1" lang="ja-JP" altLang="en-US" dirty="0" smtClean="0">
              <a:solidFill>
                <a:srgbClr val="B10FA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43608" y="5373216"/>
            <a:ext cx="6027612" cy="400110"/>
            <a:chOff x="1547664" y="5477162"/>
            <a:chExt cx="6027612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1547664" y="5477162"/>
              <a:ext cx="6027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2550" indent="-82550">
                <a:buFont typeface="Arial" pitchFamily="34" charset="0"/>
                <a:buChar char="•"/>
              </a:pPr>
              <a:r>
                <a:rPr kumimoji="1" lang="en-GB" altLang="ja-JP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</a:t>
              </a:r>
              <a:r>
                <a:rPr kumimoji="1" lang="en-GB" altLang="ja-JP" sz="2000" dirty="0" smtClean="0">
                  <a:solidFill>
                    <a:srgbClr val="002060"/>
                  </a:solidFill>
                  <a:latin typeface="Arial"/>
                  <a:cs typeface="Arial"/>
                </a:rPr>
                <a:t>→ </a:t>
              </a:r>
              <a:r>
                <a:rPr kumimoji="1" lang="en-GB" altLang="ja-JP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: </a:t>
              </a:r>
              <a:r>
                <a:rPr kumimoji="1" lang="en-GB" altLang="ja-JP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“</a:t>
              </a:r>
              <a:r>
                <a:rPr kumimoji="1" lang="en-GB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physical” coupling </a:t>
              </a:r>
              <a:r>
                <a:rPr kumimoji="1" lang="en-GB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 the scale </a:t>
              </a:r>
              <a:r>
                <a:rPr kumimoji="1" lang="el-GR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1" lang="ja-JP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13540" y="5549170"/>
              <a:ext cx="1246292" cy="28803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509120"/>
            <a:ext cx="4248472" cy="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429000"/>
            <a:ext cx="41901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6300192" y="3284984"/>
            <a:ext cx="1512168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308304" y="4293096"/>
            <a:ext cx="7200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3608" y="5909210"/>
            <a:ext cx="2593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550" indent="-82550">
              <a:buFont typeface="Arial" pitchFamily="34" charset="0"/>
              <a:buChar char="•"/>
            </a:pP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GB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momentum cut-off</a:t>
            </a:r>
            <a:r>
              <a:rPr kumimoji="1" lang="en-GB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5776" y="332656"/>
            <a:ext cx="4216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Renormalization scale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110796"/>
              </p:ext>
            </p:extLst>
          </p:nvPr>
        </p:nvGraphicFramePr>
        <p:xfrm>
          <a:off x="2915816" y="5389821"/>
          <a:ext cx="632558" cy="34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2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389821"/>
                        <a:ext cx="632558" cy="343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13572"/>
              </p:ext>
            </p:extLst>
          </p:nvPr>
        </p:nvGraphicFramePr>
        <p:xfrm>
          <a:off x="1309484" y="6021288"/>
          <a:ext cx="216024" cy="23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"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9484" y="6021288"/>
                        <a:ext cx="216024" cy="234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07904" y="5949280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Physics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the scales higher than     is contained </a:t>
            </a:r>
          </a:p>
          <a:p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            when it is adjusted to the measurements.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93634"/>
              </p:ext>
            </p:extLst>
          </p:nvPr>
        </p:nvGraphicFramePr>
        <p:xfrm>
          <a:off x="4012183" y="6254452"/>
          <a:ext cx="631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4"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183" y="6254452"/>
                        <a:ext cx="6318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808238"/>
              </p:ext>
            </p:extLst>
          </p:nvPr>
        </p:nvGraphicFramePr>
        <p:xfrm>
          <a:off x="6804248" y="6021288"/>
          <a:ext cx="2159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5"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6021288"/>
                        <a:ext cx="215900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59" name="Picture 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93197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2339752" y="2278385"/>
            <a:ext cx="4608512" cy="790575"/>
            <a:chOff x="2051720" y="2062361"/>
            <a:chExt cx="4968552" cy="790575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062361"/>
              <a:ext cx="3400425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647" y="2119511"/>
              <a:ext cx="15716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6516216" y="1844824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55776" y="26064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745625"/>
              </p:ext>
            </p:extLst>
          </p:nvPr>
        </p:nvGraphicFramePr>
        <p:xfrm>
          <a:off x="4028691" y="260648"/>
          <a:ext cx="1047365" cy="68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" name="Equation" r:id="rId6" imgW="545760" imgH="355320" progId="Equation.DSMT4">
                  <p:embed/>
                </p:oleObj>
              </mc:Choice>
              <mc:Fallback>
                <p:oleObj name="Equation" r:id="rId6" imgW="545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8691" y="260648"/>
                        <a:ext cx="1047365" cy="681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123503"/>
              </p:ext>
            </p:extLst>
          </p:nvPr>
        </p:nvGraphicFramePr>
        <p:xfrm>
          <a:off x="2175421" y="1052736"/>
          <a:ext cx="42687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" name="Equation" r:id="rId8" imgW="2806560" imgH="419040" progId="Equation.DSMT4">
                  <p:embed/>
                </p:oleObj>
              </mc:Choice>
              <mc:Fallback>
                <p:oleObj name="Equation" r:id="rId8" imgW="2806560" imgH="419040" progId="Equation.DSMT4">
                  <p:embed/>
                  <p:pic>
                    <p:nvPicPr>
                      <p:cNvPr id="0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421" y="1052736"/>
                        <a:ext cx="4268787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11559" y="1844824"/>
            <a:ext cx="447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1-loop, the solution can be expressed by 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Up to 4-loop, 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31588"/>
              </p:ext>
            </p:extLst>
          </p:nvPr>
        </p:nvGraphicFramePr>
        <p:xfrm>
          <a:off x="7164288" y="3861048"/>
          <a:ext cx="1462507" cy="60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8" name="Equation" r:id="rId10" imgW="1790640" imgH="736560" progId="Equation.DSMT4">
                  <p:embed/>
                </p:oleObj>
              </mc:Choice>
              <mc:Fallback>
                <p:oleObj name="Equation" r:id="rId10" imgW="17906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64288" y="3861048"/>
                        <a:ext cx="1462507" cy="601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121308"/>
              </p:ext>
            </p:extLst>
          </p:nvPr>
        </p:nvGraphicFramePr>
        <p:xfrm>
          <a:off x="2699792" y="3190698"/>
          <a:ext cx="2748853" cy="31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9" name="Equation" r:id="rId12" imgW="3149280" imgH="355320" progId="Equation.DSMT4">
                  <p:embed/>
                </p:oleObj>
              </mc:Choice>
              <mc:Fallback>
                <p:oleObj name="Equation" r:id="rId12" imgW="3149280" imgH="355320" progId="Equation.DSMT4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190698"/>
                        <a:ext cx="2748853" cy="31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5652120" y="3131676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QCD scale (</a:t>
            </a:r>
            <a:r>
              <a:rPr kumimoji="1" lang="el-GR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1" lang="en-US" altLang="ja-JP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blows up)</a:t>
            </a:r>
            <a:endParaRPr kumimoji="1" lang="ja-JP" alt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71600" y="5373216"/>
            <a:ext cx="639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        depends on scheme (MS or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MSbar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LO or NLO or  …, )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625423"/>
              </p:ext>
            </p:extLst>
          </p:nvPr>
        </p:nvGraphicFramePr>
        <p:xfrm>
          <a:off x="1224086" y="5403100"/>
          <a:ext cx="4762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0" name="Equation" r:id="rId14" imgW="545760" imgH="355320" progId="Equation.DSMT4">
                  <p:embed/>
                </p:oleObj>
              </mc:Choice>
              <mc:Fallback>
                <p:oleObj name="Equation" r:id="rId14" imgW="545760" imgH="355320" progId="Equation.DSMT4">
                  <p:embed/>
                  <p:pic>
                    <p:nvPicPr>
                      <p:cNvPr id="0" name="オブジェクト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086" y="5403100"/>
                        <a:ext cx="4762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3131840" y="589666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x.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85172"/>
              </p:ext>
            </p:extLst>
          </p:nvPr>
        </p:nvGraphicFramePr>
        <p:xfrm>
          <a:off x="3592222" y="5937041"/>
          <a:ext cx="23415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1" name="Equation" r:id="rId16" imgW="2679480" imgH="355320" progId="Equation.DSMT4">
                  <p:embed/>
                </p:oleObj>
              </mc:Choice>
              <mc:Fallback>
                <p:oleObj name="Equation" r:id="rId16" imgW="2679480" imgH="355320" progId="Equation.DSMT4">
                  <p:embed/>
                  <p:pic>
                    <p:nvPicPr>
                      <p:cNvPr id="0" name="オブジェクト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222" y="5937041"/>
                        <a:ext cx="234156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8982" y="722919"/>
            <a:ext cx="14830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Outline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4174" y="2636912"/>
            <a:ext cx="7345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Lecture 1:  Introduction, 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Renormalization, Asymptotic 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F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reedom</a:t>
            </a:r>
            <a:endParaRPr kumimoji="1" lang="ja-JP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3388930"/>
            <a:ext cx="726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Lecture 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kumimoji="1" lang="en-US" altLang="ja-JP" sz="2000" baseline="-25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determination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RG equation, 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S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cale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ependence </a:t>
            </a:r>
            <a:endParaRPr kumimoji="1" lang="ja-JP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4181018"/>
            <a:ext cx="6607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Lecture 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3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IR divergence, NLO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calculation,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Factorization</a:t>
            </a:r>
            <a:endParaRPr kumimoji="1" lang="ja-JP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4901098"/>
            <a:ext cx="748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Lecture 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4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:  DIS,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DGLAP equations, </a:t>
            </a:r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parton</a:t>
            </a:r>
            <a:r>
              <a:rPr kumimoji="1" lang="en-US" altLang="ja-JP" sz="2000" smtClean="0">
                <a:latin typeface="Arial" pitchFamily="34" charset="0"/>
                <a:cs typeface="Arial" pitchFamily="34" charset="0"/>
              </a:rPr>
              <a:t> distribution functions</a:t>
            </a:r>
            <a:endParaRPr kumimoji="1" lang="ja-JP" alt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59832" y="3140968"/>
            <a:ext cx="30243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691680" y="1844824"/>
            <a:ext cx="626469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563888" y="256292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32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Quark mass</a:t>
            </a:r>
            <a:endParaRPr kumimoji="1" lang="ja-JP" altLang="en-US" sz="320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02393" y="1556792"/>
            <a:ext cx="5620925" cy="597405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7784" y="2924944"/>
            <a:ext cx="2520280" cy="275852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755576" y="278092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Light quarks</a:t>
            </a:r>
            <a:endParaRPr kumimoji="1" lang="ja-JP" altLang="en-US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3356992"/>
            <a:ext cx="524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B10FA5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These </a:t>
            </a:r>
            <a:r>
              <a:rPr kumimoji="1" lang="en-GB" altLang="ja-JP" dirty="0" smtClean="0">
                <a:solidFill>
                  <a:srgbClr val="B10FA5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light quarks can be treated as massless particles.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576" y="393305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Heavy quarks (MS-bar mass)</a:t>
            </a:r>
            <a:endParaRPr kumimoji="1" lang="ja-JP" altLang="en-US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4437112"/>
            <a:ext cx="5328592" cy="248050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683568" y="112474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15651D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Running quark mass</a:t>
            </a:r>
            <a:endParaRPr kumimoji="1" lang="ja-JP" altLang="en-US" dirty="0" smtClean="0">
              <a:solidFill>
                <a:srgbClr val="15651D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4328" y="4365104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PDG12</a:t>
            </a:r>
            <a:endParaRPr kumimoji="1" lang="ja-JP" altLang="en-US" sz="16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064" y="2226205"/>
            <a:ext cx="1814799" cy="482715"/>
          </a:xfrm>
          <a:prstGeom prst="rect">
            <a:avLst/>
          </a:prstGeom>
          <a:noFill/>
          <a:ln/>
          <a:effectLst/>
        </p:spPr>
      </p:pic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1350"/>
              </p:ext>
            </p:extLst>
          </p:nvPr>
        </p:nvGraphicFramePr>
        <p:xfrm>
          <a:off x="2519671" y="5661248"/>
          <a:ext cx="3996545" cy="36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Equation" r:id="rId11" imgW="5537160" imgH="507960" progId="Equation.DSMT4">
                  <p:embed/>
                </p:oleObj>
              </mc:Choice>
              <mc:Fallback>
                <p:oleObj name="Equation" r:id="rId11" imgW="5537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9671" y="5661248"/>
                        <a:ext cx="3996545" cy="366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27584" y="5085184"/>
            <a:ext cx="729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We need to change the flavor number 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hand </a:t>
            </a:r>
            <a:r>
              <a:rPr kumimoji="1" lang="en-US" altLang="ja-JP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as the energy scale grows.  </a:t>
            </a:r>
            <a:endParaRPr kumimoji="1" lang="ja-JP" altLang="en-US" dirty="0" smtClean="0">
              <a:solidFill>
                <a:srgbClr val="B10FA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08050"/>
            <a:ext cx="2665412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808038" y="1087438"/>
            <a:ext cx="27908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altLang="ja-JP">
                <a:solidFill>
                  <a:srgbClr val="336600"/>
                </a:solidFill>
              </a:rPr>
              <a:t>  </a:t>
            </a:r>
            <a:r>
              <a:rPr lang="en-US" altLang="ja-JP" sz="2000">
                <a:solidFill>
                  <a:srgbClr val="336600"/>
                </a:solidFill>
              </a:rPr>
              <a:t>4-loop beta function </a:t>
            </a:r>
          </a:p>
        </p:txBody>
      </p:sp>
      <p:pic>
        <p:nvPicPr>
          <p:cNvPr id="942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1844675"/>
            <a:ext cx="6911975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22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816796"/>
            <a:ext cx="4489650" cy="1908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045075" y="1439863"/>
            <a:ext cx="2911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solidFill>
                  <a:schemeClr val="tx1"/>
                </a:solidFill>
              </a:rPr>
              <a:t>Ritbergen, Vermaseren, Larin (’97)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2643188" y="2276475"/>
            <a:ext cx="48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336600"/>
                </a:solidFill>
              </a:rPr>
              <a:t>‘73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867150" y="2276475"/>
            <a:ext cx="48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336600"/>
                </a:solidFill>
              </a:rPr>
              <a:t>‘74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091113" y="2276475"/>
            <a:ext cx="48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336600"/>
                </a:solidFill>
              </a:rPr>
              <a:t>‘80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6315075" y="2276475"/>
            <a:ext cx="48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336600"/>
                </a:solidFill>
              </a:rPr>
              <a:t>‘97</a:t>
            </a:r>
          </a:p>
        </p:txBody>
      </p:sp>
      <p:pic>
        <p:nvPicPr>
          <p:cNvPr id="94232" name="Picture 24" descr="bet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25" y="2781300"/>
            <a:ext cx="2809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1190625" y="4724400"/>
            <a:ext cx="165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400" dirty="0"/>
              <a:t>Loops &amp; </a:t>
            </a:r>
            <a:r>
              <a:rPr lang="en-US" altLang="ja-JP" sz="1400" dirty="0" err="1"/>
              <a:t>Leggs</a:t>
            </a:r>
            <a:r>
              <a:rPr lang="en-US" altLang="ja-JP" sz="1400" dirty="0"/>
              <a:t> ‘04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755650" y="5157788"/>
            <a:ext cx="33766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336600"/>
                </a:solidFill>
              </a:rPr>
              <a:t> 3-loop threshold matching</a:t>
            </a:r>
          </a:p>
        </p:txBody>
      </p:sp>
      <p:pic>
        <p:nvPicPr>
          <p:cNvPr id="94237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5734050"/>
            <a:ext cx="4924425" cy="46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4551363" y="5227638"/>
            <a:ext cx="28749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solidFill>
                  <a:schemeClr val="tx1"/>
                </a:solidFill>
              </a:rPr>
              <a:t>Chetyrkin,Kniehl,Steinhauser (’97)</a:t>
            </a: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18" name="TextBox 2"/>
          <p:cNvSpPr txBox="1"/>
          <p:nvPr/>
        </p:nvSpPr>
        <p:spPr>
          <a:xfrm>
            <a:off x="3131840" y="188640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32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QCD beta function </a:t>
            </a:r>
            <a:endParaRPr kumimoji="1" lang="ja-JP" altLang="en-US" sz="320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2" grpId="0"/>
      <p:bldP spid="94226" grpId="0"/>
      <p:bldP spid="94227" grpId="0"/>
      <p:bldP spid="94228" grpId="0"/>
      <p:bldP spid="94229" grpId="0"/>
      <p:bldP spid="94230" grpId="0"/>
      <p:bldP spid="94233" grpId="0"/>
      <p:bldP spid="94234" grpId="0"/>
      <p:bldP spid="942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311727" y="5733256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discontinuity</a:t>
            </a:r>
            <a:r>
              <a:rPr kumimoji="1" lang="en-GB" altLang="ja-JP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GB" altLang="ja-JP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at                </a:t>
            </a:r>
            <a:r>
              <a:rPr kumimoji="1" lang="en-GB" altLang="ja-JP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only at</a:t>
            </a:r>
            <a:r>
              <a:rPr kumimoji="1" lang="en-GB" altLang="ja-JP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 NNLO</a:t>
            </a:r>
            <a:r>
              <a:rPr kumimoji="1" lang="en-GB" altLang="ja-JP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1" lang="ja-JP" altLang="en-US" dirty="0" smtClean="0">
              <a:solidFill>
                <a:srgbClr val="1B06B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2BD0D-169D-4E79-8896-91849D654FE9}" type="slidenum">
              <a:rPr lang="en-US" altLang="ja-JP" smtClean="0"/>
              <a:pPr/>
              <a:t>22</a:t>
            </a:fld>
            <a:endParaRPr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717032"/>
            <a:ext cx="645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GB" altLang="ja-JP" sz="2000" dirty="0" smtClean="0">
                <a:solidFill>
                  <a:srgbClr val="B10FA5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1" lang="en-GB" altLang="ja-JP" dirty="0" smtClean="0">
                <a:solidFill>
                  <a:srgbClr val="B10FA5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Matching between </a:t>
            </a:r>
            <a:r>
              <a:rPr kumimoji="1" lang="en-GB" altLang="ja-JP" dirty="0" err="1" smtClean="0">
                <a:solidFill>
                  <a:srgbClr val="B10FA5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n</a:t>
            </a:r>
            <a:r>
              <a:rPr kumimoji="1" lang="en-GB" altLang="ja-JP" baseline="-25000" dirty="0" err="1" smtClean="0">
                <a:solidFill>
                  <a:srgbClr val="B10FA5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</a:t>
            </a:r>
            <a:r>
              <a:rPr kumimoji="1" lang="en-GB" altLang="ja-JP" baseline="-25000" dirty="0" smtClean="0">
                <a:solidFill>
                  <a:srgbClr val="B10FA5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1" lang="en-GB" altLang="ja-JP" dirty="0" smtClean="0">
                <a:solidFill>
                  <a:srgbClr val="B10FA5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flavour QCD and</a:t>
            </a:r>
            <a:r>
              <a:rPr kumimoji="1" lang="en-GB" altLang="ja-JP" dirty="0" smtClean="0">
                <a:solidFill>
                  <a:srgbClr val="B10FA5"/>
                </a:solidFill>
                <a:latin typeface="Arial"/>
                <a:ea typeface="Arial Unicode MS" pitchFamily="50" charset="-128"/>
                <a:cs typeface="Arial"/>
              </a:rPr>
              <a:t> (</a:t>
            </a:r>
            <a:r>
              <a:rPr kumimoji="1" lang="en-GB" altLang="ja-JP" dirty="0" err="1" smtClean="0">
                <a:solidFill>
                  <a:srgbClr val="B10FA5"/>
                </a:solidFill>
                <a:latin typeface="Arial"/>
                <a:ea typeface="Arial Unicode MS" pitchFamily="50" charset="-128"/>
                <a:cs typeface="Arial"/>
              </a:rPr>
              <a:t>n</a:t>
            </a:r>
            <a:r>
              <a:rPr kumimoji="1" lang="en-GB" altLang="ja-JP" baseline="-25000" dirty="0" err="1" smtClean="0">
                <a:solidFill>
                  <a:srgbClr val="B10FA5"/>
                </a:solidFill>
                <a:latin typeface="Arial"/>
                <a:ea typeface="Arial Unicode MS" pitchFamily="50" charset="-128"/>
                <a:cs typeface="Arial"/>
              </a:rPr>
              <a:t>f</a:t>
            </a:r>
            <a:r>
              <a:rPr kumimoji="1" lang="en-GB" altLang="ja-JP" dirty="0" smtClean="0">
                <a:solidFill>
                  <a:srgbClr val="B10FA5"/>
                </a:solidFill>
                <a:latin typeface="Arial"/>
                <a:ea typeface="Arial Unicode MS" pitchFamily="50" charset="-128"/>
                <a:cs typeface="Arial"/>
              </a:rPr>
              <a:t> + 1) flavour QCD </a:t>
            </a:r>
            <a:endParaRPr kumimoji="1" lang="ja-JP" altLang="en-US" dirty="0" smtClean="0">
              <a:solidFill>
                <a:srgbClr val="B10FA5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3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Flavour number</a:t>
            </a:r>
            <a:endParaRPr kumimoji="1" lang="ja-JP" altLang="en-US" sz="32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642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550" indent="-82550"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MS-bar scheme gives a mass-independent renormalization.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635" y="1556792"/>
            <a:ext cx="62376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187624" y="2564904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9712" y="2524834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beta function also is mass-independent. </a:t>
            </a:r>
            <a:endParaRPr kumimoji="1" lang="ja-JP" alt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6560" y="2852936"/>
            <a:ext cx="3592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1600" dirty="0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en-US" altLang="ja-JP" sz="1600" dirty="0" err="1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1" lang="en-US" altLang="ja-JP" sz="1600" baseline="-25000" dirty="0" err="1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1" lang="en-US" altLang="ja-JP" sz="1600" dirty="0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 in beta function = # active quarks)</a:t>
            </a:r>
            <a:endParaRPr kumimoji="1" lang="ja-JP" altLang="en-US" sz="1600" dirty="0" smtClean="0">
              <a:solidFill>
                <a:srgbClr val="15651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3212976"/>
            <a:ext cx="1018923" cy="340580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4355976" y="321297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“active quark”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122433"/>
            <a:ext cx="7848872" cy="146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16784" y="5877272"/>
            <a:ext cx="843248" cy="174271"/>
          </a:xfrm>
          <a:prstGeom prst="rect">
            <a:avLst/>
          </a:prstGeom>
          <a:noFill/>
          <a:ln/>
          <a:effectLst/>
        </p:spPr>
      </p:pic>
      <p:sp>
        <p:nvSpPr>
          <p:cNvPr id="24" name="Oval 23"/>
          <p:cNvSpPr/>
          <p:nvPr/>
        </p:nvSpPr>
        <p:spPr>
          <a:xfrm>
            <a:off x="5868144" y="4437112"/>
            <a:ext cx="360040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2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3403"/>
            <a:ext cx="6852741" cy="408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3203848" y="395953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32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Scale dependence</a:t>
            </a:r>
            <a:endParaRPr kumimoji="1" lang="ja-JP" altLang="en-US" sz="320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619672" y="1700808"/>
            <a:ext cx="504056" cy="36004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99592" y="14127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1-loop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411760" y="1669450"/>
            <a:ext cx="288032" cy="4634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627784" y="13407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4-loop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119675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Pich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arXiv:1303.2262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051720" y="5445224"/>
            <a:ext cx="897753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123728" y="5085184"/>
            <a:ext cx="1368152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90465" y="5723964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Note : matching at </a:t>
            </a:r>
            <a:r>
              <a:rPr kumimoji="1" lang="el-GR" altLang="ja-JP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=2m</a:t>
            </a:r>
            <a:r>
              <a:rPr kumimoji="1" lang="en-US" altLang="ja-JP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836712"/>
            <a:ext cx="29594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GB" altLang="ja-JP" sz="24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Summary of </a:t>
            </a:r>
            <a:r>
              <a:rPr kumimoji="1" lang="en-GB" altLang="ja-JP" sz="24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Lecture </a:t>
            </a:r>
            <a:r>
              <a:rPr kumimoji="1" lang="en-GB" altLang="ja-JP" sz="24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</a:t>
            </a:r>
            <a:endParaRPr kumimoji="1" lang="ja-JP" altLang="en-US" sz="240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700808"/>
            <a:ext cx="833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3513" indent="-163513"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QCD has been established as the fundamental theory of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the Strong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Interaction.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5035" y="2433082"/>
            <a:ext cx="7919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QCD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has remarkable features: 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Asymptotic Freedom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at the short distance.</a:t>
            </a:r>
          </a:p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Confinement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at the long distance.</a:t>
            </a:r>
            <a:endParaRPr kumimoji="1" lang="ja-JP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509120"/>
            <a:ext cx="753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Unlike QED, the scale dependence of strong coupling is large,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that </a:t>
            </a:r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careful treatments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corrections are needed in QCD.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656" y="3356992"/>
            <a:ext cx="8117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Renormalization enables us to calculate the physical quantities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any </a:t>
            </a:r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need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the physics at very short distance.</a:t>
            </a:r>
          </a:p>
          <a:p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1" lang="en-US" altLang="ja-JP" sz="2000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↔ Factorization of the long-distance physics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2525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8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References</a:t>
            </a:r>
            <a:endParaRPr kumimoji="1" lang="ja-JP" altLang="en-US" sz="2800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Textbooks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434262"/>
            <a:ext cx="5390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(1)  “QCD and Collider Physics” by Ellis, Stirling, Webber.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1412776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ractical and useful</a:t>
            </a:r>
            <a:endParaRPr kumimoji="1" lang="en-GB" altLang="ja-JP" sz="1600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410" y="2204864"/>
            <a:ext cx="442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theory &amp; exp. well-balanced, basic calculations</a:t>
            </a:r>
            <a:endParaRPr kumimoji="1" lang="ja-JP" altLang="en-US" sz="1600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916832"/>
            <a:ext cx="6561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(2)  “Quantum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Chromodynamics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” by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Dissertori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, Knowles,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Schmelling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3645024"/>
            <a:ext cx="5437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(1)  “Handbook of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perturbative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QCD”  from  </a:t>
            </a:r>
            <a:r>
              <a:rPr kumimoji="1" lang="en-GB" altLang="ja-JP" sz="16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www.cteq.org </a:t>
            </a:r>
            <a:endParaRPr kumimoji="1" lang="ja-JP" altLang="en-US" sz="1600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328498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Reviews</a:t>
            </a:r>
            <a:endParaRPr kumimoji="1" lang="ja-JP" altLang="en-US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4170566"/>
            <a:ext cx="6359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(2)  “Basics of QCD perturbation theory” by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Soper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,  hep-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ph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/9702203.</a:t>
            </a:r>
            <a:endParaRPr kumimoji="1" lang="ja-JP" altLang="en-US" sz="16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4869160"/>
            <a:ext cx="7192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(3)  “Hard Interactions of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Quaks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and Gluons”, Campbell, Huston, Stirling</a:t>
            </a:r>
          </a:p>
          <a:p>
            <a:pPr marL="457200" indent="-457200"/>
            <a:r>
              <a:rPr kumimoji="1" lang="en-US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                                   Rept.Prog.Phys.70 (2007) 89 ;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arXive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: hep-ph/0611148</a:t>
            </a:r>
            <a:endParaRPr kumimoji="1" lang="ja-JP" altLang="en-US" sz="16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530606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pedagogical</a:t>
            </a:r>
            <a:endParaRPr kumimoji="1" lang="ja-JP" altLang="en-US" sz="1600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5394702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practical, for LHC </a:t>
            </a:r>
            <a:endParaRPr kumimoji="1" lang="en-GB" altLang="ja-JP" sz="1600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23" name="TextBox 9"/>
          <p:cNvSpPr txBox="1"/>
          <p:nvPr/>
        </p:nvSpPr>
        <p:spPr>
          <a:xfrm>
            <a:off x="971600" y="2564904"/>
            <a:ext cx="485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(3)  “Foundation of </a:t>
            </a:r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Perturbative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QCD” by Collins.  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3965418" y="2874422"/>
            <a:ext cx="336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t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heoretical foundation, factorization</a:t>
            </a:r>
            <a:endParaRPr kumimoji="1" lang="ja-JP" altLang="en-US" sz="1600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2702" y="5877272"/>
            <a:ext cx="573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Lecture slides are available from the CTEQ summer school 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Spinfest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(by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Stratmann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Qiu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Diehl, …) webpages. 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3111351"/>
            <a:ext cx="5920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Lecture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１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：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Introduction, Renormalization,</a:t>
            </a:r>
          </a:p>
          <a:p>
            <a:r>
              <a:rPr kumimoji="1" lang="en-US" altLang="ja-JP" sz="2400" dirty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                 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Asymptotic 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Freedom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1221586" y="1774557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Introduction to </a:t>
            </a:r>
            <a:r>
              <a:rPr kumimoji="1" lang="en-US" altLang="ja-JP" sz="3600" dirty="0" err="1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Perturbative</a:t>
            </a:r>
            <a:r>
              <a:rPr kumimoji="1" lang="en-US" altLang="ja-JP" sz="3600" dirty="0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QCD</a:t>
            </a:r>
            <a:endParaRPr kumimoji="1" lang="ja-JP" altLang="en-US" sz="3600" dirty="0" smtClean="0">
              <a:solidFill>
                <a:srgbClr val="00206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71461" y="332656"/>
            <a:ext cx="23246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Introduction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8377" y="1196752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kumimoji="1" lang="en-US" altLang="ja-JP" dirty="0" smtClean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dirty="0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1" lang="en-US" altLang="ja-JP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= SU(3)</a:t>
            </a:r>
            <a:r>
              <a:rPr kumimoji="1" lang="en-US" altLang="ja-JP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gauge theory + fermions in fundamental rep.</a:t>
            </a:r>
            <a:endParaRPr kumimoji="1"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26928"/>
              </p:ext>
            </p:extLst>
          </p:nvPr>
        </p:nvGraphicFramePr>
        <p:xfrm>
          <a:off x="5508104" y="2483555"/>
          <a:ext cx="2088232" cy="39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2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2483555"/>
                        <a:ext cx="2088232" cy="399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1403648" y="24414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quarks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03648" y="344954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gluons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414472"/>
              </p:ext>
            </p:extLst>
          </p:nvPr>
        </p:nvGraphicFramePr>
        <p:xfrm>
          <a:off x="2741613" y="3458964"/>
          <a:ext cx="27813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3"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1613" y="3458964"/>
                        <a:ext cx="27813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グループ化 19"/>
          <p:cNvGrpSpPr/>
          <p:nvPr/>
        </p:nvGrpSpPr>
        <p:grpSpPr>
          <a:xfrm>
            <a:off x="2843808" y="2162696"/>
            <a:ext cx="2032451" cy="1008115"/>
            <a:chOff x="3275857" y="1772816"/>
            <a:chExt cx="2032451" cy="1008115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275857" y="1773838"/>
              <a:ext cx="1512169" cy="1007093"/>
              <a:chOff x="2814931" y="1773238"/>
              <a:chExt cx="1604282" cy="949684"/>
            </a:xfrm>
          </p:grpSpPr>
          <p:graphicFrame>
            <p:nvGraphicFramePr>
              <p:cNvPr id="10" name="オブジェクト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9337912"/>
                  </p:ext>
                </p:extLst>
              </p:nvPr>
            </p:nvGraphicFramePr>
            <p:xfrm>
              <a:off x="2814931" y="1773238"/>
              <a:ext cx="475583" cy="9496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14" name="Equation" r:id="rId8" imgW="355320" imgH="711000" progId="Equation.DSMT4">
                      <p:embed/>
                    </p:oleObj>
                  </mc:Choice>
                  <mc:Fallback>
                    <p:oleObj name="Equation" r:id="rId8" imgW="355320" imgH="711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814931" y="1773238"/>
                            <a:ext cx="475583" cy="94968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" name="直線矢印コネクタ 11"/>
              <p:cNvCxnSpPr/>
              <p:nvPr/>
            </p:nvCxnSpPr>
            <p:spPr>
              <a:xfrm>
                <a:off x="3436002" y="2276872"/>
                <a:ext cx="49967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" name="オブジェクト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7306522"/>
                  </p:ext>
                </p:extLst>
              </p:nvPr>
            </p:nvGraphicFramePr>
            <p:xfrm>
              <a:off x="4024213" y="2124210"/>
              <a:ext cx="395000" cy="395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15" name="Equation" r:id="rId10" imgW="164880" imgH="164880" progId="Equation.DSMT4">
                      <p:embed/>
                    </p:oleObj>
                  </mc:Choice>
                  <mc:Fallback>
                    <p:oleObj name="Equation" r:id="rId10" imgW="164880" imgH="164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024213" y="2124210"/>
                            <a:ext cx="395000" cy="395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オブジェクト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679937"/>
                </p:ext>
              </p:extLst>
            </p:nvPr>
          </p:nvGraphicFramePr>
          <p:xfrm>
            <a:off x="4860032" y="1772816"/>
            <a:ext cx="448276" cy="10070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6" name="Equation" r:id="rId12" imgW="355320" imgH="711000" progId="Equation.DSMT4">
                    <p:embed/>
                  </p:oleObj>
                </mc:Choice>
                <mc:Fallback>
                  <p:oleObj name="Equation" r:id="rId12" imgW="355320" imgH="711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60032" y="1772816"/>
                          <a:ext cx="448276" cy="10070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378217"/>
              </p:ext>
            </p:extLst>
          </p:nvPr>
        </p:nvGraphicFramePr>
        <p:xfrm>
          <a:off x="5724128" y="3421311"/>
          <a:ext cx="21796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7" name="Equation" r:id="rId13" imgW="1257120" imgH="253800" progId="Equation.DSMT4">
                  <p:embed/>
                </p:oleObj>
              </mc:Choice>
              <mc:Fallback>
                <p:oleObj name="Equation" r:id="rId13" imgW="1257120" imgH="253800" progId="Equation.DSMT4">
                  <p:embed/>
                  <p:pic>
                    <p:nvPicPr>
                      <p:cNvPr id="0" name="オブジェクト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421311"/>
                        <a:ext cx="21796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732240" y="4242574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Gell-Mann matrices</a:t>
            </a:r>
            <a:endParaRPr kumimoji="1" lang="ja-JP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5576" y="173064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auge transformation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下矢印 1023"/>
          <p:cNvSpPr/>
          <p:nvPr/>
        </p:nvSpPr>
        <p:spPr>
          <a:xfrm>
            <a:off x="4366186" y="4221088"/>
            <a:ext cx="277822" cy="360040"/>
          </a:xfrm>
          <a:prstGeom prst="downArrow">
            <a:avLst/>
          </a:prstGeom>
          <a:noFill/>
          <a:ln w="19050">
            <a:solidFill>
              <a:srgbClr val="1B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68564"/>
              </p:ext>
            </p:extLst>
          </p:nvPr>
        </p:nvGraphicFramePr>
        <p:xfrm>
          <a:off x="2236509" y="4941168"/>
          <a:ext cx="485577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8" name="Equation" r:id="rId15" imgW="2781000" imgH="457200" progId="Equation.DSMT4">
                  <p:embed/>
                </p:oleObj>
              </mc:Choice>
              <mc:Fallback>
                <p:oleObj name="Equation" r:id="rId15" imgW="2781000" imgH="457200" progId="Equation.DSMT4">
                  <p:embed/>
                  <p:pic>
                    <p:nvPicPr>
                      <p:cNvPr id="0" name="オブジェクト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509" y="4941168"/>
                        <a:ext cx="4855771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110"/>
              </p:ext>
            </p:extLst>
          </p:nvPr>
        </p:nvGraphicFramePr>
        <p:xfrm>
          <a:off x="2296567" y="5824562"/>
          <a:ext cx="50117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9" name="Equation" r:id="rId17" imgW="3060360" imgH="253800" progId="Equation.DSMT4">
                  <p:embed/>
                </p:oleObj>
              </mc:Choice>
              <mc:Fallback>
                <p:oleObj name="Equation" r:id="rId17" imgW="3060360" imgH="2538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567" y="5824562"/>
                        <a:ext cx="50117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30439"/>
              </p:ext>
            </p:extLst>
          </p:nvPr>
        </p:nvGraphicFramePr>
        <p:xfrm>
          <a:off x="5796136" y="4037013"/>
          <a:ext cx="8588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0" name="Equation" r:id="rId19" imgW="495000" imgH="419040" progId="Equation.DSMT4">
                  <p:embed/>
                </p:oleObj>
              </mc:Choice>
              <mc:Fallback>
                <p:oleObj name="Equation" r:id="rId19" imgW="495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037013"/>
                        <a:ext cx="85883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4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448272" cy="190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1461" y="323945"/>
            <a:ext cx="23246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Introduction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55679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Pauli principle for  </a:t>
            </a:r>
            <a:r>
              <a:rPr kumimoji="1" lang="el-GR" altLang="ja-JP" dirty="0" smtClean="0">
                <a:latin typeface="Times New Roman" pitchFamily="18" charset="0"/>
                <a:cs typeface="Arial" pitchFamily="34" charset="0"/>
              </a:rPr>
              <a:t>Δ</a:t>
            </a:r>
            <a:r>
              <a:rPr kumimoji="1" lang="en-US" altLang="ja-JP" baseline="30000" dirty="0" smtClean="0">
                <a:latin typeface="Times New Roman" pitchFamily="18" charset="0"/>
                <a:cs typeface="Arial" pitchFamily="34" charset="0"/>
              </a:rPr>
              <a:t>++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(</a:t>
            </a:r>
            <a:r>
              <a:rPr kumimoji="1" lang="en-US" altLang="ja-JP" dirty="0" err="1" smtClean="0">
                <a:latin typeface="Times New Roman" pitchFamily="18" charset="0"/>
                <a:cs typeface="Arial" pitchFamily="34" charset="0"/>
              </a:rPr>
              <a:t>uuu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),  </a:t>
            </a:r>
            <a:r>
              <a:rPr kumimoji="1" lang="el-GR" altLang="ja-JP" dirty="0" smtClean="0">
                <a:latin typeface="Times New Roman" pitchFamily="18" charset="0"/>
                <a:cs typeface="Arial" pitchFamily="34" charset="0"/>
              </a:rPr>
              <a:t>Δ</a:t>
            </a:r>
            <a:r>
              <a:rPr kumimoji="1" lang="en-US" altLang="ja-JP" baseline="30000" dirty="0">
                <a:latin typeface="Times New Roman" pitchFamily="18" charset="0"/>
                <a:cs typeface="Arial" pitchFamily="34" charset="0"/>
              </a:rPr>
              <a:t>- </a:t>
            </a:r>
            <a:r>
              <a:rPr kumimoji="1" lang="en-US" altLang="ja-JP" dirty="0">
                <a:latin typeface="Times New Roman" pitchFamily="18" charset="0"/>
                <a:cs typeface="Arial" pitchFamily="34" charset="0"/>
              </a:rPr>
              <a:t>(</a:t>
            </a:r>
            <a:r>
              <a:rPr kumimoji="1" lang="en-US" altLang="ja-JP" dirty="0" err="1">
                <a:latin typeface="Times New Roman" pitchFamily="18" charset="0"/>
                <a:cs typeface="Arial" pitchFamily="34" charset="0"/>
              </a:rPr>
              <a:t>ddd</a:t>
            </a:r>
            <a:r>
              <a:rPr kumimoji="1" lang="en-US" altLang="ja-JP" dirty="0">
                <a:latin typeface="Times New Roman" pitchFamily="18" charset="0"/>
                <a:cs typeface="Arial" pitchFamily="34" charset="0"/>
              </a:rPr>
              <a:t>), 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kumimoji="1" lang="el-GR" altLang="ja-JP" dirty="0" smtClean="0">
                <a:latin typeface="Times New Roman" pitchFamily="18" charset="0"/>
                <a:cs typeface="Arial" pitchFamily="34" charset="0"/>
              </a:rPr>
              <a:t>Ω</a:t>
            </a:r>
            <a:r>
              <a:rPr kumimoji="1" lang="en-US" altLang="ja-JP" baseline="30000" dirty="0">
                <a:latin typeface="Times New Roman" pitchFamily="18" charset="0"/>
                <a:cs typeface="Arial" pitchFamily="34" charset="0"/>
              </a:rPr>
              <a:t>-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(</a:t>
            </a:r>
            <a:r>
              <a:rPr kumimoji="1" lang="en-US" altLang="ja-JP" dirty="0" err="1" smtClean="0">
                <a:latin typeface="Times New Roman" pitchFamily="18" charset="0"/>
                <a:cs typeface="Arial" pitchFamily="34" charset="0"/>
              </a:rPr>
              <a:t>sss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). </a:t>
            </a:r>
          </a:p>
          <a:p>
            <a:pPr marL="457200" indent="-457200"/>
            <a:r>
              <a:rPr kumimoji="1" lang="en-US" altLang="ja-JP" dirty="0">
                <a:latin typeface="Times New Roman" pitchFamily="18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    Hadrons are color neutral (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color confinement</a:t>
            </a:r>
            <a:r>
              <a:rPr kumimoji="1" lang="en-US" altLang="ja-JP" dirty="0" smtClean="0">
                <a:latin typeface="Times New Roman" pitchFamily="18" charset="0"/>
                <a:cs typeface="Arial" pitchFamily="34" charset="0"/>
              </a:rPr>
              <a:t>).   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8942" y="1052736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Color degrees of freedo</a:t>
            </a:r>
            <a:r>
              <a:rPr kumimoji="1" lang="en-US" altLang="ja-JP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380312" y="2636912"/>
            <a:ext cx="288032" cy="31785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660232" y="1268760"/>
            <a:ext cx="288032" cy="31785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8100392" y="1268760"/>
            <a:ext cx="288032" cy="31785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755576" y="2636912"/>
            <a:ext cx="2454518" cy="389863"/>
            <a:chOff x="755576" y="2628510"/>
            <a:chExt cx="2454518" cy="389863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755576" y="2636912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/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—                   decay rate</a:t>
              </a:r>
              <a:endParaRPr kumimoji="1" lang="ja-JP" alt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2464365"/>
                </p:ext>
              </p:extLst>
            </p:nvPr>
          </p:nvGraphicFramePr>
          <p:xfrm>
            <a:off x="1121587" y="2628510"/>
            <a:ext cx="990514" cy="389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82" name="Equation" r:id="rId4" imgW="583920" imgH="228600" progId="Equation.DSMT4">
                    <p:embed/>
                  </p:oleObj>
                </mc:Choice>
                <mc:Fallback>
                  <p:oleObj name="Equation" r:id="rId4" imgW="583920" imgH="228600" progId="Equation.DSMT4">
                    <p:embed/>
                    <p:pic>
                      <p:nvPicPr>
                        <p:cNvPr id="0" name="オブジェクト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587" y="2628510"/>
                          <a:ext cx="990514" cy="389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テキスト ボックス 21"/>
          <p:cNvSpPr txBox="1"/>
          <p:nvPr/>
        </p:nvSpPr>
        <p:spPr>
          <a:xfrm>
            <a:off x="6876256" y="84542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1400" dirty="0" smtClean="0">
                <a:solidFill>
                  <a:srgbClr val="B10FA5"/>
                </a:solidFill>
                <a:latin typeface="Times New Roman" pitchFamily="18" charset="0"/>
                <a:cs typeface="Times New Roman" pitchFamily="18" charset="0"/>
              </a:rPr>
              <a:t>Spin 3/2 Baryons</a:t>
            </a:r>
            <a:endParaRPr kumimoji="1" lang="ja-JP" altLang="en-US" sz="1400" dirty="0" smtClean="0">
              <a:solidFill>
                <a:srgbClr val="B10F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60641"/>
              </p:ext>
            </p:extLst>
          </p:nvPr>
        </p:nvGraphicFramePr>
        <p:xfrm>
          <a:off x="2051720" y="3717032"/>
          <a:ext cx="5328592" cy="7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3" name="Equation" r:id="rId6" imgW="3327120" imgH="457200" progId="Equation.DSMT4">
                  <p:embed/>
                </p:oleObj>
              </mc:Choice>
              <mc:Fallback>
                <p:oleObj name="Equation" r:id="rId6" imgW="3327120" imgH="457200" progId="Equation.DSMT4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717032"/>
                        <a:ext cx="5328592" cy="77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827584" y="4725144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 R-ratio (</a:t>
            </a:r>
            <a:r>
              <a:rPr kumimoji="1" lang="en-US" altLang="ja-JP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rell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ratio)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774097"/>
              </p:ext>
            </p:extLst>
          </p:nvPr>
        </p:nvGraphicFramePr>
        <p:xfrm>
          <a:off x="3306415" y="5495949"/>
          <a:ext cx="34258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4" name="Equation" r:id="rId8" imgW="2171520" imgH="444240" progId="Equation.DSMT4">
                  <p:embed/>
                </p:oleObj>
              </mc:Choice>
              <mc:Fallback>
                <p:oleObj name="Equation" r:id="rId8" imgW="2171520" imgH="444240" progId="Equation.DSMT4">
                  <p:embed/>
                  <p:pic>
                    <p:nvPicPr>
                      <p:cNvPr id="0" name="オブジェクト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415" y="5495949"/>
                        <a:ext cx="34258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グループ化 30"/>
          <p:cNvGrpSpPr/>
          <p:nvPr/>
        </p:nvGrpSpPr>
        <p:grpSpPr>
          <a:xfrm>
            <a:off x="3491880" y="2636912"/>
            <a:ext cx="1872209" cy="1008112"/>
            <a:chOff x="3647794" y="2924944"/>
            <a:chExt cx="1872209" cy="1008112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3647794" y="2924944"/>
              <a:ext cx="1872208" cy="876363"/>
              <a:chOff x="3768835" y="2660753"/>
              <a:chExt cx="2197810" cy="1056279"/>
            </a:xfrm>
          </p:grpSpPr>
          <p:pic>
            <p:nvPicPr>
              <p:cNvPr id="3103" name="Picture 31" descr="C:\Users\kawamura\Desktop\Spinfest 2013\Figs\pi0_decay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9067" y="2783012"/>
                <a:ext cx="1321045" cy="934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29" name="オブジェクト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0098449"/>
                  </p:ext>
                </p:extLst>
              </p:nvPr>
            </p:nvGraphicFramePr>
            <p:xfrm>
              <a:off x="3768835" y="3007918"/>
              <a:ext cx="348967" cy="3729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85" name="Equation" r:id="rId11" imgW="190440" imgH="203040" progId="Equation.DSMT4">
                      <p:embed/>
                    </p:oleObj>
                  </mc:Choice>
                  <mc:Fallback>
                    <p:oleObj name="Equation" r:id="rId11" imgW="19044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8835" y="3007918"/>
                            <a:ext cx="348967" cy="3729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オブジェクト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4734344"/>
                  </p:ext>
                </p:extLst>
              </p:nvPr>
            </p:nvGraphicFramePr>
            <p:xfrm>
              <a:off x="5699083" y="2660753"/>
              <a:ext cx="267562" cy="3471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86" name="Equation" r:id="rId13" imgW="126720" imgH="164880" progId="Equation.DSMT4">
                      <p:embed/>
                    </p:oleObj>
                  </mc:Choice>
                  <mc:Fallback>
                    <p:oleObj name="Equation" r:id="rId13" imgW="126720" imgH="164880" progId="Equation.DSMT4">
                      <p:embed/>
                      <p:pic>
                        <p:nvPicPr>
                          <p:cNvPr id="0" name="オブジェクト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99083" y="2660753"/>
                            <a:ext cx="267562" cy="3471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7" name="オブジェクト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2250092"/>
                </p:ext>
              </p:extLst>
            </p:nvPr>
          </p:nvGraphicFramePr>
          <p:xfrm>
            <a:off x="5292080" y="3645024"/>
            <a:ext cx="227923" cy="28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87" name="Equation" r:id="rId15" imgW="126720" imgH="164880" progId="Equation.DSMT4">
                    <p:embed/>
                  </p:oleObj>
                </mc:Choice>
                <mc:Fallback>
                  <p:oleObj name="Equation" r:id="rId15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3645024"/>
                          <a:ext cx="227923" cy="2880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50490"/>
              </p:ext>
            </p:extLst>
          </p:nvPr>
        </p:nvGraphicFramePr>
        <p:xfrm>
          <a:off x="7406332" y="4797152"/>
          <a:ext cx="10541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8" name="Equation" r:id="rId16" imgW="596880" imgH="228600" progId="Equation.DSMT4">
                  <p:embed/>
                </p:oleObj>
              </mc:Choice>
              <mc:Fallback>
                <p:oleObj name="Equation" r:id="rId16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06332" y="4797152"/>
                        <a:ext cx="10541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線矢印コネクタ 33"/>
          <p:cNvCxnSpPr/>
          <p:nvPr/>
        </p:nvCxnSpPr>
        <p:spPr>
          <a:xfrm>
            <a:off x="6876256" y="4437112"/>
            <a:ext cx="432048" cy="3913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6876256" y="5301208"/>
            <a:ext cx="432048" cy="43204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/>
          <p:cNvGrpSpPr/>
          <p:nvPr/>
        </p:nvGrpSpPr>
        <p:grpSpPr>
          <a:xfrm>
            <a:off x="1044575" y="5300663"/>
            <a:ext cx="1800696" cy="1081558"/>
            <a:chOff x="1044575" y="5300663"/>
            <a:chExt cx="1800696" cy="1081558"/>
          </a:xfrm>
        </p:grpSpPr>
        <p:pic>
          <p:nvPicPr>
            <p:cNvPr id="3131" name="Picture 59" descr="C:\Users\kawamura\Desktop\Spinfest 2013\Figs\R0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479221"/>
              <a:ext cx="1368152" cy="75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1" name="オブジェクト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9452580"/>
                </p:ext>
              </p:extLst>
            </p:nvPr>
          </p:nvGraphicFramePr>
          <p:xfrm>
            <a:off x="1044575" y="5300663"/>
            <a:ext cx="2762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89" name="Equation" r:id="rId19" imgW="177480" imgH="203040" progId="Equation.DSMT4">
                    <p:embed/>
                  </p:oleObj>
                </mc:Choice>
                <mc:Fallback>
                  <p:oleObj name="Equation" r:id="rId19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575" y="5300663"/>
                          <a:ext cx="2762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オブジェクト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5667220"/>
                </p:ext>
              </p:extLst>
            </p:nvPr>
          </p:nvGraphicFramePr>
          <p:xfrm>
            <a:off x="1055415" y="5999758"/>
            <a:ext cx="2762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0" name="Equation" r:id="rId21" imgW="177480" imgH="203040" progId="Equation.DSMT4">
                    <p:embed/>
                  </p:oleObj>
                </mc:Choice>
                <mc:Fallback>
                  <p:oleObj name="Equation" r:id="rId21" imgW="177480" imgH="203040" progId="Equation.DSMT4">
                    <p:embed/>
                    <p:pic>
                      <p:nvPicPr>
                        <p:cNvPr id="0" name="オブジェクト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415" y="5999758"/>
                          <a:ext cx="2762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オブジェクト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3869541"/>
                </p:ext>
              </p:extLst>
            </p:nvPr>
          </p:nvGraphicFramePr>
          <p:xfrm>
            <a:off x="2627784" y="5329238"/>
            <a:ext cx="1968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1" name="Equation" r:id="rId23" imgW="126720" imgH="164880" progId="Equation.DSMT4">
                    <p:embed/>
                  </p:oleObj>
                </mc:Choice>
                <mc:Fallback>
                  <p:oleObj name="Equation" r:id="rId23" imgW="126720" imgH="164880" progId="Equation.DSMT4">
                    <p:embed/>
                    <p:pic>
                      <p:nvPicPr>
                        <p:cNvPr id="0" name="オブジェクト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5329238"/>
                          <a:ext cx="1968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オブジェクト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679325"/>
                </p:ext>
              </p:extLst>
            </p:nvPr>
          </p:nvGraphicFramePr>
          <p:xfrm>
            <a:off x="2627784" y="6093296"/>
            <a:ext cx="2174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2" name="Equation" r:id="rId25" imgW="139680" imgH="190440" progId="Equation.DSMT4">
                    <p:embed/>
                  </p:oleObj>
                </mc:Choice>
                <mc:Fallback>
                  <p:oleObj name="Equation" r:id="rId25" imgW="139680" imgH="190440" progId="Equation.DSMT4">
                    <p:embed/>
                    <p:pic>
                      <p:nvPicPr>
                        <p:cNvPr id="0" name="オブジェクト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6093296"/>
                          <a:ext cx="2174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2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7"/>
            <a:ext cx="1800200" cy="20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81875"/>
            <a:ext cx="2376264" cy="355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1461" y="260648"/>
            <a:ext cx="23246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Introduction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484784"/>
            <a:ext cx="734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  In DIS, the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Bjorken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scaling (↔ quasi-free quarks inside the nucleon) and </a:t>
            </a:r>
          </a:p>
          <a:p>
            <a:pPr marL="457200" indent="-457200"/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    its breaking are understood from the 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asymptotic freedom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of QCD.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58942" y="1052736"/>
            <a:ext cx="545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Actually, the strong dynamics is well-described by QCD.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8485" y="4067780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  3 jet events,  gluon jets.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691680" y="4437112"/>
            <a:ext cx="3816424" cy="1584176"/>
            <a:chOff x="820829" y="2852936"/>
            <a:chExt cx="4770629" cy="2088232"/>
          </a:xfrm>
        </p:grpSpPr>
        <p:pic>
          <p:nvPicPr>
            <p:cNvPr id="4098" name="Picture 2" descr="[3-jet event OPAL Event-display. Click for latest live event]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137" y="2852936"/>
              <a:ext cx="1915321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kawamura\Desktop\Spinfest 2013\Figs\3-je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272684"/>
              <a:ext cx="1944216" cy="102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4814099"/>
                </p:ext>
              </p:extLst>
            </p:nvPr>
          </p:nvGraphicFramePr>
          <p:xfrm>
            <a:off x="839391" y="3068960"/>
            <a:ext cx="2762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9" name="Equation" r:id="rId8" imgW="177480" imgH="203040" progId="Equation.DSMT4">
                    <p:embed/>
                  </p:oleObj>
                </mc:Choice>
                <mc:Fallback>
                  <p:oleObj name="Equation" r:id="rId8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391" y="3068960"/>
                          <a:ext cx="2762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697294"/>
                </p:ext>
              </p:extLst>
            </p:nvPr>
          </p:nvGraphicFramePr>
          <p:xfrm>
            <a:off x="820829" y="4138315"/>
            <a:ext cx="2762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0" name="Equation" r:id="rId10" imgW="177480" imgH="203040" progId="Equation.DSMT4">
                    <p:embed/>
                  </p:oleObj>
                </mc:Choice>
                <mc:Fallback>
                  <p:oleObj name="Equation" r:id="rId10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829" y="4138315"/>
                          <a:ext cx="2762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0170663"/>
                </p:ext>
              </p:extLst>
            </p:nvPr>
          </p:nvGraphicFramePr>
          <p:xfrm>
            <a:off x="2961407" y="3147271"/>
            <a:ext cx="1968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1"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1407" y="3147271"/>
                          <a:ext cx="1968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7941503"/>
                </p:ext>
              </p:extLst>
            </p:nvPr>
          </p:nvGraphicFramePr>
          <p:xfrm>
            <a:off x="2951088" y="4148633"/>
            <a:ext cx="2174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2" name="Equation" r:id="rId14" imgW="139680" imgH="190440" progId="Equation.DSMT4">
                    <p:embed/>
                  </p:oleObj>
                </mc:Choice>
                <mc:Fallback>
                  <p:oleObj name="Equation" r:id="rId14" imgW="139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088" y="4148633"/>
                          <a:ext cx="2174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876620"/>
                </p:ext>
              </p:extLst>
            </p:nvPr>
          </p:nvGraphicFramePr>
          <p:xfrm>
            <a:off x="3130377" y="3682231"/>
            <a:ext cx="217487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3" name="Equation" r:id="rId16" imgW="139680" imgH="164880" progId="Equation.DSMT4">
                    <p:embed/>
                  </p:oleObj>
                </mc:Choice>
                <mc:Fallback>
                  <p:oleObj name="Equation" r:id="rId16" imgW="139680" imgH="164880" progId="Equation.DSMT4">
                    <p:embed/>
                    <p:pic>
                      <p:nvPicPr>
                        <p:cNvPr id="0" name="オブジェクト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377" y="3682231"/>
                          <a:ext cx="217487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テキスト ボックス 10"/>
          <p:cNvSpPr txBox="1"/>
          <p:nvPr/>
        </p:nvSpPr>
        <p:spPr>
          <a:xfrm>
            <a:off x="6588224" y="2339588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function F</a:t>
            </a:r>
            <a:r>
              <a:rPr kumimoji="1" lang="en-US" altLang="ja-JP" sz="16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20457" y="6114782"/>
            <a:ext cx="699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OPAL</a:t>
            </a:r>
            <a:endParaRPr kumimoji="1" lang="ja-JP" alt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1461" y="260648"/>
            <a:ext cx="23246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Introduction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00299"/>
            <a:ext cx="3240360" cy="21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58942" y="1052736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QCD is successful also in the non-</a:t>
            </a:r>
            <a:r>
              <a:rPr kumimoji="1" lang="en-US" altLang="ja-JP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regime.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088" y="1484784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  Hadron spectroscopy from a lattice simulation.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407707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—  Chiral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Lagrangia</a:t>
            </a:r>
            <a:r>
              <a:rPr kumimoji="1" lang="en-US" altLang="ja-JP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37247"/>
              </p:ext>
            </p:extLst>
          </p:nvPr>
        </p:nvGraphicFramePr>
        <p:xfrm>
          <a:off x="1472282" y="4509120"/>
          <a:ext cx="5187950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" name="Equation" r:id="rId4" imgW="3162240" imgH="1028520" progId="Equation.DSMT4">
                  <p:embed/>
                </p:oleObj>
              </mc:Choice>
              <mc:Fallback>
                <p:oleObj name="Equation" r:id="rId4" imgW="3162240" imgH="102852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282" y="4509120"/>
                        <a:ext cx="5187950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7653"/>
              </p:ext>
            </p:extLst>
          </p:nvPr>
        </p:nvGraphicFramePr>
        <p:xfrm>
          <a:off x="8147124" y="4437112"/>
          <a:ext cx="24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" name="Equation" r:id="rId6" imgW="241200" imgH="457200" progId="Equation.DSMT4">
                  <p:embed/>
                </p:oleObj>
              </mc:Choice>
              <mc:Fallback>
                <p:oleObj name="Equation" r:id="rId6" imgW="24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47124" y="4437112"/>
                        <a:ext cx="241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742328" y="450912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xpansion in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1461" y="260648"/>
            <a:ext cx="23246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Introduction</a:t>
            </a:r>
            <a:endParaRPr kumimoji="1" lang="ja-JP" altLang="en-US" sz="3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835696" y="1700810"/>
            <a:ext cx="0" cy="43204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835696" y="4581128"/>
            <a:ext cx="518457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835696" y="3272800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912173" y="30689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90GeV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42364"/>
              </p:ext>
            </p:extLst>
          </p:nvPr>
        </p:nvGraphicFramePr>
        <p:xfrm>
          <a:off x="2555776" y="3068960"/>
          <a:ext cx="360040" cy="38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3068960"/>
                        <a:ext cx="360040" cy="381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コネクタ 15"/>
          <p:cNvCxnSpPr/>
          <p:nvPr/>
        </p:nvCxnSpPr>
        <p:spPr>
          <a:xfrm>
            <a:off x="1835696" y="2060848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99592" y="1844824"/>
            <a:ext cx="69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1TeV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3768" y="1916832"/>
            <a:ext cx="195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High P</a:t>
            </a:r>
            <a:r>
              <a:rPr kumimoji="1" lang="en-US" altLang="ja-JP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jet at LHC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1835696" y="4005064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41258"/>
              </p:ext>
            </p:extLst>
          </p:nvPr>
        </p:nvGraphicFramePr>
        <p:xfrm>
          <a:off x="2537793" y="3780086"/>
          <a:ext cx="9540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3" name="Equation" r:id="rId6" imgW="571320" imgH="241200" progId="Equation.DSMT4">
                  <p:embed/>
                </p:oleObj>
              </mc:Choice>
              <mc:Fallback>
                <p:oleObj name="Equation" r:id="rId6" imgW="571320" imgH="241200" progId="Equation.DSMT4">
                  <p:embed/>
                  <p:pic>
                    <p:nvPicPr>
                      <p:cNvPr id="0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793" y="3780086"/>
                        <a:ext cx="9540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827584" y="378904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2-3GeV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24997" y="43651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1GeV?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4481" y="497252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0.2GeV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5445224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0.01GeV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1835696" y="5157192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550862"/>
              </p:ext>
            </p:extLst>
          </p:nvPr>
        </p:nvGraphicFramePr>
        <p:xfrm>
          <a:off x="2532261" y="4983163"/>
          <a:ext cx="14636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4" name="Equation" r:id="rId8" imgW="876240" imgH="241200" progId="Equation.DSMT4">
                  <p:embed/>
                </p:oleObj>
              </mc:Choice>
              <mc:Fallback>
                <p:oleObj name="Equation" r:id="rId8" imgW="876240" imgH="241200" progId="Equation.DSMT4">
                  <p:embed/>
                  <p:pic>
                    <p:nvPicPr>
                      <p:cNvPr id="0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261" y="4983163"/>
                        <a:ext cx="14636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1194756" y="971436"/>
            <a:ext cx="29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QCD in various energy scales.</a:t>
            </a:r>
            <a:endParaRPr kumimoji="1" lang="ja-JP" altLang="en-US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1835696" y="5661248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08274"/>
              </p:ext>
            </p:extLst>
          </p:nvPr>
        </p:nvGraphicFramePr>
        <p:xfrm>
          <a:off x="2563639" y="5497859"/>
          <a:ext cx="7842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5"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639" y="5497859"/>
                        <a:ext cx="7842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78024"/>
              </p:ext>
            </p:extLst>
          </p:nvPr>
        </p:nvGraphicFramePr>
        <p:xfrm>
          <a:off x="4230419" y="2672071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6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419" y="2672071"/>
                        <a:ext cx="76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4211960" y="308813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Asymptotic freedom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67850" y="5013176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Confinement, </a:t>
            </a:r>
          </a:p>
          <a:p>
            <a:pPr marL="457200" indent="-457200"/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Chiral symmetry breaking</a:t>
            </a:r>
            <a:endParaRPr kumimoji="1" lang="ja-JP" alt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右中かっこ 35"/>
          <p:cNvSpPr/>
          <p:nvPr/>
        </p:nvSpPr>
        <p:spPr>
          <a:xfrm>
            <a:off x="6660232" y="2029490"/>
            <a:ext cx="432048" cy="2335614"/>
          </a:xfrm>
          <a:prstGeom prst="rightBrac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中かっこ 38"/>
          <p:cNvSpPr/>
          <p:nvPr/>
        </p:nvSpPr>
        <p:spPr>
          <a:xfrm>
            <a:off x="6660232" y="4725145"/>
            <a:ext cx="432048" cy="1296144"/>
          </a:xfrm>
          <a:prstGeom prst="rightBrac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236296" y="2218903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DOF:</a:t>
            </a:r>
          </a:p>
          <a:p>
            <a:pPr marL="457200" indent="-457200"/>
            <a:r>
              <a:rPr kumimoji="1" lang="en-US" altLang="ja-JP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uarks &amp; gluons</a:t>
            </a:r>
            <a:endParaRPr kumimoji="1" lang="en-US" altLang="ja-JP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28773" y="450912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DOF:</a:t>
            </a:r>
          </a:p>
          <a:p>
            <a:pPr marL="457200" indent="-457200"/>
            <a:r>
              <a:rPr kumimoji="1"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hadrons</a:t>
            </a:r>
            <a:endParaRPr kumimoji="1" lang="en-US" altLang="ja-JP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5" name="Picture 21" descr="C:\Users\kawamura\Desktop\Spinfest 2013\Figs\qq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89" y="3054124"/>
            <a:ext cx="847138" cy="6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:\Users\kawamura\Desktop\Spinfest 2013\Figs\PPp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63" y="5262953"/>
            <a:ext cx="876185" cy="75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08587"/>
              </p:ext>
            </p:extLst>
          </p:nvPr>
        </p:nvGraphicFramePr>
        <p:xfrm>
          <a:off x="7503666" y="5829747"/>
          <a:ext cx="236686" cy="21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7" name="Equation" r:id="rId16" imgW="177480" imgH="164880" progId="Equation.DSMT4">
                  <p:embed/>
                </p:oleObj>
              </mc:Choice>
              <mc:Fallback>
                <p:oleObj name="Equation" r:id="rId16" imgW="177480" imgH="164880" progId="Equation.DSMT4">
                  <p:embed/>
                  <p:pic>
                    <p:nvPicPr>
                      <p:cNvPr id="0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666" y="5829747"/>
                        <a:ext cx="236686" cy="218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514619"/>
              </p:ext>
            </p:extLst>
          </p:nvPr>
        </p:nvGraphicFramePr>
        <p:xfrm>
          <a:off x="8316416" y="5013176"/>
          <a:ext cx="23653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" name="Equation" r:id="rId18" imgW="177480" imgH="164880" progId="Equation.DSMT4">
                  <p:embed/>
                </p:oleObj>
              </mc:Choice>
              <mc:Fallback>
                <p:oleObj name="Equation" r:id="rId18" imgW="177480" imgH="164880" progId="Equation.DSMT4">
                  <p:embed/>
                  <p:pic>
                    <p:nvPicPr>
                      <p:cNvPr id="0" name="オブジェクト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5013176"/>
                        <a:ext cx="236538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81678"/>
              </p:ext>
            </p:extLst>
          </p:nvPr>
        </p:nvGraphicFramePr>
        <p:xfrm>
          <a:off x="8634735" y="5949280"/>
          <a:ext cx="185737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9" name="Equation" r:id="rId20" imgW="139680" imgH="139680" progId="Equation.DSMT4">
                  <p:embed/>
                </p:oleObj>
              </mc:Choice>
              <mc:Fallback>
                <p:oleObj name="Equation" r:id="rId20" imgW="139680" imgH="139680" progId="Equation.DSMT4">
                  <p:embed/>
                  <p:pic>
                    <p:nvPicPr>
                      <p:cNvPr id="0" name="オブジェクト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735" y="5949280"/>
                        <a:ext cx="185737" cy="18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107240"/>
              </p:ext>
            </p:extLst>
          </p:nvPr>
        </p:nvGraphicFramePr>
        <p:xfrm>
          <a:off x="7500069" y="3644900"/>
          <a:ext cx="1682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0"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0" name="オブジェクト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069" y="3644900"/>
                        <a:ext cx="16827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871647"/>
              </p:ext>
            </p:extLst>
          </p:nvPr>
        </p:nvGraphicFramePr>
        <p:xfrm>
          <a:off x="8316416" y="2924944"/>
          <a:ext cx="1682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1" name="Equation" r:id="rId24" imgW="126720" imgH="164880" progId="Equation.DSMT4">
                  <p:embed/>
                </p:oleObj>
              </mc:Choice>
              <mc:Fallback>
                <p:oleObj name="Equation" r:id="rId24" imgW="126720" imgH="164880" progId="Equation.DSMT4">
                  <p:embed/>
                  <p:pic>
                    <p:nvPicPr>
                      <p:cNvPr id="0" name="オブジェクト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2924944"/>
                        <a:ext cx="16827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64451"/>
              </p:ext>
            </p:extLst>
          </p:nvPr>
        </p:nvGraphicFramePr>
        <p:xfrm>
          <a:off x="8572500" y="3641973"/>
          <a:ext cx="1841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" name="Equation" r:id="rId26" imgW="139680" imgH="164880" progId="Equation.DSMT4">
                  <p:embed/>
                </p:oleObj>
              </mc:Choice>
              <mc:Fallback>
                <p:oleObj name="Equation" r:id="rId26" imgW="139680" imgH="164880" progId="Equation.DSMT4">
                  <p:embed/>
                  <p:pic>
                    <p:nvPicPr>
                      <p:cNvPr id="0" name="オブジェクト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3641973"/>
                        <a:ext cx="18415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1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slides}&#10;\pagestyle{empty}&#10;\usepackage{color}&#10;\begin{document}&#10;\color{blue}&#10;\begin{eqnarray}&#10;&#10;\nonumber&#10;\end{eqnarray}&#10;\end{document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=i Z_\Gamma g_0\gamma^\mu T^a&#10;=i (Z_q^{-1}Z_A^{-1/2}) g\gamma^\mu T^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42"/>
  <p:tag name="PICTUREFILESIZE" val="49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frac{g_0^2}{(4\pi)^{D/2}}=\mu^{2\epsilon}&#10;\frac{\alpha_s(\mu)}{4\pi}Z_\alpha e^{\gamma_E\epsilon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2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frac{g_0^2}{(4\pi)^{D/2}}=\mu^{2\epsilon}&#10;\frac{\alpha_s(\mu)}{4\pi}Z_\alpha e^{\gamma_E\epsilon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2"/>
  <p:tag name="PICTUREFILESIZE" val="55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I^r|_{Q=\mu}=0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19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&amp;&amp;&#10;\bar{m}(Q)=m(\mu)\exp\left[&#10;-\int_{\mu^2}^{Q^2}\frac{d\lambda^2}{\lambda^2}&#10;\left\{1+\gamma_m(\alpha_s(\lambda))\right\}\right]&#10;%\nonumber\\&#10;%&amp;&amp;\hspace{3cm}&#10;\rightarrow 0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08"/>
  <p:tag name="PICTUREFILESIZE" val="95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m_u, m_d, m_s \ll \Lambda_{\rm {\tiny QCD}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3"/>
  <p:tag name="PICTUREFILESIZE" val="27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m_c\sim 1.3 {\rm GeV},~m_b\sim 4.2 {\rm GeV},&#10;~m_t\sim 160 {\rm GeV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28"/>
  <p:tag name="PICTUREFILESIZE" val="45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gamma_m(\alpha_s)=\frac{3C_F}{4\pi}\alpha_s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5"/>
  <p:tag name="PICTUREFILESIZE" val="33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\alpha_s^{(n_f+1)}=&#10;\alpha_s^{(n_f)}&#10;\left[1+C_2(\alpha_s^{(n_f)})^2&#10;+C_3(\alpha_s^{(n_f)})^3\right]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585"/>
  <p:tag name="BOXFONT" val="10"/>
  <p:tag name="BOXWRAP" val="False"/>
  <p:tag name="WORKAROUNDTRANSPARENCYBUG" val="False"/>
  <p:tag name="BITMAPFORMAT" val="png256"/>
  <p:tag name="DEBUGINTERACTIVE" val="True"/>
  <p:tag name="ORIGWIDTH" val="454.75"/>
  <p:tag name="PICTUREFILESIZE" val="63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Q^2&gt;m_{q_i}^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7"/>
  <p:tag name="PICTUREFILESIZE" val="21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$\displaystyle&#10;{\cal{L}}=\sum_{k}^{n_f}\bar{q}_k&#10;(i\gamma^{\mu}D_{\mu}-m_k)q_k&#10;-\frac{1}{4}F^2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12"/>
  <p:tag name="PICTUREFILESIZE" val="56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mu=m_{h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"/>
  <p:tag name="PICTUREFILESIZE" val="14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&amp;&amp;&#10;{\cal{L}}=\sum_{k}^{n_f}\bar{q}_k&#10;(i\gamma^{\mu}D_{\mu}-m_k)q_k&#10;-\frac{1}{4}F^2&#10;\nonumber\\&#10;&amp;&amp;\hspace{5cm}&#10;-\frac{1}{2\alpha}(\partial\cdot A)^2-\bar{c}\partial^\mu D_\mu c &#10;\nonumber&#10;\end{eqnarray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56"/>
  <p:tag name="PICTUREFILESIZE" val="9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frac{g_0^2}{(4\pi)^{D/2}}=\mu^{2\epsilon}&#10;\frac{\alpha_s(\mu)}{4\pi}Z_\alpha e^{\gamma_E\epsilon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2"/>
  <p:tag name="PICTUREFILESIZE" val="55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D=4-2\epsilon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7"/>
  <p:tag name="PICTUREFILESIZE" val="16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q_{i0}=Z^{1/2}_qq_i,~A_0=Z_A^{1/2}A,~c_0=Z^{1/2}_c c,~&#10;a_0=Z_A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7"/>
  <p:tag name="PICTUREFILESIZE" val="5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=\frac{i Z_q}{/\hspace{-0.4cm}p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6"/>
  <p:tag name="PICTUREFILESIZE" val="20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Z_q=1-aC_F\frac{\alpha_s}{4\pi\epsilon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8"/>
  <p:tag name="PICTUREFILESIZE" val="30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Z_A=1-\frac{\alpha_s}{4\pi\epsilon}&#10;\left[\frac{1}{2}\left(a-\frac{13}{3}\right)C_A+\frac{4}{3}T_Fn_f\right]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3"/>
  <p:tag name="PICTUREFILESIZE" val="664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noFill/>
        <a:ln w="19050">
          <a:solidFill>
            <a:srgbClr val="1B06BA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174625" indent="-174625">
          <a:buFont typeface="Arial" pitchFamily="34" charset="0"/>
          <a:buChar char="•"/>
          <a:defRPr kumimoji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302896A-F482-4A0C-B128-0C8B0F18D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773E0-B11E-4D64-ACE3-E1C6B84157D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D3B07E08-CF04-4DD2-9F48-DFD28E4644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</TotalTime>
  <Words>1058</Words>
  <Application>Microsoft Office PowerPoint</Application>
  <PresentationFormat>画面に合わせる (4:3)</PresentationFormat>
  <Paragraphs>215</Paragraphs>
  <Slides>24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7" baseType="lpstr">
      <vt:lpstr>Aspect</vt:lpstr>
      <vt:lpstr>Equation</vt:lpstr>
      <vt:lpstr>MathType 6.0 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高エネルギー・ハドロン物理入門</dc:title>
  <dc:creator>kawamura</dc:creator>
  <cp:lastModifiedBy>kawamura</cp:lastModifiedBy>
  <cp:revision>1062</cp:revision>
  <dcterms:created xsi:type="dcterms:W3CDTF">2010-08-09T22:19:54Z</dcterms:created>
  <dcterms:modified xsi:type="dcterms:W3CDTF">2013-07-17T07:10:11Z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TC300019179990</vt:lpwstr>
  </property>
</Properties>
</file>