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28"/>
  </p:notesMasterIdLst>
  <p:handoutMasterIdLst>
    <p:handoutMasterId r:id="rId29"/>
  </p:handoutMasterIdLst>
  <p:sldIdLst>
    <p:sldId id="408" r:id="rId5"/>
    <p:sldId id="406" r:id="rId6"/>
    <p:sldId id="378" r:id="rId7"/>
    <p:sldId id="379" r:id="rId8"/>
    <p:sldId id="380" r:id="rId9"/>
    <p:sldId id="381" r:id="rId10"/>
    <p:sldId id="397" r:id="rId11"/>
    <p:sldId id="401" r:id="rId12"/>
    <p:sldId id="374" r:id="rId13"/>
    <p:sldId id="375" r:id="rId14"/>
    <p:sldId id="402" r:id="rId15"/>
    <p:sldId id="398" r:id="rId16"/>
    <p:sldId id="399" r:id="rId17"/>
    <p:sldId id="400" r:id="rId18"/>
    <p:sldId id="382" r:id="rId19"/>
    <p:sldId id="383" r:id="rId20"/>
    <p:sldId id="384" r:id="rId21"/>
    <p:sldId id="385" r:id="rId22"/>
    <p:sldId id="386" r:id="rId23"/>
    <p:sldId id="387" r:id="rId24"/>
    <p:sldId id="389" r:id="rId25"/>
    <p:sldId id="388" r:id="rId26"/>
    <p:sldId id="392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51D"/>
    <a:srgbClr val="1B06BA"/>
    <a:srgbClr val="B10FA5"/>
    <a:srgbClr val="FF33CC"/>
    <a:srgbClr val="3333CC"/>
    <a:srgbClr val="F67AED"/>
    <a:srgbClr val="FFFF66"/>
    <a:srgbClr val="1F0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57" autoAdjust="0"/>
    <p:restoredTop sz="94784" autoAdjust="0"/>
  </p:normalViewPr>
  <p:slideViewPr>
    <p:cSldViewPr>
      <p:cViewPr>
        <p:scale>
          <a:sx n="70" d="100"/>
          <a:sy n="70" d="100"/>
        </p:scale>
        <p:origin x="-773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7"/>
    </p:cViewPr>
  </p:sorterViewPr>
  <p:notesViewPr>
    <p:cSldViewPr>
      <p:cViewPr varScale="1">
        <p:scale>
          <a:sx n="41" d="100"/>
          <a:sy n="41" d="100"/>
        </p:scale>
        <p:origin x="-21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FCEB0-51A7-4A06-90E3-28FDFE73EA64}" type="datetimeFigureOut">
              <a:rPr kumimoji="1" lang="ja-JP" altLang="en-US" smtClean="0"/>
              <a:pPr/>
              <a:t>2013/7/17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1D30E-1A94-4A3B-8ABA-F010A9FC362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2460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532D3-4199-45F8-8016-6F35BE43E48C}" type="datetimeFigureOut">
              <a:rPr kumimoji="1" lang="ja-JP" altLang="en-US" smtClean="0"/>
              <a:pPr/>
              <a:t>2013/7/17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6966A-E92B-4DB8-AEB8-3D66F34480D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40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13-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4"/>
          </p:nvPr>
        </p:nvSpPr>
        <p:spPr>
          <a:xfrm>
            <a:off x="8202868" y="6322606"/>
            <a:ext cx="689612" cy="3385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600" baseline="0">
                <a:solidFill>
                  <a:schemeClr val="tx1"/>
                </a:solidFill>
              </a:defRPr>
            </a:lvl1pPr>
          </a:lstStyle>
          <a:p>
            <a:fld id="{650FD355-80D6-4864-B542-A272688D5D0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38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1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1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1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1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tags" Target="../tags/tag77.xml"/><Relationship Id="rId7" Type="http://schemas.openxmlformats.org/officeDocument/2006/relationships/image" Target="../media/image89.png"/><Relationship Id="rId2" Type="http://schemas.openxmlformats.org/officeDocument/2006/relationships/tags" Target="../tags/tag7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8.png"/><Relationship Id="rId11" Type="http://schemas.openxmlformats.org/officeDocument/2006/relationships/image" Target="../media/image86.wmf"/><Relationship Id="rId5" Type="http://schemas.openxmlformats.org/officeDocument/2006/relationships/image" Target="../media/image87.png"/><Relationship Id="rId10" Type="http://schemas.openxmlformats.org/officeDocument/2006/relationships/oleObject" Target="../embeddings/oleObject6.bin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8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4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93.png"/><Relationship Id="rId5" Type="http://schemas.openxmlformats.org/officeDocument/2006/relationships/tags" Target="../tags/tag82.xml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tags" Target="../tags/tag81.xml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tags" Target="../tags/tag86.xml"/><Relationship Id="rId7" Type="http://schemas.openxmlformats.org/officeDocument/2006/relationships/image" Target="../media/image99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image" Target="../media/image98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02.png"/><Relationship Id="rId4" Type="http://schemas.openxmlformats.org/officeDocument/2006/relationships/tags" Target="../tags/tag87.xml"/><Relationship Id="rId9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95.xml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tags" Target="../tags/tag90.xml"/><Relationship Id="rId21" Type="http://schemas.openxmlformats.org/officeDocument/2006/relationships/image" Target="../media/image111.png"/><Relationship Id="rId7" Type="http://schemas.openxmlformats.org/officeDocument/2006/relationships/tags" Target="../tags/tag94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07.png"/><Relationship Id="rId25" Type="http://schemas.openxmlformats.org/officeDocument/2006/relationships/image" Target="../media/image54.png"/><Relationship Id="rId2" Type="http://schemas.openxmlformats.org/officeDocument/2006/relationships/tags" Target="../tags/tag89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11" Type="http://schemas.openxmlformats.org/officeDocument/2006/relationships/tags" Target="../tags/tag98.xml"/><Relationship Id="rId24" Type="http://schemas.openxmlformats.org/officeDocument/2006/relationships/image" Target="../media/image114.png"/><Relationship Id="rId5" Type="http://schemas.openxmlformats.org/officeDocument/2006/relationships/tags" Target="../tags/tag92.xml"/><Relationship Id="rId15" Type="http://schemas.openxmlformats.org/officeDocument/2006/relationships/image" Target="../media/image105.png"/><Relationship Id="rId23" Type="http://schemas.openxmlformats.org/officeDocument/2006/relationships/image" Target="../media/image113.png"/><Relationship Id="rId10" Type="http://schemas.openxmlformats.org/officeDocument/2006/relationships/tags" Target="../tags/tag97.xml"/><Relationship Id="rId19" Type="http://schemas.openxmlformats.org/officeDocument/2006/relationships/image" Target="../media/image109.png"/><Relationship Id="rId4" Type="http://schemas.openxmlformats.org/officeDocument/2006/relationships/tags" Target="../tags/tag91.xml"/><Relationship Id="rId9" Type="http://schemas.openxmlformats.org/officeDocument/2006/relationships/tags" Target="../tags/tag96.xml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tags" Target="../tags/tag101.xml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19.png"/><Relationship Id="rId4" Type="http://schemas.openxmlformats.org/officeDocument/2006/relationships/tags" Target="../tags/tag102.xml"/><Relationship Id="rId9" Type="http://schemas.openxmlformats.org/officeDocument/2006/relationships/image" Target="../media/image1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image" Target="../media/image123.png"/><Relationship Id="rId18" Type="http://schemas.openxmlformats.org/officeDocument/2006/relationships/image" Target="../media/image128.png"/><Relationship Id="rId3" Type="http://schemas.openxmlformats.org/officeDocument/2006/relationships/tags" Target="../tags/tag105.xml"/><Relationship Id="rId7" Type="http://schemas.openxmlformats.org/officeDocument/2006/relationships/tags" Target="../tags/tag109.xml"/><Relationship Id="rId12" Type="http://schemas.openxmlformats.org/officeDocument/2006/relationships/image" Target="../media/image65.png"/><Relationship Id="rId17" Type="http://schemas.openxmlformats.org/officeDocument/2006/relationships/image" Target="../media/image127.png"/><Relationship Id="rId2" Type="http://schemas.openxmlformats.org/officeDocument/2006/relationships/tags" Target="../tags/tag104.xml"/><Relationship Id="rId16" Type="http://schemas.openxmlformats.org/officeDocument/2006/relationships/image" Target="../media/image126.png"/><Relationship Id="rId20" Type="http://schemas.openxmlformats.org/officeDocument/2006/relationships/image" Target="../media/image130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image" Target="../media/image122.png"/><Relationship Id="rId5" Type="http://schemas.openxmlformats.org/officeDocument/2006/relationships/tags" Target="../tags/tag107.xml"/><Relationship Id="rId15" Type="http://schemas.openxmlformats.org/officeDocument/2006/relationships/image" Target="../media/image125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29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1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tags" Target="../tags/tag114.xml"/><Relationship Id="rId7" Type="http://schemas.openxmlformats.org/officeDocument/2006/relationships/image" Target="../media/image131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35.png"/><Relationship Id="rId5" Type="http://schemas.openxmlformats.org/officeDocument/2006/relationships/tags" Target="../tags/tag116.xml"/><Relationship Id="rId10" Type="http://schemas.openxmlformats.org/officeDocument/2006/relationships/image" Target="../media/image134.png"/><Relationship Id="rId4" Type="http://schemas.openxmlformats.org/officeDocument/2006/relationships/tags" Target="../tags/tag115.xml"/><Relationship Id="rId9" Type="http://schemas.openxmlformats.org/officeDocument/2006/relationships/image" Target="../media/image1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tags" Target="../tags/tag119.xml"/><Relationship Id="rId7" Type="http://schemas.openxmlformats.org/officeDocument/2006/relationships/image" Target="../media/image138.pn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3.xml"/><Relationship Id="rId21" Type="http://schemas.openxmlformats.org/officeDocument/2006/relationships/oleObject" Target="../embeddings/oleObject1.bin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.xml"/><Relationship Id="rId19" Type="http://schemas.openxmlformats.org/officeDocument/2006/relationships/image" Target="../media/image11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6.png"/><Relationship Id="rId2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4.xml"/><Relationship Id="rId5" Type="http://schemas.openxmlformats.org/officeDocument/2006/relationships/image" Target="../media/image149.png"/><Relationship Id="rId4" Type="http://schemas.openxmlformats.org/officeDocument/2006/relationships/image" Target="../media/image1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png"/><Relationship Id="rId26" Type="http://schemas.openxmlformats.org/officeDocument/2006/relationships/image" Target="../media/image23.png"/><Relationship Id="rId3" Type="http://schemas.openxmlformats.org/officeDocument/2006/relationships/tags" Target="../tags/tag12.xml"/><Relationship Id="rId21" Type="http://schemas.openxmlformats.org/officeDocument/2006/relationships/image" Target="../media/image18.png"/><Relationship Id="rId7" Type="http://schemas.openxmlformats.org/officeDocument/2006/relationships/tags" Target="../tags/tag16.xml"/><Relationship Id="rId12" Type="http://schemas.openxmlformats.org/officeDocument/2006/relationships/tags" Target="../tags/tag21.xml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2" Type="http://schemas.openxmlformats.org/officeDocument/2006/relationships/tags" Target="../tags/tag11.xml"/><Relationship Id="rId16" Type="http://schemas.openxmlformats.org/officeDocument/2006/relationships/image" Target="../media/image5.png"/><Relationship Id="rId20" Type="http://schemas.openxmlformats.org/officeDocument/2006/relationships/image" Target="../media/image17.pn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24" Type="http://schemas.openxmlformats.org/officeDocument/2006/relationships/image" Target="../media/image21.png"/><Relationship Id="rId5" Type="http://schemas.openxmlformats.org/officeDocument/2006/relationships/tags" Target="../tags/tag14.xml"/><Relationship Id="rId15" Type="http://schemas.openxmlformats.org/officeDocument/2006/relationships/image" Target="../media/image14.png"/><Relationship Id="rId23" Type="http://schemas.openxmlformats.org/officeDocument/2006/relationships/image" Target="../media/image20.png"/><Relationship Id="rId10" Type="http://schemas.openxmlformats.org/officeDocument/2006/relationships/tags" Target="../tags/tag19.xml"/><Relationship Id="rId19" Type="http://schemas.openxmlformats.org/officeDocument/2006/relationships/image" Target="../media/image16.png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tags" Target="../tags/tag22.xml"/><Relationship Id="rId16" Type="http://schemas.openxmlformats.org/officeDocument/2006/relationships/image" Target="../media/image31.png"/><Relationship Id="rId20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tags" Target="../tags/tag26.xml"/><Relationship Id="rId11" Type="http://schemas.openxmlformats.org/officeDocument/2006/relationships/image" Target="../media/image26.png"/><Relationship Id="rId5" Type="http://schemas.openxmlformats.org/officeDocument/2006/relationships/tags" Target="../tags/tag25.xml"/><Relationship Id="rId15" Type="http://schemas.openxmlformats.org/officeDocument/2006/relationships/image" Target="../media/image30.png"/><Relationship Id="rId10" Type="http://schemas.openxmlformats.org/officeDocument/2006/relationships/slideLayout" Target="../slideLayouts/slideLayout1.xml"/><Relationship Id="rId19" Type="http://schemas.openxmlformats.org/officeDocument/2006/relationships/oleObject" Target="../embeddings/oleObject2.bin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tags" Target="../tags/tag31.xml"/><Relationship Id="rId7" Type="http://schemas.openxmlformats.org/officeDocument/2006/relationships/image" Target="../media/image36.png"/><Relationship Id="rId2" Type="http://schemas.openxmlformats.org/officeDocument/2006/relationships/tags" Target="../tags/tag30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4.wmf"/><Relationship Id="rId4" Type="http://schemas.openxmlformats.org/officeDocument/2006/relationships/tags" Target="../tags/tag32.xml"/><Relationship Id="rId9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4.xml"/><Relationship Id="rId7" Type="http://schemas.openxmlformats.org/officeDocument/2006/relationships/image" Target="../media/image39.png"/><Relationship Id="rId12" Type="http://schemas.openxmlformats.org/officeDocument/2006/relationships/image" Target="../media/image38.wmf"/><Relationship Id="rId2" Type="http://schemas.openxmlformats.org/officeDocument/2006/relationships/tags" Target="../tags/tag33.xml"/><Relationship Id="rId1" Type="http://schemas.openxmlformats.org/officeDocument/2006/relationships/vmlDrawing" Target="../drawings/vmlDrawing4.vml"/><Relationship Id="rId6" Type="http://schemas.openxmlformats.org/officeDocument/2006/relationships/slideLayout" Target="../slideLayouts/slideLayout1.xml"/><Relationship Id="rId11" Type="http://schemas.openxmlformats.org/officeDocument/2006/relationships/oleObject" Target="../embeddings/oleObject4.bin"/><Relationship Id="rId5" Type="http://schemas.openxmlformats.org/officeDocument/2006/relationships/tags" Target="../tags/tag36.xml"/><Relationship Id="rId10" Type="http://schemas.openxmlformats.org/officeDocument/2006/relationships/image" Target="../media/image42.png"/><Relationship Id="rId4" Type="http://schemas.openxmlformats.org/officeDocument/2006/relationships/tags" Target="../tags/tag35.xml"/><Relationship Id="rId9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tags" Target="../tags/tag39.xml"/><Relationship Id="rId21" Type="http://schemas.openxmlformats.org/officeDocument/2006/relationships/image" Target="../media/image52.png"/><Relationship Id="rId7" Type="http://schemas.openxmlformats.org/officeDocument/2006/relationships/tags" Target="../tags/tag43.xml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tags" Target="../tags/tag38.xml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41.xml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tags" Target="../tags/tag46.xml"/><Relationship Id="rId19" Type="http://schemas.openxmlformats.org/officeDocument/2006/relationships/image" Target="../media/image50.png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59.png"/><Relationship Id="rId26" Type="http://schemas.openxmlformats.org/officeDocument/2006/relationships/image" Target="../media/image67.png"/><Relationship Id="rId3" Type="http://schemas.openxmlformats.org/officeDocument/2006/relationships/tags" Target="../tags/tag49.xml"/><Relationship Id="rId21" Type="http://schemas.openxmlformats.org/officeDocument/2006/relationships/image" Target="../media/image62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2" Type="http://schemas.openxmlformats.org/officeDocument/2006/relationships/tags" Target="../tags/tag48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65.png"/><Relationship Id="rId5" Type="http://schemas.openxmlformats.org/officeDocument/2006/relationships/tags" Target="../tags/tag51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png"/><Relationship Id="rId10" Type="http://schemas.openxmlformats.org/officeDocument/2006/relationships/tags" Target="../tags/tag56.xml"/><Relationship Id="rId19" Type="http://schemas.openxmlformats.org/officeDocument/2006/relationships/image" Target="../media/image60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image" Target="../media/image55.png"/><Relationship Id="rId22" Type="http://schemas.openxmlformats.org/officeDocument/2006/relationships/image" Target="../media/image63.png"/><Relationship Id="rId27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tags" Target="../tags/tag71.xml"/><Relationship Id="rId18" Type="http://schemas.openxmlformats.org/officeDocument/2006/relationships/slideLayout" Target="../slideLayouts/slideLayout1.xml"/><Relationship Id="rId26" Type="http://schemas.openxmlformats.org/officeDocument/2006/relationships/image" Target="../media/image77.png"/><Relationship Id="rId3" Type="http://schemas.openxmlformats.org/officeDocument/2006/relationships/tags" Target="../tags/tag61.xml"/><Relationship Id="rId21" Type="http://schemas.openxmlformats.org/officeDocument/2006/relationships/image" Target="../media/image72.png"/><Relationship Id="rId34" Type="http://schemas.openxmlformats.org/officeDocument/2006/relationships/image" Target="../media/image61.png"/><Relationship Id="rId7" Type="http://schemas.openxmlformats.org/officeDocument/2006/relationships/tags" Target="../tags/tag65.xml"/><Relationship Id="rId12" Type="http://schemas.openxmlformats.org/officeDocument/2006/relationships/tags" Target="../tags/tag70.xml"/><Relationship Id="rId17" Type="http://schemas.openxmlformats.org/officeDocument/2006/relationships/tags" Target="../tags/tag75.xml"/><Relationship Id="rId25" Type="http://schemas.openxmlformats.org/officeDocument/2006/relationships/image" Target="../media/image76.png"/><Relationship Id="rId33" Type="http://schemas.openxmlformats.org/officeDocument/2006/relationships/image" Target="../media/image84.png"/><Relationship Id="rId2" Type="http://schemas.openxmlformats.org/officeDocument/2006/relationships/tags" Target="../tags/tag60.xml"/><Relationship Id="rId16" Type="http://schemas.openxmlformats.org/officeDocument/2006/relationships/tags" Target="../tags/tag74.xml"/><Relationship Id="rId20" Type="http://schemas.openxmlformats.org/officeDocument/2006/relationships/image" Target="../media/image71.png"/><Relationship Id="rId29" Type="http://schemas.openxmlformats.org/officeDocument/2006/relationships/image" Target="../media/image80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tags" Target="../tags/tag69.xml"/><Relationship Id="rId24" Type="http://schemas.openxmlformats.org/officeDocument/2006/relationships/image" Target="../media/image75.png"/><Relationship Id="rId32" Type="http://schemas.openxmlformats.org/officeDocument/2006/relationships/image" Target="../media/image83.png"/><Relationship Id="rId37" Type="http://schemas.openxmlformats.org/officeDocument/2006/relationships/image" Target="../media/image64.png"/><Relationship Id="rId5" Type="http://schemas.openxmlformats.org/officeDocument/2006/relationships/tags" Target="../tags/tag63.xml"/><Relationship Id="rId15" Type="http://schemas.openxmlformats.org/officeDocument/2006/relationships/tags" Target="../tags/tag73.xml"/><Relationship Id="rId23" Type="http://schemas.openxmlformats.org/officeDocument/2006/relationships/image" Target="../media/image74.png"/><Relationship Id="rId28" Type="http://schemas.openxmlformats.org/officeDocument/2006/relationships/image" Target="../media/image79.png"/><Relationship Id="rId36" Type="http://schemas.openxmlformats.org/officeDocument/2006/relationships/image" Target="../media/image63.png"/><Relationship Id="rId10" Type="http://schemas.openxmlformats.org/officeDocument/2006/relationships/tags" Target="../tags/tag68.xml"/><Relationship Id="rId19" Type="http://schemas.openxmlformats.org/officeDocument/2006/relationships/image" Target="../media/image70.png"/><Relationship Id="rId31" Type="http://schemas.openxmlformats.org/officeDocument/2006/relationships/image" Target="../media/image82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tags" Target="../tags/tag72.xml"/><Relationship Id="rId22" Type="http://schemas.openxmlformats.org/officeDocument/2006/relationships/image" Target="../media/image73.png"/><Relationship Id="rId27" Type="http://schemas.openxmlformats.org/officeDocument/2006/relationships/image" Target="../media/image78.png"/><Relationship Id="rId30" Type="http://schemas.openxmlformats.org/officeDocument/2006/relationships/image" Target="../media/image81.png"/><Relationship Id="rId35" Type="http://schemas.openxmlformats.org/officeDocument/2006/relationships/image" Target="../media/image6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3648" y="3083768"/>
            <a:ext cx="57534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Lecture 4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：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DIS, </a:t>
            </a:r>
            <a:r>
              <a:rPr kumimoji="1" lang="ja-JP" altLang="en-US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DGLAP equations, </a:t>
            </a:r>
          </a:p>
          <a:p>
            <a:r>
              <a:rPr kumimoji="1" lang="en-US" altLang="ja-JP" sz="24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                  </a:t>
            </a:r>
            <a:r>
              <a:rPr kumimoji="1" lang="en-US" altLang="ja-JP" sz="2400" dirty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Parton Distribution Functions</a:t>
            </a:r>
            <a:endParaRPr kumimoji="1" lang="en-US" altLang="ja-JP" sz="24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0FD355-80D6-4864-B542-A272688D5D0F}" type="slidenum">
              <a:rPr lang="ja-JP" altLang="en-US" smtClean="0"/>
              <a:pPr/>
              <a:t>1</a:t>
            </a:fld>
            <a:endParaRPr lang="ja-JP" altLang="en-US" dirty="0"/>
          </a:p>
        </p:txBody>
      </p:sp>
      <p:sp>
        <p:nvSpPr>
          <p:cNvPr id="6" name="TextBox 3"/>
          <p:cNvSpPr txBox="1"/>
          <p:nvPr/>
        </p:nvSpPr>
        <p:spPr>
          <a:xfrm>
            <a:off x="1221586" y="1774557"/>
            <a:ext cx="6878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Introduction to </a:t>
            </a:r>
            <a:r>
              <a:rPr kumimoji="1" lang="en-US" altLang="ja-JP" sz="3600" dirty="0" err="1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Perturbative</a:t>
            </a:r>
            <a:r>
              <a:rPr kumimoji="1" lang="en-US" altLang="ja-JP" sz="3600" dirty="0" smtClean="0">
                <a:solidFill>
                  <a:srgbClr val="002060"/>
                </a:solidFill>
                <a:latin typeface="Arial" pitchFamily="34" charset="0"/>
                <a:ea typeface="ＭＳ ゴシック" pitchFamily="49" charset="-128"/>
                <a:cs typeface="Arial" pitchFamily="34" charset="0"/>
              </a:rPr>
              <a:t> QCD</a:t>
            </a:r>
            <a:endParaRPr kumimoji="1" lang="ja-JP" altLang="en-US" sz="3600" dirty="0" smtClean="0">
              <a:solidFill>
                <a:srgbClr val="002060"/>
              </a:solidFill>
              <a:latin typeface="Arial" pitchFamily="34" charset="0"/>
              <a:ea typeface="ＭＳ ゴシック" pitchFamily="49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13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642897" y="980728"/>
            <a:ext cx="627447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285750" indent="-198438">
              <a:buFont typeface="Arial" pitchFamily="34" charset="0"/>
              <a:buChar char="•"/>
              <a:tabLst>
                <a:tab pos="87313" algn="l"/>
              </a:tabLst>
            </a:pP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Scale dependent PDFs</a:t>
            </a:r>
            <a:r>
              <a:rPr lang="ja-JP" altLang="en-US" sz="2000" dirty="0"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sz="20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ja-JP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QCD improved </a:t>
            </a:r>
            <a:r>
              <a:rPr lang="en-US" altLang="ja-JP" sz="2000" dirty="0" err="1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parton</a:t>
            </a:r>
            <a:r>
              <a:rPr lang="en-US" altLang="ja-JP" sz="2000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model”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2627784" y="1534170"/>
            <a:ext cx="4648055" cy="1219571"/>
            <a:chOff x="2196926" y="3789040"/>
            <a:chExt cx="5558401" cy="1590848"/>
          </a:xfrm>
        </p:grpSpPr>
        <p:sp>
          <p:nvSpPr>
            <p:cNvPr id="116763" name="Oval 27"/>
            <p:cNvSpPr>
              <a:spLocks noChangeArrowheads="1"/>
            </p:cNvSpPr>
            <p:nvPr/>
          </p:nvSpPr>
          <p:spPr bwMode="auto">
            <a:xfrm>
              <a:off x="2196926" y="3861048"/>
              <a:ext cx="1150938" cy="10795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67" name="Oval 31"/>
            <p:cNvSpPr>
              <a:spLocks noChangeArrowheads="1"/>
            </p:cNvSpPr>
            <p:nvPr/>
          </p:nvSpPr>
          <p:spPr bwMode="auto">
            <a:xfrm>
              <a:off x="2268934" y="4221088"/>
              <a:ext cx="433387" cy="433387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72" name="Oval 36"/>
            <p:cNvSpPr>
              <a:spLocks noChangeArrowheads="1"/>
            </p:cNvSpPr>
            <p:nvPr/>
          </p:nvSpPr>
          <p:spPr bwMode="auto">
            <a:xfrm>
              <a:off x="2772990" y="4365104"/>
              <a:ext cx="433387" cy="433387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73" name="Oval 37"/>
            <p:cNvSpPr>
              <a:spLocks noChangeArrowheads="1"/>
            </p:cNvSpPr>
            <p:nvPr/>
          </p:nvSpPr>
          <p:spPr bwMode="auto">
            <a:xfrm>
              <a:off x="2628974" y="3861048"/>
              <a:ext cx="433388" cy="433388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75" name="Oval 39"/>
            <p:cNvSpPr>
              <a:spLocks noChangeArrowheads="1"/>
            </p:cNvSpPr>
            <p:nvPr/>
          </p:nvSpPr>
          <p:spPr bwMode="auto">
            <a:xfrm>
              <a:off x="3997126" y="3789040"/>
              <a:ext cx="1150938" cy="1079500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76" name="Oval 40"/>
            <p:cNvSpPr>
              <a:spLocks noChangeArrowheads="1"/>
            </p:cNvSpPr>
            <p:nvPr/>
          </p:nvSpPr>
          <p:spPr bwMode="auto">
            <a:xfrm>
              <a:off x="4357166" y="3861048"/>
              <a:ext cx="433387" cy="433388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77" name="Oval 41"/>
            <p:cNvSpPr>
              <a:spLocks noChangeArrowheads="1"/>
            </p:cNvSpPr>
            <p:nvPr/>
          </p:nvSpPr>
          <p:spPr bwMode="auto">
            <a:xfrm>
              <a:off x="4067795" y="4219749"/>
              <a:ext cx="433387" cy="433387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78" name="Oval 42"/>
            <p:cNvSpPr>
              <a:spLocks noChangeArrowheads="1"/>
            </p:cNvSpPr>
            <p:nvPr/>
          </p:nvSpPr>
          <p:spPr bwMode="auto">
            <a:xfrm>
              <a:off x="4501182" y="4293096"/>
              <a:ext cx="433387" cy="433387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80" name="Oval 44"/>
            <p:cNvSpPr>
              <a:spLocks noChangeArrowheads="1"/>
            </p:cNvSpPr>
            <p:nvPr/>
          </p:nvSpPr>
          <p:spPr bwMode="auto">
            <a:xfrm>
              <a:off x="4357166" y="4005064"/>
              <a:ext cx="144462" cy="14446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89" name="Oval 53"/>
            <p:cNvSpPr>
              <a:spLocks noChangeArrowheads="1"/>
            </p:cNvSpPr>
            <p:nvPr/>
          </p:nvSpPr>
          <p:spPr bwMode="auto">
            <a:xfrm>
              <a:off x="4573190" y="4077072"/>
              <a:ext cx="144463" cy="14446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0" name="Oval 54"/>
            <p:cNvSpPr>
              <a:spLocks noChangeArrowheads="1"/>
            </p:cNvSpPr>
            <p:nvPr/>
          </p:nvSpPr>
          <p:spPr bwMode="auto">
            <a:xfrm>
              <a:off x="4573190" y="3933056"/>
              <a:ext cx="144463" cy="144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1" name="Oval 55"/>
            <p:cNvSpPr>
              <a:spLocks noChangeArrowheads="1"/>
            </p:cNvSpPr>
            <p:nvPr/>
          </p:nvSpPr>
          <p:spPr bwMode="auto">
            <a:xfrm>
              <a:off x="4285158" y="4293096"/>
              <a:ext cx="144462" cy="144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2" name="Oval 56"/>
            <p:cNvSpPr>
              <a:spLocks noChangeArrowheads="1"/>
            </p:cNvSpPr>
            <p:nvPr/>
          </p:nvSpPr>
          <p:spPr bwMode="auto">
            <a:xfrm>
              <a:off x="4141142" y="4293096"/>
              <a:ext cx="144462" cy="14446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3" name="Oval 57"/>
            <p:cNvSpPr>
              <a:spLocks noChangeArrowheads="1"/>
            </p:cNvSpPr>
            <p:nvPr/>
          </p:nvSpPr>
          <p:spPr bwMode="auto">
            <a:xfrm>
              <a:off x="4213150" y="4437112"/>
              <a:ext cx="144462" cy="144463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4" name="Oval 58"/>
            <p:cNvSpPr>
              <a:spLocks noChangeArrowheads="1"/>
            </p:cNvSpPr>
            <p:nvPr/>
          </p:nvSpPr>
          <p:spPr bwMode="auto">
            <a:xfrm>
              <a:off x="4717206" y="4509120"/>
              <a:ext cx="144462" cy="14446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5" name="Oval 59"/>
            <p:cNvSpPr>
              <a:spLocks noChangeArrowheads="1"/>
            </p:cNvSpPr>
            <p:nvPr/>
          </p:nvSpPr>
          <p:spPr bwMode="auto">
            <a:xfrm>
              <a:off x="4645198" y="4365104"/>
              <a:ext cx="144463" cy="14446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6" name="Oval 60"/>
            <p:cNvSpPr>
              <a:spLocks noChangeArrowheads="1"/>
            </p:cNvSpPr>
            <p:nvPr/>
          </p:nvSpPr>
          <p:spPr bwMode="auto">
            <a:xfrm>
              <a:off x="4573190" y="4509120"/>
              <a:ext cx="144462" cy="144462"/>
            </a:xfrm>
            <a:prstGeom prst="ellipse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16797" name="Text Box 61"/>
            <p:cNvSpPr txBox="1">
              <a:spLocks noChangeArrowheads="1"/>
            </p:cNvSpPr>
            <p:nvPr/>
          </p:nvSpPr>
          <p:spPr bwMode="auto">
            <a:xfrm>
              <a:off x="3493070" y="4221088"/>
              <a:ext cx="4127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latin typeface="ＭＳ Ｐゴシック" charset="-128"/>
                </a:rPr>
                <a:t>⇒</a:t>
              </a:r>
            </a:p>
          </p:txBody>
        </p:sp>
        <p:pic>
          <p:nvPicPr>
            <p:cNvPr id="116798" name="Picture 6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28974" y="5013176"/>
              <a:ext cx="315912" cy="3603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116800" name="Picture 6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57166" y="5013176"/>
              <a:ext cx="315912" cy="3587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16801" name="Text Box 65"/>
            <p:cNvSpPr txBox="1">
              <a:spLocks noChangeArrowheads="1"/>
            </p:cNvSpPr>
            <p:nvPr/>
          </p:nvSpPr>
          <p:spPr bwMode="auto">
            <a:xfrm>
              <a:off x="3493070" y="5013176"/>
              <a:ext cx="4508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>
                  <a:solidFill>
                    <a:srgbClr val="3333CC"/>
                  </a:solidFill>
                </a:rPr>
                <a:t>&gt;&gt;</a:t>
              </a:r>
            </a:p>
          </p:txBody>
        </p:sp>
        <p:sp>
          <p:nvSpPr>
            <p:cNvPr id="116808" name="Text Box 72"/>
            <p:cNvSpPr txBox="1">
              <a:spLocks noChangeArrowheads="1"/>
            </p:cNvSpPr>
            <p:nvPr/>
          </p:nvSpPr>
          <p:spPr bwMode="auto">
            <a:xfrm>
              <a:off x="7000875" y="4946650"/>
              <a:ext cx="184150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/>
            </a:p>
          </p:txBody>
        </p:sp>
        <p:sp>
          <p:nvSpPr>
            <p:cNvPr id="116813" name="Text Box 77"/>
            <p:cNvSpPr txBox="1">
              <a:spLocks noChangeArrowheads="1"/>
            </p:cNvSpPr>
            <p:nvPr/>
          </p:nvSpPr>
          <p:spPr bwMode="auto">
            <a:xfrm>
              <a:off x="6351588" y="4370388"/>
              <a:ext cx="184150" cy="3667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ja-JP" altLang="ja-JP"/>
            </a:p>
          </p:txBody>
        </p:sp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5364088" y="4005064"/>
              <a:ext cx="2210862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dirty="0" err="1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altLang="ja-JP" dirty="0" err="1" smtClean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artons</a:t>
              </a:r>
              <a:r>
                <a:rPr lang="en-US" altLang="ja-JP" dirty="0" smtClean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 inside </a:t>
              </a:r>
              <a:r>
                <a:rPr lang="en-US" altLang="ja-JP" dirty="0" err="1" smtClean="0">
                  <a:solidFill>
                    <a:srgbClr val="663300"/>
                  </a:solidFill>
                  <a:latin typeface="Times New Roman" pitchFamily="18" charset="0"/>
                  <a:cs typeface="Times New Roman" pitchFamily="18" charset="0"/>
                </a:rPr>
                <a:t>partons</a:t>
              </a:r>
              <a:endParaRPr lang="ja-JP" altLang="en-US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6816" name="Text Box 80"/>
            <p:cNvSpPr txBox="1">
              <a:spLocks noChangeArrowheads="1"/>
            </p:cNvSpPr>
            <p:nvPr/>
          </p:nvSpPr>
          <p:spPr bwMode="auto">
            <a:xfrm>
              <a:off x="5796136" y="4509120"/>
              <a:ext cx="1959191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600" dirty="0" err="1">
                  <a:latin typeface="Times New Roman" pitchFamily="18" charset="0"/>
                  <a:cs typeface="Times New Roman" pitchFamily="18" charset="0"/>
                </a:rPr>
                <a:t>Kogut</a:t>
              </a:r>
              <a:r>
                <a:rPr lang="en-US" altLang="ja-JP" sz="1600" dirty="0">
                  <a:latin typeface="Times New Roman" pitchFamily="18" charset="0"/>
                  <a:cs typeface="Times New Roman" pitchFamily="18" charset="0"/>
                </a:rPr>
                <a:t>  &amp; Susskind</a:t>
              </a:r>
              <a:r>
                <a:rPr lang="ja-JP" altLang="en-US" sz="1600" dirty="0">
                  <a:latin typeface="Times New Roman" pitchFamily="18" charset="0"/>
                  <a:cs typeface="Times New Roman" pitchFamily="18" charset="0"/>
                </a:rPr>
                <a:t>　</a:t>
              </a:r>
              <a:endParaRPr lang="en-US" altLang="ja-JP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6817" name="Text Box 81"/>
          <p:cNvSpPr txBox="1">
            <a:spLocks noChangeArrowheads="1"/>
          </p:cNvSpPr>
          <p:nvPr/>
        </p:nvSpPr>
        <p:spPr bwMode="auto">
          <a:xfrm>
            <a:off x="827584" y="2442374"/>
            <a:ext cx="160492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Analyzing power</a:t>
            </a:r>
            <a:endParaRPr lang="ja-JP" altLang="en-US" sz="1600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605261" y="3573016"/>
            <a:ext cx="780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buFont typeface="Arial" pitchFamily="34" charset="0"/>
              <a:buChar char="•"/>
            </a:pP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Similarly to </a:t>
            </a:r>
            <a:r>
              <a:rPr kumimoji="1" lang="el-GR" altLang="ja-JP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1" lang="en-US" altLang="ja-JP" sz="2000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, this scale is artificial, but the optimal choice is </a:t>
            </a:r>
            <a:r>
              <a:rPr kumimoji="1" lang="el-GR" altLang="ja-JP" sz="20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kumimoji="1" lang="en-US" altLang="ja-JP" sz="2000" baseline="-25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 = Q</a:t>
            </a:r>
            <a:endParaRPr kumimoji="1" lang="ja-JP" altLang="en-US" sz="20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2808912" y="332656"/>
            <a:ext cx="3275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Factorization scale</a:t>
            </a:r>
            <a:endParaRPr kumimoji="1" lang="ja-JP" altLang="en-US" sz="32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63688" y="3068960"/>
            <a:ext cx="5384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15651D"/>
                </a:solidFill>
                <a:latin typeface="Times New Roman" pitchFamily="18" charset="0"/>
                <a:cs typeface="Times New Roman" pitchFamily="18" charset="0"/>
              </a:rPr>
              <a:t>The probabilistic interpretation is valid only in the LLA.</a:t>
            </a:r>
            <a:endParaRPr kumimoji="1" lang="ja-JP" altLang="en-US" dirty="0" err="1" smtClean="0">
              <a:solidFill>
                <a:srgbClr val="15651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75539" y="4365104"/>
            <a:ext cx="4140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residual scale dependence be used for </a:t>
            </a:r>
          </a:p>
          <a:p>
            <a:pPr marL="457200" indent="-457200"/>
            <a:r>
              <a:rPr kumimoji="1" lang="en-US" altLang="ja-JP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error estimation.</a:t>
            </a:r>
            <a:endParaRPr kumimoji="1" lang="ja-JP" altLang="en-US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7" descr="NLO_LH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49" y="4493914"/>
            <a:ext cx="2376487" cy="21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4211960" y="5873497"/>
            <a:ext cx="29261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Dittmaier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Uwer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ja-JP" sz="1600" dirty="0" err="1" smtClean="0">
                <a:latin typeface="Times New Roman" pitchFamily="18" charset="0"/>
                <a:cs typeface="Times New Roman" pitchFamily="18" charset="0"/>
              </a:rPr>
              <a:t>Weinzierl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(’07) </a:t>
            </a:r>
            <a:endParaRPr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721798"/>
              </p:ext>
            </p:extLst>
          </p:nvPr>
        </p:nvGraphicFramePr>
        <p:xfrm>
          <a:off x="2008161" y="5157192"/>
          <a:ext cx="1207419" cy="283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Equation" r:id="rId8" imgW="1892160" imgH="444240" progId="Equation.DSMT4">
                  <p:embed/>
                </p:oleObj>
              </mc:Choice>
              <mc:Fallback>
                <p:oleObj name="Equation" r:id="rId8" imgW="1892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08161" y="5157192"/>
                        <a:ext cx="1207419" cy="283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542894"/>
              </p:ext>
            </p:extLst>
          </p:nvPr>
        </p:nvGraphicFramePr>
        <p:xfrm>
          <a:off x="2304859" y="4208255"/>
          <a:ext cx="13684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Equation" r:id="rId10" imgW="2145960" imgH="431640" progId="Equation.DSMT4">
                  <p:embed/>
                </p:oleObj>
              </mc:Choice>
              <mc:Fallback>
                <p:oleObj name="Equation" r:id="rId10" imgW="2145960" imgH="431640" progId="Equation.DSMT4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859" y="4208255"/>
                        <a:ext cx="1368425" cy="27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1358177"/>
            <a:ext cx="2376264" cy="22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606612" y="539969"/>
            <a:ext cx="33223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GB" altLang="ja-JP" sz="3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DGLAP evolution</a:t>
            </a:r>
            <a:endParaRPr kumimoji="1" lang="ja-JP" altLang="en-US" sz="3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1680" y="4149080"/>
            <a:ext cx="2376264" cy="55884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1680" y="4869160"/>
            <a:ext cx="2905675" cy="36004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9672" y="5301208"/>
            <a:ext cx="6321064" cy="576064"/>
          </a:xfrm>
          <a:prstGeom prst="rect">
            <a:avLst/>
          </a:prstGeom>
          <a:noFill/>
          <a:ln/>
          <a:effectLst/>
        </p:spPr>
      </p:pic>
      <p:pic>
        <p:nvPicPr>
          <p:cNvPr id="18" name="Picture 17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9672" y="3645024"/>
            <a:ext cx="1776198" cy="28803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8144" y="3573016"/>
            <a:ext cx="1702152" cy="288195"/>
          </a:xfrm>
          <a:prstGeom prst="rect">
            <a:avLst/>
          </a:prstGeom>
          <a:noFill/>
          <a:ln/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1340768"/>
            <a:ext cx="2448272" cy="221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3995936" y="2276872"/>
            <a:ext cx="978408" cy="484632"/>
          </a:xfrm>
          <a:prstGeom prst="rightArrow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Oval 25"/>
          <p:cNvSpPr/>
          <p:nvPr/>
        </p:nvSpPr>
        <p:spPr>
          <a:xfrm>
            <a:off x="6444208" y="4437112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19850" y="4077072"/>
            <a:ext cx="2666457" cy="504056"/>
          </a:xfrm>
          <a:prstGeom prst="rect">
            <a:avLst/>
          </a:prstGeom>
          <a:noFill/>
          <a:ln/>
          <a:effectLst/>
        </p:spPr>
      </p:pic>
      <p:sp>
        <p:nvSpPr>
          <p:cNvPr id="27" name="Oval 26"/>
          <p:cNvSpPr/>
          <p:nvPr/>
        </p:nvSpPr>
        <p:spPr>
          <a:xfrm>
            <a:off x="4788024" y="5589240"/>
            <a:ext cx="216024" cy="21602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Straight Arrow Connector 30"/>
          <p:cNvCxnSpPr>
            <a:endCxn id="27" idx="6"/>
          </p:cNvCxnSpPr>
          <p:nvPr/>
        </p:nvCxnSpPr>
        <p:spPr>
          <a:xfrm rot="10800000" flipV="1">
            <a:off x="5004048" y="5085184"/>
            <a:ext cx="1944216" cy="61206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0800000">
            <a:off x="6804248" y="4581128"/>
            <a:ext cx="432048" cy="21602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092280" y="4797152"/>
            <a:ext cx="1152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soft pole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355976" y="1556792"/>
            <a:ext cx="3672408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06612" y="467961"/>
            <a:ext cx="20762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GB" altLang="ja-JP" sz="3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DIS cont’d</a:t>
            </a:r>
            <a:endParaRPr kumimoji="1" lang="ja-JP" altLang="en-US" sz="3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83568" y="1115452"/>
            <a:ext cx="387227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ja-JP" sz="2000" dirty="0">
                <a:solidFill>
                  <a:srgbClr val="7030A0"/>
                </a:solidFill>
              </a:rPr>
              <a:t>HERA </a:t>
            </a:r>
            <a:r>
              <a:rPr lang="en-US" altLang="ja-JP" sz="2000" dirty="0" smtClean="0">
                <a:solidFill>
                  <a:srgbClr val="7030A0"/>
                </a:solidFill>
              </a:rPr>
              <a:t>F2 data vs. NLO </a:t>
            </a:r>
            <a:r>
              <a:rPr lang="en-US" altLang="ja-JP" sz="2000" dirty="0" err="1" smtClean="0">
                <a:solidFill>
                  <a:srgbClr val="7030A0"/>
                </a:solidFill>
              </a:rPr>
              <a:t>pQCD</a:t>
            </a:r>
            <a:endParaRPr lang="en-US" altLang="ja-JP" sz="2000" dirty="0">
              <a:solidFill>
                <a:srgbClr val="7030A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1556792"/>
            <a:ext cx="3080841" cy="46096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428201" y="1628800"/>
            <a:ext cx="3513925" cy="935989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12" name="Oval 11"/>
          <p:cNvSpPr/>
          <p:nvPr/>
        </p:nvSpPr>
        <p:spPr>
          <a:xfrm>
            <a:off x="1835696" y="4437112"/>
            <a:ext cx="1872208" cy="57606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Straight Arrow Connector 13"/>
          <p:cNvCxnSpPr/>
          <p:nvPr/>
        </p:nvCxnSpPr>
        <p:spPr>
          <a:xfrm rot="10800000" flipV="1">
            <a:off x="3635896" y="4293096"/>
            <a:ext cx="864096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077072"/>
            <a:ext cx="1017406" cy="216024"/>
          </a:xfrm>
          <a:prstGeom prst="rect">
            <a:avLst/>
          </a:prstGeom>
          <a:noFill/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6016" y="5013176"/>
            <a:ext cx="2504305" cy="276858"/>
          </a:xfrm>
          <a:prstGeom prst="rect">
            <a:avLst/>
          </a:prstGeom>
          <a:noFill/>
          <a:ln/>
          <a:effectLst/>
        </p:spPr>
      </p:pic>
      <p:sp>
        <p:nvSpPr>
          <p:cNvPr id="22" name="Oval 21"/>
          <p:cNvSpPr/>
          <p:nvPr/>
        </p:nvSpPr>
        <p:spPr>
          <a:xfrm>
            <a:off x="1475656" y="2636912"/>
            <a:ext cx="1296144" cy="4320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TextBox 27"/>
          <p:cNvSpPr txBox="1"/>
          <p:nvPr/>
        </p:nvSpPr>
        <p:spPr>
          <a:xfrm>
            <a:off x="4644008" y="4365104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dep. only on x → </a:t>
            </a:r>
            <a:r>
              <a:rPr kumimoji="1" lang="en-GB" altLang="ja-JP" sz="2000" dirty="0" err="1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Bjorken</a:t>
            </a:r>
            <a:r>
              <a:rPr kumimoji="1" lang="en-GB" altLang="ja-JP" sz="20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scaling</a:t>
            </a:r>
            <a:endParaRPr kumimoji="1" lang="ja-JP" altLang="en-US" sz="20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V="1">
            <a:off x="2627784" y="3140968"/>
            <a:ext cx="2088232" cy="1800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0072" y="5373216"/>
            <a:ext cx="19976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scaling violation</a:t>
            </a:r>
            <a:endParaRPr kumimoji="1" lang="ja-JP" altLang="en-US" sz="20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7984" y="2780928"/>
            <a:ext cx="3316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NLO (next-to-leading order)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46" name="Picture 45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13813" y="3284982"/>
            <a:ext cx="3406197" cy="462798"/>
          </a:xfrm>
          <a:prstGeom prst="rect">
            <a:avLst/>
          </a:prstGeom>
          <a:solidFill>
            <a:schemeClr val="bg1"/>
          </a:solidFill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1979712" y="4725144"/>
            <a:ext cx="532859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899592" y="1772816"/>
            <a:ext cx="62646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11560" y="476672"/>
            <a:ext cx="5081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GB" altLang="ja-JP" sz="3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1 particle inclusive process</a:t>
            </a:r>
            <a:endParaRPr kumimoji="1" lang="ja-JP" altLang="en-US" sz="3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948264" y="548680"/>
            <a:ext cx="16871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85917" y="1154855"/>
            <a:ext cx="2491645" cy="329929"/>
          </a:xfrm>
          <a:prstGeom prst="rect">
            <a:avLst/>
          </a:prstGeom>
          <a:noFill/>
          <a:ln/>
          <a:effectLst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98994" y="620688"/>
            <a:ext cx="233446" cy="216024"/>
          </a:xfrm>
          <a:prstGeom prst="rect">
            <a:avLst/>
          </a:prstGeom>
          <a:noFill/>
          <a:ln/>
          <a:effectLst/>
        </p:spPr>
      </p:pic>
      <p:pic>
        <p:nvPicPr>
          <p:cNvPr id="13" name="Picture 1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236296" y="1412776"/>
            <a:ext cx="342658" cy="216023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83927" y="620688"/>
            <a:ext cx="340401" cy="28803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54991" y="1824806"/>
            <a:ext cx="6081886" cy="524074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7174" name="Picture 6" descr="C:\Users\kawamura\Desktop\SS2010\figs\1PI1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203848" y="3140968"/>
            <a:ext cx="1155840" cy="1296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75" name="Picture 7" descr="C:\Users\kawamura\Desktop\SS2010\figs\1PI2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580112" y="3068960"/>
            <a:ext cx="1288852" cy="15121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7" name="TextBox 26"/>
          <p:cNvSpPr txBox="1"/>
          <p:nvPr/>
        </p:nvSpPr>
        <p:spPr>
          <a:xfrm>
            <a:off x="827584" y="2564904"/>
            <a:ext cx="7422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Not IR safe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: collinear divergence associated with the outgoing A.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4572000" y="3789040"/>
            <a:ext cx="792088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99592" y="3140968"/>
            <a:ext cx="18020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Factorization</a:t>
            </a:r>
            <a:endParaRPr kumimoji="1" lang="ja-JP" altLang="en-US" sz="22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149868" y="4869160"/>
            <a:ext cx="5060287" cy="543616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602169" y="3645024"/>
            <a:ext cx="393767" cy="288032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68144" y="3933056"/>
            <a:ext cx="259689" cy="234285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40152" y="3434660"/>
            <a:ext cx="564743" cy="282372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52120" y="3717032"/>
            <a:ext cx="144016" cy="144016"/>
          </a:xfrm>
          <a:prstGeom prst="rect">
            <a:avLst/>
          </a:prstGeom>
          <a:noFill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232" y="3717032"/>
            <a:ext cx="144016" cy="144016"/>
          </a:xfrm>
          <a:prstGeom prst="rect">
            <a:avLst/>
          </a:prstGeom>
          <a:noFill/>
        </p:spPr>
      </p:pic>
      <p:sp>
        <p:nvSpPr>
          <p:cNvPr id="47" name="Oval 46"/>
          <p:cNvSpPr/>
          <p:nvPr/>
        </p:nvSpPr>
        <p:spPr>
          <a:xfrm>
            <a:off x="5724128" y="4725144"/>
            <a:ext cx="1656184" cy="576064"/>
          </a:xfrm>
          <a:prstGeom prst="ellipse">
            <a:avLst/>
          </a:prstGeom>
          <a:noFill/>
          <a:ln w="19050">
            <a:solidFill>
              <a:srgbClr val="B10F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436096" y="5445224"/>
            <a:ext cx="2917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B10FA5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fragmentation functions </a:t>
            </a:r>
            <a:endParaRPr kumimoji="1" lang="ja-JP" altLang="en-US" sz="2000" dirty="0" smtClean="0">
              <a:solidFill>
                <a:srgbClr val="B10FA5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708882" y="5445224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IR safe</a:t>
            </a:r>
            <a:endParaRPr kumimoji="1" lang="ja-JP" altLang="en-US" sz="2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347864" y="4653136"/>
            <a:ext cx="2088232" cy="7200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403648" y="2348880"/>
            <a:ext cx="5760640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/>
          <p:nvPr/>
        </p:nvSpPr>
        <p:spPr>
          <a:xfrm>
            <a:off x="7596336" y="1268760"/>
            <a:ext cx="1008112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Rectangle 7"/>
          <p:cNvSpPr/>
          <p:nvPr/>
        </p:nvSpPr>
        <p:spPr>
          <a:xfrm>
            <a:off x="1259632" y="1268760"/>
            <a:ext cx="144016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11560" y="539969"/>
            <a:ext cx="53735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GB" altLang="ja-JP" sz="3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Fragmentation function (FF) </a:t>
            </a:r>
            <a:endParaRPr kumimoji="1" lang="ja-JP" altLang="en-US" sz="3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20" name="Picture 19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3583" y="1340767"/>
            <a:ext cx="1292022" cy="355733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7" name="TextBox 6"/>
          <p:cNvSpPr txBox="1"/>
          <p:nvPr/>
        </p:nvSpPr>
        <p:spPr>
          <a:xfrm>
            <a:off x="2771800" y="1196752"/>
            <a:ext cx="4785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Probability distribution for a </a:t>
            </a:r>
            <a:r>
              <a:rPr kumimoji="1" lang="en-GB" altLang="ja-JP" sz="22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parton</a:t>
            </a:r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GB" altLang="ja-JP" sz="2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a</a:t>
            </a:r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</a:p>
          <a:p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to “fragment” into a </a:t>
            </a:r>
            <a:r>
              <a:rPr kumimoji="1" lang="en-GB" altLang="ja-JP" sz="2200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hadron</a:t>
            </a:r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</a:t>
            </a:r>
            <a:r>
              <a:rPr kumimoji="1" lang="en-GB" altLang="ja-JP" sz="2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A</a:t>
            </a:r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.</a:t>
            </a:r>
            <a:endParaRPr kumimoji="1" lang="ja-JP" altLang="en-US" sz="22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9218" name="Picture 2" descr="C:\Users\kawamura\Desktop\SS2010\figs\fragmentatio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51180" y="1340768"/>
            <a:ext cx="781260" cy="93610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787486" y="20608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a</a:t>
            </a:r>
            <a:endParaRPr kumimoji="1" lang="ja-JP" altLang="en-US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72400" y="126876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A</a:t>
            </a:r>
            <a:endParaRPr kumimoji="1" lang="ja-JP" altLang="en-US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2319" y="3717032"/>
            <a:ext cx="2179601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64088" y="3717032"/>
            <a:ext cx="2160240" cy="164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492896"/>
            <a:ext cx="5446099" cy="645115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17" name="TextBox 16"/>
          <p:cNvSpPr txBox="1"/>
          <p:nvPr/>
        </p:nvSpPr>
        <p:spPr>
          <a:xfrm>
            <a:off x="7236296" y="2564904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Uematsu</a:t>
            </a:r>
            <a:r>
              <a:rPr kumimoji="1" lang="en-US" altLang="ja-JP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‘77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05386" y="5517231"/>
            <a:ext cx="1576608" cy="273203"/>
          </a:xfrm>
          <a:prstGeom prst="rect">
            <a:avLst/>
          </a:prstGeom>
          <a:solidFill>
            <a:schemeClr val="bg1"/>
          </a:solidFill>
          <a:ln/>
          <a:effectLst/>
        </p:spPr>
      </p:pic>
      <p:cxnSp>
        <p:nvCxnSpPr>
          <p:cNvPr id="23" name="Straight Arrow Connector 22"/>
          <p:cNvCxnSpPr/>
          <p:nvPr/>
        </p:nvCxnSpPr>
        <p:spPr>
          <a:xfrm>
            <a:off x="4211960" y="4509120"/>
            <a:ext cx="72008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97485" y="5520762"/>
            <a:ext cx="1029894" cy="284502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4139952" y="5949280"/>
            <a:ext cx="3401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16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De </a:t>
            </a:r>
            <a:r>
              <a:rPr kumimoji="1" lang="en-GB" altLang="ja-JP" sz="1600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Florian</a:t>
            </a:r>
            <a:r>
              <a:rPr kumimoji="1" lang="en-GB" altLang="ja-JP" sz="16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, </a:t>
            </a:r>
            <a:r>
              <a:rPr kumimoji="1" lang="en-GB" altLang="ja-JP" sz="1600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Sassot</a:t>
            </a:r>
            <a:r>
              <a:rPr kumimoji="1" lang="en-GB" altLang="ja-JP" sz="16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, </a:t>
            </a:r>
            <a:r>
              <a:rPr kumimoji="1" lang="en-GB" altLang="ja-JP" sz="1600" dirty="0" err="1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Stratmann</a:t>
            </a:r>
            <a:r>
              <a:rPr kumimoji="1" lang="en-GB" altLang="ja-JP" sz="1600" dirty="0" smtClean="0">
                <a:latin typeface="Arial" pitchFamily="34" charset="0"/>
                <a:ea typeface="Arial Unicode MS" pitchFamily="50" charset="-128"/>
                <a:cs typeface="Arial" pitchFamily="34" charset="0"/>
              </a:rPr>
              <a:t> (‘07)</a:t>
            </a:r>
            <a:endParaRPr kumimoji="1" lang="ja-JP" altLang="en-US" sz="1600" dirty="0" smtClean="0"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724634"/>
            <a:ext cx="419877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to solve the DGLAP equations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1268760"/>
            <a:ext cx="4434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(1)  </a:t>
            </a:r>
            <a:r>
              <a:rPr kumimoji="1" lang="en-GB" altLang="ja-JP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Flavor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decomposition (</a:t>
            </a:r>
            <a:r>
              <a:rPr kumimoji="1" lang="en-GB" altLang="ja-JP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kumimoji="1" lang="en-GB" altLang="ja-JP" sz="2400" baseline="-25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=3 case)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999" y="2276872"/>
            <a:ext cx="2448017" cy="231891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5519364" y="220486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valence distributions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 descr="splitti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00" y="791653"/>
            <a:ext cx="2016224" cy="549115"/>
          </a:xfrm>
          <a:prstGeom prst="rect">
            <a:avLst/>
          </a:prstGeom>
          <a:noFill/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48264" y="1412776"/>
            <a:ext cx="669842" cy="288032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1331640" y="1772816"/>
            <a:ext cx="2807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▪ </a:t>
            </a:r>
            <a:r>
              <a:rPr kumimoji="1" lang="en-GB" altLang="ja-JP" dirty="0" err="1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flavor</a:t>
            </a:r>
            <a:r>
              <a:rPr kumimoji="1" lang="en-GB" altLang="ja-JP" dirty="0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 SU(3) non-singlet</a:t>
            </a:r>
            <a:endParaRPr kumimoji="1" lang="ja-JP" altLang="en-US" dirty="0" smtClean="0">
              <a:solidFill>
                <a:srgbClr val="B10F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73738" y="2564905"/>
            <a:ext cx="2226254" cy="255036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67224" y="2924943"/>
            <a:ext cx="3384896" cy="251509"/>
          </a:xfrm>
          <a:prstGeom prst="rect">
            <a:avLst/>
          </a:prstGeom>
          <a:noFill/>
          <a:ln/>
          <a:effectLst/>
        </p:spPr>
      </p:pic>
      <p:pic>
        <p:nvPicPr>
          <p:cNvPr id="46" name="Picture 4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 bwMode="auto">
          <a:xfrm>
            <a:off x="1754338" y="3356990"/>
            <a:ext cx="6922118" cy="507406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1403648" y="3964994"/>
            <a:ext cx="2345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▪ </a:t>
            </a:r>
            <a:r>
              <a:rPr kumimoji="1" lang="en-GB" altLang="ja-JP" dirty="0" err="1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flavor</a:t>
            </a:r>
            <a:r>
              <a:rPr kumimoji="1" lang="en-GB" altLang="ja-JP" dirty="0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 SU(3) singlet</a:t>
            </a:r>
            <a:endParaRPr kumimoji="1" lang="ja-JP" altLang="en-US" dirty="0" smtClean="0">
              <a:solidFill>
                <a:srgbClr val="B10F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9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4437112"/>
            <a:ext cx="3210198" cy="241093"/>
          </a:xfrm>
          <a:prstGeom prst="rect">
            <a:avLst/>
          </a:prstGeom>
          <a:noFill/>
          <a:ln/>
          <a:effectLst/>
        </p:spPr>
      </p:pic>
      <p:pic>
        <p:nvPicPr>
          <p:cNvPr id="32" name="Picture 3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339752" y="4797152"/>
            <a:ext cx="176520" cy="163347"/>
          </a:xfrm>
          <a:prstGeom prst="rect">
            <a:avLst/>
          </a:prstGeom>
          <a:noFill/>
          <a:ln/>
          <a:effectLst/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 bwMode="auto">
          <a:xfrm>
            <a:off x="2209527" y="5029591"/>
            <a:ext cx="5679614" cy="487606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 bwMode="auto">
          <a:xfrm>
            <a:off x="2219264" y="5533647"/>
            <a:ext cx="5660139" cy="48764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36712"/>
            <a:ext cx="30171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(2)  </a:t>
            </a:r>
            <a:r>
              <a:rPr kumimoji="1" lang="en-GB" altLang="ja-JP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Mellin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transformation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1640" y="1484784"/>
            <a:ext cx="2592288" cy="455787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73864" y="2419125"/>
            <a:ext cx="7326527" cy="1480893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1610991" y="4453899"/>
            <a:ext cx="4464515" cy="539421"/>
          </a:xfrm>
          <a:prstGeom prst="rect">
            <a:avLst/>
          </a:prstGeom>
          <a:noFill/>
          <a:ln/>
          <a:effectLst/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1262150" y="5163630"/>
            <a:ext cx="6838242" cy="641552"/>
          </a:xfrm>
          <a:prstGeom prst="rect">
            <a:avLst/>
          </a:prstGeom>
          <a:noFill/>
          <a:ln/>
          <a:effectLst/>
        </p:spPr>
      </p:pic>
      <p:sp>
        <p:nvSpPr>
          <p:cNvPr id="25" name="TextBox 24"/>
          <p:cNvSpPr txBox="1"/>
          <p:nvPr/>
        </p:nvSpPr>
        <p:spPr>
          <a:xfrm>
            <a:off x="3995936" y="148478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ja-JP" altLang="en-US" dirty="0" smtClean="0">
                <a:solidFill>
                  <a:srgbClr val="C00000"/>
                </a:solidFill>
                <a:latin typeface="Arial"/>
                <a:cs typeface="Arial"/>
              </a:rPr>
              <a:t>↔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46712" y="1484783"/>
            <a:ext cx="2612086" cy="434556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5796136" y="2204864"/>
            <a:ext cx="27414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1400" dirty="0" smtClean="0">
                <a:solidFill>
                  <a:srgbClr val="B10FA5"/>
                </a:solidFill>
                <a:latin typeface="Arial" pitchFamily="34" charset="0"/>
                <a:cs typeface="Arial" pitchFamily="34" charset="0"/>
              </a:rPr>
              <a:t>Right of the rightmost singularity</a:t>
            </a:r>
            <a:endParaRPr kumimoji="1" lang="ja-JP" altLang="en-US" sz="1400" dirty="0" smtClean="0">
              <a:solidFill>
                <a:srgbClr val="B10FA5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 rot="10800000">
            <a:off x="6300192" y="1916832"/>
            <a:ext cx="288032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own Arrow 38"/>
          <p:cNvSpPr/>
          <p:nvPr/>
        </p:nvSpPr>
        <p:spPr>
          <a:xfrm>
            <a:off x="4572000" y="4005064"/>
            <a:ext cx="216024" cy="288032"/>
          </a:xfrm>
          <a:prstGeom prst="downArrow">
            <a:avLst/>
          </a:prstGeom>
          <a:solidFill>
            <a:schemeClr val="bg1"/>
          </a:solidFill>
          <a:ln w="158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341811"/>
            <a:ext cx="5617258" cy="367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99592" y="764704"/>
            <a:ext cx="30652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kumimoji="1" lang="en-GB" altLang="ja-JP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Anomallous</a:t>
            </a:r>
            <a:r>
              <a:rPr kumimoji="1" lang="en-GB" altLang="ja-JP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dimensions”</a:t>
            </a:r>
            <a:endParaRPr kumimoji="1" lang="ja-JP" alt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0541" y="1628800"/>
            <a:ext cx="2777563" cy="504056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548008" y="764704"/>
            <a:ext cx="2192344" cy="216110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399999" y="1052736"/>
            <a:ext cx="2844409" cy="3047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36712"/>
            <a:ext cx="4011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(3)  Solve the differential equation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476097" y="1888794"/>
            <a:ext cx="6191805" cy="2044262"/>
          </a:xfrm>
          <a:prstGeom prst="rect">
            <a:avLst/>
          </a:prstGeom>
          <a:noFill/>
          <a:ln/>
          <a:effectLst/>
        </p:spPr>
      </p:pic>
      <p:sp>
        <p:nvSpPr>
          <p:cNvPr id="16" name="TextBox 15"/>
          <p:cNvSpPr txBox="1"/>
          <p:nvPr/>
        </p:nvSpPr>
        <p:spPr>
          <a:xfrm>
            <a:off x="1331640" y="155679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Non-singlet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75656" y="4365104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Singlet (after </a:t>
            </a:r>
            <a:r>
              <a:rPr kumimoji="1" lang="en-GB" altLang="ja-JP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diagonalization</a:t>
            </a:r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115616" y="4869160"/>
            <a:ext cx="7077392" cy="6515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836712"/>
            <a:ext cx="3371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(4)  Inverse </a:t>
            </a:r>
            <a:r>
              <a:rPr kumimoji="1" lang="en-GB" altLang="ja-JP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Mellin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transform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1618" y="1556791"/>
            <a:ext cx="6074383" cy="1180867"/>
          </a:xfrm>
          <a:prstGeom prst="rect">
            <a:avLst/>
          </a:prstGeom>
          <a:noFill/>
          <a:ln/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068960"/>
            <a:ext cx="281972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219631" y="3645024"/>
            <a:ext cx="1498165" cy="873711"/>
          </a:xfrm>
          <a:prstGeom prst="rect">
            <a:avLst/>
          </a:prstGeom>
          <a:noFill/>
          <a:ln/>
          <a:effectLst/>
        </p:spPr>
      </p:pic>
      <p:sp>
        <p:nvSpPr>
          <p:cNvPr id="17" name="TextBox 16"/>
          <p:cNvSpPr txBox="1"/>
          <p:nvPr/>
        </p:nvSpPr>
        <p:spPr>
          <a:xfrm>
            <a:off x="5148064" y="4869160"/>
            <a:ext cx="2225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Sufficient for x&lt;0.99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922BD0D-169D-4E79-8896-91849D654FE9}" type="slidenum">
              <a:rPr lang="en-US" altLang="ja-JP" smtClean="0">
                <a:solidFill>
                  <a:prstClr val="black"/>
                </a:solidFill>
              </a:rPr>
              <a:pPr/>
              <a:t>2</a:t>
            </a:fld>
            <a:endParaRPr lang="ja-JP" alt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C:\Users\kawamura\Desktop\Documents\Physics\Figures\Figures\basic processes\DIS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5576" y="1340768"/>
            <a:ext cx="2027539" cy="19442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641" y="1412776"/>
            <a:ext cx="87106" cy="216024"/>
          </a:xfrm>
          <a:prstGeom prst="rect">
            <a:avLst/>
          </a:prstGeom>
          <a:noFill/>
        </p:spPr>
      </p:pic>
      <p:pic>
        <p:nvPicPr>
          <p:cNvPr id="9" name="Picture 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0543" y="1700808"/>
            <a:ext cx="137241" cy="189523"/>
          </a:xfrm>
          <a:prstGeom prst="rect">
            <a:avLst/>
          </a:prstGeom>
          <a:noFill/>
          <a:ln/>
          <a:effectLst/>
        </p:spPr>
      </p:pic>
      <p:cxnSp>
        <p:nvCxnSpPr>
          <p:cNvPr id="11" name="Straight Arrow Connector 10"/>
          <p:cNvCxnSpPr/>
          <p:nvPr/>
        </p:nvCxnSpPr>
        <p:spPr>
          <a:xfrm rot="16200000" flipH="1">
            <a:off x="2267744" y="1844824"/>
            <a:ext cx="288032" cy="144016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29584" y="2492897"/>
            <a:ext cx="249545" cy="216024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1556792"/>
            <a:ext cx="1129085" cy="288032"/>
          </a:xfrm>
          <a:prstGeom prst="rect">
            <a:avLst/>
          </a:prstGeom>
          <a:noFill/>
          <a:ln/>
          <a:effectLst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2083358"/>
            <a:ext cx="1187704" cy="625562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2996952"/>
            <a:ext cx="1032033" cy="527548"/>
          </a:xfrm>
          <a:prstGeom prst="rect">
            <a:avLst/>
          </a:prstGeom>
          <a:noFill/>
          <a:ln/>
          <a:effectLst/>
        </p:spPr>
      </p:pic>
      <p:sp>
        <p:nvSpPr>
          <p:cNvPr id="20" name="TextBox 19"/>
          <p:cNvSpPr txBox="1"/>
          <p:nvPr/>
        </p:nvSpPr>
        <p:spPr>
          <a:xfrm>
            <a:off x="5004048" y="1484784"/>
            <a:ext cx="3005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15651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Photon momentum squared</a:t>
            </a:r>
            <a:endParaRPr kumimoji="1" lang="ja-JP" altLang="en-US" dirty="0" smtClean="0">
              <a:solidFill>
                <a:srgbClr val="15651D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25484" y="2195572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err="1" smtClean="0">
                <a:solidFill>
                  <a:srgbClr val="15651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Bjorken</a:t>
            </a:r>
            <a:r>
              <a:rPr kumimoji="1" lang="en-GB" altLang="ja-JP" dirty="0" smtClean="0">
                <a:solidFill>
                  <a:srgbClr val="15651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 x  </a:t>
            </a:r>
          </a:p>
        </p:txBody>
      </p:sp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3648" y="4005064"/>
            <a:ext cx="6480720" cy="622815"/>
          </a:xfrm>
          <a:prstGeom prst="rect">
            <a:avLst/>
          </a:prstGeom>
          <a:solidFill>
            <a:schemeClr val="bg1"/>
          </a:solidFill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5819705" y="3068960"/>
            <a:ext cx="2424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15651D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in proton’s rest frame </a:t>
            </a:r>
            <a:endParaRPr kumimoji="1" lang="ja-JP" altLang="en-US" dirty="0" smtClean="0">
              <a:solidFill>
                <a:srgbClr val="15651D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6056" y="3160775"/>
            <a:ext cx="710185" cy="268225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491880" y="4653136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Structure Functions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07826" y="404664"/>
            <a:ext cx="4289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Deep inelastic Scattering</a:t>
            </a:r>
            <a:endParaRPr kumimoji="1" lang="ja-JP" altLang="en-US" sz="3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27890" y="174993"/>
            <a:ext cx="1564218" cy="104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4815"/>
              </p:ext>
            </p:extLst>
          </p:nvPr>
        </p:nvGraphicFramePr>
        <p:xfrm>
          <a:off x="3589930" y="5373216"/>
          <a:ext cx="2835316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21" imgW="4000320" imgH="812520" progId="Equation.DSMT4">
                  <p:embed/>
                </p:oleObj>
              </mc:Choice>
              <mc:Fallback>
                <p:oleObj name="Equation" r:id="rId21" imgW="4000320" imgH="812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589930" y="5373216"/>
                        <a:ext cx="2835316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2777435" y="537321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LO</a:t>
            </a:r>
            <a:endParaRPr kumimoji="1" lang="ja-JP" altLang="en-US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57531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77" y="1700808"/>
            <a:ext cx="5544887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020272" y="5589240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Stirling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12776"/>
            <a:ext cx="5400600" cy="412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764704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MSTW2008 NLO fit</a:t>
            </a:r>
            <a:endParaRPr kumimoji="1" lang="ja-JP" altLang="en-US" sz="2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5723964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Also NNLO fits are available.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348880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Charm PDF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3" name="Picture 3" descr="C:\Users\kawamura\Desktop\SS2010\figs\F2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8136" y="2780928"/>
            <a:ext cx="1602256" cy="144016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6588224" y="3284984"/>
            <a:ext cx="1512168" cy="10801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5" y="4581128"/>
            <a:ext cx="852574" cy="288032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2699792" y="6093296"/>
            <a:ext cx="5216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ABM, JD, MSTW, NNPDF, HERAPDF, CTEQ</a:t>
            </a:r>
            <a:endParaRPr kumimoji="1" lang="ja-JP" altLang="en-US" sz="2000" dirty="0" err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4704"/>
            <a:ext cx="691515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32240" y="580526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Stirling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1052736"/>
            <a:ext cx="2614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GB" altLang="ja-JP" sz="2000" dirty="0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Useful </a:t>
            </a:r>
            <a:r>
              <a:rPr kumimoji="1" lang="en-GB" altLang="ja-JP" sz="2000" dirty="0" err="1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webpages</a:t>
            </a:r>
            <a:endParaRPr kumimoji="1" lang="ja-JP" altLang="en-US" sz="2000" dirty="0" smtClean="0">
              <a:solidFill>
                <a:srgbClr val="1565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1556792"/>
            <a:ext cx="495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ja-JP" altLang="en-US" sz="2000" dirty="0" smtClean="0">
                <a:solidFill>
                  <a:srgbClr val="15651D"/>
                </a:solidFill>
                <a:latin typeface="Arial"/>
                <a:cs typeface="Arial"/>
              </a:rPr>
              <a:t>─  </a:t>
            </a:r>
            <a:r>
              <a:rPr kumimoji="1" lang="en-GB" altLang="ja-JP" sz="2000" dirty="0" err="1" smtClean="0">
                <a:solidFill>
                  <a:srgbClr val="15651D"/>
                </a:solidFill>
                <a:latin typeface="Arial"/>
                <a:cs typeface="Arial"/>
              </a:rPr>
              <a:t>cteq</a:t>
            </a:r>
            <a:r>
              <a:rPr kumimoji="1" lang="en-GB" altLang="ja-JP" sz="2000" dirty="0" smtClean="0">
                <a:solidFill>
                  <a:srgbClr val="15651D"/>
                </a:solidFill>
                <a:latin typeface="Arial"/>
                <a:cs typeface="Arial"/>
              </a:rPr>
              <a:t> meta-page                www.cteq.org</a:t>
            </a:r>
            <a:endParaRPr kumimoji="1" lang="ja-JP" altLang="en-US" sz="2000" dirty="0" smtClean="0">
              <a:solidFill>
                <a:srgbClr val="1565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5976" y="3861048"/>
            <a:ext cx="3040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http://durpdg.dur.ac.uk/</a:t>
            </a:r>
            <a:endParaRPr lang="ja-JP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63688" y="3861048"/>
            <a:ext cx="16838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ja-JP" altLang="en-US" sz="2000" dirty="0" smtClean="0">
                <a:solidFill>
                  <a:srgbClr val="15651D"/>
                </a:solidFill>
                <a:latin typeface="Arial"/>
                <a:cs typeface="Arial"/>
              </a:rPr>
              <a:t>─  </a:t>
            </a:r>
            <a:r>
              <a:rPr kumimoji="1" lang="en-GB" altLang="ja-JP" sz="2000" dirty="0" smtClean="0">
                <a:solidFill>
                  <a:srgbClr val="15651D"/>
                </a:solidFill>
                <a:latin typeface="Arial"/>
                <a:cs typeface="Arial"/>
              </a:rPr>
              <a:t>HEPDATA</a:t>
            </a:r>
            <a:endParaRPr kumimoji="1" lang="ja-JP" altLang="en-US" sz="2000" dirty="0" smtClean="0">
              <a:solidFill>
                <a:srgbClr val="1565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5013176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ja-JP" altLang="en-US" sz="2000" dirty="0" smtClean="0">
                <a:solidFill>
                  <a:srgbClr val="15651D"/>
                </a:solidFill>
                <a:latin typeface="Arial"/>
                <a:cs typeface="Arial"/>
              </a:rPr>
              <a:t>─  </a:t>
            </a:r>
            <a:r>
              <a:rPr kumimoji="1" lang="en-GB" altLang="ja-JP" sz="2000" dirty="0" err="1" smtClean="0">
                <a:solidFill>
                  <a:srgbClr val="15651D"/>
                </a:solidFill>
                <a:latin typeface="Arial"/>
                <a:cs typeface="Arial"/>
              </a:rPr>
              <a:t>hepforge</a:t>
            </a:r>
            <a:r>
              <a:rPr kumimoji="1" lang="en-GB" altLang="ja-JP" sz="2000" dirty="0" smtClean="0">
                <a:solidFill>
                  <a:srgbClr val="15651D"/>
                </a:solidFill>
                <a:latin typeface="Arial"/>
                <a:cs typeface="Arial"/>
              </a:rPr>
              <a:t>         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9952" y="5075892"/>
            <a:ext cx="4142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/>
              <a:t>http://www.hepforge.org/projects</a:t>
            </a:r>
            <a:endParaRPr lang="ja-JP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15424" y="1988840"/>
            <a:ext cx="3672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Many lecture slides and write-ups.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67744" y="3068960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dirty="0" smtClean="0"/>
              <a:t>http://cdsweb.cern.ch/collection/CERN%20Series?ln=ja</a:t>
            </a:r>
            <a:endParaRPr lang="ja-JP" alt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564904"/>
            <a:ext cx="2034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ja-JP" altLang="en-US" sz="2000" dirty="0" smtClean="0">
                <a:solidFill>
                  <a:srgbClr val="15651D"/>
                </a:solidFill>
                <a:latin typeface="Arial"/>
                <a:cs typeface="Arial"/>
              </a:rPr>
              <a:t>─  </a:t>
            </a:r>
            <a:r>
              <a:rPr kumimoji="1" lang="en-GB" altLang="ja-JP" sz="2000" dirty="0" smtClean="0">
                <a:solidFill>
                  <a:srgbClr val="15651D"/>
                </a:solidFill>
                <a:latin typeface="Arial"/>
                <a:cs typeface="Arial"/>
              </a:rPr>
              <a:t>CERN Series</a:t>
            </a:r>
            <a:endParaRPr kumimoji="1" lang="ja-JP" altLang="en-US" sz="2000" dirty="0" smtClean="0">
              <a:solidFill>
                <a:srgbClr val="15651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4437112"/>
            <a:ext cx="427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Collection of experimental data &amp; PDFs.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31840" y="5589240"/>
            <a:ext cx="491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Useful tools for jet calculation, shower MC etc.</a:t>
            </a:r>
            <a:endParaRPr kumimoji="1" lang="ja-JP" altLang="en-US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620688"/>
            <a:ext cx="45720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1-loop calculation in axial gauge</a:t>
            </a:r>
            <a:endParaRPr kumimoji="1" lang="ja-JP" altLang="en-US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kawamura\Desktop\SS2010\figs\DIS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99592" y="1556792"/>
            <a:ext cx="1584176" cy="1314667"/>
          </a:xfrm>
          <a:prstGeom prst="rect">
            <a:avLst/>
          </a:prstGeom>
          <a:noFill/>
        </p:spPr>
      </p:pic>
      <p:pic>
        <p:nvPicPr>
          <p:cNvPr id="1027" name="Picture 3" descr="C:\Users\kawamura\Desktop\SS2010\figs\DIS4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91881" y="1412776"/>
            <a:ext cx="1455899" cy="151216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3164" y="196967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kumimoji="1" lang="ja-JP" altLang="en-US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15585" y="1556792"/>
            <a:ext cx="104287" cy="144016"/>
          </a:xfrm>
          <a:prstGeom prst="rect">
            <a:avLst/>
          </a:prstGeom>
          <a:noFill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347864" y="2564904"/>
            <a:ext cx="114219" cy="144016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1954277"/>
            <a:ext cx="72008" cy="178579"/>
          </a:xfrm>
          <a:prstGeom prst="rect">
            <a:avLst/>
          </a:prstGeom>
          <a:noFill/>
          <a:ln/>
          <a:effectLst/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923928" y="2492896"/>
            <a:ext cx="144016" cy="144016"/>
          </a:xfrm>
          <a:prstGeom prst="rect">
            <a:avLst/>
          </a:prstGeom>
          <a:noFill/>
          <a:ln/>
          <a:effectLst/>
        </p:spPr>
      </p:pic>
      <p:pic>
        <p:nvPicPr>
          <p:cNvPr id="19" name="Picture 18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63888" y="1435819"/>
            <a:ext cx="144016" cy="120973"/>
          </a:xfrm>
          <a:prstGeom prst="rect">
            <a:avLst/>
          </a:prstGeom>
          <a:noFill/>
          <a:ln/>
          <a:effectLst/>
        </p:spPr>
      </p:pic>
      <p:pic>
        <p:nvPicPr>
          <p:cNvPr id="21" name="Picture 2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4009" y="1401257"/>
            <a:ext cx="144015" cy="227543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6889" y="2060848"/>
            <a:ext cx="1231335" cy="360040"/>
          </a:xfrm>
          <a:prstGeom prst="rect">
            <a:avLst/>
          </a:prstGeom>
          <a:noFill/>
        </p:spPr>
      </p:pic>
      <p:pic>
        <p:nvPicPr>
          <p:cNvPr id="25" name="Picture 24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19872" y="2060848"/>
            <a:ext cx="97559" cy="144016"/>
          </a:xfrm>
          <a:prstGeom prst="rect">
            <a:avLst/>
          </a:prstGeom>
          <a:noFill/>
          <a:ln/>
          <a:effectLst/>
        </p:spPr>
      </p:pic>
      <p:sp>
        <p:nvSpPr>
          <p:cNvPr id="26" name="TextBox 25"/>
          <p:cNvSpPr txBox="1"/>
          <p:nvPr/>
        </p:nvSpPr>
        <p:spPr>
          <a:xfrm>
            <a:off x="827584" y="3212976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Phase space integration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27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6081" y="3861048"/>
            <a:ext cx="6266279" cy="1080120"/>
          </a:xfrm>
          <a:prstGeom prst="rect">
            <a:avLst/>
          </a:prstGeom>
          <a:noFill/>
        </p:spPr>
      </p:pic>
      <p:pic>
        <p:nvPicPr>
          <p:cNvPr id="30" name="Picture 29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5301208"/>
            <a:ext cx="4435251" cy="505488"/>
          </a:xfrm>
          <a:prstGeom prst="rect">
            <a:avLst/>
          </a:prstGeom>
          <a:noFill/>
        </p:spPr>
      </p:pic>
      <p:pic>
        <p:nvPicPr>
          <p:cNvPr id="34" name="Picture 33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844786" y="1147728"/>
            <a:ext cx="1031470" cy="193040"/>
          </a:xfrm>
          <a:prstGeom prst="rect">
            <a:avLst/>
          </a:prstGeom>
          <a:noFill/>
          <a:ln/>
          <a:effectLst/>
        </p:spPr>
      </p:pic>
      <p:pic>
        <p:nvPicPr>
          <p:cNvPr id="35" name="Picture 34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44208" y="1412687"/>
            <a:ext cx="1884306" cy="288121"/>
          </a:xfrm>
          <a:prstGeom prst="rect">
            <a:avLst/>
          </a:prstGeom>
          <a:noFill/>
          <a:ln/>
          <a:effectLst/>
        </p:spPr>
      </p:pic>
      <p:sp>
        <p:nvSpPr>
          <p:cNvPr id="36" name="TextBox 35"/>
          <p:cNvSpPr txBox="1"/>
          <p:nvPr/>
        </p:nvSpPr>
        <p:spPr>
          <a:xfrm>
            <a:off x="5849173" y="1403484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latin typeface="Arial" pitchFamily="34" charset="0"/>
                <a:cs typeface="Arial" pitchFamily="34" charset="0"/>
              </a:rPr>
              <a:t>with</a:t>
            </a:r>
            <a:endParaRPr kumimoji="1"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08104" y="692696"/>
            <a:ext cx="2846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Ellis,Stirling,Webber</a:t>
            </a:r>
            <a:r>
              <a:rPr kumimoji="1" lang="en-GB" altLang="ja-JP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textbook</a:t>
            </a:r>
            <a:endParaRPr kumimoji="1" lang="ja-JP" altLang="en-US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27584" y="1030234"/>
            <a:ext cx="7128792" cy="526558"/>
          </a:xfrm>
          <a:prstGeom prst="rect">
            <a:avLst/>
          </a:prstGeom>
          <a:noFill/>
          <a:ln/>
          <a:effectLst/>
        </p:spPr>
      </p:pic>
      <p:pic>
        <p:nvPicPr>
          <p:cNvPr id="10" name="Picture 9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1680" y="1763302"/>
            <a:ext cx="2363838" cy="297546"/>
          </a:xfrm>
          <a:prstGeom prst="rect">
            <a:avLst/>
          </a:prstGeom>
          <a:noFill/>
          <a:ln/>
          <a:effectLst/>
        </p:spPr>
      </p:pic>
      <p:sp>
        <p:nvSpPr>
          <p:cNvPr id="11" name="TextBox 10"/>
          <p:cNvSpPr txBox="1"/>
          <p:nvPr/>
        </p:nvSpPr>
        <p:spPr>
          <a:xfrm>
            <a:off x="755576" y="2339588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GB" altLang="ja-JP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Matrix element squared</a:t>
            </a:r>
            <a:endParaRPr kumimoji="1" lang="ja-JP" alt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1960" y="172740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space-like</a:t>
            </a:r>
            <a:endParaRPr kumimoji="1" lang="ja-JP" alt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831986" y="2820290"/>
            <a:ext cx="5332302" cy="608710"/>
          </a:xfrm>
          <a:prstGeom prst="rect">
            <a:avLst/>
          </a:prstGeom>
          <a:noFill/>
          <a:ln/>
          <a:effectLst/>
        </p:spPr>
      </p:pic>
      <p:pic>
        <p:nvPicPr>
          <p:cNvPr id="15" name="Picture 14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423670" y="650483"/>
            <a:ext cx="1956642" cy="258237"/>
          </a:xfrm>
          <a:prstGeom prst="rect">
            <a:avLst/>
          </a:prstGeom>
          <a:noFill/>
          <a:ln/>
          <a:effectLst/>
        </p:spPr>
      </p:pic>
      <p:sp>
        <p:nvSpPr>
          <p:cNvPr id="28" name="TextBox 27"/>
          <p:cNvSpPr txBox="1"/>
          <p:nvPr/>
        </p:nvSpPr>
        <p:spPr>
          <a:xfrm>
            <a:off x="1331640" y="3522494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1600" dirty="0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Projection onto F</a:t>
            </a:r>
            <a:r>
              <a:rPr kumimoji="1" lang="en-GB" altLang="ja-JP" sz="2200" baseline="-25000" dirty="0" smtClean="0">
                <a:solidFill>
                  <a:srgbClr val="15651D"/>
                </a:solidFill>
                <a:latin typeface="Arial" pitchFamily="34" charset="0"/>
                <a:cs typeface="Arial" pitchFamily="34" charset="0"/>
              </a:rPr>
              <a:t>2</a:t>
            </a:r>
            <a:endParaRPr kumimoji="1" lang="ja-JP" altLang="en-US" sz="2200" baseline="-25000" dirty="0" smtClean="0">
              <a:solidFill>
                <a:srgbClr val="15651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51491" y="3889597"/>
            <a:ext cx="3574213" cy="619602"/>
          </a:xfrm>
          <a:prstGeom prst="rect">
            <a:avLst/>
          </a:prstGeom>
          <a:noFill/>
          <a:ln/>
          <a:effectLst/>
        </p:spPr>
      </p:pic>
      <p:pic>
        <p:nvPicPr>
          <p:cNvPr id="42" name="Picture 41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9245" y="3921986"/>
            <a:ext cx="2077075" cy="587647"/>
          </a:xfrm>
          <a:prstGeom prst="rect">
            <a:avLst/>
          </a:prstGeom>
          <a:noFill/>
          <a:ln/>
          <a:effectLst/>
        </p:spPr>
      </p:pic>
      <p:sp>
        <p:nvSpPr>
          <p:cNvPr id="34" name="TextBox 33"/>
          <p:cNvSpPr txBox="1"/>
          <p:nvPr/>
        </p:nvSpPr>
        <p:spPr>
          <a:xfrm>
            <a:off x="1540041" y="4901098"/>
            <a:ext cx="511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ja-JP" alt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→ </a:t>
            </a:r>
          </a:p>
        </p:txBody>
      </p:sp>
      <p:pic>
        <p:nvPicPr>
          <p:cNvPr id="43" name="Picture 42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5799" y="4766602"/>
            <a:ext cx="5309236" cy="750830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214468" y="5657491"/>
            <a:ext cx="5238441" cy="507927"/>
          </a:xfrm>
          <a:prstGeom prst="rect">
            <a:avLst/>
          </a:prstGeom>
          <a:noFill/>
          <a:ln/>
          <a:effectLst/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1294912"/>
              </p:ext>
            </p:extLst>
          </p:nvPr>
        </p:nvGraphicFramePr>
        <p:xfrm>
          <a:off x="5579554" y="1772816"/>
          <a:ext cx="504614" cy="24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Equation" r:id="rId19" imgW="838080" imgH="406080" progId="Equation.DSMT4">
                  <p:embed/>
                </p:oleObj>
              </mc:Choice>
              <mc:Fallback>
                <p:oleObj name="Equation" r:id="rId19" imgW="8380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79554" y="1772816"/>
                        <a:ext cx="504614" cy="24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6156176" y="1700808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(in the coll. limit)</a:t>
            </a:r>
            <a:endParaRPr kumimoji="1" lang="ja-JP" altLang="en-US" dirty="0" err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1600" y="692696"/>
            <a:ext cx="5142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Collinear divergence comes from the region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131322" y="1150622"/>
            <a:ext cx="2683602" cy="334290"/>
          </a:xfrm>
          <a:prstGeom prst="rect">
            <a:avLst/>
          </a:prstGeom>
          <a:noFill/>
          <a:ln/>
          <a:effectLst/>
        </p:spPr>
      </p:pic>
      <p:sp>
        <p:nvSpPr>
          <p:cNvPr id="9" name="TextBox 8"/>
          <p:cNvSpPr txBox="1"/>
          <p:nvPr/>
        </p:nvSpPr>
        <p:spPr>
          <a:xfrm>
            <a:off x="1115616" y="1628800"/>
            <a:ext cx="926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Hence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39847" y="1988840"/>
            <a:ext cx="6272513" cy="673189"/>
          </a:xfrm>
          <a:prstGeom prst="rect">
            <a:avLst/>
          </a:prstGeom>
          <a:noFill/>
          <a:ln/>
          <a:effectLst/>
        </p:spPr>
      </p:pic>
      <p:cxnSp>
        <p:nvCxnSpPr>
          <p:cNvPr id="15" name="Straight Arrow Connector 14"/>
          <p:cNvCxnSpPr/>
          <p:nvPr/>
        </p:nvCxnSpPr>
        <p:spPr>
          <a:xfrm rot="16200000" flipV="1">
            <a:off x="4319972" y="2744924"/>
            <a:ext cx="216024" cy="14401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99992" y="2780928"/>
            <a:ext cx="2935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IR cut-off (regularization)</a:t>
            </a:r>
            <a:endParaRPr kumimoji="1" lang="ja-JP" altLang="en-US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211960" y="3284984"/>
            <a:ext cx="320127" cy="432048"/>
          </a:xfrm>
          <a:prstGeom prst="downArrow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3" name="Picture 2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3861048"/>
            <a:ext cx="5832648" cy="626344"/>
          </a:xfrm>
          <a:prstGeom prst="rect">
            <a:avLst/>
          </a:prstGeom>
          <a:noFill/>
          <a:ln/>
          <a:effectLst/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651476"/>
              </p:ext>
            </p:extLst>
          </p:nvPr>
        </p:nvGraphicFramePr>
        <p:xfrm>
          <a:off x="1907704" y="4652963"/>
          <a:ext cx="5112568" cy="1618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9" imgW="7899120" imgH="2501640" progId="Equation.DSMT4">
                  <p:embed/>
                </p:oleObj>
              </mc:Choice>
              <mc:Fallback>
                <p:oleObj name="Equation" r:id="rId9" imgW="7899120" imgH="250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4652963"/>
                        <a:ext cx="5112568" cy="1618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503026" y="5457418"/>
            <a:ext cx="2209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1-loop factorization</a:t>
            </a:r>
            <a:endParaRPr kumimoji="1" lang="ja-JP" altLang="en-US" sz="20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454884" y="5445224"/>
            <a:ext cx="1493380" cy="79208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36296" y="5573271"/>
            <a:ext cx="1517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ollinear div.</a:t>
            </a:r>
            <a:endParaRPr kumimoji="1" lang="ja-JP" alt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3026" y="3501008"/>
            <a:ext cx="2898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1" lang="en-US" altLang="ja-JP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artonic</a:t>
            </a:r>
            <a:r>
              <a:rPr kumimoji="1" lang="en-US" altLang="ja-JP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structure function</a:t>
            </a:r>
            <a:endParaRPr kumimoji="1" lang="ja-JP" altLang="en-US" sz="2000" dirty="0" err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59632" y="1950419"/>
            <a:ext cx="6552728" cy="614485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2708920"/>
            <a:ext cx="5256584" cy="563387"/>
          </a:xfrm>
          <a:prstGeom prst="rect">
            <a:avLst/>
          </a:prstGeom>
          <a:noFill/>
          <a:ln/>
          <a:effectLst/>
        </p:spPr>
      </p:pic>
      <p:pic>
        <p:nvPicPr>
          <p:cNvPr id="33" name="Picture 32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03648" y="3429000"/>
            <a:ext cx="5616635" cy="467617"/>
          </a:xfrm>
          <a:prstGeom prst="rect">
            <a:avLst/>
          </a:prstGeom>
          <a:noFill/>
          <a:ln/>
          <a:effectLst/>
        </p:spPr>
      </p:pic>
      <p:sp>
        <p:nvSpPr>
          <p:cNvPr id="14" name="TextBox 13"/>
          <p:cNvSpPr txBox="1"/>
          <p:nvPr/>
        </p:nvSpPr>
        <p:spPr>
          <a:xfrm>
            <a:off x="1225487" y="476672"/>
            <a:ext cx="36824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GB" altLang="ja-JP" sz="2000" dirty="0" err="1" smtClean="0">
                <a:latin typeface="Times New Roman" pitchFamily="18" charset="0"/>
                <a:cs typeface="Times New Roman" pitchFamily="18" charset="0"/>
              </a:rPr>
              <a:t>Cutoff</a:t>
            </a:r>
            <a:r>
              <a:rPr kumimoji="1" lang="en-GB" altLang="ja-JP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GB" altLang="ja-JP" sz="2000" dirty="0" err="1" smtClean="0">
                <a:latin typeface="Times New Roman" pitchFamily="18" charset="0"/>
                <a:cs typeface="Times New Roman" pitchFamily="18" charset="0"/>
              </a:rPr>
              <a:t>reguralization</a:t>
            </a:r>
            <a:endParaRPr kumimoji="1" lang="en-GB" altLang="ja-JP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r>
              <a:rPr kumimoji="1" lang="en-GB" altLang="ja-JP" sz="2000" dirty="0" smtClean="0">
                <a:latin typeface="Times New Roman" pitchFamily="18" charset="0"/>
                <a:cs typeface="Times New Roman" pitchFamily="18" charset="0"/>
              </a:rPr>
              <a:t>      → Dimensional regularization</a:t>
            </a:r>
            <a:endParaRPr kumimoji="1" lang="ja-JP" alt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27584" y="1412776"/>
            <a:ext cx="281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1-loop factorization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7584" y="4428095"/>
            <a:ext cx="3778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kumimoji="1" lang="en-GB" altLang="ja-JP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Hadronic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structure function </a:t>
            </a:r>
            <a:endParaRPr kumimoji="1" lang="ja-JP" altLang="en-US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32523" y="5076167"/>
            <a:ext cx="6741498" cy="1017129"/>
          </a:xfrm>
          <a:prstGeom prst="rect">
            <a:avLst/>
          </a:prstGeom>
          <a:noFill/>
          <a:ln/>
          <a:effectLst/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77503"/>
              </p:ext>
            </p:extLst>
          </p:nvPr>
        </p:nvGraphicFramePr>
        <p:xfrm>
          <a:off x="5285122" y="548680"/>
          <a:ext cx="2599246" cy="659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Equation" r:id="rId11" imgW="4356000" imgH="1104840" progId="Equation.DSMT4">
                  <p:embed/>
                </p:oleObj>
              </mc:Choice>
              <mc:Fallback>
                <p:oleObj name="Equation" r:id="rId11" imgW="4356000" imgH="1104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5122" y="548680"/>
                        <a:ext cx="2599246" cy="659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300192" y="1412776"/>
            <a:ext cx="20521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actorization scale</a:t>
            </a:r>
            <a:endParaRPr kumimoji="1" lang="ja-JP" altLang="en-US" sz="20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 flipH="1">
            <a:off x="5796136" y="1628800"/>
            <a:ext cx="504056" cy="3600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1259632" y="3861048"/>
            <a:ext cx="619268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Rectangle 34"/>
          <p:cNvSpPr/>
          <p:nvPr/>
        </p:nvSpPr>
        <p:spPr>
          <a:xfrm>
            <a:off x="683568" y="4797152"/>
            <a:ext cx="7920880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5576" y="1628800"/>
            <a:ext cx="2160240" cy="1728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122" name="Picture 2" descr="C:\Users\kawamura\Desktop\SS2010\figs\DIS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15616" y="1844824"/>
            <a:ext cx="1630306" cy="129614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123" name="Picture 3" descr="C:\Users\kawamura\Desktop\SS2010\figs\DIS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44496" y="1628800"/>
            <a:ext cx="1375576" cy="1533689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" name="Straight Arrow Connector 6"/>
          <p:cNvCxnSpPr/>
          <p:nvPr/>
        </p:nvCxnSpPr>
        <p:spPr>
          <a:xfrm>
            <a:off x="5364088" y="2491308"/>
            <a:ext cx="504056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C:\Users\kawamura\Desktop\SS2010\figs\DIS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80669" y="1196752"/>
            <a:ext cx="1731691" cy="23762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/>
          <p:cNvSpPr txBox="1"/>
          <p:nvPr/>
        </p:nvSpPr>
        <p:spPr>
          <a:xfrm>
            <a:off x="3169228" y="2204864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8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=</a:t>
            </a:r>
            <a:endParaRPr kumimoji="1" lang="ja-JP" altLang="en-US" sz="28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764704"/>
            <a:ext cx="2727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200" dirty="0" smtClean="0">
                <a:solidFill>
                  <a:srgbClr val="00206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Factorization in DIS </a:t>
            </a:r>
            <a:endParaRPr kumimoji="1" lang="ja-JP" altLang="en-US" sz="2200" dirty="0" smtClean="0">
              <a:solidFill>
                <a:srgbClr val="00206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pic>
        <p:nvPicPr>
          <p:cNvPr id="13" name="Picture 1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70732" y="2276872"/>
            <a:ext cx="345284" cy="269752"/>
          </a:xfrm>
          <a:prstGeom prst="rect">
            <a:avLst/>
          </a:prstGeom>
          <a:noFill/>
        </p:spPr>
      </p:pic>
      <p:pic>
        <p:nvPicPr>
          <p:cNvPr id="17" name="Picture 1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79575" y="1772816"/>
            <a:ext cx="384713" cy="288534"/>
          </a:xfrm>
          <a:prstGeom prst="rect">
            <a:avLst/>
          </a:prstGeom>
          <a:noFill/>
          <a:ln/>
          <a:effectLst/>
        </p:spPr>
      </p:pic>
      <p:pic>
        <p:nvPicPr>
          <p:cNvPr id="16" name="Picture 15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730164" y="2708920"/>
            <a:ext cx="462512" cy="288032"/>
          </a:xfrm>
          <a:prstGeom prst="rect">
            <a:avLst/>
          </a:prstGeom>
          <a:noFill/>
          <a:ln/>
          <a:effectLst/>
        </p:spPr>
      </p:pic>
      <p:pic>
        <p:nvPicPr>
          <p:cNvPr id="20" name="Picture 19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98118" y="3068960"/>
            <a:ext cx="249546" cy="230923"/>
          </a:xfrm>
          <a:prstGeom prst="rect">
            <a:avLst/>
          </a:prstGeom>
          <a:noFill/>
          <a:ln/>
          <a:effectLst/>
        </p:spPr>
      </p:pic>
      <p:pic>
        <p:nvPicPr>
          <p:cNvPr id="28" name="Picture 27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31640" y="3921161"/>
            <a:ext cx="6023318" cy="659967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41" name="Picture 40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40892" y="4933499"/>
            <a:ext cx="7691548" cy="583733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38" name="Picture 37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64970" y="1772816"/>
            <a:ext cx="310686" cy="329402"/>
          </a:xfrm>
          <a:prstGeom prst="rect">
            <a:avLst/>
          </a:prstGeom>
          <a:noFill/>
          <a:ln/>
          <a:effectLst/>
        </p:spPr>
      </p:pic>
      <p:pic>
        <p:nvPicPr>
          <p:cNvPr id="40" name="Picture 39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91061" y="2564903"/>
            <a:ext cx="280739" cy="217105"/>
          </a:xfrm>
          <a:prstGeom prst="rect">
            <a:avLst/>
          </a:prstGeom>
          <a:noFill/>
          <a:ln/>
          <a:effectLst/>
        </p:spPr>
      </p:pic>
      <p:pic>
        <p:nvPicPr>
          <p:cNvPr id="44" name="Picture 43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348880"/>
            <a:ext cx="144016" cy="144016"/>
          </a:xfrm>
          <a:prstGeom prst="rect">
            <a:avLst/>
          </a:prstGeom>
          <a:noFill/>
        </p:spPr>
      </p:pic>
      <p:pic>
        <p:nvPicPr>
          <p:cNvPr id="45" name="Picture 44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6336" y="2348880"/>
            <a:ext cx="144016" cy="144016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3520224" y="5805264"/>
            <a:ext cx="2347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Coefficient functions</a:t>
            </a:r>
            <a:endParaRPr kumimoji="1" lang="ja-JP" altLang="en-US" sz="2000" dirty="0" err="1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2267744" y="4653136"/>
            <a:ext cx="6336704" cy="1130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3131840" y="1412776"/>
            <a:ext cx="5472608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Rectangle 28"/>
          <p:cNvSpPr/>
          <p:nvPr/>
        </p:nvSpPr>
        <p:spPr>
          <a:xfrm>
            <a:off x="899592" y="1412776"/>
            <a:ext cx="1584176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Rectangle 2"/>
          <p:cNvSpPr/>
          <p:nvPr/>
        </p:nvSpPr>
        <p:spPr>
          <a:xfrm>
            <a:off x="606612" y="539969"/>
            <a:ext cx="32533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kumimoji="1" lang="en-GB" altLang="ja-JP" sz="3200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8"/>
                <a:cs typeface="Arial" pitchFamily="34" charset="0"/>
              </a:rPr>
              <a:t>DGLAP equation</a:t>
            </a:r>
            <a:endParaRPr kumimoji="1" lang="ja-JP" altLang="en-US" sz="3200" dirty="0" smtClean="0">
              <a:solidFill>
                <a:srgbClr val="FF0000"/>
              </a:solidFill>
              <a:latin typeface="Arial" pitchFamily="34" charset="0"/>
              <a:ea typeface="Arial Unicode MS" pitchFamily="50" charset="-128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627784" y="1843236"/>
            <a:ext cx="432048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580112" y="476672"/>
            <a:ext cx="2856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Dokshitzer</a:t>
            </a:r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: </a:t>
            </a:r>
            <a:r>
              <a:rPr kumimoji="1" lang="en-GB" altLang="ja-JP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Gribov,Lipatov</a:t>
            </a:r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: </a:t>
            </a:r>
          </a:p>
          <a:p>
            <a:r>
              <a:rPr kumimoji="1" lang="en-GB" altLang="ja-JP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Altarelli</a:t>
            </a:r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, </a:t>
            </a:r>
            <a:r>
              <a:rPr kumimoji="1" lang="en-GB" altLang="ja-JP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Parisi</a:t>
            </a:r>
            <a:r>
              <a:rPr kumimoji="1" lang="en-GB" altLang="ja-JP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</a:t>
            </a:r>
            <a:endParaRPr kumimoji="1" lang="ja-JP" altLang="en-US" dirty="0" smtClean="0">
              <a:solidFill>
                <a:srgbClr val="002060"/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pic>
        <p:nvPicPr>
          <p:cNvPr id="17" name="Picture 28" descr="split_gener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32240" y="2420888"/>
            <a:ext cx="620713" cy="719137"/>
          </a:xfrm>
          <a:prstGeom prst="rect">
            <a:avLst/>
          </a:prstGeom>
          <a:noFill/>
        </p:spPr>
      </p:pic>
      <p:pic>
        <p:nvPicPr>
          <p:cNvPr id="49" name="Picture 4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082828" y="1556792"/>
            <a:ext cx="1256924" cy="664747"/>
          </a:xfrm>
          <a:prstGeom prst="rect">
            <a:avLst/>
          </a:prstGeom>
          <a:solidFill>
            <a:schemeClr val="bg1"/>
          </a:solidFill>
          <a:ln/>
          <a:effectLst/>
        </p:spPr>
      </p:pic>
      <p:pic>
        <p:nvPicPr>
          <p:cNvPr id="18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8727" y="3068960"/>
            <a:ext cx="109537" cy="184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248925" y="1556791"/>
            <a:ext cx="5238434" cy="645113"/>
          </a:xfrm>
          <a:prstGeom prst="rect">
            <a:avLst/>
          </a:prstGeom>
          <a:noFill/>
          <a:ln/>
          <a:effectLst/>
        </p:spPr>
      </p:pic>
      <p:pic>
        <p:nvPicPr>
          <p:cNvPr id="19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6066" y="2276872"/>
            <a:ext cx="122238" cy="122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0" name="TextBox 19"/>
          <p:cNvSpPr txBox="1"/>
          <p:nvPr/>
        </p:nvSpPr>
        <p:spPr>
          <a:xfrm>
            <a:off x="4042799" y="2412176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>
                <a:solidFill>
                  <a:srgbClr val="B10FA5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s</a:t>
            </a:r>
            <a:r>
              <a:rPr kumimoji="1" lang="en-GB" altLang="ja-JP" dirty="0" smtClean="0">
                <a:solidFill>
                  <a:srgbClr val="B10FA5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plitting functions</a:t>
            </a:r>
            <a:endParaRPr kumimoji="1" lang="ja-JP" altLang="en-US" dirty="0" smtClean="0">
              <a:solidFill>
                <a:srgbClr val="B10FA5"/>
              </a:solidFill>
              <a:latin typeface="Times New Roman" pitchFamily="18" charset="0"/>
              <a:ea typeface="Arial Unicode MS" pitchFamily="50" charset="-128"/>
              <a:cs typeface="Times New Roman" pitchFamily="18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5868142" y="2132856"/>
            <a:ext cx="262850" cy="36004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453528" y="4389266"/>
            <a:ext cx="6253168" cy="527740"/>
          </a:xfrm>
          <a:prstGeom prst="rect">
            <a:avLst/>
          </a:prstGeom>
          <a:noFill/>
          <a:ln/>
          <a:effectLst/>
        </p:spPr>
      </p:pic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031102" y="4994592"/>
            <a:ext cx="78258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ja-JP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LO ‘74</a:t>
            </a:r>
            <a:endParaRPr lang="en-US" altLang="ja-JP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364088" y="5003884"/>
            <a:ext cx="930063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ja-JP" sz="1600" dirty="0" smtClean="0">
                <a:solidFill>
                  <a:schemeClr val="accent2"/>
                </a:solidFill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NLO ‘80</a:t>
            </a:r>
            <a:endParaRPr lang="en-US" altLang="ja-JP" sz="1600" dirty="0">
              <a:solidFill>
                <a:schemeClr val="accent2"/>
              </a:solidFill>
              <a:latin typeface="Times New Roman" pitchFamily="18" charset="0"/>
              <a:ea typeface="Segoe UI Symbol" pitchFamily="34" charset="0"/>
              <a:cs typeface="Times New Roman" pitchFamily="18" charset="0"/>
            </a:endParaRPr>
          </a:p>
        </p:txBody>
      </p:sp>
      <p:sp>
        <p:nvSpPr>
          <p:cNvPr id="26" name="Text Box 13"/>
          <p:cNvSpPr txBox="1">
            <a:spLocks noChangeArrowheads="1"/>
          </p:cNvSpPr>
          <p:nvPr/>
        </p:nvSpPr>
        <p:spPr bwMode="auto">
          <a:xfrm>
            <a:off x="7164288" y="4931876"/>
            <a:ext cx="107753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 altLang="ja-JP" sz="1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NNLO ‘04</a:t>
            </a:r>
            <a:endParaRPr lang="en-US" altLang="ja-JP" sz="1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59832" y="3402719"/>
            <a:ext cx="4784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● PDF itself is not calculable </a:t>
            </a:r>
            <a:r>
              <a:rPr kumimoji="1" lang="en-GB" altLang="ja-JP" sz="2000" dirty="0" err="1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perturbatively</a:t>
            </a:r>
            <a:r>
              <a:rPr kumimoji="1" lang="en-GB" altLang="ja-JP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, </a:t>
            </a:r>
          </a:p>
          <a:p>
            <a:r>
              <a:rPr kumimoji="1" lang="en-GB" altLang="ja-JP" sz="2000" dirty="0" smtClean="0">
                <a:solidFill>
                  <a:srgbClr val="002060"/>
                </a:solidFill>
                <a:latin typeface="Times New Roman" pitchFamily="18" charset="0"/>
                <a:ea typeface="Arial Unicode MS" pitchFamily="50" charset="-128"/>
                <a:cs typeface="Times New Roman" pitchFamily="18" charset="0"/>
              </a:rPr>
              <a:t>   but its scale dependence is calculable. 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83568" y="2492896"/>
            <a:ext cx="2160240" cy="2405088"/>
            <a:chOff x="683568" y="2492896"/>
            <a:chExt cx="2160240" cy="2405088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683568" y="2492896"/>
              <a:ext cx="1584176" cy="170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Rectangle 33"/>
            <p:cNvSpPr/>
            <p:nvPr/>
          </p:nvSpPr>
          <p:spPr>
            <a:xfrm>
              <a:off x="899592" y="3501008"/>
              <a:ext cx="1008112" cy="5760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27584" y="3212976"/>
              <a:ext cx="1296144" cy="936104"/>
            </a:xfrm>
            <a:prstGeom prst="rect">
              <a:avLst/>
            </a:prstGeom>
            <a:noFill/>
            <a:ln w="25400">
              <a:solidFill>
                <a:srgbClr val="1B06B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7" name="Picture 46" descr="TP_tmp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4581128"/>
              <a:ext cx="903625" cy="3168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44" name="Picture 43" descr="TP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0661" y="2852936"/>
              <a:ext cx="333147" cy="28803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46" name="Straight Arrow Connector 45"/>
            <p:cNvCxnSpPr/>
            <p:nvPr/>
          </p:nvCxnSpPr>
          <p:spPr>
            <a:xfrm rot="10800000" flipV="1">
              <a:off x="1547664" y="3645024"/>
              <a:ext cx="360040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Picture 52" descr="TP_tmp.png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2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2087" y="4221088"/>
              <a:ext cx="902650" cy="31651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55" name="Straight Arrow Connector 54"/>
            <p:cNvCxnSpPr/>
            <p:nvPr/>
          </p:nvCxnSpPr>
          <p:spPr>
            <a:xfrm rot="10800000" flipV="1">
              <a:off x="1835696" y="3068960"/>
              <a:ext cx="504056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13" descr="splitti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004048" y="5517232"/>
            <a:ext cx="2663825" cy="725488"/>
          </a:xfrm>
          <a:prstGeom prst="rect">
            <a:avLst/>
          </a:prstGeom>
          <a:noFill/>
        </p:spPr>
      </p:pic>
      <p:pic>
        <p:nvPicPr>
          <p:cNvPr id="36" name="Picture 1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6313" y="6381328"/>
            <a:ext cx="614362" cy="22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7" name="Picture 1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51675" y="6381328"/>
            <a:ext cx="614363" cy="22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8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9200" y="6381328"/>
            <a:ext cx="614363" cy="22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9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1813" y="6381328"/>
            <a:ext cx="614362" cy="223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" name="右カーブ矢印 4"/>
          <p:cNvSpPr/>
          <p:nvPr/>
        </p:nvSpPr>
        <p:spPr>
          <a:xfrm>
            <a:off x="4139952" y="5373216"/>
            <a:ext cx="261806" cy="753562"/>
          </a:xfrm>
          <a:prstGeom prst="curv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70" name="Text Box 6"/>
          <p:cNvSpPr txBox="1">
            <a:spLocks noChangeArrowheads="1"/>
          </p:cNvSpPr>
          <p:nvPr/>
        </p:nvSpPr>
        <p:spPr bwMode="auto">
          <a:xfrm>
            <a:off x="684213" y="1196975"/>
            <a:ext cx="425212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Leading log. </a:t>
            </a:r>
            <a:r>
              <a:rPr lang="en-US" altLang="ja-JP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pproximation  ↔ </a:t>
            </a:r>
            <a:r>
              <a:rPr lang="en-US" altLang="ja-JP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altLang="ja-JP" baseline="-25000" dirty="0" err="1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ja-JP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ordering</a:t>
            </a:r>
            <a:endParaRPr lang="en-US" altLang="ja-JP" dirty="0">
              <a:solidFill>
                <a:srgbClr val="3333CC"/>
              </a:solidFill>
            </a:endParaRPr>
          </a:p>
        </p:txBody>
      </p:sp>
      <p:pic>
        <p:nvPicPr>
          <p:cNvPr id="113671" name="Picture 7" descr="k_t_orderi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01650" y="1700213"/>
            <a:ext cx="1693863" cy="2592387"/>
          </a:xfrm>
          <a:prstGeom prst="rect">
            <a:avLst/>
          </a:prstGeom>
          <a:noFill/>
        </p:spPr>
      </p:pic>
      <p:pic>
        <p:nvPicPr>
          <p:cNvPr id="11367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2686050"/>
            <a:ext cx="238125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674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2205038"/>
            <a:ext cx="103970" cy="1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675" name="Line 11"/>
          <p:cNvSpPr>
            <a:spLocks noChangeShapeType="1"/>
          </p:cNvSpPr>
          <p:nvPr/>
        </p:nvSpPr>
        <p:spPr bwMode="auto">
          <a:xfrm>
            <a:off x="900113" y="2852738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13677" name="Picture 1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068638"/>
            <a:ext cx="249238" cy="238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678" name="Line 14"/>
          <p:cNvSpPr>
            <a:spLocks noChangeShapeType="1"/>
          </p:cNvSpPr>
          <p:nvPr/>
        </p:nvSpPr>
        <p:spPr bwMode="auto">
          <a:xfrm>
            <a:off x="900113" y="3213100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1368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750" y="3789363"/>
            <a:ext cx="261938" cy="20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682" name="Line 18"/>
          <p:cNvSpPr>
            <a:spLocks noChangeShapeType="1"/>
          </p:cNvSpPr>
          <p:nvPr/>
        </p:nvSpPr>
        <p:spPr bwMode="auto">
          <a:xfrm>
            <a:off x="900113" y="3933825"/>
            <a:ext cx="2873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13684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1707" y="4405312"/>
            <a:ext cx="140239" cy="1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688" name="Picture 2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276475"/>
            <a:ext cx="17287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692" name="Picture 2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773238"/>
            <a:ext cx="792162" cy="295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693" name="Text Box 29"/>
          <p:cNvSpPr txBox="1">
            <a:spLocks noChangeArrowheads="1"/>
          </p:cNvSpPr>
          <p:nvPr/>
        </p:nvSpPr>
        <p:spPr bwMode="auto">
          <a:xfrm>
            <a:off x="4067944" y="1700213"/>
            <a:ext cx="2746265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⇔</a:t>
            </a:r>
            <a:r>
              <a:rPr lang="en-US" altLang="ja-JP" sz="2000" dirty="0" smtClean="0">
                <a:latin typeface="ＭＳ Ｐゴシック" charset="-128"/>
              </a:rPr>
              <a:t> </a:t>
            </a:r>
            <a:r>
              <a:rPr lang="en-US" altLang="ja-JP" sz="2000" dirty="0" smtClean="0">
                <a:latin typeface="Times New Roman" pitchFamily="18" charset="0"/>
                <a:cs typeface="Times New Roman" pitchFamily="18" charset="0"/>
              </a:rPr>
              <a:t>emission of n gluons </a:t>
            </a:r>
            <a:endParaRPr lang="ja-JP" altLang="en-US" dirty="0">
              <a:solidFill>
                <a:srgbClr val="FF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712" name="Picture 4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708275"/>
            <a:ext cx="2952750" cy="203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713" name="Picture 4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2996952"/>
            <a:ext cx="3641725" cy="282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715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3716338"/>
            <a:ext cx="1951037" cy="1905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717" name="Picture 5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413" y="3573463"/>
            <a:ext cx="4187825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3725" name="Text Box 61"/>
          <p:cNvSpPr txBox="1">
            <a:spLocks noChangeArrowheads="1"/>
          </p:cNvSpPr>
          <p:nvPr/>
        </p:nvSpPr>
        <p:spPr bwMode="auto">
          <a:xfrm>
            <a:off x="4644008" y="4797152"/>
            <a:ext cx="362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400" dirty="0">
                <a:latin typeface="ＭＳ Ｐゴシック" charset="-128"/>
              </a:rPr>
              <a:t>⇓</a:t>
            </a:r>
          </a:p>
        </p:txBody>
      </p:sp>
      <p:sp>
        <p:nvSpPr>
          <p:cNvPr id="113728" name="Text Box 64"/>
          <p:cNvSpPr txBox="1">
            <a:spLocks noChangeArrowheads="1"/>
          </p:cNvSpPr>
          <p:nvPr/>
        </p:nvSpPr>
        <p:spPr bwMode="auto">
          <a:xfrm>
            <a:off x="916888" y="5795972"/>
            <a:ext cx="802078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ja-JP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err="1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actorization</a:t>
            </a:r>
            <a:r>
              <a:rPr lang="en-US" altLang="ja-JP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scale </a:t>
            </a:r>
            <a:r>
              <a:rPr lang="el-GR" altLang="ja-JP" dirty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ja-JP" baseline="-25000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ja-JP" dirty="0" smtClean="0">
                <a:solidFill>
                  <a:srgbClr val="336600"/>
                </a:solidFill>
                <a:latin typeface="Times New Roman" pitchFamily="18" charset="0"/>
                <a:cs typeface="Times New Roman" pitchFamily="18" charset="0"/>
              </a:rPr>
              <a:t> = a cutoff scale which divides the inside and outside of hadron</a:t>
            </a:r>
          </a:p>
        </p:txBody>
      </p:sp>
      <p:pic>
        <p:nvPicPr>
          <p:cNvPr id="113746" name="Picture 8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41106" y="4241800"/>
            <a:ext cx="3435350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747" name="Picture 8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5229200"/>
            <a:ext cx="2879725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3748" name="Picture 8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4289425"/>
            <a:ext cx="3778250" cy="539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" name="テキスト ボックス 1"/>
          <p:cNvSpPr txBox="1"/>
          <p:nvPr/>
        </p:nvSpPr>
        <p:spPr>
          <a:xfrm>
            <a:off x="2483768" y="332656"/>
            <a:ext cx="4575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kumimoji="1" lang="en-US" altLang="ja-JP" sz="3200" dirty="0" smtClean="0">
                <a:latin typeface="Times New Roman" pitchFamily="18" charset="0"/>
                <a:cs typeface="Times New Roman" pitchFamily="18" charset="0"/>
              </a:rPr>
              <a:t>Scale dependence of PDFs</a:t>
            </a:r>
            <a:endParaRPr kumimoji="1" lang="ja-JP" altLang="en-US" sz="3200" dirty="0" err="1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グループ化 27"/>
          <p:cNvGrpSpPr/>
          <p:nvPr/>
        </p:nvGrpSpPr>
        <p:grpSpPr>
          <a:xfrm>
            <a:off x="7236296" y="771884"/>
            <a:ext cx="1656184" cy="2033228"/>
            <a:chOff x="683568" y="2492896"/>
            <a:chExt cx="2160240" cy="2405088"/>
          </a:xfrm>
        </p:grpSpPr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83568" y="2492896"/>
              <a:ext cx="1584176" cy="1700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Rectangle 33"/>
            <p:cNvSpPr/>
            <p:nvPr/>
          </p:nvSpPr>
          <p:spPr>
            <a:xfrm>
              <a:off x="899592" y="3501008"/>
              <a:ext cx="1008112" cy="57606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Rectangle 34"/>
            <p:cNvSpPr/>
            <p:nvPr/>
          </p:nvSpPr>
          <p:spPr>
            <a:xfrm>
              <a:off x="827584" y="3212976"/>
              <a:ext cx="1296144" cy="936104"/>
            </a:xfrm>
            <a:prstGeom prst="rect">
              <a:avLst/>
            </a:prstGeom>
            <a:noFill/>
            <a:ln w="25400">
              <a:solidFill>
                <a:srgbClr val="1B06B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2" name="Picture 46" descr="TP_tmp.png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1600" y="4581128"/>
              <a:ext cx="903625" cy="316856"/>
            </a:xfrm>
            <a:prstGeom prst="rect">
              <a:avLst/>
            </a:prstGeom>
            <a:noFill/>
            <a:ln/>
            <a:effectLst/>
          </p:spPr>
        </p:pic>
        <p:pic>
          <p:nvPicPr>
            <p:cNvPr id="33" name="Picture 43" descr="TP_tmp.png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3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510661" y="2852936"/>
              <a:ext cx="333147" cy="288032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4" name="Straight Arrow Connector 45"/>
            <p:cNvCxnSpPr/>
            <p:nvPr/>
          </p:nvCxnSpPr>
          <p:spPr>
            <a:xfrm rot="10800000" flipV="1">
              <a:off x="1547664" y="3645024"/>
              <a:ext cx="360040" cy="7200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52" descr="TP_tmp.png"/>
            <p:cNvPicPr>
              <a:picLocks noChangeAspect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972087" y="4221088"/>
              <a:ext cx="902650" cy="316514"/>
            </a:xfrm>
            <a:prstGeom prst="rect">
              <a:avLst/>
            </a:prstGeom>
            <a:noFill/>
            <a:ln/>
            <a:effectLst/>
          </p:spPr>
        </p:pic>
        <p:cxnSp>
          <p:nvCxnSpPr>
            <p:cNvPr id="36" name="Straight Arrow Connector 54"/>
            <p:cNvCxnSpPr/>
            <p:nvPr/>
          </p:nvCxnSpPr>
          <p:spPr>
            <a:xfrm rot="10800000" flipV="1">
              <a:off x="1835696" y="3068960"/>
              <a:ext cx="504056" cy="21602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slides}&#10;\pagestyle{empty}&#10;\usepackage{color}&#10;\begin{document}&#10;\color{blue}&#10;\begin{eqnarray}&#10;&#10;\nonumber&#10;\end{eqnarray}&#10;\end{document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q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7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blue{&#10;\frac{dD_a(z,\mu^2)}{d\ln{\mu^2}}&#10;=\frac{\alpha_s}{2\pi}\sum_b&#10;\int_z^1&#10;\frac{dz}{z}P_{ba}(\alpha_s(\mu),y)&#10;D_b\left(\frac{z}{y},\mu^2\right)&#10;}&#10;\nonumber&#10;\end{eqnarray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72"/>
  <p:tag name="PICTUREFILESIZE" val="992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$\mu^2=10$GeV$^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3"/>
  <p:tag name="PICTUREFILESIZE" val="235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$\mu^2=M_z^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7"/>
  <p:tag name="PICTUREFILESIZE" val="192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u_v=u-\bar{u},~d_v=d-\bar{d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3"/>
  <p:tag name="PICTUREFILESIZE" val="237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%\color{blue}&#10;\color[rgb]{0.5,0.2,0}&#10;$\displaystyle&#10;P^{(0)}_{ab}(x)$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72"/>
  <p:tag name="PICTUREFILESIZE" val="346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T_3=u+\bar{u}-(d+\bar{d}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1"/>
  <p:tag name="PICTUREFILESIZE" val="26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T_8=u+\bar{u}+(d+\bar{d})-2(s+\bar{s}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0"/>
  <p:tag name="PICTUREFILESIZE" val="3823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mu^2\frac{d}{d\mu^2} q_{ns}(x,\mu^2)&#10;=\frac{\alpha_s}{2\pi}\int_x^1 \frac{dz}{z} &#10;P_{qq}^{(0)}\left(\frac{x}{z}\right)q_{ns}(z,\mu^2)&#10;\equiv\frac{\alpha_s}{2\pi}P_{qq}^{(0)}\otimes q_{ns}(x,\mu^2)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68"/>
  <p:tag name="PICTUREFILESIZE" val="10898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Sigma=u+\bar{u}+(d+\bar{d})+(s+\bar{s}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94"/>
  <p:tag name="PICTUREFILESIZE" val="350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G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"/>
  <p:tag name="PICTUREFILESIZE" val="11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p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1"/>
  <p:tag name="PICTUREFILESIZE" val="108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$\displaystyle&#10;\mu^2\frac{d}{d\mu^2} \Sigma(x,\mu^2)&#10;=\frac{\alpha_s}{2\pi} \left[&#10;P_{qq}^{(0)}\otimes \Sigma(x,\mu^2)+P_{qg}^{(0)}\otimes G(x,\mu^2)&#10;\right]$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48"/>
  <p:tag name="PICTUREFILESIZE" val="8318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$\displaystyle&#10;\mu^2\frac{d}{d\mu^2} G(x,\mu^2)&#10;=\frac{\alpha_s}{2\pi} \left[&#10;P_{gq}^{(0)}\otimes \Sigma(x,\mu^2)+P_{gg}^{(0)}\otimes G(x,\mu^2)&#10;\right]$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46"/>
  <p:tag name="PICTUREFILESIZE" val="85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M[f](N)=\int_0^1 x^{n-1}f(x) dx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2"/>
  <p:tag name="PICTUREFILESIZE" val="481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M[f\otimes g](N)&amp;=&amp;\int_0^1 x^{n-1}dx \int_x^1\frac{dy}{y}f(x/y)g(y)&#10;\nonumber\\&#10;&amp;=&amp;\int_0^1dx x^{n-1}\int_0^1 dy\int_0^1 dz f(y)g(z)\delta(x-yz)&#10;\nonumber\\&#10;&amp;=&amp;\int_0^1dy y^{n-1} f(y) \int_0^1 dz z^{n-1} z^{n-1} g(z)  &#10;%\nonumber\\&#10;=M[f](N)\cdot M[g](N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20"/>
  <p:tag name="PICTUREFILESIZE" val="2342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mu^2\frac{d}{d\mu^2} q_{ns}(N,\mu^2)&#10;=\frac{\alpha_s(\mu^2)}{2\pi} &#10;\gamma_{qq}^{(0)}(N) q_{ns}(N,\mu^2)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31"/>
  <p:tag name="PICTUREFILESIZE" val="734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mu^2\frac{d}{d\mu^2}&#10;\left(&#10;\begin{tabular}{c}&#10;$\Sigma(N,\mu^2)$\\&#10;$G(N,\mu^2)$&#10;\end{tabular}&#10;\right)&#10;=\frac{\alpha_s(\mu^2)}{2\pi}&#10;\left(&#10;\begin{tabular}{cc}&#10;$\gamma_{qq}^{(0)}(N)$ &amp; $\gamma_{qg}^{(0)}(N)$\\&#10;$\gamma_{gq}^{(0)}(N)$ &amp; $\gamma_{gg}^{(0)}(N)$&#10;\end{tabular}&#10;\right)\left(&#10;\begin{tabular}{c}&#10;$\Sigma(N,\mu^2)$\\&#10;$G(N,\mu^2)$&#10;\end{tabular}&#10;\right)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60"/>
  <p:tag name="PICTUREFILESIZE" val="1577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(x)=\frac{1}{2\pi i}\int_{\cal C}dj x^{-j}M[f](j)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4"/>
  <p:tag name="PICTUREFILESIZE" val="503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gamma_{ij}(N)=\int_0^1 x^{n-1} P_{ij}(x) dx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4"/>
  <p:tag name="PICTUREFILESIZE" val="4669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bar{q}\gamma^{\mu_1}D^{\mu_2}D^{\mu_2}\cdots D^{\mu_N}q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2"/>
  <p:tag name="PICTUREFILESIZE" val="260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G^{\alpha\mu^1}D^{\mu_2}D^{\mu_2}\cdots D^{\mu_{N-1}}G_{~~ \alpha}^{\mu_N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2"/>
  <p:tag name="PICTUREFILESIZE" val="351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l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"/>
  <p:tag name="PICTUREFILESIZE" val="999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q_{ns}(N,Q^2)&#10;&amp;=&amp;&#10;\exp\left\{\int_{\mu^2}^{Q^2}&#10;\frac{d\mu^{\prime 2}}{\mu^{\prime 2}}&#10;\frac{\alpha_s(\mu^{\prime 2})}{2\pi} &#10;\gamma_{qq}^{(0)}(N)\right\}q_{ns}(N,\mu^2)&#10;\nonumber\\&#10;&amp;=&amp;&#10;\exp\left\{\int_{\alpha_s(\mu^2)}^{\alpha_s(Q^2)}&#10;\frac{d\alpha}{\beta(\alpha)}&#10;\frac{\alpha}{2\pi} \gamma_{qq}^{(0)}(N)\right\}&#10;\nonumber\\&#10;&amp;=&amp;&#10;\left(\frac{\alpha_s(Q^2)}&#10;{\alpha_s(\mu^2)}\right)^{-\gamma_{qq}^{(0)}(N)/(2\pi\beta_0)}&#10;q_{ns}(N,\mu^2)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554"/>
  <p:tag name="PICTUREFILESIZE" val="2690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mu^2\frac{d}{d\mu^2}&#10;\left(&#10;\begin{tabular}{c}&#10;$S_+(N,\mu^2)$\\&#10;$S_-(N,\mu^2)$&#10;\end{tabular}&#10;\right)&#10;=\frac{\alpha_s(\mu^2)}{2\pi}&#10;\left(&#10;\begin{tabular}{cc}&#10;$\gamma_{+}^{(0)}(N)$ &amp; 0\\&#10;0 &amp; $\gamma_{-}^{(0)}(N)$&#10;\end{tabular}&#10;\right)\left(&#10;\begin{tabular}{c}&#10;$S_+(N,\mu^2)$\\&#10;$S_-(N,\mu^2)$&#10;\end{tabular}&#10;\right)&#10;\nonumber&#10;\end{eqnarray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683"/>
  <p:tag name="PICTUREFILESIZE" val="14886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q_{ns}(x,Q^2)&amp;=&amp;\frac{1}{2\pi i}\int_{\cal C}dN x^{-N}&#10;q_{ns}(N,\mu^2) &#10;\nonumber\\&#10;&amp;=&amp;\frac{1}{\pi}\int_0^{z_{\rm max}} dz&#10;~{\rm Im}\left[ e^{i\phi}x^{-N} q_{ns}(N,\mu^2)\right]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63"/>
  <p:tag name="PICTUREFILESIZE" val="1190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&amp;&amp;&#10;\phi=3/4\pi &#10;\nonumber\\&amp;&amp;&#10;c_0=1.2-1.5&#10;\nonumber\\&amp;&amp;&#10;z_{\rm max}=40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7"/>
  <p:tag name="PICTUREFILESIZE" val="447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c(x,\mu^2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1"/>
  <p:tag name="PICTUREFILESIZE" val="19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r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alph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09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bet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2"/>
  <p:tag name="PICTUREFILESIZE" val="114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= |{\cal M}|_{\alpha\beta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2"/>
  <p:tag name="PICTUREFILESIZE" val="19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k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9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d\Phi_2&amp;=&amp;\int\frac{d^4r}{(2\pi)^3}\frac{d^4l}{(2\pi)^3}&#10;\delta^+(r^2)\delta^+(l^2)(2\pi)^4\delta^4(p+q-r-l)&#10;\nonumber\\&#10;&amp;=&amp;&#10;\frac{1}{4\pi^2}\int d^4k\delta^+((p-k)^2)&#10;\delta^+((k+q)^2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8"/>
  <p:tag name="PICTUREFILESIZE" val="1454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k^\mu=\xi p +\frac{k_T^2-|k^2|}{2\xi}n^\mu+k_T^\mu,~~&#10;d^4k=\frac{d\xi}{\xi}dk^2d^2k_T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7"/>
  <p:tag name="PICTUREFILESIZE" val="74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l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"/>
  <p:tag name="PICTUREFILESIZE" val="99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n\cdot A=0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6"/>
  <p:tag name="PICTUREFILESIZE" val="158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n\cdot p=1, n^2=0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57"/>
  <p:tag name="PICTUREFILESIZE" val="23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d\Phi_2&amp;=&amp;\frac{1}{16\nu\pi^2}\int d\xi dk^2dk_T^2d\theta&#10;\delta(k_T-(1-\xi)|k^2|)\delta\left(\xi-x-\frac{|k^2|+2q_T\cdot k_T}{2\nu}\right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18"/>
  <p:tag name="PICTUREFILESIZE" val="1151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k^2\approx -k_T^2&#10;\color{black}&#10;~(\xi = {\cal O}(1) 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6"/>
  <p:tag name="PICTUREFILESIZE" val="325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overline{\sum}|{\cal M}|^2_{\alpha\beta}&#10;=\frac{1}{2}e_q^2g^2\sum_{\rm pol.}C_F{\rm Tr}&#10;[\gamma^\beta(/\hspace{-0.4cm}k+/\hspace{-0.4cm}q)\gamma^\alpha&#10;/\hspace{-0.4cm}k/\hspace{-0.4cm}\epsilon&#10;/\hspace{-0.4cm}p&#10;/\hspace{-0.4cm}\epsilon^*/\hspace{-0.4cm}k]&#10;\frac{1}{k^4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73"/>
  <p:tag name="PICTUREFILESIZE" val="970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nu=p\cdot q=Q^2/(2x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9"/>
  <p:tag name="PICTUREFILESIZE" val="300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frac{1}{4\pi}n^\alpha n^\beta\overline{\sum}&#10;|{\cal M}|^2_{\alpha\beta}&#10;=\frac{8e_q^2\alpha_s}{|k^2|}\xi \hat{P}_{qq}(\xi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17"/>
  <p:tag name="PICTUREFILESIZE" val="705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hat{P}_{qq}(\xi)=C_F\frac{1+\xi^2}{1-\xi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4"/>
  <p:tag name="PICTUREFILESIZE" val="37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2^{q}=e_q^2\frac{\alpha_s}{2\pi^2}\int_0^{2\nu}\frac{d|k^2|}{|k^2|}&#10;\int_{\xi_-}^{\xi^+}d\xi\frac{\xi \hat{P}_{qq}(\xi)}{\sqrt{(\xi_+-\xi)(\xi-\xi_-)}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53"/>
  <p:tag name="PICTUREFILESIZE" val="10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\xi_\pm(z,x)=x+z-2zx\pm\sqrt{4x(1-x)z(1-z)},~z=\frac{|k^2|}{(2\nu)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37"/>
  <p:tag name="PICTUREFILESIZE" val="75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q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z\propto k_T^2\rightarrow 0 \Rightarrow&#10;\xi_\pm \rightarrow x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8"/>
  <p:tag name="PICTUREFILESIZE" val="30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2^q|_{div.}=e_q^2\frac{\alpha_2}{2\pi}xP_{qq}(x)&#10;\int_{\kappa^2}^{2\nu}\frac{dk_T^2}{k_T^2} &#10;=e_q^2\frac{\alpha_s}{2\pi} xP_{qq}(x)\ln\left(\frac{2\nu}{\kappa^2}\right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21"/>
  <p:tag name="PICTUREFILESIZE" val="1024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2^q=e_q^2x&#10;\left[\delta(1-x)+\frac{\alpha_s}{2\pi}&#10;\left(P_{qq}(x)\ln\left(\frac{Q^2}{\kappa^2}\right)+C(x)\right)\right]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4"/>
  <p:tag name="PICTUREFILESIZE" val="973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frac{1}{e_q^2x}F_2^q(x,Q^2)=&#10;\int_x^1\frac{dy}{y}C\left(\frac{x}{y},\alpha_s\right)f_{q/q}(y,\mu^2)&#10;=C\otimes f_{q/q}(x,Q^2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86"/>
  <p:tag name="PICTUREFILESIZE" val="107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C\left(z,\alpha_s\right)=\delta(1-z)+\frac{\alpha_s}{2\pi}&#10;\left(P_{qq}(z)\ln\left(\frac{Q^2}{\mu^2}\right)+c_1(x)\right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95"/>
  <p:tag name="PICTUREFILESIZE" val="94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f_{q/q}\left(x,\mu\right)=\delta(1-x)+\frac{\alpha_s}{2\pi}&#10;P_{qq}(x)&#10;\left(&#10;\color{red}&#10;\frac{1}{-\epsilon}+\gamma_E-\ln(4\pi)&#10;\color{black}&#10;\right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16"/>
  <p:tag name="PICTUREFILESIZE" val="798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2(x,Q^2)&amp;\sim&amp;&#10;\sum_a F_2^a\otimes f_{a/A}^0(x) &#10;=\sum_{a,b}C_b\otimes f_{b/a}(x,Q^2)\otimes f^0_{a/A}(x)&#10;\nonumber\\&#10;&amp;=&amp;\sum_a C_a\otimes f_{a/A}(x,Q^2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03"/>
  <p:tag name="PICTUREFILESIZE" val="1356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"/>
  <p:tag name="PICTUREFILESIZE" val="123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C_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"/>
  <p:tag name="PICTUREFILESIZE" val="129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{a/A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0"/>
  <p:tag name="PICTUREFILESIZE" val="15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P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"/>
  <p:tag name="PICTUREFILESIZE" val="10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"/>
  <p:tag name="PICTUREFILESIZE" val="11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displaystyle&#10;F_2(x,Q^2)=x\sum_a\int_x^1 &#10;\frac{dy}{y} C_{2,a}\left(\frac{x}{y},\frac{Q^2}{\mu^2},\alpha_s\right)&#10;f_{a/A}(y,\mu^2)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4"/>
  <p:tag name="PICTUREFILESIZE" val="1001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displaystyle&#10;C^{ns}_{2,q}\left(z,\frac{Q^2}{\mu^2},\alpha_s\right)&#10;=e_q^2\left[\delta(1-z)+\frac{\alpha_s}{2\pi}&#10;\left(P_{qq}^{(0)}(z)\ln\frac{Q^2}{\mu^2}+c_{ns}^{(1)}(z)\right)&#10;+{\cal O}(\alpha_s^2)\right]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699"/>
  <p:tag name="PICTUREFILESIZE" val="139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gamma^*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0"/>
  <p:tag name="PICTUREFILESIZE" val="118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X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8"/>
  <p:tag name="PICTUREFILESIZE" val="117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6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6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frac{d\sigma}{d\ln{\mu^2_f}}=0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4"/>
  <p:tag name="PICTUREFILESIZE" val="260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red{b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585"/>
  <p:tag name="BOXFONT" val="10"/>
  <p:tag name="BOXWRAP" val="False"/>
  <p:tag name="WORKAROUNDTRANSPARENCYBUG" val="False"/>
  <p:tag name="BITMAPFORMAT" val="png256"/>
  <p:tag name="DEBUGINTERACTIVE" val="True"/>
  <p:tag name="ORIGWIDTH" val="8.875"/>
  <p:tag name="PICTUREFILESIZE" val="106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blue{&#10;\frac{df_a(x,\mu^2)}{d\ln{\mu^2}}&#10;=\frac{\alpha_s}{2\pi}\sum_b&#10;\int_x^1&#10;\frac{dz}{z}P_{ab}(\alpha_s(\mu),z)&#10;f_b\left(\frac{x}{z},\mu^2\right)&#10;}&#10;\nonumber&#10;\end{eqnarray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454"/>
  <p:tag name="PICTUREFILESIZE" val="959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Q^2=-q^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4"/>
  <p:tag name="PICTUREFILESIZE" val="187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red{a}&#10;\nonumber&#10;\end{eqnarray}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48"/>
  <p:tag name="BOXHEIGHT" val="585"/>
  <p:tag name="BOXFONT" val="10"/>
  <p:tag name="BOXWRAP" val="False"/>
  <p:tag name="WORKAROUNDTRANSPARENCYBUG" val="False"/>
  <p:tag name="BITMAPFORMAT" val="png256"/>
  <p:tag name="DEBUGINTERACTIVE" val="True"/>
  <p:tag name="ORIGWIDTH" val="9.875"/>
  <p:tag name="PICTUREFILESIZE" val="105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purple{&#10;P_{ab}(\alpha_s,z)&#10;=P^{(0)}_{ab}(z)&#10;+\frac{\alpha_s}{2\pi}P_{ab}^{(1)}(z)&#10;+\left(\frac{\alpha_s}{2\pi}\right)^2P_{ab}^{(2)}(z)+\cdots&#10;}&#10;\nonumber&#10;\end{eqnarray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546"/>
  <p:tag name="PICTUREFILESIZE" val="1368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.5,0.2,0}&#10;$\displaystyle&#10;P_{qq}(x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371"/>
  <p:tag name="BOXFONT" val="10"/>
  <p:tag name="BOXWRAP" val="False"/>
  <p:tag name="WORKAROUNDTRANSPARENCYBUG" val="False"/>
  <p:tag name="BITMAPFORMAT" val="png256"/>
  <p:tag name="DEBUGINTERACTIVE" val="True"/>
  <p:tag name="ORIGWIDTH" val="60"/>
  <p:tag name="PICTUREFILESIZE" val="291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.5,0.2,0}&#10;$\displaystyle&#10;P_{gg}(x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371"/>
  <p:tag name="BOXFONT" val="10"/>
  <p:tag name="BOXWRAP" val="False"/>
  <p:tag name="WORKAROUNDTRANSPARENCYBUG" val="False"/>
  <p:tag name="BITMAPFORMAT" val="png256"/>
  <p:tag name="DEBUGINTERACTIVE" val="True"/>
  <p:tag name="ORIGWIDTH" val="60"/>
  <p:tag name="PICTUREFILESIZE" val="291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.5,0.2,0}&#10;$\displaystyle&#10;P_{qg}(x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371"/>
  <p:tag name="BOXFONT" val="10"/>
  <p:tag name="BOXWRAP" val="False"/>
  <p:tag name="WORKAROUNDTRANSPARENCYBUG" val="False"/>
  <p:tag name="BITMAPFORMAT" val="png256"/>
  <p:tag name="DEBUGINTERACTIVE" val="True"/>
  <p:tag name="ORIGWIDTH" val="60"/>
  <p:tag name="PICTUREFILESIZE" val="294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.5,0.2,0}&#10;$\displaystyle&#10;P_{gq}(x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371"/>
  <p:tag name="BOXFONT" val="10"/>
  <p:tag name="BOXWRAP" val="False"/>
  <p:tag name="WORKAROUNDTRANSPARENCYBUG" val="False"/>
  <p:tag name="BITMAPFORMAT" val="png256"/>
  <p:tag name="DEBUGINTERACTIVE" val="True"/>
  <p:tag name="ORIGWIDTH" val="60"/>
  <p:tag name="PICTUREFILESIZE" val="293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 k_T^2 &gt; \mu^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4"/>
  <p:tag name="PICTUREFILESIZE" val="187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 k_T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"/>
  <p:tag name="PICTUREFILESIZE" val="120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 k_T^2 &lt; \mu^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4"/>
  <p:tag name="PICTUREFILESIZE" val="187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 k_1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19"/>
  <p:tag name="PICTUREFILESIZE" val="11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x=\frac{Q^2}{2P\cdot q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99"/>
  <p:tag name="PICTUREFILESIZE" val="25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red}&#10;%\color[rgb]{0.5,0,0}&#10;$\displaystyle q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8.875"/>
  <p:tag name="PICTUREFILESIZE" val="106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 k_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19.875"/>
  <p:tag name="PICTUREFILESIZE" val="122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 k_n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20.875"/>
  <p:tag name="PICTUREFILESIZE" val="122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red}&#10;%\color[rgb]{0.5,0,0}&#10;$\displaystyle p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12"/>
  <p:tag name="PICTUREFILESIZE" val="1087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.5,0.2,0}&#10;$\displaystyle&#10;k_{i}^{\mu}=\alpha_ip^{\mu}+k_{i,T}^{\mu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157.875"/>
  <p:tag name="PICTUREFILESIZE" val="49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,0.2,0.2}&#10;$\displaystyle {\cal O}&#10;(\alpha_s^n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58.75"/>
  <p:tag name="PICTUREFILESIZE" val="30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red}&#10;\color[rgb]{0.5,0.2,0}&#10;$\displaystyle&#10;1&gt;\alpha_n&gt;\cdots&gt;\alpha_2&gt;\alpha_1&#10;&gt;x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260.875"/>
  <p:tag name="PICTUREFILESIZE" val="475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red}&#10;\color[rgb]{0.5,0.2,0}&#10;$\displaystyle&#10;Q^2&gt;k_{1,T}^2&gt;k_{2,T}^2&gt;\cdots&#10;&gt;k_{n,T}^2&gt;p^2\sim 0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370.75"/>
  <p:tag name="PICTUREFILESIZE" val="853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&#10;P\otimes P\otimes\cdots P\otimes q_0(x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202.75"/>
  <p:tag name="PICTUREFILESIZE" val="2747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&#10;\sim \sum_n\left(\frac{\alpha_s}{\pi}\right)^n&#10;\int_{p^2}^{Q^2}\frac{dk_{1,T}^2}{k_{1,T}^2}&#10;\int_{p^2}^{k_{1,T}^2}\frac{dk_{2,T}^2}{k_{2,T}^2}&#10;\cdots&#10;\int_{p^2}^{k_{n-1,T}^2}\frac{dk_{n,T}^2}{k_{n,T}^2}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480"/>
  <p:tag name="PICTUREFILESIZE" val="1060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y=\frac{P\cdot q}{P\cdot l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86"/>
  <p:tag name="PICTUREFILESIZE" val="212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red}&#10;%\color[rgb]{0.2,0,0}&#10;$\displaystyle&#10;\int_{p^2}^{\mu_F^2}\frac{dk_{l+1,T}}{k_{l+1,T}^2}&#10;{\color{red}\cdots}&#10;\int_{p^2}^{k_{n-1,T}^2}\frac{dk_{n,T}^2}{k_{n,T}^2}&#10;P^{n-l}\otimes q_0(x)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393.875"/>
  <p:tag name="PICTUREFILESIZE" val="866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red}&#10;\color[rgb]{0.5,0,0}&#10;$\displaystyle&#10;C(Q^2/\mu_F^2,x/z) \otimes&#10;\color{red} &#10;q(z,\mu_F^2)&#10;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241.875"/>
  <p:tag name="PICTUREFILESIZE" val="576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%\color{blue}&#10;\color[rgb]{0.5,0,0}&#10;$\displaystyle&#10;=\sum_n\left(\frac{\alpha_s}{\pi}\right)^n&#10;\int_{\mu_F^2}^{Q^2}\frac{dk_{1,T}^2}{k_{1,T}^2}&#10;\cdots&#10;\int_{\mu_F^2}^{k_{l-1,T}^2}&#10;\frac{dk_{l,T}^2}{k_{l,T}^2}&#10;\cdots P^l \otimes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433"/>
  <p:tag name="PICTUREFILESIZE" val="140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 k_T^2 &gt; \mu^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4"/>
  <p:tag name="PICTUREFILESIZE" val="187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 k_T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3"/>
  <p:tag name="PICTUREFILESIZE" val="120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 k_T^2 &lt; \mu^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4"/>
  <p:tag name="PICTUREFILESIZE" val="187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\mu_1^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22.75"/>
  <p:tag name="PICTUREFILESIZE" val="129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pagestyle{empty}&#10;\usepackage{color}&#10;\begin{document}&#10;\color{blue}&#10;%\color[rgb]{0.5,0,0}&#10;$\displaystyle\mu_2^2$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(none)"/>
  <p:tag name="BOXWIDTH" val="371"/>
  <p:tag name="BOXHEIGHT" val="536"/>
  <p:tag name="BOXFONT" val="10"/>
  <p:tag name="BOXWRAP" val="False"/>
  <p:tag name="WORKAROUNDTRANSPARENCYBUG" val="False"/>
  <p:tag name="BITMAPFORMAT" val="png256"/>
  <p:tag name="DEBUGINTERACTIVE" val="True"/>
  <p:tag name="ORIGWIDTH" val="22.75"/>
  <p:tag name="PICTUREFILESIZE" val="137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P^{(0)}_{qq}(z)=C_F\left(\frac{1+z^2}{1-z}\right)_+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43"/>
  <p:tag name="PICTUREFILESIZE" val="464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P^{(0)}_{qg}(z)=T_R \left[z^2+(1-z)^2\right]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75"/>
  <p:tag name="PICTUREFILESIZE" val="432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frac{d^2\sigma}{dxdQ^2}=\frac{2\pi\alpha^2}{xQ^4}&#10;\left[\left\{1+(1-y)^2\right\}F_2(x,Q^2)-y^2F_L(x,Q^2)\right]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42"/>
  <p:tag name="PICTUREFILESIZE" val="92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P^{(0)}_{gq}(z)=2C_A \left[\frac{z}{(1-z)_+}+\frac{1-z}{z}+z(1-z)\right]&#10;+2\beta_0\delta(1-z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82"/>
  <p:tag name="PICTUREFILESIZE" val="892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$Q^2=1.9$GeV$^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42"/>
  <p:tag name="PICTUREFILESIZE" val="256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$Q^2=10$GeV$^2$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36"/>
  <p:tag name="PICTUREFILESIZE" val="2476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P^{(0)}_{gq}(z)=C_F \frac{1+(1-z)^2}{z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4"/>
  <p:tag name="PICTUREFILESIZE" val="42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&amp;&amp;&#10;\blue{&#10;F_2(x,Q^2)=x\sum_a C_{2,a}\otimes f_a(x,Q^2)}&#10;\nonumber&#10;\\&amp;&amp;\hspace{3.5cm}&#10;\blue{&#10;\approx x\sum_a e_a^2f_a(x,Q^2)&#10;}&#10;\nonumber&#10;\end{eqnarray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19"/>
  <p:tag name="PICTUREFILESIZE" val="859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x\sim 0.2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70"/>
  <p:tag name="PICTUREFILESIZE" val="163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ack}&#10;\begin{eqnarray}&#10;x\sim 0.8-2.5\cdot 10^{-3}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91"/>
  <p:tag name="PICTUREFILESIZE" val="259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[dvips]{color}&#10;\definecolor{mygreen}{named}{OliveGreen}&#10;\definecolor{myblue}{named}{Blue}&#10;\definecolor{mycyan}{named}{Cyan}&#10;\definecolor{myred}{named}{Red}&#10;\definecolor{mypurple}{named}{Purple}&#10;\newcommand{\green}[1]{{\color{mygreen}#1}}&#10;\newcommand{\blue}[1]{{\color{myblue}#1}}&#10;\newcommand{\cyan}[1]{{\color{mycyan}#1}}&#10;\newcommand{\red}[1]{{\color{myred}#1}}&#10;\newcommand{\purple}[1]{\color{mypurple}#1}&#10;\newcommand{\magenta}[1]{\color{magenta}#1}&#10;\begin{document}&#10;\begin{eqnarray}&#10;\purple{&#10;C_{2,a}^{(1)}(z) ~+~ \left\{ P_{ab}^{(0)}(z),~P_{ab}^{(1)}(z) \right\}&#10;}&#10;\nonumber&#10;\end{eqnarray}&#10;\end{document}&#10;"/>
  <p:tag name="FILENAME" val="txp_fig"/>
  <p:tag name="FORMAT" val="png256"/>
  <p:tag name="RES" val="300"/>
  <p:tag name="BLEND" val="0"/>
  <p:tag name="TRANSPARENT" val="1"/>
  <p:tag name="TBUG" val="0"/>
  <p:tag name="ALLOWFS" val="0"/>
  <p:tag name="ORIGWIDTH" val="309"/>
  <p:tag name="PICTUREFILESIZE" val="860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e^+ + e^- \rightarrow A + X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74"/>
  <p:tag name="PICTUREFILESIZE" val="22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A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6"/>
  <p:tag name="PICTUREFILESIZE" val="11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E_\gamma/E_l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6"/>
  <p:tag name="PICTUREFILESIZE" val="161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e^- 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"/>
  <p:tag name="PICTUREFILESIZE" val="1099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e^+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5"/>
  <p:tag name="PICTUREFILESIZE" val="11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frac{d^2\sigma}{dzdcos\theta}=\frac{\pi\alpha^2}{2s^2}&#10;\left[F_A^T(x,Q^2)(1+\cos^2\theta)+F_A^L(x,Q^2)\sin^2\theta \right]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557"/>
  <p:tag name="PICTUREFILESIZE" val="975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A^{T,L}=\sum_a\hat{F}_a^{T,L}\left(z, Q^2/\mu^2_f\right)&#10;\otimes D_{A/a}(z,\mu^2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391"/>
  <p:tag name="PICTUREFILESIZE" val="701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F_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6"/>
  <p:tag name="PICTUREFILESIZE" val="123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\hat{F}_a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22"/>
  <p:tag name="PICTUREFILESIZE" val="123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 D_{A/a}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48"/>
  <p:tag name="PICTUREFILESIZE" val="161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red}&#10;\begin{eqnarray}&#10;a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"/>
  <p:tag name="PICTUREFILESIZE" val="10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pagestyle{empty}&#10;\usepackage{color}&#10;\begin{document}&#10;\color{blue}&#10;\begin{eqnarray}&#10;D_{A/a}(z,\mu^2)&#10;\nonumber&#10;\end{eqnarray}&#10;\end{document}&#10;"/>
  <p:tag name="FILENAME" val="TP_tmp"/>
  <p:tag name="FORMAT" val="png256"/>
  <p:tag name="RES" val="300"/>
  <p:tag name="BLEND" val="0"/>
  <p:tag name="TRANSPARENT" val="1"/>
  <p:tag name="TBUG" val="0"/>
  <p:tag name="ALLOWFS" val="0"/>
  <p:tag name="ORIGWIDTH" val="109"/>
  <p:tag name="PICTUREFILESIZE" val="254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noFill/>
        <a:ln w="15875">
          <a:solidFill>
            <a:srgbClr val="FF0000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457200" indent="-457200">
          <a:defRPr kumimoji="1" sz="2000" dirty="0" err="1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3" ma:contentTypeDescription="Create a new document." ma:contentTypeScope="" ma:versionID="37d3ec2b48d53e45b233ad8f52fe1b11"/>
</file>

<file path=customXml/itemProps1.xml><?xml version="1.0" encoding="utf-8"?>
<ds:datastoreItem xmlns:ds="http://schemas.openxmlformats.org/officeDocument/2006/customXml" ds:itemID="{3302896A-F482-4A0C-B128-0C8B0F18D7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3B07E08-CF04-4DD2-9F48-DFD28E46443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E0773E0-B11E-4D64-ACE3-E1C6B84157D3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blackboard</Template>
  <TotalTime>365</TotalTime>
  <Words>448</Words>
  <Application>Microsoft Office PowerPoint</Application>
  <PresentationFormat>画面に合わせる (4:3)</PresentationFormat>
  <Paragraphs>111</Paragraphs>
  <Slides>23</Slides>
  <Notes>0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23</vt:i4>
      </vt:variant>
    </vt:vector>
  </HeadingPairs>
  <TitlesOfParts>
    <vt:vector size="25" baseType="lpstr">
      <vt:lpstr>Aspect</vt:lpstr>
      <vt:lpstr>Equation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高エネルギー・ハドロン物理入門</dc:title>
  <dc:creator>kawamura</dc:creator>
  <cp:lastModifiedBy>kawamura</cp:lastModifiedBy>
  <cp:revision>926</cp:revision>
  <dcterms:created xsi:type="dcterms:W3CDTF">2010-08-09T22:19:54Z</dcterms:created>
  <dcterms:modified xsi:type="dcterms:W3CDTF">2013-07-17T07:10:54Z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TC300019179990</vt:lpwstr>
  </property>
</Properties>
</file>