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27"/>
  </p:notesMasterIdLst>
  <p:handoutMasterIdLst>
    <p:handoutMasterId r:id="rId28"/>
  </p:handoutMasterIdLst>
  <p:sldIdLst>
    <p:sldId id="398" r:id="rId5"/>
    <p:sldId id="400" r:id="rId6"/>
    <p:sldId id="401" r:id="rId7"/>
    <p:sldId id="403" r:id="rId8"/>
    <p:sldId id="257" r:id="rId9"/>
    <p:sldId id="258" r:id="rId10"/>
    <p:sldId id="280" r:id="rId11"/>
    <p:sldId id="404" r:id="rId12"/>
    <p:sldId id="259" r:id="rId13"/>
    <p:sldId id="311" r:id="rId14"/>
    <p:sldId id="374" r:id="rId15"/>
    <p:sldId id="386" r:id="rId16"/>
    <p:sldId id="388" r:id="rId17"/>
    <p:sldId id="385" r:id="rId18"/>
    <p:sldId id="389" r:id="rId19"/>
    <p:sldId id="390" r:id="rId20"/>
    <p:sldId id="391" r:id="rId21"/>
    <p:sldId id="376" r:id="rId22"/>
    <p:sldId id="381" r:id="rId23"/>
    <p:sldId id="395" r:id="rId24"/>
    <p:sldId id="402" r:id="rId25"/>
    <p:sldId id="396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  <a:srgbClr val="15651D"/>
    <a:srgbClr val="B10FA5"/>
    <a:srgbClr val="FF33CC"/>
    <a:srgbClr val="3333CC"/>
    <a:srgbClr val="F67AED"/>
    <a:srgbClr val="FFFF66"/>
    <a:srgbClr val="1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784" autoAdjust="0"/>
  </p:normalViewPr>
  <p:slideViewPr>
    <p:cSldViewPr>
      <p:cViewPr>
        <p:scale>
          <a:sx n="70" d="100"/>
          <a:sy n="70" d="100"/>
        </p:scale>
        <p:origin x="-787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7"/>
    </p:cViewPr>
  </p:sorterViewPr>
  <p:notesViewPr>
    <p:cSldViewPr>
      <p:cViewPr varScale="1">
        <p:scale>
          <a:sx n="41" d="100"/>
          <a:sy n="41" d="100"/>
        </p:scale>
        <p:origin x="-21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CEB0-51A7-4A06-90E3-28FDFE73EA64}" type="datetimeFigureOut">
              <a:rPr kumimoji="1" lang="ja-JP" altLang="en-US" smtClean="0"/>
              <a:pPr/>
              <a:t>2013/7/17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D30E-1A94-4A3B-8ABA-F010A9FC362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25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532D3-4199-45F8-8016-6F35BE43E48C}" type="datetimeFigureOut">
              <a:rPr kumimoji="1" lang="ja-JP" altLang="en-US" smtClean="0"/>
              <a:pPr/>
              <a:t>2013/7/17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966A-E92B-4DB8-AEB8-3D66F34480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266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966A-E92B-4DB8-AEB8-3D66F34480D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4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966A-E92B-4DB8-AEB8-3D66F34480D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966A-E92B-4DB8-AEB8-3D66F34480D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13-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>
          <a:xfrm>
            <a:off x="8202868" y="6322606"/>
            <a:ext cx="689612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600" baseline="0">
                <a:solidFill>
                  <a:schemeClr val="tx1"/>
                </a:solidFill>
              </a:defRPr>
            </a:lvl1pPr>
          </a:lstStyle>
          <a:p>
            <a:fld id="{650FD355-80D6-4864-B542-A272688D5D0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87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3"/>
          <p:cNvSpPr>
            <a:spLocks noGrp="1"/>
          </p:cNvSpPr>
          <p:nvPr>
            <p:ph type="sldNum" sz="quarter" idx="4"/>
          </p:nvPr>
        </p:nvSpPr>
        <p:spPr>
          <a:xfrm>
            <a:off x="8202868" y="6322606"/>
            <a:ext cx="689612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600" baseline="0">
                <a:solidFill>
                  <a:schemeClr val="tx1"/>
                </a:solidFill>
              </a:defRPr>
            </a:lvl1pPr>
          </a:lstStyle>
          <a:p>
            <a:fld id="{650FD355-80D6-4864-B542-A272688D5D0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9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7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2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51.png"/><Relationship Id="rId5" Type="http://schemas.openxmlformats.org/officeDocument/2006/relationships/tags" Target="../tags/tag25.xml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tags" Target="../tags/tag24.xml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57.wmf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1.png"/><Relationship Id="rId11" Type="http://schemas.openxmlformats.org/officeDocument/2006/relationships/image" Target="../media/image56.wmf"/><Relationship Id="rId5" Type="http://schemas.openxmlformats.org/officeDocument/2006/relationships/image" Target="../media/image60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tags" Target="../tags/tag30.xml"/><Relationship Id="rId7" Type="http://schemas.openxmlformats.org/officeDocument/2006/relationships/image" Target="../media/image87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86.png"/><Relationship Id="rId5" Type="http://schemas.openxmlformats.org/officeDocument/2006/relationships/image" Target="../media/image49.png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2.wmf"/><Relationship Id="rId15" Type="http://schemas.openxmlformats.org/officeDocument/2006/relationships/image" Target="../media/image14.png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13.png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tags" Target="../tags/tag32.xml"/><Relationship Id="rId21" Type="http://schemas.openxmlformats.org/officeDocument/2006/relationships/image" Target="../media/image103.png"/><Relationship Id="rId7" Type="http://schemas.openxmlformats.org/officeDocument/2006/relationships/tags" Target="../tags/tag36.xml"/><Relationship Id="rId12" Type="http://schemas.openxmlformats.org/officeDocument/2006/relationships/slideLayout" Target="../slideLayouts/slideLayout1.xml"/><Relationship Id="rId17" Type="http://schemas.openxmlformats.org/officeDocument/2006/relationships/image" Target="../media/image99.png"/><Relationship Id="rId2" Type="http://schemas.openxmlformats.org/officeDocument/2006/relationships/tags" Target="../tags/tag31.xml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vmlDrawing" Target="../drawings/vmlDrawing4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image" Target="../media/image94.wmf"/><Relationship Id="rId5" Type="http://schemas.openxmlformats.org/officeDocument/2006/relationships/tags" Target="../tags/tag34.xml"/><Relationship Id="rId15" Type="http://schemas.openxmlformats.org/officeDocument/2006/relationships/image" Target="../media/image97.png"/><Relationship Id="rId23" Type="http://schemas.openxmlformats.org/officeDocument/2006/relationships/oleObject" Target="../embeddings/oleObject20.bin"/><Relationship Id="rId10" Type="http://schemas.openxmlformats.org/officeDocument/2006/relationships/tags" Target="../tags/tag39.xml"/><Relationship Id="rId19" Type="http://schemas.openxmlformats.org/officeDocument/2006/relationships/image" Target="../media/image101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96.png"/><Relationship Id="rId22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tags" Target="../tags/tag43.xml"/><Relationship Id="rId7" Type="http://schemas.openxmlformats.org/officeDocument/2006/relationships/image" Target="../media/image105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09.png"/><Relationship Id="rId5" Type="http://schemas.openxmlformats.org/officeDocument/2006/relationships/tags" Target="../tags/tag45.xml"/><Relationship Id="rId10" Type="http://schemas.openxmlformats.org/officeDocument/2006/relationships/image" Target="../media/image108.png"/><Relationship Id="rId4" Type="http://schemas.openxmlformats.org/officeDocument/2006/relationships/tags" Target="../tags/tag44.xml"/><Relationship Id="rId9" Type="http://schemas.openxmlformats.org/officeDocument/2006/relationships/image" Target="../media/image10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hyperlink" Target="http://opalinfo.cern.ch/Opal/live/event.html" TargetMode="External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11" Type="http://schemas.openxmlformats.org/officeDocument/2006/relationships/image" Target="../media/image16.wmf"/><Relationship Id="rId5" Type="http://schemas.openxmlformats.org/officeDocument/2006/relationships/image" Target="../media/image21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0.wmf"/><Relationship Id="rId4" Type="http://schemas.openxmlformats.org/officeDocument/2006/relationships/image" Target="../media/image15.wmf"/><Relationship Id="rId9" Type="http://schemas.openxmlformats.org/officeDocument/2006/relationships/image" Target="../media/image24.png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29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28.png"/><Relationship Id="rId2" Type="http://schemas.openxmlformats.org/officeDocument/2006/relationships/tags" Target="../tags/tag3.xml"/><Relationship Id="rId16" Type="http://schemas.openxmlformats.org/officeDocument/2006/relationships/image" Target="../media/image32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7.png"/><Relationship Id="rId5" Type="http://schemas.openxmlformats.org/officeDocument/2006/relationships/tags" Target="../tags/tag6.xml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tags" Target="../tags/tag5.xml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43.png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42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41.png"/><Relationship Id="rId5" Type="http://schemas.openxmlformats.org/officeDocument/2006/relationships/tags" Target="../tags/tag17.xml"/><Relationship Id="rId10" Type="http://schemas.openxmlformats.org/officeDocument/2006/relationships/image" Target="../media/image40.png"/><Relationship Id="rId4" Type="http://schemas.openxmlformats.org/officeDocument/2006/relationships/tags" Target="../tags/tag16.xml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958043"/>
            <a:ext cx="6192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Lecture 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：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IR divergence, NLO calculation, </a:t>
            </a:r>
          </a:p>
          <a:p>
            <a:r>
              <a:rPr kumimoji="1" lang="en-US" altLang="ja-JP" sz="2400" dirty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Factorization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1221586" y="1774557"/>
            <a:ext cx="687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Introduction to </a:t>
            </a:r>
            <a:r>
              <a:rPr kumimoji="1" lang="en-US" altLang="ja-JP" sz="3600" dirty="0" err="1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Perturbative</a:t>
            </a:r>
            <a:r>
              <a:rPr kumimoji="1" lang="en-US" altLang="ja-JP" sz="3600" dirty="0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 QCD</a:t>
            </a:r>
            <a:endParaRPr kumimoji="1" lang="ja-JP" altLang="en-US" sz="3600" dirty="0" smtClean="0">
              <a:solidFill>
                <a:srgbClr val="002060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7744" y="1052736"/>
            <a:ext cx="302433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10</a:t>
            </a:fld>
            <a:endParaRPr lang="ja-JP" altLang="en-US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00807"/>
            <a:ext cx="4464496" cy="23922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06612" y="539969"/>
            <a:ext cx="1527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R-ratio 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21683" y="980728"/>
            <a:ext cx="3122525" cy="672210"/>
          </a:xfrm>
          <a:prstGeom prst="rect">
            <a:avLst/>
          </a:prstGeom>
          <a:solidFill>
            <a:schemeClr val="bg1"/>
          </a:solidFill>
          <a:ln/>
          <a:effectLst/>
        </p:spPr>
      </p:pic>
      <p:pic>
        <p:nvPicPr>
          <p:cNvPr id="16" name="Picture 1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1720" y="5045250"/>
            <a:ext cx="3829526" cy="760014"/>
          </a:xfrm>
          <a:prstGeom prst="rect">
            <a:avLst/>
          </a:prstGeom>
          <a:noFill/>
          <a:ln/>
          <a:effectLst/>
        </p:spPr>
      </p:pic>
      <p:sp>
        <p:nvSpPr>
          <p:cNvPr id="10" name="TextBox 9"/>
          <p:cNvSpPr txBox="1"/>
          <p:nvPr/>
        </p:nvSpPr>
        <p:spPr>
          <a:xfrm>
            <a:off x="1187624" y="4571822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In the continuum region</a:t>
            </a:r>
            <a:endParaRPr kumimoji="1" lang="ja-JP" altLang="en-US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0232" y="5299467"/>
            <a:ext cx="2123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Non-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perturbative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</a:p>
          <a:p>
            <a:r>
              <a:rPr kumimoji="1" lang="en-US" altLang="ja-JP" dirty="0" err="1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h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adronization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effects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6084168" y="5537199"/>
            <a:ext cx="504056" cy="8543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827584" y="3573016"/>
            <a:ext cx="74168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Rectangle 46"/>
          <p:cNvSpPr/>
          <p:nvPr/>
        </p:nvSpPr>
        <p:spPr>
          <a:xfrm>
            <a:off x="5796136" y="620688"/>
            <a:ext cx="273630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11</a:t>
            </a:fld>
            <a:endParaRPr lang="ja-JP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606612" y="332656"/>
            <a:ext cx="3525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err="1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Drell</a:t>
            </a:r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-Yan process 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9" name="Picture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5576" y="1556792"/>
            <a:ext cx="4176464" cy="322185"/>
          </a:xfrm>
          <a:prstGeom prst="rect">
            <a:avLst/>
          </a:prstGeom>
          <a:noFill/>
          <a:ln/>
          <a:effectLst/>
        </p:spPr>
      </p:pic>
      <p:pic>
        <p:nvPicPr>
          <p:cNvPr id="1028" name="Picture 4" descr="C:\Users\kawamura\Desktop\SS2010\figs\Drell-Yan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4941168"/>
            <a:ext cx="3672408" cy="5544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Picture 2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957061" y="3621602"/>
            <a:ext cx="7165844" cy="527478"/>
          </a:xfrm>
          <a:prstGeom prst="rect">
            <a:avLst/>
          </a:prstGeom>
          <a:solidFill>
            <a:schemeClr val="bg1"/>
          </a:solidFill>
          <a:ln/>
          <a:effectLst/>
        </p:spPr>
      </p:pic>
      <p:pic>
        <p:nvPicPr>
          <p:cNvPr id="1029" name="Picture 5" descr="C:\Users\kawamura\Desktop\SS2010\figs\Drell-Yan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692696"/>
            <a:ext cx="2578714" cy="12961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1268760"/>
            <a:ext cx="557834" cy="216024"/>
          </a:xfrm>
          <a:prstGeom prst="rect">
            <a:avLst/>
          </a:prstGeom>
          <a:noFill/>
        </p:spPr>
      </p:pic>
      <p:pic>
        <p:nvPicPr>
          <p:cNvPr id="42" name="Picture 41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68144" y="1772993"/>
            <a:ext cx="295083" cy="215847"/>
          </a:xfrm>
          <a:prstGeom prst="rect">
            <a:avLst/>
          </a:prstGeom>
          <a:noFill/>
          <a:ln/>
          <a:effectLst/>
        </p:spPr>
      </p:pic>
      <p:pic>
        <p:nvPicPr>
          <p:cNvPr id="44" name="Picture 43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36296" y="1268760"/>
            <a:ext cx="557379" cy="215847"/>
          </a:xfrm>
          <a:prstGeom prst="rect">
            <a:avLst/>
          </a:prstGeom>
          <a:noFill/>
          <a:ln/>
          <a:effectLst/>
        </p:spPr>
      </p:pic>
      <p:pic>
        <p:nvPicPr>
          <p:cNvPr id="46" name="Picture 45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55361" y="1772816"/>
            <a:ext cx="305071" cy="215183"/>
          </a:xfrm>
          <a:prstGeom prst="rect">
            <a:avLst/>
          </a:prstGeom>
          <a:noFill/>
          <a:ln/>
          <a:effectLst/>
        </p:spPr>
      </p:pic>
      <p:sp>
        <p:nvSpPr>
          <p:cNvPr id="49" name="TextBox 48"/>
          <p:cNvSpPr txBox="1"/>
          <p:nvPr/>
        </p:nvSpPr>
        <p:spPr>
          <a:xfrm>
            <a:off x="763171" y="2276872"/>
            <a:ext cx="1709122" cy="400110"/>
          </a:xfrm>
          <a:prstGeom prst="rect">
            <a:avLst/>
          </a:prstGeom>
          <a:noFill/>
          <a:ln>
            <a:solidFill>
              <a:srgbClr val="15651D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Parton model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31976" y="2854677"/>
            <a:ext cx="600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hadron = collection of free (on-shell) quarks &amp; gluons moving </a:t>
            </a:r>
          </a:p>
          <a:p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             in the same direction.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6048164" y="4545124"/>
            <a:ext cx="720080" cy="7200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915816" y="4364310"/>
            <a:ext cx="43204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3779912" y="4221088"/>
            <a:ext cx="432048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87624" y="4509120"/>
            <a:ext cx="3979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err="1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distribution functions (PDFs)</a:t>
            </a:r>
          </a:p>
          <a:p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x</a:t>
            </a:r>
            <a:r>
              <a:rPr kumimoji="1" lang="en-GB" altLang="ja-JP" sz="2000" baseline="-18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1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x</a:t>
            </a:r>
            <a:r>
              <a:rPr kumimoji="1" lang="en-GB" altLang="ja-JP" sz="2000" baseline="-18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2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: </a:t>
            </a:r>
            <a:r>
              <a:rPr kumimoji="1" lang="en-GB" altLang="ja-JP" sz="2000" dirty="0" err="1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parton’s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momentum fraction   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105273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Hadrons in the initial state.</a:t>
            </a:r>
            <a:endParaRPr kumimoji="1" lang="ja-JP" altLang="en-US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02802" y="5733256"/>
            <a:ext cx="6109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The initial state contains hadrons with definite momenta.</a:t>
            </a:r>
          </a:p>
          <a:p>
            <a:r>
              <a:rPr kumimoji="1" lang="en-US" altLang="ja-JP" sz="2000" dirty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                                               →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collinear divergence</a:t>
            </a:r>
            <a:endParaRPr kumimoji="1" lang="ja-JP" altLang="en-US" sz="2000" dirty="0" smtClean="0">
              <a:solidFill>
                <a:srgbClr val="FF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12</a:t>
            </a:fld>
            <a:endParaRPr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NLO </a:t>
            </a:r>
            <a:r>
              <a:rPr kumimoji="1" lang="en-US" altLang="ja-JP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calculaion</a:t>
            </a:r>
            <a:endParaRPr kumimoji="1" lang="ja-JP" alt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556792"/>
            <a:ext cx="5261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28670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204864"/>
            <a:ext cx="45243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140968"/>
            <a:ext cx="2609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971600" y="4181018"/>
            <a:ext cx="210365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Virtual correction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5678388"/>
            <a:ext cx="1047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4842098"/>
            <a:ext cx="56292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31870" y="188640"/>
            <a:ext cx="411280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32014" y="3602534"/>
            <a:ext cx="2084402" cy="119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98755"/>
              </p:ext>
            </p:extLst>
          </p:nvPr>
        </p:nvGraphicFramePr>
        <p:xfrm>
          <a:off x="7232625" y="1628800"/>
          <a:ext cx="1443831" cy="347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10" imgW="2057400" imgH="495000" progId="Equation.DSMT4">
                  <p:embed/>
                </p:oleObj>
              </mc:Choice>
              <mc:Fallback>
                <p:oleObj name="Equation" r:id="rId10" imgW="20574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32625" y="1628800"/>
                        <a:ext cx="1443831" cy="347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903648"/>
              </p:ext>
            </p:extLst>
          </p:nvPr>
        </p:nvGraphicFramePr>
        <p:xfrm>
          <a:off x="7258769" y="2071142"/>
          <a:ext cx="8191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12" imgW="1168200" imgH="482400" progId="Equation.DSMT4">
                  <p:embed/>
                </p:oleObj>
              </mc:Choice>
              <mc:Fallback>
                <p:oleObj name="Equation" r:id="rId12" imgW="1168200" imgH="482400" progId="Equation.DSMT4">
                  <p:embed/>
                  <p:pic>
                    <p:nvPicPr>
                      <p:cNvPr id="0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769" y="2071142"/>
                        <a:ext cx="8191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4644008" y="5661248"/>
            <a:ext cx="864096" cy="0"/>
          </a:xfrm>
          <a:prstGeom prst="line">
            <a:avLst/>
          </a:prstGeom>
          <a:ln w="158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697241" y="5733256"/>
            <a:ext cx="8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IR div.</a:t>
            </a:r>
            <a:endParaRPr kumimoji="1" lang="ja-JP" altLang="en-US" dirty="0" smtClean="0">
              <a:solidFill>
                <a:srgbClr val="FF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13</a:t>
            </a:fld>
            <a:endParaRPr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764704"/>
            <a:ext cx="190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 correction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85739"/>
            <a:ext cx="2581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780928"/>
            <a:ext cx="4511779" cy="65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573016"/>
            <a:ext cx="6408712" cy="194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99592" y="2420888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Phase space integral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5661248"/>
            <a:ext cx="53625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1700808"/>
            <a:ext cx="473899" cy="36004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692696"/>
            <a:ext cx="5544616" cy="98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14</a:t>
            </a:fld>
            <a:endParaRPr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5688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60483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8401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692696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err="1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Hadron</a:t>
            </a:r>
            <a:r>
              <a:rPr kumimoji="1" lang="en-US" altLang="ja-JP" sz="2000" dirty="0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 tensor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589240"/>
            <a:ext cx="6391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221088"/>
            <a:ext cx="2160240" cy="58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15</a:t>
            </a:fld>
            <a:endParaRPr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692696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Formula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276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4619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852936"/>
            <a:ext cx="85503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コネクタ 6"/>
          <p:cNvCxnSpPr/>
          <p:nvPr/>
        </p:nvCxnSpPr>
        <p:spPr>
          <a:xfrm>
            <a:off x="2123728" y="4139788"/>
            <a:ext cx="2448272" cy="0"/>
          </a:xfrm>
          <a:prstGeom prst="line">
            <a:avLst/>
          </a:prstGeom>
          <a:ln w="158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969049" y="4211796"/>
            <a:ext cx="8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IR div.</a:t>
            </a:r>
            <a:endParaRPr kumimoji="1" lang="ja-JP" altLang="en-US" dirty="0" smtClean="0">
              <a:solidFill>
                <a:srgbClr val="FF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5" name="右カーブ矢印 4"/>
          <p:cNvSpPr/>
          <p:nvPr/>
        </p:nvSpPr>
        <p:spPr>
          <a:xfrm>
            <a:off x="1907704" y="4005064"/>
            <a:ext cx="216024" cy="720080"/>
          </a:xfrm>
          <a:prstGeom prst="curvedRightArrow">
            <a:avLst/>
          </a:prstGeom>
          <a:solidFill>
            <a:srgbClr val="1B0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4725144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Cancel the double pole in the 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virtural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correction.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73016"/>
            <a:ext cx="36004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16</a:t>
            </a:fld>
            <a:endParaRPr lang="ja-JP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84391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764704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1-loop result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653136"/>
            <a:ext cx="7131960" cy="203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3933056"/>
            <a:ext cx="2977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kumimoji="1" lang="en-US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-g initiated </a:t>
            </a:r>
            <a:r>
              <a:rPr kumimoji="1" lang="en-US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sub-process</a:t>
            </a:r>
            <a:endParaRPr kumimoji="1" lang="ja-JP" alt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7581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17</a:t>
            </a:fld>
            <a:endParaRPr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48680"/>
            <a:ext cx="5178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Factorization of the collinear divergence</a:t>
            </a:r>
            <a:endParaRPr kumimoji="1" lang="ja-JP" altLang="en-US" sz="2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87725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74418"/>
            <a:ext cx="70675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143847"/>
            <a:ext cx="6943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47664" y="3933056"/>
            <a:ext cx="5544616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585509" y="5939988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“quark distribution function”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18</a:t>
            </a:fld>
            <a:endParaRPr lang="ja-JP" altLang="en-US" dirty="0"/>
          </a:p>
        </p:txBody>
      </p:sp>
      <p:pic>
        <p:nvPicPr>
          <p:cNvPr id="1028" name="Picture 4" descr="C:\Users\kawamura\Desktop\SS2010\figs\Drell-Yan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700808"/>
            <a:ext cx="3744416" cy="5652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899592" y="2420888"/>
            <a:ext cx="656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Final state are summed. </a:t>
            </a:r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→ Soft div. cancel out.</a:t>
            </a:r>
            <a:endParaRPr kumimoji="1" lang="ja-JP" altLang="en-US" sz="2200" dirty="0" smtClean="0">
              <a:solidFill>
                <a:srgbClr val="C0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924944"/>
            <a:ext cx="7982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</a:t>
            </a:r>
            <a:r>
              <a:rPr kumimoji="1" lang="en-GB" altLang="ja-JP" sz="22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A specific direction is associated with each incoming </a:t>
            </a:r>
            <a:r>
              <a:rPr kumimoji="1" lang="en-GB" altLang="ja-JP" sz="2200" dirty="0" err="1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parton</a:t>
            </a:r>
            <a:r>
              <a:rPr kumimoji="1" lang="en-GB" altLang="ja-JP" sz="22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. </a:t>
            </a:r>
          </a:p>
          <a:p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               → Collinear div. do not cancel. </a:t>
            </a:r>
            <a:endParaRPr kumimoji="1" lang="ja-JP" altLang="en-US" sz="2200" dirty="0" smtClean="0">
              <a:solidFill>
                <a:srgbClr val="C0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18" name="Picture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61004" y="4437112"/>
            <a:ext cx="6035332" cy="695216"/>
          </a:xfrm>
          <a:prstGeom prst="rect">
            <a:avLst/>
          </a:prstGeom>
          <a:solidFill>
            <a:schemeClr val="bg1"/>
          </a:solidFill>
          <a:ln/>
          <a:effectLst/>
        </p:spPr>
      </p:pic>
      <p:sp>
        <p:nvSpPr>
          <p:cNvPr id="24" name="TextBox 23"/>
          <p:cNvSpPr txBox="1"/>
          <p:nvPr/>
        </p:nvSpPr>
        <p:spPr>
          <a:xfrm>
            <a:off x="827584" y="3862209"/>
            <a:ext cx="1802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Factorization</a:t>
            </a:r>
            <a:endParaRPr kumimoji="1" lang="ja-JP" altLang="en-US" sz="2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83768" y="5373216"/>
            <a:ext cx="3960440" cy="332087"/>
          </a:xfrm>
          <a:prstGeom prst="rect">
            <a:avLst/>
          </a:prstGeom>
          <a:noFill/>
          <a:ln/>
          <a:effectLst/>
        </p:spPr>
      </p:pic>
      <p:sp>
        <p:nvSpPr>
          <p:cNvPr id="15" name="TextBox 14"/>
          <p:cNvSpPr txBox="1"/>
          <p:nvPr/>
        </p:nvSpPr>
        <p:spPr>
          <a:xfrm>
            <a:off x="647705" y="1269921"/>
            <a:ext cx="29161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err="1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partonic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cross section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17" name="Picture 16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712" y="1844824"/>
            <a:ext cx="1512168" cy="322988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3491880" y="260648"/>
            <a:ext cx="252986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Factorization</a:t>
            </a:r>
            <a:endParaRPr kumimoji="1" lang="ja-JP" alt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30020" y="5949280"/>
            <a:ext cx="594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“Renormalization” of the long-distance physics into the PDFs </a:t>
            </a:r>
            <a:endParaRPr kumimoji="1" lang="ja-JP" altLang="en-US" dirty="0" smtClean="0">
              <a:solidFill>
                <a:srgbClr val="FF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811" y="4653136"/>
            <a:ext cx="781563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19</a:t>
            </a:fld>
            <a:endParaRPr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78495"/>
            <a:ext cx="4752528" cy="68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1" y="2132856"/>
            <a:ext cx="1224137" cy="41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564904"/>
            <a:ext cx="7029042" cy="119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3789040"/>
            <a:ext cx="377345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7584" y="692696"/>
            <a:ext cx="5564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happens If we treat quarks with masses? 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484784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From RG eq.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386104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 !!</a:t>
            </a:r>
            <a:endParaRPr kumimoji="1" lang="ja-JP" alt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23928" y="4797152"/>
            <a:ext cx="2232248" cy="936104"/>
          </a:xfrm>
          <a:prstGeom prst="ellipse">
            <a:avLst/>
          </a:prstGeom>
          <a:noFill/>
          <a:ln w="12700">
            <a:solidFill>
              <a:srgbClr val="B10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Oval 12"/>
          <p:cNvSpPr/>
          <p:nvPr/>
        </p:nvSpPr>
        <p:spPr>
          <a:xfrm>
            <a:off x="6228184" y="4797152"/>
            <a:ext cx="2232248" cy="936104"/>
          </a:xfrm>
          <a:prstGeom prst="ellipse">
            <a:avLst/>
          </a:prstGeom>
          <a:noFill/>
          <a:ln w="12700">
            <a:solidFill>
              <a:srgbClr val="156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611001" y="5805264"/>
            <a:ext cx="1041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B10FA5"/>
                </a:solidFill>
                <a:latin typeface="Arial" pitchFamily="34" charset="0"/>
                <a:cs typeface="Arial" pitchFamily="34" charset="0"/>
              </a:rPr>
              <a:t>To PDF</a:t>
            </a:r>
            <a:endParaRPr kumimoji="1" lang="ja-JP" altLang="en-US" sz="2000" dirty="0" smtClean="0">
              <a:solidFill>
                <a:srgbClr val="B10F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2240" y="5805264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15651D"/>
                </a:solidFill>
                <a:latin typeface="Arial" pitchFamily="34" charset="0"/>
                <a:cs typeface="Arial" pitchFamily="34" charset="0"/>
              </a:rPr>
              <a:t>Hard Part</a:t>
            </a:r>
            <a:endParaRPr kumimoji="1" lang="ja-JP" altLang="en-US" sz="2000" dirty="0" smtClean="0">
              <a:solidFill>
                <a:srgbClr val="15651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62840" y="260648"/>
            <a:ext cx="58935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QCD at different energy scales</a:t>
            </a:r>
            <a:endParaRPr kumimoji="1" lang="ja-JP" altLang="en-US" sz="3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835696" y="1700810"/>
            <a:ext cx="0" cy="43204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4581128"/>
            <a:ext cx="518457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912173" y="263691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90GeV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898819"/>
              </p:ext>
            </p:extLst>
          </p:nvPr>
        </p:nvGraphicFramePr>
        <p:xfrm>
          <a:off x="2555776" y="2708920"/>
          <a:ext cx="360040" cy="38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5776" y="2708920"/>
                        <a:ext cx="360040" cy="38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1835696" y="2060848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99592" y="1844824"/>
            <a:ext cx="69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1TeV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83768" y="1916832"/>
            <a:ext cx="195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High P</a:t>
            </a:r>
            <a:r>
              <a:rPr kumimoji="1" lang="en-US" altLang="ja-JP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 jet at LHC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1835696" y="4005064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44767"/>
              </p:ext>
            </p:extLst>
          </p:nvPr>
        </p:nvGraphicFramePr>
        <p:xfrm>
          <a:off x="2537793" y="3780086"/>
          <a:ext cx="9540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6" imgW="571320" imgH="241200" progId="Equation.DSMT4">
                  <p:embed/>
                </p:oleObj>
              </mc:Choice>
              <mc:Fallback>
                <p:oleObj name="Equation" r:id="rId6" imgW="57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793" y="3780086"/>
                        <a:ext cx="9540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827584" y="378904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2-3GeV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2989" y="436510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1GeV?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44481" y="4972526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0.2GeV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3568" y="5445224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0.01GeV</a:t>
            </a:r>
            <a:endParaRPr kumimoji="1" lang="ja-JP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1835696" y="5157192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オブジェクト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85629"/>
              </p:ext>
            </p:extLst>
          </p:nvPr>
        </p:nvGraphicFramePr>
        <p:xfrm>
          <a:off x="2532261" y="4983163"/>
          <a:ext cx="14636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8" imgW="876240" imgH="241200" progId="Equation.DSMT4">
                  <p:embed/>
                </p:oleObj>
              </mc:Choice>
              <mc:Fallback>
                <p:oleObj name="Equation" r:id="rId8" imgW="876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261" y="4983163"/>
                        <a:ext cx="14636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899592" y="1187460"/>
            <a:ext cx="29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QCD in various energy scales.</a:t>
            </a:r>
            <a:endParaRPr kumimoji="1" lang="ja-JP" altLang="en-US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1835696" y="5661248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オブジェクト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17323"/>
              </p:ext>
            </p:extLst>
          </p:nvPr>
        </p:nvGraphicFramePr>
        <p:xfrm>
          <a:off x="2563639" y="5497859"/>
          <a:ext cx="7842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39" y="5497859"/>
                        <a:ext cx="7842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045391"/>
              </p:ext>
            </p:extLst>
          </p:nvPr>
        </p:nvGraphicFramePr>
        <p:xfrm>
          <a:off x="4230419" y="2672071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2" imgW="457200" imgH="228600" progId="Equation.DSMT4">
                  <p:embed/>
                </p:oleObj>
              </mc:Choice>
              <mc:Fallback>
                <p:oleObj name="Equation" r:id="rId12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419" y="2672071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4211960" y="308813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Asymptotic freedom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67850" y="5230941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Confinement, 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Chiral symmetry breaking</a:t>
            </a:r>
            <a:endParaRPr kumimoji="1" lang="ja-JP" alt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右中かっこ 35"/>
          <p:cNvSpPr/>
          <p:nvPr/>
        </p:nvSpPr>
        <p:spPr>
          <a:xfrm>
            <a:off x="6660232" y="2029490"/>
            <a:ext cx="432048" cy="2335614"/>
          </a:xfrm>
          <a:prstGeom prst="rightBrac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中かっこ 38"/>
          <p:cNvSpPr/>
          <p:nvPr/>
        </p:nvSpPr>
        <p:spPr>
          <a:xfrm>
            <a:off x="6660232" y="4725145"/>
            <a:ext cx="432048" cy="1296144"/>
          </a:xfrm>
          <a:prstGeom prst="rightBrac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36296" y="2218903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DOF:</a:t>
            </a:r>
          </a:p>
          <a:p>
            <a:pPr marL="457200" indent="-457200"/>
            <a:r>
              <a:rPr kumimoji="1" lang="en-US" altLang="ja-JP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altLang="ja-JP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uarks &amp; gluons</a:t>
            </a:r>
            <a:endParaRPr kumimoji="1" lang="en-US" altLang="ja-JP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28773" y="450912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DOF: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hadrons</a:t>
            </a:r>
            <a:endParaRPr kumimoji="1" lang="en-US" altLang="ja-JP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5" name="Picture 21" descr="C:\Users\kawamura\Desktop\Spinfest 2013\Figs\qq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089" y="3054124"/>
            <a:ext cx="847138" cy="64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C:\Users\kawamura\Desktop\Spinfest 2013\Figs\PPpi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263" y="5262953"/>
            <a:ext cx="876185" cy="75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299053"/>
              </p:ext>
            </p:extLst>
          </p:nvPr>
        </p:nvGraphicFramePr>
        <p:xfrm>
          <a:off x="7503666" y="5829747"/>
          <a:ext cx="236686" cy="21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6" imgW="177480" imgH="164880" progId="Equation.DSMT4">
                  <p:embed/>
                </p:oleObj>
              </mc:Choice>
              <mc:Fallback>
                <p:oleObj name="Equation" r:id="rId16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3666" y="5829747"/>
                        <a:ext cx="236686" cy="218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オブジェクト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034889"/>
              </p:ext>
            </p:extLst>
          </p:nvPr>
        </p:nvGraphicFramePr>
        <p:xfrm>
          <a:off x="8316416" y="5013176"/>
          <a:ext cx="2365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8" imgW="177480" imgH="164880" progId="Equation.DSMT4">
                  <p:embed/>
                </p:oleObj>
              </mc:Choice>
              <mc:Fallback>
                <p:oleObj name="Equation" r:id="rId1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416" y="5013176"/>
                        <a:ext cx="2365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051392"/>
              </p:ext>
            </p:extLst>
          </p:nvPr>
        </p:nvGraphicFramePr>
        <p:xfrm>
          <a:off x="8634735" y="5949280"/>
          <a:ext cx="185737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20" imgW="139680" imgH="139680" progId="Equation.DSMT4">
                  <p:embed/>
                </p:oleObj>
              </mc:Choice>
              <mc:Fallback>
                <p:oleObj name="Equation" r:id="rId20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4735" y="5949280"/>
                        <a:ext cx="185737" cy="18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196988"/>
              </p:ext>
            </p:extLst>
          </p:nvPr>
        </p:nvGraphicFramePr>
        <p:xfrm>
          <a:off x="7500069" y="3644900"/>
          <a:ext cx="1682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069" y="3644900"/>
                        <a:ext cx="1682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53469"/>
              </p:ext>
            </p:extLst>
          </p:nvPr>
        </p:nvGraphicFramePr>
        <p:xfrm>
          <a:off x="8316416" y="2924944"/>
          <a:ext cx="1682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416" y="2924944"/>
                        <a:ext cx="1682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オブジェクト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425941"/>
              </p:ext>
            </p:extLst>
          </p:nvPr>
        </p:nvGraphicFramePr>
        <p:xfrm>
          <a:off x="8572500" y="3641973"/>
          <a:ext cx="18415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26" imgW="139680" imgH="164880" progId="Equation.DSMT4">
                  <p:embed/>
                </p:oleObj>
              </mc:Choice>
              <mc:Fallback>
                <p:oleObj name="Equation" r:id="rId26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0" y="3641973"/>
                        <a:ext cx="18415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267850" y="4325034"/>
            <a:ext cx="174431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   Resonances</a:t>
            </a:r>
            <a:endParaRPr kumimoji="1" lang="ja-JP" altLang="en-US" sz="2000" dirty="0" smtClean="0">
              <a:solidFill>
                <a:srgbClr val="1565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右中かっこ 39"/>
          <p:cNvSpPr/>
          <p:nvPr/>
        </p:nvSpPr>
        <p:spPr>
          <a:xfrm>
            <a:off x="4139952" y="3933056"/>
            <a:ext cx="432048" cy="1296144"/>
          </a:xfrm>
          <a:prstGeom prst="rightBrac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22BD0D-169D-4E79-8896-91849D654FE9}" type="slidenum">
              <a:rPr lang="en-US" altLang="ja-JP" smtClean="0">
                <a:solidFill>
                  <a:prstClr val="black"/>
                </a:solidFill>
              </a:rPr>
              <a:pPr/>
              <a:t>20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 bwMode="auto">
          <a:xfrm>
            <a:off x="539552" y="4775515"/>
            <a:ext cx="6681261" cy="1157938"/>
            <a:chOff x="469783" y="5005625"/>
            <a:chExt cx="6681261" cy="1157938"/>
          </a:xfrm>
        </p:grpSpPr>
        <p:pic>
          <p:nvPicPr>
            <p:cNvPr id="43" name="Picture 42" descr="TP_tmp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884137" y="5517231"/>
              <a:ext cx="781893" cy="302668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51" name="Picture 50" descr="TP_tmp.pn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469783" y="5085763"/>
              <a:ext cx="1170743" cy="30938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5" name="TextBox 24"/>
            <p:cNvSpPr txBox="1"/>
            <p:nvPr/>
          </p:nvSpPr>
          <p:spPr bwMode="auto">
            <a:xfrm>
              <a:off x="1765927" y="5005625"/>
              <a:ext cx="3429144" cy="369332"/>
            </a:xfrm>
            <a:prstGeom prst="rect">
              <a:avLst/>
            </a:prstGeom>
            <a:noFill/>
            <a:ln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CC0099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calculable, process dependent</a:t>
              </a:r>
              <a:endParaRPr kumimoji="1" lang="ja-JP" altLang="en-US" dirty="0" smtClean="0">
                <a:solidFill>
                  <a:srgbClr val="CC0099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5222311" y="5517232"/>
              <a:ext cx="1928733" cy="646331"/>
            </a:xfrm>
            <a:prstGeom prst="rect">
              <a:avLst/>
            </a:prstGeom>
            <a:noFill/>
            <a:ln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non-</a:t>
              </a:r>
              <a:r>
                <a:rPr kumimoji="1" lang="en-US" altLang="ja-JP" dirty="0" err="1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perturbative</a:t>
              </a:r>
              <a:r>
                <a:rPr kumimoji="1" lang="en-US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,</a:t>
              </a:r>
            </a:p>
            <a:p>
              <a:r>
                <a:rPr kumimoji="1" lang="en-US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but universal </a:t>
              </a:r>
              <a:endParaRPr kumimoji="1" lang="ja-JP" altLang="en-US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75284" y="1196752"/>
            <a:ext cx="3002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明朝" pitchFamily="17" charset="-128"/>
                <a:cs typeface="Arial"/>
              </a:rPr>
              <a:t>ex. pp → pi (P</a:t>
            </a:r>
            <a:r>
              <a:rPr kumimoji="1" lang="en-GB" altLang="ja-JP" sz="16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明朝" pitchFamily="17" charset="-128"/>
                <a:cs typeface="Arial"/>
              </a:rPr>
              <a:t>T</a:t>
            </a:r>
            <a:r>
              <a:rPr kumimoji="1" lang="en-GB" altLang="ja-JP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明朝" pitchFamily="17" charset="-128"/>
                <a:cs typeface="Arial"/>
              </a:rPr>
              <a:t>)+ X  at high P</a:t>
            </a:r>
            <a:r>
              <a:rPr kumimoji="1" lang="en-GB" altLang="ja-JP" sz="16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明朝" pitchFamily="17" charset="-128"/>
                <a:cs typeface="Arial"/>
              </a:rPr>
              <a:t>T</a:t>
            </a:r>
            <a:endParaRPr kumimoji="1" lang="en-GB" altLang="ja-JP" sz="1600" dirty="0" smtClean="0">
              <a:solidFill>
                <a:prstClr val="black">
                  <a:lumMod val="95000"/>
                  <a:lumOff val="5000"/>
                </a:prstClr>
              </a:solidFill>
              <a:latin typeface="Arial"/>
              <a:ea typeface="ＭＳ 明朝" pitchFamily="17" charset="-128"/>
              <a:cs typeface="Arial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696383" y="2780928"/>
            <a:ext cx="2315777" cy="1512168"/>
            <a:chOff x="5856623" y="2962395"/>
            <a:chExt cx="2315777" cy="1512168"/>
          </a:xfrm>
        </p:grpSpPr>
        <p:grpSp>
          <p:nvGrpSpPr>
            <p:cNvPr id="21" name="Group 20"/>
            <p:cNvGrpSpPr/>
            <p:nvPr/>
          </p:nvGrpSpPr>
          <p:grpSpPr>
            <a:xfrm>
              <a:off x="5856623" y="2962395"/>
              <a:ext cx="2315777" cy="1512168"/>
              <a:chOff x="1907704" y="2852936"/>
              <a:chExt cx="2315777" cy="1512168"/>
            </a:xfrm>
          </p:grpSpPr>
          <p:pic>
            <p:nvPicPr>
              <p:cNvPr id="14" name="Picture 5" descr="C:\Users\kawamura\Desktop\SS2010\figs\pp2pi.pn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907704" y="2852936"/>
                <a:ext cx="2315777" cy="1512168"/>
              </a:xfrm>
              <a:prstGeom prst="rect">
                <a:avLst/>
              </a:prstGeom>
              <a:noFill/>
            </p:spPr>
          </p:pic>
          <p:pic>
            <p:nvPicPr>
              <p:cNvPr id="15" name="Picture 14" descr="TP_tmp.png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843808" y="3429000"/>
                <a:ext cx="376905" cy="254000"/>
              </a:xfrm>
              <a:prstGeom prst="rect">
                <a:avLst/>
              </a:prstGeom>
              <a:noFill/>
            </p:spPr>
          </p:pic>
          <p:pic>
            <p:nvPicPr>
              <p:cNvPr id="16" name="Picture 15" descr="TP_tmp.png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2127537" y="2924944"/>
                <a:ext cx="140207" cy="240790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7" name="Picture 16" descr="TP_tmp.png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2123728" y="3908290"/>
                <a:ext cx="140207" cy="240790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8" name="Picture 17" descr="TP_tmp.png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3635896" y="2996952"/>
                <a:ext cx="217193" cy="177425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9" name="Picture 18" descr="TP_tmp.png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27761" y="3300985"/>
                <a:ext cx="128015" cy="128015"/>
              </a:xfrm>
              <a:prstGeom prst="rect">
                <a:avLst/>
              </a:prstGeom>
              <a:noFill/>
            </p:spPr>
          </p:pic>
          <p:pic>
            <p:nvPicPr>
              <p:cNvPr id="20" name="Picture 19" descr="TP_tmp.png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2411760" y="3670563"/>
                <a:ext cx="116749" cy="190485"/>
              </a:xfrm>
              <a:prstGeom prst="rect">
                <a:avLst/>
              </a:prstGeom>
              <a:noFill/>
              <a:ln/>
              <a:effectLst/>
            </p:spPr>
          </p:pic>
        </p:grpSp>
        <p:pic>
          <p:nvPicPr>
            <p:cNvPr id="38" name="Picture 37" descr="TP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7313937" y="3212975"/>
              <a:ext cx="116749" cy="129038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47" name="Picture 4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913281" y="5719169"/>
            <a:ext cx="850407" cy="302119"/>
          </a:xfrm>
          <a:prstGeom prst="rect">
            <a:avLst/>
          </a:prstGeom>
          <a:noFill/>
          <a:ln/>
          <a:effectLst/>
        </p:spPr>
      </p:pic>
      <p:sp>
        <p:nvSpPr>
          <p:cNvPr id="48" name="TextBox 47"/>
          <p:cNvSpPr txBox="1"/>
          <p:nvPr/>
        </p:nvSpPr>
        <p:spPr bwMode="auto">
          <a:xfrm>
            <a:off x="1862936" y="5215114"/>
            <a:ext cx="3070071" cy="369332"/>
          </a:xfrm>
          <a:prstGeom prst="rect">
            <a:avLst/>
          </a:prstGeom>
          <a:noFill/>
          <a:ln/>
          <a:effectLst/>
        </p:spPr>
        <p:txBody>
          <a:bodyPr wrap="none" rtlCol="0">
            <a:spAutoFit/>
          </a:bodyPr>
          <a:lstStyle/>
          <a:p>
            <a:r>
              <a:rPr kumimoji="1" lang="en-GB" altLang="ja-JP" dirty="0" err="1" smtClean="0">
                <a:solidFill>
                  <a:srgbClr val="CC0099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parton</a:t>
            </a:r>
            <a:r>
              <a:rPr kumimoji="1" lang="en-GB" altLang="ja-JP" dirty="0" smtClean="0">
                <a:solidFill>
                  <a:srgbClr val="CC0099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distribution functions </a:t>
            </a:r>
            <a:endParaRPr kumimoji="1" lang="ja-JP" altLang="en-US" dirty="0" smtClean="0">
              <a:solidFill>
                <a:srgbClr val="CC0099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1862936" y="5647162"/>
            <a:ext cx="2582758" cy="369332"/>
          </a:xfrm>
          <a:prstGeom prst="rect">
            <a:avLst/>
          </a:prstGeom>
          <a:noFill/>
          <a:ln/>
          <a:effectLst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CC0099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fragmentation functions</a:t>
            </a:r>
            <a:endParaRPr kumimoji="1" lang="ja-JP" altLang="en-US" dirty="0" smtClean="0">
              <a:solidFill>
                <a:srgbClr val="CC0099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4932040" y="5287122"/>
            <a:ext cx="216024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64288" y="5301208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smtClean="0">
                <a:solidFill>
                  <a:srgbClr val="FF0000"/>
                </a:solidFill>
                <a:latin typeface="Arial"/>
                <a:ea typeface="ＭＳ 明朝" pitchFamily="17" charset="-128"/>
                <a:cs typeface="Arial"/>
              </a:rPr>
              <a:t>Intrinsic structure</a:t>
            </a:r>
          </a:p>
          <a:p>
            <a:r>
              <a:rPr kumimoji="1" lang="en-GB" altLang="ja-JP" sz="1600" dirty="0" smtClean="0">
                <a:solidFill>
                  <a:srgbClr val="FF0000"/>
                </a:solidFill>
                <a:latin typeface="Arial"/>
                <a:ea typeface="ＭＳ 明朝" pitchFamily="17" charset="-128"/>
                <a:cs typeface="Arial"/>
              </a:rPr>
              <a:t>of hadrons</a:t>
            </a:r>
            <a:endParaRPr kumimoji="1" lang="ja-JP" altLang="en-US" sz="1600" dirty="0" smtClean="0">
              <a:solidFill>
                <a:srgbClr val="FF0000"/>
              </a:solidFill>
              <a:latin typeface="Arial"/>
              <a:ea typeface="ＭＳ 明朝" pitchFamily="17" charset="-128"/>
              <a:cs typeface="Arial"/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673988" y="332656"/>
            <a:ext cx="4009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Factorization formula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33" name="TextBox 31"/>
          <p:cNvSpPr txBox="1"/>
          <p:nvPr/>
        </p:nvSpPr>
        <p:spPr>
          <a:xfrm>
            <a:off x="5220072" y="476672"/>
            <a:ext cx="3302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Politzer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Curci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Frumanski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Petronzio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</a:t>
            </a:r>
          </a:p>
          <a:p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Collins,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Soper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Sterman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etc. </a:t>
            </a:r>
            <a:endParaRPr kumimoji="1" lang="ja-JP" altLang="en-US" sz="1600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422589"/>
              </p:ext>
            </p:extLst>
          </p:nvPr>
        </p:nvGraphicFramePr>
        <p:xfrm>
          <a:off x="1308272" y="1727252"/>
          <a:ext cx="6720112" cy="83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23" imgW="7429320" imgH="927000" progId="Equation.DSMT4">
                  <p:embed/>
                </p:oleObj>
              </mc:Choice>
              <mc:Fallback>
                <p:oleObj name="Equation" r:id="rId23" imgW="74293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08272" y="1727252"/>
                        <a:ext cx="6720112" cy="83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59632" y="3789040"/>
            <a:ext cx="6624736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2"/>
          <p:cNvSpPr/>
          <p:nvPr/>
        </p:nvSpPr>
        <p:spPr>
          <a:xfrm>
            <a:off x="606612" y="539969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Universality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8" name="Picture 2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475656" y="4028583"/>
            <a:ext cx="5616624" cy="552545"/>
          </a:xfrm>
          <a:prstGeom prst="rect">
            <a:avLst/>
          </a:prstGeom>
          <a:noFill/>
          <a:ln/>
          <a:effectLst/>
        </p:spPr>
      </p:pic>
      <p:pic>
        <p:nvPicPr>
          <p:cNvPr id="29" name="Picture 2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450711" y="4636991"/>
            <a:ext cx="6361649" cy="592209"/>
          </a:xfrm>
          <a:prstGeom prst="rect">
            <a:avLst/>
          </a:prstGeom>
          <a:noFill/>
          <a:ln/>
          <a:effectLst/>
        </p:spPr>
      </p:pic>
      <p:pic>
        <p:nvPicPr>
          <p:cNvPr id="43" name="Picture 4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51747" y="5229200"/>
            <a:ext cx="4188405" cy="602708"/>
          </a:xfrm>
          <a:prstGeom prst="rect">
            <a:avLst/>
          </a:prstGeom>
          <a:noFill/>
          <a:ln/>
          <a:effectLst/>
        </p:spPr>
      </p:pic>
      <p:sp>
        <p:nvSpPr>
          <p:cNvPr id="31" name="TextBox 30"/>
          <p:cNvSpPr txBox="1"/>
          <p:nvPr/>
        </p:nvSpPr>
        <p:spPr>
          <a:xfrm>
            <a:off x="6372200" y="5229200"/>
            <a:ext cx="1258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gauge link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34" name="Picture 33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79712" y="5949280"/>
            <a:ext cx="1728192" cy="242297"/>
          </a:xfrm>
          <a:prstGeom prst="rect">
            <a:avLst/>
          </a:prstGeom>
          <a:noFill/>
          <a:ln/>
          <a:effectLst/>
        </p:spPr>
      </p:pic>
      <p:pic>
        <p:nvPicPr>
          <p:cNvPr id="39" name="Picture 38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23928" y="5877272"/>
            <a:ext cx="2160240" cy="302602"/>
          </a:xfrm>
          <a:prstGeom prst="rect">
            <a:avLst/>
          </a:prstGeom>
          <a:noFill/>
          <a:ln/>
          <a:effectLst/>
        </p:spPr>
      </p:pic>
      <p:sp>
        <p:nvSpPr>
          <p:cNvPr id="40" name="TextBox 39"/>
          <p:cNvSpPr txBox="1"/>
          <p:nvPr/>
        </p:nvSpPr>
        <p:spPr>
          <a:xfrm>
            <a:off x="978946" y="1250757"/>
            <a:ext cx="65566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Collinear singularity arises from interactions that happen </a:t>
            </a:r>
          </a:p>
          <a:p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 a long-time ago before the hard scattering of </a:t>
            </a:r>
            <a:r>
              <a:rPr kumimoji="1" lang="en-GB" altLang="ja-JP" sz="2000" dirty="0" err="1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partons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.</a:t>
            </a:r>
          </a:p>
          <a:p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→ PDFs obtained via factorization are process-independent.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60423" y="2269321"/>
            <a:ext cx="7260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“Universality” of PDFs guarantees the predictive power of </a:t>
            </a:r>
            <a:r>
              <a:rPr kumimoji="1" lang="en-GB" altLang="ja-JP" sz="20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pQCD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. </a:t>
            </a:r>
          </a:p>
          <a:p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→ PDFs determined by one process can be used to predict </a:t>
            </a:r>
          </a:p>
          <a:p>
            <a:r>
              <a:rPr kumimoji="1" lang="en-GB" altLang="ja-JP" sz="2000" dirty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    other </a:t>
            </a:r>
            <a:r>
              <a:rPr kumimoji="1" lang="en-GB" altLang="ja-JP" sz="2000" dirty="0" err="1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obserbables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.   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flipH="1">
            <a:off x="755576" y="3573016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Operator definitions of quark &amp; gluon PDF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22BD0D-169D-4E79-8896-91849D654FE9}" type="slidenum">
              <a:rPr lang="en-US" altLang="ja-JP" smtClean="0">
                <a:solidFill>
                  <a:prstClr val="black"/>
                </a:solidFill>
              </a:rPr>
              <a:pPr/>
              <a:t>22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明朝" pitchFamily="17" charset="-128"/>
                <a:cs typeface="Arial"/>
              </a:rPr>
              <a:t>2 complementary goals of PQCD</a:t>
            </a:r>
            <a:endParaRPr kumimoji="1" lang="ja-JP" altLang="en-US" dirty="0" smtClean="0">
              <a:solidFill>
                <a:prstClr val="black">
                  <a:lumMod val="95000"/>
                  <a:lumOff val="5000"/>
                </a:prstClr>
              </a:solidFill>
              <a:latin typeface="Arial"/>
              <a:ea typeface="ＭＳ 明朝" pitchFamily="17" charset="-128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933056"/>
            <a:ext cx="752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600" dirty="0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 </a:t>
            </a:r>
            <a:r>
              <a:rPr kumimoji="1" lang="en-GB" altLang="ja-JP" dirty="0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To explore the nature of hadrons (&amp; QCD vacuum) via hard processes.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4532927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Parton Distribution Functions, Fragmentation Functions, </a:t>
            </a:r>
          </a:p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Spin-</a:t>
            </a:r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depedent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 PDFs, Generalized PDFs. K_T dependent PDFs, </a:t>
            </a:r>
          </a:p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K_T dependent FFs,  Light-Cone Distribution Amplitudes, </a:t>
            </a:r>
          </a:p>
          <a:p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Hadronization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 models, etc. </a:t>
            </a:r>
            <a:endParaRPr kumimoji="1" lang="ja-JP" altLang="en-US" dirty="0" smtClean="0">
              <a:solidFill>
                <a:srgbClr val="006600"/>
              </a:solidFill>
              <a:latin typeface="Comic Sans MS" pitchFamily="66" charset="0"/>
              <a:ea typeface="ＭＳ 明朝" pitchFamily="17" charset="-128"/>
              <a:cs typeface="Arial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99431" y="332656"/>
            <a:ext cx="2784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Goals of PQCD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899592" y="1700808"/>
            <a:ext cx="538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600" dirty="0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 </a:t>
            </a:r>
            <a:r>
              <a:rPr kumimoji="1" lang="en-GB" altLang="ja-JP" dirty="0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To understand the </a:t>
            </a:r>
            <a:r>
              <a:rPr kumimoji="1" lang="en-GB" altLang="ja-JP" dirty="0" err="1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perturbative</a:t>
            </a:r>
            <a:r>
              <a:rPr kumimoji="1" lang="en-GB" altLang="ja-JP" dirty="0" smtClean="0">
                <a:solidFill>
                  <a:srgbClr val="CC0099"/>
                </a:solidFill>
                <a:latin typeface="Arial"/>
                <a:ea typeface="ＭＳ 明朝" pitchFamily="17" charset="-128"/>
                <a:cs typeface="Arial"/>
              </a:rPr>
              <a:t> dynamics of QCD.</a:t>
            </a:r>
          </a:p>
        </p:txBody>
      </p:sp>
      <p:sp>
        <p:nvSpPr>
          <p:cNvPr id="16" name="TextBox 8"/>
          <p:cNvSpPr txBox="1"/>
          <p:nvPr/>
        </p:nvSpPr>
        <p:spPr>
          <a:xfrm>
            <a:off x="1619672" y="2207766"/>
            <a:ext cx="7374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Renormalization group, Operator product expansion, </a:t>
            </a:r>
          </a:p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DGLAP evolution,  </a:t>
            </a:r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Sudakov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 </a:t>
            </a:r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resummation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, BFKL </a:t>
            </a:r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resummation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, </a:t>
            </a:r>
          </a:p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Parton Shower, </a:t>
            </a:r>
            <a:r>
              <a:rPr kumimoji="1" lang="en-GB" altLang="ja-JP" dirty="0" err="1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Color</a:t>
            </a:r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 coherence,  Heavy Quark Effective Theory,  </a:t>
            </a:r>
          </a:p>
          <a:p>
            <a:r>
              <a:rPr kumimoji="1" lang="en-GB" altLang="ja-JP" dirty="0" smtClean="0">
                <a:solidFill>
                  <a:srgbClr val="006600"/>
                </a:solidFill>
                <a:latin typeface="Comic Sans MS" pitchFamily="66" charset="0"/>
                <a:ea typeface="ＭＳ 明朝" pitchFamily="17" charset="-128"/>
                <a:cs typeface="Arial"/>
              </a:rPr>
              <a:t>NRQCD, Soft-Collinear Effective Theory,  etc. </a:t>
            </a:r>
            <a:endParaRPr kumimoji="1" lang="ja-JP" altLang="en-US" dirty="0" smtClean="0">
              <a:solidFill>
                <a:srgbClr val="006600"/>
              </a:solidFill>
              <a:latin typeface="Comic Sans MS" pitchFamily="66" charset="0"/>
              <a:ea typeface="ＭＳ 明朝" pitchFamily="17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38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7664" y="260648"/>
            <a:ext cx="617188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3200" dirty="0" err="1" smtClean="0">
                <a:latin typeface="Arial" pitchFamily="34" charset="0"/>
                <a:cs typeface="Arial" pitchFamily="34" charset="0"/>
              </a:rPr>
              <a:t>Perturbative</a:t>
            </a:r>
            <a:r>
              <a:rPr kumimoji="1" lang="en-US" altLang="ja-JP" sz="3200" dirty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kumimoji="1" lang="en-US" altLang="ja-JP" sz="3200" dirty="0" err="1" smtClean="0">
                <a:latin typeface="Arial" pitchFamily="34" charset="0"/>
                <a:cs typeface="Arial" pitchFamily="34" charset="0"/>
              </a:rPr>
              <a:t>nonperturbative</a:t>
            </a:r>
            <a:r>
              <a:rPr kumimoji="1" lang="en-US" altLang="ja-JP" sz="3200" dirty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?</a:t>
            </a:r>
            <a:endParaRPr kumimoji="1" lang="ja-JP" altLang="en-US" sz="3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96500"/>
              </p:ext>
            </p:extLst>
          </p:nvPr>
        </p:nvGraphicFramePr>
        <p:xfrm>
          <a:off x="3206924" y="1196975"/>
          <a:ext cx="25892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" name="Equation" r:id="rId3" imgW="4343400" imgH="482400" progId="Equation.DSMT4">
                  <p:embed/>
                </p:oleObj>
              </mc:Choice>
              <mc:Fallback>
                <p:oleObj name="Equation" r:id="rId3" imgW="4343400" imgH="482400" progId="Equation.DSMT4">
                  <p:embed/>
                  <p:pic>
                    <p:nvPicPr>
                      <p:cNvPr id="0" name="オブジェクト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924" y="1196975"/>
                        <a:ext cx="258921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65"/>
          <p:cNvSpPr txBox="1"/>
          <p:nvPr/>
        </p:nvSpPr>
        <p:spPr>
          <a:xfrm>
            <a:off x="755576" y="1486525"/>
            <a:ext cx="764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Cross sections of  “hard processes” are calculable in perturbation theory with </a:t>
            </a:r>
          </a:p>
          <a:p>
            <a:r>
              <a:rPr kumimoji="1" lang="en-GB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quarks and gluons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.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086415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Asymptotic Freedom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6978" y="2339588"/>
            <a:ext cx="631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—  Is that true?  We observe hadrons not quarks or </a:t>
            </a:r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gluons. 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96" y="4725144"/>
            <a:ext cx="2743356" cy="188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606" y="5548051"/>
            <a:ext cx="1754834" cy="61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2607727" y="2924944"/>
            <a:ext cx="4196521" cy="1584176"/>
            <a:chOff x="820829" y="2852936"/>
            <a:chExt cx="5245761" cy="2088232"/>
          </a:xfrm>
        </p:grpSpPr>
        <p:pic>
          <p:nvPicPr>
            <p:cNvPr id="13" name="Picture 2" descr="[3-jet event OPAL Event-display. Click for latest live event]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1268" y="2852936"/>
              <a:ext cx="1915322" cy="2088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kawamura\Desktop\Spinfest 2013\Figs\3-jet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6933" y="3272685"/>
              <a:ext cx="1944216" cy="1020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5" name="オブジェクト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9869336"/>
                </p:ext>
              </p:extLst>
            </p:nvPr>
          </p:nvGraphicFramePr>
          <p:xfrm>
            <a:off x="839391" y="3068960"/>
            <a:ext cx="276225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7" name="Equation" r:id="rId10" imgW="177480" imgH="203040" progId="Equation.DSMT4">
                    <p:embed/>
                  </p:oleObj>
                </mc:Choice>
                <mc:Fallback>
                  <p:oleObj name="Equation" r:id="rId10" imgW="177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391" y="3068960"/>
                          <a:ext cx="276225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オブジェクト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4862881"/>
                </p:ext>
              </p:extLst>
            </p:nvPr>
          </p:nvGraphicFramePr>
          <p:xfrm>
            <a:off x="820829" y="4138315"/>
            <a:ext cx="276225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8" name="Equation" r:id="rId12" imgW="177480" imgH="203040" progId="Equation.DSMT4">
                    <p:embed/>
                  </p:oleObj>
                </mc:Choice>
                <mc:Fallback>
                  <p:oleObj name="Equation" r:id="rId12" imgW="177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829" y="4138315"/>
                          <a:ext cx="276225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オブジェクト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3107106"/>
                </p:ext>
              </p:extLst>
            </p:nvPr>
          </p:nvGraphicFramePr>
          <p:xfrm>
            <a:off x="2961407" y="3147271"/>
            <a:ext cx="196850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9" name="Equation" r:id="rId14" imgW="126720" imgH="164880" progId="Equation.DSMT4">
                    <p:embed/>
                  </p:oleObj>
                </mc:Choice>
                <mc:Fallback>
                  <p:oleObj name="Equation" r:id="rId14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1407" y="3147271"/>
                          <a:ext cx="196850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オブジェクト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1086264"/>
                </p:ext>
              </p:extLst>
            </p:nvPr>
          </p:nvGraphicFramePr>
          <p:xfrm>
            <a:off x="2951088" y="4148633"/>
            <a:ext cx="217487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00" name="Equation" r:id="rId16" imgW="139680" imgH="190440" progId="Equation.DSMT4">
                    <p:embed/>
                  </p:oleObj>
                </mc:Choice>
                <mc:Fallback>
                  <p:oleObj name="Equation" r:id="rId16" imgW="1396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088" y="4148633"/>
                          <a:ext cx="217487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オブジェクト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0654664"/>
                </p:ext>
              </p:extLst>
            </p:nvPr>
          </p:nvGraphicFramePr>
          <p:xfrm>
            <a:off x="3130377" y="3682231"/>
            <a:ext cx="217487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01" name="Equation" r:id="rId18" imgW="139680" imgH="164880" progId="Equation.DSMT4">
                    <p:embed/>
                  </p:oleObj>
                </mc:Choice>
                <mc:Fallback>
                  <p:oleObj name="Equation" r:id="rId18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0377" y="3682231"/>
                          <a:ext cx="217487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テキスト ボックス 8"/>
          <p:cNvSpPr txBox="1"/>
          <p:nvPr/>
        </p:nvSpPr>
        <p:spPr>
          <a:xfrm>
            <a:off x="827584" y="4725144"/>
            <a:ext cx="42340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Doesn’t the strong force among quarks </a:t>
            </a:r>
          </a:p>
          <a:p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and gluons affect the cross section and </a:t>
            </a:r>
          </a:p>
          <a:p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angular distribution (event shape) ? 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334770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3-jet production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052736"/>
            <a:ext cx="19550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Q</a:t>
            </a:r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uick </a:t>
            </a:r>
            <a:r>
              <a:rPr kumimoji="1" lang="en-US" altLang="ja-JP" sz="2400" dirty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</a:t>
            </a:r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nswer</a:t>
            </a:r>
            <a:endParaRPr kumimoji="1" lang="ja-JP" altLang="en-US" sz="24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1849962"/>
            <a:ext cx="7335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Perturbative</a:t>
            </a:r>
            <a:r>
              <a:rPr kumimoji="1" lang="en-US" altLang="ja-JP" sz="2400" dirty="0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calculation can be applied to the observables </a:t>
            </a:r>
          </a:p>
          <a:p>
            <a:r>
              <a:rPr kumimoji="1" lang="en-US" altLang="ja-JP" sz="2400" dirty="0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dominated by the short distance physics.</a:t>
            </a:r>
            <a:endParaRPr kumimoji="1" lang="ja-JP" altLang="en-US" sz="2400" dirty="0" smtClean="0">
              <a:solidFill>
                <a:srgbClr val="1B06BA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15616" y="2680959"/>
            <a:ext cx="4824536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上下矢印 9"/>
          <p:cNvSpPr/>
          <p:nvPr/>
        </p:nvSpPr>
        <p:spPr>
          <a:xfrm>
            <a:off x="3455876" y="2852936"/>
            <a:ext cx="252028" cy="504056"/>
          </a:xfrm>
          <a:prstGeom prst="up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3429000"/>
            <a:ext cx="532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Not affected by the long distance physics.</a:t>
            </a:r>
            <a:endParaRPr kumimoji="1" lang="ja-JP" altLang="en-US" sz="2400" dirty="0" smtClean="0">
              <a:solidFill>
                <a:srgbClr val="1B06BA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6148" y="5373216"/>
            <a:ext cx="7680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Since we do not know how to handle the non-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perturbative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dynamics of QCD, </a:t>
            </a:r>
          </a:p>
          <a:p>
            <a:r>
              <a:rPr kumimoji="1" lang="en-US" altLang="ja-JP" dirty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a criterion must be taken in the framework of the perturbation theory. 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5" name="上下矢印 14"/>
          <p:cNvSpPr/>
          <p:nvPr/>
        </p:nvSpPr>
        <p:spPr>
          <a:xfrm>
            <a:off x="3474537" y="3861048"/>
            <a:ext cx="252028" cy="504056"/>
          </a:xfrm>
          <a:prstGeom prst="up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31640" y="4479503"/>
            <a:ext cx="5021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Free from the IR divergences (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IR safe</a:t>
            </a:r>
            <a:r>
              <a:rPr kumimoji="1" lang="en-US" altLang="ja-JP" sz="2400" dirty="0" smtClean="0">
                <a:solidFill>
                  <a:srgbClr val="1B06BA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).</a:t>
            </a:r>
            <a:endParaRPr kumimoji="1" lang="ja-JP" altLang="en-US" sz="2400" dirty="0" smtClean="0">
              <a:solidFill>
                <a:srgbClr val="1B06BA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5</a:t>
            </a:fld>
            <a:endParaRPr lang="ja-JP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606612" y="539969"/>
            <a:ext cx="3623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Infrared Singularity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6" name="Picture 6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412776"/>
            <a:ext cx="182563" cy="234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052" name="Picture 4" descr="C:\Users\kawamura\Desktop\SS2010\figs\amplitud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628800"/>
            <a:ext cx="1847850" cy="1524000"/>
          </a:xfrm>
          <a:prstGeom prst="rect">
            <a:avLst/>
          </a:prstGeom>
          <a:noFill/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43808" y="1988840"/>
            <a:ext cx="167294" cy="246958"/>
          </a:xfrm>
          <a:prstGeom prst="rect">
            <a:avLst/>
          </a:prstGeom>
          <a:noFill/>
          <a:ln/>
          <a:effectLst/>
        </p:spPr>
      </p:pic>
      <p:sp>
        <p:nvSpPr>
          <p:cNvPr id="25" name="TextBox 24"/>
          <p:cNvSpPr txBox="1"/>
          <p:nvPr/>
        </p:nvSpPr>
        <p:spPr>
          <a:xfrm>
            <a:off x="772661" y="3472825"/>
            <a:ext cx="19271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IR divergence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2" name="Picture 2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16016" y="1988840"/>
            <a:ext cx="2101310" cy="360431"/>
          </a:xfrm>
          <a:prstGeom prst="rect">
            <a:avLst/>
          </a:prstGeom>
          <a:noFill/>
          <a:ln/>
          <a:effectLst/>
        </p:spPr>
      </p:pic>
      <p:sp>
        <p:nvSpPr>
          <p:cNvPr id="30" name="TextBox 29"/>
          <p:cNvSpPr txBox="1"/>
          <p:nvPr/>
        </p:nvSpPr>
        <p:spPr>
          <a:xfrm>
            <a:off x="4578959" y="1484784"/>
            <a:ext cx="19607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massless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theory</a:t>
            </a:r>
            <a:endParaRPr kumimoji="1" lang="ja-JP" altLang="en-US" sz="2200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965741" y="2636912"/>
            <a:ext cx="814171" cy="2880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pic>
      <p:pic>
        <p:nvPicPr>
          <p:cNvPr id="48" name="Picture 47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51798" y="4059020"/>
            <a:ext cx="4204378" cy="378092"/>
          </a:xfrm>
          <a:prstGeom prst="rect">
            <a:avLst/>
          </a:prstGeom>
          <a:noFill/>
          <a:ln/>
          <a:effectLst/>
        </p:spPr>
      </p:pic>
      <p:cxnSp>
        <p:nvCxnSpPr>
          <p:cNvPr id="39" name="Straight Arrow Connector 38"/>
          <p:cNvCxnSpPr/>
          <p:nvPr/>
        </p:nvCxnSpPr>
        <p:spPr>
          <a:xfrm rot="10800000">
            <a:off x="2051720" y="2132856"/>
            <a:ext cx="86409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76789" y="3987012"/>
            <a:ext cx="530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3333CC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(1)</a:t>
            </a:r>
            <a:endParaRPr kumimoji="1" lang="ja-JP" altLang="en-US" sz="2200" dirty="0" smtClean="0">
              <a:solidFill>
                <a:srgbClr val="3333CC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38636" y="4006225"/>
            <a:ext cx="1261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Soft div. </a:t>
            </a:r>
            <a:endParaRPr kumimoji="1" lang="ja-JP" altLang="en-US" sz="2200" dirty="0" smtClean="0">
              <a:solidFill>
                <a:srgbClr val="C0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6789" y="4653136"/>
            <a:ext cx="530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3333CC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(2)</a:t>
            </a:r>
            <a:endParaRPr kumimoji="1" lang="ja-JP" altLang="en-US" sz="2200" dirty="0" smtClean="0">
              <a:solidFill>
                <a:srgbClr val="3333CC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50" name="Picture 49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79712" y="4653136"/>
            <a:ext cx="5256584" cy="393866"/>
          </a:xfrm>
          <a:prstGeom prst="rect">
            <a:avLst/>
          </a:prstGeom>
          <a:noFill/>
          <a:ln/>
          <a:effectLst/>
        </p:spPr>
      </p:pic>
      <p:sp>
        <p:nvSpPr>
          <p:cNvPr id="51" name="TextBox 50"/>
          <p:cNvSpPr txBox="1"/>
          <p:nvPr/>
        </p:nvSpPr>
        <p:spPr>
          <a:xfrm>
            <a:off x="4228566" y="5086345"/>
            <a:ext cx="4087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Collinear div. (mass singularity)</a:t>
            </a:r>
            <a:endParaRPr kumimoji="1" lang="ja-JP" altLang="en-US" sz="2200" dirty="0" smtClean="0">
              <a:solidFill>
                <a:srgbClr val="C0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07704" y="5157192"/>
            <a:ext cx="1502616" cy="288031"/>
          </a:xfrm>
          <a:prstGeom prst="rect">
            <a:avLst/>
          </a:prstGeom>
          <a:noFill/>
          <a:ln/>
          <a:effectLst/>
        </p:spPr>
      </p:pic>
      <p:sp>
        <p:nvSpPr>
          <p:cNvPr id="23" name="TextBox 22"/>
          <p:cNvSpPr txBox="1"/>
          <p:nvPr/>
        </p:nvSpPr>
        <p:spPr>
          <a:xfrm>
            <a:off x="1596356" y="5693186"/>
            <a:ext cx="6215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(1) exists in QED &amp; QCD, while (2) appears only in QCD.</a:t>
            </a:r>
            <a:endParaRPr kumimoji="1" lang="ja-JP" altLang="en-US" sz="2000" dirty="0" smtClean="0">
              <a:solidFill>
                <a:srgbClr val="15651D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42" grpId="0"/>
      <p:bldP spid="43" grpId="0"/>
      <p:bldP spid="44" grpId="0"/>
      <p:bldP spid="5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6</a:t>
            </a:fld>
            <a:endParaRPr lang="ja-JP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06612" y="539969"/>
            <a:ext cx="4140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Cancellation of IR div.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67135"/>
            <a:ext cx="328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BN cancellation (QED)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4770" y="1196752"/>
            <a:ext cx="2326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Bloch &amp; </a:t>
            </a:r>
            <a:r>
              <a:rPr kumimoji="1" lang="en-GB" altLang="ja-JP" sz="16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Nordsieck</a:t>
            </a:r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(‘37)</a:t>
            </a:r>
            <a:endParaRPr kumimoji="1" lang="ja-JP" altLang="en-US" sz="16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20" name="Picture 1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96317" y="2708920"/>
            <a:ext cx="4091907" cy="365417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899592" y="495336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Collinear div. cancel when all the degenerate state are summed</a:t>
            </a:r>
          </a:p>
          <a:p>
            <a:r>
              <a:rPr kumimoji="1" lang="en-GB" altLang="ja-JP" sz="2000" dirty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  over initial/final states. (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KLN Theorem)  </a:t>
            </a:r>
            <a:endParaRPr kumimoji="1" lang="ja-JP" altLang="en-US" sz="2000" dirty="0" smtClean="0">
              <a:solidFill>
                <a:srgbClr val="15651D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2381" y="3172906"/>
            <a:ext cx="5573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C0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Soft photon cannot be distinguished in experiments. 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368741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15651D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Similarly, in QCD </a:t>
            </a:r>
            <a:endParaRPr kumimoji="1" lang="ja-JP" altLang="en-US" sz="2400" dirty="0" smtClean="0">
              <a:solidFill>
                <a:srgbClr val="15651D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5610726"/>
            <a:ext cx="3430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Kinoshita (‘62) Lee &amp; </a:t>
            </a:r>
            <a:r>
              <a:rPr kumimoji="1" lang="en-GB" altLang="ja-JP" sz="16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Nauenberg</a:t>
            </a:r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(‘64)</a:t>
            </a:r>
            <a:endParaRPr kumimoji="1" lang="ja-JP" altLang="en-US" sz="16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4150241"/>
            <a:ext cx="65719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●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Soft div. cancel between the soft real and virtual corrections.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4509120"/>
            <a:ext cx="3530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6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Sterman</a:t>
            </a:r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: </a:t>
            </a:r>
            <a:r>
              <a:rPr kumimoji="1" lang="en-GB" altLang="ja-JP" sz="16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Poggio</a:t>
            </a:r>
            <a:r>
              <a:rPr kumimoji="1" lang="en-GB" altLang="ja-JP" sz="16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, Quinn, Weinberg (’76)</a:t>
            </a:r>
            <a:endParaRPr kumimoji="1" lang="ja-JP" altLang="en-US" sz="16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0030" y="2094789"/>
            <a:ext cx="2092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kumimoji="1" lang="en-GB" altLang="ja-JP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Peskin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Schroeder</a:t>
            </a:r>
          </a:p>
          <a:p>
            <a:pPr marL="457200" indent="-457200"/>
            <a:r>
              <a:rPr kumimoji="1" lang="en-GB" altLang="ja-JP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textbook</a:t>
            </a:r>
            <a:r>
              <a:rPr kumimoji="1" lang="en-GB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awamura\Desktop\Spinfest 2013\Figs\B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45" y="1772816"/>
            <a:ext cx="3131815" cy="7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043608" y="6093296"/>
            <a:ext cx="690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IR divergences cancel if we take the observable that is inclusive enough.</a:t>
            </a:r>
            <a:endParaRPr kumimoji="1" lang="ja-JP" altLang="en-US" dirty="0" smtClean="0">
              <a:solidFill>
                <a:srgbClr val="FF000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7</a:t>
            </a:fld>
            <a:endParaRPr lang="ja-JP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606612" y="539969"/>
            <a:ext cx="2871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Infrared Safety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262" y="1363415"/>
            <a:ext cx="76113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Perturbation theory is applicable to </a:t>
            </a:r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observables dominated </a:t>
            </a:r>
          </a:p>
          <a:p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by the short-distance physics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. 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539552" y="1916832"/>
            <a:ext cx="288032" cy="720080"/>
          </a:xfrm>
          <a:prstGeom prst="curvedRightArrow">
            <a:avLst>
              <a:gd name="adj1" fmla="val 25000"/>
              <a:gd name="adj2" fmla="val 50000"/>
              <a:gd name="adj3" fmla="val 42637"/>
            </a:avLst>
          </a:prstGeom>
          <a:solidFill>
            <a:srgbClr val="156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23488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In other words,  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17" name="Picture 1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39752" y="2996952"/>
            <a:ext cx="3096344" cy="377918"/>
          </a:xfrm>
          <a:prstGeom prst="rect">
            <a:avLst/>
          </a:prstGeom>
          <a:noFill/>
          <a:ln/>
          <a:effectLst/>
        </p:spPr>
      </p:pic>
      <p:sp>
        <p:nvSpPr>
          <p:cNvPr id="18" name="TextBox 17"/>
          <p:cNvSpPr txBox="1"/>
          <p:nvPr/>
        </p:nvSpPr>
        <p:spPr>
          <a:xfrm>
            <a:off x="1376618" y="3667671"/>
            <a:ext cx="7108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if the observable     is not sensitive to</a:t>
            </a:r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kumimoji="1" lang="en-GB" altLang="ja-JP" sz="22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the</a:t>
            </a:r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long-distance </a:t>
            </a:r>
          </a:p>
          <a:p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physics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.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0" name="Picture 1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18475" y="3789041"/>
            <a:ext cx="233445" cy="216023"/>
          </a:xfrm>
          <a:prstGeom prst="rect">
            <a:avLst/>
          </a:prstGeom>
          <a:noFill/>
        </p:spPr>
      </p:pic>
      <p:sp>
        <p:nvSpPr>
          <p:cNvPr id="21" name="Curved Right Arrow 20"/>
          <p:cNvSpPr/>
          <p:nvPr/>
        </p:nvSpPr>
        <p:spPr>
          <a:xfrm>
            <a:off x="1115616" y="4293096"/>
            <a:ext cx="216024" cy="576064"/>
          </a:xfrm>
          <a:prstGeom prst="curvedRightArrow">
            <a:avLst>
              <a:gd name="adj1" fmla="val 25000"/>
              <a:gd name="adj2" fmla="val 50000"/>
              <a:gd name="adj3" fmla="val 42637"/>
            </a:avLst>
          </a:prstGeom>
          <a:solidFill>
            <a:srgbClr val="156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2723" y="4725144"/>
            <a:ext cx="6950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If     is </a:t>
            </a:r>
            <a:r>
              <a:rPr kumimoji="1" lang="en-GB" altLang="ja-JP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free from IR divergence 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when it is calculated in </a:t>
            </a:r>
          </a:p>
          <a:p>
            <a:r>
              <a:rPr kumimoji="1" lang="en-GB" altLang="ja-JP" sz="2200" dirty="0" err="1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massless</a:t>
            </a:r>
            <a:r>
              <a:rPr kumimoji="1" lang="en-GB" altLang="ja-JP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perturbation theory.</a:t>
            </a:r>
            <a:endParaRPr kumimoji="1" lang="ja-JP" altLang="en-US" sz="22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23" name="Picture 2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4797152"/>
            <a:ext cx="233445" cy="21602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895180" y="2924944"/>
            <a:ext cx="2637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“</a:t>
            </a:r>
            <a:r>
              <a:rPr kumimoji="1" lang="en-GB" altLang="ja-JP" sz="2000" dirty="0" err="1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parton-hadron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duality”</a:t>
            </a:r>
            <a:endParaRPr kumimoji="1" lang="ja-JP" altLang="en-US" sz="2000" dirty="0" smtClean="0">
              <a:solidFill>
                <a:srgbClr val="15651D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9048" y="5631631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3333CC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“IR-safe quantity”</a:t>
            </a:r>
            <a:endParaRPr kumimoji="1" lang="ja-JP" altLang="en-US" sz="2400" dirty="0" smtClean="0">
              <a:solidFill>
                <a:srgbClr val="3333CC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195736" y="2852936"/>
            <a:ext cx="3384376" cy="576064"/>
          </a:xfrm>
          <a:prstGeom prst="round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3333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692696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Sterman</a:t>
            </a:r>
            <a:r>
              <a:rPr kumimoji="1" lang="en-GB" altLang="ja-JP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, Weinberg  ‘77</a:t>
            </a:r>
            <a:endParaRPr kumimoji="1" lang="ja-JP" altLang="en-US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18" grpId="0"/>
      <p:bldP spid="21" grpId="0" animBg="1"/>
      <p:bldP spid="22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3" name="TextBox 5"/>
          <p:cNvSpPr txBox="1"/>
          <p:nvPr/>
        </p:nvSpPr>
        <p:spPr>
          <a:xfrm>
            <a:off x="1753853" y="4365104"/>
            <a:ext cx="1027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B. Webber</a:t>
            </a:r>
            <a:endParaRPr kumimoji="1" lang="ja-JP" altLang="en-US" sz="14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2736304" cy="278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439467" y="5013176"/>
            <a:ext cx="6732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As far as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the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IR-safe 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quantities are concerned,  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we can simplify </a:t>
            </a:r>
          </a:p>
          <a:p>
            <a:r>
              <a:rPr kumimoji="1" lang="en-US" altLang="ja-JP" sz="2000" dirty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he whole process (left) to the </a:t>
            </a:r>
            <a:r>
              <a:rPr kumimoji="1" lang="en-US" altLang="ja-JP" sz="20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partonic</a:t>
            </a:r>
            <a:r>
              <a:rPr kumimoji="1" lang="en-US" altLang="ja-JP" sz="2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process (right).  </a:t>
            </a:r>
            <a:endParaRPr kumimoji="1" lang="ja-JP" altLang="en-US" sz="20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779912" y="2708920"/>
            <a:ext cx="720080" cy="360040"/>
          </a:xfrm>
          <a:prstGeom prst="rightArrow">
            <a:avLst/>
          </a:prstGeom>
          <a:solidFill>
            <a:schemeClr val="bg1"/>
          </a:solidFill>
          <a:ln w="222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Picture 5" descr="C:\Users\kawamura\Desktop\SS2010\figs\R-ratio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4104456" cy="2667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1691680" y="692696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Hadron 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producton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in 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e+e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- annihilation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187624" y="1484784"/>
            <a:ext cx="6336704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ounded Rectangle 29"/>
          <p:cNvSpPr/>
          <p:nvPr/>
        </p:nvSpPr>
        <p:spPr>
          <a:xfrm>
            <a:off x="1475656" y="3933056"/>
            <a:ext cx="5760640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99592" y="3140968"/>
            <a:ext cx="68611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Infrared safe if  </a:t>
            </a:r>
            <a:r>
              <a:rPr kumimoji="1" lang="en-GB" altLang="ja-JP" sz="2200" dirty="0" smtClean="0">
                <a:solidFill>
                  <a:srgbClr val="3333CC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[            (soft),                  (collinear) ]</a:t>
            </a:r>
            <a:endParaRPr kumimoji="1" lang="ja-JP" altLang="en-US" sz="2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922BD0D-169D-4E79-8896-91849D654FE9}" type="slidenum">
              <a:rPr lang="en-US" altLang="ja-JP" smtClean="0"/>
              <a:pPr/>
              <a:t>9</a:t>
            </a:fld>
            <a:endParaRPr lang="ja-JP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606612" y="539969"/>
            <a:ext cx="360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IR safe observable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4218" y="90872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Kunst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&amp;  </a:t>
            </a:r>
            <a:r>
              <a:rPr kumimoji="1" lang="en-GB" altLang="ja-JP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Soper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(‘92)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448781" y="1412776"/>
            <a:ext cx="5820293" cy="1511918"/>
          </a:xfrm>
          <a:prstGeom prst="rect">
            <a:avLst/>
          </a:prstGeom>
          <a:solidFill>
            <a:schemeClr val="bg1"/>
          </a:solidFill>
          <a:ln/>
          <a:effectLst/>
        </p:spPr>
      </p:pic>
      <p:pic>
        <p:nvPicPr>
          <p:cNvPr id="21" name="Picture 2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5938" y="3789040"/>
            <a:ext cx="5496342" cy="3145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9" name="Picture 2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90175" y="3284984"/>
            <a:ext cx="1221985" cy="216024"/>
          </a:xfrm>
          <a:prstGeom prst="rect">
            <a:avLst/>
          </a:prstGeom>
          <a:noFill/>
          <a:ln/>
          <a:effectLst/>
        </p:spPr>
      </p:pic>
      <p:pic>
        <p:nvPicPr>
          <p:cNvPr id="28" name="Picture 27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059832" y="3284984"/>
            <a:ext cx="773458" cy="214056"/>
          </a:xfrm>
          <a:prstGeom prst="rect">
            <a:avLst/>
          </a:prstGeom>
          <a:noFill/>
          <a:ln/>
          <a:effectLst/>
        </p:spPr>
      </p:pic>
      <p:sp>
        <p:nvSpPr>
          <p:cNvPr id="31" name="TextBox 30"/>
          <p:cNvSpPr txBox="1"/>
          <p:nvPr/>
        </p:nvSpPr>
        <p:spPr>
          <a:xfrm>
            <a:off x="1043608" y="4437112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ex.1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37" name="Picture 36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1720" y="4509120"/>
            <a:ext cx="4176464" cy="324628"/>
          </a:xfrm>
          <a:prstGeom prst="rect">
            <a:avLst/>
          </a:prstGeom>
          <a:noFill/>
          <a:ln/>
          <a:effectLst/>
        </p:spPr>
      </p:pic>
      <p:pic>
        <p:nvPicPr>
          <p:cNvPr id="48" name="Picture 47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1720" y="4947350"/>
            <a:ext cx="4118645" cy="713898"/>
          </a:xfrm>
          <a:prstGeom prst="rect">
            <a:avLst/>
          </a:prstGeom>
          <a:noFill/>
          <a:ln/>
          <a:effectLst/>
        </p:spPr>
      </p:pic>
      <p:sp>
        <p:nvSpPr>
          <p:cNvPr id="49" name="TextBox 48"/>
          <p:cNvSpPr txBox="1"/>
          <p:nvPr/>
        </p:nvSpPr>
        <p:spPr>
          <a:xfrm>
            <a:off x="1043608" y="508634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ex.2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88224" y="508634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“Thrust”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0352" y="458112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O.K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64408" y="508518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O.K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3608" y="5733256"/>
            <a:ext cx="5490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ex.3   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Jet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cross section with cone algorithm. 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5733256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 </a:t>
            </a:r>
            <a:endParaRPr kumimoji="1" lang="ja-JP" alt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6237312"/>
            <a:ext cx="598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# jets can change by collinear splitting of  an energetic </a:t>
            </a:r>
            <a:r>
              <a:rPr kumimoji="1" lang="en-US" altLang="ja-JP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parton</a:t>
            </a:r>
            <a:r>
              <a:rPr kumimoji="1" lang="en-US" altLang="ja-JP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. </a:t>
            </a:r>
            <a:endParaRPr kumimoji="1" lang="ja-JP" altLang="en-US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slides}&#10;\pagestyle{empty}&#10;\usepackage{color}&#10;\begin{document}&#10;\color{blue}&#10;\begin{eqnarray}&#10;&#10;\nonumber&#10;\end{eqnarray}&#10;\end{document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O}_{\rm parton}\approx {\cal O}_{\rm hadron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3"/>
  <p:tag name="PICTUREFILESIZE" val="279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O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6"/>
  <p:tag name="PICTUREFILESIZE" val="11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O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6"/>
  <p:tag name="PICTUREFILESIZE" val="11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hspace*{2cm}&#10;{\Large {\cal O}}&amp;=&amp; &#10;\frac{1}{2!}\int d\Omega_2\frac{d\sigma[2]}{d\Omega_2}&#10;{\cal S}_2(p_1^\mu,p_2^\mu)&#10;\nonumber\\&#10;&amp;+&amp;\frac{1}{3!}\int d\Omega_3dE_2d\Omega_3&#10;\frac{d\sigma[3]}{d\Omega_2dE_2d\Omega_3}&#10;{\cal S}_3(p_1^\mu,p_2^\mu,p_3^3)&#10;\nonumber\\&#10;&amp;+&amp; \cdots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73"/>
  <p:tag name="PICTUREFILESIZE" val="1450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S}_{n+1}(p_1^\mu,\cdots,(1-\lambda)p_n^\mu,\lambda p_n^\mu)&#10;={\cal S}_{n}(p_1^\mu,\cdots,p_n^\mu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36"/>
  <p:tag name="PICTUREFILESIZE" val="544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0&lt;\lambda &lt; 1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91"/>
  <p:tag name="PICTUREFILESIZE" val="168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large&#10;\begin{eqnarray}&#10;\lambda=0 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5"/>
  <p:tag name="PICTUREFILESIZE" val="14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{\cal S}_n=1 \leftrightarrow &#10;\sigma(e^+ + e^- \rightarrow {\rm hadrons}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21"/>
  <p:tag name="PICTUREFILESIZE" val="415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{\cal S}_n=&#10;\delta\left(T-{\rm max}|_{\vec n}&#10;\frac{\sum_{i=1}^{n}|\vec{p}_i\cdot \vec{n}|}&#10;{\sum_{i=1}^{n} |\vec{p}_i|}\right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06"/>
  <p:tag name="PICTUREFILESIZE" val="677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R=\frac{\sigma(e^+e^-\rightarrow {\rm hadrons} )}&#10;{\sigma(e^+e^-\rightarrow \mu^+ \mu^-)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42"/>
  <p:tag name="PICTUREFILESIZE" val="49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usepackage[dvips]{color}&#10;\definecolor{mygreen}{named}{OliveGreen}&#10;\definecolor{myblue}{named}{Blue}&#10;\definecolor{mycyan}{named}{Cyan}&#10;\definecolor{myred}{named}{Red}&#10;\definecolor{mypurple}{named}{Purple}&#10;\newcommand{\green}[1]{{\color{mygreen}#1}}&#10;\newcommand{\blue}[1]{{\color{myblue}#1}}&#10;\newcommand{\cyan}[1]{{\color{mycyan}#1}}&#10;\newcommand{\red}[1]{{\color{myred}#1}}&#10;\newcommand{\purple}[1]{\color{mypurple}#1}&#10;\newcommand{\magenta}[1]{\color{magenta}#1}&#10;\begin{document}&#10;\begin{eqnarray}&#10;\red{p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48"/>
  <p:tag name="BOXHEIGHT" val="566"/>
  <p:tag name="BOXFONT" val="10"/>
  <p:tag name="BOXWRAP" val="False"/>
  <p:tag name="WORKAROUNDTRANSPARENCYBUG" val="False"/>
  <p:tag name="BITMAPFORMAT" val="png256"/>
  <p:tag name="DEBUGINTERACTIVE" val="True"/>
  <p:tag name="ORIGWIDTH" val="10.75"/>
  <p:tag name="PICTUREFILESIZE" val="108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R_{\rm parton}=R_{\rm hadron}&#10;+{\cal O}\left(\frac{\Lambda_{\rm QCD}^2}{S}\right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12"/>
  <p:tag name="PICTUREFILESIZE" val="579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H_A(P_A) + H_B(P_B) \rightarrow l^+ + l^- + X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36"/>
  <p:tag name="PICTUREFILESIZE" val="418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\sigma=\sum_a\int dx_1 dx_2&#10;\hat{f}_{a/A}(x_1)\hat{f}_{\bar{a}/B}(x_2)&#10;d\hat{\sigma}_{parton}(x_1P_A,x_2P_B, \alpha_s(\mu_r)) 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13"/>
  <p:tag name="PICTUREFILESIZE" val="955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x_1P_A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9"/>
  <p:tag name="PICTUREFILESIZE" val="15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P_A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6"/>
  <p:tag name="PICTUREFILESIZE" val="122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x_2P_B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9"/>
  <p:tag name="PICTUREFILESIZE" val="156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P_B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7"/>
  <p:tag name="PICTUREFILESIZE" val="123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H^1_{\mu\nu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7"/>
  <p:tag name="PICTUREFILESIZE" val="134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&amp;&amp;&#10;d\sigma = \hat{f}_A\cdot\hat{f}_B\cdot \hat{\sigma}_{parton}&#10;= \hat{f}_A\cdot\hat{f}_B\cdot (Z_A\cdot Z_B\cdot \sigma_{parton})&#10;\nonumber\\&amp;&amp;\hspace{1cm}&#10;=f_A\cdot f_B\cdot \sigma_{parton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77"/>
  <p:tag name="PICTUREFILESIZE" val="728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_A(x_1,\mu_f)=Z_A(\mu_f)\hat{f}_A(x_1)~{\rm etc.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09"/>
  <p:tag name="PICTUREFILESIZE" val="42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[dvips]{color}&#10;\definecolor{mygreen}{named}{OliveGreen}&#10;\definecolor{myblue}{named}{Blue}&#10;\definecolor{mycyan}{named}{Cyan}&#10;\definecolor{myred}{named}{Red}&#10;\definecolor{mypurple}{named}{Purple}&#10;\newcommand{\green}[1]{{\color{mygreen}#1}}&#10;\newcommand{\blue}[1]{{\color{myblue}#1}}&#10;\newcommand{\cyan}[1]{{\color{mycyan}#1}}&#10;\newcommand{\red}[1]{{\color{myred}#1}}&#10;\newcommand{\purple}[1]{\color{mypurple}#1}&#10;\newcommand{\magenta}[1]{\color{magenta}#1}&#10;\begin{document}&#10;\begin{eqnarray}&#10;\red{k}&#10;\nonumber&#10;\end{eqnarray}&#10;\end{document}&#10;"/>
  <p:tag name="FILENAME" val="txp_fig"/>
  <p:tag name="FORMAT" val="png256"/>
  <p:tag name="RES" val="300"/>
  <p:tag name="BLEND" val="0"/>
  <p:tag name="TRANSPARENT" val="1"/>
  <p:tag name="TBUG" val="0"/>
  <p:tag name="ALLOWFS" val="0"/>
  <p:tag name="ORIGWIDTH" val="10"/>
  <p:tag name="PICTUREFILESIZE" val="109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\sigma_{parton}=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99"/>
  <p:tag name="PICTUREFILESIZE" val="19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_{\pi/c}(z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73"/>
  <p:tag name="PICTUREFILESIZE" val="199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c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9"/>
  <p:tag name="PICTUREFILESIZE" val="104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\hat{\sigma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2"/>
  <p:tag name="PICTUREFILESIZE" val="12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1"/>
  <p:tag name="PICTUREFILESIZE" val="107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1"/>
  <p:tag name="PICTUREFILESIZE" val="107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7"/>
  <p:tag name="PICTUREFILESIZE" val="109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a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0"/>
  <p:tag name="PICTUREFILESIZE" val="106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b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9"/>
  <p:tag name="PICTUREFILESIZE" val="106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_{a/p}(x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7"/>
  <p:tag name="PICTUREFILESIZE" val="19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p^2=0, k^2=0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40"/>
  <p:tag name="PICTUREFILESIZE" val="223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\hat{\sigma}^{ab\rightarrow cX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80"/>
  <p:tag name="PICTUREFILESIZE" val="193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_{q/h}(x,\mu)=\int \frac{d\xi}{2\pi} e^{-ix P^+\xi}&#10;\langle P |q(\xi n) \frac{\gamma^+}{2}&#10;[\xi n, 0]&#10;q(0)  | P \rangle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88"/>
  <p:tag name="PICTUREFILESIZE" val="899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f_{g/h}(x,\mu)=\sum_{j=1,2}&#10;\int \frac{d\xi}{2\pi xp^+} e^{-ix P^+\xi}&#10;\langle P |G^{+j}(\xi n)[\xi n, 0] G^{+j} | P \rangle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80"/>
  <p:tag name="PICTUREFILESIZE" val="1030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[\xi n,0]=&#10;{\cal P}\exp\left(-ig\int_0^\xi d\lambda A_a^+(\lambda n)T^a \right) 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62"/>
  <p:tag name="PICTUREFILESIZE" val="715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n^\mu=(0,n^-,{\bf 0}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42"/>
  <p:tag name="PICTUREFILESIZE" val="221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v^\pm=(v^0\mp v^3)/\sqrt{2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85"/>
  <p:tag name="PICTUREFILESIZE" val="30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p+k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1"/>
  <p:tag name="PICTUREFILESIZE" val="14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k\rightarrow 0 \Rightarrow&#10;(p+k)^2=p^2\rightarrow 0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67"/>
  <p:tag name="PICTUREFILESIZE" val="339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k ~||~ p  &#10;\Rightarrow&#10;(p+k)^2=(1+\lambda)p^2\rightarrow 0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33"/>
  <p:tag name="PICTUREFILESIZE" val="43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(k^\mu=\lambda p^\mu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04"/>
  <p:tag name="PICTUREFILESIZE" val="209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d\sigma^{\rm virt.} + d\sigma^{\rm soft~real} \sim {\rm finite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58"/>
  <p:tag name="PICTUREFILESIZE" val="341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>
        <a:solidFill>
          <a:schemeClr val="bg1"/>
        </a:solidFill>
        <a:ln w="31750" cap="rnd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imes New Roman" pitchFamily="18" charset="0"/>
            <a:ea typeface="Arial Unicode MS" pitchFamily="50" charset="-128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0773E0-B11E-4D64-ACE3-E1C6B84157D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D3B07E08-CF04-4DD2-9F48-DFD28E4644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302896A-F482-4A0C-B128-0C8B0F18D7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blackboard</Template>
  <TotalTime>647</TotalTime>
  <Words>866</Words>
  <Application>Microsoft Office PowerPoint</Application>
  <PresentationFormat>画面に合わせる (4:3)</PresentationFormat>
  <Paragraphs>178</Paragraphs>
  <Slides>22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4" baseType="lpstr">
      <vt:lpstr>Aspect</vt:lpstr>
      <vt:lpstr>Equation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高エネルギー・ハドロン物理入門</dc:title>
  <dc:creator>kawamura</dc:creator>
  <cp:lastModifiedBy>kawamura</cp:lastModifiedBy>
  <cp:revision>890</cp:revision>
  <dcterms:created xsi:type="dcterms:W3CDTF">2010-08-09T22:19:54Z</dcterms:created>
  <dcterms:modified xsi:type="dcterms:W3CDTF">2013-07-17T07:08:47Z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TC300019179990</vt:lpwstr>
  </property>
</Properties>
</file>