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</p:sldMasterIdLst>
  <p:notesMasterIdLst>
    <p:notesMasterId r:id="rId23"/>
  </p:notesMasterIdLst>
  <p:handoutMasterIdLst>
    <p:handoutMasterId r:id="rId24"/>
  </p:handoutMasterIdLst>
  <p:sldIdLst>
    <p:sldId id="386" r:id="rId5"/>
    <p:sldId id="371" r:id="rId6"/>
    <p:sldId id="387" r:id="rId7"/>
    <p:sldId id="388" r:id="rId8"/>
    <p:sldId id="389" r:id="rId9"/>
    <p:sldId id="390" r:id="rId10"/>
    <p:sldId id="391" r:id="rId11"/>
    <p:sldId id="376" r:id="rId12"/>
    <p:sldId id="392" r:id="rId13"/>
    <p:sldId id="267" r:id="rId14"/>
    <p:sldId id="363" r:id="rId15"/>
    <p:sldId id="359" r:id="rId16"/>
    <p:sldId id="393" r:id="rId17"/>
    <p:sldId id="364" r:id="rId18"/>
    <p:sldId id="366" r:id="rId19"/>
    <p:sldId id="367" r:id="rId20"/>
    <p:sldId id="368" r:id="rId21"/>
    <p:sldId id="394" r:id="rId22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BA"/>
    <a:srgbClr val="15651D"/>
    <a:srgbClr val="B10FA5"/>
    <a:srgbClr val="FF33CC"/>
    <a:srgbClr val="3333CC"/>
    <a:srgbClr val="F67AED"/>
    <a:srgbClr val="FFFF66"/>
    <a:srgbClr val="1F0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9" autoAdjust="0"/>
    <p:restoredTop sz="94784" autoAdjust="0"/>
  </p:normalViewPr>
  <p:slideViewPr>
    <p:cSldViewPr>
      <p:cViewPr>
        <p:scale>
          <a:sx n="70" d="100"/>
          <a:sy n="70" d="100"/>
        </p:scale>
        <p:origin x="-773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7"/>
    </p:cViewPr>
  </p:sorterViewPr>
  <p:notesViewPr>
    <p:cSldViewPr>
      <p:cViewPr varScale="1">
        <p:scale>
          <a:sx n="41" d="100"/>
          <a:sy n="41" d="100"/>
        </p:scale>
        <p:origin x="-2179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FCEB0-51A7-4A06-90E3-28FDFE73EA64}" type="datetimeFigureOut">
              <a:rPr kumimoji="1" lang="ja-JP" altLang="en-US" smtClean="0"/>
              <a:pPr/>
              <a:t>2013/7/17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1D30E-1A94-4A3B-8ABA-F010A9FC362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485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532D3-4199-45F8-8016-6F35BE43E48C}" type="datetimeFigureOut">
              <a:rPr kumimoji="1" lang="ja-JP" altLang="en-US" smtClean="0"/>
              <a:pPr/>
              <a:t>2013/7/17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6966A-E92B-4DB8-AEB8-3D66F34480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8848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6966A-E92B-4DB8-AEB8-3D66F34480D1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13-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4"/>
          </p:nvPr>
        </p:nvSpPr>
        <p:spPr>
          <a:xfrm>
            <a:off x="8179067" y="6237312"/>
            <a:ext cx="538929" cy="3385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600" baseline="0">
                <a:solidFill>
                  <a:schemeClr val="tx1"/>
                </a:solidFill>
              </a:defRPr>
            </a:lvl1pPr>
          </a:lstStyle>
          <a:p>
            <a:fld id="{650FD355-80D6-4864-B542-A272688D5D0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4620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1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1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1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1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9.bin"/><Relationship Id="rId2" Type="http://schemas.openxmlformats.org/officeDocument/2006/relationships/tags" Target="../tags/tag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tags" Target="../tags/tag8.xml"/><Relationship Id="rId7" Type="http://schemas.openxmlformats.org/officeDocument/2006/relationships/image" Target="../media/image31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30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9.xml"/><Relationship Id="rId9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7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43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44.wmf"/><Relationship Id="rId3" Type="http://schemas.openxmlformats.org/officeDocument/2006/relationships/tags" Target="../tags/tag16.xml"/><Relationship Id="rId7" Type="http://schemas.openxmlformats.org/officeDocument/2006/relationships/image" Target="../media/image45.png"/><Relationship Id="rId12" Type="http://schemas.openxmlformats.org/officeDocument/2006/relationships/oleObject" Target="../embeddings/oleObject10.bin"/><Relationship Id="rId2" Type="http://schemas.openxmlformats.org/officeDocument/2006/relationships/tags" Target="../tags/tag15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49.png"/><Relationship Id="rId5" Type="http://schemas.openxmlformats.org/officeDocument/2006/relationships/tags" Target="../tags/tag18.xml"/><Relationship Id="rId10" Type="http://schemas.openxmlformats.org/officeDocument/2006/relationships/image" Target="../media/image48.png"/><Relationship Id="rId4" Type="http://schemas.openxmlformats.org/officeDocument/2006/relationships/tags" Target="../tags/tag17.xml"/><Relationship Id="rId9" Type="http://schemas.openxmlformats.org/officeDocument/2006/relationships/image" Target="../media/image4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tags" Target="../tags/tag20.xml"/><Relationship Id="rId7" Type="http://schemas.openxmlformats.org/officeDocument/2006/relationships/image" Target="../media/image51.png"/><Relationship Id="rId12" Type="http://schemas.openxmlformats.org/officeDocument/2006/relationships/image" Target="../media/image50.wmf"/><Relationship Id="rId2" Type="http://schemas.openxmlformats.org/officeDocument/2006/relationships/tags" Target="../tags/tag19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1.xml"/><Relationship Id="rId11" Type="http://schemas.openxmlformats.org/officeDocument/2006/relationships/oleObject" Target="../embeddings/oleObject11.bin"/><Relationship Id="rId5" Type="http://schemas.openxmlformats.org/officeDocument/2006/relationships/tags" Target="../tags/tag22.xml"/><Relationship Id="rId10" Type="http://schemas.openxmlformats.org/officeDocument/2006/relationships/image" Target="../media/image54.png"/><Relationship Id="rId4" Type="http://schemas.openxmlformats.org/officeDocument/2006/relationships/tags" Target="../tags/tag21.xml"/><Relationship Id="rId9" Type="http://schemas.openxmlformats.org/officeDocument/2006/relationships/image" Target="../media/image5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tags" Target="../tags/tag25.xml"/><Relationship Id="rId7" Type="http://schemas.openxmlformats.org/officeDocument/2006/relationships/image" Target="../media/image55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59.png"/><Relationship Id="rId5" Type="http://schemas.openxmlformats.org/officeDocument/2006/relationships/tags" Target="../tags/tag27.xml"/><Relationship Id="rId10" Type="http://schemas.openxmlformats.org/officeDocument/2006/relationships/image" Target="../media/image58.png"/><Relationship Id="rId4" Type="http://schemas.openxmlformats.org/officeDocument/2006/relationships/tags" Target="../tags/tag26.xml"/><Relationship Id="rId9" Type="http://schemas.openxmlformats.org/officeDocument/2006/relationships/image" Target="../media/image5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24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35696" y="2852936"/>
            <a:ext cx="5939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4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Lecture 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2</a:t>
            </a:r>
            <a:r>
              <a:rPr kumimoji="1" lang="ja-JP" altLang="en-US" sz="24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：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α</a:t>
            </a:r>
            <a:r>
              <a:rPr kumimoji="1" lang="en-US" altLang="ja-JP" sz="2400" baseline="-250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s  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determination, RG equation</a:t>
            </a:r>
          </a:p>
          <a:p>
            <a:r>
              <a:rPr kumimoji="1" lang="en-US" altLang="ja-JP" sz="2400" dirty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                  Scale dependence</a:t>
            </a:r>
            <a:endParaRPr kumimoji="1" lang="en-US" altLang="ja-JP" sz="2400" baseline="-25000" dirty="0" smtClean="0">
              <a:solidFill>
                <a:srgbClr val="00206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6" name="TextBox 3"/>
          <p:cNvSpPr txBox="1"/>
          <p:nvPr/>
        </p:nvSpPr>
        <p:spPr>
          <a:xfrm>
            <a:off x="1221586" y="1774557"/>
            <a:ext cx="6878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00206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Introduction to </a:t>
            </a:r>
            <a:r>
              <a:rPr kumimoji="1" lang="en-US" altLang="ja-JP" sz="3600" dirty="0" err="1" smtClean="0">
                <a:solidFill>
                  <a:srgbClr val="00206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Perturbative</a:t>
            </a:r>
            <a:r>
              <a:rPr kumimoji="1" lang="en-US" altLang="ja-JP" sz="3600" dirty="0" smtClean="0">
                <a:solidFill>
                  <a:srgbClr val="00206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 QCD</a:t>
            </a:r>
            <a:endParaRPr kumimoji="1" lang="ja-JP" altLang="en-US" sz="3600" dirty="0" smtClean="0">
              <a:solidFill>
                <a:srgbClr val="002060"/>
              </a:solidFill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48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/>
          <p:cNvSpPr txBox="1"/>
          <p:nvPr/>
        </p:nvSpPr>
        <p:spPr>
          <a:xfrm>
            <a:off x="755576" y="1484784"/>
            <a:ext cx="7545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The cross </a:t>
            </a:r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sections of  “hard processes” are calculable in </a:t>
            </a:r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perturbation </a:t>
            </a:r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theory </a:t>
            </a:r>
          </a:p>
          <a:p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with quarks and gluons.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563888" y="247581"/>
            <a:ext cx="2443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Hard process </a:t>
            </a:r>
            <a:endParaRPr kumimoji="1" lang="ja-JP" altLang="en-US" sz="32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467544" y="2494057"/>
            <a:ext cx="8136904" cy="3383215"/>
            <a:chOff x="467544" y="2204864"/>
            <a:chExt cx="8136904" cy="3383215"/>
          </a:xfrm>
        </p:grpSpPr>
        <p:sp>
          <p:nvSpPr>
            <p:cNvPr id="24" name="Rectangle 23"/>
            <p:cNvSpPr/>
            <p:nvPr/>
          </p:nvSpPr>
          <p:spPr>
            <a:xfrm>
              <a:off x="4860032" y="2204864"/>
              <a:ext cx="3672408" cy="24482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611560" y="3283396"/>
              <a:ext cx="79208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0800000">
              <a:off x="2123729" y="3283395"/>
              <a:ext cx="79208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Left-Right Arrow 21"/>
            <p:cNvSpPr/>
            <p:nvPr/>
          </p:nvSpPr>
          <p:spPr>
            <a:xfrm>
              <a:off x="3059832" y="3212976"/>
              <a:ext cx="648072" cy="288032"/>
            </a:xfrm>
            <a:prstGeom prst="leftRightArrow">
              <a:avLst/>
            </a:prstGeom>
            <a:solidFill>
              <a:srgbClr val="1565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3333CC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 rot="5400000" flipH="1" flipV="1">
              <a:off x="1511660" y="2672916"/>
              <a:ext cx="720080" cy="216024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1547664" y="2636912"/>
              <a:ext cx="720080" cy="288032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1583668" y="2672916"/>
              <a:ext cx="720080" cy="36004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1187624" y="3356992"/>
              <a:ext cx="576064" cy="432048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1187624" y="3429000"/>
              <a:ext cx="648072" cy="36004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1187624" y="3573016"/>
              <a:ext cx="720080" cy="288032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467544" y="2926105"/>
              <a:ext cx="50687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GB" altLang="ja-JP" sz="2200" dirty="0" smtClean="0">
                  <a:solidFill>
                    <a:srgbClr val="002060"/>
                  </a:solidFill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e+</a:t>
              </a:r>
              <a:endParaRPr kumimoji="1" lang="ja-JP" altLang="en-US" sz="22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601052" y="2926105"/>
              <a:ext cx="43633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GB" altLang="ja-JP" sz="2200" dirty="0" smtClean="0">
                  <a:solidFill>
                    <a:srgbClr val="002060"/>
                  </a:solidFill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e-</a:t>
              </a:r>
              <a:endParaRPr kumimoji="1" lang="ja-JP" altLang="en-US" sz="22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779912" y="2483604"/>
              <a:ext cx="49244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GB" altLang="ja-JP" dirty="0" smtClean="0">
                  <a:solidFill>
                    <a:srgbClr val="002060"/>
                  </a:solidFill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LO</a:t>
              </a:r>
              <a:endParaRPr kumimoji="1" lang="ja-JP" altLang="en-US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779912" y="3491716"/>
              <a:ext cx="65915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GB" altLang="ja-JP" dirty="0" smtClean="0">
                  <a:solidFill>
                    <a:srgbClr val="002060"/>
                  </a:solidFill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NLO</a:t>
              </a:r>
              <a:endParaRPr kumimoji="1" lang="ja-JP" altLang="en-US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779912" y="4427820"/>
              <a:ext cx="82586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GB" altLang="ja-JP" dirty="0" smtClean="0">
                  <a:solidFill>
                    <a:srgbClr val="002060"/>
                  </a:solidFill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NNLO</a:t>
              </a:r>
              <a:endParaRPr kumimoji="1" lang="ja-JP" altLang="en-US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83568" y="4077072"/>
              <a:ext cx="245451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GB" altLang="ja-JP" sz="2200" dirty="0" smtClean="0">
                  <a:solidFill>
                    <a:srgbClr val="C00000"/>
                  </a:solidFill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e</a:t>
              </a:r>
              <a:r>
                <a:rPr kumimoji="1" lang="en-GB" altLang="ja-JP" sz="2200" baseline="20000" dirty="0" smtClean="0">
                  <a:solidFill>
                    <a:srgbClr val="C00000"/>
                  </a:solidFill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+</a:t>
              </a:r>
              <a:r>
                <a:rPr kumimoji="1" lang="en-GB" altLang="ja-JP" sz="2200" dirty="0" smtClean="0">
                  <a:solidFill>
                    <a:srgbClr val="C00000"/>
                  </a:solidFill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 + e</a:t>
              </a:r>
              <a:r>
                <a:rPr kumimoji="1" lang="en-GB" altLang="ja-JP" sz="2200" baseline="20000" dirty="0" smtClean="0">
                  <a:solidFill>
                    <a:srgbClr val="C00000"/>
                  </a:solidFill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-</a:t>
              </a:r>
              <a:r>
                <a:rPr kumimoji="1" lang="en-GB" altLang="ja-JP" sz="2200" dirty="0" smtClean="0">
                  <a:solidFill>
                    <a:srgbClr val="C00000"/>
                  </a:solidFill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 → hadrons</a:t>
              </a:r>
              <a:endParaRPr kumimoji="1" lang="ja-JP" altLang="en-US" sz="2200" dirty="0" smtClean="0">
                <a:solidFill>
                  <a:srgbClr val="C0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endParaRPr>
            </a:p>
          </p:txBody>
        </p:sp>
        <p:sp>
          <p:nvSpPr>
            <p:cNvPr id="9" name="6-Point Star 8"/>
            <p:cNvSpPr/>
            <p:nvPr/>
          </p:nvSpPr>
          <p:spPr>
            <a:xfrm>
              <a:off x="1475656" y="2996952"/>
              <a:ext cx="576064" cy="432048"/>
            </a:xfrm>
            <a:prstGeom prst="star6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907704" y="5157192"/>
              <a:ext cx="26321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GB" altLang="ja-JP" sz="2200" dirty="0" smtClean="0">
                  <a:solidFill>
                    <a:srgbClr val="B10FA5"/>
                  </a:solidFill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 </a:t>
              </a:r>
              <a:endParaRPr kumimoji="1" lang="ja-JP" altLang="en-US" sz="2200" dirty="0" smtClean="0">
                <a:solidFill>
                  <a:srgbClr val="B10FA5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endParaRPr>
            </a:p>
          </p:txBody>
        </p:sp>
        <p:pic>
          <p:nvPicPr>
            <p:cNvPr id="3077" name="Picture 5" descr="C:\Users\kawamura\Desktop\SS2010\figs\R-ratio_2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99992" y="2276873"/>
              <a:ext cx="4104456" cy="2667528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26" name="TextBox 25"/>
          <p:cNvSpPr txBox="1"/>
          <p:nvPr/>
        </p:nvSpPr>
        <p:spPr>
          <a:xfrm>
            <a:off x="1581161" y="5795972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Observables:</a:t>
            </a:r>
            <a:endParaRPr kumimoji="1" lang="ja-JP" altLang="en-US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36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03329" y="5661248"/>
            <a:ext cx="3472927" cy="612055"/>
          </a:xfrm>
          <a:prstGeom prst="rect">
            <a:avLst/>
          </a:prstGeom>
          <a:noFill/>
          <a:ln/>
          <a:effectLst/>
        </p:spPr>
      </p:pic>
      <p:sp>
        <p:nvSpPr>
          <p:cNvPr id="28" name="スライド番号プレースホルダ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5576" y="1084674"/>
            <a:ext cx="2353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Asymptotic Freedom</a:t>
            </a:r>
            <a:endParaRPr kumimoji="1" lang="ja-JP" altLang="en-US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5292080" y="940658"/>
            <a:ext cx="3014367" cy="380933"/>
            <a:chOff x="5292080" y="940658"/>
            <a:chExt cx="3014367" cy="380933"/>
          </a:xfrm>
        </p:grpSpPr>
        <p:sp>
          <p:nvSpPr>
            <p:cNvPr id="41" name="TextBox 40"/>
            <p:cNvSpPr txBox="1"/>
            <p:nvPr/>
          </p:nvSpPr>
          <p:spPr>
            <a:xfrm>
              <a:off x="5292080" y="940658"/>
              <a:ext cx="19992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/>
              <a:r>
                <a:rPr kumimoji="1" lang="en-GB" altLang="ja-JP" dirty="0" smtClean="0">
                  <a:solidFill>
                    <a:srgbClr val="1B06BA"/>
                  </a:solidFill>
                  <a:latin typeface="Times New Roman" pitchFamily="18" charset="0"/>
                  <a:cs typeface="Times New Roman" pitchFamily="18" charset="0"/>
                </a:rPr>
                <a:t>momentum transfer</a:t>
              </a:r>
              <a:endParaRPr kumimoji="1" lang="ja-JP" altLang="en-US" dirty="0" smtClean="0">
                <a:solidFill>
                  <a:srgbClr val="1B06BA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" name="オブジェクト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9953339"/>
                </p:ext>
              </p:extLst>
            </p:nvPr>
          </p:nvGraphicFramePr>
          <p:xfrm>
            <a:off x="7236296" y="980728"/>
            <a:ext cx="1070151" cy="340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05" name="Equation" r:id="rId7" imgW="1714320" imgH="545760" progId="Equation.DSMT4">
                    <p:embed/>
                  </p:oleObj>
                </mc:Choice>
                <mc:Fallback>
                  <p:oleObj name="Equation" r:id="rId7" imgW="1714320" imgH="5457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236296" y="980728"/>
                          <a:ext cx="1070151" cy="3408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4443" y="1124744"/>
            <a:ext cx="1595309" cy="400110"/>
          </a:xfrm>
          <a:prstGeom prst="rect">
            <a:avLst/>
          </a:prstGeom>
          <a:noFill/>
          <a:ln>
            <a:solidFill>
              <a:srgbClr val="1B06BA"/>
            </a:solidFill>
          </a:ln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1-loop result</a:t>
            </a:r>
            <a:endParaRPr kumimoji="1" lang="ja-JP" alt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425108" y="1700808"/>
            <a:ext cx="6315244" cy="725210"/>
          </a:xfrm>
          <a:prstGeom prst="rect">
            <a:avLst/>
          </a:prstGeom>
          <a:solidFill>
            <a:schemeClr val="bg1"/>
          </a:solidFill>
          <a:ln/>
          <a:effectLst/>
        </p:spPr>
      </p:pic>
      <p:sp>
        <p:nvSpPr>
          <p:cNvPr id="5" name="Rectangle 4"/>
          <p:cNvSpPr/>
          <p:nvPr/>
        </p:nvSpPr>
        <p:spPr>
          <a:xfrm>
            <a:off x="637550" y="404664"/>
            <a:ext cx="14141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GB" altLang="ja-JP" sz="3200" dirty="0" smtClean="0">
                <a:solidFill>
                  <a:srgbClr val="FF000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R-ratio</a:t>
            </a:r>
            <a:endParaRPr kumimoji="1" lang="ja-JP" altLang="en-US" sz="3200" dirty="0" smtClean="0">
              <a:solidFill>
                <a:srgbClr val="FF000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2596842"/>
            <a:ext cx="6000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latin typeface="Arial" pitchFamily="34" charset="0"/>
                <a:cs typeface="Arial" pitchFamily="34" charset="0"/>
              </a:rPr>
              <a:t>Which value should we take for </a:t>
            </a:r>
            <a:r>
              <a:rPr kumimoji="1" lang="el-GR" altLang="ja-JP" sz="2000" dirty="0" smtClean="0">
                <a:latin typeface="Arial" pitchFamily="34" charset="0"/>
                <a:cs typeface="Arial" pitchFamily="34" charset="0"/>
              </a:rPr>
              <a:t>μ</a:t>
            </a:r>
            <a:r>
              <a:rPr kumimoji="1" lang="en-US" altLang="ja-JP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1" lang="en-GB" altLang="ja-JP" sz="2000" dirty="0" smtClean="0">
                <a:latin typeface="Arial" pitchFamily="34" charset="0"/>
                <a:cs typeface="Arial" pitchFamily="34" charset="0"/>
              </a:rPr>
              <a:t>? → </a:t>
            </a:r>
            <a:r>
              <a:rPr kumimoji="1" lang="en-GB" altLang="ja-JP" sz="2000" dirty="0" smtClean="0">
                <a:latin typeface="Arial" pitchFamily="34" charset="0"/>
                <a:cs typeface="Arial" pitchFamily="34" charset="0"/>
              </a:rPr>
              <a:t>RG equation</a:t>
            </a:r>
            <a:endParaRPr kumimoji="1" lang="ja-JP" alt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3608" y="3212976"/>
            <a:ext cx="3584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solidFill>
                  <a:srgbClr val="B10FA5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kumimoji="1" lang="en-GB" altLang="ja-JP" sz="2000" dirty="0" smtClean="0">
                <a:solidFill>
                  <a:srgbClr val="B10FA5"/>
                </a:solidFill>
                <a:latin typeface="Times New Roman" pitchFamily="18" charset="0"/>
                <a:cs typeface="Times New Roman" pitchFamily="18" charset="0"/>
              </a:rPr>
              <a:t>the dimensional </a:t>
            </a:r>
            <a:r>
              <a:rPr kumimoji="1" lang="en-GB" altLang="ja-JP" sz="2000" dirty="0" smtClean="0">
                <a:solidFill>
                  <a:srgbClr val="B10FA5"/>
                </a:solidFill>
                <a:latin typeface="Times New Roman" pitchFamily="18" charset="0"/>
                <a:cs typeface="Times New Roman" pitchFamily="18" charset="0"/>
              </a:rPr>
              <a:t>argument, </a:t>
            </a:r>
            <a:endParaRPr kumimoji="1" lang="ja-JP" altLang="en-US" sz="2000" dirty="0" smtClean="0">
              <a:solidFill>
                <a:srgbClr val="B10FA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29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987824" y="3875341"/>
            <a:ext cx="2880320" cy="417755"/>
          </a:xfrm>
          <a:prstGeom prst="rect">
            <a:avLst/>
          </a:prstGeom>
          <a:noFill/>
          <a:ln/>
          <a:effectLst/>
        </p:spPr>
      </p:pic>
      <p:sp>
        <p:nvSpPr>
          <p:cNvPr id="17" name="TextBox 16"/>
          <p:cNvSpPr txBox="1"/>
          <p:nvPr/>
        </p:nvSpPr>
        <p:spPr>
          <a:xfrm>
            <a:off x="1115616" y="4581128"/>
            <a:ext cx="5692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However it should not depend on the renormalization scale.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1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228184" y="3933056"/>
            <a:ext cx="880899" cy="240027"/>
          </a:xfrm>
          <a:prstGeom prst="rect">
            <a:avLst/>
          </a:prstGeom>
          <a:noFill/>
          <a:ln/>
          <a:effectLst/>
        </p:spPr>
      </p:pic>
      <p:pic>
        <p:nvPicPr>
          <p:cNvPr id="28" name="Picture 27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690694" y="5139080"/>
            <a:ext cx="6193674" cy="594176"/>
          </a:xfrm>
          <a:prstGeom prst="rect">
            <a:avLst/>
          </a:prstGeom>
          <a:noFill/>
          <a:ln/>
          <a:effectLst/>
        </p:spPr>
      </p:pic>
      <p:sp>
        <p:nvSpPr>
          <p:cNvPr id="29" name="TextBox 28"/>
          <p:cNvSpPr txBox="1"/>
          <p:nvPr/>
        </p:nvSpPr>
        <p:spPr>
          <a:xfrm>
            <a:off x="2915816" y="5909210"/>
            <a:ext cx="3876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Renormalization Group equation</a:t>
            </a:r>
            <a:endParaRPr kumimoji="1" lang="ja-JP" altLang="en-US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236" y="4077072"/>
            <a:ext cx="4944020" cy="68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195736" y="1164358"/>
            <a:ext cx="4815536" cy="464442"/>
          </a:xfrm>
          <a:prstGeom prst="rect">
            <a:avLst/>
          </a:prstGeom>
          <a:noFill/>
          <a:ln/>
          <a:effectLst/>
        </p:spPr>
      </p:pic>
      <p:pic>
        <p:nvPicPr>
          <p:cNvPr id="13" name="Picture 12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270262" y="2996952"/>
            <a:ext cx="3101938" cy="281503"/>
          </a:xfrm>
          <a:prstGeom prst="rect">
            <a:avLst/>
          </a:prstGeom>
          <a:noFill/>
          <a:ln/>
          <a:effectLst/>
        </p:spPr>
      </p:pic>
      <p:sp>
        <p:nvSpPr>
          <p:cNvPr id="14" name="TextBox 13"/>
          <p:cNvSpPr txBox="1"/>
          <p:nvPr/>
        </p:nvSpPr>
        <p:spPr>
          <a:xfrm>
            <a:off x="1015179" y="3645024"/>
            <a:ext cx="2924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Effective coupling constant</a:t>
            </a:r>
            <a:endParaRPr kumimoji="1" lang="ja-JP" alt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898" y="4221088"/>
            <a:ext cx="1440160" cy="365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072402" y="1979548"/>
            <a:ext cx="2283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(1) Take </a:t>
            </a:r>
            <a:r>
              <a:rPr kumimoji="1" lang="el-GR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Q = √S/2.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831365"/>
            <a:ext cx="1932844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971600" y="1979548"/>
            <a:ext cx="958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Namely,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71172" y="2492896"/>
            <a:ext cx="5175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(2) </a:t>
            </a:r>
            <a:r>
              <a:rPr kumimoji="1" lang="en-US" altLang="ja-JP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kumimoji="1" lang="el-GR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kumimoji="1" lang="en-US" altLang="ja-JP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substitute the </a:t>
            </a:r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effective </a:t>
            </a:r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coupling constant: 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3563888" y="5251455"/>
            <a:ext cx="370381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502" y="4797152"/>
            <a:ext cx="2112682" cy="814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線矢印コネクタ 25"/>
          <p:cNvCxnSpPr/>
          <p:nvPr/>
        </p:nvCxnSpPr>
        <p:spPr>
          <a:xfrm>
            <a:off x="3553547" y="5971535"/>
            <a:ext cx="370381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539487"/>
            <a:ext cx="3816424" cy="761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"/>
          <p:cNvSpPr txBox="1"/>
          <p:nvPr/>
        </p:nvSpPr>
        <p:spPr>
          <a:xfrm>
            <a:off x="2699792" y="323945"/>
            <a:ext cx="42082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Solution of RG </a:t>
            </a:r>
            <a:r>
              <a:rPr kumimoji="1" lang="en-GB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equation</a:t>
            </a:r>
            <a:endParaRPr kumimoji="1" lang="ja-JP" altLang="en-US" sz="32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108257" y="1844824"/>
            <a:ext cx="6759454" cy="683898"/>
          </a:xfrm>
          <a:prstGeom prst="rect">
            <a:avLst/>
          </a:prstGeom>
          <a:noFill/>
          <a:ln/>
          <a:effectLst/>
        </p:spPr>
      </p:pic>
      <p:sp>
        <p:nvSpPr>
          <p:cNvPr id="20" name="TextBox 19"/>
          <p:cNvSpPr txBox="1"/>
          <p:nvPr/>
        </p:nvSpPr>
        <p:spPr>
          <a:xfrm>
            <a:off x="1896608" y="2780928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dirty="0" smtClean="0">
                <a:solidFill>
                  <a:srgbClr val="B10FA5"/>
                </a:solidFill>
                <a:latin typeface="Times New Roman" pitchFamily="18" charset="0"/>
                <a:cs typeface="Times New Roman" pitchFamily="18" charset="0"/>
              </a:rPr>
              <a:t>↔ summation of single logs</a:t>
            </a:r>
            <a:endParaRPr kumimoji="1" lang="ja-JP" altLang="en-US" dirty="0" smtClean="0">
              <a:solidFill>
                <a:srgbClr val="B10FA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29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716016" y="2852936"/>
            <a:ext cx="2410473" cy="235376"/>
          </a:xfrm>
          <a:prstGeom prst="rect">
            <a:avLst/>
          </a:prstGeom>
          <a:noFill/>
          <a:ln/>
          <a:effectLst/>
        </p:spPr>
      </p:pic>
      <p:pic>
        <p:nvPicPr>
          <p:cNvPr id="28" name="Picture 27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67215" y="1380838"/>
            <a:ext cx="1628488" cy="288032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2897545" y="5517232"/>
            <a:ext cx="3457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“RG-improved”  perturbation</a:t>
            </a:r>
            <a:endParaRPr kumimoji="1" lang="ja-JP" alt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9552" y="4005064"/>
            <a:ext cx="773320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kumimoji="1" lang="en-GB" altLang="ja-JP" sz="2000" dirty="0" smtClean="0">
                <a:solidFill>
                  <a:srgbClr val="15651D"/>
                </a:solidFill>
                <a:latin typeface="Times New Roman" pitchFamily="18" charset="0"/>
                <a:cs typeface="Times New Roman" pitchFamily="18" charset="0"/>
              </a:rPr>
              <a:t>The observable R depends on the scale </a:t>
            </a:r>
            <a:r>
              <a:rPr kumimoji="1" lang="el-GR" altLang="ja-JP" sz="2000" dirty="0" smtClean="0">
                <a:solidFill>
                  <a:srgbClr val="15651D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kumimoji="1" lang="en-US" altLang="ja-JP" sz="2000" dirty="0" smtClean="0">
                <a:solidFill>
                  <a:srgbClr val="1565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GB" altLang="ja-JP" sz="2000" dirty="0" smtClean="0">
                <a:solidFill>
                  <a:srgbClr val="15651D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kumimoji="1" lang="en-GB" altLang="ja-JP" sz="2000" dirty="0" smtClean="0">
                <a:solidFill>
                  <a:srgbClr val="1565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GB" altLang="ja-JP" sz="2000" dirty="0" smtClean="0">
                <a:solidFill>
                  <a:srgbClr val="15651D"/>
                </a:solidFill>
                <a:latin typeface="Times New Roman" pitchFamily="18" charset="0"/>
                <a:cs typeface="Times New Roman" pitchFamily="18" charset="0"/>
              </a:rPr>
              <a:t>we truncate the perturbation </a:t>
            </a:r>
          </a:p>
          <a:p>
            <a:r>
              <a:rPr kumimoji="1" lang="en-GB" altLang="ja-JP" sz="2000" dirty="0">
                <a:solidFill>
                  <a:srgbClr val="1565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GB" altLang="ja-JP" sz="2000" dirty="0" smtClean="0">
                <a:solidFill>
                  <a:srgbClr val="15651D"/>
                </a:solidFill>
                <a:latin typeface="Times New Roman" pitchFamily="18" charset="0"/>
                <a:cs typeface="Times New Roman" pitchFamily="18" charset="0"/>
              </a:rPr>
              <a:t>   series </a:t>
            </a:r>
            <a:r>
              <a:rPr kumimoji="1" lang="en-GB" altLang="ja-JP" sz="2000" dirty="0" smtClean="0">
                <a:solidFill>
                  <a:srgbClr val="15651D"/>
                </a:solidFill>
                <a:latin typeface="Times New Roman" pitchFamily="18" charset="0"/>
                <a:cs typeface="Times New Roman" pitchFamily="18" charset="0"/>
              </a:rPr>
              <a:t>at a fixed </a:t>
            </a:r>
            <a:r>
              <a:rPr kumimoji="1" lang="en-GB" altLang="ja-JP" sz="2000" dirty="0">
                <a:solidFill>
                  <a:srgbClr val="15651D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1" lang="en-GB" altLang="ja-JP" sz="2000" dirty="0" smtClean="0">
                <a:solidFill>
                  <a:srgbClr val="15651D"/>
                </a:solidFill>
                <a:latin typeface="Times New Roman" pitchFamily="18" charset="0"/>
                <a:cs typeface="Times New Roman" pitchFamily="18" charset="0"/>
              </a:rPr>
              <a:t>rder</a:t>
            </a:r>
            <a:r>
              <a:rPr kumimoji="1" lang="en-GB" altLang="ja-JP" sz="2000" dirty="0" smtClean="0">
                <a:solidFill>
                  <a:srgbClr val="15651D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kumimoji="1" lang="en-US" altLang="ja-JP" sz="2000" dirty="0" smtClean="0">
              <a:solidFill>
                <a:srgbClr val="15651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11327" y="3212976"/>
            <a:ext cx="1414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Leading Logs</a:t>
            </a:r>
            <a:endParaRPr kumimoji="1" lang="ja-JP" altLang="en-US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51487" y="3234462"/>
            <a:ext cx="21451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Next-to-Leading Logs</a:t>
            </a:r>
            <a:endParaRPr kumimoji="1" lang="ja-JP" altLang="en-US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  <p:sp>
        <p:nvSpPr>
          <p:cNvPr id="17" name="TextBox 32"/>
          <p:cNvSpPr txBox="1"/>
          <p:nvPr/>
        </p:nvSpPr>
        <p:spPr>
          <a:xfrm>
            <a:off x="539552" y="4901098"/>
            <a:ext cx="7400167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rgbClr val="15651D"/>
                </a:solidFill>
                <a:latin typeface="Times New Roman" pitchFamily="18" charset="0"/>
                <a:cs typeface="Times New Roman" pitchFamily="18" charset="0"/>
              </a:rPr>
              <a:t>By taking </a:t>
            </a:r>
            <a:r>
              <a:rPr kumimoji="1" lang="el-GR" altLang="ja-JP" sz="2000" dirty="0" smtClean="0">
                <a:solidFill>
                  <a:srgbClr val="15651D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kumimoji="1" lang="en-US" altLang="ja-JP" sz="2000" dirty="0" smtClean="0">
                <a:solidFill>
                  <a:srgbClr val="15651D"/>
                </a:solidFill>
                <a:latin typeface="Times New Roman" pitchFamily="18" charset="0"/>
                <a:cs typeface="Times New Roman" pitchFamily="18" charset="0"/>
              </a:rPr>
              <a:t> = Q, the </a:t>
            </a:r>
            <a:r>
              <a:rPr kumimoji="1" lang="en-US" altLang="ja-JP" sz="2000" dirty="0" smtClean="0">
                <a:solidFill>
                  <a:srgbClr val="15651D"/>
                </a:solidFill>
                <a:latin typeface="Times New Roman" pitchFamily="18" charset="0"/>
                <a:cs typeface="Times New Roman" pitchFamily="18" charset="0"/>
              </a:rPr>
              <a:t>large-log </a:t>
            </a:r>
            <a:r>
              <a:rPr kumimoji="1" lang="en-US" altLang="ja-JP" sz="2000" dirty="0" smtClean="0">
                <a:solidFill>
                  <a:srgbClr val="15651D"/>
                </a:solidFill>
                <a:latin typeface="Times New Roman" pitchFamily="18" charset="0"/>
                <a:cs typeface="Times New Roman" pitchFamily="18" charset="0"/>
              </a:rPr>
              <a:t>terms vanish → Good convergence. </a:t>
            </a:r>
          </a:p>
        </p:txBody>
      </p:sp>
      <p:sp>
        <p:nvSpPr>
          <p:cNvPr id="18" name="TextBox 2"/>
          <p:cNvSpPr txBox="1"/>
          <p:nvPr/>
        </p:nvSpPr>
        <p:spPr>
          <a:xfrm>
            <a:off x="2481850" y="323945"/>
            <a:ext cx="45384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RG improved perturbation</a:t>
            </a:r>
            <a:endParaRPr kumimoji="1" lang="ja-JP" altLang="en-US" sz="32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71600" y="1196752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Meaning of the solution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8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115616" y="1159415"/>
            <a:ext cx="2605283" cy="466961"/>
          </a:xfrm>
          <a:prstGeom prst="rect">
            <a:avLst/>
          </a:prstGeom>
          <a:noFill/>
          <a:ln/>
          <a:effectLst/>
        </p:spPr>
      </p:pic>
      <p:pic>
        <p:nvPicPr>
          <p:cNvPr id="29" name="Picture 28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942835" y="2188458"/>
            <a:ext cx="2797517" cy="522203"/>
          </a:xfrm>
          <a:prstGeom prst="rect">
            <a:avLst/>
          </a:prstGeom>
          <a:noFill/>
          <a:ln/>
          <a:effectLst/>
        </p:spPr>
      </p:pic>
      <p:sp>
        <p:nvSpPr>
          <p:cNvPr id="12" name="TextBox 11"/>
          <p:cNvSpPr txBox="1"/>
          <p:nvPr/>
        </p:nvSpPr>
        <p:spPr>
          <a:xfrm>
            <a:off x="1043608" y="1693257"/>
            <a:ext cx="4330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 this quantity is known up to the n-</a:t>
            </a:r>
            <a:r>
              <a:rPr kumimoji="1" lang="en-GB" altLang="ja-JP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order,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30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187624" y="2152522"/>
            <a:ext cx="2747765" cy="558139"/>
          </a:xfrm>
          <a:prstGeom prst="rect">
            <a:avLst/>
          </a:prstGeom>
          <a:noFill/>
          <a:ln/>
          <a:effectLst/>
        </p:spPr>
      </p:pic>
      <p:sp>
        <p:nvSpPr>
          <p:cNvPr id="17" name="TextBox 16"/>
          <p:cNvSpPr txBox="1"/>
          <p:nvPr/>
        </p:nvSpPr>
        <p:spPr>
          <a:xfrm>
            <a:off x="1224785" y="2710661"/>
            <a:ext cx="6443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residual </a:t>
            </a:r>
            <a:r>
              <a:rPr kumimoji="1" lang="en-GB" altLang="ja-JP" dirty="0" smtClean="0">
                <a:solidFill>
                  <a:srgbClr val="B10FA5"/>
                </a:solidFill>
                <a:latin typeface="Times New Roman" pitchFamily="18" charset="0"/>
                <a:cs typeface="Times New Roman" pitchFamily="18" charset="0"/>
              </a:rPr>
              <a:t>scale dependence </a:t>
            </a:r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estimate </a:t>
            </a:r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uncalculated </a:t>
            </a:r>
          </a:p>
          <a:p>
            <a:pPr marL="457200" indent="-457200"/>
            <a:r>
              <a:rPr kumimoji="1" lang="en-GB" altLang="ja-JP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higher-order </a:t>
            </a:r>
            <a:r>
              <a:rPr kumimoji="1" lang="en-GB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corrections. 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Picture 33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75041" y="4581128"/>
            <a:ext cx="1893303" cy="264717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5742944" y="4109010"/>
            <a:ext cx="1853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1" lang="en-GB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rror estimation</a:t>
            </a:r>
            <a:endParaRPr kumimoji="1" lang="ja-JP" alt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93171"/>
            <a:ext cx="4388009" cy="2960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線矢印コネクタ 7"/>
          <p:cNvCxnSpPr/>
          <p:nvPr/>
        </p:nvCxnSpPr>
        <p:spPr>
          <a:xfrm>
            <a:off x="4139952" y="2422629"/>
            <a:ext cx="576064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62693"/>
              </p:ext>
            </p:extLst>
          </p:nvPr>
        </p:nvGraphicFramePr>
        <p:xfrm>
          <a:off x="1249658" y="6199648"/>
          <a:ext cx="1195306" cy="285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12" imgW="1968480" imgH="469800" progId="Equation.DSMT4">
                  <p:embed/>
                </p:oleObj>
              </mc:Choice>
              <mc:Fallback>
                <p:oleObj name="Equation" r:id="rId12" imgW="19684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49658" y="6199648"/>
                        <a:ext cx="1195306" cy="285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コネクタ 10"/>
          <p:cNvCxnSpPr/>
          <p:nvPr/>
        </p:nvCxnSpPr>
        <p:spPr>
          <a:xfrm>
            <a:off x="1331640" y="4581128"/>
            <a:ext cx="3528392" cy="0"/>
          </a:xfrm>
          <a:prstGeom prst="line">
            <a:avLst/>
          </a:prstGeom>
          <a:ln w="12700">
            <a:solidFill>
              <a:srgbClr val="15651D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1331640" y="5301208"/>
            <a:ext cx="3528392" cy="0"/>
          </a:xfrm>
          <a:prstGeom prst="line">
            <a:avLst/>
          </a:prstGeom>
          <a:ln w="12700">
            <a:solidFill>
              <a:srgbClr val="15651D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>
            <a:endCxn id="7170" idx="3"/>
          </p:cNvCxnSpPr>
          <p:nvPr/>
        </p:nvCxnSpPr>
        <p:spPr>
          <a:xfrm>
            <a:off x="1331640" y="4941168"/>
            <a:ext cx="3739937" cy="32086"/>
          </a:xfrm>
          <a:prstGeom prst="line">
            <a:avLst/>
          </a:prstGeom>
          <a:ln w="12700">
            <a:solidFill>
              <a:srgbClr val="1B06BA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1336119" y="5157192"/>
            <a:ext cx="3739937" cy="0"/>
          </a:xfrm>
          <a:prstGeom prst="line">
            <a:avLst/>
          </a:prstGeom>
          <a:ln w="12700">
            <a:solidFill>
              <a:srgbClr val="1B06BA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4860032" y="4581128"/>
            <a:ext cx="0" cy="720080"/>
          </a:xfrm>
          <a:prstGeom prst="straightConnector1">
            <a:avLst/>
          </a:prstGeom>
          <a:ln w="15875">
            <a:solidFill>
              <a:srgbClr val="15651D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5004048" y="4725144"/>
            <a:ext cx="0" cy="250199"/>
          </a:xfrm>
          <a:prstGeom prst="straightConnector1">
            <a:avLst/>
          </a:prstGeom>
          <a:ln w="15875">
            <a:solidFill>
              <a:srgbClr val="1B06BA"/>
            </a:solidFill>
            <a:prstDash val="solid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V="1">
            <a:off x="5004048" y="5157192"/>
            <a:ext cx="0" cy="288032"/>
          </a:xfrm>
          <a:prstGeom prst="straightConnector1">
            <a:avLst/>
          </a:prstGeom>
          <a:ln w="15875">
            <a:solidFill>
              <a:srgbClr val="1B06BA"/>
            </a:solidFill>
            <a:prstDash val="solid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2"/>
          <p:cNvSpPr txBox="1"/>
          <p:nvPr/>
        </p:nvSpPr>
        <p:spPr>
          <a:xfrm>
            <a:off x="3131840" y="323945"/>
            <a:ext cx="31165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Scale dependence</a:t>
            </a:r>
            <a:endParaRPr kumimoji="1" lang="ja-JP" altLang="en-US" sz="32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012160" y="2852936"/>
            <a:ext cx="2232248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39552" y="548680"/>
            <a:ext cx="3576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Renormalization scheme</a:t>
            </a:r>
            <a:endParaRPr kumimoji="1" lang="ja-JP" alt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196752"/>
            <a:ext cx="5977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latin typeface="Times New Roman" pitchFamily="18" charset="0"/>
                <a:cs typeface="Times New Roman" pitchFamily="18" charset="0"/>
              </a:rPr>
              <a:t>Suppose </a:t>
            </a:r>
            <a:r>
              <a:rPr kumimoji="1" lang="en-GB" altLang="ja-JP" sz="2000" dirty="0" smtClean="0">
                <a:latin typeface="Times New Roman" pitchFamily="18" charset="0"/>
                <a:cs typeface="Times New Roman" pitchFamily="18" charset="0"/>
              </a:rPr>
              <a:t>two different </a:t>
            </a:r>
            <a:r>
              <a:rPr kumimoji="1" lang="en-GB" altLang="ja-JP" sz="2000" dirty="0" smtClean="0">
                <a:latin typeface="Times New Roman" pitchFamily="18" charset="0"/>
                <a:cs typeface="Times New Roman" pitchFamily="18" charset="0"/>
              </a:rPr>
              <a:t>renormalization </a:t>
            </a:r>
            <a:r>
              <a:rPr kumimoji="1" lang="en-GB" altLang="ja-JP" sz="2000" dirty="0" smtClean="0">
                <a:latin typeface="Times New Roman" pitchFamily="18" charset="0"/>
                <a:cs typeface="Times New Roman" pitchFamily="18" charset="0"/>
              </a:rPr>
              <a:t>scheme A and B, </a:t>
            </a:r>
            <a:endParaRPr kumimoji="1" lang="ja-JP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555776" y="1844824"/>
            <a:ext cx="2531842" cy="320186"/>
          </a:xfrm>
          <a:prstGeom prst="rect">
            <a:avLst/>
          </a:prstGeom>
          <a:noFill/>
          <a:ln/>
          <a:effectLst/>
        </p:spPr>
      </p:pic>
      <p:pic>
        <p:nvPicPr>
          <p:cNvPr id="9" name="Picture 8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555776" y="2348880"/>
            <a:ext cx="3027456" cy="320241"/>
          </a:xfrm>
          <a:prstGeom prst="rect">
            <a:avLst/>
          </a:prstGeom>
          <a:noFill/>
          <a:ln/>
          <a:effectLst/>
        </p:spPr>
      </p:pic>
      <p:sp>
        <p:nvSpPr>
          <p:cNvPr id="10" name="TextBox 9"/>
          <p:cNvSpPr txBox="1"/>
          <p:nvPr/>
        </p:nvSpPr>
        <p:spPr>
          <a:xfrm>
            <a:off x="755576" y="2924944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latin typeface="Times New Roman" pitchFamily="18" charset="0"/>
                <a:cs typeface="Times New Roman" pitchFamily="18" charset="0"/>
              </a:rPr>
              <a:t>Then</a:t>
            </a:r>
            <a:endParaRPr kumimoji="1" lang="ja-JP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315887" y="2924944"/>
            <a:ext cx="3048201" cy="654667"/>
          </a:xfrm>
          <a:prstGeom prst="rect">
            <a:avLst/>
          </a:prstGeom>
          <a:noFill/>
          <a:ln/>
          <a:effectLst/>
        </p:spPr>
      </p:pic>
      <p:pic>
        <p:nvPicPr>
          <p:cNvPr id="16" name="Picture 15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156176" y="2996952"/>
            <a:ext cx="1860305" cy="432048"/>
          </a:xfrm>
          <a:prstGeom prst="rect">
            <a:avLst/>
          </a:prstGeom>
          <a:noFill/>
          <a:ln/>
          <a:effectLst/>
        </p:spPr>
      </p:pic>
      <p:sp>
        <p:nvSpPr>
          <p:cNvPr id="18" name="TextBox 17"/>
          <p:cNvSpPr txBox="1"/>
          <p:nvPr/>
        </p:nvSpPr>
        <p:spPr>
          <a:xfrm>
            <a:off x="1763688" y="3789040"/>
            <a:ext cx="4386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QCD scale </a:t>
            </a:r>
            <a:r>
              <a:rPr kumimoji="1" lang="en-GB" altLang="ja-JP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depends on the scheme</a:t>
            </a:r>
            <a:r>
              <a:rPr kumimoji="1" lang="en-GB" altLang="ja-JP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1" lang="ja-JP" altLang="en-US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7584" y="4437112"/>
            <a:ext cx="3134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Commonly used schemes</a:t>
            </a:r>
            <a:endParaRPr kumimoji="1" lang="ja-JP" alt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5696" y="4941168"/>
            <a:ext cx="5868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MS scheme      :  Z</a:t>
            </a:r>
            <a:r>
              <a:rPr kumimoji="1" lang="en-US" altLang="ja-JP" sz="20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-1 has only (1/</a:t>
            </a:r>
            <a:r>
              <a:rPr kumimoji="1" lang="el-GR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kumimoji="1" lang="en-US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ja-JP" sz="20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terms in D = 4-2</a:t>
            </a:r>
            <a:r>
              <a:rPr kumimoji="1" lang="el-GR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kumimoji="1" lang="en-US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35696" y="5333146"/>
            <a:ext cx="6779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MSbar</a:t>
            </a:r>
            <a:r>
              <a:rPr kumimoji="1" lang="en-US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scheme :  Z</a:t>
            </a:r>
            <a:r>
              <a:rPr kumimoji="1" lang="en-US" altLang="ja-JP" sz="20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en-US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-1 has only (1/</a:t>
            </a:r>
            <a:r>
              <a:rPr kumimoji="1" lang="el-GR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kumimoji="1" lang="en-US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1" lang="el-GR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kumimoji="1" lang="en-US" altLang="ja-JP" sz="20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1" lang="en-US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+ln4</a:t>
            </a:r>
            <a:r>
              <a:rPr kumimoji="1" lang="el-GR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kumimoji="1" lang="en-US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ja-JP" sz="20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terms in D = 4-2</a:t>
            </a:r>
            <a:r>
              <a:rPr kumimoji="1" lang="el-GR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kumimoji="1" lang="en-US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300531"/>
              </p:ext>
            </p:extLst>
          </p:nvPr>
        </p:nvGraphicFramePr>
        <p:xfrm>
          <a:off x="3760837" y="5949280"/>
          <a:ext cx="18192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" name="Equation" r:id="rId11" imgW="1790700" imgH="355600" progId="Equation.DSMT4">
                  <p:embed/>
                </p:oleObj>
              </mc:Choice>
              <mc:Fallback>
                <p:oleObj name="Equation" r:id="rId11" imgW="1790700" imgH="355600" progId="Equation.DSMT4">
                  <p:embed/>
                  <p:pic>
                    <p:nvPicPr>
                      <p:cNvPr id="0" name="オブジェクト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0837" y="5949280"/>
                        <a:ext cx="18192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340768"/>
            <a:ext cx="5174815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latin typeface="Arial" pitchFamily="34" charset="0"/>
                <a:cs typeface="Arial" pitchFamily="34" charset="0"/>
              </a:rPr>
              <a:t>Physical observable is scheme independent</a:t>
            </a:r>
            <a:endParaRPr kumimoji="1" lang="ja-JP" altLang="en-US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131840" y="1988840"/>
            <a:ext cx="1930496" cy="329374"/>
          </a:xfrm>
          <a:prstGeom prst="rect">
            <a:avLst/>
          </a:prstGeom>
          <a:noFill/>
          <a:ln/>
          <a:effectLst/>
        </p:spPr>
      </p:pic>
      <p:sp>
        <p:nvSpPr>
          <p:cNvPr id="8" name="TextBox 7"/>
          <p:cNvSpPr txBox="1"/>
          <p:nvPr/>
        </p:nvSpPr>
        <p:spPr>
          <a:xfrm>
            <a:off x="827584" y="2452826"/>
            <a:ext cx="1835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latin typeface="Arial" pitchFamily="34" charset="0"/>
                <a:cs typeface="Arial" pitchFamily="34" charset="0"/>
              </a:rPr>
              <a:t>In perturbation</a:t>
            </a:r>
            <a:endParaRPr kumimoji="1" lang="ja-JP" altLang="en-US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979713" y="2968355"/>
            <a:ext cx="4104456" cy="316629"/>
          </a:xfrm>
          <a:prstGeom prst="rect">
            <a:avLst/>
          </a:prstGeom>
          <a:noFill/>
          <a:ln/>
          <a:effectLst/>
        </p:spPr>
      </p:pic>
      <p:pic>
        <p:nvPicPr>
          <p:cNvPr id="18" name="Picture 17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835696" y="3573016"/>
            <a:ext cx="5387147" cy="680903"/>
          </a:xfrm>
          <a:prstGeom prst="rect">
            <a:avLst/>
          </a:prstGeom>
          <a:noFill/>
          <a:ln/>
          <a:effectLst/>
        </p:spPr>
      </p:pic>
      <p:pic>
        <p:nvPicPr>
          <p:cNvPr id="23" name="Picture 22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051720" y="4509120"/>
            <a:ext cx="4752223" cy="360169"/>
          </a:xfrm>
          <a:prstGeom prst="rect">
            <a:avLst/>
          </a:prstGeom>
          <a:noFill/>
          <a:ln/>
          <a:effectLst/>
        </p:spPr>
      </p:pic>
      <p:sp>
        <p:nvSpPr>
          <p:cNvPr id="24" name="TextBox 23"/>
          <p:cNvSpPr txBox="1"/>
          <p:nvPr/>
        </p:nvSpPr>
        <p:spPr>
          <a:xfrm>
            <a:off x="971600" y="5765194"/>
            <a:ext cx="6862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 general, </a:t>
            </a:r>
            <a:r>
              <a:rPr kumimoji="1" lang="en-GB" altLang="ja-JP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theoretical </a:t>
            </a:r>
            <a:r>
              <a:rPr kumimoji="1" lang="en-GB" altLang="ja-JP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predictions are scheme dependent. </a:t>
            </a:r>
            <a:endParaRPr kumimoji="1" lang="ja-JP" alt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25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465450" y="5157192"/>
            <a:ext cx="3834742" cy="316630"/>
          </a:xfrm>
          <a:prstGeom prst="rect">
            <a:avLst/>
          </a:prstGeom>
          <a:noFill/>
          <a:ln/>
          <a:effectLst/>
        </p:spPr>
      </p:pic>
      <p:sp>
        <p:nvSpPr>
          <p:cNvPr id="13" name="スライド番号プレースホルダ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  <p:sp>
        <p:nvSpPr>
          <p:cNvPr id="14" name="TextBox 2"/>
          <p:cNvSpPr txBox="1"/>
          <p:nvPr/>
        </p:nvSpPr>
        <p:spPr>
          <a:xfrm>
            <a:off x="3131840" y="323945"/>
            <a:ext cx="3526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Scheme dependence</a:t>
            </a:r>
            <a:endParaRPr kumimoji="1" lang="ja-JP" altLang="en-US" sz="32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6481" y="887829"/>
            <a:ext cx="7059935" cy="523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45634" y="6093296"/>
            <a:ext cx="4990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GB" altLang="ja-JP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 need NLO result to fix the QCD scale. </a:t>
            </a:r>
            <a:endParaRPr kumimoji="1" lang="ja-JP" alt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  <p:sp>
        <p:nvSpPr>
          <p:cNvPr id="6" name="TextBox 2"/>
          <p:cNvSpPr txBox="1"/>
          <p:nvPr/>
        </p:nvSpPr>
        <p:spPr>
          <a:xfrm>
            <a:off x="3779912" y="116632"/>
            <a:ext cx="18036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Appendix</a:t>
            </a:r>
            <a:endParaRPr kumimoji="1" lang="ja-JP" altLang="en-US" sz="32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87957" y="62998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Kodaira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836712"/>
            <a:ext cx="28568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GB" altLang="ja-JP" sz="24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Summary of lecture 2</a:t>
            </a:r>
            <a:endParaRPr kumimoji="1" lang="ja-JP" altLang="en-US" sz="24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1700808"/>
            <a:ext cx="7689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3513" indent="-163513">
              <a:buFont typeface="Arial" pitchFamily="34" charset="0"/>
              <a:buChar char="•"/>
            </a:pP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QCD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coupling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constant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been determined with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quite a high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accuracy.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86784" y="2276872"/>
            <a:ext cx="60215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tau decay, Z-decay, Lattice QCD, DIS, jets </a:t>
            </a:r>
            <a:r>
              <a:rPr kumimoji="1" lang="en-US" altLang="ja-JP" sz="2000" dirty="0" err="1" smtClean="0">
                <a:latin typeface="Times New Roman" pitchFamily="18" charset="0"/>
                <a:cs typeface="Times New Roman" pitchFamily="18" charset="0"/>
              </a:rPr>
              <a:t>measuremens</a:t>
            </a:r>
            <a:endParaRPr kumimoji="1" lang="en-US" altLang="ja-JP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kumimoji="1" lang="en-US" altLang="ja-JP" sz="2000" dirty="0" smtClean="0">
                <a:solidFill>
                  <a:srgbClr val="1B06BA"/>
                </a:solidFill>
                <a:latin typeface="Times New Roman" pitchFamily="18" charset="0"/>
                <a:cs typeface="Times New Roman" pitchFamily="18" charset="0"/>
              </a:rPr>
              <a:t>↔  NN(N)LO calculations 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38425" y="4509120"/>
            <a:ext cx="72198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kumimoji="1" lang="en-US" altLang="ja-JP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Even after RG improvement, the truncated perturbation series </a:t>
            </a:r>
          </a:p>
          <a:p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1" lang="en-US" altLang="ja-JP" sz="200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kumimoji="1" lang="en-US" altLang="ja-JP" sz="2000" smtClean="0">
                <a:latin typeface="Times New Roman" pitchFamily="18" charset="0"/>
                <a:cs typeface="Times New Roman" pitchFamily="18" charset="0"/>
              </a:rPr>
              <a:t>a scale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uncertainty, which is used to estimate the theory error. 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57168" y="3284984"/>
            <a:ext cx="77764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8738" indent="-58738">
              <a:buFont typeface="Arial" pitchFamily="34" charset="0"/>
              <a:buChar char="•"/>
            </a:pPr>
            <a:r>
              <a:rPr kumimoji="1" lang="en-US" altLang="ja-JP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In QCD, the scale dependence of  the coupling constant is significant. </a:t>
            </a:r>
          </a:p>
          <a:p>
            <a:r>
              <a:rPr kumimoji="1" lang="en-US" altLang="ja-JP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                         →  RG improved perturbation </a:t>
            </a:r>
          </a:p>
          <a:p>
            <a:r>
              <a:rPr kumimoji="1" lang="en-US" altLang="ja-JP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                                (all-order sum of the logarithmic corrections) </a:t>
            </a:r>
          </a:p>
        </p:txBody>
      </p:sp>
    </p:spTree>
    <p:extLst>
      <p:ext uri="{BB962C8B-B14F-4D97-AF65-F5344CB8AC3E}">
        <p14:creationId xmlns:p14="http://schemas.microsoft.com/office/powerpoint/2010/main" val="68761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4913" y="1773238"/>
            <a:ext cx="3013075" cy="3240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5004048" y="5149850"/>
            <a:ext cx="363311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dirty="0">
                <a:solidFill>
                  <a:srgbClr val="336600"/>
                </a:solidFill>
              </a:rPr>
              <a:t>World Average (</a:t>
            </a:r>
            <a:r>
              <a:rPr lang="en-US" altLang="ja-JP" dirty="0" err="1">
                <a:solidFill>
                  <a:srgbClr val="336600"/>
                </a:solidFill>
              </a:rPr>
              <a:t>Bethke</a:t>
            </a:r>
            <a:r>
              <a:rPr lang="en-US" altLang="ja-JP" dirty="0">
                <a:solidFill>
                  <a:srgbClr val="336600"/>
                </a:solidFill>
              </a:rPr>
              <a:t> 2004</a:t>
            </a:r>
            <a:r>
              <a:rPr lang="en-US" altLang="ja-JP" dirty="0" smtClean="0">
                <a:solidFill>
                  <a:srgbClr val="336600"/>
                </a:solidFill>
              </a:rPr>
              <a:t>)</a:t>
            </a:r>
            <a:endParaRPr lang="en-US" altLang="ja-JP" dirty="0">
              <a:solidFill>
                <a:srgbClr val="336600"/>
              </a:solidFill>
            </a:endParaRPr>
          </a:p>
        </p:txBody>
      </p:sp>
      <p:pic>
        <p:nvPicPr>
          <p:cNvPr id="147461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5770563"/>
            <a:ext cx="3311525" cy="250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611188" y="1160463"/>
            <a:ext cx="33448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altLang="ja-JP" sz="2000">
                <a:solidFill>
                  <a:srgbClr val="336600"/>
                </a:solidFill>
              </a:rPr>
              <a:t> Before LEP vs. after LEP </a:t>
            </a:r>
          </a:p>
        </p:txBody>
      </p:sp>
      <p:pic>
        <p:nvPicPr>
          <p:cNvPr id="14746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0" y="1989138"/>
            <a:ext cx="3455988" cy="3060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7465" name="AutoShape 9"/>
          <p:cNvSpPr>
            <a:spLocks noChangeArrowheads="1"/>
          </p:cNvSpPr>
          <p:nvPr/>
        </p:nvSpPr>
        <p:spPr bwMode="auto">
          <a:xfrm>
            <a:off x="4211638" y="3429000"/>
            <a:ext cx="649287" cy="287338"/>
          </a:xfrm>
          <a:prstGeom prst="rightArrow">
            <a:avLst>
              <a:gd name="adj1" fmla="val 50000"/>
              <a:gd name="adj2" fmla="val 56492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2124075" y="5149850"/>
            <a:ext cx="692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>
                <a:solidFill>
                  <a:srgbClr val="336600"/>
                </a:solidFill>
              </a:rPr>
              <a:t>1989</a:t>
            </a:r>
          </a:p>
        </p:txBody>
      </p:sp>
      <p:pic>
        <p:nvPicPr>
          <p:cNvPr id="147468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5770563"/>
            <a:ext cx="2679700" cy="250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" name="スライド番号プレースホルダ 10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12" name="TextBox 2"/>
          <p:cNvSpPr txBox="1"/>
          <p:nvPr/>
        </p:nvSpPr>
        <p:spPr>
          <a:xfrm>
            <a:off x="3203848" y="260648"/>
            <a:ext cx="2887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α</a:t>
            </a:r>
            <a:r>
              <a:rPr kumimoji="1" lang="en-GB" altLang="ja-JP" sz="3200" baseline="-250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</a:t>
            </a:r>
            <a:r>
              <a:rPr kumimoji="1" lang="en-GB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determination</a:t>
            </a:r>
            <a:endParaRPr kumimoji="1" lang="ja-JP" altLang="en-US" sz="32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58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/>
      <p:bldP spid="147462" grpId="0"/>
      <p:bldP spid="147465" grpId="0" animBg="1"/>
      <p:bldP spid="1474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03848" y="260648"/>
            <a:ext cx="2887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α</a:t>
            </a:r>
            <a:r>
              <a:rPr kumimoji="1" lang="en-GB" altLang="ja-JP" sz="3200" baseline="-250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</a:t>
            </a:r>
            <a:r>
              <a:rPr kumimoji="1" lang="en-GB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determination</a:t>
            </a:r>
            <a:endParaRPr kumimoji="1" lang="ja-JP" altLang="en-US" sz="32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9750" y="981075"/>
            <a:ext cx="326634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altLang="ja-JP" dirty="0">
                <a:solidFill>
                  <a:srgbClr val="336600"/>
                </a:solidFill>
              </a:rPr>
              <a:t>  </a:t>
            </a:r>
            <a:r>
              <a:rPr lang="en-US" altLang="ja-JP" dirty="0" smtClean="0">
                <a:solidFill>
                  <a:srgbClr val="336600"/>
                </a:solidFill>
              </a:rPr>
              <a:t>2012 u</a:t>
            </a:r>
            <a:r>
              <a:rPr lang="en-US" altLang="ja-JP" sz="2000" dirty="0" smtClean="0">
                <a:solidFill>
                  <a:srgbClr val="336600"/>
                </a:solidFill>
              </a:rPr>
              <a:t>pdate </a:t>
            </a:r>
            <a:r>
              <a:rPr lang="en-US" altLang="ja-JP" sz="2000" dirty="0">
                <a:solidFill>
                  <a:srgbClr val="336600"/>
                </a:solidFill>
              </a:rPr>
              <a:t>: </a:t>
            </a:r>
            <a:r>
              <a:rPr lang="en-US" altLang="ja-JP" sz="2000" dirty="0" err="1" smtClean="0">
                <a:solidFill>
                  <a:srgbClr val="336600"/>
                </a:solidFill>
              </a:rPr>
              <a:t>Bethke</a:t>
            </a:r>
            <a:endParaRPr lang="en-US" altLang="ja-JP" sz="2000" dirty="0">
              <a:solidFill>
                <a:srgbClr val="3366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958" y="2669486"/>
            <a:ext cx="4203306" cy="3207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115616" y="1556792"/>
            <a:ext cx="3130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r>
              <a:rPr kumimoji="1" lang="en-US" altLang="ja-JP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Hadronic</a:t>
            </a:r>
            <a:r>
              <a:rPr kumimoji="1" lang="en-US" altLang="ja-JP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tau decays</a:t>
            </a:r>
            <a:endParaRPr kumimoji="1" lang="ja-JP" alt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24373"/>
              </p:ext>
            </p:extLst>
          </p:nvPr>
        </p:nvGraphicFramePr>
        <p:xfrm>
          <a:off x="3017276" y="5951369"/>
          <a:ext cx="3282916" cy="357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Equation" r:id="rId4" imgW="4076640" imgH="444240" progId="Equation.DSMT4">
                  <p:embed/>
                </p:oleObj>
              </mc:Choice>
              <mc:Fallback>
                <p:oleObj name="Equation" r:id="rId4" imgW="40766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17276" y="5951369"/>
                        <a:ext cx="3282916" cy="3579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線矢印コネクタ 7"/>
          <p:cNvCxnSpPr/>
          <p:nvPr/>
        </p:nvCxnSpPr>
        <p:spPr>
          <a:xfrm>
            <a:off x="1979712" y="6165304"/>
            <a:ext cx="72008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763688" y="2123199"/>
            <a:ext cx="3632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  </a:t>
            </a:r>
            <a:r>
              <a:rPr kumimoji="1" lang="en-US" altLang="ja-JP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Baikov,Chetyrkin,Kühn</a:t>
            </a:r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(’08)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6522290" y="1440000"/>
            <a:ext cx="2020844" cy="1068692"/>
            <a:chOff x="6522290" y="1440000"/>
            <a:chExt cx="2020844" cy="1068692"/>
          </a:xfrm>
        </p:grpSpPr>
        <p:pic>
          <p:nvPicPr>
            <p:cNvPr id="1032" name="Picture 8" descr="C:\Users\kawamura\Desktop\Spinfest 2013\Figs\Coupling\tau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2290" y="1713263"/>
              <a:ext cx="2020844" cy="5946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" name="直線コネクタ 10"/>
            <p:cNvCxnSpPr/>
            <p:nvPr/>
          </p:nvCxnSpPr>
          <p:spPr>
            <a:xfrm>
              <a:off x="7236296" y="1440000"/>
              <a:ext cx="288032" cy="87804"/>
            </a:xfrm>
            <a:prstGeom prst="line">
              <a:avLst/>
            </a:prstGeom>
            <a:ln w="15875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7524328" y="2420888"/>
              <a:ext cx="288032" cy="87804"/>
            </a:xfrm>
            <a:prstGeom prst="line">
              <a:avLst/>
            </a:prstGeom>
            <a:ln w="15875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7515944" y="1527804"/>
              <a:ext cx="16768" cy="921190"/>
            </a:xfrm>
            <a:prstGeom prst="line">
              <a:avLst/>
            </a:prstGeom>
            <a:ln w="15875">
              <a:solidFill>
                <a:schemeClr val="tx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498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03848" y="260648"/>
            <a:ext cx="2887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α</a:t>
            </a:r>
            <a:r>
              <a:rPr kumimoji="1" lang="en-GB" altLang="ja-JP" sz="3200" baseline="-250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</a:t>
            </a:r>
            <a:r>
              <a:rPr kumimoji="1" lang="en-GB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determination</a:t>
            </a:r>
            <a:endParaRPr kumimoji="1" lang="ja-JP" altLang="en-US" sz="32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4" y="1196752"/>
            <a:ext cx="2199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(2) Lattice QCD</a:t>
            </a:r>
            <a:endParaRPr kumimoji="1" lang="ja-JP" alt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643" y="2862039"/>
            <a:ext cx="65627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042512"/>
              </p:ext>
            </p:extLst>
          </p:nvPr>
        </p:nvGraphicFramePr>
        <p:xfrm>
          <a:off x="3392488" y="1293813"/>
          <a:ext cx="22780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0" name="Equation" r:id="rId4" imgW="3377880" imgH="520560" progId="Equation.DSMT4">
                  <p:embed/>
                </p:oleObj>
              </mc:Choice>
              <mc:Fallback>
                <p:oleObj name="Equation" r:id="rId4" imgW="337788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92488" y="1293813"/>
                        <a:ext cx="2278062" cy="35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547664" y="1988840"/>
            <a:ext cx="4923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Lattice data ↔ Lattice coupling ↔ </a:t>
            </a:r>
            <a:r>
              <a:rPr kumimoji="1" lang="en-US" altLang="ja-JP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MSbar</a:t>
            </a:r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coupling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786235"/>
              </p:ext>
            </p:extLst>
          </p:nvPr>
        </p:nvGraphicFramePr>
        <p:xfrm>
          <a:off x="3017276" y="5951369"/>
          <a:ext cx="3282916" cy="357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1" name="Equation" r:id="rId6" imgW="4076640" imgH="444240" progId="Equation.DSMT4">
                  <p:embed/>
                </p:oleObj>
              </mc:Choice>
              <mc:Fallback>
                <p:oleObj name="Equation" r:id="rId6" imgW="40766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17276" y="5951369"/>
                        <a:ext cx="3282916" cy="3579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矢印コネクタ 10"/>
          <p:cNvCxnSpPr/>
          <p:nvPr/>
        </p:nvCxnSpPr>
        <p:spPr>
          <a:xfrm>
            <a:off x="1979712" y="6165304"/>
            <a:ext cx="72008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566778" y="239788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NNLO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43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03848" y="260648"/>
            <a:ext cx="2887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α</a:t>
            </a:r>
            <a:r>
              <a:rPr kumimoji="1" lang="en-GB" altLang="ja-JP" sz="3200" baseline="-250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</a:t>
            </a:r>
            <a:r>
              <a:rPr kumimoji="1" lang="en-GB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determination</a:t>
            </a:r>
            <a:endParaRPr kumimoji="1" lang="ja-JP" altLang="en-US" sz="32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4" y="1196752"/>
            <a:ext cx="3491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(3) DIS structure functions</a:t>
            </a:r>
            <a:endParaRPr kumimoji="1" lang="ja-JP" alt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2329408"/>
            <a:ext cx="65627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円/楕円 3"/>
          <p:cNvSpPr/>
          <p:nvPr/>
        </p:nvSpPr>
        <p:spPr>
          <a:xfrm>
            <a:off x="1290638" y="3573016"/>
            <a:ext cx="1265138" cy="806354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33347" y="4731942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jet data</a:t>
            </a:r>
            <a:endParaRPr kumimoji="1" lang="ja-JP" alt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771850"/>
              </p:ext>
            </p:extLst>
          </p:nvPr>
        </p:nvGraphicFramePr>
        <p:xfrm>
          <a:off x="3099371" y="5806529"/>
          <a:ext cx="326231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Equation" r:id="rId4" imgW="4051080" imgH="444240" progId="Equation.DSMT4">
                  <p:embed/>
                </p:oleObj>
              </mc:Choice>
              <mc:Fallback>
                <p:oleObj name="Equation" r:id="rId4" imgW="40510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99371" y="5806529"/>
                        <a:ext cx="3262312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直線矢印コネクタ 11"/>
          <p:cNvCxnSpPr/>
          <p:nvPr/>
        </p:nvCxnSpPr>
        <p:spPr>
          <a:xfrm>
            <a:off x="2051720" y="6021133"/>
            <a:ext cx="72008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547664" y="1772816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NNLO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H="1" flipV="1">
            <a:off x="1960597" y="4451547"/>
            <a:ext cx="1" cy="3024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3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1196752"/>
            <a:ext cx="5402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(4) Jets &amp; event shape in </a:t>
            </a:r>
            <a:r>
              <a:rPr kumimoji="1" lang="en-US" altLang="ja-JP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1" lang="en-US" altLang="ja-JP" sz="2400" baseline="30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1" lang="en-US" altLang="ja-JP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1" lang="en-US" altLang="ja-JP" sz="2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1" lang="en-US" altLang="ja-JP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annihilation</a:t>
            </a:r>
            <a:endParaRPr kumimoji="1" lang="ja-JP" alt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3203848" y="260648"/>
            <a:ext cx="2887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α</a:t>
            </a:r>
            <a:r>
              <a:rPr kumimoji="1" lang="en-GB" altLang="ja-JP" sz="3200" baseline="-250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</a:t>
            </a:r>
            <a:r>
              <a:rPr kumimoji="1" lang="en-GB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 determination</a:t>
            </a:r>
            <a:endParaRPr kumimoji="1" lang="ja-JP" altLang="en-US" sz="32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9" y="2122339"/>
            <a:ext cx="6318274" cy="3394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382024"/>
              </p:ext>
            </p:extLst>
          </p:nvPr>
        </p:nvGraphicFramePr>
        <p:xfrm>
          <a:off x="3001963" y="5661025"/>
          <a:ext cx="32924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" name="Equation" r:id="rId4" imgW="4089240" imgH="444240" progId="Equation.DSMT4">
                  <p:embed/>
                </p:oleObj>
              </mc:Choice>
              <mc:Fallback>
                <p:oleObj name="Equation" r:id="rId4" imgW="40892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01963" y="5661025"/>
                        <a:ext cx="3292475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線矢印コネクタ 6"/>
          <p:cNvCxnSpPr/>
          <p:nvPr/>
        </p:nvCxnSpPr>
        <p:spPr>
          <a:xfrm>
            <a:off x="1968705" y="5875852"/>
            <a:ext cx="72008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547664" y="1772816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NNLO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29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09776" y="1052736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April 2012 </a:t>
            </a:r>
            <a:endParaRPr kumimoji="1" lang="ja-JP" alt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2915816" y="323945"/>
            <a:ext cx="3776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32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World average (2012)</a:t>
            </a:r>
            <a:endParaRPr kumimoji="1" lang="ja-JP" altLang="en-US" sz="32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3960440" cy="386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84784"/>
            <a:ext cx="3744416" cy="2887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685705"/>
              </p:ext>
            </p:extLst>
          </p:nvPr>
        </p:nvGraphicFramePr>
        <p:xfrm>
          <a:off x="4807917" y="4653136"/>
          <a:ext cx="32924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Equation" r:id="rId5" imgW="4089240" imgH="444240" progId="Equation.DSMT4">
                  <p:embed/>
                </p:oleObj>
              </mc:Choice>
              <mc:Fallback>
                <p:oleObj name="Equation" r:id="rId5" imgW="4089240" imgH="444240" progId="Equation.DSMT4">
                  <p:embed/>
                  <p:pic>
                    <p:nvPicPr>
                      <p:cNvPr id="0" name="オブジェクト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7917" y="4653136"/>
                        <a:ext cx="32924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619672" y="5661248"/>
            <a:ext cx="6641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error </a:t>
            </a:r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estimation is done without taking correlations </a:t>
            </a:r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into account</a:t>
            </a:r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1" lang="en-US" altLang="ja-JP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en-US" altLang="ja-JP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Seemingly</a:t>
            </a:r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the </a:t>
            </a:r>
            <a:r>
              <a:rPr kumimoji="1" lang="en-US" altLang="ja-JP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attice results are </a:t>
            </a:r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ominant. </a:t>
            </a:r>
          </a:p>
        </p:txBody>
      </p:sp>
    </p:spTree>
    <p:extLst>
      <p:ext uri="{BB962C8B-B14F-4D97-AF65-F5344CB8AC3E}">
        <p14:creationId xmlns:p14="http://schemas.microsoft.com/office/powerpoint/2010/main" val="18190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12776"/>
            <a:ext cx="375360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54749" y="548680"/>
            <a:ext cx="2747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4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World average 2009 </a:t>
            </a:r>
            <a:endParaRPr kumimoji="1" lang="ja-JP" altLang="en-US" sz="24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3063" y="5229200"/>
            <a:ext cx="2690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4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World Average ‘09</a:t>
            </a:r>
            <a:endParaRPr kumimoji="1" lang="ja-JP" altLang="en-US" sz="2400" dirty="0" smtClean="0">
              <a:solidFill>
                <a:srgbClr val="00206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412776"/>
            <a:ext cx="336469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67944" y="5279100"/>
            <a:ext cx="3600400" cy="347407"/>
          </a:xfrm>
          <a:prstGeom prst="rect">
            <a:avLst/>
          </a:prstGeom>
          <a:noFill/>
          <a:ln/>
          <a:effectLst/>
        </p:spPr>
      </p:pic>
      <p:sp>
        <p:nvSpPr>
          <p:cNvPr id="7" name="TextBox 6"/>
          <p:cNvSpPr txBox="1"/>
          <p:nvPr/>
        </p:nvSpPr>
        <p:spPr>
          <a:xfrm>
            <a:off x="6084168" y="971436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Bethke</a:t>
            </a:r>
            <a:r>
              <a:rPr kumimoji="1" lang="en-US" altLang="ja-JP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 (‘09)</a:t>
            </a:r>
            <a:endParaRPr kumimoji="1" lang="ja-JP" altLang="en-US" dirty="0" smtClean="0"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5472100" y="2960948"/>
            <a:ext cx="1440160" cy="9361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48064" y="4221088"/>
            <a:ext cx="1919115" cy="453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20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DIS F</a:t>
            </a:r>
            <a:r>
              <a:rPr kumimoji="1" lang="en-GB" altLang="ja-JP" sz="2350" baseline="-250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2</a:t>
            </a:r>
            <a:r>
              <a:rPr kumimoji="1" lang="en-GB" altLang="ja-JP" sz="235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 </a:t>
            </a:r>
            <a:r>
              <a:rPr kumimoji="1" lang="en-GB" altLang="ja-JP" sz="2000" dirty="0" smtClean="0">
                <a:solidFill>
                  <a:srgbClr val="002060"/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(NNLO)</a:t>
            </a:r>
            <a:endParaRPr kumimoji="1" lang="ja-JP" altLang="en-US" sz="2000" baseline="-25000" dirty="0" smtClean="0">
              <a:solidFill>
                <a:srgbClr val="002060"/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597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0FD355-80D6-4864-B542-A272688D5D0F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8640"/>
            <a:ext cx="2520280" cy="224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41390"/>
            <a:ext cx="4946408" cy="28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"/>
          <p:cNvSpPr txBox="1"/>
          <p:nvPr/>
        </p:nvSpPr>
        <p:spPr>
          <a:xfrm>
            <a:off x="611560" y="544324"/>
            <a:ext cx="4063164" cy="46166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EW vacuum </a:t>
            </a:r>
            <a:r>
              <a:rPr kumimoji="1" lang="en-US" altLang="ja-JP" sz="24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stability &amp; </a:t>
            </a:r>
            <a:r>
              <a:rPr kumimoji="1" lang="el-GR" altLang="ja-JP" sz="24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α</a:t>
            </a:r>
            <a:r>
              <a:rPr kumimoji="1" lang="en-US" altLang="ja-JP" sz="2400" baseline="-250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s</a:t>
            </a:r>
            <a:r>
              <a:rPr kumimoji="1" lang="en-US" altLang="ja-JP" sz="24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(</a:t>
            </a:r>
            <a:r>
              <a:rPr kumimoji="1" lang="en-US" altLang="ja-JP" sz="2400" dirty="0" err="1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M</a:t>
            </a:r>
            <a:r>
              <a:rPr kumimoji="1" lang="en-US" altLang="ja-JP" sz="2400" baseline="-25000" dirty="0" err="1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z</a:t>
            </a:r>
            <a:r>
              <a:rPr kumimoji="1" lang="en-US" altLang="ja-JP" sz="2400" dirty="0" smtClean="0">
                <a:latin typeface="Times New Roman" pitchFamily="18" charset="0"/>
                <a:ea typeface="Arial Unicode MS" pitchFamily="50" charset="-128"/>
                <a:cs typeface="Times New Roman" pitchFamily="18" charset="0"/>
              </a:rPr>
              <a:t>)</a:t>
            </a:r>
            <a:endParaRPr kumimoji="1" lang="ja-JP" altLang="en-US" sz="2400" dirty="0" smtClean="0">
              <a:latin typeface="Times New Roman" pitchFamily="18" charset="0"/>
              <a:ea typeface="Arial Unicode MS" pitchFamily="50" charset="-128"/>
              <a:cs typeface="Times New Roman" pitchFamily="18" charset="0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98" y="2492896"/>
            <a:ext cx="6967686" cy="69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448249"/>
              </p:ext>
            </p:extLst>
          </p:nvPr>
        </p:nvGraphicFramePr>
        <p:xfrm>
          <a:off x="683568" y="1478532"/>
          <a:ext cx="2719214" cy="510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" name="Equation" r:id="rId6" imgW="4736880" imgH="888840" progId="Equation.DSMT4">
                  <p:embed/>
                </p:oleObj>
              </mc:Choice>
              <mc:Fallback>
                <p:oleObj name="Equation" r:id="rId6" imgW="473688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3568" y="1478532"/>
                        <a:ext cx="2719214" cy="510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084168" y="3353217"/>
            <a:ext cx="2805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Degrassi</a:t>
            </a:r>
            <a:r>
              <a:rPr kumimoji="1" lang="en-US" altLang="ja-JP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et al. arXiv:1205.6497</a:t>
            </a:r>
            <a:endParaRPr kumimoji="1" lang="ja-JP" alt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5580112" y="3212976"/>
            <a:ext cx="1728192" cy="0"/>
          </a:xfrm>
          <a:prstGeom prst="line">
            <a:avLst/>
          </a:prstGeom>
          <a:ln w="127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5076056" y="4255928"/>
            <a:ext cx="397416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top mass uncertainty gives the main </a:t>
            </a:r>
          </a:p>
          <a:p>
            <a:pPr marL="457200" indent="-457200"/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error in this argument. </a:t>
            </a:r>
          </a:p>
          <a:p>
            <a:pPr marL="457200" indent="-457200"/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 If the error of the strong coupling </a:t>
            </a:r>
          </a:p>
          <a:p>
            <a:pPr marL="457200" indent="-457200"/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2-3 times bigger than the quoted </a:t>
            </a:r>
          </a:p>
          <a:p>
            <a:pPr marL="457200" indent="-457200"/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value, it also can be important.    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50712"/>
              </p:ext>
            </p:extLst>
          </p:nvPr>
        </p:nvGraphicFramePr>
        <p:xfrm>
          <a:off x="2154932" y="3320977"/>
          <a:ext cx="2921124" cy="301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" name="Equation" r:id="rId8" imgW="4800600" imgH="495000" progId="Equation.DSMT4">
                  <p:embed/>
                </p:oleObj>
              </mc:Choice>
              <mc:Fallback>
                <p:oleObj name="Equation" r:id="rId8" imgW="48006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54932" y="3320977"/>
                        <a:ext cx="2921124" cy="3013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899592" y="3284984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Atlas (’13)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2195572"/>
            <a:ext cx="5312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kumimoji="1" lang="en-US" altLang="ja-JP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RG argument, the EW vacuum stability requires:</a:t>
            </a:r>
            <a:endParaRPr kumimoji="1" lang="ja-JP" alt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37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slides}&#10;\pagestyle{empty}&#10;\usepackage{color}&#10;\begin{document}&#10;\color{blue}&#10;\begin{eqnarray}&#10;&#10;\nonumber&#10;\end{eqnarray}&#10;\end{document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R\left(Q^2/\mu^2,\alpha_s(\mu^2)\right)&#10;=R(1,\bar{\alpha}_s(Q^2)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331"/>
  <p:tag name="PICTUREFILESIZE" val="533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\bar{\alpha}_s(Q^2)=\bar{\alpha}_s(Q^2/\mu^2, \alpha_s(\mu^2)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75"/>
  <p:tag name="PICTUREFILESIZE" val="393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&amp;&amp;&#10;R\left(Q^2/\mu^2,\alpha_s(\mu^2)\right)&#10;=R_0+R_1\alpha_s(\mu^2)+[R_2(1)+\beta_0R_1&#10;\color{red} L\color{blue} ]\alpha^2_s(\mu^2)&#10;\nonumber\\&amp;&amp;\hspace{2cm}&#10;+[R_3(1)-(2R_2(1)\beta_0+R_1\beta_1)\color{red}L\color{blue}&#10;+R_1\beta_0^2\color{red} L^2\color{blue} ]\alpha^3_s(\mu^2)&#10;+\cdots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612"/>
  <p:tag name="PICTUREFILESIZE" val="1529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(\alpha_s\color{red}L\color{blue})^n,~&#10;\alpha_s(\alpha_s\color{red}L\color{blue})^n, \cdots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04"/>
  <p:tag name="PICTUREFILESIZE" val="267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red}&#10;\begin{eqnarray}&#10;L=\ln(Q^2/\mu^2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41"/>
  <p:tag name="PICTUREFILESIZE" val="253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R=N_c\sum_q e_q^2\left[1+\Delta(\mu^2)\right]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45"/>
  <p:tag name="PICTUREFILESIZE" val="447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\mu^2\frac{d}{d\mu^2}\Delta^n(\mu^2)={\cal O}(\alpha^{n+1}_s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52"/>
  <p:tag name="PICTUREFILESIZE" val="479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\Delta^n(\mu^2)=\sum_1^n R_i(\mu^2)\alpha^i_s(\mu^2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61"/>
  <p:tag name="PICTUREFILESIZE" val="482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\sqrt{s}/2&lt;\mu&lt;2\sqrt{s}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58"/>
  <p:tag name="PICTUREFILESIZE" val="261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\alpha_s^0=Z^A\alpha_s^A=Z^B\alpha_s^B, 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05"/>
  <p:tag name="PICTUREFILESIZE" val="30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pagestyle{empty}&#10;\usepackage[dvips]{color}&#10;\definecolor{mygreen}{named}{OliveGreen}&#10;\definecolor{myblue}{named}{Blue}&#10;\definecolor{mycyan}{named}{Cyan}&#10;\definecolor{myred}{named}{Red}&#10;\definecolor{mypurple}{named}{Purple}&#10;\newcommand{\green}[1]{{\color{mygreen}#1}}&#10;\newcommand{\blue}[1]{{\color{myblue}#1}}&#10;\newcommand{\cyan}[1]{{\color{mycyan}#1}}&#10;\newcommand{\red}[1]{{\color{myred}#1}}&#10;\newcommand{\purple}[1]{\color{mypurple}#1}&#10;\newcommand{\magenta}[1]{\color{magenta}#1}&#10;\begin{document}&#10;\begin{eqnarray}&#10;\blue{\alpha_s(M_z)=0.1182\pm 0.0027}&#10;\nonumber&#10;\end{eqnarray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348"/>
  <p:tag name="BOXHEIGHT" val="585"/>
  <p:tag name="BOXFONT" val="10"/>
  <p:tag name="BOXWRAP" val="False"/>
  <p:tag name="WORKAROUNDTRANSPARENCYBUG" val="False"/>
  <p:tag name="BITMAPFORMAT" val="png256"/>
  <p:tag name="DEBUGINTERACTIVE" val="True"/>
  <p:tag name="ORIGWIDTH" val="261.875"/>
  <p:tag name="PICTUREFILESIZE" val="373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\alpha_s^B=\alpha^A_s(1+c_1\alpha_s^A+\cdots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45"/>
  <p:tag name="PICTUREFILESIZE" val="331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\ln\frac{\Lambda^B}{\Lambda^A}=&#10;-\frac{1}{2}\int_{\alpha^A_s(Q^2)}^{\alpha^B_s(Q^2)}&#10;\frac{dx}{\beta(x)}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47"/>
  <p:tag name="PICTUREFILESIZE" val="619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\Lambda^B=\Lambda^Ae^{\frac{c_1}{2\beta_0}}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25"/>
  <p:tag name="PICTUREFILESIZE" val="252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{\cal S}(\alpha_s^A)={\cal S}(\alpha_s^B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152"/>
  <p:tag name="PICTUREFILESIZE" val="278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{\cal S}(\alpha_s^A)=s^A_0+s^A_1\alpha_s^A+s^A_2\alpha_s^{A2}&#10;+\cdots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336"/>
  <p:tag name="PICTUREFILESIZE" val="452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{\cal S}(\alpha_s^B)&amp;=&amp;s^B_0+s^B_1\alpha_s^B+s^B_2\alpha_s^{B 2}&#10;+\cdots&#10;\nonumber\\&#10;&amp;=&amp; s^B_0+s^B_1\alpha_s^A+(s^B_2+s^B_1c_1)\alpha_s^{A 2}&#10;+\cdots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452"/>
  <p:tag name="PICTUREFILESIZE" val="875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red}&#10;\begin{eqnarray}&#10;s_0^A=s_0^B,~s_1^A=s_1^B,~&#10;s_2^A=s_2^B+s_1^Bc_1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342"/>
  <p:tag name="PICTUREFILESIZE" val="402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[{\cal S}(\alpha_s^A)]_n-[{\cal S}(\alpha_s^B)]_n&#10;={\cal O}(\alpha_s^{n+1}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314"/>
  <p:tag name="PICTUREFILESIZE" val="449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pagestyle{empty}&#10;\usepackage[dvips]{color}&#10;\definecolor{mygreen}{named}{OliveGreen}&#10;\definecolor{myblue}{named}{Blue}&#10;\definecolor{mycyan}{named}{Cyan}&#10;\definecolor{myred}{named}{Red}&#10;\definecolor{mypurple}{named}{Purple}&#10;\newcommand{\green}[1]{{\color{mygreen}#1}}&#10;\newcommand{\blue}[1]{{\color{myblue}#1}}&#10;\newcommand{\cyan}[1]{{\color{mycyan}#1}}&#10;\newcommand{\red}[1]{{\color{myred}#1}}&#10;\newcommand{\purple}[1]{\color{mypurple}#1}&#10;\newcommand{\magenta}[1]{\color{magenta}#1}&#10;\begin{document}&#10;\begin{eqnarray}&#10;\blue{\alpha_s(M_z)=0.11\pm 0.01}&#10;\nonumber&#10;\end{eqnarray}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348"/>
  <p:tag name="BOXHEIGHT" val="585"/>
  <p:tag name="BOXFONT" val="10"/>
  <p:tag name="BOXWRAP" val="False"/>
  <p:tag name="WORKAROUNDTRANSPARENCYBUG" val="False"/>
  <p:tag name="BITMAPFORMAT" val="png256"/>
  <p:tag name="DEBUGINTERACTIVE" val="True"/>
  <p:tag name="ORIGWIDTH" val="211.875"/>
  <p:tag name="PICTUREFILESIZE" val="30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pagestyle{empty}&#10;\usepackage{color}&#10;\begin{document}&#10;\huge&#10;\color{red}&#10;\begin{eqnarray}&#10;\alpha_s(M_z)=0.1184\pm 0.0007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19"/>
  <p:tag name="PICTUREFILESIZE" val="328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\sigma^{hadron} , ~&#10;\frac{d\sigma^{1 jet}}{dp_T}, ~\frac{d\sigma^{dijet}}{dm^2}, ~&#10;\frac{d\sigma}{dT}\cdots 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301"/>
  <p:tag name="PICTUREFILESIZE" val="539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R=\frac{\sigma(e^+e^-\rightarrow {\rm hadrons} )}&#10;{\sigma(e^+e^-\rightarrow \mu^+ \mu^-)}&#10;=N_c\sum_q e_q^2\left(1+\frac{\alpha_s(\mu^2)}{\pi}\right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487"/>
  <p:tag name="PICTUREFILESIZE" val="947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R=R\left(Q^2/\mu^2,\alpha_s(\mu^2)\right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220"/>
  <p:tag name="PICTUREFILESIZE" val="389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ack}&#10;\begin{eqnarray}&#10;(Q^2=S)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88"/>
  <p:tag name="PICTUREFILESIZE" val="198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pagestyle{empty}&#10;\usepackage{color}&#10;\begin{document}&#10;\color{blue}&#10;\begin{eqnarray}&#10;\mu^2\frac{d}{d\mu^2}R\left(Q^2/\mu^2,\alpha_s(\mu^s)\right)&#10;=\left(&#10;\mu^2\frac{\partial}{\partial\mu^2}&#10;+\mu^2\frac{\partial\alpha_s}{\partial\mu^2}&#10;\frac{\partial}{\partial\alpha_s}&#10;\right)R=0&#10;\nonumber&#10;\end{eqnarray}&#10;\end{document}&#10;"/>
  <p:tag name="FILENAME" val="TP_tmp"/>
  <p:tag name="FORMAT" val="png256"/>
  <p:tag name="RES" val="300"/>
  <p:tag name="BLEND" val="0"/>
  <p:tag name="TRANSPARENT" val="1"/>
  <p:tag name="TBUG" val="0"/>
  <p:tag name="ALLOWFS" val="0"/>
  <p:tag name="ORIGWIDTH" val="543"/>
  <p:tag name="PICTUREFILESIZE" val="1010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tx1"/>
          </a:solidFill>
          <a:prstDash val="solid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457200" indent="-457200">
          <a:defRPr kumimoji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3302896A-F482-4A0C-B128-0C8B0F18D7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B07E08-CF04-4DD2-9F48-DFD28E4644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E0773E0-B11E-4D64-ACE3-E1C6B84157D3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blackboard</Template>
  <TotalTime>954</TotalTime>
  <Words>573</Words>
  <Application>Microsoft Office PowerPoint</Application>
  <PresentationFormat>画面に合わせる (4:3)</PresentationFormat>
  <Paragraphs>119</Paragraphs>
  <Slides>18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18</vt:i4>
      </vt:variant>
    </vt:vector>
  </HeadingPairs>
  <TitlesOfParts>
    <vt:vector size="21" baseType="lpstr">
      <vt:lpstr>Aspect</vt:lpstr>
      <vt:lpstr>Equation</vt:lpstr>
      <vt:lpstr>MathType 6.0 Equation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高エネルギー・ハドロン物理入門</dc:title>
  <dc:creator>kawamura</dc:creator>
  <cp:lastModifiedBy>kawamura</cp:lastModifiedBy>
  <cp:revision>907</cp:revision>
  <dcterms:created xsi:type="dcterms:W3CDTF">2010-08-09T22:19:54Z</dcterms:created>
  <dcterms:modified xsi:type="dcterms:W3CDTF">2013-07-17T07:00:06Z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TC300019179990</vt:lpwstr>
  </property>
</Properties>
</file>