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4" r:id="rId3"/>
    <p:sldId id="347" r:id="rId4"/>
    <p:sldId id="344" r:id="rId5"/>
    <p:sldId id="345" r:id="rId6"/>
    <p:sldId id="361" r:id="rId7"/>
    <p:sldId id="346" r:id="rId8"/>
    <p:sldId id="354" r:id="rId9"/>
    <p:sldId id="342" r:id="rId10"/>
    <p:sldId id="355" r:id="rId11"/>
    <p:sldId id="357" r:id="rId12"/>
    <p:sldId id="356" r:id="rId13"/>
    <p:sldId id="358" r:id="rId14"/>
    <p:sldId id="359" r:id="rId15"/>
    <p:sldId id="360" r:id="rId16"/>
    <p:sldId id="348" r:id="rId17"/>
    <p:sldId id="349" r:id="rId18"/>
    <p:sldId id="350" r:id="rId19"/>
    <p:sldId id="351" r:id="rId20"/>
    <p:sldId id="352" r:id="rId21"/>
    <p:sldId id="353" r:id="rId22"/>
  </p:sldIdLst>
  <p:sldSz cx="9144000" cy="6858000" type="screen4x3"/>
  <p:notesSz cx="6805613" cy="9939338"/>
  <p:embeddedFontLst>
    <p:embeddedFont>
      <p:font typeface="나눔고딕" pitchFamily="50" charset="-127"/>
      <p:regular r:id="rId25"/>
      <p:bold r:id="rId26"/>
    </p:embeddedFont>
    <p:embeddedFont>
      <p:font typeface="맑은 고딕" pitchFamily="50" charset="-127"/>
      <p:regular r:id="rId27"/>
      <p:bold r:id="rId28"/>
    </p:embeddedFont>
    <p:embeddedFont>
      <p:font typeface="Cambria Math" pitchFamily="18" charset="0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A9"/>
    <a:srgbClr val="569CF0"/>
    <a:srgbClr val="1D314E"/>
    <a:srgbClr val="3D3C3E"/>
    <a:srgbClr val="063656"/>
    <a:srgbClr val="08456E"/>
    <a:srgbClr val="8DBDF7"/>
    <a:srgbClr val="5DAAFF"/>
    <a:srgbClr val="47B0FF"/>
    <a:srgbClr val="E3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6364" autoAdjust="0"/>
  </p:normalViewPr>
  <p:slideViewPr>
    <p:cSldViewPr snapToGrid="0">
      <p:cViewPr>
        <p:scale>
          <a:sx n="70" d="100"/>
          <a:sy n="70" d="100"/>
        </p:scale>
        <p:origin x="-1374" y="-192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CB20-8E14-4A26-AF60-9D1DD9529E7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68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Tof_uncorr</a:t>
            </a:r>
            <a:r>
              <a:rPr lang="en-US" altLang="ko-KR" baseline="0" dirty="0" smtClean="0"/>
              <a:t> : black </a:t>
            </a:r>
            <a:r>
              <a:rPr lang="en-US" altLang="ko-KR" baseline="0" dirty="0" err="1" smtClean="0"/>
              <a:t>warnmap</a:t>
            </a:r>
            <a:r>
              <a:rPr lang="en-US" altLang="ko-KR" baseline="0" dirty="0" smtClean="0"/>
              <a:t>, green : dead </a:t>
            </a:r>
            <a:r>
              <a:rPr lang="en-US" altLang="ko-KR" baseline="0" smtClean="0"/>
              <a:t>or masked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CB20-8E14-4A26-AF60-9D1DD9529E7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689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CB20-8E14-4A26-AF60-9D1DD9529E7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68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CB20-8E14-4A26-AF60-9D1DD9529E7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68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CB20-8E14-4A26-AF60-9D1DD9529E7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68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31053" y="253649"/>
                <a:ext cx="8639992" cy="196901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en-US" altLang="ko-KR" sz="5400" b="1" spc="-25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Inseok’s self introduction.</a:t>
                </a:r>
                <a:br>
                  <a:rPr lang="en-US" altLang="ko-KR" sz="5400" b="1" spc="-250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US" altLang="ko-KR" sz="5400" b="1" spc="-25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- Run13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5400" b="1" i="1" spc="-25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5400" b="1" i="1" spc="-25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ko-KR" sz="5400" b="1" i="1" spc="-25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ko-KR" sz="5400" b="1" spc="-25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5400" b="1" i="1" spc="-25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5400" b="1" i="1" spc="-25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altLang="ko-KR" sz="5400" b="1" i="1" spc="-25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𝑳𝑳</m:t>
                        </m:r>
                      </m:sub>
                    </m:sSub>
                  </m:oMath>
                </a14:m>
                <a:r>
                  <a:rPr lang="en-US" altLang="ko-KR" sz="5400" b="1" spc="-25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analysis.</a:t>
                </a:r>
                <a:endParaRPr lang="ko-KR" altLang="en-US" sz="5400" b="1" spc="-250" dirty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1053" y="253649"/>
                <a:ext cx="8639992" cy="1969017"/>
              </a:xfrm>
              <a:blipFill rotWithShape="1">
                <a:blip r:embed="rId3"/>
                <a:stretch>
                  <a:fillRect l="-3811" t="-8669" b="-80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714" y="3948830"/>
            <a:ext cx="2950319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2013/07/03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Yoon </a:t>
            </a:r>
            <a:r>
              <a:rPr lang="en-US" altLang="ko-KR" sz="16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Inseok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S.N.U / RIKEN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4802" y="3989119"/>
            <a:ext cx="216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64802" y="4416078"/>
            <a:ext cx="216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64802" y="4813757"/>
            <a:ext cx="216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64803" y="5263773"/>
            <a:ext cx="216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8616" y="5977723"/>
            <a:ext cx="33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@SPINFEST 2013 in RIKEN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47379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Event selection – charge veto cut.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reject charged track</a:t>
                </a:r>
              </a:p>
              <a:p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Charged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tracks are bent in central magnet. So charged tracks will have certain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𝑐𝑣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•Procedure :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Find nearest hit in pc3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𝑐𝑣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If there is no hit in pc3,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𝑐𝑣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=0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.</a:t>
                </a: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ea typeface="바탕"/>
                  </a:rPr>
                  <a:t> </a:t>
                </a:r>
              </a:p>
            </p:txBody>
          </p:sp>
        </mc:Choice>
        <mc:Fallback xmlns="">
          <p:sp>
            <p:nvSpPr>
              <p:cNvPr id="1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  <a:blipFill rotWithShape="1">
                <a:blip r:embed="rId3"/>
                <a:stretch>
                  <a:fillRect l="-648" t="-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331640" y="3212976"/>
            <a:ext cx="7992888" cy="3466274"/>
            <a:chOff x="683568" y="2119031"/>
            <a:chExt cx="7992888" cy="4560219"/>
          </a:xfrm>
        </p:grpSpPr>
        <p:grpSp>
          <p:nvGrpSpPr>
            <p:cNvPr id="11" name="그룹 10"/>
            <p:cNvGrpSpPr/>
            <p:nvPr/>
          </p:nvGrpSpPr>
          <p:grpSpPr>
            <a:xfrm>
              <a:off x="683568" y="2119031"/>
              <a:ext cx="7992888" cy="4560219"/>
              <a:chOff x="683568" y="2119031"/>
              <a:chExt cx="7992888" cy="4560219"/>
            </a:xfrm>
          </p:grpSpPr>
          <p:sp>
            <p:nvSpPr>
              <p:cNvPr id="17" name="막힌 원호 16"/>
              <p:cNvSpPr/>
              <p:nvPr/>
            </p:nvSpPr>
            <p:spPr>
              <a:xfrm rot="4355362">
                <a:off x="3383431" y="3938658"/>
                <a:ext cx="3098435" cy="1595479"/>
              </a:xfrm>
              <a:prstGeom prst="blockArc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막힌 원호 17"/>
              <p:cNvSpPr/>
              <p:nvPr/>
            </p:nvSpPr>
            <p:spPr>
              <a:xfrm rot="4355362">
                <a:off x="3769856" y="3452633"/>
                <a:ext cx="4560219" cy="1893016"/>
              </a:xfrm>
              <a:prstGeom prst="blockArc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직선 화살표 연결선 18"/>
              <p:cNvCxnSpPr/>
              <p:nvPr/>
            </p:nvCxnSpPr>
            <p:spPr>
              <a:xfrm flipV="1">
                <a:off x="683568" y="4365104"/>
                <a:ext cx="5976664" cy="1872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 flipV="1">
                <a:off x="683568" y="4399141"/>
                <a:ext cx="4608512" cy="183817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곱셈 기호 21"/>
              <p:cNvSpPr/>
              <p:nvPr/>
            </p:nvSpPr>
            <p:spPr>
              <a:xfrm>
                <a:off x="6372200" y="4149080"/>
                <a:ext cx="576064" cy="432048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곱셈 기호 22"/>
              <p:cNvSpPr/>
              <p:nvPr/>
            </p:nvSpPr>
            <p:spPr>
              <a:xfrm>
                <a:off x="5076056" y="4183117"/>
                <a:ext cx="576064" cy="432048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곱셈 기호 23"/>
              <p:cNvSpPr/>
              <p:nvPr/>
            </p:nvSpPr>
            <p:spPr>
              <a:xfrm>
                <a:off x="4788024" y="3573016"/>
                <a:ext cx="576064" cy="432048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곱셈 기호 24"/>
              <p:cNvSpPr/>
              <p:nvPr/>
            </p:nvSpPr>
            <p:spPr>
              <a:xfrm>
                <a:off x="5292080" y="5301208"/>
                <a:ext cx="576064" cy="432048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원호 25"/>
              <p:cNvSpPr/>
              <p:nvPr/>
            </p:nvSpPr>
            <p:spPr>
              <a:xfrm rot="1702104">
                <a:off x="3173061" y="5046468"/>
                <a:ext cx="460250" cy="399535"/>
              </a:xfrm>
              <a:prstGeom prst="arc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426680" y="4361854"/>
                    <a:ext cx="7033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/>
                                  <a:ea typeface="나눔고딕" pitchFamily="50" charset="-127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나눔고딕" pitchFamily="50" charset="-127"/>
                                </a:rPr>
                                <m:t>𝑐𝑣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6680" y="4361854"/>
                    <a:ext cx="70339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3043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직선 화살표 연결선 27"/>
              <p:cNvCxnSpPr/>
              <p:nvPr/>
            </p:nvCxnSpPr>
            <p:spPr>
              <a:xfrm>
                <a:off x="2795864" y="4736397"/>
                <a:ext cx="840032" cy="5065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자유형 28"/>
              <p:cNvSpPr/>
              <p:nvPr/>
            </p:nvSpPr>
            <p:spPr>
              <a:xfrm>
                <a:off x="709684" y="4312693"/>
                <a:ext cx="5923128" cy="1897038"/>
              </a:xfrm>
              <a:custGeom>
                <a:avLst/>
                <a:gdLst>
                  <a:gd name="connsiteX0" fmla="*/ 0 w 5923128"/>
                  <a:gd name="connsiteY0" fmla="*/ 1897038 h 1897038"/>
                  <a:gd name="connsiteX1" fmla="*/ 1787856 w 5923128"/>
                  <a:gd name="connsiteY1" fmla="*/ 573206 h 1897038"/>
                  <a:gd name="connsiteX2" fmla="*/ 5923128 w 5923128"/>
                  <a:gd name="connsiteY2" fmla="*/ 0 h 1897038"/>
                  <a:gd name="connsiteX3" fmla="*/ 5923128 w 5923128"/>
                  <a:gd name="connsiteY3" fmla="*/ 0 h 18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3128" h="1897038">
                    <a:moveTo>
                      <a:pt x="0" y="1897038"/>
                    </a:moveTo>
                    <a:cubicBezTo>
                      <a:pt x="400334" y="1393208"/>
                      <a:pt x="800668" y="889379"/>
                      <a:pt x="1787856" y="573206"/>
                    </a:cubicBezTo>
                    <a:cubicBezTo>
                      <a:pt x="2775044" y="257033"/>
                      <a:pt x="5923128" y="0"/>
                      <a:pt x="5923128" y="0"/>
                    </a:cubicBezTo>
                    <a:lnTo>
                      <a:pt x="5923128" y="0"/>
                    </a:lnTo>
                  </a:path>
                </a:pathLst>
              </a:cu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92280" y="3566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Hit in EMC</a:t>
                </a:r>
                <a:endParaRPr lang="ko-KR" alt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37861" y="3612198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Nearest Hit in PC3</a:t>
                </a:r>
                <a:endParaRPr lang="ko-KR" altLang="en-US" dirty="0"/>
              </a:p>
            </p:txBody>
          </p:sp>
          <p:cxnSp>
            <p:nvCxnSpPr>
              <p:cNvPr id="33" name="직선 화살표 연결선 32"/>
              <p:cNvCxnSpPr>
                <a:stCxn id="32" idx="3"/>
              </p:cNvCxnSpPr>
              <p:nvPr/>
            </p:nvCxnSpPr>
            <p:spPr>
              <a:xfrm>
                <a:off x="4422037" y="3935364"/>
                <a:ext cx="870043" cy="4637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675855" y="627516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Vertex point</a:t>
              </a:r>
              <a:endParaRPr lang="ko-KR" altLang="en-US" dirty="0"/>
            </a:p>
          </p:txBody>
        </p:sp>
        <p:cxnSp>
          <p:nvCxnSpPr>
            <p:cNvPr id="15" name="직선 화살표 연결선 14"/>
            <p:cNvCxnSpPr>
              <a:stCxn id="14" idx="1"/>
              <a:endCxn id="29" idx="0"/>
            </p:cNvCxnSpPr>
            <p:nvPr/>
          </p:nvCxnSpPr>
          <p:spPr>
            <a:xfrm flipH="1" flipV="1">
              <a:off x="709684" y="6209731"/>
              <a:ext cx="966171" cy="25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30" idx="2"/>
              <a:endCxn id="22" idx="1"/>
            </p:cNvCxnSpPr>
            <p:nvPr/>
          </p:nvCxnSpPr>
          <p:spPr>
            <a:xfrm flipH="1">
              <a:off x="6809908" y="3935364"/>
              <a:ext cx="1074460" cy="3174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794" y="195231"/>
            <a:ext cx="1876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3. Event selection – charge veto cut.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20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6A37-3879-4A17-A151-A12237DDE89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027" name="Picture 3" descr="C:\Users\dirac\Desktop\theta_cv_distributio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rac\Dropbox\Shared_Files_With_Vmwares\region_red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rac\Dropbox\Shared_Files_With_Vmwares\region_green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38000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rac\Dropbox\Shared_Files_With_Vmwares\region_blue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438000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rac\Dropbox\Shared_Files_With_Vmwares\theta_cv_distribu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81100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8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692696"/>
                <a:ext cx="8229600" cy="5760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• For </a:t>
                </a: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red region, photons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 decay are obviously contained. 2% of photons convert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8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1800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 pairs and make hit in pc3</a:t>
                </a: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ko-KR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• For </a:t>
                </a: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green region, photons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 decay aren’t contained. Clusters in the region are charged.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• For blue region, photons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180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 decay are obviously contained. Clusters in the region are not charged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𝑐𝑣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s are calculated with unassociated hit in PC3. Even distribution supports the claim.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• Clusters in green region are rejected.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 Note : not optimized value.</a:t>
                </a:r>
              </a:p>
              <a:p>
                <a:pPr marL="0" indent="0">
                  <a:buNone/>
                </a:pPr>
                <a:endParaRPr lang="en-US" altLang="ko-KR" sz="24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0" name="내용 개체 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692696"/>
                <a:ext cx="8229600" cy="5760640"/>
              </a:xfrm>
              <a:blipFill rotWithShape="1">
                <a:blip r:embed="rId3"/>
                <a:stretch>
                  <a:fillRect l="-593" t="-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794" y="195231"/>
            <a:ext cx="1876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3. Event selection – charge veto cut.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9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Picture 2" descr="C:\Users\dirac\Desktop\cut_test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968992"/>
            <a:ext cx="7410734" cy="50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794" y="195231"/>
            <a:ext cx="1876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3. Event selection.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0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95" y="195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Event set - </a:t>
            </a:r>
            <a:r>
              <a:rPr lang="en-US" altLang="ko-KR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PbSc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dirac\Dropbox\Shared_Files_With_Vmwares\pbsc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" y="750625"/>
            <a:ext cx="900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1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C:\Users\dirac\Dropbox\Shared_Files_With_Vmwares\pbg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" y="638461"/>
            <a:ext cx="900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95" y="195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Event set - </a:t>
            </a:r>
            <a:r>
              <a:rPr lang="en-US" altLang="ko-KR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PbGl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897" y="3131794"/>
            <a:ext cx="837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Backup</a:t>
            </a:r>
            <a:endParaRPr lang="en-US" altLang="ko-KR" sz="4800" dirty="0">
              <a:latin typeface="Times New Roman" pitchFamily="18" charset="0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16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4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2" descr="C:\Users\dirac\Desktop\ERTMaskMon_2_397069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0" y="2988860"/>
            <a:ext cx="5854890" cy="3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8"/>
          <p:cNvSpPr>
            <a:spLocks noGrp="1"/>
          </p:cNvSpPr>
          <p:nvPr>
            <p:ph idx="1"/>
          </p:nvPr>
        </p:nvSpPr>
        <p:spPr>
          <a:xfrm>
            <a:off x="446856" y="69269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ko-KR" sz="1800" dirty="0" err="1" smtClean="0">
                <a:latin typeface="Times New Roman" pitchFamily="18" charset="0"/>
                <a:cs typeface="Times New Roman" pitchFamily="18" charset="0"/>
              </a:rPr>
              <a:t>PbGl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is noisy since Run12.</a:t>
            </a:r>
          </a:p>
          <a:p>
            <a:pPr marL="0" indent="0">
              <a:buNone/>
            </a:pP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We couldn’t lower Threshold of 4x4c </a:t>
            </a:r>
            <a:r>
              <a:rPr lang="en-US" altLang="ko-KR" sz="1800" dirty="0" err="1" smtClean="0">
                <a:latin typeface="Times New Roman" pitchFamily="18" charset="0"/>
                <a:cs typeface="Times New Roman" pitchFamily="18" charset="0"/>
              </a:rPr>
              <a:t>PbGl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and should mask a lot of SM of </a:t>
            </a:r>
            <a:r>
              <a:rPr lang="en-US" altLang="ko-KR" sz="1800" dirty="0" err="1" smtClean="0">
                <a:latin typeface="Times New Roman" pitchFamily="18" charset="0"/>
                <a:cs typeface="Times New Roman" pitchFamily="18" charset="0"/>
              </a:rPr>
              <a:t>PbGl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ko-KR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• Percentage of masked SM</a:t>
            </a:r>
          </a:p>
          <a:p>
            <a:pPr marL="0" indent="0">
              <a:buNone/>
            </a:pP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W0 : 2/18, W1 : 0/18, W2 : 0/18, W3 : 0/18</a:t>
            </a:r>
          </a:p>
          <a:p>
            <a:pPr marL="0" indent="0">
              <a:buNone/>
            </a:pP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E0 : 13/32,  E1 : 9/32, E2 : 2/18,  E3 : 1/18 </a:t>
            </a:r>
          </a:p>
          <a:p>
            <a:pPr marL="0" indent="0">
              <a:buNone/>
            </a:pPr>
            <a:endParaRPr lang="en-US" altLang="ko-KR" sz="2400" dirty="0"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17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8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6A37-3879-4A17-A151-A12237DDE898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2" name="Picture 2" descr="C:\Users\dirac\Dropbox\Shared_Files_With_Vmwares\Run13_TOF_Calibation\tof_corr_0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rac\Dropbox\Shared_Files_With_Vmwares\Run13_TOF_Calibation\tof_corr_1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irac\Dropbox\Shared_Files_With_Vmwares\Run13_TOF_Calibation\tof_uncorr_0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9000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rac\Dropbox\Shared_Files_With_Vmwares\Run13_TOF_Calibation\tof_uncorr_1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6A37-3879-4A17-A151-A12237DDE898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2" name="Picture 2" descr="C:\Users\dirac\Dropbox\Shared_Files_With_Vmwares\Run13_TOF_Calibation\tof_corr_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rac\Dropbox\Shared_Files_With_Vmwares\Run13_TOF_Calibation\tof_corr_3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irac\Dropbox\Shared_Files_With_Vmwares\Run13_TOF_Calibation\tof_uncorr_2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rac\Dropbox\Shared_Files_With_Vmwares\Run13_TOF_Calibation\tof_uncorr_3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12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47379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Self Introduction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0000" y="1800000"/>
                <a:ext cx="837034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Seoul National University/RIKEN, Ph. D student.</a:t>
                </a:r>
              </a:p>
              <a:p>
                <a:pPr marL="342900" indent="-342900">
                  <a:buAutoNum type="arabicPeriod"/>
                </a:pPr>
                <a:endParaRPr lang="en-US" altLang="ko-KR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I’ve participated in PHENIX since Run12.</a:t>
                </a:r>
              </a:p>
              <a:p>
                <a:pPr marL="342900" indent="-342900">
                  <a:buAutoNum type="arabicPeriod"/>
                </a:pPr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 participated in Run12 </a:t>
                </a:r>
                <a:r>
                  <a:rPr lang="en-US" altLang="ko-KR" dirty="0" err="1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mutrig</a:t>
                </a: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commissioning in winter </a:t>
                </a:r>
                <a:r>
                  <a:rPr lang="en-US" altLang="ko-KR" dirty="0" err="1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mutr</a:t>
                </a: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maintenance in summer.</a:t>
                </a:r>
              </a:p>
              <a:p>
                <a:pPr marL="342900" indent="-342900">
                  <a:buAutoNum type="arabicPeriod"/>
                </a:pPr>
                <a:endParaRPr lang="en-US" altLang="ko-KR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 participated in Run13 as a ERT expert.</a:t>
                </a:r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Run13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나눔고딕" pitchFamily="50" charset="-127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𝐿𝐿</m:t>
                        </m:r>
                      </m:sub>
                    </m:sSub>
                  </m:oMath>
                </a14:m>
                <a:endParaRPr lang="en-US" altLang="ko-KR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8370342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437" t="-1179" r="-1165" b="-28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1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6A37-3879-4A17-A151-A12237DDE898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2" name="Picture 2" descr="C:\Users\dirac\Dropbox\Shared_Files_With_Vmwares\Run13_TOF_Calibation\tof_corr_4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rac\Dropbox\Shared_Files_With_Vmwares\Run13_TOF_Calibation\tof_corr_5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irac\Dropbox\Shared_Files_With_Vmwares\Run13_TOF_Calibation\tof_uncorr_4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rac\Dropbox\Shared_Files_With_Vmwares\Run13_TOF_Calibation\tof_uncorr_5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6A37-3879-4A17-A151-A12237DDE898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2" name="Picture 2" descr="C:\Users\dirac\Dropbox\Shared_Files_With_Vmwares\Run13_TOF_Calibation\tof_corr_6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rac\Dropbox\Shared_Files_With_Vmwares\Run13_TOF_Calibation\tof_corr_7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9000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irac\Dropbox\Shared_Files_With_Vmwares\Run13_TOF_Calibation\tof_uncorr_6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44624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rac\Dropbox\Shared_Files_With_Vmwares\Run13_TOF_Calibation\tof_uncorr_7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64" y="3393376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795" y="195231"/>
            <a:ext cx="1584176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motivation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. Motivation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/>
              <p:cNvSpPr txBox="1">
                <a:spLocks/>
              </p:cNvSpPr>
              <p:nvPr/>
            </p:nvSpPr>
            <p:spPr>
              <a:xfrm>
                <a:off x="259795" y="1631109"/>
                <a:ext cx="8470547" cy="4663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ko-KR" sz="1800" dirty="0" smtClean="0">
                    <a:latin typeface="나눔고딕" pitchFamily="50" charset="-127"/>
                    <a:ea typeface="나눔고딕" pitchFamily="50" charset="-127"/>
                  </a:rPr>
                  <a:t>• Measuring gluon spin component of proton spin.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8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ko-KR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altLang="ko-KR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 [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1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18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800" b="0" i="0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en-US" altLang="ko-KR" sz="1800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r>
                                    <a:rPr lang="en-US" altLang="ko-KR" sz="1800" b="0" i="1" smtClean="0">
                                      <a:latin typeface="Cambria Math"/>
                                      <a:ea typeface="Cambria Math"/>
                                    </a:rPr>
                                    <m:t>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ko-KR" sz="1800" b="0" i="0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altLang="ko-KR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8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ko-KR" sz="1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ko-KR" altLang="en-US" sz="1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altLang="ko-KR" sz="1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en-US" altLang="ko-KR" sz="1800" i="1" dirty="0" smtClean="0">
                    <a:latin typeface="Cambria Math"/>
                  </a:rPr>
                  <a:t>     </a:t>
                </a: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uark and anti-quark spin component : 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 of W boson production.</a:t>
                </a: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     Gluon spin component :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/>
                            <a:cs typeface="Times New Roman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o-KR" altLang="en-US" sz="18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800" i="1" dirty="0" smtClean="0"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, direct photon production and ETC.</a:t>
                </a:r>
              </a:p>
              <a:p>
                <a:pPr marL="0" indent="0">
                  <a:buNone/>
                </a:pPr>
                <a:endParaRPr lang="en-US" altLang="ko-KR" sz="1800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is good probe for measuring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sz="1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ko-KR" sz="1800" i="1">
                        <a:latin typeface="Cambria Math"/>
                        <a:ea typeface="Cambria Math"/>
                      </a:rPr>
                      <m:t> (=</m:t>
                    </m:r>
                    <m:nary>
                      <m:naryPr>
                        <m:ctrlPr>
                          <a:rPr lang="en-US" altLang="ko-KR" sz="18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  <m:e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𝑑𝑥</m:t>
                        </m:r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nary>
                    <m:r>
                      <a:rPr lang="en-US" altLang="ko-KR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sz="1800" i="1">
                        <a:latin typeface="Cambria Math"/>
                        <a:ea typeface="Cambria Math"/>
                      </a:rPr>
                      <m:t>) )</m:t>
                    </m:r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, because many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s are from gluon-gluon or </a:t>
                </a:r>
                <a:r>
                  <a:rPr lang="en-US" altLang="ko-KR" sz="1800" dirty="0" err="1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qluon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-quark scattering. Especially, gluon-gluon scattering is dominant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region.</a:t>
                </a: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PHENIX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is very well suited for measuring a large 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s. –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large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statistics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</a:t>
                </a: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ko-KR" sz="1800" dirty="0" smtClean="0">
                  <a:ea typeface="나눔고딕" pitchFamily="50" charset="-127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ea typeface="나눔고딕" pitchFamily="50" charset="-127"/>
                  </a:rPr>
                  <a:t>=&gt;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is good channel for measuring 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polarized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gluon distribution function.</a:t>
                </a:r>
              </a:p>
              <a:p>
                <a:pPr marL="0" indent="0" algn="just">
                  <a:buNone/>
                </a:pPr>
                <a:endParaRPr lang="en-US" altLang="ko-KR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 smtClean="0"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95" y="1631109"/>
                <a:ext cx="8470547" cy="4663365"/>
              </a:xfrm>
              <a:prstGeom prst="rect">
                <a:avLst/>
              </a:prstGeom>
              <a:blipFill rotWithShape="1">
                <a:blip r:embed="rId3"/>
                <a:stretch>
                  <a:fillRect l="-648" t="-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>
          <a:xfrm>
            <a:off x="3193576" y="2008493"/>
            <a:ext cx="2210937" cy="611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625192" y="2008493"/>
            <a:ext cx="966677" cy="61414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12" y="2655924"/>
            <a:ext cx="39909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30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45" y="802471"/>
                <a:ext cx="8370342" cy="178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나눔고딕" pitchFamily="50" charset="-127"/>
                            <a:cs typeface="Times New Roman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consist of PDF, </a:t>
                </a:r>
                <a:r>
                  <a:rPr lang="en-US" altLang="ko-KR" dirty="0" err="1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partonic</a:t>
                </a: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reaction and FF.</a:t>
                </a:r>
              </a:p>
              <a:p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𝐿𝐿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++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+−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++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+−</m:t>
                              </m:r>
                            </m:sub>
                          </m:sSub>
                        </m:den>
                      </m:f>
                      <m:r>
                        <a:rPr lang="en-US" altLang="ko-KR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𝑓</m:t>
                              </m:r>
                            </m:sub>
                            <m:sup/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⨂△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𝑓𝑋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𝑓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⨂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𝑓𝑋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ko-KR" altLang="ko-KR" dirty="0"/>
              </a:p>
              <a:p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5" y="802471"/>
                <a:ext cx="8370342" cy="1781578"/>
              </a:xfrm>
              <a:prstGeom prst="rect">
                <a:avLst/>
              </a:prstGeom>
              <a:blipFill rotWithShape="1">
                <a:blip r:embed="rId3"/>
                <a:stretch>
                  <a:fillRect l="-583" t="-17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/>
          <p:cNvGrpSpPr/>
          <p:nvPr/>
        </p:nvGrpSpPr>
        <p:grpSpPr>
          <a:xfrm>
            <a:off x="1666546" y="2584049"/>
            <a:ext cx="5703241" cy="3533291"/>
            <a:chOff x="1571197" y="3179857"/>
            <a:chExt cx="4421452" cy="2937483"/>
          </a:xfrm>
        </p:grpSpPr>
        <p:pic>
          <p:nvPicPr>
            <p:cNvPr id="5122" name="Picture 2" descr="C:\Users\dirac\Desktop\prot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1510">
              <a:off x="1571197" y="3179857"/>
              <a:ext cx="1361365" cy="99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irac\Desktop\prot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1510">
              <a:off x="1571197" y="4817851"/>
              <a:ext cx="1361365" cy="99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289110" y="4094328"/>
                  <a:ext cx="1205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𝑓𝑥</m:t>
                        </m:r>
                      </m:oMath>
                    </m:oMathPara>
                  </a14:m>
                  <a:endParaRPr lang="en-US" altLang="ko-KR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ko-KR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110" y="4094328"/>
                  <a:ext cx="1205958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직선 화살표 연결선 3"/>
            <p:cNvCxnSpPr>
              <a:endCxn id="2" idx="1"/>
            </p:cNvCxnSpPr>
            <p:nvPr/>
          </p:nvCxnSpPr>
          <p:spPr>
            <a:xfrm>
              <a:off x="2429301" y="3962791"/>
              <a:ext cx="859809" cy="4547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endCxn id="2" idx="1"/>
            </p:cNvCxnSpPr>
            <p:nvPr/>
          </p:nvCxnSpPr>
          <p:spPr>
            <a:xfrm flipV="1">
              <a:off x="2429301" y="4417494"/>
              <a:ext cx="859809" cy="8966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02858" y="4148920"/>
                  <a:ext cx="130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latin typeface="Times New Roman" pitchFamily="18" charset="0"/>
                      <a:cs typeface="Times New Roman" pitchFamily="18" charset="0"/>
                    </a:rPr>
                    <a:t>Parton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ko-KR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858" y="4148920"/>
                  <a:ext cx="130411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849"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591482" y="5748008"/>
                  <a:ext cx="130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latin typeface="Times New Roman" pitchFamily="18" charset="0"/>
                      <a:cs typeface="Times New Roman" pitchFamily="18" charset="0"/>
                    </a:rPr>
                    <a:t>Parton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ko-KR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482" y="5748008"/>
                  <a:ext cx="130411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849"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/>
            <p:cNvCxnSpPr>
              <a:stCxn id="2" idx="3"/>
            </p:cNvCxnSpPr>
            <p:nvPr/>
          </p:nvCxnSpPr>
          <p:spPr>
            <a:xfrm>
              <a:off x="4495068" y="4417494"/>
              <a:ext cx="1114162" cy="64582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2" idx="3"/>
            </p:cNvCxnSpPr>
            <p:nvPr/>
          </p:nvCxnSpPr>
          <p:spPr>
            <a:xfrm>
              <a:off x="4495068" y="4417494"/>
              <a:ext cx="868502" cy="79822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2" idx="3"/>
            </p:cNvCxnSpPr>
            <p:nvPr/>
          </p:nvCxnSpPr>
          <p:spPr>
            <a:xfrm>
              <a:off x="4495068" y="4417494"/>
              <a:ext cx="557081" cy="896688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오른쪽 중괄호 26"/>
            <p:cNvSpPr/>
            <p:nvPr/>
          </p:nvSpPr>
          <p:spPr>
            <a:xfrm rot="3083330">
              <a:off x="5233917" y="4800834"/>
              <a:ext cx="395785" cy="1119396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09230" y="5554639"/>
              <a:ext cx="383419" cy="37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  <p:cxnSp>
          <p:nvCxnSpPr>
            <p:cNvPr id="32" name="직선 화살표 연결선 31"/>
            <p:cNvCxnSpPr>
              <a:stCxn id="2" idx="3"/>
              <a:endCxn id="34" idx="1"/>
            </p:cNvCxnSpPr>
            <p:nvPr/>
          </p:nvCxnSpPr>
          <p:spPr>
            <a:xfrm flipV="1">
              <a:off x="4495068" y="3847700"/>
              <a:ext cx="759320" cy="5697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54388" y="3629820"/>
                  <a:ext cx="738261" cy="435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ko-KR" altLang="ko-KR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ko-KR" altLang="ko-K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ko-KR" altLang="ko-K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sup>
                            </m:sSup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388" y="3629820"/>
                  <a:ext cx="738261" cy="4357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그룹 38"/>
          <p:cNvGrpSpPr/>
          <p:nvPr/>
        </p:nvGrpSpPr>
        <p:grpSpPr>
          <a:xfrm>
            <a:off x="1668818" y="2586321"/>
            <a:ext cx="5703241" cy="3533291"/>
            <a:chOff x="1571197" y="3179857"/>
            <a:chExt cx="4421452" cy="2937483"/>
          </a:xfrm>
        </p:grpSpPr>
        <p:pic>
          <p:nvPicPr>
            <p:cNvPr id="40" name="Picture 2" descr="C:\Users\dirac\Desktop\prot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8701">
              <a:off x="1571197" y="3179857"/>
              <a:ext cx="1361365" cy="99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dirac\Desktop\prot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1510">
              <a:off x="1571197" y="4817851"/>
              <a:ext cx="1361365" cy="99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289110" y="4094328"/>
                  <a:ext cx="1205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𝑓𝑥</m:t>
                        </m:r>
                      </m:oMath>
                    </m:oMathPara>
                  </a14:m>
                  <a:endParaRPr lang="en-US" altLang="ko-KR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ko-KR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110" y="4094328"/>
                  <a:ext cx="1205958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직선 화살표 연결선 42"/>
            <p:cNvCxnSpPr>
              <a:endCxn id="42" idx="1"/>
            </p:cNvCxnSpPr>
            <p:nvPr/>
          </p:nvCxnSpPr>
          <p:spPr>
            <a:xfrm>
              <a:off x="2429301" y="3962791"/>
              <a:ext cx="859809" cy="4547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endCxn id="42" idx="1"/>
            </p:cNvCxnSpPr>
            <p:nvPr/>
          </p:nvCxnSpPr>
          <p:spPr>
            <a:xfrm flipV="1">
              <a:off x="2429301" y="4417494"/>
              <a:ext cx="859809" cy="8966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602858" y="4148920"/>
                  <a:ext cx="130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latin typeface="Times New Roman" pitchFamily="18" charset="0"/>
                      <a:cs typeface="Times New Roman" pitchFamily="18" charset="0"/>
                    </a:rPr>
                    <a:t>Parton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ko-KR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858" y="4148920"/>
                  <a:ext cx="130411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6849"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91482" y="5748008"/>
                  <a:ext cx="130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latin typeface="Times New Roman" pitchFamily="18" charset="0"/>
                      <a:cs typeface="Times New Roman" pitchFamily="18" charset="0"/>
                    </a:rPr>
                    <a:t>Parton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ko-KR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482" y="5748008"/>
                  <a:ext cx="130411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6849"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직선 화살표 연결선 46"/>
            <p:cNvCxnSpPr>
              <a:stCxn id="42" idx="3"/>
            </p:cNvCxnSpPr>
            <p:nvPr/>
          </p:nvCxnSpPr>
          <p:spPr>
            <a:xfrm>
              <a:off x="4495068" y="4417494"/>
              <a:ext cx="1114162" cy="64582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>
              <a:stCxn id="42" idx="3"/>
            </p:cNvCxnSpPr>
            <p:nvPr/>
          </p:nvCxnSpPr>
          <p:spPr>
            <a:xfrm>
              <a:off x="4495068" y="4417494"/>
              <a:ext cx="868502" cy="79822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>
              <a:stCxn id="42" idx="3"/>
            </p:cNvCxnSpPr>
            <p:nvPr/>
          </p:nvCxnSpPr>
          <p:spPr>
            <a:xfrm>
              <a:off x="4495068" y="4417494"/>
              <a:ext cx="557081" cy="896688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오른쪽 중괄호 49"/>
            <p:cNvSpPr/>
            <p:nvPr/>
          </p:nvSpPr>
          <p:spPr>
            <a:xfrm rot="3083330">
              <a:off x="5233917" y="4800834"/>
              <a:ext cx="395785" cy="1119396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09230" y="5554639"/>
              <a:ext cx="383419" cy="37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  <p:cxnSp>
          <p:nvCxnSpPr>
            <p:cNvPr id="52" name="직선 화살표 연결선 51"/>
            <p:cNvCxnSpPr>
              <a:stCxn id="42" idx="3"/>
              <a:endCxn id="53" idx="1"/>
            </p:cNvCxnSpPr>
            <p:nvPr/>
          </p:nvCxnSpPr>
          <p:spPr>
            <a:xfrm flipV="1">
              <a:off x="4495068" y="3847700"/>
              <a:ext cx="759320" cy="5697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254388" y="3629820"/>
                  <a:ext cx="738261" cy="435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ko-KR" altLang="ko-KR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ko-KR" altLang="ko-K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ko-KR" altLang="ko-K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sup>
                            </m:sSup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4388" y="3629820"/>
                  <a:ext cx="738261" cy="43576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그룹 66"/>
          <p:cNvGrpSpPr/>
          <p:nvPr/>
        </p:nvGrpSpPr>
        <p:grpSpPr>
          <a:xfrm>
            <a:off x="1843971" y="1446663"/>
            <a:ext cx="5907957" cy="4670677"/>
            <a:chOff x="1843971" y="1446663"/>
            <a:chExt cx="5907957" cy="4670677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4112120" y="3590161"/>
              <a:ext cx="1096300" cy="74526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화살표 연결선 57"/>
            <p:cNvCxnSpPr>
              <a:stCxn id="56" idx="2"/>
              <a:endCxn id="59" idx="0"/>
            </p:cNvCxnSpPr>
            <p:nvPr/>
          </p:nvCxnSpPr>
          <p:spPr>
            <a:xfrm flipH="1">
              <a:off x="4660270" y="2191923"/>
              <a:ext cx="1563854" cy="1398238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그룹 65"/>
            <p:cNvGrpSpPr/>
            <p:nvPr/>
          </p:nvGrpSpPr>
          <p:grpSpPr>
            <a:xfrm>
              <a:off x="1843971" y="1446663"/>
              <a:ext cx="5907957" cy="4670677"/>
              <a:chOff x="1843971" y="1446663"/>
              <a:chExt cx="5907957" cy="4670677"/>
            </a:xfrm>
          </p:grpSpPr>
          <p:grpSp>
            <p:nvGrpSpPr>
              <p:cNvPr id="65" name="그룹 64"/>
              <p:cNvGrpSpPr/>
              <p:nvPr/>
            </p:nvGrpSpPr>
            <p:grpSpPr>
              <a:xfrm>
                <a:off x="1843971" y="1446663"/>
                <a:ext cx="3806202" cy="4670677"/>
                <a:chOff x="1843971" y="1446663"/>
                <a:chExt cx="3806202" cy="4670677"/>
              </a:xfrm>
            </p:grpSpPr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1843971" y="2429301"/>
                  <a:ext cx="1483980" cy="368803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4495068" y="1446663"/>
                  <a:ext cx="1155105" cy="74526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5" name="직선 화살표 연결선 54"/>
                <p:cNvCxnSpPr>
                  <a:stCxn id="38" idx="1"/>
                </p:cNvCxnSpPr>
                <p:nvPr/>
              </p:nvCxnSpPr>
              <p:spPr>
                <a:xfrm flipH="1">
                  <a:off x="2585961" y="1819293"/>
                  <a:ext cx="1909107" cy="610008"/>
                </a:xfrm>
                <a:prstGeom prst="straightConnector1">
                  <a:avLst/>
                </a:prstGeom>
                <a:ln>
                  <a:prstDash val="dash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모서리가 둥근 직사각형 55"/>
              <p:cNvSpPr/>
              <p:nvPr/>
            </p:nvSpPr>
            <p:spPr>
              <a:xfrm>
                <a:off x="5799616" y="1446663"/>
                <a:ext cx="849015" cy="74526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6895916" y="1446663"/>
                <a:ext cx="856012" cy="74526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6465638" y="2987044"/>
              <a:ext cx="856012" cy="7452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화살표 연결선 62"/>
            <p:cNvCxnSpPr>
              <a:endCxn id="64" idx="0"/>
            </p:cNvCxnSpPr>
            <p:nvPr/>
          </p:nvCxnSpPr>
          <p:spPr>
            <a:xfrm flipH="1">
              <a:off x="6893644" y="2191923"/>
              <a:ext cx="465390" cy="795121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795" y="195231"/>
            <a:ext cx="1584176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motivation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1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6544" y="700126"/>
                <a:ext cx="8473798" cy="58092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4000" b="1" spc="-150" dirty="0">
                    <a:solidFill>
                      <a:schemeClr val="accent4">
                        <a:lumMod val="50000"/>
                      </a:schemeClr>
                    </a:solidFill>
                  </a:rPr>
                  <a:t>2</a:t>
                </a:r>
                <a:r>
                  <a:rPr lang="en-US" altLang="ko-KR" sz="4000" b="1" spc="-15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. detecting and reconstructing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4000" b="1" i="1" spc="-15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o-KR" altLang="en-US" sz="4000" b="1" i="1" spc="-15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ko-KR" sz="4000" b="1" i="1" spc="-15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ko-KR" altLang="en-US" sz="4000" b="1" spc="-150" dirty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31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6544" y="700126"/>
                <a:ext cx="8473798" cy="580926"/>
              </a:xfrm>
              <a:blipFill rotWithShape="1">
                <a:blip r:embed="rId3"/>
                <a:stretch>
                  <a:fillRect l="-2518" t="-27368" b="-578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decays into two photon.</a:t>
                </a:r>
              </a:p>
              <a:p>
                <a:pPr marL="0" indent="0" algn="just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 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 smtClean="0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 →2</m:t>
                    </m:r>
                    <m:r>
                      <a:rPr lang="ko-KR" altLang="en-US" sz="1800" b="0" i="1" smtClean="0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𝛾</m:t>
                    </m:r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with probability 0.98798</a:t>
                </a:r>
              </a:p>
              <a:p>
                <a:pPr marL="0" indent="0" algn="just"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    Mean life time : </a:t>
                </a:r>
                <a14:m>
                  <m:oMath xmlns:m="http://schemas.openxmlformats.org/officeDocument/2006/math">
                    <m:r>
                      <a:rPr lang="en-US" altLang="ko-KR" sz="1800" i="1" dirty="0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8.4 </m:t>
                    </m:r>
                    <m:r>
                      <a:rPr lang="en-US" altLang="ko-KR" sz="1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±0.6 × </m:t>
                    </m:r>
                    <m:sSup>
                      <m:sSupPr>
                        <m:ctrlPr>
                          <a:rPr lang="en-US" altLang="ko-KR" sz="1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1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−17</m:t>
                        </m:r>
                      </m:sup>
                    </m:sSup>
                    <m:r>
                      <a:rPr lang="en-US" altLang="ko-KR" sz="1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ko-KR" sz="1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altLang="ko-KR" sz="1800" dirty="0" smtClean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    Mass :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134.976 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±0.0006 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800" dirty="0" smtClean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What we really detect is two gamma by </a:t>
                </a:r>
                <a:r>
                  <a:rPr lang="en-US" altLang="ko-KR" sz="1800" dirty="0" err="1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EMCal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 </a:t>
                </a:r>
                <a:r>
                  <a:rPr lang="en-US" altLang="ko-KR" sz="1800" dirty="0" err="1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EMCal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measure energy, hit position and TOF of electromagnetic event.</a:t>
                </a:r>
              </a:p>
              <a:p>
                <a:pPr marL="0" indent="0" algn="just">
                  <a:buNone/>
                </a:pPr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•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By conservation of 4 momentum,</a:t>
                </a:r>
                <a:endParaRPr lang="en-US" altLang="ko-KR" sz="1800" i="1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𝑃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pPr>
                            <m:e>
                              <m:r>
                                <a:rPr lang="ko-KR" alt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나눔고딕" pitchFamily="50" charset="-127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나눔고딕" pitchFamily="50" charset="-127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ko-KR" sz="1800" i="1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= </m:t>
                      </m:r>
                      <m:sSup>
                        <m:sSup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𝑃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dPr>
                        <m:e>
                          <m:r>
                            <a:rPr lang="ko-KR" alt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𝛾</m:t>
                          </m:r>
                        </m:e>
                      </m:d>
                      <m:r>
                        <a:rPr lang="en-US" altLang="ko-KR" sz="1800" i="1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𝑃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𝜇</m:t>
                          </m:r>
                        </m:sup>
                      </m:sSup>
                      <m:r>
                        <a:rPr lang="en-US" altLang="ko-KR" sz="1800" i="1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𝛾</m:t>
                      </m:r>
                      <m:r>
                        <a:rPr lang="en-US" altLang="ko-KR" sz="1800" i="1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)</m:t>
                      </m:r>
                    </m:oMath>
                  </m:oMathPara>
                </a14:m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𝑃</m:t>
                        </m:r>
                      </m:e>
                      <m:sub>
                        <m:r>
                          <a:rPr lang="ko-KR" altLang="en-US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𝜇</m:t>
                        </m:r>
                      </m:sub>
                    </m:sSub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(</m:t>
                    </m:r>
                    <m:sSup>
                      <m:sSup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)</m:t>
                    </m:r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  <m:t>𝑃</m:t>
                          </m:r>
                        </m:e>
                        <m:sub>
                          <m:r>
                            <a:rPr lang="ko-KR" altLang="en-US" sz="1800" i="1">
                              <a:latin typeface="Cambria Math"/>
                              <a:ea typeface="나눔고딕" pitchFamily="50" charset="-127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pPr>
                            <m:e>
                              <m:r>
                                <a:rPr lang="ko-KR" altLang="en-US" sz="1800" i="1">
                                  <a:latin typeface="Cambria Math"/>
                                  <a:ea typeface="나눔고딕" pitchFamily="50" charset="-127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  <m:t>𝑃</m:t>
                          </m:r>
                        </m:e>
                        <m:sup>
                          <m:r>
                            <a:rPr lang="ko-KR" altLang="en-US" sz="1800" i="1">
                              <a:latin typeface="Cambria Math"/>
                              <a:ea typeface="나눔고딕" pitchFamily="50" charset="-127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pPr>
                            <m:e>
                              <m:r>
                                <a:rPr lang="ko-KR" altLang="en-US" sz="1800" i="1">
                                  <a:latin typeface="Cambria Math"/>
                                  <a:ea typeface="나눔고딕" pitchFamily="50" charset="-127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/>
                          <a:ea typeface="나눔고딕" pitchFamily="50" charset="-127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나눔고딕" pitchFamily="50" charset="-127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ko-KR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나눔고딕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나눔고딕" pitchFamily="50" charset="-127"/>
                                    </a:rPr>
                                    <m:t>𝜋</m:t>
                                  </m:r>
                                </m:e>
                                <m:sub/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나눔고딕" pitchFamily="50" charset="-127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e>
                        <m:sup>
                          <m:r>
                            <a:rPr lang="en-US" altLang="ko-KR" sz="1800" i="1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/>
                          <a:ea typeface="나눔고딕" pitchFamily="50" charset="-127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  <m:t>(13</m:t>
                          </m:r>
                          <m:r>
                            <a:rPr lang="en-US" altLang="ko-KR" sz="1800" b="0" i="1" smtClean="0">
                              <a:latin typeface="Cambria Math"/>
                              <a:ea typeface="나눔고딕" pitchFamily="50" charset="-127"/>
                            </a:rPr>
                            <m:t>5</m:t>
                          </m:r>
                          <m:r>
                            <a:rPr lang="en-US" altLang="ko-KR" sz="1800" b="0" i="1" smtClean="0">
                              <a:latin typeface="Cambria Math"/>
                              <a:ea typeface="나눔고딕" pitchFamily="50" charset="-127"/>
                            </a:rPr>
                            <m:t>𝑀𝑒𝑉</m:t>
                          </m:r>
                          <m: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/>
                                  <a:ea typeface="나눔고딕" pitchFamily="50" charset="-127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/>
                              <a:ea typeface="나눔고딕" pitchFamily="50" charset="-127"/>
                            </a:rPr>
                            <m:t>)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나눔고딕" pitchFamily="50" charset="-127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 smtClean="0">
                  <a:solidFill>
                    <a:srgbClr val="3D3C3E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  <a:blipFill rotWithShape="1">
                <a:blip r:embed="rId4"/>
                <a:stretch>
                  <a:fillRect l="-648" t="-654" r="-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794" y="195231"/>
                <a:ext cx="1934765" cy="28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altLang="ko-KR" sz="800" b="1" spc="-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2. Detecting and reconstructing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  <m:t>𝝅</m:t>
                        </m:r>
                      </m:e>
                      <m:sup>
                        <m:r>
                          <a:rPr lang="en-US" altLang="ko-KR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  <m:t>𝟎</m:t>
                        </m:r>
                      </m:sup>
                    </m:sSup>
                  </m:oMath>
                </a14:m>
                <a:endParaRPr lang="en-US" altLang="ko-KR" sz="800" b="1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94" y="195231"/>
                <a:ext cx="1934765" cy="281808"/>
              </a:xfrm>
              <a:prstGeom prst="rect">
                <a:avLst/>
              </a:prstGeom>
              <a:blipFill rotWithShape="1"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29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45" y="802471"/>
                <a:ext cx="837034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</a:t>
                </a:r>
                <a:r>
                  <a:rPr lang="en-US" altLang="ko-KR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reconstrution steps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Make pairs of two gammas and construct the four momentum.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Calculate invariance mass of those.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If the invariance mass corresponds with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, the gamma pair is considered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ea typeface="나눔고딕" pitchFamily="50" charset="-127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나눔고딕" pitchFamily="50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decay event.</a:t>
                </a:r>
                <a:endParaRPr lang="en-US" altLang="ko-KR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5" y="802471"/>
                <a:ext cx="8370342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583" t="-2066" b="-57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irac\Dropbox\Shared_Files_With_Vmwares\invmass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" y="2266154"/>
            <a:ext cx="6893770" cy="45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794" y="195231"/>
                <a:ext cx="1934765" cy="28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altLang="ko-KR" sz="800" b="1" spc="-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2. Detecting and reconstructing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pPr>
                      <m:e>
                        <m:r>
                          <a:rPr lang="ko-KR" altLang="en-US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  <m:t>𝝅</m:t>
                        </m:r>
                      </m:e>
                      <m:sup>
                        <m:r>
                          <a:rPr lang="en-US" altLang="ko-KR" sz="800" b="1" i="1" spc="-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나눔고딕" pitchFamily="50" charset="-127"/>
                          </a:rPr>
                          <m:t>𝟎</m:t>
                        </m:r>
                      </m:sup>
                    </m:sSup>
                  </m:oMath>
                </a14:m>
                <a:endParaRPr lang="en-US" altLang="ko-KR" sz="800" b="1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94" y="195231"/>
                <a:ext cx="1934765" cy="281808"/>
              </a:xfrm>
              <a:prstGeom prst="rect">
                <a:avLst/>
              </a:prstGeom>
              <a:blipFill rotWithShape="1"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2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. Event selection - ongoing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ko-KR" sz="1800" dirty="0" smtClean="0">
                    <a:ea typeface="나눔고딕" pitchFamily="50" charset="-127"/>
                  </a:rPr>
                  <a:t>•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Trigger requirement.</a:t>
                </a:r>
              </a:p>
              <a:p>
                <a:pPr marL="0" indent="0" algn="just">
                  <a:buNone/>
                </a:pP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: ERT4x4c &amp;&amp; BBCLL1</a:t>
                </a:r>
                <a:endParaRPr lang="en-US" altLang="ko-KR" sz="1800" dirty="0" smtClean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:r>
                  <a:rPr lang="en-US" altLang="ko-KR" sz="1800" dirty="0" err="1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zVertex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30cm requirement.</a:t>
                </a: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• Minimum energy cut : to reject noise event.</a:t>
                </a:r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바탕"/>
                  <a:cs typeface="Times New Roman" pitchFamily="18" charset="0"/>
                </a:endParaRPr>
              </a:p>
              <a:p>
                <a:pPr marL="0" lvl="1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    For </a:t>
                </a:r>
                <a:r>
                  <a:rPr lang="en-US" altLang="ko-KR" sz="1800" dirty="0" err="1" smtClean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PbGl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𝑚𝑖𝑛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=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200 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𝑀𝑒𝑉</m:t>
                    </m:r>
                  </m:oMath>
                </a14:m>
                <a:endParaRPr lang="en-US" altLang="ko-KR" sz="1800" dirty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lvl="1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latin typeface="Times New Roman" pitchFamily="18" charset="0"/>
                    <a:ea typeface="바탕"/>
                    <a:cs typeface="Times New Roman" pitchFamily="18" charset="0"/>
                  </a:rPr>
                  <a:t>    For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PbSc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나눔고딕" pitchFamily="50" charset="-127"/>
                          </a:rPr>
                          <m:t>𝑚𝑖𝑛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=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100 </m:t>
                    </m:r>
                    <m:r>
                      <a:rPr lang="en-US" altLang="ko-KR" sz="1800" i="1">
                        <a:solidFill>
                          <a:schemeClr val="tx1"/>
                        </a:solidFill>
                        <a:latin typeface="Cambria Math"/>
                        <a:ea typeface="나눔고딕" pitchFamily="50" charset="-127"/>
                      </a:rPr>
                      <m:t>𝑀𝑒𝑉</m:t>
                    </m:r>
                  </m:oMath>
                </a14:m>
                <a:endParaRPr lang="en-US" altLang="ko-KR" sz="1800" dirty="0" smtClean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lvl="1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• Warn map cut : to reject event from noisy or dead towers and tower which is adjacent to the problematic tower or edge of </a:t>
                </a:r>
                <a:r>
                  <a:rPr lang="en-US" altLang="ko-KR" sz="1800" dirty="0" err="1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EMCal</a:t>
                </a:r>
                <a:r>
                  <a:rPr lang="en-US" altLang="ko-KR" sz="1800" dirty="0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.</a:t>
                </a:r>
              </a:p>
              <a:p>
                <a:pPr marL="0" lvl="1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• Shower shape cut </a:t>
                </a:r>
              </a:p>
              <a:p>
                <a:pPr marL="0" lvl="1" indent="0" algn="just">
                  <a:buNone/>
                </a:pPr>
                <a:r>
                  <a:rPr lang="en-US" altLang="ko-KR" sz="1800" dirty="0">
                    <a:latin typeface="Times New Roman" pitchFamily="18" charset="0"/>
                    <a:ea typeface="바탕"/>
                    <a:cs typeface="Times New Roman" pitchFamily="18" charset="0"/>
                  </a:rPr>
                  <a:t>:</a:t>
                </a:r>
                <a:r>
                  <a:rPr lang="en-US" altLang="ko-KR" sz="1800" dirty="0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Because interaction mechanism of hadron is different from photon, shower shape of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hadron in </a:t>
                </a:r>
                <a:r>
                  <a:rPr lang="en-US" altLang="ko-KR" sz="1800" dirty="0" err="1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EMCal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is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different with that of photon.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By using this, we can distinguish hadron and electromagnetic event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</a:t>
                </a:r>
                <a:endParaRPr lang="en-US" altLang="ko-KR" sz="1800" dirty="0" smtClean="0">
                  <a:latin typeface="Times New Roman" pitchFamily="18" charset="0"/>
                  <a:ea typeface="바탕"/>
                  <a:cs typeface="Times New Roman" pitchFamily="18" charset="0"/>
                </a:endParaRPr>
              </a:p>
              <a:p>
                <a:pPr marL="0" lvl="1" indent="0" algn="just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Time of flight cut. :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 reject slow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hadron event and noise event.</a:t>
                </a:r>
              </a:p>
              <a:p>
                <a:pPr marL="0" lvl="1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바탕"/>
                    <a:cs typeface="Times New Roman" pitchFamily="18" charset="0"/>
                  </a:rPr>
                  <a:t>• Charge veto cut : to reject charged track event.</a:t>
                </a:r>
                <a:endParaRPr lang="en-US" altLang="ko-KR" sz="1800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lvl="1" indent="0" algn="just">
                  <a:buNone/>
                </a:pPr>
                <a:endParaRPr lang="en-US" altLang="ko-KR" sz="180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ea typeface="바탕"/>
                  </a:rPr>
                  <a:t> </a:t>
                </a:r>
              </a:p>
            </p:txBody>
          </p:sp>
        </mc:Choice>
        <mc:Fallback xmlns="">
          <p:sp>
            <p:nvSpPr>
              <p:cNvPr id="1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  <a:blipFill rotWithShape="1">
                <a:blip r:embed="rId3"/>
                <a:stretch>
                  <a:fillRect l="-648" t="-784" r="-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9795" y="195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3. Event selection.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13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Event selection – TOF cut.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ko-KR" sz="1800" dirty="0" smtClean="0">
                    <a:ea typeface="나눔고딕" pitchFamily="50" charset="-127"/>
                  </a:rPr>
                  <a:t>• </a:t>
                </a:r>
                <a:r>
                  <a:rPr lang="en-US" altLang="ko-KR" sz="1800" dirty="0" err="1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EMCal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can measure TOF with resolution 200ps.</a:t>
                </a:r>
              </a:p>
              <a:p>
                <a:pPr marL="0" indent="0" algn="just">
                  <a:buNone/>
                </a:pPr>
                <a:endParaRPr lang="en-US" altLang="ko-KR" sz="1800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If we set small window for TOF of </a:t>
                </a:r>
                <a:r>
                  <a:rPr lang="en-US" altLang="ko-KR" sz="1800" dirty="0" err="1">
                    <a:latin typeface="Times New Roman" pitchFamily="18" charset="0"/>
                    <a:cs typeface="Times New Roman" pitchFamily="18" charset="0"/>
                  </a:rPr>
                  <a:t>EMCal</a:t>
                </a:r>
                <a:r>
                  <a:rPr lang="en-US" altLang="ko-KR" sz="1800" dirty="0">
                    <a:latin typeface="Times New Roman" pitchFamily="18" charset="0"/>
                    <a:cs typeface="Times New Roman" pitchFamily="18" charset="0"/>
                  </a:rPr>
                  <a:t>, we can reject slow hadron events and noise events without losing gamma events</a:t>
                </a:r>
                <a:r>
                  <a:rPr lang="en-US" altLang="ko-KR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 smtClean="0">
                  <a:solidFill>
                    <a:schemeClr val="tx1"/>
                  </a:solidFill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Before applying </a:t>
                </a:r>
                <a:r>
                  <a:rPr lang="en-US" altLang="ko-KR" sz="1800" dirty="0" err="1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tof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cut, EMC </a:t>
                </a:r>
                <a:r>
                  <a:rPr lang="en-US" altLang="ko-KR" sz="1800" dirty="0" err="1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tof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tower by tower calibration is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needed.</a:t>
                </a:r>
              </a:p>
              <a:p>
                <a:pPr marL="0" indent="0">
                  <a:buNone/>
                </a:pPr>
                <a:endParaRPr lang="en-US" altLang="ko-KR" sz="1800" dirty="0" smtClean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Draw </a:t>
                </a:r>
                <a:r>
                  <a:rPr lang="en-US" altLang="ko-KR" sz="1800" dirty="0" err="1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tof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histogram tower by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tower.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Tight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shower shape cut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was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applied to reject hadron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event.</a:t>
                </a: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Find 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the peak time and set this time to correction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time of the tower.</a:t>
                </a: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• </a:t>
                </a: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 Then</a:t>
                </a:r>
                <a:r>
                  <a:rPr lang="en-US" altLang="ko-KR" sz="1800" dirty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𝑇𝑜𝐹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=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𝐸𝑀𝐶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𝑇𝑂𝐹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−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𝐵𝐵𝐶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𝑡𝑖𝑚𝑒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𝑧𝑒𝑟𝑜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−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𝑐𝑜𝑟𝑟𝑒𝑐𝑡𝑖𝑜𝑛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 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𝑡𝑖𝑚𝑒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+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𝑑𝑖𝑠𝑡𝑎𝑛𝑐𝑒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/c</a:t>
                </a:r>
              </a:p>
              <a:p>
                <a:pPr marL="0" indent="0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Here,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𝑑𝑖𝑠𝑡𝑎𝑛𝑐𝑒</m:t>
                    </m:r>
                    <m:r>
                      <a:rPr lang="en-US" altLang="ko-KR" sz="1800" i="1">
                        <a:latin typeface="Cambria Math"/>
                        <a:ea typeface="나눔고딕" pitchFamily="50" charset="-127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(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𝑥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h𝑖𝑡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𝑜𝑛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𝐸𝑀𝐶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(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𝑦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h𝑖𝑡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𝑜𝑛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𝐸𝑀𝐶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800" i="1">
                            <a:latin typeface="Cambria Math"/>
                            <a:ea typeface="나눔고딕" pitchFamily="50" charset="-127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(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𝑧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h𝑖𝑡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𝑜𝑛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𝐸𝑀𝐶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 −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𝑧𝑉𝑒𝑟𝑡𝑒𝑥</m:t>
                            </m:r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/>
                                <a:ea typeface="나눔고딕" pitchFamily="50" charset="-127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sz="1800" dirty="0">
                    <a:latin typeface="나눔고딕" pitchFamily="50" charset="-127"/>
                    <a:ea typeface="나눔고딕" pitchFamily="50" charset="-127"/>
                  </a:rPr>
                  <a:t>     </a:t>
                </a: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latin typeface="Times New Roman" pitchFamily="18" charset="0"/>
                    <a:ea typeface="나눔고딕" pitchFamily="50" charset="-127"/>
                    <a:cs typeface="Times New Roman" pitchFamily="18" charset="0"/>
                  </a:rPr>
                  <a:t>.</a:t>
                </a:r>
                <a:endParaRPr lang="en-US" altLang="ko-KR" sz="1800" dirty="0">
                  <a:latin typeface="Times New Roman" pitchFamily="18" charset="0"/>
                  <a:ea typeface="나눔고딕" pitchFamily="50" charset="-127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altLang="ko-KR" sz="180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0" indent="0" algn="just">
                  <a:buNone/>
                </a:pPr>
                <a:r>
                  <a:rPr lang="en-US" altLang="ko-KR" sz="1800" dirty="0" smtClean="0">
                    <a:solidFill>
                      <a:schemeClr val="tx1"/>
                    </a:solidFill>
                    <a:ea typeface="바탕"/>
                  </a:rPr>
                  <a:t> </a:t>
                </a:r>
              </a:p>
            </p:txBody>
          </p:sp>
        </mc:Choice>
        <mc:Fallback xmlns="">
          <p:sp>
            <p:nvSpPr>
              <p:cNvPr id="1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1783509"/>
                <a:ext cx="8470547" cy="4663365"/>
              </a:xfrm>
              <a:prstGeom prst="rect">
                <a:avLst/>
              </a:prstGeom>
              <a:blipFill rotWithShape="1">
                <a:blip r:embed="rId3"/>
                <a:stretch>
                  <a:fillRect l="-648" t="-784" r="-576" b="-91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95" y="195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3. Event selection – TOF cut.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0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66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ko-KR" sz="18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95" y="195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Neutral pion analysis</a:t>
            </a:r>
            <a:endParaRPr lang="en-US" altLang="ko-KR" sz="8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Picture 2" descr="C:\Users\dirac\Dropbox\Shared_Files_With_Vmwares\Run13_TOF_Calibation\tof_sector_0\tof_0_3_3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0293"/>
            <a:ext cx="450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rac\Desktop\to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71" y="3431840"/>
            <a:ext cx="7281447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08478" y="1323833"/>
                <a:ext cx="40218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latin typeface="Times New Roman" pitchFamily="18" charset="0"/>
                    <a:cs typeface="Times New Roman" pitchFamily="18" charset="0"/>
                  </a:rPr>
                  <a:t>At least one cluster should be in the TOF window.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Times New Roman" pitchFamily="18" charset="0"/>
                      </a:rPr>
                      <m:t>±10</m:t>
                    </m:r>
                    <m:r>
                      <a:rPr lang="en-US" altLang="ko-KR" b="0" i="1" smtClean="0">
                        <a:latin typeface="Cambria Math"/>
                        <a:cs typeface="Times New Roman" pitchFamily="18" charset="0"/>
                      </a:rPr>
                      <m:t>𝑛𝑠</m:t>
                    </m:r>
                  </m:oMath>
                </a14:m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ko-KR" dirty="0" smtClean="0">
                    <a:latin typeface="Times New Roman" pitchFamily="18" charset="0"/>
                    <a:cs typeface="Times New Roman" pitchFamily="18" charset="0"/>
                  </a:rPr>
                  <a:t>Width of the TOF window isn’t  fixed.</a:t>
                </a:r>
              </a:p>
              <a:p>
                <a:endParaRPr lang="ko-KR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78" y="1323833"/>
                <a:ext cx="4021864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1212" t="-2058" r="-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21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2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6836</TotalTime>
  <Words>1450</Words>
  <Application>Microsoft Office PowerPoint</Application>
  <PresentationFormat>화면 슬라이드 쇼(4:3)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굴림</vt:lpstr>
      <vt:lpstr>Arial</vt:lpstr>
      <vt:lpstr>바탕</vt:lpstr>
      <vt:lpstr>나눔고딕</vt:lpstr>
      <vt:lpstr>맑은 고딕</vt:lpstr>
      <vt:lpstr>Times New Roman</vt:lpstr>
      <vt:lpstr>Cambria Math</vt:lpstr>
      <vt:lpstr>Wingdings</vt:lpstr>
      <vt:lpstr>Office 테마</vt:lpstr>
      <vt:lpstr>Inseok’s self introduction. - Run13 π^0 A_LL analysis.</vt:lpstr>
      <vt:lpstr>Self Introduction</vt:lpstr>
      <vt:lpstr>1. Motivation</vt:lpstr>
      <vt:lpstr>PowerPoint 프레젠테이션</vt:lpstr>
      <vt:lpstr>2. detecting and reconstructing π^0</vt:lpstr>
      <vt:lpstr>PowerPoint 프레젠테이션</vt:lpstr>
      <vt:lpstr>3. Event selection - ongoing</vt:lpstr>
      <vt:lpstr>Event selection – TOF cut.</vt:lpstr>
      <vt:lpstr>PowerPoint 프레젠테이션</vt:lpstr>
      <vt:lpstr>Event selection – charge veto cut.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dirac</cp:lastModifiedBy>
  <cp:revision>257</cp:revision>
  <cp:lastPrinted>2011-08-28T13:13:29Z</cp:lastPrinted>
  <dcterms:created xsi:type="dcterms:W3CDTF">2011-08-24T01:05:33Z</dcterms:created>
  <dcterms:modified xsi:type="dcterms:W3CDTF">2013-07-03T01:17:08Z</dcterms:modified>
</cp:coreProperties>
</file>