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2"/>
  </p:notesMasterIdLst>
  <p:sldIdLst>
    <p:sldId id="256" r:id="rId2"/>
    <p:sldId id="257" r:id="rId3"/>
    <p:sldId id="260" r:id="rId4"/>
    <p:sldId id="262" r:id="rId5"/>
    <p:sldId id="261" r:id="rId6"/>
    <p:sldId id="263" r:id="rId7"/>
    <p:sldId id="272" r:id="rId8"/>
    <p:sldId id="265" r:id="rId9"/>
    <p:sldId id="269" r:id="rId10"/>
    <p:sldId id="273" r:id="rId1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10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5379316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6476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96854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02222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59517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1600200"/>
            <a:ext cx="9144000" cy="3657600"/>
          </a:xfrm>
          <a:prstGeom prst="rect">
            <a:avLst/>
          </a:prstGeom>
          <a:solidFill>
            <a:schemeClr val="dk1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9" name="Shape 9"/>
          <p:cNvGrpSpPr/>
          <p:nvPr/>
        </p:nvGrpSpPr>
        <p:grpSpPr>
          <a:xfrm>
            <a:off x="0" y="-1438"/>
            <a:ext cx="1827407" cy="6859503"/>
            <a:chOff x="0" y="-1438"/>
            <a:chExt cx="798029" cy="6859503"/>
          </a:xfrm>
        </p:grpSpPr>
        <p:sp>
          <p:nvSpPr>
            <p:cNvPr id="10" name="Shape 10"/>
            <p:cNvSpPr/>
            <p:nvPr/>
          </p:nvSpPr>
          <p:spPr>
            <a:xfrm>
              <a:off x="0" y="-1438"/>
              <a:ext cx="798029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0" y="0"/>
              <a:ext cx="399014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12" name="Shape 12"/>
          <p:cNvGrpSpPr/>
          <p:nvPr/>
        </p:nvGrpSpPr>
        <p:grpSpPr>
          <a:xfrm flipH="1">
            <a:off x="7316591" y="0"/>
            <a:ext cx="1827407" cy="6859503"/>
            <a:chOff x="0" y="-1438"/>
            <a:chExt cx="798029" cy="6859503"/>
          </a:xfrm>
        </p:grpSpPr>
        <p:sp>
          <p:nvSpPr>
            <p:cNvPr id="13" name="Shape 13"/>
            <p:cNvSpPr/>
            <p:nvPr/>
          </p:nvSpPr>
          <p:spPr>
            <a:xfrm>
              <a:off x="0" y="-1438"/>
              <a:ext cx="798029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0" y="0"/>
              <a:ext cx="399014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2090913"/>
            <a:ext cx="7772400" cy="165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685800" y="3886200"/>
            <a:ext cx="7772400" cy="878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-1438"/>
            <a:ext cx="9144000" cy="15254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19" name="Shape 19"/>
          <p:cNvGrpSpPr/>
          <p:nvPr/>
        </p:nvGrpSpPr>
        <p:grpSpPr>
          <a:xfrm>
            <a:off x="0" y="-1438"/>
            <a:ext cx="649180" cy="6859503"/>
            <a:chOff x="0" y="-1438"/>
            <a:chExt cx="649180" cy="6859503"/>
          </a:xfrm>
        </p:grpSpPr>
        <p:sp>
          <p:nvSpPr>
            <p:cNvPr id="20" name="Shape 20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22" name="Shape 22"/>
          <p:cNvGrpSpPr/>
          <p:nvPr/>
        </p:nvGrpSpPr>
        <p:grpSpPr>
          <a:xfrm flipH="1">
            <a:off x="8494493" y="0"/>
            <a:ext cx="649180" cy="6859503"/>
            <a:chOff x="0" y="-1438"/>
            <a:chExt cx="649180" cy="6859503"/>
          </a:xfrm>
        </p:grpSpPr>
        <p:sp>
          <p:nvSpPr>
            <p:cNvPr id="23" name="Shape 2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25" name="Shape 25"/>
          <p:cNvSpPr/>
          <p:nvPr/>
        </p:nvSpPr>
        <p:spPr>
          <a:xfrm>
            <a:off x="0" y="6324600"/>
            <a:ext cx="9144000" cy="5348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0" y="-1438"/>
            <a:ext cx="9144000" cy="15254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30" name="Shape 30"/>
          <p:cNvGrpSpPr/>
          <p:nvPr/>
        </p:nvGrpSpPr>
        <p:grpSpPr>
          <a:xfrm>
            <a:off x="0" y="-1438"/>
            <a:ext cx="649180" cy="6859503"/>
            <a:chOff x="0" y="-1438"/>
            <a:chExt cx="649180" cy="6859503"/>
          </a:xfrm>
        </p:grpSpPr>
        <p:sp>
          <p:nvSpPr>
            <p:cNvPr id="31" name="Shape 31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33" name="Shape 33"/>
          <p:cNvGrpSpPr/>
          <p:nvPr/>
        </p:nvGrpSpPr>
        <p:grpSpPr>
          <a:xfrm flipH="1">
            <a:off x="8494493" y="0"/>
            <a:ext cx="649180" cy="6859503"/>
            <a:chOff x="0" y="-1438"/>
            <a:chExt cx="649180" cy="6859503"/>
          </a:xfrm>
        </p:grpSpPr>
        <p:sp>
          <p:nvSpPr>
            <p:cNvPr id="34" name="Shape 34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36" name="Shape 36"/>
          <p:cNvSpPr/>
          <p:nvPr/>
        </p:nvSpPr>
        <p:spPr>
          <a:xfrm>
            <a:off x="0" y="6324600"/>
            <a:ext cx="9144000" cy="5348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0" y="-1438"/>
            <a:ext cx="9144000" cy="15254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42" name="Shape 42"/>
          <p:cNvGrpSpPr/>
          <p:nvPr/>
        </p:nvGrpSpPr>
        <p:grpSpPr>
          <a:xfrm>
            <a:off x="0" y="-1438"/>
            <a:ext cx="649180" cy="6859503"/>
            <a:chOff x="0" y="-1438"/>
            <a:chExt cx="649180" cy="6859503"/>
          </a:xfrm>
        </p:grpSpPr>
        <p:sp>
          <p:nvSpPr>
            <p:cNvPr id="43" name="Shape 4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45" name="Shape 45"/>
          <p:cNvGrpSpPr/>
          <p:nvPr/>
        </p:nvGrpSpPr>
        <p:grpSpPr>
          <a:xfrm flipH="1">
            <a:off x="8494493" y="0"/>
            <a:ext cx="649180" cy="6859503"/>
            <a:chOff x="0" y="-1438"/>
            <a:chExt cx="649180" cy="6859503"/>
          </a:xfrm>
        </p:grpSpPr>
        <p:sp>
          <p:nvSpPr>
            <p:cNvPr id="46" name="Shape 46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48" name="Shape 48"/>
          <p:cNvSpPr/>
          <p:nvPr/>
        </p:nvSpPr>
        <p:spPr>
          <a:xfrm>
            <a:off x="0" y="6324600"/>
            <a:ext cx="9144000" cy="5348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-1438"/>
            <a:ext cx="9144000" cy="15254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52" name="Shape 52"/>
          <p:cNvGrpSpPr/>
          <p:nvPr/>
        </p:nvGrpSpPr>
        <p:grpSpPr>
          <a:xfrm>
            <a:off x="0" y="-1438"/>
            <a:ext cx="649180" cy="6859503"/>
            <a:chOff x="0" y="-1438"/>
            <a:chExt cx="649180" cy="6859503"/>
          </a:xfrm>
        </p:grpSpPr>
        <p:sp>
          <p:nvSpPr>
            <p:cNvPr id="53" name="Shape 5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55" name="Shape 55"/>
          <p:cNvGrpSpPr/>
          <p:nvPr/>
        </p:nvGrpSpPr>
        <p:grpSpPr>
          <a:xfrm flipH="1">
            <a:off x="8494493" y="0"/>
            <a:ext cx="649180" cy="6859503"/>
            <a:chOff x="0" y="-1438"/>
            <a:chExt cx="649180" cy="6859503"/>
          </a:xfrm>
        </p:grpSpPr>
        <p:sp>
          <p:nvSpPr>
            <p:cNvPr id="56" name="Shape 56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58" name="Shape 58"/>
          <p:cNvSpPr/>
          <p:nvPr/>
        </p:nvSpPr>
        <p:spPr>
          <a:xfrm>
            <a:off x="0" y="6324600"/>
            <a:ext cx="9144000" cy="5348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>
                <a:solidFill>
                  <a:schemeClr val="lt2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>
                <a:solidFill>
                  <a:schemeClr val="lt2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>
                <a:solidFill>
                  <a:schemeClr val="lt2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>
                <a:solidFill>
                  <a:schemeClr val="lt2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>
                <a:solidFill>
                  <a:schemeClr val="lt2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>
                <a:solidFill>
                  <a:schemeClr val="lt2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>
                <a:solidFill>
                  <a:schemeClr val="lt2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>
                <a:solidFill>
                  <a:schemeClr val="lt2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lt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480"/>
              </a:spcBef>
              <a:buClr>
                <a:schemeClr val="lt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lt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4.png"/><Relationship Id="rId7" Type="http://schemas.openxmlformats.org/officeDocument/2006/relationships/image" Target="../media/image3.wmf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png"/><Relationship Id="rId5" Type="http://schemas.openxmlformats.org/officeDocument/2006/relationships/image" Target="../media/image2.wmf"/><Relationship Id="rId10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iki.bnl.gov/rhicspin/Polarimetry/H-jet/Run13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ctrTitle"/>
          </p:nvPr>
        </p:nvSpPr>
        <p:spPr>
          <a:xfrm>
            <a:off x="685800" y="2090913"/>
            <a:ext cx="7772400" cy="1650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ko"/>
              <a:t>Self Introduction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subTitle" idx="1"/>
          </p:nvPr>
        </p:nvSpPr>
        <p:spPr>
          <a:xfrm>
            <a:off x="685800" y="3886200"/>
            <a:ext cx="7772400" cy="878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ko"/>
              <a:t>Minjung Kim</a:t>
            </a:r>
          </a:p>
          <a:p>
            <a:pPr>
              <a:buNone/>
            </a:pPr>
            <a:r>
              <a:rPr lang="ko"/>
              <a:t>spin fest 2013.07.04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776" y="3778761"/>
            <a:ext cx="4554224" cy="3088497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029" y="-35330"/>
            <a:ext cx="4554224" cy="3088497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041" y="3778761"/>
            <a:ext cx="4554224" cy="3088497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253" y="0"/>
            <a:ext cx="4554224" cy="3088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51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US" altLang="ko" dirty="0" smtClean="0"/>
              <a:t>General</a:t>
            </a:r>
            <a:r>
              <a:rPr lang="ko" dirty="0" smtClean="0"/>
              <a:t> </a:t>
            </a:r>
            <a:r>
              <a:rPr lang="ko" dirty="0"/>
              <a:t>information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ko" sz="2400" dirty="0"/>
              <a:t>Name: Minjung </a:t>
            </a:r>
            <a:r>
              <a:rPr lang="ko" sz="2400" dirty="0" smtClean="0"/>
              <a:t>Kim </a:t>
            </a:r>
            <a:r>
              <a:rPr lang="ko" sz="2400" dirty="0"/>
              <a:t>(김민정, 金旼正</a:t>
            </a:r>
            <a:r>
              <a:rPr lang="ko" sz="2400" dirty="0" smtClean="0"/>
              <a:t>)</a:t>
            </a:r>
            <a:endParaRPr lang="ko" sz="2400" dirty="0"/>
          </a:p>
          <a:p>
            <a:pPr lvl="0" rtl="0">
              <a:buNone/>
            </a:pPr>
            <a:r>
              <a:rPr lang="ko" sz="2400" dirty="0"/>
              <a:t>Birth: Chuncheon, South Korea</a:t>
            </a:r>
          </a:p>
          <a:p>
            <a:pPr lvl="0" rtl="0">
              <a:buNone/>
            </a:pPr>
            <a:r>
              <a:rPr lang="ko" sz="2400" dirty="0"/>
              <a:t>Affiliation: Seoul National University</a:t>
            </a:r>
          </a:p>
          <a:p>
            <a:pPr marL="1828800" lvl="0" indent="457200" rtl="0">
              <a:buNone/>
            </a:pPr>
            <a:r>
              <a:rPr lang="ko" sz="2400" dirty="0"/>
              <a:t>-2nd year Master course </a:t>
            </a:r>
          </a:p>
          <a:p>
            <a:pPr marL="0" lvl="0" indent="0" rtl="0">
              <a:buNone/>
            </a:pPr>
            <a:r>
              <a:rPr lang="en-US" altLang="ko" sz="2400" dirty="0" smtClean="0"/>
              <a:t>Analysis:</a:t>
            </a:r>
          </a:p>
          <a:p>
            <a:pPr marL="0" lvl="0" indent="0" rtl="0">
              <a:buNone/>
            </a:pPr>
            <a:r>
              <a:rPr lang="en-US" altLang="ko" sz="2400" dirty="0" smtClean="0"/>
              <a:t>  Run13 local </a:t>
            </a:r>
            <a:r>
              <a:rPr lang="en-US" altLang="ko" sz="2400" dirty="0" smtClean="0"/>
              <a:t>polarimeter</a:t>
            </a:r>
          </a:p>
          <a:p>
            <a:pPr marL="0" lvl="0" indent="0" rtl="0">
              <a:buNone/>
            </a:pPr>
            <a:endParaRPr lang="en-US" altLang="ko" sz="2400" dirty="0"/>
          </a:p>
          <a:p>
            <a:pPr marL="0" lvl="0" indent="0" rtl="0">
              <a:buNone/>
            </a:pPr>
            <a:r>
              <a:rPr lang="en-US" altLang="ko" sz="2400" dirty="0" smtClean="0"/>
              <a:t>I have joined PHENIX collaboration since run13.</a:t>
            </a:r>
            <a:endParaRPr lang="ko" sz="24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US" altLang="ko" dirty="0" smtClean="0"/>
              <a:t>Local Polarimeter - Purpose</a:t>
            </a:r>
            <a:endParaRPr lang="ko" dirty="0"/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US" altLang="ko-KR" sz="2400" dirty="0"/>
              <a:t> </a:t>
            </a:r>
            <a:r>
              <a:rPr lang="en-US" altLang="ko-KR" sz="2400" dirty="0" smtClean="0"/>
              <a:t> The stable </a:t>
            </a:r>
            <a:r>
              <a:rPr lang="en-US" altLang="ko-KR" sz="2400" dirty="0"/>
              <a:t>spin direction in the RHIC ring </a:t>
            </a:r>
            <a:r>
              <a:rPr lang="en-US" altLang="ko-KR" sz="2400" dirty="0" smtClean="0"/>
              <a:t>is vertical </a:t>
            </a:r>
            <a:r>
              <a:rPr lang="en-US" altLang="ko-KR" sz="2400" dirty="0"/>
              <a:t>(up to sky, or down). Spin rotators, which are located along the beam pipe just outside of the PHENIX interaction region, rotate the proton beam</a:t>
            </a:r>
            <a:r>
              <a:rPr lang="ko-KR" altLang="ko-KR" sz="2400" dirty="0"/>
              <a:t>’</a:t>
            </a:r>
            <a:r>
              <a:rPr lang="en-US" altLang="ko-KR" sz="2400" dirty="0"/>
              <a:t>s polarization to longitudinal</a:t>
            </a:r>
            <a:r>
              <a:rPr lang="en-US" altLang="ko-KR" sz="2400" dirty="0" smtClean="0"/>
              <a:t>.</a:t>
            </a:r>
          </a:p>
          <a:p>
            <a:pPr marL="0" indent="0">
              <a:buNone/>
            </a:pPr>
            <a:endParaRPr lang="ko-KR" altLang="ko-KR" sz="2400" dirty="0"/>
          </a:p>
          <a:p>
            <a:pPr marL="0" indent="0">
              <a:buNone/>
            </a:pPr>
            <a:r>
              <a:rPr lang="en-US" altLang="ko" sz="2400" dirty="0" smtClean="0"/>
              <a:t>In order to separate transverse </a:t>
            </a:r>
            <a:r>
              <a:rPr lang="en-US" altLang="ko" sz="2400" dirty="0" smtClean="0"/>
              <a:t>components of the beam’s </a:t>
            </a:r>
            <a:r>
              <a:rPr lang="en-US" altLang="ko" sz="2400" dirty="0" smtClean="0"/>
              <a:t>polarization, the local </a:t>
            </a:r>
            <a:r>
              <a:rPr lang="en-US" altLang="ko" sz="2400" dirty="0"/>
              <a:t>polarimeter is used .</a:t>
            </a:r>
            <a:endParaRPr lang="en-US" altLang="ko" sz="2400" dirty="0" smtClean="0"/>
          </a:p>
          <a:p>
            <a:pPr marL="0" indent="0">
              <a:buNone/>
            </a:pPr>
            <a:endParaRPr lang="ko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" dirty="0" smtClean="0"/>
              <a:t>What does it measure?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2000" dirty="0"/>
              <a:t>The transverse polarization component is determined by measuring a neutron asymmetry in the nearly zero degree region. 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Neutrons </a:t>
            </a:r>
            <a:r>
              <a:rPr lang="en-US" altLang="ko-KR" sz="2000" dirty="0"/>
              <a:t>produced from polarized proton + proton collisions go to the left hemisphere more frequently with spin up, and to the right hemisphere more frequently with spin down. 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Local </a:t>
            </a:r>
            <a:r>
              <a:rPr lang="en-US" altLang="ko-KR" sz="2000" dirty="0"/>
              <a:t>Polarimeter is used to get produced neutrons’ trajectories, and the results are used to calculate transverse component of the proton beam’s polarization.</a:t>
            </a:r>
            <a:endParaRPr lang="ko-KR" altLang="ko-KR" sz="2000" dirty="0"/>
          </a:p>
          <a:p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0437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en-US" altLang="ko" dirty="0" smtClean="0"/>
              <a:t>Subsystem – ZDC/SMD</a:t>
            </a:r>
            <a:endParaRPr dirty="0"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199" y="3213846"/>
            <a:ext cx="8095129" cy="308511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altLang="ko-KR" sz="2400" dirty="0"/>
              <a:t>Consists of </a:t>
            </a:r>
            <a:r>
              <a:rPr lang="en-US" altLang="ko-KR" sz="2400" dirty="0" smtClean="0"/>
              <a:t>3 ZDC modules, </a:t>
            </a:r>
            <a:r>
              <a:rPr lang="en-US" altLang="ko-KR" sz="2400" dirty="0"/>
              <a:t>and </a:t>
            </a:r>
            <a:r>
              <a:rPr lang="en-US" altLang="ko-KR" sz="2400" dirty="0" smtClean="0"/>
              <a:t>SMD. </a:t>
            </a:r>
            <a:r>
              <a:rPr lang="en-US" altLang="ko-KR" sz="2400" dirty="0"/>
              <a:t>ZDC is a hadron </a:t>
            </a:r>
            <a:r>
              <a:rPr lang="en-US" altLang="ko-KR" sz="2400" dirty="0" smtClean="0"/>
              <a:t>calorimeter, and SMD </a:t>
            </a:r>
            <a:r>
              <a:rPr lang="en-US" altLang="ko-KR" sz="2400" dirty="0"/>
              <a:t>is an array of plastic </a:t>
            </a:r>
            <a:r>
              <a:rPr lang="en-US" altLang="ko-KR" sz="2400" dirty="0" smtClean="0"/>
              <a:t>scintillator.</a:t>
            </a:r>
          </a:p>
          <a:p>
            <a:r>
              <a:rPr lang="en-US" altLang="ko-KR" sz="2400" dirty="0" smtClean="0"/>
              <a:t>Located </a:t>
            </a:r>
            <a:r>
              <a:rPr lang="en-US" altLang="ko-KR" sz="2400" dirty="0"/>
              <a:t>in the RHIC tunnel, just outside of the PHENIX experimental </a:t>
            </a:r>
            <a:r>
              <a:rPr lang="en-US" altLang="ko-KR" sz="2400" dirty="0" smtClean="0"/>
              <a:t>hall. Since it is located downstream of </a:t>
            </a:r>
            <a:r>
              <a:rPr lang="en-US" altLang="ko-KR" sz="2400" dirty="0" err="1" smtClean="0"/>
              <a:t>Dx</a:t>
            </a:r>
            <a:r>
              <a:rPr lang="en-US" altLang="ko-KR" sz="2400" dirty="0" smtClean="0"/>
              <a:t> magnet, it can avoid </a:t>
            </a:r>
            <a:r>
              <a:rPr lang="en-US" altLang="ko-KR" sz="2400" dirty="0"/>
              <a:t>hits of charged particles </a:t>
            </a:r>
            <a:r>
              <a:rPr lang="en-US" altLang="ko-KR" sz="2400" dirty="0" smtClean="0"/>
              <a:t>from </a:t>
            </a:r>
            <a:r>
              <a:rPr lang="en-US" altLang="ko-KR" sz="2400" dirty="0" smtClean="0"/>
              <a:t>collision. </a:t>
            </a:r>
            <a:endParaRPr lang="en-US" altLang="ko-KR" sz="2400" dirty="0" smtClean="0"/>
          </a:p>
          <a:p>
            <a:pPr marL="0" indent="0">
              <a:buNone/>
            </a:pPr>
            <a:endParaRPr dirty="0"/>
          </a:p>
        </p:txBody>
      </p:sp>
      <p:pic>
        <p:nvPicPr>
          <p:cNvPr id="4" name="image03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1445559" y="1565554"/>
            <a:ext cx="6252882" cy="150037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" dirty="0" smtClean="0"/>
              <a:t>Analysis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텍스트 개체 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altLang="ko-KR" dirty="0"/>
                  <a:t>Raw asymmetry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altLang="ko-KR" dirty="0"/>
                  <a:t> , and physics asymmetry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altLang="ko-KR" dirty="0" smtClean="0"/>
                  <a:t>, and transverse component </a:t>
                </a:r>
                <a:r>
                  <a:rPr lang="en-US" altLang="ko-KR" dirty="0"/>
                  <a:t>for the neutron production are defined as follows</a:t>
                </a:r>
                <a:r>
                  <a:rPr lang="en-US" altLang="ko-KR" dirty="0" smtClean="0"/>
                  <a:t>.</a:t>
                </a:r>
              </a:p>
              <a:p>
                <a:endParaRPr lang="en-US" altLang="ko-KR" dirty="0"/>
              </a:p>
              <a:p>
                <a:endParaRPr lang="en-US" altLang="ko-KR" dirty="0" smtClean="0"/>
              </a:p>
              <a:p>
                <a:pPr marL="0" indent="0">
                  <a:buNone/>
                </a:pPr>
                <a:endParaRPr lang="ko-KR" altLang="ko-KR" dirty="0"/>
              </a:p>
              <a:p>
                <a:pPr marL="0" indent="0">
                  <a:buNone/>
                </a:pPr>
                <a:r>
                  <a:rPr lang="en-US" altLang="ko-KR" dirty="0" smtClean="0"/>
                  <a:t>                         </a:t>
                </a:r>
                <a:endParaRPr lang="ko-KR" altLang="en-US" dirty="0"/>
              </a:p>
            </p:txBody>
          </p:sp>
        </mc:Choice>
        <mc:Fallback xmlns="">
          <p:sp>
            <p:nvSpPr>
              <p:cNvPr id="3" name="텍스트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3"/>
                <a:stretch>
                  <a:fillRect l="-3259" t="-5897" r="-66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개체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5341667"/>
              </p:ext>
            </p:extLst>
          </p:nvPr>
        </p:nvGraphicFramePr>
        <p:xfrm>
          <a:off x="754436" y="3427053"/>
          <a:ext cx="3042864" cy="768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" name="수식" r:id="rId4" imgW="2311200" imgH="583920" progId="Equation.3">
                  <p:embed/>
                </p:oleObj>
              </mc:Choice>
              <mc:Fallback>
                <p:oleObj name="수식" r:id="rId4" imgW="2311200" imgH="5839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436" y="3427053"/>
                        <a:ext cx="3042864" cy="7684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1430968"/>
              </p:ext>
            </p:extLst>
          </p:nvPr>
        </p:nvGraphicFramePr>
        <p:xfrm>
          <a:off x="3359388" y="4482123"/>
          <a:ext cx="1993017" cy="6985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1" name="수식" r:id="rId6" imgW="1231560" imgH="431640" progId="Equation.3">
                  <p:embed/>
                </p:oleObj>
              </mc:Choice>
              <mc:Fallback>
                <p:oleObj name="수식" r:id="rId6" imgW="123156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9388" y="4482123"/>
                        <a:ext cx="1993017" cy="6985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9" name="그림 38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857357" y="3050807"/>
            <a:ext cx="1815465" cy="1495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graphicFrame>
        <p:nvGraphicFramePr>
          <p:cNvPr id="40" name="개체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2101254"/>
              </p:ext>
            </p:extLst>
          </p:nvPr>
        </p:nvGraphicFramePr>
        <p:xfrm>
          <a:off x="2639979" y="5906493"/>
          <a:ext cx="3238500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2" name="수식" r:id="rId9" imgW="2197080" imgH="431640" progId="Equation.3">
                  <p:embed/>
                </p:oleObj>
              </mc:Choice>
              <mc:Fallback>
                <p:oleObj name="수식" r:id="rId9" imgW="2197080" imgH="43164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9979" y="5906493"/>
                        <a:ext cx="3238500" cy="6365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" name="그림 40" descr="17169ggg.png"/>
          <p:cNvPicPr/>
          <p:nvPr/>
        </p:nvPicPr>
        <p:blipFill rotWithShape="1">
          <a:blip r:embed="rId11"/>
          <a:srcRect r="50352" b="497"/>
          <a:stretch/>
        </p:blipFill>
        <p:spPr>
          <a:xfrm>
            <a:off x="331643" y="4344922"/>
            <a:ext cx="2757709" cy="1665223"/>
          </a:xfrm>
          <a:prstGeom prst="rect">
            <a:avLst/>
          </a:prstGeom>
        </p:spPr>
      </p:pic>
      <p:pic>
        <p:nvPicPr>
          <p:cNvPr id="10" name="그림 9" descr="17186ggg.png"/>
          <p:cNvPicPr/>
          <p:nvPr/>
        </p:nvPicPr>
        <p:blipFill rotWithShape="1">
          <a:blip r:embed="rId12"/>
          <a:srcRect l="-1" r="50901" b="2231"/>
          <a:stretch/>
        </p:blipFill>
        <p:spPr>
          <a:xfrm>
            <a:off x="5993209" y="4893881"/>
            <a:ext cx="2857955" cy="177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75122" y="4482123"/>
            <a:ext cx="1579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SMD plane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442436" y="6505293"/>
            <a:ext cx="193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RHIC polarization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06800" y="5363269"/>
            <a:ext cx="193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RHIC </a:t>
            </a:r>
            <a:r>
              <a:rPr lang="en-US" altLang="ko-KR" dirty="0" err="1" smtClean="0"/>
              <a:t>polariation</a:t>
            </a:r>
            <a:endParaRPr lang="ko-KR" altLang="en-US" dirty="0"/>
          </a:p>
        </p:txBody>
      </p:sp>
      <p:cxnSp>
        <p:nvCxnSpPr>
          <p:cNvPr id="19" name="직선 화살표 연결선 18"/>
          <p:cNvCxnSpPr/>
          <p:nvPr/>
        </p:nvCxnSpPr>
        <p:spPr>
          <a:xfrm flipH="1">
            <a:off x="3911600" y="3734410"/>
            <a:ext cx="16256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직선 화살표 연결선 22"/>
          <p:cNvCxnSpPr/>
          <p:nvPr/>
        </p:nvCxnSpPr>
        <p:spPr>
          <a:xfrm>
            <a:off x="2993483" y="4505540"/>
            <a:ext cx="918117" cy="1304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화살표 연결선 28"/>
          <p:cNvCxnSpPr/>
          <p:nvPr/>
        </p:nvCxnSpPr>
        <p:spPr>
          <a:xfrm flipH="1">
            <a:off x="5710693" y="5782881"/>
            <a:ext cx="467312" cy="1946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/>
          <p:nvPr/>
        </p:nvCxnSpPr>
        <p:spPr>
          <a:xfrm flipV="1">
            <a:off x="4089400" y="5177533"/>
            <a:ext cx="0" cy="1528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화살표 연결선 33"/>
          <p:cNvCxnSpPr/>
          <p:nvPr/>
        </p:nvCxnSpPr>
        <p:spPr>
          <a:xfrm flipH="1">
            <a:off x="4889500" y="6515910"/>
            <a:ext cx="483336" cy="1559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연결선 43"/>
          <p:cNvCxnSpPr/>
          <p:nvPr/>
        </p:nvCxnSpPr>
        <p:spPr>
          <a:xfrm>
            <a:off x="3359388" y="5029200"/>
            <a:ext cx="3490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연결선 44"/>
          <p:cNvCxnSpPr/>
          <p:nvPr/>
        </p:nvCxnSpPr>
        <p:spPr>
          <a:xfrm>
            <a:off x="5537200" y="6543080"/>
            <a:ext cx="3490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화살표 연결선 48"/>
          <p:cNvCxnSpPr/>
          <p:nvPr/>
        </p:nvCxnSpPr>
        <p:spPr>
          <a:xfrm flipV="1">
            <a:off x="2819400" y="5177533"/>
            <a:ext cx="1943100" cy="339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92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" dirty="0" smtClean="0"/>
              <a:t>Results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84896" y="5426916"/>
            <a:ext cx="5556998" cy="1229378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2400" dirty="0" smtClean="0"/>
              <a:t>Up plot: </a:t>
            </a:r>
            <a:r>
              <a:rPr lang="en-US" altLang="ko-KR" sz="2400" dirty="0" smtClean="0"/>
              <a:t>transverse fill</a:t>
            </a:r>
          </a:p>
          <a:p>
            <a:pPr marL="0" indent="0">
              <a:buNone/>
            </a:pPr>
            <a:r>
              <a:rPr lang="en-US" altLang="ko-KR" sz="2400" dirty="0" smtClean="0"/>
              <a:t>Down plot: </a:t>
            </a:r>
            <a:r>
              <a:rPr lang="en-US" altLang="ko-KR" sz="2400" dirty="0" smtClean="0"/>
              <a:t>longitudinal fill</a:t>
            </a:r>
            <a:endParaRPr lang="ko-KR" altLang="en-US" sz="2400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idx="2"/>
          </p:nvPr>
        </p:nvSpPr>
        <p:spPr>
          <a:xfrm>
            <a:off x="5526740" y="1304365"/>
            <a:ext cx="3432335" cy="5351929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1800" dirty="0" smtClean="0"/>
              <a:t>Asymmetry (given by transverse fill)</a:t>
            </a: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/>
              <a:t>Blue: 0.082</a:t>
            </a:r>
            <a:r>
              <a:rPr lang="ko-KR" altLang="ko-KR" sz="1800" dirty="0"/>
              <a:t>±</a:t>
            </a:r>
            <a:r>
              <a:rPr lang="en-US" altLang="ko-KR" sz="1800" dirty="0"/>
              <a:t>0.009, Yellow: 0.091</a:t>
            </a:r>
            <a:r>
              <a:rPr lang="ko-KR" altLang="ko-KR" sz="1800" dirty="0"/>
              <a:t>±</a:t>
            </a:r>
            <a:r>
              <a:rPr lang="en-US" altLang="ko-KR" sz="1800" dirty="0" smtClean="0"/>
              <a:t>0.015</a:t>
            </a: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 smtClean="0"/>
              <a:t>Transverse component of longitudinal fill during local pol commissioning period</a:t>
            </a:r>
          </a:p>
          <a:p>
            <a:pPr marL="0" indent="0">
              <a:buNone/>
            </a:pPr>
            <a:r>
              <a:rPr lang="en-US" altLang="ko-KR" sz="1800" dirty="0" smtClean="0"/>
              <a:t>Blue: 0.015±0.005</a:t>
            </a: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 smtClean="0"/>
              <a:t>Yellow: 0.017±0.007</a:t>
            </a:r>
          </a:p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 smtClean="0"/>
              <a:t>(</a:t>
            </a:r>
            <a:r>
              <a:rPr lang="en-US" altLang="ko-KR" sz="1800" dirty="0"/>
              <a:t>T</a:t>
            </a:r>
            <a:r>
              <a:rPr lang="en-US" altLang="ko-KR" sz="1800" dirty="0" smtClean="0"/>
              <a:t>ransverse fill polarization</a:t>
            </a: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/>
              <a:t>Blue: </a:t>
            </a:r>
            <a:r>
              <a:rPr lang="en-US" altLang="ko-KR" sz="1800" dirty="0" smtClean="0"/>
              <a:t>0.5022±0.0544</a:t>
            </a:r>
          </a:p>
          <a:p>
            <a:pPr marL="0" indent="0">
              <a:buNone/>
            </a:pPr>
            <a:r>
              <a:rPr lang="en-US" altLang="ko-KR" sz="1800" dirty="0" smtClean="0"/>
              <a:t>Yellow</a:t>
            </a:r>
            <a:r>
              <a:rPr lang="en-US" altLang="ko-KR" sz="1800" dirty="0"/>
              <a:t>: 0.3688±0.0608</a:t>
            </a:r>
          </a:p>
          <a:p>
            <a:pPr marL="0" indent="0">
              <a:buNone/>
            </a:pPr>
            <a:r>
              <a:rPr lang="en-US" altLang="ko-KR" sz="1800" dirty="0"/>
              <a:t>Longitudinal </a:t>
            </a:r>
            <a:r>
              <a:rPr lang="en-US" altLang="ko-KR" sz="1800" dirty="0" smtClean="0"/>
              <a:t>fill polarization</a:t>
            </a: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/>
              <a:t>Blue: 0.4768±0.0444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 smtClean="0"/>
              <a:t>Yellow</a:t>
            </a:r>
            <a:r>
              <a:rPr lang="en-US" altLang="ko-KR" sz="1800" dirty="0"/>
              <a:t>: </a:t>
            </a:r>
            <a:r>
              <a:rPr lang="en-US" altLang="ko-KR" sz="1800" dirty="0" smtClean="0"/>
              <a:t>0.3447±0.0463</a:t>
            </a:r>
            <a:r>
              <a:rPr lang="en-US" altLang="ko-KR" sz="2000" dirty="0" smtClean="0"/>
              <a:t>)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2000" dirty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pic>
        <p:nvPicPr>
          <p:cNvPr id="5" name="그림 4" descr="17186ggg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84909" y="3448717"/>
            <a:ext cx="5167033" cy="1837382"/>
          </a:xfrm>
          <a:prstGeom prst="rect">
            <a:avLst/>
          </a:prstGeom>
        </p:spPr>
      </p:pic>
      <p:pic>
        <p:nvPicPr>
          <p:cNvPr id="6" name="그림 5" descr="17169ggg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184924" y="1417637"/>
            <a:ext cx="5167005" cy="1806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Run13 Transverse component(</a:t>
            </a:r>
            <a:r>
              <a:rPr lang="en-US" altLang="ko-KR" dirty="0" err="1" smtClean="0"/>
              <a:t>scaler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95835" y="1417637"/>
            <a:ext cx="8229600" cy="1137304"/>
          </a:xfrm>
        </p:spPr>
        <p:txBody>
          <a:bodyPr/>
          <a:lstStyle/>
          <a:p>
            <a:r>
              <a:rPr lang="en-US" altLang="ko-KR" sz="1800" dirty="0" err="1" smtClean="0"/>
              <a:t>Scaler</a:t>
            </a:r>
            <a:r>
              <a:rPr lang="en-US" altLang="ko-KR" sz="1800" dirty="0" smtClean="0"/>
              <a:t> </a:t>
            </a:r>
            <a:r>
              <a:rPr lang="en-US" altLang="ko-KR" sz="1800" dirty="0" smtClean="0"/>
              <a:t>analysis (</a:t>
            </a:r>
            <a:r>
              <a:rPr lang="en-US" altLang="ko-KR" sz="1800" dirty="0" smtClean="0"/>
              <a:t>count hit of </a:t>
            </a:r>
            <a:r>
              <a:rPr lang="en-US" altLang="ko-KR" sz="1800" dirty="0"/>
              <a:t>outer 2 strips </a:t>
            </a:r>
            <a:r>
              <a:rPr lang="en-US" altLang="ko-KR" sz="1800" dirty="0" smtClean="0"/>
              <a:t>on left, right, up, down)</a:t>
            </a:r>
            <a:endParaRPr lang="en-US" altLang="ko-KR" sz="1800" dirty="0" smtClean="0"/>
          </a:p>
          <a:p>
            <a:r>
              <a:rPr lang="en-US" altLang="ko-KR" sz="1800" dirty="0" smtClean="0"/>
              <a:t>Longitudinal fills, removed bad fills</a:t>
            </a:r>
          </a:p>
          <a:p>
            <a:r>
              <a:rPr lang="en-US" altLang="ko-KR" sz="1800" dirty="0" smtClean="0"/>
              <a:t>Raw asymmetry: extracted from database </a:t>
            </a:r>
          </a:p>
          <a:p>
            <a:r>
              <a:rPr lang="en-US" altLang="ko-KR" sz="1800" dirty="0" smtClean="0"/>
              <a:t>Polarization: </a:t>
            </a:r>
            <a:r>
              <a:rPr lang="en-US" altLang="ko-KR" sz="1800" dirty="0" smtClean="0"/>
              <a:t>each fill’s polarization </a:t>
            </a:r>
            <a:r>
              <a:rPr lang="en-US" altLang="ko-KR" sz="1800" dirty="0" smtClean="0"/>
              <a:t>extracted </a:t>
            </a:r>
            <a:r>
              <a:rPr lang="en-US" altLang="ko-KR" sz="1800" dirty="0" smtClean="0"/>
              <a:t>from </a:t>
            </a:r>
            <a:r>
              <a:rPr lang="en-US" altLang="ko-KR" sz="1800" dirty="0" err="1" smtClean="0"/>
              <a:t>hjet</a:t>
            </a:r>
            <a:r>
              <a:rPr lang="en-US" altLang="ko-KR" sz="1800" dirty="0" smtClean="0"/>
              <a:t> polarization </a:t>
            </a:r>
            <a:r>
              <a:rPr lang="en-US" altLang="ko-KR" sz="1800" dirty="0" smtClean="0"/>
              <a:t>web  </a:t>
            </a:r>
            <a:r>
              <a:rPr lang="en-US" altLang="ko-KR" sz="1800" dirty="0" smtClean="0"/>
              <a:t>(</a:t>
            </a:r>
            <a:r>
              <a:rPr lang="en-US" altLang="ko-KR" sz="1800" dirty="0">
                <a:hlinkClick r:id="rId2"/>
              </a:rPr>
              <a:t>https://</a:t>
            </a:r>
            <a:r>
              <a:rPr lang="en-US" altLang="ko-KR" sz="1800" dirty="0" smtClean="0">
                <a:hlinkClick r:id="rId2"/>
              </a:rPr>
              <a:t>wiki.bnl.gov/rhicspin/Polarimetry/H-jet/Run13</a:t>
            </a:r>
            <a:r>
              <a:rPr lang="en-US" altLang="ko-KR" sz="1800" dirty="0" smtClean="0"/>
              <a:t>)</a:t>
            </a:r>
            <a:endParaRPr lang="en-US" altLang="ko-KR" sz="1800" dirty="0"/>
          </a:p>
          <a:p>
            <a:r>
              <a:rPr lang="en-US" altLang="ko-KR" sz="1800" dirty="0" smtClean="0"/>
              <a:t>Events with low statistics are included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277" y="3958056"/>
            <a:ext cx="3548723" cy="240660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300" y="3953628"/>
            <a:ext cx="3555253" cy="2411033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6" y="5352315"/>
            <a:ext cx="1920412" cy="1302348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6" y="3953628"/>
            <a:ext cx="1920412" cy="1302348"/>
          </a:xfrm>
          <a:prstGeom prst="rect">
            <a:avLst/>
          </a:prstGeom>
        </p:spPr>
      </p:pic>
      <p:sp>
        <p:nvSpPr>
          <p:cNvPr id="8" name="오른쪽 화살표 7"/>
          <p:cNvSpPr/>
          <p:nvPr/>
        </p:nvSpPr>
        <p:spPr>
          <a:xfrm>
            <a:off x="2019300" y="5161360"/>
            <a:ext cx="254000" cy="27424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50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backup</a:t>
            </a:r>
            <a:endParaRPr lang="ko-KR" altLang="en-US" dirty="0"/>
          </a:p>
        </p:txBody>
      </p:sp>
      <p:sp>
        <p:nvSpPr>
          <p:cNvPr id="5" name="부제목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473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439">
      <a:dk1>
        <a:srgbClr val="000000"/>
      </a:dk1>
      <a:lt1>
        <a:srgbClr val="FFFFFF"/>
      </a:lt1>
      <a:dk2>
        <a:srgbClr val="5C6E95"/>
      </a:dk2>
      <a:lt2>
        <a:srgbClr val="ACB4C2"/>
      </a:lt2>
      <a:accent1>
        <a:srgbClr val="667E50"/>
      </a:accent1>
      <a:accent2>
        <a:srgbClr val="CFBF73"/>
      </a:accent2>
      <a:accent3>
        <a:srgbClr val="8C7C82"/>
      </a:accent3>
      <a:accent4>
        <a:srgbClr val="9ABF87"/>
      </a:accent4>
      <a:accent5>
        <a:srgbClr val="CF9462"/>
      </a:accent5>
      <a:accent6>
        <a:srgbClr val="A25642"/>
      </a:accent6>
      <a:hlink>
        <a:srgbClr val="5173A5"/>
      </a:hlink>
      <a:folHlink>
        <a:srgbClr val="6872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385</Words>
  <Application>Microsoft Office PowerPoint</Application>
  <PresentationFormat>화면 슬라이드 쇼(4:3)</PresentationFormat>
  <Paragraphs>57</Paragraphs>
  <Slides>10</Slides>
  <Notes>4</Notes>
  <HiddenSlides>0</HiddenSlides>
  <MMClips>0</MMClips>
  <ScaleCrop>false</ScaleCrop>
  <HeadingPairs>
    <vt:vector size="8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8" baseType="lpstr">
      <vt:lpstr>맑은 고딕</vt:lpstr>
      <vt:lpstr>Arial</vt:lpstr>
      <vt:lpstr>Cambria Math</vt:lpstr>
      <vt:lpstr>Courier New</vt:lpstr>
      <vt:lpstr>Trebuchet MS</vt:lpstr>
      <vt:lpstr>Wingdings</vt:lpstr>
      <vt:lpstr/>
      <vt:lpstr>수식</vt:lpstr>
      <vt:lpstr>Self Introduction</vt:lpstr>
      <vt:lpstr>General information</vt:lpstr>
      <vt:lpstr>Local Polarimeter - Purpose</vt:lpstr>
      <vt:lpstr>What does it measure?</vt:lpstr>
      <vt:lpstr>Subsystem – ZDC/SMD</vt:lpstr>
      <vt:lpstr>Analysis</vt:lpstr>
      <vt:lpstr>Results</vt:lpstr>
      <vt:lpstr>Run13 Transverse component(scaler)</vt:lpstr>
      <vt:lpstr>backup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 Introduction</dc:title>
  <dc:creator>mj</dc:creator>
  <cp:lastModifiedBy>mj</cp:lastModifiedBy>
  <cp:revision>82</cp:revision>
  <dcterms:modified xsi:type="dcterms:W3CDTF">2013-07-04T05:08:49Z</dcterms:modified>
</cp:coreProperties>
</file>