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471" r:id="rId3"/>
    <p:sldId id="397" r:id="rId4"/>
    <p:sldId id="481" r:id="rId5"/>
    <p:sldId id="486" r:id="rId6"/>
    <p:sldId id="485" r:id="rId7"/>
    <p:sldId id="487" r:id="rId8"/>
    <p:sldId id="446" r:id="rId9"/>
    <p:sldId id="455" r:id="rId10"/>
    <p:sldId id="493" r:id="rId11"/>
    <p:sldId id="494" r:id="rId12"/>
    <p:sldId id="450" r:id="rId13"/>
    <p:sldId id="490" r:id="rId14"/>
    <p:sldId id="489" r:id="rId15"/>
    <p:sldId id="480" r:id="rId16"/>
    <p:sldId id="496" r:id="rId17"/>
    <p:sldId id="474" r:id="rId18"/>
    <p:sldId id="449" r:id="rId19"/>
    <p:sldId id="482" r:id="rId20"/>
    <p:sldId id="468" r:id="rId21"/>
    <p:sldId id="495" r:id="rId22"/>
    <p:sldId id="464" r:id="rId23"/>
    <p:sldId id="469" r:id="rId24"/>
    <p:sldId id="444" r:id="rId25"/>
    <p:sldId id="479" r:id="rId26"/>
    <p:sldId id="447" r:id="rId27"/>
    <p:sldId id="448" r:id="rId28"/>
    <p:sldId id="460" r:id="rId29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19" autoAdjust="0"/>
    <p:restoredTop sz="95706" autoAdjust="0"/>
  </p:normalViewPr>
  <p:slideViewPr>
    <p:cSldViewPr>
      <p:cViewPr>
        <p:scale>
          <a:sx n="100" d="100"/>
          <a:sy n="100" d="100"/>
        </p:scale>
        <p:origin x="-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364" cy="511731"/>
          </a:xfrm>
          <a:prstGeom prst="rect">
            <a:avLst/>
          </a:prstGeom>
        </p:spPr>
        <p:txBody>
          <a:bodyPr vert="horz" lIns="99019" tIns="49509" rIns="99019" bIns="4950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3"/>
            <a:ext cx="3076364" cy="511731"/>
          </a:xfrm>
          <a:prstGeom prst="rect">
            <a:avLst/>
          </a:prstGeom>
        </p:spPr>
        <p:txBody>
          <a:bodyPr vert="horz" lIns="99019" tIns="49509" rIns="99019" bIns="49509" rtlCol="0"/>
          <a:lstStyle>
            <a:lvl1pPr algn="r">
              <a:defRPr sz="1300"/>
            </a:lvl1pPr>
          </a:lstStyle>
          <a:p>
            <a:fld id="{25FC63DD-B4D7-4DFE-8E39-209B025CE7C2}" type="datetimeFigureOut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19" tIns="49509" rIns="99019" bIns="4950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19" tIns="49509" rIns="99019" bIns="49509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6364" cy="511731"/>
          </a:xfrm>
          <a:prstGeom prst="rect">
            <a:avLst/>
          </a:prstGeom>
        </p:spPr>
        <p:txBody>
          <a:bodyPr vert="horz" lIns="99019" tIns="49509" rIns="99019" bIns="4950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9"/>
            <a:ext cx="3076364" cy="511731"/>
          </a:xfrm>
          <a:prstGeom prst="rect">
            <a:avLst/>
          </a:prstGeom>
        </p:spPr>
        <p:txBody>
          <a:bodyPr vert="horz" lIns="99019" tIns="49509" rIns="99019" bIns="49509" rtlCol="0" anchor="b"/>
          <a:lstStyle>
            <a:lvl1pPr algn="r">
              <a:defRPr sz="1300"/>
            </a:lvl1pPr>
          </a:lstStyle>
          <a:p>
            <a:fld id="{24BF746A-F93E-4F5F-B208-A37E52F28C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94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F14A1-6ED0-425B-9D3D-164AC3630F3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01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0203D-38B0-4318-BDDA-326502CD8E84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F39C-355A-4D42-B997-EBC44408405F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192-A5EF-4E39-BFB3-4C0270E2798D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97F4-79D5-42FD-8761-29E86E7039C0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52D8-0412-4F19-98E7-442B8D99C1B6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8001-BCED-43B3-A7C6-569E1E92C159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6BDE-5BB9-493B-A42E-3C60CA20D4AA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D468-B53D-4EDF-AD82-62339C5EE7D6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80AF-FB23-4FE7-9FF1-6EC838C58447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A1D-A985-4C02-B156-5F5A983F24BC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D2A61-BBBC-40E9-8C64-E9B5B903722F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5D37E88-BE00-43D6-8286-1680A32D1E78}" type="datetime1">
              <a:rPr kumimoji="1" lang="ja-JP" altLang="en-US" smtClean="0"/>
              <a:t>2014/9/4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69E26C1-32B1-4AFF-AFA2-33484CE59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kumimoji="1" sz="4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59532" y="1412776"/>
            <a:ext cx="8424936" cy="1902073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>
                <a:latin typeface="Gill Sans MT" pitchFamily="34" charset="0"/>
              </a:rPr>
              <a:t>Development of a liquid </a:t>
            </a:r>
            <a:r>
              <a:rPr lang="en-US" altLang="ja-JP" sz="4000" baseline="30000" dirty="0" smtClean="0">
                <a:latin typeface="Gill Sans MT" pitchFamily="34" charset="0"/>
              </a:rPr>
              <a:t>3</a:t>
            </a:r>
            <a:r>
              <a:rPr lang="en-US" altLang="ja-JP" sz="4000" dirty="0" smtClean="0">
                <a:latin typeface="Gill Sans MT" pitchFamily="34" charset="0"/>
              </a:rPr>
              <a:t>He target system for experimental studies of </a:t>
            </a:r>
            <a:r>
              <a:rPr lang="en-US" altLang="ja-JP" sz="4000" dirty="0" err="1" smtClean="0">
                <a:latin typeface="Gill Sans MT" pitchFamily="34" charset="0"/>
              </a:rPr>
              <a:t>antikaon</a:t>
            </a:r>
            <a:r>
              <a:rPr lang="en-US" altLang="ja-JP" sz="4000" dirty="0" smtClean="0">
                <a:latin typeface="Gill Sans MT" pitchFamily="34" charset="0"/>
              </a:rPr>
              <a:t>-nucleon interaction at J-PARC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75656" y="3789040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chemeClr val="tx1"/>
                </a:solidFill>
                <a:latin typeface="Gill Sans MT" pitchFamily="34" charset="0"/>
              </a:rPr>
              <a:t>Masaharu</a:t>
            </a:r>
            <a:r>
              <a:rPr lang="en-US" altLang="ja-JP" dirty="0" smtClean="0">
                <a:solidFill>
                  <a:schemeClr val="tx1"/>
                </a:solidFill>
                <a:latin typeface="Gill Sans MT" pitchFamily="34" charset="0"/>
              </a:rPr>
              <a:t> Sato </a:t>
            </a:r>
          </a:p>
          <a:p>
            <a:r>
              <a:rPr lang="en-US" altLang="ja-JP" dirty="0" smtClean="0">
                <a:solidFill>
                  <a:schemeClr val="tx1"/>
                </a:solidFill>
                <a:latin typeface="Gill Sans MT" pitchFamily="34" charset="0"/>
              </a:rPr>
              <a:t>RIKEN</a:t>
            </a:r>
            <a:endParaRPr kumimoji="1" lang="ja-JP" alt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0" y="30907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The 27</a:t>
            </a:r>
            <a:r>
              <a:rPr lang="en-US" altLang="ja-JP" sz="1800" i="1" baseline="30000" dirty="0">
                <a:latin typeface="Gill Sans MT" pitchFamily="34" charset="0"/>
              </a:rPr>
              <a:t>t</a:t>
            </a:r>
            <a:r>
              <a:rPr lang="en-US" altLang="ja-JP" sz="1800" i="1" baseline="30000" dirty="0" smtClean="0">
                <a:latin typeface="Gill Sans MT" pitchFamily="34" charset="0"/>
              </a:rPr>
              <a:t>h</a:t>
            </a:r>
            <a:r>
              <a:rPr lang="en-US" altLang="ja-JP" sz="1800" i="1" dirty="0" smtClean="0">
                <a:latin typeface="Gill Sans MT" pitchFamily="34" charset="0"/>
              </a:rPr>
              <a:t> International Conference of the International Nuclear Target Development Society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395536" y="5589240"/>
            <a:ext cx="853244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chemeClr val="tx1"/>
                </a:solidFill>
                <a:latin typeface="Gill Sans MT" pitchFamily="34" charset="0"/>
              </a:rPr>
              <a:t>M. </a:t>
            </a:r>
            <a:r>
              <a:rPr lang="en-US" altLang="ja-JP" sz="2000" dirty="0" err="1" smtClean="0">
                <a:solidFill>
                  <a:schemeClr val="tx1"/>
                </a:solidFill>
                <a:latin typeface="Gill Sans MT" pitchFamily="34" charset="0"/>
              </a:rPr>
              <a:t>Iio</a:t>
            </a:r>
            <a:r>
              <a:rPr lang="en-US" altLang="ja-JP" sz="2000" dirty="0" smtClean="0">
                <a:solidFill>
                  <a:schemeClr val="tx1"/>
                </a:solidFill>
                <a:latin typeface="Gill Sans MT" pitchFamily="34" charset="0"/>
              </a:rPr>
              <a:t>(KEK), S. Ishimoto(KEK),  S. Shoji (KEK), </a:t>
            </a:r>
            <a:r>
              <a:rPr lang="en-US" altLang="ja-JP" sz="2000" dirty="0">
                <a:solidFill>
                  <a:schemeClr val="tx1"/>
                </a:solidFill>
                <a:latin typeface="Gill Sans MT" pitchFamily="34" charset="0"/>
              </a:rPr>
              <a:t>S. </a:t>
            </a:r>
            <a:r>
              <a:rPr lang="en-US" altLang="ja-JP" sz="2000" dirty="0" err="1">
                <a:solidFill>
                  <a:schemeClr val="tx1"/>
                </a:solidFill>
                <a:latin typeface="Gill Sans MT" pitchFamily="34" charset="0"/>
              </a:rPr>
              <a:t>Enomoto</a:t>
            </a:r>
            <a:r>
              <a:rPr lang="en-US" altLang="ja-JP" sz="2000" dirty="0">
                <a:solidFill>
                  <a:schemeClr val="tx1"/>
                </a:solidFill>
                <a:latin typeface="Gill Sans MT" pitchFamily="34" charset="0"/>
              </a:rPr>
              <a:t>(KEK), </a:t>
            </a:r>
            <a:endParaRPr lang="en-US" altLang="ja-JP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  <a:latin typeface="Gill Sans MT" pitchFamily="34" charset="0"/>
              </a:rPr>
              <a:t>T. Hashimoto(RIKEN), </a:t>
            </a:r>
            <a:r>
              <a:rPr lang="en-US" altLang="ja-JP" sz="2000" dirty="0" err="1" smtClean="0">
                <a:solidFill>
                  <a:schemeClr val="tx1"/>
                </a:solidFill>
                <a:latin typeface="Gill Sans MT" pitchFamily="34" charset="0"/>
              </a:rPr>
              <a:t>M.Iwasaki</a:t>
            </a:r>
            <a:r>
              <a:rPr lang="en-US" altLang="ja-JP" sz="2000" dirty="0" smtClean="0">
                <a:solidFill>
                  <a:schemeClr val="tx1"/>
                </a:solidFill>
                <a:latin typeface="Gill Sans MT" pitchFamily="34" charset="0"/>
              </a:rPr>
              <a:t> (RIKEN) and R.S. </a:t>
            </a:r>
            <a:r>
              <a:rPr lang="en-US" altLang="ja-JP" sz="2000" dirty="0" err="1" smtClean="0">
                <a:solidFill>
                  <a:schemeClr val="tx1"/>
                </a:solidFill>
                <a:latin typeface="Gill Sans MT" pitchFamily="34" charset="0"/>
              </a:rPr>
              <a:t>Hayano</a:t>
            </a:r>
            <a:r>
              <a:rPr lang="en-US" altLang="ja-JP" sz="2000" dirty="0" smtClean="0">
                <a:solidFill>
                  <a:schemeClr val="tx1"/>
                </a:solidFill>
                <a:latin typeface="Gill Sans MT" pitchFamily="34" charset="0"/>
              </a:rPr>
              <a:t>(Univ. of Tokyo)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763688" y="5229200"/>
            <a:ext cx="576064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ja-JP" sz="1800" dirty="0">
                <a:latin typeface="Gill Sans MT" pitchFamily="34" charset="0"/>
              </a:rPr>
              <a:t>i</a:t>
            </a:r>
            <a:r>
              <a:rPr lang="en-US" altLang="ja-JP" sz="1800" dirty="0" smtClean="0">
                <a:latin typeface="Gill Sans MT" pitchFamily="34" charset="0"/>
              </a:rPr>
              <a:t>n collaboration with</a:t>
            </a:r>
            <a:endParaRPr lang="ja-JP" altLang="en-US" sz="1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図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15370"/>
            <a:ext cx="4508996" cy="41029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Beryllium target cell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9" name="Picture 2" descr="C:\Users\sato\Desktop\P10104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47" y="1655935"/>
            <a:ext cx="3288365" cy="2466274"/>
          </a:xfrm>
          <a:prstGeom prst="rect">
            <a:avLst/>
          </a:prstGeom>
          <a:noFill/>
          <a:scene3d>
            <a:camera prst="orthographicFront">
              <a:rot lat="0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矢印コネクタ 17"/>
          <p:cNvCxnSpPr/>
          <p:nvPr/>
        </p:nvCxnSpPr>
        <p:spPr>
          <a:xfrm flipH="1" flipV="1">
            <a:off x="2147933" y="3029188"/>
            <a:ext cx="164197" cy="771480"/>
          </a:xfrm>
          <a:prstGeom prst="straightConnector1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508111" y="2836359"/>
            <a:ext cx="648072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257240" y="2451691"/>
            <a:ext cx="574907" cy="388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00B050"/>
                </a:solidFill>
                <a:latin typeface="Gill Sans MT" pitchFamily="34" charset="0"/>
              </a:rPr>
              <a:t>K</a:t>
            </a:r>
            <a:r>
              <a:rPr lang="en-US" altLang="ja-JP" sz="2000" i="1" baseline="30000" dirty="0" smtClean="0">
                <a:solidFill>
                  <a:srgbClr val="00B050"/>
                </a:solidFill>
                <a:latin typeface="Gill Sans MT" pitchFamily="34" charset="0"/>
              </a:rPr>
              <a:t>-</a:t>
            </a:r>
            <a:endParaRPr lang="ja-JP" altLang="en-US" sz="2000" i="1" baseline="300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151761" y="1354802"/>
            <a:ext cx="2890668" cy="342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i="1" dirty="0" smtClean="0">
                <a:latin typeface="Gill Sans MT" pitchFamily="34" charset="0"/>
              </a:rPr>
              <a:t>3He density ~ 0.081 g/cm</a:t>
            </a:r>
            <a:r>
              <a:rPr lang="en-US" altLang="ja-JP" sz="1600" i="1" baseline="30000" dirty="0" smtClean="0">
                <a:latin typeface="Gill Sans MT" pitchFamily="34" charset="0"/>
              </a:rPr>
              <a:t>3</a:t>
            </a:r>
            <a:endParaRPr lang="ja-JP" altLang="en-US" sz="1600" i="1" baseline="30000" dirty="0">
              <a:latin typeface="Gill Sans MT" pitchFamily="34" charset="0"/>
            </a:endParaRPr>
          </a:p>
        </p:txBody>
      </p:sp>
      <p:sp>
        <p:nvSpPr>
          <p:cNvPr id="23" name="Rectangle 4107"/>
          <p:cNvSpPr>
            <a:spLocks noChangeArrowheads="1"/>
          </p:cNvSpPr>
          <p:nvPr/>
        </p:nvSpPr>
        <p:spPr bwMode="auto">
          <a:xfrm>
            <a:off x="5094286" y="5738014"/>
            <a:ext cx="40240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20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transmittance ~ 85 % @ 5.9 </a:t>
            </a:r>
            <a:r>
              <a:rPr lang="en-US" altLang="ja-JP" sz="2000" b="0" dirty="0" err="1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keV</a:t>
            </a:r>
            <a:endParaRPr lang="en-US" altLang="ja-JP" sz="2000" b="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5930141" y="1776483"/>
            <a:ext cx="318822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measured with </a:t>
            </a:r>
            <a:r>
              <a:rPr lang="en-US" altLang="ja-JP" sz="1600" b="0" dirty="0" err="1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Mn</a:t>
            </a:r>
            <a:r>
              <a:rPr lang="en-US" altLang="ja-JP" sz="1600" dirty="0" err="1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-</a:t>
            </a:r>
            <a:r>
              <a:rPr lang="en-US" altLang="ja-JP" sz="1600" b="0" dirty="0" err="1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K</a:t>
            </a:r>
            <a:r>
              <a:rPr lang="en-US" altLang="ja-JP" sz="1600" b="0" dirty="0" err="1" smtClean="0">
                <a:solidFill>
                  <a:srgbClr val="0000CC"/>
                </a:solidFill>
                <a:latin typeface="Symbol" pitchFamily="18" charset="2"/>
                <a:ea typeface="メイリオ" pitchFamily="50" charset="-128"/>
                <a:cs typeface="メイリオ" pitchFamily="50" charset="-128"/>
              </a:rPr>
              <a:t>a</a:t>
            </a: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 (5.9 </a:t>
            </a:r>
            <a:r>
              <a:rPr lang="en-US" altLang="ja-JP" sz="1600" dirty="0" err="1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keV</a:t>
            </a: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)</a:t>
            </a:r>
            <a:endParaRPr lang="en-US" altLang="ja-JP" sz="1600" b="0" dirty="0">
              <a:solidFill>
                <a:srgbClr val="0000CC"/>
              </a:solidFill>
              <a:latin typeface="Symbol" pitchFamily="18" charset="2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87322" y="936251"/>
            <a:ext cx="2844907" cy="41855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ja-JP" sz="1800" dirty="0" smtClean="0">
                <a:latin typeface="Gill Sans MT" pitchFamily="34" charset="0"/>
              </a:rPr>
              <a:t>low amount of material</a:t>
            </a:r>
            <a:endParaRPr lang="en-US" altLang="ja-JP" sz="1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39" name="コンテンツ プレースホルダー 2"/>
          <p:cNvSpPr txBox="1">
            <a:spLocks/>
          </p:cNvSpPr>
          <p:nvPr/>
        </p:nvSpPr>
        <p:spPr>
          <a:xfrm>
            <a:off x="1474920" y="3895593"/>
            <a:ext cx="3050332" cy="35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&gt;99.0 % Be (T=0.3 mm, PF-60)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H="1">
            <a:off x="3000086" y="1755212"/>
            <a:ext cx="594192" cy="890575"/>
          </a:xfrm>
          <a:prstGeom prst="straightConnector1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3225607" y="1296292"/>
            <a:ext cx="1299645" cy="620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Al ring</a:t>
            </a:r>
          </a:p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 (T = 1 mm)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 flipV="1">
            <a:off x="832147" y="2943632"/>
            <a:ext cx="380725" cy="1304272"/>
          </a:xfrm>
          <a:prstGeom prst="straightConnector1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266654" y="4292043"/>
            <a:ext cx="1302529" cy="35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err="1" smtClean="0">
                <a:latin typeface="Gill Sans MT" pitchFamily="34" charset="0"/>
              </a:rPr>
              <a:t>AlBeMet</a:t>
            </a:r>
            <a:r>
              <a:rPr lang="en-US" altLang="ja-JP" sz="1800" dirty="0" smtClean="0">
                <a:latin typeface="Gill Sans MT" pitchFamily="34" charset="0"/>
              </a:rPr>
              <a:t> cap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46" name="コンテンツ プレースホルダー 2"/>
          <p:cNvSpPr txBox="1">
            <a:spLocks/>
          </p:cNvSpPr>
          <p:nvPr/>
        </p:nvSpPr>
        <p:spPr>
          <a:xfrm>
            <a:off x="421722" y="4731436"/>
            <a:ext cx="4103530" cy="1537996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err="1" smtClean="0">
                <a:latin typeface="Gill Sans MT" pitchFamily="34" charset="0"/>
              </a:rPr>
              <a:t>AlBeMet</a:t>
            </a:r>
            <a:r>
              <a:rPr lang="en-US" altLang="ja-JP" sz="1800" dirty="0" smtClean="0">
                <a:latin typeface="Gill Sans MT" pitchFamily="34" charset="0"/>
              </a:rPr>
              <a:t> (</a:t>
            </a:r>
            <a:r>
              <a:rPr lang="en-US" altLang="ja-JP" sz="1800" dirty="0" err="1" smtClean="0">
                <a:latin typeface="Gill Sans MT" pitchFamily="34" charset="0"/>
              </a:rPr>
              <a:t>Materion</a:t>
            </a:r>
            <a:r>
              <a:rPr lang="en-US" altLang="ja-JP" sz="1800" dirty="0" smtClean="0">
                <a:latin typeface="Gill Sans MT" pitchFamily="34" charset="0"/>
              </a:rPr>
              <a:t> Brash)</a:t>
            </a:r>
            <a:endParaRPr lang="en-US" altLang="ja-JP" sz="1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47" name="コンテンツ プレースホルダー 2"/>
          <p:cNvSpPr txBox="1">
            <a:spLocks/>
          </p:cNvSpPr>
          <p:nvPr/>
        </p:nvSpPr>
        <p:spPr>
          <a:xfrm>
            <a:off x="508111" y="5043375"/>
            <a:ext cx="3788869" cy="115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2000" i="1" dirty="0" smtClean="0">
                <a:latin typeface="Gill Sans MT" pitchFamily="34" charset="0"/>
              </a:rPr>
              <a:t>lower density  (2.0 g/cm3 )than 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2000" i="1" dirty="0" smtClean="0">
                <a:latin typeface="Gill Sans MT" pitchFamily="34" charset="0"/>
              </a:rPr>
              <a:t>higher Young modulus than 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2000" i="1" dirty="0" smtClean="0">
                <a:latin typeface="Gill Sans MT" pitchFamily="34" charset="0"/>
              </a:rPr>
              <a:t>easy to handling than Be</a:t>
            </a:r>
            <a:endParaRPr lang="ja-JP" altLang="en-US" sz="2000" dirty="0">
              <a:latin typeface="Gill Sans MT" pitchFamily="34" charset="0"/>
            </a:endParaRPr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4932040" y="928691"/>
            <a:ext cx="4211960" cy="42611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ja-JP" sz="1800" dirty="0" smtClean="0">
                <a:latin typeface="Gill Sans MT" pitchFamily="34" charset="0"/>
              </a:rPr>
              <a:t>good x-ray transmittance around 6 </a:t>
            </a:r>
            <a:r>
              <a:rPr lang="en-US" altLang="ja-JP" sz="1800" dirty="0" err="1" smtClean="0">
                <a:latin typeface="Gill Sans MT" pitchFamily="34" charset="0"/>
              </a:rPr>
              <a:t>keV</a:t>
            </a:r>
            <a:endParaRPr lang="en-US" altLang="ja-JP" sz="1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5800227" y="6044796"/>
            <a:ext cx="318822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c.f. ~50 % with Mylar or </a:t>
            </a:r>
            <a:r>
              <a:rPr lang="en-US" altLang="ja-JP" sz="1600" dirty="0" err="1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Kapton</a:t>
            </a:r>
            <a:endParaRPr lang="en-US" altLang="ja-JP" sz="1600" b="0" dirty="0">
              <a:solidFill>
                <a:srgbClr val="0000CC"/>
              </a:solidFill>
              <a:latin typeface="Symbol" pitchFamily="18" charset="2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6" name="Rectangle 4107"/>
          <p:cNvSpPr>
            <a:spLocks noChangeArrowheads="1"/>
          </p:cNvSpPr>
          <p:nvPr/>
        </p:nvSpPr>
        <p:spPr bwMode="auto">
          <a:xfrm>
            <a:off x="5607496" y="1383432"/>
            <a:ext cx="342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800" b="0" i="1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Thickness VS Transmittance</a:t>
            </a:r>
          </a:p>
        </p:txBody>
      </p:sp>
      <p:sp>
        <p:nvSpPr>
          <p:cNvPr id="57" name="コンテンツ プレースホルダー 2"/>
          <p:cNvSpPr txBox="1">
            <a:spLocks/>
          </p:cNvSpPr>
          <p:nvPr/>
        </p:nvSpPr>
        <p:spPr>
          <a:xfrm>
            <a:off x="2479607" y="4247904"/>
            <a:ext cx="2180668" cy="342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assembled with EBW</a:t>
            </a:r>
            <a:endParaRPr lang="ja-JP" altLang="en-US" sz="1800" i="1" dirty="0">
              <a:latin typeface="Gill Sans MT" pitchFamily="34" charset="0"/>
            </a:endParaRPr>
          </a:p>
        </p:txBody>
      </p:sp>
      <p:cxnSp>
        <p:nvCxnSpPr>
          <p:cNvPr id="63" name="直線矢印コネクタ 62"/>
          <p:cNvCxnSpPr>
            <a:stCxn id="64" idx="1"/>
          </p:cNvCxnSpPr>
          <p:nvPr/>
        </p:nvCxnSpPr>
        <p:spPr>
          <a:xfrm flipH="1">
            <a:off x="3225607" y="2595849"/>
            <a:ext cx="344333" cy="347783"/>
          </a:xfrm>
          <a:prstGeom prst="straightConnector1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コンテンツ プレースホルダー 2"/>
          <p:cNvSpPr txBox="1">
            <a:spLocks/>
          </p:cNvSpPr>
          <p:nvPr/>
        </p:nvSpPr>
        <p:spPr>
          <a:xfrm>
            <a:off x="3569940" y="2419693"/>
            <a:ext cx="1302529" cy="35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err="1" smtClean="0">
                <a:latin typeface="Gill Sans MT" pitchFamily="34" charset="0"/>
              </a:rPr>
              <a:t>AlBeMet</a:t>
            </a:r>
            <a:r>
              <a:rPr lang="en-US" altLang="ja-JP" sz="1800" dirty="0" smtClean="0">
                <a:latin typeface="Gill Sans MT" pitchFamily="34" charset="0"/>
              </a:rPr>
              <a:t> cap</a:t>
            </a:r>
            <a:endParaRPr lang="ja-JP" altLang="en-US" sz="1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CFRP vacuum chamber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395536" y="1052736"/>
            <a:ext cx="5546476" cy="468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dirty="0" smtClean="0">
                <a:latin typeface="Gill Sans MT" pitchFamily="34" charset="0"/>
              </a:rPr>
              <a:t>Why CFRP (Carbon Fiber Reinforced Plastic)?</a:t>
            </a:r>
            <a:endParaRPr lang="ja-JP" altLang="en-US" sz="2400" dirty="0">
              <a:latin typeface="Gill Sans M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3" y="2910404"/>
            <a:ext cx="3672407" cy="10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コンテンツ プレースホルダー 2"/>
          <p:cNvSpPr txBox="1">
            <a:spLocks/>
          </p:cNvSpPr>
          <p:nvPr/>
        </p:nvSpPr>
        <p:spPr>
          <a:xfrm>
            <a:off x="1340941" y="2185901"/>
            <a:ext cx="4320479" cy="81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CFRP is the best choice.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(Beryllium is extremely expensive.)</a:t>
            </a:r>
            <a:endParaRPr lang="ja-JP" altLang="en-US" sz="1800" dirty="0">
              <a:solidFill>
                <a:srgbClr val="1305CB"/>
              </a:solidFill>
              <a:latin typeface="Gill Sans MT" pitchFamily="34" charset="0"/>
            </a:endParaRPr>
          </a:p>
        </p:txBody>
      </p:sp>
      <p:sp>
        <p:nvSpPr>
          <p:cNvPr id="51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2" name="コンテンツ プレースホルダー 2"/>
          <p:cNvSpPr txBox="1">
            <a:spLocks/>
          </p:cNvSpPr>
          <p:nvPr/>
        </p:nvSpPr>
        <p:spPr>
          <a:xfrm>
            <a:off x="551891" y="1484784"/>
            <a:ext cx="7280398" cy="85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dirty="0" smtClean="0">
                <a:latin typeface="Gill Sans MT" pitchFamily="34" charset="0"/>
              </a:rPr>
              <a:t>Strength of cylindrical shell   ~ Young modulus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1800" dirty="0" smtClean="0">
                <a:latin typeface="Gill Sans MT" pitchFamily="34" charset="0"/>
              </a:rPr>
              <a:t>Low density is favored from the experiment</a:t>
            </a:r>
            <a:endParaRPr lang="ja-JP" altLang="en-US" sz="1800" dirty="0">
              <a:latin typeface="Gill Sans MT" pitchFamily="34" charset="0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93231"/>
            <a:ext cx="4560785" cy="196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01" y="1901376"/>
            <a:ext cx="2038371" cy="1261848"/>
          </a:xfrm>
          <a:prstGeom prst="rect">
            <a:avLst/>
          </a:prstGeom>
        </p:spPr>
      </p:pic>
      <p:sp>
        <p:nvSpPr>
          <p:cNvPr id="56" name="コンテンツ プレースホルダー 2"/>
          <p:cNvSpPr txBox="1">
            <a:spLocks/>
          </p:cNvSpPr>
          <p:nvPr/>
        </p:nvSpPr>
        <p:spPr>
          <a:xfrm>
            <a:off x="6084168" y="1074051"/>
            <a:ext cx="3158233" cy="9352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900" dirty="0" smtClean="0">
                <a:latin typeface="Gill Sans MT" pitchFamily="34" charset="0"/>
              </a:rPr>
              <a:t>CFRP </a:t>
            </a:r>
            <a:r>
              <a:rPr lang="en-US" altLang="ja-JP" sz="1900" dirty="0" err="1" smtClean="0">
                <a:latin typeface="Gill Sans MT" pitchFamily="34" charset="0"/>
              </a:rPr>
              <a:t>prepreg</a:t>
            </a:r>
            <a:r>
              <a:rPr lang="en-US" altLang="ja-JP" sz="1900" dirty="0" smtClean="0">
                <a:latin typeface="Gill Sans MT" pitchFamily="34" charset="0"/>
              </a:rPr>
              <a:t> sheet </a:t>
            </a:r>
            <a:r>
              <a:rPr lang="en-US" altLang="ja-JP" sz="2000" dirty="0" smtClean="0">
                <a:solidFill>
                  <a:srgbClr val="1305CB"/>
                </a:solidFill>
                <a:latin typeface="Gill Sans MT" pitchFamily="34" charset="0"/>
              </a:rPr>
              <a:t>T</a:t>
            </a:r>
            <a:r>
              <a:rPr lang="en-US" altLang="ja-JP" sz="2000" dirty="0">
                <a:solidFill>
                  <a:srgbClr val="1305CB"/>
                </a:solidFill>
                <a:latin typeface="Gill Sans MT" pitchFamily="34" charset="0"/>
              </a:rPr>
              <a:t>= 0.24 mm</a:t>
            </a:r>
            <a:endParaRPr lang="ja-JP" altLang="en-US" sz="2000" dirty="0">
              <a:solidFill>
                <a:srgbClr val="1305CB"/>
              </a:solidFill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900" dirty="0">
                <a:latin typeface="Gill Sans MT" pitchFamily="34" charset="0"/>
              </a:rPr>
              <a:t>(</a:t>
            </a:r>
            <a:r>
              <a:rPr lang="en-US" altLang="ja-JP" sz="1900" dirty="0" smtClean="0">
                <a:latin typeface="Gill Sans MT" pitchFamily="34" charset="0"/>
              </a:rPr>
              <a:t>Sankyo Manufacturing Co Ltd</a:t>
            </a:r>
            <a:r>
              <a:rPr lang="en-US" altLang="ja-JP" sz="1600" dirty="0" smtClean="0">
                <a:latin typeface="Gill Sans MT" pitchFamily="34" charset="0"/>
              </a:rPr>
              <a:t>. , 80tonUD) 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7" name="ストライプ矢印 6"/>
          <p:cNvSpPr/>
          <p:nvPr/>
        </p:nvSpPr>
        <p:spPr>
          <a:xfrm rot="8100000">
            <a:off x="4548725" y="3653637"/>
            <a:ext cx="2090900" cy="5196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コンテンツ プレースホルダー 2"/>
          <p:cNvSpPr txBox="1">
            <a:spLocks/>
          </p:cNvSpPr>
          <p:nvPr/>
        </p:nvSpPr>
        <p:spPr>
          <a:xfrm>
            <a:off x="6988254" y="4983873"/>
            <a:ext cx="2178566" cy="9061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900" dirty="0" smtClean="0">
                <a:latin typeface="Gill Sans MT" pitchFamily="34" charset="0"/>
              </a:rPr>
              <a:t>Al frame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900" dirty="0" smtClean="0">
                <a:latin typeface="Gill Sans MT" pitchFamily="34" charset="0"/>
              </a:rPr>
              <a:t>(Out of detector acceptance)</a:t>
            </a:r>
            <a:r>
              <a:rPr lang="en-US" altLang="ja-JP" sz="1600" dirty="0" smtClean="0">
                <a:latin typeface="Gill Sans MT" pitchFamily="34" charset="0"/>
              </a:rPr>
              <a:t> </a:t>
            </a:r>
            <a:endParaRPr lang="ja-JP" altLang="en-US" sz="1600" dirty="0">
              <a:latin typeface="Gill Sans MT" pitchFamily="34" charset="0"/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flipH="1">
            <a:off x="5697316" y="5195256"/>
            <a:ext cx="1250948" cy="268747"/>
          </a:xfrm>
          <a:prstGeom prst="straightConnector1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コンテンツ プレースホルダー 2"/>
          <p:cNvSpPr txBox="1">
            <a:spLocks/>
          </p:cNvSpPr>
          <p:nvPr/>
        </p:nvSpPr>
        <p:spPr>
          <a:xfrm>
            <a:off x="6277297" y="3466612"/>
            <a:ext cx="2592288" cy="89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4 layers are laminated with 0 and 90 degrees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    T =1 mm</a:t>
            </a: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solidFill>
                <a:srgbClr val="1305CB"/>
              </a:solidFill>
              <a:latin typeface="Gill Sans MT" pitchFamily="34" charset="0"/>
            </a:endParaRPr>
          </a:p>
        </p:txBody>
      </p:sp>
      <p:sp>
        <p:nvSpPr>
          <p:cNvPr id="62" name="コンテンツ プレースホルダー 2"/>
          <p:cNvSpPr txBox="1">
            <a:spLocks/>
          </p:cNvSpPr>
          <p:nvPr/>
        </p:nvSpPr>
        <p:spPr>
          <a:xfrm>
            <a:off x="251658" y="4723980"/>
            <a:ext cx="2178566" cy="906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900" dirty="0" smtClean="0">
                <a:latin typeface="Gill Sans MT" pitchFamily="34" charset="0"/>
              </a:rPr>
              <a:t>beam window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900" dirty="0" smtClean="0">
                <a:latin typeface="Gill Sans MT" pitchFamily="34" charset="0"/>
              </a:rPr>
              <a:t>(t = 0.6 mm)</a:t>
            </a:r>
            <a:r>
              <a:rPr lang="en-US" altLang="ja-JP" sz="1600" dirty="0" smtClean="0">
                <a:latin typeface="Gill Sans MT" pitchFamily="34" charset="0"/>
              </a:rPr>
              <a:t> </a:t>
            </a:r>
            <a:endParaRPr lang="ja-JP" altLang="en-US" sz="1600" dirty="0">
              <a:latin typeface="Gill Sans MT" pitchFamily="34" charset="0"/>
            </a:endParaRPr>
          </a:p>
        </p:txBody>
      </p:sp>
      <p:cxnSp>
        <p:nvCxnSpPr>
          <p:cNvPr id="63" name="直線矢印コネクタ 62"/>
          <p:cNvCxnSpPr/>
          <p:nvPr/>
        </p:nvCxnSpPr>
        <p:spPr>
          <a:xfrm>
            <a:off x="1547664" y="5195256"/>
            <a:ext cx="946172" cy="491234"/>
          </a:xfrm>
          <a:prstGeom prst="straightConnector1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コンテンツ プレースホルダー 2"/>
          <p:cNvSpPr txBox="1">
            <a:spLocks/>
          </p:cNvSpPr>
          <p:nvPr/>
        </p:nvSpPr>
        <p:spPr>
          <a:xfrm>
            <a:off x="6876256" y="5974660"/>
            <a:ext cx="2366145" cy="487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1305CB"/>
                </a:solidFill>
                <a:latin typeface="Gill Sans MT" pitchFamily="34" charset="0"/>
              </a:rPr>
              <a:t>thin vacuum chamber</a:t>
            </a:r>
          </a:p>
        </p:txBody>
      </p:sp>
    </p:spTree>
    <p:extLst>
      <p:ext uri="{BB962C8B-B14F-4D97-AF65-F5344CB8AC3E}">
        <p14:creationId xmlns:p14="http://schemas.microsoft.com/office/powerpoint/2010/main" val="9361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4478"/>
            <a:ext cx="5852160" cy="51145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Operational result (1)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277419" y="3157979"/>
            <a:ext cx="3456384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3He tank open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138700" y="2084984"/>
            <a:ext cx="3744416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condense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   ..saturate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5563886" y="2561242"/>
            <a:ext cx="1650877" cy="71584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pressure inside the heat ex.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1043608" y="3037852"/>
            <a:ext cx="294156" cy="352709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5563885" y="4194933"/>
            <a:ext cx="1650877" cy="43412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temperature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4" name="右矢印 33"/>
          <p:cNvSpPr/>
          <p:nvPr/>
        </p:nvSpPr>
        <p:spPr>
          <a:xfrm rot="2281076">
            <a:off x="1825096" y="2318403"/>
            <a:ext cx="504056" cy="169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 flipH="1">
            <a:off x="3549649" y="1514477"/>
            <a:ext cx="147078" cy="485751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コンテンツ プレースホルダー 2"/>
          <p:cNvSpPr txBox="1">
            <a:spLocks/>
          </p:cNvSpPr>
          <p:nvPr/>
        </p:nvSpPr>
        <p:spPr>
          <a:xfrm>
            <a:off x="3543993" y="1181708"/>
            <a:ext cx="3456384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NV close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40" name="右矢印 39"/>
          <p:cNvSpPr/>
          <p:nvPr/>
        </p:nvSpPr>
        <p:spPr>
          <a:xfrm rot="1389182">
            <a:off x="3818024" y="3155459"/>
            <a:ext cx="504056" cy="169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3579894" y="2673104"/>
            <a:ext cx="1100949" cy="419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condense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 flipH="1">
            <a:off x="4680843" y="1170641"/>
            <a:ext cx="279541" cy="733599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5030688" y="1130181"/>
            <a:ext cx="3456384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refill evaporator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4918697" y="870500"/>
            <a:ext cx="3456384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NV open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47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107504" y="959553"/>
            <a:ext cx="3348372" cy="404168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ja-JP" sz="1800" dirty="0" smtClean="0">
                <a:latin typeface="Gill Sans MT" pitchFamily="34" charset="0"/>
              </a:rPr>
              <a:t>time history of a cooling</a:t>
            </a: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50" name="コンテンツ プレースホルダー 2"/>
          <p:cNvSpPr txBox="1">
            <a:spLocks/>
          </p:cNvSpPr>
          <p:nvPr/>
        </p:nvSpPr>
        <p:spPr>
          <a:xfrm>
            <a:off x="6052598" y="959553"/>
            <a:ext cx="2008055" cy="29489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solidFill>
                  <a:srgbClr val="FF0000"/>
                </a:solidFill>
                <a:latin typeface="Gill Sans MT" pitchFamily="34" charset="0"/>
              </a:rPr>
              <a:t>close 3He tank valve</a:t>
            </a:r>
            <a:endParaRPr lang="ja-JP" altLang="en-US" sz="1800" i="1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61" name="コンテンツ プレースホルダー 2"/>
          <p:cNvSpPr txBox="1">
            <a:spLocks/>
          </p:cNvSpPr>
          <p:nvPr/>
        </p:nvSpPr>
        <p:spPr>
          <a:xfrm>
            <a:off x="6231188" y="1454387"/>
            <a:ext cx="3456384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NV close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62" name="直線コネクタ 61"/>
          <p:cNvCxnSpPr/>
          <p:nvPr/>
        </p:nvCxnSpPr>
        <p:spPr>
          <a:xfrm flipH="1">
            <a:off x="5512350" y="1625853"/>
            <a:ext cx="718838" cy="626589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コンテンツ プレースホルダー 2"/>
          <p:cNvSpPr txBox="1">
            <a:spLocks/>
          </p:cNvSpPr>
          <p:nvPr/>
        </p:nvSpPr>
        <p:spPr>
          <a:xfrm>
            <a:off x="6164724" y="5445224"/>
            <a:ext cx="3066661" cy="849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liquid 3He target becomes ready within 6 hours.</a:t>
            </a:r>
            <a:endParaRPr lang="ja-JP" altLang="en-US" sz="20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6231188" y="4748395"/>
            <a:ext cx="3066661" cy="849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no-difference in temperature</a:t>
            </a:r>
            <a:endParaRPr lang="ja-JP" altLang="en-US" sz="20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5871769" y="5085184"/>
            <a:ext cx="359420" cy="720080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2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2" y="1536303"/>
            <a:ext cx="4550746" cy="49654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Operational result (2)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5723478" y="3727479"/>
            <a:ext cx="2736304" cy="410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Operation parameter</a:t>
            </a: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4917558" y="6074171"/>
            <a:ext cx="3691057" cy="61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Stably operated in the beam time</a:t>
            </a:r>
            <a:endParaRPr lang="ja-JP" altLang="en-US" sz="20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095397" y="2312092"/>
            <a:ext cx="3796390" cy="697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refill 4He inside the evaporator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i="1" dirty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</a:rPr>
              <a:t>(~ once a day)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17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107503" y="959553"/>
            <a:ext cx="5472609" cy="404168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ja-JP" sz="1800" i="1" dirty="0" smtClean="0">
                <a:latin typeface="Gill Sans MT" pitchFamily="34" charset="0"/>
              </a:rPr>
              <a:t>time history during the beam time of 3.5 days (May 2013)</a:t>
            </a: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9" name="直線矢印コネクタ 8"/>
          <p:cNvCxnSpPr>
            <a:stCxn id="27" idx="1"/>
          </p:cNvCxnSpPr>
          <p:nvPr/>
        </p:nvCxnSpPr>
        <p:spPr>
          <a:xfrm flipH="1">
            <a:off x="3697029" y="2660961"/>
            <a:ext cx="1398368" cy="34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3039798" y="3717032"/>
            <a:ext cx="1768260" cy="35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cell temperature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679758" y="1556792"/>
            <a:ext cx="2108266" cy="36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evaporator liquid level 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5219288" y="4053964"/>
            <a:ext cx="34029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5003264" y="4137683"/>
            <a:ext cx="3995936" cy="1476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vacuum level		&lt;10</a:t>
            </a:r>
            <a:r>
              <a:rPr lang="en-US" altLang="ja-JP" sz="1800" baseline="30000" dirty="0" smtClean="0">
                <a:latin typeface="Gill Sans MT" pitchFamily="34" charset="0"/>
              </a:rPr>
              <a:t>-4</a:t>
            </a:r>
            <a:r>
              <a:rPr lang="en-US" altLang="ja-JP" sz="1800" dirty="0" smtClean="0">
                <a:latin typeface="Gill Sans MT" pitchFamily="34" charset="0"/>
              </a:rPr>
              <a:t> Pa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temperature		1.4 </a:t>
            </a:r>
            <a:r>
              <a:rPr lang="en-US" altLang="ja-JP" sz="1800" dirty="0">
                <a:latin typeface="Gill Sans MT" pitchFamily="34" charset="0"/>
              </a:rPr>
              <a:t>K</a:t>
            </a:r>
            <a:endParaRPr lang="en-US" altLang="ja-JP" sz="1800" dirty="0" smtClean="0">
              <a:latin typeface="Gill Sans MT" pitchFamily="34" charset="0"/>
            </a:endParaRP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heat </a:t>
            </a:r>
            <a:r>
              <a:rPr lang="en-US" altLang="ja-JP" sz="1800" dirty="0" smtClean="0">
                <a:latin typeface="Gill Sans MT" pitchFamily="34" charset="0"/>
              </a:rPr>
              <a:t>load (1.4 K region)	0.21 W</a:t>
            </a:r>
            <a:endParaRPr lang="en-US" altLang="ja-JP" sz="1800" dirty="0"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consumption		30 l/day	</a:t>
            </a:r>
          </a:p>
        </p:txBody>
      </p:sp>
      <p:cxnSp>
        <p:nvCxnSpPr>
          <p:cNvPr id="24" name="直線コネクタ 23"/>
          <p:cNvCxnSpPr/>
          <p:nvPr/>
        </p:nvCxnSpPr>
        <p:spPr>
          <a:xfrm>
            <a:off x="5219288" y="5638140"/>
            <a:ext cx="34029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5148932" y="1290082"/>
            <a:ext cx="3995936" cy="1224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cooling power : latent heat evaporation of 4He in the evaporator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i="1" dirty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  <a:sym typeface="Wingdings" panose="05000000000000000000" pitchFamily="2" charset="2"/>
              </a:rPr>
              <a:t> need to refill </a:t>
            </a:r>
            <a:r>
              <a:rPr lang="en-US" altLang="ja-JP" sz="1800" i="1" baseline="30000" dirty="0" smtClean="0">
                <a:latin typeface="Gill Sans MT" pitchFamily="34" charset="0"/>
                <a:sym typeface="Wingdings" panose="05000000000000000000" pitchFamily="2" charset="2"/>
              </a:rPr>
              <a:t>4</a:t>
            </a:r>
            <a:r>
              <a:rPr lang="en-US" altLang="ja-JP" sz="1800" i="1" dirty="0" smtClean="0">
                <a:latin typeface="Gill Sans MT" pitchFamily="34" charset="0"/>
                <a:sym typeface="Wingdings" panose="05000000000000000000" pitchFamily="2" charset="2"/>
              </a:rPr>
              <a:t>He </a:t>
            </a:r>
            <a:r>
              <a:rPr lang="en-US" altLang="ja-JP" sz="1800" i="1" dirty="0" smtClean="0">
                <a:latin typeface="Gill Sans MT" pitchFamily="34" charset="0"/>
              </a:rPr>
              <a:t> </a:t>
            </a:r>
            <a:endParaRPr lang="ja-JP" altLang="en-US" sz="1800" i="1" dirty="0">
              <a:latin typeface="Gill Sans MT" pitchFamily="34" charset="0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4127474" y="3165103"/>
            <a:ext cx="1091814" cy="478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5247797" y="3029742"/>
            <a:ext cx="3796390" cy="697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heat load is evaluated by the reduction rate of the liquid 4He</a:t>
            </a:r>
            <a:endParaRPr lang="ja-JP" altLang="en-US" sz="1800" i="1" dirty="0">
              <a:latin typeface="Gill Sans MT" pitchFamily="34" charset="0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3635896" y="2276872"/>
            <a:ext cx="648072" cy="1296144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683568" y="5695950"/>
            <a:ext cx="3960440" cy="9525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075231" y="5638140"/>
            <a:ext cx="3691057" cy="614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density fluctuation ~ 0.0810(2) g/cm</a:t>
            </a:r>
            <a:r>
              <a:rPr lang="en-US" altLang="ja-JP" sz="2000" i="1" baseline="30000" dirty="0" smtClean="0">
                <a:solidFill>
                  <a:srgbClr val="0070C0"/>
                </a:solidFill>
                <a:latin typeface="Gill Sans MT" pitchFamily="34" charset="0"/>
              </a:rPr>
              <a:t>3</a:t>
            </a:r>
            <a:endParaRPr lang="ja-JP" altLang="en-US" sz="2000" i="1" baseline="30000" dirty="0">
              <a:solidFill>
                <a:srgbClr val="0070C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2" y="1920748"/>
            <a:ext cx="2091610" cy="188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3312368" cy="33908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Target image</a:t>
            </a:r>
            <a:endParaRPr kumimoji="1" lang="ja-JP" altLang="en-US" dirty="0">
              <a:latin typeface="Gill Sans MT" pitchFamily="34" charset="0"/>
            </a:endParaRPr>
          </a:p>
        </p:txBody>
      </p:sp>
      <p:cxnSp>
        <p:nvCxnSpPr>
          <p:cNvPr id="1027" name="直線矢印コネクタ 1026"/>
          <p:cNvCxnSpPr/>
          <p:nvPr/>
        </p:nvCxnSpPr>
        <p:spPr>
          <a:xfrm flipV="1">
            <a:off x="402883" y="4413798"/>
            <a:ext cx="1864861" cy="2594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弧 4"/>
          <p:cNvSpPr/>
          <p:nvPr/>
        </p:nvSpPr>
        <p:spPr>
          <a:xfrm rot="1335535">
            <a:off x="894380" y="3473323"/>
            <a:ext cx="1418603" cy="1293318"/>
          </a:xfrm>
          <a:prstGeom prst="arc">
            <a:avLst>
              <a:gd name="adj1" fmla="val 16428944"/>
              <a:gd name="adj2" fmla="val 0"/>
            </a:avLst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92324" y="4313193"/>
            <a:ext cx="2151116" cy="3600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>
                <a:solidFill>
                  <a:srgbClr val="FF0000"/>
                </a:solidFill>
                <a:latin typeface="Gill Sans MT" pitchFamily="34" charset="0"/>
              </a:rPr>
              <a:t>K-</a:t>
            </a:r>
            <a:endParaRPr lang="ja-JP" altLang="en-US" sz="18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152498" y="1809472"/>
            <a:ext cx="576064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>
                <a:latin typeface="Gill Sans MT" pitchFamily="34" charset="0"/>
              </a:rPr>
              <a:t>r</a:t>
            </a:r>
            <a:r>
              <a:rPr lang="en-US" altLang="ja-JP" sz="1800" i="1" dirty="0" smtClean="0">
                <a:latin typeface="Gill Sans MT" pitchFamily="34" charset="0"/>
              </a:rPr>
              <a:t>eaction vertex :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i="1" dirty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</a:rPr>
              <a:t>  beam and secondary particle tracks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056282" y="3502856"/>
            <a:ext cx="1075558" cy="329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err="1" smtClean="0">
                <a:solidFill>
                  <a:srgbClr val="FFC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800" dirty="0" err="1" smtClean="0">
                <a:solidFill>
                  <a:srgbClr val="FFC000"/>
                </a:solidFill>
                <a:latin typeface="Gill Sans MT" pitchFamily="34" charset="0"/>
              </a:rPr>
              <a:t>,p</a:t>
            </a:r>
            <a:r>
              <a:rPr lang="en-US" altLang="ja-JP" sz="1800" dirty="0" smtClean="0">
                <a:solidFill>
                  <a:srgbClr val="FFC000"/>
                </a:solidFill>
                <a:latin typeface="Gill Sans MT" pitchFamily="34" charset="0"/>
              </a:rPr>
              <a:t> </a:t>
            </a:r>
            <a:r>
              <a:rPr lang="en-US" altLang="ja-JP" sz="1800" dirty="0" err="1" smtClean="0">
                <a:solidFill>
                  <a:srgbClr val="FFC000"/>
                </a:solidFill>
                <a:latin typeface="Gill Sans MT" pitchFamily="34" charset="0"/>
              </a:rPr>
              <a:t>etc</a:t>
            </a:r>
            <a:endParaRPr lang="ja-JP" altLang="en-US" sz="1800" dirty="0">
              <a:solidFill>
                <a:srgbClr val="FFC000"/>
              </a:solidFill>
              <a:latin typeface="Gill Sans MT" pitchFamily="34" charset="0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5715414" y="1592165"/>
            <a:ext cx="3168352" cy="43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empty target data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796136" y="4064480"/>
            <a:ext cx="3168352" cy="434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baseline="30000" dirty="0" smtClean="0">
                <a:latin typeface="Gill Sans MT" pitchFamily="34" charset="0"/>
              </a:rPr>
              <a:t>3</a:t>
            </a:r>
            <a:r>
              <a:rPr lang="en-US" altLang="ja-JP" sz="2400" dirty="0" smtClean="0">
                <a:latin typeface="Gill Sans MT" pitchFamily="34" charset="0"/>
              </a:rPr>
              <a:t>He target data</a:t>
            </a:r>
            <a:endParaRPr lang="ja-JP" altLang="en-US" sz="2400" dirty="0">
              <a:latin typeface="Gill Sans MT" pitchFamily="34" charset="0"/>
            </a:endParaRPr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2631048" y="6293810"/>
            <a:ext cx="5824244" cy="580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confirmed target cell is surely filled up with liquid</a:t>
            </a:r>
            <a:r>
              <a:rPr lang="en-US" altLang="ja-JP" sz="1800" dirty="0" smtClean="0">
                <a:solidFill>
                  <a:srgbClr val="0070C0"/>
                </a:solidFill>
                <a:latin typeface="Gill Sans MT" pitchFamily="34" charset="0"/>
              </a:rPr>
              <a:t>.</a:t>
            </a:r>
            <a:endParaRPr lang="ja-JP" altLang="en-US" sz="18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16628" y="980728"/>
            <a:ext cx="5031436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Target image can be checked with beam data</a:t>
            </a:r>
            <a:endParaRPr lang="ja-JP" altLang="en-US" sz="1800" i="1" dirty="0"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92" y="4064480"/>
            <a:ext cx="4696888" cy="212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V="1">
            <a:off x="855163" y="6432012"/>
            <a:ext cx="600734" cy="67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77" y="1955414"/>
            <a:ext cx="2489623" cy="183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7668344" y="3567778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Z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292080" y="3573016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X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 rot="16200000">
            <a:off x="4230289" y="2655241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Y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 rot="16200000">
            <a:off x="6415493" y="2625153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Y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 rot="16200000">
            <a:off x="4086273" y="4887489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Y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 rot="16200000">
            <a:off x="6281863" y="4959497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Y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7524328" y="6021288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Z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5292080" y="6057946"/>
            <a:ext cx="720080" cy="2513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X [cm]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3" name="コンテンツ プレースホルダー 2"/>
          <p:cNvSpPr txBox="1">
            <a:spLocks/>
          </p:cNvSpPr>
          <p:nvPr/>
        </p:nvSpPr>
        <p:spPr>
          <a:xfrm>
            <a:off x="5796136" y="3858482"/>
            <a:ext cx="3168352" cy="43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baseline="30000" dirty="0" smtClean="0">
                <a:latin typeface="Gill Sans MT" pitchFamily="34" charset="0"/>
              </a:rPr>
              <a:t>3</a:t>
            </a:r>
            <a:r>
              <a:rPr lang="en-US" altLang="ja-JP" sz="1800" i="1" dirty="0" smtClean="0">
                <a:latin typeface="Gill Sans MT" pitchFamily="34" charset="0"/>
              </a:rPr>
              <a:t>He target data</a:t>
            </a:r>
            <a:endParaRPr lang="ja-JP" altLang="en-US" sz="1800" i="1" dirty="0">
              <a:latin typeface="Gill Sans MT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855163" y="5877272"/>
            <a:ext cx="0" cy="622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 flipV="1">
            <a:off x="467544" y="6183633"/>
            <a:ext cx="387620" cy="316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1100921" y="6453336"/>
            <a:ext cx="446743" cy="3624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Z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539552" y="5658878"/>
            <a:ext cx="446743" cy="3624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Y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179512" y="6234942"/>
            <a:ext cx="446743" cy="3624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X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7668344" y="2592587"/>
            <a:ext cx="576064" cy="4043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Picture 2" descr="C:\Users\sato\Desktop\P10104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00" y="341770"/>
            <a:ext cx="1703888" cy="1277916"/>
          </a:xfrm>
          <a:prstGeom prst="rect">
            <a:avLst/>
          </a:prstGeom>
          <a:noFill/>
          <a:scene3d>
            <a:camera prst="orthographicFront">
              <a:rot lat="0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069E26C1-32B1-4AFF-AFA2-33484CE59327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1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Gill Sans MT" pitchFamily="34" charset="0"/>
              </a:rPr>
              <a:t>Summary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57" name="コンテンツ プレースホルダー 2"/>
          <p:cNvSpPr txBox="1">
            <a:spLocks/>
          </p:cNvSpPr>
          <p:nvPr/>
        </p:nvSpPr>
        <p:spPr>
          <a:xfrm>
            <a:off x="179512" y="980728"/>
            <a:ext cx="89644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ja-JP" sz="2200" dirty="0" smtClean="0">
                <a:latin typeface="Gill Sans MT" pitchFamily="34" charset="0"/>
              </a:rPr>
              <a:t>A liquid </a:t>
            </a:r>
            <a:r>
              <a:rPr lang="en-US" altLang="ja-JP" sz="2200" baseline="30000" dirty="0" smtClean="0">
                <a:latin typeface="Gill Sans MT" pitchFamily="34" charset="0"/>
              </a:rPr>
              <a:t>3</a:t>
            </a:r>
            <a:r>
              <a:rPr lang="en-US" altLang="ja-JP" sz="2200" dirty="0" smtClean="0">
                <a:latin typeface="Gill Sans MT" pitchFamily="34" charset="0"/>
              </a:rPr>
              <a:t>He target system was newly developed for J-PARC E15 and E17 experiments. </a:t>
            </a:r>
          </a:p>
          <a:p>
            <a:pPr>
              <a:buFont typeface="Wingdings" panose="05000000000000000000" pitchFamily="2" charset="2"/>
              <a:buChar char="p"/>
            </a:pPr>
            <a:endParaRPr lang="en-US" altLang="ja-JP" sz="2200" dirty="0">
              <a:latin typeface="Gill Sans MT" pitchFamily="34" charset="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sz="2200" dirty="0">
                <a:latin typeface="Gill Sans MT" pitchFamily="34" charset="0"/>
              </a:rPr>
              <a:t>A</a:t>
            </a:r>
            <a:r>
              <a:rPr lang="en-US" altLang="ja-JP" sz="2200" dirty="0" smtClean="0">
                <a:latin typeface="Gill Sans MT" pitchFamily="34" charset="0"/>
              </a:rPr>
              <a:t>ll the experimental requirements were accomplished.  </a:t>
            </a:r>
          </a:p>
          <a:p>
            <a:pPr>
              <a:buFont typeface="Wingdings" panose="05000000000000000000" pitchFamily="2" charset="2"/>
              <a:buChar char="p"/>
            </a:pPr>
            <a:endParaRPr lang="en-US" altLang="ja-JP" sz="2200" dirty="0" smtClean="0">
              <a:latin typeface="Gill Sans MT" pitchFamily="34" charset="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sz="2200" dirty="0" smtClean="0">
                <a:latin typeface="Gill Sans MT" pitchFamily="34" charset="0"/>
              </a:rPr>
              <a:t>Acceptable operational parameters for a long-term (e.g. ~1 month) experiment. </a:t>
            </a:r>
            <a:endParaRPr lang="en-US" altLang="ja-JP" sz="2200" dirty="0">
              <a:latin typeface="Gill Sans MT" pitchFamily="34" charset="0"/>
            </a:endParaRPr>
          </a:p>
          <a:p>
            <a:pPr marL="0" indent="0">
              <a:buNone/>
            </a:pPr>
            <a:endParaRPr lang="en-US" altLang="ja-JP" sz="2200" dirty="0" smtClean="0">
              <a:latin typeface="Gill Sans MT" pitchFamily="34" charset="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sz="2200" dirty="0" smtClean="0">
                <a:latin typeface="Gill Sans MT" pitchFamily="34" charset="0"/>
              </a:rPr>
              <a:t>Successfully operated in the J-PARC E15 experiment in May 2013</a:t>
            </a:r>
          </a:p>
          <a:p>
            <a:pPr marL="0" indent="0">
              <a:buNone/>
            </a:pPr>
            <a:r>
              <a:rPr lang="en-US" altLang="ja-JP" sz="2200" dirty="0">
                <a:latin typeface="Gill Sans MT" pitchFamily="34" charset="0"/>
              </a:rPr>
              <a:t> </a:t>
            </a:r>
            <a:r>
              <a:rPr lang="en-US" altLang="ja-JP" sz="2200" dirty="0" smtClean="0">
                <a:latin typeface="Gill Sans MT" pitchFamily="34" charset="0"/>
              </a:rPr>
              <a:t>    </a:t>
            </a:r>
            <a:r>
              <a:rPr lang="en-US" altLang="ja-JP" sz="2200" dirty="0">
                <a:latin typeface="Gill Sans MT" pitchFamily="34" charset="0"/>
              </a:rPr>
              <a:t> </a:t>
            </a:r>
            <a:r>
              <a:rPr lang="en-US" altLang="ja-JP" sz="2200" dirty="0" smtClean="0">
                <a:latin typeface="Gill Sans MT" pitchFamily="34" charset="0"/>
              </a:rPr>
              <a:t>1</a:t>
            </a:r>
            <a:r>
              <a:rPr lang="en-US" altLang="ja-JP" sz="2200" baseline="30000" dirty="0" smtClean="0">
                <a:latin typeface="Gill Sans MT" pitchFamily="34" charset="0"/>
              </a:rPr>
              <a:t>st</a:t>
            </a:r>
            <a:r>
              <a:rPr lang="en-US" altLang="ja-JP" sz="2200" dirty="0" smtClean="0">
                <a:latin typeface="Gill Sans MT" pitchFamily="34" charset="0"/>
              </a:rPr>
              <a:t> physics paper was submitted to PLB  (</a:t>
            </a:r>
            <a:r>
              <a:rPr lang="en-US" altLang="ja-JP" sz="2200" dirty="0" err="1" smtClean="0">
                <a:latin typeface="Gill Sans MT" pitchFamily="34" charset="0"/>
              </a:rPr>
              <a:t>arXiv</a:t>
            </a:r>
            <a:r>
              <a:rPr lang="en-US" altLang="ja-JP" sz="2200" dirty="0" smtClean="0">
                <a:latin typeface="Gill Sans MT" pitchFamily="34" charset="0"/>
              </a:rPr>
              <a:t>[</a:t>
            </a:r>
            <a:r>
              <a:rPr lang="en-US" altLang="ja-JP" sz="2200" dirty="0" err="1" smtClean="0">
                <a:latin typeface="Gill Sans MT" pitchFamily="34" charset="0"/>
              </a:rPr>
              <a:t>nucl</a:t>
            </a:r>
            <a:r>
              <a:rPr lang="en-US" altLang="ja-JP" sz="2200" dirty="0" smtClean="0">
                <a:latin typeface="Gill Sans MT" pitchFamily="34" charset="0"/>
              </a:rPr>
              <a:t>-ex]1408.5637).</a:t>
            </a:r>
            <a:endParaRPr lang="en-US" altLang="ja-JP" sz="2000" dirty="0" smtClean="0">
              <a:latin typeface="Gill Sans MT" pitchFamily="34" charset="0"/>
            </a:endParaRPr>
          </a:p>
          <a:p>
            <a:pPr marL="0" indent="0">
              <a:buNone/>
            </a:pPr>
            <a:endParaRPr lang="en-US" altLang="ja-JP" sz="1600" dirty="0" smtClean="0">
              <a:latin typeface="Gill Sans MT" pitchFamily="34" charset="0"/>
            </a:endParaRPr>
          </a:p>
          <a:p>
            <a:pPr marL="0" indent="0">
              <a:buNone/>
            </a:pPr>
            <a:endParaRPr lang="en-US" altLang="ja-JP" sz="1600" dirty="0" smtClean="0"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13176"/>
            <a:ext cx="5040560" cy="164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907704" y="5013176"/>
            <a:ext cx="5328592" cy="18002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0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592288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Gill Sans MT" pitchFamily="34" charset="0"/>
              </a:rPr>
              <a:t>backup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6C1-32B1-4AFF-AFA2-33484CE59327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95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4599756" y="3084622"/>
            <a:ext cx="5084811" cy="3944778"/>
            <a:chOff x="4599756" y="3084622"/>
            <a:chExt cx="5084811" cy="3944778"/>
          </a:xfrm>
        </p:grpSpPr>
        <p:pic>
          <p:nvPicPr>
            <p:cNvPr id="7" name="Picture 9" descr="hadron_hall_now_A_1209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50" b="97250" l="0" r="90000">
                          <a14:foregroundMark x1="53692" y1="61950" x2="53692" y2="61950"/>
                          <a14:foregroundMark x1="72115" y1="36700" x2="72115" y2="36700"/>
                          <a14:foregroundMark x1="55846" y1="17250" x2="55846" y2="17250"/>
                          <a14:foregroundMark x1="48500" y1="6800" x2="48500" y2="6800"/>
                          <a14:foregroundMark x1="41038" y1="20050" x2="41038" y2="20050"/>
                          <a14:foregroundMark x1="20154" y1="42100" x2="20154" y2="42100"/>
                          <a14:foregroundMark x1="7077" y1="38750" x2="7077" y2="38750"/>
                          <a14:foregroundMark x1="3462" y1="37600" x2="3462" y2="37600"/>
                          <a14:foregroundMark x1="39885" y1="60250" x2="39885" y2="60250"/>
                          <a14:backgroundMark x1="44346" y1="8650" x2="44346" y2="86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9756" y="3084622"/>
              <a:ext cx="5084811" cy="394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5422240" y="3789040"/>
              <a:ext cx="805943" cy="36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/>
            <a:lstStyle/>
            <a:p>
              <a:pPr>
                <a:spcBef>
                  <a:spcPct val="20000"/>
                </a:spcBef>
                <a:buSzPct val="75000"/>
              </a:pPr>
              <a:r>
                <a:rPr lang="en-US" altLang="ja-JP" sz="1600" i="1" dirty="0" smtClean="0">
                  <a:latin typeface="Gill Sans MT" panose="020B0502020104020203" pitchFamily="34" charset="0"/>
                  <a:ea typeface="メイリオ" pitchFamily="50" charset="-128"/>
                  <a:cs typeface="メイリオ" pitchFamily="50" charset="-128"/>
                </a:rPr>
                <a:t>K1.8BR</a:t>
              </a:r>
              <a:endParaRPr lang="en-US" altLang="ja-JP" sz="1600" i="1" dirty="0">
                <a:latin typeface="Gill Sans MT" panose="020B0502020104020203" pitchFamily="34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815529" y="5517963"/>
              <a:ext cx="1326632" cy="3520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/>
            <a:lstStyle/>
            <a:p>
              <a:pPr>
                <a:spcBef>
                  <a:spcPct val="20000"/>
                </a:spcBef>
                <a:buSzPct val="75000"/>
              </a:pPr>
              <a:r>
                <a:rPr lang="en-US" altLang="ja-JP" sz="1600" i="1" dirty="0" smtClean="0">
                  <a:latin typeface="Gill Sans MT" panose="020B0502020104020203" pitchFamily="34" charset="0"/>
                  <a:ea typeface="メイリオ" pitchFamily="50" charset="-128"/>
                  <a:cs typeface="メイリオ" pitchFamily="50" charset="-128"/>
                </a:rPr>
                <a:t>T1 target (Au)</a:t>
              </a:r>
              <a:endParaRPr lang="en-US" altLang="ja-JP" sz="1600" i="1" dirty="0">
                <a:latin typeface="Gill Sans MT" panose="020B0502020104020203" pitchFamily="34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9" name="直線矢印コネクタ 8"/>
          <p:cNvCxnSpPr/>
          <p:nvPr/>
        </p:nvCxnSpPr>
        <p:spPr>
          <a:xfrm flipV="1">
            <a:off x="5065059" y="5232528"/>
            <a:ext cx="1122286" cy="72900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Gill Sans MT" pitchFamily="34" charset="0"/>
              </a:rPr>
              <a:t>J-PARC hadron facility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12279"/>
            <a:ext cx="4988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507592" y="1312279"/>
            <a:ext cx="1944216" cy="42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Tokai, Ibaraki</a:t>
            </a:r>
            <a:endParaRPr lang="ja-JP" altLang="en-US" sz="2000" dirty="0">
              <a:latin typeface="Gill Sans MT" pitchFamily="34" charset="0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3419872" y="5805264"/>
            <a:ext cx="2848898" cy="1069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protons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i="1" dirty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</a:rPr>
              <a:t>30 </a:t>
            </a:r>
            <a:r>
              <a:rPr lang="en-US" altLang="ja-JP" sz="1800" i="1" dirty="0" err="1" smtClean="0">
                <a:latin typeface="Gill Sans MT" pitchFamily="34" charset="0"/>
              </a:rPr>
              <a:t>GeV</a:t>
            </a:r>
            <a:r>
              <a:rPr lang="en-US" altLang="ja-JP" sz="1800" i="1" dirty="0" smtClean="0">
                <a:latin typeface="Gill Sans MT" pitchFamily="34" charset="0"/>
              </a:rPr>
              <a:t>, 30 </a:t>
            </a:r>
            <a:r>
              <a:rPr lang="en-US" altLang="ja-JP" sz="1800" i="1" dirty="0" err="1" smtClean="0">
                <a:latin typeface="Gill Sans MT" pitchFamily="34" charset="0"/>
              </a:rPr>
              <a:t>Tppp</a:t>
            </a:r>
            <a:r>
              <a:rPr lang="en-US" altLang="ja-JP" sz="1800" i="1" dirty="0" smtClean="0">
                <a:latin typeface="Gill Sans MT" pitchFamily="34" charset="0"/>
              </a:rPr>
              <a:t> (~24 kW) as of May 2013</a:t>
            </a: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7429701" y="2906721"/>
            <a:ext cx="1560257" cy="624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layout of hadron hall</a:t>
            </a:r>
            <a:endParaRPr lang="ja-JP" altLang="en-US" sz="2000" dirty="0">
              <a:latin typeface="Gill Sans MT" pitchFamily="34" charset="0"/>
            </a:endParaRPr>
          </a:p>
        </p:txBody>
      </p:sp>
      <p:sp>
        <p:nvSpPr>
          <p:cNvPr id="19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179510" y="888615"/>
            <a:ext cx="6048673" cy="42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Japan Proton Accelerator Research Complex(J-PARC )</a:t>
            </a:r>
            <a:endParaRPr lang="ja-JP" altLang="en-US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Beryllium target cell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87453" y="1052736"/>
            <a:ext cx="7992888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latin typeface="Gill Sans MT" pitchFamily="34" charset="0"/>
              </a:rPr>
              <a:t>good X-yay transmittance @ 6 </a:t>
            </a:r>
            <a:r>
              <a:rPr lang="en-US" altLang="ja-JP" sz="2000" i="1" dirty="0" err="1" smtClean="0">
                <a:latin typeface="Gill Sans MT" pitchFamily="34" charset="0"/>
              </a:rPr>
              <a:t>keV</a:t>
            </a:r>
            <a:r>
              <a:rPr lang="en-US" altLang="ja-JP" sz="2000" i="1" dirty="0" smtClean="0">
                <a:latin typeface="Gill Sans MT" pitchFamily="34" charset="0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ja-JP" altLang="en-US" sz="2000" dirty="0">
              <a:latin typeface="Gill Sans MT" pitchFamily="34" charset="0"/>
            </a:endParaRPr>
          </a:p>
        </p:txBody>
      </p:sp>
      <p:pic>
        <p:nvPicPr>
          <p:cNvPr id="9" name="Picture 2" descr="C:\Users\sato\Desktop\P1010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0" y="2330878"/>
            <a:ext cx="3960440" cy="2970330"/>
          </a:xfrm>
          <a:prstGeom prst="rect">
            <a:avLst/>
          </a:prstGeom>
          <a:noFill/>
          <a:scene3d>
            <a:camera prst="orthographicFront">
              <a:rot lat="0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745828" y="1965942"/>
            <a:ext cx="1368152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Be cell</a:t>
            </a:r>
            <a:endParaRPr lang="ja-JP" altLang="en-US" sz="2000" dirty="0">
              <a:latin typeface="Gill Sans MT" pitchFamily="34" charset="0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2402012" y="2199968"/>
            <a:ext cx="648072" cy="1378208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2218780" y="1556792"/>
            <a:ext cx="1864412" cy="702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pure Be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(T=0.3 mm) 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338116" y="2258870"/>
            <a:ext cx="1044116" cy="1450216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3860174" y="1826822"/>
            <a:ext cx="1368152" cy="51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Al ring (T=1mm) 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778276" y="2174718"/>
            <a:ext cx="1368152" cy="51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Indium seal 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16" name="直線矢印コネクタ 15"/>
          <p:cNvCxnSpPr>
            <a:stCxn id="15" idx="1"/>
          </p:cNvCxnSpPr>
          <p:nvPr/>
        </p:nvCxnSpPr>
        <p:spPr>
          <a:xfrm flipH="1">
            <a:off x="4382232" y="2433994"/>
            <a:ext cx="396044" cy="574914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15" idx="1"/>
          </p:cNvCxnSpPr>
          <p:nvPr/>
        </p:nvCxnSpPr>
        <p:spPr>
          <a:xfrm flipH="1">
            <a:off x="4286698" y="2433994"/>
            <a:ext cx="491578" cy="1956963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726048" y="3861486"/>
            <a:ext cx="810090" cy="1565736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2226126" y="5427222"/>
            <a:ext cx="1368152" cy="3420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err="1" smtClean="0">
                <a:latin typeface="Gill Sans MT" pitchFamily="34" charset="0"/>
              </a:rPr>
              <a:t>AlBeMet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1105868" y="3861486"/>
            <a:ext cx="1620180" cy="1565736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656904" y="3848016"/>
            <a:ext cx="3138534" cy="342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err="1" smtClean="0">
                <a:latin typeface="Gill Sans MT" pitchFamily="34" charset="0"/>
              </a:rPr>
              <a:t>AlBeMet</a:t>
            </a:r>
            <a:r>
              <a:rPr lang="en-US" altLang="ja-JP" sz="1800" dirty="0" smtClean="0">
                <a:latin typeface="Gill Sans MT" pitchFamily="34" charset="0"/>
              </a:rPr>
              <a:t> (trade name of </a:t>
            </a:r>
            <a:r>
              <a:rPr lang="en-US" altLang="ja-JP" sz="1800" dirty="0" err="1" smtClean="0">
                <a:latin typeface="Gill Sans MT" pitchFamily="34" charset="0"/>
              </a:rPr>
              <a:t>Materion</a:t>
            </a:r>
            <a:r>
              <a:rPr lang="en-US" altLang="ja-JP" sz="1800" dirty="0" smtClean="0">
                <a:latin typeface="Gill Sans MT" pitchFamily="34" charset="0"/>
              </a:rPr>
              <a:t> Brash )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6506468" y="4147930"/>
            <a:ext cx="2304256" cy="51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composite of Be &amp; Al (powder metallurgy) 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41772" y="3816043"/>
            <a:ext cx="648072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134268" y="3412475"/>
            <a:ext cx="574907" cy="388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00B050"/>
                </a:solidFill>
                <a:latin typeface="Gill Sans MT" pitchFamily="34" charset="0"/>
              </a:rPr>
              <a:t>K</a:t>
            </a:r>
            <a:r>
              <a:rPr lang="en-US" altLang="ja-JP" sz="2000" i="1" baseline="30000" dirty="0" smtClean="0">
                <a:solidFill>
                  <a:srgbClr val="00B050"/>
                </a:solidFill>
                <a:latin typeface="Gill Sans MT" pitchFamily="34" charset="0"/>
              </a:rPr>
              <a:t>-</a:t>
            </a:r>
            <a:endParaRPr lang="ja-JP" altLang="en-US" sz="2000" i="1" baseline="300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6076811" y="4673249"/>
            <a:ext cx="3103701" cy="924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Lower density (2.0 g/cm</a:t>
            </a: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) than Al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Higher Young modulus than Al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Easy to manufacture than Be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930404" y="4158081"/>
            <a:ext cx="3024336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4909330" y="3176972"/>
            <a:ext cx="2344394" cy="342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fabricated with EBW</a:t>
            </a:r>
            <a:endParaRPr lang="ja-JP" altLang="en-US" sz="1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4093"/>
            <a:ext cx="4803259" cy="475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aseline="30000" dirty="0" smtClean="0">
                <a:latin typeface="Gill Sans MT" pitchFamily="34" charset="0"/>
              </a:rPr>
              <a:t>3</a:t>
            </a:r>
            <a:r>
              <a:rPr lang="en-US" altLang="ja-JP" dirty="0" smtClean="0">
                <a:latin typeface="Gill Sans MT" pitchFamily="34" charset="0"/>
              </a:rPr>
              <a:t>He - </a:t>
            </a:r>
            <a:r>
              <a:rPr lang="en-US" altLang="ja-JP" baseline="30000" dirty="0" smtClean="0">
                <a:latin typeface="Gill Sans MT" pitchFamily="34" charset="0"/>
              </a:rPr>
              <a:t>4</a:t>
            </a:r>
            <a:r>
              <a:rPr lang="en-US" altLang="ja-JP" dirty="0" smtClean="0">
                <a:latin typeface="Gill Sans MT" pitchFamily="34" charset="0"/>
              </a:rPr>
              <a:t>He heat exchanger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91701" y="1150444"/>
            <a:ext cx="576064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cool down </a:t>
            </a: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gas with </a:t>
            </a: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by heat contact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5254534" y="1810163"/>
            <a:ext cx="2642640" cy="5387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Fin structure (5mm pitch)</a:t>
            </a: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6689624" y="2204864"/>
            <a:ext cx="125056" cy="112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3831151" y="6389948"/>
            <a:ext cx="1944216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Side view </a:t>
            </a:r>
            <a:endParaRPr lang="ja-JP" altLang="en-US" sz="1800" dirty="0">
              <a:latin typeface="Gill Sans M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30" y="2631424"/>
            <a:ext cx="2079501" cy="257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04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53" y="4743352"/>
            <a:ext cx="3425105" cy="176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683568" y="3488789"/>
            <a:ext cx="2973233" cy="7762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749" y="0"/>
            <a:ext cx="8229600" cy="980728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Gill Sans MT" pitchFamily="34" charset="0"/>
              </a:rPr>
              <a:t>Experiments @ J-PARC K1.8BR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2844"/>
            <a:ext cx="5849036" cy="128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275481" y="2316213"/>
            <a:ext cx="2742747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kumimoji="0" lang="en-US" altLang="ja-JP" sz="2000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formation (missing mass) &amp;</a:t>
            </a:r>
          </a:p>
          <a:p>
            <a:pPr algn="ctr"/>
            <a:r>
              <a:rPr kumimoji="0" lang="en-US" altLang="ja-JP" sz="2000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decay(invariant mass)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118364" y="997238"/>
            <a:ext cx="8927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SzPct val="70000"/>
              <a:buBlip>
                <a:blip r:embed="rId4"/>
              </a:buBlip>
            </a:pPr>
            <a:r>
              <a:rPr kumimoji="0" lang="en-US" altLang="ja-JP" sz="2000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Search for </a:t>
            </a:r>
            <a:r>
              <a:rPr kumimoji="0" lang="en-US" altLang="ja-JP" sz="2000" i="1" dirty="0" err="1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antikaon</a:t>
            </a:r>
            <a:r>
              <a:rPr kumimoji="0" lang="en-US" altLang="ja-JP" sz="2000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 nuclear bound states in the </a:t>
            </a:r>
            <a:r>
              <a:rPr kumimoji="0" lang="en-US" altLang="ja-JP" sz="2000" baseline="30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3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He</a:t>
            </a:r>
            <a:r>
              <a:rPr kumimoji="0" lang="en-US" altLang="ja-JP" sz="2000" i="1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kumimoji="0" lang="en-US" altLang="ja-JP" sz="2000" i="1" dirty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kumimoji="0" lang="en-US" altLang="ja-JP" sz="2000" i="1" baseline="30000" dirty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kumimoji="0" lang="en-US" altLang="ja-JP" sz="2000" i="1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, n) </a:t>
            </a:r>
            <a:r>
              <a:rPr kumimoji="0" lang="en-US" altLang="ja-JP" sz="2000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reaction (J-PARC E15)</a:t>
            </a:r>
            <a:endParaRPr kumimoji="0" lang="en-US" altLang="ja-JP" sz="2000" dirty="0">
              <a:solidFill>
                <a:schemeClr val="tx2"/>
              </a:solidFill>
              <a:latin typeface="Gill Sans MT" panose="020B0502020104020203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4373905" y="6035519"/>
            <a:ext cx="27501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sz="1600" dirty="0" smtClean="0">
                <a:solidFill>
                  <a:srgbClr val="00206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X-ray detector</a:t>
            </a:r>
            <a:endParaRPr kumimoji="0" lang="en-US" altLang="ja-JP" sz="1600" dirty="0">
              <a:solidFill>
                <a:srgbClr val="00206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4888922" y="5504656"/>
            <a:ext cx="10489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X-ray</a:t>
            </a: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6479593" y="4293096"/>
            <a:ext cx="1048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0" lang="en-US" altLang="ja-JP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endParaRPr kumimoji="0" lang="en-US" altLang="ja-JP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 rot="9000000">
            <a:off x="5133074" y="5096629"/>
            <a:ext cx="974804" cy="990667"/>
            <a:chOff x="-1594872" y="3038562"/>
            <a:chExt cx="1213324" cy="1185901"/>
          </a:xfrm>
        </p:grpSpPr>
        <p:grpSp>
          <p:nvGrpSpPr>
            <p:cNvPr id="24" name="グループ化 23"/>
            <p:cNvGrpSpPr/>
            <p:nvPr/>
          </p:nvGrpSpPr>
          <p:grpSpPr>
            <a:xfrm rot="18000000">
              <a:off x="-1710055" y="3153745"/>
              <a:ext cx="1185901" cy="955536"/>
              <a:chOff x="-1692696" y="4502464"/>
              <a:chExt cx="1962648" cy="1581398"/>
            </a:xfrm>
          </p:grpSpPr>
          <p:grpSp>
            <p:nvGrpSpPr>
              <p:cNvPr id="25" name="グループ化 24"/>
              <p:cNvGrpSpPr/>
              <p:nvPr/>
            </p:nvGrpSpPr>
            <p:grpSpPr>
              <a:xfrm>
                <a:off x="-1692696" y="4502464"/>
                <a:ext cx="1181598" cy="790823"/>
                <a:chOff x="-1116632" y="4658615"/>
                <a:chExt cx="1181598" cy="790823"/>
              </a:xfrm>
            </p:grpSpPr>
            <p:grpSp>
              <p:nvGrpSpPr>
                <p:cNvPr id="33" name="グループ化 32"/>
                <p:cNvGrpSpPr/>
                <p:nvPr/>
              </p:nvGrpSpPr>
              <p:grpSpPr>
                <a:xfrm>
                  <a:off x="-1116632" y="4658615"/>
                  <a:ext cx="791073" cy="395536"/>
                  <a:chOff x="-270769" y="4473962"/>
                  <a:chExt cx="791073" cy="395536"/>
                </a:xfrm>
              </p:grpSpPr>
              <p:sp>
                <p:nvSpPr>
                  <p:cNvPr id="37" name="円弧 36"/>
                  <p:cNvSpPr/>
                  <p:nvPr/>
                </p:nvSpPr>
                <p:spPr>
                  <a:xfrm>
                    <a:off x="-270769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" name="円弧 37"/>
                  <p:cNvSpPr/>
                  <p:nvPr/>
                </p:nvSpPr>
                <p:spPr>
                  <a:xfrm rot="10800000">
                    <a:off x="124768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4" name="グループ化 33"/>
                <p:cNvGrpSpPr/>
                <p:nvPr/>
              </p:nvGrpSpPr>
              <p:grpSpPr>
                <a:xfrm>
                  <a:off x="-726107" y="5053902"/>
                  <a:ext cx="791073" cy="395536"/>
                  <a:chOff x="-270769" y="4473962"/>
                  <a:chExt cx="791073" cy="395536"/>
                </a:xfrm>
              </p:grpSpPr>
              <p:sp>
                <p:nvSpPr>
                  <p:cNvPr id="35" name="円弧 34"/>
                  <p:cNvSpPr/>
                  <p:nvPr/>
                </p:nvSpPr>
                <p:spPr>
                  <a:xfrm>
                    <a:off x="-270769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" name="円弧 35"/>
                  <p:cNvSpPr/>
                  <p:nvPr/>
                </p:nvSpPr>
                <p:spPr>
                  <a:xfrm rot="10800000">
                    <a:off x="124768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6" name="グループ化 25"/>
              <p:cNvGrpSpPr/>
              <p:nvPr/>
            </p:nvGrpSpPr>
            <p:grpSpPr>
              <a:xfrm>
                <a:off x="-911646" y="5293039"/>
                <a:ext cx="1181598" cy="790823"/>
                <a:chOff x="-1116632" y="4658615"/>
                <a:chExt cx="1181598" cy="790823"/>
              </a:xfrm>
            </p:grpSpPr>
            <p:grpSp>
              <p:nvGrpSpPr>
                <p:cNvPr id="27" name="グループ化 26"/>
                <p:cNvGrpSpPr/>
                <p:nvPr/>
              </p:nvGrpSpPr>
              <p:grpSpPr>
                <a:xfrm>
                  <a:off x="-1116632" y="4658615"/>
                  <a:ext cx="791073" cy="395536"/>
                  <a:chOff x="-270769" y="4473962"/>
                  <a:chExt cx="791073" cy="395536"/>
                </a:xfrm>
              </p:grpSpPr>
              <p:sp>
                <p:nvSpPr>
                  <p:cNvPr id="31" name="円弧 30"/>
                  <p:cNvSpPr/>
                  <p:nvPr/>
                </p:nvSpPr>
                <p:spPr>
                  <a:xfrm>
                    <a:off x="-270769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" name="円弧 31"/>
                  <p:cNvSpPr/>
                  <p:nvPr/>
                </p:nvSpPr>
                <p:spPr>
                  <a:xfrm rot="10800000">
                    <a:off x="124768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8" name="グループ化 27"/>
                <p:cNvGrpSpPr/>
                <p:nvPr/>
              </p:nvGrpSpPr>
              <p:grpSpPr>
                <a:xfrm>
                  <a:off x="-726107" y="5053902"/>
                  <a:ext cx="791073" cy="395536"/>
                  <a:chOff x="-270769" y="4473962"/>
                  <a:chExt cx="791073" cy="395536"/>
                </a:xfrm>
              </p:grpSpPr>
              <p:sp>
                <p:nvSpPr>
                  <p:cNvPr id="29" name="円弧 28"/>
                  <p:cNvSpPr/>
                  <p:nvPr/>
                </p:nvSpPr>
                <p:spPr>
                  <a:xfrm>
                    <a:off x="-270769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" name="円弧 29"/>
                  <p:cNvSpPr/>
                  <p:nvPr/>
                </p:nvSpPr>
                <p:spPr>
                  <a:xfrm rot="10800000">
                    <a:off x="124768" y="4473962"/>
                    <a:ext cx="395536" cy="395536"/>
                  </a:xfrm>
                  <a:prstGeom prst="arc">
                    <a:avLst/>
                  </a:prstGeom>
                  <a:ln w="222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</p:grpSp>
        <p:cxnSp>
          <p:nvCxnSpPr>
            <p:cNvPr id="47" name="直線矢印コネクタ 46"/>
            <p:cNvCxnSpPr/>
            <p:nvPr/>
          </p:nvCxnSpPr>
          <p:spPr>
            <a:xfrm flipV="1">
              <a:off x="-468560" y="3397970"/>
              <a:ext cx="87012" cy="6889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19"/>
          <p:cNvSpPr>
            <a:spLocks noChangeArrowheads="1"/>
          </p:cNvSpPr>
          <p:nvPr/>
        </p:nvSpPr>
        <p:spPr bwMode="auto">
          <a:xfrm>
            <a:off x="274398" y="5355343"/>
            <a:ext cx="4397894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kumimoji="0" lang="en-US" altLang="ja-JP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strong-interaction induced shift &amp; width of atomic level</a:t>
            </a:r>
          </a:p>
          <a:p>
            <a:r>
              <a:rPr kumimoji="0" lang="en-US" altLang="ja-JP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  <a:sym typeface="Wingdings" panose="05000000000000000000" pitchFamily="2" charset="2"/>
              </a:rPr>
              <a:t>  </a:t>
            </a:r>
            <a:r>
              <a:rPr kumimoji="0" lang="en-US" altLang="ja-JP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Derive information on K-nucleus interaction</a:t>
            </a:r>
            <a:endParaRPr kumimoji="0" lang="en-US" altLang="ja-JP" dirty="0" smtClean="0">
              <a:solidFill>
                <a:schemeClr val="tx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3" name="コンテンツ プレースホルダー 2"/>
          <p:cNvSpPr txBox="1">
            <a:spLocks/>
          </p:cNvSpPr>
          <p:nvPr/>
        </p:nvSpPr>
        <p:spPr>
          <a:xfrm>
            <a:off x="299075" y="2560435"/>
            <a:ext cx="1152128" cy="52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1 </a:t>
            </a:r>
            <a:r>
              <a:rPr lang="en-US" altLang="ja-JP" sz="1800" i="1" dirty="0" err="1" smtClean="0">
                <a:latin typeface="Gill Sans MT" pitchFamily="34" charset="0"/>
              </a:rPr>
              <a:t>GeV</a:t>
            </a:r>
            <a:r>
              <a:rPr lang="en-US" altLang="ja-JP" sz="1800" i="1" dirty="0" smtClean="0">
                <a:latin typeface="Gill Sans MT" pitchFamily="34" charset="0"/>
              </a:rPr>
              <a:t>/c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5024360" y="3631513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bg1"/>
              </a:gs>
              <a:gs pos="65000">
                <a:srgbClr val="1305CB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5446041" y="3220206"/>
            <a:ext cx="379360" cy="379360"/>
          </a:xfrm>
          <a:prstGeom prst="ellipse">
            <a:avLst/>
          </a:prstGeom>
          <a:gradFill flip="none" rotWithShape="1">
            <a:gsLst>
              <a:gs pos="0">
                <a:srgbClr val="7030A0"/>
              </a:gs>
              <a:gs pos="0">
                <a:schemeClr val="bg1"/>
              </a:gs>
              <a:gs pos="65000">
                <a:srgbClr val="7030A0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3656801" y="3487497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bg1"/>
              </a:gs>
              <a:gs pos="65000">
                <a:srgbClr val="1305CB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3944833" y="2627986"/>
            <a:ext cx="0" cy="741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4884077" y="3134589"/>
            <a:ext cx="259831" cy="469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>
            <a:endCxn id="55" idx="1"/>
          </p:cNvCxnSpPr>
          <p:nvPr/>
        </p:nvCxnSpPr>
        <p:spPr>
          <a:xfrm>
            <a:off x="4884077" y="3134589"/>
            <a:ext cx="617520" cy="1411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/楕円 59"/>
          <p:cNvSpPr/>
          <p:nvPr/>
        </p:nvSpPr>
        <p:spPr>
          <a:xfrm>
            <a:off x="4373905" y="2699118"/>
            <a:ext cx="654188" cy="62598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bg1"/>
              </a:gs>
              <a:gs pos="65000">
                <a:schemeClr val="accent3">
                  <a:lumMod val="75000"/>
                </a:schemeClr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1" name="直線矢印コネクタ 60"/>
          <p:cNvCxnSpPr/>
          <p:nvPr/>
        </p:nvCxnSpPr>
        <p:spPr>
          <a:xfrm>
            <a:off x="3944833" y="2627986"/>
            <a:ext cx="476708" cy="198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コンテンツ プレースホルダー 2"/>
          <p:cNvSpPr txBox="1">
            <a:spLocks/>
          </p:cNvSpPr>
          <p:nvPr/>
        </p:nvSpPr>
        <p:spPr>
          <a:xfrm>
            <a:off x="4493549" y="2768709"/>
            <a:ext cx="864096" cy="54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63" name="コンテンツ プレースホルダー 2"/>
          <p:cNvSpPr txBox="1">
            <a:spLocks/>
          </p:cNvSpPr>
          <p:nvPr/>
        </p:nvSpPr>
        <p:spPr>
          <a:xfrm>
            <a:off x="3773469" y="3488789"/>
            <a:ext cx="864096" cy="54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i="1" dirty="0" smtClean="0">
                <a:latin typeface="Gill Sans MT" pitchFamily="34" charset="0"/>
              </a:rPr>
              <a:t>p</a:t>
            </a:r>
          </a:p>
        </p:txBody>
      </p:sp>
      <p:sp>
        <p:nvSpPr>
          <p:cNvPr id="64" name="コンテンツ プレースホルダー 2"/>
          <p:cNvSpPr txBox="1">
            <a:spLocks/>
          </p:cNvSpPr>
          <p:nvPr/>
        </p:nvSpPr>
        <p:spPr>
          <a:xfrm>
            <a:off x="5141621" y="3632805"/>
            <a:ext cx="864096" cy="54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i="1" dirty="0" smtClean="0">
                <a:latin typeface="Gill Sans MT" pitchFamily="34" charset="0"/>
              </a:rPr>
              <a:t>p</a:t>
            </a:r>
          </a:p>
        </p:txBody>
      </p:sp>
      <p:sp>
        <p:nvSpPr>
          <p:cNvPr id="65" name="コンテンツ プレースホルダー 2"/>
          <p:cNvSpPr txBox="1">
            <a:spLocks/>
          </p:cNvSpPr>
          <p:nvPr/>
        </p:nvSpPr>
        <p:spPr>
          <a:xfrm>
            <a:off x="5429653" y="3160021"/>
            <a:ext cx="864096" cy="54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>
                <a:latin typeface="Symbol" panose="05050102010706020507" pitchFamily="18" charset="2"/>
              </a:rPr>
              <a:t>p</a:t>
            </a:r>
            <a:r>
              <a:rPr lang="en-US" altLang="ja-JP" sz="2400" baseline="30000" dirty="0" smtClean="0">
                <a:latin typeface="Symbol" panose="05050102010706020507" pitchFamily="18" charset="2"/>
              </a:rPr>
              <a:t>-</a:t>
            </a:r>
            <a:endParaRPr lang="en-US" altLang="ja-JP" sz="2400" baseline="30000" dirty="0" smtClean="0">
              <a:latin typeface="Gill Sans MT" pitchFamily="34" charset="0"/>
            </a:endParaRPr>
          </a:p>
        </p:txBody>
      </p:sp>
      <p:sp>
        <p:nvSpPr>
          <p:cNvPr id="66" name="コンテンツ プレースホルダー 2"/>
          <p:cNvSpPr txBox="1">
            <a:spLocks/>
          </p:cNvSpPr>
          <p:nvPr/>
        </p:nvSpPr>
        <p:spPr>
          <a:xfrm>
            <a:off x="715614" y="3605261"/>
            <a:ext cx="2972122" cy="568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i="1" dirty="0">
                <a:latin typeface="Gill Sans MT" pitchFamily="34" charset="0"/>
              </a:rPr>
              <a:t>o</a:t>
            </a:r>
            <a:r>
              <a:rPr lang="en-US" altLang="ja-JP" sz="2400" i="1" dirty="0" smtClean="0">
                <a:latin typeface="Gill Sans MT" pitchFamily="34" charset="0"/>
              </a:rPr>
              <a:t>ne of expected decay modes</a:t>
            </a:r>
          </a:p>
        </p:txBody>
      </p:sp>
      <p:sp>
        <p:nvSpPr>
          <p:cNvPr id="67" name="コンテンツ プレースホルダー 2"/>
          <p:cNvSpPr txBox="1">
            <a:spLocks/>
          </p:cNvSpPr>
          <p:nvPr/>
        </p:nvSpPr>
        <p:spPr>
          <a:xfrm>
            <a:off x="1043608" y="3884323"/>
            <a:ext cx="2313451" cy="380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K</a:t>
            </a:r>
            <a:r>
              <a:rPr lang="en-US" altLang="ja-JP" sz="1800" i="1" baseline="30000" dirty="0" smtClean="0">
                <a:latin typeface="Gill Sans MT" pitchFamily="34" charset="0"/>
              </a:rPr>
              <a:t>-</a:t>
            </a:r>
            <a:r>
              <a:rPr lang="en-US" altLang="ja-JP" sz="1800" i="1" dirty="0" err="1" smtClean="0">
                <a:latin typeface="Gill Sans MT" pitchFamily="34" charset="0"/>
              </a:rPr>
              <a:t>pp</a:t>
            </a:r>
            <a:r>
              <a:rPr lang="en-US" altLang="ja-JP" sz="1800" i="1" dirty="0" smtClean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1800" i="1" dirty="0" smtClean="0">
                <a:latin typeface="Symbol" panose="05050102010706020507" pitchFamily="18" charset="2"/>
                <a:sym typeface="Wingdings" panose="05000000000000000000" pitchFamily="2" charset="2"/>
              </a:rPr>
              <a:t> L </a:t>
            </a:r>
            <a:r>
              <a:rPr lang="en-US" altLang="ja-JP" sz="1800" i="1" dirty="0" smtClean="0">
                <a:latin typeface="Gill Sans MT" pitchFamily="34" charset="0"/>
                <a:sym typeface="Wingdings" panose="05000000000000000000" pitchFamily="2" charset="2"/>
              </a:rPr>
              <a:t>p </a:t>
            </a:r>
            <a:r>
              <a:rPr lang="en-US" altLang="ja-JP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1800" i="1" baseline="30000" dirty="0" smtClean="0">
                <a:latin typeface="Gill Sans MT" pitchFamily="34" charset="0"/>
                <a:sym typeface="Wingdings" panose="05000000000000000000" pitchFamily="2" charset="2"/>
              </a:rPr>
              <a:t>-</a:t>
            </a:r>
            <a:r>
              <a:rPr lang="en-US" altLang="ja-JP" sz="1800" i="1" dirty="0" smtClean="0">
                <a:latin typeface="Gill Sans MT" pitchFamily="34" charset="0"/>
                <a:sym typeface="Wingdings" panose="05000000000000000000" pitchFamily="2" charset="2"/>
              </a:rPr>
              <a:t> p p</a:t>
            </a: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  <a:sym typeface="Wingdings" panose="05000000000000000000" pitchFamily="2" charset="2"/>
              </a:rPr>
              <a:t>  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69" name="Line 444"/>
          <p:cNvSpPr>
            <a:spLocks noChangeShapeType="1"/>
          </p:cNvSpPr>
          <p:nvPr/>
        </p:nvSpPr>
        <p:spPr bwMode="auto">
          <a:xfrm>
            <a:off x="5182657" y="5048821"/>
            <a:ext cx="7666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" name="Line 444"/>
          <p:cNvSpPr>
            <a:spLocks noChangeShapeType="1"/>
          </p:cNvSpPr>
          <p:nvPr/>
        </p:nvSpPr>
        <p:spPr bwMode="auto">
          <a:xfrm flipV="1">
            <a:off x="5932780" y="4514255"/>
            <a:ext cx="878194" cy="5324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" name="Rectangle 19"/>
          <p:cNvSpPr>
            <a:spLocks noChangeArrowheads="1"/>
          </p:cNvSpPr>
          <p:nvPr/>
        </p:nvSpPr>
        <p:spPr bwMode="auto">
          <a:xfrm>
            <a:off x="7291236" y="4441912"/>
            <a:ext cx="1754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Kaonic He atom</a:t>
            </a:r>
          </a:p>
        </p:txBody>
      </p:sp>
      <p:sp>
        <p:nvSpPr>
          <p:cNvPr id="81" name="Rectangle 19"/>
          <p:cNvSpPr>
            <a:spLocks noChangeArrowheads="1"/>
          </p:cNvSpPr>
          <p:nvPr/>
        </p:nvSpPr>
        <p:spPr bwMode="auto">
          <a:xfrm>
            <a:off x="118364" y="4514255"/>
            <a:ext cx="751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SzPct val="70000"/>
              <a:buBlip>
                <a:blip r:embed="rId4"/>
              </a:buBlip>
            </a:pPr>
            <a:r>
              <a:rPr kumimoji="0" lang="en-US" altLang="ja-JP" sz="2000" i="1" dirty="0" smtClean="0">
                <a:solidFill>
                  <a:schemeClr val="tx2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Spectroscopy of kaonic He atoms (J-PARC E17)</a:t>
            </a:r>
            <a:endParaRPr kumimoji="0" lang="en-US" altLang="ja-JP" sz="2000" dirty="0">
              <a:solidFill>
                <a:schemeClr val="tx2"/>
              </a:solidFill>
              <a:latin typeface="Gill Sans MT" panose="020B0502020104020203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" name="Rectangle 19"/>
          <p:cNvSpPr>
            <a:spLocks noChangeArrowheads="1"/>
          </p:cNvSpPr>
          <p:nvPr/>
        </p:nvSpPr>
        <p:spPr bwMode="auto">
          <a:xfrm>
            <a:off x="6094005" y="3508261"/>
            <a:ext cx="31154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sz="1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“</a:t>
            </a:r>
            <a:r>
              <a:rPr kumimoji="0" lang="en-US" altLang="ja-JP" sz="1600" i="1" dirty="0" smtClean="0">
                <a:solidFill>
                  <a:srgbClr val="FF0000"/>
                </a:solidFill>
                <a:latin typeface="Gill Sans MT" panose="020B0502020104020203" pitchFamily="34" charset="0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kumimoji="0" lang="en-US" altLang="ja-JP" sz="1600" i="1" baseline="30000" dirty="0" smtClean="0">
                <a:solidFill>
                  <a:srgbClr val="FF0000"/>
                </a:solidFill>
                <a:latin typeface="Gill Sans MT" panose="020B0502020104020203" pitchFamily="34" charset="0"/>
                <a:ea typeface="Arial Unicode MS" pitchFamily="50" charset="-128"/>
                <a:cs typeface="Arial Unicode MS" pitchFamily="50" charset="-128"/>
              </a:rPr>
              <a:t>st</a:t>
            </a:r>
            <a:r>
              <a:rPr kumimoji="0" lang="en-US" altLang="ja-JP" sz="1600" i="1" dirty="0" smtClean="0">
                <a:solidFill>
                  <a:srgbClr val="FF0000"/>
                </a:solidFill>
                <a:latin typeface="Gill Sans MT" panose="020B0502020104020203" pitchFamily="34" charset="0"/>
                <a:ea typeface="Arial Unicode MS" pitchFamily="50" charset="-128"/>
                <a:cs typeface="Arial Unicode MS" pitchFamily="50" charset="-128"/>
              </a:rPr>
              <a:t> stage data taking in May 2013</a:t>
            </a:r>
            <a:r>
              <a:rPr kumimoji="0" lang="en-US" altLang="ja-JP" sz="1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”</a:t>
            </a:r>
          </a:p>
        </p:txBody>
      </p:sp>
      <p:sp>
        <p:nvSpPr>
          <p:cNvPr id="83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2" name="Rectangle 19"/>
          <p:cNvSpPr>
            <a:spLocks noChangeArrowheads="1"/>
          </p:cNvSpPr>
          <p:nvPr/>
        </p:nvSpPr>
        <p:spPr bwMode="auto">
          <a:xfrm>
            <a:off x="1070147" y="6346343"/>
            <a:ext cx="751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kumimoji="0" lang="en-US" altLang="ja-JP" sz="2000" i="1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Both experiments need liquid </a:t>
            </a:r>
            <a:r>
              <a:rPr kumimoji="0" lang="en-US" altLang="ja-JP" sz="2000" baseline="30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3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He</a:t>
            </a:r>
            <a:r>
              <a:rPr kumimoji="0" lang="en-US" altLang="ja-JP" sz="2000" i="1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 target</a:t>
            </a:r>
            <a:endParaRPr kumimoji="0" lang="en-US" altLang="ja-JP" sz="2000" dirty="0">
              <a:solidFill>
                <a:srgbClr val="FF0000"/>
              </a:solidFill>
              <a:latin typeface="Gill Sans MT" panose="020B0502020104020203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Rectangle 37"/>
          <p:cNvSpPr>
            <a:spLocks noChangeArrowheads="1"/>
          </p:cNvSpPr>
          <p:nvPr/>
        </p:nvSpPr>
        <p:spPr bwMode="auto">
          <a:xfrm>
            <a:off x="6245252" y="4941168"/>
            <a:ext cx="48698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kumimoji="1" lang="en-US" altLang="ja-JP" sz="1800" i="1" dirty="0" smtClean="0">
                <a:solidFill>
                  <a:srgbClr val="FF0000"/>
                </a:solidFill>
                <a:latin typeface="Gill Sans MT" panose="020B0502020104020203" pitchFamily="34" charset="0"/>
                <a:ea typeface="Malgun Gothic" pitchFamily="34" charset="-127"/>
              </a:rPr>
              <a:t>K</a:t>
            </a:r>
            <a:r>
              <a:rPr lang="en-US" altLang="ja-JP" sz="1800" i="1" baseline="30000" dirty="0" smtClean="0">
                <a:solidFill>
                  <a:srgbClr val="FF0000"/>
                </a:solidFill>
                <a:latin typeface="Gill Sans MT" panose="020B0502020104020203" pitchFamily="34" charset="0"/>
                <a:ea typeface="Malgun Gothic" pitchFamily="34" charset="-127"/>
              </a:rPr>
              <a:t>-</a:t>
            </a:r>
            <a:endParaRPr kumimoji="1" lang="en-US" altLang="ja-JP" sz="1800" i="1" dirty="0">
              <a:solidFill>
                <a:srgbClr val="FF0000"/>
              </a:solidFill>
              <a:latin typeface="Gill Sans MT" panose="020B0502020104020203" pitchFamily="34" charset="0"/>
              <a:ea typeface="Malgun Gothic" pitchFamily="34" charset="-127"/>
            </a:endParaRPr>
          </a:p>
        </p:txBody>
      </p:sp>
      <p:sp>
        <p:nvSpPr>
          <p:cNvPr id="71" name="Rectangle 37"/>
          <p:cNvSpPr>
            <a:spLocks noChangeArrowheads="1"/>
          </p:cNvSpPr>
          <p:nvPr/>
        </p:nvSpPr>
        <p:spPr bwMode="auto">
          <a:xfrm>
            <a:off x="6876256" y="5373216"/>
            <a:ext cx="608053" cy="3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kumimoji="1" lang="en-US" altLang="ja-JP" sz="1800" i="1" dirty="0" smtClean="0">
                <a:solidFill>
                  <a:schemeClr val="bg1"/>
                </a:solidFill>
                <a:latin typeface="Gill Sans MT" panose="020B0502020104020203" pitchFamily="34" charset="0"/>
                <a:ea typeface="Malgun Gothic" pitchFamily="34" charset="-127"/>
              </a:rPr>
              <a:t>He</a:t>
            </a:r>
            <a:endParaRPr kumimoji="1" lang="en-US" altLang="ja-JP" sz="1800" i="1" dirty="0">
              <a:solidFill>
                <a:schemeClr val="bg1"/>
              </a:solidFill>
              <a:latin typeface="Gill Sans MT" panose="020B0502020104020203" pitchFamily="34" charset="0"/>
              <a:ea typeface="Malgun Gothic" pitchFamily="34" charset="-127"/>
            </a:endParaRPr>
          </a:p>
        </p:txBody>
      </p:sp>
      <p:sp>
        <p:nvSpPr>
          <p:cNvPr id="73" name="Rectangle 19"/>
          <p:cNvSpPr>
            <a:spLocks noChangeArrowheads="1"/>
          </p:cNvSpPr>
          <p:nvPr/>
        </p:nvSpPr>
        <p:spPr bwMode="auto">
          <a:xfrm>
            <a:off x="1165754" y="4896821"/>
            <a:ext cx="3208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kumimoji="0" lang="en-US" altLang="ja-JP" sz="2000" i="1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stopped K- reaction on </a:t>
            </a:r>
            <a:r>
              <a:rPr kumimoji="0" lang="en-US" altLang="ja-JP" sz="2000" baseline="30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3</a:t>
            </a:r>
            <a:r>
              <a:rPr kumimoji="0" lang="en-US" altLang="ja-JP" sz="2000" dirty="0" smtClean="0">
                <a:solidFill>
                  <a:srgbClr val="FF0000"/>
                </a:solidFill>
                <a:latin typeface="Gill Sans MT" pitchFamily="34" charset="0"/>
                <a:ea typeface="Arial Unicode MS" pitchFamily="50" charset="-128"/>
                <a:cs typeface="Arial Unicode MS" pitchFamily="50" charset="-128"/>
              </a:rPr>
              <a:t>He</a:t>
            </a:r>
            <a:endParaRPr kumimoji="0" lang="en-US" altLang="ja-JP" sz="2000" dirty="0">
              <a:solidFill>
                <a:srgbClr val="FF0000"/>
              </a:solidFill>
              <a:latin typeface="Gill Sans MT" panose="020B0502020104020203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0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Gill Sans MT" pitchFamily="34" charset="0"/>
              </a:rPr>
              <a:t>3He density 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97873"/>
            <a:ext cx="5832648" cy="55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Gill Sans MT" pitchFamily="34" charset="0"/>
              </a:rPr>
              <a:t>assembly of MICTRON cell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7" name="Picture 2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20" y="1148829"/>
            <a:ext cx="2016224" cy="153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072"/>
          <p:cNvSpPr txBox="1">
            <a:spLocks noChangeArrowheads="1"/>
          </p:cNvSpPr>
          <p:nvPr/>
        </p:nvSpPr>
        <p:spPr bwMode="auto">
          <a:xfrm>
            <a:off x="5874853" y="2683434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800" dirty="0">
                <a:solidFill>
                  <a:schemeClr val="accent2"/>
                </a:solidFill>
                <a:latin typeface="ＭＳ Ｐゴシック" pitchFamily="50" charset="-128"/>
              </a:rPr>
              <a:t>巻き取り機</a:t>
            </a:r>
          </a:p>
        </p:txBody>
      </p:sp>
      <p:pic>
        <p:nvPicPr>
          <p:cNvPr id="9" name="Picture 2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68960"/>
            <a:ext cx="2667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069"/>
          <p:cNvSpPr>
            <a:spLocks noChangeArrowheads="1"/>
          </p:cNvSpPr>
          <p:nvPr/>
        </p:nvSpPr>
        <p:spPr bwMode="auto">
          <a:xfrm>
            <a:off x="395536" y="950392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000" dirty="0">
                <a:solidFill>
                  <a:schemeClr val="accent2"/>
                </a:solidFill>
              </a:rPr>
              <a:t>両面コロナ加工　</a:t>
            </a:r>
            <a:r>
              <a:rPr lang="en-US" altLang="ja-JP" sz="2000" dirty="0" smtClean="0">
                <a:solidFill>
                  <a:schemeClr val="accent2"/>
                </a:solidFill>
              </a:rPr>
              <a:t>Toray</a:t>
            </a:r>
            <a:r>
              <a:rPr lang="ja-JP" altLang="en-US" sz="2000" b="0" dirty="0" smtClean="0">
                <a:solidFill>
                  <a:schemeClr val="accent2"/>
                </a:solidFill>
              </a:rPr>
              <a:t> </a:t>
            </a:r>
            <a:r>
              <a:rPr lang="en-US" altLang="ja-JP" sz="2000" b="0" dirty="0">
                <a:solidFill>
                  <a:schemeClr val="accent2"/>
                </a:solidFill>
              </a:rPr>
              <a:t>20GP46</a:t>
            </a:r>
          </a:p>
        </p:txBody>
      </p:sp>
      <p:pic>
        <p:nvPicPr>
          <p:cNvPr id="14" name="Picture 249" descr="C:\Users\sato\Desktop\MICTRON-ce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60" y="4382319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078"/>
          <p:cNvSpPr>
            <a:spLocks noChangeArrowheads="1"/>
          </p:cNvSpPr>
          <p:nvPr/>
        </p:nvSpPr>
        <p:spPr bwMode="auto">
          <a:xfrm rot="18000000">
            <a:off x="4901590" y="4238658"/>
            <a:ext cx="648826" cy="112385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Rectangle 4107"/>
          <p:cNvSpPr>
            <a:spLocks noChangeArrowheads="1"/>
          </p:cNvSpPr>
          <p:nvPr/>
        </p:nvSpPr>
        <p:spPr bwMode="auto">
          <a:xfrm>
            <a:off x="4595647" y="3895448"/>
            <a:ext cx="27922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indent="0">
              <a:spcBef>
                <a:spcPct val="20000"/>
              </a:spcBef>
              <a:buSzPct val="75000"/>
            </a:pPr>
            <a:r>
              <a:rPr lang="en-US" altLang="ja-JP" sz="2000" b="0" i="1" dirty="0" smtClean="0">
                <a:latin typeface="Arial" pitchFamily="34" charset="0"/>
                <a:ea typeface="メイリオ" pitchFamily="50" charset="-128"/>
                <a:cs typeface="メイリオ" pitchFamily="50" charset="-128"/>
              </a:rPr>
              <a:t>attach frame &amp; pipe</a:t>
            </a:r>
            <a:endParaRPr lang="en-US" altLang="ja-JP" sz="2000" b="0" i="1" dirty="0"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AutoShape 2078"/>
          <p:cNvSpPr>
            <a:spLocks noChangeArrowheads="1"/>
          </p:cNvSpPr>
          <p:nvPr/>
        </p:nvSpPr>
        <p:spPr bwMode="auto">
          <a:xfrm rot="2700000">
            <a:off x="4826723" y="2202527"/>
            <a:ext cx="648826" cy="10510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2064"/>
          <p:cNvSpPr txBox="1">
            <a:spLocks noChangeArrowheads="1"/>
          </p:cNvSpPr>
          <p:nvPr/>
        </p:nvSpPr>
        <p:spPr bwMode="auto">
          <a:xfrm>
            <a:off x="251520" y="1316788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0" dirty="0">
                <a:solidFill>
                  <a:schemeClr val="accent2"/>
                </a:solidFill>
              </a:rPr>
              <a:t>T=25</a:t>
            </a:r>
            <a:r>
              <a:rPr lang="en-US" altLang="ja-JP" sz="2000" dirty="0">
                <a:solidFill>
                  <a:schemeClr val="accent2"/>
                </a:solidFill>
              </a:rPr>
              <a:t> </a:t>
            </a:r>
            <a:r>
              <a:rPr lang="en-US" altLang="ja-JP" sz="2000" b="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altLang="ja-JP" sz="2000" b="0" dirty="0">
                <a:solidFill>
                  <a:schemeClr val="accent2"/>
                </a:solidFill>
              </a:rPr>
              <a:t>m</a:t>
            </a:r>
            <a:endParaRPr lang="en-US" altLang="ja-JP" b="0" dirty="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sp>
        <p:nvSpPr>
          <p:cNvPr id="17" name="Text Box 2065"/>
          <p:cNvSpPr txBox="1">
            <a:spLocks noChangeArrowheads="1"/>
          </p:cNvSpPr>
          <p:nvPr/>
        </p:nvSpPr>
        <p:spPr bwMode="auto">
          <a:xfrm>
            <a:off x="467544" y="2194423"/>
            <a:ext cx="461821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接着剤（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STYCAST1266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）に浸した状態で手巻き　（４～５周）</a:t>
            </a:r>
          </a:p>
        </p:txBody>
      </p:sp>
      <p:sp>
        <p:nvSpPr>
          <p:cNvPr id="18" name="Text Box 2074"/>
          <p:cNvSpPr txBox="1">
            <a:spLocks noChangeArrowheads="1"/>
          </p:cNvSpPr>
          <p:nvPr/>
        </p:nvSpPr>
        <p:spPr bwMode="auto">
          <a:xfrm>
            <a:off x="480120" y="5339245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MICTRON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成型後　（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5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巻き、Ｔ＝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250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～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300</a:t>
            </a:r>
            <a:r>
              <a:rPr lang="en-US" altLang="ja-JP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m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541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Target cell R&amp;D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76546" y="3484116"/>
            <a:ext cx="847375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200" dirty="0" smtClean="0">
                <a:latin typeface="Gill Sans MT" pitchFamily="34" charset="0"/>
              </a:rPr>
              <a:t>critical pressure :  &gt; 2 </a:t>
            </a:r>
            <a:r>
              <a:rPr lang="en-US" altLang="ja-JP" sz="2200" dirty="0" err="1" smtClean="0">
                <a:latin typeface="Gill Sans MT" pitchFamily="34" charset="0"/>
              </a:rPr>
              <a:t>atm</a:t>
            </a:r>
            <a:r>
              <a:rPr lang="en-US" altLang="ja-JP" sz="2200" dirty="0" smtClean="0">
                <a:latin typeface="Gill Sans MT" pitchFamily="34" charset="0"/>
              </a:rPr>
              <a:t>   (&gt;&gt;   normal operation ~ 1 </a:t>
            </a:r>
            <a:r>
              <a:rPr lang="en-US" altLang="ja-JP" sz="2200" dirty="0" err="1" smtClean="0">
                <a:latin typeface="Gill Sans MT" pitchFamily="34" charset="0"/>
              </a:rPr>
              <a:t>atm</a:t>
            </a:r>
            <a:r>
              <a:rPr lang="en-US" altLang="ja-JP" sz="2200" dirty="0" smtClean="0">
                <a:latin typeface="Gill Sans MT" pitchFamily="34" charset="0"/>
              </a:rPr>
              <a:t>)  </a:t>
            </a: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323528" y="1052736"/>
            <a:ext cx="8496944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200" dirty="0" smtClean="0">
                <a:latin typeface="Gill Sans MT" pitchFamily="34" charset="0"/>
              </a:rPr>
              <a:t>Geometry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2200" dirty="0">
                <a:latin typeface="Gill Sans MT" pitchFamily="34" charset="0"/>
              </a:rPr>
              <a:t> </a:t>
            </a:r>
            <a:r>
              <a:rPr lang="en-US" altLang="ja-JP" sz="2200" dirty="0" smtClean="0">
                <a:latin typeface="Gill Sans MT" pitchFamily="34" charset="0"/>
              </a:rPr>
              <a:t>cylindrical (D=XX), L = 10 cm,  V= 500 cc  </a:t>
            </a:r>
            <a:r>
              <a:rPr lang="en-US" altLang="ja-JP" sz="2200" dirty="0" smtClean="0">
                <a:latin typeface="Gill Sans MT" pitchFamily="34" charset="0"/>
                <a:sym typeface="Wingdings" panose="05000000000000000000" pitchFamily="2" charset="2"/>
              </a:rPr>
              <a:t> limited by </a:t>
            </a:r>
            <a:r>
              <a:rPr lang="en-US" altLang="ja-JP" sz="2200" baseline="30000" dirty="0" smtClean="0">
                <a:latin typeface="Gill Sans MT" pitchFamily="34" charset="0"/>
                <a:sym typeface="Wingdings" panose="05000000000000000000" pitchFamily="2" charset="2"/>
              </a:rPr>
              <a:t>3</a:t>
            </a:r>
            <a:r>
              <a:rPr lang="en-US" altLang="ja-JP" sz="2200" dirty="0" smtClean="0">
                <a:latin typeface="Gill Sans MT" pitchFamily="34" charset="0"/>
                <a:sym typeface="Wingdings" panose="05000000000000000000" pitchFamily="2" charset="2"/>
              </a:rPr>
              <a:t>He gas volume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2200" dirty="0" smtClean="0">
                <a:latin typeface="Gill Sans MT" pitchFamily="34" charset="0"/>
                <a:sym typeface="Wingdings" panose="05000000000000000000" pitchFamily="2" charset="2"/>
              </a:rPr>
              <a:t>material </a:t>
            </a:r>
            <a:r>
              <a:rPr lang="en-US" altLang="ja-JP" sz="2200" dirty="0" smtClean="0">
                <a:latin typeface="Gill Sans MT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ja-JP" sz="2200" dirty="0" smtClean="0">
                <a:latin typeface="Gill Sans MT" pitchFamily="34" charset="0"/>
              </a:rPr>
              <a:t>  liquid </a:t>
            </a:r>
            <a:r>
              <a:rPr lang="en-US" altLang="ja-JP" sz="2200" dirty="0">
                <a:latin typeface="Gill Sans MT" pitchFamily="34" charset="0"/>
              </a:rPr>
              <a:t>helium 3 density </a:t>
            </a:r>
            <a:r>
              <a:rPr lang="en-US" altLang="ja-JP" sz="2200" dirty="0" smtClean="0">
                <a:latin typeface="Gill Sans MT" pitchFamily="34" charset="0"/>
              </a:rPr>
              <a:t>is low  </a:t>
            </a:r>
            <a:r>
              <a:rPr lang="en-US" altLang="ja-JP" sz="2200" dirty="0">
                <a:latin typeface="Gill Sans MT" pitchFamily="34" charset="0"/>
              </a:rPr>
              <a:t>(0.081 </a:t>
            </a:r>
            <a:r>
              <a:rPr lang="en-US" altLang="ja-JP" sz="2200" dirty="0" smtClean="0">
                <a:latin typeface="Gill Sans MT" pitchFamily="34" charset="0"/>
              </a:rPr>
              <a:t>g/cm</a:t>
            </a:r>
            <a:r>
              <a:rPr lang="en-US" altLang="ja-JP" sz="2200" baseline="30000" dirty="0" smtClean="0">
                <a:latin typeface="Gill Sans MT" pitchFamily="34" charset="0"/>
              </a:rPr>
              <a:t>3 </a:t>
            </a:r>
            <a:r>
              <a:rPr lang="en-US" altLang="ja-JP" sz="2200" dirty="0" smtClean="0">
                <a:latin typeface="Gill Sans MT" pitchFamily="34" charset="0"/>
              </a:rPr>
              <a:t>@1.3 K)</a:t>
            </a:r>
          </a:p>
          <a:p>
            <a:pPr marL="0" indent="0">
              <a:buNone/>
            </a:pPr>
            <a:endParaRPr lang="en-US" altLang="ja-JP" sz="2200" dirty="0" smtClean="0">
              <a:latin typeface="Gill Sans MT" pitchFamily="34" charset="0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611560" y="4293096"/>
            <a:ext cx="658885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200" dirty="0" smtClean="0">
                <a:latin typeface="Gill Sans MT" pitchFamily="34" charset="0"/>
              </a:rPr>
              <a:t>candidates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165048"/>
              </p:ext>
            </p:extLst>
          </p:nvPr>
        </p:nvGraphicFramePr>
        <p:xfrm>
          <a:off x="1259632" y="474531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Mylar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MICTRON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×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X-ray 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△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？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◎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In-flight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◎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16" y="2320573"/>
            <a:ext cx="1668556" cy="125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7035701" y="2061845"/>
            <a:ext cx="2142187" cy="401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Mylar cell (T =0.3 mm)</a:t>
            </a:r>
            <a:endParaRPr lang="ja-JP" altLang="en-US" sz="1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Gill Sans MT" pitchFamily="34" charset="0"/>
              </a:rPr>
              <a:t>Transmission of X-rays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12" name="Rectangle 4107"/>
          <p:cNvSpPr>
            <a:spLocks noChangeArrowheads="1"/>
          </p:cNvSpPr>
          <p:nvPr/>
        </p:nvSpPr>
        <p:spPr bwMode="auto">
          <a:xfrm>
            <a:off x="4960780" y="1129184"/>
            <a:ext cx="342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2000" b="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Thickness VS Transmittance</a:t>
            </a:r>
          </a:p>
        </p:txBody>
      </p:sp>
      <p:pic>
        <p:nvPicPr>
          <p:cNvPr id="13" name="Picture 4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00" y="1484784"/>
            <a:ext cx="4605338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112"/>
          <p:cNvSpPr>
            <a:spLocks noChangeArrowheads="1"/>
          </p:cNvSpPr>
          <p:nvPr/>
        </p:nvSpPr>
        <p:spPr bwMode="auto">
          <a:xfrm>
            <a:off x="7545700" y="1484784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2000" b="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Be</a:t>
            </a:r>
          </a:p>
        </p:txBody>
      </p:sp>
      <p:sp>
        <p:nvSpPr>
          <p:cNvPr id="15" name="Rectangle 4114"/>
          <p:cNvSpPr>
            <a:spLocks noChangeArrowheads="1"/>
          </p:cNvSpPr>
          <p:nvPr/>
        </p:nvSpPr>
        <p:spPr bwMode="auto">
          <a:xfrm>
            <a:off x="4695800" y="3796184"/>
            <a:ext cx="1676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2000" b="0" dirty="0">
                <a:latin typeface="Arial" pitchFamily="34" charset="0"/>
                <a:ea typeface="メイリオ" pitchFamily="50" charset="-128"/>
                <a:cs typeface="メイリオ" pitchFamily="50" charset="-128"/>
              </a:rPr>
              <a:t>MICTRON</a:t>
            </a:r>
          </a:p>
        </p:txBody>
      </p:sp>
      <p:sp>
        <p:nvSpPr>
          <p:cNvPr id="16" name="Rectangle 4115"/>
          <p:cNvSpPr>
            <a:spLocks noChangeArrowheads="1"/>
          </p:cNvSpPr>
          <p:nvPr/>
        </p:nvSpPr>
        <p:spPr bwMode="auto">
          <a:xfrm>
            <a:off x="7308304" y="2924944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PET</a:t>
            </a:r>
            <a:endParaRPr lang="en-US" altLang="ja-JP" sz="1600" b="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endParaRPr lang="en-US" altLang="ja-JP" sz="1600" b="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Rectangle 4116"/>
          <p:cNvSpPr>
            <a:spLocks noChangeArrowheads="1"/>
          </p:cNvSpPr>
          <p:nvPr/>
        </p:nvSpPr>
        <p:spPr bwMode="auto">
          <a:xfrm>
            <a:off x="7236296" y="2276872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C</a:t>
            </a:r>
            <a:r>
              <a:rPr lang="en-US" altLang="ja-JP" sz="1600" b="0" baseline="-250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12</a:t>
            </a:r>
            <a:r>
              <a:rPr lang="en-US" altLang="ja-JP" sz="16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H</a:t>
            </a:r>
            <a:r>
              <a:rPr lang="en-US" altLang="ja-JP" sz="1600" b="0" baseline="-250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10</a:t>
            </a:r>
            <a:r>
              <a:rPr lang="en-US" altLang="ja-JP" sz="16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N</a:t>
            </a:r>
            <a:r>
              <a:rPr lang="en-US" altLang="ja-JP" sz="1600" b="0" baseline="-250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2</a:t>
            </a:r>
            <a:r>
              <a:rPr lang="en-US" altLang="ja-JP" sz="1600" b="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O</a:t>
            </a:r>
            <a:r>
              <a:rPr lang="en-US" altLang="ja-JP" sz="1600" b="0" baseline="-250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2</a:t>
            </a:r>
            <a:endParaRPr lang="en-US" altLang="ja-JP" sz="1600" b="0" baseline="-250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15" y="3125906"/>
            <a:ext cx="2772172" cy="26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1840260" y="3305944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b="0" dirty="0" err="1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Mn</a:t>
            </a:r>
            <a:r>
              <a:rPr lang="en-US" altLang="ja-JP" sz="1600" b="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0" dirty="0" err="1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K</a:t>
            </a:r>
            <a:r>
              <a:rPr lang="en-US" altLang="ja-JP" sz="1600" b="0" dirty="0" err="1">
                <a:solidFill>
                  <a:srgbClr val="0000CC"/>
                </a:solidFill>
                <a:latin typeface="Symbol" pitchFamily="18" charset="2"/>
                <a:ea typeface="メイリオ" pitchFamily="50" charset="-128"/>
                <a:cs typeface="メイリオ" pitchFamily="50" charset="-128"/>
              </a:rPr>
              <a:t>a</a:t>
            </a:r>
            <a:endParaRPr lang="en-US" altLang="ja-JP" sz="1600" b="0" dirty="0">
              <a:solidFill>
                <a:srgbClr val="0000CC"/>
              </a:solidFill>
              <a:latin typeface="Symbol" pitchFamily="18" charset="2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142426" y="2746586"/>
            <a:ext cx="3888432" cy="35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X-ray spectrum by SDD  </a:t>
            </a:r>
            <a:r>
              <a:rPr lang="en-US" altLang="ja-JP" sz="180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w</a:t>
            </a:r>
            <a:r>
              <a:rPr lang="en-US" altLang="ja-JP" sz="1800" b="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/ </a:t>
            </a:r>
            <a:r>
              <a:rPr lang="en-US" altLang="ja-JP" sz="1800" b="0" baseline="3000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55</a:t>
            </a:r>
            <a:r>
              <a:rPr lang="en-US" altLang="ja-JP" sz="1800" b="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Fe</a:t>
            </a:r>
          </a:p>
        </p:txBody>
      </p:sp>
      <p:sp>
        <p:nvSpPr>
          <p:cNvPr id="23" name="Rectangle 4107"/>
          <p:cNvSpPr>
            <a:spLocks noChangeArrowheads="1"/>
          </p:cNvSpPr>
          <p:nvPr/>
        </p:nvSpPr>
        <p:spPr bwMode="auto">
          <a:xfrm>
            <a:off x="44584" y="1092899"/>
            <a:ext cx="402336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altLang="ja-JP" sz="2000" b="0" i="1" dirty="0" smtClean="0">
                <a:latin typeface="Arial" pitchFamily="34" charset="0"/>
                <a:ea typeface="メイリオ" pitchFamily="50" charset="-128"/>
                <a:cs typeface="メイリオ" pitchFamily="50" charset="-128"/>
              </a:rPr>
              <a:t>X-ray transmission test</a:t>
            </a:r>
            <a:endParaRPr lang="en-US" altLang="ja-JP" sz="2000" b="0" i="1" dirty="0"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Rectangle 4107"/>
          <p:cNvSpPr>
            <a:spLocks noChangeArrowheads="1"/>
          </p:cNvSpPr>
          <p:nvPr/>
        </p:nvSpPr>
        <p:spPr bwMode="auto">
          <a:xfrm>
            <a:off x="546780" y="5951137"/>
            <a:ext cx="582542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indent="0">
              <a:spcBef>
                <a:spcPct val="20000"/>
              </a:spcBef>
              <a:buSzPct val="75000"/>
            </a:pPr>
            <a:r>
              <a:rPr lang="en-US" altLang="ja-JP" sz="2000" i="1" dirty="0" smtClean="0">
                <a:latin typeface="Arial" pitchFamily="34" charset="0"/>
                <a:ea typeface="メイリオ" pitchFamily="50" charset="-128"/>
                <a:cs typeface="メイリオ" pitchFamily="50" charset="-128"/>
              </a:rPr>
              <a:t>very low transmittance with MICTRON </a:t>
            </a:r>
            <a:endParaRPr lang="en-US" altLang="ja-JP" sz="2000" b="0" i="1" dirty="0"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467544" y="1638441"/>
            <a:ext cx="3888432" cy="35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55Fe</a:t>
            </a:r>
            <a:endParaRPr lang="en-US" altLang="ja-JP" sz="1800" b="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547664" y="2132856"/>
            <a:ext cx="45719" cy="334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8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30" y="1029461"/>
            <a:ext cx="4580070" cy="55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aseline="30000" dirty="0" smtClean="0">
                <a:latin typeface="Gill Sans MT" pitchFamily="34" charset="0"/>
              </a:rPr>
              <a:t>3</a:t>
            </a:r>
            <a:r>
              <a:rPr lang="en-US" altLang="ja-JP" dirty="0" smtClean="0">
                <a:latin typeface="Gill Sans MT" pitchFamily="34" charset="0"/>
              </a:rPr>
              <a:t>He cryostat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79512" y="996256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ja-JP" sz="1800" dirty="0" smtClean="0">
                <a:latin typeface="Gill Sans MT" pitchFamily="34" charset="0"/>
              </a:rPr>
              <a:t>Cover the target with cylindrical detector system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77644" y="1412776"/>
            <a:ext cx="4066364" cy="185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dirty="0" smtClean="0">
                <a:latin typeface="Gill Sans MT" pitchFamily="34" charset="0"/>
              </a:rPr>
              <a:t>adopt L-shape cryostat. 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</a:t>
            </a:r>
            <a:r>
              <a:rPr lang="en-US" altLang="ja-JP" sz="1800" dirty="0" smtClean="0">
                <a:latin typeface="Gill Sans MT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1800" dirty="0" smtClean="0">
                <a:latin typeface="Gill Sans MT" pitchFamily="34" charset="0"/>
              </a:rPr>
              <a:t>Separate the target cell away (~1m) from the major cooling part</a:t>
            </a: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5569602" y="6289307"/>
            <a:ext cx="1944216" cy="42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Target cell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5803220" y="1284288"/>
            <a:ext cx="1050745" cy="3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TMP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7812360" y="437267"/>
            <a:ext cx="1547664" cy="631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Evaporator evacuation line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179512" y="3429000"/>
            <a:ext cx="511256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cooling with decompressed </a:t>
            </a: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179512" y="4725144"/>
            <a:ext cx="511256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leak-tight 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3" name="コンテンツ プレースホルダー 2"/>
          <p:cNvSpPr txBox="1">
            <a:spLocks/>
          </p:cNvSpPr>
          <p:nvPr/>
        </p:nvSpPr>
        <p:spPr>
          <a:xfrm>
            <a:off x="611559" y="3861048"/>
            <a:ext cx="4958043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dirty="0" smtClean="0">
                <a:latin typeface="Gill Sans MT" pitchFamily="34" charset="0"/>
              </a:rPr>
              <a:t>Boiling point of </a:t>
            </a: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(3.7 K at 1atm) 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 </a:t>
            </a:r>
            <a:r>
              <a:rPr lang="en-US" altLang="ja-JP" sz="1800" dirty="0" smtClean="0">
                <a:latin typeface="Gill Sans MT" pitchFamily="34" charset="0"/>
              </a:rPr>
              <a:t> pumping </a:t>
            </a: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and cooling by latent heat of </a:t>
            </a: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</a:t>
            </a:r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611560" y="5085184"/>
            <a:ext cx="406636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is extremely expensive!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    ( &gt; 0.5 M yen / litter ) x (400 litter)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      &gt; 2 </a:t>
            </a:r>
            <a:r>
              <a:rPr lang="en-US" altLang="ja-JP" sz="1800" dirty="0" err="1" smtClean="0">
                <a:latin typeface="Gill Sans MT" pitchFamily="34" charset="0"/>
              </a:rPr>
              <a:t>oku</a:t>
            </a:r>
            <a:r>
              <a:rPr lang="en-US" altLang="ja-JP" sz="1800" dirty="0" smtClean="0">
                <a:latin typeface="Gill Sans MT" pitchFamily="34" charset="0"/>
              </a:rPr>
              <a:t> yen</a:t>
            </a:r>
          </a:p>
        </p:txBody>
      </p:sp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622400" y="6093296"/>
            <a:ext cx="4237632" cy="40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      never loss during operation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592416" y="4049992"/>
            <a:ext cx="1219944" cy="243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6592416" y="3523254"/>
            <a:ext cx="1219944" cy="517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6478210" y="2668014"/>
            <a:ext cx="1225541" cy="517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5590149" y="2450156"/>
            <a:ext cx="1146283" cy="46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Separator</a:t>
            </a:r>
          </a:p>
          <a:p>
            <a:pPr marL="0" indent="0">
              <a:buNone/>
            </a:pPr>
            <a:r>
              <a:rPr lang="en-US" altLang="ja-JP" sz="1600" dirty="0">
                <a:latin typeface="Gill Sans MT" pitchFamily="34" charset="0"/>
              </a:rPr>
              <a:t> </a:t>
            </a:r>
            <a:r>
              <a:rPr lang="en-US" altLang="ja-JP" sz="1600" dirty="0" smtClean="0">
                <a:latin typeface="Gill Sans MT" pitchFamily="34" charset="0"/>
              </a:rPr>
              <a:t>(</a:t>
            </a:r>
            <a:r>
              <a:rPr lang="en-US" altLang="ja-JP" sz="1600" baseline="30000" dirty="0" smtClean="0">
                <a:latin typeface="Gill Sans MT" pitchFamily="34" charset="0"/>
              </a:rPr>
              <a:t>4</a:t>
            </a:r>
            <a:r>
              <a:rPr lang="en-US" altLang="ja-JP" sz="1600" dirty="0" smtClean="0">
                <a:latin typeface="Gill Sans MT" pitchFamily="34" charset="0"/>
              </a:rPr>
              <a:t>He, 4 K)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5436096" y="3124392"/>
            <a:ext cx="1381171" cy="46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Evaporator</a:t>
            </a:r>
          </a:p>
          <a:p>
            <a:pPr marL="0" indent="0">
              <a:buNone/>
            </a:pPr>
            <a:r>
              <a:rPr lang="en-US" altLang="ja-JP" sz="1600" dirty="0">
                <a:latin typeface="Gill Sans MT" pitchFamily="34" charset="0"/>
              </a:rPr>
              <a:t> </a:t>
            </a:r>
            <a:r>
              <a:rPr lang="en-US" altLang="ja-JP" sz="1600" dirty="0" smtClean="0">
                <a:latin typeface="Gill Sans MT" pitchFamily="34" charset="0"/>
              </a:rPr>
              <a:t>(</a:t>
            </a:r>
            <a:r>
              <a:rPr lang="en-US" altLang="ja-JP" sz="1600" baseline="30000" dirty="0" smtClean="0">
                <a:latin typeface="Gill Sans MT" pitchFamily="34" charset="0"/>
              </a:rPr>
              <a:t>4</a:t>
            </a:r>
            <a:r>
              <a:rPr lang="en-US" altLang="ja-JP" sz="1600" dirty="0" smtClean="0">
                <a:latin typeface="Gill Sans MT" pitchFamily="34" charset="0"/>
              </a:rPr>
              <a:t>He, 1.3 K)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5148065" y="3844472"/>
            <a:ext cx="1512168" cy="592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Heat exchanger (</a:t>
            </a:r>
            <a:r>
              <a:rPr lang="en-US" altLang="ja-JP" sz="1600" baseline="30000" dirty="0">
                <a:latin typeface="Gill Sans MT" pitchFamily="34" charset="0"/>
              </a:rPr>
              <a:t>3</a:t>
            </a:r>
            <a:r>
              <a:rPr lang="en-US" altLang="ja-JP" sz="1600" dirty="0" smtClean="0">
                <a:latin typeface="Gill Sans MT" pitchFamily="34" charset="0"/>
              </a:rPr>
              <a:t>He, 1.3 K)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179512" y="2420888"/>
            <a:ext cx="5270484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ja-JP" sz="1800" dirty="0" smtClean="0">
                <a:latin typeface="Gill Sans MT" pitchFamily="34" charset="0"/>
              </a:rPr>
              <a:t>reduce amount of material around the target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597659" y="2862524"/>
            <a:ext cx="4838437" cy="422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dirty="0" smtClean="0">
                <a:latin typeface="Gill Sans MT" pitchFamily="34" charset="0"/>
              </a:rPr>
              <a:t>Density of liquid 3He  ~0.08 g/cm</a:t>
            </a: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5449996" y="6097488"/>
            <a:ext cx="140153" cy="355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17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Liquid 4He target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075" y="2204850"/>
            <a:ext cx="5400600" cy="405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130252" y="1039036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Gill Sans MT" pitchFamily="34" charset="0"/>
                <a:ea typeface="Malgun Gothic" pitchFamily="34" charset="-127"/>
                <a:cs typeface="Helvetica" pitchFamily="34" charset="0"/>
              </a:rPr>
              <a:t>NIM606(2009)233</a:t>
            </a:r>
            <a:endParaRPr lang="ja-JP" altLang="en-US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55565" y="1029875"/>
            <a:ext cx="4426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0" lang="en-US" altLang="ja-JP" dirty="0" smtClean="0">
                <a:solidFill>
                  <a:schemeClr val="tx2"/>
                </a:solidFill>
                <a:latin typeface="Gill Sans MT" panose="020B0502020104020203" pitchFamily="34" charset="0"/>
                <a:ea typeface="Arial Unicode MS" pitchFamily="50" charset="-128"/>
                <a:cs typeface="Arial Unicode MS" pitchFamily="50" charset="-128"/>
              </a:rPr>
              <a:t>KEK-PS E549/E570 4He target</a:t>
            </a:r>
            <a:endParaRPr kumimoji="0"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Picture 16" descr="C:\Documents and Settings\Masami\My Documents\My Pictures\IMG_1585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404" y="3973539"/>
            <a:ext cx="1944341" cy="231512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47" y="6322778"/>
            <a:ext cx="1143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7" descr="C:\Documents and Settings\Masami\デスクトップ\cell_p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750818"/>
            <a:ext cx="1822695" cy="1345558"/>
          </a:xfrm>
          <a:prstGeom prst="rect">
            <a:avLst/>
          </a:prstGeom>
          <a:noFill/>
        </p:spPr>
      </p:pic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994689" y="2258835"/>
            <a:ext cx="2142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cryostat</a:t>
            </a:r>
          </a:p>
          <a:p>
            <a:r>
              <a:rPr kumimoji="0" lang="ja-JP" altLang="en-US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　　</a:t>
            </a:r>
            <a:r>
              <a:rPr kumimoji="0" lang="en-US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(side)</a:t>
            </a:r>
            <a:endParaRPr kumimoji="0" lang="en-US" altLang="ja-JP" sz="16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8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8" y="4044652"/>
            <a:ext cx="47339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CFRP vacuum chamber (I)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395536" y="1052736"/>
            <a:ext cx="5546476" cy="468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dirty="0" smtClean="0">
                <a:latin typeface="Gill Sans MT" pitchFamily="34" charset="0"/>
              </a:rPr>
              <a:t>Why CFRP (Carbon Fiber Reinforced Plastic)?</a:t>
            </a:r>
            <a:endParaRPr lang="ja-JP" altLang="en-US" sz="2400" dirty="0"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8" y="1945090"/>
            <a:ext cx="36766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234048" y="1566751"/>
            <a:ext cx="5546476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Buckling theory of cylindrical shell (</a:t>
            </a:r>
            <a:r>
              <a:rPr lang="en-US" altLang="ja-JP" sz="1800" dirty="0" err="1" smtClean="0">
                <a:latin typeface="Gill Sans MT" pitchFamily="34" charset="0"/>
              </a:rPr>
              <a:t>Sauthwell</a:t>
            </a:r>
            <a:r>
              <a:rPr lang="en-US" altLang="ja-JP" sz="1800" dirty="0" smtClean="0">
                <a:latin typeface="Gill Sans MT" pitchFamily="34" charset="0"/>
              </a:rPr>
              <a:t> formula)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4211960" y="2034803"/>
            <a:ext cx="396044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P</a:t>
            </a:r>
            <a:r>
              <a:rPr lang="en-US" altLang="ja-JP" sz="1800" i="1" baseline="-25000" dirty="0" smtClean="0">
                <a:latin typeface="Gill Sans MT" pitchFamily="34" charset="0"/>
              </a:rPr>
              <a:t>c</a:t>
            </a:r>
            <a:r>
              <a:rPr lang="en-US" altLang="ja-JP" sz="1800" dirty="0" smtClean="0">
                <a:latin typeface="Gill Sans MT" pitchFamily="34" charset="0"/>
              </a:rPr>
              <a:t> : critical pressure</a:t>
            </a:r>
            <a:endParaRPr lang="en-US" altLang="ja-JP" sz="1800" dirty="0"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E</a:t>
            </a:r>
            <a:r>
              <a:rPr lang="en-US" altLang="ja-JP" sz="1800" dirty="0" smtClean="0">
                <a:latin typeface="Gill Sans MT" pitchFamily="34" charset="0"/>
              </a:rPr>
              <a:t> :  Young modulus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n : node</a:t>
            </a: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387090" y="5996077"/>
            <a:ext cx="1800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3935262" y="5930317"/>
            <a:ext cx="504056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i="1" dirty="0" smtClean="0">
                <a:latin typeface="Georgia" panose="02040502050405020303" pitchFamily="18" charset="0"/>
              </a:rPr>
              <a:t>l</a:t>
            </a:r>
          </a:p>
        </p:txBody>
      </p:sp>
      <p:sp>
        <p:nvSpPr>
          <p:cNvPr id="26" name="ストライプ矢印 25"/>
          <p:cNvSpPr/>
          <p:nvPr/>
        </p:nvSpPr>
        <p:spPr>
          <a:xfrm rot="5400000">
            <a:off x="983649" y="4527020"/>
            <a:ext cx="216024" cy="2340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35496" y="4916202"/>
            <a:ext cx="646212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i="1" dirty="0" smtClean="0">
                <a:latin typeface="Gill Sans MT" pitchFamily="34" charset="0"/>
              </a:rPr>
              <a:t>P</a:t>
            </a:r>
            <a:endParaRPr lang="ja-JP" altLang="en-US" sz="2400" i="1" dirty="0">
              <a:latin typeface="Gill Sans MT" pitchFamily="34" charset="0"/>
            </a:endParaRPr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092806" y="4879953"/>
            <a:ext cx="646212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400" i="1" dirty="0" smtClean="0">
                <a:latin typeface="Gill Sans MT" pitchFamily="34" charset="0"/>
              </a:rPr>
              <a:t>r</a:t>
            </a:r>
            <a:endParaRPr lang="ja-JP" altLang="en-US" sz="2400" i="1" dirty="0">
              <a:latin typeface="Gill Sans MT" pitchFamily="34" charset="0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1094334" y="4987965"/>
            <a:ext cx="230108" cy="248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ストライプ矢印 35"/>
          <p:cNvSpPr/>
          <p:nvPr/>
        </p:nvSpPr>
        <p:spPr>
          <a:xfrm rot="16200000">
            <a:off x="973042" y="5758476"/>
            <a:ext cx="216024" cy="2340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ストライプ矢印 36"/>
          <p:cNvSpPr/>
          <p:nvPr/>
        </p:nvSpPr>
        <p:spPr>
          <a:xfrm>
            <a:off x="358602" y="5150228"/>
            <a:ext cx="216024" cy="2340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トライプ矢印 37"/>
          <p:cNvSpPr/>
          <p:nvPr/>
        </p:nvSpPr>
        <p:spPr>
          <a:xfrm rot="10800000">
            <a:off x="1597675" y="5132004"/>
            <a:ext cx="216024" cy="2340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7996044" y="1452444"/>
            <a:ext cx="792088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68978"/>
            <a:ext cx="1683254" cy="13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コンテンツ プレースホルダー 2"/>
          <p:cNvSpPr txBox="1">
            <a:spLocks/>
          </p:cNvSpPr>
          <p:nvPr/>
        </p:nvSpPr>
        <p:spPr>
          <a:xfrm>
            <a:off x="414139" y="3236615"/>
            <a:ext cx="6174085" cy="468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High Young’s modulus is favorable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solidFill>
                  <a:srgbClr val="1305CB"/>
                </a:solidFill>
                <a:latin typeface="Gill Sans MT" pitchFamily="34" charset="0"/>
              </a:rPr>
              <a:t> </a:t>
            </a: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  <a:sym typeface="Wingdings" panose="05000000000000000000" pitchFamily="2" charset="2"/>
              </a:rPr>
              <a:t>  low –Z material is better to suppress multiple scattering</a:t>
            </a:r>
            <a:endParaRPr lang="ja-JP" altLang="en-US" sz="1800" dirty="0">
              <a:solidFill>
                <a:srgbClr val="1305CB"/>
              </a:solidFill>
              <a:latin typeface="Gill Sans MT" pitchFamily="34" charset="0"/>
            </a:endParaRPr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6902426" y="3882634"/>
            <a:ext cx="1557841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latin typeface="Gill Sans MT" pitchFamily="34" charset="0"/>
              </a:rPr>
              <a:t>b</a:t>
            </a:r>
            <a:r>
              <a:rPr lang="en-US" altLang="ja-JP" sz="1800" dirty="0" smtClean="0">
                <a:latin typeface="Gill Sans MT" pitchFamily="34" charset="0"/>
              </a:rPr>
              <a:t>roken CFRP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6705170" y="1340768"/>
            <a:ext cx="555064" cy="1008112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6588224" y="972685"/>
            <a:ext cx="2664296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n = 2             n = 4</a:t>
            </a:r>
            <a:endParaRPr lang="ja-JP" altLang="en-US" sz="2000" dirty="0">
              <a:latin typeface="Gill Sans MT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7891697" y="1348097"/>
            <a:ext cx="1000783" cy="1000783"/>
            <a:chOff x="6444208" y="4941168"/>
            <a:chExt cx="1512168" cy="1512168"/>
          </a:xfrm>
        </p:grpSpPr>
        <p:sp>
          <p:nvSpPr>
            <p:cNvPr id="4" name="円弧 3"/>
            <p:cNvSpPr/>
            <p:nvPr/>
          </p:nvSpPr>
          <p:spPr>
            <a:xfrm>
              <a:off x="6948264" y="4941168"/>
              <a:ext cx="504056" cy="504056"/>
            </a:xfrm>
            <a:prstGeom prst="arc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弧 27"/>
            <p:cNvSpPr/>
            <p:nvPr/>
          </p:nvSpPr>
          <p:spPr>
            <a:xfrm rot="10800000">
              <a:off x="7452320" y="4941168"/>
              <a:ext cx="504056" cy="504056"/>
            </a:xfrm>
            <a:prstGeom prst="arc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弧 31"/>
            <p:cNvSpPr/>
            <p:nvPr/>
          </p:nvSpPr>
          <p:spPr>
            <a:xfrm>
              <a:off x="7452320" y="5445224"/>
              <a:ext cx="504056" cy="504056"/>
            </a:xfrm>
            <a:prstGeom prst="arc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弧 32"/>
            <p:cNvSpPr/>
            <p:nvPr/>
          </p:nvSpPr>
          <p:spPr>
            <a:xfrm rot="5400000">
              <a:off x="7452320" y="5445224"/>
              <a:ext cx="504056" cy="504056"/>
            </a:xfrm>
            <a:prstGeom prst="arc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弧 33"/>
            <p:cNvSpPr/>
            <p:nvPr/>
          </p:nvSpPr>
          <p:spPr>
            <a:xfrm rot="16200000">
              <a:off x="7452319" y="5949280"/>
              <a:ext cx="504056" cy="504056"/>
            </a:xfrm>
            <a:prstGeom prst="arc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弧 34"/>
            <p:cNvSpPr/>
            <p:nvPr/>
          </p:nvSpPr>
          <p:spPr>
            <a:xfrm rot="5400000">
              <a:off x="6948264" y="5949280"/>
              <a:ext cx="504056" cy="504056"/>
            </a:xfrm>
            <a:prstGeom prst="arc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" name="グループ化 4"/>
            <p:cNvGrpSpPr/>
            <p:nvPr/>
          </p:nvGrpSpPr>
          <p:grpSpPr>
            <a:xfrm rot="10800000">
              <a:off x="6444208" y="4941168"/>
              <a:ext cx="1008112" cy="1512168"/>
              <a:chOff x="5940152" y="5093568"/>
              <a:chExt cx="1008112" cy="1512168"/>
            </a:xfrm>
          </p:grpSpPr>
          <p:sp>
            <p:nvSpPr>
              <p:cNvPr id="39" name="円弧 38"/>
              <p:cNvSpPr/>
              <p:nvPr/>
            </p:nvSpPr>
            <p:spPr>
              <a:xfrm>
                <a:off x="5940152" y="5093568"/>
                <a:ext cx="504056" cy="504056"/>
              </a:xfrm>
              <a:prstGeom prst="arc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弧 39"/>
              <p:cNvSpPr/>
              <p:nvPr/>
            </p:nvSpPr>
            <p:spPr>
              <a:xfrm rot="10800000">
                <a:off x="6444208" y="5093568"/>
                <a:ext cx="504056" cy="504056"/>
              </a:xfrm>
              <a:prstGeom prst="arc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円弧 40"/>
              <p:cNvSpPr/>
              <p:nvPr/>
            </p:nvSpPr>
            <p:spPr>
              <a:xfrm>
                <a:off x="6444208" y="5597624"/>
                <a:ext cx="504056" cy="504056"/>
              </a:xfrm>
              <a:prstGeom prst="arc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弧 41"/>
              <p:cNvSpPr/>
              <p:nvPr/>
            </p:nvSpPr>
            <p:spPr>
              <a:xfrm rot="5400000">
                <a:off x="6444208" y="5597624"/>
                <a:ext cx="504056" cy="504056"/>
              </a:xfrm>
              <a:prstGeom prst="arc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弧 43"/>
              <p:cNvSpPr/>
              <p:nvPr/>
            </p:nvSpPr>
            <p:spPr>
              <a:xfrm rot="16200000">
                <a:off x="6444207" y="6101680"/>
                <a:ext cx="504056" cy="504056"/>
              </a:xfrm>
              <a:prstGeom prst="arc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弧 44"/>
              <p:cNvSpPr/>
              <p:nvPr/>
            </p:nvSpPr>
            <p:spPr>
              <a:xfrm rot="5400000">
                <a:off x="5940152" y="6101680"/>
                <a:ext cx="504056" cy="504056"/>
              </a:xfrm>
              <a:prstGeom prst="arc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6" name="円/楕円 45"/>
          <p:cNvSpPr/>
          <p:nvPr/>
        </p:nvSpPr>
        <p:spPr>
          <a:xfrm>
            <a:off x="6588224" y="1448780"/>
            <a:ext cx="792088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02" y="4658467"/>
            <a:ext cx="3962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コンテンツ プレースホルダー 2"/>
          <p:cNvSpPr txBox="1">
            <a:spLocks/>
          </p:cNvSpPr>
          <p:nvPr/>
        </p:nvSpPr>
        <p:spPr>
          <a:xfrm>
            <a:off x="4716016" y="5930317"/>
            <a:ext cx="4320479" cy="81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CFRP is the best choice.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1305CB"/>
                </a:solidFill>
                <a:latin typeface="Gill Sans MT" pitchFamily="34" charset="0"/>
              </a:rPr>
              <a:t>(Beryllium is extremely expensive.)</a:t>
            </a:r>
            <a:endParaRPr lang="ja-JP" altLang="en-US" sz="1800" dirty="0">
              <a:solidFill>
                <a:srgbClr val="1305CB"/>
              </a:solidFill>
              <a:latin typeface="Gill Sans MT" pitchFamily="34" charset="0"/>
            </a:endParaRPr>
          </a:p>
        </p:txBody>
      </p:sp>
      <p:sp>
        <p:nvSpPr>
          <p:cNvPr id="51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38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CFRP vacuum chamber (II)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5018472" y="908720"/>
            <a:ext cx="372999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Photo</a:t>
            </a:r>
            <a:r>
              <a:rPr lang="ja-JP" altLang="en-US" sz="2000" dirty="0">
                <a:latin typeface="Gill Sans MT" pitchFamily="34" charset="0"/>
              </a:rPr>
              <a:t> </a:t>
            </a:r>
            <a:r>
              <a:rPr lang="en-US" altLang="ja-JP" sz="2000" dirty="0" smtClean="0">
                <a:latin typeface="Gill Sans MT" pitchFamily="34" charset="0"/>
              </a:rPr>
              <a:t>: installed at K1.8BR</a:t>
            </a:r>
            <a:endParaRPr lang="ja-JP" altLang="en-US" sz="2000" dirty="0">
              <a:latin typeface="Gill Sans MT" pitchFamily="34" charset="0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r="16056"/>
          <a:stretch/>
        </p:blipFill>
        <p:spPr>
          <a:xfrm>
            <a:off x="5018473" y="1286762"/>
            <a:ext cx="4032379" cy="4692019"/>
          </a:xfrm>
          <a:prstGeom prst="rect">
            <a:avLst/>
          </a:prstGeom>
        </p:spPr>
      </p:pic>
      <p:sp>
        <p:nvSpPr>
          <p:cNvPr id="53" name="コンテンツ プレースホルダー 2"/>
          <p:cNvSpPr txBox="1">
            <a:spLocks/>
          </p:cNvSpPr>
          <p:nvPr/>
        </p:nvSpPr>
        <p:spPr>
          <a:xfrm>
            <a:off x="245840" y="1106742"/>
            <a:ext cx="2880320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forming cylindrical shape</a:t>
            </a:r>
            <a:endParaRPr lang="ja-JP" altLang="en-US" sz="1800" dirty="0">
              <a:latin typeface="Gill Sans MT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81028"/>
            <a:ext cx="1240468" cy="7679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13" y="3691139"/>
            <a:ext cx="1224136" cy="757798"/>
          </a:xfrm>
          <a:prstGeom prst="rect">
            <a:avLst/>
          </a:prstGeom>
        </p:spPr>
      </p:pic>
      <p:sp>
        <p:nvSpPr>
          <p:cNvPr id="55" name="コンテンツ プレースホルダー 2"/>
          <p:cNvSpPr txBox="1">
            <a:spLocks/>
          </p:cNvSpPr>
          <p:nvPr/>
        </p:nvSpPr>
        <p:spPr>
          <a:xfrm>
            <a:off x="849592" y="4448937"/>
            <a:ext cx="738034" cy="34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cross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56" name="コンテンツ プレースホルダー 2"/>
          <p:cNvSpPr txBox="1">
            <a:spLocks/>
          </p:cNvSpPr>
          <p:nvPr/>
        </p:nvSpPr>
        <p:spPr>
          <a:xfrm>
            <a:off x="2843808" y="4435032"/>
            <a:ext cx="981085" cy="41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UD</a:t>
            </a:r>
            <a:endParaRPr lang="ja-JP" altLang="en-US" sz="1600" dirty="0">
              <a:latin typeface="Gill Sans MT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8" y="1952836"/>
            <a:ext cx="2459517" cy="99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コンテンツ プレースホルダー 2"/>
          <p:cNvSpPr txBox="1">
            <a:spLocks/>
          </p:cNvSpPr>
          <p:nvPr/>
        </p:nvSpPr>
        <p:spPr>
          <a:xfrm>
            <a:off x="277640" y="1484784"/>
            <a:ext cx="2106835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F-W(filament-winding)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58" name="コンテンツ プレースホルダー 2"/>
          <p:cNvSpPr txBox="1">
            <a:spLocks/>
          </p:cNvSpPr>
          <p:nvPr/>
        </p:nvSpPr>
        <p:spPr>
          <a:xfrm>
            <a:off x="37320" y="3284984"/>
            <a:ext cx="5328592" cy="468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err="1">
                <a:latin typeface="Gill Sans MT" pitchFamily="34" charset="0"/>
              </a:rPr>
              <a:t>p</a:t>
            </a:r>
            <a:r>
              <a:rPr lang="en-US" altLang="ja-JP" sz="1600" dirty="0" err="1" smtClean="0">
                <a:latin typeface="Gill Sans MT" pitchFamily="34" charset="0"/>
              </a:rPr>
              <a:t>repreg</a:t>
            </a:r>
            <a:r>
              <a:rPr lang="en-US" altLang="ja-JP" sz="1600" dirty="0" smtClean="0">
                <a:latin typeface="Gill Sans MT" pitchFamily="34" charset="0"/>
              </a:rPr>
              <a:t> type (sheet-type CFRP, Sankyo Manufacturing Co Ltd.) 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59" name="コンテンツ プレースホルダー 2"/>
          <p:cNvSpPr txBox="1">
            <a:spLocks/>
          </p:cNvSpPr>
          <p:nvPr/>
        </p:nvSpPr>
        <p:spPr>
          <a:xfrm>
            <a:off x="2409308" y="2453819"/>
            <a:ext cx="2432594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  <a:sym typeface="Wingdings" panose="05000000000000000000" pitchFamily="2" charset="2"/>
              </a:rPr>
              <a:t> </a:t>
            </a:r>
            <a:r>
              <a:rPr lang="en-US" altLang="ja-JP" sz="1600" dirty="0" smtClean="0">
                <a:latin typeface="Gill Sans MT" pitchFamily="34" charset="0"/>
              </a:rPr>
              <a:t>inadequate for thin shell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3381342" y="4509120"/>
            <a:ext cx="1661236" cy="39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  <a:sym typeface="Wingdings" panose="05000000000000000000" pitchFamily="2" charset="2"/>
              </a:rPr>
              <a:t> </a:t>
            </a:r>
            <a:r>
              <a:rPr lang="en-US" altLang="ja-JP" sz="1600" dirty="0" smtClean="0">
                <a:latin typeface="Gill Sans MT" pitchFamily="34" charset="0"/>
              </a:rPr>
              <a:t>Use this type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5353808" y="6093296"/>
            <a:ext cx="3538672" cy="394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Tapered vacuum chamber : not to interfere neutron acceptance</a:t>
            </a:r>
            <a:endParaRPr lang="ja-JP" altLang="en-US" sz="1600" dirty="0">
              <a:latin typeface="Gill Sans MT" pitchFamily="34" charset="0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6732240" y="4797152"/>
            <a:ext cx="216024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4716016" y="4797152"/>
            <a:ext cx="1008112" cy="934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4211960" y="5731176"/>
            <a:ext cx="3538672" cy="39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CFRP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467544" y="5013176"/>
            <a:ext cx="403244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  <a:sym typeface="Wingdings" panose="05000000000000000000" pitchFamily="2" charset="2"/>
              </a:rPr>
              <a:t>UD: align fibers in one direction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  <a:sym typeface="Wingdings" panose="05000000000000000000" pitchFamily="2" charset="2"/>
              </a:rPr>
              <a:t> attach on to a mold by changing fiber direction (0, 90 degree , 4 layers = 1 mm) 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469702" y="2921871"/>
            <a:ext cx="3526233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>
                <a:latin typeface="Gill Sans MT" pitchFamily="34" charset="0"/>
                <a:sym typeface="Wingdings" panose="05000000000000000000" pitchFamily="2" charset="2"/>
              </a:rPr>
              <a:t>c</a:t>
            </a:r>
            <a:r>
              <a:rPr lang="en-US" altLang="ja-JP" sz="1600" dirty="0" smtClean="0">
                <a:latin typeface="Gill Sans MT" pitchFamily="34" charset="0"/>
                <a:sym typeface="Wingdings" panose="05000000000000000000" pitchFamily="2" charset="2"/>
              </a:rPr>
              <a:t>arbon fiber / plastic ratio is not high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1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80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0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667000"/>
            <a:ext cx="2386012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pitchFamily="34" charset="0"/>
              </a:rPr>
              <a:t>Pressure test of MICTRON cell</a:t>
            </a:r>
            <a:endParaRPr lang="ja-JP" altLang="en-US" dirty="0"/>
          </a:p>
        </p:txBody>
      </p:sp>
      <p:sp>
        <p:nvSpPr>
          <p:cNvPr id="117784" name="Rectangle 24"/>
          <p:cNvSpPr>
            <a:spLocks noChangeArrowheads="1"/>
          </p:cNvSpPr>
          <p:nvPr/>
        </p:nvSpPr>
        <p:spPr bwMode="auto">
          <a:xfrm>
            <a:off x="7086600" y="4191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4He </a:t>
            </a: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gas</a:t>
            </a:r>
            <a:endParaRPr lang="en-US" altLang="ja-JP" sz="16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cylinder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7785" name="Rectangle 25"/>
          <p:cNvSpPr>
            <a:spLocks noChangeArrowheads="1"/>
          </p:cNvSpPr>
          <p:nvPr/>
        </p:nvSpPr>
        <p:spPr bwMode="auto">
          <a:xfrm>
            <a:off x="4114800" y="4419600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LN2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7787" name="Line 27"/>
          <p:cNvSpPr>
            <a:spLocks noChangeShapeType="1"/>
          </p:cNvSpPr>
          <p:nvPr/>
        </p:nvSpPr>
        <p:spPr bwMode="auto">
          <a:xfrm>
            <a:off x="5029200" y="4648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715000" y="2362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P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7789" name="Rectangle 29"/>
          <p:cNvSpPr>
            <a:spLocks noChangeArrowheads="1"/>
          </p:cNvSpPr>
          <p:nvPr/>
        </p:nvSpPr>
        <p:spPr bwMode="auto">
          <a:xfrm>
            <a:off x="4495800" y="3810000"/>
            <a:ext cx="762000" cy="41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cell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7790" name="Line 30"/>
          <p:cNvSpPr>
            <a:spLocks noChangeShapeType="1"/>
          </p:cNvSpPr>
          <p:nvPr/>
        </p:nvSpPr>
        <p:spPr bwMode="auto">
          <a:xfrm>
            <a:off x="5334000" y="41148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91" name="Text Box 31"/>
          <p:cNvSpPr txBox="1">
            <a:spLocks noChangeArrowheads="1"/>
          </p:cNvSpPr>
          <p:nvPr/>
        </p:nvSpPr>
        <p:spPr bwMode="auto">
          <a:xfrm>
            <a:off x="304800" y="1371600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Pressurize cell with 4He in LN2</a:t>
            </a:r>
            <a:endParaRPr lang="ja-JP" altLang="en-US" sz="2000" dirty="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pic>
        <p:nvPicPr>
          <p:cNvPr id="117793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388"/>
            <a:ext cx="4038600" cy="403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94" name="Text Box 34"/>
          <p:cNvSpPr txBox="1">
            <a:spLocks noChangeArrowheads="1"/>
          </p:cNvSpPr>
          <p:nvPr/>
        </p:nvSpPr>
        <p:spPr bwMode="auto">
          <a:xfrm>
            <a:off x="4267200" y="5334000"/>
            <a:ext cx="403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T = 250</a:t>
            </a:r>
            <a:r>
              <a:rPr lang="en-US" altLang="ja-JP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m (</a:t>
            </a: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MICTRON 5 turn)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　           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  <a:sym typeface="Wingdings" pitchFamily="2" charset="2"/>
              </a:rPr>
              <a:t>   </a:t>
            </a:r>
            <a:r>
              <a:rPr lang="en-US" altLang="ja-JP" sz="2000" dirty="0" err="1" smtClean="0">
                <a:solidFill>
                  <a:schemeClr val="accent2"/>
                </a:solidFill>
                <a:latin typeface="ＭＳ Ｐゴシック" pitchFamily="50" charset="-128"/>
                <a:sym typeface="Wingdings" pitchFamily="2" charset="2"/>
              </a:rPr>
              <a:t>dP</a:t>
            </a: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  <a:sym typeface="Wingdings" pitchFamily="2" charset="2"/>
              </a:rPr>
              <a:t> &gt; 6 bar</a:t>
            </a:r>
            <a:endParaRPr lang="ja-JP" altLang="en-US" sz="2000" dirty="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2895600" y="6400800"/>
            <a:ext cx="640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cf. T 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= 100 </a:t>
            </a:r>
            <a:r>
              <a:rPr lang="en-US" altLang="ja-JP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m (MICTRON </a:t>
            </a: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2turn)</a:t>
            </a:r>
            <a:r>
              <a:rPr lang="ja-JP" altLang="en-US" sz="2000" dirty="0">
                <a:solidFill>
                  <a:schemeClr val="accent2"/>
                </a:solidFill>
                <a:latin typeface="ＭＳ Ｐゴシック" pitchFamily="50" charset="-128"/>
              </a:rPr>
              <a:t>　</a:t>
            </a: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d P &gt; 3 bar</a:t>
            </a:r>
            <a:endParaRPr lang="ja-JP" altLang="en-US" sz="2000" dirty="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sp>
        <p:nvSpPr>
          <p:cNvPr id="117795" name="Line 35"/>
          <p:cNvSpPr>
            <a:spLocks noChangeShapeType="1"/>
          </p:cNvSpPr>
          <p:nvPr/>
        </p:nvSpPr>
        <p:spPr bwMode="auto">
          <a:xfrm flipV="1">
            <a:off x="990600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96" name="Text Box 36"/>
          <p:cNvSpPr txBox="1">
            <a:spLocks noChangeArrowheads="1"/>
          </p:cNvSpPr>
          <p:nvPr/>
        </p:nvSpPr>
        <p:spPr bwMode="auto">
          <a:xfrm>
            <a:off x="685800" y="2362200"/>
            <a:ext cx="525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00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sp>
        <p:nvSpPr>
          <p:cNvPr id="117797" name="Text Box 37"/>
          <p:cNvSpPr txBox="1">
            <a:spLocks noChangeArrowheads="1"/>
          </p:cNvSpPr>
          <p:nvPr/>
        </p:nvSpPr>
        <p:spPr bwMode="auto">
          <a:xfrm>
            <a:off x="914400" y="2362200"/>
            <a:ext cx="281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schemeClr val="accent2"/>
                </a:solidFill>
                <a:latin typeface="ＭＳ Ｐゴシック" pitchFamily="50" charset="-128"/>
              </a:rPr>
              <a:t>T = </a:t>
            </a: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250</a:t>
            </a:r>
            <a:r>
              <a:rPr lang="en-US" altLang="ja-JP" sz="2000" dirty="0" smtClean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accent2"/>
                </a:solidFill>
                <a:latin typeface="ＭＳ Ｐゴシック" pitchFamily="50" charset="-128"/>
              </a:rPr>
              <a:t>m @ 77 K</a:t>
            </a:r>
            <a:endParaRPr lang="ja-JP" altLang="en-US" sz="2000" dirty="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sp>
        <p:nvSpPr>
          <p:cNvPr id="117798" name="Line 38"/>
          <p:cNvSpPr>
            <a:spLocks noChangeShapeType="1"/>
          </p:cNvSpPr>
          <p:nvPr/>
        </p:nvSpPr>
        <p:spPr bwMode="auto">
          <a:xfrm flipV="1">
            <a:off x="1143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99" name="Line 39"/>
          <p:cNvSpPr>
            <a:spLocks noChangeShapeType="1"/>
          </p:cNvSpPr>
          <p:nvPr/>
        </p:nvSpPr>
        <p:spPr bwMode="auto">
          <a:xfrm flipV="1">
            <a:off x="13716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800" name="Line 40"/>
          <p:cNvSpPr>
            <a:spLocks noChangeShapeType="1"/>
          </p:cNvSpPr>
          <p:nvPr/>
        </p:nvSpPr>
        <p:spPr bwMode="auto">
          <a:xfrm flipV="1">
            <a:off x="1524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801" name="Line 41"/>
          <p:cNvSpPr>
            <a:spLocks noChangeShapeType="1"/>
          </p:cNvSpPr>
          <p:nvPr/>
        </p:nvSpPr>
        <p:spPr bwMode="auto">
          <a:xfrm flipV="1">
            <a:off x="1828800" y="3657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802" name="Line 42"/>
          <p:cNvSpPr>
            <a:spLocks noChangeShapeType="1"/>
          </p:cNvSpPr>
          <p:nvPr/>
        </p:nvSpPr>
        <p:spPr bwMode="auto">
          <a:xfrm flipV="1">
            <a:off x="25146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803" name="Rectangle 43"/>
          <p:cNvSpPr>
            <a:spLocks noChangeArrowheads="1"/>
          </p:cNvSpPr>
          <p:nvPr/>
        </p:nvSpPr>
        <p:spPr bwMode="auto">
          <a:xfrm>
            <a:off x="2514600" y="3276600"/>
            <a:ext cx="2286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lang="en-US" altLang="ja-JP" sz="1600" dirty="0" err="1" smtClean="0">
                <a:solidFill>
                  <a:srgbClr val="0000CC"/>
                </a:solidFill>
                <a:latin typeface="Symbol" pitchFamily="18" charset="2"/>
                <a:ea typeface="メイリオ" pitchFamily="50" charset="-128"/>
                <a:cs typeface="メイリオ" pitchFamily="50" charset="-128"/>
              </a:rPr>
              <a:t>D</a:t>
            </a:r>
            <a:r>
              <a:rPr lang="en-US" altLang="ja-JP" sz="1600" dirty="0" err="1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p</a:t>
            </a:r>
            <a:r>
              <a:rPr lang="en-US" altLang="ja-JP" sz="1600" dirty="0" smtClean="0">
                <a:solidFill>
                  <a:srgbClr val="0000CC"/>
                </a:solidFill>
                <a:latin typeface="Arial" pitchFamily="34" charset="0"/>
                <a:ea typeface="メイリオ" pitchFamily="50" charset="-128"/>
                <a:cs typeface="メイリオ" pitchFamily="50" charset="-128"/>
              </a:rPr>
              <a:t> = 6 bar</a:t>
            </a:r>
            <a:endParaRPr lang="ja-JP" altLang="en-US" sz="1600" dirty="0">
              <a:solidFill>
                <a:srgbClr val="0000CC"/>
              </a:solidFill>
              <a:latin typeface="Arial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7805" name="Line 45"/>
          <p:cNvSpPr>
            <a:spLocks noChangeShapeType="1"/>
          </p:cNvSpPr>
          <p:nvPr/>
        </p:nvSpPr>
        <p:spPr bwMode="auto">
          <a:xfrm>
            <a:off x="5257800" y="4267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806" name="Text Box 46"/>
          <p:cNvSpPr txBox="1">
            <a:spLocks noChangeArrowheads="1"/>
          </p:cNvSpPr>
          <p:nvPr/>
        </p:nvSpPr>
        <p:spPr bwMode="auto">
          <a:xfrm>
            <a:off x="6781800" y="60198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CC3300"/>
                </a:solidFill>
                <a:latin typeface="ＭＳ Ｐゴシック" pitchFamily="50" charset="-128"/>
                <a:sym typeface="Wingdings" pitchFamily="2" charset="2"/>
              </a:rPr>
              <a:t>耐圧性能を確認</a:t>
            </a:r>
            <a:r>
              <a:rPr lang="ja-JP" altLang="en-US" sz="2000">
                <a:solidFill>
                  <a:schemeClr val="accent2"/>
                </a:solidFill>
                <a:latin typeface="ＭＳ Ｐゴシック" pitchFamily="50" charset="-128"/>
                <a:sym typeface="Wingdings" pitchFamily="2" charset="2"/>
              </a:rPr>
              <a:t>  </a:t>
            </a:r>
            <a:endParaRPr lang="ja-JP" altLang="en-US" sz="2000">
              <a:solidFill>
                <a:schemeClr val="accent2"/>
              </a:solidFill>
              <a:latin typeface="ＭＳ Ｐゴシック" pitchFamily="50" charset="-128"/>
            </a:endParaRPr>
          </a:p>
        </p:txBody>
      </p:sp>
      <p:pic>
        <p:nvPicPr>
          <p:cNvPr id="117807" name="Picture 47" descr="C:\Users\sato\Desktop\LN2testPhoto\DSC00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046163"/>
            <a:ext cx="24669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8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6765" y="353435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Setup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7" y="1484784"/>
            <a:ext cx="5064603" cy="5184576"/>
          </a:xfrm>
          <a:prstGeom prst="rect">
            <a:avLst/>
          </a:prstGeom>
        </p:spPr>
      </p:pic>
      <p:sp>
        <p:nvSpPr>
          <p:cNvPr id="34" name="コンテンツ プレースホルダー 2"/>
          <p:cNvSpPr txBox="1">
            <a:spLocks/>
          </p:cNvSpPr>
          <p:nvPr/>
        </p:nvSpPr>
        <p:spPr>
          <a:xfrm>
            <a:off x="150088" y="916684"/>
            <a:ext cx="6048672" cy="42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Setup for </a:t>
            </a:r>
            <a:r>
              <a:rPr lang="en-US" altLang="ja-JP" sz="2000" baseline="30000" dirty="0" smtClean="0">
                <a:solidFill>
                  <a:srgbClr val="0070C0"/>
                </a:solidFill>
                <a:latin typeface="Gill Sans MT" pitchFamily="34" charset="0"/>
              </a:rPr>
              <a:t>3</a:t>
            </a:r>
            <a:r>
              <a:rPr lang="en-US" altLang="ja-JP" sz="2000" dirty="0" smtClean="0">
                <a:solidFill>
                  <a:srgbClr val="0070C0"/>
                </a:solidFill>
                <a:latin typeface="Gill Sans MT" pitchFamily="34" charset="0"/>
              </a:rPr>
              <a:t>He(K</a:t>
            </a:r>
            <a:r>
              <a:rPr lang="en-US" altLang="ja-JP" sz="2000" baseline="30000" dirty="0" smtClean="0">
                <a:solidFill>
                  <a:srgbClr val="0070C0"/>
                </a:solidFill>
                <a:latin typeface="Gill Sans MT" pitchFamily="34" charset="0"/>
              </a:rPr>
              <a:t>-</a:t>
            </a:r>
            <a:r>
              <a:rPr lang="en-US" altLang="ja-JP" sz="2000" dirty="0" smtClean="0">
                <a:solidFill>
                  <a:srgbClr val="0070C0"/>
                </a:solidFill>
                <a:latin typeface="Gill Sans MT" pitchFamily="34" charset="0"/>
              </a:rPr>
              <a:t>, n) </a:t>
            </a: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around the target  </a:t>
            </a:r>
            <a:r>
              <a:rPr lang="en-US" altLang="ja-JP" sz="2000" dirty="0" smtClean="0">
                <a:solidFill>
                  <a:srgbClr val="0070C0"/>
                </a:solidFill>
                <a:latin typeface="Gill Sans MT" pitchFamily="34" charset="0"/>
              </a:rPr>
              <a:t>(</a:t>
            </a: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E15 setup</a:t>
            </a:r>
            <a:r>
              <a:rPr lang="en-US" altLang="ja-JP" sz="2000" dirty="0" smtClean="0">
                <a:solidFill>
                  <a:srgbClr val="0070C0"/>
                </a:solidFill>
                <a:latin typeface="Gill Sans MT" pitchFamily="34" charset="0"/>
              </a:rPr>
              <a:t>)</a:t>
            </a:r>
            <a:endParaRPr lang="ja-JP" altLang="en-US" sz="20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4000498" y="4177320"/>
            <a:ext cx="1178207" cy="1206374"/>
          </a:xfrm>
          <a:prstGeom prst="straightConnector1">
            <a:avLst/>
          </a:prstGeom>
          <a:ln>
            <a:solidFill>
              <a:srgbClr val="FF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2745980" y="3789040"/>
            <a:ext cx="529876" cy="370689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>
            <a:off x="4355976" y="2868898"/>
            <a:ext cx="936105" cy="498332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644008" y="2348880"/>
            <a:ext cx="432048" cy="493818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971600" y="4177320"/>
            <a:ext cx="2868298" cy="259792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V="1">
            <a:off x="6318250" y="3782691"/>
            <a:ext cx="858738" cy="105063"/>
          </a:xfrm>
          <a:prstGeom prst="straightConnector1">
            <a:avLst/>
          </a:prstGeom>
          <a:ln w="15875">
            <a:solidFill>
              <a:srgbClr val="1305C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円弧 47"/>
          <p:cNvSpPr/>
          <p:nvPr/>
        </p:nvSpPr>
        <p:spPr>
          <a:xfrm rot="20587918">
            <a:off x="3888474" y="4180985"/>
            <a:ext cx="360040" cy="1440160"/>
          </a:xfrm>
          <a:prstGeom prst="arc">
            <a:avLst>
              <a:gd name="adj1" fmla="val 16200000"/>
              <a:gd name="adj2" fmla="val 5223820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弧 48"/>
          <p:cNvSpPr/>
          <p:nvPr/>
        </p:nvSpPr>
        <p:spPr>
          <a:xfrm>
            <a:off x="3491880" y="2780928"/>
            <a:ext cx="432048" cy="1656184"/>
          </a:xfrm>
          <a:prstGeom prst="arc">
            <a:avLst>
              <a:gd name="adj1" fmla="val 16637092"/>
              <a:gd name="adj2" fmla="val 4509588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/>
          <p:cNvSpPr txBox="1">
            <a:spLocks/>
          </p:cNvSpPr>
          <p:nvPr/>
        </p:nvSpPr>
        <p:spPr>
          <a:xfrm>
            <a:off x="0" y="4437112"/>
            <a:ext cx="161967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FF0000"/>
                </a:solidFill>
                <a:latin typeface="Gill Sans MT" pitchFamily="34" charset="0"/>
              </a:rPr>
              <a:t>K</a:t>
            </a:r>
            <a:r>
              <a:rPr lang="en-US" altLang="ja-JP" sz="2000" i="1" baseline="30000" dirty="0" smtClean="0">
                <a:solidFill>
                  <a:srgbClr val="FF0000"/>
                </a:solidFill>
                <a:latin typeface="Gill Sans MT" pitchFamily="34" charset="0"/>
              </a:rPr>
              <a:t>- </a:t>
            </a:r>
            <a:r>
              <a:rPr lang="en-US" altLang="ja-JP" sz="2000" i="1" dirty="0" smtClean="0">
                <a:solidFill>
                  <a:srgbClr val="FF0000"/>
                </a:solidFill>
                <a:latin typeface="Gill Sans MT" pitchFamily="34" charset="0"/>
              </a:rPr>
              <a:t>@1 </a:t>
            </a:r>
            <a:r>
              <a:rPr lang="en-US" altLang="ja-JP" sz="2000" dirty="0" err="1" smtClean="0">
                <a:solidFill>
                  <a:srgbClr val="FF0000"/>
                </a:solidFill>
                <a:latin typeface="Gill Sans MT" pitchFamily="34" charset="0"/>
              </a:rPr>
              <a:t>GeV</a:t>
            </a:r>
            <a:r>
              <a:rPr lang="en-US" altLang="ja-JP" sz="2000" dirty="0" smtClean="0">
                <a:solidFill>
                  <a:srgbClr val="FF0000"/>
                </a:solidFill>
                <a:latin typeface="Gill Sans MT" pitchFamily="34" charset="0"/>
              </a:rPr>
              <a:t>/c</a:t>
            </a:r>
            <a:endParaRPr lang="ja-JP" altLang="en-US" sz="20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1" name="コンテンツ プレースホルダー 2"/>
          <p:cNvSpPr txBox="1">
            <a:spLocks/>
          </p:cNvSpPr>
          <p:nvPr/>
        </p:nvSpPr>
        <p:spPr>
          <a:xfrm>
            <a:off x="7166628" y="3537012"/>
            <a:ext cx="78370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i="1" dirty="0" smtClean="0">
                <a:solidFill>
                  <a:srgbClr val="1305CB"/>
                </a:solidFill>
                <a:latin typeface="Gill Sans MT" pitchFamily="34" charset="0"/>
              </a:rPr>
              <a:t>n</a:t>
            </a:r>
            <a:endParaRPr lang="ja-JP" altLang="en-US" sz="2000" i="1" dirty="0">
              <a:solidFill>
                <a:srgbClr val="1305CB"/>
              </a:solidFill>
              <a:latin typeface="Gill Sans MT" pitchFamily="34" charset="0"/>
            </a:endParaRPr>
          </a:p>
        </p:txBody>
      </p:sp>
      <p:sp>
        <p:nvSpPr>
          <p:cNvPr id="52" name="コンテンツ プレースホルダー 2"/>
          <p:cNvSpPr txBox="1">
            <a:spLocks/>
          </p:cNvSpPr>
          <p:nvPr/>
        </p:nvSpPr>
        <p:spPr>
          <a:xfrm>
            <a:off x="4000498" y="4941168"/>
            <a:ext cx="1075558" cy="329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err="1" smtClean="0">
                <a:solidFill>
                  <a:srgbClr val="FFFF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800" dirty="0" err="1" smtClean="0">
                <a:solidFill>
                  <a:srgbClr val="FFFF00"/>
                </a:solidFill>
                <a:latin typeface="Gill Sans MT" pitchFamily="34" charset="0"/>
              </a:rPr>
              <a:t>,p</a:t>
            </a:r>
            <a:r>
              <a:rPr lang="en-US" altLang="ja-JP" sz="1800" dirty="0" smtClean="0">
                <a:solidFill>
                  <a:srgbClr val="FFFF00"/>
                </a:solidFill>
                <a:latin typeface="Gill Sans MT" pitchFamily="34" charset="0"/>
              </a:rPr>
              <a:t> </a:t>
            </a:r>
            <a:r>
              <a:rPr lang="en-US" altLang="ja-JP" sz="1800" dirty="0" err="1" smtClean="0">
                <a:solidFill>
                  <a:srgbClr val="FFFF00"/>
                </a:solidFill>
                <a:latin typeface="Gill Sans MT" pitchFamily="34" charset="0"/>
              </a:rPr>
              <a:t>etc</a:t>
            </a:r>
            <a:endParaRPr lang="ja-JP" altLang="en-US" sz="1800" dirty="0">
              <a:solidFill>
                <a:srgbClr val="FFFF00"/>
              </a:solidFill>
              <a:latin typeface="Gill Sans MT" pitchFamily="34" charset="0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/>
          <a:stretch/>
        </p:blipFill>
        <p:spPr>
          <a:xfrm>
            <a:off x="7122849" y="502356"/>
            <a:ext cx="1943531" cy="1964855"/>
          </a:xfrm>
          <a:prstGeom prst="rect">
            <a:avLst/>
          </a:prstGeom>
        </p:spPr>
      </p:pic>
      <p:sp>
        <p:nvSpPr>
          <p:cNvPr id="56" name="コンテンツ プレースホルダー 2"/>
          <p:cNvSpPr txBox="1">
            <a:spLocks/>
          </p:cNvSpPr>
          <p:nvPr/>
        </p:nvSpPr>
        <p:spPr>
          <a:xfrm>
            <a:off x="5421722" y="2562514"/>
            <a:ext cx="1598550" cy="612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cylindrical drift chamber (CDC)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58" name="コンテンツ プレースホルダー 2"/>
          <p:cNvSpPr txBox="1">
            <a:spLocks/>
          </p:cNvSpPr>
          <p:nvPr/>
        </p:nvSpPr>
        <p:spPr>
          <a:xfrm>
            <a:off x="5196946" y="5198435"/>
            <a:ext cx="1263699" cy="3705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>
                <a:latin typeface="Gill Sans MT" pitchFamily="34" charset="0"/>
              </a:rPr>
              <a:t>3</a:t>
            </a:r>
            <a:r>
              <a:rPr lang="en-US" altLang="ja-JP" sz="1800" dirty="0">
                <a:latin typeface="Gill Sans MT" pitchFamily="34" charset="0"/>
              </a:rPr>
              <a:t>He </a:t>
            </a:r>
            <a:r>
              <a:rPr lang="en-US" altLang="ja-JP" sz="1800" i="1" dirty="0" smtClean="0">
                <a:latin typeface="Gill Sans MT" pitchFamily="34" charset="0"/>
              </a:rPr>
              <a:t>target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59" name="コンテンツ プレースホルダー 2"/>
          <p:cNvSpPr txBox="1">
            <a:spLocks/>
          </p:cNvSpPr>
          <p:nvPr/>
        </p:nvSpPr>
        <p:spPr>
          <a:xfrm>
            <a:off x="2413311" y="5950602"/>
            <a:ext cx="1666231" cy="3705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solenoid magnet 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63" name="コンテンツ プレースホルダー 2"/>
          <p:cNvSpPr txBox="1">
            <a:spLocks/>
          </p:cNvSpPr>
          <p:nvPr/>
        </p:nvSpPr>
        <p:spPr>
          <a:xfrm>
            <a:off x="1307597" y="3518174"/>
            <a:ext cx="1352808" cy="3481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beam tracker</a:t>
            </a:r>
            <a:endParaRPr lang="ja-JP" altLang="en-US" sz="1800" i="1" dirty="0">
              <a:latin typeface="Gill Sans MT" pitchFamily="34" charset="0"/>
            </a:endParaRPr>
          </a:p>
        </p:txBody>
      </p:sp>
      <p:sp>
        <p:nvSpPr>
          <p:cNvPr id="24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6543575" y="5433834"/>
            <a:ext cx="2593572" cy="7093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i="1" dirty="0" smtClean="0">
                <a:latin typeface="Gill Sans MT" pitchFamily="34" charset="0"/>
              </a:rPr>
              <a:t>access only from the downstream side</a:t>
            </a:r>
            <a:endParaRPr lang="ja-JP" altLang="en-US" sz="2000" i="1" dirty="0">
              <a:latin typeface="Gill Sans MT" pitchFamily="34" charset="0"/>
            </a:endParaRPr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5178705" y="1835033"/>
            <a:ext cx="1944144" cy="612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cylindrical detector </a:t>
            </a:r>
            <a:r>
              <a:rPr lang="en-US" altLang="ja-JP" sz="1800" i="1" dirty="0" err="1" smtClean="0">
                <a:latin typeface="Gill Sans MT" pitchFamily="34" charset="0"/>
              </a:rPr>
              <a:t>hodoscope</a:t>
            </a:r>
            <a:r>
              <a:rPr lang="en-US" altLang="ja-JP" sz="1800" i="1" dirty="0" smtClean="0">
                <a:latin typeface="Gill Sans MT" pitchFamily="34" charset="0"/>
              </a:rPr>
              <a:t> (CDH</a:t>
            </a:r>
            <a:r>
              <a:rPr lang="en-US" altLang="ja-JP" sz="1800" dirty="0" smtClean="0">
                <a:latin typeface="Gill Sans MT" pitchFamily="34" charset="0"/>
              </a:rPr>
              <a:t>)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3944472" y="3892550"/>
            <a:ext cx="2373778" cy="275974"/>
          </a:xfrm>
          <a:prstGeom prst="straightConnector1">
            <a:avLst/>
          </a:prstGeom>
          <a:ln w="15875">
            <a:solidFill>
              <a:srgbClr val="1305CB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36" idx="1"/>
          </p:cNvCxnSpPr>
          <p:nvPr/>
        </p:nvCxnSpPr>
        <p:spPr>
          <a:xfrm flipH="1" flipV="1">
            <a:off x="4305339" y="4371124"/>
            <a:ext cx="698600" cy="354020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5003939" y="4520760"/>
            <a:ext cx="2046793" cy="408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inner </a:t>
            </a:r>
            <a:r>
              <a:rPr lang="en-US" altLang="ja-JP" sz="1800" i="1" dirty="0" err="1" smtClean="0">
                <a:latin typeface="Gill Sans MT" pitchFamily="34" charset="0"/>
              </a:rPr>
              <a:t>hodoscope</a:t>
            </a:r>
            <a:r>
              <a:rPr lang="en-US" altLang="ja-JP" sz="1800" i="1" dirty="0" smtClean="0">
                <a:latin typeface="Gill Sans MT" pitchFamily="34" charset="0"/>
              </a:rPr>
              <a:t> (IH)</a:t>
            </a:r>
            <a:endParaRPr lang="ja-JP" altLang="en-US" sz="1800" i="1" dirty="0">
              <a:latin typeface="Gill Sans MT" pitchFamily="34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213915" y="6481652"/>
            <a:ext cx="3582221" cy="25971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5839932" y="6348719"/>
            <a:ext cx="956635" cy="39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1.5 m</a:t>
            </a:r>
            <a:endParaRPr lang="ja-JP" altLang="en-US" sz="2000" dirty="0">
              <a:latin typeface="Gill Sans MT" pitchFamily="34" charset="0"/>
            </a:endParaRPr>
          </a:p>
        </p:txBody>
      </p:sp>
      <p:sp>
        <p:nvSpPr>
          <p:cNvPr id="60" name="コンテンツ プレースホルダー 2"/>
          <p:cNvSpPr txBox="1">
            <a:spLocks/>
          </p:cNvSpPr>
          <p:nvPr/>
        </p:nvSpPr>
        <p:spPr>
          <a:xfrm>
            <a:off x="539552" y="1276724"/>
            <a:ext cx="6048672" cy="42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aseline="30000" dirty="0" smtClean="0">
                <a:solidFill>
                  <a:srgbClr val="0070C0"/>
                </a:solidFill>
                <a:latin typeface="Gill Sans MT" pitchFamily="34" charset="0"/>
              </a:rPr>
              <a:t>3</a:t>
            </a:r>
            <a:r>
              <a:rPr lang="en-US" altLang="ja-JP" sz="2000" dirty="0" smtClean="0">
                <a:solidFill>
                  <a:srgbClr val="0070C0"/>
                </a:solidFill>
                <a:latin typeface="Gill Sans MT" pitchFamily="34" charset="0"/>
              </a:rPr>
              <a:t>He </a:t>
            </a: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target is install at the center of CDS</a:t>
            </a:r>
            <a:endParaRPr lang="ja-JP" altLang="en-US" sz="20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39758" y="1655013"/>
            <a:ext cx="2015648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PTEP02B011(2012)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5508104" y="3356992"/>
            <a:ext cx="3621144" cy="342118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ja-JP" sz="1800" dirty="0">
                <a:latin typeface="Gill Sans MT" pitchFamily="34" charset="0"/>
              </a:rPr>
              <a:t>E</a:t>
            </a:r>
            <a:r>
              <a:rPr lang="en-US" altLang="ja-JP" sz="1800" dirty="0" smtClean="0">
                <a:latin typeface="Gill Sans MT" pitchFamily="34" charset="0"/>
              </a:rPr>
              <a:t>xperimental requirements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>
                <a:solidFill>
                  <a:srgbClr val="0070C0"/>
                </a:solidFill>
                <a:latin typeface="Gill Sans MT" pitchFamily="34" charset="0"/>
              </a:rPr>
              <a:t>large size 3He target</a:t>
            </a:r>
          </a:p>
          <a:p>
            <a:pPr marL="0" indent="0">
              <a:buNone/>
            </a:pPr>
            <a:r>
              <a:rPr lang="en-US" altLang="ja-JP" sz="1800" i="1" dirty="0">
                <a:latin typeface="Gill Sans MT" pitchFamily="34" charset="0"/>
              </a:rPr>
              <a:t>   </a:t>
            </a:r>
            <a:r>
              <a:rPr lang="en-US" altLang="ja-JP" sz="1800" i="1" dirty="0" smtClean="0">
                <a:latin typeface="Gill Sans MT" pitchFamily="34" charset="0"/>
              </a:rPr>
              <a:t>   (</a:t>
            </a:r>
            <a:r>
              <a:rPr lang="en-US" altLang="ja-JP" sz="1800" i="1" dirty="0">
                <a:latin typeface="Gill Sans MT" pitchFamily="34" charset="0"/>
              </a:rPr>
              <a:t>Φ=6.8 cm, L = 12.5 cm</a:t>
            </a:r>
            <a:r>
              <a:rPr lang="en-US" altLang="ja-JP" sz="1800" i="1" dirty="0" smtClean="0">
                <a:latin typeface="Gill Sans MT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minimum the amount of the material around the target cell </a:t>
            </a:r>
          </a:p>
          <a:p>
            <a:pPr marL="0" indent="0">
              <a:buNone/>
            </a:pPr>
            <a:r>
              <a:rPr lang="en-US" altLang="ja-JP" sz="1800" i="1" dirty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</a:rPr>
              <a:t>      ~ energy loss, multiple scattering</a:t>
            </a:r>
            <a:endParaRPr lang="ja-JP" altLang="en-US" sz="1800" i="1" dirty="0">
              <a:latin typeface="Gill Sans MT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high 6-keV X-ray transmittance of the target cell (for E17).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stability of the temperature </a:t>
            </a:r>
          </a:p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       </a:t>
            </a:r>
            <a:r>
              <a:rPr lang="en-US" altLang="ja-JP" sz="1800" i="1" baseline="30000" dirty="0" smtClean="0">
                <a:latin typeface="Gill Sans MT" pitchFamily="34" charset="0"/>
              </a:rPr>
              <a:t>3</a:t>
            </a:r>
            <a:r>
              <a:rPr lang="en-US" altLang="ja-JP" sz="1800" i="1" dirty="0" smtClean="0">
                <a:latin typeface="Gill Sans MT" pitchFamily="34" charset="0"/>
              </a:rPr>
              <a:t>He density depends on the </a:t>
            </a:r>
          </a:p>
          <a:p>
            <a:pPr marL="0" indent="0">
              <a:buNone/>
            </a:pPr>
            <a:r>
              <a:rPr lang="en-US" altLang="ja-JP" sz="1800" i="1" dirty="0">
                <a:latin typeface="Gill Sans MT" pitchFamily="34" charset="0"/>
              </a:rPr>
              <a:t> </a:t>
            </a:r>
            <a:r>
              <a:rPr lang="en-US" altLang="ja-JP" sz="1800" i="1" dirty="0" smtClean="0">
                <a:latin typeface="Gill Sans MT" pitchFamily="34" charset="0"/>
              </a:rPr>
              <a:t>        temperature</a:t>
            </a:r>
            <a:endParaRPr lang="en-US" altLang="ja-JP" sz="1800" i="1" dirty="0">
              <a:latin typeface="Gill Sans MT" pitchFamily="34" charset="0"/>
            </a:endParaRPr>
          </a:p>
          <a:p>
            <a:pPr marL="0" indent="0">
              <a:buNone/>
            </a:pPr>
            <a:endParaRPr lang="ja-JP" altLang="en-US" sz="1800" i="1" dirty="0">
              <a:latin typeface="Gill Sans MT" pitchFamily="34" charset="0"/>
            </a:endParaRPr>
          </a:p>
          <a:p>
            <a:pPr>
              <a:buBlip>
                <a:blip r:embed="rId4"/>
              </a:buBlip>
            </a:pPr>
            <a:endParaRPr lang="en-US" altLang="ja-JP" sz="1800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30" y="1029461"/>
            <a:ext cx="4580070" cy="55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7" y="1593046"/>
            <a:ext cx="4852923" cy="41499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aseline="30000" dirty="0" smtClean="0">
                <a:latin typeface="Gill Sans MT" pitchFamily="34" charset="0"/>
              </a:rPr>
              <a:t>3</a:t>
            </a:r>
            <a:r>
              <a:rPr lang="en-US" altLang="ja-JP" dirty="0" smtClean="0">
                <a:latin typeface="Gill Sans MT" pitchFamily="34" charset="0"/>
              </a:rPr>
              <a:t>He cryostat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79512" y="996256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Cover the target with cylindrical detector system</a:t>
            </a:r>
            <a:endParaRPr lang="ja-JP" altLang="en-US" sz="1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5569602" y="6289307"/>
            <a:ext cx="1944216" cy="423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Target cell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5803220" y="1284288"/>
            <a:ext cx="1050745" cy="3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TMP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7812360" y="437267"/>
            <a:ext cx="1547664" cy="631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Evaporator evacuation line</a:t>
            </a:r>
            <a:endParaRPr lang="ja-JP" altLang="en-US" sz="1600" dirty="0">
              <a:latin typeface="Gill Sans MT" pitchFamily="34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592416" y="4049992"/>
            <a:ext cx="1219944" cy="243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6592416" y="3523254"/>
            <a:ext cx="1219944" cy="517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6478210" y="2668014"/>
            <a:ext cx="1225541" cy="517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5590149" y="2450156"/>
            <a:ext cx="1146283" cy="46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separator</a:t>
            </a:r>
          </a:p>
          <a:p>
            <a:pPr marL="0" indent="0">
              <a:buNone/>
            </a:pPr>
            <a:r>
              <a:rPr lang="en-US" altLang="ja-JP" sz="1600" dirty="0">
                <a:latin typeface="Gill Sans MT" pitchFamily="34" charset="0"/>
              </a:rPr>
              <a:t> </a:t>
            </a:r>
            <a:r>
              <a:rPr lang="en-US" altLang="ja-JP" sz="1600" dirty="0" smtClean="0">
                <a:latin typeface="Gill Sans MT" pitchFamily="34" charset="0"/>
              </a:rPr>
              <a:t>(</a:t>
            </a:r>
            <a:r>
              <a:rPr lang="en-US" altLang="ja-JP" sz="1600" baseline="30000" dirty="0" smtClean="0">
                <a:latin typeface="Gill Sans MT" pitchFamily="34" charset="0"/>
              </a:rPr>
              <a:t>4</a:t>
            </a:r>
            <a:r>
              <a:rPr lang="en-US" altLang="ja-JP" sz="1600" dirty="0" smtClean="0">
                <a:latin typeface="Gill Sans MT" pitchFamily="34" charset="0"/>
              </a:rPr>
              <a:t>He, 4 K)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5436096" y="3124392"/>
            <a:ext cx="1381171" cy="46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evaporator</a:t>
            </a:r>
          </a:p>
          <a:p>
            <a:pPr marL="0" indent="0">
              <a:buNone/>
            </a:pPr>
            <a:r>
              <a:rPr lang="en-US" altLang="ja-JP" sz="1600" dirty="0">
                <a:latin typeface="Gill Sans MT" pitchFamily="34" charset="0"/>
              </a:rPr>
              <a:t> </a:t>
            </a:r>
            <a:r>
              <a:rPr lang="en-US" altLang="ja-JP" sz="1600" dirty="0" smtClean="0">
                <a:latin typeface="Gill Sans MT" pitchFamily="34" charset="0"/>
              </a:rPr>
              <a:t>(</a:t>
            </a:r>
            <a:r>
              <a:rPr lang="en-US" altLang="ja-JP" sz="1600" baseline="30000" dirty="0" smtClean="0">
                <a:latin typeface="Gill Sans MT" pitchFamily="34" charset="0"/>
              </a:rPr>
              <a:t>4</a:t>
            </a:r>
            <a:r>
              <a:rPr lang="en-US" altLang="ja-JP" sz="1600" dirty="0" smtClean="0">
                <a:latin typeface="Gill Sans MT" pitchFamily="34" charset="0"/>
              </a:rPr>
              <a:t>He, 1.3 K)</a:t>
            </a:r>
            <a:endParaRPr lang="ja-JP" altLang="en-US" sz="1600" dirty="0">
              <a:latin typeface="Gill Sans MT" pitchFamily="34" charset="0"/>
            </a:endParaRPr>
          </a:p>
        </p:txBody>
      </p: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5148065" y="3844472"/>
            <a:ext cx="1512168" cy="592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latin typeface="Gill Sans MT" pitchFamily="34" charset="0"/>
              </a:rPr>
              <a:t>heat exchanger (</a:t>
            </a:r>
            <a:r>
              <a:rPr lang="en-US" altLang="ja-JP" sz="1600" baseline="30000" dirty="0">
                <a:latin typeface="Gill Sans MT" pitchFamily="34" charset="0"/>
              </a:rPr>
              <a:t>3</a:t>
            </a:r>
            <a:r>
              <a:rPr lang="en-US" altLang="ja-JP" sz="1600" dirty="0" smtClean="0">
                <a:latin typeface="Gill Sans MT" pitchFamily="34" charset="0"/>
              </a:rPr>
              <a:t>He, 1.3 K)</a:t>
            </a:r>
            <a:endParaRPr lang="ja-JP" altLang="en-US" sz="1600" dirty="0">
              <a:latin typeface="Gill Sans MT" pitchFamily="34" charset="0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5449996" y="6097488"/>
            <a:ext cx="140153" cy="355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654151" y="1334580"/>
            <a:ext cx="4066364" cy="185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L-shape cryostat. 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4563930" y="6143016"/>
            <a:ext cx="800158" cy="44130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4477021" y="6144715"/>
            <a:ext cx="48698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kumimoji="1" lang="en-US" altLang="ja-JP" sz="1800" i="1" dirty="0" smtClean="0">
                <a:solidFill>
                  <a:srgbClr val="FF0000"/>
                </a:solidFill>
                <a:latin typeface="Gill Sans MT" panose="020B0502020104020203" pitchFamily="34" charset="0"/>
                <a:ea typeface="Malgun Gothic" pitchFamily="34" charset="-127"/>
              </a:rPr>
              <a:t>K</a:t>
            </a:r>
            <a:r>
              <a:rPr lang="en-US" altLang="ja-JP" sz="1800" i="1" baseline="30000" dirty="0" smtClean="0">
                <a:solidFill>
                  <a:srgbClr val="FF0000"/>
                </a:solidFill>
                <a:latin typeface="Gill Sans MT" panose="020B0502020104020203" pitchFamily="34" charset="0"/>
                <a:ea typeface="Malgun Gothic" pitchFamily="34" charset="-127"/>
              </a:rPr>
              <a:t>-</a:t>
            </a:r>
            <a:endParaRPr kumimoji="1" lang="en-US" altLang="ja-JP" sz="1800" i="1" dirty="0">
              <a:solidFill>
                <a:srgbClr val="FF0000"/>
              </a:solidFill>
              <a:latin typeface="Gill Sans MT" panose="020B0502020104020203" pitchFamily="34" charset="0"/>
              <a:ea typeface="Malgun Gothic" pitchFamily="34" charset="-127"/>
            </a:endParaRPr>
          </a:p>
        </p:txBody>
      </p:sp>
      <p:sp>
        <p:nvSpPr>
          <p:cNvPr id="34" name="コンテンツ プレースホルダー 2"/>
          <p:cNvSpPr txBox="1">
            <a:spLocks/>
          </p:cNvSpPr>
          <p:nvPr/>
        </p:nvSpPr>
        <p:spPr>
          <a:xfrm>
            <a:off x="897645" y="2262461"/>
            <a:ext cx="4066364" cy="185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side view 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</a:t>
            </a:r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1650420" y="5433655"/>
            <a:ext cx="230425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コンテンツ プレースホルダー 2"/>
          <p:cNvSpPr txBox="1">
            <a:spLocks/>
          </p:cNvSpPr>
          <p:nvPr/>
        </p:nvSpPr>
        <p:spPr>
          <a:xfrm>
            <a:off x="2299425" y="5479538"/>
            <a:ext cx="956635" cy="39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~1.2 m </a:t>
            </a:r>
            <a:endParaRPr lang="ja-JP" altLang="en-US" sz="2000" dirty="0">
              <a:latin typeface="Gill Sans MT" pitchFamily="34" charset="0"/>
            </a:endParaRPr>
          </a:p>
        </p:txBody>
      </p: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654150" y="1628800"/>
            <a:ext cx="5149069" cy="488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only the target cell is isolated from the main component </a:t>
            </a:r>
            <a:endParaRPr lang="ja-JP" altLang="en-US" sz="1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356520" y="3176972"/>
            <a:ext cx="3492985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NIMA687(2012)1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441080" y="5836083"/>
            <a:ext cx="5149069" cy="488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AutoNum type="arabicParenBoth"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cooling principle</a:t>
            </a:r>
          </a:p>
          <a:p>
            <a:pPr>
              <a:buFont typeface="Arial" pitchFamily="34" charset="0"/>
              <a:buAutoNum type="arabicParenBoth"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the target cell &amp; vacuum chamber</a:t>
            </a:r>
            <a:endParaRPr lang="ja-JP" altLang="en-US" sz="1800" i="1" dirty="0">
              <a:solidFill>
                <a:srgbClr val="0070C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" y="4141426"/>
            <a:ext cx="2079501" cy="257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グループ化 94"/>
          <p:cNvGrpSpPr/>
          <p:nvPr/>
        </p:nvGrpSpPr>
        <p:grpSpPr>
          <a:xfrm>
            <a:off x="6079750" y="324859"/>
            <a:ext cx="3021259" cy="2583600"/>
            <a:chOff x="5940152" y="154928"/>
            <a:chExt cx="3021259" cy="258360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54928"/>
              <a:ext cx="3021259" cy="2583600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>
              <a:off x="7923652" y="1065268"/>
              <a:ext cx="408331" cy="103516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How to condense </a:t>
            </a:r>
            <a:r>
              <a:rPr lang="en-US" altLang="ja-JP" baseline="30000" dirty="0" smtClean="0">
                <a:latin typeface="Gill Sans MT" pitchFamily="34" charset="0"/>
              </a:rPr>
              <a:t>3</a:t>
            </a:r>
            <a:r>
              <a:rPr lang="en-US" altLang="ja-JP" dirty="0" smtClean="0">
                <a:latin typeface="Gill Sans MT" pitchFamily="34" charset="0"/>
              </a:rPr>
              <a:t>He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91035" y="954964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ja-JP" sz="1800" i="1" dirty="0" smtClean="0">
                <a:solidFill>
                  <a:srgbClr val="002060"/>
                </a:solidFill>
                <a:latin typeface="Gill Sans MT" pitchFamily="34" charset="0"/>
              </a:rPr>
              <a:t>Condense gaseous 3He by heat contact with 4He</a:t>
            </a:r>
            <a:endParaRPr lang="ja-JP" altLang="en-US" sz="1800" i="1" dirty="0">
              <a:solidFill>
                <a:srgbClr val="002060"/>
              </a:solidFill>
              <a:latin typeface="Gill Sans MT" pitchFamily="34" charset="0"/>
            </a:endParaRPr>
          </a:p>
        </p:txBody>
      </p:sp>
      <p:sp>
        <p:nvSpPr>
          <p:cNvPr id="28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4" name="コンテンツ プレースホルダー 2"/>
          <p:cNvSpPr txBox="1">
            <a:spLocks/>
          </p:cNvSpPr>
          <p:nvPr/>
        </p:nvSpPr>
        <p:spPr>
          <a:xfrm>
            <a:off x="5750768" y="3115474"/>
            <a:ext cx="2736304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vapor pressure of </a:t>
            </a:r>
            <a:r>
              <a:rPr lang="en-US" altLang="ja-JP" sz="1800" i="1" baseline="30000" dirty="0" smtClean="0">
                <a:latin typeface="Gill Sans MT" pitchFamily="34" charset="0"/>
              </a:rPr>
              <a:t>4</a:t>
            </a:r>
            <a:r>
              <a:rPr lang="en-US" altLang="ja-JP" sz="1800" i="1" dirty="0" smtClean="0">
                <a:latin typeface="Gill Sans MT" pitchFamily="34" charset="0"/>
              </a:rPr>
              <a:t>He   </a:t>
            </a:r>
          </a:p>
        </p:txBody>
      </p:sp>
      <p:sp>
        <p:nvSpPr>
          <p:cNvPr id="47" name="コンテンツ プレースホルダー 2"/>
          <p:cNvSpPr txBox="1">
            <a:spLocks/>
          </p:cNvSpPr>
          <p:nvPr/>
        </p:nvSpPr>
        <p:spPr>
          <a:xfrm>
            <a:off x="787307" y="1895314"/>
            <a:ext cx="2016224" cy="87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separato</a:t>
            </a:r>
            <a:r>
              <a:rPr lang="en-US" altLang="ja-JP" sz="2000" dirty="0" smtClean="0">
                <a:solidFill>
                  <a:srgbClr val="0070C0"/>
                </a:solidFill>
                <a:latin typeface="Gill Sans MT" pitchFamily="34" charset="0"/>
              </a:rPr>
              <a:t>r</a:t>
            </a:r>
          </a:p>
          <a:p>
            <a:pPr marL="0" indent="0"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(</a:t>
            </a:r>
            <a:r>
              <a:rPr lang="en-US" altLang="ja-JP" sz="1800" baseline="30000" dirty="0" smtClean="0">
                <a:solidFill>
                  <a:srgbClr val="00B0F0"/>
                </a:solidFill>
                <a:latin typeface="Gill Sans MT" pitchFamily="34" charset="0"/>
              </a:rPr>
              <a:t>4</a:t>
            </a:r>
            <a:r>
              <a:rPr lang="en-US" altLang="ja-JP" sz="1800" dirty="0" smtClean="0">
                <a:solidFill>
                  <a:srgbClr val="00B0F0"/>
                </a:solidFill>
                <a:latin typeface="Gill Sans MT" pitchFamily="34" charset="0"/>
              </a:rPr>
              <a:t>He,4.2 K</a:t>
            </a:r>
            <a:r>
              <a:rPr lang="en-US" altLang="ja-JP" sz="1800" dirty="0" smtClean="0">
                <a:latin typeface="Gill Sans MT" pitchFamily="34" charset="0"/>
              </a:rPr>
              <a:t>)</a:t>
            </a:r>
            <a:r>
              <a:rPr lang="en-US" altLang="ja-JP" sz="1800" i="1" dirty="0" smtClean="0">
                <a:latin typeface="Gill Sans MT" pitchFamily="34" charset="0"/>
              </a:rPr>
              <a:t>  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84" y="1521758"/>
            <a:ext cx="1369706" cy="4859570"/>
          </a:xfrm>
          <a:prstGeom prst="rect">
            <a:avLst/>
          </a:prstGeom>
        </p:spPr>
      </p:pic>
      <p:sp>
        <p:nvSpPr>
          <p:cNvPr id="48" name="コンテンツ プレースホルダー 2"/>
          <p:cNvSpPr txBox="1">
            <a:spLocks/>
          </p:cNvSpPr>
          <p:nvPr/>
        </p:nvSpPr>
        <p:spPr>
          <a:xfrm>
            <a:off x="762111" y="3382574"/>
            <a:ext cx="2369729" cy="76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i="1" dirty="0" smtClean="0">
                <a:solidFill>
                  <a:srgbClr val="0070C0"/>
                </a:solidFill>
                <a:latin typeface="Gill Sans MT" pitchFamily="34" charset="0"/>
              </a:rPr>
              <a:t>evaporator</a:t>
            </a:r>
            <a:endParaRPr lang="en-US" altLang="ja-JP" sz="2000" i="1" baseline="30000" dirty="0">
              <a:solidFill>
                <a:srgbClr val="0070C0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(</a:t>
            </a:r>
            <a:r>
              <a:rPr lang="en-US" altLang="ja-JP" sz="1800" baseline="30000" dirty="0" smtClean="0">
                <a:solidFill>
                  <a:srgbClr val="00B0F0"/>
                </a:solidFill>
                <a:latin typeface="Gill Sans MT" pitchFamily="34" charset="0"/>
              </a:rPr>
              <a:t>4</a:t>
            </a:r>
            <a:r>
              <a:rPr lang="en-US" altLang="ja-JP" sz="1800" dirty="0" smtClean="0">
                <a:solidFill>
                  <a:srgbClr val="00B0F0"/>
                </a:solidFill>
                <a:latin typeface="Gill Sans MT" pitchFamily="34" charset="0"/>
              </a:rPr>
              <a:t>He, 1.4~2.5 K</a:t>
            </a:r>
            <a:r>
              <a:rPr lang="en-US" altLang="ja-JP" sz="1800" dirty="0" smtClean="0">
                <a:latin typeface="Gill Sans MT" pitchFamily="34" charset="0"/>
              </a:rPr>
              <a:t>)</a:t>
            </a:r>
            <a:r>
              <a:rPr lang="en-US" altLang="ja-JP" sz="1800" i="1" dirty="0" smtClean="0">
                <a:latin typeface="Gill Sans MT" pitchFamily="34" charset="0"/>
              </a:rPr>
              <a:t>   </a:t>
            </a:r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1843245" y="5305988"/>
            <a:ext cx="2506745" cy="1075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heat exchanger</a:t>
            </a:r>
            <a:r>
              <a:rPr lang="en-US" altLang="ja-JP" sz="1800" i="1" baseline="30000" dirty="0" smtClean="0">
                <a:solidFill>
                  <a:srgbClr val="0070C0"/>
                </a:solidFill>
                <a:latin typeface="Gill Sans MT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    (</a:t>
            </a:r>
            <a:r>
              <a:rPr lang="en-US" altLang="ja-JP" sz="1800" baseline="30000" dirty="0" smtClean="0">
                <a:solidFill>
                  <a:srgbClr val="00B050"/>
                </a:solidFill>
                <a:latin typeface="Gill Sans MT" pitchFamily="34" charset="0"/>
              </a:rPr>
              <a:t>3</a:t>
            </a:r>
            <a:r>
              <a:rPr lang="en-US" altLang="ja-JP" sz="1800" dirty="0" smtClean="0">
                <a:solidFill>
                  <a:srgbClr val="00B050"/>
                </a:solidFill>
                <a:latin typeface="Gill Sans MT" pitchFamily="34" charset="0"/>
              </a:rPr>
              <a:t>He,1.4 K</a:t>
            </a:r>
          </a:p>
          <a:p>
            <a:pPr marL="0" indent="0">
              <a:buNone/>
            </a:pPr>
            <a:r>
              <a:rPr lang="en-US" altLang="ja-JP" sz="1800" dirty="0" smtClean="0">
                <a:solidFill>
                  <a:srgbClr val="00B050"/>
                </a:solidFill>
                <a:latin typeface="Gill Sans MT" pitchFamily="34" charset="0"/>
              </a:rPr>
              <a:t>         ~2.5 K</a:t>
            </a:r>
            <a:r>
              <a:rPr lang="en-US" altLang="ja-JP" sz="1800" dirty="0" smtClean="0">
                <a:latin typeface="Gill Sans MT" pitchFamily="34" charset="0"/>
              </a:rPr>
              <a:t>)</a:t>
            </a:r>
            <a:r>
              <a:rPr lang="en-US" altLang="ja-JP" sz="1800" i="1" dirty="0" smtClean="0">
                <a:latin typeface="Gill Sans MT" pitchFamily="34" charset="0"/>
              </a:rPr>
              <a:t>   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195736" y="2334357"/>
            <a:ext cx="1080120" cy="439043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>
            <a:off x="2411760" y="3820289"/>
            <a:ext cx="812866" cy="941205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V="1">
            <a:off x="3069763" y="5532684"/>
            <a:ext cx="573074" cy="81351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3473450" y="5429250"/>
            <a:ext cx="351790" cy="36957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コンテンツ プレースホルダー 2"/>
          <p:cNvSpPr txBox="1">
            <a:spLocks/>
          </p:cNvSpPr>
          <p:nvPr/>
        </p:nvSpPr>
        <p:spPr>
          <a:xfrm>
            <a:off x="4236245" y="1825924"/>
            <a:ext cx="1008112" cy="45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</a:t>
            </a:r>
            <a:r>
              <a:rPr lang="en-US" altLang="ja-JP" sz="1800" i="1" dirty="0" smtClean="0">
                <a:latin typeface="Gill Sans MT" pitchFamily="34" charset="0"/>
              </a:rPr>
              <a:t>in </a:t>
            </a:r>
          </a:p>
        </p:txBody>
      </p:sp>
      <p:sp>
        <p:nvSpPr>
          <p:cNvPr id="58" name="コンテンツ プレースホルダー 2"/>
          <p:cNvSpPr txBox="1">
            <a:spLocks/>
          </p:cNvSpPr>
          <p:nvPr/>
        </p:nvSpPr>
        <p:spPr>
          <a:xfrm>
            <a:off x="2177149" y="1577567"/>
            <a:ext cx="2016224" cy="87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</a:t>
            </a:r>
            <a:r>
              <a:rPr lang="en-US" altLang="ja-JP" sz="1800" i="1" dirty="0" smtClean="0">
                <a:latin typeface="Gill Sans MT" pitchFamily="34" charset="0"/>
              </a:rPr>
              <a:t>gas out </a:t>
            </a:r>
          </a:p>
        </p:txBody>
      </p:sp>
      <p:cxnSp>
        <p:nvCxnSpPr>
          <p:cNvPr id="60" name="直線矢印コネクタ 59"/>
          <p:cNvCxnSpPr/>
          <p:nvPr/>
        </p:nvCxnSpPr>
        <p:spPr>
          <a:xfrm>
            <a:off x="4166559" y="1572320"/>
            <a:ext cx="0" cy="661921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グループ化 81"/>
          <p:cNvGrpSpPr/>
          <p:nvPr/>
        </p:nvGrpSpPr>
        <p:grpSpPr>
          <a:xfrm>
            <a:off x="3059503" y="1825924"/>
            <a:ext cx="1176742" cy="1210574"/>
            <a:chOff x="3059503" y="1825924"/>
            <a:chExt cx="1176742" cy="1210574"/>
          </a:xfrm>
        </p:grpSpPr>
        <p:grpSp>
          <p:nvGrpSpPr>
            <p:cNvPr id="80" name="グループ化 79"/>
            <p:cNvGrpSpPr/>
            <p:nvPr/>
          </p:nvGrpSpPr>
          <p:grpSpPr>
            <a:xfrm>
              <a:off x="3059503" y="2449902"/>
              <a:ext cx="1176742" cy="586596"/>
              <a:chOff x="3059503" y="2449902"/>
              <a:chExt cx="1176742" cy="586596"/>
            </a:xfrm>
          </p:grpSpPr>
          <p:sp>
            <p:nvSpPr>
              <p:cNvPr id="17" name="正方形/長方形 16"/>
              <p:cNvSpPr/>
              <p:nvPr/>
            </p:nvSpPr>
            <p:spPr>
              <a:xfrm>
                <a:off x="3873261" y="2449902"/>
                <a:ext cx="362984" cy="586596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3059503" y="2455653"/>
                <a:ext cx="360370" cy="575678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61" name="直線矢印コネクタ 60"/>
            <p:cNvCxnSpPr/>
            <p:nvPr/>
          </p:nvCxnSpPr>
          <p:spPr>
            <a:xfrm flipV="1">
              <a:off x="3119887" y="1825924"/>
              <a:ext cx="0" cy="3867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直線矢印コネクタ 64"/>
          <p:cNvCxnSpPr/>
          <p:nvPr/>
        </p:nvCxnSpPr>
        <p:spPr>
          <a:xfrm>
            <a:off x="2411760" y="3113753"/>
            <a:ext cx="615538" cy="219521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コンテンツ プレースホルダー 2"/>
          <p:cNvSpPr txBox="1">
            <a:spLocks/>
          </p:cNvSpPr>
          <p:nvPr/>
        </p:nvSpPr>
        <p:spPr>
          <a:xfrm>
            <a:off x="1123256" y="2831241"/>
            <a:ext cx="2016224" cy="87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needle valve (NV) </a:t>
            </a:r>
          </a:p>
        </p:txBody>
      </p:sp>
      <p:sp>
        <p:nvSpPr>
          <p:cNvPr id="69" name="コンテンツ プレースホルダー 2"/>
          <p:cNvSpPr txBox="1">
            <a:spLocks/>
          </p:cNvSpPr>
          <p:nvPr/>
        </p:nvSpPr>
        <p:spPr>
          <a:xfrm>
            <a:off x="4137905" y="5207753"/>
            <a:ext cx="1082167" cy="3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</a:t>
            </a:r>
            <a:r>
              <a:rPr lang="en-US" altLang="ja-JP" sz="1800" i="1" dirty="0" smtClean="0">
                <a:latin typeface="Gill Sans MT" pitchFamily="34" charset="0"/>
              </a:rPr>
              <a:t>gas in </a:t>
            </a:r>
          </a:p>
        </p:txBody>
      </p:sp>
      <p:grpSp>
        <p:nvGrpSpPr>
          <p:cNvPr id="94" name="グループ化 93"/>
          <p:cNvGrpSpPr/>
          <p:nvPr/>
        </p:nvGrpSpPr>
        <p:grpSpPr>
          <a:xfrm>
            <a:off x="3738258" y="4748399"/>
            <a:ext cx="533400" cy="552809"/>
            <a:chOff x="3738258" y="4731013"/>
            <a:chExt cx="533400" cy="552809"/>
          </a:xfrm>
        </p:grpSpPr>
        <p:cxnSp>
          <p:nvCxnSpPr>
            <p:cNvPr id="70" name="直線矢印コネクタ 69"/>
            <p:cNvCxnSpPr/>
            <p:nvPr/>
          </p:nvCxnSpPr>
          <p:spPr>
            <a:xfrm>
              <a:off x="4271658" y="4731013"/>
              <a:ext cx="0" cy="41406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/>
            <p:cNvCxnSpPr/>
            <p:nvPr/>
          </p:nvCxnSpPr>
          <p:spPr>
            <a:xfrm flipH="1">
              <a:off x="3738258" y="5283822"/>
              <a:ext cx="473703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コンテンツ プレースホルダー 2"/>
          <p:cNvSpPr txBox="1">
            <a:spLocks/>
          </p:cNvSpPr>
          <p:nvPr/>
        </p:nvSpPr>
        <p:spPr>
          <a:xfrm>
            <a:off x="3763408" y="6093296"/>
            <a:ext cx="1082167" cy="3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 </a:t>
            </a:r>
            <a:r>
              <a:rPr lang="en-US" altLang="ja-JP" sz="1800" i="1" dirty="0" smtClean="0">
                <a:latin typeface="Gill Sans MT" pitchFamily="34" charset="0"/>
              </a:rPr>
              <a:t>liq. </a:t>
            </a:r>
          </a:p>
        </p:txBody>
      </p:sp>
      <p:cxnSp>
        <p:nvCxnSpPr>
          <p:cNvPr id="74" name="直線矢印コネクタ 73"/>
          <p:cNvCxnSpPr/>
          <p:nvPr/>
        </p:nvCxnSpPr>
        <p:spPr>
          <a:xfrm>
            <a:off x="3738258" y="5813053"/>
            <a:ext cx="0" cy="41406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グループ化 99"/>
          <p:cNvGrpSpPr/>
          <p:nvPr/>
        </p:nvGrpSpPr>
        <p:grpSpPr>
          <a:xfrm>
            <a:off x="3632117" y="1226289"/>
            <a:ext cx="2620351" cy="2850783"/>
            <a:chOff x="3632117" y="1226289"/>
            <a:chExt cx="2620351" cy="2850783"/>
          </a:xfrm>
        </p:grpSpPr>
        <p:sp>
          <p:nvSpPr>
            <p:cNvPr id="75" name="コンテンツ プレースホルダー 2"/>
            <p:cNvSpPr txBox="1">
              <a:spLocks/>
            </p:cNvSpPr>
            <p:nvPr/>
          </p:nvSpPr>
          <p:spPr>
            <a:xfrm>
              <a:off x="4478651" y="1226289"/>
              <a:ext cx="1773817" cy="346031"/>
            </a:xfrm>
            <a:prstGeom prst="rect">
              <a:avLst/>
            </a:prstGeom>
            <a:ln w="19050">
              <a:noFill/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800" i="1" dirty="0" smtClean="0">
                  <a:latin typeface="Gill Sans MT" pitchFamily="34" charset="0"/>
                </a:rPr>
                <a:t>pump (120 m</a:t>
              </a:r>
              <a:r>
                <a:rPr lang="en-US" altLang="ja-JP" sz="1800" i="1" baseline="30000" dirty="0" smtClean="0">
                  <a:latin typeface="Gill Sans MT" pitchFamily="34" charset="0"/>
                </a:rPr>
                <a:t>3</a:t>
              </a:r>
              <a:r>
                <a:rPr lang="en-US" altLang="ja-JP" sz="1800" i="1" dirty="0" smtClean="0">
                  <a:latin typeface="Gill Sans MT" pitchFamily="34" charset="0"/>
                </a:rPr>
                <a:t>/h) </a:t>
              </a:r>
            </a:p>
          </p:txBody>
        </p:sp>
        <p:grpSp>
          <p:nvGrpSpPr>
            <p:cNvPr id="83" name="グループ化 82"/>
            <p:cNvGrpSpPr/>
            <p:nvPr/>
          </p:nvGrpSpPr>
          <p:grpSpPr>
            <a:xfrm>
              <a:off x="3632117" y="1399984"/>
              <a:ext cx="809180" cy="2677088"/>
              <a:chOff x="5544878" y="1416968"/>
              <a:chExt cx="809180" cy="2677088"/>
            </a:xfrm>
          </p:grpSpPr>
          <p:cxnSp>
            <p:nvCxnSpPr>
              <p:cNvPr id="84" name="直線コネクタ 83"/>
              <p:cNvCxnSpPr/>
              <p:nvPr/>
            </p:nvCxnSpPr>
            <p:spPr>
              <a:xfrm>
                <a:off x="5544878" y="1416968"/>
                <a:ext cx="0" cy="2677088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rot="5400000">
                <a:off x="5958014" y="1020924"/>
                <a:ext cx="0" cy="792088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dash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正方形/長方形 86"/>
          <p:cNvSpPr/>
          <p:nvPr/>
        </p:nvSpPr>
        <p:spPr>
          <a:xfrm>
            <a:off x="3079902" y="4503238"/>
            <a:ext cx="1132059" cy="658637"/>
          </a:xfrm>
          <a:prstGeom prst="rect">
            <a:avLst/>
          </a:prstGeom>
          <a:solidFill>
            <a:srgbClr val="0070C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8" name="グループ化 87"/>
          <p:cNvGrpSpPr/>
          <p:nvPr/>
        </p:nvGrpSpPr>
        <p:grpSpPr>
          <a:xfrm>
            <a:off x="2987824" y="3068960"/>
            <a:ext cx="260905" cy="1245704"/>
            <a:chOff x="5205412" y="3533490"/>
            <a:chExt cx="131912" cy="629820"/>
          </a:xfrm>
        </p:grpSpPr>
        <p:cxnSp>
          <p:nvCxnSpPr>
            <p:cNvPr id="89" name="直線矢印コネクタ 88"/>
            <p:cNvCxnSpPr/>
            <p:nvPr/>
          </p:nvCxnSpPr>
          <p:spPr>
            <a:xfrm>
              <a:off x="5292080" y="3533490"/>
              <a:ext cx="0" cy="203577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円弧 89"/>
            <p:cNvSpPr/>
            <p:nvPr/>
          </p:nvSpPr>
          <p:spPr>
            <a:xfrm rot="5400000">
              <a:off x="5203957" y="3690012"/>
              <a:ext cx="85766" cy="82855"/>
            </a:xfrm>
            <a:prstGeom prst="arc">
              <a:avLst>
                <a:gd name="adj1" fmla="val 16200000"/>
                <a:gd name="adj2" fmla="val 541067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1" name="直線矢印コネクタ 90"/>
            <p:cNvCxnSpPr/>
            <p:nvPr/>
          </p:nvCxnSpPr>
          <p:spPr>
            <a:xfrm>
              <a:off x="5337324" y="3663405"/>
              <a:ext cx="0" cy="499905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>
              <a:off x="5205983" y="3663405"/>
              <a:ext cx="1313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ストライプ矢印 97"/>
          <p:cNvSpPr/>
          <p:nvPr/>
        </p:nvSpPr>
        <p:spPr>
          <a:xfrm rot="16200000">
            <a:off x="3500122" y="4979356"/>
            <a:ext cx="298446" cy="286872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21" y="3469535"/>
            <a:ext cx="3232518" cy="3152980"/>
          </a:xfrm>
          <a:prstGeom prst="rect">
            <a:avLst/>
          </a:prstGeom>
        </p:spPr>
      </p:pic>
      <p:sp>
        <p:nvSpPr>
          <p:cNvPr id="102" name="コンテンツ プレースホルダー 2"/>
          <p:cNvSpPr txBox="1">
            <a:spLocks/>
          </p:cNvSpPr>
          <p:nvPr/>
        </p:nvSpPr>
        <p:spPr>
          <a:xfrm>
            <a:off x="4711598" y="1451617"/>
            <a:ext cx="2736304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latent heat of vaporization</a:t>
            </a:r>
          </a:p>
        </p:txBody>
      </p:sp>
      <p:sp>
        <p:nvSpPr>
          <p:cNvPr id="105" name="円弧 104"/>
          <p:cNvSpPr/>
          <p:nvPr/>
        </p:nvSpPr>
        <p:spPr>
          <a:xfrm rot="3525725">
            <a:off x="3765401" y="2058603"/>
            <a:ext cx="4342938" cy="3720237"/>
          </a:xfrm>
          <a:prstGeom prst="arc">
            <a:avLst>
              <a:gd name="adj1" fmla="val 19790281"/>
              <a:gd name="adj2" fmla="val 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コンテンツ プレースホルダー 2"/>
          <p:cNvSpPr txBox="1">
            <a:spLocks/>
          </p:cNvSpPr>
          <p:nvPr/>
        </p:nvSpPr>
        <p:spPr>
          <a:xfrm rot="18900000">
            <a:off x="6203273" y="4457810"/>
            <a:ext cx="2736304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decompression  </a:t>
            </a:r>
          </a:p>
        </p:txBody>
      </p:sp>
      <p:sp>
        <p:nvSpPr>
          <p:cNvPr id="110" name="コンテンツ プレースホルダー 2"/>
          <p:cNvSpPr txBox="1">
            <a:spLocks/>
          </p:cNvSpPr>
          <p:nvPr/>
        </p:nvSpPr>
        <p:spPr>
          <a:xfrm>
            <a:off x="482973" y="4198414"/>
            <a:ext cx="672043" cy="545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fins</a:t>
            </a:r>
            <a:endParaRPr lang="en-US" altLang="ja-JP" sz="1800" i="1" baseline="30000" dirty="0" smtClean="0">
              <a:latin typeface="Gill Sans MT" pitchFamily="34" charset="0"/>
            </a:endParaRPr>
          </a:p>
        </p:txBody>
      </p:sp>
      <p:cxnSp>
        <p:nvCxnSpPr>
          <p:cNvPr id="111" name="直線矢印コネクタ 110"/>
          <p:cNvCxnSpPr/>
          <p:nvPr/>
        </p:nvCxnSpPr>
        <p:spPr>
          <a:xfrm>
            <a:off x="916051" y="4434954"/>
            <a:ext cx="159310" cy="308977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コンテンツ プレースホルダー 2"/>
          <p:cNvSpPr txBox="1">
            <a:spLocks/>
          </p:cNvSpPr>
          <p:nvPr/>
        </p:nvSpPr>
        <p:spPr>
          <a:xfrm>
            <a:off x="-36513" y="1343541"/>
            <a:ext cx="3542421" cy="708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i="1" dirty="0" smtClean="0">
                <a:latin typeface="Gill Sans MT" pitchFamily="34" charset="0"/>
              </a:rPr>
              <a:t>400 litter of 3He gas (2 x200-litter tanks) </a:t>
            </a:r>
            <a:endParaRPr lang="ja-JP" altLang="en-US" sz="1600" i="1" dirty="0">
              <a:latin typeface="Gill Sans MT" pitchFamily="34" charset="0"/>
            </a:endParaRPr>
          </a:p>
        </p:txBody>
      </p:sp>
      <p:sp>
        <p:nvSpPr>
          <p:cNvPr id="117" name="コンテンツ プレースホルダー 2"/>
          <p:cNvSpPr txBox="1">
            <a:spLocks/>
          </p:cNvSpPr>
          <p:nvPr/>
        </p:nvSpPr>
        <p:spPr>
          <a:xfrm>
            <a:off x="4534151" y="2633977"/>
            <a:ext cx="2244168" cy="643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liquid level sensor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(super conducting)</a:t>
            </a: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120" name="直線矢印コネクタ 119"/>
          <p:cNvCxnSpPr>
            <a:stCxn id="117" idx="1"/>
          </p:cNvCxnSpPr>
          <p:nvPr/>
        </p:nvCxnSpPr>
        <p:spPr>
          <a:xfrm flipH="1">
            <a:off x="3649209" y="2955768"/>
            <a:ext cx="884942" cy="1479186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8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53674" y="1906108"/>
            <a:ext cx="4484928" cy="4273042"/>
            <a:chOff x="153674" y="1906108"/>
            <a:chExt cx="4484928" cy="4273042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74" y="1906108"/>
              <a:ext cx="4484928" cy="427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 rot="19800000">
              <a:off x="3503560" y="4083148"/>
              <a:ext cx="582985" cy="500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 rot="18000000">
              <a:off x="2738920" y="2757205"/>
              <a:ext cx="414591" cy="355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7" name="図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64" y="1699226"/>
            <a:ext cx="1369706" cy="48595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aseline="30000" dirty="0" smtClean="0">
                <a:latin typeface="Gill Sans MT" pitchFamily="34" charset="0"/>
              </a:rPr>
              <a:t>3</a:t>
            </a:r>
            <a:r>
              <a:rPr kumimoji="1" lang="en-US" altLang="ja-JP" dirty="0" smtClean="0">
                <a:latin typeface="Gill Sans MT" pitchFamily="34" charset="0"/>
              </a:rPr>
              <a:t>He vapor pressure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59445" y="1016732"/>
            <a:ext cx="576064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vapor pressure of </a:t>
            </a: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>
                <a:latin typeface="Gill Sans MT" pitchFamily="34" charset="0"/>
              </a:rPr>
              <a:t>He = pressure inside the tank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 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3347356" y="3075027"/>
            <a:ext cx="1800708" cy="84188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2.5 K: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p</a:t>
            </a:r>
            <a:r>
              <a:rPr lang="en-US" altLang="ja-JP" sz="1800" baseline="-25000" dirty="0" smtClean="0">
                <a:latin typeface="Gill Sans MT" pitchFamily="34" charset="0"/>
              </a:rPr>
              <a:t>3He</a:t>
            </a:r>
            <a:r>
              <a:rPr lang="en-US" altLang="ja-JP" sz="1800" dirty="0" smtClean="0">
                <a:latin typeface="Gill Sans MT" pitchFamily="34" charset="0"/>
              </a:rPr>
              <a:t> ~ 400 </a:t>
            </a:r>
            <a:r>
              <a:rPr lang="en-US" altLang="ja-JP" sz="1800" dirty="0" err="1" smtClean="0">
                <a:latin typeface="Gill Sans MT" pitchFamily="34" charset="0"/>
              </a:rPr>
              <a:t>hPa</a:t>
            </a:r>
            <a:endParaRPr lang="en-US" altLang="ja-JP" sz="1800" dirty="0" smtClean="0"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59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5" name="コンテンツ プレースホルダー 2"/>
          <p:cNvSpPr txBox="1">
            <a:spLocks/>
          </p:cNvSpPr>
          <p:nvPr/>
        </p:nvSpPr>
        <p:spPr>
          <a:xfrm>
            <a:off x="899084" y="3063920"/>
            <a:ext cx="1664109" cy="72512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1.4 K: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p</a:t>
            </a:r>
            <a:r>
              <a:rPr lang="en-US" altLang="ja-JP" sz="1800" baseline="-25000" dirty="0" smtClean="0">
                <a:latin typeface="Gill Sans MT" pitchFamily="34" charset="0"/>
              </a:rPr>
              <a:t>3He</a:t>
            </a:r>
            <a:r>
              <a:rPr lang="en-US" altLang="ja-JP" sz="1800" dirty="0" smtClean="0">
                <a:latin typeface="Gill Sans MT" pitchFamily="34" charset="0"/>
              </a:rPr>
              <a:t> ~50 </a:t>
            </a:r>
            <a:r>
              <a:rPr lang="en-US" altLang="ja-JP" sz="1800" dirty="0" err="1" smtClean="0">
                <a:latin typeface="Gill Sans MT" pitchFamily="34" charset="0"/>
              </a:rPr>
              <a:t>hPa</a:t>
            </a:r>
            <a:endParaRPr lang="en-US" altLang="ja-JP" sz="1800" dirty="0" smtClean="0"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3707397" y="2154656"/>
            <a:ext cx="1" cy="1016169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flipH="1">
            <a:off x="1269481" y="3717033"/>
            <a:ext cx="205667" cy="1363925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コンテンツ プレースホルダー 2"/>
          <p:cNvSpPr txBox="1">
            <a:spLocks/>
          </p:cNvSpPr>
          <p:nvPr/>
        </p:nvSpPr>
        <p:spPr>
          <a:xfrm>
            <a:off x="559984" y="1373675"/>
            <a:ext cx="576064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solidFill>
                  <a:srgbClr val="0070C0"/>
                </a:solidFill>
                <a:latin typeface="Gill Sans MT" pitchFamily="34" charset="0"/>
              </a:rPr>
              <a:t>achieved temperature ~ amount of the condensed 3He 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                       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>
          <a:xfrm>
            <a:off x="4427984" y="2095400"/>
            <a:ext cx="2520280" cy="79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only 60 % of 3He gas condense    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87" name="コンテンツ プレースホルダー 2"/>
          <p:cNvSpPr txBox="1">
            <a:spLocks/>
          </p:cNvSpPr>
          <p:nvPr/>
        </p:nvSpPr>
        <p:spPr>
          <a:xfrm>
            <a:off x="1115616" y="1718610"/>
            <a:ext cx="315735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vapor pressure of </a:t>
            </a:r>
            <a:r>
              <a:rPr lang="en-US" altLang="ja-JP" sz="1800" i="1" baseline="30000" dirty="0" smtClean="0">
                <a:latin typeface="Gill Sans MT" pitchFamily="34" charset="0"/>
              </a:rPr>
              <a:t>3</a:t>
            </a:r>
            <a:r>
              <a:rPr lang="en-US" altLang="ja-JP" sz="1800" i="1" dirty="0" smtClean="0">
                <a:latin typeface="Gill Sans MT" pitchFamily="34" charset="0"/>
              </a:rPr>
              <a:t>He (and </a:t>
            </a:r>
            <a:r>
              <a:rPr lang="en-US" altLang="ja-JP" sz="1800" i="1" baseline="30000" dirty="0" smtClean="0">
                <a:latin typeface="Gill Sans MT" pitchFamily="34" charset="0"/>
              </a:rPr>
              <a:t>4</a:t>
            </a:r>
            <a:r>
              <a:rPr lang="en-US" altLang="ja-JP" sz="1800" i="1" dirty="0" smtClean="0">
                <a:latin typeface="Gill Sans MT" pitchFamily="34" charset="0"/>
              </a:rPr>
              <a:t>He )  </a:t>
            </a:r>
          </a:p>
        </p:txBody>
      </p:sp>
      <p:sp>
        <p:nvSpPr>
          <p:cNvPr id="92" name="コンテンツ プレースホルダー 2"/>
          <p:cNvSpPr txBox="1">
            <a:spLocks/>
          </p:cNvSpPr>
          <p:nvPr/>
        </p:nvSpPr>
        <p:spPr>
          <a:xfrm>
            <a:off x="5323514" y="2387655"/>
            <a:ext cx="206605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(initial ~ 1000 </a:t>
            </a:r>
            <a:r>
              <a:rPr lang="en-US" altLang="ja-JP" sz="1800" dirty="0" err="1" smtClean="0">
                <a:latin typeface="Gill Sans MT" pitchFamily="34" charset="0"/>
              </a:rPr>
              <a:t>hPa</a:t>
            </a:r>
            <a:r>
              <a:rPr lang="en-US" altLang="ja-JP" sz="1800" dirty="0" smtClean="0">
                <a:latin typeface="Gill Sans MT" pitchFamily="34" charset="0"/>
              </a:rPr>
              <a:t>)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651631" y="2665562"/>
            <a:ext cx="362310" cy="59354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8484978" y="2639683"/>
            <a:ext cx="365724" cy="62517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正方形/長方形 100"/>
          <p:cNvSpPr/>
          <p:nvPr/>
        </p:nvSpPr>
        <p:spPr>
          <a:xfrm>
            <a:off x="7668883" y="4844572"/>
            <a:ext cx="1147314" cy="512432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コンテンツ プレースホルダー 2"/>
          <p:cNvSpPr txBox="1">
            <a:spLocks/>
          </p:cNvSpPr>
          <p:nvPr/>
        </p:nvSpPr>
        <p:spPr>
          <a:xfrm>
            <a:off x="6798029" y="1361353"/>
            <a:ext cx="2001918" cy="5747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separator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4.2 K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03" name="コンテンツ プレースホルダー 2"/>
          <p:cNvSpPr txBox="1">
            <a:spLocks/>
          </p:cNvSpPr>
          <p:nvPr/>
        </p:nvSpPr>
        <p:spPr>
          <a:xfrm>
            <a:off x="4544166" y="4598190"/>
            <a:ext cx="3107465" cy="1280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To lower evaporator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temperature: 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latin typeface="Gill Sans MT" pitchFamily="34" charset="0"/>
              </a:rPr>
              <a:t> </a:t>
            </a:r>
            <a:r>
              <a:rPr lang="en-US" altLang="ja-JP" sz="1800" dirty="0" smtClean="0">
                <a:latin typeface="Gill Sans MT" pitchFamily="34" charset="0"/>
              </a:rPr>
              <a:t> 2.5 </a:t>
            </a:r>
            <a:r>
              <a:rPr lang="en-US" altLang="ja-JP" sz="1800" dirty="0">
                <a:latin typeface="Gill Sans MT" pitchFamily="34" charset="0"/>
              </a:rPr>
              <a:t>K </a:t>
            </a:r>
            <a:r>
              <a:rPr lang="en-US" altLang="ja-JP" sz="1800" dirty="0" smtClean="0">
                <a:latin typeface="Gill Sans MT" pitchFamily="34" charset="0"/>
              </a:rPr>
              <a:t>(NV </a:t>
            </a:r>
            <a:r>
              <a:rPr lang="en-US" altLang="ja-JP" sz="1800" dirty="0" smtClean="0">
                <a:solidFill>
                  <a:srgbClr val="FF0000"/>
                </a:solidFill>
                <a:latin typeface="Gill Sans MT" pitchFamily="34" charset="0"/>
              </a:rPr>
              <a:t>open</a:t>
            </a:r>
            <a:r>
              <a:rPr lang="en-US" altLang="ja-JP" sz="1800" dirty="0" smtClean="0">
                <a:latin typeface="Gill Sans MT" pitchFamily="34" charset="0"/>
              </a:rPr>
              <a:t>) </a:t>
            </a:r>
          </a:p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  1.4 </a:t>
            </a:r>
            <a:r>
              <a:rPr lang="en-US" altLang="ja-JP" sz="1800" dirty="0">
                <a:latin typeface="Gill Sans MT" pitchFamily="34" charset="0"/>
              </a:rPr>
              <a:t>K </a:t>
            </a:r>
            <a:r>
              <a:rPr lang="en-US" altLang="ja-JP" sz="1800" dirty="0" smtClean="0">
                <a:latin typeface="Gill Sans MT" pitchFamily="34" charset="0"/>
              </a:rPr>
              <a:t>(NV </a:t>
            </a:r>
            <a:r>
              <a:rPr lang="en-US" altLang="ja-JP" sz="1800" dirty="0">
                <a:solidFill>
                  <a:srgbClr val="FF0000"/>
                </a:solidFill>
                <a:latin typeface="Gill Sans MT" pitchFamily="34" charset="0"/>
              </a:rPr>
              <a:t>close</a:t>
            </a:r>
            <a:r>
              <a:rPr lang="en-US" altLang="ja-JP" sz="1800" dirty="0" smtClean="0">
                <a:latin typeface="Gill Sans MT" pitchFamily="34" charset="0"/>
              </a:rPr>
              <a:t>)</a:t>
            </a:r>
            <a:endParaRPr lang="en-US" altLang="ja-JP" sz="1800" dirty="0">
              <a:latin typeface="Gill Sans MT" pitchFamily="34" charset="0"/>
            </a:endParaRPr>
          </a:p>
        </p:txBody>
      </p:sp>
      <p:cxnSp>
        <p:nvCxnSpPr>
          <p:cNvPr id="104" name="直線コネクタ 103"/>
          <p:cNvCxnSpPr/>
          <p:nvPr/>
        </p:nvCxnSpPr>
        <p:spPr>
          <a:xfrm>
            <a:off x="7364869" y="1689162"/>
            <a:ext cx="554182" cy="128179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コンテンツ プレースホルダー 2"/>
          <p:cNvSpPr txBox="1">
            <a:spLocks/>
          </p:cNvSpPr>
          <p:nvPr/>
        </p:nvSpPr>
        <p:spPr>
          <a:xfrm>
            <a:off x="4928745" y="2698107"/>
            <a:ext cx="2232249" cy="64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FF0000"/>
                </a:solidFill>
                <a:latin typeface="Gill Sans MT" pitchFamily="34" charset="0"/>
              </a:rPr>
              <a:t>2.5 K is insufficient                         </a:t>
            </a:r>
            <a:endParaRPr lang="ja-JP" altLang="en-US" sz="18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111" name="コンテンツ プレースホルダー 2"/>
          <p:cNvSpPr txBox="1">
            <a:spLocks/>
          </p:cNvSpPr>
          <p:nvPr/>
        </p:nvSpPr>
        <p:spPr>
          <a:xfrm>
            <a:off x="5255589" y="3030437"/>
            <a:ext cx="1905405" cy="8306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latin typeface="Gill Sans MT" pitchFamily="34" charset="0"/>
              </a:rPr>
              <a:t>due to the limitation of the total 3He gas amount</a:t>
            </a:r>
            <a:endParaRPr lang="ja-JP" altLang="en-US" sz="1800" dirty="0"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112" name="直線コネクタ 111"/>
          <p:cNvCxnSpPr/>
          <p:nvPr/>
        </p:nvCxnSpPr>
        <p:spPr>
          <a:xfrm flipV="1">
            <a:off x="7050851" y="3495968"/>
            <a:ext cx="529913" cy="65311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コンテンツ プレースホルダー 2"/>
          <p:cNvSpPr txBox="1">
            <a:spLocks/>
          </p:cNvSpPr>
          <p:nvPr/>
        </p:nvSpPr>
        <p:spPr>
          <a:xfrm>
            <a:off x="6579805" y="4023479"/>
            <a:ext cx="2001918" cy="574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NV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3372567" y="6008871"/>
            <a:ext cx="4295777" cy="31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* with NV close, liquid in evaporator decreases</a:t>
            </a: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2673972" y="2569953"/>
            <a:ext cx="743627" cy="3923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3He</a:t>
            </a: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3370508" y="4359403"/>
            <a:ext cx="743627" cy="3923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4He</a:t>
            </a: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7760493" y="3258597"/>
            <a:ext cx="1290" cy="370427"/>
          </a:xfrm>
          <a:prstGeom prst="line">
            <a:avLst/>
          </a:prstGeom>
          <a:ln w="3175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7585527" y="3479005"/>
            <a:ext cx="201161" cy="1"/>
          </a:xfrm>
          <a:prstGeom prst="line">
            <a:avLst/>
          </a:prstGeom>
          <a:ln w="3175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弧 10"/>
          <p:cNvSpPr/>
          <p:nvPr/>
        </p:nvSpPr>
        <p:spPr>
          <a:xfrm>
            <a:off x="7714680" y="3479005"/>
            <a:ext cx="144016" cy="144016"/>
          </a:xfrm>
          <a:prstGeom prst="arc">
            <a:avLst/>
          </a:prstGeom>
          <a:ln w="1905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弧 40"/>
          <p:cNvSpPr/>
          <p:nvPr/>
        </p:nvSpPr>
        <p:spPr>
          <a:xfrm rot="5400000">
            <a:off x="7614099" y="3551013"/>
            <a:ext cx="144016" cy="144016"/>
          </a:xfrm>
          <a:prstGeom prst="arc">
            <a:avLst>
              <a:gd name="adj1" fmla="val 16200000"/>
              <a:gd name="adj2" fmla="val 5466121"/>
            </a:avLst>
          </a:prstGeom>
          <a:ln w="3175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7611482" y="3479005"/>
            <a:ext cx="0" cy="144016"/>
          </a:xfrm>
          <a:prstGeom prst="line">
            <a:avLst/>
          </a:prstGeom>
          <a:ln w="3175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7858696" y="3541610"/>
            <a:ext cx="0" cy="1013983"/>
          </a:xfrm>
          <a:prstGeom prst="line">
            <a:avLst/>
          </a:prstGeom>
          <a:ln w="31750">
            <a:solidFill>
              <a:srgbClr val="00B0F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コンテンツ プレースホルダー 2"/>
          <p:cNvSpPr txBox="1">
            <a:spLocks/>
          </p:cNvSpPr>
          <p:nvPr/>
        </p:nvSpPr>
        <p:spPr>
          <a:xfrm>
            <a:off x="3371201" y="6283057"/>
            <a:ext cx="4295777" cy="31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* if evaporator is empty, cooling power is lost</a:t>
            </a:r>
          </a:p>
        </p:txBody>
      </p:sp>
    </p:spTree>
    <p:extLst>
      <p:ext uri="{BB962C8B-B14F-4D97-AF65-F5344CB8AC3E}">
        <p14:creationId xmlns:p14="http://schemas.microsoft.com/office/powerpoint/2010/main" val="13450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17" y="332656"/>
            <a:ext cx="3021259" cy="2583600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 rot="16200000">
            <a:off x="6856823" y="1454323"/>
            <a:ext cx="382440" cy="181667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transfer to the cell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91035" y="954964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ja-JP" sz="1800" i="1" dirty="0" smtClean="0">
                <a:solidFill>
                  <a:srgbClr val="002060"/>
                </a:solidFill>
                <a:latin typeface="Gill Sans MT" pitchFamily="34" charset="0"/>
              </a:rPr>
              <a:t>liquid transfer between the heat ex. and the target cell</a:t>
            </a:r>
            <a:endParaRPr lang="ja-JP" altLang="en-US" sz="1800" i="1" dirty="0">
              <a:solidFill>
                <a:srgbClr val="002060"/>
              </a:solidFill>
              <a:latin typeface="Gill Sans MT" pitchFamily="34" charset="0"/>
            </a:endParaRPr>
          </a:p>
        </p:txBody>
      </p:sp>
      <p:sp>
        <p:nvSpPr>
          <p:cNvPr id="28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02" name="コンテンツ プレースホルダー 2"/>
          <p:cNvSpPr txBox="1">
            <a:spLocks/>
          </p:cNvSpPr>
          <p:nvPr/>
        </p:nvSpPr>
        <p:spPr>
          <a:xfrm>
            <a:off x="207172" y="1713406"/>
            <a:ext cx="3544862" cy="840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 smtClean="0">
                <a:latin typeface="Gill Sans MT" pitchFamily="34" charset="0"/>
              </a:rPr>
              <a:t>3He in the heat ex. flows into the target cell through lower pipe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2916256"/>
            <a:ext cx="5890449" cy="2307002"/>
          </a:xfrm>
          <a:prstGeom prst="rect">
            <a:avLst/>
          </a:prstGeom>
        </p:spPr>
      </p:pic>
      <p:sp>
        <p:nvSpPr>
          <p:cNvPr id="59" name="コンテンツ プレースホルダー 2"/>
          <p:cNvSpPr txBox="1">
            <a:spLocks/>
          </p:cNvSpPr>
          <p:nvPr/>
        </p:nvSpPr>
        <p:spPr>
          <a:xfrm>
            <a:off x="234629" y="4845278"/>
            <a:ext cx="2016224" cy="87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target cell</a:t>
            </a:r>
          </a:p>
        </p:txBody>
      </p:sp>
      <p:cxnSp>
        <p:nvCxnSpPr>
          <p:cNvPr id="62" name="直線矢印コネクタ 61"/>
          <p:cNvCxnSpPr/>
          <p:nvPr/>
        </p:nvCxnSpPr>
        <p:spPr>
          <a:xfrm flipV="1">
            <a:off x="1191495" y="4960921"/>
            <a:ext cx="555724" cy="52255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>
            <a:off x="6719888" y="4155684"/>
            <a:ext cx="315798" cy="1771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1523627" y="4810109"/>
            <a:ext cx="616323" cy="30162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上カーブ矢印 22"/>
          <p:cNvSpPr/>
          <p:nvPr/>
        </p:nvSpPr>
        <p:spPr>
          <a:xfrm>
            <a:off x="3115371" y="1340768"/>
            <a:ext cx="1168597" cy="2836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9" name="コンテンツ プレースホルダー 2"/>
          <p:cNvSpPr txBox="1">
            <a:spLocks/>
          </p:cNvSpPr>
          <p:nvPr/>
        </p:nvSpPr>
        <p:spPr>
          <a:xfrm>
            <a:off x="3805650" y="1598740"/>
            <a:ext cx="956635" cy="39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 smtClean="0">
                <a:latin typeface="Gill Sans MT" pitchFamily="34" charset="0"/>
              </a:rPr>
              <a:t>~1.2 m </a:t>
            </a:r>
            <a:endParaRPr lang="ja-JP" altLang="en-US" sz="2000" dirty="0">
              <a:latin typeface="Gill Sans MT" pitchFamily="34" charset="0"/>
            </a:endParaRPr>
          </a:p>
        </p:txBody>
      </p:sp>
      <p:sp>
        <p:nvSpPr>
          <p:cNvPr id="103" name="コンテンツ プレースホルダー 2"/>
          <p:cNvSpPr txBox="1">
            <a:spLocks/>
          </p:cNvSpPr>
          <p:nvPr/>
        </p:nvSpPr>
        <p:spPr>
          <a:xfrm>
            <a:off x="219149" y="2492896"/>
            <a:ext cx="4200599" cy="423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ja-JP" sz="1800" i="1" dirty="0" smtClean="0">
                <a:latin typeface="Gill Sans MT" pitchFamily="34" charset="0"/>
              </a:rPr>
              <a:t>warmed-up 3He returns to the heat exchanger</a:t>
            </a:r>
          </a:p>
        </p:txBody>
      </p:sp>
      <p:sp>
        <p:nvSpPr>
          <p:cNvPr id="104" name="コンテンツ プレースホルダー 2"/>
          <p:cNvSpPr txBox="1">
            <a:spLocks/>
          </p:cNvSpPr>
          <p:nvPr/>
        </p:nvSpPr>
        <p:spPr>
          <a:xfrm>
            <a:off x="2915816" y="5883370"/>
            <a:ext cx="4718067" cy="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effective heat transfer by circulation of the liquid between the heat exchanger and the target cell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444208" y="3356992"/>
            <a:ext cx="86409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Rectangle 37"/>
          <p:cNvSpPr>
            <a:spLocks noChangeArrowheads="1"/>
          </p:cNvSpPr>
          <p:nvPr/>
        </p:nvSpPr>
        <p:spPr bwMode="auto">
          <a:xfrm>
            <a:off x="6573760" y="3356992"/>
            <a:ext cx="608053" cy="3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  <a:buFont typeface="Wingdings" pitchFamily="2" charset="2"/>
              <a:buNone/>
            </a:pPr>
            <a:r>
              <a:rPr kumimoji="1" lang="en-US" altLang="ja-JP" sz="1800" baseline="30000" dirty="0" smtClean="0">
                <a:solidFill>
                  <a:schemeClr val="bg1"/>
                </a:solidFill>
                <a:latin typeface="Gill Sans MT" panose="020B0502020104020203" pitchFamily="34" charset="0"/>
                <a:ea typeface="Malgun Gothic" pitchFamily="34" charset="-127"/>
              </a:rPr>
              <a:t>4</a:t>
            </a:r>
            <a:r>
              <a:rPr kumimoji="1" lang="en-US" altLang="ja-JP" sz="1800" dirty="0" smtClean="0">
                <a:solidFill>
                  <a:schemeClr val="bg1"/>
                </a:solidFill>
                <a:latin typeface="Gill Sans MT" panose="020B0502020104020203" pitchFamily="34" charset="0"/>
                <a:ea typeface="Malgun Gothic" pitchFamily="34" charset="-127"/>
              </a:rPr>
              <a:t>He</a:t>
            </a:r>
            <a:endParaRPr kumimoji="1" lang="en-US" altLang="ja-JP" sz="1800" dirty="0">
              <a:solidFill>
                <a:schemeClr val="bg1"/>
              </a:solidFill>
              <a:latin typeface="Gill Sans MT" panose="020B0502020104020203" pitchFamily="34" charset="0"/>
              <a:ea typeface="Malgun Gothic" pitchFamily="34" charset="-127"/>
            </a:endParaRPr>
          </a:p>
        </p:txBody>
      </p:sp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83" y="3380153"/>
            <a:ext cx="133715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2051720" y="4332850"/>
            <a:ext cx="4898818" cy="1414919"/>
            <a:chOff x="2051720" y="4332850"/>
            <a:chExt cx="4898818" cy="141491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2051720" y="4332850"/>
              <a:ext cx="4898818" cy="1040366"/>
              <a:chOff x="2051720" y="4332850"/>
              <a:chExt cx="4898818" cy="1040366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2051720" y="4332850"/>
                <a:ext cx="4898818" cy="845106"/>
                <a:chOff x="2051720" y="4332850"/>
                <a:chExt cx="4898818" cy="845106"/>
              </a:xfrm>
            </p:grpSpPr>
            <p:grpSp>
              <p:nvGrpSpPr>
                <p:cNvPr id="18" name="グループ化 17"/>
                <p:cNvGrpSpPr/>
                <p:nvPr/>
              </p:nvGrpSpPr>
              <p:grpSpPr>
                <a:xfrm>
                  <a:off x="2051720" y="4332850"/>
                  <a:ext cx="4898818" cy="845106"/>
                  <a:chOff x="2051720" y="4332850"/>
                  <a:chExt cx="4898818" cy="845106"/>
                </a:xfrm>
              </p:grpSpPr>
              <p:cxnSp>
                <p:nvCxnSpPr>
                  <p:cNvPr id="12" name="直線コネクタ 11"/>
                  <p:cNvCxnSpPr/>
                  <p:nvPr/>
                </p:nvCxnSpPr>
                <p:spPr>
                  <a:xfrm>
                    <a:off x="6942918" y="4332850"/>
                    <a:ext cx="0" cy="845106"/>
                  </a:xfrm>
                  <a:prstGeom prst="line">
                    <a:avLst/>
                  </a:prstGeom>
                  <a:ln w="28575">
                    <a:solidFill>
                      <a:srgbClr val="00B0F0">
                        <a:alpha val="5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線コネクタ 65"/>
                  <p:cNvCxnSpPr/>
                  <p:nvPr/>
                </p:nvCxnSpPr>
                <p:spPr>
                  <a:xfrm>
                    <a:off x="2051720" y="5170336"/>
                    <a:ext cx="4898818" cy="0"/>
                  </a:xfrm>
                  <a:prstGeom prst="line">
                    <a:avLst/>
                  </a:prstGeom>
                  <a:ln w="28575">
                    <a:solidFill>
                      <a:srgbClr val="00B0F0">
                        <a:alpha val="5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" name="直線コネクタ 77"/>
                <p:cNvCxnSpPr/>
                <p:nvPr/>
              </p:nvCxnSpPr>
              <p:spPr>
                <a:xfrm>
                  <a:off x="2061245" y="5111734"/>
                  <a:ext cx="0" cy="38662"/>
                </a:xfrm>
                <a:prstGeom prst="line">
                  <a:avLst/>
                </a:prstGeom>
                <a:ln w="28575">
                  <a:solidFill>
                    <a:srgbClr val="00B0F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5" name="直線矢印コネクタ 114"/>
              <p:cNvCxnSpPr/>
              <p:nvPr/>
            </p:nvCxnSpPr>
            <p:spPr>
              <a:xfrm flipH="1">
                <a:off x="2847628" y="5373216"/>
                <a:ext cx="2520280" cy="0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コンテンツ プレースホルダー 2"/>
            <p:cNvSpPr txBox="1">
              <a:spLocks/>
            </p:cNvSpPr>
            <p:nvPr/>
          </p:nvSpPr>
          <p:spPr>
            <a:xfrm>
              <a:off x="4773881" y="5350035"/>
              <a:ext cx="956635" cy="3977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000" i="1" dirty="0" smtClean="0">
                  <a:latin typeface="Gill Sans MT" pitchFamily="34" charset="0"/>
                </a:rPr>
                <a:t>flow</a:t>
              </a:r>
              <a:endParaRPr lang="ja-JP" altLang="en-US" sz="2000" i="1" dirty="0">
                <a:latin typeface="Gill Sans MT" pitchFamily="34" charset="0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035250" y="3933056"/>
            <a:ext cx="4768997" cy="864096"/>
            <a:chOff x="2035250" y="3933056"/>
            <a:chExt cx="4768997" cy="864096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035250" y="3933056"/>
              <a:ext cx="4768997" cy="864096"/>
              <a:chOff x="2035250" y="3933056"/>
              <a:chExt cx="4768997" cy="864096"/>
            </a:xfrm>
          </p:grpSpPr>
          <p:grpSp>
            <p:nvGrpSpPr>
              <p:cNvPr id="22" name="グループ化 21"/>
              <p:cNvGrpSpPr/>
              <p:nvPr/>
            </p:nvGrpSpPr>
            <p:grpSpPr>
              <a:xfrm>
                <a:off x="2035250" y="3933056"/>
                <a:ext cx="4768997" cy="864096"/>
                <a:chOff x="1963814" y="3587875"/>
                <a:chExt cx="4104456" cy="887899"/>
              </a:xfrm>
            </p:grpSpPr>
            <p:grpSp>
              <p:nvGrpSpPr>
                <p:cNvPr id="86" name="グループ化 85"/>
                <p:cNvGrpSpPr/>
                <p:nvPr/>
              </p:nvGrpSpPr>
              <p:grpSpPr>
                <a:xfrm>
                  <a:off x="1963814" y="3587875"/>
                  <a:ext cx="4104456" cy="845106"/>
                  <a:chOff x="2051720" y="4332850"/>
                  <a:chExt cx="4898818" cy="845106"/>
                </a:xfrm>
              </p:grpSpPr>
              <p:cxnSp>
                <p:nvCxnSpPr>
                  <p:cNvPr id="96" name="直線コネクタ 95"/>
                  <p:cNvCxnSpPr/>
                  <p:nvPr/>
                </p:nvCxnSpPr>
                <p:spPr>
                  <a:xfrm>
                    <a:off x="6942918" y="4332850"/>
                    <a:ext cx="0" cy="845106"/>
                  </a:xfrm>
                  <a:prstGeom prst="line">
                    <a:avLst/>
                  </a:prstGeom>
                  <a:ln w="28575">
                    <a:solidFill>
                      <a:srgbClr val="FFC000">
                        <a:alpha val="5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線コネクタ 96"/>
                  <p:cNvCxnSpPr/>
                  <p:nvPr/>
                </p:nvCxnSpPr>
                <p:spPr>
                  <a:xfrm>
                    <a:off x="2051720" y="5170336"/>
                    <a:ext cx="4898818" cy="0"/>
                  </a:xfrm>
                  <a:prstGeom prst="line">
                    <a:avLst/>
                  </a:prstGeom>
                  <a:ln w="28575">
                    <a:solidFill>
                      <a:srgbClr val="FFC000">
                        <a:alpha val="5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3" name="直線コネクタ 92"/>
                <p:cNvCxnSpPr/>
                <p:nvPr/>
              </p:nvCxnSpPr>
              <p:spPr>
                <a:xfrm>
                  <a:off x="1979712" y="4437112"/>
                  <a:ext cx="0" cy="38662"/>
                </a:xfrm>
                <a:prstGeom prst="line">
                  <a:avLst/>
                </a:prstGeom>
                <a:ln w="28575">
                  <a:solidFill>
                    <a:srgbClr val="FFC00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0" name="直線矢印コネクタ 119"/>
              <p:cNvCxnSpPr/>
              <p:nvPr/>
            </p:nvCxnSpPr>
            <p:spPr>
              <a:xfrm>
                <a:off x="2843808" y="4581128"/>
                <a:ext cx="2524100" cy="0"/>
              </a:xfrm>
              <a:prstGeom prst="straightConnector1">
                <a:avLst/>
              </a:prstGeom>
              <a:ln w="2222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コンテンツ プレースホルダー 2"/>
            <p:cNvSpPr txBox="1">
              <a:spLocks/>
            </p:cNvSpPr>
            <p:nvPr/>
          </p:nvSpPr>
          <p:spPr>
            <a:xfrm>
              <a:off x="2915816" y="4180173"/>
              <a:ext cx="956635" cy="3977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2000" i="1" dirty="0" smtClean="0">
                  <a:latin typeface="Gill Sans MT" pitchFamily="34" charset="0"/>
                </a:rPr>
                <a:t>flow</a:t>
              </a:r>
              <a:endParaRPr lang="ja-JP" altLang="en-US" sz="2000" i="1" dirty="0">
                <a:latin typeface="Gill Sans MT" pitchFamily="34" charset="0"/>
              </a:endParaRPr>
            </a:p>
          </p:txBody>
        </p:sp>
      </p:grp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7018225" y="4045994"/>
            <a:ext cx="1082167" cy="3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 smtClean="0">
                <a:latin typeface="Gill Sans MT" pitchFamily="34" charset="0"/>
              </a:rPr>
              <a:t>3</a:t>
            </a:r>
            <a:r>
              <a:rPr lang="en-US" altLang="ja-JP" sz="1800" dirty="0" smtClean="0">
                <a:latin typeface="Gill Sans MT" pitchFamily="34" charset="0"/>
              </a:rPr>
              <a:t>He</a:t>
            </a:r>
            <a:endParaRPr lang="en-US" altLang="ja-JP" sz="1800" i="1" dirty="0" smtClean="0">
              <a:latin typeface="Gill Sans MT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91035" y="2916255"/>
            <a:ext cx="7471977" cy="283151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9" name="Picture 2" descr="C:\Users\sato\Desktop\P10104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2" y="5311153"/>
            <a:ext cx="1913733" cy="1435300"/>
          </a:xfrm>
          <a:prstGeom prst="rect">
            <a:avLst/>
          </a:prstGeom>
          <a:noFill/>
          <a:scene3d>
            <a:camera prst="orthographicFront">
              <a:rot lat="0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7563012" y="5107682"/>
            <a:ext cx="1580988" cy="44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i="1" dirty="0" smtClean="0">
                <a:latin typeface="Gill Sans MT" pitchFamily="34" charset="0"/>
              </a:rPr>
              <a:t>heat exchanger</a:t>
            </a:r>
          </a:p>
        </p:txBody>
      </p:sp>
      <p:cxnSp>
        <p:nvCxnSpPr>
          <p:cNvPr id="42" name="直線矢印コネクタ 41"/>
          <p:cNvCxnSpPr>
            <a:endCxn id="63" idx="0"/>
          </p:cNvCxnSpPr>
          <p:nvPr/>
        </p:nvCxnSpPr>
        <p:spPr>
          <a:xfrm flipH="1" flipV="1">
            <a:off x="6877787" y="4155684"/>
            <a:ext cx="857969" cy="975381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8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aseline="30000" dirty="0" smtClean="0">
                <a:latin typeface="Gill Sans MT" pitchFamily="34" charset="0"/>
              </a:rPr>
              <a:t>3</a:t>
            </a:r>
            <a:r>
              <a:rPr lang="en-US" altLang="ja-JP" dirty="0" smtClean="0">
                <a:latin typeface="Gill Sans MT" pitchFamily="34" charset="0"/>
              </a:rPr>
              <a:t>He Gas handling system</a:t>
            </a:r>
            <a:endParaRPr kumimoji="1" lang="ja-JP" altLang="en-US" dirty="0">
              <a:latin typeface="Gill Sans M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6" y="1844824"/>
            <a:ext cx="8286242" cy="48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178185" y="6389948"/>
            <a:ext cx="1761535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dry pump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6178185" y="5661248"/>
            <a:ext cx="361243" cy="810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グループ化 86"/>
          <p:cNvGrpSpPr/>
          <p:nvPr/>
        </p:nvGrpSpPr>
        <p:grpSpPr>
          <a:xfrm>
            <a:off x="2887241" y="2371644"/>
            <a:ext cx="5102478" cy="3077246"/>
            <a:chOff x="2887241" y="2371644"/>
            <a:chExt cx="5102478" cy="3077246"/>
          </a:xfrm>
        </p:grpSpPr>
        <p:cxnSp>
          <p:nvCxnSpPr>
            <p:cNvPr id="11" name="直線コネクタ 10"/>
            <p:cNvCxnSpPr/>
            <p:nvPr/>
          </p:nvCxnSpPr>
          <p:spPr>
            <a:xfrm flipV="1">
              <a:off x="7209988" y="3841590"/>
              <a:ext cx="0" cy="160730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7979608" y="3841590"/>
              <a:ext cx="0" cy="1603634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7027108" y="2852936"/>
              <a:ext cx="0" cy="1003374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6539428" y="2371644"/>
              <a:ext cx="0" cy="480774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3110428" y="2393790"/>
              <a:ext cx="3436228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3115190" y="2393790"/>
              <a:ext cx="0" cy="1260761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2887241" y="3650137"/>
              <a:ext cx="223187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2889448" y="3653036"/>
              <a:ext cx="0" cy="501687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2889448" y="4437897"/>
              <a:ext cx="0" cy="575279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2888476" y="5023167"/>
              <a:ext cx="243364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6539428" y="2843370"/>
              <a:ext cx="487680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033280" y="3841590"/>
              <a:ext cx="956439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 flipV="1">
              <a:off x="2888456" y="4164806"/>
              <a:ext cx="302915" cy="13949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2890838" y="4300538"/>
              <a:ext cx="285751" cy="147637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直線コネクタ 89"/>
          <p:cNvCxnSpPr/>
          <p:nvPr/>
        </p:nvCxnSpPr>
        <p:spPr>
          <a:xfrm>
            <a:off x="2451059" y="1636587"/>
            <a:ext cx="294888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>
            <a:off x="4123812" y="1614876"/>
            <a:ext cx="2948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コンテンツ プレースホルダー 2"/>
          <p:cNvSpPr txBox="1">
            <a:spLocks/>
          </p:cNvSpPr>
          <p:nvPr/>
        </p:nvSpPr>
        <p:spPr>
          <a:xfrm>
            <a:off x="4470472" y="1459799"/>
            <a:ext cx="1109640" cy="310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emergency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94" name="コンテンツ プレースホルダー 2"/>
          <p:cNvSpPr txBox="1">
            <a:spLocks/>
          </p:cNvSpPr>
          <p:nvPr/>
        </p:nvSpPr>
        <p:spPr>
          <a:xfrm>
            <a:off x="2744563" y="1470449"/>
            <a:ext cx="893616" cy="310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recovery</a:t>
            </a:r>
            <a:endParaRPr lang="ja-JP" altLang="en-US" sz="1800" dirty="0">
              <a:latin typeface="Gill Sans MT" pitchFamily="34" charset="0"/>
            </a:endParaRPr>
          </a:p>
        </p:txBody>
      </p:sp>
      <p:grpSp>
        <p:nvGrpSpPr>
          <p:cNvPr id="85" name="グループ化 84"/>
          <p:cNvGrpSpPr/>
          <p:nvPr/>
        </p:nvGrpSpPr>
        <p:grpSpPr>
          <a:xfrm>
            <a:off x="3419872" y="2843370"/>
            <a:ext cx="4323516" cy="3072252"/>
            <a:chOff x="3419872" y="2843370"/>
            <a:chExt cx="4323516" cy="3072252"/>
          </a:xfrm>
        </p:grpSpPr>
        <p:cxnSp>
          <p:nvCxnSpPr>
            <p:cNvPr id="46" name="直線コネクタ 45"/>
            <p:cNvCxnSpPr/>
            <p:nvPr/>
          </p:nvCxnSpPr>
          <p:spPr>
            <a:xfrm flipV="1">
              <a:off x="3419872" y="5017939"/>
              <a:ext cx="264220" cy="522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4040520" y="2856716"/>
              <a:ext cx="1165408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5205928" y="4153939"/>
              <a:ext cx="6477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5837292" y="5037859"/>
              <a:ext cx="348905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7743388" y="4610117"/>
              <a:ext cx="0" cy="838773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6981388" y="4595899"/>
              <a:ext cx="0" cy="849325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>
              <a:off x="6294492" y="4595899"/>
              <a:ext cx="1448896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6539905" y="4802063"/>
              <a:ext cx="0" cy="110403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6302112" y="4809259"/>
              <a:ext cx="244936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6287968" y="4595899"/>
              <a:ext cx="0" cy="215689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6196528" y="5825048"/>
              <a:ext cx="0" cy="9057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6178185" y="5915622"/>
              <a:ext cx="361243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5853628" y="4164806"/>
              <a:ext cx="0" cy="89062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5205928" y="2843370"/>
              <a:ext cx="0" cy="130527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>
              <a:off x="4044830" y="2852418"/>
              <a:ext cx="0" cy="47863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>
              <a:off x="3568080" y="3329156"/>
              <a:ext cx="471988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>
              <a:off x="3681928" y="3635850"/>
              <a:ext cx="0" cy="137732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3560008" y="3331050"/>
              <a:ext cx="0" cy="31397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3560460" y="3638242"/>
              <a:ext cx="121468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>
              <a:off x="6196528" y="5037859"/>
              <a:ext cx="0" cy="401313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コンテンツ プレースホルダー 2"/>
          <p:cNvSpPr txBox="1">
            <a:spLocks/>
          </p:cNvSpPr>
          <p:nvPr/>
        </p:nvSpPr>
        <p:spPr>
          <a:xfrm>
            <a:off x="7524328" y="6027002"/>
            <a:ext cx="1619672" cy="41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baseline="30000" dirty="0" smtClean="0">
                <a:solidFill>
                  <a:srgbClr val="FF0000"/>
                </a:solidFill>
                <a:latin typeface="Gill Sans MT" pitchFamily="34" charset="0"/>
              </a:rPr>
              <a:t>3</a:t>
            </a:r>
            <a:r>
              <a:rPr lang="en-US" altLang="ja-JP" sz="2000" dirty="0" smtClean="0">
                <a:solidFill>
                  <a:srgbClr val="FF0000"/>
                </a:solidFill>
                <a:latin typeface="Gill Sans MT" pitchFamily="34" charset="0"/>
              </a:rPr>
              <a:t>He tank</a:t>
            </a:r>
            <a:endParaRPr lang="ja-JP" altLang="en-US" sz="20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4112" name="正方形/長方形 4111"/>
          <p:cNvSpPr/>
          <p:nvPr/>
        </p:nvSpPr>
        <p:spPr>
          <a:xfrm>
            <a:off x="6660232" y="5344430"/>
            <a:ext cx="1728192" cy="53284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2960734" y="4549409"/>
            <a:ext cx="660460" cy="390461"/>
          </a:xfrm>
          <a:prstGeom prst="rect">
            <a:avLst/>
          </a:prstGeom>
          <a:solidFill>
            <a:srgbClr val="1305CB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9" name="直線矢印コネクタ 98"/>
          <p:cNvCxnSpPr/>
          <p:nvPr/>
        </p:nvCxnSpPr>
        <p:spPr>
          <a:xfrm flipV="1">
            <a:off x="3290964" y="3654551"/>
            <a:ext cx="0" cy="793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コンテンツ プレースホルダー 2"/>
          <p:cNvSpPr txBox="1">
            <a:spLocks/>
          </p:cNvSpPr>
          <p:nvPr/>
        </p:nvSpPr>
        <p:spPr>
          <a:xfrm>
            <a:off x="3026489" y="4645240"/>
            <a:ext cx="594705" cy="367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 smtClean="0">
                <a:solidFill>
                  <a:schemeClr val="bg1"/>
                </a:solidFill>
                <a:latin typeface="Gill Sans MT" pitchFamily="34" charset="0"/>
              </a:rPr>
              <a:t>4He</a:t>
            </a:r>
            <a:endParaRPr lang="ja-JP" altLang="en-US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64" name="コンテンツ プレースホルダー 2"/>
          <p:cNvSpPr txBox="1">
            <a:spLocks/>
          </p:cNvSpPr>
          <p:nvPr/>
        </p:nvSpPr>
        <p:spPr>
          <a:xfrm>
            <a:off x="3832901" y="6442274"/>
            <a:ext cx="1958220" cy="468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balloon (1000 litter)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66" name="直線コネクタ 65"/>
          <p:cNvCxnSpPr/>
          <p:nvPr/>
        </p:nvCxnSpPr>
        <p:spPr>
          <a:xfrm flipV="1">
            <a:off x="4828543" y="5661248"/>
            <a:ext cx="607553" cy="882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図 57" descr="DSC00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3268" y="68570"/>
            <a:ext cx="2277389" cy="1708042"/>
          </a:xfrm>
          <a:prstGeom prst="rect">
            <a:avLst/>
          </a:prstGeom>
        </p:spPr>
      </p:pic>
      <p:cxnSp>
        <p:nvCxnSpPr>
          <p:cNvPr id="62" name="直線コネクタ 61"/>
          <p:cNvCxnSpPr/>
          <p:nvPr/>
        </p:nvCxnSpPr>
        <p:spPr>
          <a:xfrm>
            <a:off x="822112" y="1647648"/>
            <a:ext cx="294888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コンテンツ プレースホルダー 2"/>
          <p:cNvSpPr txBox="1">
            <a:spLocks/>
          </p:cNvSpPr>
          <p:nvPr/>
        </p:nvSpPr>
        <p:spPr>
          <a:xfrm>
            <a:off x="1115616" y="1481510"/>
            <a:ext cx="893616" cy="310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 smtClean="0">
                <a:latin typeface="Gill Sans MT" pitchFamily="34" charset="0"/>
              </a:rPr>
              <a:t>cooling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72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4" name="コンテンツ プレースホルダー 2"/>
          <p:cNvSpPr txBox="1">
            <a:spLocks/>
          </p:cNvSpPr>
          <p:nvPr/>
        </p:nvSpPr>
        <p:spPr>
          <a:xfrm>
            <a:off x="231945" y="1038859"/>
            <a:ext cx="3202446" cy="420940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ja-JP" sz="1800" dirty="0" smtClean="0">
                <a:solidFill>
                  <a:srgbClr val="FF0000"/>
                </a:solidFill>
                <a:latin typeface="Gill Sans MT" pitchFamily="34" charset="0"/>
              </a:rPr>
              <a:t>400-litter 3He gas </a:t>
            </a:r>
            <a:r>
              <a:rPr lang="en-US" altLang="ja-JP" sz="1800" dirty="0" smtClean="0">
                <a:solidFill>
                  <a:srgbClr val="FF0000"/>
                </a:solidFill>
                <a:latin typeface="Gill Sans MT" pitchFamily="34" charset="0"/>
                <a:sym typeface="Wingdings" panose="05000000000000000000" pitchFamily="2" charset="2"/>
              </a:rPr>
              <a:t> tank</a:t>
            </a:r>
            <a:endParaRPr lang="en-US" altLang="ja-JP" sz="18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9" name="コンテンツ プレースホルダー 2"/>
          <p:cNvSpPr txBox="1">
            <a:spLocks/>
          </p:cNvSpPr>
          <p:nvPr/>
        </p:nvSpPr>
        <p:spPr>
          <a:xfrm>
            <a:off x="3826728" y="1038859"/>
            <a:ext cx="3074720" cy="61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i="1" dirty="0" smtClean="0">
                <a:solidFill>
                  <a:srgbClr val="0070C0"/>
                </a:solidFill>
                <a:latin typeface="Gill Sans MT" pitchFamily="34" charset="0"/>
              </a:rPr>
              <a:t>leak rate : </a:t>
            </a:r>
            <a:r>
              <a:rPr lang="en-US" altLang="ja-JP" sz="1800" dirty="0" smtClean="0">
                <a:solidFill>
                  <a:srgbClr val="0070C0"/>
                </a:solidFill>
                <a:latin typeface="Gill Sans MT" pitchFamily="34" charset="0"/>
              </a:rPr>
              <a:t>&lt;10</a:t>
            </a:r>
            <a:r>
              <a:rPr lang="en-US" altLang="ja-JP" sz="1800" baseline="30000" dirty="0" smtClean="0">
                <a:solidFill>
                  <a:srgbClr val="0070C0"/>
                </a:solidFill>
                <a:latin typeface="Gill Sans MT" pitchFamily="34" charset="0"/>
              </a:rPr>
              <a:t>-10 </a:t>
            </a:r>
            <a:r>
              <a:rPr lang="en-US" altLang="ja-JP" sz="1800" dirty="0" smtClean="0">
                <a:solidFill>
                  <a:srgbClr val="0070C0"/>
                </a:solidFill>
                <a:latin typeface="Gill Sans MT" pitchFamily="34" charset="0"/>
              </a:rPr>
              <a:t>Pa m</a:t>
            </a:r>
            <a:r>
              <a:rPr lang="en-US" altLang="ja-JP" sz="1800" baseline="30000" dirty="0" smtClean="0">
                <a:solidFill>
                  <a:srgbClr val="0070C0"/>
                </a:solidFill>
                <a:latin typeface="Gill Sans MT" pitchFamily="34" charset="0"/>
              </a:rPr>
              <a:t>3</a:t>
            </a:r>
            <a:r>
              <a:rPr lang="en-US" altLang="ja-JP" sz="1800" dirty="0" smtClean="0">
                <a:solidFill>
                  <a:srgbClr val="0070C0"/>
                </a:solidFill>
                <a:latin typeface="Gill Sans MT" pitchFamily="34" charset="0"/>
              </a:rPr>
              <a:t>/s</a:t>
            </a:r>
            <a:endParaRPr lang="ja-JP" altLang="en-US" sz="18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04812" y="5489380"/>
            <a:ext cx="1418916" cy="745258"/>
            <a:chOff x="704812" y="5489380"/>
            <a:chExt cx="1418916" cy="745258"/>
          </a:xfrm>
        </p:grpSpPr>
        <p:cxnSp>
          <p:nvCxnSpPr>
            <p:cNvPr id="5" name="直線矢印コネクタ 4"/>
            <p:cNvCxnSpPr/>
            <p:nvPr/>
          </p:nvCxnSpPr>
          <p:spPr>
            <a:xfrm>
              <a:off x="1259632" y="5489380"/>
              <a:ext cx="216756" cy="4049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コンテンツ プレースホルダー 2"/>
            <p:cNvSpPr txBox="1">
              <a:spLocks/>
            </p:cNvSpPr>
            <p:nvPr/>
          </p:nvSpPr>
          <p:spPr>
            <a:xfrm>
              <a:off x="704812" y="5768138"/>
              <a:ext cx="1418916" cy="4665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altLang="ja-JP" sz="1800" i="1" dirty="0" smtClean="0">
                  <a:solidFill>
                    <a:srgbClr val="FF0000"/>
                  </a:solidFill>
                  <a:latin typeface="Gill Sans MT" pitchFamily="34" charset="0"/>
                </a:rPr>
                <a:t>cell broken!</a:t>
              </a:r>
              <a:endParaRPr lang="ja-JP" altLang="en-US" sz="1800" i="1" dirty="0">
                <a:solidFill>
                  <a:srgbClr val="FF0000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1471420" y="4084122"/>
            <a:ext cx="3892668" cy="1538243"/>
            <a:chOff x="1471420" y="4084122"/>
            <a:chExt cx="3892668" cy="1538243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3687688" y="4084122"/>
              <a:ext cx="1676400" cy="1538243"/>
              <a:chOff x="3687688" y="4084122"/>
              <a:chExt cx="1676400" cy="1538243"/>
            </a:xfrm>
          </p:grpSpPr>
          <p:cxnSp>
            <p:nvCxnSpPr>
              <p:cNvPr id="4" name="直線コネクタ 3"/>
              <p:cNvCxnSpPr/>
              <p:nvPr/>
            </p:nvCxnSpPr>
            <p:spPr>
              <a:xfrm>
                <a:off x="3687688" y="4094092"/>
                <a:ext cx="47045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>
                <a:off x="4158144" y="4084122"/>
                <a:ext cx="0" cy="152672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>
                <a:off x="4149599" y="5622365"/>
                <a:ext cx="121448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直線コネクタ 99"/>
            <p:cNvCxnSpPr/>
            <p:nvPr/>
          </p:nvCxnSpPr>
          <p:spPr>
            <a:xfrm>
              <a:off x="1471420" y="5547461"/>
              <a:ext cx="221626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H="1" flipV="1">
              <a:off x="3707904" y="4094092"/>
              <a:ext cx="3596" cy="145636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35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Gill Sans MT" pitchFamily="34" charset="0"/>
              </a:rPr>
              <a:t>photo @ K1.8 BR beam line</a:t>
            </a:r>
            <a:endParaRPr kumimoji="1" lang="ja-JP" altLang="en-US" dirty="0">
              <a:latin typeface="Gill Sans MT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1520" y="836712"/>
            <a:ext cx="2413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latin typeface="Gill Sans MT" pitchFamily="34" charset="0"/>
                <a:ea typeface="Malgun Gothic" pitchFamily="34" charset="-127"/>
                <a:cs typeface="Helvetica" pitchFamily="34" charset="0"/>
              </a:rPr>
              <a:t>side view</a:t>
            </a:r>
            <a:r>
              <a:rPr lang="ja-JP" altLang="en-US" i="1" dirty="0">
                <a:latin typeface="Gill Sans MT" pitchFamily="34" charset="0"/>
              </a:rPr>
              <a:t> </a:t>
            </a:r>
            <a:r>
              <a:rPr lang="en-US" altLang="ja-JP" i="1" dirty="0" smtClean="0">
                <a:latin typeface="Gill Sans MT" pitchFamily="34" charset="0"/>
                <a:ea typeface="Malgun Gothic" pitchFamily="34" charset="-127"/>
                <a:cs typeface="Helvetica" pitchFamily="34" charset="0"/>
              </a:rPr>
              <a:t>@K1.8BR</a:t>
            </a:r>
          </a:p>
          <a:p>
            <a:r>
              <a:rPr lang="en-US" altLang="ja-JP" i="1" dirty="0" smtClean="0">
                <a:latin typeface="Gill Sans MT" pitchFamily="34" charset="0"/>
                <a:ea typeface="Malgun Gothic" pitchFamily="34" charset="-127"/>
                <a:cs typeface="Helvetica" pitchFamily="34" charset="0"/>
              </a:rPr>
              <a:t>(uninstalled from CDS)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r="16056"/>
          <a:stretch/>
        </p:blipFill>
        <p:spPr>
          <a:xfrm>
            <a:off x="2843877" y="902913"/>
            <a:ext cx="4968483" cy="5781256"/>
          </a:xfrm>
          <a:prstGeom prst="rect">
            <a:avLst/>
          </a:prstGeom>
        </p:spPr>
      </p:pic>
      <p:cxnSp>
        <p:nvCxnSpPr>
          <p:cNvPr id="31" name="直線矢印コネクタ 30"/>
          <p:cNvCxnSpPr>
            <a:stCxn id="32" idx="3"/>
          </p:cNvCxnSpPr>
          <p:nvPr/>
        </p:nvCxnSpPr>
        <p:spPr>
          <a:xfrm>
            <a:off x="2123728" y="4815100"/>
            <a:ext cx="1405447" cy="4141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827585" y="4581128"/>
            <a:ext cx="1296143" cy="4679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aseline="30000" dirty="0">
                <a:latin typeface="Gill Sans MT" pitchFamily="34" charset="0"/>
              </a:rPr>
              <a:t>3</a:t>
            </a:r>
            <a:r>
              <a:rPr lang="en-US" altLang="ja-JP" sz="1800" dirty="0">
                <a:latin typeface="Gill Sans MT" pitchFamily="34" charset="0"/>
              </a:rPr>
              <a:t>He </a:t>
            </a:r>
            <a:r>
              <a:rPr lang="en-US" altLang="ja-JP" sz="1800" dirty="0" smtClean="0">
                <a:latin typeface="Gill Sans MT" pitchFamily="34" charset="0"/>
              </a:rPr>
              <a:t>target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34" name="コンテンツ プレースホルダー 2"/>
          <p:cNvSpPr txBox="1">
            <a:spLocks/>
          </p:cNvSpPr>
          <p:nvPr/>
        </p:nvSpPr>
        <p:spPr>
          <a:xfrm>
            <a:off x="539552" y="5733257"/>
            <a:ext cx="1981511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CFRP (t=1 mm)</a:t>
            </a:r>
            <a:endParaRPr lang="ja-JP" altLang="en-US" sz="1800" dirty="0">
              <a:latin typeface="Gill Sans MT" pitchFamily="34" charset="0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2403956" y="5229201"/>
            <a:ext cx="1308798" cy="812547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コンテンツ プレースホルダー 2"/>
          <p:cNvSpPr txBox="1">
            <a:spLocks/>
          </p:cNvSpPr>
          <p:nvPr/>
        </p:nvSpPr>
        <p:spPr>
          <a:xfrm>
            <a:off x="3665578" y="905956"/>
            <a:ext cx="1446342" cy="507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transfer tube</a:t>
            </a:r>
          </a:p>
        </p:txBody>
      </p:sp>
      <p:sp>
        <p:nvSpPr>
          <p:cNvPr id="45" name="コンテンツ プレースホルダー 2"/>
          <p:cNvSpPr txBox="1">
            <a:spLocks/>
          </p:cNvSpPr>
          <p:nvPr/>
        </p:nvSpPr>
        <p:spPr>
          <a:xfrm>
            <a:off x="2020698" y="1988840"/>
            <a:ext cx="1692188" cy="507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latin typeface="Gill Sans MT" pitchFamily="34" charset="0"/>
              </a:rPr>
              <a:t>500 l </a:t>
            </a:r>
            <a:r>
              <a:rPr lang="en-US" altLang="ja-JP" sz="1800" baseline="30000" dirty="0" smtClean="0">
                <a:latin typeface="Gill Sans MT" pitchFamily="34" charset="0"/>
              </a:rPr>
              <a:t>4</a:t>
            </a:r>
            <a:r>
              <a:rPr lang="en-US" altLang="ja-JP" sz="1800" dirty="0" smtClean="0">
                <a:latin typeface="Gill Sans MT" pitchFamily="34" charset="0"/>
              </a:rPr>
              <a:t>He Dewar</a:t>
            </a:r>
            <a:endParaRPr lang="ja-JP" altLang="en-US" sz="1800" dirty="0">
              <a:latin typeface="Gill Sans MT" pitchFamily="34" charset="0"/>
            </a:endParaRPr>
          </a:p>
        </p:txBody>
      </p:sp>
      <p:sp>
        <p:nvSpPr>
          <p:cNvPr id="12" name="スライド番号プレースホルダ 3"/>
          <p:cNvSpPr txBox="1">
            <a:spLocks noGrp="1"/>
          </p:cNvSpPr>
          <p:nvPr/>
        </p:nvSpPr>
        <p:spPr>
          <a:xfrm>
            <a:off x="8487072" y="6381328"/>
            <a:ext cx="405408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91CA52-1284-472D-8688-9A258FC197B1}" type="slidenum">
              <a:rPr lang="ja-JP" altLang="en-US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ja-JP" alt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67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グゼクティブ">
  <a:themeElements>
    <a:clrScheme name="エグゼクティブ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エグゼクティブ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72503</TotalTime>
  <Words>1748</Words>
  <Application>Microsoft Office PowerPoint</Application>
  <PresentationFormat>画面に合わせる (4:3)</PresentationFormat>
  <Paragraphs>404</Paragraphs>
  <Slides>28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エグゼクティブ</vt:lpstr>
      <vt:lpstr>Development of a liquid 3He target system for experimental studies of antikaon-nucleon interaction at J-PARC</vt:lpstr>
      <vt:lpstr>Experiments @ J-PARC K1.8BR</vt:lpstr>
      <vt:lpstr>Setup</vt:lpstr>
      <vt:lpstr>3He cryostat</vt:lpstr>
      <vt:lpstr>How to condense 3He</vt:lpstr>
      <vt:lpstr>3He vapor pressure</vt:lpstr>
      <vt:lpstr>transfer to the cell</vt:lpstr>
      <vt:lpstr>3He Gas handling system</vt:lpstr>
      <vt:lpstr>photo @ K1.8 BR beam line</vt:lpstr>
      <vt:lpstr>Beryllium target cell</vt:lpstr>
      <vt:lpstr>CFRP vacuum chamber</vt:lpstr>
      <vt:lpstr>Operational result (1)</vt:lpstr>
      <vt:lpstr>Operational result (2)</vt:lpstr>
      <vt:lpstr>Target image</vt:lpstr>
      <vt:lpstr>Summary</vt:lpstr>
      <vt:lpstr>backup</vt:lpstr>
      <vt:lpstr>J-PARC hadron facility</vt:lpstr>
      <vt:lpstr>Beryllium target cell</vt:lpstr>
      <vt:lpstr>3He - 4He heat exchanger</vt:lpstr>
      <vt:lpstr>3He density </vt:lpstr>
      <vt:lpstr>assembly of MICTRON cell</vt:lpstr>
      <vt:lpstr>Target cell R&amp;D</vt:lpstr>
      <vt:lpstr>Transmission of X-rays</vt:lpstr>
      <vt:lpstr>3He cryostat</vt:lpstr>
      <vt:lpstr>Liquid 4He target</vt:lpstr>
      <vt:lpstr>CFRP vacuum chamber (I)</vt:lpstr>
      <vt:lpstr>CFRP vacuum chamber (II)</vt:lpstr>
      <vt:lpstr>Pressure test of MICTRON cell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sato</dc:creator>
  <cp:lastModifiedBy>sato</cp:lastModifiedBy>
  <cp:revision>1766</cp:revision>
  <cp:lastPrinted>2014-09-03T11:13:58Z</cp:lastPrinted>
  <dcterms:created xsi:type="dcterms:W3CDTF">2013-01-23T05:22:36Z</dcterms:created>
  <dcterms:modified xsi:type="dcterms:W3CDTF">2014-09-03T22:43:06Z</dcterms:modified>
</cp:coreProperties>
</file>