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81" r:id="rId3"/>
    <p:sldId id="258" r:id="rId4"/>
    <p:sldId id="261" r:id="rId5"/>
    <p:sldId id="275" r:id="rId6"/>
    <p:sldId id="276" r:id="rId7"/>
    <p:sldId id="278" r:id="rId8"/>
    <p:sldId id="277" r:id="rId9"/>
    <p:sldId id="260" r:id="rId10"/>
    <p:sldId id="266" r:id="rId11"/>
    <p:sldId id="267" r:id="rId12"/>
    <p:sldId id="268" r:id="rId13"/>
    <p:sldId id="271" r:id="rId14"/>
    <p:sldId id="274" r:id="rId15"/>
    <p:sldId id="263" r:id="rId16"/>
    <p:sldId id="282" r:id="rId17"/>
    <p:sldId id="279" r:id="rId18"/>
    <p:sldId id="265" r:id="rId19"/>
    <p:sldId id="283" r:id="rId20"/>
    <p:sldId id="284" r:id="rId21"/>
    <p:sldId id="285" r:id="rId22"/>
    <p:sldId id="286" r:id="rId23"/>
    <p:sldId id="287" r:id="rId24"/>
    <p:sldId id="28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A0"/>
    <a:srgbClr val="8238BA"/>
    <a:srgbClr val="FFFF99"/>
    <a:srgbClr val="104282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85082" autoAdjust="0"/>
  </p:normalViewPr>
  <p:slideViewPr>
    <p:cSldViewPr snapToGrid="0">
      <p:cViewPr varScale="1">
        <p:scale>
          <a:sx n="109" d="100"/>
          <a:sy n="109" d="100"/>
        </p:scale>
        <p:origin x="-18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-35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71C28-3F26-4DBF-948F-3BC47E3F796E}" type="datetimeFigureOut">
              <a:rPr lang="en-GB" smtClean="0"/>
              <a:t>28/08/2014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353DE-877F-4997-AC53-31C71737B6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766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Horizontal kickers (KSW), outside the injection region, produce 35 mm closed orbit bump.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Injection bump, BSW displaces beam by a constant 46 mm during the injection process.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1560-1032-380</a:t>
            </a:r>
            <a:r>
              <a:rPr lang="en-US" baseline="0" dirty="0" smtClean="0"/>
              <a:t> = 148mm. Only ~130mm available for unit, narrow design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353DE-877F-4997-AC53-31C71737B62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2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QD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2.5 T/m up to 9 T/m, the horizontal beam size (90%) can be varied from 2.5 mm to 3.7 mm respectively and the vertical beam size from 7.4 mm to 4.2 mm.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 can be transported to the main dump without any losses, provided that the downstream QF (L4T. MQF.0210) is switched off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353DE-877F-4997-AC53-31C71737B62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23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mm thick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Chromox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(Al</a:t>
            </a:r>
            <a:r>
              <a:rPr lang="en-GB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GB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doped with CrO</a:t>
            </a:r>
            <a:r>
              <a:rPr lang="en-GB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scintillating screen, engraved with calibration marks.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BTV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a position accuracy of ±0.2 mm and for a large range of beam intensities remotely controlled optical filters are included.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353DE-877F-4997-AC53-31C71737B62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280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stripping foil current measurement will be made by means of taking the electrical signal from the foil holder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353DE-877F-4997-AC53-31C71737B62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394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stripping efficiency as a function of the carbon foil thickness was estimated by scaling the charge exchange cross-sections measured at 200 MeV to160 MeV [8].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353DE-877F-4997-AC53-31C71737B62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759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emittances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around 8 and 6 π∙µrad are assumed in the horizontal and vertical planes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0.833 Hz,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assuming only black-body radiation cooling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353DE-877F-4997-AC53-31C71737B62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876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01/09/2014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W. Weterings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356641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01/09/2014</a:t>
            </a:r>
            <a:endParaRPr lang="en-US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162800" y="6356350"/>
            <a:ext cx="1273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W. Weterings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36088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56641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01/09/2014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98664" y="6356350"/>
            <a:ext cx="38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W. Weterings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56641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01/09/2014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98664" y="6356350"/>
            <a:ext cx="38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W. Weterings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ndscapeligh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582" y="2029633"/>
            <a:ext cx="8717280" cy="3822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2667" y="2398059"/>
            <a:ext cx="8701471" cy="1344706"/>
          </a:xfrm>
        </p:spPr>
        <p:txBody>
          <a:bodyPr>
            <a:normAutofit/>
          </a:bodyPr>
          <a:lstStyle>
            <a:lvl1pPr algn="ctr">
              <a:defRPr sz="2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667" y="4474881"/>
            <a:ext cx="8701471" cy="137458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 smtClean="0"/>
              <a:t>Subtitle</a:t>
            </a:r>
            <a:endParaRPr lang="en-US" dirty="0"/>
          </a:p>
        </p:txBody>
      </p:sp>
      <p:sp>
        <p:nvSpPr>
          <p:cNvPr id="14" name="Content Placeholder 19"/>
          <p:cNvSpPr>
            <a:spLocks noGrp="1"/>
          </p:cNvSpPr>
          <p:nvPr>
            <p:ph sz="quarter" idx="18" hasCustomPrompt="1"/>
          </p:nvPr>
        </p:nvSpPr>
        <p:spPr>
          <a:xfrm>
            <a:off x="203200" y="6373168"/>
            <a:ext cx="4405399" cy="317480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Name of the lecturer, event, date</a:t>
            </a:r>
          </a:p>
          <a:p>
            <a:r>
              <a:rPr lang="en-US" dirty="0" smtClean="0"/>
              <a:t>2 lines maximum</a:t>
            </a:r>
            <a:endParaRPr lang="en-US" dirty="0"/>
          </a:p>
        </p:txBody>
      </p:sp>
      <p:pic>
        <p:nvPicPr>
          <p:cNvPr id="16" name="Picture 15" descr="logo-presentation-small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7" name="Picture 6" descr="liu_ppt-04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407" y="326212"/>
            <a:ext cx="2290064" cy="129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1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-60-shadow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60" y="1053046"/>
            <a:ext cx="5492679" cy="47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2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199" y="1981200"/>
            <a:ext cx="8229601" cy="462214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20" b="0" dirty="0" smtClean="0"/>
              <a:t>27th International Conference of the</a:t>
            </a:r>
            <a:r>
              <a:rPr lang="en-GB" sz="1420" b="0" baseline="0" dirty="0" smtClean="0"/>
              <a:t> I</a:t>
            </a:r>
            <a:r>
              <a:rPr lang="en-GB" sz="1420" b="0" dirty="0" smtClean="0"/>
              <a:t>nternational Nuclear Target Development Society (INTDS-2014)</a:t>
            </a:r>
            <a:endParaRPr lang="en-US" sz="1420" b="0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23" name="Date Placeholder 1"/>
          <p:cNvSpPr>
            <a:spLocks noGrp="1"/>
          </p:cNvSpPr>
          <p:nvPr>
            <p:ph type="dt" sz="half" idx="2"/>
          </p:nvPr>
        </p:nvSpPr>
        <p:spPr>
          <a:xfrm>
            <a:off x="7391400" y="6218899"/>
            <a:ext cx="11430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01/09/2014</a:t>
            </a:r>
            <a:endParaRPr lang="en-US" dirty="0"/>
          </a:p>
        </p:txBody>
      </p:sp>
      <p:sp>
        <p:nvSpPr>
          <p:cNvPr id="2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391400" y="6477000"/>
            <a:ext cx="1135062" cy="373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Date Placeholder 1"/>
          <p:cNvSpPr txBox="1">
            <a:spLocks/>
          </p:cNvSpPr>
          <p:nvPr userDrawn="1"/>
        </p:nvSpPr>
        <p:spPr>
          <a:xfrm>
            <a:off x="4800600" y="6211577"/>
            <a:ext cx="2590800" cy="6315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The Stripping Foil Test Stand in the</a:t>
            </a:r>
          </a:p>
          <a:p>
            <a:r>
              <a:rPr lang="en-GB" dirty="0" smtClean="0"/>
              <a:t>Linac4 Transfer Line</a:t>
            </a:r>
            <a:endParaRPr lang="en-US" dirty="0"/>
          </a:p>
        </p:txBody>
      </p:sp>
      <p:sp>
        <p:nvSpPr>
          <p:cNvPr id="27" name="Date Placeholder 1"/>
          <p:cNvSpPr txBox="1">
            <a:spLocks/>
          </p:cNvSpPr>
          <p:nvPr userDrawn="1"/>
        </p:nvSpPr>
        <p:spPr>
          <a:xfrm>
            <a:off x="3810000" y="6211104"/>
            <a:ext cx="1066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INTDS2014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199" y="1972062"/>
            <a:ext cx="4236081" cy="471352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1886" y="95606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7391400" y="6218899"/>
            <a:ext cx="11430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01/09/2014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391400" y="6477000"/>
            <a:ext cx="1135062" cy="373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1"/>
          <p:cNvSpPr txBox="1">
            <a:spLocks/>
          </p:cNvSpPr>
          <p:nvPr userDrawn="1"/>
        </p:nvSpPr>
        <p:spPr>
          <a:xfrm>
            <a:off x="4800600" y="6211577"/>
            <a:ext cx="2590800" cy="6315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The Stripping Foil Test Stand in the</a:t>
            </a:r>
          </a:p>
          <a:p>
            <a:r>
              <a:rPr lang="en-GB" dirty="0" smtClean="0"/>
              <a:t>Linac4 Transfer Line</a:t>
            </a:r>
            <a:endParaRPr lang="en-US" dirty="0"/>
          </a:p>
        </p:txBody>
      </p:sp>
      <p:sp>
        <p:nvSpPr>
          <p:cNvPr id="11" name="Date Placeholder 1"/>
          <p:cNvSpPr txBox="1">
            <a:spLocks/>
          </p:cNvSpPr>
          <p:nvPr userDrawn="1"/>
        </p:nvSpPr>
        <p:spPr>
          <a:xfrm>
            <a:off x="3810000" y="6211104"/>
            <a:ext cx="1066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INTDS2014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56641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01/09/2014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98664" y="6356350"/>
            <a:ext cx="38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W. Weterings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tering\AppData\Local\Temp\Rar$DI00.722\LOGO-60-CERN-cobranding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9" y="5972821"/>
            <a:ext cx="3230929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iu_ppt-04.jp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12" y="6097225"/>
            <a:ext cx="1097280" cy="619872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 userDrawn="1">
            <p:ph type="title"/>
          </p:nvPr>
        </p:nvSpPr>
        <p:spPr>
          <a:xfrm>
            <a:off x="457200" y="146406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 userDrawn="1"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 userDrawn="1">
            <p:ph type="dt" sz="half" idx="2"/>
          </p:nvPr>
        </p:nvSpPr>
        <p:spPr>
          <a:xfrm>
            <a:off x="356641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01/09/2014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 userDrawn="1">
            <p:ph type="ftr" sz="quarter" idx="3"/>
          </p:nvPr>
        </p:nvSpPr>
        <p:spPr>
          <a:xfrm>
            <a:off x="4098664" y="6356350"/>
            <a:ext cx="38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W. Weterings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82" r:id="rId3"/>
    <p:sldLayoutId id="2147483677" r:id="rId4"/>
    <p:sldLayoutId id="2147483678" r:id="rId5"/>
    <p:sldLayoutId id="2147483681" r:id="rId6"/>
    <p:sldLayoutId id="2147483680" r:id="rId7"/>
    <p:sldLayoutId id="2147483679" r:id="rId8"/>
    <p:sldLayoutId id="2147483664" r:id="rId9"/>
    <p:sldLayoutId id="2147483665" r:id="rId10"/>
    <p:sldLayoutId id="2147483667" r:id="rId11"/>
    <p:sldLayoutId id="2147483668" r:id="rId12"/>
    <p:sldLayoutId id="2147483669" r:id="rId13"/>
    <p:sldLayoutId id="2147483683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7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Foil Handling Mechanism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4459" y="6269831"/>
            <a:ext cx="1143000" cy="334301"/>
          </a:xfrm>
        </p:spPr>
        <p:txBody>
          <a:bodyPr/>
          <a:lstStyle/>
          <a:p>
            <a:r>
              <a:rPr lang="en-US" dirty="0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9338" y="6438627"/>
            <a:ext cx="1135062" cy="373873"/>
          </a:xfrm>
        </p:spPr>
        <p:txBody>
          <a:bodyPr/>
          <a:lstStyle/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75"/>
          <a:stretch/>
        </p:blipFill>
        <p:spPr bwMode="auto">
          <a:xfrm>
            <a:off x="457200" y="1338095"/>
            <a:ext cx="8226425" cy="465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spect="1"/>
          </p:cNvSpPr>
          <p:nvPr/>
        </p:nvSpPr>
        <p:spPr>
          <a:xfrm>
            <a:off x="174356" y="166249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Stepping motor</a:t>
            </a:r>
            <a:endParaRPr lang="en-GB" dirty="0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>
            <a:off x="1048955" y="2031831"/>
            <a:ext cx="398845" cy="68847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>
            <a:spLocks noChangeAspect="1"/>
          </p:cNvSpPr>
          <p:nvPr/>
        </p:nvSpPr>
        <p:spPr>
          <a:xfrm>
            <a:off x="24540" y="4995541"/>
            <a:ext cx="1120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UHV</a:t>
            </a:r>
            <a:br>
              <a:rPr lang="en-US" dirty="0" smtClean="0"/>
            </a:br>
            <a:r>
              <a:rPr lang="en-US" dirty="0" smtClean="0"/>
              <a:t>Magnetic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coupling</a:t>
            </a:r>
            <a:endParaRPr lang="en-GB" dirty="0"/>
          </a:p>
        </p:txBody>
      </p:sp>
      <p:cxnSp>
        <p:nvCxnSpPr>
          <p:cNvPr id="46" name="Straight Arrow Connector 45"/>
          <p:cNvCxnSpPr>
            <a:stCxn id="45" idx="0"/>
          </p:cNvCxnSpPr>
          <p:nvPr/>
        </p:nvCxnSpPr>
        <p:spPr>
          <a:xfrm flipV="1">
            <a:off x="584950" y="3659189"/>
            <a:ext cx="1523938" cy="133635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>
            <a:spLocks noChangeAspect="1"/>
          </p:cNvSpPr>
          <p:nvPr/>
        </p:nvSpPr>
        <p:spPr>
          <a:xfrm>
            <a:off x="2362200" y="1339333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Mirrors and</a:t>
            </a:r>
          </a:p>
          <a:p>
            <a:pPr algn="ctr"/>
            <a:r>
              <a:rPr lang="en-US" dirty="0" smtClean="0"/>
              <a:t>Optical Filters</a:t>
            </a:r>
            <a:endParaRPr lang="en-GB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3159855" y="1985664"/>
            <a:ext cx="418410" cy="54266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>
            <a:spLocks noChangeAspect="1"/>
          </p:cNvSpPr>
          <p:nvPr/>
        </p:nvSpPr>
        <p:spPr>
          <a:xfrm>
            <a:off x="6718426" y="1155767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Radiation Hard</a:t>
            </a:r>
          </a:p>
          <a:p>
            <a:pPr algn="ctr"/>
            <a:r>
              <a:rPr lang="en-US" dirty="0" smtClean="0"/>
              <a:t>Camera</a:t>
            </a:r>
            <a:endParaRPr lang="en-GB" dirty="0"/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6718426" y="1524000"/>
            <a:ext cx="368175" cy="3048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>
            <a:spLocks noChangeAspect="1"/>
          </p:cNvSpPr>
          <p:nvPr/>
        </p:nvSpPr>
        <p:spPr>
          <a:xfrm>
            <a:off x="2108888" y="524613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Foil Changer</a:t>
            </a:r>
            <a:endParaRPr lang="en-GB" dirty="0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2861658" y="4495800"/>
            <a:ext cx="65476" cy="75033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>
            <a:spLocks noChangeAspect="1"/>
          </p:cNvSpPr>
          <p:nvPr/>
        </p:nvSpPr>
        <p:spPr>
          <a:xfrm>
            <a:off x="4279186" y="5301906"/>
            <a:ext cx="2172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Beam Observation</a:t>
            </a:r>
            <a:br>
              <a:rPr lang="en-US" dirty="0" smtClean="0"/>
            </a:br>
            <a:r>
              <a:rPr lang="en-US" dirty="0" smtClean="0"/>
              <a:t>System (BTV) with</a:t>
            </a:r>
          </a:p>
          <a:p>
            <a:pPr algn="ctr"/>
            <a:r>
              <a:rPr lang="en-US" dirty="0" smtClean="0"/>
              <a:t>Screen in Beam</a:t>
            </a:r>
            <a:endParaRPr lang="en-GB" dirty="0"/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4570412" y="4419600"/>
            <a:ext cx="595154" cy="9555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53271" r="23801" b="7658"/>
          <a:stretch/>
        </p:blipFill>
        <p:spPr bwMode="auto">
          <a:xfrm>
            <a:off x="7054844" y="4395731"/>
            <a:ext cx="2089155" cy="170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>
            <a:spLocks noChangeAspect="1"/>
          </p:cNvSpPr>
          <p:nvPr/>
        </p:nvSpPr>
        <p:spPr>
          <a:xfrm>
            <a:off x="7080581" y="5763571"/>
            <a:ext cx="120385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 smtClean="0"/>
              <a:t>Rear View</a:t>
            </a:r>
          </a:p>
          <a:p>
            <a:pPr algn="ctr"/>
            <a:r>
              <a:rPr lang="en-US" sz="1400" dirty="0" smtClean="0"/>
              <a:t>Showing mirror</a:t>
            </a:r>
            <a:endParaRPr lang="en-GB" sz="1400" dirty="0"/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8101016" y="5757592"/>
            <a:ext cx="317791" cy="21587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54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Foil Handling Mechanism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4459" y="6269831"/>
            <a:ext cx="1143000" cy="334301"/>
          </a:xfrm>
        </p:spPr>
        <p:txBody>
          <a:bodyPr/>
          <a:lstStyle/>
          <a:p>
            <a:r>
              <a:rPr lang="en-US" dirty="0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9338" y="6438627"/>
            <a:ext cx="1135062" cy="373873"/>
          </a:xfrm>
        </p:spPr>
        <p:txBody>
          <a:bodyPr/>
          <a:lstStyle/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8096"/>
            <a:ext cx="8226425" cy="464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spect="1"/>
          </p:cNvSpPr>
          <p:nvPr/>
        </p:nvSpPr>
        <p:spPr>
          <a:xfrm>
            <a:off x="174356" y="166249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Stepping motor</a:t>
            </a:r>
            <a:endParaRPr lang="en-GB" dirty="0"/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>
            <a:off x="1048955" y="2031831"/>
            <a:ext cx="398845" cy="68847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24540" y="4995541"/>
            <a:ext cx="1120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UHV</a:t>
            </a:r>
          </a:p>
          <a:p>
            <a:pPr algn="ctr"/>
            <a:r>
              <a:rPr lang="en-US" dirty="0" smtClean="0"/>
              <a:t>Magnetic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coupling</a:t>
            </a:r>
            <a:endParaRPr lang="en-GB" dirty="0"/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flipV="1">
            <a:off x="584950" y="3659189"/>
            <a:ext cx="1523938" cy="133635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2362200" y="1339333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Mirrors and</a:t>
            </a:r>
          </a:p>
          <a:p>
            <a:pPr algn="ctr"/>
            <a:r>
              <a:rPr lang="en-US" dirty="0" smtClean="0"/>
              <a:t>Optical Filters</a:t>
            </a:r>
            <a:endParaRPr lang="en-GB" dirty="0"/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3159855" y="1985664"/>
            <a:ext cx="418410" cy="54266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6718426" y="1155767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Radiation Hard</a:t>
            </a:r>
          </a:p>
          <a:p>
            <a:pPr algn="ctr"/>
            <a:r>
              <a:rPr lang="en-US" dirty="0" smtClean="0"/>
              <a:t>Camera</a:t>
            </a:r>
            <a:endParaRPr lang="en-GB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718426" y="1524000"/>
            <a:ext cx="368175" cy="3048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spect="1"/>
          </p:cNvSpPr>
          <p:nvPr/>
        </p:nvSpPr>
        <p:spPr>
          <a:xfrm>
            <a:off x="2108888" y="524613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Foil Changer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861658" y="4495800"/>
            <a:ext cx="65476" cy="75033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819400" y="3499126"/>
            <a:ext cx="3536950" cy="1263374"/>
          </a:xfrm>
          <a:prstGeom prst="straightConnector1">
            <a:avLst/>
          </a:prstGeom>
          <a:ln w="76200">
            <a:solidFill>
              <a:srgbClr val="FFFF99"/>
            </a:solidFill>
            <a:tailEnd type="stealth" w="med" len="lg"/>
          </a:ln>
          <a:effectLst>
            <a:glow rad="63500">
              <a:schemeClr val="accent6"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spect="1"/>
          </p:cNvSpPr>
          <p:nvPr/>
        </p:nvSpPr>
        <p:spPr>
          <a:xfrm>
            <a:off x="5931031" y="475852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Beam</a:t>
            </a:r>
            <a:endParaRPr lang="en-GB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7" t="51554" r="55461" b="37587"/>
          <a:stretch/>
        </p:blipFill>
        <p:spPr bwMode="auto">
          <a:xfrm>
            <a:off x="3369060" y="3724275"/>
            <a:ext cx="752090" cy="50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spect="1"/>
          </p:cNvSpPr>
          <p:nvPr/>
        </p:nvSpPr>
        <p:spPr>
          <a:xfrm>
            <a:off x="4279186" y="5301906"/>
            <a:ext cx="2172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Beam Observation</a:t>
            </a:r>
            <a:br>
              <a:rPr lang="en-US" dirty="0" smtClean="0"/>
            </a:br>
            <a:r>
              <a:rPr lang="en-US" dirty="0" smtClean="0"/>
              <a:t>System (BTV) with</a:t>
            </a:r>
          </a:p>
          <a:p>
            <a:pPr algn="ctr"/>
            <a:r>
              <a:rPr lang="en-US" dirty="0" smtClean="0"/>
              <a:t>Screen </a:t>
            </a:r>
            <a:r>
              <a:rPr lang="en-US" dirty="0"/>
              <a:t>R</a:t>
            </a:r>
            <a:r>
              <a:rPr lang="en-US" dirty="0" smtClean="0"/>
              <a:t>etracted</a:t>
            </a:r>
            <a:endParaRPr lang="en-GB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4570412" y="4419600"/>
            <a:ext cx="595154" cy="9555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53271" r="23801" b="7658"/>
          <a:stretch/>
        </p:blipFill>
        <p:spPr bwMode="auto">
          <a:xfrm>
            <a:off x="7054844" y="4395731"/>
            <a:ext cx="2089155" cy="170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>
            <a:spLocks noChangeAspect="1"/>
          </p:cNvSpPr>
          <p:nvPr/>
        </p:nvSpPr>
        <p:spPr>
          <a:xfrm>
            <a:off x="7080581" y="5763571"/>
            <a:ext cx="120385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 smtClean="0"/>
              <a:t>Rear View</a:t>
            </a:r>
          </a:p>
          <a:p>
            <a:pPr algn="ctr"/>
            <a:r>
              <a:rPr lang="en-US" sz="1400" dirty="0" smtClean="0"/>
              <a:t>Showing mirror</a:t>
            </a:r>
            <a:endParaRPr lang="en-GB" sz="1400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8101016" y="5757592"/>
            <a:ext cx="317791" cy="21587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35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Foil Handling Mechanism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4459" y="6269831"/>
            <a:ext cx="1143000" cy="334301"/>
          </a:xfrm>
        </p:spPr>
        <p:txBody>
          <a:bodyPr/>
          <a:lstStyle/>
          <a:p>
            <a:r>
              <a:rPr lang="en-US" dirty="0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9338" y="6438627"/>
            <a:ext cx="1135062" cy="373873"/>
          </a:xfrm>
        </p:spPr>
        <p:txBody>
          <a:bodyPr/>
          <a:lstStyle/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8096"/>
            <a:ext cx="8226425" cy="464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57201" y="1338096"/>
            <a:ext cx="8226853" cy="3745347"/>
            <a:chOff x="457201" y="1338096"/>
            <a:chExt cx="8226853" cy="374534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55"/>
            <a:stretch/>
          </p:blipFill>
          <p:spPr bwMode="auto">
            <a:xfrm>
              <a:off x="457629" y="1338096"/>
              <a:ext cx="8226425" cy="1919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9" b="25162"/>
            <a:stretch/>
          </p:blipFill>
          <p:spPr bwMode="auto">
            <a:xfrm>
              <a:off x="5568949" y="1338096"/>
              <a:ext cx="3114675" cy="347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" r="63722" b="52741"/>
            <a:stretch/>
          </p:blipFill>
          <p:spPr bwMode="auto">
            <a:xfrm>
              <a:off x="457201" y="1344980"/>
              <a:ext cx="2984360" cy="218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73" t="74004" r="-1" b="19595"/>
            <a:stretch/>
          </p:blipFill>
          <p:spPr bwMode="auto">
            <a:xfrm>
              <a:off x="4502259" y="4786313"/>
              <a:ext cx="4181366" cy="29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>
            <a:spLocks noChangeAspect="1"/>
          </p:cNvSpPr>
          <p:nvPr/>
        </p:nvSpPr>
        <p:spPr>
          <a:xfrm>
            <a:off x="174356" y="166249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Stepping motor</a:t>
            </a:r>
            <a:endParaRPr lang="en-GB" dirty="0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>
            <a:off x="1048955" y="2031831"/>
            <a:ext cx="398845" cy="68847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spect="1"/>
          </p:cNvSpPr>
          <p:nvPr/>
        </p:nvSpPr>
        <p:spPr>
          <a:xfrm>
            <a:off x="24540" y="4995541"/>
            <a:ext cx="1120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UHV</a:t>
            </a:r>
          </a:p>
          <a:p>
            <a:pPr algn="ctr"/>
            <a:r>
              <a:rPr lang="en-US" dirty="0" smtClean="0"/>
              <a:t>Magnetic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coupling</a:t>
            </a:r>
            <a:endParaRPr lang="en-GB" dirty="0"/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V="1">
            <a:off x="584950" y="3659189"/>
            <a:ext cx="1523938" cy="133635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spect="1"/>
          </p:cNvSpPr>
          <p:nvPr/>
        </p:nvSpPr>
        <p:spPr>
          <a:xfrm>
            <a:off x="2362200" y="1339333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Mirrors and</a:t>
            </a:r>
          </a:p>
          <a:p>
            <a:pPr algn="ctr"/>
            <a:r>
              <a:rPr lang="en-US" dirty="0" smtClean="0"/>
              <a:t>Optical Filters</a:t>
            </a:r>
            <a:endParaRPr lang="en-GB" dirty="0"/>
          </a:p>
        </p:txBody>
      </p:sp>
      <p:cxnSp>
        <p:nvCxnSpPr>
          <p:cNvPr id="23" name="Straight Arrow Connector 22"/>
          <p:cNvCxnSpPr>
            <a:stCxn id="22" idx="2"/>
          </p:cNvCxnSpPr>
          <p:nvPr/>
        </p:nvCxnSpPr>
        <p:spPr>
          <a:xfrm>
            <a:off x="3159855" y="1985664"/>
            <a:ext cx="418410" cy="54266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spect="1"/>
          </p:cNvSpPr>
          <p:nvPr/>
        </p:nvSpPr>
        <p:spPr>
          <a:xfrm>
            <a:off x="6718426" y="1155767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Radiation Hard</a:t>
            </a:r>
          </a:p>
          <a:p>
            <a:pPr algn="ctr"/>
            <a:r>
              <a:rPr lang="en-US" dirty="0" smtClean="0"/>
              <a:t>Camera</a:t>
            </a:r>
            <a:endParaRPr lang="en-GB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718426" y="1524000"/>
            <a:ext cx="368175" cy="3048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spect="1"/>
          </p:cNvSpPr>
          <p:nvPr/>
        </p:nvSpPr>
        <p:spPr>
          <a:xfrm>
            <a:off x="5029200" y="5315488"/>
            <a:ext cx="2172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Beam Observation</a:t>
            </a:r>
            <a:br>
              <a:rPr lang="en-US" dirty="0" smtClean="0"/>
            </a:br>
            <a:r>
              <a:rPr lang="en-US" dirty="0" smtClean="0"/>
              <a:t>System (BTV) with</a:t>
            </a:r>
          </a:p>
          <a:p>
            <a:pPr algn="ctr"/>
            <a:r>
              <a:rPr lang="en-US" dirty="0" smtClean="0"/>
              <a:t>Screen retracted</a:t>
            </a:r>
            <a:endParaRPr lang="en-GB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4570412" y="4419600"/>
            <a:ext cx="1190308" cy="9555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spect="1"/>
          </p:cNvSpPr>
          <p:nvPr/>
        </p:nvSpPr>
        <p:spPr>
          <a:xfrm>
            <a:off x="2108888" y="524613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Foil Changer</a:t>
            </a:r>
            <a:endParaRPr lang="en-GB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861658" y="4495800"/>
            <a:ext cx="65476" cy="75033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spect="1"/>
          </p:cNvSpPr>
          <p:nvPr/>
        </p:nvSpPr>
        <p:spPr>
          <a:xfrm>
            <a:off x="3824909" y="5453987"/>
            <a:ext cx="1133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Vacuum</a:t>
            </a:r>
            <a:br>
              <a:rPr lang="en-US" dirty="0" smtClean="0"/>
            </a:br>
            <a:r>
              <a:rPr lang="en-US" dirty="0" smtClean="0"/>
              <a:t>Chamber</a:t>
            </a:r>
            <a:endParaRPr lang="en-GB" dirty="0"/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3802602" y="4816733"/>
            <a:ext cx="592646" cy="69859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35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3" r="33905" b="9963"/>
          <a:stretch/>
        </p:blipFill>
        <p:spPr bwMode="auto">
          <a:xfrm>
            <a:off x="3191256" y="1631733"/>
            <a:ext cx="2528399" cy="434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Foil Handling Mechanism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4459" y="6269831"/>
            <a:ext cx="1143000" cy="334301"/>
          </a:xfrm>
        </p:spPr>
        <p:txBody>
          <a:bodyPr/>
          <a:lstStyle/>
          <a:p>
            <a:r>
              <a:rPr lang="en-US" dirty="0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9338" y="6438627"/>
            <a:ext cx="1135062" cy="373873"/>
          </a:xfrm>
        </p:spPr>
        <p:txBody>
          <a:bodyPr/>
          <a:lstStyle/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4" name="TextBox 23"/>
          <p:cNvSpPr txBox="1">
            <a:spLocks noChangeAspect="1"/>
          </p:cNvSpPr>
          <p:nvPr/>
        </p:nvSpPr>
        <p:spPr>
          <a:xfrm>
            <a:off x="391431" y="3973773"/>
            <a:ext cx="3050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Final configuration to be </a:t>
            </a:r>
          </a:p>
          <a:p>
            <a:pPr algn="ctr"/>
            <a:r>
              <a:rPr lang="en-US" sz="2100" dirty="0" smtClean="0"/>
              <a:t>installed in Linac4 </a:t>
            </a:r>
          </a:p>
          <a:p>
            <a:pPr algn="ctr"/>
            <a:r>
              <a:rPr lang="en-US" sz="2100" dirty="0" smtClean="0"/>
              <a:t>transfer line (L4T) sector 1.1 </a:t>
            </a:r>
            <a:endParaRPr lang="en-GB" sz="21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8824" r="-1546" b="-1"/>
          <a:stretch/>
        </p:blipFill>
        <p:spPr bwMode="auto">
          <a:xfrm>
            <a:off x="457200" y="0"/>
            <a:ext cx="8353586" cy="598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35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8" r="21506"/>
          <a:stretch/>
        </p:blipFill>
        <p:spPr bwMode="auto">
          <a:xfrm>
            <a:off x="685800" y="761999"/>
            <a:ext cx="5454595" cy="560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Configuration L4T sector 1.1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4459" y="6269831"/>
            <a:ext cx="1143000" cy="334301"/>
          </a:xfrm>
        </p:spPr>
        <p:txBody>
          <a:bodyPr/>
          <a:lstStyle/>
          <a:p>
            <a:r>
              <a:rPr lang="en-US" dirty="0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9338" y="6438627"/>
            <a:ext cx="1135062" cy="373873"/>
          </a:xfrm>
        </p:spPr>
        <p:txBody>
          <a:bodyPr/>
          <a:lstStyle/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5948765" y="3962400"/>
            <a:ext cx="3048001" cy="1892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50" dirty="0" smtClean="0"/>
              <a:t>To optimise intervention time and avoid foil damage </a:t>
            </a:r>
            <a:r>
              <a:rPr lang="en-GB" sz="2050" dirty="0"/>
              <a:t>due </a:t>
            </a:r>
            <a:r>
              <a:rPr lang="en-GB" sz="2050" dirty="0" smtClean="0"/>
              <a:t>to differential pressure, the system is installed in a dedicated vacuum sector.</a:t>
            </a:r>
            <a:endParaRPr lang="en-GB" sz="2050" dirty="0"/>
          </a:p>
        </p:txBody>
      </p:sp>
      <p:sp>
        <p:nvSpPr>
          <p:cNvPr id="17" name="TextBox 16"/>
          <p:cNvSpPr txBox="1">
            <a:spLocks noChangeAspect="1"/>
          </p:cNvSpPr>
          <p:nvPr/>
        </p:nvSpPr>
        <p:spPr>
          <a:xfrm>
            <a:off x="6553200" y="2939509"/>
            <a:ext cx="10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Vacuum</a:t>
            </a:r>
          </a:p>
          <a:p>
            <a:pPr algn="ctr"/>
            <a:r>
              <a:rPr lang="en-US" dirty="0" smtClean="0"/>
              <a:t>Valve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948765" y="3352800"/>
            <a:ext cx="756836" cy="1524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spect="1"/>
          </p:cNvSpPr>
          <p:nvPr/>
        </p:nvSpPr>
        <p:spPr>
          <a:xfrm>
            <a:off x="-49767" y="2647044"/>
            <a:ext cx="10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Vacuum</a:t>
            </a:r>
            <a:br>
              <a:rPr lang="en-US" dirty="0" smtClean="0"/>
            </a:br>
            <a:r>
              <a:rPr lang="en-US" dirty="0" smtClean="0"/>
              <a:t>Valve</a:t>
            </a:r>
            <a:endParaRPr lang="en-GB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V="1">
            <a:off x="457199" y="1905000"/>
            <a:ext cx="506965" cy="74204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>
            <a:spLocks noChangeAspect="1"/>
          </p:cNvSpPr>
          <p:nvPr/>
        </p:nvSpPr>
        <p:spPr>
          <a:xfrm>
            <a:off x="3200400" y="1066800"/>
            <a:ext cx="2112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Beam Current </a:t>
            </a:r>
            <a:br>
              <a:rPr lang="en-US" dirty="0" smtClean="0"/>
            </a:br>
            <a:r>
              <a:rPr lang="en-US" dirty="0" smtClean="0"/>
              <a:t>Transformer (BCT)</a:t>
            </a:r>
            <a:endParaRPr lang="en-GB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989273" y="1295400"/>
            <a:ext cx="1398398" cy="6858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spect="1"/>
          </p:cNvSpPr>
          <p:nvPr/>
        </p:nvSpPr>
        <p:spPr>
          <a:xfrm>
            <a:off x="1191618" y="5330671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Stripping Foil </a:t>
            </a:r>
            <a:br>
              <a:rPr lang="en-US" dirty="0" smtClean="0"/>
            </a:br>
            <a:r>
              <a:rPr lang="en-US" dirty="0" smtClean="0"/>
              <a:t>Test Stand</a:t>
            </a:r>
            <a:endParaRPr lang="en-GB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438400" y="3124200"/>
            <a:ext cx="1093598" cy="220647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5" t="39083" r="4027" b="35577"/>
          <a:stretch/>
        </p:blipFill>
        <p:spPr bwMode="auto">
          <a:xfrm>
            <a:off x="5862941" y="1034143"/>
            <a:ext cx="3103036" cy="16129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20040" y="6033954"/>
            <a:ext cx="3197105" cy="768365"/>
            <a:chOff x="323681" y="6033954"/>
            <a:chExt cx="3197105" cy="768365"/>
          </a:xfrm>
        </p:grpSpPr>
        <p:pic>
          <p:nvPicPr>
            <p:cNvPr id="23" name="Picture 22" descr="liu_ppt-04.jp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324" y="6117380"/>
              <a:ext cx="1097462" cy="619974"/>
            </a:xfrm>
            <a:prstGeom prst="rect">
              <a:avLst/>
            </a:prstGeom>
          </p:spPr>
        </p:pic>
        <p:pic>
          <p:nvPicPr>
            <p:cNvPr id="24" name="Picture 2" descr="C:\Users\wetering\AppData\Local\Temp\Rar$DI05.178\LOGO-60-CERN-cobranding-small.png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81" y="6033954"/>
              <a:ext cx="2997704" cy="768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" name="Straight Arrow Connector 9"/>
          <p:cNvCxnSpPr/>
          <p:nvPr/>
        </p:nvCxnSpPr>
        <p:spPr>
          <a:xfrm>
            <a:off x="2885864" y="2224566"/>
            <a:ext cx="758928" cy="265294"/>
          </a:xfrm>
          <a:prstGeom prst="straightConnector1">
            <a:avLst/>
          </a:prstGeom>
          <a:ln w="28575">
            <a:solidFill>
              <a:srgbClr val="0055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116288">
            <a:off x="2871632" y="202095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78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3109" t="32308" r="11880" b="16059"/>
          <a:stretch/>
        </p:blipFill>
        <p:spPr bwMode="auto">
          <a:xfrm>
            <a:off x="0" y="894007"/>
            <a:ext cx="5671126" cy="302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68" y="3585605"/>
            <a:ext cx="4277532" cy="287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4459" y="6269831"/>
            <a:ext cx="1143000" cy="334301"/>
          </a:xfrm>
        </p:spPr>
        <p:txBody>
          <a:bodyPr/>
          <a:lstStyle/>
          <a:p>
            <a:r>
              <a:rPr lang="en-US" dirty="0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9338" y="6438627"/>
            <a:ext cx="1135062" cy="373873"/>
          </a:xfrm>
        </p:spPr>
        <p:txBody>
          <a:bodyPr/>
          <a:lstStyle/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9" t="1391" r="25000" b="40786"/>
          <a:stretch/>
        </p:blipFill>
        <p:spPr>
          <a:xfrm rot="16200000">
            <a:off x="5186725" y="1610344"/>
            <a:ext cx="2564327" cy="1460153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0" y="3716389"/>
            <a:ext cx="510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The foil should be:</a:t>
            </a:r>
          </a:p>
          <a:p>
            <a:pPr marL="627063" indent="-627063"/>
            <a:r>
              <a:rPr lang="en-GB" dirty="0" smtClean="0"/>
              <a:t>&lt; </a:t>
            </a:r>
            <a:r>
              <a:rPr lang="en-GB" dirty="0"/>
              <a:t>250 </a:t>
            </a:r>
            <a:r>
              <a:rPr lang="en-GB" dirty="0" smtClean="0"/>
              <a:t>µg/cm</a:t>
            </a:r>
            <a:r>
              <a:rPr lang="en-GB" baseline="30000" dirty="0" smtClean="0"/>
              <a:t>2</a:t>
            </a:r>
            <a:r>
              <a:rPr lang="en-GB" dirty="0"/>
              <a:t> </a:t>
            </a:r>
            <a:r>
              <a:rPr lang="en-GB" dirty="0" smtClean="0"/>
              <a:t>to </a:t>
            </a:r>
            <a:r>
              <a:rPr lang="en-GB" dirty="0"/>
              <a:t>keep </a:t>
            </a:r>
            <a:r>
              <a:rPr lang="en-GB" dirty="0" err="1" smtClean="0"/>
              <a:t>emittance</a:t>
            </a:r>
            <a:r>
              <a:rPr lang="en-GB" dirty="0" smtClean="0"/>
              <a:t> growth below </a:t>
            </a:r>
            <a:r>
              <a:rPr lang="en-GB" dirty="0"/>
              <a:t>0.1 π∙µrad, for </a:t>
            </a:r>
            <a:r>
              <a:rPr lang="en-GB" dirty="0" smtClean="0"/>
              <a:t>the ~2 </a:t>
            </a:r>
            <a:r>
              <a:rPr lang="en-GB" dirty="0"/>
              <a:t>π∙µrad </a:t>
            </a:r>
            <a:r>
              <a:rPr lang="en-GB" dirty="0" smtClean="0"/>
              <a:t>LHC beam.</a:t>
            </a:r>
          </a:p>
          <a:p>
            <a:pPr marL="627063" indent="-627063"/>
            <a:r>
              <a:rPr lang="en-GB" dirty="0" smtClean="0"/>
              <a:t>&lt; </a:t>
            </a:r>
            <a:r>
              <a:rPr lang="en-GB" dirty="0"/>
              <a:t>200 </a:t>
            </a:r>
            <a:r>
              <a:rPr lang="en-GB" dirty="0" smtClean="0"/>
              <a:t>µg/cm</a:t>
            </a:r>
            <a:r>
              <a:rPr lang="en-GB" baseline="30000" dirty="0" smtClean="0"/>
              <a:t>2</a:t>
            </a:r>
            <a:r>
              <a:rPr lang="en-GB" dirty="0" smtClean="0"/>
              <a:t> to </a:t>
            </a:r>
            <a:r>
              <a:rPr lang="en-GB" dirty="0"/>
              <a:t>keep </a:t>
            </a:r>
            <a:r>
              <a:rPr lang="en-GB" dirty="0" smtClean="0"/>
              <a:t>uncontrolled beam </a:t>
            </a:r>
            <a:r>
              <a:rPr lang="en-GB" dirty="0"/>
              <a:t>loss below the 10</a:t>
            </a:r>
            <a:r>
              <a:rPr lang="en-GB" baseline="30000" dirty="0"/>
              <a:t>-4</a:t>
            </a:r>
            <a:r>
              <a:rPr lang="en-GB" dirty="0"/>
              <a:t> </a:t>
            </a:r>
            <a:r>
              <a:rPr lang="en-GB" dirty="0" smtClean="0"/>
              <a:t>level.</a:t>
            </a:r>
          </a:p>
          <a:p>
            <a:pPr marL="627063" indent="-627063"/>
            <a:r>
              <a:rPr lang="en-GB" dirty="0" smtClean="0"/>
              <a:t>&gt; 150 µg/cm</a:t>
            </a:r>
            <a:r>
              <a:rPr lang="en-GB" baseline="30000" dirty="0" smtClean="0"/>
              <a:t>2</a:t>
            </a:r>
            <a:r>
              <a:rPr lang="en-GB" dirty="0" smtClean="0"/>
              <a:t> to </a:t>
            </a:r>
            <a:r>
              <a:rPr lang="en-GB" dirty="0"/>
              <a:t>ensure a theoretical stripping efficiency &gt; 99 </a:t>
            </a:r>
            <a:r>
              <a:rPr lang="en-GB" dirty="0" smtClean="0"/>
              <a:t>%.</a:t>
            </a:r>
          </a:p>
          <a:p>
            <a:pPr marL="627063" indent="-627063"/>
            <a:r>
              <a:rPr lang="en-US" dirty="0" smtClean="0"/>
              <a:t>Chosen baseline foil thickness </a:t>
            </a:r>
            <a:r>
              <a:rPr lang="en-GB" b="1" i="1" dirty="0">
                <a:solidFill>
                  <a:schemeClr val="accent6">
                    <a:lumMod val="50000"/>
                  </a:schemeClr>
                </a:solidFill>
              </a:rPr>
              <a:t>200 </a:t>
            </a:r>
            <a:r>
              <a:rPr lang="en-GB" b="1" i="1" dirty="0" err="1">
                <a:solidFill>
                  <a:schemeClr val="accent6">
                    <a:lumMod val="50000"/>
                  </a:schemeClr>
                </a:solidFill>
              </a:rPr>
              <a:t>μg</a:t>
            </a:r>
            <a:r>
              <a:rPr lang="en-GB" b="1" i="1" dirty="0">
                <a:solidFill>
                  <a:schemeClr val="accent6">
                    <a:lumMod val="50000"/>
                  </a:schemeClr>
                </a:solidFill>
              </a:rPr>
              <a:t>/cm</a:t>
            </a:r>
            <a:r>
              <a:rPr lang="en-GB" b="1" i="1" baseline="30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en-GB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Stripping Foil </a:t>
            </a:r>
            <a:r>
              <a:rPr lang="en-US" dirty="0" smtClean="0"/>
              <a:t>Dimensions</a:t>
            </a:r>
            <a:endParaRPr lang="en-US" dirty="0"/>
          </a:p>
        </p:txBody>
      </p:sp>
      <p:sp>
        <p:nvSpPr>
          <p:cNvPr id="87" name="Date Placeholder 1"/>
          <p:cNvSpPr txBox="1">
            <a:spLocks/>
          </p:cNvSpPr>
          <p:nvPr/>
        </p:nvSpPr>
        <p:spPr>
          <a:xfrm>
            <a:off x="4800600" y="6211577"/>
            <a:ext cx="2590800" cy="6315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The Stripping Foil Test Stand in the</a:t>
            </a:r>
          </a:p>
          <a:p>
            <a:r>
              <a:rPr lang="en-GB" dirty="0" smtClean="0"/>
              <a:t>Linac4 Transfer Line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82305" y="1059677"/>
            <a:ext cx="2952428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dirty="0" smtClean="0"/>
              <a:t>H</a:t>
            </a:r>
            <a:r>
              <a:rPr lang="en-US" sz="1400" baseline="30000" dirty="0" smtClean="0"/>
              <a:t>−</a:t>
            </a:r>
            <a:r>
              <a:rPr lang="en-GB" sz="1400" dirty="0" smtClean="0"/>
              <a:t>, </a:t>
            </a:r>
            <a:r>
              <a:rPr lang="en-GB" sz="1400" dirty="0"/>
              <a:t>H</a:t>
            </a:r>
            <a:r>
              <a:rPr lang="en-GB" sz="1400" baseline="30000" dirty="0"/>
              <a:t>0</a:t>
            </a:r>
            <a:r>
              <a:rPr lang="en-GB" sz="1400" dirty="0"/>
              <a:t> and p</a:t>
            </a:r>
            <a:r>
              <a:rPr lang="en-GB" sz="1400" baseline="30000" dirty="0"/>
              <a:t>+</a:t>
            </a:r>
            <a:r>
              <a:rPr lang="en-GB" sz="1400" dirty="0"/>
              <a:t> yield </a:t>
            </a:r>
            <a:r>
              <a:rPr lang="en-GB" sz="1400" dirty="0" smtClean="0"/>
              <a:t>at 160 MeV as </a:t>
            </a:r>
            <a:r>
              <a:rPr lang="en-GB" sz="1400" dirty="0"/>
              <a:t>a function of stripping foil </a:t>
            </a:r>
            <a:r>
              <a:rPr lang="en-GB" sz="1400" dirty="0" smtClean="0"/>
              <a:t>thickness.</a:t>
            </a:r>
            <a:endParaRPr lang="en-GB" sz="1400" dirty="0"/>
          </a:p>
        </p:txBody>
      </p:sp>
      <p:cxnSp>
        <p:nvCxnSpPr>
          <p:cNvPr id="90" name="Straight Connector 89"/>
          <p:cNvCxnSpPr/>
          <p:nvPr/>
        </p:nvCxnSpPr>
        <p:spPr>
          <a:xfrm flipV="1">
            <a:off x="2355742" y="1874626"/>
            <a:ext cx="0" cy="1666739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457200" y="1874626"/>
            <a:ext cx="18288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W:\PSB\Stripping Foil\images\Stripping Foils\5-4-2011\IMAG009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4" r="30797" b="18790"/>
          <a:stretch/>
        </p:blipFill>
        <p:spPr bwMode="auto">
          <a:xfrm>
            <a:off x="7325964" y="1058258"/>
            <a:ext cx="1631052" cy="256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8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4459" y="6269831"/>
            <a:ext cx="1143000" cy="334301"/>
          </a:xfrm>
        </p:spPr>
        <p:txBody>
          <a:bodyPr/>
          <a:lstStyle/>
          <a:p>
            <a:r>
              <a:rPr lang="en-US" dirty="0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9338" y="6438627"/>
            <a:ext cx="1135062" cy="373873"/>
          </a:xfrm>
        </p:spPr>
        <p:txBody>
          <a:bodyPr/>
          <a:lstStyle/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Stripping Foil </a:t>
            </a:r>
            <a:r>
              <a:rPr lang="en-US" dirty="0" smtClean="0"/>
              <a:t>Heating</a:t>
            </a:r>
            <a:endParaRPr lang="en-US" dirty="0"/>
          </a:p>
        </p:txBody>
      </p:sp>
      <p:sp>
        <p:nvSpPr>
          <p:cNvPr id="87" name="Date Placeholder 1"/>
          <p:cNvSpPr txBox="1">
            <a:spLocks/>
          </p:cNvSpPr>
          <p:nvPr/>
        </p:nvSpPr>
        <p:spPr>
          <a:xfrm>
            <a:off x="4800600" y="6211577"/>
            <a:ext cx="2590800" cy="6315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The Stripping Foil Test Stand in the</a:t>
            </a:r>
          </a:p>
          <a:p>
            <a:r>
              <a:rPr lang="en-GB" dirty="0" smtClean="0"/>
              <a:t>Linac4 Transfer Line</a:t>
            </a:r>
            <a:endParaRPr lang="en-US" dirty="0"/>
          </a:p>
        </p:txBody>
      </p:sp>
      <p:pic>
        <p:nvPicPr>
          <p:cNvPr id="1026" name="Picture 2" descr="W:\Notes\PAC09\TU6RFP025f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3" y="1260854"/>
            <a:ext cx="4150827" cy="313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17715" y="4577888"/>
            <a:ext cx="86676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Peak temperature </a:t>
            </a:r>
            <a:r>
              <a:rPr lang="en-GB" dirty="0" smtClean="0"/>
              <a:t>on the 20 x 20mm centre area (left) and evolution </a:t>
            </a:r>
            <a:r>
              <a:rPr lang="en-GB" dirty="0"/>
              <a:t>of maximum </a:t>
            </a:r>
            <a:r>
              <a:rPr lang="en-GB" dirty="0" smtClean="0"/>
              <a:t>temperature (right) </a:t>
            </a:r>
            <a:r>
              <a:rPr lang="en-GB" dirty="0"/>
              <a:t>in carbon foil for </a:t>
            </a:r>
            <a:r>
              <a:rPr lang="en-GB" dirty="0" smtClean="0"/>
              <a:t>1.3 x </a:t>
            </a:r>
            <a:r>
              <a:rPr lang="en-GB" dirty="0"/>
              <a:t>10</a:t>
            </a:r>
            <a:r>
              <a:rPr lang="en-GB" baseline="30000" dirty="0"/>
              <a:t>13</a:t>
            </a:r>
            <a:r>
              <a:rPr lang="en-GB" dirty="0"/>
              <a:t> p</a:t>
            </a:r>
            <a:r>
              <a:rPr lang="en-GB" baseline="30000" dirty="0"/>
              <a:t>+</a:t>
            </a:r>
            <a:r>
              <a:rPr lang="en-GB" dirty="0"/>
              <a:t> </a:t>
            </a:r>
            <a:r>
              <a:rPr lang="en-GB" dirty="0" smtClean="0"/>
              <a:t>beam </a:t>
            </a:r>
            <a:r>
              <a:rPr lang="en-GB" dirty="0"/>
              <a:t>injected at 1.2 s intervals. The equilibrium peak temperature is about 650 K</a:t>
            </a:r>
            <a:r>
              <a:rPr lang="en-GB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9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Thermal foil damage is </a:t>
            </a:r>
            <a:r>
              <a:rPr lang="en-GB" dirty="0" smtClean="0"/>
              <a:t>unlikely </a:t>
            </a:r>
            <a:r>
              <a:rPr lang="en-GB" dirty="0"/>
              <a:t>to be a foil lifetime or performance issue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 cstate="print"/>
          <a:srcRect l="7738" t="5223" r="7540" b="5475"/>
          <a:stretch>
            <a:fillRect/>
          </a:stretch>
        </p:blipFill>
        <p:spPr bwMode="auto">
          <a:xfrm>
            <a:off x="4758611" y="1222362"/>
            <a:ext cx="4114427" cy="330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537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possibilities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16379"/>
            <a:ext cx="8226854" cy="4667421"/>
          </a:xfrm>
        </p:spPr>
        <p:txBody>
          <a:bodyPr>
            <a:noAutofit/>
          </a:bodyPr>
          <a:lstStyle/>
          <a:p>
            <a:r>
              <a:rPr lang="en-GB" sz="2100" dirty="0" smtClean="0"/>
              <a:t>Stripping efficiency by measuring the BCT current </a:t>
            </a:r>
            <a:r>
              <a:rPr lang="en-GB" sz="2100" dirty="0"/>
              <a:t>before and after the foil </a:t>
            </a:r>
            <a:r>
              <a:rPr lang="en-GB" sz="2100" dirty="0" smtClean="0"/>
              <a:t>(</a:t>
            </a:r>
            <a:r>
              <a:rPr lang="en-GB" sz="2100" dirty="0"/>
              <a:t>resolution of 0.1 </a:t>
            </a:r>
            <a:r>
              <a:rPr lang="en-GB" sz="2100" dirty="0" smtClean="0"/>
              <a:t>mA).</a:t>
            </a:r>
          </a:p>
          <a:p>
            <a:r>
              <a:rPr lang="en-GB" sz="2100" dirty="0" smtClean="0"/>
              <a:t>Beam losses </a:t>
            </a:r>
            <a:r>
              <a:rPr lang="en-GB" sz="2100" dirty="0"/>
              <a:t>at the level of few 10</a:t>
            </a:r>
            <a:r>
              <a:rPr lang="en-GB" sz="2100" baseline="30000" dirty="0"/>
              <a:t>9</a:t>
            </a:r>
            <a:r>
              <a:rPr lang="en-GB" sz="2100" dirty="0"/>
              <a:t> </a:t>
            </a:r>
            <a:r>
              <a:rPr lang="en-GB" sz="2100" dirty="0" smtClean="0"/>
              <a:t>protons are expected for 10</a:t>
            </a:r>
            <a:r>
              <a:rPr lang="en-GB" sz="2100" baseline="30000" dirty="0" smtClean="0"/>
              <a:t>14</a:t>
            </a:r>
            <a:r>
              <a:rPr lang="en-GB" sz="2100" dirty="0" smtClean="0"/>
              <a:t> </a:t>
            </a:r>
            <a:r>
              <a:rPr lang="en-GB" sz="2100" dirty="0"/>
              <a:t>H</a:t>
            </a:r>
            <a:r>
              <a:rPr lang="en-GB" sz="2100" baseline="30000" dirty="0"/>
              <a:t>−</a:t>
            </a:r>
            <a:r>
              <a:rPr lang="en-GB" sz="2100" dirty="0"/>
              <a:t> nominal intensity </a:t>
            </a:r>
            <a:r>
              <a:rPr lang="en-GB" sz="2100" dirty="0" smtClean="0"/>
              <a:t>from L4.</a:t>
            </a:r>
          </a:p>
          <a:p>
            <a:r>
              <a:rPr lang="en-GB" sz="2100" dirty="0"/>
              <a:t>A rough estimate of the </a:t>
            </a:r>
            <a:r>
              <a:rPr lang="en-GB" sz="2100" dirty="0" err="1"/>
              <a:t>emittance</a:t>
            </a:r>
            <a:r>
              <a:rPr lang="en-GB" sz="2100" dirty="0"/>
              <a:t> growth </a:t>
            </a:r>
            <a:r>
              <a:rPr lang="en-GB" sz="2100" dirty="0" smtClean="0"/>
              <a:t>through </a:t>
            </a:r>
            <a:r>
              <a:rPr lang="en-GB" sz="2100" dirty="0"/>
              <a:t>the stripping foil </a:t>
            </a:r>
            <a:r>
              <a:rPr lang="en-GB" sz="2100" dirty="0" smtClean="0"/>
              <a:t>could be </a:t>
            </a:r>
            <a:r>
              <a:rPr lang="en-GB" sz="2100" dirty="0"/>
              <a:t>obtained </a:t>
            </a:r>
            <a:r>
              <a:rPr lang="en-GB" sz="2100" dirty="0" smtClean="0"/>
              <a:t>by using </a:t>
            </a:r>
            <a:r>
              <a:rPr lang="en-GB" sz="2100" dirty="0"/>
              <a:t>the </a:t>
            </a:r>
            <a:r>
              <a:rPr lang="en-GB" sz="2100" dirty="0" smtClean="0"/>
              <a:t>SEM profile grids.</a:t>
            </a:r>
          </a:p>
          <a:p>
            <a:r>
              <a:rPr lang="en-GB" sz="2100" dirty="0" smtClean="0"/>
              <a:t>The </a:t>
            </a:r>
            <a:r>
              <a:rPr lang="en-GB" sz="2100" dirty="0"/>
              <a:t>PSB injection worst failure </a:t>
            </a:r>
            <a:r>
              <a:rPr lang="en-GB" sz="2100" dirty="0" smtClean="0"/>
              <a:t>scenario can </a:t>
            </a:r>
            <a:r>
              <a:rPr lang="en-GB" sz="2100" dirty="0"/>
              <a:t>be simulated by hitting the foil with a 400 µs pulse and </a:t>
            </a:r>
            <a:r>
              <a:rPr lang="en-GB" sz="2100" dirty="0" smtClean="0"/>
              <a:t>minimum </a:t>
            </a:r>
            <a:r>
              <a:rPr lang="en-GB" sz="2100" dirty="0"/>
              <a:t>beam </a:t>
            </a:r>
            <a:r>
              <a:rPr lang="en-GB" sz="2100" dirty="0" smtClean="0"/>
              <a:t>size.</a:t>
            </a:r>
          </a:p>
          <a:p>
            <a:r>
              <a:rPr lang="en-GB" sz="2100" dirty="0" smtClean="0"/>
              <a:t>Many </a:t>
            </a:r>
            <a:r>
              <a:rPr lang="en-GB" sz="2100" dirty="0"/>
              <a:t>mechanical </a:t>
            </a:r>
            <a:r>
              <a:rPr lang="en-GB" sz="2100" dirty="0" smtClean="0"/>
              <a:t>cycles </a:t>
            </a:r>
            <a:r>
              <a:rPr lang="en-GB" sz="2100" dirty="0"/>
              <a:t>and movement of the foil, with and without </a:t>
            </a:r>
            <a:r>
              <a:rPr lang="en-GB" sz="2100" dirty="0" smtClean="0"/>
              <a:t>beam to </a:t>
            </a:r>
            <a:r>
              <a:rPr lang="en-GB" sz="2100" dirty="0"/>
              <a:t>test </a:t>
            </a:r>
            <a:r>
              <a:rPr lang="en-GB" sz="2100" dirty="0" smtClean="0"/>
              <a:t>rigidity </a:t>
            </a:r>
            <a:r>
              <a:rPr lang="en-GB" sz="2100" dirty="0"/>
              <a:t>of different types of </a:t>
            </a:r>
            <a:r>
              <a:rPr lang="en-GB" sz="2100" dirty="0" smtClean="0"/>
              <a:t>foils.</a:t>
            </a:r>
          </a:p>
          <a:p>
            <a:r>
              <a:rPr lang="en-GB" sz="2100" dirty="0" smtClean="0"/>
              <a:t>The </a:t>
            </a:r>
            <a:r>
              <a:rPr lang="en-GB" sz="2100" dirty="0"/>
              <a:t>BTV system will be </a:t>
            </a:r>
            <a:r>
              <a:rPr lang="en-GB" sz="2100" dirty="0" smtClean="0"/>
              <a:t>tested, </a:t>
            </a:r>
            <a:r>
              <a:rPr lang="en-GB" sz="2100" dirty="0"/>
              <a:t>including </a:t>
            </a:r>
            <a:r>
              <a:rPr lang="en-GB" sz="2100" dirty="0" smtClean="0"/>
              <a:t>correct </a:t>
            </a:r>
            <a:r>
              <a:rPr lang="en-GB" sz="2100" dirty="0"/>
              <a:t>filters </a:t>
            </a:r>
            <a:r>
              <a:rPr lang="en-GB" sz="2100" dirty="0" smtClean="0"/>
              <a:t>selection for beam </a:t>
            </a:r>
            <a:r>
              <a:rPr lang="en-GB" sz="2100" dirty="0"/>
              <a:t>measurements over a large range of beam </a:t>
            </a:r>
            <a:r>
              <a:rPr lang="en-GB" sz="2100" dirty="0" smtClean="0"/>
              <a:t>intensities as well as the Foil – BTV screen interference interlock.</a:t>
            </a:r>
            <a:endParaRPr lang="en-GB" sz="2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4459" y="6269831"/>
            <a:ext cx="1143000" cy="334301"/>
          </a:xfrm>
        </p:spPr>
        <p:txBody>
          <a:bodyPr/>
          <a:lstStyle/>
          <a:p>
            <a:r>
              <a:rPr lang="en-US" dirty="0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9338" y="6438627"/>
            <a:ext cx="1135062" cy="373873"/>
          </a:xfrm>
        </p:spPr>
        <p:txBody>
          <a:bodyPr/>
          <a:lstStyle/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1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9451" y="1325606"/>
            <a:ext cx="8226854" cy="4667421"/>
          </a:xfrm>
        </p:spPr>
        <p:txBody>
          <a:bodyPr>
            <a:normAutofit/>
          </a:bodyPr>
          <a:lstStyle/>
          <a:p>
            <a:pPr marL="493713"/>
            <a:r>
              <a:rPr lang="en-GB" sz="2200" dirty="0"/>
              <a:t>A stripping foil test stand </a:t>
            </a:r>
            <a:r>
              <a:rPr lang="en-GB" sz="2200" dirty="0" smtClean="0"/>
              <a:t>in </a:t>
            </a:r>
            <a:r>
              <a:rPr lang="en-GB" sz="2200" dirty="0"/>
              <a:t>the Linac4 </a:t>
            </a:r>
            <a:r>
              <a:rPr lang="en-GB" sz="2200" dirty="0" smtClean="0"/>
              <a:t>transfer line will allow testing of the </a:t>
            </a:r>
            <a:r>
              <a:rPr lang="en-GB" sz="2200" dirty="0"/>
              <a:t>foil </a:t>
            </a:r>
            <a:r>
              <a:rPr lang="en-GB" sz="2200" dirty="0" smtClean="0"/>
              <a:t>exchange </a:t>
            </a:r>
            <a:r>
              <a:rPr lang="en-GB" sz="2200" dirty="0"/>
              <a:t>mechanism, </a:t>
            </a:r>
            <a:r>
              <a:rPr lang="en-GB" sz="2200" dirty="0" smtClean="0"/>
              <a:t>controls, and instrumentation.</a:t>
            </a:r>
          </a:p>
          <a:p>
            <a:pPr marL="493713"/>
            <a:endParaRPr lang="en-GB" sz="1000" dirty="0" smtClean="0"/>
          </a:p>
          <a:p>
            <a:pPr marL="493713"/>
            <a:r>
              <a:rPr lang="en-GB" sz="2200" dirty="0" smtClean="0"/>
              <a:t>It </a:t>
            </a:r>
            <a:r>
              <a:rPr lang="en-GB" sz="2200" dirty="0"/>
              <a:t>will also allow </a:t>
            </a:r>
            <a:r>
              <a:rPr lang="en-GB" sz="2200" dirty="0" smtClean="0"/>
              <a:t>measurement</a:t>
            </a:r>
            <a:r>
              <a:rPr lang="en-GB" sz="2200" dirty="0"/>
              <a:t>, at the % level, of the stripping efficiency for different </a:t>
            </a:r>
            <a:r>
              <a:rPr lang="en-GB" sz="2200" dirty="0" smtClean="0"/>
              <a:t>foils.</a:t>
            </a:r>
          </a:p>
          <a:p>
            <a:pPr marL="493713"/>
            <a:endParaRPr lang="en-GB" sz="1000" dirty="0"/>
          </a:p>
          <a:p>
            <a:pPr marL="493713"/>
            <a:r>
              <a:rPr lang="en-GB" sz="2200" dirty="0" smtClean="0"/>
              <a:t>A </a:t>
            </a:r>
            <a:r>
              <a:rPr lang="en-GB" sz="2200" dirty="0"/>
              <a:t>rough estimate of the </a:t>
            </a:r>
            <a:r>
              <a:rPr lang="en-GB" sz="2200" dirty="0" err="1"/>
              <a:t>emittance</a:t>
            </a:r>
            <a:r>
              <a:rPr lang="en-GB" sz="2200" dirty="0"/>
              <a:t> growth of the beam through the stripping foil can also be obtained</a:t>
            </a:r>
            <a:r>
              <a:rPr lang="en-GB" sz="2200" dirty="0" smtClean="0"/>
              <a:t>.</a:t>
            </a:r>
          </a:p>
          <a:p>
            <a:pPr marL="493713"/>
            <a:endParaRPr lang="en-GB" sz="1000" dirty="0" smtClean="0"/>
          </a:p>
          <a:p>
            <a:pPr marL="493713"/>
            <a:r>
              <a:rPr lang="en-GB" sz="2200" dirty="0" smtClean="0"/>
              <a:t>The </a:t>
            </a:r>
            <a:r>
              <a:rPr lang="en-GB" sz="2200" dirty="0"/>
              <a:t>operation of the test stand will be in parallel with Linac4 operation and is anticipated to start autumn 2015.</a:t>
            </a:r>
          </a:p>
          <a:p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4459" y="6269831"/>
            <a:ext cx="1143000" cy="334301"/>
          </a:xfrm>
        </p:spPr>
        <p:txBody>
          <a:bodyPr/>
          <a:lstStyle/>
          <a:p>
            <a:r>
              <a:rPr lang="en-US" dirty="0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9338" y="6438627"/>
            <a:ext cx="1135062" cy="373873"/>
          </a:xfrm>
        </p:spPr>
        <p:txBody>
          <a:bodyPr/>
          <a:lstStyle/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31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andscapel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2" y="2029633"/>
            <a:ext cx="8717280" cy="382219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12391" y="2600393"/>
            <a:ext cx="8701471" cy="106487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2800" b="1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3600" dirty="0" smtClean="0"/>
              <a:t>The Stripping Foil Test Stand in the Linac4 Transfer Line</a:t>
            </a:r>
            <a:endParaRPr lang="en-US" sz="3600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02667" y="4474882"/>
            <a:ext cx="8701471" cy="4236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mtClean="0"/>
              <a:t>W. Weterings</a:t>
            </a:r>
            <a:endParaRPr lang="fr-CH" dirty="0" smtClean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04486" y="2320780"/>
            <a:ext cx="8701471" cy="42369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0055A0"/>
              </a:buClr>
              <a:buFontTx/>
              <a:buNone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lnSpc>
                <a:spcPct val="100000"/>
              </a:lnSpc>
              <a:spcBef>
                <a:spcPts val="1080"/>
              </a:spcBef>
              <a:buClr>
                <a:srgbClr val="0055A0"/>
              </a:buClr>
              <a:buSzPct val="70000"/>
              <a:buFont typeface="Wingdings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lnSpc>
                <a:spcPct val="100000"/>
              </a:lnSpc>
              <a:spcBef>
                <a:spcPts val="984"/>
              </a:spcBef>
              <a:buClrTx/>
              <a:buSzPct val="100000"/>
              <a:buFont typeface="Lucida Grande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/>
              <a:t>27th International Conference of the International Nuclear Target Development Society (INTDS-2014)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6582" y="5116286"/>
            <a:ext cx="8707556" cy="735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ctr">
              <a:spcBef>
                <a:spcPct val="0"/>
              </a:spcBef>
              <a:buNone/>
            </a:pPr>
            <a:r>
              <a:rPr lang="fr-CH" sz="1400" b="0" dirty="0" smtClean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C. Bracco, R. Noulibos, Y. Sillanoli, P. van Trappen</a:t>
            </a:r>
          </a:p>
          <a:p>
            <a:pPr lvl="0" algn="ctr">
              <a:spcBef>
                <a:spcPct val="0"/>
              </a:spcBef>
              <a:buNone/>
            </a:pPr>
            <a:r>
              <a:rPr lang="fr-CH" sz="1400" b="0" dirty="0" smtClean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CERN, </a:t>
            </a:r>
            <a:r>
              <a:rPr lang="fr-CH" sz="1400" b="0" dirty="0" err="1" smtClean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European</a:t>
            </a:r>
            <a:r>
              <a:rPr lang="fr-CH" sz="1400" b="0" dirty="0" smtClean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fr-CH" sz="1400" b="0" dirty="0" err="1" smtClean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Organization</a:t>
            </a:r>
            <a:r>
              <a:rPr lang="fr-CH" sz="1400" b="0" dirty="0" smtClean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 for </a:t>
            </a:r>
            <a:r>
              <a:rPr lang="fr-CH" sz="1400" b="0" dirty="0" err="1" smtClean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Nuclear</a:t>
            </a:r>
            <a:r>
              <a:rPr lang="fr-CH" sz="1400" b="0" dirty="0" smtClean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fr-CH" sz="1400" b="0" dirty="0" err="1" smtClean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Research</a:t>
            </a:r>
            <a:r>
              <a:rPr lang="fr-CH" sz="1400" b="0" dirty="0" smtClean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, CH-1211 Geneva 23, </a:t>
            </a:r>
            <a:r>
              <a:rPr lang="fr-CH" sz="1400" b="0" dirty="0" err="1" smtClean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Switzerland</a:t>
            </a:r>
            <a:endParaRPr lang="fr-CH" sz="1400" b="0" dirty="0" smtClean="0">
              <a:solidFill>
                <a:srgbClr val="FFFFFF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7" name="Picture 6" descr="liu_ppt-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407" y="326212"/>
            <a:ext cx="2290064" cy="12936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06353" y="5990095"/>
            <a:ext cx="875654" cy="867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24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85" y="1325563"/>
            <a:ext cx="7804254" cy="466725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24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2" y="1325563"/>
            <a:ext cx="6223000" cy="4667250"/>
          </a:xfrm>
        </p:spPr>
      </p:pic>
    </p:spTree>
    <p:extLst>
      <p:ext uri="{BB962C8B-B14F-4D97-AF65-F5344CB8AC3E}">
        <p14:creationId xmlns:p14="http://schemas.microsoft.com/office/powerpoint/2010/main" val="20662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5506"/>
            <a:ext cx="8226425" cy="4627364"/>
          </a:xfrm>
        </p:spPr>
      </p:pic>
    </p:spTree>
    <p:extLst>
      <p:ext uri="{BB962C8B-B14F-4D97-AF65-F5344CB8AC3E}">
        <p14:creationId xmlns:p14="http://schemas.microsoft.com/office/powerpoint/2010/main" val="41247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85" y="1325563"/>
            <a:ext cx="7804254" cy="4667250"/>
          </a:xfrm>
        </p:spPr>
      </p:pic>
    </p:spTree>
    <p:extLst>
      <p:ext uri="{BB962C8B-B14F-4D97-AF65-F5344CB8AC3E}">
        <p14:creationId xmlns:p14="http://schemas.microsoft.com/office/powerpoint/2010/main" val="403117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5506"/>
            <a:ext cx="8226425" cy="4627364"/>
          </a:xfrm>
        </p:spPr>
      </p:pic>
    </p:spTree>
    <p:extLst>
      <p:ext uri="{BB962C8B-B14F-4D97-AF65-F5344CB8AC3E}">
        <p14:creationId xmlns:p14="http://schemas.microsoft.com/office/powerpoint/2010/main" val="22543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Overview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LIU Project</a:t>
            </a:r>
          </a:p>
          <a:p>
            <a:pPr lvl="1"/>
            <a:r>
              <a:rPr lang="en-US" dirty="0" smtClean="0"/>
              <a:t>Linac4</a:t>
            </a:r>
          </a:p>
          <a:p>
            <a:pPr lvl="1"/>
            <a:r>
              <a:rPr lang="en-US" dirty="0" smtClean="0"/>
              <a:t>PSB Injection Region Configuration</a:t>
            </a:r>
          </a:p>
          <a:p>
            <a:r>
              <a:rPr lang="en-US" dirty="0" smtClean="0"/>
              <a:t>Stripping Foil Test Stand</a:t>
            </a:r>
            <a:endParaRPr lang="en-GB" dirty="0"/>
          </a:p>
          <a:p>
            <a:r>
              <a:rPr lang="en-US" dirty="0"/>
              <a:t>Layout &amp; Instrumentation</a:t>
            </a:r>
          </a:p>
          <a:p>
            <a:r>
              <a:rPr lang="en-US" dirty="0" smtClean="0"/>
              <a:t>Foil Handling Mechanism</a:t>
            </a:r>
          </a:p>
          <a:p>
            <a:r>
              <a:rPr lang="en-US" dirty="0" smtClean="0"/>
              <a:t>Stripping Foil Specification</a:t>
            </a:r>
          </a:p>
          <a:p>
            <a:r>
              <a:rPr lang="en-US" dirty="0" smtClean="0"/>
              <a:t>Test possibilities</a:t>
            </a:r>
          </a:p>
          <a:p>
            <a:r>
              <a:rPr lang="en-US" dirty="0" smtClean="0"/>
              <a:t>Conclusion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4459" y="6269831"/>
            <a:ext cx="1143000" cy="334301"/>
          </a:xfrm>
        </p:spPr>
        <p:txBody>
          <a:bodyPr/>
          <a:lstStyle/>
          <a:p>
            <a:r>
              <a:rPr lang="en-US" dirty="0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9338" y="6438627"/>
            <a:ext cx="1135062" cy="373873"/>
          </a:xfrm>
        </p:spPr>
        <p:txBody>
          <a:bodyPr/>
          <a:lstStyle/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3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5094" y="864290"/>
            <a:ext cx="5408798" cy="3732298"/>
            <a:chOff x="155094" y="864290"/>
            <a:chExt cx="5408798" cy="3732298"/>
          </a:xfrm>
        </p:grpSpPr>
        <p:pic>
          <p:nvPicPr>
            <p:cNvPr id="2050" name="Picture 2" descr="C:\Users\wetering\AppData\Local\Microsoft\Windows\Temporary Internet Files\Content.IE5\IHNYN1ER\Poster-2013-377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1" t="13662" r="17620" b="25176"/>
            <a:stretch/>
          </p:blipFill>
          <p:spPr bwMode="auto">
            <a:xfrm>
              <a:off x="155094" y="864290"/>
              <a:ext cx="5408798" cy="373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2141508" y="3948003"/>
              <a:ext cx="580817" cy="161583"/>
              <a:chOff x="2138363" y="3949020"/>
              <a:chExt cx="580817" cy="161583"/>
            </a:xfrm>
          </p:grpSpPr>
          <p:sp>
            <p:nvSpPr>
              <p:cNvPr id="100" name="TextBox 99"/>
              <p:cNvSpPr txBox="1"/>
              <p:nvPr/>
            </p:nvSpPr>
            <p:spPr>
              <a:xfrm>
                <a:off x="2138363" y="4002881"/>
                <a:ext cx="361885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00" dirty="0" smtClean="0">
                    <a:solidFill>
                      <a:srgbClr val="8238BA"/>
                    </a:solidFill>
                  </a:rPr>
                  <a:t>LINAC 4</a:t>
                </a:r>
                <a:endParaRPr lang="en-GB" sz="700" dirty="0">
                  <a:solidFill>
                    <a:srgbClr val="8238BA"/>
                  </a:solidFill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2576512" y="3949020"/>
                <a:ext cx="142668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00" dirty="0">
                    <a:solidFill>
                      <a:srgbClr val="FF0000"/>
                    </a:solidFill>
                  </a:rPr>
                  <a:t>H− </a:t>
                </a:r>
                <a:endParaRPr lang="en-GB" sz="7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Isosceles Triangle 7"/>
            <p:cNvSpPr/>
            <p:nvPr/>
          </p:nvSpPr>
          <p:spPr>
            <a:xfrm rot="2585907">
              <a:off x="2560076" y="3863482"/>
              <a:ext cx="9328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4459" y="6269831"/>
            <a:ext cx="1143000" cy="334301"/>
          </a:xfrm>
        </p:spPr>
        <p:txBody>
          <a:bodyPr/>
          <a:lstStyle/>
          <a:p>
            <a:r>
              <a:rPr lang="en-US" dirty="0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9338" y="6438627"/>
            <a:ext cx="1135062" cy="373873"/>
          </a:xfrm>
        </p:spPr>
        <p:txBody>
          <a:bodyPr/>
          <a:lstStyle/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969454"/>
            <a:ext cx="8839200" cy="1295400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050" dirty="0" smtClean="0"/>
              <a:t>LHC Injectors Upgrade (LIU) Project </a:t>
            </a:r>
            <a:r>
              <a:rPr lang="en-GB" sz="2050" dirty="0" smtClean="0"/>
              <a:t>comprises </a:t>
            </a:r>
            <a:r>
              <a:rPr lang="en-GB" sz="2050" dirty="0"/>
              <a:t>a new </a:t>
            </a:r>
            <a:r>
              <a:rPr lang="en-GB" sz="2050" dirty="0" smtClean="0"/>
              <a:t>Linac4</a:t>
            </a:r>
            <a:r>
              <a:rPr lang="en-GB" sz="2050" dirty="0"/>
              <a:t>, as well as major upgrades and renovations of the Proton Synchrotron Booster (PSB), the Proton Synchrotron (PS) and the Super Proton Synchrotron (SPS</a:t>
            </a:r>
            <a:r>
              <a:rPr lang="en-GB" sz="2050" dirty="0" smtClean="0"/>
              <a:t>). </a:t>
            </a:r>
            <a:endParaRPr lang="en-GB" sz="2050" dirty="0"/>
          </a:p>
        </p:txBody>
      </p:sp>
      <p:grpSp>
        <p:nvGrpSpPr>
          <p:cNvPr id="52" name="Group 51"/>
          <p:cNvGrpSpPr/>
          <p:nvPr/>
        </p:nvGrpSpPr>
        <p:grpSpPr>
          <a:xfrm>
            <a:off x="5337284" y="118940"/>
            <a:ext cx="3694674" cy="4727052"/>
            <a:chOff x="88900" y="296597"/>
            <a:chExt cx="3694674" cy="4727052"/>
          </a:xfrm>
        </p:grpSpPr>
        <p:sp>
          <p:nvSpPr>
            <p:cNvPr id="53" name="Text Box 2"/>
            <p:cNvSpPr txBox="1">
              <a:spLocks noChangeArrowheads="1"/>
            </p:cNvSpPr>
            <p:nvPr/>
          </p:nvSpPr>
          <p:spPr bwMode="auto">
            <a:xfrm>
              <a:off x="1636713" y="2075947"/>
              <a:ext cx="595312" cy="2154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t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PSB</a:t>
              </a: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1966913" y="3509169"/>
              <a:ext cx="650875" cy="2154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t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prstClr val="black"/>
                  </a:solidFill>
                  <a:cs typeface="Arial" charset="0"/>
                </a:rPr>
                <a:t>SPS</a:t>
              </a: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1709738" y="2784437"/>
              <a:ext cx="425116" cy="2154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PS</a:t>
              </a:r>
            </a:p>
          </p:txBody>
        </p:sp>
        <p:sp>
          <p:nvSpPr>
            <p:cNvPr id="56" name="Text Box 13"/>
            <p:cNvSpPr txBox="1">
              <a:spLocks noChangeArrowheads="1"/>
            </p:cNvSpPr>
            <p:nvPr/>
          </p:nvSpPr>
          <p:spPr bwMode="auto">
            <a:xfrm>
              <a:off x="1770063" y="4309269"/>
              <a:ext cx="1035050" cy="55562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t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LHC / 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 smtClean="0">
                  <a:solidFill>
                    <a:prstClr val="black"/>
                  </a:solidFill>
                  <a:cs typeface="Arial" charset="0"/>
                </a:rPr>
                <a:t>HL-LHC</a:t>
              </a:r>
              <a:endParaRPr lang="en-GB" sz="1400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7" name="Line 16"/>
            <p:cNvSpPr>
              <a:spLocks noChangeShapeType="1"/>
            </p:cNvSpPr>
            <p:nvPr/>
          </p:nvSpPr>
          <p:spPr bwMode="auto">
            <a:xfrm>
              <a:off x="2119312" y="3350419"/>
              <a:ext cx="0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8" name="Text Box 25"/>
            <p:cNvSpPr txBox="1">
              <a:spLocks noChangeArrowheads="1"/>
            </p:cNvSpPr>
            <p:nvPr/>
          </p:nvSpPr>
          <p:spPr bwMode="auto">
            <a:xfrm rot="16200000">
              <a:off x="-574675" y="2737876"/>
              <a:ext cx="16319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Output energy</a:t>
              </a:r>
            </a:p>
          </p:txBody>
        </p:sp>
        <p:sp>
          <p:nvSpPr>
            <p:cNvPr id="59" name="Line 28"/>
            <p:cNvSpPr>
              <a:spLocks noChangeShapeType="1"/>
            </p:cNvSpPr>
            <p:nvPr/>
          </p:nvSpPr>
          <p:spPr bwMode="auto">
            <a:xfrm flipH="1" flipV="1">
              <a:off x="374650" y="2286510"/>
              <a:ext cx="1597025" cy="79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0" name="Text Box 35"/>
            <p:cNvSpPr txBox="1">
              <a:spLocks noChangeArrowheads="1"/>
            </p:cNvSpPr>
            <p:nvPr/>
          </p:nvSpPr>
          <p:spPr bwMode="auto">
            <a:xfrm>
              <a:off x="385763" y="1574007"/>
              <a:ext cx="8937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prstClr val="black"/>
                  </a:solidFill>
                  <a:cs typeface="Arial" charset="0"/>
                </a:rPr>
                <a:t>160 MeV</a:t>
              </a:r>
            </a:p>
          </p:txBody>
        </p:sp>
        <p:sp>
          <p:nvSpPr>
            <p:cNvPr id="61" name="Text Box 36"/>
            <p:cNvSpPr txBox="1">
              <a:spLocks noChangeArrowheads="1"/>
            </p:cNvSpPr>
            <p:nvPr/>
          </p:nvSpPr>
          <p:spPr bwMode="auto">
            <a:xfrm>
              <a:off x="404813" y="2041602"/>
              <a:ext cx="84189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1.4 GeV</a:t>
              </a:r>
            </a:p>
          </p:txBody>
        </p:sp>
        <p:sp>
          <p:nvSpPr>
            <p:cNvPr id="62" name="Text Box 38"/>
            <p:cNvSpPr txBox="1">
              <a:spLocks noChangeArrowheads="1"/>
            </p:cNvSpPr>
            <p:nvPr/>
          </p:nvSpPr>
          <p:spPr bwMode="auto">
            <a:xfrm>
              <a:off x="396875" y="2730539"/>
              <a:ext cx="7922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prstClr val="black"/>
                  </a:solidFill>
                  <a:cs typeface="Arial" charset="0"/>
                </a:rPr>
                <a:t>26 GeV</a:t>
              </a:r>
            </a:p>
          </p:txBody>
        </p:sp>
        <p:sp>
          <p:nvSpPr>
            <p:cNvPr id="63" name="Text Box 40"/>
            <p:cNvSpPr txBox="1">
              <a:spLocks noChangeArrowheads="1"/>
            </p:cNvSpPr>
            <p:nvPr/>
          </p:nvSpPr>
          <p:spPr bwMode="auto">
            <a:xfrm>
              <a:off x="382588" y="3417171"/>
              <a:ext cx="8915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450 GeV</a:t>
              </a:r>
            </a:p>
          </p:txBody>
        </p:sp>
        <p:sp>
          <p:nvSpPr>
            <p:cNvPr id="64" name="Text Box 42"/>
            <p:cNvSpPr txBox="1">
              <a:spLocks noChangeArrowheads="1"/>
            </p:cNvSpPr>
            <p:nvPr/>
          </p:nvSpPr>
          <p:spPr bwMode="auto">
            <a:xfrm>
              <a:off x="396875" y="4591844"/>
              <a:ext cx="63921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prstClr val="black"/>
                  </a:solidFill>
                  <a:cs typeface="Arial" charset="0"/>
                </a:rPr>
                <a:t>7 TeV</a:t>
              </a:r>
            </a:p>
          </p:txBody>
        </p:sp>
        <p:sp>
          <p:nvSpPr>
            <p:cNvPr id="65" name="Text Box 44"/>
            <p:cNvSpPr txBox="1">
              <a:spLocks noChangeArrowheads="1"/>
            </p:cNvSpPr>
            <p:nvPr/>
          </p:nvSpPr>
          <p:spPr bwMode="auto">
            <a:xfrm>
              <a:off x="1408113" y="1307307"/>
              <a:ext cx="917575" cy="26352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t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prstClr val="black"/>
                  </a:solidFill>
                  <a:cs typeface="Arial" charset="0"/>
                </a:rPr>
                <a:t>Linac2</a:t>
              </a:r>
            </a:p>
          </p:txBody>
        </p:sp>
        <p:sp>
          <p:nvSpPr>
            <p:cNvPr id="66" name="Text Box 47"/>
            <p:cNvSpPr txBox="1">
              <a:spLocks noChangeArrowheads="1"/>
            </p:cNvSpPr>
            <p:nvPr/>
          </p:nvSpPr>
          <p:spPr bwMode="auto">
            <a:xfrm>
              <a:off x="404813" y="1300957"/>
              <a:ext cx="79533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prstClr val="black"/>
                  </a:solidFill>
                  <a:cs typeface="Arial" charset="0"/>
                </a:rPr>
                <a:t>50 MeV</a:t>
              </a:r>
            </a:p>
          </p:txBody>
        </p:sp>
        <p:sp>
          <p:nvSpPr>
            <p:cNvPr id="67" name="Line 52"/>
            <p:cNvSpPr>
              <a:spLocks noChangeShapeType="1"/>
            </p:cNvSpPr>
            <p:nvPr/>
          </p:nvSpPr>
          <p:spPr bwMode="auto">
            <a:xfrm>
              <a:off x="400050" y="1236073"/>
              <a:ext cx="33835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8" name="Text Box 53"/>
            <p:cNvSpPr txBox="1">
              <a:spLocks noChangeArrowheads="1"/>
            </p:cNvSpPr>
            <p:nvPr/>
          </p:nvSpPr>
          <p:spPr bwMode="auto">
            <a:xfrm>
              <a:off x="1419153" y="916782"/>
              <a:ext cx="219483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Proton flux / Beam power</a:t>
              </a:r>
            </a:p>
          </p:txBody>
        </p:sp>
        <p:cxnSp>
          <p:nvCxnSpPr>
            <p:cNvPr id="69" name="Straight Connector 83"/>
            <p:cNvCxnSpPr>
              <a:cxnSpLocks noChangeShapeType="1"/>
            </p:cNvCxnSpPr>
            <p:nvPr/>
          </p:nvCxnSpPr>
          <p:spPr bwMode="auto">
            <a:xfrm flipH="1">
              <a:off x="390526" y="1826419"/>
              <a:ext cx="3037923" cy="190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Straight Connector 87"/>
            <p:cNvCxnSpPr>
              <a:cxnSpLocks noChangeShapeType="1"/>
            </p:cNvCxnSpPr>
            <p:nvPr/>
          </p:nvCxnSpPr>
          <p:spPr bwMode="auto">
            <a:xfrm rot="10800000">
              <a:off x="395288" y="3716981"/>
              <a:ext cx="2257424" cy="14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Straight Connector 90"/>
            <p:cNvCxnSpPr>
              <a:cxnSpLocks noChangeShapeType="1"/>
            </p:cNvCxnSpPr>
            <p:nvPr/>
          </p:nvCxnSpPr>
          <p:spPr bwMode="auto">
            <a:xfrm rot="10800000">
              <a:off x="395288" y="4861719"/>
              <a:ext cx="2419349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Straight Arrow Connector 100"/>
            <p:cNvCxnSpPr>
              <a:cxnSpLocks noChangeShapeType="1"/>
              <a:stCxn id="53" idx="2"/>
              <a:endCxn id="55" idx="0"/>
            </p:cNvCxnSpPr>
            <p:nvPr/>
          </p:nvCxnSpPr>
          <p:spPr bwMode="auto">
            <a:xfrm flipH="1">
              <a:off x="1922296" y="2291391"/>
              <a:ext cx="12073" cy="49304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Straight Connector 108"/>
            <p:cNvCxnSpPr>
              <a:cxnSpLocks noChangeShapeType="1"/>
            </p:cNvCxnSpPr>
            <p:nvPr/>
          </p:nvCxnSpPr>
          <p:spPr bwMode="auto">
            <a:xfrm flipH="1">
              <a:off x="390526" y="2989679"/>
              <a:ext cx="2825290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Straight Connector 112"/>
            <p:cNvCxnSpPr>
              <a:cxnSpLocks noChangeShapeType="1"/>
            </p:cNvCxnSpPr>
            <p:nvPr/>
          </p:nvCxnSpPr>
          <p:spPr bwMode="auto">
            <a:xfrm rot="10800000">
              <a:off x="390525" y="1569245"/>
              <a:ext cx="1928813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Straight Arrow Connector 114"/>
            <p:cNvCxnSpPr>
              <a:cxnSpLocks noChangeShapeType="1"/>
            </p:cNvCxnSpPr>
            <p:nvPr/>
          </p:nvCxnSpPr>
          <p:spPr bwMode="auto">
            <a:xfrm rot="5400000">
              <a:off x="-1661319" y="2962281"/>
              <a:ext cx="4098924" cy="238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Straight Arrow Connector 155"/>
            <p:cNvCxnSpPr>
              <a:cxnSpLocks noChangeShapeType="1"/>
            </p:cNvCxnSpPr>
            <p:nvPr/>
          </p:nvCxnSpPr>
          <p:spPr bwMode="auto">
            <a:xfrm rot="5400000">
              <a:off x="2023269" y="4043362"/>
              <a:ext cx="519112" cy="3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Straight Connector 62"/>
            <p:cNvCxnSpPr>
              <a:cxnSpLocks noChangeShapeType="1"/>
              <a:stCxn id="55" idx="2"/>
            </p:cNvCxnSpPr>
            <p:nvPr/>
          </p:nvCxnSpPr>
          <p:spPr bwMode="auto">
            <a:xfrm>
              <a:off x="1922296" y="2999881"/>
              <a:ext cx="0" cy="3505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traight Connector 65"/>
            <p:cNvCxnSpPr>
              <a:cxnSpLocks noChangeShapeType="1"/>
              <a:endCxn id="57" idx="0"/>
            </p:cNvCxnSpPr>
            <p:nvPr/>
          </p:nvCxnSpPr>
          <p:spPr bwMode="auto">
            <a:xfrm flipV="1">
              <a:off x="1919288" y="3350419"/>
              <a:ext cx="200025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9" name="Group 97"/>
            <p:cNvGrpSpPr/>
            <p:nvPr/>
          </p:nvGrpSpPr>
          <p:grpSpPr bwMode="auto">
            <a:xfrm>
              <a:off x="1392014" y="296597"/>
              <a:ext cx="972457" cy="648306"/>
              <a:chOff x="1611086" y="1100665"/>
              <a:chExt cx="972457" cy="648306"/>
            </a:xfrm>
            <a:solidFill>
              <a:srgbClr val="FFFFCC"/>
            </a:solidFill>
          </p:grpSpPr>
          <p:sp>
            <p:nvSpPr>
              <p:cNvPr id="91" name="Down Arrow 90"/>
              <p:cNvSpPr/>
              <p:nvPr/>
            </p:nvSpPr>
            <p:spPr>
              <a:xfrm>
                <a:off x="1792514" y="1371600"/>
                <a:ext cx="573315" cy="377371"/>
              </a:xfrm>
              <a:prstGeom prst="down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1611086" y="1100665"/>
                <a:ext cx="972457" cy="348343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Present</a:t>
                </a:r>
              </a:p>
            </p:txBody>
          </p:sp>
        </p:grpSp>
        <p:sp>
          <p:nvSpPr>
            <p:cNvPr id="80" name="Text Box 6"/>
            <p:cNvSpPr txBox="1">
              <a:spLocks noChangeArrowheads="1"/>
            </p:cNvSpPr>
            <p:nvPr/>
          </p:nvSpPr>
          <p:spPr bwMode="auto">
            <a:xfrm>
              <a:off x="2579137" y="1346135"/>
              <a:ext cx="849312" cy="484187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0000FF"/>
                  </a:solidFill>
                  <a:cs typeface="Arial" charset="0"/>
                </a:rPr>
                <a:t>Linac4</a:t>
              </a:r>
            </a:p>
          </p:txBody>
        </p:sp>
        <p:cxnSp>
          <p:nvCxnSpPr>
            <p:cNvPr id="81" name="Straight Arrow Connector 74"/>
            <p:cNvCxnSpPr>
              <a:cxnSpLocks noChangeShapeType="1"/>
              <a:endCxn id="85" idx="0"/>
            </p:cNvCxnSpPr>
            <p:nvPr/>
          </p:nvCxnSpPr>
          <p:spPr bwMode="auto">
            <a:xfrm>
              <a:off x="3003000" y="2445084"/>
              <a:ext cx="258" cy="3239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2717677" y="2229640"/>
              <a:ext cx="595312" cy="2154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t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PSB</a:t>
              </a:r>
            </a:p>
          </p:txBody>
        </p:sp>
        <p:cxnSp>
          <p:nvCxnSpPr>
            <p:cNvPr id="83" name="Straight Connector 84"/>
            <p:cNvCxnSpPr>
              <a:cxnSpLocks noChangeShapeType="1"/>
            </p:cNvCxnSpPr>
            <p:nvPr/>
          </p:nvCxnSpPr>
          <p:spPr bwMode="auto">
            <a:xfrm flipH="1">
              <a:off x="381296" y="2451905"/>
              <a:ext cx="2747522" cy="17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AutoShape 10"/>
            <p:cNvCxnSpPr>
              <a:cxnSpLocks noChangeShapeType="1"/>
            </p:cNvCxnSpPr>
            <p:nvPr/>
          </p:nvCxnSpPr>
          <p:spPr bwMode="auto">
            <a:xfrm rot="5400000">
              <a:off x="2849012" y="2055670"/>
              <a:ext cx="300038" cy="1588"/>
            </a:xfrm>
            <a:prstGeom prst="bentConnector3">
              <a:avLst>
                <a:gd name="adj1" fmla="val -1926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5" name="Text Box 8"/>
            <p:cNvSpPr txBox="1">
              <a:spLocks noChangeArrowheads="1"/>
            </p:cNvSpPr>
            <p:nvPr/>
          </p:nvSpPr>
          <p:spPr bwMode="auto">
            <a:xfrm>
              <a:off x="2790700" y="2768997"/>
              <a:ext cx="425116" cy="2154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PS</a:t>
              </a:r>
            </a:p>
          </p:txBody>
        </p:sp>
        <p:sp>
          <p:nvSpPr>
            <p:cNvPr id="86" name="Text Box 36"/>
            <p:cNvSpPr txBox="1">
              <a:spLocks noChangeArrowheads="1"/>
            </p:cNvSpPr>
            <p:nvPr/>
          </p:nvSpPr>
          <p:spPr bwMode="auto">
            <a:xfrm>
              <a:off x="407128" y="2217092"/>
              <a:ext cx="851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 smtClean="0">
                  <a:solidFill>
                    <a:prstClr val="black"/>
                  </a:solidFill>
                  <a:cs typeface="Arial" charset="0"/>
                </a:rPr>
                <a:t>2.0 </a:t>
              </a: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GeV</a:t>
              </a:r>
            </a:p>
          </p:txBody>
        </p:sp>
        <p:grpSp>
          <p:nvGrpSpPr>
            <p:cNvPr id="87" name="Group 97"/>
            <p:cNvGrpSpPr/>
            <p:nvPr/>
          </p:nvGrpSpPr>
          <p:grpSpPr bwMode="auto">
            <a:xfrm>
              <a:off x="2453122" y="296597"/>
              <a:ext cx="1149059" cy="648306"/>
              <a:chOff x="1492600" y="1100665"/>
              <a:chExt cx="1149059" cy="648306"/>
            </a:xfrm>
            <a:solidFill>
              <a:srgbClr val="FFFF00"/>
            </a:solidFill>
          </p:grpSpPr>
          <p:sp>
            <p:nvSpPr>
              <p:cNvPr id="89" name="Down Arrow 88"/>
              <p:cNvSpPr/>
              <p:nvPr/>
            </p:nvSpPr>
            <p:spPr>
              <a:xfrm>
                <a:off x="1792514" y="1371600"/>
                <a:ext cx="573315" cy="377371"/>
              </a:xfrm>
              <a:prstGeom prst="down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1492600" y="1100665"/>
                <a:ext cx="1149059" cy="348343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LIU Project</a:t>
                </a:r>
              </a:p>
            </p:txBody>
          </p:sp>
        </p:grpSp>
        <p:cxnSp>
          <p:nvCxnSpPr>
            <p:cNvPr id="88" name="Elbow Connector 87"/>
            <p:cNvCxnSpPr>
              <a:stCxn id="85" idx="2"/>
              <a:endCxn id="54" idx="0"/>
            </p:cNvCxnSpPr>
            <p:nvPr/>
          </p:nvCxnSpPr>
          <p:spPr>
            <a:xfrm rot="5400000">
              <a:off x="2385441" y="2891352"/>
              <a:ext cx="524728" cy="710907"/>
            </a:xfrm>
            <a:prstGeom prst="bentConnector3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TextBox 93"/>
          <p:cNvSpPr txBox="1"/>
          <p:nvPr/>
        </p:nvSpPr>
        <p:spPr>
          <a:xfrm>
            <a:off x="808452" y="4537298"/>
            <a:ext cx="3530518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6576" indent="0">
              <a:buNone/>
            </a:pPr>
            <a:r>
              <a:rPr lang="en-US" dirty="0"/>
              <a:t>The CERN Accelerator Complex</a:t>
            </a:r>
          </a:p>
        </p:txBody>
      </p:sp>
    </p:spTree>
    <p:extLst>
      <p:ext uri="{BB962C8B-B14F-4D97-AF65-F5344CB8AC3E}">
        <p14:creationId xmlns:p14="http://schemas.microsoft.com/office/powerpoint/2010/main" val="42890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5094" y="864290"/>
            <a:ext cx="5408798" cy="3732298"/>
            <a:chOff x="155094" y="864290"/>
            <a:chExt cx="5408798" cy="3732298"/>
          </a:xfrm>
        </p:grpSpPr>
        <p:pic>
          <p:nvPicPr>
            <p:cNvPr id="13" name="Picture 2" descr="C:\Users\wetering\AppData\Local\Microsoft\Windows\Temporary Internet Files\Content.IE5\IHNYN1ER\Poster-2013-377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1" t="13662" r="17620" b="25176"/>
            <a:stretch/>
          </p:blipFill>
          <p:spPr bwMode="auto">
            <a:xfrm>
              <a:off x="155094" y="864290"/>
              <a:ext cx="5408798" cy="373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141508" y="3948003"/>
              <a:ext cx="580817" cy="161583"/>
              <a:chOff x="2138363" y="3949020"/>
              <a:chExt cx="580817" cy="161583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2138363" y="4002881"/>
                <a:ext cx="361885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00" dirty="0" smtClean="0">
                    <a:solidFill>
                      <a:srgbClr val="8238BA"/>
                    </a:solidFill>
                  </a:rPr>
                  <a:t>LINAC 4</a:t>
                </a:r>
                <a:endParaRPr lang="en-GB" sz="700" dirty="0">
                  <a:solidFill>
                    <a:srgbClr val="8238BA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576512" y="3949020"/>
                <a:ext cx="142668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00" dirty="0">
                    <a:solidFill>
                      <a:srgbClr val="FF0000"/>
                    </a:solidFill>
                  </a:rPr>
                  <a:t>H− </a:t>
                </a:r>
                <a:endParaRPr lang="en-GB" sz="7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6" name="Isosceles Triangle 15"/>
            <p:cNvSpPr/>
            <p:nvPr/>
          </p:nvSpPr>
          <p:spPr>
            <a:xfrm rot="2585907">
              <a:off x="2560076" y="3863482"/>
              <a:ext cx="9328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4459" y="6269831"/>
            <a:ext cx="1143000" cy="334301"/>
          </a:xfrm>
        </p:spPr>
        <p:txBody>
          <a:bodyPr/>
          <a:lstStyle/>
          <a:p>
            <a:r>
              <a:rPr lang="en-US" dirty="0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9338" y="6438627"/>
            <a:ext cx="1135062" cy="373873"/>
          </a:xfrm>
        </p:spPr>
        <p:txBody>
          <a:bodyPr/>
          <a:lstStyle/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99" name="Straight Arrow Connector 98"/>
          <p:cNvCxnSpPr/>
          <p:nvPr/>
        </p:nvCxnSpPr>
        <p:spPr>
          <a:xfrm flipV="1">
            <a:off x="1143000" y="4126849"/>
            <a:ext cx="1019014" cy="90235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Content Placeholder 2"/>
          <p:cNvSpPr txBox="1">
            <a:spLocks/>
          </p:cNvSpPr>
          <p:nvPr/>
        </p:nvSpPr>
        <p:spPr>
          <a:xfrm>
            <a:off x="5459236" y="762000"/>
            <a:ext cx="3532364" cy="2514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GB" sz="2050" dirty="0" smtClean="0"/>
              <a:t>The </a:t>
            </a:r>
            <a:r>
              <a:rPr lang="en-GB" sz="2050" dirty="0"/>
              <a:t>160 MeV H</a:t>
            </a:r>
            <a:r>
              <a:rPr lang="en-GB" sz="2050" baseline="30000" dirty="0"/>
              <a:t>−</a:t>
            </a:r>
            <a:r>
              <a:rPr lang="en-GB" sz="2050" dirty="0"/>
              <a:t> </a:t>
            </a:r>
            <a:r>
              <a:rPr lang="en-GB" sz="2050" dirty="0" smtClean="0"/>
              <a:t>beam from the Linac4 will be </a:t>
            </a:r>
            <a:r>
              <a:rPr lang="en-GB" sz="2050" dirty="0"/>
              <a:t>injected horizontally into the PSB by means of a H</a:t>
            </a:r>
            <a:r>
              <a:rPr lang="en-US" sz="2050" baseline="30000" dirty="0"/>
              <a:t>− </a:t>
            </a:r>
            <a:r>
              <a:rPr lang="en-GB" sz="2050" dirty="0"/>
              <a:t>charge exchange injection system, one for each </a:t>
            </a:r>
            <a:r>
              <a:rPr lang="en-GB" sz="2050" dirty="0" smtClean="0"/>
              <a:t>ring</a:t>
            </a:r>
            <a:r>
              <a:rPr lang="en-GB" sz="2050" dirty="0"/>
              <a:t>.</a:t>
            </a:r>
          </a:p>
        </p:txBody>
      </p:sp>
      <p:pic>
        <p:nvPicPr>
          <p:cNvPr id="102" name="Picture 101" descr="image00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2778" r="12620" b="9783"/>
          <a:stretch/>
        </p:blipFill>
        <p:spPr>
          <a:xfrm>
            <a:off x="4782011" y="2971800"/>
            <a:ext cx="4195382" cy="28459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3" name="Content Placeholder 2"/>
          <p:cNvSpPr txBox="1">
            <a:spLocks/>
          </p:cNvSpPr>
          <p:nvPr/>
        </p:nvSpPr>
        <p:spPr>
          <a:xfrm>
            <a:off x="144780" y="4969454"/>
            <a:ext cx="4651438" cy="1258445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/>
              <a:buNone/>
            </a:pPr>
            <a:r>
              <a:rPr lang="en-GB" sz="2050" dirty="0" smtClean="0"/>
              <a:t>The Linac4 project is a new 160 MeV H</a:t>
            </a:r>
            <a:r>
              <a:rPr lang="en-GB" sz="2050" baseline="30000" dirty="0" smtClean="0"/>
              <a:t>−</a:t>
            </a:r>
            <a:r>
              <a:rPr lang="en-GB" sz="2050" dirty="0" smtClean="0"/>
              <a:t> linear accelerator replacing Linac2 as injector to the PS Booster (PSB). </a:t>
            </a:r>
            <a:endParaRPr lang="en-GB" sz="2050" dirty="0"/>
          </a:p>
        </p:txBody>
      </p:sp>
      <p:cxnSp>
        <p:nvCxnSpPr>
          <p:cNvPr id="104" name="Straight Arrow Connector 103"/>
          <p:cNvCxnSpPr>
            <a:stCxn id="102" idx="1"/>
          </p:cNvCxnSpPr>
          <p:nvPr/>
        </p:nvCxnSpPr>
        <p:spPr>
          <a:xfrm flipH="1" flipV="1">
            <a:off x="3115159" y="3657600"/>
            <a:ext cx="1666852" cy="73718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00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0" y="1169668"/>
            <a:ext cx="7562088" cy="328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3192" y="100584"/>
            <a:ext cx="8686800" cy="940443"/>
          </a:xfrm>
        </p:spPr>
        <p:txBody>
          <a:bodyPr>
            <a:noAutofit/>
          </a:bodyPr>
          <a:lstStyle/>
          <a:p>
            <a:r>
              <a:rPr lang="en-US" sz="4200" dirty="0" smtClean="0"/>
              <a:t>PSB Injection Region Configuration</a:t>
            </a:r>
            <a:endParaRPr lang="en-GB" sz="4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4459" y="6269831"/>
            <a:ext cx="1143000" cy="334301"/>
          </a:xfrm>
        </p:spPr>
        <p:txBody>
          <a:bodyPr/>
          <a:lstStyle/>
          <a:p>
            <a:r>
              <a:rPr lang="en-US" dirty="0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9338" y="6438627"/>
            <a:ext cx="1135062" cy="373873"/>
          </a:xfrm>
        </p:spPr>
        <p:txBody>
          <a:bodyPr/>
          <a:lstStyle/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82524" y="4421207"/>
            <a:ext cx="89614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00" dirty="0"/>
              <a:t>The local orbit of the PSB beam is displaced by ~81 </a:t>
            </a:r>
            <a:r>
              <a:rPr lang="en-GB" sz="1700" dirty="0" smtClean="0"/>
              <a:t>mm using two independent closed </a:t>
            </a:r>
            <a:r>
              <a:rPr lang="en-GB" sz="1700" dirty="0"/>
              <a:t>orbit bump </a:t>
            </a:r>
            <a:r>
              <a:rPr lang="en-GB" sz="1700" dirty="0" smtClean="0"/>
              <a:t>systems:</a:t>
            </a:r>
          </a:p>
          <a:p>
            <a:pPr marL="573088" indent="-341313">
              <a:buFont typeface="+mj-lt"/>
              <a:buAutoNum type="arabicPeriod"/>
            </a:pPr>
            <a:r>
              <a:rPr lang="en-GB" sz="1700" dirty="0" smtClean="0"/>
              <a:t>The Injection Chicane, made </a:t>
            </a:r>
            <a:r>
              <a:rPr lang="en-GB" sz="1700" dirty="0"/>
              <a:t>by a set of 4 pulsed dipole magnets (BSW</a:t>
            </a:r>
            <a:r>
              <a:rPr lang="en-GB" sz="1700" dirty="0" smtClean="0"/>
              <a:t>).</a:t>
            </a:r>
          </a:p>
          <a:p>
            <a:pPr marL="573088" indent="-341313">
              <a:buFont typeface="+mj-lt"/>
              <a:buAutoNum type="arabicPeriod"/>
            </a:pPr>
            <a:r>
              <a:rPr lang="en-GB" sz="1700" dirty="0" smtClean="0"/>
              <a:t>The Painting Bump, made by 4 </a:t>
            </a:r>
            <a:r>
              <a:rPr lang="en-GB" sz="1700" dirty="0"/>
              <a:t>horizontal kickers (KSW</a:t>
            </a:r>
            <a:r>
              <a:rPr lang="en-GB" sz="1700" dirty="0" smtClean="0"/>
              <a:t>) </a:t>
            </a:r>
            <a:r>
              <a:rPr lang="en-GB" sz="1700" dirty="0"/>
              <a:t>outside the injection region, </a:t>
            </a:r>
            <a:r>
              <a:rPr lang="en-GB" sz="1700" dirty="0" smtClean="0"/>
              <a:t>giving a </a:t>
            </a:r>
            <a:r>
              <a:rPr lang="en-GB" sz="1700" dirty="0"/>
              <a:t>35 mm closed orbit bump, with falling </a:t>
            </a:r>
            <a:r>
              <a:rPr lang="en-GB" sz="1700" dirty="0" smtClean="0"/>
              <a:t>amplitude.</a:t>
            </a:r>
          </a:p>
          <a:p>
            <a:r>
              <a:rPr lang="en-GB" sz="1700" dirty="0" smtClean="0"/>
              <a:t>A </a:t>
            </a:r>
            <a:r>
              <a:rPr lang="en-GB" sz="1700" dirty="0"/>
              <a:t>stripping </a:t>
            </a:r>
            <a:r>
              <a:rPr lang="en-GB" sz="1700" dirty="0" smtClean="0"/>
              <a:t>foil will convert ~98</a:t>
            </a:r>
            <a:r>
              <a:rPr lang="en-GB" sz="1700" dirty="0"/>
              <a:t>% of the H</a:t>
            </a:r>
            <a:r>
              <a:rPr lang="en-US" sz="1700" baseline="30000" dirty="0"/>
              <a:t>− </a:t>
            </a:r>
            <a:r>
              <a:rPr lang="en-GB" sz="1700" dirty="0" smtClean="0"/>
              <a:t>into </a:t>
            </a:r>
            <a:r>
              <a:rPr lang="en-GB" sz="1700" dirty="0"/>
              <a:t>protons by stripping off the electrons. </a:t>
            </a:r>
          </a:p>
        </p:txBody>
      </p:sp>
      <p:sp>
        <p:nvSpPr>
          <p:cNvPr id="2049" name="Rectangle 2048"/>
          <p:cNvSpPr/>
          <p:nvPr/>
        </p:nvSpPr>
        <p:spPr>
          <a:xfrm>
            <a:off x="661700" y="1169668"/>
            <a:ext cx="7562088" cy="3288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0" y="1185549"/>
            <a:ext cx="7562088" cy="327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36549" y="954224"/>
            <a:ext cx="595909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dirty="0" smtClean="0"/>
              <a:t>Configuration </a:t>
            </a:r>
            <a:r>
              <a:rPr lang="en-GB" sz="1400" dirty="0"/>
              <a:t>of the PSB injection region with 380mm long BSW </a:t>
            </a:r>
            <a:r>
              <a:rPr lang="en-GB" sz="1400" dirty="0" smtClean="0"/>
              <a:t>magnets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5748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3192" y="100584"/>
            <a:ext cx="8686800" cy="940443"/>
          </a:xfrm>
        </p:spPr>
        <p:txBody>
          <a:bodyPr>
            <a:noAutofit/>
          </a:bodyPr>
          <a:lstStyle/>
          <a:p>
            <a:r>
              <a:rPr lang="en-US" sz="4200" dirty="0"/>
              <a:t>Stripping Foil Test Stand</a:t>
            </a:r>
          </a:p>
        </p:txBody>
      </p:sp>
      <p:sp>
        <p:nvSpPr>
          <p:cNvPr id="99" name="Content Placeholder 2"/>
          <p:cNvSpPr>
            <a:spLocks noGrp="1"/>
          </p:cNvSpPr>
          <p:nvPr>
            <p:ph idx="1"/>
          </p:nvPr>
        </p:nvSpPr>
        <p:spPr>
          <a:xfrm>
            <a:off x="449450" y="1162873"/>
            <a:ext cx="8305800" cy="4667421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GB" sz="2300" dirty="0" smtClean="0"/>
              <a:t>A </a:t>
            </a:r>
            <a:r>
              <a:rPr lang="en-GB" sz="2300" dirty="0"/>
              <a:t>stripping foil test </a:t>
            </a:r>
            <a:r>
              <a:rPr lang="en-GB" sz="2300" dirty="0" smtClean="0"/>
              <a:t>stand will be installed in </a:t>
            </a:r>
            <a:r>
              <a:rPr lang="en-GB" sz="2300" dirty="0"/>
              <a:t>the Linac4 transfer </a:t>
            </a:r>
            <a:r>
              <a:rPr lang="en-GB" sz="2300" dirty="0" smtClean="0"/>
              <a:t>line allowing tests with </a:t>
            </a:r>
            <a:r>
              <a:rPr lang="en-GB" sz="2300" dirty="0"/>
              <a:t>a 160 MeV H</a:t>
            </a:r>
            <a:r>
              <a:rPr lang="en-GB" sz="2300" baseline="30000" dirty="0"/>
              <a:t>− </a:t>
            </a:r>
            <a:r>
              <a:rPr lang="en-GB" sz="2300" dirty="0"/>
              <a:t>Linac4 commissioning </a:t>
            </a:r>
            <a:r>
              <a:rPr lang="en-GB" sz="2300" dirty="0" smtClean="0"/>
              <a:t>beam:</a:t>
            </a:r>
            <a:br>
              <a:rPr lang="en-GB" sz="2300" dirty="0" smtClean="0"/>
            </a:br>
            <a:endParaRPr lang="en-GB" sz="1000" dirty="0"/>
          </a:p>
          <a:p>
            <a:pPr marL="493713"/>
            <a:r>
              <a:rPr lang="en-GB" sz="2300" dirty="0" smtClean="0"/>
              <a:t>Testing from </a:t>
            </a:r>
            <a:r>
              <a:rPr lang="en-GB" sz="2300" dirty="0"/>
              <a:t>2015, prior to final </a:t>
            </a:r>
            <a:r>
              <a:rPr lang="en-GB" sz="2300" dirty="0" smtClean="0"/>
              <a:t>PSB installation (&gt;</a:t>
            </a:r>
            <a:r>
              <a:rPr lang="en-GB" sz="2300" dirty="0"/>
              <a:t>2018</a:t>
            </a:r>
            <a:r>
              <a:rPr lang="en-GB" sz="2300" dirty="0" smtClean="0"/>
              <a:t>)</a:t>
            </a:r>
          </a:p>
          <a:p>
            <a:pPr marL="493713"/>
            <a:r>
              <a:rPr lang="en-GB" sz="2300" dirty="0" smtClean="0"/>
              <a:t>The </a:t>
            </a:r>
            <a:r>
              <a:rPr lang="en-GB" sz="2300" dirty="0"/>
              <a:t>foil changing mechanism as well as the interlocking </a:t>
            </a:r>
            <a:r>
              <a:rPr lang="en-GB" sz="2300" dirty="0" smtClean="0"/>
              <a:t>functions can be assessed;</a:t>
            </a:r>
          </a:p>
          <a:p>
            <a:pPr marL="493713"/>
            <a:r>
              <a:rPr lang="en-GB" sz="2300" dirty="0" smtClean="0"/>
              <a:t>Gain </a:t>
            </a:r>
            <a:r>
              <a:rPr lang="en-GB" sz="2300" dirty="0"/>
              <a:t>experience with these very fragile </a:t>
            </a:r>
            <a:r>
              <a:rPr lang="en-GB" sz="2300" dirty="0" smtClean="0"/>
              <a:t>foils;</a:t>
            </a:r>
          </a:p>
          <a:p>
            <a:pPr marL="493713"/>
            <a:r>
              <a:rPr lang="en-GB" sz="2300" dirty="0" smtClean="0"/>
              <a:t>Test </a:t>
            </a:r>
            <a:r>
              <a:rPr lang="en-GB" sz="2300" dirty="0"/>
              <a:t>different foil materials and </a:t>
            </a:r>
            <a:r>
              <a:rPr lang="en-GB" sz="2300" dirty="0" smtClean="0"/>
              <a:t>thicknesses;</a:t>
            </a:r>
          </a:p>
          <a:p>
            <a:pPr marL="493713"/>
            <a:r>
              <a:rPr lang="en-GB" sz="2300" dirty="0" smtClean="0"/>
              <a:t>Evaluate the lifetime </a:t>
            </a:r>
            <a:r>
              <a:rPr lang="en-GB" sz="2300" dirty="0"/>
              <a:t>of the foils and foil </a:t>
            </a:r>
            <a:r>
              <a:rPr lang="en-GB" sz="2300" dirty="0" smtClean="0"/>
              <a:t>holders;</a:t>
            </a:r>
          </a:p>
          <a:p>
            <a:pPr marL="493713">
              <a:buFont typeface="Arial" panose="020B0604020202020204" pitchFamily="34" charset="0"/>
              <a:buChar char="•"/>
            </a:pPr>
            <a:r>
              <a:rPr lang="en-GB" sz="2300" dirty="0" smtClean="0"/>
              <a:t>Measure the stripping </a:t>
            </a:r>
            <a:r>
              <a:rPr lang="en-GB" sz="2300" dirty="0"/>
              <a:t>efficiency </a:t>
            </a:r>
            <a:r>
              <a:rPr lang="en-GB" sz="2300" dirty="0" smtClean="0"/>
              <a:t>and </a:t>
            </a:r>
            <a:r>
              <a:rPr lang="en-GB" sz="2300" dirty="0" err="1" smtClean="0"/>
              <a:t>emittance</a:t>
            </a:r>
            <a:r>
              <a:rPr lang="en-GB" sz="2300" dirty="0"/>
              <a:t> growth of the beam through the stripping </a:t>
            </a:r>
            <a:r>
              <a:rPr lang="en-GB" sz="2300" dirty="0" smtClean="0"/>
              <a:t>foil.</a:t>
            </a:r>
            <a:endParaRPr lang="en-GB" sz="23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4459" y="6269831"/>
            <a:ext cx="1143000" cy="334301"/>
          </a:xfrm>
        </p:spPr>
        <p:txBody>
          <a:bodyPr/>
          <a:lstStyle/>
          <a:p>
            <a:r>
              <a:rPr lang="en-US" dirty="0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9338" y="6438627"/>
            <a:ext cx="1135062" cy="373873"/>
          </a:xfrm>
        </p:spPr>
        <p:txBody>
          <a:bodyPr/>
          <a:lstStyle/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80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2" b="31177"/>
          <a:stretch/>
        </p:blipFill>
        <p:spPr bwMode="auto">
          <a:xfrm>
            <a:off x="237103" y="2382745"/>
            <a:ext cx="8678298" cy="238345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" name="TextBox 44"/>
          <p:cNvSpPr txBox="1">
            <a:spLocks noChangeAspect="1"/>
          </p:cNvSpPr>
          <p:nvPr/>
        </p:nvSpPr>
        <p:spPr>
          <a:xfrm>
            <a:off x="1277609" y="4327289"/>
            <a:ext cx="137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BCT + BLM</a:t>
            </a:r>
            <a:endParaRPr lang="en-GB" dirty="0"/>
          </a:p>
        </p:txBody>
      </p:sp>
      <p:sp>
        <p:nvSpPr>
          <p:cNvPr id="46" name="TextBox 45"/>
          <p:cNvSpPr txBox="1">
            <a:spLocks noChangeAspect="1"/>
          </p:cNvSpPr>
          <p:nvPr/>
        </p:nvSpPr>
        <p:spPr>
          <a:xfrm>
            <a:off x="7418410" y="435102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BCT</a:t>
            </a:r>
            <a:endParaRPr lang="en-GB" dirty="0"/>
          </a:p>
        </p:txBody>
      </p:sp>
      <p:sp>
        <p:nvSpPr>
          <p:cNvPr id="47" name="TextBox 46"/>
          <p:cNvSpPr txBox="1"/>
          <p:nvPr/>
        </p:nvSpPr>
        <p:spPr>
          <a:xfrm>
            <a:off x="3483751" y="2510587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tr-TR" dirty="0"/>
              <a:t>Profile Monitors</a:t>
            </a:r>
          </a:p>
        </p:txBody>
      </p:sp>
      <p:cxnSp>
        <p:nvCxnSpPr>
          <p:cNvPr id="48" name="Straight Connector 47"/>
          <p:cNvCxnSpPr>
            <a:stCxn id="47" idx="2"/>
          </p:cNvCxnSpPr>
          <p:nvPr/>
        </p:nvCxnSpPr>
        <p:spPr>
          <a:xfrm>
            <a:off x="4377586" y="2879919"/>
            <a:ext cx="1185014" cy="564661"/>
          </a:xfrm>
          <a:prstGeom prst="line">
            <a:avLst/>
          </a:prstGeom>
          <a:ln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7" idx="2"/>
          </p:cNvCxnSpPr>
          <p:nvPr/>
        </p:nvCxnSpPr>
        <p:spPr>
          <a:xfrm flipH="1">
            <a:off x="4323530" y="2879919"/>
            <a:ext cx="54056" cy="564661"/>
          </a:xfrm>
          <a:prstGeom prst="line">
            <a:avLst/>
          </a:prstGeom>
          <a:ln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7" idx="2"/>
          </p:cNvCxnSpPr>
          <p:nvPr/>
        </p:nvCxnSpPr>
        <p:spPr>
          <a:xfrm flipH="1">
            <a:off x="3342126" y="2879919"/>
            <a:ext cx="1035460" cy="564661"/>
          </a:xfrm>
          <a:prstGeom prst="line">
            <a:avLst/>
          </a:prstGeom>
          <a:ln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47" idx="2"/>
          </p:cNvCxnSpPr>
          <p:nvPr/>
        </p:nvCxnSpPr>
        <p:spPr>
          <a:xfrm flipH="1">
            <a:off x="2463680" y="2879919"/>
            <a:ext cx="1913906" cy="644100"/>
          </a:xfrm>
          <a:prstGeom prst="line">
            <a:avLst/>
          </a:prstGeom>
          <a:ln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243790" y="2510587"/>
            <a:ext cx="2210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Stripping Foil </a:t>
            </a:r>
          </a:p>
          <a:p>
            <a:r>
              <a:rPr lang="en-US" dirty="0" smtClean="0"/>
              <a:t>Test Stand Location</a:t>
            </a:r>
            <a:endParaRPr lang="tr-TR" dirty="0"/>
          </a:p>
        </p:txBody>
      </p:sp>
      <p:cxnSp>
        <p:nvCxnSpPr>
          <p:cNvPr id="87" name="Straight Connector 86"/>
          <p:cNvCxnSpPr/>
          <p:nvPr/>
        </p:nvCxnSpPr>
        <p:spPr>
          <a:xfrm flipH="1">
            <a:off x="7190300" y="3156918"/>
            <a:ext cx="1" cy="367101"/>
          </a:xfrm>
          <a:prstGeom prst="line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70" b="7041"/>
          <a:stretch/>
        </p:blipFill>
        <p:spPr bwMode="auto">
          <a:xfrm>
            <a:off x="-6381" y="368414"/>
            <a:ext cx="9144000" cy="174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spect="1"/>
          </p:cNvSpPr>
          <p:nvPr/>
        </p:nvSpPr>
        <p:spPr>
          <a:xfrm>
            <a:off x="8207512" y="19812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Source</a:t>
            </a:r>
            <a:endParaRPr lang="en-GB" dirty="0"/>
          </a:p>
        </p:txBody>
      </p: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6797727" y="19812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DTL</a:t>
            </a:r>
            <a:endParaRPr lang="en-GB" dirty="0"/>
          </a:p>
        </p:txBody>
      </p:sp>
      <p:sp>
        <p:nvSpPr>
          <p:cNvPr id="12" name="TextBox 11"/>
          <p:cNvSpPr txBox="1">
            <a:spLocks noChangeAspect="1"/>
          </p:cNvSpPr>
          <p:nvPr/>
        </p:nvSpPr>
        <p:spPr>
          <a:xfrm>
            <a:off x="4536381" y="1981200"/>
            <a:ext cx="95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CCDTL</a:t>
            </a:r>
            <a:endParaRPr lang="en-GB" dirty="0"/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2535935" y="19812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PIMS</a:t>
            </a:r>
            <a:endParaRPr lang="en-GB" dirty="0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511402" y="198373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Dump</a:t>
            </a:r>
            <a:endParaRPr lang="en-GB" dirty="0"/>
          </a:p>
        </p:txBody>
      </p:sp>
      <p:sp>
        <p:nvSpPr>
          <p:cNvPr id="16" name="TextBox 15"/>
          <p:cNvSpPr txBox="1">
            <a:spLocks noChangeAspect="1"/>
          </p:cNvSpPr>
          <p:nvPr/>
        </p:nvSpPr>
        <p:spPr>
          <a:xfrm>
            <a:off x="7350679" y="131396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 MeV</a:t>
            </a:r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7613619" y="1576237"/>
            <a:ext cx="0" cy="212467"/>
          </a:xfrm>
          <a:prstGeom prst="line">
            <a:avLst/>
          </a:prstGeom>
          <a:ln>
            <a:solidFill>
              <a:srgbClr val="0070C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spect="1"/>
          </p:cNvSpPr>
          <p:nvPr/>
        </p:nvSpPr>
        <p:spPr>
          <a:xfrm>
            <a:off x="5924364" y="1313138"/>
            <a:ext cx="97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50 MeV</a:t>
            </a:r>
            <a:endParaRPr lang="en-GB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6307136" y="1576237"/>
            <a:ext cx="0" cy="212467"/>
          </a:xfrm>
          <a:prstGeom prst="line">
            <a:avLst/>
          </a:prstGeom>
          <a:ln>
            <a:solidFill>
              <a:srgbClr val="0070C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spect="1"/>
          </p:cNvSpPr>
          <p:nvPr/>
        </p:nvSpPr>
        <p:spPr>
          <a:xfrm>
            <a:off x="3487491" y="1328554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100 MeV</a:t>
            </a:r>
            <a:endParaRPr lang="en-GB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4021136" y="1591653"/>
            <a:ext cx="0" cy="212467"/>
          </a:xfrm>
          <a:prstGeom prst="line">
            <a:avLst/>
          </a:prstGeom>
          <a:ln>
            <a:solidFill>
              <a:srgbClr val="0070C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>
            <a:spLocks noChangeAspect="1"/>
          </p:cNvSpPr>
          <p:nvPr/>
        </p:nvSpPr>
        <p:spPr>
          <a:xfrm>
            <a:off x="1480133" y="1292922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160 MeV</a:t>
            </a:r>
            <a:endParaRPr lang="en-GB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021745" y="1591653"/>
            <a:ext cx="0" cy="212467"/>
          </a:xfrm>
          <a:prstGeom prst="line">
            <a:avLst/>
          </a:prstGeom>
          <a:ln>
            <a:solidFill>
              <a:srgbClr val="0070C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55619" y="1624904"/>
            <a:ext cx="1143000" cy="429671"/>
          </a:xfrm>
          <a:prstGeom prst="rect">
            <a:avLst/>
          </a:prstGeom>
          <a:noFill/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extBox 90"/>
          <p:cNvSpPr txBox="1"/>
          <p:nvPr/>
        </p:nvSpPr>
        <p:spPr>
          <a:xfrm>
            <a:off x="7430034" y="947337"/>
            <a:ext cx="1620958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Linac4 Layout</a:t>
            </a:r>
            <a:endParaRPr lang="tr-T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4459" y="6269831"/>
            <a:ext cx="1143000" cy="334301"/>
          </a:xfrm>
        </p:spPr>
        <p:txBody>
          <a:bodyPr/>
          <a:lstStyle/>
          <a:p>
            <a:r>
              <a:rPr lang="en-US" dirty="0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9338" y="6438627"/>
            <a:ext cx="1135062" cy="373873"/>
          </a:xfrm>
        </p:spPr>
        <p:txBody>
          <a:bodyPr/>
          <a:lstStyle/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&amp; Instrumentation</a:t>
            </a:r>
            <a:endParaRPr lang="en-US" dirty="0"/>
          </a:p>
        </p:txBody>
      </p:sp>
      <p:cxnSp>
        <p:nvCxnSpPr>
          <p:cNvPr id="30" name="Straight Connector 29"/>
          <p:cNvCxnSpPr>
            <a:stCxn id="22" idx="2"/>
          </p:cNvCxnSpPr>
          <p:nvPr/>
        </p:nvCxnSpPr>
        <p:spPr>
          <a:xfrm>
            <a:off x="1327119" y="2054575"/>
            <a:ext cx="470684" cy="328170"/>
          </a:xfrm>
          <a:prstGeom prst="line">
            <a:avLst/>
          </a:prstGeom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/>
          <p:nvPr/>
        </p:nvSpPr>
        <p:spPr>
          <a:xfrm>
            <a:off x="152401" y="4775243"/>
            <a:ext cx="899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GB" dirty="0"/>
              <a:t>Stripping efficiency </a:t>
            </a:r>
            <a:r>
              <a:rPr lang="en-GB" dirty="0" smtClean="0"/>
              <a:t>is measured </a:t>
            </a:r>
            <a:r>
              <a:rPr lang="en-GB" dirty="0"/>
              <a:t>by current decrease between </a:t>
            </a:r>
            <a:r>
              <a:rPr lang="en-GB" dirty="0" smtClean="0"/>
              <a:t>cross-calibrated </a:t>
            </a:r>
            <a:r>
              <a:rPr lang="en-GB" dirty="0"/>
              <a:t>Beam Current Transformers (BCT) </a:t>
            </a:r>
            <a:r>
              <a:rPr lang="en-GB" dirty="0" smtClean="0"/>
              <a:t>and by </a:t>
            </a:r>
            <a:r>
              <a:rPr lang="en-GB" dirty="0"/>
              <a:t>taking the electrical signal from the foil </a:t>
            </a:r>
            <a:r>
              <a:rPr lang="en-GB" dirty="0" smtClean="0"/>
              <a:t>holder.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endParaRPr lang="en-GB" sz="400" dirty="0" smtClean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GB" dirty="0" err="1" smtClean="0"/>
              <a:t>Emittance</a:t>
            </a:r>
            <a:r>
              <a:rPr lang="en-GB" dirty="0" smtClean="0"/>
              <a:t> growth is estimated using Secondary Electron Monitor (SEM) profile.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endParaRPr lang="en-GB" sz="400" dirty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dirty="0"/>
              <a:t>upstream </a:t>
            </a:r>
            <a:r>
              <a:rPr lang="en-GB" dirty="0" smtClean="0"/>
              <a:t>defocusing </a:t>
            </a:r>
            <a:r>
              <a:rPr lang="en-GB" dirty="0" err="1"/>
              <a:t>quadrupole</a:t>
            </a:r>
            <a:r>
              <a:rPr lang="en-GB" dirty="0"/>
              <a:t> </a:t>
            </a:r>
            <a:r>
              <a:rPr lang="en-GB" dirty="0" smtClean="0"/>
              <a:t>(QD) is </a:t>
            </a:r>
            <a:r>
              <a:rPr lang="en-GB" dirty="0"/>
              <a:t>used to vary the beam </a:t>
            </a:r>
            <a:r>
              <a:rPr lang="en-GB" dirty="0" smtClean="0"/>
              <a:t>size.</a:t>
            </a:r>
            <a:endParaRPr lang="en-GB" dirty="0"/>
          </a:p>
        </p:txBody>
      </p:sp>
      <p:sp>
        <p:nvSpPr>
          <p:cNvPr id="50" name="TextBox 49"/>
          <p:cNvSpPr txBox="1">
            <a:spLocks noChangeAspect="1"/>
          </p:cNvSpPr>
          <p:nvPr/>
        </p:nvSpPr>
        <p:spPr>
          <a:xfrm>
            <a:off x="1137017" y="2390579"/>
            <a:ext cx="230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Transfer Line to PSB</a:t>
            </a:r>
            <a:endParaRPr lang="en-GB" dirty="0"/>
          </a:p>
        </p:txBody>
      </p:sp>
      <p:sp>
        <p:nvSpPr>
          <p:cNvPr id="51" name="TextBox 50"/>
          <p:cNvSpPr txBox="1">
            <a:spLocks noChangeAspect="1"/>
          </p:cNvSpPr>
          <p:nvPr/>
        </p:nvSpPr>
        <p:spPr>
          <a:xfrm>
            <a:off x="118822" y="2497705"/>
            <a:ext cx="1525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Transfer Line</a:t>
            </a:r>
          </a:p>
          <a:p>
            <a:pPr algn="ctr"/>
            <a:r>
              <a:rPr lang="en-US" dirty="0" smtClean="0"/>
              <a:t>to PSB</a:t>
            </a:r>
            <a:endParaRPr lang="en-GB" dirty="0"/>
          </a:p>
        </p:txBody>
      </p:sp>
      <p:cxnSp>
        <p:nvCxnSpPr>
          <p:cNvPr id="53" name="Straight Connector 52"/>
          <p:cNvCxnSpPr/>
          <p:nvPr/>
        </p:nvCxnSpPr>
        <p:spPr>
          <a:xfrm flipH="1" flipV="1">
            <a:off x="309051" y="1313139"/>
            <a:ext cx="71949" cy="1180766"/>
          </a:xfrm>
          <a:prstGeom prst="line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>
            <a:spLocks noChangeAspect="1"/>
          </p:cNvSpPr>
          <p:nvPr/>
        </p:nvSpPr>
        <p:spPr>
          <a:xfrm>
            <a:off x="6054502" y="3205141"/>
            <a:ext cx="61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QF</a:t>
            </a:r>
            <a:endParaRPr lang="en-GB" dirty="0"/>
          </a:p>
        </p:txBody>
      </p:sp>
      <p:sp>
        <p:nvSpPr>
          <p:cNvPr id="38" name="TextBox 37"/>
          <p:cNvSpPr txBox="1">
            <a:spLocks noChangeAspect="1"/>
          </p:cNvSpPr>
          <p:nvPr/>
        </p:nvSpPr>
        <p:spPr>
          <a:xfrm>
            <a:off x="7751132" y="3205141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QD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384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86" grpId="0"/>
      <p:bldP spid="22" grpId="0" animBg="1"/>
      <p:bldP spid="111" grpId="0"/>
      <p:bldP spid="50" grpId="0"/>
      <p:bldP spid="51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29" y="1338096"/>
            <a:ext cx="8226425" cy="464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68" r="8168" b="15129"/>
          <a:stretch/>
        </p:blipFill>
        <p:spPr bwMode="auto">
          <a:xfrm>
            <a:off x="-1502797" y="2083350"/>
            <a:ext cx="9822604" cy="393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Foil Handling Mechanism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4459" y="6269831"/>
            <a:ext cx="1143000" cy="334301"/>
          </a:xfrm>
        </p:spPr>
        <p:txBody>
          <a:bodyPr/>
          <a:lstStyle/>
          <a:p>
            <a:r>
              <a:rPr lang="en-US" dirty="0" smtClean="0"/>
              <a:t>01/09/2014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9338" y="6438627"/>
            <a:ext cx="1135062" cy="373873"/>
          </a:xfrm>
        </p:spPr>
        <p:txBody>
          <a:bodyPr/>
          <a:lstStyle/>
          <a:p>
            <a:r>
              <a:rPr lang="en-GB" dirty="0" smtClean="0"/>
              <a:t>W. Weterings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86200" y="548640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Rotating Belt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886200" y="4311134"/>
            <a:ext cx="533400" cy="117526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spect="1"/>
          </p:cNvSpPr>
          <p:nvPr/>
        </p:nvSpPr>
        <p:spPr>
          <a:xfrm>
            <a:off x="7669629" y="496232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Foil Holder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7593429" y="4311134"/>
            <a:ext cx="404060" cy="65118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spect="1"/>
          </p:cNvSpPr>
          <p:nvPr/>
        </p:nvSpPr>
        <p:spPr>
          <a:xfrm>
            <a:off x="5604343" y="217972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Potentiometer</a:t>
            </a:r>
            <a:endParaRPr lang="en-GB" dirty="0"/>
          </a:p>
        </p:txBody>
      </p:sp>
      <p:cxnSp>
        <p:nvCxnSpPr>
          <p:cNvPr id="29" name="Straight Arrow Connector 28"/>
          <p:cNvCxnSpPr>
            <a:stCxn id="28" idx="2"/>
          </p:cNvCxnSpPr>
          <p:nvPr/>
        </p:nvCxnSpPr>
        <p:spPr>
          <a:xfrm>
            <a:off x="6446882" y="2549055"/>
            <a:ext cx="334918" cy="34654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spect="1"/>
          </p:cNvSpPr>
          <p:nvPr/>
        </p:nvSpPr>
        <p:spPr>
          <a:xfrm>
            <a:off x="228600" y="3352800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Conductive Ink</a:t>
            </a:r>
          </a:p>
          <a:p>
            <a:pPr algn="ctr"/>
            <a:r>
              <a:rPr lang="en-US" dirty="0" smtClean="0"/>
              <a:t>On </a:t>
            </a:r>
            <a:r>
              <a:rPr lang="en-US" dirty="0" err="1" smtClean="0"/>
              <a:t>Kapton</a:t>
            </a:r>
            <a:r>
              <a:rPr lang="en-US" dirty="0" smtClean="0"/>
              <a:t>®</a:t>
            </a:r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1" t="13937" r="21161" b="25392"/>
          <a:stretch/>
        </p:blipFill>
        <p:spPr>
          <a:xfrm>
            <a:off x="353463" y="1364227"/>
            <a:ext cx="3532737" cy="1828800"/>
          </a:xfrm>
        </p:spPr>
      </p:pic>
      <p:cxnSp>
        <p:nvCxnSpPr>
          <p:cNvPr id="46" name="Straight Arrow Connector 45"/>
          <p:cNvCxnSpPr>
            <a:stCxn id="28" idx="1"/>
          </p:cNvCxnSpPr>
          <p:nvPr/>
        </p:nvCxnSpPr>
        <p:spPr>
          <a:xfrm flipH="1">
            <a:off x="3895985" y="2364389"/>
            <a:ext cx="1708358" cy="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>
            <a:spLocks noChangeAspect="1"/>
          </p:cNvSpPr>
          <p:nvPr/>
        </p:nvSpPr>
        <p:spPr>
          <a:xfrm>
            <a:off x="4286770" y="123086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Wipers</a:t>
            </a:r>
            <a:endParaRPr lang="en-GB" dirty="0"/>
          </a:p>
        </p:txBody>
      </p:sp>
      <p:cxnSp>
        <p:nvCxnSpPr>
          <p:cNvPr id="54" name="Straight Arrow Connector 53"/>
          <p:cNvCxnSpPr>
            <a:stCxn id="53" idx="1"/>
          </p:cNvCxnSpPr>
          <p:nvPr/>
        </p:nvCxnSpPr>
        <p:spPr>
          <a:xfrm flipH="1">
            <a:off x="3609892" y="1415534"/>
            <a:ext cx="676878" cy="34624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>
            <a:spLocks noChangeAspect="1"/>
          </p:cNvSpPr>
          <p:nvPr/>
        </p:nvSpPr>
        <p:spPr>
          <a:xfrm>
            <a:off x="-13033" y="1277034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Micro</a:t>
            </a:r>
          </a:p>
          <a:p>
            <a:pPr algn="ctr"/>
            <a:r>
              <a:rPr lang="en-US" dirty="0" smtClean="0"/>
              <a:t>Switch</a:t>
            </a:r>
            <a:endParaRPr lang="en-GB" dirty="0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765175" y="1600199"/>
            <a:ext cx="377825" cy="32316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371600" y="2756672"/>
            <a:ext cx="346129" cy="59612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736136" y="1050869"/>
            <a:ext cx="3668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Foil movement of ±2mm, </a:t>
            </a:r>
            <a:r>
              <a:rPr lang="en-GB" dirty="0"/>
              <a:t>with a precision of ±</a:t>
            </a:r>
            <a:r>
              <a:rPr lang="en-GB" dirty="0" smtClean="0"/>
              <a:t>0.1mm, from the nominal beam position.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08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8" grpId="0"/>
      <p:bldP spid="33" grpId="0"/>
      <p:bldP spid="53" grpId="0"/>
      <p:bldP spid="60" grpId="0"/>
      <p:bldP spid="8" grpId="0"/>
    </p:bldLst>
  </p:timing>
</p:sld>
</file>

<file path=ppt/theme/theme1.xml><?xml version="1.0" encoding="utf-8"?>
<a:theme xmlns:a="http://schemas.openxmlformats.org/drawingml/2006/main" name="CERN60ans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RN 1">
    <a:dk1>
      <a:srgbClr val="0055A0"/>
    </a:dk1>
    <a:lt1>
      <a:sysClr val="window" lastClr="FFFFFF"/>
    </a:lt1>
    <a:dk2>
      <a:srgbClr val="0055A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3400</TotalTime>
  <Words>1332</Words>
  <Application>Microsoft Office PowerPoint</Application>
  <PresentationFormat>On-screen Show (4:3)</PresentationFormat>
  <Paragraphs>264</Paragraphs>
  <Slides>24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CERN60ans4-3</vt:lpstr>
      <vt:lpstr>PowerPoint Presentation</vt:lpstr>
      <vt:lpstr>PowerPoint Presentation</vt:lpstr>
      <vt:lpstr>Talk Overview</vt:lpstr>
      <vt:lpstr>Introduction</vt:lpstr>
      <vt:lpstr>Introduction</vt:lpstr>
      <vt:lpstr>PSB Injection Region Configuration</vt:lpstr>
      <vt:lpstr>Stripping Foil Test Stand</vt:lpstr>
      <vt:lpstr>Layout &amp; Instrumentation</vt:lpstr>
      <vt:lpstr>Foil Handling Mechanism</vt:lpstr>
      <vt:lpstr>Foil Handling Mechanism</vt:lpstr>
      <vt:lpstr>Foil Handling Mechanism</vt:lpstr>
      <vt:lpstr>Foil Handling Mechanism</vt:lpstr>
      <vt:lpstr>Foil Handling Mechanism</vt:lpstr>
      <vt:lpstr>Configuration L4T sector 1.1 </vt:lpstr>
      <vt:lpstr>Stripping Foil Dimensions</vt:lpstr>
      <vt:lpstr>Stripping Foil Heating</vt:lpstr>
      <vt:lpstr>Test possibilities</vt:lpstr>
      <vt:lpstr>Conclusion</vt:lpstr>
      <vt:lpstr>PowerPoint Presentation</vt:lpstr>
      <vt:lpstr>Spare Slides</vt:lpstr>
      <vt:lpstr>Spare Slides</vt:lpstr>
      <vt:lpstr>Spare Slides</vt:lpstr>
      <vt:lpstr>Spare Slides</vt:lpstr>
      <vt:lpstr>Spare Slides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Wim Weterings</dc:creator>
  <cp:lastModifiedBy>Wim Weterings</cp:lastModifiedBy>
  <cp:revision>84</cp:revision>
  <dcterms:created xsi:type="dcterms:W3CDTF">2014-06-06T13:16:01Z</dcterms:created>
  <dcterms:modified xsi:type="dcterms:W3CDTF">2014-08-28T13:02:20Z</dcterms:modified>
</cp:coreProperties>
</file>