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1" r:id="rId4"/>
    <p:sldId id="260" r:id="rId5"/>
    <p:sldId id="262" r:id="rId6"/>
    <p:sldId id="264" r:id="rId7"/>
    <p:sldId id="283" r:id="rId8"/>
    <p:sldId id="275" r:id="rId9"/>
    <p:sldId id="276" r:id="rId10"/>
    <p:sldId id="277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81" r:id="rId22"/>
    <p:sldId id="279" r:id="rId23"/>
    <p:sldId id="282" r:id="rId24"/>
  </p:sldIdLst>
  <p:sldSz cx="9144000" cy="6858000" type="screen4x3"/>
  <p:notesSz cx="6858000" cy="9144000"/>
  <p:embeddedFontLst>
    <p:embeddedFont>
      <p:font typeface="CMR10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MMI10" pitchFamily="34" charset="0"/>
      <p:regular r:id="rId31"/>
    </p:embeddedFont>
    <p:embeddedFont>
      <p:font typeface="CMMI7" pitchFamily="34" charset="0"/>
      <p:regular r:id="rId32"/>
    </p:embeddedFont>
    <p:embeddedFont>
      <p:font typeface="CMSY10ORIG" pitchFamily="34" charset="0"/>
      <p:regular r:id="rId3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9149" autoAdjust="0"/>
  </p:normalViewPr>
  <p:slideViewPr>
    <p:cSldViewPr>
      <p:cViewPr>
        <p:scale>
          <a:sx n="59" d="100"/>
          <a:sy n="59" d="100"/>
        </p:scale>
        <p:origin x="-7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6B63-965E-42CA-A90D-85BDCD6FE8ED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AE0F-A011-41B7-B8B9-29EBEEFF8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82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2AE0F-A011-41B7-B8B9-29EBEEFF85F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79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EEF6C-04E7-480B-BC30-FBC57DB460B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81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2AE0F-A011-41B7-B8B9-29EBEEFF85F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79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1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7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9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84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19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0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3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4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75FC-2390-402D-AFA5-3FFC3057059B}" type="datetimeFigureOut">
              <a:rPr kumimoji="1" lang="ja-JP" altLang="en-US" smtClean="0"/>
              <a:t>2013/7/31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4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24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35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emf"/><Relationship Id="rId5" Type="http://schemas.openxmlformats.org/officeDocument/2006/relationships/tags" Target="../tags/tag26.xml"/><Relationship Id="rId10" Type="http://schemas.openxmlformats.org/officeDocument/2006/relationships/image" Target="../media/image33.emf"/><Relationship Id="rId4" Type="http://schemas.openxmlformats.org/officeDocument/2006/relationships/tags" Target="../tags/tag25.xm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7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1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56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13.wdp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3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16.wdp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tags" Target="../tags/tag34.xml"/><Relationship Id="rId7" Type="http://schemas.openxmlformats.org/officeDocument/2006/relationships/image" Target="../media/image69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8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4.jpe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5" Type="http://schemas.openxmlformats.org/officeDocument/2006/relationships/tags" Target="../tags/tag10.xml"/><Relationship Id="rId10" Type="http://schemas.openxmlformats.org/officeDocument/2006/relationships/image" Target="../media/image7.emf"/><Relationship Id="rId4" Type="http://schemas.openxmlformats.org/officeDocument/2006/relationships/tags" Target="../tags/tag9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em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microsoft.com/office/2007/relationships/hdphoto" Target="../media/hdphoto4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Nucleon spin decomposition</a:t>
            </a:r>
            <a:br>
              <a:rPr kumimoji="1" lang="en-US" altLang="ja-JP" dirty="0" smtClean="0"/>
            </a:br>
            <a:r>
              <a:rPr lang="en-US" altLang="ja-JP" dirty="0" smtClean="0"/>
              <a:t>at twist-three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Yoshitaka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Hatta</a:t>
            </a:r>
            <a:endParaRPr kumimoji="1" lang="en-US" altLang="ja-JP" dirty="0" smtClean="0">
              <a:solidFill>
                <a:srgbClr val="002060"/>
              </a:solidFill>
            </a:endParaRPr>
          </a:p>
          <a:p>
            <a:r>
              <a:rPr lang="en-US" altLang="ja-JP" dirty="0" smtClean="0">
                <a:solidFill>
                  <a:srgbClr val="002060"/>
                </a:solidFill>
              </a:rPr>
              <a:t>(Yukawa inst., Kyoto U.)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en-US" altLang="ja-JP" smtClean="0"/>
              <a:t>TexPoint fonts used in EMF. </a:t>
            </a:r>
          </a:p>
          <a:p>
            <a:r>
              <a:rPr kumimoji="1" lang="en-US" altLang="ja-JP" smtClean="0"/>
              <a:t>Read the TexPoint manual before you delete this box.: </a:t>
            </a:r>
            <a:r>
              <a:rPr kumimoji="1" lang="en-US" altLang="ja-JP" smtClean="0">
                <a:latin typeface="CMSY10ORIG"/>
              </a:rPr>
              <a:t>A</a:t>
            </a:r>
            <a:r>
              <a:rPr kumimoji="1" lang="en-US" altLang="ja-JP" smtClean="0">
                <a:latin typeface="CMMI10"/>
              </a:rPr>
              <a:t>A</a:t>
            </a:r>
            <a:r>
              <a:rPr kumimoji="1" lang="en-US" altLang="ja-JP" smtClean="0">
                <a:latin typeface="CMMI7"/>
              </a:rPr>
              <a:t>A</a:t>
            </a:r>
            <a:r>
              <a:rPr kumimoji="1" lang="en-US" altLang="ja-JP" smtClean="0">
                <a:latin typeface="CMR10"/>
              </a:rPr>
              <a:t>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966" y="2495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OAM from the Wigner distribution</a:t>
            </a:r>
            <a:endParaRPr kumimoji="1" lang="ja-JP" altLang="en-US" dirty="0"/>
          </a:p>
        </p:txBody>
      </p:sp>
      <p:pic>
        <p:nvPicPr>
          <p:cNvPr id="19" name="Picture 2" descr="http://www.sciweavers.org/upload/Tex2Img_1352694992/eq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28" y="2564904"/>
            <a:ext cx="6667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6339985" y="1052736"/>
            <a:ext cx="248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Lorce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Pasquini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(2011)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757" y="1429818"/>
            <a:ext cx="354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Wigner distribution in QCD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296591"/>
            <a:ext cx="4109892" cy="9340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95245" y="1991343"/>
            <a:ext cx="2597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Belitsky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Ji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Yuan (2003)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26" y="5005744"/>
            <a:ext cx="4263279" cy="94353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70335" y="6238962"/>
            <a:ext cx="618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related to a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generalized TMD </a:t>
            </a:r>
            <a:r>
              <a:rPr kumimoji="1" lang="en-US" altLang="ja-JP" sz="2000" dirty="0" smtClean="0"/>
              <a:t>by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Meissner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Metz, Schlegel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5658" y="3573016"/>
            <a:ext cx="388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Phase-space distribution of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partons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flipH="1" flipV="1">
            <a:off x="5992269" y="3933056"/>
            <a:ext cx="2808312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5983704" y="3933056"/>
            <a:ext cx="2808312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6056437" y="3995732"/>
            <a:ext cx="1416300" cy="1759593"/>
            <a:chOff x="6056437" y="3995732"/>
            <a:chExt cx="1416300" cy="1759593"/>
          </a:xfrm>
        </p:grpSpPr>
        <p:cxnSp>
          <p:nvCxnSpPr>
            <p:cNvPr id="18" name="直線コネクタ 17"/>
            <p:cNvCxnSpPr/>
            <p:nvPr/>
          </p:nvCxnSpPr>
          <p:spPr>
            <a:xfrm flipH="1" flipV="1">
              <a:off x="6444664" y="3997224"/>
              <a:ext cx="1028073" cy="1008112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6056437" y="4356902"/>
              <a:ext cx="1404156" cy="139842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343744" y="4077072"/>
              <a:ext cx="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1" name="直線コネクタ 5120"/>
            <p:cNvCxnSpPr/>
            <p:nvPr/>
          </p:nvCxnSpPr>
          <p:spPr>
            <a:xfrm flipV="1">
              <a:off x="6070547" y="3995732"/>
              <a:ext cx="376049" cy="3787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30" name="図 51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60" y="1275151"/>
            <a:ext cx="7433502" cy="8259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32" name="テキスト ボックス 5131"/>
          <p:cNvSpPr txBox="1"/>
          <p:nvPr/>
        </p:nvSpPr>
        <p:spPr>
          <a:xfrm>
            <a:off x="6460561" y="54162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YH (2011)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133" name="テキスト ボックス 5132"/>
          <p:cNvSpPr txBox="1"/>
          <p:nvPr/>
        </p:nvSpPr>
        <p:spPr>
          <a:xfrm>
            <a:off x="192770" y="518217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anonical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2400" dirty="0" smtClean="0"/>
              <a:t>OAM from the Wigner distribution</a:t>
            </a:r>
            <a:endParaRPr kumimoji="1" lang="ja-JP" altLang="en-US" sz="2400" dirty="0"/>
          </a:p>
        </p:txBody>
      </p:sp>
      <p:cxnSp>
        <p:nvCxnSpPr>
          <p:cNvPr id="5125" name="直線矢印コネクタ 5124"/>
          <p:cNvCxnSpPr/>
          <p:nvPr/>
        </p:nvCxnSpPr>
        <p:spPr>
          <a:xfrm flipV="1">
            <a:off x="7482782" y="4958855"/>
            <a:ext cx="47976" cy="813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84" y="4592676"/>
            <a:ext cx="4352827" cy="15363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31" name="テキスト ボックス 5130"/>
          <p:cNvSpPr txBox="1"/>
          <p:nvPr/>
        </p:nvSpPr>
        <p:spPr>
          <a:xfrm>
            <a:off x="1348048" y="3597114"/>
            <a:ext cx="2452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Ji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Xiong</a:t>
            </a:r>
            <a:r>
              <a:rPr lang="en-US" altLang="ja-JP" sz="2000" dirty="0" smtClean="0">
                <a:solidFill>
                  <a:srgbClr val="0070C0"/>
                </a:solidFill>
              </a:rPr>
              <a:t>, Yuan  (2012)</a:t>
            </a:r>
            <a:endParaRPr lang="en-US" altLang="ja-JP" sz="2000" dirty="0" smtClean="0"/>
          </a:p>
        </p:txBody>
      </p:sp>
      <p:sp>
        <p:nvSpPr>
          <p:cNvPr id="5134" name="テキスト ボックス 5133"/>
          <p:cNvSpPr txBox="1"/>
          <p:nvPr/>
        </p:nvSpPr>
        <p:spPr>
          <a:xfrm>
            <a:off x="145217" y="3118084"/>
            <a:ext cx="34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Kinetic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/>
              <a:t>OAM also follows 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21" y="3855123"/>
            <a:ext cx="391246" cy="2515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50" y="5859393"/>
            <a:ext cx="685950" cy="5335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25" y="4170346"/>
            <a:ext cx="685950" cy="5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451" y="1722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Twist analysis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1136091"/>
            <a:ext cx="3575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YH, Yoshida (2012)</a:t>
            </a:r>
          </a:p>
          <a:p>
            <a:r>
              <a:rPr lang="ja-JP" altLang="en-US" sz="2000" dirty="0"/>
              <a:t> 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see also, </a:t>
            </a:r>
            <a:r>
              <a:rPr lang="ja-JP" altLang="en-US" sz="2000" dirty="0"/>
              <a:t>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Ji</a:t>
            </a:r>
            <a:r>
              <a:rPr lang="en-US" altLang="ja-JP" sz="2000" dirty="0" smtClean="0">
                <a:solidFill>
                  <a:srgbClr val="0070C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Xiong</a:t>
            </a:r>
            <a:r>
              <a:rPr lang="en-US" altLang="ja-JP" sz="2000" dirty="0" smtClean="0">
                <a:solidFill>
                  <a:srgbClr val="0070C0"/>
                </a:solidFill>
              </a:rPr>
              <a:t>, Yuan (2012)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1539" y="4174049"/>
            <a:ext cx="6004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Understand </a:t>
            </a:r>
            <a:r>
              <a:rPr lang="en-US" altLang="ja-JP" sz="2400" dirty="0" smtClean="0"/>
              <a:t>these relations </a:t>
            </a:r>
            <a:r>
              <a:rPr kumimoji="1" lang="en-US" altLang="ja-JP" sz="2400" dirty="0" smtClean="0"/>
              <a:t>at the density level</a:t>
            </a:r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</p:txBody>
      </p:sp>
      <p:pic>
        <p:nvPicPr>
          <p:cNvPr id="8" name="Picture 9" descr="http://www.sciweavers.org/upload/Tex2Img_1346645480/eqn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4942863"/>
            <a:ext cx="2752725" cy="742951"/>
          </a:xfrm>
          <a:prstGeom prst="rect">
            <a:avLst/>
          </a:prstGeom>
          <a:noFill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846" y="2060848"/>
            <a:ext cx="4550459" cy="19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800305" y="5083505"/>
            <a:ext cx="71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en-US" altLang="ja-JP" sz="2400" dirty="0" smtClean="0"/>
              <a:t>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1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266" y="2431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Twist three matrix elements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340768"/>
            <a:ext cx="11657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F-type</a:t>
            </a: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D-type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35858" name="Picture 18" descr="http://www.sciweavers.org/upload/Tex2Img_1346651787/eq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6876" y="1068180"/>
            <a:ext cx="2114550" cy="31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グループ化 2"/>
          <p:cNvGrpSpPr/>
          <p:nvPr/>
        </p:nvGrpSpPr>
        <p:grpSpPr>
          <a:xfrm>
            <a:off x="761423" y="5073432"/>
            <a:ext cx="3097743" cy="1603376"/>
            <a:chOff x="386285" y="4543178"/>
            <a:chExt cx="3837569" cy="2102486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1363287" y="4942708"/>
              <a:ext cx="0" cy="1145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3115856" y="4918160"/>
              <a:ext cx="16625" cy="1097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 rot="5400000">
              <a:off x="1564512" y="5549915"/>
              <a:ext cx="1371314" cy="146427"/>
            </a:xfrm>
            <a:custGeom>
              <a:avLst/>
              <a:gdLst>
                <a:gd name="T0" fmla="*/ 0 w 2320"/>
                <a:gd name="T1" fmla="*/ 3 h 246"/>
                <a:gd name="T2" fmla="*/ 186 w 2320"/>
                <a:gd name="T3" fmla="*/ 84 h 246"/>
                <a:gd name="T4" fmla="*/ 210 w 2320"/>
                <a:gd name="T5" fmla="*/ 186 h 246"/>
                <a:gd name="T6" fmla="*/ 126 w 2320"/>
                <a:gd name="T7" fmla="*/ 243 h 246"/>
                <a:gd name="T8" fmla="*/ 48 w 2320"/>
                <a:gd name="T9" fmla="*/ 192 h 246"/>
                <a:gd name="T10" fmla="*/ 69 w 2320"/>
                <a:gd name="T11" fmla="*/ 84 h 246"/>
                <a:gd name="T12" fmla="*/ 288 w 2320"/>
                <a:gd name="T13" fmla="*/ 3 h 246"/>
                <a:gd name="T14" fmla="*/ 492 w 2320"/>
                <a:gd name="T15" fmla="*/ 81 h 246"/>
                <a:gd name="T16" fmla="*/ 510 w 2320"/>
                <a:gd name="T17" fmla="*/ 195 h 246"/>
                <a:gd name="T18" fmla="*/ 432 w 2320"/>
                <a:gd name="T19" fmla="*/ 243 h 246"/>
                <a:gd name="T20" fmla="*/ 345 w 2320"/>
                <a:gd name="T21" fmla="*/ 195 h 246"/>
                <a:gd name="T22" fmla="*/ 360 w 2320"/>
                <a:gd name="T23" fmla="*/ 81 h 246"/>
                <a:gd name="T24" fmla="*/ 576 w 2320"/>
                <a:gd name="T25" fmla="*/ 3 h 246"/>
                <a:gd name="T26" fmla="*/ 792 w 2320"/>
                <a:gd name="T27" fmla="*/ 81 h 246"/>
                <a:gd name="T28" fmla="*/ 816 w 2320"/>
                <a:gd name="T29" fmla="*/ 189 h 246"/>
                <a:gd name="T30" fmla="*/ 732 w 2320"/>
                <a:gd name="T31" fmla="*/ 243 h 246"/>
                <a:gd name="T32" fmla="*/ 648 w 2320"/>
                <a:gd name="T33" fmla="*/ 186 h 246"/>
                <a:gd name="T34" fmla="*/ 666 w 2320"/>
                <a:gd name="T35" fmla="*/ 78 h 246"/>
                <a:gd name="T36" fmla="*/ 879 w 2320"/>
                <a:gd name="T37" fmla="*/ 6 h 246"/>
                <a:gd name="T38" fmla="*/ 1095 w 2320"/>
                <a:gd name="T39" fmla="*/ 78 h 246"/>
                <a:gd name="T40" fmla="*/ 1122 w 2320"/>
                <a:gd name="T41" fmla="*/ 189 h 246"/>
                <a:gd name="T42" fmla="*/ 1038 w 2320"/>
                <a:gd name="T43" fmla="*/ 240 h 246"/>
                <a:gd name="T44" fmla="*/ 951 w 2320"/>
                <a:gd name="T45" fmla="*/ 192 h 246"/>
                <a:gd name="T46" fmla="*/ 966 w 2320"/>
                <a:gd name="T47" fmla="*/ 84 h 246"/>
                <a:gd name="T48" fmla="*/ 1185 w 2320"/>
                <a:gd name="T49" fmla="*/ 6 h 246"/>
                <a:gd name="T50" fmla="*/ 1398 w 2320"/>
                <a:gd name="T51" fmla="*/ 81 h 246"/>
                <a:gd name="T52" fmla="*/ 1407 w 2320"/>
                <a:gd name="T53" fmla="*/ 189 h 246"/>
                <a:gd name="T54" fmla="*/ 1329 w 2320"/>
                <a:gd name="T55" fmla="*/ 237 h 246"/>
                <a:gd name="T56" fmla="*/ 1242 w 2320"/>
                <a:gd name="T57" fmla="*/ 189 h 246"/>
                <a:gd name="T58" fmla="*/ 1251 w 2320"/>
                <a:gd name="T59" fmla="*/ 84 h 246"/>
                <a:gd name="T60" fmla="*/ 1467 w 2320"/>
                <a:gd name="T61" fmla="*/ 3 h 246"/>
                <a:gd name="T62" fmla="*/ 1692 w 2320"/>
                <a:gd name="T63" fmla="*/ 84 h 246"/>
                <a:gd name="T64" fmla="*/ 1707 w 2320"/>
                <a:gd name="T65" fmla="*/ 189 h 246"/>
                <a:gd name="T66" fmla="*/ 1620 w 2320"/>
                <a:gd name="T67" fmla="*/ 240 h 246"/>
                <a:gd name="T68" fmla="*/ 1533 w 2320"/>
                <a:gd name="T69" fmla="*/ 186 h 246"/>
                <a:gd name="T70" fmla="*/ 1554 w 2320"/>
                <a:gd name="T71" fmla="*/ 81 h 246"/>
                <a:gd name="T72" fmla="*/ 1767 w 2320"/>
                <a:gd name="T73" fmla="*/ 3 h 246"/>
                <a:gd name="T74" fmla="*/ 1995 w 2320"/>
                <a:gd name="T75" fmla="*/ 87 h 246"/>
                <a:gd name="T76" fmla="*/ 2013 w 2320"/>
                <a:gd name="T77" fmla="*/ 195 h 246"/>
                <a:gd name="T78" fmla="*/ 1926 w 2320"/>
                <a:gd name="T79" fmla="*/ 246 h 246"/>
                <a:gd name="T80" fmla="*/ 1836 w 2320"/>
                <a:gd name="T81" fmla="*/ 195 h 246"/>
                <a:gd name="T82" fmla="*/ 1851 w 2320"/>
                <a:gd name="T83" fmla="*/ 84 h 246"/>
                <a:gd name="T84" fmla="*/ 2067 w 2320"/>
                <a:gd name="T85" fmla="*/ 0 h 246"/>
                <a:gd name="T86" fmla="*/ 2280 w 2320"/>
                <a:gd name="T87" fmla="*/ 81 h 246"/>
                <a:gd name="T88" fmla="*/ 2307 w 2320"/>
                <a:gd name="T89" fmla="*/ 189 h 246"/>
                <a:gd name="T90" fmla="*/ 2211 w 2320"/>
                <a:gd name="T91" fmla="*/ 240 h 246"/>
                <a:gd name="T92" fmla="*/ 2127 w 2320"/>
                <a:gd name="T93" fmla="*/ 192 h 246"/>
                <a:gd name="T94" fmla="*/ 2142 w 2320"/>
                <a:gd name="T95" fmla="*/ 81 h 246"/>
                <a:gd name="T96" fmla="*/ 2319 w 2320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上矢印 12"/>
            <p:cNvSpPr/>
            <p:nvPr/>
          </p:nvSpPr>
          <p:spPr>
            <a:xfrm rot="6531626">
              <a:off x="3450654" y="5983639"/>
              <a:ext cx="515892" cy="72401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Picture 6" descr="http://www.sciweavers.org/upload/Tex2Img_1352969400/eq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85" y="5739354"/>
              <a:ext cx="432312" cy="39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ww.sciweavers.org/upload/Tex2Img_1352969420/eq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387" y="5640324"/>
              <a:ext cx="532467" cy="39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www.sciweavers.org/upload/Tex2Img_1352969448/eq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74" y="5156433"/>
              <a:ext cx="456400" cy="316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ttp://www.sciweavers.org/upload/Tex2Img_1352969465/eq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124" y="5170839"/>
              <a:ext cx="414909" cy="28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www.sciweavers.org/upload/Tex2Img_1352969498/eq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766" y="4543178"/>
              <a:ext cx="1131570" cy="32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円/楕円 19"/>
            <p:cNvSpPr/>
            <p:nvPr/>
          </p:nvSpPr>
          <p:spPr>
            <a:xfrm>
              <a:off x="1039074" y="5907690"/>
              <a:ext cx="2488954" cy="562438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上矢印 20"/>
            <p:cNvSpPr/>
            <p:nvPr/>
          </p:nvSpPr>
          <p:spPr>
            <a:xfrm rot="4125727">
              <a:off x="597146" y="6025713"/>
              <a:ext cx="515892" cy="72401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177684" y="4939140"/>
            <a:ext cx="3171545" cy="1737592"/>
            <a:chOff x="4894547" y="4523943"/>
            <a:chExt cx="3837569" cy="2102486"/>
          </a:xfrm>
        </p:grpSpPr>
        <p:sp>
          <p:nvSpPr>
            <p:cNvPr id="33" name="Freeform 5"/>
            <p:cNvSpPr>
              <a:spLocks noChangeAspect="1"/>
            </p:cNvSpPr>
            <p:nvPr/>
          </p:nvSpPr>
          <p:spPr bwMode="auto">
            <a:xfrm rot="5400000">
              <a:off x="6850008" y="5567539"/>
              <a:ext cx="1371314" cy="146427"/>
            </a:xfrm>
            <a:custGeom>
              <a:avLst/>
              <a:gdLst>
                <a:gd name="T0" fmla="*/ 0 w 2320"/>
                <a:gd name="T1" fmla="*/ 3 h 246"/>
                <a:gd name="T2" fmla="*/ 186 w 2320"/>
                <a:gd name="T3" fmla="*/ 84 h 246"/>
                <a:gd name="T4" fmla="*/ 210 w 2320"/>
                <a:gd name="T5" fmla="*/ 186 h 246"/>
                <a:gd name="T6" fmla="*/ 126 w 2320"/>
                <a:gd name="T7" fmla="*/ 243 h 246"/>
                <a:gd name="T8" fmla="*/ 48 w 2320"/>
                <a:gd name="T9" fmla="*/ 192 h 246"/>
                <a:gd name="T10" fmla="*/ 69 w 2320"/>
                <a:gd name="T11" fmla="*/ 84 h 246"/>
                <a:gd name="T12" fmla="*/ 288 w 2320"/>
                <a:gd name="T13" fmla="*/ 3 h 246"/>
                <a:gd name="T14" fmla="*/ 492 w 2320"/>
                <a:gd name="T15" fmla="*/ 81 h 246"/>
                <a:gd name="T16" fmla="*/ 510 w 2320"/>
                <a:gd name="T17" fmla="*/ 195 h 246"/>
                <a:gd name="T18" fmla="*/ 432 w 2320"/>
                <a:gd name="T19" fmla="*/ 243 h 246"/>
                <a:gd name="T20" fmla="*/ 345 w 2320"/>
                <a:gd name="T21" fmla="*/ 195 h 246"/>
                <a:gd name="T22" fmla="*/ 360 w 2320"/>
                <a:gd name="T23" fmla="*/ 81 h 246"/>
                <a:gd name="T24" fmla="*/ 576 w 2320"/>
                <a:gd name="T25" fmla="*/ 3 h 246"/>
                <a:gd name="T26" fmla="*/ 792 w 2320"/>
                <a:gd name="T27" fmla="*/ 81 h 246"/>
                <a:gd name="T28" fmla="*/ 816 w 2320"/>
                <a:gd name="T29" fmla="*/ 189 h 246"/>
                <a:gd name="T30" fmla="*/ 732 w 2320"/>
                <a:gd name="T31" fmla="*/ 243 h 246"/>
                <a:gd name="T32" fmla="*/ 648 w 2320"/>
                <a:gd name="T33" fmla="*/ 186 h 246"/>
                <a:gd name="T34" fmla="*/ 666 w 2320"/>
                <a:gd name="T35" fmla="*/ 78 h 246"/>
                <a:gd name="T36" fmla="*/ 879 w 2320"/>
                <a:gd name="T37" fmla="*/ 6 h 246"/>
                <a:gd name="T38" fmla="*/ 1095 w 2320"/>
                <a:gd name="T39" fmla="*/ 78 h 246"/>
                <a:gd name="T40" fmla="*/ 1122 w 2320"/>
                <a:gd name="T41" fmla="*/ 189 h 246"/>
                <a:gd name="T42" fmla="*/ 1038 w 2320"/>
                <a:gd name="T43" fmla="*/ 240 h 246"/>
                <a:gd name="T44" fmla="*/ 951 w 2320"/>
                <a:gd name="T45" fmla="*/ 192 h 246"/>
                <a:gd name="T46" fmla="*/ 966 w 2320"/>
                <a:gd name="T47" fmla="*/ 84 h 246"/>
                <a:gd name="T48" fmla="*/ 1185 w 2320"/>
                <a:gd name="T49" fmla="*/ 6 h 246"/>
                <a:gd name="T50" fmla="*/ 1398 w 2320"/>
                <a:gd name="T51" fmla="*/ 81 h 246"/>
                <a:gd name="T52" fmla="*/ 1407 w 2320"/>
                <a:gd name="T53" fmla="*/ 189 h 246"/>
                <a:gd name="T54" fmla="*/ 1329 w 2320"/>
                <a:gd name="T55" fmla="*/ 237 h 246"/>
                <a:gd name="T56" fmla="*/ 1242 w 2320"/>
                <a:gd name="T57" fmla="*/ 189 h 246"/>
                <a:gd name="T58" fmla="*/ 1251 w 2320"/>
                <a:gd name="T59" fmla="*/ 84 h 246"/>
                <a:gd name="T60" fmla="*/ 1467 w 2320"/>
                <a:gd name="T61" fmla="*/ 3 h 246"/>
                <a:gd name="T62" fmla="*/ 1692 w 2320"/>
                <a:gd name="T63" fmla="*/ 84 h 246"/>
                <a:gd name="T64" fmla="*/ 1707 w 2320"/>
                <a:gd name="T65" fmla="*/ 189 h 246"/>
                <a:gd name="T66" fmla="*/ 1620 w 2320"/>
                <a:gd name="T67" fmla="*/ 240 h 246"/>
                <a:gd name="T68" fmla="*/ 1533 w 2320"/>
                <a:gd name="T69" fmla="*/ 186 h 246"/>
                <a:gd name="T70" fmla="*/ 1554 w 2320"/>
                <a:gd name="T71" fmla="*/ 81 h 246"/>
                <a:gd name="T72" fmla="*/ 1767 w 2320"/>
                <a:gd name="T73" fmla="*/ 3 h 246"/>
                <a:gd name="T74" fmla="*/ 1995 w 2320"/>
                <a:gd name="T75" fmla="*/ 87 h 246"/>
                <a:gd name="T76" fmla="*/ 2013 w 2320"/>
                <a:gd name="T77" fmla="*/ 195 h 246"/>
                <a:gd name="T78" fmla="*/ 1926 w 2320"/>
                <a:gd name="T79" fmla="*/ 246 h 246"/>
                <a:gd name="T80" fmla="*/ 1836 w 2320"/>
                <a:gd name="T81" fmla="*/ 195 h 246"/>
                <a:gd name="T82" fmla="*/ 1851 w 2320"/>
                <a:gd name="T83" fmla="*/ 84 h 246"/>
                <a:gd name="T84" fmla="*/ 2067 w 2320"/>
                <a:gd name="T85" fmla="*/ 0 h 246"/>
                <a:gd name="T86" fmla="*/ 2280 w 2320"/>
                <a:gd name="T87" fmla="*/ 81 h 246"/>
                <a:gd name="T88" fmla="*/ 2307 w 2320"/>
                <a:gd name="T89" fmla="*/ 189 h 246"/>
                <a:gd name="T90" fmla="*/ 2211 w 2320"/>
                <a:gd name="T91" fmla="*/ 240 h 246"/>
                <a:gd name="T92" fmla="*/ 2127 w 2320"/>
                <a:gd name="T93" fmla="*/ 192 h 246"/>
                <a:gd name="T94" fmla="*/ 2142 w 2320"/>
                <a:gd name="T95" fmla="*/ 81 h 246"/>
                <a:gd name="T96" fmla="*/ 2319 w 2320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5"/>
            <p:cNvSpPr>
              <a:spLocks noChangeAspect="1"/>
            </p:cNvSpPr>
            <p:nvPr/>
          </p:nvSpPr>
          <p:spPr bwMode="auto">
            <a:xfrm rot="5400000">
              <a:off x="5278706" y="5618929"/>
              <a:ext cx="1246649" cy="133115"/>
            </a:xfrm>
            <a:custGeom>
              <a:avLst/>
              <a:gdLst>
                <a:gd name="T0" fmla="*/ 0 w 2320"/>
                <a:gd name="T1" fmla="*/ 3 h 246"/>
                <a:gd name="T2" fmla="*/ 186 w 2320"/>
                <a:gd name="T3" fmla="*/ 84 h 246"/>
                <a:gd name="T4" fmla="*/ 210 w 2320"/>
                <a:gd name="T5" fmla="*/ 186 h 246"/>
                <a:gd name="T6" fmla="*/ 126 w 2320"/>
                <a:gd name="T7" fmla="*/ 243 h 246"/>
                <a:gd name="T8" fmla="*/ 48 w 2320"/>
                <a:gd name="T9" fmla="*/ 192 h 246"/>
                <a:gd name="T10" fmla="*/ 69 w 2320"/>
                <a:gd name="T11" fmla="*/ 84 h 246"/>
                <a:gd name="T12" fmla="*/ 288 w 2320"/>
                <a:gd name="T13" fmla="*/ 3 h 246"/>
                <a:gd name="T14" fmla="*/ 492 w 2320"/>
                <a:gd name="T15" fmla="*/ 81 h 246"/>
                <a:gd name="T16" fmla="*/ 510 w 2320"/>
                <a:gd name="T17" fmla="*/ 195 h 246"/>
                <a:gd name="T18" fmla="*/ 432 w 2320"/>
                <a:gd name="T19" fmla="*/ 243 h 246"/>
                <a:gd name="T20" fmla="*/ 345 w 2320"/>
                <a:gd name="T21" fmla="*/ 195 h 246"/>
                <a:gd name="T22" fmla="*/ 360 w 2320"/>
                <a:gd name="T23" fmla="*/ 81 h 246"/>
                <a:gd name="T24" fmla="*/ 576 w 2320"/>
                <a:gd name="T25" fmla="*/ 3 h 246"/>
                <a:gd name="T26" fmla="*/ 792 w 2320"/>
                <a:gd name="T27" fmla="*/ 81 h 246"/>
                <a:gd name="T28" fmla="*/ 816 w 2320"/>
                <a:gd name="T29" fmla="*/ 189 h 246"/>
                <a:gd name="T30" fmla="*/ 732 w 2320"/>
                <a:gd name="T31" fmla="*/ 243 h 246"/>
                <a:gd name="T32" fmla="*/ 648 w 2320"/>
                <a:gd name="T33" fmla="*/ 186 h 246"/>
                <a:gd name="T34" fmla="*/ 666 w 2320"/>
                <a:gd name="T35" fmla="*/ 78 h 246"/>
                <a:gd name="T36" fmla="*/ 879 w 2320"/>
                <a:gd name="T37" fmla="*/ 6 h 246"/>
                <a:gd name="T38" fmla="*/ 1095 w 2320"/>
                <a:gd name="T39" fmla="*/ 78 h 246"/>
                <a:gd name="T40" fmla="*/ 1122 w 2320"/>
                <a:gd name="T41" fmla="*/ 189 h 246"/>
                <a:gd name="T42" fmla="*/ 1038 w 2320"/>
                <a:gd name="T43" fmla="*/ 240 h 246"/>
                <a:gd name="T44" fmla="*/ 951 w 2320"/>
                <a:gd name="T45" fmla="*/ 192 h 246"/>
                <a:gd name="T46" fmla="*/ 966 w 2320"/>
                <a:gd name="T47" fmla="*/ 84 h 246"/>
                <a:gd name="T48" fmla="*/ 1185 w 2320"/>
                <a:gd name="T49" fmla="*/ 6 h 246"/>
                <a:gd name="T50" fmla="*/ 1398 w 2320"/>
                <a:gd name="T51" fmla="*/ 81 h 246"/>
                <a:gd name="T52" fmla="*/ 1407 w 2320"/>
                <a:gd name="T53" fmla="*/ 189 h 246"/>
                <a:gd name="T54" fmla="*/ 1329 w 2320"/>
                <a:gd name="T55" fmla="*/ 237 h 246"/>
                <a:gd name="T56" fmla="*/ 1242 w 2320"/>
                <a:gd name="T57" fmla="*/ 189 h 246"/>
                <a:gd name="T58" fmla="*/ 1251 w 2320"/>
                <a:gd name="T59" fmla="*/ 84 h 246"/>
                <a:gd name="T60" fmla="*/ 1467 w 2320"/>
                <a:gd name="T61" fmla="*/ 3 h 246"/>
                <a:gd name="T62" fmla="*/ 1692 w 2320"/>
                <a:gd name="T63" fmla="*/ 84 h 246"/>
                <a:gd name="T64" fmla="*/ 1707 w 2320"/>
                <a:gd name="T65" fmla="*/ 189 h 246"/>
                <a:gd name="T66" fmla="*/ 1620 w 2320"/>
                <a:gd name="T67" fmla="*/ 240 h 246"/>
                <a:gd name="T68" fmla="*/ 1533 w 2320"/>
                <a:gd name="T69" fmla="*/ 186 h 246"/>
                <a:gd name="T70" fmla="*/ 1554 w 2320"/>
                <a:gd name="T71" fmla="*/ 81 h 246"/>
                <a:gd name="T72" fmla="*/ 1767 w 2320"/>
                <a:gd name="T73" fmla="*/ 3 h 246"/>
                <a:gd name="T74" fmla="*/ 1995 w 2320"/>
                <a:gd name="T75" fmla="*/ 87 h 246"/>
                <a:gd name="T76" fmla="*/ 2013 w 2320"/>
                <a:gd name="T77" fmla="*/ 195 h 246"/>
                <a:gd name="T78" fmla="*/ 1926 w 2320"/>
                <a:gd name="T79" fmla="*/ 246 h 246"/>
                <a:gd name="T80" fmla="*/ 1836 w 2320"/>
                <a:gd name="T81" fmla="*/ 195 h 246"/>
                <a:gd name="T82" fmla="*/ 1851 w 2320"/>
                <a:gd name="T83" fmla="*/ 84 h 246"/>
                <a:gd name="T84" fmla="*/ 2067 w 2320"/>
                <a:gd name="T85" fmla="*/ 0 h 246"/>
                <a:gd name="T86" fmla="*/ 2280 w 2320"/>
                <a:gd name="T87" fmla="*/ 81 h 246"/>
                <a:gd name="T88" fmla="*/ 2307 w 2320"/>
                <a:gd name="T89" fmla="*/ 189 h 246"/>
                <a:gd name="T90" fmla="*/ 2211 w 2320"/>
                <a:gd name="T91" fmla="*/ 240 h 246"/>
                <a:gd name="T92" fmla="*/ 2127 w 2320"/>
                <a:gd name="T93" fmla="*/ 192 h 246"/>
                <a:gd name="T94" fmla="*/ 2142 w 2320"/>
                <a:gd name="T95" fmla="*/ 81 h 246"/>
                <a:gd name="T96" fmla="*/ 2319 w 2320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5"/>
            <p:cNvSpPr>
              <a:spLocks noChangeAspect="1"/>
            </p:cNvSpPr>
            <p:nvPr/>
          </p:nvSpPr>
          <p:spPr bwMode="auto">
            <a:xfrm rot="5400000">
              <a:off x="6072774" y="5547305"/>
              <a:ext cx="1371314" cy="146427"/>
            </a:xfrm>
            <a:custGeom>
              <a:avLst/>
              <a:gdLst>
                <a:gd name="T0" fmla="*/ 0 w 2320"/>
                <a:gd name="T1" fmla="*/ 3 h 246"/>
                <a:gd name="T2" fmla="*/ 186 w 2320"/>
                <a:gd name="T3" fmla="*/ 84 h 246"/>
                <a:gd name="T4" fmla="*/ 210 w 2320"/>
                <a:gd name="T5" fmla="*/ 186 h 246"/>
                <a:gd name="T6" fmla="*/ 126 w 2320"/>
                <a:gd name="T7" fmla="*/ 243 h 246"/>
                <a:gd name="T8" fmla="*/ 48 w 2320"/>
                <a:gd name="T9" fmla="*/ 192 h 246"/>
                <a:gd name="T10" fmla="*/ 69 w 2320"/>
                <a:gd name="T11" fmla="*/ 84 h 246"/>
                <a:gd name="T12" fmla="*/ 288 w 2320"/>
                <a:gd name="T13" fmla="*/ 3 h 246"/>
                <a:gd name="T14" fmla="*/ 492 w 2320"/>
                <a:gd name="T15" fmla="*/ 81 h 246"/>
                <a:gd name="T16" fmla="*/ 510 w 2320"/>
                <a:gd name="T17" fmla="*/ 195 h 246"/>
                <a:gd name="T18" fmla="*/ 432 w 2320"/>
                <a:gd name="T19" fmla="*/ 243 h 246"/>
                <a:gd name="T20" fmla="*/ 345 w 2320"/>
                <a:gd name="T21" fmla="*/ 195 h 246"/>
                <a:gd name="T22" fmla="*/ 360 w 2320"/>
                <a:gd name="T23" fmla="*/ 81 h 246"/>
                <a:gd name="T24" fmla="*/ 576 w 2320"/>
                <a:gd name="T25" fmla="*/ 3 h 246"/>
                <a:gd name="T26" fmla="*/ 792 w 2320"/>
                <a:gd name="T27" fmla="*/ 81 h 246"/>
                <a:gd name="T28" fmla="*/ 816 w 2320"/>
                <a:gd name="T29" fmla="*/ 189 h 246"/>
                <a:gd name="T30" fmla="*/ 732 w 2320"/>
                <a:gd name="T31" fmla="*/ 243 h 246"/>
                <a:gd name="T32" fmla="*/ 648 w 2320"/>
                <a:gd name="T33" fmla="*/ 186 h 246"/>
                <a:gd name="T34" fmla="*/ 666 w 2320"/>
                <a:gd name="T35" fmla="*/ 78 h 246"/>
                <a:gd name="T36" fmla="*/ 879 w 2320"/>
                <a:gd name="T37" fmla="*/ 6 h 246"/>
                <a:gd name="T38" fmla="*/ 1095 w 2320"/>
                <a:gd name="T39" fmla="*/ 78 h 246"/>
                <a:gd name="T40" fmla="*/ 1122 w 2320"/>
                <a:gd name="T41" fmla="*/ 189 h 246"/>
                <a:gd name="T42" fmla="*/ 1038 w 2320"/>
                <a:gd name="T43" fmla="*/ 240 h 246"/>
                <a:gd name="T44" fmla="*/ 951 w 2320"/>
                <a:gd name="T45" fmla="*/ 192 h 246"/>
                <a:gd name="T46" fmla="*/ 966 w 2320"/>
                <a:gd name="T47" fmla="*/ 84 h 246"/>
                <a:gd name="T48" fmla="*/ 1185 w 2320"/>
                <a:gd name="T49" fmla="*/ 6 h 246"/>
                <a:gd name="T50" fmla="*/ 1398 w 2320"/>
                <a:gd name="T51" fmla="*/ 81 h 246"/>
                <a:gd name="T52" fmla="*/ 1407 w 2320"/>
                <a:gd name="T53" fmla="*/ 189 h 246"/>
                <a:gd name="T54" fmla="*/ 1329 w 2320"/>
                <a:gd name="T55" fmla="*/ 237 h 246"/>
                <a:gd name="T56" fmla="*/ 1242 w 2320"/>
                <a:gd name="T57" fmla="*/ 189 h 246"/>
                <a:gd name="T58" fmla="*/ 1251 w 2320"/>
                <a:gd name="T59" fmla="*/ 84 h 246"/>
                <a:gd name="T60" fmla="*/ 1467 w 2320"/>
                <a:gd name="T61" fmla="*/ 3 h 246"/>
                <a:gd name="T62" fmla="*/ 1692 w 2320"/>
                <a:gd name="T63" fmla="*/ 84 h 246"/>
                <a:gd name="T64" fmla="*/ 1707 w 2320"/>
                <a:gd name="T65" fmla="*/ 189 h 246"/>
                <a:gd name="T66" fmla="*/ 1620 w 2320"/>
                <a:gd name="T67" fmla="*/ 240 h 246"/>
                <a:gd name="T68" fmla="*/ 1533 w 2320"/>
                <a:gd name="T69" fmla="*/ 186 h 246"/>
                <a:gd name="T70" fmla="*/ 1554 w 2320"/>
                <a:gd name="T71" fmla="*/ 81 h 246"/>
                <a:gd name="T72" fmla="*/ 1767 w 2320"/>
                <a:gd name="T73" fmla="*/ 3 h 246"/>
                <a:gd name="T74" fmla="*/ 1995 w 2320"/>
                <a:gd name="T75" fmla="*/ 87 h 246"/>
                <a:gd name="T76" fmla="*/ 2013 w 2320"/>
                <a:gd name="T77" fmla="*/ 195 h 246"/>
                <a:gd name="T78" fmla="*/ 1926 w 2320"/>
                <a:gd name="T79" fmla="*/ 246 h 246"/>
                <a:gd name="T80" fmla="*/ 1836 w 2320"/>
                <a:gd name="T81" fmla="*/ 195 h 246"/>
                <a:gd name="T82" fmla="*/ 1851 w 2320"/>
                <a:gd name="T83" fmla="*/ 84 h 246"/>
                <a:gd name="T84" fmla="*/ 2067 w 2320"/>
                <a:gd name="T85" fmla="*/ 0 h 246"/>
                <a:gd name="T86" fmla="*/ 2280 w 2320"/>
                <a:gd name="T87" fmla="*/ 81 h 246"/>
                <a:gd name="T88" fmla="*/ 2307 w 2320"/>
                <a:gd name="T89" fmla="*/ 189 h 246"/>
                <a:gd name="T90" fmla="*/ 2211 w 2320"/>
                <a:gd name="T91" fmla="*/ 240 h 246"/>
                <a:gd name="T92" fmla="*/ 2127 w 2320"/>
                <a:gd name="T93" fmla="*/ 192 h 246"/>
                <a:gd name="T94" fmla="*/ 2142 w 2320"/>
                <a:gd name="T95" fmla="*/ 81 h 246"/>
                <a:gd name="T96" fmla="*/ 2319 w 2320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上矢印 24"/>
            <p:cNvSpPr/>
            <p:nvPr/>
          </p:nvSpPr>
          <p:spPr>
            <a:xfrm rot="6531626">
              <a:off x="7958916" y="5964404"/>
              <a:ext cx="515892" cy="72401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Picture 6" descr="http://www.sciweavers.org/upload/Tex2Img_1352969400/eq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47" y="5720119"/>
              <a:ext cx="432312" cy="39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www.sciweavers.org/upload/Tex2Img_1352969420/eq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649" y="5621089"/>
              <a:ext cx="532467" cy="39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sciweavers.org/upload/Tex2Img_1352969448/eq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136" y="5137198"/>
              <a:ext cx="456400" cy="316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www.sciweavers.org/upload/Tex2Img_1352969465/eq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386" y="5151604"/>
              <a:ext cx="414909" cy="28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://www.sciweavers.org/upload/Tex2Img_1352969498/eq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028" y="4523943"/>
              <a:ext cx="1131570" cy="32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円/楕円 30"/>
            <p:cNvSpPr/>
            <p:nvPr/>
          </p:nvSpPr>
          <p:spPr>
            <a:xfrm>
              <a:off x="5547336" y="5888455"/>
              <a:ext cx="2488954" cy="562438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上矢印 31"/>
            <p:cNvSpPr/>
            <p:nvPr/>
          </p:nvSpPr>
          <p:spPr>
            <a:xfrm rot="4125727">
              <a:off x="5105408" y="6006478"/>
              <a:ext cx="515892" cy="72401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098" name="Picture 2" descr="http://www.sciweavers.org/upload/Tex2Img_1352970624/eq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75" y="1834422"/>
            <a:ext cx="65913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ciweavers.org/upload/Tex2Img_1353388691/eq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99" y="2492839"/>
            <a:ext cx="50292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iweavers.org/upload/Tex2Img_1353388734/eq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74" y="4143144"/>
            <a:ext cx="48958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ciweavers.org/upload/Tex2Img_1353388787/eq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98" y="3432824"/>
            <a:ext cx="46005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ciweavers.org/upload/Tex2Img_1375223815/render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6" y="1840432"/>
            <a:ext cx="4102100" cy="3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6791" y="-641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Relation between F- and D-type </a:t>
            </a:r>
            <a:r>
              <a:rPr lang="en-US" altLang="ja-JP" sz="3600" dirty="0" err="1" smtClean="0"/>
              <a:t>correlators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80710" y="6073458"/>
            <a:ext cx="661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The g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luon has zero energy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 density interpretation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sciweavers.org/upload/Tex2Img_1347363470/eq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16" y="5147733"/>
            <a:ext cx="7458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ciweavers.org/upload/Tex2Img_1347363996/eq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4" y="3632431"/>
            <a:ext cx="7852389" cy="4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852924" y="2256232"/>
            <a:ext cx="312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70C0"/>
                </a:solidFill>
              </a:rPr>
              <a:t>Eguchi</a:t>
            </a:r>
            <a:r>
              <a:rPr lang="en-US" altLang="ja-JP" sz="2000" dirty="0" smtClean="0">
                <a:solidFill>
                  <a:srgbClr val="0070C0"/>
                </a:solidFill>
              </a:rPr>
              <a:t>, Koike, Tanaka (2006)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3157391"/>
            <a:ext cx="706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 kinetic OAM                   canonical OAM                       potential OAM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4" y="1340768"/>
            <a:ext cx="7946417" cy="959077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4594806" y="4381146"/>
            <a:ext cx="446774" cy="6335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6823" y="446709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en-US" altLang="ja-JP" sz="2400" dirty="0" smtClean="0"/>
              <a:t>doubly-</a:t>
            </a:r>
            <a:r>
              <a:rPr lang="en-US" altLang="ja-JP" sz="2400" dirty="0" err="1" smtClean="0"/>
              <a:t>u</a:t>
            </a:r>
            <a:r>
              <a:rPr kumimoji="1" lang="en-US" altLang="ja-JP" sz="2400" dirty="0" err="1" smtClean="0"/>
              <a:t>nintegrated</a:t>
            </a:r>
            <a:endParaRPr kumimoji="1" lang="ja-JP" altLang="en-US" sz="2400" dirty="0"/>
          </a:p>
        </p:txBody>
      </p:sp>
      <p:sp>
        <p:nvSpPr>
          <p:cNvPr id="16" name="Freeform 7"/>
          <p:cNvSpPr>
            <a:spLocks noChangeAspect="1"/>
          </p:cNvSpPr>
          <p:nvPr/>
        </p:nvSpPr>
        <p:spPr bwMode="auto">
          <a:xfrm>
            <a:off x="3151325" y="5673994"/>
            <a:ext cx="1147286" cy="171133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56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1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Canonical OAM and twist-3 GPD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1" y="3933056"/>
            <a:ext cx="4065955" cy="79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60" y="4763531"/>
            <a:ext cx="7112507" cy="7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36921" y="3527947"/>
            <a:ext cx="388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the equation of motion,</a:t>
            </a:r>
            <a:endParaRPr kumimoji="1" lang="ja-JP" altLang="en-US" sz="2400" dirty="0"/>
          </a:p>
        </p:txBody>
      </p:sp>
      <p:pic>
        <p:nvPicPr>
          <p:cNvPr id="2056" name="Picture 8" descr="http://www.sciweavers.org/upload/Tex2Img_1352870479/eq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1" y="1268760"/>
            <a:ext cx="7213459" cy="18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3258589" y="4605279"/>
            <a:ext cx="86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63" y="5915721"/>
            <a:ext cx="2495850" cy="7090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102203" y="6292403"/>
            <a:ext cx="13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integrate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3268243" y="5915721"/>
            <a:ext cx="978408" cy="351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915816" y="5373216"/>
            <a:ext cx="86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7"/>
          <p:cNvSpPr>
            <a:spLocks noChangeAspect="1"/>
          </p:cNvSpPr>
          <p:nvPr/>
        </p:nvSpPr>
        <p:spPr bwMode="auto">
          <a:xfrm>
            <a:off x="1909826" y="3117086"/>
            <a:ext cx="861974" cy="128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098" name="Picture 2" descr="http://www.sciweavers.org/upload/Tex2Img_1375224060/rend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63" y="4935983"/>
            <a:ext cx="939215" cy="3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Quark canonical OAM density</a:t>
            </a:r>
            <a:endParaRPr lang="ja-JP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7054"/>
            <a:ext cx="8229600" cy="27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252" y="5425419"/>
            <a:ext cx="340301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23900" y="5611694"/>
            <a:ext cx="231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First moment: 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6804706" y="1543110"/>
            <a:ext cx="475796" cy="35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42653" y="1143000"/>
            <a:ext cx="260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Wandzur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a-Wilczek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part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566808" y="4649616"/>
            <a:ext cx="475796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280502" y="4920397"/>
            <a:ext cx="15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enuine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twist-three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sciweavers.org/upload/Tex2Img_1375224148/rend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7" y="2226282"/>
            <a:ext cx="1020886" cy="3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132" y="211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G</a:t>
            </a:r>
            <a:r>
              <a:rPr kumimoji="1" lang="en-US" altLang="ja-JP" dirty="0" smtClean="0"/>
              <a:t>luon canonical OAM 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63" y="2403715"/>
            <a:ext cx="5808936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05630" y="3921163"/>
            <a:ext cx="246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Twist-3 gluon GPD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630" y="1653753"/>
            <a:ext cx="710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Relation between F- and D-type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three-gluon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correlators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89397" y="4525162"/>
            <a:ext cx="8984899" cy="1917538"/>
            <a:chOff x="48126" y="4468786"/>
            <a:chExt cx="8964488" cy="19945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6" y="4468786"/>
              <a:ext cx="8964488" cy="199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8172400" y="5877272"/>
              <a:ext cx="840214" cy="586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Freeform 7"/>
          <p:cNvSpPr>
            <a:spLocks noChangeAspect="1"/>
          </p:cNvSpPr>
          <p:nvPr/>
        </p:nvSpPr>
        <p:spPr bwMode="auto">
          <a:xfrm>
            <a:off x="2267744" y="6381328"/>
            <a:ext cx="1042987" cy="155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7504" y="4525162"/>
            <a:ext cx="8892480" cy="77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http://www.sciweavers.org/upload/Tex2Img_1375224323/ren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9" y="4643116"/>
            <a:ext cx="4151034" cy="6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47" y="3429000"/>
            <a:ext cx="9144000" cy="15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62476" y="4954816"/>
            <a:ext cx="4784726" cy="68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H="1">
            <a:off x="6681850" y="3858178"/>
            <a:ext cx="7980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577033" y="3600407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 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7744506" y="5141502"/>
            <a:ext cx="446994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577033" y="5804650"/>
            <a:ext cx="15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enuine </a:t>
            </a:r>
          </a:p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twist-three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476" y="6038272"/>
            <a:ext cx="3615791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1029302" y="6252232"/>
            <a:ext cx="195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irst moment: </a:t>
            </a:r>
            <a:endParaRPr kumimoji="1" lang="ja-JP" altLang="en-US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1" y="775314"/>
            <a:ext cx="8653973" cy="171758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直線コネクタ 12"/>
          <p:cNvCxnSpPr/>
          <p:nvPr/>
        </p:nvCxnSpPr>
        <p:spPr>
          <a:xfrm>
            <a:off x="2926079" y="1517730"/>
            <a:ext cx="7980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9512" y="261966"/>
            <a:ext cx="719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Relation between gluon canonical OAM and twist-3 GPD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7870641" y="1556792"/>
            <a:ext cx="8778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Transverse spin decomposition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870" y="1412523"/>
            <a:ext cx="77837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It’s important to use 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Pauli-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Lubanski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vector</a:t>
            </a: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  </a:t>
            </a:r>
            <a:r>
              <a:rPr lang="en-US" altLang="ja-JP" sz="2400" dirty="0" smtClean="0"/>
              <a:t>                    in order to obtain a frame-independent sum rule.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43581" y="4568452"/>
            <a:ext cx="2507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</a:t>
            </a:r>
            <a:r>
              <a:rPr kumimoji="1" lang="en-US" altLang="ja-JP" sz="2400" dirty="0" smtClean="0"/>
              <a:t>igher twist?</a:t>
            </a:r>
          </a:p>
          <a:p>
            <a:r>
              <a:rPr lang="en-US" altLang="ja-JP" sz="2400" dirty="0"/>
              <a:t>E</a:t>
            </a:r>
            <a:r>
              <a:rPr kumimoji="1" lang="en-US" altLang="ja-JP" sz="2400" dirty="0" smtClean="0"/>
              <a:t>qually important!</a:t>
            </a: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77" y="3516712"/>
            <a:ext cx="6194845" cy="9781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76" y="1988840"/>
            <a:ext cx="4719933" cy="867658"/>
          </a:xfrm>
          <a:prstGeom prst="rect">
            <a:avLst/>
          </a:prstGeom>
        </p:spPr>
      </p:pic>
      <p:sp>
        <p:nvSpPr>
          <p:cNvPr id="17" name="Freeform 7"/>
          <p:cNvSpPr>
            <a:spLocks noChangeAspect="1"/>
          </p:cNvSpPr>
          <p:nvPr/>
        </p:nvSpPr>
        <p:spPr bwMode="auto">
          <a:xfrm>
            <a:off x="6106634" y="4339296"/>
            <a:ext cx="1042987" cy="155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83" y="5545523"/>
            <a:ext cx="5371026" cy="8263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28127" y="6358956"/>
            <a:ext cx="239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Ji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Xiong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Yuan (2012)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2764904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 smtClean="0"/>
              <a:t>Ji</a:t>
            </a:r>
            <a:r>
              <a:rPr lang="en-US" altLang="ja-JP" dirty="0" smtClean="0"/>
              <a:t> decomposition</a:t>
            </a:r>
          </a:p>
          <a:p>
            <a:r>
              <a:rPr kumimoji="1" lang="en-US" altLang="ja-JP" dirty="0" smtClean="0"/>
              <a:t>Complete decomposition</a:t>
            </a:r>
          </a:p>
          <a:p>
            <a:r>
              <a:rPr kumimoji="1" lang="en-US" altLang="ja-JP" dirty="0" smtClean="0"/>
              <a:t>Canonical</a:t>
            </a:r>
            <a:r>
              <a:rPr lang="ja-JP" altLang="en-US" dirty="0"/>
              <a:t> </a:t>
            </a:r>
            <a:r>
              <a:rPr lang="en-US" altLang="ja-JP" dirty="0" smtClean="0"/>
              <a:t>vs. kinetic OAM</a:t>
            </a:r>
            <a:endParaRPr kumimoji="1" lang="en-US" altLang="ja-JP" dirty="0" smtClean="0"/>
          </a:p>
          <a:p>
            <a:r>
              <a:rPr lang="en-US" altLang="ja-JP" dirty="0" smtClean="0"/>
              <a:t>Twist analysis</a:t>
            </a:r>
            <a:endParaRPr kumimoji="1" lang="en-US" altLang="ja-JP" dirty="0" smtClean="0"/>
          </a:p>
          <a:p>
            <a:r>
              <a:rPr kumimoji="1" lang="en-US" altLang="ja-JP" dirty="0" smtClean="0"/>
              <a:t>Transversel</a:t>
            </a:r>
            <a:r>
              <a:rPr lang="en-US" altLang="ja-JP" dirty="0" smtClean="0"/>
              <a:t>y polarized case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5409" y="5046902"/>
            <a:ext cx="78677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1101.5989 (PRD)</a:t>
            </a:r>
          </a:p>
          <a:p>
            <a:r>
              <a:rPr kumimoji="1" lang="en-US" altLang="ja-JP" sz="2400" dirty="0" smtClean="0"/>
              <a:t>1111.3547 (PLB)</a:t>
            </a:r>
          </a:p>
          <a:p>
            <a:r>
              <a:rPr lang="en-US" altLang="ja-JP" sz="2400" dirty="0" smtClean="0"/>
              <a:t>1207.5332 (JHEP)  with</a:t>
            </a:r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Shinsuke</a:t>
            </a:r>
            <a:r>
              <a:rPr lang="en-US" altLang="ja-JP" sz="2400" dirty="0" smtClean="0">
                <a:solidFill>
                  <a:srgbClr val="0070C0"/>
                </a:solidFill>
              </a:rPr>
              <a:t> Yoshida</a:t>
            </a:r>
          </a:p>
          <a:p>
            <a:r>
              <a:rPr kumimoji="1" lang="en-US" altLang="ja-JP" sz="2400" dirty="0" smtClean="0"/>
              <a:t>1211.2918 (JHEP)  with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Shinsuke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Yoshida </a:t>
            </a:r>
            <a:r>
              <a:rPr kumimoji="1" lang="en-US" altLang="ja-JP" sz="2400" dirty="0" smtClean="0"/>
              <a:t>and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Kazuhiro Tanaka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623" y="5042486"/>
            <a:ext cx="78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Refs: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4540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rame-dependence endures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160035" cy="9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6" y="1475864"/>
            <a:ext cx="7815626" cy="151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708578" y="6006846"/>
            <a:ext cx="4245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                                         YH, Tanaka, Yoshida 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                                          Leader 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78733" y="4131968"/>
            <a:ext cx="175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noncovariant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!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sciweavers.org/upload/Tex2Img_1353389978/eq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22" y="5211092"/>
            <a:ext cx="2857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ciweavers.org/upload/Tex2Img_1353390026/eq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9" y="5158704"/>
            <a:ext cx="23526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055832" y="4535675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Bakker, Leader,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Trueman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38" y="1518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Gluon spin in the transversely polarized nucleon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532440" y="2459657"/>
            <a:ext cx="576064" cy="579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5351" y="3082433"/>
            <a:ext cx="441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longitudinal                    transverse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71546" y="308500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unpol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45" y="5949280"/>
            <a:ext cx="2896234" cy="6351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81364"/>
            <a:ext cx="3319712" cy="6639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06667" y="1135832"/>
            <a:ext cx="202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YH, Tanaka, Yoshida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278693" y="6259223"/>
            <a:ext cx="1013387" cy="2647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111" y="1605368"/>
            <a:ext cx="7663454" cy="15265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" y="4349459"/>
            <a:ext cx="7570860" cy="1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Complete transverse </a:t>
            </a:r>
            <a:r>
              <a:rPr lang="en-US" altLang="ja-JP" dirty="0" smtClean="0"/>
              <a:t>spin </a:t>
            </a:r>
            <a:r>
              <a:rPr kumimoji="1" lang="en-US" altLang="ja-JP" dirty="0" smtClean="0"/>
              <a:t>decomposition?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556792"/>
            <a:ext cx="19864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Longitudinal</a:t>
            </a: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Transverse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2" y="2468517"/>
            <a:ext cx="5195922" cy="9102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578965"/>
            <a:ext cx="4824536" cy="10923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 flipH="1">
            <a:off x="3491880" y="3257638"/>
            <a:ext cx="72008" cy="14619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705636" y="3254905"/>
            <a:ext cx="101272" cy="152210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672339" y="5640317"/>
            <a:ext cx="333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annot be separated in a </a:t>
            </a:r>
          </a:p>
          <a:p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rame-independent way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Freeform 7"/>
          <p:cNvSpPr>
            <a:spLocks noChangeAspect="1"/>
          </p:cNvSpPr>
          <p:nvPr/>
        </p:nvSpPr>
        <p:spPr bwMode="auto">
          <a:xfrm>
            <a:off x="5673573" y="5455374"/>
            <a:ext cx="1042987" cy="155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226180" y="3694318"/>
            <a:ext cx="1849875" cy="5401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ame!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-1997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Frequently Asked Questions : Answers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052736"/>
            <a:ext cx="8712968" cy="4680520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Where is          ? </a:t>
            </a:r>
          </a:p>
          <a:p>
            <a:pPr marL="0" indent="0">
              <a:buNone/>
            </a:pPr>
            <a:endParaRPr lang="en-US" altLang="ja-JP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Can we interpret the integrand as the `angular momentum density’?</a:t>
            </a:r>
          </a:p>
          <a:p>
            <a:pPr marL="0" indent="0">
              <a:buNone/>
            </a:pPr>
            <a:endParaRPr kumimoji="1" lang="en-US" altLang="ja-JP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Commutation relation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 must be abandoned?</a:t>
            </a:r>
          </a:p>
          <a:p>
            <a:endParaRPr lang="en-US" altLang="ja-JP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 Is this valid for the longitudinal polarization, or transverse?</a:t>
            </a:r>
          </a:p>
          <a:p>
            <a:endParaRPr kumimoji="1" lang="en-US" altLang="ja-JP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03" y="1144344"/>
            <a:ext cx="503030" cy="2794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82938" y="1511261"/>
            <a:ext cx="5469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We do have             in the complete decomposition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95" y="1567227"/>
            <a:ext cx="553333" cy="30741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94664" y="4581128"/>
            <a:ext cx="6595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Only </a:t>
            </a:r>
            <a:r>
              <a:rPr lang="en-US" altLang="ja-JP" sz="2000" dirty="0" smtClean="0">
                <a:solidFill>
                  <a:srgbClr val="0070C0"/>
                </a:solidFill>
              </a:rPr>
              <a:t>for the longitudinal pol. 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Contaminated by a `higher twist’ term in the transverse case. 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987" y="2780928"/>
            <a:ext cx="668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Ambiguous for kinetic OAM. </a:t>
            </a:r>
            <a:r>
              <a:rPr lang="en-US" altLang="ja-JP" sz="2000" dirty="0" smtClean="0">
                <a:solidFill>
                  <a:srgbClr val="0070C0"/>
                </a:solidFill>
              </a:rPr>
              <a:t>Unambiguous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for canonical OAM.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55348" y="3645024"/>
            <a:ext cx="5435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Canonical OAMs do satisfy commutation relations.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73411" y="5640942"/>
            <a:ext cx="638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Complete, gauge invariant decomposition in QCD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         </a:t>
            </a:r>
            <a:r>
              <a:rPr lang="en-US" altLang="ja-JP" sz="2400" dirty="0" smtClean="0"/>
              <a:t>= twist-</a:t>
            </a:r>
            <a:r>
              <a:rPr lang="en-US" altLang="ja-JP" sz="2400" dirty="0" smtClean="0">
                <a:solidFill>
                  <a:srgbClr val="FF0000"/>
                </a:solidFill>
              </a:rPr>
              <a:t>three</a:t>
            </a:r>
            <a:r>
              <a:rPr lang="en-US" altLang="ja-JP" sz="2400" dirty="0" smtClean="0"/>
              <a:t> decomposition </a:t>
            </a:r>
          </a:p>
        </p:txBody>
      </p:sp>
      <p:sp>
        <p:nvSpPr>
          <p:cNvPr id="7" name="AutoShape 2" descr="data:image/jpeg;base64,/9j/4AAQSkZJRgABAQAAAQABAAD/2wCEAAkGBxQSEhQUEhQUFhQXFRcWFhYYFRYYGBcVFRgXFxgWFxccHCggGBolHBgUITEhJykrLi4uGB8zOjMsNygtLisBCgoKDg0OGxAQGywkICQtLDQsLC8sLCwsLCwtLCwsLCwsLCwsLCwsLCwsLCwsLCwsLCwsLCwsLCwsLCwsLCwsLP/AABEIAOEA4QMBEQACEQEDEQH/xAAcAAABBAMBAAAAAAAAAAAAAAAAAgMGBwEEBQj/xABDEAACAQMABwYDBQYDBwUAAAABAgMABBEFBhIhMUFRBxMiYXGBMpGhFEJScrEjYpLB0eFzgvAkM0OisrPCFRZTY/H/xAAbAQABBQEBAAAAAAAAAAAAAAAAAQIDBAUGB//EADcRAAIBAwMCAwYHAAICAgMAAAABAgMEERIhMQVBUWFxEyKBkbHBBhQyodHh8CNCM/FSYhVDgv/aAAwDAQACEQMRAD8AvGgAoAKACgAoAKACgAoAKANTSGk4YF2ppUjHIuwXPpnjSOSjySUqNSq8Qi36GbDSUU67UMiSL1Rg36UKSfAlSlOm9M00/M2qUYIlkCgsxwACSegG8mgVJt4RTOkO0DSF5M66OUrGnRULbPIuzjAJ6DHviqXtak37vB0isLS2ivb+9L1aS9MHT1P7RZ+/+zX64fOztFQrBujAbt/EEVJSqy1aZla+6fSVL29vx3XPxRaqtkAjnVkwzNAHO0hpy2gYLNPFGx4BnUH5ZprnFcsnp21aoswi36I3ILhXAZGVlO8FSCCPIinJ5IZRcXh8jtAgUAFABQAUAFABQAUAFABQAUAFABQAUAFABQAUAFACZH2QSeABJ9qBUsvBQVhayaavZpJpGWNN/h4hWJCRpncowDk+XnVCC9rJyZ1dxU/IUo0qa37+b7ti9I6PuNDTrNA7PAxAyf8AtyY3ehpZRdJ6ojaVWnf03Src9n4ea+5cOqmsUd7CJEO/gy81bmDVyE1NZRzlzbzt6jpzW/180R/tf079nszEp8c+V8+7GC599y/5qhuZ4jjxNHotv7Sv7R8Q3+Pb+Ti6g6L+z2ilhiSX9o/ofgHsu/1Y0lKOmI++q+1rN9l/mR/tKsCskV0nUI/5h4kb9R7Co66xiSLvS5qSlRnw19eS0dQ9Mi5tUbPiAAPqKtwkpRTRztxRlQqypy7M0+0LXRbCLZQhrhx4F4hB+Nx06DmfQ1FWq6Fhcl3p3T3cy1S2guX4+SKq0Vqu90GnupJA0h2lwRtHP33JHPkKrxpZ3kbNe+dN6KWyRt6k6ZlsL1rZn2o9vZI5b8EMByJHGnUW4T0dmQdShG4tfzGPejj4rj6l8RtkA9RV05oVQAUAFABQAUAFABQAUAFABQAUAFABQAUAa9/exwxtJK4RFGWY8B/rpSNpLLH06cqklGCy2RGLtSsC+ztyAfjMZ2f6j5VCrmBpvot0lnCb8M7kvs7xJVDxsrqRkMpBBHrUyed0ZcouL0yWGjV1in7u1uH/AAwyN8kJpJvEWyS2hrrQj4tfUqfsiiwly/V41/hDH/yqpb/pN/rLzVS9f9+xOL+3SaNo5FDIwwwP+tx86sPdYZlwbhJSjyVkjT6FuwykvAx3Hky/hPIOP9caq5dGWexuuFPqNHS9prh/7sxzS1//AOr6STj3Cgbukab2JH7zHHuKRy9rU8haVJ2Nnh/qfPr2+RYDPVnJiqJztNWYnhkiP3lIB6NxU+xxTZLKwTUZOnNSXYhOpmtraOEyspY7wqcu8G7f0Gd9QUq3s00/gad90383UhVi8Jr3n5dn69jOhNHSXkxu7slgW2gD988M45IOAHl0ohFyeqQ65rRowVCjsl/vmTFnqcytJAdO+DSAbr3bfTH8qh4qo0NOqwqLy+m56C0XJtRRnqo/Sr5ygzprTcFom3cSKg5A72Y9FUb2PpTZzjFZZPQtqteWmnHJHdH9pthK+xtuhJwC64Un1BOPfFRRuIN4LtXo9zTjqwnjnDyyYo4IyDkVOZYqgAoAKACgAoAKACgAoAKACgAoAqbt5u3C28YJCHbc+bLsgfIFvnVS5e6R0HQ4pRqTXKwvgx9dQbJoFQIQ2yCJlY7ZJHxccHPTGKf7OLWCur2tGerPwI0bDSGiHMkDmSHOWIGRj/7I9+z+YfOoNM6TzHg01Wtr5aayxLs+/wA+/wATv33aRFd6PuI3HdztEVC8VbOAdlsdCdx+tPlcRlBrhlal0irQuoSXvRzz4eqGOzFNm0Y/imY/IKKKH6R3VHmv8CVtJUxnqJz9LWSXEbRyDKn5g8mHQimSSksMnozlSkpROHqloE2nelyC7NgMP/jXh6ZJ3jyqOnDTkuXlz7dxxwvqd1nqQpqI0z0ZHKJFNIasrLd96f8AdEBnHNnG7HkDuJPrUMqeZZNGnduFHQue3od8sAMDcBuA6CpMlLA2z0ZF0kJ1vGLmNuqD6M39qgm8TTNK2hqt6kPFP90S6/7UO6gSG0Tal2QDIwyAeiJ94+Z3eRqepc9oGXadEeNdy8eXf4vsRFtHT3TmW8kYk8QTliOnRR5CoVBt5kaUq8KcfZ0Vhf75jWn9GRRxbUa7LKQBgnfk4wc8evtTppYIrepNVEWj2Q6VeW3MbknY3Anpy+lWqDbprJhdVpxhdzUeM/VZZYVSmeFABQAUAFABQAUAFABQAUAFAFddttht2ccg4xyjP5XBH/UFqtdL3U/Bm30KeK8oP/sv3X+YanX/AHtlbtz2Ng+sZKH/AKadB5iiO6paK0l5/U6rPSkKRE9YdTYJ8vHiKU78qPAx/eX+Y+tQzpKRp2t/UpbPdfubmq1g1tbJE+NoFycHI3scEH0xS004xwyO6qKrVc48bHTZ6fkhURpnpByiNM9JkeojTPSZHKI0z0mRyiNM9A5RGmekyO0jLvRkdpODp/RjTtHggABtonocYwOfOo5x1Fu3qqkmO2Ojo4fhGW5sd5/t7UsYpcEdSpOpyPu9OyRaSP6zy+FF6ttfwj+9MqPYtWdPM8lq9kVjsWxY8WNXoR0xSOSuqvta85+Lf9E+p5XCgAoAKACgAoAKACgDX0hepDG8srBUQbTMeQH+uFI2kssfTpyqSUIrLZVt72zqJCIrfKDmz4Yj0AIHzqq7l9kb0ehxSxOpv5LKOpo7tftXwJY5Yz1Gy6/Qg/SnK6j3TRDPoVZb05KX7P8A3xNrWjWSyvrG4jjuIy5jLKrHYYsnjAAbGTupalSE4NJjLW0uba5hOUHhPd8rD27EU7MbzNvJHn4JMj0cbvqrVFQlmOC/1SlpqqXj9iXNJUxnqI0z0g9RG2ekHKI0z0mR6iNM9JkeojbPSZHqI0z0g5RGmejI9RGmkpMjlEZZ6TI7SNM9A7SNM9JkXSMu9GRdIw70ZDSR3S77UwHIAD5nJ/lTHvNJk6zTt5yit8PHr2Ld0FrlYWdrGjTgsBvVFZjn1Ax9auyr013OXpdKu5/9Meuxz9I9ssK57mB283ZV+i7VRu6XZF6HQpL/AMlRL03/AIHtXO1qKeQRzxd0WOAwbaXJ4BsgEetLC4TeJLBFc9HlCDnSlqxysYZZEUgYAg5B4VZMUXQAUAFABQAUAQrtejdtHPsZwHQt+XP6ZKmoLlPQavRZRV0s908euCL9nEkRsVVFAYFhKMby+0SC3XKlcf2ptNrSTXsJqs9XwOlfav2suduCPPUDZPzXBpXCL5Q2nXqw/TJnCvNQrdv928kfuGHyO/61FKjFl+l1KtHncd1Z1eezkc94ro6gcCpypyN2/qedEIaGF1dK4itsNEgZ6kKaQ20lIPURpnpMj0htnpB6iNM9IPURppKTI9RGmekyOURtnoHqI0z0mRyiNM9JkdpG1BYhVBJO4ADJJ6AUCtJLLH9J6LmgVGmQoHzs5IzuxxAO7jzpZRlHkjo16VVtQecHLZ6bksaRsqxG0FYrzYA4HvwoEenOM7nFnsCzMxbGTyGd3KmOOWWFV0xwkJ+wIOOT6n+lKoojlUkw2FHAAe1PRDJNmjdHLrjjz9KbPgkt1plqfC5PQvZ3O72cZfOcYrSXBw82nJ44yyT0o0KACgAoAKAGby2WVGjcZVgVIPMHcaRrOwsZOLUlyihkjbRGkXjfPcuQCeqH4H9VJwfeqK/4p6XwdbJxvrZVY/qXPr/f8E/MlTmQojbSUhIojbPSZHpDbSUhIojTPSD0htnpB6iNNJSD1EbZ6TI9RGmekHqI0z0g5RGmekHpG7ovQs9zviTK5wWJwoPTP9KfGEpcEFe6o0P1vfw7nKlJBIO4gkEdCNxFRstpJrKEQ3JR1dT4lYMPVTkfpQnjcWVNSi4vhlm6zQi90f3iDJ2BMg55Ayy+uCw9au1Frp5Ry9nJ2t3ol46X/JDNQNDJdTO0g2kiCnZPBmfIUHqNxOPSq9CCk9+xsdVuZUKaUNnLv4Y5JdovWCaa4aJLVhbKzJ3u9cbORnBAUgkcBk1YjUk5YS2MavZ0qdFTlU994ePX9/mQ3tL0KtvKksYCpLnaUbsON5IHIEH5g9agrwUXldzW6RcyrQcJbuPfy/ogzvUGTX0mtNJgUZG6Td1U0M11Oq44kE+lTW8NUtT7GX1i69jS9hHmXPp4fE9G6MslhjVFG4ACrxyxtUAFABQAUAIkkCjLEAeZxQKk3waFzp+1j+O4gX80qD+dMc4rlk0LatP9MG/gyuu1O+sLuANHcRNPGfCFJO0pxtLkDHmPMVWuJQlHZ7o2+kUbqhVxKD0y58vBnI1L0z3sXdOfHGMebJyPtw+VNpTysFm9tvZz1Lh/UkDPUmSqojbPTR6Q2z0hIojbSUg9RGmkpB6iNs9JkeojTSUmR6iNlufIUg7A0z0mSRRGmegckTDs10niV4CdzjbX8y8R7rj+GrFvLfSY3WrfMFVXbZ+j4/3mb+kdU4jdTT3DhLbwv8QUF2yGDHkMgHqdry3ulRWpylwV6PUqnsI0qSzPjjO3b/eQ5eaoWdzDtWpVTg7Do5ZSRyYZO760rowkvdG0+pXVvU019/FNYfw/2Bns0vjsTWsnxwufCeSkkMPPDhv4hSW8tnF9h/WqK1Qrw4kv37ft9Dn6sSLY6SuLVzhZdnuieG7aZBnzDMvqtNp4p1HF9ya9jK7soV48x5/ZP6Z+J3tZ7fSLsFtJIEiI3sdoSA89+GGPQA1LUVRv3cGfZTsoxzXUnL4Y+xBNdNWVtbcSTXRku2YZDsTtoeIQHLbjv2icct26q9Wnpjlvc2un30q9Vwp09NNLt2fn234wiBu1V8my0ajttHypM5F04TeM+Ra/Zjc2VvHtSXEKyHkzBSPnitGE6cVhM4u6tb2rVlUnTeX5Z+G3gWTb6Xgk+CaJvyyIf0NSKSfDKUqNSH6otfBm4DmnERmgAoA1dK3oghkmbhGjOR12QTikk8LJJRpurUjBd3goH/atLyySyzbKK2BnLBTx2ETIAAHP9aoKLqbyZ1cqtOySp0o+r7v4m5FqMg+KZz6Kq/1pfYxGf/k6r4RtR6n244943q+P0FL7KIn56szdsdDQQttRoQ2MZ2mO4+pxQopcDZ16lRYk/obxelGJDbPQSKI2z00eojTPSEiiNtJSD1ETH4mVRxYhR6k43/Ogc/di2+x3tZtWPssKyCTa8QVgVxvIO9d/lwqSpS0LOTPsuofmKjg448CSrbpeaOxGqqWTICgACVOW794Ee9T4U6exmOcra9zNt4f7P+iAau6JN3L3YYIANpieOB+FeZ3+1VKcNbwdFeXKtqetrPgTCw0bovvPs4IlmOeJdskcfEPCD6VYjGlnTyzGq1+o6PbP3Y/D6Pcj2sujf/TLqGaLJj2tpQTkgr8ceeeVO4+Z6VDUj7KSaNGyr/n6Eqc/1cP7P5kq1/tjcWO3DltkpKAPvJzOOeA217VYrrVDKMjpM1Ru9NTbOV6P/wB7HB7IpHJuMZMWFOeXeb+Hns8fQVDaN7+BofiGMUoZ/Vv8v/ZpXmmFttNu4ICF1jl6YdFDH2bZJ9DTXNRrZJ6drKv0tRfOMr4N/VbGn2n6WtbiSJreTbdAyOVB2Su4rh+DEHa4Z40lxOMmtLJei2txQhJVY4T3Xj57fycCPW6+VdgXMuzjHFScfmI2vrUSrTxjJdl0y0ctTprP+7cHEurhmJaRmZjxZiWY+pO+mN92W401FaYrC8tjRlfNNyP04GTSkbQgmnEbbEFz1p2EROpNdyYag65zWsqozloSQCpJIGea9N9TUZuMkuzMrqNrCvRlUSxOKzld13yeg7aYOoYcCM1fOUHaANXSdmJoZIm+F0ZD6MCKSSysD6dR05qceU8nn8ifRNw8Uqlo2OTu3MOHeIeuOX/7VDMqT0s6xqlfQ9rT57ruv68yXW16sqB0YMp4H+R6HyqbOeDPdNxeGKaSkZIkIL00kSG2kpMkiQ2z0hIojbPSEiQ2z03I9IbL0hIkJmVl+JWXPDKkZ9M0PKFi4y4aZNNB6F+3W3eS3EsjDaVUJ8MbgYBPNjwPoasQh7SOWzEurr8nX0U4JLZt+K+wdmmkCrTWz7iCXA8wdmQfML9aLeW7ixet0E4wrx44+6ODrNop49Id3GdgTOCjDIwJfC/yJfd0qKpBqphdzQsbmNSy1z30rf8A/ndfb4km09cromCNLWEF5CV2yCckDi2N7Md2F3c+lTzfsYpRRl2lN9TrSlXnhLt/uF4s39c9HNdWBOwRKqrMq8wwGWX1wWFOrR10/Mr9Nrxt7zGfdbw35dn9GR/VHXSGGx2Z5MSRlkQbJZmX4kwo5DOM7uFRUa8VDDZo9R6TWq3eqlHaWG+yT77/ALnNvO1OZo9mOBI3I+PbL4J5quyN/qT70x3cmtkWaf4cpKeZzbXhjH75IDLIWJZiSzEkk8SScknzJzVRvJ0MYqKSXCG2PWjIuDXebpSZF0eIw1IK0INKMYk0qImhthTiKSGyKeiGSydjVrQ7zSqqAk5GfKp6NNykpdkZPU7uFClKjF5nLnyX8npbRdv3cSIeSgVeOVNqgAoA4us2rkV7EUkXf91uanqDTZwU1hk9vcVLeeum8P6+T8ikdJ6NuNFTkEbUbH/K4/k2KoSjKk/I6uhWo38MraS5X3Xkdyy0gkyBkO7mOYPQinqSaIJUpQeJDrSUDlEy8ThdsqwQnAbZOyT0B4UmHjIsZR1ac7+Hc12kppOojRkpMkiidz/2zILVrp3UL3YkVRkkg4xnkvHzqT2T06mUvz8PzCoRTznDZ0tC6VtbeKLuImnupOK4BcMOIz91emBvG89afCcIpYWWVrm2ua9SXtZKNNfL+345Jh9lN1b7F1EEZgcrtB9k8mDY3NwNT41xxJGN7RW9bVQllLvxn4eBDOz27aC6mtJOZbH+JHuPzXf/AJRVeg9M3Bm51ekq1vC4j/k/4f1NfWs/YNJR3I+Bz3hx/DKPkc+pptX/AI6mol6evztjKg+Vt94/wdjtOhHcw3KMBJE6lTkZKsV4dcMEPpmpLle6pLsUuhTftZ0JLaSefVZ+2Uc5O1JO7G3bsZQOTLsbXUE+ID2NM/NrG63LL/Dktfu1Pd9HnH0/chmk9bbuYvtTOqu20UQlVG4AKMb8YA3Z86rSrTl3N2h0y2pJYgm0uXu/4/Y4Raoi/gbaUUmR2hjTTHlSahygNMaQXAk0ojMEUo1iTSkbEGlI2IIpxE0dnVvV2S6kCop8zyFWaNDVvLgwupdVVDNKjvLu/D08/oXxqrqvHZoAAC/NqvnKttvLJDQIFACJZAoLMQAN5JOAB5mgVJt4RBtYu1K0t8rD+3f93cmfNzx9garzuYrjc17fotepvU9xefPy/krjTesV7pPcwVYc5CgbKeWSfE1VpTqVOeDat7a1tHmO8vHv/RnRWihCdrbJYjfjcvy50RhpH1a7qdiU6pFWu4gwDA7W4gEZ2SRuPpUtP9SKF9lW8mv9uWHcNFM0lrIN+wrY6o24MvQhgfTdVl4fuswYKpSUa8fH9/D4ore8s/sV0FnTvYwcgcA6HmN/EdOoqm1oludLTqfmqGaT0v6MmGsOg4ru2WS1C7SrmPZAAZeaY5H9D71PUpqccxMi0u6ltXcK2cPnPZ+P+7DHeZ0K3VYCp8ijbOPpSf8A6fgS6cdUXnL6mt2V26FJpNxkDBM8wmM7umTn5eVNtksNkvXZzUoQ7Yz8Tf0Bb3UVxPPeyARnCLlwVOXwhUZwg346nO+nwU4ycpsr3c7arRhSto5ly9t+N8+P0IrrxexxX8dxbyIzgqZFU5w6HByRu8S4GPLzqvXklUUos2OlUalSzlRqxaTzhvwf8Pc5OuOuJvdlTGkaIxZd5Z94xvO4Y8schvqOtX19i703pStMvU238iMXF8WwWZmIGBtEnAG7AzwHDdUDnk1oUFH9KS9Nvoa7XHlTdRKqY2ZTSZY5QQgmkHYMUBgKUQAudwoGvYTQIy2NQ9RbSW3iuZQ0rOM7JOEUgkYwN54czWjQt4OKk9zjuq9XuadaVGHupd+5HO12xSK6iEaKidwoCqoUbnfkPUVFdRSkseBe6DVlUoSc229XL9EQQ1XNpiM0pEyWan6+SWPhMaSIeP3XHow/mKswuJrncw7no1vU3p+4/wBvkW5q9r7Z3eAsmxIf+HJ4TnyPBvY1bhWhPgwLnptxb7yjleK3X9fElANSlAzQBSHa1peWe+FmrbMabIxyLMocuRzIDAD086pVm5T09kdR02EaFqqyXvSzv4JPGDkWWh4o9+NtvxNv+Q4CkUUh8q858s6JkoYsUIMlNJYo6Wq0+Ly3/wAQD+LI/nTqb99EV5HNvP0J3pvQk8t3DPA6psIAWOTwZjs7I+IEE8xVicJOaaMW2uqVO3lSqJvL4+HidHWPQyXkJQkB13o3HZfofI7sj+1OqQU1ghs7qVtU1dnyvFFfasawPo+doZwRHtYkXj3bfjXqMYz1G/1qU6jpy0s6K9soXlJVaXONn4rw/wB6Ey1xu4I7GdQ6AyozINoeNn35Uc8nf71YquKg/MxunU607qDafutZ24x4+hU2jNOS2j7cMmwTuO4EMOhB4/rVCNRweUzsK1nTuY6Kkc/YRp7W+4u90r5UbwoAVc9cDeT6k02pXlPkfadLoW28Fh+PL/3ocJpiedQtmioJCKQeFAoUAFAGaAN2x0PPMrNFFI6qCzMFOyAu87+GfLjTo05S3SK9W6oUmozmk3ws7mjTSc9C6q6CtoYYnghRWeNWLfEx2lB+I5PM7q2aVOEYppHmfULy4q1ZQqSbSbWOFs/ArTtS1U+zy/aIl/YynxADdHIeXo28jzyOlUrqjpepcM6joXUvb0/Y1H70ePNf0S7sgutuxKH/AIczr7MFfPzZvlVmzeaeDF/EVPTd6vGK+6I522p+1tj1Rx8mX+tRXnKL/wCG3/x1F5orE1TOjYg05EMhpqciCQ3tEcKdhMh1yjwXH2Q60SSf7PKxYAeAniB0zzxV23m2mn2Ob6zbwhUjUgsaluvNFr1YMYqjtX1PkklF3bglsDbA45QYVh13AA+gqrWpSb1RNzpt/SjT9hX2XZ+GeUyvYdMyIdmZD6gYb3U/2qD2mNmbH5VSWqm015bo6cF8j/CwPlz+VLnI32bjyOGSkZJFGzoWfZubc9J4v+4tEX7y9RK8M0Zr/wCr+jLA7Tb2WKGIxuyBpCrbJxnwkgEjfyNWbiTSWDD6LSp1KktaTwsrPqQnVbWh7KRjgvG/xpnGW34YHkc8eo9qrU6rgzdvenxuoJcNcP7GprPrEbyQSOkceBs+HOSOW0x+Ij0HGmVKmt5ZYsbFW0NEW36/ZEcmvPw/OoHI1I0vE1mYnjTCdJI3NGaJmuG2YInkP7qkgep4D3p0YSlwiGvc0aCzUkl6jV7aPDI8cg2XRirDoRTZRcXhktKpGrBTg8p8DNISmaBTZs9HyzboopJD+4jN+gpYxlLhEVWvSpf+SSXq0vqbVxq9dRjL206jqYnwPU4wKc6U1ymQwv7WbxGpFv1QrVm+iguEeeJZYs4dWG1gH7wHAkcd9FKUYyTksoS/oVK1CUaUnGXZrb4fE9EWkiMitGVMZUFSuNkqeGMcq24tNbcHmFSM4zannK5zyUj2k6s/ZLjbQfsZSWXorcWTy6jyPlWVc0dEsrhnf9D6h+aoaJv3o8+a7P8AktfUmfb0fbEbz3QX3Xw/qK0KDzTRxvVIaL2on/8AL67j6GK/tcMMxyqVZTxVhuZT0ZWB9xTlipDfuRSVWyuNnvF7PxXj6NET7OrB7O5vLSTlsSxn8ceSu0P+UHzzUFvFwlKDNbrNaN1QpXMfNPyfODm9t0fhtW/elH0Q028WyJ/w1L3qi9PuVOaonUMbNORDIbNOIZCorRmOAD7U+Kcv0rJVrzpUVmrJL6/BFsdk+rUiP3zqVAG7NX6NPRHfk5XqN6rqonFYilhfyW3UpnmGUHcaAI7p3U22uQdpAG6gYNNlCMtmiajcVaL1U5Nen+3Kg151QWwKkSglvhT7+Ou7gPM1RrUo090/gdT0y/q3TcakNlzJbfNfwcbR08hHiOV5E8TUSbNGcYJ7G8k5Vgw4qQw9Qcj6ilyN0prD7j2k9MTXDbU0rueQJ8I/KvAewolNy5YtC2pUVinFL/ePJzZrgD16VG2XIQyaZZnIG8knAA6ngAOZqPdllJRWRVzbPGxWRWRhxVgQRneNxpGmtmLTqRnHVF5XkN0hKeidSb1J7KF41VBs7LKqhQHXwtuHDeM+9bNCSlBNHmnVKM6N1OE23vy99nwVz2xaH7u4S4UeGVcN/iJu+q7P8JqjeQxLV4nUfhq610XRfMXt6P8Asr+qZ05YPZ5qKLkC4uc9znwJw7zBwSTyXI9/1uW1tr96XBzXWutO3fsKP6u78P7+haM1zbWcahmigj4KPCg9AOdaDcKa8Dj4U7i7m2lKb79zbtLuOZQ8Tq6HgykEH3FOjJSWURVKU6UtM00/BkG7Q9R0mRri3QLMoLMqjAkHPd+Pic8+dU7m3UlqjydD0XrU6U1RrPMHw32/r6HB7Ltbe6cWszfs3P7Jj9xz9z8p+h9ahtK+Holx2NL8QdK9pH8zSXvL9S8V4+q+hZGs2hUvLd4XxvGUb8Lj4W/1yJq/VpqcdLOUsLyVpXjVj8V4rujk9mqMll3Mgw8MssbDodot/wCVR2uVDD7ZLnXHGd17WHElFr5Y+xFdB6xix0nc20h/YSTtgnhHIxyG8lOQD7Gq9Or7Oq4vhs1ruwd5YU68F78Yr4pdvVdiyZbNTIkv31Vlz1R8EqfLKqfarzjvk5VVZKDp9nh/Fd/lkgXbSn+ywN0mx/EjH/xqtefpXqb34bf/ADzX/wBfuv5KcNZ51zEU4iZMtT9R2vAHDAJnf1q9SoQazycnf9WuYzdJR0Y+L+f8fMtXQWo1tbgeEM3U1aSS4MKUnJ6pPLJPHGFGAAB5Uo0VQAUAQ/X3XmOwQomHuGHhTkgPB38v3eJ+tQVayhsuTT6f06Vy9UtoLl+PkikLi4kuZGmuGLMxzv5/0Xyqlht5kdTFxpxVOmsJD+3QLFCTJTWTRRrzXGNw40xssQgPaDSJ7iJbgnumcByDggHdnPLlSQw5LVwLcupGjJ0v1JbHobQ2r1tajEEKIfxcWPq5yfrWvCnGHCPPbi9r3DzVk35dvlwamtmqkN/Hh/DIB4JQPEvkfxL5fpTKtGNRb8k3T+pVbOeY7x7rx/h+ZR2sOgJrKXu5lxzVh8Lr1U/y4isupTlTeGd9ZXtK7p66b9V3ROuxjS+GltmPH9qnqNzge2yfY1asp7uJgfia1yo1122f2+5NO0HQ/wBqspVAy6DvU67SA7h6rtD3qzcU9dNmJ0a6/L3cZPh7P0f94ZQMUZYgDiSAPfdWPyekt6U2z03ZWyxRpGgwqKFA8lGBW9FJLCPJatSVSbnLlvJRvaZcu+kJgxOE2VUdF2Vbd6kk+9ZF1Juq8nonQKUIWMHHvlv1yL7ONYGtbpELHupWCOvIMdyv6g49jRbVXCeOzDrlhG5tnJL3o7r7r/dy9a2Dzg88a5WAt724jUYUPlR0DgOAPZhWJXjpqNI9R6XWdezpzfLW/wANvsWf2a62fao+4lP7eNdxPGSMYAb8w4H59a0LWvrWl8o4/r3Svy1T21Ne5L9n4ej7fImMVsqs7KMFyC3mQNnPrgAewq0kk8mDKpKUVF9uPqUT2mRbOkrjoSjD3jTP1zWTc7VWehdDlqsKfx+rJHqv2lLDa93cq7yR4WMrjxpjdtE8COGemKnpXSjHEuTJv+gSq3Gui0ovnyfl6kZ1w13lv1EZRI4gwYKMs20AQMsfIngBUVW4dTbGxfsOkU7N6025ceC+REmqE0ZDbU5EMjsasazS2Mu3Gdx+JCfCw8+h86mp1HB5RQvLSldR0z2fZ+H9F/6r6yw30QeM7/vKeKnoa0ITU1lHG3NrUt56Ki/h+h26eVwoA5+sF6YLaeVRlo4nYDzCkimzeItk1tTVStGD7tI8y9800jySsWYsSSeJY8Saz4rO7OyqS0vRHZLZI2DJQwijHeU1liI1LNyFRtliCGRTCdCxSEiPQ+ommPtVlFITlwO7f86bs+4wfetehPXBM886pbfl7mUFxyvR/wCwbmkdNLbzRpNhY5fCknISj7jnltDGD5HypZVNMkn3IqNrKtSlKnu48ry8V6dzY0xomK6iMU6BlPzB/Ep4g0s4KawyO2uatvUVSm8P/clP6S0FNoe8inGXhEgKyAcVO5kfo2CR58fIZsqcqE1LsdtQvKPVbaVJ7Sa3Xn2a8sl1wTLIispBVlDA8irDIPyrUTTWThJxlCTjLZo8/a56KNpeyoNy7W3H+VvEuPTePasavDRNo9M6Xcq6tIzfOMP1Wxfei71Z4Y5V+F0DD3G8ex3VsQkpRTR5vcUZUasqcuU8FZ9r2gGEi3aAlWASTA+FhnZY+RG7PUDrWfe0nnWjrvwzfxcHbSe63Xmu6K90dbPJLGkedtmULjqTx9uNUopuSSOor1IU6Upz4SeT0wK3zyM8+6+XazX9w67xthQeuwqpn/lrEuJKVRtHp/R6MqVlTjLnGfm2/uciwvXgkSWM7LocqfP+nKo4ycXlF2vRhWpunNZT5LB0j2sOUUQwKr7I2mc5AbnsqOI8yfar0r5491HLUfwtBTbqzyuyW23myvtLaUluZDLM205wCcAbhwAAGKpym5vLOioW1O3pqnSWEaJpB7EGnEbG2pxDIbanIhkxpjTkV5M7GqOmpLa4R0JG8BhyKnkalpvTNY7lG9pxrW01L/qsp+GP5PTGj7jvI1f8QBrRONNigBu4hDqysMqwKkHmCMEUMVNp5RQOtmoE9tKxiDNGT4SOOOjdcdapSoTi/d3R09Hq1vVivbZjLu8ZT+RG30fOvFW/hqJwqf8AxLkLyzfFVfHb6jRDjiPoaY1Jcot06lKTxGcX6NDIqMtrYUKQkTFikJEWR2M6X2JpLZjukXbT86cR7r/01bs54bj4nO/iK21U41l22fo/7+pYeu2h/tdnLHjLgbcf50yRjpkZHvVuvDXBo5/pl1+WuYz7cP0f+yQLULtCMWzb3jEx/CkpySn7snVeG/l6cKdC50+7M6HqvQ1UzWt1v3Xj6ef1LUuraOeMo4V43G8biCDwI/UGr7SksM5KnUqUZqUXiSNLV3R7W0ZgJLRof2LHj3Z4I37ynI8xs+dNpxcVp+RYva8biftUsN/qXn4ryf1yQztk0RtRxXKjeh7t/wArb1J9GyP81Vb2Gykb34YutNSVB9916rn9vocns01zW3H2a4bEROY3PBCckq3RSd+eRJ67orW4UPdlwXuvdHlXft6KzLuvHwa8y2/DIv3XRh5MrA/QitLZo4n3oS8Gvg0aNloO2t2LxQxRtvywUAgc9/IUyNKEd0izWvbmulCpOUl4ZIfrzr+kaNDaMHlOQ0inKxjnsn7zenCqtxdJLTDk3uj9AqVJKrcLEVwny/XwX1KhrLO6MGlEEmlGMSaUjYg04jbEE0pE2NmnIhk+5kW7HgD8qlUJPsylO6oR5qRXxQ4uiZW4I3yp6pVPAqTv7Nc1F8E2SbVLUuaWVcoVUEEk1YpUGnqkZHUOqQqU3RoZw+W+/ki/7OARoqDgABVowh6gAoAS6A8QDQBryaPiPFFPsKAKp7YL+CHZtoUUSHxysBvVfur6nifIDrVS5qf9F8ToeiWmW7ifb9Pr3fw/3BVgNUjpkxYNNJUxQNISJm9ofSDW88Uy8Y3DeoB3j3GR70sZaZJjK9FVqUqb7o9LWdysiJIhyrqrqeqsAR9DWynlZR5pODhJwlynhlDdoWiPs19KoGEc96no+8j2baHtWTcQ0TZ6F0e6/MWsW+Vs/h/Rvaj69SWZEcuXtz9370eeaeXVf05uoXDhs+CLqnRoXS1w2n9fX+S69H38c8ayRMHRhkMP0I4g+RrTjJSWUcLWozozdOosNDWm9HLcwSwtwdCueh5H2OD7Uk464uI+1uHb1o1V2Z5umiKMysMMpKkdCDgisJrGx6tCSlFSXDNyw0zPDuimkQdFdgPlwp0ako8MirWdCtvUgn6pCr3TVxNulmlcdGdiPlnFEqk5csWjZW9HenBL0Sz8zRqMtBQAk0oxiTSjGIJpxG2IJpSJsbY05EMmI2sU9EMsPZlz9l721zBstGvepuO7j51p0qmuOThOoWn5Ws4Lh7r0/on8ejYl4RqPYVKUTYSMDgAKAF0AFABQAUAc7WDSyWlvJPJ8KLnHNmO5VHmSQKbOSjHLJ7ahKvVVOPc8x6W0k9xM8shy7sWY+Z6eQ3AeQrMeXuztoKFOKpw4RrKaaTRY4DTSZMWDSEiYoUhImXb2SaY760MTHxwNsjr3bb1Pz2h7CtG1nmGPA4rr9t7O49ouJfXv9hntg0T3lslwB4oWw3+HIQPo2z8zTbyGY6vAm/Dl17Ou6T4l9V/RTwrNO3R3dV9aZ7FyYiCjfFG2dluh8j5ipaVaVN7FG+6dRvY4ns1w1yOaa1yu7rIklIQ/cTwrjocb29yaJ15z5YWnSbW2w4R38Xu/6+BwQagNRGRQLkzmkHZM5oFyBNANiSaUjbEE0pG2IJpxG2IY05EMmNsaVEUmNMaeiCTO7qVp42lyj58JIDflzx9qmpT0Sz2Zm9QtvzVBxX6o7r7r4npGyuRIiupyCAa0TjB+gAoAKACgAoAh3axYvLo+QRgkoyuQOag7/lnPtUFxFuGxp9Iqxp3S1bZys+p512SDVLKZ0+mUXhocVT0praLEYy8B9IGPI0aJPdJiO4owajKay+2d/kYphZzgUDSEiZJNR9ZPsFwZGDMjIUdVIyeBU7924gexNS0ans5ZKPUrL85R0J4aeU/qdTWTtGuLpHiREiicFSMbTlTxBY7vkBTqlzKawtkV7LodGhJVJNykvgvkQ3NVTeTMg0g9MUDSDsmc0C5M5pB2QzQLkzmgMmCaBHISTSjGxBNOI2xBNKRNieNPUW3hFerVjCLlJ4S5ZiSFhxBHtTnFx5RDGtTq/wDjkn6NM13BpVgZNSXYLdCWFOazsiOMtGaktords9H9nIYWUe3nhuz0rTSwjhJy1Sb8WyUUo0KACgAoAKAEyICCDwNAEB0x2XwSuXQ7GTkgcPlUToU284L9Pql3COmM3j4P6i9H9mFsnx5anxhGPCK9W6rVf1zb+P2Ea86HtrPR87RxqGIEanG/LkA/TNR13imyz0qlru4eTz8iiw1Z2DtlIUDTR6YsGkJExQNIPTMg0g9MUDSDkzOaB2TOaQXJnNA7IZoDIZoDUYJowNchJNLgY5CC1OwRuQgmlwRuRmF8MD0OflT4vS0yvViqsJU/FNfNHoHQGhra6tY2aNSSoycVrnne6Zp6Q7MbV87IKnyqOVKEuUW6V/c0v0zfzz9cmro3sthjcMzFgDnFEKUYcIbcX1e4WKksrw4XyRP7aBUUKowAMCpCqO0AFABQAUAFABQAUAFAFX9ut/swQRZ+J2c+iLsj6v8ASqt09kjf6FD3p1PBY+f/AKKWVqqNHQRkOA00lUhxRSYJNSWMvGePMyDSD0zINIPUhWaQdkyDSYHajOaMC6gzRgXUG1RgNQbVGBNQktS4GuRjNKkMlPAlqXBHrTWVwNlqdgjlIQG30uCJTxJF+dkd9t2mznepxWlSlmCZxXUKXs7qcfP67/cndSFMKACgAoAKACgAoAKACgAoAKAK27aNAPPDHNGCxi2gwG87LYO0BzwR9arXEG0pLsbXR7mFOUqU3hSxh+aKQWFs4xVPKOjVOa3ey8exINAarzXLAIhx1wcVPC3ct5bGXddZp0vdoe8/Ht8PH6Fh3PZ5Hb2FxI/ikWF2HkVG1/KrE4JU2kuxkWtzVq3lOdSWXqX77beBUBNZp2mcMyGowOUhQNJgcpGc0mB2oztUYF1BtUYDUGaMBqMFqMCOQktS4GuQu33sB5inwWZJeZVuqmmhUl4Rf0Llbs8hubWNh4JdkeIc/XrWlUpRnycZadQrWr9x7eD4/r4FZayao3FoTtqSvJgDj36VSnRlDzR01t1Ghc7J6ZeD+z7kfSAk8KYnnZFqUdHvVHhLlsvLsf0c8cLMwIDHdWhShoikcbfXCuLiVRcPj0WyLFqQqBQAUAFABQAUAFABQAUAFABQAmSMMCCMg0ARu51GtHfbMYzxpMIc5yaxl4O5YaPjhXZjUKPIUo0TpiHbgmQ/eidfmpFJJZTJKMtNSMvBo8qSHeaylwd7UeJswDRgRSO/qxoB7qVUUc956Cp6FHV7z4MrqvUvYp0aT958vw/v6HW7RtVfsMkZXekicejruYfLB+dJcwxPPiP6Lde0oOm+Y/T+iG7VQYNfUZDUYF1E27PtVheMwkB2APrVyhSThl9zmOrX843MY03jR9Xz/HzOJrbq7JYzGN96nJRvxL/UZGarVKbhLDNuzvY3VLXHlcrw/pnALU3BO5m7oddqVB1YVJSX/JEp388WdR+SXzZ6f0THswxj90VpHFDt1aJIpV1DA9RQBHxqLabe33Y45xypMIc5yls22SK3gVFCqAAOQpRo7QAUAFABQAUAFABQAUAFABQAUAFABQAUAYIoA89a+6ky207tGpaFiSpAzgE52T6daozoyi9llHV2vUaNaCVSWma234fmcbQer8s0gVVO88ccKKdFyfvLCEu+qUqEGqMtU33XC/ll/aoatpZxAAeMjxGrxyzbbyxntF0H9rspFAzIn7SP8y8R7jI96irQ1wwXem3P5e4jJ8PZ+j/jk82vuOKz1ujsJvTLA9ZxlmAHXFKo6mo+IyddUaUqr/6r9+yPRXZ5oYW9quR4mGTWmlhYOGlJyk5Plm/rVq7HewtHIN/FW5q3IimzgprDJra5nb1FUhz9fJnnrT2q09tIUdDgHcwGQR1HT0qi6c47YydVTvratHUpqPin2/k7OoerEk06HZIUHJJFT0KTT1SMrqnUKdSHsKLys5b8fJHoOJMADoMVaMIXQAUAFABQAUAFABQAUAFABQAUAFABQAUAFABQAUAFADc0CuMMAR50AM2+j4496Io9BQBtUAYIoAqvW/svEkjS2+BtHJTkCeOOlV5W6byng2LfrNSnBQqRUscZ2fzGtVOzN0kV58YU5x6U+nRjDfuV73qNS6Si0lFdl9/EtiNAoAHADFSmeKoA17myjk+NQ3qKAFW9qkYwigegoAeoAKACgAoAKACgAoAKACgAoAKACgAoAKACgAoAKACgAoAKACgAoAKACgAoAKACgAoAKACgAoAKACgAoAKACgAoAKAC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82938" y="5640942"/>
            <a:ext cx="6477494" cy="83099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AutoShape 2" descr="data:image/jpeg;base64,/9j/4AAQSkZJRgABAQAAAQABAAD/2wCEAAkGBhQQEBQPEhIQFBQWEBQUFRUVFBUXFRUVFxQVFBYVFxQXHCYfFxkjGRQUHy8gIycpLSwsFx4xNTAqNSYrLCkBCQoKDgwOGg8PGi0kHyUvMDIvNCwpLCwsKjUsLC0sKS8qLC40LCwsLCosLCwsKi8wKSwsLCwsLCwsLCwpLiwsLP/AABEIAOEA4QMBIgACEQEDEQH/xAAcAAABBAMBAAAAAAAAAAAAAAAAAgMGBwQFCAH/xABBEAACAQMBBQYCBwYFBAMBAAABAgMABBEFBhIhMVEHE0FhcYEikRQyQlKCobFicpLBwtEVI3Oi4UNjsvAzU/Ek/8QAGwEAAgMBAQEAAAAAAAAAAAAAAAMCBAUBBgf/xAAzEQABBAEDAgIJAwUBAQAAAAABAAIDEQQSITEFQVFhEyIycYGRobHB0eHwBhQjQvFSM//aAAwDAQACEQMRAD8AvGiiihCKKKKEIooooQiiiihCKxNR1eG3XemljiB5F2C59M8/asiWQKCx5AEn0HGqC0+zk12+mlmldEUBju8SFYkRxpngoAB4+R5k0qR5bQHJV7ExWzBz3mmt58d+FethqsNwu/DLHIvVGDD0OORrLqgtR0240O5W4gd3hY4DH5mOTHDzB/sauLZXaiO/gEqHjyZfFT4g0Mk1bHldysT0TRJGbYe/h5FbiaYIpdiAqgsSeQAGST7VTOodpWoX07pp6MsacQFVC27ngzvICAT0GOnGpb2v7RfRrLuFOHnJTzEYwXPvlV/Ea0uwOkfRrNWYf5kx71uuCPgHsvH8RpbyXO0gq1iRNig9O9oJJpt7jbk0vNj+1Gf6R9Dv1w+9u7xUIwboyjgc+BAH51aytkZFUX2laaUkivU4ZxG5Hgy8Y2+QI/CKtHYPXhd2iPn4gMN6jhUonGy0pefC3S2eMUDsQOAR+v4UkrXahtHbW7BJriGNj9l3UHHXBOcedR/tD28XTotxCDcOvwLzCDl3jD9B4nyBqq9J2Re7Vrm5llUyHeXGN9s8d9y3XwH6cKHy0dLeVzGwQ6P0sxpvbxP7LoC3uVkUOjKykZDKQQR1BHA07VCbEa7Lp181oz70febpHgSRlXA8CRjP/FXzG+QD1GanG/WLVbLxv7d+m7BFg+SVRRRTFURRRRQhFFFFCEUUUUIRRRRQhFFFFCEUUUUIRWNqGox28bTSuqIoyzMeA/ufIc6yaqXt4vXC28QJCHvHPQsN1R8gx/iqEjtDbVrEg/uJhGTX7C1Iou2GwaTc3plGcb5j+H14EsB7VMbO+SZBJG6upGQykEH3FVmnZvZPbJGEIbcUiZWPeEkA73HgQc8sYqNNp2oaK5lgcyQ5yxUErj/uxfZ/eHzpPpHt9rceS0DiY8+0Li13g7g/Hsrm2kuO7s7iT7ttK3yjaqo7IosJcydZI1/hVz/VWw1DtUivNNuInBinaEqF5q+8Qp3W9CTg/nTHZgm7Zu33rhz8lQf3qJeHSAjwTo8eSDEkbIKJcPopff2yTRtDIoZGGGU+P9j4g+BFVijT6FeBlLPCx4HwdfunwDrn/wBBqy2krX6tp6XMTQyDKn5qfBlPgRXXi9xyo40no7Y8Ww8j+d1CNW1L/GtVTGe5UKMHwiT4mz0LMSPxDpVgtJUY2S2bNn3pchnZ91WH/wBa8QfLJPEeQrfNJUWXVnkp+SWuIZH7LRQWPrViLmCSA/aXAPRhxU+xAqEbGbatpgmRlLHBCoeQkHD4ugzxPpU6aSopqGyay3hmP/xMAzqObOOBHkDgEn1qL7sObymY4jLHRTezz8R+vCwdE0p76Zr+7JcM28A3/UbqR4IMYA5cMchUyaSmsgAAAAAYAHIAcgKbaSutAaFyZxldZ47DwUJ1z4NS3upib8gP5V0Hpcm9DGeqD9K582v4XMb9Yx/tdv8Aipbf9rvdW6W9om9IFCmRxkA9ET7R8zw8jXY5Gs1X4pebhy5HovRj/Wiewo9z8VaGtbQwWcfeXEqoPAHizHoqjix9KjmndrdhNII9+SPJwGkTCn8QJx74qpG0ue7kM93I5J55OXI6dEHl+VN69pMUcO/GoVlZQME/Fk4IOeddMzzuFFnTcdvqOJJPccD9f5wukUkDDIORSqr3sh1h5bYxOSdzgCengPlVhVZadQBWDNGYpHMPYkfJFFFFSS0UUUUIRRRRQhFFFFCEUVjahqCW8TzysFRFLMx8B/M+GPHNVde9u4EhEVsCgPN5CGI6kKCF+ZqDpGs5VqDEmyLMY48wPuraque23Td+yjmxxjmwf3XUg/7lSvNN7b7V+EsU0Z6jdkX5jB/Ksnanauy1DT7iKO5iLmIsqsSjFkw4ADgZOVxwpT3se0gFXMbGyMadj3sNXv3HgdxtwmNjtQ72wt28REEPrGTH/SK2zSVBuzG9zbyQ5+pNvD0df7qal7SVxjraCn5EOiZzfNRvaHYSG4zJFiGQ8cqPgY/tIOXqPkazdltOa1tVhfG8GcnByOLnBB9MVsmkptpKjpANhN9LI5no3GwnWkpppKaaSmmkotcDE60lNNJTbSU00lRtODE40lNNJTbSU00lctNEacZ6ZeSm2kpppKjaYI1qtf0lrh4yCAAGDE+HEYwPHxp2x0uOAfCMt4sfrf8AHtWW0lMvJUdrtPtxaGdkp5Kj+002VROrlj+Ef81t3eo7q7784XwCgfM5P60OO1LsTAHaj23+SuDsi0/ctC55san1V7oe3lhY2kcbThmC8VjVnOfUDd/OsDUu3WFeENvI3nI6p/tXeP5irvpWN2teXGDlTEu0Hfx2+9K0aKrPZztpjnkEU8XdZOA6tvLk8gwIBX14+1WTFIGAYHINTa8OFhVp8eSB2mQUl0UUVJIRRRRQhFFFFCFCe2CF20xtzOBLGz4+7kj5bxU1GOziSI2CqiqGDMswwMl8kgt1BUrj0x4Va17aLLG0TgMrqVYHxBGCKoZY20bU3hcnuXIBPWMn4JPVTz/FVaT1X6u3C28IifHdAPaadQ8/H5Ka32zFpLnft4c9VXcPzTFaG77OLdv/AI3mj8shx8jg/nUpMtNtJUXNaeQmxSys9lxUf2Z2Yeyldu9R0dAORVt4MCDjiOW94+NSFpKaaSm2krgpooJry6V2p3KdaSmmkpppKbaSuWptYnWkpppKaaSm2kqNpzWJxpKaaSm2kpppKjacGJ1pKaaSmmkrN0zQZ7rjEmVzgsSAoPTJ5n0zXNzwpnSwanGgsJpKbXLEKoJJOAAMknoAOdNykgkHgQSCOhHAikRXZjdZFOGVgynzByP0qNp+jbZZup6RNbqjSoUD53ckZ4YzkDlzHOtY0lWntNAL7Te+jGSEWdOvAfEvrulh6ioZsDoSXc7NIN6OJVO6eTMxO6D1Hwk48eFNdH6waO6oQZgdA6WQUWncfb9FHCjFd4KxX7wB3fnyrST6cWdnLAZOeAzw8OPpV2aVtLNNctClowtlZo+94qBukjODhSMj6q8RmoZ2laCltKk0YCrLvZUcAHGCSB4Ag59QetcfF6uoG1PHziZvRObpJG24PwPgVBP8OQc8n1P9q87tV5Ko9qceSsaaXAzSgaWg5pPKxro5dcc+OfTwrobs7uHexjL5zjHGqO2U0Jru4VMc2y3pXR2mWCwRLEowFAFXMdpou8V5nrErdTYR/rz7zW3wpZVFFFWVhoooooQikSShRliAOpIA+ZrH1bUBbwS3DcRHGzkdd1Sce+MVQIF1rM0k8s26qtjiCVUnjuRpnAAHj+pNKkk07Abq/iYfpwXudpaPK/kFe0+0trH9e6tl9ZYx/Oq57U9SsLyAPHcwtPGfhC7x31P1kyBjzGT4edRyPs9QfWnkPoqr/M1kx7D245mZvVwP0WkPe9wogLVxsbGgkEjXuJHkAnditc72HuXPxxAAftR8lPty+VSBpK1FjoUEDb8aENgjO8x4HgeZxWcZKi2wKKfIGOeXMGxTrSU20lNNJTbSVwlSaxOtJTTSU00lNtJUSVYaxOtJTTSUlPiYKMZLBRnlkkAZ+db7aXZL6JCsol3viCsCuOJBwV4+XKiiRYXXPYxzWOO54UfZ/GmmkqyVtUvdLxGiKTHkKoAAlTwwP2lI9DUB2e0U3k3ch1TA3mJ54BAO6viePtQ5hBAHdQgymPa8uFaTute0lTDs21bdle2J4Ou+v7y/WHuv/jWfYaTpfeC1BE0pyMlnbJAyfiXCA8+VR/aTSjpd3DPFkxlt9QTkgqRvxk+IKnh5E9KkGmP10t80eWDj0QSLFir8KUg1HYyI3c11cOEt/hf6wXLt9YFvAZGeHE73lTl3sRZ3UG/alVODuOjlkJHgwJP9xT23tqbnT+8hywUpMAATvJg8ceOA297VouyV5N+cYPdbqnPh3mSOB67vP0FNOkP01ys9jpnYpyBIQWUK7bUN/En9lsezXUD3c1lJweGQndP3SSGX2cH+IVr9mJV0/VJ7JzupLjuieXMtGM+auy+q4rAvNbW0155AQIzIscvTDogYn0bBPoaw+07Wba5lje3k33VWRyoO4VzlcP8AaIO9yzz50svDW+bSrjcV0sxGk6JWgmh7J5+/3U62nttQkYLaSW8cZAyxyJQfHiQwx03RmoHtpsmtpbiWa7Mt0zjIYk76ngd0HLcDx3iceHDhWij22vVTuxdTbuMcwSB+8RvfnWkurosxd2ZmPMsSzH1J4mlyTNd2VzE6bPAQC5oA/wDI3d7yU27VhyPvHypUsmaZNVrWyWUrb7Mbuyto9+S5gWVvBm3SP4sVZMGuW8n1LiBv3ZUP6GuWCT1NIMh61cbknil5uXosZJdrNnxAP6LrcNmva522A27mtJljLs0LMAyEkgZP1lH2TnnjnXQltOHQOORGatxyB4tefzMR2M/STYPBTtFFFMVNYuqWIngkgb6skbIeuGBHDz41z8RPo9y8Mqlo2bJA5MBwEiHrjmPboa6LrS7TbLRX0RjkXj9lhzU9QaVJHq3HK0MLLENseLYefEeYVe2uoLKgkRgynkf5EeB8qUZKiGp6VcaPcFSN6Nj+Bx/S3/vEVvbLU0mQOh4eI8VPQjrVXV2PK3PQAAPYbaeCs8yU20lMtLXrwuE7wq24TgNg7pPPAblXCUxraXrSU20lNNJTRkqBKtNYnmkpppK3Z2TkFo147oF7sOqjLMwOMZPJefnWy0XWLW1hiMETT3UgwVx8YbxGcHdXpjmOJ61IM332SnZDQ0mMajdbfk9lEZlZfrKy55ZBGfTNTTQ9B/xC172W5nkYb6KhPwxuBgE8y3DdPhwNSn6Ibu2KXUIQsDlQwfdP2WDeDeNQ3s+vTb3c1jJzJbH+pHkHHquT+EUwMDXC+CqL8t2RC8s2ezfajt3o/dZPZrqZV5bN+BBLqD4EHckH/ifnWh2l0ZotS7mMlO+cFCMjAlJVhw8AS4x0rN2pzp+qx3Y+o5Ehx/BMPkc/irb9pkA7iG8jZQ8UilTkZKsQQV+9hgh9M1wi2Fp/1TI36clkrOJW/X/v3K9167XRreOO1hBeQle8YE5KgfWxxZjngvAc+mK2G2WmNd6eTuESoizBfEMFy6eu6WHrio8na+vdjftmMoHg4EZbrkjeHyPrUM1PbS6nL70zqrvvFEJVRwA3Rjju4A4Z8+ZND5mAEA2D28F3H6blPe1zm6XNNlxN6t/AdqU02S29hg0/cmkxJGWSNd0szLjeQ4HgM45jlWtvO1+UxbsUEcbkcX3i4B8Sqbo4+pPvUALU20wqt/cPoC1tDo2MZHSObZJvfgfzztOzSl2LMSWJJJJySSckk9SabY450y058OFNMar6lriNLefpTDGlGvCKLRpATZpJFOEUg1IJLgmmFNkU8RW52b2Yku5AiKcZ4nwApzGlxoLNypo4GF8hoffyCY2a0N55lVASd4Z8uNdLaXbd3CiHwUCtRsrshHZRgAAvji1SGtOOMMFLw2ZluyZNRFAcDwRRRRTFTSJplRSzMqqBkliAAOpJ5VBtou2C0t8rDm4f9k4jB85Dz/CD61C+1nWpbjUBYBysaFBj7JdkDs5HiQGAHp51qbLQoouJG+33n4/JeQqq+VxJDVvY3T4mta+aySLobDfiz/xK1rae91XgwVYs5Cgbsfl8R+Jz7n0Fe6VowgO9vsWIwccF+XjWcZKQZKrkb2dytlrqboYA1vgFv9kt1ryJWCsCW4EAjO4xHA+Yqwrlop2kspB/01bHVG4Bl6FWHtw61WGy0+L23P8A3gPmCv8AOp3regzy3kNzA6R7kYBZsn7THd3B9YENjmKsRH1dvFY2cwenGp1ersfMFQy8sfoN2EnjEsYOQOIDoeG8MHmOnLIxy41L9oNnor21Sa1CbyrmPcAUOvMxkDkc5x0PDxNbTaPQkvYTHkB1OUb7j45HyPDI9PKq/wBmdpX06drecMI9/Ei8zG3316jGM45jBHnwgMNHgpscj8pgliP+RnI7Ee7z/bwUl73e0EnxFuynqCrlcflWN2WWyFJpeBkDhPNU3Q3Dpk5/hHStrthewR2E6iSMGWNmRQwy7P8AFlR45PHI61VGm7Qy2bmSGTcJGDwBVh0KnnUXvEb232CdiYz8vGlDNtTrF/DZWjoNtdQ3M9zeyqsZwi5cFTmQBCo5IvHHHBO9xqLbb6hHFqMd3byxu4KtIqnOHQgcSOHxLwx5HrUT17be4vMLK+VByFACpnrujmfWtE05PjVeTIFaWrYw+kPbJ6aYgEiiGjalM9sNujf7qmJI1Riy8Sz8Rg5PAY5cMeA41GLjUS+CzMxAAGSTgAYAGeQx4VgUVWdI5xsragw4oGBjBQCfa58qbMxpFFLsq0GAIJrylYrMstEnnVnihkdUUszKpKgAZPHlnHhzoAJ4Q5zWC3GgsGgLngK9roPZPZ62hgilhhRWeJH3z8TneQH67ZI58hT4YTKatZXU+otwGBxaSTx+/wDxc84q1dguzy0ntYryXflZwTuE4RSGK4wvFvq+J9q03ajsb9Fm+lRL/kyt8QHKOQ8SPJW4ke46VLuyC739PKf/AF3Dr7MFcfmzU+CPTLpeFl9UzXS4DZ8dxFkXXPex81Cu1zTkhu4ljRET6KuFRQoGJJByHtUENWZ22Rf51s3WJx8nB/qqszS5xUhVzpji/DjJ8PyUgmpZsf2iyaf8JjjkQniD8Lj0cfzBqJtTTVxji3cFdyYI5hpkaD/Ox5C6N2e7SLO8wqyd3If+nJhST5H6rexqUA1yPvkcquHsg2ukk/8A5JWLAAFCTkgfdz0FaEUxcacvJZ/TGwsMsR2HIPn4FWxRRRVlYaqftX2IkkmF/bglsLvgfWDKMK468AAR5Cq+h16SM7kyE45kDDD1X/8AK6YZQRg1Hdd2EtrsHejAb7w4Gq74bNtK2MbqehoZM2wOCOR+v096py31FJPqsD5ePypwy15tzsSunMpEykscqn28fe4ch5mtNp1xIR8RyvgTzPoaqOsGivRwhksYkjO3mKUk0S43bqBulxF/5rU/7TL6WGCIxyOgaRkfdOM/DkAkcfA1VaXJVgw5ggj1ByPzFPanrk1y29NK7nwyeA9FHAewrok0tI8VGTCMs7JNqba3Gy2172MjNgvG4+NM4y32WB8D4eY9qxNp9pzey988cceF3fhzkjORvMfrEegrQTXQX16ViFmcgcSSeAH8h40h0hrStOPCj9J6avW8VkTX33fnWKWJ4njS7i1eNikiMjDGVYFWGRkZB48qbFIJPdajA2rCzdM0ea5bchikkP7Kkgep5D3pq9snhkeGRd10Yqw6EcDy510BsRqCT2EMiKi/BusqqFAdfhb4RwHEZ9xVc9sOid3dJdKPhmXDf6iYH5ru/I1Zkxw2PWDaw8PrLp8w4z26eQPGx+1qv69oqwOz3s7F2BdXOe5ydxOIMmDgknwTPDhxPHljjXjYZHaWray8uLEiMsp2+/kFCLLTZZjuxRSSHoiMx/IVlXWzF1Eu9JbXCr4kxtgepxwq/p7u2sY1VmhgTko+FAfRfGsuzvY5kEkTo6HkyEEfMVdGE3gu3XlX/wBTS+22H1fMn78fdc77NahFBcxyTxJNGDhlYZ4H7QHIkc8HgfzHRFlIjxq0W6YyoKbuN0qRkYA8Kg3aH2fpNG93boFmUFnVRgSqOJO6Ptjnkc/XFaDsu207lxYzN/lu3+Ux+w5+z5Kx+R9a7ETA/Q7g91HqLW9Wxv7rHvU32m/z+EeYpantH2T+hXPeIMQyksmOSN9qP2zkeR8qtbYe4L6bbMOJ7gLx6rlP6aytptBW+tnt2wCRlG+44+q3z4HyJrUdmgZLHuJBh4Z5omHQht/+unMj9HKa4IWdlZv9509od7bHC/MEGj+D+62qNFqNnhhmOVCrL4qwOGXyZWHzFRLs50x7G6vLGTjgRyxt4OmWXfHzXPQgjwrWaFtT/h+q3VpKcQSXT4J5RuzfC3kpBAPsfCrKlsVaVJ+TorpkeKPglT5byqfbzqTCJCHdxyk5DX4bXwH/AOcgBb9CPj2PzVb9t0Xw2r/tTL+UZH6GqoNXF20x5tIG6XBH8UbH+mqdNUskf5CvTdEdeE0eF/cptqbNO4qZbH9nzXw7wOoTPHB4+lcjjLzQTM3Ljxm6pL+A/g+qhMVmznAB9Bzq2eyfZSSOT6Q6lRjAzUy0Ls9trYA7oZupqTxxhRgAAeVaEcIZv3Xj83qTskaGim/Mn3pVFFFPWUiodt52hx6chjTde4I+FPBAeTSY/JeZ8hxqQbRX7W9pPOoy0cEjr6hSRnyzXMvfGaR5ZWLsXJJJySx4lj1qvNIW7Ba/TcNk1yScDt4n9Flz3El1K1xcOzsxyS3M9PRegFZHeVi97XneVROy9YzdZJkrHmuscBzpmWfwFMilOKvxt8VsdFjje4iWct3TSKrkHBCk4zkg4xnNdDaNsxbWgxBCiHGN7GXPq7ZP51zWK6G2C1z6XYRSE5dV7uT99OGT6jdb3q1iEWQeVg/1E2QRte0nTwR28vynNrNjYdRjw43ZVHwSgfEvkfvL5fLFUbtBs5NYymGZcHmrDijjqp8fTmPGr51LaBba4jjmwscw3Uk5BZR9hzyAYEEHyINZWs6JFeRGGZAynl4Mp8GU+Bp00DZbrlZfTuqTYOlsguM/Txr8hVv2Ma3h5bJjwYd6nqMK49xun8JqZ9oWifSrCVQMug71OuUySB6rvD3qstT2fm0S9iuRl4RKCkg4ZHJo3+6xUkdDzHQXbBOsiK6kFWUMp8CpGQfka5ACWGJ3ZN6q5seSzOgNh2/xHI/X4rmOKPeYKOZIHzOK6ZsbRYYkhQYVEVF9FGB+lUBtfo5sr6WJRhQ+/H+43xL8uX4avvSdQFxBHOvKSNX9MjJHscj2pWGNLnA8q7/UknpYoZGeybPzAr8qku0u7d9SmDE4TdRB4BdxW4epYn3pXZztK1pdohY91KwRx4Angr+oJHsTW/7Xtm2Ei3yAlWUJLj7LDgrHyIwPUDrVfadavLNHHGCXZ1CgdSRiqsmqOYnva3sMQZfTWsNadNHyIG/yO/1XTGK532w00W19PCowolJUdFYB1HsGArogVz5t1fCfULiReK95ug9dxRHn/bVzOrQPevOf0rq/uHgcad/fYr8qyuzTbT6XF9Gmb/PjXgTzkQcM/vDkevA9amUNoqO7qMGQqW6Ehd0H1wAPYVzbYXzwSpNGxV0YMpHX+Y8MeINWBqPbNIUAhgVX3RvM53gGxx3VGOGeRJ9qjDlN00/kJvU+gSmfVij1Xc71X7d1G+0uHd1S48zG3ziQn881Idl+1ZYLTurhZJJI8LGVx8aY4BmJ4FeWeORioFq2rS3UpmmbfdsZOAOA4AAAAAVgmqomLXlze63n9Ojmxo4cgXpA48hW3vUn2w7QJdRURNHHHEHDhRlmyAQMuefBjyAqJNSzTbVwuLjZTI4I4GaIxQSGrb7MbWS2EokjPA43kJ+Fh59D51p2NNMam0kGwqs7WvaWuFgrpzZbauK/iEkbcftIfrKehFbyuX9kdektblJEYjiAw8CpPEH9a6Y0+672JJPvKDWpFJrG68L1DEGNIA07HcfosiiiimrPTdzAJEZGAKspUg8iCMEfI1QG1fZtPaTMYgzxk/CRzx4Bh4kda6DpLxg8CAaW+MP5VvFzJMYnRVHseFy2+mTrzR/dTTTBxzGPYiuoZNMibnGh9hVU9sGpQQ7tnCiCQ4eVgBlV+ynqeZ8gOtVZIQ1t2t7C6pLPKI9A86vYd/FVcKUDTYNLBqiV6ppTgqx+xrW9y4ktGPCVd9P30HED1TP8AqtgaztI1JraeO4T60ciuPPB4j0IyPeuxu0ODlDMgGTjui8Rt7+31V/bb6H9MsZYgMuB3kf76ZIA9RlfxVAtgu00w7trdsTHwVJTxMfRX6r58x6crUs7tZY0lQ5V0V1PUMAR+Rqhu0DRPol/KgGEc97H03XySB6NvD2q9kksIkavK9GbHktfhzjzHiDwa+n1V83VrHcxGNwskbrxHNWU8QQR8wR61hbN6Y9rGbUkvGjHuXPPuzxCN+0pyM8iN3zAqHYjtDksSIpN6S3J+r9qPqUz4dV5elXZp2pR3EazROrowyGH6HoR4g8qbFI2X1hyqOfhT4IMTt2E2D2v8GlX/bLou9HFeKOKHu3/AHW4qfZsj8Vajs128W2H0O4bERbMbnlGx5q3RSeOfA58DwtHXNMF1by27cpIyueh5q3swB9q5wmiKMUYYKsVI6EHBHzFVMi4pBI3uvQdGEfUMJ2JN/qdvEXwR7jfwXTPwyp9l0YeTKwP5EVg2Oz1rbMZYoIY2wcsFAIHjx+yPSuf7DXJ4OEM80Y6I7AfIHFe3uuzzjEs80g6M7EfInFdOa07lu6i3+mJmktbNTTzsd/eLr6qz9ue0pI0a3tHDyEFWkU/DGDz3W+03mOA9aqM0UVRlmdKbK9TgdOiwY9Effknk/zskmkmlGkk0sK45JNINKJpBNTCrPKSxps0pjSN7FMAVOQpQtmPIH5GnE0aVuSP/CauHsvktrq33WjTvU4Nw59DU/j0qJeUaD2FaLMdpF2vG5HWZmPLCwAjxs/oqF2S2CmmlXKMqggkkVf1nbCONYx9lQKcSILyAHpS6ssYGCgsPIyX5D9b/wBgiiiipquiiiihC120OtJZ20lzJyRcgeLMeCqPMkgVzHq2qPczvPIcu7lmPmenkOQ8hV9drOnPNpr92CSkiSEDmVGQ3y3s+1c77pBxiqOQSXUvU9GY1sReOSaPlXHzTqmnAabRD0p5Ldj4GqlXwvRB4aLdt716DSgabpQNLIVtrld3ZHrnfWZt2PxQPuj/AE3yy/I749hTXbBoveWyXSj4oW3W/wBNyB+Tbv8AEarnYjar/D7kzFWZGjZHVSAT4qRnhwYD2Jra7R9qNxdo8KpHFE4KsoG+zKfAu38gKuemaYdLuV5w9OnZ1H08I9W758faH37KHit5sxtfPp7loiCrfWjbJRuhwORHUVoc16DVAEtNherkjZKwskFgqRa1tzd3eRJMwQ/YT4E9CBxb3JrQ5pOa9zXHOLjZKZDFHC3TG0AeQpKr3NJzRmoUrIcl5oJpOa8JopdLl6TSCaCaQTUgEhzkE0hjQTSedMAVSR4AspLGmmNPSQsOYI9ax3B6GmAKk99ixwt/sXtIbK6WTPw5AYfs9faukbK7EsayKchhmuT7dCWFdH9nKsLGMPnlwz0q/jE0QvJdbY3UyTubv4VR/HwUooooq2vPoooooQiiiihCTIgYEHkagOr9kNvLIZIz3eTkgcvlVgUVwtDuQmRyyRG2OI9xpQLT+yK2Ti+WpvbvRLex02Z441DMFjU+OXYA/wC3eqwaq7t11Ldggg+9I0h9EXdH5yH5UuX1WGlbwWmbKZqN73v5b/hU5vUoGmFanA1ZRC9616eBpQNNqK9BqBCstenAaUDTQNKBqNJwenAa9zTe9Xu9XKTA9OZozTe9RvUUpa05vV4WpG9SS1FKJkSy1ILV4WpLGpAJDpEFqIpMMD0OabLUgPxpgCqveDseF0ToGhW13aRu0SHKDJxWHqHZJayZKgofKvOyPUO8s9zPFTip3Wxs4WV84JfBIWtJBBrY1wq703sfhjcOzFgDyqf21usahFGABgU7RXQANglvkdIdTySfPdFFFFdUEUUUUIRRRRQhFFFFCEVWvbTs29xDHcRgsYt5XA4ndbB3gPIrx8j5VZVJkjDDBGQai9ocKKfjzugkEje38K5JWBs4xW/0DZGa6YBEOOpHCrzuOzy0d+8MYBznhW8sNMjgXdjUKPIVXbji/WNrWm6y8tqJunzuz8Ngq0uuzFLbTriV/ilW3dh5FRvfyqoCeNdT61B3ltNH96CRfmhFcqyHiaVkt3FK/wBEmJjfqNmx9R+ycDUoGmA1b/ZjZt7yURqDjPE9BVZsZcaC25stkEZkfwPr5BajNe71SztG2O/w+SMrkpJHz6OvBh+an3NQ3erj2aXEJmPlCaJsg7/w/JPb1Gaa3qm3Z9seL52EgO4FIz5+RrscReaCXl5zcaP0jvED+fBQ0tSS1bna3ZeSwnMTgleJR/Bl/uPEVoC9cLCDRTW5DXtD2mwVk24ywHmP1q5W7MIbq0jdfgl3B8Q8fXrVPaOu9Mg/bX9a6f0mPdgjHRB+lXcZgLTa8v1nIeyaMsNED7n9lzptJsTcWTHfQlfBwPh9+lR9Lck4xXWF1ZpKpV1DA9aj47OrQPv92OeceFdOML2KWzrbtP8AkZZ8br5j9KWh7H9LeOBnYEBjwqxaat7dY1CqAAPAU7VoChQWFI8yOL3ck380UUUV1QRRRRQhFFFFCEUUUUIRRRRQhFFFFCEUUUUIXhFc87ebAS2lw7RqWhZiUIGd0E53T6cs10PTU1srjDKCPOlyRh43VzEzH4ziW7g8grmXQ9mZZ5Aio2SeeDwq/tkNlUsoQABvkfEa29vpkcZyiKvoKyqI4wwbIy8yTJcC7YDgDgKL9ouz30yxkQDMiDvY+u8oOV91yPcVzc/A4rrgiqq2v7Ie9laa2wu8SShHAE8Tjp6UqaIuNhaHTM9kLTHKaHIPPvVQ2cZdgB1x710X2e6ELa0XI+Jhk1DtlOyZ45VknxhTnAq2I4woCjkBipQx6BvykdTzRkuDWeyPqTyVptqtmI7+AxSDjzVvFW8CK5717ZCe1lMboeB4MASrDqCP0NdP1j3NhHJ9dFb1FSkiD90rE6hJjAtG48D+FQWweyMk1wh3WCq2SSK6CiTdUL0GKRb2aRjCKF9BT1SYwMFBV8nIfkP1v/4iiiipquiiiihCKKKKEIooooQiiiihCKKKKEIooooQiiiihCKKKKEIooooQiiiihCKKKKEIooooQiiiihCKKKKEIooooQiiiihCKKKKEIooooQiiiihC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172" name="Picture 4" descr="http://www.scoutsqld.com.au/Content/Image/available-n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0251"/>
            <a:ext cx="1537445" cy="15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652" y="1404192"/>
            <a:ext cx="2264056" cy="10062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3131840" y="1372108"/>
            <a:ext cx="2736304" cy="1120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9432" y="-64168"/>
            <a:ext cx="9612560" cy="1125819"/>
          </a:xfrm>
        </p:spPr>
        <p:txBody>
          <a:bodyPr>
            <a:noAutofit/>
          </a:bodyPr>
          <a:lstStyle/>
          <a:p>
            <a:r>
              <a:rPr kumimoji="1" lang="en-US" altLang="ja-JP" sz="4000" dirty="0" err="1" smtClean="0"/>
              <a:t>Ji</a:t>
            </a:r>
            <a:r>
              <a:rPr kumimoji="1" lang="en-US" altLang="ja-JP" sz="4000" dirty="0" smtClean="0"/>
              <a:t> decomposition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602" y="3861048"/>
            <a:ext cx="8822398" cy="273630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Based on the </a:t>
            </a:r>
            <a:r>
              <a:rPr kumimoji="1" lang="en-US" altLang="ja-JP" sz="2800" dirty="0" err="1" smtClean="0"/>
              <a:t>Belinfante</a:t>
            </a:r>
            <a:r>
              <a:rPr kumimoji="1" lang="en-US" altLang="ja-JP" sz="2800" dirty="0" smtClean="0"/>
              <a:t>-improved </a:t>
            </a:r>
            <a:r>
              <a:rPr lang="en-US" altLang="ja-JP" sz="2800" dirty="0" smtClean="0"/>
              <a:t>energy</a:t>
            </a:r>
            <a:r>
              <a:rPr kumimoji="1" lang="en-US" altLang="ja-JP" sz="2800" dirty="0" smtClean="0"/>
              <a:t> momentum tensor</a:t>
            </a:r>
          </a:p>
          <a:p>
            <a:r>
              <a:rPr lang="en-US" altLang="ja-JP" sz="2800" dirty="0" smtClean="0"/>
              <a:t>Operators local and gauge invariant</a:t>
            </a:r>
          </a:p>
          <a:p>
            <a:r>
              <a:rPr lang="en-US" altLang="ja-JP" sz="2800" dirty="0" smtClean="0"/>
              <a:t>Related to twist-</a:t>
            </a:r>
            <a:r>
              <a:rPr lang="en-US" altLang="ja-JP" sz="2800" dirty="0" smtClean="0">
                <a:solidFill>
                  <a:srgbClr val="FF0000"/>
                </a:solidFill>
              </a:rPr>
              <a:t>two </a:t>
            </a:r>
            <a:r>
              <a:rPr lang="en-US" altLang="ja-JP" sz="2800" dirty="0" smtClean="0"/>
              <a:t>GPDs, measurable in DVCS</a:t>
            </a:r>
          </a:p>
          <a:p>
            <a:r>
              <a:rPr lang="en-US" altLang="ja-JP" sz="2800" dirty="0" smtClean="0"/>
              <a:t>Further decomposition in the quark part  </a:t>
            </a: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73" y="5774777"/>
            <a:ext cx="1956229" cy="6707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6" y="2783379"/>
            <a:ext cx="3927941" cy="7328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47" y="2783496"/>
            <a:ext cx="3699460" cy="7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F</a:t>
            </a:r>
            <a:r>
              <a:rPr lang="en-US" altLang="ja-JP" sz="3600" dirty="0" smtClean="0"/>
              <a:t>requently </a:t>
            </a:r>
            <a:r>
              <a:rPr lang="en-US" altLang="ja-JP" sz="3600" dirty="0" smtClean="0">
                <a:solidFill>
                  <a:srgbClr val="FF0000"/>
                </a:solidFill>
              </a:rPr>
              <a:t>A</a:t>
            </a:r>
            <a:r>
              <a:rPr lang="en-US" altLang="ja-JP" sz="3600" dirty="0" smtClean="0"/>
              <a:t>sked </a:t>
            </a:r>
            <a:r>
              <a:rPr lang="en-US" altLang="ja-JP" sz="3600" dirty="0" smtClean="0">
                <a:solidFill>
                  <a:srgbClr val="FF0000"/>
                </a:solidFill>
              </a:rPr>
              <a:t>Q</a:t>
            </a:r>
            <a:r>
              <a:rPr lang="en-US" altLang="ja-JP" sz="3600" dirty="0" smtClean="0"/>
              <a:t>uestion</a:t>
            </a:r>
            <a:r>
              <a:rPr lang="en-US" altLang="ja-JP" sz="3600" dirty="0" smtClean="0">
                <a:solidFill>
                  <a:srgbClr val="FF0000"/>
                </a:solidFill>
              </a:rPr>
              <a:t>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680520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Where is           ? Everybody says            is important to understand      the nucleon spin structure.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kumimoji="1" lang="en-US" altLang="ja-JP" sz="2400" dirty="0" smtClean="0"/>
              <a:t>Can we interpret the integrand as the `angular momentum density’ of quarks and gluons with momentum fraction       ?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Commutation relation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must be abandoned?</a:t>
            </a:r>
            <a:r>
              <a:rPr lang="en-US" altLang="ja-JP" dirty="0" smtClean="0">
                <a:solidFill>
                  <a:srgbClr val="0070C0"/>
                </a:solidFill>
              </a:rPr>
              <a:t>*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 Would be nice to have it at least at tree level.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/>
              <a:t>Is this valid for the longitudinal polarization, or transverse,            or both? In any frame?</a:t>
            </a:r>
          </a:p>
          <a:p>
            <a:endParaRPr kumimoji="1"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02" y="1411396"/>
            <a:ext cx="608666" cy="3381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89" y="3933056"/>
            <a:ext cx="1662450" cy="4156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985" y="4421070"/>
            <a:ext cx="2511328" cy="3365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41" y="3052918"/>
            <a:ext cx="327327" cy="2864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74" y="1412776"/>
            <a:ext cx="608666" cy="338157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4773424" y="5949280"/>
            <a:ext cx="3759016" cy="646331"/>
            <a:chOff x="4773424" y="5949280"/>
            <a:chExt cx="3759016" cy="64633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811887" y="5949280"/>
              <a:ext cx="2720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0000"/>
                  </a:solidFill>
                </a:rPr>
                <a:t> Go to twist-3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" name="右矢印 3"/>
            <p:cNvSpPr/>
            <p:nvPr/>
          </p:nvSpPr>
          <p:spPr>
            <a:xfrm>
              <a:off x="4773424" y="6062213"/>
              <a:ext cx="978408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9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4425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Early hint at twist-three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0" y="2348880"/>
            <a:ext cx="4351346" cy="9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53" y="3275794"/>
            <a:ext cx="7373172" cy="124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170779" y="1047560"/>
            <a:ext cx="4973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Penttinen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Polyakov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Shuvaev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Strikman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(2000)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237723"/>
            <a:ext cx="2999906" cy="85226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5940152" y="3838721"/>
            <a:ext cx="1656184" cy="772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85999"/>
            <a:ext cx="328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Twist-2 and twist-3 GPDs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927" y="5303423"/>
            <a:ext cx="275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the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parton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model</a:t>
            </a:r>
            <a:r>
              <a:rPr kumimoji="1" lang="en-US" altLang="ja-JP" sz="2400" dirty="0" smtClean="0"/>
              <a:t>,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70779" y="645333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88672" y="5996316"/>
            <a:ext cx="415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</a:t>
            </a:r>
            <a:r>
              <a:rPr lang="en-US" altLang="ja-JP" sz="2400" dirty="0" smtClean="0"/>
              <a:t>elated to OAM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Which</a:t>
            </a:r>
            <a:r>
              <a:rPr lang="en-US" altLang="ja-JP" sz="2400" dirty="0" smtClean="0"/>
              <a:t> OAM?)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86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Complete decomposition</a:t>
            </a:r>
            <a:endParaRPr kumimoji="1" lang="ja-JP" alt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9" y="2941222"/>
            <a:ext cx="6693647" cy="24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597" y="5370767"/>
            <a:ext cx="8746018" cy="1318846"/>
            <a:chOff x="1597" y="5370767"/>
            <a:chExt cx="8746018" cy="131884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597" y="5370767"/>
              <a:ext cx="1946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My</a:t>
              </a:r>
              <a:r>
                <a:rPr lang="en-US" altLang="ja-JP" sz="2400" dirty="0" smtClean="0"/>
                <a:t> choice</a:t>
              </a:r>
              <a:r>
                <a:rPr kumimoji="1" lang="en-US" altLang="ja-JP" sz="2400" dirty="0" smtClean="0"/>
                <a:t>       </a:t>
              </a:r>
              <a:endParaRPr kumimoji="1" lang="ja-JP" altLang="en-US" sz="2400" dirty="0"/>
            </a:p>
          </p:txBody>
        </p:sp>
        <p:pic>
          <p:nvPicPr>
            <p:cNvPr id="15" name="図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758" y="5832432"/>
              <a:ext cx="8285857" cy="85718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5654930" y="1053315"/>
            <a:ext cx="3453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Chen, Lu, Sun, Wang, Goldman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                                  Wakamatsu 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                                                 Y.H.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3" y="1689030"/>
            <a:ext cx="6576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Define the `physical’ and `pure gauge’ parts of the gauge field</a:t>
            </a:r>
            <a:endParaRPr kumimoji="1" lang="ja-JP" altLang="en-US" sz="2000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052" y="2280273"/>
            <a:ext cx="3044002" cy="5073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27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961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Remarks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360" y="1488362"/>
            <a:ext cx="8435280" cy="503799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Gauge invariant </a:t>
            </a:r>
            <a:r>
              <a:rPr lang="en-US" altLang="ja-JP" dirty="0" smtClean="0"/>
              <a:t>completion</a:t>
            </a:r>
            <a:r>
              <a:rPr kumimoji="1" lang="en-US" altLang="ja-JP" dirty="0" smtClean="0"/>
              <a:t> of Jaffe-</a:t>
            </a:r>
            <a:r>
              <a:rPr kumimoji="1" lang="en-US" altLang="ja-JP" dirty="0" err="1" smtClean="0"/>
              <a:t>Manohar</a:t>
            </a:r>
            <a:endParaRPr kumimoji="1" lang="en-US" altLang="ja-JP" dirty="0" smtClean="0"/>
          </a:p>
          <a:p>
            <a:r>
              <a:rPr lang="en-US" altLang="ja-JP" dirty="0" smtClean="0"/>
              <a:t>Gluon </a:t>
            </a:r>
            <a:r>
              <a:rPr lang="en-US" altLang="ja-JP" dirty="0" err="1" smtClean="0"/>
              <a:t>helicity</a:t>
            </a:r>
            <a:r>
              <a:rPr lang="en-US" altLang="ja-JP" dirty="0" smtClean="0"/>
              <a:t> part coincides with 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Each component measurable on the lattice!?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39" y="2192931"/>
            <a:ext cx="669533" cy="3719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01379" y="5660304"/>
            <a:ext cx="293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Ji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Zhang, Zhao, 1304.6708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619" y="3255348"/>
            <a:ext cx="5097009" cy="8929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41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509" y="1711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Canonical vs. kinetic OAM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95" y="2337401"/>
            <a:ext cx="8590243" cy="11523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906421" y="1641286"/>
            <a:ext cx="231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“canonical” </a:t>
            </a:r>
            <a:r>
              <a:rPr lang="en-US" altLang="ja-JP" sz="2400" dirty="0" smtClean="0">
                <a:solidFill>
                  <a:srgbClr val="FF0000"/>
                </a:solidFill>
              </a:rPr>
              <a:t>OAM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3687" y="3639844"/>
            <a:ext cx="227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“potential” </a:t>
            </a:r>
            <a:r>
              <a:rPr lang="en-US" altLang="ja-JP" sz="2400" dirty="0" smtClean="0">
                <a:solidFill>
                  <a:srgbClr val="FF0000"/>
                </a:solidFill>
              </a:rPr>
              <a:t>OAM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1" y="5132182"/>
            <a:ext cx="7299780" cy="49134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1584" y="5848455"/>
            <a:ext cx="3373257" cy="7463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776830" y="5857266"/>
            <a:ext cx="2761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Torque acting on a quark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20272" y="6271220"/>
            <a:ext cx="1826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Burkardt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(2012)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195" y="1641286"/>
            <a:ext cx="20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“kinetic” OAM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7194" y="4509119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Physical meaning 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of the potential 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OAM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483" y="-7065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Potential angular momentum</a:t>
            </a:r>
            <a:endParaRPr kumimoji="1" lang="ja-JP" alt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729"/>
            <a:ext cx="9144000" cy="20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6537688" y="3305415"/>
            <a:ext cx="1295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486481" y="3289956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09950" y="3381702"/>
            <a:ext cx="280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altLang="ja-JP" sz="2000" dirty="0">
                <a:solidFill>
                  <a:schemeClr val="tx2"/>
                </a:solidFill>
                <a:sym typeface="Wingdings" pitchFamily="2" charset="2"/>
              </a:rPr>
              <a:t>s</a:t>
            </a:r>
            <a:r>
              <a:rPr lang="en-US" altLang="ja-JP" sz="2000" dirty="0" smtClean="0">
                <a:solidFill>
                  <a:schemeClr val="tx2"/>
                </a:solidFill>
              </a:rPr>
              <a:t>ingle spin asymmetry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363287" y="4942708"/>
            <a:ext cx="0" cy="1145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115856" y="4918160"/>
            <a:ext cx="16625" cy="1097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5"/>
          <p:cNvSpPr>
            <a:spLocks noChangeAspect="1"/>
          </p:cNvSpPr>
          <p:nvPr/>
        </p:nvSpPr>
        <p:spPr bwMode="auto">
          <a:xfrm rot="5400000">
            <a:off x="1564512" y="5549915"/>
            <a:ext cx="1371314" cy="146427"/>
          </a:xfrm>
          <a:custGeom>
            <a:avLst/>
            <a:gdLst>
              <a:gd name="T0" fmla="*/ 0 w 2320"/>
              <a:gd name="T1" fmla="*/ 3 h 246"/>
              <a:gd name="T2" fmla="*/ 186 w 2320"/>
              <a:gd name="T3" fmla="*/ 84 h 246"/>
              <a:gd name="T4" fmla="*/ 210 w 2320"/>
              <a:gd name="T5" fmla="*/ 186 h 246"/>
              <a:gd name="T6" fmla="*/ 126 w 2320"/>
              <a:gd name="T7" fmla="*/ 243 h 246"/>
              <a:gd name="T8" fmla="*/ 48 w 2320"/>
              <a:gd name="T9" fmla="*/ 192 h 246"/>
              <a:gd name="T10" fmla="*/ 69 w 2320"/>
              <a:gd name="T11" fmla="*/ 84 h 246"/>
              <a:gd name="T12" fmla="*/ 288 w 2320"/>
              <a:gd name="T13" fmla="*/ 3 h 246"/>
              <a:gd name="T14" fmla="*/ 492 w 2320"/>
              <a:gd name="T15" fmla="*/ 81 h 246"/>
              <a:gd name="T16" fmla="*/ 510 w 2320"/>
              <a:gd name="T17" fmla="*/ 195 h 246"/>
              <a:gd name="T18" fmla="*/ 432 w 2320"/>
              <a:gd name="T19" fmla="*/ 243 h 246"/>
              <a:gd name="T20" fmla="*/ 345 w 2320"/>
              <a:gd name="T21" fmla="*/ 195 h 246"/>
              <a:gd name="T22" fmla="*/ 360 w 2320"/>
              <a:gd name="T23" fmla="*/ 81 h 246"/>
              <a:gd name="T24" fmla="*/ 576 w 2320"/>
              <a:gd name="T25" fmla="*/ 3 h 246"/>
              <a:gd name="T26" fmla="*/ 792 w 2320"/>
              <a:gd name="T27" fmla="*/ 81 h 246"/>
              <a:gd name="T28" fmla="*/ 816 w 2320"/>
              <a:gd name="T29" fmla="*/ 189 h 246"/>
              <a:gd name="T30" fmla="*/ 732 w 2320"/>
              <a:gd name="T31" fmla="*/ 243 h 246"/>
              <a:gd name="T32" fmla="*/ 648 w 2320"/>
              <a:gd name="T33" fmla="*/ 186 h 246"/>
              <a:gd name="T34" fmla="*/ 666 w 2320"/>
              <a:gd name="T35" fmla="*/ 78 h 246"/>
              <a:gd name="T36" fmla="*/ 879 w 2320"/>
              <a:gd name="T37" fmla="*/ 6 h 246"/>
              <a:gd name="T38" fmla="*/ 1095 w 2320"/>
              <a:gd name="T39" fmla="*/ 78 h 246"/>
              <a:gd name="T40" fmla="*/ 1122 w 2320"/>
              <a:gd name="T41" fmla="*/ 189 h 246"/>
              <a:gd name="T42" fmla="*/ 1038 w 2320"/>
              <a:gd name="T43" fmla="*/ 240 h 246"/>
              <a:gd name="T44" fmla="*/ 951 w 2320"/>
              <a:gd name="T45" fmla="*/ 192 h 246"/>
              <a:gd name="T46" fmla="*/ 966 w 2320"/>
              <a:gd name="T47" fmla="*/ 84 h 246"/>
              <a:gd name="T48" fmla="*/ 1185 w 2320"/>
              <a:gd name="T49" fmla="*/ 6 h 246"/>
              <a:gd name="T50" fmla="*/ 1398 w 2320"/>
              <a:gd name="T51" fmla="*/ 81 h 246"/>
              <a:gd name="T52" fmla="*/ 1407 w 2320"/>
              <a:gd name="T53" fmla="*/ 189 h 246"/>
              <a:gd name="T54" fmla="*/ 1329 w 2320"/>
              <a:gd name="T55" fmla="*/ 237 h 246"/>
              <a:gd name="T56" fmla="*/ 1242 w 2320"/>
              <a:gd name="T57" fmla="*/ 189 h 246"/>
              <a:gd name="T58" fmla="*/ 1251 w 2320"/>
              <a:gd name="T59" fmla="*/ 84 h 246"/>
              <a:gd name="T60" fmla="*/ 1467 w 2320"/>
              <a:gd name="T61" fmla="*/ 3 h 246"/>
              <a:gd name="T62" fmla="*/ 1692 w 2320"/>
              <a:gd name="T63" fmla="*/ 84 h 246"/>
              <a:gd name="T64" fmla="*/ 1707 w 2320"/>
              <a:gd name="T65" fmla="*/ 189 h 246"/>
              <a:gd name="T66" fmla="*/ 1620 w 2320"/>
              <a:gd name="T67" fmla="*/ 240 h 246"/>
              <a:gd name="T68" fmla="*/ 1533 w 2320"/>
              <a:gd name="T69" fmla="*/ 186 h 246"/>
              <a:gd name="T70" fmla="*/ 1554 w 2320"/>
              <a:gd name="T71" fmla="*/ 81 h 246"/>
              <a:gd name="T72" fmla="*/ 1767 w 2320"/>
              <a:gd name="T73" fmla="*/ 3 h 246"/>
              <a:gd name="T74" fmla="*/ 1995 w 2320"/>
              <a:gd name="T75" fmla="*/ 87 h 246"/>
              <a:gd name="T76" fmla="*/ 2013 w 2320"/>
              <a:gd name="T77" fmla="*/ 195 h 246"/>
              <a:gd name="T78" fmla="*/ 1926 w 2320"/>
              <a:gd name="T79" fmla="*/ 246 h 246"/>
              <a:gd name="T80" fmla="*/ 1836 w 2320"/>
              <a:gd name="T81" fmla="*/ 195 h 246"/>
              <a:gd name="T82" fmla="*/ 1851 w 2320"/>
              <a:gd name="T83" fmla="*/ 84 h 246"/>
              <a:gd name="T84" fmla="*/ 2067 w 2320"/>
              <a:gd name="T85" fmla="*/ 0 h 246"/>
              <a:gd name="T86" fmla="*/ 2280 w 2320"/>
              <a:gd name="T87" fmla="*/ 81 h 246"/>
              <a:gd name="T88" fmla="*/ 2307 w 2320"/>
              <a:gd name="T89" fmla="*/ 189 h 246"/>
              <a:gd name="T90" fmla="*/ 2211 w 2320"/>
              <a:gd name="T91" fmla="*/ 240 h 246"/>
              <a:gd name="T92" fmla="*/ 2127 w 2320"/>
              <a:gd name="T93" fmla="*/ 192 h 246"/>
              <a:gd name="T94" fmla="*/ 2142 w 2320"/>
              <a:gd name="T95" fmla="*/ 81 h 246"/>
              <a:gd name="T96" fmla="*/ 2319 w 2320"/>
              <a:gd name="T97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上矢印 22"/>
          <p:cNvSpPr/>
          <p:nvPr/>
        </p:nvSpPr>
        <p:spPr>
          <a:xfrm rot="6531626">
            <a:off x="3450654" y="5983639"/>
            <a:ext cx="515892" cy="72401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4" name="Picture 6" descr="http://www.sciweavers.org/upload/Tex2Img_1352969400/eq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5" y="5739354"/>
            <a:ext cx="432312" cy="3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ciweavers.org/upload/Tex2Img_1352969420/eq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7" y="5640324"/>
            <a:ext cx="532467" cy="3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ciweavers.org/upload/Tex2Img_1352969448/eq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4" y="5156433"/>
            <a:ext cx="456400" cy="3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ciweavers.org/upload/Tex2Img_1352969465/eq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24" y="5170839"/>
            <a:ext cx="414909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ciweavers.org/upload/Tex2Img_1352969498/eq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66" y="4543178"/>
            <a:ext cx="1131570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039074" y="5907690"/>
            <a:ext cx="2488954" cy="56243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矢印 18"/>
          <p:cNvSpPr/>
          <p:nvPr/>
        </p:nvSpPr>
        <p:spPr>
          <a:xfrm rot="4125727">
            <a:off x="597146" y="6025713"/>
            <a:ext cx="515892" cy="72401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95922" y="3397744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 OAM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64" y="4937471"/>
            <a:ext cx="3824068" cy="84981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1144" y="1340768"/>
            <a:ext cx="8875925" cy="1371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144" y="1311151"/>
            <a:ext cx="7973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Nonforward</a:t>
            </a:r>
            <a:r>
              <a:rPr kumimoji="1" lang="en-US" altLang="ja-JP" sz="2400" dirty="0" smtClean="0"/>
              <a:t> generalization of the </a:t>
            </a:r>
            <a:r>
              <a:rPr kumimoji="1" lang="en-US" altLang="ja-JP" sz="2400" dirty="0" err="1" smtClean="0"/>
              <a:t>Qiu-Sterman</a:t>
            </a:r>
            <a:r>
              <a:rPr kumimoji="1" lang="en-US" altLang="ja-JP" sz="2400" dirty="0" smtClean="0"/>
              <a:t> matrix element</a:t>
            </a:r>
            <a:endParaRPr kumimoji="1" lang="ja-JP" altLang="en-US" sz="2400" dirty="0"/>
          </a:p>
        </p:txBody>
      </p:sp>
      <p:pic>
        <p:nvPicPr>
          <p:cNvPr id="6" name="Picture 6" descr="http://www.sciweavers.org/upload/Tex2Img_1375223642/render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" y="2243242"/>
            <a:ext cx="4640383" cy="3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dx xG_3(x) = -L^q  template TPT3  env TPENV3  fore 0  back 16777215  eqnno 2"/>
  <p:tag name="FILENAME" val="TP_tmp"/>
  <p:tag name="ORIGWIDTH" val="88"/>
  <p:tag name="PICTUREFILESIZE" val="5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\mu= A^\mu_{phys}+A^{\mu}_{pure}  template TPT3  env TPENV3  fore 255  back 16777215  eqnno 1"/>
  <p:tag name="FILENAME" val="TP_tmp"/>
  <p:tag name="ORIGWIDTH" val="90"/>
  <p:tag name="PICTUREFILESIZE" val="52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phys}^\mu (x)= -\int dy^- \,  \theta(y^- - x^-)P\exp\left(-ig\int^{x^-}_{y^-}A^+(z^-)dz'^-\right)F^{+\mu}(y^-)  template TPT3  env TPENV3  fore 0  back 16777215  eqnno 6"/>
  <p:tag name="FILENAME" val="TP_tmp"/>
  <p:tag name="ORIGWIDTH" val="319"/>
  <p:tag name="PICTUREFILESIZE" val="230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4"/>
  <p:tag name="FILENAME" val="TP_tmp"/>
  <p:tag name="ORIGWIDTH" val="18"/>
  <p:tag name="PICTUREFILESIZE" val="1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2} = \frac{1}{2}\Delta \Sigma + \Delta G + L_{can}^q + L^g_{can}  template TPT3  env TPENV3  fore 0  back 16777215  eqnno 2"/>
  <p:tag name="FILENAME" val="TP_tmp"/>
  <p:tag name="ORIGWIDTH" val="137"/>
  <p:tag name="PICTUREFILESIZE" val="61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si}\gamma^\mu (x^\nu iD^\lambda -x^\lambda iD^\nu)\psi &amp;=&amp; \bar{\psi}\gamma^\mu (x^\nu iD_{pure}^\lambda - x^\lambda iD^\nu_{pure})\psi&#10;\\ &amp;+&amp; \bar{\psi}\gamma^\mu (x^\lambda A_{phys}^\nu -x^\nu A_{phys}^\lambda)\psi  template TPT3  env TPENV3  fore 0  back 16777215  eqnno 14"/>
  <p:tag name="FILENAME" val="TP_tmp"/>
  <p:tag name="ORIGWIDTH" val="246"/>
  <p:tag name="PICTUREFILESIZE" val="253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^{+x} \sim F^{0x}+F^{zx}=E^x + B^y = E^x + (v\times B)^x  template TPT3  env TPENV3  fore 0  back 16777215  eqnno 4"/>
  <p:tag name="FILENAME" val="TP_tmp"/>
  <p:tag name="ORIGWIDTH" val="208"/>
  <p:tag name="PICTUREFILESIZE" val="131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x} \times \vec{A}_{phys} \sim \vec{x}\times  \int dy^- \vec{F}  template TPT3  env TPENV3  fore 0  back 16777215  eqnno 5"/>
  <p:tag name="FILENAME" val="TP_tmp"/>
  <p:tag name="ORIGWIDTH" val="113"/>
  <p:tag name="PICTUREFILESIZE" val="67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{pot}=\int dx_1dx_2 \frac{\Phi(x_1,x_2)}{x_1-x_2}  template TPT3  env TPENV3  fore 0  back 16777215  eqnno 4"/>
  <p:tag name="FILENAME" val="TP_tmp"/>
  <p:tag name="ORIGWIDTH" val="117"/>
  <p:tag name="PICTUREFILESIZE" val="107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2} = J_q + J_g  template TPT3  env TPENV3  fore 255  back 16777215  eqnno 1"/>
  <p:tag name="FILENAME" val="TP_tmp"/>
  <p:tag name="ORIGWIDTH" val="54"/>
  <p:tag name="PICTUREFILESIZE" val="38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L} = \int dq \, \vec{x}\times \vec{q} \, \langle W(x,q)\rangle  template TPT3  env TPENV3  fore 0  back 16777215  eqnno 6"/>
  <p:tag name="FILENAME" val="TP_tmp"/>
  <p:tag name="ORIGWIDTH" val="110"/>
  <p:tag name="PICTUREFILESIZE" val="71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int dx d^2k_T\, \frac{k_T^2}{M^2} F_{1,4}(x,k_T^2)  template TPT3  env TPENV3  fore 0  back 16777215  eqnno 5"/>
  <p:tag name="FILENAME" val="TP_tmp"/>
  <p:tag name="ORIGWIDTH" val="122"/>
  <p:tag name="PICTUREFILESIZE" val="110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dq \, \vec{x} \times \vec{q} \, \langle W_{light-cone}(x,q)\rangle = \langle \bar{\psi}\gamma^\mu&#10;\vec{x}\times i\overleftrightarrow{D}_{pure} \psi \rangle  template TPT3  env TPENV3  fore 0  back 16777215  eqnno 8"/>
  <p:tag name="FILENAME" val="TP_tmp"/>
  <p:tag name="ORIGWIDTH" val="225"/>
  <p:tag name="PICTUREFILESIZE" val="152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dq \, \vec{x} \times \vec{q} \, \langle W_{straight}(x,q)\rangle \\ = \langle \bar{\psi}\gamma^\mu&#10;\vec{x}\times i\overleftrightarrow{D} \psi \rangle  template TPT3  env TPENV3  fore 0  back 16777215  eqnno 8"/>
  <p:tag name="FILENAME" val="TP_tmp"/>
  <p:tag name="ORIGWIDTH" val="119"/>
  <p:tag name="PICTUREFILESIZE" val="131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^-  template TPT3  env TPENV3  fore 0  back 16777215  eqnno 2"/>
  <p:tag name="FILENAME" val="TP_tmp"/>
  <p:tag name="ORIGWIDTH" val="14"/>
  <p:tag name="PICTUREFILESIZE" val="14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-\frac{z}{2}  template TPT3  env TPENV3  fore 0  back 16777215  eqnno 3"/>
  <p:tag name="FILENAME" val="TP_tmp"/>
  <p:tag name="ORIGWIDTH" val="27"/>
  <p:tag name="PICTUREFILESIZE" val="26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+\frac{z}{2}  template TPT3  env TPENV3  fore 0  back 16777215  eqnno 4"/>
  <p:tag name="FILENAME" val="TP_tmp"/>
  <p:tag name="ORIGWIDTH" val="27"/>
  <p:tag name="PICTUREFILESIZE" val="26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{xz}D^i(z)W_{zy} = W_{xy}D^i(y) + i\int_y^z dt\, W_{xt}gF^{+i}(t)W_{ty}  template TPT3  env TPENV3  fore 0  back 16777215  eqnno 6"/>
  <p:tag name="FILENAME" val="TP_tmp"/>
  <p:tag name="ORIGWIDTH" val="232"/>
  <p:tag name="PICTUREFILESIZE" val="164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dx xG_3(x) = -L^q  template TPT3  env TPENV3  fore 0  back 16777215  eqnno 2"/>
  <p:tag name="FILENAME" val="TP_tmp"/>
  <p:tag name="ORIGWIDTH" val="88"/>
  <p:tag name="PICTUREFILESIZE" val="53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^i = \epsilon^{ij}\left(P^- \int M^{++}_{\ \ \ j} -P^+ \int M^{+-}_{\ \ \ j}\right)  template TPT3  env TPENV3  fore 0  back 16777215  eqnno 7"/>
  <p:tag name="FILENAME" val="TP_tmp"/>
  <p:tag name="ORIGWIDTH" val="171"/>
  <p:tag name="PICTUREFILESIZE" val="11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_q=\frac{1}{2}\Delta \Sigma + L_q  template TPT3  env TPENV3  fore 0  back 16777215  eqnno 9"/>
  <p:tag name="FILENAME" val="TP_tmp"/>
  <p:tag name="ORIGWIDTH" val="70"/>
  <p:tag name="PICTUREFILESIZE" val="36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^\mu = -\frac{1}{2}e^{\mu\nu\rho\sigma}P_\nu \int d^3x M^{+}_{\ \ \rho \sigma}  template TPT3  env TPENV3  fore 0  back 16777215  eqnno 8"/>
  <p:tag name="FILENAME" val="TP_tmp"/>
  <p:tag name="ORIGWIDTH" val="136"/>
  <p:tag name="PICTUREFILESIZE" val="87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W^i_{q,g} \rangle = J_{q,g} S^i = \frac{1}{2}(A_{q,g}+B_{q,g}) S^i  template TPT3  env TPENV3  fore 0  back 16777215  eqnno 1"/>
  <p:tag name="FILENAME" val="TP_tmp"/>
  <p:tag name="ORIGWIDTH" val="156"/>
  <p:tag name="PICTUREFILESIZE" val="108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g_1(x) = \int g_T(x) = \Delta \Sigma  template TPT3  env TPENV3  fore 0  back 16777215  eqnno 7"/>
  <p:tag name="FILENAME" val="TP_tmp"/>
  <p:tag name="ORIGWIDTH" val="114"/>
  <p:tag name="PICTUREFILESIZE" val="68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\Delta g(x) = \int {\mathcal G}_{3T}(x) = \Delta G  template TPT3  env TPENV3  fore 0  back 16777215  eqnno 8"/>
  <p:tag name="FILENAME" val="TP_tmp"/>
  <p:tag name="ORIGWIDTH" val="125"/>
  <p:tag name="PICTUREFILESIZE" val="77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&amp;\int \frac{d\lambda}{2\pi} e^{i\lambda x} \langle PS| F^{+\alpha}(0) F^{+\beta}(\lambda)|PS\rangle &#10; \\&#10;&amp;&amp; = -\frac{1}{2}xG(x)g^{\alpha\beta}_{T}  -\frac{i}{2}x\Delta G(x) \epsilon^{\alpha\beta}S^+ -ix{\mathcal G}_{3T}(x)&#10;\epsilon^{+\alpha\beta\gamma}S_{\perp \gamma}  template TPT3  env TPENV3  fore 0  back 16777215  eqnno 2"/>
  <p:tag name="FILENAME" val="TP_tmp"/>
  <p:tag name="ORIGWIDTH" val="246"/>
  <p:tag name="PICTUREFILESIZE" val="310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PS|F^{+\alpha} A_{phys}^\beta |PS\rangle &amp;=&amp; \frac{1}{2}\epsilon^{\alpha\beta}S^+\int dx \Delta G(x)&#10; + \epsilon^{+\alpha\beta\gamma}S_j \int dx {\mathcal G}_{3T}(x) \\&#10;&amp;=&amp; \epsilon^{+\alpha\beta\mu}S_\mu \Delta G  template TPT3  env TPENV3  fore 0  back 16777215  eqnno 3"/>
  <p:tag name="FILENAME" val="TP_tmp"/>
  <p:tag name="ORIGWIDTH" val="298"/>
  <p:tag name="PICTUREFILESIZE" val="237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2} = \frac{1}{2}\Delta \Sigma + \Delta G + L_{can}^q + L_{can}^g  template TPT3  env TPENV3  fore 0  back 16777215  eqnno 5"/>
  <p:tag name="FILENAME" val="TP_tmp"/>
  <p:tag name="ORIGWIDTH" val="137"/>
  <p:tag name="PICTUREFILESIZE" val="61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2} = \frac{1}{2}\Delta \Sigma + \Delta G + L_{can}^{q+g}  template TPT3  env TPENV3  fore 0  back 16777215  eqnno 6"/>
  <p:tag name="FILENAME" val="TP_tmp"/>
  <p:tag name="ORIGWIDTH" val="106"/>
  <p:tag name="PICTUREFILESIZE" val="54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^q = \frac{1}{2}\int dx x (H_q(x)+E_q(x))  template TPT3  env TPENV3  fore 0  back 16777215  eqnno 1"/>
  <p:tag name="FILENAME" val="TP_tmp"/>
  <p:tag name="ORIGWIDTH" val="134"/>
  <p:tag name="PICTUREFILESIZE" val="9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^g = \frac{1}{4} \int dx (H_g(x)+E_g(x))  template TPT3  env TPENV3  fore 0  back 16777215  eqnno 2"/>
  <p:tag name="FILENAME" val="TP_tmp"/>
  <p:tag name="ORIGWIDTH" val="129"/>
  <p:tag name="PICTUREFILESIZE" val="91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L}\times \vec{L} = i\vec{L}  template TPT3  env TPENV3  fore 0  back 16777215  eqnno 2"/>
  <p:tag name="FILENAME" val="TP_tmp"/>
  <p:tag name="ORIGWIDTH" val="52"/>
  <p:tag name="PICTUREFILESIZE" val="3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D^\mu, D^\nu]=igF^{\mu\nu}\neq 0  template TPT3  env TPENV3  fore 16711680  back 16777215  eqnno 2"/>
  <p:tag name="FILENAME" val="TP_tmp"/>
  <p:tag name="ORIGWIDTH" val="97"/>
  <p:tag name="PICTUREFILESIZE" val="6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3  env TPENV3  fore 0  back 16777215  eqnno 3"/>
  <p:tag name="FILENAME" val="TP_tmp"/>
  <p:tag name="ORIGWIDTH" val="8"/>
  <p:tag name="PICTUREFILESIZE" val="96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673</Words>
  <Application>Microsoft Office PowerPoint</Application>
  <PresentationFormat>画面に合わせる (4:3)</PresentationFormat>
  <Paragraphs>151</Paragraphs>
  <Slides>23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Arial</vt:lpstr>
      <vt:lpstr>ＭＳ Ｐゴシック</vt:lpstr>
      <vt:lpstr>CMR10</vt:lpstr>
      <vt:lpstr>Calibri</vt:lpstr>
      <vt:lpstr>Wingdings</vt:lpstr>
      <vt:lpstr>CMMI10</vt:lpstr>
      <vt:lpstr>CMMI7</vt:lpstr>
      <vt:lpstr>CMSY10ORIG</vt:lpstr>
      <vt:lpstr>Office ​​テーマ</vt:lpstr>
      <vt:lpstr>Nucleon spin decomposition at twist-three</vt:lpstr>
      <vt:lpstr>Outline</vt:lpstr>
      <vt:lpstr>Ji decomposition</vt:lpstr>
      <vt:lpstr>Frequently Asked Questions</vt:lpstr>
      <vt:lpstr>Early hint at twist-three</vt:lpstr>
      <vt:lpstr>Complete decomposition</vt:lpstr>
      <vt:lpstr>Remarks</vt:lpstr>
      <vt:lpstr>Canonical vs. kinetic OAM</vt:lpstr>
      <vt:lpstr>Potential angular momentum</vt:lpstr>
      <vt:lpstr>OAM from the Wigner distribution</vt:lpstr>
      <vt:lpstr>PowerPoint プレゼンテーション</vt:lpstr>
      <vt:lpstr>Twist analysis</vt:lpstr>
      <vt:lpstr>Twist three matrix elements</vt:lpstr>
      <vt:lpstr>Relation between F- and D-type correlators</vt:lpstr>
      <vt:lpstr>Canonical OAM and twist-3 GPD</vt:lpstr>
      <vt:lpstr>Quark canonical OAM density</vt:lpstr>
      <vt:lpstr>Gluon canonical OAM </vt:lpstr>
      <vt:lpstr>PowerPoint プレゼンテーション</vt:lpstr>
      <vt:lpstr>Transverse spin decomposition</vt:lpstr>
      <vt:lpstr>Frame-dependence endures</vt:lpstr>
      <vt:lpstr>Gluon spin in the transversely polarized nucleon</vt:lpstr>
      <vt:lpstr>Complete transverse spin decomposition?</vt:lpstr>
      <vt:lpstr>Frequently Asked Questions : Answers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Nucleon spin decomposition at twist-three</dc:title>
  <dc:creator>Yoshitaka</dc:creator>
  <cp:lastModifiedBy>Yoshitaka</cp:lastModifiedBy>
  <cp:revision>95</cp:revision>
  <dcterms:created xsi:type="dcterms:W3CDTF">2013-04-18T09:15:26Z</dcterms:created>
  <dcterms:modified xsi:type="dcterms:W3CDTF">2013-07-31T01:29:50Z</dcterms:modified>
</cp:coreProperties>
</file>