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40" r:id="rId5"/>
    <p:sldMasterId id="2147483750" r:id="rId6"/>
    <p:sldMasterId id="2147483762" r:id="rId7"/>
  </p:sldMasterIdLst>
  <p:notesMasterIdLst>
    <p:notesMasterId r:id="rId34"/>
  </p:notesMasterIdLst>
  <p:sldIdLst>
    <p:sldId id="256" r:id="rId8"/>
    <p:sldId id="257" r:id="rId9"/>
    <p:sldId id="283" r:id="rId10"/>
    <p:sldId id="267" r:id="rId11"/>
    <p:sldId id="274" r:id="rId12"/>
    <p:sldId id="297" r:id="rId13"/>
    <p:sldId id="260" r:id="rId14"/>
    <p:sldId id="263" r:id="rId15"/>
    <p:sldId id="258" r:id="rId16"/>
    <p:sldId id="286" r:id="rId17"/>
    <p:sldId id="287" r:id="rId18"/>
    <p:sldId id="268" r:id="rId19"/>
    <p:sldId id="288" r:id="rId20"/>
    <p:sldId id="289" r:id="rId21"/>
    <p:sldId id="292" r:id="rId22"/>
    <p:sldId id="275" r:id="rId23"/>
    <p:sldId id="296" r:id="rId24"/>
    <p:sldId id="277" r:id="rId25"/>
    <p:sldId id="293" r:id="rId26"/>
    <p:sldId id="282" r:id="rId27"/>
    <p:sldId id="276" r:id="rId28"/>
    <p:sldId id="272" r:id="rId29"/>
    <p:sldId id="291" r:id="rId30"/>
    <p:sldId id="298" r:id="rId31"/>
    <p:sldId id="295" r:id="rId32"/>
    <p:sldId id="294" r:id="rId3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0" autoAdjust="0"/>
    <p:restoredTop sz="94600" autoAdjust="0"/>
  </p:normalViewPr>
  <p:slideViewPr>
    <p:cSldViewPr>
      <p:cViewPr varScale="1">
        <p:scale>
          <a:sx n="50" d="100"/>
          <a:sy n="50" d="100"/>
        </p:scale>
        <p:origin x="-4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93122-6B7F-4CFF-81D7-EDB5CA4B9523}" type="datetimeFigureOut">
              <a:rPr kumimoji="1" lang="ja-JP" altLang="en-US" smtClean="0"/>
              <a:t>2013/8/2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1FB16-4711-4C1B-9A06-9298ADAA4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53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sPHENIX</a:t>
            </a:r>
            <a:r>
              <a:rPr lang="en-US" baseline="0" dirty="0" smtClean="0"/>
              <a:t> with </a:t>
            </a:r>
            <a:r>
              <a:rPr lang="en-US" baseline="0" dirty="0" err="1" smtClean="0"/>
              <a:t>BaBar</a:t>
            </a:r>
            <a:r>
              <a:rPr lang="en-US" baseline="0" dirty="0" smtClean="0"/>
              <a:t> magnet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B21CA8-1EE9-4CBE-9C0C-B29323506E7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5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ja-JP" altLang="en-US" smtClean="0">
                <a:latin typeface="Arial Unicode MS" pitchFamily="50" charset="-128"/>
                <a:ea typeface="ＭＳ Ｐゴシック" pitchFamily="50" charset="-128"/>
              </a:rPr>
              <a:t>＊これが３次元半導体放射線検出器</a:t>
            </a:r>
            <a:r>
              <a:rPr lang="en-US" altLang="ja-JP" smtClean="0">
                <a:latin typeface="Arial Unicode MS" pitchFamily="50" charset="-128"/>
                <a:ea typeface="ＭＳ Ｐゴシック" pitchFamily="50" charset="-128"/>
              </a:rPr>
              <a:t>(SOIPIX)</a:t>
            </a:r>
            <a:r>
              <a:rPr lang="ja-JP" altLang="en-US" smtClean="0">
                <a:latin typeface="Arial Unicode MS" pitchFamily="50" charset="-128"/>
                <a:ea typeface="ＭＳ Ｐゴシック" pitchFamily="50" charset="-128"/>
              </a:rPr>
              <a:t>の概念図です。</a:t>
            </a:r>
            <a:endParaRPr lang="en-US" altLang="ja-JP" smtClean="0">
              <a:latin typeface="Arial Unicode MS" pitchFamily="50" charset="-128"/>
              <a:ea typeface="ＭＳ Ｐゴシック" pitchFamily="50" charset="-128"/>
            </a:endParaRPr>
          </a:p>
          <a:p>
            <a:r>
              <a:rPr lang="ja-JP" altLang="en-US" smtClean="0">
                <a:latin typeface="Arial Unicode MS" pitchFamily="50" charset="-128"/>
                <a:ea typeface="ＭＳ Ｐゴシック" pitchFamily="50" charset="-128"/>
              </a:rPr>
              <a:t>＊半導体放射線センサの高分解能と、集積回路の高機能を併せ持つ、３次元構造のイメージング検出器</a:t>
            </a:r>
            <a:endParaRPr lang="en-US" altLang="ja-JP" smtClean="0">
              <a:latin typeface="Arial Unicode MS" pitchFamily="50" charset="-128"/>
              <a:ea typeface="ＭＳ Ｐゴシック" pitchFamily="50" charset="-128"/>
            </a:endParaRPr>
          </a:p>
          <a:p>
            <a:r>
              <a:rPr lang="ja-JP" altLang="en-US" smtClean="0">
                <a:latin typeface="Arial Unicode MS" pitchFamily="50" charset="-128"/>
                <a:ea typeface="ＭＳ Ｐゴシック" pitchFamily="50" charset="-128"/>
              </a:rPr>
              <a:t>＊通常の放射線イメージセンサはセンサー部と読み出し回路の部分は別々になっていますが、</a:t>
            </a:r>
            <a:r>
              <a:rPr lang="en-US" altLang="ja-JP" smtClean="0">
                <a:latin typeface="Arial Unicode MS" pitchFamily="50" charset="-128"/>
                <a:ea typeface="ＭＳ Ｐゴシック" pitchFamily="50" charset="-128"/>
              </a:rPr>
              <a:t>SOIPIX</a:t>
            </a:r>
            <a:r>
              <a:rPr lang="ja-JP" altLang="en-US" smtClean="0">
                <a:latin typeface="Arial Unicode MS" pitchFamily="50" charset="-128"/>
                <a:ea typeface="ＭＳ Ｐゴシック" pitchFamily="50" charset="-128"/>
              </a:rPr>
              <a:t>では一体化されています。</a:t>
            </a:r>
          </a:p>
          <a:p>
            <a:r>
              <a:rPr lang="ja-JP" altLang="en-US" smtClean="0">
                <a:latin typeface="Arial Unicode MS" pitchFamily="50" charset="-128"/>
                <a:ea typeface="ＭＳ Ｐゴシック" pitchFamily="50" charset="-128"/>
              </a:rPr>
              <a:t>＊このため、各画素毎に様々なデータ処理回路を内蔵する事が出来、またセンサーの寄生容量が小さい事から高いゲインを得る事が出来ます。</a:t>
            </a:r>
          </a:p>
          <a:p>
            <a:r>
              <a:rPr lang="ja-JP" altLang="en-US" smtClean="0">
                <a:latin typeface="Arial Unicode MS" pitchFamily="50" charset="-128"/>
                <a:ea typeface="ＭＳ Ｐゴシック" pitchFamily="50" charset="-128"/>
              </a:rPr>
              <a:t>＊センサー部は様々な放射線検出に対応出来、用途に応じて厚さは調整可能です。</a:t>
            </a:r>
          </a:p>
          <a:p>
            <a:r>
              <a:rPr lang="ja-JP" altLang="en-US" smtClean="0">
                <a:latin typeface="Arial Unicode MS" pitchFamily="50" charset="-128"/>
                <a:ea typeface="ＭＳ Ｐゴシック" pitchFamily="50" charset="-128"/>
              </a:rPr>
              <a:t>＊この開発は一部</a:t>
            </a:r>
            <a:r>
              <a:rPr lang="en-US" altLang="ja-JP" smtClean="0">
                <a:latin typeface="Arial Unicode MS" pitchFamily="50" charset="-128"/>
                <a:ea typeface="ＭＳ Ｐゴシック" pitchFamily="50" charset="-128"/>
              </a:rPr>
              <a:t>JST</a:t>
            </a:r>
            <a:r>
              <a:rPr lang="ja-JP" altLang="en-US" smtClean="0">
                <a:latin typeface="Arial Unicode MS" pitchFamily="50" charset="-128"/>
                <a:ea typeface="ＭＳ Ｐゴシック" pitchFamily="50" charset="-128"/>
              </a:rPr>
              <a:t>の先端計測分析技術・手法開発事業で資金をいただき行いましたが、昨年行われた事後評価に於いて最高評価</a:t>
            </a:r>
            <a:r>
              <a:rPr lang="en-US" altLang="ja-JP" smtClean="0">
                <a:latin typeface="Arial Unicode MS" pitchFamily="50" charset="-128"/>
                <a:ea typeface="ＭＳ Ｐゴシック" pitchFamily="50" charset="-128"/>
              </a:rPr>
              <a:t>S</a:t>
            </a:r>
            <a:r>
              <a:rPr lang="ja-JP" altLang="en-US" smtClean="0">
                <a:latin typeface="Arial Unicode MS" pitchFamily="50" charset="-128"/>
                <a:ea typeface="ＭＳ Ｐゴシック" pitchFamily="50" charset="-128"/>
              </a:rPr>
              <a:t>をいただきました</a:t>
            </a:r>
          </a:p>
        </p:txBody>
      </p:sp>
      <p:sp>
        <p:nvSpPr>
          <p:cNvPr id="1434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51">
              <a:defRPr kumimoji="1" sz="2500">
                <a:solidFill>
                  <a:schemeClr val="tx1"/>
                </a:solidFill>
                <a:latin typeface="Comic Sans MS" pitchFamily="66" charset="0"/>
                <a:ea typeface="ＭＳ Ｐゴシック" pitchFamily="50" charset="-128"/>
              </a:defRPr>
            </a:lvl1pPr>
            <a:lvl2pPr marL="787973" indent="-303066" defTabSz="914251">
              <a:defRPr kumimoji="1" sz="2500">
                <a:solidFill>
                  <a:schemeClr val="tx1"/>
                </a:solidFill>
                <a:latin typeface="Comic Sans MS" pitchFamily="66" charset="0"/>
                <a:ea typeface="ＭＳ Ｐゴシック" pitchFamily="50" charset="-128"/>
              </a:defRPr>
            </a:lvl2pPr>
            <a:lvl3pPr marL="1212266" indent="-242453" defTabSz="914251">
              <a:defRPr kumimoji="1" sz="2500">
                <a:solidFill>
                  <a:schemeClr val="tx1"/>
                </a:solidFill>
                <a:latin typeface="Comic Sans MS" pitchFamily="66" charset="0"/>
                <a:ea typeface="ＭＳ Ｐゴシック" pitchFamily="50" charset="-128"/>
              </a:defRPr>
            </a:lvl3pPr>
            <a:lvl4pPr marL="1697172" indent="-242453" defTabSz="914251">
              <a:defRPr kumimoji="1" sz="2500">
                <a:solidFill>
                  <a:schemeClr val="tx1"/>
                </a:solidFill>
                <a:latin typeface="Comic Sans MS" pitchFamily="66" charset="0"/>
                <a:ea typeface="ＭＳ Ｐゴシック" pitchFamily="50" charset="-128"/>
              </a:defRPr>
            </a:lvl4pPr>
            <a:lvl5pPr marL="2182078" indent="-242453" defTabSz="914251">
              <a:defRPr kumimoji="1" sz="2500">
                <a:solidFill>
                  <a:schemeClr val="tx1"/>
                </a:solidFill>
                <a:latin typeface="Comic Sans MS" pitchFamily="66" charset="0"/>
                <a:ea typeface="ＭＳ Ｐゴシック" pitchFamily="50" charset="-128"/>
              </a:defRPr>
            </a:lvl5pPr>
            <a:lvl6pPr marL="2666985" indent="-242453" defTabSz="914251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Comic Sans MS" pitchFamily="66" charset="0"/>
                <a:ea typeface="ＭＳ Ｐゴシック" pitchFamily="50" charset="-128"/>
              </a:defRPr>
            </a:lvl6pPr>
            <a:lvl7pPr marL="3151891" indent="-242453" defTabSz="914251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Comic Sans MS" pitchFamily="66" charset="0"/>
                <a:ea typeface="ＭＳ Ｐゴシック" pitchFamily="50" charset="-128"/>
              </a:defRPr>
            </a:lvl7pPr>
            <a:lvl8pPr marL="3636797" indent="-242453" defTabSz="914251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Comic Sans MS" pitchFamily="66" charset="0"/>
                <a:ea typeface="ＭＳ Ｐゴシック" pitchFamily="50" charset="-128"/>
              </a:defRPr>
            </a:lvl8pPr>
            <a:lvl9pPr marL="4121704" indent="-242453" defTabSz="914251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Comic Sans MS" pitchFamily="66" charset="0"/>
                <a:ea typeface="ＭＳ Ｐゴシック" pitchFamily="50" charset="-128"/>
              </a:defRPr>
            </a:lvl9pPr>
          </a:lstStyle>
          <a:p>
            <a:fld id="{40C5B705-EA8A-4C8E-AE4C-A7AB90AC8B4E}" type="slidenum">
              <a:rPr lang="en-US" altLang="ja-JP" sz="1200">
                <a:solidFill>
                  <a:prstClr val="black"/>
                </a:solidFill>
                <a:latin typeface="Arial Unicode MS" pitchFamily="50" charset="-128"/>
              </a:rPr>
              <a:pPr/>
              <a:t>20</a:t>
            </a:fld>
            <a:endParaRPr lang="en-US" altLang="ja-JP" sz="1200">
              <a:solidFill>
                <a:prstClr val="black"/>
              </a:solidFill>
              <a:latin typeface="Arial Unicode MS" pitchFamily="5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2013/8/2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2013/8/2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2013/8/2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0D40-1EB6-4301-AEAC-679C1C1EB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28C2-41E3-4238-9AB7-0B3F457648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060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0D40-1EB6-4301-AEAC-679C1C1EB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28C2-41E3-4238-9AB7-0B3F457648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684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0D40-1EB6-4301-AEAC-679C1C1EB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28C2-41E3-4238-9AB7-0B3F457648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04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0D40-1EB6-4301-AEAC-679C1C1EB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28C2-41E3-4238-9AB7-0B3F457648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9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0D40-1EB6-4301-AEAC-679C1C1EB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28C2-41E3-4238-9AB7-0B3F457648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43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0D40-1EB6-4301-AEAC-679C1C1EB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28C2-41E3-4238-9AB7-0B3F457648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026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0D40-1EB6-4301-AEAC-679C1C1EB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28C2-41E3-4238-9AB7-0B3F457648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714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0D40-1EB6-4301-AEAC-679C1C1EB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28C2-41E3-4238-9AB7-0B3F457648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489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2013/8/2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0D40-1EB6-4301-AEAC-679C1C1EB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28C2-41E3-4238-9AB7-0B3F457648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96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0D40-1EB6-4301-AEAC-679C1C1EB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28C2-41E3-4238-9AB7-0B3F457648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25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0D40-1EB6-4301-AEAC-679C1C1EB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28C2-41E3-4238-9AB7-0B3F457648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0740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0D40-1EB6-4301-AEAC-679C1C1EB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28C2-41E3-4238-9AB7-0B3F457648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042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0D40-1EB6-4301-AEAC-679C1C1EB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28C2-41E3-4238-9AB7-0B3F457648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04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0D40-1EB6-4301-AEAC-679C1C1EB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28C2-41E3-4238-9AB7-0B3F457648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6133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0D40-1EB6-4301-AEAC-679C1C1EB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28C2-41E3-4238-9AB7-0B3F457648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5922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0D40-1EB6-4301-AEAC-679C1C1EB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28C2-41E3-4238-9AB7-0B3F457648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6995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0D40-1EB6-4301-AEAC-679C1C1EB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28C2-41E3-4238-9AB7-0B3F457648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640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0D40-1EB6-4301-AEAC-679C1C1EB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28C2-41E3-4238-9AB7-0B3F457648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107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2013/8/2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0D40-1EB6-4301-AEAC-679C1C1EB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28C2-41E3-4238-9AB7-0B3F457648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6603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0D40-1EB6-4301-AEAC-679C1C1EB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28C2-41E3-4238-9AB7-0B3F457648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8403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0D40-1EB6-4301-AEAC-679C1C1EB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28C2-41E3-4238-9AB7-0B3F457648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8549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0D40-1EB6-4301-AEAC-679C1C1EB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A28C2-41E3-4238-9AB7-0B3F457648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854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FF"/>
                </a:solidFill>
              </a:rPr>
              <a:t>7/29/2013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0835C-F7A5-4E06-8DB5-84B3432D82B9}" type="slidenum">
              <a:rPr lang="en-US">
                <a:solidFill>
                  <a:srgbClr val="0000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574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FF"/>
                </a:solidFill>
              </a:rPr>
              <a:t>7/29/2013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B8140-A97E-4FC4-A6CB-035B6A01F1FA}" type="slidenum">
              <a:rPr lang="en-US">
                <a:solidFill>
                  <a:srgbClr val="0000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4105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FF"/>
                </a:solidFill>
              </a:rPr>
              <a:t>7/29/2013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FBCB9-F3A5-4D13-8CB9-979B855F1930}" type="slidenum">
              <a:rPr lang="en-US">
                <a:solidFill>
                  <a:srgbClr val="0000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2728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FF"/>
                </a:solidFill>
              </a:rPr>
              <a:t>7/29/2013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88BEB-6660-41DC-8201-C6FC7B991F3F}" type="slidenum">
              <a:rPr lang="en-US">
                <a:solidFill>
                  <a:srgbClr val="0000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0769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FF"/>
                </a:solidFill>
              </a:rPr>
              <a:t>7/29/2013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9277C-0A97-4FA8-9E7C-B5896185D393}" type="slidenum">
              <a:rPr lang="en-US">
                <a:solidFill>
                  <a:srgbClr val="0000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563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FF"/>
                </a:solidFill>
              </a:rPr>
              <a:t>7/29/2013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0818E-4657-4581-99BB-34C41EB081CD}" type="slidenum">
              <a:rPr lang="en-US">
                <a:solidFill>
                  <a:srgbClr val="0000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5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2013/8/2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FF"/>
                </a:solidFill>
              </a:rPr>
              <a:t>7/29/2013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C209D-BF23-4BA8-B35B-A8B8BBF387FD}" type="slidenum">
              <a:rPr lang="en-US">
                <a:solidFill>
                  <a:srgbClr val="0000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4303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FF"/>
                </a:solidFill>
              </a:rPr>
              <a:t>7/29/2013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13F32-9442-497D-827F-4B291497DF0F}" type="slidenum">
              <a:rPr lang="en-US">
                <a:solidFill>
                  <a:srgbClr val="0000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766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FF"/>
                </a:solidFill>
              </a:rPr>
              <a:t>7/29/2013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5ED09-D6A2-41BA-B032-EFCC91CDBEBC}" type="slidenum">
              <a:rPr lang="en-US">
                <a:solidFill>
                  <a:srgbClr val="0000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091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FF"/>
                </a:solidFill>
              </a:rPr>
              <a:t>7/29/2013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E8D7E-D7E5-4756-9446-8E3C2FD99919}" type="slidenum">
              <a:rPr lang="en-US">
                <a:solidFill>
                  <a:srgbClr val="0000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7178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FF"/>
                </a:solidFill>
              </a:rPr>
              <a:t>7/29/2013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DA944-ABFD-4A32-A7FB-3CDBC04D1476}" type="slidenum">
              <a:rPr lang="en-US">
                <a:solidFill>
                  <a:srgbClr val="0000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083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00DD41-E191-4952-8E8C-CC262949046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598720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F1C35B-14AB-49F5-AFD1-3195EF07232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25330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2F7AD1-C47D-4D16-9A83-04D5CBC8381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59237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5"/>
          <p:cNvSpPr txBox="1">
            <a:spLocks/>
          </p:cNvSpPr>
          <p:nvPr userDrawn="1"/>
        </p:nvSpPr>
        <p:spPr>
          <a:xfrm>
            <a:off x="8305800" y="6477000"/>
            <a:ext cx="685800" cy="288925"/>
          </a:xfrm>
          <a:prstGeom prst="rect">
            <a:avLst/>
          </a:prstGeom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Comic Sans MS" pitchFamily="66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mic Sans MS" pitchFamily="66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mic Sans MS" pitchFamily="66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mic Sans MS" pitchFamily="66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mic Sans MS" pitchFamily="66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mic Sans MS" pitchFamily="66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mic Sans MS" pitchFamily="66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mic Sans MS" pitchFamily="66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mic Sans MS" pitchFamily="66" charset="0"/>
                <a:ea typeface="ＭＳ Ｐゴシック" pitchFamily="50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7BC7208-F481-48D3-8F3A-898D8034052E}" type="slidenum">
              <a:rPr lang="ja-JP" altLang="en-US" sz="1000" smtClean="0">
                <a:solidFill>
                  <a:srgbClr val="898989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ja-JP" altLang="en-US" sz="10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798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Unicode MS"/>
              </a:defRPr>
            </a:lvl1pPr>
            <a:lvl2pPr>
              <a:defRPr>
                <a:latin typeface="Arial Unicode MS"/>
              </a:defRPr>
            </a:lvl2pPr>
            <a:lvl3pPr>
              <a:defRPr>
                <a:latin typeface="Arial Unicode MS"/>
              </a:defRPr>
            </a:lvl3pPr>
            <a:lvl4pPr>
              <a:defRPr>
                <a:latin typeface="Arial Unicode MS"/>
              </a:defRPr>
            </a:lvl4pPr>
            <a:lvl5pPr>
              <a:defRPr>
                <a:latin typeface="Arial Unicode MS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68B7F6-5C47-4BB4-8375-EA5B5641F2D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462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2013/8/2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 Unicode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 smtClean="0"/>
              <a:t>マスタ サブタイトルの書式設定</a:t>
            </a:r>
            <a:endParaRPr lang="ja-JP" altLang="en-US" dirty="0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6A7A5A-1441-4BCF-B7CB-FA0789D6996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9779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825" y="323850"/>
            <a:ext cx="7696200" cy="457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 Unicode MS"/>
              </a:defRPr>
            </a:lvl1pPr>
          </a:lstStyle>
          <a:p>
            <a:pPr lvl="0"/>
            <a:endParaRPr lang="ja-JP" altLang="en-US" noProof="0" dirty="0"/>
          </a:p>
        </p:txBody>
      </p:sp>
      <p:sp>
        <p:nvSpPr>
          <p:cNvPr id="4" name="スライド番号プレースホルダ 4"/>
          <p:cNvSpPr>
            <a:spLocks noGrp="1"/>
          </p:cNvSpPr>
          <p:nvPr>
            <p:ph type="sldNum" sz="quarter" idx="10"/>
          </p:nvPr>
        </p:nvSpPr>
        <p:spPr>
          <a:xfrm>
            <a:off x="6880225" y="623728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DD964EE-DC7C-4041-9312-AA5B8D3F92B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114699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F91FBC-E633-4495-B09A-F338BDC4C62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035462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FC74C5A-293F-4B06-B325-EB44626E13F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650944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D0601-29FF-487E-BD79-B8D8626F62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J. Lajoie - PHENIX DC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208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19014-1184-456A-9206-885FE84D3F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J. Lajoie - PHENIX DC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1050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9C5A-73EF-4335-B9FD-D5973F474A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J. Lajoie - PHENIX DC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686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8922-2B1F-4FBA-94FA-5A6BC1DE34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J. Lajoie - PHENIX DC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552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CEAC-37FF-44B9-8950-F05456FF95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J. Lajoie - PHENIX DC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6968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F98F-EF66-4360-8733-F929F11F71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J. Lajoie - PHENIX DC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27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2013/8/2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F61A3-4F4C-488B-9D54-18B217499A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J. Lajoie - PHENIX DC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1979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F3E7-AE59-41CC-B332-67C347D7FF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J. Lajoie - PHENIX DC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8018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2871-8184-41DE-9438-0FC70DED8E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J. Lajoie - PHENIX DC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434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FBBA0-9D9D-4453-993F-8FE9848DBE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J. Lajoie - PHENIX DC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7993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4C62-545F-4043-B500-3DDC360B3F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J. Lajoie - PHENIX DC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1394-D871-428A-AE9E-C0026491D5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651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1/10/12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sPHENIX Upgrade Workfest--August 2,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C3E7-D5FF-F545-8BC3-46422BEC7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7021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1/10/12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sPHENIX Upgrade Workfest--August 2,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C3E7-D5FF-F545-8BC3-46422BEC7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1811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1/10/12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sPHENIX Upgrade Workfest--August 2,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C3E7-D5FF-F545-8BC3-46422BEC7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090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1/10/12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sPHENIX Upgrade Workfest--August 2,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C3E7-D5FF-F545-8BC3-46422BEC7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779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1/10/12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sPHENIX Upgrade Workfest--August 2,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C3E7-D5FF-F545-8BC3-46422BEC7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1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2013/8/2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1/10/12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sPHENIX Upgrade Workfest--August 2,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C3E7-D5FF-F545-8BC3-46422BEC7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0588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1/10/12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sPHENIX Upgrade Workfest--August 2,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C3E7-D5FF-F545-8BC3-46422BEC7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08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1/10/12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sPHENIX Upgrade Workfest--August 2,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C3E7-D5FF-F545-8BC3-46422BEC7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9747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1/10/12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sPHENIX Upgrade Workfest--August 2,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C3E7-D5FF-F545-8BC3-46422BEC7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7678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1/10/12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sPHENIX Upgrade Workfest--August 2,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C3E7-D5FF-F545-8BC3-46422BEC7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775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1/10/12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sPHENIX Upgrade Workfest--August 2,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C3E7-D5FF-F545-8BC3-46422BEC7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35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2013/8/2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2013/8/2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2013/8/2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00D40-1EB6-4301-AEAC-679C1C1EB8BE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</a:rPr>
              <a:pPr/>
              <a:t>8/2/2013</a:t>
            </a:fld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A28C2-41E3-4238-9AB7-0B3F4576484F}" type="slidenum">
              <a:rPr kumimoji="0"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52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00D40-1EB6-4301-AEAC-679C1C1EB8BE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</a:rPr>
              <a:pPr/>
              <a:t>8/2/2013</a:t>
            </a:fld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A28C2-41E3-4238-9AB7-0B3F4576484F}" type="slidenum">
              <a:rPr kumimoji="0"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5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>
                <a:solidFill>
                  <a:srgbClr val="0000FF"/>
                </a:solidFill>
                <a:latin typeface="Arial" charset="0"/>
              </a:rPr>
              <a:t>7/29/2013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91EEC8-B4A7-4D5B-9D47-D8EF57E51940}" type="slidenum">
              <a:rPr kumimoji="0" lang="en-US">
                <a:solidFill>
                  <a:srgbClr val="0000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0" lang="en-US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8" name="Picture 7" descr="sPHENIX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3505200" y="6172200"/>
            <a:ext cx="2032000" cy="57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13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Liberation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Liberation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Liberation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Liberation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i="1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i="1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i="1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i="1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305800" y="6477000"/>
            <a:ext cx="685800" cy="2889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5ECAB2-6A04-4FD2-A933-10E23BCA4CD2}" type="slidenum">
              <a:rPr lang="ja-JP" altLang="en-US" smtClean="0">
                <a:latin typeface="Comic Sans MS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ja-JP" altLang="en-US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7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0099"/>
          </a:solidFill>
          <a:latin typeface="Comic Sans MS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0099"/>
          </a:solidFill>
          <a:latin typeface="Comic Sans MS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0099"/>
          </a:solidFill>
          <a:latin typeface="Comic Sans MS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000099"/>
          </a:solidFill>
          <a:latin typeface="Comic Sans MS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2800">
          <a:solidFill>
            <a:srgbClr val="000099"/>
          </a:solidFill>
          <a:latin typeface="Comic Sans MS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2800">
          <a:solidFill>
            <a:srgbClr val="000099"/>
          </a:solidFill>
          <a:latin typeface="Comic Sans MS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2800">
          <a:solidFill>
            <a:srgbClr val="000099"/>
          </a:solidFill>
          <a:latin typeface="Comic Sans MS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2800">
          <a:solidFill>
            <a:srgbClr val="000099"/>
          </a:solidFill>
          <a:latin typeface="Comic Sans MS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4D885-8576-406E-B4D3-B98EC0672D87}" type="datetime1">
              <a:rPr kumimoji="0" lang="en-US" smtClean="0">
                <a:solidFill>
                  <a:prstClr val="black">
                    <a:tint val="75000"/>
                  </a:prstClr>
                </a:solidFill>
              </a:rPr>
              <a:pPr/>
              <a:t>8/2/2013</a:t>
            </a:fld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0" lang="en-US" smtClean="0">
                <a:solidFill>
                  <a:prstClr val="black">
                    <a:tint val="75000"/>
                  </a:prstClr>
                </a:solidFill>
              </a:rPr>
              <a:t>J. Lajoie - PHENIX DC Meeting</a:t>
            </a:r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B1394-D871-428A-AE9E-C0026491D525}" type="slidenum">
              <a:rPr kumimoji="0"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98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24FEFF"/>
              </a:gs>
            </a:gsLst>
            <a:lin ang="0" scaled="1"/>
            <a:tileRect/>
          </a:gradFill>
          <a:ln>
            <a:noFill/>
          </a:ln>
          <a:extLst/>
        </p:spPr>
        <p:txBody>
          <a:bodyPr wrap="none" anchor="ctr"/>
          <a:lstStyle/>
          <a:p>
            <a:pPr defTabSz="457200"/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6316584"/>
            <a:ext cx="9144000" cy="7620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24FEFF"/>
              </a:gs>
            </a:gsLst>
            <a:lin ang="0" scaled="1"/>
            <a:tileRect/>
          </a:gradFill>
          <a:ln>
            <a:noFill/>
          </a:ln>
          <a:extLst/>
        </p:spPr>
        <p:txBody>
          <a:bodyPr wrap="none" anchor="ctr"/>
          <a:lstStyle/>
          <a:p>
            <a:pPr defTabSz="457200"/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07"/>
            <a:ext cx="8229600" cy="819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62526"/>
            <a:ext cx="8229600" cy="5163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kumimoji="0" lang="en-US" smtClean="0">
                <a:solidFill>
                  <a:prstClr val="black">
                    <a:tint val="75000"/>
                  </a:prstClr>
                </a:solidFill>
              </a:rPr>
              <a:t>1/10/12</a:t>
            </a:r>
            <a:endParaRPr kumimoji="0"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kumimoji="0" lang="en-US" smtClean="0">
                <a:solidFill>
                  <a:prstClr val="black">
                    <a:tint val="75000"/>
                  </a:prstClr>
                </a:solidFill>
              </a:rPr>
              <a:t>sPHENIX Upgrade Workfest--August 2, 2013</a:t>
            </a:r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CD1C3E7-D5FF-F545-8BC3-46422BEC7601}" type="slidenum">
              <a:rPr kumimoji="0"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RBRC_logo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3000"/>
            <a:ext cx="18161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Y. Akiba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55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0" y="0"/>
            <a:ext cx="9118170" cy="687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78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6309320"/>
            <a:ext cx="8229600" cy="392907"/>
          </a:xfrm>
        </p:spPr>
        <p:txBody>
          <a:bodyPr>
            <a:normAutofit fontScale="70000" lnSpcReduction="20000"/>
          </a:bodyPr>
          <a:lstStyle/>
          <a:p>
            <a:r>
              <a:rPr kumimoji="1" lang="en-US" altLang="ja-JP" i="1" dirty="0" smtClean="0">
                <a:solidFill>
                  <a:srgbClr val="FFFF00"/>
                </a:solidFill>
              </a:rPr>
              <a:t>Lively discussion on “what is MUST in </a:t>
            </a:r>
            <a:r>
              <a:rPr kumimoji="1" lang="en-US" altLang="ja-JP" i="1" dirty="0" err="1" smtClean="0">
                <a:solidFill>
                  <a:srgbClr val="FFFF00"/>
                </a:solidFill>
              </a:rPr>
              <a:t>eRHIC</a:t>
            </a:r>
            <a:r>
              <a:rPr kumimoji="1" lang="en-US" altLang="ja-JP" i="1" dirty="0" smtClean="0">
                <a:solidFill>
                  <a:srgbClr val="FFFF00"/>
                </a:solidFill>
              </a:rPr>
              <a:t>/</a:t>
            </a:r>
            <a:r>
              <a:rPr kumimoji="1" lang="en-US" altLang="ja-JP" i="1" dirty="0" err="1" smtClean="0">
                <a:solidFill>
                  <a:srgbClr val="FFFF00"/>
                </a:solidFill>
              </a:rPr>
              <a:t>ePHENIX</a:t>
            </a:r>
            <a:endParaRPr kumimoji="1" lang="ja-JP" altLang="en-US" i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53" y="144016"/>
            <a:ext cx="8208596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96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Advance in theory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ja-JP" dirty="0"/>
              <a:t>QCD </a:t>
            </a:r>
            <a:r>
              <a:rPr lang="en-US" altLang="ja-JP" dirty="0" smtClean="0"/>
              <a:t>overview</a:t>
            </a:r>
            <a:endParaRPr lang="en-US" altLang="ja-JP" dirty="0"/>
          </a:p>
          <a:p>
            <a:r>
              <a:rPr lang="en-US" altLang="ja-JP" dirty="0" smtClean="0"/>
              <a:t>Tetsuo Hatsuda</a:t>
            </a:r>
          </a:p>
          <a:p>
            <a:pPr marL="0" indent="0">
              <a:buNone/>
            </a:pPr>
            <a:r>
              <a:rPr lang="en-US" altLang="ja-JP" dirty="0" smtClean="0"/>
              <a:t>Lattice</a:t>
            </a:r>
            <a:r>
              <a:rPr lang="ja-JP" altLang="en-US" dirty="0" smtClean="0"/>
              <a:t>　</a:t>
            </a:r>
            <a:r>
              <a:rPr lang="en-US" altLang="ja-JP" dirty="0" smtClean="0"/>
              <a:t>QCD</a:t>
            </a:r>
          </a:p>
          <a:p>
            <a:r>
              <a:rPr lang="en-US" altLang="ja-JP" dirty="0" smtClean="0"/>
              <a:t>Taku </a:t>
            </a:r>
            <a:r>
              <a:rPr lang="en-US" altLang="ja-JP" dirty="0" err="1" smtClean="0"/>
              <a:t>Izubuchi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 smtClean="0"/>
              <a:t>Spin		</a:t>
            </a:r>
          </a:p>
          <a:p>
            <a:r>
              <a:rPr lang="en-US" altLang="ja-JP" dirty="0" err="1" smtClean="0"/>
              <a:t>Xiangdong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Ji</a:t>
            </a:r>
            <a:r>
              <a:rPr lang="en-US" altLang="ja-JP" dirty="0" smtClean="0"/>
              <a:t>		Delta G</a:t>
            </a:r>
          </a:p>
          <a:p>
            <a:r>
              <a:rPr kumimoji="1" lang="en-US" altLang="ja-JP" dirty="0" smtClean="0"/>
              <a:t>Yoshitaka </a:t>
            </a:r>
            <a:r>
              <a:rPr kumimoji="1" lang="en-US" altLang="ja-JP" dirty="0" err="1" smtClean="0"/>
              <a:t>Hotta</a:t>
            </a:r>
            <a:r>
              <a:rPr kumimoji="1" lang="en-US" altLang="ja-JP" dirty="0" smtClean="0"/>
              <a:t>	Decomposition</a:t>
            </a:r>
          </a:p>
          <a:p>
            <a:r>
              <a:rPr lang="en-US" altLang="ja-JP" dirty="0" smtClean="0"/>
              <a:t>Yuji Koike			transverse spin</a:t>
            </a:r>
          </a:p>
          <a:p>
            <a:pPr marL="0" indent="0">
              <a:buNone/>
            </a:pPr>
            <a:r>
              <a:rPr kumimoji="1" lang="en-US" altLang="ja-JP" dirty="0" smtClean="0">
                <a:sym typeface="Wingdings" pitchFamily="2" charset="2"/>
              </a:rPr>
              <a:t>QGP/CGC Theory</a:t>
            </a:r>
          </a:p>
          <a:p>
            <a:r>
              <a:rPr lang="en-US" altLang="ja-JP" dirty="0" err="1" smtClean="0">
                <a:sym typeface="Wingdings" pitchFamily="2" charset="2"/>
              </a:rPr>
              <a:t>Yukinao</a:t>
            </a:r>
            <a:r>
              <a:rPr lang="en-US" altLang="ja-JP" dirty="0" smtClean="0">
                <a:sym typeface="Wingdings" pitchFamily="2" charset="2"/>
              </a:rPr>
              <a:t> </a:t>
            </a:r>
            <a:r>
              <a:rPr lang="en-US" altLang="ja-JP" dirty="0" err="1" smtClean="0">
                <a:sym typeface="Wingdings" pitchFamily="2" charset="2"/>
              </a:rPr>
              <a:t>Akamatsu</a:t>
            </a:r>
            <a:r>
              <a:rPr lang="en-US" altLang="ja-JP" dirty="0" smtClean="0">
                <a:sym typeface="Wingdings" pitchFamily="2" charset="2"/>
              </a:rPr>
              <a:t>	Heavy Flavor</a:t>
            </a:r>
          </a:p>
          <a:p>
            <a:r>
              <a:rPr lang="en-US" altLang="ja-JP" dirty="0" smtClean="0">
                <a:sym typeface="Wingdings" pitchFamily="2" charset="2"/>
              </a:rPr>
              <a:t>Yasushi Nara		Jet and flow</a:t>
            </a:r>
          </a:p>
          <a:p>
            <a:r>
              <a:rPr kumimoji="1" lang="en-US" altLang="ja-JP" dirty="0" err="1" smtClean="0">
                <a:sym typeface="Wingdings" pitchFamily="2" charset="2"/>
              </a:rPr>
              <a:t>Hirotsugu</a:t>
            </a:r>
            <a:r>
              <a:rPr kumimoji="1" lang="en-US" altLang="ja-JP" dirty="0" smtClean="0">
                <a:sym typeface="Wingdings" pitchFamily="2" charset="2"/>
              </a:rPr>
              <a:t> </a:t>
            </a:r>
            <a:r>
              <a:rPr kumimoji="1" lang="en-US" altLang="ja-JP" dirty="0" err="1" smtClean="0">
                <a:sym typeface="Wingdings" pitchFamily="2" charset="2"/>
              </a:rPr>
              <a:t>Fujii</a:t>
            </a:r>
            <a:r>
              <a:rPr kumimoji="1" lang="en-US" altLang="ja-JP" dirty="0" smtClean="0">
                <a:sym typeface="Wingdings" pitchFamily="2" charset="2"/>
              </a:rPr>
              <a:t>		CGC and </a:t>
            </a:r>
            <a:r>
              <a:rPr kumimoji="1" lang="en-US" altLang="ja-JP" dirty="0" err="1" smtClean="0">
                <a:sym typeface="Wingdings" pitchFamily="2" charset="2"/>
              </a:rPr>
              <a:t>pA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27315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9108"/>
            <a:ext cx="8229600" cy="63408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Great advance in Lattice computation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6309320"/>
            <a:ext cx="8229600" cy="3929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altLang="ja-JP" sz="2400" b="1" i="1" dirty="0" smtClean="0">
                <a:solidFill>
                  <a:srgbClr val="0070C0"/>
                </a:solidFill>
              </a:rPr>
              <a:t>Realistic simulation </a:t>
            </a:r>
            <a:r>
              <a:rPr kumimoji="1" lang="en-US" altLang="ja-JP" sz="2400" b="1" i="1" dirty="0" smtClean="0">
                <a:solidFill>
                  <a:srgbClr val="0070C0"/>
                </a:solidFill>
                <a:sym typeface="Wingdings" pitchFamily="2" charset="2"/>
              </a:rPr>
              <a:t> QGP properties and nucleon structure</a:t>
            </a:r>
            <a:endParaRPr kumimoji="1" lang="ja-JP" altLang="en-US" sz="2400" b="1" i="1" dirty="0">
              <a:solidFill>
                <a:srgbClr val="0070C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08126"/>
            <a:ext cx="6180688" cy="264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7" y="2708920"/>
            <a:ext cx="4002087" cy="347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895167"/>
            <a:ext cx="4835236" cy="348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8100392" y="6021288"/>
            <a:ext cx="98180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/>
              <a:t>Izubuchi</a:t>
            </a:r>
            <a:endParaRPr kumimoji="1" lang="ja-JP" altLang="en-US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857" y="2636912"/>
            <a:ext cx="2749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 smtClean="0">
                <a:solidFill>
                  <a:srgbClr val="FFFF00"/>
                </a:solidFill>
              </a:rPr>
              <a:t>Much larger volume</a:t>
            </a:r>
            <a:endParaRPr kumimoji="1" lang="ja-JP" altLang="en-US" sz="2400" b="1" i="1" dirty="0">
              <a:solidFill>
                <a:srgbClr val="FFFF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76056" y="2708920"/>
            <a:ext cx="3336106" cy="4001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ja-JP" sz="2000" b="1" i="1" dirty="0" smtClean="0">
                <a:solidFill>
                  <a:srgbClr val="FFFF00"/>
                </a:solidFill>
              </a:rPr>
              <a:t>Clever and efficient algorithm</a:t>
            </a:r>
            <a:endParaRPr kumimoji="1" lang="ja-JP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623658" y="708126"/>
            <a:ext cx="1884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 smtClean="0">
                <a:solidFill>
                  <a:srgbClr val="FFFF00"/>
                </a:solidFill>
              </a:rPr>
              <a:t>Big computer</a:t>
            </a:r>
            <a:endParaRPr kumimoji="1" lang="ja-JP" altLang="en-US" sz="2400" b="1" i="1" dirty="0">
              <a:solidFill>
                <a:srgbClr val="FFFF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5857" y="5836622"/>
            <a:ext cx="97443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Hatsuda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4841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856"/>
            <a:ext cx="8229600" cy="63408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Advance in spin physics theory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453" y="634260"/>
            <a:ext cx="4072454" cy="30107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47" y="651978"/>
            <a:ext cx="4005882" cy="3002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22" y="3684165"/>
            <a:ext cx="3875480" cy="28575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22774"/>
            <a:ext cx="3865068" cy="28841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684632" y="3284984"/>
            <a:ext cx="31130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Ji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741236" y="3284984"/>
            <a:ext cx="69583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Hatta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30415" y="3684165"/>
            <a:ext cx="68762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Koike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093256" y="3714615"/>
            <a:ext cx="68762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Koike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286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QGP theory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6237312"/>
            <a:ext cx="8229600" cy="320899"/>
          </a:xfrm>
        </p:spPr>
        <p:txBody>
          <a:bodyPr>
            <a:normAutofit fontScale="55000" lnSpcReduction="20000"/>
          </a:bodyPr>
          <a:lstStyle/>
          <a:p>
            <a:endParaRPr kumimoji="1" lang="ja-JP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76" y="769970"/>
            <a:ext cx="4038089" cy="28888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4380921" cy="3195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18" y="3806757"/>
            <a:ext cx="4023658" cy="30066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-32412" y="404664"/>
            <a:ext cx="110991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Akamatsu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44008" y="1259468"/>
            <a:ext cx="63036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Nara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63888" y="6309320"/>
            <a:ext cx="57259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Fujii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798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56"/>
            <a:ext cx="8229600" cy="778098"/>
          </a:xfrm>
        </p:spPr>
        <p:txBody>
          <a:bodyPr/>
          <a:lstStyle/>
          <a:p>
            <a:r>
              <a:rPr kumimoji="1" lang="en-US" altLang="ja-JP" dirty="0" smtClean="0"/>
              <a:t>detector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ja-JP" dirty="0" err="1"/>
              <a:t>sPHENIX</a:t>
            </a:r>
            <a:r>
              <a:rPr lang="en-US" altLang="ja-JP" dirty="0"/>
              <a:t> Detector/Simulation</a:t>
            </a:r>
          </a:p>
          <a:p>
            <a:r>
              <a:rPr lang="en-US" altLang="ja-JP" dirty="0"/>
              <a:t>Eric </a:t>
            </a:r>
            <a:r>
              <a:rPr lang="en-US" altLang="ja-JP" dirty="0" err="1"/>
              <a:t>Manneal</a:t>
            </a:r>
            <a:r>
              <a:rPr lang="en-US" altLang="ja-JP" dirty="0"/>
              <a:t>	</a:t>
            </a:r>
            <a:r>
              <a:rPr lang="en-US" altLang="ja-JP" dirty="0" smtClean="0"/>
              <a:t>	FEE/Test </a:t>
            </a:r>
            <a:r>
              <a:rPr lang="en-US" altLang="ja-JP" dirty="0"/>
              <a:t>Beam</a:t>
            </a:r>
          </a:p>
          <a:p>
            <a:r>
              <a:rPr lang="en-US" altLang="ja-JP" dirty="0" smtClean="0"/>
              <a:t>Edward </a:t>
            </a:r>
            <a:r>
              <a:rPr lang="en-US" altLang="ja-JP" dirty="0"/>
              <a:t>Kistenev	Calorimeter</a:t>
            </a:r>
          </a:p>
          <a:p>
            <a:r>
              <a:rPr lang="en-US" altLang="ja-JP" dirty="0"/>
              <a:t>Nagashima	</a:t>
            </a:r>
            <a:r>
              <a:rPr lang="en-US" altLang="ja-JP" dirty="0" smtClean="0"/>
              <a:t>	G4 </a:t>
            </a:r>
            <a:r>
              <a:rPr lang="en-US" altLang="ja-JP" dirty="0" err="1"/>
              <a:t>preshower</a:t>
            </a:r>
            <a:endParaRPr lang="en-US" altLang="ja-JP" dirty="0"/>
          </a:p>
          <a:p>
            <a:r>
              <a:rPr lang="en-US" altLang="ja-JP" dirty="0" err="1"/>
              <a:t>Xiaochun</a:t>
            </a:r>
            <a:r>
              <a:rPr lang="en-US" altLang="ja-JP" dirty="0"/>
              <a:t>	</a:t>
            </a:r>
            <a:r>
              <a:rPr lang="en-US" altLang="ja-JP" dirty="0" smtClean="0"/>
              <a:t>He 		G4 calorimeter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en-US" altLang="ja-JP" dirty="0" smtClean="0"/>
              <a:t>Detector technology</a:t>
            </a:r>
          </a:p>
          <a:p>
            <a:r>
              <a:rPr kumimoji="1" lang="en-US" altLang="ja-JP" dirty="0" smtClean="0"/>
              <a:t>Akira Yamamoto	superconducting magnet</a:t>
            </a:r>
          </a:p>
          <a:p>
            <a:r>
              <a:rPr lang="en-US" altLang="ja-JP" dirty="0" err="1" smtClean="0"/>
              <a:t>Yasuo</a:t>
            </a:r>
            <a:r>
              <a:rPr lang="en-US" altLang="ja-JP" dirty="0" smtClean="0"/>
              <a:t> Arai		SOI pixel</a:t>
            </a:r>
          </a:p>
          <a:p>
            <a:r>
              <a:rPr kumimoji="1" lang="en-US" altLang="ja-JP" dirty="0" err="1" smtClean="0"/>
              <a:t>Youngil</a:t>
            </a:r>
            <a:r>
              <a:rPr kumimoji="1" lang="en-US" altLang="ja-JP" dirty="0" smtClean="0"/>
              <a:t> Kwon		Silicon at Korea</a:t>
            </a:r>
          </a:p>
          <a:p>
            <a:r>
              <a:rPr lang="en-US" altLang="ja-JP" dirty="0" smtClean="0"/>
              <a:t>Atsushi Taketani	Silicon for </a:t>
            </a:r>
            <a:r>
              <a:rPr lang="en-US" altLang="ja-JP" dirty="0" err="1" smtClean="0"/>
              <a:t>sPHENIX</a:t>
            </a:r>
            <a:r>
              <a:rPr lang="en-US" altLang="ja-JP" dirty="0" smtClean="0"/>
              <a:t> tracker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6942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Progress/status of </a:t>
            </a:r>
            <a:r>
              <a:rPr kumimoji="1" lang="en-US" altLang="ja-JP" dirty="0" err="1" smtClean="0"/>
              <a:t>sPHENIX</a:t>
            </a:r>
            <a:r>
              <a:rPr kumimoji="1" lang="en-US" altLang="ja-JP" dirty="0" smtClean="0"/>
              <a:t> Detector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15173"/>
            <a:ext cx="4032448" cy="316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032"/>
            <a:ext cx="418536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6" y="815173"/>
            <a:ext cx="4293677" cy="347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39" y="3821055"/>
            <a:ext cx="3797061" cy="2829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774939" y="6300028"/>
            <a:ext cx="125867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Ed Kistenev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32040" y="6300028"/>
            <a:ext cx="130035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Eric Mannel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0792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err="1" smtClean="0"/>
              <a:t>sPHENIX</a:t>
            </a:r>
            <a:r>
              <a:rPr kumimoji="1" lang="en-US" altLang="ja-JP" dirty="0" smtClean="0"/>
              <a:t> simulation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6309320"/>
            <a:ext cx="8229600" cy="392907"/>
          </a:xfrm>
        </p:spPr>
        <p:txBody>
          <a:bodyPr>
            <a:normAutofit fontScale="70000" lnSpcReduction="20000"/>
          </a:bodyPr>
          <a:lstStyle/>
          <a:p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64705"/>
            <a:ext cx="5105703" cy="367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12976"/>
            <a:ext cx="4624784" cy="349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21874" y="4437112"/>
            <a:ext cx="67518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X. He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24328" y="6335680"/>
            <a:ext cx="121911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Nagashima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300192" y="2852936"/>
            <a:ext cx="1186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Preshower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2719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7870" y="3457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Superconducting detector </a:t>
            </a:r>
            <a:r>
              <a:rPr lang="en-US" altLang="ja-JP" dirty="0" err="1" smtClean="0"/>
              <a:t>magenet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6393085"/>
            <a:ext cx="8229600" cy="464915"/>
          </a:xfrm>
        </p:spPr>
        <p:txBody>
          <a:bodyPr>
            <a:normAutofit fontScale="92500" lnSpcReduction="20000"/>
          </a:bodyPr>
          <a:lstStyle/>
          <a:p>
            <a:endParaRPr kumimoji="1" lang="ja-JP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4" y="1772816"/>
            <a:ext cx="4425219" cy="31683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467" y="685944"/>
            <a:ext cx="4210027" cy="32112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111" y="3814338"/>
            <a:ext cx="4009557" cy="303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7044210" y="3501008"/>
            <a:ext cx="143500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A. Yamamoto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83768" y="1772816"/>
            <a:ext cx="116384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J.Haggerty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8488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924"/>
            <a:ext cx="9140105" cy="686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58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テキスト ボックス 7"/>
          <p:cNvSpPr txBox="1">
            <a:spLocks noChangeArrowheads="1"/>
          </p:cNvSpPr>
          <p:nvPr/>
        </p:nvSpPr>
        <p:spPr bwMode="auto">
          <a:xfrm>
            <a:off x="685800" y="1066800"/>
            <a:ext cx="7239000" cy="1200150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mic Sans MS" pitchFamily="66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mic Sans MS" pitchFamily="66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mic Sans MS" pitchFamily="66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mic Sans MS" pitchFamily="66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mic Sans MS" pitchFamily="66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mic Sans MS" pitchFamily="66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mic Sans MS" pitchFamily="66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mic Sans MS" pitchFamily="66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mic Sans MS" pitchFamily="66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ja-JP" smtClean="0">
                <a:solidFill>
                  <a:prstClr val="black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Monolithic Detector having fine resolution of silicon and data processing power of CMOS LSI by using the FD-SOI Pixel Technology.</a:t>
            </a:r>
            <a:endParaRPr lang="ja-JP" altLang="en-US" smtClean="0">
              <a:solidFill>
                <a:prstClr val="black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3315" name="テキスト ボックス 5"/>
          <p:cNvSpPr txBox="1">
            <a:spLocks noChangeArrowheads="1"/>
          </p:cNvSpPr>
          <p:nvPr/>
        </p:nvSpPr>
        <p:spPr bwMode="auto">
          <a:xfrm>
            <a:off x="1735138" y="304800"/>
            <a:ext cx="5208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omic Sans MS" pitchFamily="66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mic Sans MS" pitchFamily="66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mic Sans MS" pitchFamily="66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mic Sans MS" pitchFamily="66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mic Sans MS" pitchFamily="66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mic Sans MS" pitchFamily="66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mic Sans MS" pitchFamily="66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mic Sans MS" pitchFamily="66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mic Sans MS" pitchFamily="66" charset="0"/>
                <a:ea typeface="ＭＳ Ｐゴシック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en-US" altLang="ja-JP" sz="2800" u="sng" smtClean="0">
                <a:solidFill>
                  <a:prstClr val="black"/>
                </a:solidFill>
              </a:rPr>
              <a:t>SOI Pixel Detector (SOIPIX)</a:t>
            </a:r>
          </a:p>
        </p:txBody>
      </p:sp>
      <p:pic>
        <p:nvPicPr>
          <p:cNvPr id="13316" name="図 6" descr="SOIPIXcross_C_BPW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70167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スライド番号プレースホルダー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omic Sans MS" pitchFamily="66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omic Sans MS" pitchFamily="66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omic Sans MS" pitchFamily="66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omic Sans MS" pitchFamily="66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omic Sans MS" pitchFamily="66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mic Sans MS" pitchFamily="66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mic Sans MS" pitchFamily="66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mic Sans MS" pitchFamily="66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omic Sans MS" pitchFamily="66" charset="0"/>
                <a:ea typeface="ＭＳ Ｐゴシック" pitchFamily="50" charset="-128"/>
              </a:defRPr>
            </a:lvl9pPr>
          </a:lstStyle>
          <a:p>
            <a:fld id="{BD4D147F-D4D2-4CCD-9C3C-1F0257F9C223}" type="slidenum">
              <a:rPr lang="ja-JP" altLang="en-US" sz="1000">
                <a:solidFill>
                  <a:srgbClr val="898989"/>
                </a:solidFill>
              </a:rPr>
              <a:pPr/>
              <a:t>20</a:t>
            </a:fld>
            <a:endParaRPr lang="ja-JP" altLang="en-US" sz="1000">
              <a:solidFill>
                <a:srgbClr val="898989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04248" y="6021288"/>
            <a:ext cx="83465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Y. Arai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0936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_x119289776" descr="EMB0000124c1d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80728"/>
            <a:ext cx="5380037" cy="568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178" name="그룹 9"/>
          <p:cNvGrpSpPr>
            <a:grpSpLocks/>
          </p:cNvGrpSpPr>
          <p:nvPr/>
        </p:nvGrpSpPr>
        <p:grpSpPr bwMode="auto">
          <a:xfrm>
            <a:off x="381000" y="1752600"/>
            <a:ext cx="7778750" cy="1743075"/>
            <a:chOff x="1066800" y="1843088"/>
            <a:chExt cx="7779004" cy="1742777"/>
          </a:xfrm>
        </p:grpSpPr>
        <p:pic>
          <p:nvPicPr>
            <p:cNvPr id="5019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843088"/>
              <a:ext cx="7779004" cy="128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91" name="TextBox 7"/>
            <p:cNvSpPr txBox="1">
              <a:spLocks noChangeArrowheads="1"/>
            </p:cNvSpPr>
            <p:nvPr/>
          </p:nvSpPr>
          <p:spPr bwMode="auto">
            <a:xfrm>
              <a:off x="1066800" y="3124200"/>
              <a:ext cx="3063659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E30B0B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 b="1">
                  <a:solidFill>
                    <a:srgbClr val="E30B0B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 b="1">
                  <a:solidFill>
                    <a:srgbClr val="E30B0B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 b="1">
                  <a:solidFill>
                    <a:srgbClr val="E30B0B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 b="1">
                  <a:solidFill>
                    <a:srgbClr val="E30B0B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E30B0B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E30B0B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E30B0B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E30B0B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ko-KR"/>
                <a:t>6 inch fabrication line</a:t>
              </a:r>
              <a:endParaRPr lang="ko-KR" altLang="en-US"/>
            </a:p>
          </p:txBody>
        </p:sp>
      </p:grpSp>
      <p:grpSp>
        <p:nvGrpSpPr>
          <p:cNvPr id="50181" name="그룹 10"/>
          <p:cNvGrpSpPr>
            <a:grpSpLocks/>
          </p:cNvGrpSpPr>
          <p:nvPr/>
        </p:nvGrpSpPr>
        <p:grpSpPr bwMode="auto">
          <a:xfrm>
            <a:off x="381000" y="3957638"/>
            <a:ext cx="3243263" cy="2062162"/>
            <a:chOff x="5602541" y="3352800"/>
            <a:chExt cx="3243263" cy="2061865"/>
          </a:xfrm>
        </p:grpSpPr>
        <p:pic>
          <p:nvPicPr>
            <p:cNvPr id="5018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2541" y="3352800"/>
              <a:ext cx="3243263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9" name="TextBox 6"/>
            <p:cNvSpPr txBox="1">
              <a:spLocks noChangeArrowheads="1"/>
            </p:cNvSpPr>
            <p:nvPr/>
          </p:nvSpPr>
          <p:spPr bwMode="auto">
            <a:xfrm>
              <a:off x="5715000" y="4953000"/>
              <a:ext cx="3063659" cy="4616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E30B0B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 b="1">
                  <a:solidFill>
                    <a:srgbClr val="E30B0B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 b="1">
                  <a:solidFill>
                    <a:srgbClr val="E30B0B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 b="1">
                  <a:solidFill>
                    <a:srgbClr val="E30B0B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 b="1">
                  <a:solidFill>
                    <a:srgbClr val="E30B0B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E30B0B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E30B0B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E30B0B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E30B0B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ko-KR"/>
                <a:t>8 inch fabrication line</a:t>
              </a:r>
              <a:endParaRPr lang="ko-KR" altLang="en-US"/>
            </a:p>
          </p:txBody>
        </p:sp>
      </p:grpSp>
      <p:sp>
        <p:nvSpPr>
          <p:cNvPr id="5018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0184" name="TextBox 14"/>
          <p:cNvSpPr txBox="1">
            <a:spLocks noChangeArrowheads="1"/>
          </p:cNvSpPr>
          <p:nvPr/>
        </p:nvSpPr>
        <p:spPr bwMode="auto">
          <a:xfrm>
            <a:off x="6332538" y="228600"/>
            <a:ext cx="2735262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E30B0B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rgbClr val="E30B0B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rgbClr val="E30B0B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rgbClr val="E30B0B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rgbClr val="E30B0B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30B0B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30B0B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30B0B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30B0B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ko-KR"/>
              <a:t>R&amp;D environment</a:t>
            </a:r>
            <a:endParaRPr lang="ko-KR" altLang="en-US"/>
          </a:p>
        </p:txBody>
      </p:sp>
      <p:grpSp>
        <p:nvGrpSpPr>
          <p:cNvPr id="50185" name="그룹 16"/>
          <p:cNvGrpSpPr>
            <a:grpSpLocks/>
          </p:cNvGrpSpPr>
          <p:nvPr/>
        </p:nvGrpSpPr>
        <p:grpSpPr bwMode="auto">
          <a:xfrm>
            <a:off x="5434013" y="838200"/>
            <a:ext cx="3405187" cy="3357522"/>
            <a:chOff x="5434012" y="838200"/>
            <a:chExt cx="3405188" cy="3357224"/>
          </a:xfrm>
        </p:grpSpPr>
        <p:pic>
          <p:nvPicPr>
            <p:cNvPr id="5018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4012" y="838200"/>
              <a:ext cx="3405188" cy="289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7" name="TextBox 15"/>
            <p:cNvSpPr txBox="1">
              <a:spLocks noChangeArrowheads="1"/>
            </p:cNvSpPr>
            <p:nvPr/>
          </p:nvSpPr>
          <p:spPr bwMode="auto">
            <a:xfrm>
              <a:off x="6372199" y="3733800"/>
              <a:ext cx="1609736" cy="461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E30B0B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 b="1">
                  <a:solidFill>
                    <a:srgbClr val="E30B0B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 b="1">
                  <a:solidFill>
                    <a:srgbClr val="E30B0B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 b="1">
                  <a:solidFill>
                    <a:srgbClr val="E30B0B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 b="1">
                  <a:solidFill>
                    <a:srgbClr val="E30B0B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E30B0B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E30B0B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E30B0B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E30B0B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ko-KR" dirty="0" smtClean="0"/>
                <a:t>1 </a:t>
              </a:r>
              <a:r>
                <a:rPr lang="en-US" altLang="ko-KR" dirty="0"/>
                <a:t>cm</a:t>
              </a:r>
              <a:r>
                <a:rPr lang="en-US" altLang="ko-KR" baseline="30000" dirty="0"/>
                <a:t>2</a:t>
              </a:r>
              <a:r>
                <a:rPr lang="en-US" altLang="ko-KR" dirty="0"/>
                <a:t> ~ $ 2</a:t>
              </a:r>
              <a:endParaRPr lang="ko-KR" altLang="en-US" dirty="0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1620688" y="-17140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Possibility in Korea</a:t>
            </a:r>
            <a:endParaRPr lang="ko-KR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063421" y="6390620"/>
            <a:ext cx="89691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Y. Kwon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417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4463"/>
            <a:ext cx="8229600" cy="822249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548680"/>
            <a:ext cx="8229600" cy="61926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ja-JP" sz="4100" dirty="0" smtClean="0"/>
              <a:t>Non-PHENIX experiment</a:t>
            </a:r>
            <a:endParaRPr kumimoji="1" lang="en-US" altLang="ja-JP" sz="4100" dirty="0" smtClean="0"/>
          </a:p>
          <a:p>
            <a:r>
              <a:rPr kumimoji="1" lang="en-US" altLang="ja-JP" dirty="0" smtClean="0"/>
              <a:t>Yuji Yamazaki		low x physics at HERA/LHC</a:t>
            </a:r>
          </a:p>
          <a:p>
            <a:r>
              <a:rPr lang="en-US" altLang="ja-JP" dirty="0" err="1" smtClean="0"/>
              <a:t>Katsuo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Tokushuku</a:t>
            </a:r>
            <a:r>
              <a:rPr lang="en-US" altLang="ja-JP" dirty="0" smtClean="0"/>
              <a:t>	HERA/ZEUS</a:t>
            </a:r>
          </a:p>
          <a:p>
            <a:r>
              <a:rPr kumimoji="1" lang="en-US" altLang="ja-JP" dirty="0" err="1" smtClean="0"/>
              <a:t>ToshiAki</a:t>
            </a:r>
            <a:r>
              <a:rPr kumimoji="1" lang="en-US" altLang="ja-JP" dirty="0" smtClean="0"/>
              <a:t> Shibata	Hermes, </a:t>
            </a:r>
            <a:r>
              <a:rPr kumimoji="1" lang="en-US" altLang="ja-JP" dirty="0" err="1" smtClean="0"/>
              <a:t>SeaQuest</a:t>
            </a:r>
            <a:endParaRPr kumimoji="1" lang="en-US" altLang="ja-JP" dirty="0" smtClean="0"/>
          </a:p>
          <a:p>
            <a:r>
              <a:rPr lang="en-US" altLang="ja-JP" dirty="0" err="1" smtClean="0"/>
              <a:t>Yoshiyuji</a:t>
            </a:r>
            <a:r>
              <a:rPr lang="en-US" altLang="ja-JP" dirty="0" smtClean="0"/>
              <a:t> Miyachi	Compass</a:t>
            </a:r>
            <a:endParaRPr kumimoji="1" lang="en-US" altLang="ja-JP" dirty="0" smtClean="0"/>
          </a:p>
          <a:p>
            <a:r>
              <a:rPr lang="en-US" altLang="ja-JP" dirty="0" smtClean="0"/>
              <a:t>Hideki Hamagaki	Alice</a:t>
            </a:r>
          </a:p>
          <a:p>
            <a:r>
              <a:rPr kumimoji="1" lang="en-US" altLang="ja-JP" dirty="0" err="1" smtClean="0"/>
              <a:t>Yajun</a:t>
            </a:r>
            <a:r>
              <a:rPr kumimoji="1" lang="en-US" altLang="ja-JP" dirty="0" smtClean="0"/>
              <a:t> Mao		CMS </a:t>
            </a:r>
            <a:r>
              <a:rPr kumimoji="1" lang="en-US" altLang="ja-JP" dirty="0" err="1" smtClean="0"/>
              <a:t>quarkonium</a:t>
            </a:r>
            <a:endParaRPr kumimoji="1" lang="en-US" altLang="ja-JP" dirty="0" smtClean="0"/>
          </a:p>
          <a:p>
            <a:r>
              <a:rPr lang="en-US" altLang="ja-JP" dirty="0" err="1" smtClean="0"/>
              <a:t>KiyoshiTanida</a:t>
            </a:r>
            <a:r>
              <a:rPr lang="en-US" altLang="ja-JP" dirty="0" smtClean="0"/>
              <a:t>		charm baryon</a:t>
            </a:r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Nuclear Physics Experiment in Japan</a:t>
            </a:r>
          </a:p>
          <a:p>
            <a:r>
              <a:rPr lang="en-US" altLang="ja-JP" dirty="0" err="1" smtClean="0"/>
              <a:t>Hirokazu</a:t>
            </a:r>
            <a:r>
              <a:rPr lang="en-US" altLang="ja-JP" dirty="0" smtClean="0"/>
              <a:t> Tamura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 smtClean="0"/>
              <a:t>Nuclear Theory in Japan</a:t>
            </a:r>
          </a:p>
          <a:p>
            <a:r>
              <a:rPr lang="en-US" altLang="ja-JP" dirty="0" smtClean="0"/>
              <a:t>Masayuki Asakawa</a:t>
            </a:r>
          </a:p>
          <a:p>
            <a:pPr marL="0" indent="0">
              <a:buNone/>
            </a:pPr>
            <a:r>
              <a:rPr kumimoji="1" lang="en-US" altLang="ja-JP" dirty="0" smtClean="0"/>
              <a:t>The time when PHENIX was born</a:t>
            </a:r>
          </a:p>
          <a:p>
            <a:r>
              <a:rPr lang="en-US" altLang="ja-JP" dirty="0" smtClean="0"/>
              <a:t>Shoji Nagamiya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1713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62083"/>
          </a:xfrm>
        </p:spPr>
        <p:txBody>
          <a:bodyPr/>
          <a:lstStyle/>
          <a:p>
            <a:r>
              <a:rPr lang="en-US" altLang="ja-JP" dirty="0" err="1"/>
              <a:t>e</a:t>
            </a:r>
            <a:r>
              <a:rPr kumimoji="1" lang="en-US" altLang="ja-JP" dirty="0" err="1" smtClean="0"/>
              <a:t>p</a:t>
            </a:r>
            <a:r>
              <a:rPr kumimoji="1" lang="en-US" altLang="ja-JP" dirty="0" smtClean="0"/>
              <a:t> collider experiment </a:t>
            </a:r>
            <a:r>
              <a:rPr kumimoji="1" lang="en-US" altLang="ja-JP" dirty="0" smtClean="0">
                <a:sym typeface="Wingdings" pitchFamily="2" charset="2"/>
              </a:rPr>
              <a:t> </a:t>
            </a:r>
            <a:r>
              <a:rPr kumimoji="1" lang="en-US" altLang="ja-JP" dirty="0" err="1" smtClean="0">
                <a:sym typeface="Wingdings" pitchFamily="2" charset="2"/>
              </a:rPr>
              <a:t>ePHENIX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1560" y="5949280"/>
            <a:ext cx="8229600" cy="752947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66" y="1036721"/>
            <a:ext cx="53911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337" y="3231679"/>
            <a:ext cx="4957663" cy="362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39552" y="4581128"/>
            <a:ext cx="123860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Y. Yamazaki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293831" y="2843644"/>
            <a:ext cx="140859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K. </a:t>
            </a:r>
            <a:r>
              <a:rPr lang="en-US" altLang="ja-JP" dirty="0" err="1" smtClean="0"/>
              <a:t>Tokushuku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8141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ePHENIX</a:t>
            </a:r>
            <a:r>
              <a:rPr lang="en-US" dirty="0" smtClean="0"/>
              <a:t> Detector Concept</a:t>
            </a:r>
            <a:endParaRPr lang="en-US" dirty="0"/>
          </a:p>
        </p:txBody>
      </p:sp>
      <p:sp>
        <p:nvSpPr>
          <p:cNvPr id="52" name="Content Placeholder 51"/>
          <p:cNvSpPr>
            <a:spLocks noGrp="1"/>
          </p:cNvSpPr>
          <p:nvPr>
            <p:ph sz="half" idx="1"/>
          </p:nvPr>
        </p:nvSpPr>
        <p:spPr>
          <a:xfrm>
            <a:off x="457200" y="1045978"/>
            <a:ext cx="8229600" cy="253704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Use BABAR magnet </a:t>
            </a:r>
          </a:p>
          <a:p>
            <a:r>
              <a:rPr lang="en-US" dirty="0" smtClean="0"/>
              <a:t>-1&lt;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&lt;1:  </a:t>
            </a:r>
          </a:p>
          <a:p>
            <a:pPr lvl="1"/>
            <a:r>
              <a:rPr lang="en-US" dirty="0" smtClean="0"/>
              <a:t>Keep </a:t>
            </a:r>
            <a:r>
              <a:rPr lang="en-US" dirty="0" err="1" smtClean="0"/>
              <a:t>sPHENIX</a:t>
            </a:r>
            <a:r>
              <a:rPr lang="en-US" dirty="0" smtClean="0"/>
              <a:t> </a:t>
            </a:r>
            <a:r>
              <a:rPr lang="en-US" dirty="0" err="1" smtClean="0"/>
              <a:t>EMCal</a:t>
            </a:r>
            <a:r>
              <a:rPr lang="en-US" dirty="0" smtClean="0"/>
              <a:t> and </a:t>
            </a:r>
            <a:r>
              <a:rPr lang="en-US" dirty="0" err="1" smtClean="0"/>
              <a:t>HCal</a:t>
            </a:r>
            <a:endParaRPr lang="en-US" dirty="0" smtClean="0"/>
          </a:p>
          <a:p>
            <a:pPr lvl="1"/>
            <a:r>
              <a:rPr lang="en-US" dirty="0" smtClean="0"/>
              <a:t>Add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-TPC and DIRC</a:t>
            </a:r>
          </a:p>
          <a:p>
            <a:r>
              <a:rPr lang="en-US" dirty="0" smtClean="0"/>
              <a:t>-4&lt;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&lt;-1:</a:t>
            </a:r>
          </a:p>
          <a:p>
            <a:pPr lvl="1"/>
            <a:r>
              <a:rPr lang="en-US" dirty="0" smtClean="0"/>
              <a:t>Crystal calorimeter with good (2%) Energy resolution</a:t>
            </a:r>
          </a:p>
          <a:p>
            <a:pPr lvl="1"/>
            <a:r>
              <a:rPr lang="en-US" dirty="0" smtClean="0"/>
              <a:t>GEM Trackers (+ </a:t>
            </a:r>
            <a:r>
              <a:rPr lang="en-US" dirty="0">
                <a:latin typeface="Symbol" charset="2"/>
                <a:cs typeface="Symbol" charset="2"/>
              </a:rPr>
              <a:t>m</a:t>
            </a:r>
            <a:r>
              <a:rPr lang="en-US" dirty="0"/>
              <a:t>-</a:t>
            </a:r>
            <a:r>
              <a:rPr lang="en-US" dirty="0" smtClean="0"/>
              <a:t>TPC)</a:t>
            </a:r>
          </a:p>
          <a:p>
            <a:pPr lvl="1"/>
            <a:r>
              <a:rPr lang="en-US" dirty="0" smtClean="0"/>
              <a:t>No PID</a:t>
            </a:r>
          </a:p>
          <a:p>
            <a:endParaRPr lang="en-US" dirty="0"/>
          </a:p>
        </p:txBody>
      </p:sp>
      <p:sp>
        <p:nvSpPr>
          <p:cNvPr id="53" name="Content Placeholder 52"/>
          <p:cNvSpPr>
            <a:spLocks noGrp="1"/>
          </p:cNvSpPr>
          <p:nvPr>
            <p:ph sz="half" idx="2"/>
          </p:nvPr>
        </p:nvSpPr>
        <p:spPr>
          <a:xfrm>
            <a:off x="457200" y="3284169"/>
            <a:ext cx="2751297" cy="254314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</a:t>
            </a:r>
            <a:r>
              <a:rPr lang="en-US" dirty="0" smtClean="0"/>
              <a:t>&lt;</a:t>
            </a:r>
            <a:r>
              <a:rPr lang="en-US" dirty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&lt;4:</a:t>
            </a:r>
            <a:endParaRPr lang="en-US" dirty="0"/>
          </a:p>
          <a:p>
            <a:pPr lvl="1"/>
            <a:r>
              <a:rPr lang="en-US" dirty="0" err="1" smtClean="0"/>
              <a:t>HCal</a:t>
            </a:r>
            <a:r>
              <a:rPr lang="en-US" dirty="0" smtClean="0"/>
              <a:t> (</a:t>
            </a:r>
            <a:r>
              <a:rPr lang="en-US" dirty="0"/>
              <a:t>1&lt;</a:t>
            </a:r>
            <a:r>
              <a:rPr lang="en-US" dirty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&lt;</a:t>
            </a:r>
            <a:r>
              <a:rPr lang="en-US" dirty="0"/>
              <a:t>5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EMCal</a:t>
            </a:r>
            <a:r>
              <a:rPr lang="en-US" dirty="0" smtClean="0"/>
              <a:t> </a:t>
            </a:r>
          </a:p>
          <a:p>
            <a:pPr lvl="2"/>
            <a:r>
              <a:rPr lang="en-US" dirty="0" err="1" smtClean="0"/>
              <a:t>PbSc</a:t>
            </a:r>
            <a:r>
              <a:rPr lang="en-US" dirty="0" smtClean="0"/>
              <a:t> restack?</a:t>
            </a:r>
            <a:endParaRPr lang="en-US" dirty="0"/>
          </a:p>
          <a:p>
            <a:pPr lvl="1"/>
            <a:r>
              <a:rPr lang="en-US" dirty="0"/>
              <a:t>GEM </a:t>
            </a:r>
            <a:r>
              <a:rPr lang="en-US" dirty="0" smtClean="0"/>
              <a:t>Trackers </a:t>
            </a:r>
            <a:r>
              <a:rPr lang="en-US" dirty="0"/>
              <a:t>(+ </a:t>
            </a:r>
            <a:r>
              <a:rPr lang="en-US" dirty="0">
                <a:latin typeface="Symbol" charset="2"/>
                <a:cs typeface="Symbol" charset="2"/>
              </a:rPr>
              <a:t>m</a:t>
            </a:r>
            <a:r>
              <a:rPr lang="en-US" dirty="0"/>
              <a:t>-TPC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PID requires good resolution</a:t>
            </a:r>
            <a:endParaRPr lang="en-US" dirty="0"/>
          </a:p>
          <a:p>
            <a:pPr lvl="1"/>
            <a:r>
              <a:rPr lang="en-US" dirty="0" smtClean="0"/>
              <a:t>Aerogel (1&lt;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&lt;~2)</a:t>
            </a:r>
          </a:p>
          <a:p>
            <a:pPr lvl="1"/>
            <a:r>
              <a:rPr lang="en-US" dirty="0" smtClean="0"/>
              <a:t>RICH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sPHENIX Upgrade Workfest--August 2,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C3E7-D5FF-F545-8BC3-46422BEC7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" name="Picture 50" descr="StrawM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772" y="3299811"/>
            <a:ext cx="6475164" cy="2815102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954268" y="998285"/>
            <a:ext cx="36864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0" lang="en-US" dirty="0" smtClean="0">
                <a:solidFill>
                  <a:prstClr val="black"/>
                </a:solidFill>
              </a:rPr>
              <a:t>Next two talks:</a:t>
            </a:r>
          </a:p>
          <a:p>
            <a:pPr defTabSz="457200"/>
            <a:r>
              <a:rPr kumimoji="0" lang="en-US" dirty="0" smtClean="0">
                <a:solidFill>
                  <a:prstClr val="black"/>
                </a:solidFill>
              </a:rPr>
              <a:t>Tracking &amp; Magnetic Field:  Jin Huang</a:t>
            </a:r>
          </a:p>
          <a:p>
            <a:pPr defTabSz="457200"/>
            <a:r>
              <a:rPr kumimoji="0" lang="en-US" dirty="0" smtClean="0">
                <a:solidFill>
                  <a:prstClr val="black"/>
                </a:solidFill>
              </a:rPr>
              <a:t>PID:  </a:t>
            </a:r>
            <a:r>
              <a:rPr kumimoji="0" lang="en-US" dirty="0" err="1" smtClean="0">
                <a:solidFill>
                  <a:prstClr val="black"/>
                </a:solidFill>
              </a:rPr>
              <a:t>Itaru</a:t>
            </a:r>
            <a:r>
              <a:rPr kumimoji="0" lang="en-US" dirty="0" smtClean="0">
                <a:solidFill>
                  <a:prstClr val="black"/>
                </a:solidFill>
              </a:rPr>
              <a:t> Nakagawa </a:t>
            </a:r>
            <a:endParaRPr kumimoji="0"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19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6309320"/>
            <a:ext cx="8229600" cy="248891"/>
          </a:xfrm>
        </p:spPr>
        <p:txBody>
          <a:bodyPr>
            <a:normAutofit fontScale="32500" lnSpcReduction="20000"/>
          </a:bodyPr>
          <a:lstStyle/>
          <a:p>
            <a:endParaRPr kumimoji="1"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88" y="0"/>
            <a:ext cx="8731800" cy="44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068" y="3378618"/>
            <a:ext cx="6275276" cy="341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849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51720" y="2564904"/>
            <a:ext cx="5554960" cy="1684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9600" dirty="0" smtClean="0">
                <a:solidFill>
                  <a:srgbClr val="FFFF00"/>
                </a:solidFill>
                <a:latin typeface="Monotype Corsiva" pitchFamily="66" charset="0"/>
              </a:rPr>
              <a:t>Thank you!</a:t>
            </a:r>
            <a:endParaRPr kumimoji="1" lang="ja-JP" altLang="en-US" sz="96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606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291" y="1468753"/>
            <a:ext cx="4763709" cy="433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6395405"/>
            <a:ext cx="8229600" cy="464915"/>
          </a:xfrm>
        </p:spPr>
        <p:txBody>
          <a:bodyPr>
            <a:normAutofit fontScale="92500" lnSpcReduction="20000"/>
          </a:bodyPr>
          <a:lstStyle/>
          <a:p>
            <a:endParaRPr kumimoji="1" lang="ja-JP" altLang="en-US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4359"/>
            <a:ext cx="5198274" cy="433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14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6309320"/>
            <a:ext cx="8229600" cy="248891"/>
          </a:xfrm>
        </p:spPr>
        <p:txBody>
          <a:bodyPr>
            <a:normAutofit fontScale="32500" lnSpcReduction="20000"/>
          </a:bodyPr>
          <a:lstStyle/>
          <a:p>
            <a:endParaRPr kumimoji="1"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7" y="1052736"/>
            <a:ext cx="906909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33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64704"/>
          </a:xfrm>
        </p:spPr>
        <p:txBody>
          <a:bodyPr/>
          <a:lstStyle/>
          <a:p>
            <a:r>
              <a:rPr kumimoji="1" lang="en-US" altLang="ja-JP" dirty="0" err="1" smtClean="0"/>
              <a:t>sPHENIX</a:t>
            </a:r>
            <a:r>
              <a:rPr kumimoji="1" lang="en-US" altLang="ja-JP" dirty="0" smtClean="0"/>
              <a:t>/</a:t>
            </a:r>
            <a:r>
              <a:rPr kumimoji="1" lang="en-US" altLang="ja-JP" dirty="0" err="1" smtClean="0"/>
              <a:t>fsPEHNIX</a:t>
            </a:r>
            <a:r>
              <a:rPr kumimoji="1" lang="en-US" altLang="ja-JP" dirty="0" smtClean="0"/>
              <a:t>/</a:t>
            </a:r>
            <a:r>
              <a:rPr kumimoji="1" lang="en-US" altLang="ja-JP" dirty="0" err="1" smtClean="0"/>
              <a:t>ePHENIX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2373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kumimoji="1" lang="en-US" altLang="ja-JP" dirty="0" err="1" smtClean="0"/>
              <a:t>sPHENIX</a:t>
            </a:r>
            <a:r>
              <a:rPr lang="en-US" altLang="ja-JP" dirty="0" smtClean="0"/>
              <a:t>/</a:t>
            </a:r>
            <a:r>
              <a:rPr lang="en-US" altLang="ja-JP" dirty="0" err="1" smtClean="0"/>
              <a:t>fsPHENIX</a:t>
            </a:r>
            <a:r>
              <a:rPr lang="en-US" altLang="ja-JP" dirty="0" smtClean="0"/>
              <a:t>/</a:t>
            </a:r>
            <a:r>
              <a:rPr kumimoji="1" lang="en-US" altLang="ja-JP" dirty="0" err="1" smtClean="0"/>
              <a:t>ePHENIX</a:t>
            </a:r>
            <a:endParaRPr kumimoji="1" lang="en-US" altLang="ja-JP" dirty="0" smtClean="0"/>
          </a:p>
          <a:p>
            <a:r>
              <a:rPr lang="en-US" altLang="ja-JP" dirty="0" smtClean="0"/>
              <a:t>Jamie Nagle	</a:t>
            </a:r>
            <a:r>
              <a:rPr lang="en-US" altLang="ja-JP" dirty="0" err="1" smtClean="0"/>
              <a:t>sPHENIX</a:t>
            </a:r>
            <a:r>
              <a:rPr lang="en-US" altLang="ja-JP" dirty="0" smtClean="0"/>
              <a:t> physics overview</a:t>
            </a:r>
          </a:p>
          <a:p>
            <a:r>
              <a:rPr lang="en-US" altLang="ja-JP" dirty="0" smtClean="0"/>
              <a:t>John Haggerty	</a:t>
            </a:r>
            <a:r>
              <a:rPr lang="en-US" altLang="ja-JP" dirty="0" err="1" smtClean="0"/>
              <a:t>sPHENIX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overivew</a:t>
            </a:r>
            <a:endParaRPr lang="en-US" altLang="ja-JP" dirty="0" smtClean="0"/>
          </a:p>
          <a:p>
            <a:r>
              <a:rPr lang="en-US" altLang="ja-JP" dirty="0" smtClean="0"/>
              <a:t>Kenta Shigaki</a:t>
            </a:r>
            <a:r>
              <a:rPr lang="en-US" altLang="ja-JP" dirty="0"/>
              <a:t>	</a:t>
            </a:r>
            <a:r>
              <a:rPr lang="en-US" altLang="ja-JP" dirty="0" smtClean="0"/>
              <a:t>hard </a:t>
            </a:r>
            <a:r>
              <a:rPr lang="en-US" altLang="ja-JP" dirty="0"/>
              <a:t>probes</a:t>
            </a:r>
          </a:p>
          <a:p>
            <a:r>
              <a:rPr lang="en-US" altLang="ja-JP" dirty="0" smtClean="0"/>
              <a:t>ShinIchi Esumi</a:t>
            </a:r>
            <a:r>
              <a:rPr lang="en-US" altLang="ja-JP" dirty="0"/>
              <a:t>	</a:t>
            </a:r>
            <a:r>
              <a:rPr lang="en-US" altLang="ja-JP" dirty="0" smtClean="0"/>
              <a:t>Soft </a:t>
            </a:r>
            <a:r>
              <a:rPr lang="en-US" altLang="ja-JP" dirty="0"/>
              <a:t>probes</a:t>
            </a:r>
          </a:p>
          <a:p>
            <a:r>
              <a:rPr lang="en-US" altLang="ja-JP" dirty="0" err="1" smtClean="0"/>
              <a:t>Xiaochun</a:t>
            </a:r>
            <a:r>
              <a:rPr lang="en-US" altLang="ja-JP" dirty="0" smtClean="0"/>
              <a:t> He</a:t>
            </a:r>
            <a:r>
              <a:rPr lang="en-US" altLang="ja-JP" dirty="0"/>
              <a:t>	</a:t>
            </a:r>
            <a:r>
              <a:rPr lang="en-US" altLang="ja-JP" dirty="0" err="1" smtClean="0"/>
              <a:t>Quarkonia</a:t>
            </a:r>
            <a:endParaRPr lang="en-US" altLang="ja-JP" dirty="0" smtClean="0"/>
          </a:p>
          <a:p>
            <a:r>
              <a:rPr kumimoji="1" lang="en-US" altLang="ja-JP" dirty="0" smtClean="0"/>
              <a:t>YA			tracker/</a:t>
            </a:r>
            <a:r>
              <a:rPr kumimoji="1" lang="en-US" altLang="ja-JP" dirty="0" err="1" smtClean="0"/>
              <a:t>preshower</a:t>
            </a:r>
            <a:endParaRPr kumimoji="1" lang="en-US" altLang="ja-JP" dirty="0" smtClean="0"/>
          </a:p>
          <a:p>
            <a:r>
              <a:rPr lang="en-US" altLang="ja-JP" dirty="0" smtClean="0"/>
              <a:t>John </a:t>
            </a:r>
            <a:r>
              <a:rPr lang="en-US" altLang="ja-JP" dirty="0" err="1" smtClean="0"/>
              <a:t>Lajioe</a:t>
            </a:r>
            <a:r>
              <a:rPr lang="en-US" altLang="ja-JP" dirty="0" smtClean="0"/>
              <a:t>		MPC-EX</a:t>
            </a:r>
          </a:p>
          <a:p>
            <a:r>
              <a:rPr lang="en-US" altLang="ja-JP" dirty="0" smtClean="0"/>
              <a:t>Yuji Goto		</a:t>
            </a:r>
            <a:r>
              <a:rPr lang="en-US" altLang="ja-JP" dirty="0" err="1" smtClean="0"/>
              <a:t>fs</a:t>
            </a:r>
            <a:r>
              <a:rPr lang="en-US" altLang="ja-JP" dirty="0" smtClean="0"/>
              <a:t>/</a:t>
            </a:r>
            <a:r>
              <a:rPr lang="en-US" altLang="ja-JP" dirty="0" err="1" smtClean="0"/>
              <a:t>ePHENIX</a:t>
            </a:r>
            <a:r>
              <a:rPr lang="en-US" altLang="ja-JP" dirty="0" smtClean="0"/>
              <a:t> spin</a:t>
            </a:r>
          </a:p>
          <a:p>
            <a:r>
              <a:rPr kumimoji="1" lang="en-US" altLang="ja-JP" dirty="0" smtClean="0"/>
              <a:t>Joe Seele		</a:t>
            </a:r>
            <a:r>
              <a:rPr kumimoji="1" lang="en-US" altLang="ja-JP" dirty="0" err="1" smtClean="0"/>
              <a:t>fsPHENIX</a:t>
            </a:r>
            <a:r>
              <a:rPr kumimoji="1" lang="en-US" altLang="ja-JP" dirty="0" smtClean="0"/>
              <a:t>  detector</a:t>
            </a:r>
          </a:p>
          <a:p>
            <a:pPr marL="0" indent="0">
              <a:buNone/>
            </a:pPr>
            <a:r>
              <a:rPr lang="en-US" altLang="ja-JP" dirty="0" err="1" smtClean="0"/>
              <a:t>eRHIC</a:t>
            </a:r>
            <a:endParaRPr lang="en-US" altLang="ja-JP" dirty="0" smtClean="0"/>
          </a:p>
          <a:p>
            <a:r>
              <a:rPr lang="en-US" altLang="ja-JP" dirty="0" smtClean="0"/>
              <a:t>Abhay		 Deshpande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err="1" smtClean="0"/>
              <a:t>ePHENIX</a:t>
            </a:r>
            <a:r>
              <a:rPr lang="en-US" altLang="ja-JP" dirty="0" smtClean="0"/>
              <a:t> LOI</a:t>
            </a:r>
          </a:p>
          <a:p>
            <a:r>
              <a:rPr kumimoji="1" lang="en-US" altLang="ja-JP" dirty="0" smtClean="0"/>
              <a:t>Kieran Boyle</a:t>
            </a:r>
          </a:p>
          <a:p>
            <a:r>
              <a:rPr kumimoji="1" lang="en-US" altLang="ja-JP" dirty="0" smtClean="0"/>
              <a:t>Jin Huang</a:t>
            </a:r>
          </a:p>
          <a:p>
            <a:r>
              <a:rPr kumimoji="1" lang="en-US" altLang="ja-JP" dirty="0" smtClean="0"/>
              <a:t>Itaru Nakagawa	</a:t>
            </a:r>
          </a:p>
        </p:txBody>
      </p:sp>
    </p:spTree>
    <p:extLst>
      <p:ext uri="{BB962C8B-B14F-4D97-AF65-F5344CB8AC3E}">
        <p14:creationId xmlns:p14="http://schemas.microsoft.com/office/powerpoint/2010/main" val="32009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6029063"/>
            <a:ext cx="8229600" cy="824955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22789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r>
              <a:rPr lang="en-US" altLang="ja-JP" i="1" dirty="0" smtClean="0">
                <a:solidFill>
                  <a:schemeClr val="bg1"/>
                </a:solidFill>
              </a:rPr>
              <a:t>Where we are</a:t>
            </a:r>
            <a:endParaRPr kumimoji="1" lang="ja-JP" alt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8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today.slac.stanford.edu/images/2011/babar-mag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1310" y="1752600"/>
            <a:ext cx="5602490" cy="409201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3400" y="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ts val="4413"/>
              </a:spcBef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kumimoji="0" lang="en-US" sz="4000" u="sng" dirty="0" err="1">
                <a:solidFill>
                  <a:prstClr val="white"/>
                </a:solidFill>
              </a:rPr>
              <a:t>BaBar</a:t>
            </a:r>
            <a:r>
              <a:rPr kumimoji="0" lang="en-US" sz="4000" u="sng" dirty="0">
                <a:solidFill>
                  <a:prstClr val="white"/>
                </a:solidFill>
              </a:rPr>
              <a:t> </a:t>
            </a:r>
            <a:r>
              <a:rPr kumimoji="0" lang="en-US" sz="4000" u="sng" dirty="0" smtClean="0">
                <a:solidFill>
                  <a:prstClr val="white"/>
                </a:solidFill>
              </a:rPr>
              <a:t>Solenoid</a:t>
            </a:r>
            <a:endParaRPr kumimoji="0" lang="en-US" sz="2800" dirty="0" smtClean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685800"/>
            <a:ext cx="714868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2800" dirty="0" smtClean="0">
                <a:solidFill>
                  <a:prstClr val="white"/>
                </a:solidFill>
              </a:rPr>
              <a:t>Excellent foundation for </a:t>
            </a:r>
            <a:r>
              <a:rPr kumimoji="0" lang="en-US" sz="2800" dirty="0" err="1" smtClean="0">
                <a:solidFill>
                  <a:prstClr val="white"/>
                </a:solidFill>
              </a:rPr>
              <a:t>sPHENIX</a:t>
            </a:r>
            <a:r>
              <a:rPr kumimoji="0" lang="en-US" sz="2800" dirty="0" smtClean="0">
                <a:solidFill>
                  <a:prstClr val="white"/>
                </a:solidFill>
              </a:rPr>
              <a:t> and </a:t>
            </a:r>
            <a:r>
              <a:rPr kumimoji="0" lang="en-US" sz="2800" dirty="0" err="1" smtClean="0">
                <a:solidFill>
                  <a:prstClr val="white"/>
                </a:solidFill>
              </a:rPr>
              <a:t>ePHENIX</a:t>
            </a:r>
            <a:r>
              <a:rPr kumimoji="0" lang="en-US" sz="2800" dirty="0" smtClean="0">
                <a:solidFill>
                  <a:prstClr val="white"/>
                </a:solidFill>
              </a:rPr>
              <a:t>: </a:t>
            </a:r>
            <a:br>
              <a:rPr kumimoji="0" lang="en-US" sz="2800" dirty="0" smtClean="0">
                <a:solidFill>
                  <a:prstClr val="white"/>
                </a:solidFill>
              </a:rPr>
            </a:br>
            <a:r>
              <a:rPr kumimoji="0" lang="en-US" sz="2800" dirty="0" smtClean="0">
                <a:solidFill>
                  <a:prstClr val="white"/>
                </a:solidFill>
              </a:rPr>
              <a:t>inner radius 140 cm, length 385 cm, field 1.5 T</a:t>
            </a:r>
          </a:p>
          <a:p>
            <a:endParaRPr kumimoji="0" lang="en-US" sz="2800" dirty="0" smtClean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679" y="5867400"/>
            <a:ext cx="87575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ts val="4413"/>
              </a:spcBef>
              <a:buClr>
                <a:srgbClr val="000000"/>
              </a:buClr>
              <a:defRPr/>
            </a:pPr>
            <a:r>
              <a:rPr kumimoji="0" lang="en-US" sz="2800" dirty="0" smtClean="0">
                <a:solidFill>
                  <a:prstClr val="white"/>
                </a:solidFill>
              </a:rPr>
              <a:t>Reduces </a:t>
            </a:r>
            <a:r>
              <a:rPr kumimoji="0" lang="en-US" sz="2800" dirty="0">
                <a:solidFill>
                  <a:prstClr val="white"/>
                </a:solidFill>
              </a:rPr>
              <a:t>technical risk associated with acquiring new superconducting research magnets</a:t>
            </a:r>
          </a:p>
          <a:p>
            <a:pPr algn="ctr"/>
            <a:endParaRPr kumimoji="0" lang="en-US" sz="2800" dirty="0" smtClean="0">
              <a:solidFill>
                <a:prstClr val="white"/>
              </a:solidFill>
            </a:endParaRPr>
          </a:p>
          <a:p>
            <a:endParaRPr kumimoji="0" lang="en-US" sz="2800" dirty="0" smtClean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7200" y="1752600"/>
            <a:ext cx="3237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0" lang="en-US" sz="2000" dirty="0" smtClean="0">
                <a:solidFill>
                  <a:srgbClr val="FF0000"/>
                </a:solidFill>
              </a:rPr>
              <a:t>Just moving to SLAC station A</a:t>
            </a:r>
          </a:p>
          <a:p>
            <a:pPr algn="ctr"/>
            <a:r>
              <a:rPr kumimoji="0" lang="en-US" sz="2000" dirty="0" smtClean="0">
                <a:solidFill>
                  <a:srgbClr val="FF0000"/>
                </a:solidFill>
              </a:rPr>
              <a:t>                 Soon to Brookhaven</a:t>
            </a:r>
          </a:p>
        </p:txBody>
      </p:sp>
    </p:spTree>
    <p:extLst>
      <p:ext uri="{BB962C8B-B14F-4D97-AF65-F5344CB8AC3E}">
        <p14:creationId xmlns:p14="http://schemas.microsoft.com/office/powerpoint/2010/main" val="201782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7/29/2013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C209D-BF23-4BA8-B35B-A8B8BBF387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4" name="Picture 3" descr="sPhenix-BaBar Magne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9" t="-2575" r="15371" b="-3682"/>
          <a:stretch/>
        </p:blipFill>
        <p:spPr>
          <a:xfrm>
            <a:off x="-180528" y="-315416"/>
            <a:ext cx="9888547" cy="7416824"/>
          </a:xfrm>
          <a:prstGeom prst="rect">
            <a:avLst/>
          </a:prstGeom>
        </p:spPr>
      </p:pic>
      <p:sp>
        <p:nvSpPr>
          <p:cNvPr id="5" name="タイトル 4"/>
          <p:cNvSpPr>
            <a:spLocks noGrp="1"/>
          </p:cNvSpPr>
          <p:nvPr>
            <p:ph type="title" idx="4294967295"/>
          </p:nvPr>
        </p:nvSpPr>
        <p:spPr>
          <a:xfrm>
            <a:off x="683568" y="-9933"/>
            <a:ext cx="7772400" cy="685800"/>
          </a:xfrm>
        </p:spPr>
        <p:txBody>
          <a:bodyPr/>
          <a:lstStyle/>
          <a:p>
            <a:r>
              <a:rPr kumimoji="1" lang="ja-JP" altLang="en-US" sz="4400" dirty="0" err="1" smtClean="0">
                <a:solidFill>
                  <a:schemeClr val="bg1"/>
                </a:solidFill>
              </a:rPr>
              <a:t>s</a:t>
            </a:r>
            <a:r>
              <a:rPr kumimoji="1" lang="en-US" altLang="ja-JP" sz="4400" dirty="0" smtClean="0">
                <a:solidFill>
                  <a:schemeClr val="bg1"/>
                </a:solidFill>
              </a:rPr>
              <a:t>PHENIX</a:t>
            </a:r>
            <a:endParaRPr kumimoji="1" lang="ja-JP" alt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32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mail.google.com/mail/?ui=2&amp;ik=2472c66718&amp;view=att&amp;th=1400d30ed095df59&amp;attid=0.1.1&amp;disp=emb&amp;zw&amp;atsh=1"/>
          <p:cNvSpPr>
            <a:spLocks noChangeAspect="1" noChangeArrowheads="1"/>
          </p:cNvSpPr>
          <p:nvPr/>
        </p:nvSpPr>
        <p:spPr bwMode="auto">
          <a:xfrm>
            <a:off x="155575" y="-3276600"/>
            <a:ext cx="5934075" cy="6838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5124" name="AutoShape 4" descr="https://mail.google.com/mail/?ui=2&amp;ik=2472c66718&amp;view=att&amp;th=1400d30ed095df59&amp;attid=0.1.1&amp;disp=emb&amp;zw&amp;atsh=1"/>
          <p:cNvSpPr>
            <a:spLocks noChangeAspect="1" noChangeArrowheads="1"/>
          </p:cNvSpPr>
          <p:nvPr/>
        </p:nvSpPr>
        <p:spPr bwMode="auto">
          <a:xfrm>
            <a:off x="155575" y="-3276600"/>
            <a:ext cx="5934075" cy="6838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5126" name="AutoShape 6" descr="https://mail.google.com/mail/?ui=2&amp;ik=2472c66718&amp;view=att&amp;th=1400d30ed095df59&amp;attid=0.1.1&amp;disp=emb&amp;zw&amp;atsh=1"/>
          <p:cNvSpPr>
            <a:spLocks noChangeAspect="1" noChangeArrowheads="1"/>
          </p:cNvSpPr>
          <p:nvPr/>
        </p:nvSpPr>
        <p:spPr bwMode="auto">
          <a:xfrm>
            <a:off x="155575" y="-3276600"/>
            <a:ext cx="5934075" cy="6838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5128" name="AutoShape 8" descr="https://mail.google.com/mail/?ui=2&amp;ik=2472c66718&amp;view=att&amp;th=1400d30ed095df59&amp;attid=0.1.1&amp;disp=emb&amp;zw&amp;atsh=1"/>
          <p:cNvSpPr>
            <a:spLocks noChangeAspect="1" noChangeArrowheads="1"/>
          </p:cNvSpPr>
          <p:nvPr/>
        </p:nvSpPr>
        <p:spPr bwMode="auto">
          <a:xfrm>
            <a:off x="155575" y="-3276600"/>
            <a:ext cx="5934075" cy="6838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5130" name="AutoShape 10" descr="https://mail.google.com/mail/?ui=2&amp;ik=2472c66718&amp;view=att&amp;th=1400d30ed095df59&amp;attid=0.1.1&amp;disp=emb&amp;zw&amp;atsh=1"/>
          <p:cNvSpPr>
            <a:spLocks noChangeAspect="1" noChangeArrowheads="1"/>
          </p:cNvSpPr>
          <p:nvPr/>
        </p:nvSpPr>
        <p:spPr bwMode="auto">
          <a:xfrm>
            <a:off x="155575" y="-3276600"/>
            <a:ext cx="5934075" cy="6838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pic>
        <p:nvPicPr>
          <p:cNvPr id="5132" name="Picture 12" descr="C:\Users\nagle\AppData\Local\Temp\ePhenix 6-27-2013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1"/>
            <a:ext cx="9144000" cy="6096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92667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4000" dirty="0" err="1" smtClean="0">
                <a:solidFill>
                  <a:prstClr val="white"/>
                </a:solidFill>
              </a:rPr>
              <a:t>ePHENIX</a:t>
            </a:r>
            <a:r>
              <a:rPr kumimoji="0" lang="en-US" sz="4000" dirty="0" smtClean="0">
                <a:solidFill>
                  <a:prstClr val="white"/>
                </a:solidFill>
              </a:rPr>
              <a:t> – built on the </a:t>
            </a:r>
            <a:r>
              <a:rPr kumimoji="0" lang="en-US" sz="4000" dirty="0" err="1" smtClean="0">
                <a:solidFill>
                  <a:prstClr val="white"/>
                </a:solidFill>
              </a:rPr>
              <a:t>sPHENIX</a:t>
            </a:r>
            <a:r>
              <a:rPr kumimoji="0" lang="en-US" sz="4000" dirty="0" smtClean="0">
                <a:solidFill>
                  <a:prstClr val="white"/>
                </a:solidFill>
              </a:rPr>
              <a:t> foundation</a:t>
            </a:r>
          </a:p>
        </p:txBody>
      </p:sp>
    </p:spTree>
    <p:extLst>
      <p:ext uri="{BB962C8B-B14F-4D97-AF65-F5344CB8AC3E}">
        <p14:creationId xmlns:p14="http://schemas.microsoft.com/office/powerpoint/2010/main" val="282237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Default Design">
  <a:themeElements>
    <a:clrScheme name="">
      <a:dk1>
        <a:srgbClr val="0000FF"/>
      </a:dk1>
      <a:lt1>
        <a:srgbClr val="FFFFFF"/>
      </a:lt1>
      <a:dk2>
        <a:srgbClr val="FF0000"/>
      </a:dk2>
      <a:lt2>
        <a:srgbClr val="808080"/>
      </a:lt2>
      <a:accent1>
        <a:srgbClr val="00CC99"/>
      </a:accent1>
      <a:accent2>
        <a:srgbClr val="FF3300"/>
      </a:accent2>
      <a:accent3>
        <a:srgbClr val="FFFFFF"/>
      </a:accent3>
      <a:accent4>
        <a:srgbClr val="0000DA"/>
      </a:accent4>
      <a:accent5>
        <a:srgbClr val="AAE2CA"/>
      </a:accent5>
      <a:accent6>
        <a:srgbClr val="E72D00"/>
      </a:accent6>
      <a:hlink>
        <a:srgbClr val="CCCCFF"/>
      </a:hlink>
      <a:folHlink>
        <a:srgbClr val="B2B2B2"/>
      </a:folHlink>
    </a:clrScheme>
    <a:fontScheme name="Custom 1">
      <a:majorFont>
        <a:latin typeface="Liberation Sans"/>
        <a:ea typeface=""/>
        <a:cs typeface=""/>
      </a:majorFont>
      <a:minorFont>
        <a:latin typeface="Liberatio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新しいプレゼンテーショ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新しいプレゼンテーション">
      <a:majorFont>
        <a:latin typeface="Comic Sans MS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450</Words>
  <Application>Microsoft Office PowerPoint</Application>
  <PresentationFormat>画面に合わせる (4:3)</PresentationFormat>
  <Paragraphs>140</Paragraphs>
  <Slides>26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7</vt:i4>
      </vt:variant>
      <vt:variant>
        <vt:lpstr>スライド タイトル</vt:lpstr>
      </vt:variant>
      <vt:variant>
        <vt:i4>26</vt:i4>
      </vt:variant>
    </vt:vector>
  </HeadingPairs>
  <TitlesOfParts>
    <vt:vector size="33" baseType="lpstr">
      <vt:lpstr>Office テーマ</vt:lpstr>
      <vt:lpstr>Office Theme</vt:lpstr>
      <vt:lpstr>2_Office Theme</vt:lpstr>
      <vt:lpstr>Default Design</vt:lpstr>
      <vt:lpstr>新しいプレゼンテーション</vt:lpstr>
      <vt:lpstr>3_Office Theme</vt:lpstr>
      <vt:lpstr>green</vt:lpstr>
      <vt:lpstr>summary</vt:lpstr>
      <vt:lpstr>PowerPoint プレゼンテーション</vt:lpstr>
      <vt:lpstr>PowerPoint プレゼンテーション</vt:lpstr>
      <vt:lpstr>PowerPoint プレゼンテーション</vt:lpstr>
      <vt:lpstr>sPHENIX/fsPEHNIX/ePHENIX</vt:lpstr>
      <vt:lpstr>Where we are</vt:lpstr>
      <vt:lpstr>PowerPoint プレゼンテーション</vt:lpstr>
      <vt:lpstr>sPHENIX</vt:lpstr>
      <vt:lpstr>PowerPoint プレゼンテーション</vt:lpstr>
      <vt:lpstr>PowerPoint プレゼンテーション</vt:lpstr>
      <vt:lpstr>PowerPoint プレゼンテーション</vt:lpstr>
      <vt:lpstr>Advance in theory</vt:lpstr>
      <vt:lpstr>Great advance in Lattice computation</vt:lpstr>
      <vt:lpstr>Advance in spin physics theory</vt:lpstr>
      <vt:lpstr>QGP theory</vt:lpstr>
      <vt:lpstr>detector</vt:lpstr>
      <vt:lpstr>Progress/status of sPHENIX Detector </vt:lpstr>
      <vt:lpstr>sPHENIX simulation</vt:lpstr>
      <vt:lpstr>Superconducting detector magenet</vt:lpstr>
      <vt:lpstr>PowerPoint プレゼンテーション</vt:lpstr>
      <vt:lpstr>Possibility in Korea</vt:lpstr>
      <vt:lpstr>PowerPoint プレゼンテーション</vt:lpstr>
      <vt:lpstr>ep collider experiment  ePHENIX</vt:lpstr>
      <vt:lpstr>ePHENIX Detector Concept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</dc:title>
  <dc:creator>Yasuyuki Akiba</dc:creator>
  <cp:lastModifiedBy>FJ-USER</cp:lastModifiedBy>
  <cp:revision>31</cp:revision>
  <dcterms:created xsi:type="dcterms:W3CDTF">2013-08-01T18:39:34Z</dcterms:created>
  <dcterms:modified xsi:type="dcterms:W3CDTF">2013-08-02T06:50:58Z</dcterms:modified>
</cp:coreProperties>
</file>