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5" r:id="rId3"/>
    <p:sldId id="273" r:id="rId4"/>
    <p:sldId id="277" r:id="rId5"/>
    <p:sldId id="274" r:id="rId6"/>
    <p:sldId id="301" r:id="rId7"/>
    <p:sldId id="304" r:id="rId8"/>
    <p:sldId id="279" r:id="rId9"/>
    <p:sldId id="264" r:id="rId10"/>
    <p:sldId id="266" r:id="rId11"/>
    <p:sldId id="303" r:id="rId12"/>
    <p:sldId id="290" r:id="rId13"/>
    <p:sldId id="291" r:id="rId14"/>
    <p:sldId id="293" r:id="rId15"/>
    <p:sldId id="296" r:id="rId16"/>
    <p:sldId id="259" r:id="rId17"/>
    <p:sldId id="260" r:id="rId18"/>
    <p:sldId id="271" r:id="rId19"/>
    <p:sldId id="287" r:id="rId20"/>
    <p:sldId id="275" r:id="rId21"/>
    <p:sldId id="288" r:id="rId22"/>
    <p:sldId id="276" r:id="rId23"/>
    <p:sldId id="289" r:id="rId24"/>
    <p:sldId id="305" r:id="rId25"/>
    <p:sldId id="270" r:id="rId26"/>
    <p:sldId id="298" r:id="rId27"/>
    <p:sldId id="280" r:id="rId28"/>
    <p:sldId id="281" r:id="rId29"/>
    <p:sldId id="282" r:id="rId30"/>
    <p:sldId id="263" r:id="rId31"/>
    <p:sldId id="261" r:id="rId32"/>
    <p:sldId id="257" r:id="rId33"/>
    <p:sldId id="267" r:id="rId34"/>
    <p:sldId id="268" r:id="rId35"/>
    <p:sldId id="262" r:id="rId36"/>
    <p:sldId id="258" r:id="rId37"/>
    <p:sldId id="284" r:id="rId38"/>
    <p:sldId id="283" r:id="rId39"/>
    <p:sldId id="285" r:id="rId40"/>
    <p:sldId id="286" r:id="rId4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42EDF-4ECC-A94C-8302-475F581CCD1C}" type="datetimeFigureOut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EEF5E-C919-AD43-8DDA-A4C78463CB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97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CBD8C-6841-F44B-B9F6-C0340B70669C}" type="datetimeFigureOut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7B2D0-7AAB-0442-BD61-BD759C545D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2026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62BC-8057-429B-860F-D1A05E2EC6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4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62BC-8057-429B-860F-D1A05E2EC6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8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BF35-1A25-2A4A-AC82-79DE87A6FD5B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96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5AB-83D3-6B41-8DDA-FC54D7839DC6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89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D1A4-6C8F-B74F-A28E-3121134065B3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77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9D21D778-B565-4D7E-94D7-64010A445B68}" type="datetimeFigureOut">
              <a:rPr lang="en-US" smtClean="0"/>
              <a:pPr/>
              <a:t>2013/08/01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Klaus Dehmelt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FC3E-CEA0-CD4D-9C67-593592FDBEFF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51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2773-AAC2-A042-BC4C-8823891C5259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39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F7AB-44BA-E040-A246-2A00C5A5B410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03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488-6262-A64C-8B25-F5A00429DFFA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90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C914-FEC0-3043-A3C1-CCF3C89B5FA7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40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B97B-2E6E-5244-92B5-C3855E0E4574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6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5A0E0-0330-5C4D-B69E-7FE4C0838B76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95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1CCB-CD5F-C04B-90B5-B23C152525C0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23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2CA6-042C-BD47-9D67-22A556C5966A}" type="datetime1">
              <a:rPr kumimoji="1" lang="ja-JP" altLang="en-US" smtClean="0"/>
              <a:t>2013/08/01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78CC1-6745-1447-9040-60CDA2612D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78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Relationship Id="rId3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0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PID Design for </a:t>
            </a:r>
            <a:r>
              <a:rPr kumimoji="1" lang="en-US" altLang="ja-JP" dirty="0" err="1" smtClean="0"/>
              <a:t>eLOI</a:t>
            </a:r>
            <a:r>
              <a:rPr kumimoji="1" lang="en-US" altLang="ja-JP" dirty="0" smtClean="0"/>
              <a:t> 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RIKEN/RBRC</a:t>
            </a:r>
          </a:p>
          <a:p>
            <a:r>
              <a:rPr lang="en-US" altLang="ja-JP" dirty="0" smtClean="0"/>
              <a:t>Itaru Nakagawa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34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4397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Expected Purity (for Ideal Case) 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-8948" b="-8948"/>
          <a:stretch>
            <a:fillRect/>
          </a:stretch>
        </p:blipFill>
        <p:spPr/>
      </p:pic>
      <p:sp>
        <p:nvSpPr>
          <p:cNvPr id="5" name="テキスト ボックス 4"/>
          <p:cNvSpPr txBox="1"/>
          <p:nvPr/>
        </p:nvSpPr>
        <p:spPr>
          <a:xfrm>
            <a:off x="613128" y="6263080"/>
            <a:ext cx="389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Study by </a:t>
            </a:r>
            <a:r>
              <a:rPr lang="en-US" altLang="ja-JP" dirty="0" err="1" smtClean="0"/>
              <a:t>Tuya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Erdenejargal</a:t>
            </a:r>
            <a:r>
              <a:rPr lang="en-US" altLang="ja-JP" dirty="0" smtClean="0"/>
              <a:t> @ Colorado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5827" y="1572512"/>
            <a:ext cx="3157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dp</a:t>
            </a:r>
            <a:r>
              <a:rPr lang="en-US" altLang="ja-JP" dirty="0"/>
              <a:t>/p = 0.5%, </a:t>
            </a:r>
            <a:r>
              <a:rPr lang="en-US" altLang="ja-JP" dirty="0" err="1"/>
              <a:t>d</a:t>
            </a:r>
            <a:r>
              <a:rPr lang="en-US" altLang="ja-JP" dirty="0" err="1">
                <a:latin typeface="Symbol" charset="2"/>
                <a:cs typeface="Symbol" charset="2"/>
              </a:rPr>
              <a:t>q</a:t>
            </a:r>
            <a:r>
              <a:rPr lang="en-US" altLang="ja-JP" dirty="0"/>
              <a:t>/</a:t>
            </a:r>
            <a:r>
              <a:rPr lang="en-US" altLang="ja-JP" dirty="0">
                <a:latin typeface="Symbol" charset="2"/>
                <a:cs typeface="Symbol" charset="2"/>
              </a:rPr>
              <a:t>q</a:t>
            </a:r>
            <a:r>
              <a:rPr lang="en-US" altLang="ja-JP" dirty="0" smtClean="0"/>
              <a:t>=1% </a:t>
            </a:r>
            <a:r>
              <a:rPr lang="en-US" altLang="ja-JP" dirty="0"/>
              <a:t>assumed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60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 descr="2013-08-02 00.46.15.png"/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0" t="36907" r="18451" b="30304"/>
          <a:stretch/>
        </p:blipFill>
        <p:spPr>
          <a:xfrm>
            <a:off x="2685042" y="1330400"/>
            <a:ext cx="8421030" cy="40211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2996"/>
            <a:ext cx="8229600" cy="881251"/>
          </a:xfrm>
        </p:spPr>
        <p:txBody>
          <a:bodyPr/>
          <a:lstStyle/>
          <a:p>
            <a:r>
              <a:rPr lang="en-US" altLang="ja-JP" dirty="0" err="1" smtClean="0"/>
              <a:t>ePHENIX</a:t>
            </a:r>
            <a:r>
              <a:rPr lang="en-US" altLang="ja-JP" dirty="0" smtClean="0"/>
              <a:t> Strategy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24" name="Picture 5" descr="rich1-2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0" y="1265505"/>
            <a:ext cx="1817450" cy="2208707"/>
          </a:xfrm>
          <a:prstGeom prst="rect">
            <a:avLst/>
          </a:prstGeom>
        </p:spPr>
      </p:pic>
      <p:pic>
        <p:nvPicPr>
          <p:cNvPr id="25" name="Picture 6" descr="rich2_schemati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51" y="1155889"/>
            <a:ext cx="1738884" cy="2523290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>
            <a:off x="3567135" y="2181536"/>
            <a:ext cx="667534" cy="4884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Picture 5" descr="rich1-2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67" y="1307670"/>
            <a:ext cx="1951413" cy="2371509"/>
          </a:xfrm>
          <a:prstGeom prst="rect">
            <a:avLst/>
          </a:prstGeom>
        </p:spPr>
      </p:pic>
      <p:pic>
        <p:nvPicPr>
          <p:cNvPr id="28" name="Picture 9" descr="hpd-schematic_ne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6" y="4591613"/>
            <a:ext cx="2749550" cy="2076450"/>
          </a:xfrm>
          <a:prstGeom prst="rect">
            <a:avLst/>
          </a:prstGeom>
        </p:spPr>
      </p:pic>
      <p:sp>
        <p:nvSpPr>
          <p:cNvPr id="29" name="右矢印 28"/>
          <p:cNvSpPr/>
          <p:nvPr/>
        </p:nvSpPr>
        <p:spPr>
          <a:xfrm>
            <a:off x="3567135" y="5351588"/>
            <a:ext cx="667534" cy="4884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582462" y="5378326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CsI</a:t>
            </a:r>
            <a:r>
              <a:rPr lang="en-US" altLang="ja-JP" dirty="0" smtClean="0"/>
              <a:t>-GEM (RICH)</a:t>
            </a:r>
          </a:p>
        </p:txBody>
      </p:sp>
      <p:sp>
        <p:nvSpPr>
          <p:cNvPr id="31" name="右矢印 30"/>
          <p:cNvSpPr/>
          <p:nvPr/>
        </p:nvSpPr>
        <p:spPr>
          <a:xfrm rot="19053308">
            <a:off x="6284592" y="4297951"/>
            <a:ext cx="586128" cy="4558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1933142">
            <a:off x="6398561" y="2669939"/>
            <a:ext cx="549175" cy="4721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Freeform 10"/>
          <p:cNvSpPr/>
          <p:nvPr/>
        </p:nvSpPr>
        <p:spPr>
          <a:xfrm>
            <a:off x="7232924" y="3003224"/>
            <a:ext cx="1114019" cy="1404708"/>
          </a:xfrm>
          <a:custGeom>
            <a:avLst/>
            <a:gdLst>
              <a:gd name="connsiteX0" fmla="*/ 0 w 716165"/>
              <a:gd name="connsiteY0" fmla="*/ 914945 h 1829889"/>
              <a:gd name="connsiteX1" fmla="*/ 179041 w 716165"/>
              <a:gd name="connsiteY1" fmla="*/ 0 h 1829889"/>
              <a:gd name="connsiteX2" fmla="*/ 537124 w 716165"/>
              <a:gd name="connsiteY2" fmla="*/ 0 h 1829889"/>
              <a:gd name="connsiteX3" fmla="*/ 716165 w 716165"/>
              <a:gd name="connsiteY3" fmla="*/ 914945 h 1829889"/>
              <a:gd name="connsiteX4" fmla="*/ 537124 w 716165"/>
              <a:gd name="connsiteY4" fmla="*/ 1829889 h 1829889"/>
              <a:gd name="connsiteX5" fmla="*/ 179041 w 716165"/>
              <a:gd name="connsiteY5" fmla="*/ 1829889 h 1829889"/>
              <a:gd name="connsiteX6" fmla="*/ 0 w 716165"/>
              <a:gd name="connsiteY6" fmla="*/ 914945 h 1829889"/>
              <a:gd name="connsiteX0" fmla="*/ 0 w 727504"/>
              <a:gd name="connsiteY0" fmla="*/ 914945 h 1829889"/>
              <a:gd name="connsiteX1" fmla="*/ 179041 w 727504"/>
              <a:gd name="connsiteY1" fmla="*/ 0 h 1829889"/>
              <a:gd name="connsiteX2" fmla="*/ 537124 w 727504"/>
              <a:gd name="connsiteY2" fmla="*/ 0 h 1829889"/>
              <a:gd name="connsiteX3" fmla="*/ 716165 w 727504"/>
              <a:gd name="connsiteY3" fmla="*/ 914945 h 1829889"/>
              <a:gd name="connsiteX4" fmla="*/ 727504 w 727504"/>
              <a:gd name="connsiteY4" fmla="*/ 1824120 h 1829889"/>
              <a:gd name="connsiteX5" fmla="*/ 179041 w 727504"/>
              <a:gd name="connsiteY5" fmla="*/ 1829889 h 1829889"/>
              <a:gd name="connsiteX6" fmla="*/ 0 w 727504"/>
              <a:gd name="connsiteY6" fmla="*/ 914945 h 1829889"/>
              <a:gd name="connsiteX0" fmla="*/ 19993 w 747497"/>
              <a:gd name="connsiteY0" fmla="*/ 914945 h 1827005"/>
              <a:gd name="connsiteX1" fmla="*/ 199034 w 747497"/>
              <a:gd name="connsiteY1" fmla="*/ 0 h 1827005"/>
              <a:gd name="connsiteX2" fmla="*/ 557117 w 747497"/>
              <a:gd name="connsiteY2" fmla="*/ 0 h 1827005"/>
              <a:gd name="connsiteX3" fmla="*/ 736158 w 747497"/>
              <a:gd name="connsiteY3" fmla="*/ 914945 h 1827005"/>
              <a:gd name="connsiteX4" fmla="*/ 747497 w 747497"/>
              <a:gd name="connsiteY4" fmla="*/ 1824120 h 1827005"/>
              <a:gd name="connsiteX5" fmla="*/ 0 w 747497"/>
              <a:gd name="connsiteY5" fmla="*/ 1827005 h 1827005"/>
              <a:gd name="connsiteX6" fmla="*/ 19993 w 747497"/>
              <a:gd name="connsiteY6" fmla="*/ 914945 h 1827005"/>
              <a:gd name="connsiteX0" fmla="*/ 152399 w 879903"/>
              <a:gd name="connsiteY0" fmla="*/ 914945 h 1827005"/>
              <a:gd name="connsiteX1" fmla="*/ 0 w 879903"/>
              <a:gd name="connsiteY1" fmla="*/ 720749 h 1827005"/>
              <a:gd name="connsiteX2" fmla="*/ 689523 w 879903"/>
              <a:gd name="connsiteY2" fmla="*/ 0 h 1827005"/>
              <a:gd name="connsiteX3" fmla="*/ 868564 w 879903"/>
              <a:gd name="connsiteY3" fmla="*/ 914945 h 1827005"/>
              <a:gd name="connsiteX4" fmla="*/ 879903 w 879903"/>
              <a:gd name="connsiteY4" fmla="*/ 1824120 h 1827005"/>
              <a:gd name="connsiteX5" fmla="*/ 132406 w 879903"/>
              <a:gd name="connsiteY5" fmla="*/ 1827005 h 1827005"/>
              <a:gd name="connsiteX6" fmla="*/ 152399 w 879903"/>
              <a:gd name="connsiteY6" fmla="*/ 914945 h 1827005"/>
              <a:gd name="connsiteX0" fmla="*/ 372586 w 1100090"/>
              <a:gd name="connsiteY0" fmla="*/ 914945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72586 w 1100090"/>
              <a:gd name="connsiteY6" fmla="*/ 914945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958454 h 1469562"/>
              <a:gd name="connsiteX1" fmla="*/ 0 w 1100090"/>
              <a:gd name="connsiteY1" fmla="*/ 545513 h 1469562"/>
              <a:gd name="connsiteX2" fmla="*/ 638323 w 1100090"/>
              <a:gd name="connsiteY2" fmla="*/ 0 h 1469562"/>
              <a:gd name="connsiteX3" fmla="*/ 1088751 w 1100090"/>
              <a:gd name="connsiteY3" fmla="*/ 557502 h 1469562"/>
              <a:gd name="connsiteX4" fmla="*/ 1100090 w 1100090"/>
              <a:gd name="connsiteY4" fmla="*/ 1466677 h 1469562"/>
              <a:gd name="connsiteX5" fmla="*/ 352593 w 1100090"/>
              <a:gd name="connsiteY5" fmla="*/ 1469562 h 1469562"/>
              <a:gd name="connsiteX6" fmla="*/ 363932 w 1100090"/>
              <a:gd name="connsiteY6" fmla="*/ 958454 h 1469562"/>
              <a:gd name="connsiteX0" fmla="*/ 363932 w 1100090"/>
              <a:gd name="connsiteY0" fmla="*/ 958454 h 1469562"/>
              <a:gd name="connsiteX1" fmla="*/ 0 w 1100090"/>
              <a:gd name="connsiteY1" fmla="*/ 545513 h 1469562"/>
              <a:gd name="connsiteX2" fmla="*/ 638323 w 1100090"/>
              <a:gd name="connsiteY2" fmla="*/ 0 h 1469562"/>
              <a:gd name="connsiteX3" fmla="*/ 1051252 w 1100090"/>
              <a:gd name="connsiteY3" fmla="*/ 678653 h 1469562"/>
              <a:gd name="connsiteX4" fmla="*/ 1100090 w 1100090"/>
              <a:gd name="connsiteY4" fmla="*/ 1466677 h 1469562"/>
              <a:gd name="connsiteX5" fmla="*/ 352593 w 1100090"/>
              <a:gd name="connsiteY5" fmla="*/ 1469562 h 1469562"/>
              <a:gd name="connsiteX6" fmla="*/ 363932 w 1100090"/>
              <a:gd name="connsiteY6" fmla="*/ 958454 h 1469562"/>
              <a:gd name="connsiteX0" fmla="*/ 363932 w 1080139"/>
              <a:gd name="connsiteY0" fmla="*/ 958454 h 1469562"/>
              <a:gd name="connsiteX1" fmla="*/ 0 w 1080139"/>
              <a:gd name="connsiteY1" fmla="*/ 545513 h 1469562"/>
              <a:gd name="connsiteX2" fmla="*/ 638323 w 1080139"/>
              <a:gd name="connsiteY2" fmla="*/ 0 h 1469562"/>
              <a:gd name="connsiteX3" fmla="*/ 1051252 w 1080139"/>
              <a:gd name="connsiteY3" fmla="*/ 678653 h 1469562"/>
              <a:gd name="connsiteX4" fmla="*/ 1080139 w 1080139"/>
              <a:gd name="connsiteY4" fmla="*/ 1464754 h 1469562"/>
              <a:gd name="connsiteX5" fmla="*/ 352593 w 1080139"/>
              <a:gd name="connsiteY5" fmla="*/ 1469562 h 1469562"/>
              <a:gd name="connsiteX6" fmla="*/ 363932 w 108013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20954 h 1432062"/>
              <a:gd name="connsiteX1" fmla="*/ 0 w 1114019"/>
              <a:gd name="connsiteY1" fmla="*/ 508013 h 1432062"/>
              <a:gd name="connsiteX2" fmla="*/ 595055 w 1114019"/>
              <a:gd name="connsiteY2" fmla="*/ 0 h 1432062"/>
              <a:gd name="connsiteX3" fmla="*/ 1051252 w 1114019"/>
              <a:gd name="connsiteY3" fmla="*/ 641153 h 1432062"/>
              <a:gd name="connsiteX4" fmla="*/ 1080139 w 1114019"/>
              <a:gd name="connsiteY4" fmla="*/ 1427254 h 1432062"/>
              <a:gd name="connsiteX5" fmla="*/ 352593 w 1114019"/>
              <a:gd name="connsiteY5" fmla="*/ 1432062 h 1432062"/>
              <a:gd name="connsiteX6" fmla="*/ 363932 w 1114019"/>
              <a:gd name="connsiteY6" fmla="*/ 920954 h 1432062"/>
              <a:gd name="connsiteX0" fmla="*/ 363932 w 1114019"/>
              <a:gd name="connsiteY0" fmla="*/ 920954 h 1432062"/>
              <a:gd name="connsiteX1" fmla="*/ 0 w 1114019"/>
              <a:gd name="connsiteY1" fmla="*/ 508013 h 1432062"/>
              <a:gd name="connsiteX2" fmla="*/ 595055 w 1114019"/>
              <a:gd name="connsiteY2" fmla="*/ 0 h 1432062"/>
              <a:gd name="connsiteX3" fmla="*/ 1051252 w 1114019"/>
              <a:gd name="connsiteY3" fmla="*/ 641153 h 1432062"/>
              <a:gd name="connsiteX4" fmla="*/ 1080139 w 1114019"/>
              <a:gd name="connsiteY4" fmla="*/ 1427254 h 1432062"/>
              <a:gd name="connsiteX5" fmla="*/ 352593 w 1114019"/>
              <a:gd name="connsiteY5" fmla="*/ 1432062 h 1432062"/>
              <a:gd name="connsiteX6" fmla="*/ 363932 w 1114019"/>
              <a:gd name="connsiteY6" fmla="*/ 920954 h 1432062"/>
              <a:gd name="connsiteX0" fmla="*/ 363932 w 1114019"/>
              <a:gd name="connsiteY0" fmla="*/ 89360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51252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63932 w 1114019"/>
              <a:gd name="connsiteY6" fmla="*/ 893600 h 1404708"/>
              <a:gd name="connsiteX0" fmla="*/ 363932 w 1114019"/>
              <a:gd name="connsiteY0" fmla="*/ 89360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63932 w 1114019"/>
              <a:gd name="connsiteY6" fmla="*/ 89360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019" h="1404708">
                <a:moveTo>
                  <a:pt x="325832" y="889790"/>
                </a:moveTo>
                <a:cubicBezTo>
                  <a:pt x="158957" y="571139"/>
                  <a:pt x="153281" y="585134"/>
                  <a:pt x="0" y="480659"/>
                </a:cubicBezTo>
                <a:lnTo>
                  <a:pt x="581378" y="0"/>
                </a:lnTo>
                <a:cubicBezTo>
                  <a:pt x="753635" y="182950"/>
                  <a:pt x="882215" y="256455"/>
                  <a:pt x="1019990" y="613799"/>
                </a:cubicBezTo>
                <a:cubicBezTo>
                  <a:pt x="1112970" y="976648"/>
                  <a:pt x="1114019" y="1003975"/>
                  <a:pt x="1080139" y="1399900"/>
                </a:cubicBezTo>
                <a:lnTo>
                  <a:pt x="352593" y="1404708"/>
                </a:lnTo>
                <a:cubicBezTo>
                  <a:pt x="386181" y="1105976"/>
                  <a:pt x="384513" y="1173559"/>
                  <a:pt x="325832" y="88979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50000"/>
                </a:schemeClr>
              </a:gs>
              <a:gs pos="65000">
                <a:schemeClr val="accent4">
                  <a:tint val="32000"/>
                  <a:satMod val="250000"/>
                  <a:alpha val="50000"/>
                </a:schemeClr>
              </a:gs>
              <a:gs pos="100000">
                <a:schemeClr val="accent5">
                  <a:lumMod val="60000"/>
                  <a:lumOff val="40000"/>
                  <a:alpha val="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36" name="Rectangle 17"/>
          <p:cNvSpPr/>
          <p:nvPr/>
        </p:nvSpPr>
        <p:spPr>
          <a:xfrm>
            <a:off x="7529312" y="3530275"/>
            <a:ext cx="76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7CCA62">
                    <a:lumMod val="50000"/>
                  </a:srgbClr>
                </a:solidFill>
                <a:latin typeface="Calibri"/>
              </a:rPr>
              <a:t>RICH</a:t>
            </a:r>
            <a:endParaRPr lang="en-US" sz="1800" dirty="0">
              <a:solidFill>
                <a:srgbClr val="7CCA6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7" name="Rectangle 63"/>
          <p:cNvSpPr/>
          <p:nvPr/>
        </p:nvSpPr>
        <p:spPr>
          <a:xfrm rot="3278958">
            <a:off x="7735527" y="3194139"/>
            <a:ext cx="755158" cy="5042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  <a:alpha val="50000"/>
                </a:schemeClr>
              </a:gs>
              <a:gs pos="65000">
                <a:schemeClr val="accent4">
                  <a:tint val="32000"/>
                  <a:satMod val="250000"/>
                  <a:alpha val="50000"/>
                </a:schemeClr>
              </a:gs>
              <a:gs pos="100000">
                <a:schemeClr val="accent5">
                  <a:lumMod val="60000"/>
                  <a:lumOff val="40000"/>
                  <a:alpha val="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38" name="Rectangle 64"/>
          <p:cNvSpPr/>
          <p:nvPr/>
        </p:nvSpPr>
        <p:spPr>
          <a:xfrm rot="3182315">
            <a:off x="7767124" y="3008913"/>
            <a:ext cx="946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7CCA62">
                    <a:lumMod val="50000"/>
                  </a:srgbClr>
                </a:solidFill>
                <a:latin typeface="Calibri"/>
              </a:rPr>
              <a:t>AreoGel</a:t>
            </a:r>
            <a:endParaRPr lang="en-US" sz="1800" dirty="0">
              <a:solidFill>
                <a:srgbClr val="7CCA6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203026" y="1535205"/>
            <a:ext cx="126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1m</a:t>
            </a:r>
          </a:p>
          <a:p>
            <a:r>
              <a:rPr lang="en-US" altLang="ja-JP" dirty="0" smtClean="0"/>
              <a:t>Path length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402797" y="4891846"/>
            <a:ext cx="8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B-Field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233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9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Technological Challenge fo</a:t>
            </a:r>
            <a:r>
              <a:rPr lang="en-US" altLang="ja-JP" dirty="0" smtClean="0"/>
              <a:t>r </a:t>
            </a:r>
            <a:r>
              <a:rPr lang="en-US" altLang="ja-JP" dirty="0" err="1" smtClean="0"/>
              <a:t>eRHIC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22276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Photon Detector</a:t>
            </a:r>
          </a:p>
          <a:p>
            <a:pPr lvl="1"/>
            <a:r>
              <a:rPr lang="en-US" altLang="ja-JP" dirty="0"/>
              <a:t> </a:t>
            </a:r>
            <a:r>
              <a:rPr lang="en-US" altLang="ja-JP" dirty="0" smtClean="0"/>
              <a:t>(Hybrid) PMT doesn’t work in B-field</a:t>
            </a:r>
          </a:p>
          <a:p>
            <a:pPr marL="457200" lvl="1" indent="0">
              <a:buNone/>
            </a:pPr>
            <a:r>
              <a:rPr lang="en-US" altLang="ja-JP" dirty="0" smtClean="0"/>
              <a:t>-&gt; </a:t>
            </a:r>
            <a:r>
              <a:rPr lang="en-US" altLang="ja-JP" dirty="0" err="1" smtClean="0"/>
              <a:t>ePHENIX</a:t>
            </a:r>
            <a:r>
              <a:rPr lang="en-US" altLang="ja-JP" dirty="0" smtClean="0"/>
              <a:t> Choice :  R&amp;D fund for </a:t>
            </a:r>
            <a:r>
              <a:rPr lang="en-US" altLang="ja-JP" dirty="0" err="1" smtClean="0"/>
              <a:t>CsI</a:t>
            </a:r>
            <a:r>
              <a:rPr lang="en-US" altLang="ja-JP" dirty="0" smtClean="0"/>
              <a:t>-GEM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 descr="2013-08-02 00.0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23333" r="14363" b="18813"/>
          <a:stretch/>
        </p:blipFill>
        <p:spPr>
          <a:xfrm>
            <a:off x="1953759" y="2890399"/>
            <a:ext cx="5210025" cy="39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Objectives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D699677-6767-4FD3-9785-BAFE6C7A3C2C}" type="datetime1">
              <a:rPr lang="en-US" smtClean="0"/>
              <a:t>2013/08/01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92107" y="6280150"/>
            <a:ext cx="457200" cy="441325"/>
          </a:xfrm>
        </p:spPr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13</a:t>
            </a:fld>
            <a:endParaRPr kumimoji="0"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152400" y="1417638"/>
            <a:ext cx="8534400" cy="45994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Test of Ring-Imaging Cherenkov detector prototype</a:t>
            </a:r>
          </a:p>
          <a:p>
            <a:pPr lvl="1"/>
            <a:r>
              <a:rPr lang="en-US" dirty="0" smtClean="0"/>
              <a:t>Photocathode in field</a:t>
            </a:r>
          </a:p>
          <a:p>
            <a:pPr lvl="2"/>
            <a:r>
              <a:rPr lang="en-US" dirty="0" smtClean="0"/>
              <a:t>CsI-GEM</a:t>
            </a:r>
          </a:p>
          <a:p>
            <a:pPr lvl="1"/>
            <a:r>
              <a:rPr lang="en-US" dirty="0" smtClean="0"/>
              <a:t>Mirror in deep UV</a:t>
            </a:r>
            <a:endParaRPr lang="en-US" dirty="0"/>
          </a:p>
          <a:p>
            <a:pPr lvl="2"/>
            <a:r>
              <a:rPr lang="en-US" dirty="0"/>
              <a:t>MgF</a:t>
            </a:r>
            <a:r>
              <a:rPr lang="en-US" baseline="-25000" dirty="0"/>
              <a:t>2 </a:t>
            </a:r>
            <a:r>
              <a:rPr lang="en-US" dirty="0"/>
              <a:t>coating</a:t>
            </a:r>
          </a:p>
          <a:p>
            <a:pPr lvl="1"/>
            <a:r>
              <a:rPr lang="en-US" dirty="0" smtClean="0"/>
              <a:t>Single Photon Capability</a:t>
            </a:r>
          </a:p>
          <a:p>
            <a:pPr lvl="2"/>
            <a:r>
              <a:rPr lang="en-US" dirty="0" smtClean="0"/>
              <a:t>quintuple GEM stack with APV25-SRS</a:t>
            </a:r>
          </a:p>
          <a:p>
            <a:pPr lvl="1"/>
            <a:r>
              <a:rPr lang="en-US" dirty="0" smtClean="0"/>
              <a:t>Radiator choice:</a:t>
            </a:r>
          </a:p>
          <a:p>
            <a:pPr lvl="2"/>
            <a:r>
              <a:rPr lang="en-US" dirty="0" smtClean="0"/>
              <a:t>CF</a:t>
            </a:r>
            <a:r>
              <a:rPr lang="en-US" baseline="-25000" dirty="0" smtClean="0"/>
              <a:t>4</a:t>
            </a:r>
          </a:p>
          <a:p>
            <a:endParaRPr lang="en-US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67000" y="2814593"/>
            <a:ext cx="6002079" cy="2371725"/>
            <a:chOff x="2667000" y="2179673"/>
            <a:chExt cx="6002079" cy="23717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953" y="2179673"/>
              <a:ext cx="2574126" cy="237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2667000" y="2590800"/>
              <a:ext cx="3427953" cy="774735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048000" y="2700292"/>
            <a:ext cx="5782836" cy="2600325"/>
            <a:chOff x="3048000" y="2065372"/>
            <a:chExt cx="5782836" cy="260032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736" y="2065372"/>
              <a:ext cx="3086100" cy="2600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3048000" y="3365535"/>
              <a:ext cx="2696736" cy="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76800" y="2707380"/>
            <a:ext cx="4072507" cy="2322513"/>
            <a:chOff x="4876800" y="2072460"/>
            <a:chExt cx="4072507" cy="23225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882" y="2072460"/>
              <a:ext cx="3273425" cy="2322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4876800" y="3233716"/>
              <a:ext cx="799082" cy="59000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26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May/June @ SLAC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AEC68-F86A-49A5-8EEA-BA40E6333137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3" y="846326"/>
            <a:ext cx="4987877" cy="387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869" y="1446193"/>
            <a:ext cx="3547893" cy="177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76" y="3791158"/>
            <a:ext cx="4120173" cy="27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5636" y="4726384"/>
            <a:ext cx="45007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Spherical mirror makes ring:</a:t>
            </a:r>
          </a:p>
          <a:p>
            <a:pPr marL="742928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 </a:t>
            </a:r>
            <a:r>
              <a:rPr kumimoji="1"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Cherenkov Angle</a:t>
            </a:r>
            <a:endParaRPr kumimoji="1"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Here: system running w/ </a:t>
            </a:r>
            <a:r>
              <a:rPr kumimoji="1" lang="en-US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  <a:r>
              <a:rPr kumimoji="1"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Readout APV25 via SRS.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Ready for Test Beam.</a:t>
            </a:r>
            <a:endParaRPr kumimoji="1"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1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Results: Rings and more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67DD2-8372-4502-ABF5-3239B5CD532E}" type="datetime1">
              <a:rPr lang="en-US" smtClean="0"/>
              <a:t>2013/08/01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15</a:t>
            </a:fld>
            <a:endParaRPr kumimoji="0"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44706"/>
            <a:ext cx="2682303" cy="2596008"/>
          </a:xfrm>
        </p:spPr>
      </p:pic>
      <p:pic>
        <p:nvPicPr>
          <p:cNvPr id="1026" name="Picture 2" descr="C:\Users\kdehmelt\Y2013\TestBeam2012-13\ESTB_SLAC\pics\TB_SLAC_June03\PixFromSBEIC\BeamRun_Jun1\3125_presentData_Ipromiseitsreversebia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36" y="1676400"/>
            <a:ext cx="3092664" cy="20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dehmelt\Y2013\TestBeam2012-13\ESTB_SLAC\pics\TB_SLAC_June03\PixFromSBEIC\BeamRun_Jun1\3126_padPlane_ACTUALLYthisBEAUTIFU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13" y="3931128"/>
            <a:ext cx="2490487" cy="24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dehmelt\Y2013\TestBeam2012-13\ESTB_SLAC\pics\TB_SLAC_June03\PixFromSBEIC\BeamRun_Jun1\3126_padPlane_BEAUTIFU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7" y="3947597"/>
            <a:ext cx="2490487" cy="24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2070080"/>
            <a:ext cx="33313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Home-grown DAQ allows </a:t>
            </a:r>
            <a:br>
              <a:rPr lang="en-US" dirty="0" smtClean="0"/>
            </a:br>
            <a:r>
              <a:rPr lang="en-US" dirty="0" smtClean="0"/>
              <a:t>us to readout SRS and</a:t>
            </a:r>
            <a:br>
              <a:rPr lang="en-US" dirty="0" smtClean="0"/>
            </a:br>
            <a:r>
              <a:rPr lang="en-US" dirty="0" smtClean="0"/>
              <a:t>FADC to get chamber and</a:t>
            </a:r>
            <a:br>
              <a:rPr lang="en-US" dirty="0" smtClean="0"/>
            </a:br>
            <a:r>
              <a:rPr lang="en-US" dirty="0" smtClean="0"/>
              <a:t>beam counters into single </a:t>
            </a:r>
            <a:br>
              <a:rPr lang="en-US" dirty="0" smtClean="0"/>
            </a:br>
            <a:r>
              <a:rPr lang="en-US" dirty="0" smtClean="0"/>
              <a:t>data file.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RINGS!!!!!!!!!!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Data taken: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FWD &amp; reverse bias.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Gain Scans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Relative GEM variation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idiszQ2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86" y="4447560"/>
            <a:ext cx="3885308" cy="1678604"/>
          </a:xfrm>
          <a:prstGeom prst="rect">
            <a:avLst/>
          </a:prstGeom>
        </p:spPr>
      </p:pic>
      <p:sp>
        <p:nvSpPr>
          <p:cNvPr id="22" name="Right Triangle 21"/>
          <p:cNvSpPr/>
          <p:nvPr/>
        </p:nvSpPr>
        <p:spPr>
          <a:xfrm flipH="1">
            <a:off x="7962165" y="4701233"/>
            <a:ext cx="989562" cy="1236313"/>
          </a:xfrm>
          <a:prstGeom prst="rtTriangle">
            <a:avLst/>
          </a:prstGeom>
          <a:solidFill>
            <a:schemeClr val="tx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PID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8229600" cy="37531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Central PID: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Mid rapidity has some high momentum tracks, but most are in hadron direction.</a:t>
            </a:r>
          </a:p>
          <a:p>
            <a:r>
              <a:rPr lang="en-US" dirty="0" smtClean="0"/>
              <a:t>PID detector works in tight spatial constraint 10 ~ 30 </a:t>
            </a:r>
            <a:r>
              <a:rPr lang="en-US" dirty="0" smtClean="0"/>
              <a:t>cm, technology choice is DIRC.  DIRC distinguish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-K up to ~4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445622" y="4477958"/>
            <a:ext cx="4146223" cy="17912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For SIDIS, cut on z= </a:t>
            </a:r>
            <a:r>
              <a:rPr lang="en-US" dirty="0" err="1"/>
              <a:t>P•p</a:t>
            </a:r>
            <a:r>
              <a:rPr lang="en-US" dirty="0"/>
              <a:t>/</a:t>
            </a:r>
            <a:r>
              <a:rPr lang="en-US" dirty="0" err="1"/>
              <a:t>P•</a:t>
            </a:r>
            <a:r>
              <a:rPr lang="en-US" dirty="0" err="1" smtClean="0"/>
              <a:t>q</a:t>
            </a:r>
            <a:endParaRPr lang="en-US" dirty="0" smtClean="0"/>
          </a:p>
          <a:p>
            <a:r>
              <a:rPr lang="en-US" dirty="0" smtClean="0"/>
              <a:t>z&gt;0.2 standard cut</a:t>
            </a:r>
          </a:p>
          <a:p>
            <a:pP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Can measure dark blue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region in central </a:t>
            </a:r>
            <a:r>
              <a:rPr lang="en-US" dirty="0" smtClean="0">
                <a:sym typeface="Wingdings"/>
              </a:rPr>
              <a:t>arm</a:t>
            </a:r>
            <a:endParaRPr lang="en-US" dirty="0" smtClean="0"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C3E7-D5FF-F545-8BC3-46422BEC7601}" type="slidenum">
              <a:rPr lang="en-US" smtClean="0"/>
              <a:t>16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39679" y="1337237"/>
            <a:ext cx="8547121" cy="2025018"/>
            <a:chOff x="139679" y="1581457"/>
            <a:chExt cx="8547121" cy="2025018"/>
          </a:xfrm>
        </p:grpSpPr>
        <p:grpSp>
          <p:nvGrpSpPr>
            <p:cNvPr id="13" name="Group 12"/>
            <p:cNvGrpSpPr/>
            <p:nvPr/>
          </p:nvGrpSpPr>
          <p:grpSpPr>
            <a:xfrm>
              <a:off x="457200" y="1581457"/>
              <a:ext cx="8229600" cy="1703301"/>
              <a:chOff x="3716894" y="1581457"/>
              <a:chExt cx="4969906" cy="1703301"/>
            </a:xfrm>
          </p:grpSpPr>
          <p:pic>
            <p:nvPicPr>
              <p:cNvPr id="6" name="Picture 5" descr="sidishadronkin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6894" y="1581457"/>
                <a:ext cx="4969906" cy="1703301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4652907" y="2945087"/>
                <a:ext cx="378582" cy="180928"/>
              </a:xfrm>
              <a:prstGeom prst="rect">
                <a:avLst/>
              </a:prstGeom>
              <a:solidFill>
                <a:schemeClr val="accent2">
                  <a:alpha val="19000"/>
                </a:scheme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308838" y="2945087"/>
                <a:ext cx="378582" cy="186796"/>
              </a:xfrm>
              <a:prstGeom prst="rect">
                <a:avLst/>
              </a:prstGeom>
              <a:solidFill>
                <a:schemeClr val="accent2">
                  <a:alpha val="19000"/>
                </a:scheme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98352" y="1913852"/>
              <a:ext cx="752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5x100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58692" y="1913852"/>
              <a:ext cx="86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10x250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9679" y="2098518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8150" y="3237143"/>
              <a:ext cx="323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h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192672" y="5568214"/>
            <a:ext cx="78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&gt;1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 flipH="1">
            <a:off x="5898203" y="4823343"/>
            <a:ext cx="916290" cy="1114203"/>
          </a:xfrm>
          <a:prstGeom prst="rtTriangle">
            <a:avLst/>
          </a:prstGeom>
          <a:solidFill>
            <a:schemeClr val="tx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831449" y="4945453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96515" y="598701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68855" y="4477958"/>
            <a:ext cx="101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 z in 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|&lt;1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4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BaBar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C3E7-D5FF-F545-8BC3-46422BEC7601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 descr="ba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9" y="1417638"/>
            <a:ext cx="6143959" cy="44586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70820" y="2590039"/>
            <a:ext cx="1083272" cy="1095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DIRC</a:t>
            </a:r>
            <a:endParaRPr kumimoji="1" lang="ja-JP" altLang="en-US" dirty="0"/>
          </a:p>
        </p:txBody>
      </p:sp>
      <p:pic>
        <p:nvPicPr>
          <p:cNvPr id="7" name="コンテンツ プレースホルダー 6" descr="DIRC_log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71" b="-11871"/>
          <a:stretch>
            <a:fillRect/>
          </a:stretch>
        </p:blipFill>
        <p:spPr>
          <a:xfrm>
            <a:off x="457200" y="0"/>
            <a:ext cx="8229600" cy="4525963"/>
          </a:xfrm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4391025"/>
            <a:ext cx="2132012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4518025"/>
            <a:ext cx="22479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5888" y="3989388"/>
            <a:ext cx="8899525" cy="24257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DIRC (</a:t>
            </a:r>
            <a:r>
              <a:rPr lang="en-US" sz="2000" dirty="0">
                <a:solidFill>
                  <a:srgbClr val="0000FF"/>
                </a:solidFill>
              </a:rPr>
              <a:t>Detection of Internally Reflected Cherenkov </a:t>
            </a:r>
            <a:r>
              <a:rPr lang="en-US" sz="2000" dirty="0" smtClean="0">
                <a:solidFill>
                  <a:srgbClr val="0000FF"/>
                </a:solidFill>
              </a:rPr>
              <a:t>light)</a:t>
            </a:r>
            <a:endParaRPr lang="en-GB" sz="200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Path length ~ 10cm 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Quartz </a:t>
            </a: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as radiator and as light guide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Effective </a:t>
            </a: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at low momenta </a:t>
            </a:r>
          </a:p>
          <a:p>
            <a:pPr>
              <a:spcBef>
                <a:spcPts val="0"/>
              </a:spcBef>
              <a:buClr>
                <a:srgbClr val="0000FF"/>
              </a:buClr>
            </a:pP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(</a:t>
            </a: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 </a:t>
            </a: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&lt; 4 </a:t>
            </a:r>
            <a:r>
              <a:rPr lang="en-GB" sz="16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/c)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endParaRPr lang="en-GB" sz="1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The </a:t>
            </a: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only existing DIRC was in </a:t>
            </a:r>
            <a:endParaRPr lang="en-GB" sz="16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ts val="0"/>
              </a:spcBef>
              <a:buClr>
                <a:srgbClr val="0000FF"/>
              </a:buClr>
            </a:pP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operation </a:t>
            </a: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at </a:t>
            </a: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BABAR</a:t>
            </a:r>
          </a:p>
          <a:p>
            <a:pPr>
              <a:spcBef>
                <a:spcPts val="0"/>
              </a:spcBef>
              <a:buClr>
                <a:srgbClr val="0000FF"/>
              </a:buClr>
            </a:pPr>
            <a:r>
              <a:rPr lang="en-GB" sz="1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PANDA is planning two</a:t>
            </a:r>
            <a:endParaRPr lang="en-GB" sz="1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342900">
              <a:spcBef>
                <a:spcPct val="20000"/>
              </a:spcBef>
            </a:pPr>
            <a:endParaRPr lang="en-GB" sz="2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0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7962" r="-7962"/>
          <a:stretch>
            <a:fillRect/>
          </a:stretch>
        </p:blipFill>
        <p:spPr>
          <a:xfrm>
            <a:off x="-672377" y="700045"/>
            <a:ext cx="10113771" cy="5562185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Principle of DIRC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313029"/>
            <a:ext cx="728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from Thomas </a:t>
            </a:r>
            <a:r>
              <a:rPr kumimoji="1" lang="en-US" altLang="ja-JP" dirty="0" err="1" smtClean="0"/>
              <a:t>Hdig</a:t>
            </a:r>
            <a:r>
              <a:rPr kumimoji="1" lang="en-US" altLang="ja-JP" dirty="0" smtClean="0"/>
              <a:t>, 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Workshop on Higher Luminosity B Factory 2012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13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Table of 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Requirements</a:t>
            </a:r>
          </a:p>
          <a:p>
            <a:pPr lvl="1"/>
            <a:r>
              <a:rPr lang="en-US" altLang="ja-JP" dirty="0" smtClean="0"/>
              <a:t>Kinetic Coverage (p, rapidity)</a:t>
            </a:r>
          </a:p>
          <a:p>
            <a:r>
              <a:rPr kumimoji="1" lang="en-US" altLang="ja-JP" dirty="0" smtClean="0"/>
              <a:t>Technological Choice, Existing Detectors</a:t>
            </a:r>
          </a:p>
          <a:p>
            <a:r>
              <a:rPr lang="en-US" altLang="ja-JP" dirty="0" err="1" smtClean="0"/>
              <a:t>ePHENIX</a:t>
            </a:r>
            <a:r>
              <a:rPr lang="en-US" altLang="ja-JP" dirty="0" smtClean="0"/>
              <a:t> Design Concerns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RICH  (Forward)</a:t>
            </a:r>
          </a:p>
          <a:p>
            <a:pPr lvl="1"/>
            <a:r>
              <a:rPr lang="en-US" altLang="ja-JP" dirty="0" smtClean="0"/>
              <a:t>DIRC (Central)</a:t>
            </a:r>
          </a:p>
          <a:p>
            <a:r>
              <a:rPr lang="en-US" altLang="ja-JP" dirty="0" smtClean="0"/>
              <a:t>Photon Detector </a:t>
            </a:r>
          </a:p>
          <a:p>
            <a:pPr marL="457200" lvl="1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58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Reflaction</a:t>
            </a:r>
            <a:r>
              <a:rPr kumimoji="1" lang="en-US" altLang="ja-JP" dirty="0" smtClean="0"/>
              <a:t> Index</a:t>
            </a:r>
            <a:endParaRPr kumimoji="1" lang="ja-JP" altLang="en-US" dirty="0"/>
          </a:p>
        </p:txBody>
      </p:sp>
      <p:pic>
        <p:nvPicPr>
          <p:cNvPr id="4" name="コンテンツ プレースホルダー 3" descr="dirc_sid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6" b="-2696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56071" y="5665481"/>
            <a:ext cx="174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&lt;n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&gt; = 1.473</a:t>
            </a:r>
          </a:p>
          <a:p>
            <a:r>
              <a:rPr lang="en-US" altLang="ja-JP" dirty="0" smtClean="0"/>
              <a:t>n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 (nitrogen) ~ 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590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741"/>
          </a:xfrm>
        </p:spPr>
        <p:txBody>
          <a:bodyPr/>
          <a:lstStyle/>
          <a:p>
            <a:r>
              <a:rPr kumimoji="1" lang="en-US" altLang="ja-JP" dirty="0" smtClean="0"/>
              <a:t>RING Image of DIRC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6541" r="-6541"/>
          <a:stretch>
            <a:fillRect/>
          </a:stretch>
        </p:blipFill>
        <p:spPr>
          <a:xfrm>
            <a:off x="-85345" y="1050379"/>
            <a:ext cx="9629095" cy="5295631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0" y="6534834"/>
            <a:ext cx="728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Slide from Thomas </a:t>
            </a:r>
            <a:r>
              <a:rPr lang="en-US" altLang="ja-JP" dirty="0" err="1"/>
              <a:t>Hdig</a:t>
            </a:r>
            <a:r>
              <a:rPr lang="en-US" altLang="ja-JP" dirty="0"/>
              <a:t>, 3</a:t>
            </a:r>
            <a:r>
              <a:rPr lang="en-US" altLang="ja-JP" baseline="30000" dirty="0"/>
              <a:t>rd</a:t>
            </a:r>
            <a:r>
              <a:rPr lang="en-US" altLang="ja-JP" dirty="0"/>
              <a:t> Workshop on Higher Luminosity B Factory 2012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250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DIRC Performance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7067" r="-7067"/>
          <a:stretch>
            <a:fillRect/>
          </a:stretch>
        </p:blipFill>
        <p:spPr>
          <a:xfrm>
            <a:off x="2980357" y="3249373"/>
            <a:ext cx="6163643" cy="3389766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4666348" y="2880041"/>
            <a:ext cx="402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Plot from  </a:t>
            </a:r>
            <a:r>
              <a:rPr kumimoji="1" lang="en-US" altLang="ja-JP" dirty="0" err="1" smtClean="0"/>
              <a:t>Jochen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Schwiening</a:t>
            </a:r>
            <a:r>
              <a:rPr kumimoji="1" lang="en-US" altLang="ja-JP" dirty="0" smtClean="0"/>
              <a:t>, RHIC2004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" y="513823"/>
            <a:ext cx="4511159" cy="476062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25838" y="846138"/>
            <a:ext cx="176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SLAC-PUB-10516</a:t>
            </a:r>
            <a:endParaRPr kumimoji="1" lang="ja-JP" alt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78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0933" y="54505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Efficiency and </a:t>
            </a:r>
            <a:r>
              <a:rPr kumimoji="1" lang="en-US" altLang="ja-JP" dirty="0" err="1" smtClean="0"/>
              <a:t>Mis</a:t>
            </a:r>
            <a:r>
              <a:rPr lang="en-US" altLang="ja-JP" dirty="0" smtClean="0"/>
              <a:t>-ID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48971" r="-48971"/>
          <a:stretch>
            <a:fillRect/>
          </a:stretch>
        </p:blipFill>
        <p:spPr>
          <a:xfrm>
            <a:off x="-2536891" y="1197505"/>
            <a:ext cx="9654629" cy="5309674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80" y="1197505"/>
            <a:ext cx="4325511" cy="4978418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80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and Ideas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2013/08/02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24</a:t>
            </a:fld>
            <a:endParaRPr kumimoji="0" 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Study in progress to achieve as close as possible to the established performance of other facility COMPASS/</a:t>
            </a:r>
            <a:r>
              <a:rPr lang="en-US" altLang="ja-JP" dirty="0" err="1" smtClean="0"/>
              <a:t>LHCb</a:t>
            </a:r>
            <a:r>
              <a:rPr lang="en-US" altLang="ja-JP" dirty="0" smtClean="0"/>
              <a:t> within </a:t>
            </a:r>
            <a:r>
              <a:rPr lang="en-US" altLang="ja-JP" dirty="0" err="1" smtClean="0"/>
              <a:t>ePHENIX</a:t>
            </a:r>
            <a:r>
              <a:rPr lang="en-US" altLang="ja-JP" dirty="0" smtClean="0"/>
              <a:t> constraint (B-field, spatial constraint.</a:t>
            </a:r>
          </a:p>
          <a:p>
            <a:r>
              <a:rPr lang="en-US" altLang="ja-JP" dirty="0" smtClean="0"/>
              <a:t>Focusing DIRC (intended design for Super-B). Compact enough to employ </a:t>
            </a:r>
            <a:r>
              <a:rPr lang="en-US" altLang="ja-JP" dirty="0" err="1" smtClean="0"/>
              <a:t>SiPM</a:t>
            </a:r>
            <a:r>
              <a:rPr lang="en-US" altLang="ja-JP" dirty="0"/>
              <a:t> </a:t>
            </a:r>
            <a:r>
              <a:rPr lang="en-US" altLang="ja-JP" dirty="0" smtClean="0"/>
              <a:t>for better </a:t>
            </a:r>
            <a:r>
              <a:rPr lang="en-US" altLang="ja-JP" i="1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c</a:t>
            </a:r>
            <a:r>
              <a:rPr lang="en-US" altLang="ja-JP" dirty="0" smtClean="0"/>
              <a:t> measurement + fine timing measurement.</a:t>
            </a:r>
            <a:endParaRPr kumimoji="1" lang="en-US" altLang="ja-JP" dirty="0" smtClean="0"/>
          </a:p>
          <a:p>
            <a:r>
              <a:rPr lang="en-US" altLang="ja-JP" dirty="0" err="1" smtClean="0"/>
              <a:t>Microchannel</a:t>
            </a:r>
            <a:r>
              <a:rPr lang="en-US" altLang="ja-JP" dirty="0" smtClean="0"/>
              <a:t> Plates Detectors instead of Aerogel.</a:t>
            </a:r>
          </a:p>
          <a:p>
            <a:r>
              <a:rPr kumimoji="1" lang="en-US" altLang="ja-JP" dirty="0" smtClean="0"/>
              <a:t>TPC+HBD hybrid to expand PID in higher momentum region. (P20 of Jin’s Talk)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311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91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TPC/HBD Design Progress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C999-37E0-4CFC-A665-DAEC860B8CFF}" type="datetime1">
              <a:rPr lang="en-US" smtClean="0"/>
              <a:t>2013/08/01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26</a:t>
            </a:fld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81400" y="3810000"/>
            <a:ext cx="5254752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Central arm tracking via TPC.</a:t>
            </a:r>
          </a:p>
          <a:p>
            <a:r>
              <a:rPr lang="en-US" dirty="0" smtClean="0"/>
              <a:t>Central arm dominantly low p.</a:t>
            </a:r>
          </a:p>
          <a:p>
            <a:pPr lvl="1"/>
            <a:r>
              <a:rPr lang="en-US" dirty="0" smtClean="0"/>
              <a:t>Low Mass Tracking.</a:t>
            </a:r>
          </a:p>
          <a:p>
            <a:pPr lvl="1"/>
            <a:r>
              <a:rPr lang="en-US" dirty="0" smtClean="0"/>
              <a:t>Hadron ID from </a:t>
            </a:r>
            <a:r>
              <a:rPr lang="en-US" dirty="0" err="1" smtClean="0"/>
              <a:t>dE</a:t>
            </a:r>
            <a:r>
              <a:rPr lang="en-US" dirty="0" smtClean="0"/>
              <a:t>/dx.</a:t>
            </a:r>
          </a:p>
          <a:p>
            <a:pPr lvl="1"/>
            <a:r>
              <a:rPr lang="en-US" dirty="0" err="1"/>
              <a:t>e</a:t>
            </a:r>
            <a:r>
              <a:rPr lang="en-US" dirty="0" err="1" smtClean="0"/>
              <a:t>ID</a:t>
            </a:r>
            <a:r>
              <a:rPr lang="en-US" dirty="0" smtClean="0"/>
              <a:t> from Cherenkov “</a:t>
            </a:r>
            <a:r>
              <a:rPr lang="en-US" dirty="0" err="1" smtClean="0"/>
              <a:t>blob”s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Prototype design progressing.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68" y="1295400"/>
            <a:ext cx="291873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219200"/>
            <a:ext cx="2881312" cy="233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49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/>
          <a:lstStyle/>
          <a:p>
            <a:r>
              <a:rPr lang="en-GB" dirty="0"/>
              <a:t>SINGLE PHOTON </a:t>
            </a:r>
            <a:r>
              <a:rPr lang="en-GB" dirty="0" smtClean="0"/>
              <a:t>DETECTORS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DB82-9399-8040-9054-00007B3C4175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914400"/>
            <a:ext cx="9026525" cy="5056695"/>
          </a:xfrm>
        </p:spPr>
        <p:txBody>
          <a:bodyPr/>
          <a:lstStyle/>
          <a:p>
            <a:pPr marL="571500" indent="-571500">
              <a:lnSpc>
                <a:spcPct val="80000"/>
              </a:lnSpc>
              <a:buFontTx/>
              <a:buNone/>
            </a:pPr>
            <a:r>
              <a:rPr lang="en-GB" sz="2000" dirty="0" smtClean="0">
                <a:solidFill>
                  <a:srgbClr val="0000FF"/>
                </a:solidFill>
              </a:rPr>
              <a:t>the </a:t>
            </a:r>
            <a:r>
              <a:rPr lang="en-GB" sz="2000" dirty="0">
                <a:solidFill>
                  <a:srgbClr val="0000FF"/>
                </a:solidFill>
              </a:rPr>
              <a:t>requests</a:t>
            </a:r>
            <a:r>
              <a:rPr lang="en-GB" sz="2000" dirty="0" smtClean="0">
                <a:solidFill>
                  <a:srgbClr val="0000FF"/>
                </a:solidFill>
              </a:rPr>
              <a:t>:</a:t>
            </a:r>
          </a:p>
          <a:p>
            <a:pPr marL="571500" indent="-571500">
              <a:lnSpc>
                <a:spcPct val="80000"/>
              </a:lnSpc>
              <a:buFontTx/>
              <a:buNone/>
            </a:pPr>
            <a:endParaRPr lang="en-GB" sz="1600" dirty="0">
              <a:solidFill>
                <a:srgbClr val="0000FF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FF00FF"/>
                </a:solidFill>
              </a:rPr>
              <a:t>QE</a:t>
            </a:r>
            <a:r>
              <a:rPr lang="en-GB" sz="1600" dirty="0">
                <a:solidFill>
                  <a:srgbClr val="FF00FF"/>
                </a:solidFill>
              </a:rPr>
              <a:t>:</a:t>
            </a:r>
            <a:r>
              <a:rPr lang="en-GB" sz="1600" dirty="0"/>
              <a:t> high QE (above standard PMT photocathodes having peak-values of 20-25 %)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FF00FF"/>
                </a:solidFill>
              </a:rPr>
              <a:t>r</a:t>
            </a:r>
            <a:r>
              <a:rPr lang="en-GB" sz="1600" dirty="0">
                <a:solidFill>
                  <a:srgbClr val="FF00FF"/>
                </a:solidFill>
              </a:rPr>
              <a:t>:</a:t>
            </a:r>
            <a:r>
              <a:rPr lang="en-GB" sz="1600" dirty="0"/>
              <a:t> rate capabilities (&gt; 100 kHz/ mm</a:t>
            </a:r>
            <a:r>
              <a:rPr lang="en-GB" sz="1600" baseline="30000" dirty="0"/>
              <a:t>2</a:t>
            </a:r>
            <a:r>
              <a:rPr lang="en-GB" sz="1600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FF00FF"/>
                </a:solidFill>
              </a:rPr>
              <a:t>t</a:t>
            </a:r>
            <a:r>
              <a:rPr lang="en-GB" sz="1600" dirty="0">
                <a:solidFill>
                  <a:srgbClr val="FF00FF"/>
                </a:solidFill>
              </a:rPr>
              <a:t>:</a:t>
            </a:r>
            <a:r>
              <a:rPr lang="en-GB" sz="1600" dirty="0"/>
              <a:t> time resolution below 100 </a:t>
            </a:r>
            <a:r>
              <a:rPr lang="en-GB" sz="1600" dirty="0" err="1"/>
              <a:t>ps</a:t>
            </a:r>
            <a:endParaRPr lang="en-GB" sz="1600" dirty="0"/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FF00FF"/>
                </a:solidFill>
              </a:rPr>
              <a:t>B</a:t>
            </a:r>
            <a:r>
              <a:rPr lang="en-GB" sz="1600" dirty="0">
                <a:solidFill>
                  <a:srgbClr val="FF00FF"/>
                </a:solidFill>
              </a:rPr>
              <a:t>:</a:t>
            </a:r>
            <a:r>
              <a:rPr lang="en-GB" sz="1600" dirty="0"/>
              <a:t> insensitivity to high magnetic fields (B=1T and more)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FF00FF"/>
                </a:solidFill>
              </a:rPr>
              <a:t>$</a:t>
            </a:r>
            <a:r>
              <a:rPr lang="en-GB" sz="1600" dirty="0">
                <a:solidFill>
                  <a:srgbClr val="FF00FF"/>
                </a:solidFill>
              </a:rPr>
              <a:t>:</a:t>
            </a:r>
            <a:r>
              <a:rPr lang="en-GB" sz="1600" dirty="0"/>
              <a:t> reasonable costs to make large systems affordable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FF00FF"/>
                </a:solidFill>
              </a:rPr>
              <a:t>L</a:t>
            </a:r>
            <a:r>
              <a:rPr lang="en-GB" sz="1600" dirty="0">
                <a:solidFill>
                  <a:srgbClr val="FF00FF"/>
                </a:solidFill>
              </a:rPr>
              <a:t>:</a:t>
            </a:r>
            <a:r>
              <a:rPr lang="en-GB" sz="1600" dirty="0"/>
              <a:t> Large area and wide angular acceptance of each single sensor </a:t>
            </a:r>
          </a:p>
          <a:p>
            <a:pPr marL="571500" indent="-571500">
              <a:lnSpc>
                <a:spcPct val="80000"/>
              </a:lnSpc>
              <a:buFont typeface="Wingdings" charset="0"/>
              <a:buChar char="v"/>
            </a:pPr>
            <a:endParaRPr lang="en-GB" sz="1800" dirty="0">
              <a:solidFill>
                <a:srgbClr val="0000CC"/>
              </a:solidFill>
            </a:endParaRPr>
          </a:p>
          <a:p>
            <a:pPr marL="571500" indent="-571500">
              <a:lnSpc>
                <a:spcPct val="80000"/>
              </a:lnSpc>
              <a:buFont typeface="Wingdings" charset="0"/>
              <a:buNone/>
            </a:pPr>
            <a:r>
              <a:rPr lang="en-GB" sz="2000" dirty="0">
                <a:solidFill>
                  <a:srgbClr val="0000FF"/>
                </a:solidFill>
              </a:rPr>
              <a:t>the approaches: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Poly</a:t>
            </a:r>
            <a:r>
              <a:rPr lang="en-GB" sz="1600" dirty="0"/>
              <a:t>- and </a:t>
            </a:r>
            <a:r>
              <a:rPr lang="en-GB" sz="1600" dirty="0" err="1"/>
              <a:t>nano</a:t>
            </a:r>
            <a:r>
              <a:rPr lang="en-GB" sz="1600" dirty="0"/>
              <a:t>-crystalline diamond-based photocathodes </a:t>
            </a:r>
            <a:r>
              <a:rPr lang="en-GB" sz="1600" dirty="0">
                <a:solidFill>
                  <a:srgbClr val="FF00FF"/>
                </a:solidFill>
              </a:rPr>
              <a:t>(QE)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Photocathodes </a:t>
            </a:r>
            <a:r>
              <a:rPr lang="en-GB" sz="1600" dirty="0"/>
              <a:t>based on C nanotubes </a:t>
            </a:r>
            <a:r>
              <a:rPr lang="en-GB" sz="1600" dirty="0">
                <a:solidFill>
                  <a:srgbClr val="FF00FF"/>
                </a:solidFill>
              </a:rPr>
              <a:t>(QE)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Hybrid </a:t>
            </a:r>
            <a:r>
              <a:rPr lang="en-GB" sz="1600" dirty="0"/>
              <a:t>avalanche photodiodes HAPD </a:t>
            </a:r>
            <a:r>
              <a:rPr lang="en-GB" sz="1600" dirty="0">
                <a:solidFill>
                  <a:srgbClr val="FF00FF"/>
                </a:solidFill>
              </a:rPr>
              <a:t>(B) 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Si </a:t>
            </a:r>
            <a:r>
              <a:rPr lang="en-GB" sz="1600" dirty="0"/>
              <a:t>photomultipliers </a:t>
            </a:r>
            <a:r>
              <a:rPr lang="en-GB" sz="1600" dirty="0">
                <a:solidFill>
                  <a:srgbClr val="FF00FF"/>
                </a:solidFill>
              </a:rPr>
              <a:t>(</a:t>
            </a:r>
            <a:r>
              <a:rPr lang="en-GB" sz="1600" dirty="0" err="1">
                <a:solidFill>
                  <a:srgbClr val="FF00FF"/>
                </a:solidFill>
              </a:rPr>
              <a:t>QE,r,t,B</a:t>
            </a:r>
            <a:r>
              <a:rPr lang="en-GB" sz="1600" dirty="0">
                <a:solidFill>
                  <a:srgbClr val="FF00FF"/>
                </a:solidFill>
              </a:rPr>
              <a:t>)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GB" sz="1600" dirty="0" err="1" smtClean="0"/>
              <a:t>Microchannel</a:t>
            </a:r>
            <a:r>
              <a:rPr lang="en-GB" sz="1600" dirty="0" smtClean="0"/>
              <a:t> </a:t>
            </a:r>
            <a:r>
              <a:rPr lang="en-GB" sz="1600" dirty="0"/>
              <a:t>plate (MCP) PMTs </a:t>
            </a:r>
            <a:r>
              <a:rPr lang="en-GB" sz="1600" dirty="0">
                <a:solidFill>
                  <a:srgbClr val="FF00FF"/>
                </a:solidFill>
              </a:rPr>
              <a:t>(</a:t>
            </a:r>
            <a:r>
              <a:rPr lang="en-GB" sz="1600" dirty="0" err="1">
                <a:solidFill>
                  <a:srgbClr val="FF00FF"/>
                </a:solidFill>
              </a:rPr>
              <a:t>B,t</a:t>
            </a:r>
            <a:r>
              <a:rPr lang="en-GB" sz="1600" dirty="0">
                <a:solidFill>
                  <a:srgbClr val="FF00FF"/>
                </a:solidFill>
              </a:rPr>
              <a:t>)</a:t>
            </a: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</a:t>
            </a:r>
            <a:r>
              <a:rPr lang="en-US" sz="1600" dirty="0"/>
              <a:t>Micro Pattern Gas </a:t>
            </a:r>
            <a:r>
              <a:rPr lang="en-US" sz="1600" dirty="0" smtClean="0"/>
              <a:t>Detectors (</a:t>
            </a:r>
            <a:r>
              <a:rPr lang="en-GB" sz="1600" dirty="0" smtClean="0"/>
              <a:t>MPGD) </a:t>
            </a:r>
            <a:r>
              <a:rPr lang="en-GB" sz="1600" dirty="0"/>
              <a:t>+ </a:t>
            </a:r>
            <a:r>
              <a:rPr lang="en-GB" sz="1600" dirty="0" err="1"/>
              <a:t>CsI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FF"/>
                </a:solidFill>
              </a:rPr>
              <a:t>(r, B, $</a:t>
            </a:r>
            <a:r>
              <a:rPr lang="en-GB" sz="1600" dirty="0" smtClean="0">
                <a:solidFill>
                  <a:srgbClr val="FF00FF"/>
                </a:solidFill>
              </a:rPr>
              <a:t>)</a:t>
            </a:r>
            <a:endParaRPr lang="en-GB" sz="1600" dirty="0">
              <a:solidFill>
                <a:srgbClr val="FF00FF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en-GB" sz="1600" dirty="0" smtClean="0"/>
              <a:t> Large</a:t>
            </a:r>
            <a:r>
              <a:rPr lang="en-GB" sz="1600" dirty="0"/>
              <a:t>, wide aperture (</a:t>
            </a:r>
            <a:r>
              <a:rPr lang="en-GB" sz="1600" dirty="0" err="1"/>
              <a:t>hybride</a:t>
            </a:r>
            <a:r>
              <a:rPr lang="en-GB" sz="1600" dirty="0"/>
              <a:t>) PMTs </a:t>
            </a:r>
            <a:r>
              <a:rPr lang="en-GB" sz="1600" dirty="0">
                <a:solidFill>
                  <a:srgbClr val="FF00FF"/>
                </a:solidFill>
              </a:rPr>
              <a:t>(L</a:t>
            </a:r>
            <a:r>
              <a:rPr lang="en-GB" sz="1800" dirty="0">
                <a:solidFill>
                  <a:srgbClr val="FF00FF"/>
                </a:solidFill>
              </a:rPr>
              <a:t>)</a:t>
            </a:r>
          </a:p>
          <a:p>
            <a:pPr marL="571500" indent="-571500">
              <a:lnSpc>
                <a:spcPct val="80000"/>
              </a:lnSpc>
              <a:buFontTx/>
              <a:buNone/>
            </a:pPr>
            <a:endParaRPr lang="en-GB" sz="1800" dirty="0">
              <a:solidFill>
                <a:srgbClr val="0000CC"/>
              </a:solidFill>
            </a:endParaRPr>
          </a:p>
        </p:txBody>
      </p:sp>
      <p:sp>
        <p:nvSpPr>
          <p:cNvPr id="34820" name="AutoShape 4"/>
          <p:cNvSpPr>
            <a:spLocks/>
          </p:cNvSpPr>
          <p:nvPr/>
        </p:nvSpPr>
        <p:spPr bwMode="auto">
          <a:xfrm rot="10800000" flipH="1">
            <a:off x="4432301" y="4848225"/>
            <a:ext cx="215900" cy="282575"/>
          </a:xfrm>
          <a:prstGeom prst="rightBrace">
            <a:avLst>
              <a:gd name="adj1" fmla="val 23333"/>
              <a:gd name="adj2" fmla="val 51648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657725" y="4878388"/>
            <a:ext cx="1701800" cy="5969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0" lang="en-GB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astroparticle</a:t>
            </a:r>
            <a:r>
              <a:rPr kumimoji="0" lang="en-GB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experiments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742113" y="3268663"/>
            <a:ext cx="1258887" cy="76358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0"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promising</a:t>
            </a:r>
          </a:p>
          <a:p>
            <a:pPr eaLnBrk="0" hangingPunct="0">
              <a:lnSpc>
                <a:spcPct val="90000"/>
              </a:lnSpc>
            </a:pPr>
            <a:r>
              <a:rPr kumimoji="0"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for a far </a:t>
            </a:r>
          </a:p>
          <a:p>
            <a:pPr eaLnBrk="0" hangingPunct="0">
              <a:lnSpc>
                <a:spcPct val="90000"/>
              </a:lnSpc>
            </a:pPr>
            <a:r>
              <a:rPr kumimoji="0"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future</a:t>
            </a:r>
          </a:p>
        </p:txBody>
      </p:sp>
      <p:sp>
        <p:nvSpPr>
          <p:cNvPr id="34823" name="AutoShape 7"/>
          <p:cNvSpPr>
            <a:spLocks/>
          </p:cNvSpPr>
          <p:nvPr/>
        </p:nvSpPr>
        <p:spPr bwMode="auto">
          <a:xfrm rot="10800000" flipH="1">
            <a:off x="6535738" y="3295650"/>
            <a:ext cx="206375" cy="577850"/>
          </a:xfrm>
          <a:prstGeom prst="rightBrace">
            <a:avLst>
              <a:gd name="adj1" fmla="val 23333"/>
              <a:gd name="adj2" fmla="val 51648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0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62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Magnetic Field Effect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26617" r="-26617"/>
          <a:stretch>
            <a:fillRect/>
          </a:stretch>
        </p:blipFill>
        <p:spPr>
          <a:xfrm>
            <a:off x="-1438508" y="888404"/>
            <a:ext cx="8229600" cy="4525963"/>
          </a:xfrm>
        </p:spPr>
      </p:pic>
      <p:grpSp>
        <p:nvGrpSpPr>
          <p:cNvPr id="8" name="Group 27"/>
          <p:cNvGrpSpPr/>
          <p:nvPr/>
        </p:nvGrpSpPr>
        <p:grpSpPr>
          <a:xfrm>
            <a:off x="5503788" y="1586503"/>
            <a:ext cx="3183012" cy="2785038"/>
            <a:chOff x="4495850" y="3098856"/>
            <a:chExt cx="4498113" cy="2997144"/>
          </a:xfrm>
        </p:grpSpPr>
        <p:pic>
          <p:nvPicPr>
            <p:cNvPr id="9" name="Picture 2" descr="E:\My Documents\my file\LANL\PHENIX\sPHENIX_Solenoids\BABAR_V6_Z200.0_300.0.RICH_Dispersion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495850" y="3098856"/>
              <a:ext cx="4498113" cy="2997144"/>
            </a:xfrm>
            <a:prstGeom prst="rect">
              <a:avLst/>
            </a:prstGeom>
            <a:noFill/>
          </p:spPr>
        </p:pic>
        <p:sp>
          <p:nvSpPr>
            <p:cNvPr id="10" name="Rectangle 20"/>
            <p:cNvSpPr/>
            <p:nvPr/>
          </p:nvSpPr>
          <p:spPr>
            <a:xfrm>
              <a:off x="5725299" y="3276600"/>
              <a:ext cx="24281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CC3399"/>
                  </a:solidFill>
                </a:rPr>
                <a:t>dispersion &lt; 5% of </a:t>
              </a:r>
              <a:r>
                <a:rPr lang="el-GR" dirty="0" smtClean="0">
                  <a:solidFill>
                    <a:srgbClr val="CC3399"/>
                  </a:solidFill>
                </a:rPr>
                <a:t>θ</a:t>
              </a:r>
              <a:r>
                <a:rPr lang="en-US" baseline="-25000" dirty="0" smtClean="0">
                  <a:solidFill>
                    <a:srgbClr val="CC3399"/>
                  </a:solidFill>
                </a:rPr>
                <a:t>MAX</a:t>
              </a:r>
              <a:r>
                <a:rPr lang="en-US" dirty="0" smtClean="0">
                  <a:solidFill>
                    <a:srgbClr val="CC3399"/>
                  </a:solidFill>
                </a:rPr>
                <a:t> </a:t>
              </a:r>
              <a:endParaRPr lang="en-US" dirty="0">
                <a:solidFill>
                  <a:srgbClr val="CC3399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0" y="5446650"/>
            <a:ext cx="93031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 RICH sits in a magnetic field and causes some ring irresolution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A lot for the lower eta tracks (irresolution is 30% of size of max ring).. Still working to reduce (some amount will be correctable through reconstruction)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At high eta it is small compared to irresolution due to momentum measurements</a:t>
            </a:r>
          </a:p>
          <a:p>
            <a:endParaRPr kumimoji="1"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70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Focusing</a:t>
            </a:r>
            <a:endParaRPr kumimoji="1" lang="ja-JP" altLang="en-US" dirty="0"/>
          </a:p>
        </p:txBody>
      </p:sp>
      <p:pic>
        <p:nvPicPr>
          <p:cNvPr id="4" name="Picture 2" descr="F:\RICH_MirrorL100.R040R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136" y="1760358"/>
            <a:ext cx="5967433" cy="3886200"/>
          </a:xfrm>
          <a:prstGeom prst="rect">
            <a:avLst/>
          </a:prstGeom>
          <a:noFill/>
        </p:spPr>
      </p:pic>
      <p:sp>
        <p:nvSpPr>
          <p:cNvPr id="5" name="Rectangle 12"/>
          <p:cNvSpPr/>
          <p:nvPr/>
        </p:nvSpPr>
        <p:spPr>
          <a:xfrm rot="16200000">
            <a:off x="806502" y="1808951"/>
            <a:ext cx="1076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 (cm)</a:t>
            </a:r>
            <a:endParaRPr lang="en-US" dirty="0"/>
          </a:p>
        </p:txBody>
      </p:sp>
      <p:sp>
        <p:nvSpPr>
          <p:cNvPr id="6" name="Rectangle 13"/>
          <p:cNvSpPr/>
          <p:nvPr/>
        </p:nvSpPr>
        <p:spPr>
          <a:xfrm>
            <a:off x="6341495" y="5570358"/>
            <a:ext cx="1051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Z (cm)</a:t>
            </a:r>
            <a:endParaRPr lang="en-US" dirty="0"/>
          </a:p>
        </p:txBody>
      </p:sp>
      <p:sp>
        <p:nvSpPr>
          <p:cNvPr id="7" name="Rectangle 14"/>
          <p:cNvSpPr/>
          <p:nvPr/>
        </p:nvSpPr>
        <p:spPr>
          <a:xfrm rot="3462858">
            <a:off x="6118690" y="2729715"/>
            <a:ext cx="177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101FF"/>
                </a:solidFill>
              </a:rPr>
              <a:t>RICH Mirror</a:t>
            </a:r>
            <a:endParaRPr lang="en-US" dirty="0">
              <a:solidFill>
                <a:srgbClr val="0101FF"/>
              </a:solidFill>
            </a:endParaRPr>
          </a:p>
        </p:txBody>
      </p:sp>
      <p:sp>
        <p:nvSpPr>
          <p:cNvPr id="8" name="Rounded Rectangular Callout 15"/>
          <p:cNvSpPr/>
          <p:nvPr/>
        </p:nvSpPr>
        <p:spPr>
          <a:xfrm>
            <a:off x="5427094" y="5722758"/>
            <a:ext cx="1143000" cy="715089"/>
          </a:xfrm>
          <a:prstGeom prst="wedgeRoundRectCallout">
            <a:avLst>
              <a:gd name="adj1" fmla="val -48867"/>
              <a:gd name="adj2" fmla="val -15280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Entrance</a:t>
            </a:r>
          </a:p>
          <a:p>
            <a:pPr algn="ctr"/>
            <a:r>
              <a:rPr lang="en-US" dirty="0" smtClean="0"/>
              <a:t>Window</a:t>
            </a:r>
          </a:p>
        </p:txBody>
      </p:sp>
      <p:sp>
        <p:nvSpPr>
          <p:cNvPr id="9" name="Rectangle 16"/>
          <p:cNvSpPr/>
          <p:nvPr/>
        </p:nvSpPr>
        <p:spPr>
          <a:xfrm>
            <a:off x="5503295" y="3055758"/>
            <a:ext cx="141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101FF"/>
                </a:solidFill>
              </a:rPr>
              <a:t>RICH Gas</a:t>
            </a:r>
          </a:p>
          <a:p>
            <a:r>
              <a:rPr lang="en-US" dirty="0" smtClean="0">
                <a:solidFill>
                  <a:srgbClr val="0101FF"/>
                </a:solidFill>
              </a:rPr>
              <a:t>Volume</a:t>
            </a:r>
            <a:endParaRPr lang="en-US" dirty="0">
              <a:solidFill>
                <a:srgbClr val="0101FF"/>
              </a:solidFill>
            </a:endParaRPr>
          </a:p>
        </p:txBody>
      </p:sp>
      <p:sp>
        <p:nvSpPr>
          <p:cNvPr id="10" name="Rounded Rectangular Callout 17"/>
          <p:cNvSpPr/>
          <p:nvPr/>
        </p:nvSpPr>
        <p:spPr>
          <a:xfrm>
            <a:off x="1845695" y="2750958"/>
            <a:ext cx="1752600" cy="1021556"/>
          </a:xfrm>
          <a:prstGeom prst="wedgeRoundRectCallout">
            <a:avLst>
              <a:gd name="adj1" fmla="val 48584"/>
              <a:gd name="adj2" fmla="val 13474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Mirror Center:</a:t>
            </a:r>
          </a:p>
          <a:p>
            <a:pPr algn="ctr"/>
            <a:r>
              <a:rPr lang="en-US" dirty="0" smtClean="0"/>
              <a:t>Z = 100 cm</a:t>
            </a:r>
          </a:p>
          <a:p>
            <a:pPr algn="ctr"/>
            <a:r>
              <a:rPr lang="en-US" dirty="0" smtClean="0"/>
              <a:t>R = 40 cm</a:t>
            </a:r>
            <a:endParaRPr lang="en-US" dirty="0"/>
          </a:p>
        </p:txBody>
      </p:sp>
      <p:sp>
        <p:nvSpPr>
          <p:cNvPr id="11" name="Rounded Rectangular Callout 18"/>
          <p:cNvSpPr/>
          <p:nvPr/>
        </p:nvSpPr>
        <p:spPr>
          <a:xfrm>
            <a:off x="3522095" y="1912759"/>
            <a:ext cx="1828800" cy="715089"/>
          </a:xfrm>
          <a:prstGeom prst="wedgeRoundRectCallout">
            <a:avLst>
              <a:gd name="adj1" fmla="val 31817"/>
              <a:gd name="adj2" fmla="val 15758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Focal plane and photon detector</a:t>
            </a:r>
            <a:endParaRPr lang="en-US" dirty="0"/>
          </a:p>
        </p:txBody>
      </p:sp>
      <p:sp>
        <p:nvSpPr>
          <p:cNvPr id="12" name="Rectangle 19"/>
          <p:cNvSpPr/>
          <p:nvPr/>
        </p:nvSpPr>
        <p:spPr>
          <a:xfrm>
            <a:off x="5648561" y="2065158"/>
            <a:ext cx="540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η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=1</a:t>
            </a:r>
          </a:p>
        </p:txBody>
      </p:sp>
      <p:sp>
        <p:nvSpPr>
          <p:cNvPr id="13" name="Rectangle 20"/>
          <p:cNvSpPr/>
          <p:nvPr/>
        </p:nvSpPr>
        <p:spPr>
          <a:xfrm>
            <a:off x="5655695" y="4046358"/>
            <a:ext cx="540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η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=2</a:t>
            </a:r>
          </a:p>
        </p:txBody>
      </p:sp>
      <p:sp>
        <p:nvSpPr>
          <p:cNvPr id="14" name="Rectangle 21"/>
          <p:cNvSpPr/>
          <p:nvPr/>
        </p:nvSpPr>
        <p:spPr>
          <a:xfrm>
            <a:off x="5655695" y="4808358"/>
            <a:ext cx="540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η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=3</a:t>
            </a:r>
          </a:p>
        </p:txBody>
      </p:sp>
      <p:sp>
        <p:nvSpPr>
          <p:cNvPr id="15" name="Rectangle 22"/>
          <p:cNvSpPr/>
          <p:nvPr/>
        </p:nvSpPr>
        <p:spPr>
          <a:xfrm>
            <a:off x="6189095" y="5036958"/>
            <a:ext cx="540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η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=4</a:t>
            </a:r>
          </a:p>
        </p:txBody>
      </p:sp>
      <p:sp>
        <p:nvSpPr>
          <p:cNvPr id="16" name="Rounded Rectangular Callout 23"/>
          <p:cNvSpPr/>
          <p:nvPr/>
        </p:nvSpPr>
        <p:spPr>
          <a:xfrm>
            <a:off x="702694" y="5646559"/>
            <a:ext cx="1143000" cy="381000"/>
          </a:xfrm>
          <a:prstGeom prst="wedgeRoundRectCallout">
            <a:avLst>
              <a:gd name="adj1" fmla="val 40706"/>
              <a:gd name="adj2" fmla="val -1201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IP center</a:t>
            </a:r>
          </a:p>
        </p:txBody>
      </p:sp>
      <p:cxnSp>
        <p:nvCxnSpPr>
          <p:cNvPr id="17" name="Straight Connector 24"/>
          <p:cNvCxnSpPr/>
          <p:nvPr/>
        </p:nvCxnSpPr>
        <p:spPr>
          <a:xfrm flipV="1">
            <a:off x="4512694" y="3055758"/>
            <a:ext cx="0" cy="2209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5"/>
          <p:cNvSpPr/>
          <p:nvPr/>
        </p:nvSpPr>
        <p:spPr>
          <a:xfrm>
            <a:off x="4210768" y="5622330"/>
            <a:ext cx="98772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GEM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Station2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121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Required Kinetic Coverage and Spatial Constraint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4997044" cy="3310467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Forward Arm</a:t>
            </a:r>
          </a:p>
          <a:p>
            <a:pPr lvl="1"/>
            <a:r>
              <a:rPr lang="en-US" altLang="ja-JP" u="sng" dirty="0" smtClean="0"/>
              <a:t>B-field</a:t>
            </a:r>
          </a:p>
          <a:p>
            <a:pPr lvl="1"/>
            <a:r>
              <a:rPr lang="en-US" altLang="ja-JP" dirty="0" smtClean="0"/>
              <a:t>Path length &lt; 1m </a:t>
            </a:r>
          </a:p>
          <a:p>
            <a:pPr lvl="1"/>
            <a:r>
              <a:rPr lang="en-US" altLang="ja-JP" dirty="0" smtClean="0"/>
              <a:t>Shoot for 4 &lt; pi/K/p &lt; 50 </a:t>
            </a:r>
            <a:r>
              <a:rPr lang="en-US" altLang="ja-JP" dirty="0" err="1" smtClean="0"/>
              <a:t>GeV</a:t>
            </a:r>
            <a:endParaRPr kumimoji="1" lang="en-US" altLang="ja-JP" dirty="0" smtClean="0"/>
          </a:p>
          <a:p>
            <a:r>
              <a:rPr lang="en-US" altLang="ja-JP" dirty="0" smtClean="0"/>
              <a:t>Central Arm</a:t>
            </a:r>
          </a:p>
          <a:p>
            <a:pPr lvl="1"/>
            <a:r>
              <a:rPr kumimoji="1" lang="en-US" altLang="ja-JP" u="sng" dirty="0" smtClean="0"/>
              <a:t>B-field</a:t>
            </a:r>
          </a:p>
          <a:p>
            <a:pPr lvl="1"/>
            <a:r>
              <a:rPr lang="en-US" altLang="ja-JP" u="sng" dirty="0" smtClean="0"/>
              <a:t>Path length 10 ~ 30 cm</a:t>
            </a:r>
          </a:p>
          <a:p>
            <a:pPr lvl="1"/>
            <a:r>
              <a:rPr lang="en-US" altLang="ja-JP" dirty="0" smtClean="0"/>
              <a:t>Shoot for pi/K/p &lt; 5GeV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6" name="Group 18"/>
          <p:cNvGrpSpPr/>
          <p:nvPr/>
        </p:nvGrpSpPr>
        <p:grpSpPr>
          <a:xfrm>
            <a:off x="139679" y="4987537"/>
            <a:ext cx="8547121" cy="2025019"/>
            <a:chOff x="139679" y="1581456"/>
            <a:chExt cx="8547121" cy="2025019"/>
          </a:xfrm>
        </p:grpSpPr>
        <p:grpSp>
          <p:nvGrpSpPr>
            <p:cNvPr id="7" name="Group 12"/>
            <p:cNvGrpSpPr/>
            <p:nvPr/>
          </p:nvGrpSpPr>
          <p:grpSpPr>
            <a:xfrm>
              <a:off x="457200" y="1581456"/>
              <a:ext cx="8229600" cy="1703302"/>
              <a:chOff x="3716894" y="1581456"/>
              <a:chExt cx="4969906" cy="1703302"/>
            </a:xfrm>
          </p:grpSpPr>
          <p:pic>
            <p:nvPicPr>
              <p:cNvPr id="12" name="Picture 5" descr="sidishadronkin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6894" y="1581457"/>
                <a:ext cx="4969906" cy="1703301"/>
              </a:xfrm>
              <a:prstGeom prst="rect">
                <a:avLst/>
              </a:prstGeom>
            </p:spPr>
          </p:pic>
          <p:sp>
            <p:nvSpPr>
              <p:cNvPr id="13" name="Rectangle 6"/>
              <p:cNvSpPr/>
              <p:nvPr/>
            </p:nvSpPr>
            <p:spPr>
              <a:xfrm>
                <a:off x="4652907" y="1581456"/>
                <a:ext cx="378582" cy="1544559"/>
              </a:xfrm>
              <a:prstGeom prst="rect">
                <a:avLst/>
              </a:prstGeom>
              <a:solidFill>
                <a:schemeClr val="accent2">
                  <a:alpha val="19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7"/>
              <p:cNvSpPr/>
              <p:nvPr/>
            </p:nvSpPr>
            <p:spPr>
              <a:xfrm>
                <a:off x="5031488" y="1587324"/>
                <a:ext cx="561769" cy="1544559"/>
              </a:xfrm>
              <a:prstGeom prst="rect">
                <a:avLst/>
              </a:prstGeom>
              <a:solidFill>
                <a:schemeClr val="tx1">
                  <a:alpha val="19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8"/>
              <p:cNvSpPr/>
              <p:nvPr/>
            </p:nvSpPr>
            <p:spPr>
              <a:xfrm>
                <a:off x="7308838" y="1587324"/>
                <a:ext cx="378582" cy="1544559"/>
              </a:xfrm>
              <a:prstGeom prst="rect">
                <a:avLst/>
              </a:prstGeom>
              <a:solidFill>
                <a:schemeClr val="accent2">
                  <a:alpha val="19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9"/>
              <p:cNvSpPr/>
              <p:nvPr/>
            </p:nvSpPr>
            <p:spPr>
              <a:xfrm>
                <a:off x="7687419" y="1593192"/>
                <a:ext cx="561769" cy="1544559"/>
              </a:xfrm>
              <a:prstGeom prst="rect">
                <a:avLst/>
              </a:prstGeom>
              <a:solidFill>
                <a:schemeClr val="tx1">
                  <a:alpha val="19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10"/>
            <p:cNvSpPr txBox="1"/>
            <p:nvPr/>
          </p:nvSpPr>
          <p:spPr>
            <a:xfrm>
              <a:off x="798352" y="1913852"/>
              <a:ext cx="752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5x100</a:t>
              </a:r>
              <a:endParaRPr lang="en-US" dirty="0"/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5258692" y="1913852"/>
              <a:ext cx="86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10x250</a:t>
              </a:r>
              <a:endParaRPr lang="en-US" dirty="0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139679" y="2098518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3578150" y="3237143"/>
              <a:ext cx="323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h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13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Purity </a:t>
            </a:r>
            <a:endParaRPr kumimoji="1" lang="ja-JP" alt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69" y="1810307"/>
            <a:ext cx="4156525" cy="4013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1" y="1810307"/>
            <a:ext cx="4156524" cy="401319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5983" y="6297403"/>
            <a:ext cx="389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Study by </a:t>
            </a:r>
            <a:r>
              <a:rPr lang="en-US" altLang="ja-JP" dirty="0" err="1" smtClean="0"/>
              <a:t>Tuya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Erdenejargal</a:t>
            </a:r>
            <a:r>
              <a:rPr lang="en-US" altLang="ja-JP" dirty="0" smtClean="0"/>
              <a:t> @ Colorado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92369" y="1392054"/>
            <a:ext cx="315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dp</a:t>
            </a:r>
            <a:r>
              <a:rPr kumimoji="1" lang="en-US" altLang="ja-JP" dirty="0" smtClean="0"/>
              <a:t>/p = 0.5%, </a:t>
            </a:r>
            <a:r>
              <a:rPr kumimoji="1" lang="en-US" altLang="ja-JP" dirty="0" err="1" smtClean="0"/>
              <a:t>d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ja-JP" dirty="0" smtClean="0"/>
              <a:t>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dirty="0" smtClean="0"/>
              <a:t>=5% assumed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45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fast results already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Sasha reexamining his work for MIE:</a:t>
            </a:r>
          </a:p>
          <a:p>
            <a:pPr lvl="1"/>
            <a:r>
              <a:rPr lang="en-US" dirty="0" smtClean="0"/>
              <a:t>Do we need measure below 2 </a:t>
            </a:r>
            <a:r>
              <a:rPr lang="en-US" dirty="0" err="1" smtClean="0"/>
              <a:t>GeV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Would require much better hadron rejection</a:t>
            </a:r>
          </a:p>
          <a:p>
            <a:pPr lvl="2"/>
            <a:r>
              <a:rPr lang="en-US" dirty="0" smtClean="0"/>
              <a:t>Can we use event topology to get better rejection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C3E7-D5FF-F545-8BC3-46422BEC7601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sb_5x50_eta_m1_m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02" y="2716434"/>
            <a:ext cx="3239898" cy="3409730"/>
          </a:xfrm>
          <a:prstGeom prst="rect">
            <a:avLst/>
          </a:prstGeom>
        </p:spPr>
      </p:pic>
      <p:pic>
        <p:nvPicPr>
          <p:cNvPr id="7" name="Picture 6" descr="sb_5x50_eta_m2_m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83" y="2716433"/>
            <a:ext cx="3239899" cy="3409731"/>
          </a:xfrm>
          <a:prstGeom prst="rect">
            <a:avLst/>
          </a:prstGeom>
        </p:spPr>
      </p:pic>
      <p:pic>
        <p:nvPicPr>
          <p:cNvPr id="8" name="Picture 7" descr="sb_5x50_eta_m3_m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6902"/>
            <a:ext cx="3153935" cy="33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33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task force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 err="1" smtClean="0"/>
              <a:t>EMCal</a:t>
            </a:r>
            <a:r>
              <a:rPr lang="en-US" dirty="0" smtClean="0"/>
              <a:t> energy resolution (5x100):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C3E7-D5FF-F545-8BC3-46422BEC7601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kinemat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76" y="5139443"/>
            <a:ext cx="6019800" cy="998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973" y="5054888"/>
            <a:ext cx="2674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MIE studies, looked at 5x100 and 20x250 to see extremes.  For LOI, use </a:t>
            </a:r>
            <a:r>
              <a:rPr lang="en-US" dirty="0"/>
              <a:t>5</a:t>
            </a:r>
            <a:r>
              <a:rPr lang="en-US" dirty="0" smtClean="0"/>
              <a:t>x50 and 10x250.</a:t>
            </a:r>
            <a:endParaRPr lang="en-US" dirty="0"/>
          </a:p>
        </p:txBody>
      </p:sp>
      <p:pic>
        <p:nvPicPr>
          <p:cNvPr id="8" name="Picture 7" descr="diskinplo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" y="1452397"/>
            <a:ext cx="5370383" cy="1660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6683" y="1501241"/>
            <a:ext cx="62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&lt;-1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2865" y="1520821"/>
            <a:ext cx="64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|h|</a:t>
            </a:r>
            <a:r>
              <a:rPr lang="en-US" dirty="0" smtClean="0"/>
              <a:t>&lt;1</a:t>
            </a:r>
            <a:endParaRPr lang="en-US" dirty="0"/>
          </a:p>
        </p:txBody>
      </p:sp>
      <p:pic>
        <p:nvPicPr>
          <p:cNvPr id="11" name="Picture 10" descr="disrequiredreje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" y="3112682"/>
            <a:ext cx="4320120" cy="18938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98471" y="3119928"/>
            <a:ext cx="62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&lt;-1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74653" y="3139508"/>
            <a:ext cx="64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|h|</a:t>
            </a:r>
            <a:r>
              <a:rPr lang="en-US" dirty="0" smtClean="0"/>
              <a:t>&lt;1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32144" y="1545242"/>
            <a:ext cx="27462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 MIE, assumed Q</a:t>
            </a:r>
            <a:r>
              <a:rPr lang="en-US" baseline="30000" dirty="0" smtClean="0"/>
              <a:t>2</a:t>
            </a:r>
            <a:r>
              <a:rPr lang="en-US" dirty="0" smtClean="0"/>
              <a:t>&lt;1 is uninteresting, but will revisit.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Also argued that hadron rejection fine if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&gt;2, and below 2 </a:t>
            </a:r>
            <a:r>
              <a:rPr lang="en-US" dirty="0" err="1" smtClean="0"/>
              <a:t>GeV</a:t>
            </a:r>
            <a:r>
              <a:rPr lang="en-US" dirty="0" smtClean="0"/>
              <a:t>, little phase space, so no loss.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Sasha revisiting these assumptions after feedback from EIC group.</a:t>
            </a:r>
          </a:p>
        </p:txBody>
      </p:sp>
    </p:spTree>
    <p:extLst>
      <p:ext uri="{BB962C8B-B14F-4D97-AF65-F5344CB8AC3E}">
        <p14:creationId xmlns:p14="http://schemas.microsoft.com/office/powerpoint/2010/main" val="30105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52321" r="-52321"/>
          <a:stretch>
            <a:fillRect/>
          </a:stretch>
        </p:blipFill>
        <p:spPr>
          <a:xfrm>
            <a:off x="-3100703" y="116794"/>
            <a:ext cx="12131150" cy="6671665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39647" y="692991"/>
            <a:ext cx="2590800" cy="1143000"/>
          </a:xfrm>
        </p:spPr>
        <p:txBody>
          <a:bodyPr/>
          <a:lstStyle/>
          <a:p>
            <a:r>
              <a:rPr kumimoji="1" lang="en-US" altLang="ja-JP" dirty="0" smtClean="0"/>
              <a:t>COMPASS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067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49294" cy="1143000"/>
          </a:xfrm>
        </p:spPr>
        <p:txBody>
          <a:bodyPr/>
          <a:lstStyle/>
          <a:p>
            <a:r>
              <a:rPr kumimoji="1" lang="en-US" altLang="ja-JP" dirty="0" smtClean="0"/>
              <a:t>COMPASS PID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2" r="-475"/>
          <a:stretch/>
        </p:blipFill>
        <p:spPr>
          <a:xfrm>
            <a:off x="1" y="1600200"/>
            <a:ext cx="4783940" cy="428665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65" y="0"/>
            <a:ext cx="4554364" cy="36993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417861" y="1255715"/>
            <a:ext cx="188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PLB673 (2009)127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192" y="3679459"/>
            <a:ext cx="3030437" cy="317854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087520" y="5886857"/>
            <a:ext cx="218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NIM577 (2007)455 -&gt;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9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8671"/>
          </a:xfrm>
        </p:spPr>
        <p:txBody>
          <a:bodyPr/>
          <a:lstStyle/>
          <a:p>
            <a:r>
              <a:rPr lang="en-US" dirty="0" smtClean="0"/>
              <a:t>5x50: Minimal energy cut</a:t>
            </a:r>
            <a:endParaRPr lang="en-US" dirty="0"/>
          </a:p>
        </p:txBody>
      </p:sp>
      <p:pic>
        <p:nvPicPr>
          <p:cNvPr id="4" name="Picture 3" descr="q2x_5x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671"/>
            <a:ext cx="9144000" cy="3698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9603" y="1227382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</a:t>
            </a:r>
            <a:r>
              <a:rPr lang="en-US" sz="2800" baseline="-25000" dirty="0" err="1" smtClean="0"/>
              <a:t>e</a:t>
            </a:r>
            <a:r>
              <a:rPr lang="en-US" sz="2800" dirty="0" smtClean="0"/>
              <a:t>&lt;1GeV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881169" y="1227382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</a:t>
            </a:r>
            <a:r>
              <a:rPr lang="en-US" sz="2800" baseline="-25000" dirty="0" err="1" smtClean="0"/>
              <a:t>e</a:t>
            </a:r>
            <a:r>
              <a:rPr lang="en-US" sz="2800" dirty="0" smtClean="0"/>
              <a:t>&lt;2GeV</a:t>
            </a:r>
            <a:endParaRPr lang="en-US" sz="2800" dirty="0"/>
          </a:p>
        </p:txBody>
      </p:sp>
      <p:pic>
        <p:nvPicPr>
          <p:cNvPr id="7" name="Picture 6" descr="y_5x5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30" y="4303284"/>
            <a:ext cx="2427470" cy="25547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305698"/>
            <a:ext cx="4972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 so much of Q2&amp;x space is lost but it corresponds to quite some range in y (important for F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, DVCS </a:t>
            </a:r>
            <a:r>
              <a:rPr lang="en-US" sz="2000" dirty="0" err="1" smtClean="0"/>
              <a:t>etc</a:t>
            </a:r>
            <a:r>
              <a:rPr lang="en-US" sz="2000" dirty="0" smtClean="0"/>
              <a:t>).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How crucial is the lost of y&gt;0.6 or y&gt;0.8?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Similar effect at 10x250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Preshower</a:t>
            </a:r>
            <a:r>
              <a:rPr lang="en-US" sz="2000" dirty="0" smtClean="0">
                <a:solidFill>
                  <a:srgbClr val="FF0000"/>
                </a:solidFill>
              </a:rPr>
              <a:t> to get better hadron rejection?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6496" y="4515513"/>
            <a:ext cx="997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&lt;2GeV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&lt;1GeV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460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task force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Momentum resolution requirements: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Requirements for momentum in forward direction not so stringent</a:t>
            </a:r>
          </a:p>
          <a:p>
            <a:r>
              <a:rPr lang="en-US" dirty="0" smtClean="0"/>
              <a:t>Angular resolution requirement at small angle will more important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C3E7-D5FF-F545-8BC3-46422BEC7601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momresr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44" y="1436797"/>
            <a:ext cx="5414356" cy="373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6381" y="1591766"/>
            <a:ext cx="75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5x100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6381" y="3563604"/>
            <a:ext cx="75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5x100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59072" y="1744166"/>
            <a:ext cx="75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5x250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9072" y="3716004"/>
            <a:ext cx="75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5x250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83992" y="1961098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96204" y="3966228"/>
            <a:ext cx="41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>
                <a:latin typeface="Symbol" charset="2"/>
                <a:cs typeface="Symbol" charset="2"/>
              </a:rPr>
              <a:t>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9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9115" r="-19115"/>
          <a:stretch>
            <a:fillRect/>
          </a:stretch>
        </p:blipFill>
        <p:spPr>
          <a:xfrm>
            <a:off x="-1674763" y="0"/>
            <a:ext cx="12469964" cy="685800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63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rcRect l="-19481" r="-19481"/>
          <a:stretch>
            <a:fillRect/>
          </a:stretch>
        </p:blipFill>
        <p:spPr>
          <a:xfrm>
            <a:off x="-1705004" y="0"/>
            <a:ext cx="12469964" cy="6858000"/>
          </a:xfr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35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9573" r="-19573"/>
          <a:stretch>
            <a:fillRect/>
          </a:stretch>
        </p:blipFill>
        <p:spPr>
          <a:xfrm>
            <a:off x="-1652088" y="1"/>
            <a:ext cx="12469964" cy="685800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30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379" b="2597"/>
          <a:stretch>
            <a:fillRect/>
          </a:stretch>
        </p:blipFill>
        <p:spPr bwMode="auto">
          <a:xfrm>
            <a:off x="325425" y="1849425"/>
            <a:ext cx="8485459" cy="33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>
                <a:solidFill>
                  <a:srgbClr val="0F6FC6">
                    <a:lumMod val="50000"/>
                  </a:srgbClr>
                </a:solidFill>
              </a:rPr>
              <a:pPr/>
              <a:t>4</a:t>
            </a:fld>
            <a:endParaRPr lang="en-US" dirty="0">
              <a:solidFill>
                <a:srgbClr val="0F6FC6">
                  <a:lumMod val="50000"/>
                </a:srgbClr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7200" y="1066800"/>
            <a:ext cx="7696200" cy="133807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endParaRPr lang="en-US" sz="2700" dirty="0" smtClean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961412" y="3511549"/>
            <a:ext cx="1114019" cy="1404708"/>
          </a:xfrm>
          <a:custGeom>
            <a:avLst/>
            <a:gdLst>
              <a:gd name="connsiteX0" fmla="*/ 0 w 716165"/>
              <a:gd name="connsiteY0" fmla="*/ 914945 h 1829889"/>
              <a:gd name="connsiteX1" fmla="*/ 179041 w 716165"/>
              <a:gd name="connsiteY1" fmla="*/ 0 h 1829889"/>
              <a:gd name="connsiteX2" fmla="*/ 537124 w 716165"/>
              <a:gd name="connsiteY2" fmla="*/ 0 h 1829889"/>
              <a:gd name="connsiteX3" fmla="*/ 716165 w 716165"/>
              <a:gd name="connsiteY3" fmla="*/ 914945 h 1829889"/>
              <a:gd name="connsiteX4" fmla="*/ 537124 w 716165"/>
              <a:gd name="connsiteY4" fmla="*/ 1829889 h 1829889"/>
              <a:gd name="connsiteX5" fmla="*/ 179041 w 716165"/>
              <a:gd name="connsiteY5" fmla="*/ 1829889 h 1829889"/>
              <a:gd name="connsiteX6" fmla="*/ 0 w 716165"/>
              <a:gd name="connsiteY6" fmla="*/ 914945 h 1829889"/>
              <a:gd name="connsiteX0" fmla="*/ 0 w 727504"/>
              <a:gd name="connsiteY0" fmla="*/ 914945 h 1829889"/>
              <a:gd name="connsiteX1" fmla="*/ 179041 w 727504"/>
              <a:gd name="connsiteY1" fmla="*/ 0 h 1829889"/>
              <a:gd name="connsiteX2" fmla="*/ 537124 w 727504"/>
              <a:gd name="connsiteY2" fmla="*/ 0 h 1829889"/>
              <a:gd name="connsiteX3" fmla="*/ 716165 w 727504"/>
              <a:gd name="connsiteY3" fmla="*/ 914945 h 1829889"/>
              <a:gd name="connsiteX4" fmla="*/ 727504 w 727504"/>
              <a:gd name="connsiteY4" fmla="*/ 1824120 h 1829889"/>
              <a:gd name="connsiteX5" fmla="*/ 179041 w 727504"/>
              <a:gd name="connsiteY5" fmla="*/ 1829889 h 1829889"/>
              <a:gd name="connsiteX6" fmla="*/ 0 w 727504"/>
              <a:gd name="connsiteY6" fmla="*/ 914945 h 1829889"/>
              <a:gd name="connsiteX0" fmla="*/ 19993 w 747497"/>
              <a:gd name="connsiteY0" fmla="*/ 914945 h 1827005"/>
              <a:gd name="connsiteX1" fmla="*/ 199034 w 747497"/>
              <a:gd name="connsiteY1" fmla="*/ 0 h 1827005"/>
              <a:gd name="connsiteX2" fmla="*/ 557117 w 747497"/>
              <a:gd name="connsiteY2" fmla="*/ 0 h 1827005"/>
              <a:gd name="connsiteX3" fmla="*/ 736158 w 747497"/>
              <a:gd name="connsiteY3" fmla="*/ 914945 h 1827005"/>
              <a:gd name="connsiteX4" fmla="*/ 747497 w 747497"/>
              <a:gd name="connsiteY4" fmla="*/ 1824120 h 1827005"/>
              <a:gd name="connsiteX5" fmla="*/ 0 w 747497"/>
              <a:gd name="connsiteY5" fmla="*/ 1827005 h 1827005"/>
              <a:gd name="connsiteX6" fmla="*/ 19993 w 747497"/>
              <a:gd name="connsiteY6" fmla="*/ 914945 h 1827005"/>
              <a:gd name="connsiteX0" fmla="*/ 152399 w 879903"/>
              <a:gd name="connsiteY0" fmla="*/ 914945 h 1827005"/>
              <a:gd name="connsiteX1" fmla="*/ 0 w 879903"/>
              <a:gd name="connsiteY1" fmla="*/ 720749 h 1827005"/>
              <a:gd name="connsiteX2" fmla="*/ 689523 w 879903"/>
              <a:gd name="connsiteY2" fmla="*/ 0 h 1827005"/>
              <a:gd name="connsiteX3" fmla="*/ 868564 w 879903"/>
              <a:gd name="connsiteY3" fmla="*/ 914945 h 1827005"/>
              <a:gd name="connsiteX4" fmla="*/ 879903 w 879903"/>
              <a:gd name="connsiteY4" fmla="*/ 1824120 h 1827005"/>
              <a:gd name="connsiteX5" fmla="*/ 132406 w 879903"/>
              <a:gd name="connsiteY5" fmla="*/ 1827005 h 1827005"/>
              <a:gd name="connsiteX6" fmla="*/ 152399 w 879903"/>
              <a:gd name="connsiteY6" fmla="*/ 914945 h 1827005"/>
              <a:gd name="connsiteX0" fmla="*/ 372586 w 1100090"/>
              <a:gd name="connsiteY0" fmla="*/ 914945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72586 w 1100090"/>
              <a:gd name="connsiteY6" fmla="*/ 914945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1315897 h 1827005"/>
              <a:gd name="connsiteX1" fmla="*/ 0 w 1100090"/>
              <a:gd name="connsiteY1" fmla="*/ 902956 h 1827005"/>
              <a:gd name="connsiteX2" fmla="*/ 909710 w 1100090"/>
              <a:gd name="connsiteY2" fmla="*/ 0 h 1827005"/>
              <a:gd name="connsiteX3" fmla="*/ 1088751 w 1100090"/>
              <a:gd name="connsiteY3" fmla="*/ 914945 h 1827005"/>
              <a:gd name="connsiteX4" fmla="*/ 1100090 w 1100090"/>
              <a:gd name="connsiteY4" fmla="*/ 1824120 h 1827005"/>
              <a:gd name="connsiteX5" fmla="*/ 352593 w 1100090"/>
              <a:gd name="connsiteY5" fmla="*/ 1827005 h 1827005"/>
              <a:gd name="connsiteX6" fmla="*/ 363932 w 1100090"/>
              <a:gd name="connsiteY6" fmla="*/ 1315897 h 1827005"/>
              <a:gd name="connsiteX0" fmla="*/ 363932 w 1100090"/>
              <a:gd name="connsiteY0" fmla="*/ 958454 h 1469562"/>
              <a:gd name="connsiteX1" fmla="*/ 0 w 1100090"/>
              <a:gd name="connsiteY1" fmla="*/ 545513 h 1469562"/>
              <a:gd name="connsiteX2" fmla="*/ 638323 w 1100090"/>
              <a:gd name="connsiteY2" fmla="*/ 0 h 1469562"/>
              <a:gd name="connsiteX3" fmla="*/ 1088751 w 1100090"/>
              <a:gd name="connsiteY3" fmla="*/ 557502 h 1469562"/>
              <a:gd name="connsiteX4" fmla="*/ 1100090 w 1100090"/>
              <a:gd name="connsiteY4" fmla="*/ 1466677 h 1469562"/>
              <a:gd name="connsiteX5" fmla="*/ 352593 w 1100090"/>
              <a:gd name="connsiteY5" fmla="*/ 1469562 h 1469562"/>
              <a:gd name="connsiteX6" fmla="*/ 363932 w 1100090"/>
              <a:gd name="connsiteY6" fmla="*/ 958454 h 1469562"/>
              <a:gd name="connsiteX0" fmla="*/ 363932 w 1100090"/>
              <a:gd name="connsiteY0" fmla="*/ 958454 h 1469562"/>
              <a:gd name="connsiteX1" fmla="*/ 0 w 1100090"/>
              <a:gd name="connsiteY1" fmla="*/ 545513 h 1469562"/>
              <a:gd name="connsiteX2" fmla="*/ 638323 w 1100090"/>
              <a:gd name="connsiteY2" fmla="*/ 0 h 1469562"/>
              <a:gd name="connsiteX3" fmla="*/ 1051252 w 1100090"/>
              <a:gd name="connsiteY3" fmla="*/ 678653 h 1469562"/>
              <a:gd name="connsiteX4" fmla="*/ 1100090 w 1100090"/>
              <a:gd name="connsiteY4" fmla="*/ 1466677 h 1469562"/>
              <a:gd name="connsiteX5" fmla="*/ 352593 w 1100090"/>
              <a:gd name="connsiteY5" fmla="*/ 1469562 h 1469562"/>
              <a:gd name="connsiteX6" fmla="*/ 363932 w 1100090"/>
              <a:gd name="connsiteY6" fmla="*/ 958454 h 1469562"/>
              <a:gd name="connsiteX0" fmla="*/ 363932 w 1080139"/>
              <a:gd name="connsiteY0" fmla="*/ 958454 h 1469562"/>
              <a:gd name="connsiteX1" fmla="*/ 0 w 1080139"/>
              <a:gd name="connsiteY1" fmla="*/ 545513 h 1469562"/>
              <a:gd name="connsiteX2" fmla="*/ 638323 w 1080139"/>
              <a:gd name="connsiteY2" fmla="*/ 0 h 1469562"/>
              <a:gd name="connsiteX3" fmla="*/ 1051252 w 1080139"/>
              <a:gd name="connsiteY3" fmla="*/ 678653 h 1469562"/>
              <a:gd name="connsiteX4" fmla="*/ 1080139 w 1080139"/>
              <a:gd name="connsiteY4" fmla="*/ 1464754 h 1469562"/>
              <a:gd name="connsiteX5" fmla="*/ 352593 w 1080139"/>
              <a:gd name="connsiteY5" fmla="*/ 1469562 h 1469562"/>
              <a:gd name="connsiteX6" fmla="*/ 363932 w 108013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58454 h 1469562"/>
              <a:gd name="connsiteX1" fmla="*/ 0 w 1114019"/>
              <a:gd name="connsiteY1" fmla="*/ 545513 h 1469562"/>
              <a:gd name="connsiteX2" fmla="*/ 638323 w 1114019"/>
              <a:gd name="connsiteY2" fmla="*/ 0 h 1469562"/>
              <a:gd name="connsiteX3" fmla="*/ 1051252 w 1114019"/>
              <a:gd name="connsiteY3" fmla="*/ 678653 h 1469562"/>
              <a:gd name="connsiteX4" fmla="*/ 1080139 w 1114019"/>
              <a:gd name="connsiteY4" fmla="*/ 1464754 h 1469562"/>
              <a:gd name="connsiteX5" fmla="*/ 352593 w 1114019"/>
              <a:gd name="connsiteY5" fmla="*/ 1469562 h 1469562"/>
              <a:gd name="connsiteX6" fmla="*/ 363932 w 1114019"/>
              <a:gd name="connsiteY6" fmla="*/ 958454 h 1469562"/>
              <a:gd name="connsiteX0" fmla="*/ 363932 w 1114019"/>
              <a:gd name="connsiteY0" fmla="*/ 920954 h 1432062"/>
              <a:gd name="connsiteX1" fmla="*/ 0 w 1114019"/>
              <a:gd name="connsiteY1" fmla="*/ 508013 h 1432062"/>
              <a:gd name="connsiteX2" fmla="*/ 595055 w 1114019"/>
              <a:gd name="connsiteY2" fmla="*/ 0 h 1432062"/>
              <a:gd name="connsiteX3" fmla="*/ 1051252 w 1114019"/>
              <a:gd name="connsiteY3" fmla="*/ 641153 h 1432062"/>
              <a:gd name="connsiteX4" fmla="*/ 1080139 w 1114019"/>
              <a:gd name="connsiteY4" fmla="*/ 1427254 h 1432062"/>
              <a:gd name="connsiteX5" fmla="*/ 352593 w 1114019"/>
              <a:gd name="connsiteY5" fmla="*/ 1432062 h 1432062"/>
              <a:gd name="connsiteX6" fmla="*/ 363932 w 1114019"/>
              <a:gd name="connsiteY6" fmla="*/ 920954 h 1432062"/>
              <a:gd name="connsiteX0" fmla="*/ 363932 w 1114019"/>
              <a:gd name="connsiteY0" fmla="*/ 920954 h 1432062"/>
              <a:gd name="connsiteX1" fmla="*/ 0 w 1114019"/>
              <a:gd name="connsiteY1" fmla="*/ 508013 h 1432062"/>
              <a:gd name="connsiteX2" fmla="*/ 595055 w 1114019"/>
              <a:gd name="connsiteY2" fmla="*/ 0 h 1432062"/>
              <a:gd name="connsiteX3" fmla="*/ 1051252 w 1114019"/>
              <a:gd name="connsiteY3" fmla="*/ 641153 h 1432062"/>
              <a:gd name="connsiteX4" fmla="*/ 1080139 w 1114019"/>
              <a:gd name="connsiteY4" fmla="*/ 1427254 h 1432062"/>
              <a:gd name="connsiteX5" fmla="*/ 352593 w 1114019"/>
              <a:gd name="connsiteY5" fmla="*/ 1432062 h 1432062"/>
              <a:gd name="connsiteX6" fmla="*/ 363932 w 1114019"/>
              <a:gd name="connsiteY6" fmla="*/ 920954 h 1432062"/>
              <a:gd name="connsiteX0" fmla="*/ 363932 w 1114019"/>
              <a:gd name="connsiteY0" fmla="*/ 89360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51252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63932 w 1114019"/>
              <a:gd name="connsiteY6" fmla="*/ 893600 h 1404708"/>
              <a:gd name="connsiteX0" fmla="*/ 363932 w 1114019"/>
              <a:gd name="connsiteY0" fmla="*/ 89360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63932 w 1114019"/>
              <a:gd name="connsiteY6" fmla="*/ 89360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  <a:gd name="connsiteX0" fmla="*/ 325832 w 1114019"/>
              <a:gd name="connsiteY0" fmla="*/ 889790 h 1404708"/>
              <a:gd name="connsiteX1" fmla="*/ 0 w 1114019"/>
              <a:gd name="connsiteY1" fmla="*/ 480659 h 1404708"/>
              <a:gd name="connsiteX2" fmla="*/ 581378 w 1114019"/>
              <a:gd name="connsiteY2" fmla="*/ 0 h 1404708"/>
              <a:gd name="connsiteX3" fmla="*/ 1019990 w 1114019"/>
              <a:gd name="connsiteY3" fmla="*/ 613799 h 1404708"/>
              <a:gd name="connsiteX4" fmla="*/ 1080139 w 1114019"/>
              <a:gd name="connsiteY4" fmla="*/ 1399900 h 1404708"/>
              <a:gd name="connsiteX5" fmla="*/ 352593 w 1114019"/>
              <a:gd name="connsiteY5" fmla="*/ 1404708 h 1404708"/>
              <a:gd name="connsiteX6" fmla="*/ 325832 w 1114019"/>
              <a:gd name="connsiteY6" fmla="*/ 889790 h 140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019" h="1404708">
                <a:moveTo>
                  <a:pt x="325832" y="889790"/>
                </a:moveTo>
                <a:cubicBezTo>
                  <a:pt x="158957" y="571139"/>
                  <a:pt x="153281" y="585134"/>
                  <a:pt x="0" y="480659"/>
                </a:cubicBezTo>
                <a:lnTo>
                  <a:pt x="581378" y="0"/>
                </a:lnTo>
                <a:cubicBezTo>
                  <a:pt x="753635" y="182950"/>
                  <a:pt x="882215" y="256455"/>
                  <a:pt x="1019990" y="613799"/>
                </a:cubicBezTo>
                <a:cubicBezTo>
                  <a:pt x="1112970" y="976648"/>
                  <a:pt x="1114019" y="1003975"/>
                  <a:pt x="1080139" y="1399900"/>
                </a:cubicBezTo>
                <a:lnTo>
                  <a:pt x="352593" y="1404708"/>
                </a:lnTo>
                <a:cubicBezTo>
                  <a:pt x="386181" y="1105976"/>
                  <a:pt x="384513" y="1173559"/>
                  <a:pt x="325832" y="88979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50000"/>
                </a:schemeClr>
              </a:gs>
              <a:gs pos="65000">
                <a:schemeClr val="accent4">
                  <a:tint val="32000"/>
                  <a:satMod val="250000"/>
                  <a:alpha val="50000"/>
                </a:schemeClr>
              </a:gs>
              <a:gs pos="100000">
                <a:schemeClr val="accent5">
                  <a:lumMod val="60000"/>
                  <a:lumOff val="40000"/>
                  <a:alpha val="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079317" y="2766044"/>
            <a:ext cx="346961" cy="2148569"/>
          </a:xfrm>
          <a:custGeom>
            <a:avLst/>
            <a:gdLst>
              <a:gd name="connsiteX0" fmla="*/ 0 w 178755"/>
              <a:gd name="connsiteY0" fmla="*/ 0 h 2209800"/>
              <a:gd name="connsiteX1" fmla="*/ 178755 w 178755"/>
              <a:gd name="connsiteY1" fmla="*/ 0 h 2209800"/>
              <a:gd name="connsiteX2" fmla="*/ 178755 w 178755"/>
              <a:gd name="connsiteY2" fmla="*/ 2209800 h 2209800"/>
              <a:gd name="connsiteX3" fmla="*/ 0 w 178755"/>
              <a:gd name="connsiteY3" fmla="*/ 2209800 h 2209800"/>
              <a:gd name="connsiteX4" fmla="*/ 0 w 178755"/>
              <a:gd name="connsiteY4" fmla="*/ 0 h 2209800"/>
              <a:gd name="connsiteX0" fmla="*/ 0 w 178755"/>
              <a:gd name="connsiteY0" fmla="*/ 131275 h 2341075"/>
              <a:gd name="connsiteX1" fmla="*/ 178755 w 178755"/>
              <a:gd name="connsiteY1" fmla="*/ 0 h 2341075"/>
              <a:gd name="connsiteX2" fmla="*/ 178755 w 178755"/>
              <a:gd name="connsiteY2" fmla="*/ 2341075 h 2341075"/>
              <a:gd name="connsiteX3" fmla="*/ 0 w 178755"/>
              <a:gd name="connsiteY3" fmla="*/ 2341075 h 2341075"/>
              <a:gd name="connsiteX4" fmla="*/ 0 w 178755"/>
              <a:gd name="connsiteY4" fmla="*/ 131275 h 2341075"/>
              <a:gd name="connsiteX0" fmla="*/ 0 w 182088"/>
              <a:gd name="connsiteY0" fmla="*/ 323781 h 2341075"/>
              <a:gd name="connsiteX1" fmla="*/ 182088 w 182088"/>
              <a:gd name="connsiteY1" fmla="*/ 0 h 2341075"/>
              <a:gd name="connsiteX2" fmla="*/ 182088 w 182088"/>
              <a:gd name="connsiteY2" fmla="*/ 2341075 h 2341075"/>
              <a:gd name="connsiteX3" fmla="*/ 3333 w 182088"/>
              <a:gd name="connsiteY3" fmla="*/ 2341075 h 2341075"/>
              <a:gd name="connsiteX4" fmla="*/ 0 w 182088"/>
              <a:gd name="connsiteY4" fmla="*/ 323781 h 2341075"/>
              <a:gd name="connsiteX0" fmla="*/ 19361 w 201449"/>
              <a:gd name="connsiteY0" fmla="*/ 323781 h 2341075"/>
              <a:gd name="connsiteX1" fmla="*/ 201449 w 201449"/>
              <a:gd name="connsiteY1" fmla="*/ 0 h 2341075"/>
              <a:gd name="connsiteX2" fmla="*/ 201449 w 201449"/>
              <a:gd name="connsiteY2" fmla="*/ 2341075 h 2341075"/>
              <a:gd name="connsiteX3" fmla="*/ 0 w 201449"/>
              <a:gd name="connsiteY3" fmla="*/ 2338210 h 2341075"/>
              <a:gd name="connsiteX4" fmla="*/ 19361 w 201449"/>
              <a:gd name="connsiteY4" fmla="*/ 323781 h 2341075"/>
              <a:gd name="connsiteX0" fmla="*/ 0 w 206117"/>
              <a:gd name="connsiteY0" fmla="*/ 509411 h 2341075"/>
              <a:gd name="connsiteX1" fmla="*/ 206117 w 206117"/>
              <a:gd name="connsiteY1" fmla="*/ 0 h 2341075"/>
              <a:gd name="connsiteX2" fmla="*/ 206117 w 206117"/>
              <a:gd name="connsiteY2" fmla="*/ 2341075 h 2341075"/>
              <a:gd name="connsiteX3" fmla="*/ 4668 w 206117"/>
              <a:gd name="connsiteY3" fmla="*/ 2338210 h 2341075"/>
              <a:gd name="connsiteX4" fmla="*/ 0 w 206117"/>
              <a:gd name="connsiteY4" fmla="*/ 509411 h 2341075"/>
              <a:gd name="connsiteX0" fmla="*/ 7347 w 201449"/>
              <a:gd name="connsiteY0" fmla="*/ 488785 h 2341075"/>
              <a:gd name="connsiteX1" fmla="*/ 201449 w 201449"/>
              <a:gd name="connsiteY1" fmla="*/ 0 h 2341075"/>
              <a:gd name="connsiteX2" fmla="*/ 201449 w 201449"/>
              <a:gd name="connsiteY2" fmla="*/ 2341075 h 2341075"/>
              <a:gd name="connsiteX3" fmla="*/ 0 w 201449"/>
              <a:gd name="connsiteY3" fmla="*/ 2338210 h 2341075"/>
              <a:gd name="connsiteX4" fmla="*/ 7347 w 201449"/>
              <a:gd name="connsiteY4" fmla="*/ 488785 h 2341075"/>
              <a:gd name="connsiteX0" fmla="*/ 0 w 202112"/>
              <a:gd name="connsiteY0" fmla="*/ 516286 h 2341075"/>
              <a:gd name="connsiteX1" fmla="*/ 202112 w 202112"/>
              <a:gd name="connsiteY1" fmla="*/ 0 h 2341075"/>
              <a:gd name="connsiteX2" fmla="*/ 202112 w 202112"/>
              <a:gd name="connsiteY2" fmla="*/ 2341075 h 2341075"/>
              <a:gd name="connsiteX3" fmla="*/ 663 w 202112"/>
              <a:gd name="connsiteY3" fmla="*/ 2338210 h 2341075"/>
              <a:gd name="connsiteX4" fmla="*/ 0 w 202112"/>
              <a:gd name="connsiteY4" fmla="*/ 516286 h 2341075"/>
              <a:gd name="connsiteX0" fmla="*/ 0 w 202112"/>
              <a:gd name="connsiteY0" fmla="*/ 323780 h 2148569"/>
              <a:gd name="connsiteX1" fmla="*/ 202112 w 202112"/>
              <a:gd name="connsiteY1" fmla="*/ 0 h 2148569"/>
              <a:gd name="connsiteX2" fmla="*/ 202112 w 202112"/>
              <a:gd name="connsiteY2" fmla="*/ 2148569 h 2148569"/>
              <a:gd name="connsiteX3" fmla="*/ 663 w 202112"/>
              <a:gd name="connsiteY3" fmla="*/ 2145704 h 2148569"/>
              <a:gd name="connsiteX4" fmla="*/ 0 w 202112"/>
              <a:gd name="connsiteY4" fmla="*/ 323780 h 2148569"/>
              <a:gd name="connsiteX0" fmla="*/ 0 w 202112"/>
              <a:gd name="connsiteY0" fmla="*/ 296279 h 2148569"/>
              <a:gd name="connsiteX1" fmla="*/ 202112 w 202112"/>
              <a:gd name="connsiteY1" fmla="*/ 0 h 2148569"/>
              <a:gd name="connsiteX2" fmla="*/ 202112 w 202112"/>
              <a:gd name="connsiteY2" fmla="*/ 2148569 h 2148569"/>
              <a:gd name="connsiteX3" fmla="*/ 663 w 202112"/>
              <a:gd name="connsiteY3" fmla="*/ 2145704 h 2148569"/>
              <a:gd name="connsiteX4" fmla="*/ 0 w 202112"/>
              <a:gd name="connsiteY4" fmla="*/ 296279 h 214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112" h="2148569">
                <a:moveTo>
                  <a:pt x="0" y="296279"/>
                </a:moveTo>
                <a:lnTo>
                  <a:pt x="202112" y="0"/>
                </a:lnTo>
                <a:lnTo>
                  <a:pt x="202112" y="2148569"/>
                </a:lnTo>
                <a:lnTo>
                  <a:pt x="663" y="2145704"/>
                </a:lnTo>
                <a:lnTo>
                  <a:pt x="0" y="296279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50000"/>
                </a:schemeClr>
              </a:gs>
              <a:gs pos="65000">
                <a:schemeClr val="accent6">
                  <a:lumMod val="60000"/>
                  <a:lumOff val="40000"/>
                  <a:alpha val="50000"/>
                </a:schemeClr>
              </a:gs>
              <a:gs pos="100000">
                <a:schemeClr val="accent6">
                  <a:alpha val="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57800" y="4038600"/>
            <a:ext cx="76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7CCA62">
                    <a:lumMod val="50000"/>
                  </a:srgbClr>
                </a:solidFill>
                <a:latin typeface="Calibri"/>
              </a:rPr>
              <a:t>RICH</a:t>
            </a:r>
            <a:endParaRPr lang="en-US" sz="1800" dirty="0">
              <a:solidFill>
                <a:srgbClr val="7CCA6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7400" y="5110609"/>
            <a:ext cx="66075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GEM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FF0000"/>
                </a:solidFill>
                <a:latin typeface="Calibri"/>
              </a:rPr>
              <a:t>Station4</a:t>
            </a:r>
            <a:endParaRPr lang="en-US" sz="105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1874" y="3440668"/>
            <a:ext cx="802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C00000"/>
                </a:solidFill>
                <a:latin typeface="Calibri"/>
              </a:rPr>
              <a:t>EMCal</a:t>
            </a:r>
            <a:endParaRPr lang="en-US" sz="18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53200" y="3124200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9A2673"/>
                </a:solidFill>
                <a:latin typeface="Calibri"/>
              </a:rPr>
              <a:t>HCal</a:t>
            </a:r>
            <a:endParaRPr lang="en-US" sz="1800" dirty="0">
              <a:solidFill>
                <a:srgbClr val="9A2673"/>
              </a:solidFill>
              <a:latin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4950126" y="3986628"/>
            <a:ext cx="2874" cy="9663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648200" y="5105400"/>
            <a:ext cx="66075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GEM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FF0000"/>
                </a:solidFill>
                <a:latin typeface="Calibri"/>
              </a:rPr>
              <a:t>Station2</a:t>
            </a:r>
            <a:endParaRPr lang="en-US" sz="105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48600" y="5105400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3333CC"/>
                </a:solidFill>
                <a:latin typeface="Calibri"/>
              </a:rPr>
              <a:t>z (cm)</a:t>
            </a:r>
            <a:endParaRPr lang="en-US" sz="18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2069068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3333CC"/>
                </a:solidFill>
                <a:latin typeface="Calibri"/>
              </a:rPr>
              <a:t>R (cm)</a:t>
            </a:r>
            <a:endParaRPr lang="en-US" sz="18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29000" y="3048000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9A2673"/>
                </a:solidFill>
                <a:latin typeface="Calibri"/>
              </a:rPr>
              <a:t>HCal</a:t>
            </a:r>
            <a:endParaRPr lang="en-US" sz="1800" dirty="0">
              <a:solidFill>
                <a:srgbClr val="9A2673"/>
              </a:solidFill>
              <a:latin typeface="Calibri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914400" y="4724400"/>
            <a:ext cx="685800" cy="533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1C54"/>
                </a:solidFill>
                <a:latin typeface="Calibri"/>
              </a:rPr>
              <a:t>p/A</a:t>
            </a:r>
            <a:endParaRPr lang="en-US" sz="1800" dirty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 flipH="1">
            <a:off x="2931682" y="4346369"/>
            <a:ext cx="135651" cy="603032"/>
          </a:xfrm>
          <a:custGeom>
            <a:avLst/>
            <a:gdLst>
              <a:gd name="connsiteX0" fmla="*/ 0 w 178755"/>
              <a:gd name="connsiteY0" fmla="*/ 0 h 2209800"/>
              <a:gd name="connsiteX1" fmla="*/ 178755 w 178755"/>
              <a:gd name="connsiteY1" fmla="*/ 0 h 2209800"/>
              <a:gd name="connsiteX2" fmla="*/ 178755 w 178755"/>
              <a:gd name="connsiteY2" fmla="*/ 2209800 h 2209800"/>
              <a:gd name="connsiteX3" fmla="*/ 0 w 178755"/>
              <a:gd name="connsiteY3" fmla="*/ 2209800 h 2209800"/>
              <a:gd name="connsiteX4" fmla="*/ 0 w 178755"/>
              <a:gd name="connsiteY4" fmla="*/ 0 h 2209800"/>
              <a:gd name="connsiteX0" fmla="*/ 0 w 178755"/>
              <a:gd name="connsiteY0" fmla="*/ 131275 h 2341075"/>
              <a:gd name="connsiteX1" fmla="*/ 178755 w 178755"/>
              <a:gd name="connsiteY1" fmla="*/ 0 h 2341075"/>
              <a:gd name="connsiteX2" fmla="*/ 178755 w 178755"/>
              <a:gd name="connsiteY2" fmla="*/ 2341075 h 2341075"/>
              <a:gd name="connsiteX3" fmla="*/ 0 w 178755"/>
              <a:gd name="connsiteY3" fmla="*/ 2341075 h 2341075"/>
              <a:gd name="connsiteX4" fmla="*/ 0 w 178755"/>
              <a:gd name="connsiteY4" fmla="*/ 131275 h 2341075"/>
              <a:gd name="connsiteX0" fmla="*/ 0 w 185057"/>
              <a:gd name="connsiteY0" fmla="*/ 351252 h 2341075"/>
              <a:gd name="connsiteX1" fmla="*/ 185057 w 185057"/>
              <a:gd name="connsiteY1" fmla="*/ 0 h 2341075"/>
              <a:gd name="connsiteX2" fmla="*/ 185057 w 185057"/>
              <a:gd name="connsiteY2" fmla="*/ 2341075 h 2341075"/>
              <a:gd name="connsiteX3" fmla="*/ 6302 w 185057"/>
              <a:gd name="connsiteY3" fmla="*/ 2341075 h 2341075"/>
              <a:gd name="connsiteX4" fmla="*/ 0 w 185057"/>
              <a:gd name="connsiteY4" fmla="*/ 351252 h 2341075"/>
              <a:gd name="connsiteX0" fmla="*/ 0 w 192588"/>
              <a:gd name="connsiteY0" fmla="*/ 38307 h 2341075"/>
              <a:gd name="connsiteX1" fmla="*/ 192588 w 192588"/>
              <a:gd name="connsiteY1" fmla="*/ 0 h 2341075"/>
              <a:gd name="connsiteX2" fmla="*/ 192588 w 192588"/>
              <a:gd name="connsiteY2" fmla="*/ 2341075 h 2341075"/>
              <a:gd name="connsiteX3" fmla="*/ 13833 w 192588"/>
              <a:gd name="connsiteY3" fmla="*/ 2341075 h 2341075"/>
              <a:gd name="connsiteX4" fmla="*/ 0 w 192588"/>
              <a:gd name="connsiteY4" fmla="*/ 38307 h 2341075"/>
              <a:gd name="connsiteX0" fmla="*/ 0 w 184249"/>
              <a:gd name="connsiteY0" fmla="*/ 418650 h 2341075"/>
              <a:gd name="connsiteX1" fmla="*/ 184249 w 184249"/>
              <a:gd name="connsiteY1" fmla="*/ 0 h 2341075"/>
              <a:gd name="connsiteX2" fmla="*/ 184249 w 184249"/>
              <a:gd name="connsiteY2" fmla="*/ 2341075 h 2341075"/>
              <a:gd name="connsiteX3" fmla="*/ 5494 w 184249"/>
              <a:gd name="connsiteY3" fmla="*/ 2341075 h 2341075"/>
              <a:gd name="connsiteX4" fmla="*/ 0 w 184249"/>
              <a:gd name="connsiteY4" fmla="*/ 418650 h 234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9" h="2341075">
                <a:moveTo>
                  <a:pt x="0" y="418650"/>
                </a:moveTo>
                <a:lnTo>
                  <a:pt x="184249" y="0"/>
                </a:lnTo>
                <a:lnTo>
                  <a:pt x="184249" y="2341075"/>
                </a:lnTo>
                <a:lnTo>
                  <a:pt x="5494" y="2341075"/>
                </a:lnTo>
                <a:cubicBezTo>
                  <a:pt x="3393" y="1677801"/>
                  <a:pt x="2101" y="1081924"/>
                  <a:pt x="0" y="4186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50000"/>
                </a:schemeClr>
              </a:gs>
              <a:gs pos="65000">
                <a:schemeClr val="accent6">
                  <a:lumMod val="60000"/>
                  <a:lumOff val="40000"/>
                  <a:alpha val="50000"/>
                </a:schemeClr>
              </a:gs>
              <a:gs pos="100000">
                <a:schemeClr val="accent6">
                  <a:alpha val="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1C54"/>
              </a:solidFill>
              <a:latin typeface="Calibri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3069670" y="4345354"/>
            <a:ext cx="1776" cy="608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438400" y="4569023"/>
            <a:ext cx="651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C00000"/>
                </a:solidFill>
                <a:latin typeface="Calibri"/>
              </a:rPr>
              <a:t>EMCal</a:t>
            </a:r>
            <a:endParaRPr lang="en-US" sz="14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743200" y="5110609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GEMs</a:t>
            </a:r>
          </a:p>
        </p:txBody>
      </p:sp>
      <p:sp>
        <p:nvSpPr>
          <p:cNvPr id="43" name="Freeform 42"/>
          <p:cNvSpPr/>
          <p:nvPr/>
        </p:nvSpPr>
        <p:spPr>
          <a:xfrm rot="5400000" flipH="1">
            <a:off x="3571277" y="2957659"/>
            <a:ext cx="178970" cy="2403446"/>
          </a:xfrm>
          <a:custGeom>
            <a:avLst/>
            <a:gdLst>
              <a:gd name="connsiteX0" fmla="*/ 0 w 178755"/>
              <a:gd name="connsiteY0" fmla="*/ 0 h 2209800"/>
              <a:gd name="connsiteX1" fmla="*/ 178755 w 178755"/>
              <a:gd name="connsiteY1" fmla="*/ 0 h 2209800"/>
              <a:gd name="connsiteX2" fmla="*/ 178755 w 178755"/>
              <a:gd name="connsiteY2" fmla="*/ 2209800 h 2209800"/>
              <a:gd name="connsiteX3" fmla="*/ 0 w 178755"/>
              <a:gd name="connsiteY3" fmla="*/ 2209800 h 2209800"/>
              <a:gd name="connsiteX4" fmla="*/ 0 w 178755"/>
              <a:gd name="connsiteY4" fmla="*/ 0 h 2209800"/>
              <a:gd name="connsiteX0" fmla="*/ 0 w 178755"/>
              <a:gd name="connsiteY0" fmla="*/ 131275 h 2341075"/>
              <a:gd name="connsiteX1" fmla="*/ 178755 w 178755"/>
              <a:gd name="connsiteY1" fmla="*/ 0 h 2341075"/>
              <a:gd name="connsiteX2" fmla="*/ 178755 w 178755"/>
              <a:gd name="connsiteY2" fmla="*/ 2341075 h 2341075"/>
              <a:gd name="connsiteX3" fmla="*/ 0 w 178755"/>
              <a:gd name="connsiteY3" fmla="*/ 2341075 h 2341075"/>
              <a:gd name="connsiteX4" fmla="*/ 0 w 178755"/>
              <a:gd name="connsiteY4" fmla="*/ 131275 h 2341075"/>
              <a:gd name="connsiteX0" fmla="*/ 6875 w 185630"/>
              <a:gd name="connsiteY0" fmla="*/ 131275 h 2341075"/>
              <a:gd name="connsiteX1" fmla="*/ 185630 w 185630"/>
              <a:gd name="connsiteY1" fmla="*/ 0 h 2341075"/>
              <a:gd name="connsiteX2" fmla="*/ 185630 w 185630"/>
              <a:gd name="connsiteY2" fmla="*/ 2341075 h 2341075"/>
              <a:gd name="connsiteX3" fmla="*/ 0 w 185630"/>
              <a:gd name="connsiteY3" fmla="*/ 2162301 h 2341075"/>
              <a:gd name="connsiteX4" fmla="*/ 6875 w 185630"/>
              <a:gd name="connsiteY4" fmla="*/ 131275 h 2341075"/>
              <a:gd name="connsiteX0" fmla="*/ 2292 w 181047"/>
              <a:gd name="connsiteY0" fmla="*/ 131275 h 2341075"/>
              <a:gd name="connsiteX1" fmla="*/ 181047 w 181047"/>
              <a:gd name="connsiteY1" fmla="*/ 0 h 2341075"/>
              <a:gd name="connsiteX2" fmla="*/ 181047 w 181047"/>
              <a:gd name="connsiteY2" fmla="*/ 2341075 h 2341075"/>
              <a:gd name="connsiteX3" fmla="*/ 1146 w 181047"/>
              <a:gd name="connsiteY3" fmla="*/ 2134031 h 2341075"/>
              <a:gd name="connsiteX4" fmla="*/ 2292 w 181047"/>
              <a:gd name="connsiteY4" fmla="*/ 131275 h 2341075"/>
              <a:gd name="connsiteX0" fmla="*/ 2292 w 188495"/>
              <a:gd name="connsiteY0" fmla="*/ 194051 h 2341075"/>
              <a:gd name="connsiteX1" fmla="*/ 188495 w 188495"/>
              <a:gd name="connsiteY1" fmla="*/ 0 h 2341075"/>
              <a:gd name="connsiteX2" fmla="*/ 188495 w 188495"/>
              <a:gd name="connsiteY2" fmla="*/ 2341075 h 2341075"/>
              <a:gd name="connsiteX3" fmla="*/ 8594 w 188495"/>
              <a:gd name="connsiteY3" fmla="*/ 2134031 h 2341075"/>
              <a:gd name="connsiteX4" fmla="*/ 2292 w 188495"/>
              <a:gd name="connsiteY4" fmla="*/ 194051 h 2341075"/>
              <a:gd name="connsiteX0" fmla="*/ 2292 w 188495"/>
              <a:gd name="connsiteY0" fmla="*/ 194051 h 2364636"/>
              <a:gd name="connsiteX1" fmla="*/ 188495 w 188495"/>
              <a:gd name="connsiteY1" fmla="*/ 0 h 2364636"/>
              <a:gd name="connsiteX2" fmla="*/ 188495 w 188495"/>
              <a:gd name="connsiteY2" fmla="*/ 2341075 h 2364636"/>
              <a:gd name="connsiteX3" fmla="*/ 1719 w 188495"/>
              <a:gd name="connsiteY3" fmla="*/ 2364636 h 2364636"/>
              <a:gd name="connsiteX4" fmla="*/ 2292 w 188495"/>
              <a:gd name="connsiteY4" fmla="*/ 194051 h 2364636"/>
              <a:gd name="connsiteX0" fmla="*/ 2292 w 188495"/>
              <a:gd name="connsiteY0" fmla="*/ 194051 h 2371822"/>
              <a:gd name="connsiteX1" fmla="*/ 188495 w 188495"/>
              <a:gd name="connsiteY1" fmla="*/ 0 h 2371822"/>
              <a:gd name="connsiteX2" fmla="*/ 174744 w 188495"/>
              <a:gd name="connsiteY2" fmla="*/ 2371822 h 2371822"/>
              <a:gd name="connsiteX3" fmla="*/ 1719 w 188495"/>
              <a:gd name="connsiteY3" fmla="*/ 2364636 h 2371822"/>
              <a:gd name="connsiteX4" fmla="*/ 2292 w 188495"/>
              <a:gd name="connsiteY4" fmla="*/ 194051 h 2371822"/>
              <a:gd name="connsiteX0" fmla="*/ 2292 w 188495"/>
              <a:gd name="connsiteY0" fmla="*/ 194051 h 2566961"/>
              <a:gd name="connsiteX1" fmla="*/ 188495 w 188495"/>
              <a:gd name="connsiteY1" fmla="*/ 0 h 2566961"/>
              <a:gd name="connsiteX2" fmla="*/ 160456 w 188495"/>
              <a:gd name="connsiteY2" fmla="*/ 2566961 h 2566961"/>
              <a:gd name="connsiteX3" fmla="*/ 1719 w 188495"/>
              <a:gd name="connsiteY3" fmla="*/ 2364636 h 2566961"/>
              <a:gd name="connsiteX4" fmla="*/ 2292 w 188495"/>
              <a:gd name="connsiteY4" fmla="*/ 194051 h 2566961"/>
              <a:gd name="connsiteX0" fmla="*/ 2292 w 188495"/>
              <a:gd name="connsiteY0" fmla="*/ 194051 h 2604187"/>
              <a:gd name="connsiteX1" fmla="*/ 188495 w 188495"/>
              <a:gd name="connsiteY1" fmla="*/ 0 h 2604187"/>
              <a:gd name="connsiteX2" fmla="*/ 160456 w 188495"/>
              <a:gd name="connsiteY2" fmla="*/ 2604187 h 2604187"/>
              <a:gd name="connsiteX3" fmla="*/ 1719 w 188495"/>
              <a:gd name="connsiteY3" fmla="*/ 2364636 h 2604187"/>
              <a:gd name="connsiteX4" fmla="*/ 2292 w 188495"/>
              <a:gd name="connsiteY4" fmla="*/ 194051 h 2604187"/>
              <a:gd name="connsiteX0" fmla="*/ 2292 w 188495"/>
              <a:gd name="connsiteY0" fmla="*/ 194051 h 2614823"/>
              <a:gd name="connsiteX1" fmla="*/ 188495 w 188495"/>
              <a:gd name="connsiteY1" fmla="*/ 0 h 2614823"/>
              <a:gd name="connsiteX2" fmla="*/ 160456 w 188495"/>
              <a:gd name="connsiteY2" fmla="*/ 2614823 h 2614823"/>
              <a:gd name="connsiteX3" fmla="*/ 1719 w 188495"/>
              <a:gd name="connsiteY3" fmla="*/ 2364636 h 2614823"/>
              <a:gd name="connsiteX4" fmla="*/ 2292 w 188495"/>
              <a:gd name="connsiteY4" fmla="*/ 194051 h 2614823"/>
              <a:gd name="connsiteX0" fmla="*/ 2292 w 178970"/>
              <a:gd name="connsiteY0" fmla="*/ 236597 h 2657369"/>
              <a:gd name="connsiteX1" fmla="*/ 178970 w 178970"/>
              <a:gd name="connsiteY1" fmla="*/ 0 h 2657369"/>
              <a:gd name="connsiteX2" fmla="*/ 160456 w 178970"/>
              <a:gd name="connsiteY2" fmla="*/ 2657369 h 2657369"/>
              <a:gd name="connsiteX3" fmla="*/ 1719 w 178970"/>
              <a:gd name="connsiteY3" fmla="*/ 2407182 h 2657369"/>
              <a:gd name="connsiteX4" fmla="*/ 2292 w 178970"/>
              <a:gd name="connsiteY4" fmla="*/ 236597 h 2657369"/>
              <a:gd name="connsiteX0" fmla="*/ 2292 w 178970"/>
              <a:gd name="connsiteY0" fmla="*/ 236597 h 2671550"/>
              <a:gd name="connsiteX1" fmla="*/ 178970 w 178970"/>
              <a:gd name="connsiteY1" fmla="*/ 0 h 2671550"/>
              <a:gd name="connsiteX2" fmla="*/ 166806 w 178970"/>
              <a:gd name="connsiteY2" fmla="*/ 2671550 h 2671550"/>
              <a:gd name="connsiteX3" fmla="*/ 1719 w 178970"/>
              <a:gd name="connsiteY3" fmla="*/ 2407182 h 2671550"/>
              <a:gd name="connsiteX4" fmla="*/ 2292 w 178970"/>
              <a:gd name="connsiteY4" fmla="*/ 236597 h 2671550"/>
              <a:gd name="connsiteX0" fmla="*/ 2292 w 178970"/>
              <a:gd name="connsiteY0" fmla="*/ 248932 h 2683885"/>
              <a:gd name="connsiteX1" fmla="*/ 178970 w 178970"/>
              <a:gd name="connsiteY1" fmla="*/ 12335 h 2683885"/>
              <a:gd name="connsiteX2" fmla="*/ 166806 w 178970"/>
              <a:gd name="connsiteY2" fmla="*/ 2683885 h 2683885"/>
              <a:gd name="connsiteX3" fmla="*/ 1719 w 178970"/>
              <a:gd name="connsiteY3" fmla="*/ 2419517 h 2683885"/>
              <a:gd name="connsiteX4" fmla="*/ 2292 w 178970"/>
              <a:gd name="connsiteY4" fmla="*/ 248932 h 268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70" h="2683885">
                <a:moveTo>
                  <a:pt x="2292" y="248932"/>
                </a:moveTo>
                <a:lnTo>
                  <a:pt x="178970" y="12335"/>
                </a:lnTo>
                <a:cubicBezTo>
                  <a:pt x="174386" y="802942"/>
                  <a:pt x="177740" y="0"/>
                  <a:pt x="166806" y="2683885"/>
                </a:cubicBezTo>
                <a:lnTo>
                  <a:pt x="1719" y="2419517"/>
                </a:lnTo>
                <a:cubicBezTo>
                  <a:pt x="4011" y="1742508"/>
                  <a:pt x="0" y="925941"/>
                  <a:pt x="2292" y="248932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50000"/>
                </a:schemeClr>
              </a:gs>
              <a:gs pos="65000">
                <a:schemeClr val="accent6">
                  <a:lumMod val="60000"/>
                  <a:lumOff val="40000"/>
                  <a:alpha val="50000"/>
                </a:schemeClr>
              </a:gs>
              <a:gs pos="100000">
                <a:schemeClr val="accent6">
                  <a:alpha val="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38091" y="3997238"/>
            <a:ext cx="1633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C00000"/>
                </a:solidFill>
                <a:latin typeface="Calibri"/>
              </a:rPr>
              <a:t>EMCal</a:t>
            </a:r>
            <a:r>
              <a:rPr lang="en-US" sz="1400" dirty="0" smtClean="0">
                <a:solidFill>
                  <a:srgbClr val="C00000"/>
                </a:solidFill>
                <a:latin typeface="Calibri"/>
              </a:rPr>
              <a:t> &amp; Preshower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099460" y="4343400"/>
            <a:ext cx="1441278" cy="457200"/>
          </a:xfrm>
          <a:prstGeom prst="rect">
            <a:avLst/>
          </a:prstGeom>
          <a:gradFill>
            <a:gsLst>
              <a:gs pos="0">
                <a:schemeClr val="accent1">
                  <a:tint val="62000"/>
                  <a:satMod val="180000"/>
                  <a:alpha val="50000"/>
                </a:schemeClr>
              </a:gs>
              <a:gs pos="65000">
                <a:schemeClr val="accent1">
                  <a:tint val="32000"/>
                  <a:satMod val="250000"/>
                  <a:alpha val="50000"/>
                </a:schemeClr>
              </a:gs>
              <a:gs pos="100000">
                <a:schemeClr val="accent1">
                  <a:tint val="23000"/>
                  <a:satMod val="30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001C54"/>
                </a:solidFill>
                <a:latin typeface="Calibri"/>
              </a:rPr>
              <a:t>μ</a:t>
            </a:r>
            <a:r>
              <a:rPr lang="en-US" sz="1800" dirty="0" smtClean="0">
                <a:solidFill>
                  <a:srgbClr val="001C54"/>
                </a:solidFill>
                <a:latin typeface="Calibri"/>
              </a:rPr>
              <a:t>-TPC</a:t>
            </a:r>
            <a:endParaRPr lang="en-US" sz="1800" dirty="0">
              <a:solidFill>
                <a:srgbClr val="001C54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945339" y="3931461"/>
            <a:ext cx="3661037" cy="387303"/>
            <a:chOff x="794651" y="4998260"/>
            <a:chExt cx="3863724" cy="387303"/>
          </a:xfrm>
        </p:grpSpPr>
        <p:sp>
          <p:nvSpPr>
            <p:cNvPr id="58" name="Rectangle 57"/>
            <p:cNvSpPr/>
            <p:nvPr/>
          </p:nvSpPr>
          <p:spPr>
            <a:xfrm>
              <a:off x="1405349" y="5330102"/>
              <a:ext cx="3253026" cy="457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50000"/>
                  </a:schemeClr>
                </a:gs>
                <a:gs pos="65000">
                  <a:schemeClr val="accent4">
                    <a:tint val="32000"/>
                    <a:satMod val="250000"/>
                    <a:alpha val="50000"/>
                  </a:schemeClr>
                </a:gs>
                <a:gs pos="100000">
                  <a:schemeClr val="accent5">
                    <a:lumMod val="60000"/>
                    <a:lumOff val="40000"/>
                    <a:alpha val="50000"/>
                  </a:schemeClr>
                </a:gs>
              </a:gsLst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7CCA62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94651" y="4998260"/>
              <a:ext cx="609600" cy="387303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50000"/>
                  </a:schemeClr>
                </a:gs>
                <a:gs pos="65000">
                  <a:schemeClr val="accent4">
                    <a:tint val="32000"/>
                    <a:satMod val="250000"/>
                    <a:alpha val="50000"/>
                  </a:schemeClr>
                </a:gs>
                <a:gs pos="100000">
                  <a:schemeClr val="accent5">
                    <a:lumMod val="60000"/>
                    <a:lumOff val="40000"/>
                    <a:alpha val="50000"/>
                  </a:schemeClr>
                </a:gs>
              </a:gsLst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7CCA62">
                      <a:lumMod val="50000"/>
                    </a:srgbClr>
                  </a:solidFill>
                  <a:latin typeface="Calibri"/>
                </a:rPr>
                <a:t>DIRC</a:t>
              </a:r>
              <a:endParaRPr lang="en-US" sz="1600" dirty="0">
                <a:solidFill>
                  <a:srgbClr val="7CCA62">
                    <a:lumMod val="50000"/>
                  </a:srgbClr>
                </a:solidFill>
                <a:latin typeface="Calibri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 flipV="1">
            <a:off x="3810000" y="1718797"/>
            <a:ext cx="3814583" cy="3234203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467600" y="1676400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0F6FC6"/>
                </a:solidFill>
                <a:latin typeface="Calibri"/>
              </a:rPr>
              <a:t>η</a:t>
            </a:r>
            <a:r>
              <a:rPr lang="en-US" sz="1800" dirty="0" smtClean="0">
                <a:solidFill>
                  <a:srgbClr val="0F6FC6"/>
                </a:solidFill>
                <a:latin typeface="Calibri"/>
              </a:rPr>
              <a:t>~1</a:t>
            </a:r>
            <a:endParaRPr lang="en-US" sz="1800" dirty="0">
              <a:solidFill>
                <a:srgbClr val="0F6FC6"/>
              </a:solidFill>
              <a:latin typeface="Calibri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3810000" y="4800600"/>
            <a:ext cx="4343400" cy="15240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391400" y="4419600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0F6FC6"/>
                </a:solidFill>
                <a:latin typeface="Calibri"/>
              </a:rPr>
              <a:t>η</a:t>
            </a:r>
            <a:r>
              <a:rPr lang="en-US" sz="1800" dirty="0" smtClean="0">
                <a:solidFill>
                  <a:srgbClr val="0F6FC6"/>
                </a:solidFill>
                <a:latin typeface="Calibri"/>
              </a:rPr>
              <a:t>~4</a:t>
            </a:r>
            <a:endParaRPr lang="en-US" sz="1800" dirty="0">
              <a:solidFill>
                <a:srgbClr val="0F6FC6"/>
              </a:solidFill>
              <a:latin typeface="Calibri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1588168" y="3052583"/>
            <a:ext cx="2221832" cy="190041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057400" y="3733800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F6FC6"/>
                </a:solidFill>
                <a:latin typeface="Calibri"/>
              </a:rPr>
              <a:t>-1.2</a:t>
            </a:r>
            <a:endParaRPr lang="en-US" sz="1800" dirty="0">
              <a:solidFill>
                <a:srgbClr val="0F6FC6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358207" y="2133600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3333CC"/>
                </a:solidFill>
                <a:latin typeface="Calibri"/>
              </a:rPr>
              <a:t>R (cm)</a:t>
            </a:r>
            <a:endParaRPr lang="en-US" sz="18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257800" y="5110609"/>
            <a:ext cx="66075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GEM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FF0000"/>
                </a:solidFill>
                <a:latin typeface="Calibri"/>
              </a:rPr>
              <a:t>Station3</a:t>
            </a:r>
            <a:endParaRPr lang="en-US" sz="105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008235" y="4798308"/>
            <a:ext cx="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3835042" y="5110609"/>
            <a:ext cx="729687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GEMs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FF0000"/>
                </a:solidFill>
                <a:latin typeface="Calibri"/>
              </a:rPr>
              <a:t>Station1</a:t>
            </a:r>
            <a:endParaRPr lang="en-US" sz="105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4274075" y="4800600"/>
            <a:ext cx="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6071962" y="4124896"/>
            <a:ext cx="1045" cy="798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3352800" y="4800600"/>
            <a:ext cx="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581400" y="4800600"/>
            <a:ext cx="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2405063" y="4000500"/>
            <a:ext cx="1404937" cy="95250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219200" y="3124200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0F6FC6"/>
                </a:solidFill>
                <a:latin typeface="Calibri"/>
              </a:rPr>
              <a:t>η</a:t>
            </a:r>
            <a:r>
              <a:rPr lang="en-US" sz="1800" dirty="0" smtClean="0">
                <a:solidFill>
                  <a:srgbClr val="0F6FC6"/>
                </a:solidFill>
                <a:latin typeface="Calibri"/>
              </a:rPr>
              <a:t>~-1</a:t>
            </a:r>
            <a:endParaRPr lang="en-US" sz="1800" dirty="0">
              <a:solidFill>
                <a:srgbClr val="0F6FC6"/>
              </a:solidFill>
              <a:latin typeface="Calibri"/>
            </a:endParaRPr>
          </a:p>
        </p:txBody>
      </p:sp>
      <p:sp>
        <p:nvSpPr>
          <p:cNvPr id="50" name="Right Arrow 49"/>
          <p:cNvSpPr/>
          <p:nvPr/>
        </p:nvSpPr>
        <p:spPr>
          <a:xfrm flipH="1">
            <a:off x="7543800" y="4724400"/>
            <a:ext cx="685800" cy="533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1C54"/>
                </a:solidFill>
                <a:latin typeface="Calibri"/>
              </a:rPr>
              <a:t>e</a:t>
            </a:r>
            <a:r>
              <a:rPr lang="en-US" sz="1800" baseline="30000" dirty="0" smtClean="0">
                <a:solidFill>
                  <a:srgbClr val="001C54"/>
                </a:solidFill>
                <a:latin typeface="Calibri"/>
              </a:rPr>
              <a:t>-</a:t>
            </a:r>
            <a:endParaRPr lang="en-US" sz="1800" baseline="30000" dirty="0">
              <a:solidFill>
                <a:srgbClr val="001C54"/>
              </a:solidFill>
              <a:latin typeface="Calibri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5592167" y="3457606"/>
            <a:ext cx="476911" cy="678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3278958">
            <a:off x="5464015" y="3702464"/>
            <a:ext cx="755158" cy="5042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  <a:alpha val="50000"/>
                </a:schemeClr>
              </a:gs>
              <a:gs pos="65000">
                <a:schemeClr val="accent4">
                  <a:tint val="32000"/>
                  <a:satMod val="250000"/>
                  <a:alpha val="50000"/>
                </a:schemeClr>
              </a:gs>
              <a:gs pos="100000">
                <a:schemeClr val="accent5">
                  <a:lumMod val="60000"/>
                  <a:lumOff val="40000"/>
                  <a:alpha val="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 rot="3182315">
            <a:off x="5495612" y="3517238"/>
            <a:ext cx="946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7CCA62">
                    <a:lumMod val="50000"/>
                  </a:srgbClr>
                </a:solidFill>
                <a:latin typeface="Calibri"/>
              </a:rPr>
              <a:t>AreoGel</a:t>
            </a:r>
            <a:endParaRPr lang="en-US" sz="1800" dirty="0">
              <a:solidFill>
                <a:srgbClr val="7CCA62">
                  <a:lumMod val="50000"/>
                </a:srgbClr>
              </a:solidFill>
              <a:latin typeface="Calibr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 flipV="1">
            <a:off x="5283200" y="4439139"/>
            <a:ext cx="1" cy="488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9177" r="-19177"/>
          <a:stretch>
            <a:fillRect/>
          </a:stretch>
        </p:blipFill>
        <p:spPr>
          <a:xfrm>
            <a:off x="-1644515" y="0"/>
            <a:ext cx="12469964" cy="685800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43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PID @ </a:t>
            </a:r>
            <a:r>
              <a:rPr kumimoji="1" lang="en-US" altLang="ja-JP" dirty="0" err="1" smtClean="0"/>
              <a:t>LHCb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20" r="694"/>
          <a:stretch/>
        </p:blipFill>
        <p:spPr>
          <a:xfrm rot="5400000">
            <a:off x="1662544" y="491664"/>
            <a:ext cx="5463398" cy="7269275"/>
          </a:xfrm>
        </p:spPr>
      </p:pic>
      <p:sp>
        <p:nvSpPr>
          <p:cNvPr id="5" name="上矢印 4"/>
          <p:cNvSpPr/>
          <p:nvPr/>
        </p:nvSpPr>
        <p:spPr>
          <a:xfrm>
            <a:off x="4445368" y="5805394"/>
            <a:ext cx="302406" cy="5442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上矢印 5"/>
          <p:cNvSpPr/>
          <p:nvPr/>
        </p:nvSpPr>
        <p:spPr>
          <a:xfrm>
            <a:off x="1542271" y="5805394"/>
            <a:ext cx="302406" cy="5442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93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Picture 5" descr="rich1-2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73300"/>
            <a:ext cx="3657600" cy="4445000"/>
          </a:xfrm>
          <a:prstGeom prst="rect">
            <a:avLst/>
          </a:prstGeom>
        </p:spPr>
      </p:pic>
      <p:pic>
        <p:nvPicPr>
          <p:cNvPr id="6" name="Picture 6" descr="rich2_schemat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1739901"/>
            <a:ext cx="3499485" cy="5078095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1410362" y="331217"/>
            <a:ext cx="600991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RICH-1 (modern HERMES RICH)   </a:t>
            </a:r>
            <a:r>
              <a:rPr lang="en-US" dirty="0" smtClean="0">
                <a:solidFill>
                  <a:srgbClr val="0000FF"/>
                </a:solidFill>
              </a:rPr>
              <a:t>         </a:t>
            </a:r>
            <a:r>
              <a:rPr lang="en-US" dirty="0" smtClean="0">
                <a:solidFill>
                  <a:srgbClr val="0000FF"/>
                </a:solidFill>
              </a:rPr>
              <a:t>RICH-2</a:t>
            </a:r>
          </a:p>
          <a:p>
            <a:r>
              <a:rPr lang="en-US" dirty="0" smtClean="0"/>
              <a:t>2&lt;p&lt;60 </a:t>
            </a:r>
            <a:r>
              <a:rPr lang="en-US" dirty="0" err="1" smtClean="0"/>
              <a:t>GeV</a:t>
            </a:r>
            <a:r>
              <a:rPr lang="en-US" dirty="0" smtClean="0"/>
              <a:t>                           </a:t>
            </a:r>
            <a:r>
              <a:rPr lang="en-US" dirty="0" smtClean="0"/>
              <a:t>                    17</a:t>
            </a:r>
            <a:r>
              <a:rPr lang="en-US" dirty="0" smtClean="0"/>
              <a:t>&lt;p&lt;100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25-300 </a:t>
            </a:r>
            <a:r>
              <a:rPr lang="en-US" dirty="0" err="1" smtClean="0"/>
              <a:t>mrad</a:t>
            </a:r>
            <a:r>
              <a:rPr lang="en-US" dirty="0" smtClean="0"/>
              <a:t>                          </a:t>
            </a:r>
            <a:r>
              <a:rPr lang="en-US" dirty="0" smtClean="0"/>
              <a:t>                    10</a:t>
            </a:r>
            <a:r>
              <a:rPr lang="en-US" dirty="0" smtClean="0"/>
              <a:t>-120 </a:t>
            </a:r>
            <a:r>
              <a:rPr lang="en-US" dirty="0" err="1" smtClean="0"/>
              <a:t>mrad</a:t>
            </a:r>
            <a:endParaRPr lang="en-US" dirty="0" smtClean="0"/>
          </a:p>
          <a:p>
            <a:r>
              <a:rPr lang="en-US" dirty="0" smtClean="0"/>
              <a:t>5cm Aerogel (n=1.030)                </a:t>
            </a:r>
            <a:r>
              <a:rPr lang="en-US" dirty="0" smtClean="0"/>
              <a:t>            ~</a:t>
            </a:r>
            <a:r>
              <a:rPr lang="en-US" dirty="0" smtClean="0"/>
              <a:t>200 cm CF</a:t>
            </a:r>
            <a:r>
              <a:rPr lang="en-US" baseline="-25000" dirty="0" smtClean="0"/>
              <a:t>4</a:t>
            </a:r>
            <a:r>
              <a:rPr lang="en-US" dirty="0" smtClean="0"/>
              <a:t> (n=1.0005)</a:t>
            </a:r>
            <a:endParaRPr lang="en-US" dirty="0"/>
          </a:p>
          <a:p>
            <a:r>
              <a:rPr lang="en-US" dirty="0" smtClean="0"/>
              <a:t>85 cm 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10 </a:t>
            </a:r>
            <a:r>
              <a:rPr lang="en-US" dirty="0"/>
              <a:t>(n=</a:t>
            </a:r>
            <a:r>
              <a:rPr lang="en-US" dirty="0" smtClean="0"/>
              <a:t>1.0014)</a:t>
            </a:r>
            <a:endParaRPr lang="en-US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15393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733" t="3736" b="50550"/>
          <a:stretch/>
        </p:blipFill>
        <p:spPr>
          <a:xfrm>
            <a:off x="46190" y="4102100"/>
            <a:ext cx="4089400" cy="264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085"/>
            <a:ext cx="8229600" cy="1143000"/>
          </a:xfrm>
        </p:spPr>
        <p:txBody>
          <a:bodyPr/>
          <a:lstStyle/>
          <a:p>
            <a:r>
              <a:rPr lang="en-US" dirty="0" smtClean="0"/>
              <a:t>LHC-b HPD based </a:t>
            </a:r>
            <a:r>
              <a:rPr lang="en-US" dirty="0" err="1" smtClean="0"/>
              <a:t>Photondetector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8" y="97551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3 m</a:t>
            </a:r>
            <a:r>
              <a:rPr lang="en-US" sz="2400" baseline="30000" dirty="0"/>
              <a:t>2</a:t>
            </a:r>
            <a:r>
              <a:rPr lang="en-US" sz="2400" dirty="0"/>
              <a:t> area have </a:t>
            </a:r>
            <a:r>
              <a:rPr lang="en-US" sz="2400" dirty="0" smtClean="0"/>
              <a:t>been </a:t>
            </a:r>
            <a:r>
              <a:rPr lang="en-US" sz="2400" dirty="0"/>
              <a:t>equipped </a:t>
            </a:r>
            <a:r>
              <a:rPr lang="en-US" sz="2400" dirty="0" smtClean="0"/>
              <a:t>with </a:t>
            </a:r>
            <a:r>
              <a:rPr lang="en-US" sz="2400" dirty="0" err="1" smtClean="0"/>
              <a:t>photodetectors</a:t>
            </a:r>
            <a:r>
              <a:rPr lang="en-US" sz="2400" dirty="0" smtClean="0"/>
              <a:t> </a:t>
            </a:r>
            <a:r>
              <a:rPr lang="en-US" sz="2400" dirty="0"/>
              <a:t>providing:</a:t>
            </a:r>
          </a:p>
          <a:p>
            <a:pPr marL="0" indent="0">
              <a:buNone/>
            </a:pPr>
            <a:r>
              <a:rPr lang="en-US" sz="2400" dirty="0" smtClean="0"/>
              <a:t>   Single </a:t>
            </a:r>
            <a:r>
              <a:rPr lang="en-US" sz="2400" dirty="0"/>
              <a:t>Photon </a:t>
            </a:r>
            <a:r>
              <a:rPr lang="en-US" sz="2400" dirty="0" smtClean="0"/>
              <a:t>Sensitivity (</a:t>
            </a:r>
            <a:r>
              <a:rPr lang="en-US" sz="2400" dirty="0"/>
              <a:t>200 - 600nm)</a:t>
            </a:r>
          </a:p>
          <a:p>
            <a:r>
              <a:rPr lang="ro-RO" sz="2400" dirty="0" smtClean="0"/>
              <a:t>2.5 </a:t>
            </a:r>
            <a:r>
              <a:rPr lang="ro-RO" sz="2400" dirty="0"/>
              <a:t>x 2.5 mm2 granularity</a:t>
            </a:r>
          </a:p>
          <a:p>
            <a:r>
              <a:rPr lang="ro-RO" sz="2400" dirty="0" smtClean="0"/>
              <a:t>Fast </a:t>
            </a:r>
            <a:r>
              <a:rPr lang="ro-RO" sz="2400" dirty="0"/>
              <a:t>readout (40 MHz)</a:t>
            </a:r>
          </a:p>
          <a:p>
            <a:r>
              <a:rPr lang="ro-RO" sz="2400" dirty="0" smtClean="0"/>
              <a:t>Active</a:t>
            </a:r>
            <a:r>
              <a:rPr lang="ro-RO" sz="2400" dirty="0"/>
              <a:t>-area fraction &gt; 70</a:t>
            </a:r>
            <a:r>
              <a:rPr lang="ro-RO" sz="2400" dirty="0" smtClean="0"/>
              <a:t>%</a:t>
            </a:r>
          </a:p>
          <a:p>
            <a:r>
              <a:rPr lang="ro-RO" sz="2400" dirty="0"/>
              <a:t>Hybrid Photo Diodes (HPD</a:t>
            </a:r>
            <a:r>
              <a:rPr lang="ro-RO" sz="2400" dirty="0" smtClean="0"/>
              <a:t>)</a:t>
            </a:r>
            <a:endParaRPr lang="ro-RO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06" y="6451138"/>
            <a:ext cx="2133600" cy="365125"/>
          </a:xfrm>
        </p:spPr>
        <p:txBody>
          <a:bodyPr/>
          <a:lstStyle/>
          <a:p>
            <a:r>
              <a:rPr lang="en-US" altLang="ja-JP" dirty="0" smtClean="0"/>
              <a:t>Slide by E.C</a:t>
            </a:r>
            <a:r>
              <a:rPr lang="en-US" altLang="ja-JP" dirty="0" smtClean="0"/>
              <a:t>. </a:t>
            </a:r>
            <a:r>
              <a:rPr lang="en-US" altLang="ja-JP" dirty="0" err="1" smtClean="0"/>
              <a:t>Aschenauer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7</a:t>
            </a:fld>
            <a:endParaRPr lang="en-US" altLang="ja-JP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4703452" y="3012440"/>
            <a:ext cx="304800" cy="822960"/>
          </a:xfrm>
          <a:prstGeom prst="rightBrac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90474" y="3237984"/>
            <a:ext cx="185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340 k channels</a:t>
            </a:r>
            <a:endParaRPr lang="en-US" dirty="0"/>
          </a:p>
        </p:txBody>
      </p:sp>
      <p:pic>
        <p:nvPicPr>
          <p:cNvPr id="10" name="Picture 9" descr="hpd-schematic_ne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89" y="1346200"/>
            <a:ext cx="2749550" cy="2076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733" t="49670"/>
          <a:stretch/>
        </p:blipFill>
        <p:spPr>
          <a:xfrm>
            <a:off x="4622800" y="3835400"/>
            <a:ext cx="4089400" cy="290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854" y="4102100"/>
            <a:ext cx="6852285" cy="24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8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LHCb</a:t>
            </a:r>
            <a:r>
              <a:rPr kumimoji="1" lang="en-US" altLang="ja-JP" dirty="0" smtClean="0"/>
              <a:t> RHIC Performance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470"/>
            <a:ext cx="6007100" cy="416560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11170"/>
            <a:ext cx="6096000" cy="433070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5222" y="6356350"/>
            <a:ext cx="495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Achieved excellent PID for wide momentum range.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213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23124" y="274638"/>
            <a:ext cx="5563675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RICH Performance Simulation</a:t>
            </a:r>
            <a:endParaRPr kumimoji="1" lang="ja-JP" alt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228599" y="685800"/>
            <a:ext cx="8686801" cy="6002837"/>
            <a:chOff x="-1" y="0"/>
            <a:chExt cx="7983543" cy="4674556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5" name="Group 11"/>
            <p:cNvGrpSpPr/>
            <p:nvPr/>
          </p:nvGrpSpPr>
          <p:grpSpPr>
            <a:xfrm>
              <a:off x="-1" y="0"/>
              <a:ext cx="7983543" cy="4674556"/>
              <a:chOff x="-1" y="0"/>
              <a:chExt cx="7983543" cy="4674556"/>
            </a:xfrm>
            <a:grpFill/>
          </p:grpSpPr>
          <p:grpSp>
            <p:nvGrpSpPr>
              <p:cNvPr id="13" name="Group 19"/>
              <p:cNvGrpSpPr/>
              <p:nvPr/>
            </p:nvGrpSpPr>
            <p:grpSpPr>
              <a:xfrm>
                <a:off x="-1" y="0"/>
                <a:ext cx="5244436" cy="4674556"/>
                <a:chOff x="-1" y="0"/>
                <a:chExt cx="5244436" cy="4674556"/>
              </a:xfrm>
              <a:grpFill/>
            </p:grpSpPr>
            <p:grpSp>
              <p:nvGrpSpPr>
                <p:cNvPr id="15" name="Group 21"/>
                <p:cNvGrpSpPr/>
                <p:nvPr/>
              </p:nvGrpSpPr>
              <p:grpSpPr>
                <a:xfrm>
                  <a:off x="-1" y="0"/>
                  <a:ext cx="5207672" cy="3751373"/>
                  <a:chOff x="-1" y="0"/>
                  <a:chExt cx="5207672" cy="3751373"/>
                </a:xfrm>
                <a:grpFill/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31212" y="1068098"/>
                        <a:ext cx="2476459" cy="1077961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19050">
                        <a:solidFill>
                          <a:srgbClr val="000000"/>
                        </a:solidFill>
                        <a:prstDash val="lgDashDot"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dirty="0">
                            <a:effectLst/>
                            <a:latin typeface="Calibri"/>
                            <a:ea typeface="Calibri"/>
                            <a:cs typeface="Times New Roman"/>
                          </a:rPr>
                          <a:t>Apply Momentum Measurement Resolution</a:t>
                        </a:r>
                        <a:endParaRPr lang="en-US" i="1" dirty="0" smtClean="0">
                          <a:effectLst/>
                          <a:latin typeface="Cambria Math"/>
                          <a:ea typeface="Calibri"/>
                          <a:cs typeface="Times New Roman"/>
                        </a:endParaRPr>
                      </a:p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14:m>
                          <m:oMathPara xmlns:m="http://schemas.openxmlformats.org/officeDocument/2006/math" xmlns="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𝜎</m:t>
                                  </m:r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=0.005∗</m:t>
                              </m:r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𝑝</m:t>
                              </m:r>
                            </m:oMath>
                          </m:oMathPara>
                        </a14:m>
                        <a:endParaRPr lang="en-US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 Box 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2731212" y="1068098"/>
                        <a:ext cx="2476459" cy="1077961"/>
                      </a:xfrm>
                      <a:prstGeom prst="rect">
                        <a:avLst/>
                      </a:prstGeom>
                      <a:blipFill rotWithShape="1">
                        <a:blip r:embed="rId2" cstate="print"/>
                        <a:stretch>
                          <a:fillRect l="-1573"/>
                        </a:stretch>
                      </a:blipFill>
                      <a:ln w="19050">
                        <a:solidFill>
                          <a:srgbClr val="000000"/>
                        </a:solidFill>
                        <a:prstDash val="lgDashDot"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18" name="Group 24"/>
                  <p:cNvGrpSpPr/>
                  <p:nvPr/>
                </p:nvGrpSpPr>
                <p:grpSpPr>
                  <a:xfrm>
                    <a:off x="-1" y="0"/>
                    <a:ext cx="2871275" cy="3751373"/>
                    <a:chOff x="-1" y="0"/>
                    <a:chExt cx="2871275" cy="3751373"/>
                  </a:xfrm>
                  <a:grpFill/>
                </p:grpSpPr>
                <p:sp>
                  <p:nvSpPr>
                    <p:cNvPr id="19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0"/>
                      <a:ext cx="2197289" cy="568025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19050" cmpd="dbl">
                      <a:solidFill>
                        <a:srgbClr val="000000"/>
                      </a:solidFill>
                      <a:prstDash val="lgDashDot"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PYTHIA Momentum Distribution</a:t>
                      </a:r>
                    </a:p>
                  </p:txBody>
                </p:sp>
                <p:grpSp>
                  <p:nvGrpSpPr>
                    <p:cNvPr id="20" name="Group 26"/>
                    <p:cNvGrpSpPr/>
                    <p:nvPr/>
                  </p:nvGrpSpPr>
                  <p:grpSpPr>
                    <a:xfrm>
                      <a:off x="-1" y="750627"/>
                      <a:ext cx="2871275" cy="3000746"/>
                      <a:chOff x="-1" y="0"/>
                      <a:chExt cx="2871275" cy="3000746"/>
                    </a:xfrm>
                    <a:grpFill/>
                  </p:grpSpPr>
                  <p:sp>
                    <p:nvSpPr>
                      <p:cNvPr id="21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2197289" cy="568025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19050">
                        <a:solidFill>
                          <a:srgbClr val="000000"/>
                        </a:solidFill>
                        <a:prstDash val="lgDashDot"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sp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>
                            <a:effectLst/>
                            <a:latin typeface="Calibri"/>
                            <a:ea typeface="Calibri"/>
                            <a:cs typeface="Times New Roman"/>
                          </a:rPr>
                          <a:t>Choose Momentum Range</a:t>
                        </a: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2" name="Text Box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1" y="1541985"/>
                            <a:ext cx="2871275" cy="1458761"/>
                          </a:xfrm>
                          <a:prstGeom prst="rect">
                            <a:avLst/>
                          </a:prstGeom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n w="19050">
                            <a:solidFill>
                              <a:srgbClr val="000000"/>
                            </a:solidFill>
                            <a:prstDash val="lgDashDot"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/>
                          <a:p>
                            <a:pPr marL="0" marR="0" algn="r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1000"/>
                              </a:spcAft>
                            </a:pPr>
                            <a:r>
                              <a:rPr lang="en-US" dirty="0">
                                <a:effectLst/>
                                <a:latin typeface="Calibri"/>
                                <a:ea typeface="Calibri"/>
                                <a:cs typeface="Times New Roman"/>
                              </a:rPr>
                              <a:t>Compute Cherenkov Angle for Chosen Momentum Range</a:t>
                            </a:r>
                          </a:p>
                          <a:p>
                            <a:pPr marL="0" marR="0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1000"/>
                              </a:spcAft>
                            </a:pPr>
                            <a14:m>
                              <m:oMath xmlns:m="http://schemas.openxmlformats.org/officeDocument/2006/math" xmlns=""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 </m:t>
                                </m:r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𝜃</m:t>
                                </m:r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arccos</m:t>
                                </m:r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⁡[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𝑛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effectLst/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effectLst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effectLst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  <m:t>𝑚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effectLst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i="1">
                                            <a:effectLst/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effectLst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effectLst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  <m:t>𝑝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effectLst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num>
                                  <m:den>
                                    <m: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]</m:t>
                                </m:r>
                              </m:oMath>
                            </a14:m>
                            <a:r>
                              <a:rPr lang="en-US" dirty="0">
                                <a:effectLst/>
                                <a:latin typeface="Calibri"/>
                                <a:ea typeface="Times New Roman"/>
                                <a:cs typeface="Times New Roman"/>
                              </a:rPr>
                              <a:t>, </a:t>
                            </a:r>
                            <a:endParaRPr lang="en-US" dirty="0" smtClean="0">
                              <a:effectLst/>
                              <a:latin typeface="Calibri"/>
                              <a:ea typeface="Times New Roman"/>
                              <a:cs typeface="Times New Roman"/>
                            </a:endParaRPr>
                          </a:p>
                          <a:p>
                            <a:pPr marL="0" marR="0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1000"/>
                              </a:spcAft>
                            </a:pPr>
                            <a:r>
                              <a:rPr lang="en-US" dirty="0" smtClean="0">
                                <a:effectLst/>
                                <a:latin typeface="Calibri"/>
                                <a:ea typeface="Times New Roman"/>
                                <a:cs typeface="Times New Roman"/>
                              </a:rPr>
                              <a:t>n </a:t>
                            </a:r>
                            <a:r>
                              <a:rPr lang="en-US" dirty="0">
                                <a:effectLst/>
                                <a:latin typeface="Calibri"/>
                                <a:ea typeface="Times New Roman"/>
                                <a:cs typeface="Times New Roman"/>
                              </a:rPr>
                              <a:t>= 1.00062</a:t>
                            </a:r>
                            <a:endParaRPr lang="en-US" dirty="0">
                              <a:effectLst/>
                              <a:latin typeface="Calibri"/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9" name="Text Box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-1" y="1541985"/>
                            <a:ext cx="2871275" cy="1458761"/>
                          </a:xfrm>
                          <a:prstGeom prst="rect">
                            <a:avLst/>
                          </a:prstGeom>
                          <a:blipFill rotWithShape="1">
                            <a:blip r:embed="rId3" cstate="print"/>
                            <a:stretch>
                              <a:fillRect l="-1357" r="-2713" b="-2251"/>
                            </a:stretch>
                          </a:blipFill>
                          <a:ln w="19050">
                            <a:solidFill>
                              <a:srgbClr val="000000"/>
                            </a:solidFill>
                            <a:prstDash val="lgDashDot"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84298" y="3430774"/>
                      <a:ext cx="2560137" cy="1243782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 w="19050">
                      <a:solidFill>
                        <a:srgbClr val="000000"/>
                      </a:solidFill>
                      <a:prstDash val="lgDashDot"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Apply Cherenkov Angle Measurement Resolution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14:m>
                        <m:oMath xmlns:m="http://schemas.openxmlformats.org/officeDocument/2006/math" xmlns="">
                          <m:f>
                            <m:fPr>
                              <m:ctrlP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𝜎𝜃</m:t>
                              </m:r>
                            </m:num>
                            <m:den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𝜃</m:t>
                              </m:r>
                            </m:den>
                          </m:f>
                        </m:oMath>
                      </a14:m>
                      <a:r>
                        <a:rPr lang="en-US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= 0.05*</a:t>
                      </a:r>
                      <a14:m>
                        <m:oMath xmlns:m="http://schemas.openxmlformats.org/officeDocument/2006/math" xmlns="">
                          <m:r>
                            <a:rPr lang="en-US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√</m:t>
                          </m:r>
                          <m:f>
                            <m:fPr>
                              <m:ctrlP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𝑑𝑥</m:t>
                                  </m:r>
                                </m:den>
                              </m:f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(100)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𝑑𝑥</m:t>
                                  </m:r>
                                </m:den>
                              </m:f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𝑝</m:t>
                              </m:r>
                              <m:r>
                                <a:rPr lang="en-US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)</m:t>
                              </m:r>
                            </m:den>
                          </m:f>
                        </m:oMath>
                      </a14:m>
                      <a:endParaRPr lang="en-US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Text 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684298" y="3430774"/>
                      <a:ext cx="2560137" cy="1243782"/>
                    </a:xfrm>
                    <a:prstGeom prst="rect">
                      <a:avLst/>
                    </a:prstGeom>
                    <a:blipFill rotWithShape="1">
                      <a:blip r:embed="rId4" cstate="print"/>
                      <a:stretch>
                        <a:fillRect l="-1739"/>
                      </a:stretch>
                    </a:blipFill>
                    <a:ln w="19050">
                      <a:solidFill>
                        <a:srgbClr val="000000"/>
                      </a:solidFill>
                      <a:prstDash val="lgDashDot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72752" y="2156345"/>
                    <a:ext cx="2510790" cy="968991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00"/>
                    </a:solidFill>
                    <a:prstDash val="lgDashDot"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algn="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dirty="0">
                        <a:effectLst/>
                        <a:latin typeface="Calibri"/>
                        <a:ea typeface="Calibri"/>
                        <a:cs typeface="Times New Roman"/>
                      </a:rPr>
                      <a:t>Compute Mass for Different Particles </a:t>
                    </a:r>
                  </a:p>
                  <a:p>
                    <a:pPr marL="0" marR="0" algn="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dirty="0">
                        <a:effectLst/>
                        <a:latin typeface="Calibri"/>
                        <a:ea typeface="Calibri"/>
                        <a:cs typeface="Times New Roman"/>
                      </a:rPr>
                      <a:t>m = </a:t>
                    </a:r>
                    <a14:m>
                      <m:oMath xmlns:m="http://schemas.openxmlformats.org/officeDocument/2006/math" xmlns="">
                        <m:rad>
                          <m:radPr>
                            <m:degHide m:val="on"/>
                            <m:ctrlPr>
                              <a:rPr lang="en-US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𝑝𝑛𝐶𝑜𝑠</m:t>
                                    </m:r>
                                    <m:r>
                                      <a:rPr lang="en-US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i="1"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a14:m>
                    <a:endParaRPr lang="en-US" dirty="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21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472752" y="2156345"/>
                    <a:ext cx="2510790" cy="968991"/>
                  </a:xfrm>
                  <a:prstGeom prst="rect">
                    <a:avLst/>
                  </a:prstGeom>
                  <a:blipFill rotWithShape="1">
                    <a:blip r:embed="rId5" cstate="print"/>
                    <a:stretch>
                      <a:fillRect r="-3097" b="-2899"/>
                    </a:stretch>
                  </a:blipFill>
                  <a:ln w="19050">
                    <a:solidFill>
                      <a:srgbClr val="000000"/>
                    </a:solidFill>
                    <a:prstDash val="lgDashDot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" name="Group 12"/>
            <p:cNvGrpSpPr/>
            <p:nvPr/>
          </p:nvGrpSpPr>
          <p:grpSpPr>
            <a:xfrm>
              <a:off x="941695" y="586621"/>
              <a:ext cx="4806079" cy="3507756"/>
              <a:chOff x="0" y="163540"/>
              <a:chExt cx="4806079" cy="3507756"/>
            </a:xfrm>
            <a:grpFill/>
          </p:grpSpPr>
          <p:cxnSp>
            <p:nvCxnSpPr>
              <p:cNvPr id="7" name="Straight Arrow Connector 13"/>
              <p:cNvCxnSpPr/>
              <p:nvPr/>
            </p:nvCxnSpPr>
            <p:spPr>
              <a:xfrm>
                <a:off x="0" y="163540"/>
                <a:ext cx="0" cy="163541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14"/>
              <p:cNvCxnSpPr/>
              <p:nvPr/>
            </p:nvCxnSpPr>
            <p:spPr>
              <a:xfrm>
                <a:off x="0" y="895571"/>
                <a:ext cx="0" cy="946602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15"/>
              <p:cNvCxnSpPr/>
              <p:nvPr/>
            </p:nvCxnSpPr>
            <p:spPr>
              <a:xfrm>
                <a:off x="1255594" y="3328292"/>
                <a:ext cx="462904" cy="343004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16"/>
              <p:cNvCxnSpPr/>
              <p:nvPr/>
            </p:nvCxnSpPr>
            <p:spPr>
              <a:xfrm>
                <a:off x="1299299" y="611458"/>
                <a:ext cx="487009" cy="144458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7"/>
              <p:cNvCxnSpPr/>
              <p:nvPr/>
            </p:nvCxnSpPr>
            <p:spPr>
              <a:xfrm>
                <a:off x="4309533" y="1143683"/>
                <a:ext cx="491319" cy="579295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8"/>
              <p:cNvCxnSpPr/>
              <p:nvPr/>
            </p:nvCxnSpPr>
            <p:spPr>
              <a:xfrm flipV="1">
                <a:off x="4346811" y="2709477"/>
                <a:ext cx="459268" cy="843143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テキスト ボックス 41"/>
          <p:cNvSpPr txBox="1"/>
          <p:nvPr/>
        </p:nvSpPr>
        <p:spPr>
          <a:xfrm>
            <a:off x="0" y="6365471"/>
            <a:ext cx="389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Study by </a:t>
            </a:r>
            <a:r>
              <a:rPr lang="en-US" altLang="ja-JP" dirty="0" err="1" smtClean="0"/>
              <a:t>Tuya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Erdenejargal</a:t>
            </a:r>
            <a:r>
              <a:rPr lang="en-US" altLang="ja-JP" dirty="0" smtClean="0"/>
              <a:t> @ Colorado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3" name="スライド番号プレースホルダー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8CC1-6745-1447-9040-60CDA2612D9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64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1445</Words>
  <Application>Microsoft Macintosh PowerPoint</Application>
  <PresentationFormat>画面に合わせる (4:3)</PresentationFormat>
  <Paragraphs>328</Paragraphs>
  <Slides>40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1" baseType="lpstr">
      <vt:lpstr>ホワイト</vt:lpstr>
      <vt:lpstr>PID Design for eLOI  </vt:lpstr>
      <vt:lpstr>Table of Contents</vt:lpstr>
      <vt:lpstr>Required Kinetic Coverage and Spatial Constraint</vt:lpstr>
      <vt:lpstr>PowerPoint プレゼンテーション</vt:lpstr>
      <vt:lpstr>PID @ LHCb </vt:lpstr>
      <vt:lpstr>PowerPoint プレゼンテーション</vt:lpstr>
      <vt:lpstr>LHC-b HPD based Photondetector </vt:lpstr>
      <vt:lpstr>LHCb RHIC Performance</vt:lpstr>
      <vt:lpstr>RICH Performance Simulation</vt:lpstr>
      <vt:lpstr>Expected Purity (for Ideal Case) </vt:lpstr>
      <vt:lpstr>ePHENIX Strategy </vt:lpstr>
      <vt:lpstr>Technological Challenge for eRHIC</vt:lpstr>
      <vt:lpstr>R&amp;D Objectives</vt:lpstr>
      <vt:lpstr>Test Beam May/June @ SLAC</vt:lpstr>
      <vt:lpstr>First Results: Rings and more</vt:lpstr>
      <vt:lpstr>Central PID</vt:lpstr>
      <vt:lpstr>BaBar Detector</vt:lpstr>
      <vt:lpstr>DIRC</vt:lpstr>
      <vt:lpstr>Principle of DIRC</vt:lpstr>
      <vt:lpstr>Reflaction Index</vt:lpstr>
      <vt:lpstr>RING Image of DIRC</vt:lpstr>
      <vt:lpstr>DIRC Performance</vt:lpstr>
      <vt:lpstr>Efficiency and Mis-ID</vt:lpstr>
      <vt:lpstr>Summary and Ideas</vt:lpstr>
      <vt:lpstr>Backup</vt:lpstr>
      <vt:lpstr>TPC/HBD Design Progress</vt:lpstr>
      <vt:lpstr>SINGLE PHOTON DETECTORS</vt:lpstr>
      <vt:lpstr>Magnetic Field Effect</vt:lpstr>
      <vt:lpstr>Focusing</vt:lpstr>
      <vt:lpstr>Purity </vt:lpstr>
      <vt:lpstr>Some fast results already</vt:lpstr>
      <vt:lpstr>Results from task force </vt:lpstr>
      <vt:lpstr>COMPASS</vt:lpstr>
      <vt:lpstr>COMPASS PID</vt:lpstr>
      <vt:lpstr>5x50: Minimal energy cut</vt:lpstr>
      <vt:lpstr>Results from task force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Nakagawa Itaru</dc:creator>
  <cp:lastModifiedBy>Nakagawa Itaru</cp:lastModifiedBy>
  <cp:revision>117</cp:revision>
  <dcterms:created xsi:type="dcterms:W3CDTF">2013-07-30T02:14:13Z</dcterms:created>
  <dcterms:modified xsi:type="dcterms:W3CDTF">2013-08-02T02:22:30Z</dcterms:modified>
</cp:coreProperties>
</file>