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8" r:id="rId3"/>
  </p:sldMasterIdLst>
  <p:notesMasterIdLst>
    <p:notesMasterId r:id="rId26"/>
  </p:notesMasterIdLst>
  <p:sldIdLst>
    <p:sldId id="283" r:id="rId4"/>
    <p:sldId id="305" r:id="rId5"/>
    <p:sldId id="328" r:id="rId6"/>
    <p:sldId id="313" r:id="rId7"/>
    <p:sldId id="330" r:id="rId8"/>
    <p:sldId id="339" r:id="rId9"/>
    <p:sldId id="332" r:id="rId10"/>
    <p:sldId id="341" r:id="rId11"/>
    <p:sldId id="317" r:id="rId12"/>
    <p:sldId id="315" r:id="rId13"/>
    <p:sldId id="331" r:id="rId14"/>
    <p:sldId id="337" r:id="rId15"/>
    <p:sldId id="338" r:id="rId16"/>
    <p:sldId id="336" r:id="rId17"/>
    <p:sldId id="318" r:id="rId18"/>
    <p:sldId id="316" r:id="rId19"/>
    <p:sldId id="333" r:id="rId20"/>
    <p:sldId id="334" r:id="rId21"/>
    <p:sldId id="325" r:id="rId22"/>
    <p:sldId id="342" r:id="rId23"/>
    <p:sldId id="321" r:id="rId24"/>
    <p:sldId id="319" r:id="rId2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1BF"/>
    <a:srgbClr val="99FF66"/>
    <a:srgbClr val="CCFF99"/>
    <a:srgbClr val="FF9900"/>
    <a:srgbClr val="FF33CC"/>
    <a:srgbClr val="FF99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3" autoAdjust="0"/>
    <p:restoredTop sz="97462" autoAdjust="0"/>
  </p:normalViewPr>
  <p:slideViewPr>
    <p:cSldViewPr>
      <p:cViewPr varScale="1">
        <p:scale>
          <a:sx n="73" d="100"/>
          <a:sy n="73" d="100"/>
        </p:scale>
        <p:origin x="-13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7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5153A-F279-46C6-A4DE-F390C644C224}" type="datetimeFigureOut">
              <a:rPr kumimoji="1" lang="ja-JP" altLang="en-US" smtClean="0"/>
              <a:t>2013/7/29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13857-0598-433F-9F6B-3FFA639F42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3036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733F-8A9B-4CA1-95F4-2AED9FF60EE2}" type="datetime1">
              <a:rPr kumimoji="1" lang="ja-JP" altLang="en-US" smtClean="0"/>
              <a:t>2013/7/29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D13C2-10B8-4D84-983F-9D1A8DAEB36E}" type="datetime1">
              <a:rPr kumimoji="1" lang="ja-JP" altLang="en-US" smtClean="0"/>
              <a:t>2013/7/29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DB356-BDF3-4C74-AF9F-BFA284D2E296}" type="datetime1">
              <a:rPr kumimoji="1" lang="ja-JP" altLang="en-US" smtClean="0"/>
              <a:t>2013/7/29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search_bnl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0"/>
            <a:ext cx="21240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95513" cy="715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9252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054350"/>
            <a:ext cx="7315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altLang="ja-JP" dirty="0"/>
              <a:t>Click to edit Master subtitle style</a:t>
            </a:r>
          </a:p>
        </p:txBody>
      </p:sp>
      <p:sp>
        <p:nvSpPr>
          <p:cNvPr id="192524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altLang="ja-JP"/>
              <a:t>Click to edit Master title style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>
          <a:xfrm>
            <a:off x="2438400" y="6381750"/>
            <a:ext cx="2130425" cy="4746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C41A875-32BE-44C1-9786-8D392708836D}" type="datetime1">
              <a:rPr lang="ja-JP" altLang="en-US" smtClean="0">
                <a:solidFill>
                  <a:srgbClr val="FFFFFF"/>
                </a:solidFill>
              </a:rPr>
              <a:t>2013/7/29</a:t>
            </a:fld>
            <a:endParaRPr lang="en-US" altLang="ja-JP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4925" y="6381750"/>
            <a:ext cx="587375" cy="488950"/>
          </a:xfrm>
        </p:spPr>
        <p:txBody>
          <a:bodyPr anchorCtr="0"/>
          <a:lstStyle>
            <a:lvl1pPr>
              <a:defRPr sz="1400"/>
            </a:lvl1pPr>
          </a:lstStyle>
          <a:p>
            <a:pPr>
              <a:defRPr/>
            </a:pPr>
            <a:fld id="{BF8591D5-F519-40DC-BADF-73CEF60ADE15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pic>
        <p:nvPicPr>
          <p:cNvPr id="319490" name="Picture 2" descr="Header Image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60833"/>
            <a:ext cx="4311839" cy="14971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374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8EB33CEA-02D2-4189-9939-8EEE85EC2D14}" type="datetime1">
              <a:rPr lang="ja-JP" altLang="en-US" smtClean="0">
                <a:solidFill>
                  <a:srgbClr val="003366"/>
                </a:solidFill>
              </a:rPr>
              <a:t>2013/7/29</a:t>
            </a:fld>
            <a:endParaRPr lang="en-US" altLang="ja-JP">
              <a:solidFill>
                <a:srgbClr val="003366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5148064" y="6524625"/>
            <a:ext cx="3995936" cy="341313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 altLang="ja-JP" dirty="0">
              <a:solidFill>
                <a:srgbClr val="003366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22C9EA36-E0DC-48B7-8CB0-15ED98B556CF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59739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9C46C-0386-41ED-941E-5E81E72FAA52}" type="datetime1">
              <a:rPr lang="ja-JP" altLang="en-US" smtClean="0">
                <a:solidFill>
                  <a:srgbClr val="003366"/>
                </a:solidFill>
              </a:rPr>
              <a:t>2013/7/29</a:t>
            </a:fld>
            <a:endParaRPr lang="en-US" altLang="ja-JP">
              <a:solidFill>
                <a:srgbClr val="003366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3366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A2917-A71C-4F22-BA0F-13B8D38F1FF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07368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434E5-79E9-4434-8F11-F758FFF50787}" type="datetime1">
              <a:rPr lang="ja-JP" altLang="en-US" smtClean="0">
                <a:solidFill>
                  <a:srgbClr val="003366"/>
                </a:solidFill>
              </a:rPr>
              <a:t>2013/7/29</a:t>
            </a:fld>
            <a:endParaRPr lang="en-US" altLang="ja-JP">
              <a:solidFill>
                <a:srgbClr val="003366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5076056" y="6524625"/>
            <a:ext cx="4067944" cy="3413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3366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EFFB8FD3-0AF1-465A-8E4C-3940D6F19DA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2853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773FE-7A05-4068-9175-FF90C8511769}" type="datetime1">
              <a:rPr lang="ja-JP" altLang="en-US" smtClean="0">
                <a:solidFill>
                  <a:srgbClr val="003366"/>
                </a:solidFill>
              </a:rPr>
              <a:t>2013/7/29</a:t>
            </a:fld>
            <a:endParaRPr lang="en-US" altLang="ja-JP">
              <a:solidFill>
                <a:srgbClr val="003366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3366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7CC57-B374-4B02-8F45-68A69D21A47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18392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38EA9-1C29-4AE9-857D-FA935E052DD1}" type="datetime1">
              <a:rPr lang="ja-JP" altLang="en-US" smtClean="0">
                <a:solidFill>
                  <a:srgbClr val="003366"/>
                </a:solidFill>
              </a:rPr>
              <a:t>2013/7/29</a:t>
            </a:fld>
            <a:endParaRPr lang="en-US" altLang="ja-JP">
              <a:solidFill>
                <a:srgbClr val="003366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3366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2C74A-2A20-4AC8-ABD9-59DDC84BAD9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714312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BDFB4-36AC-4F22-A565-05B1AAF3B577}" type="datetime1">
              <a:rPr lang="ja-JP" altLang="en-US" smtClean="0">
                <a:solidFill>
                  <a:srgbClr val="003366"/>
                </a:solidFill>
              </a:rPr>
              <a:t>2013/7/29</a:t>
            </a:fld>
            <a:endParaRPr lang="en-US" altLang="ja-JP">
              <a:solidFill>
                <a:srgbClr val="003366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3366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B3A9E-D133-4D8F-8B52-3ACA219883B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906696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52CDE-4D2E-4B5D-B115-73062401E21B}" type="datetime1">
              <a:rPr lang="ja-JP" altLang="en-US" smtClean="0">
                <a:solidFill>
                  <a:srgbClr val="003366"/>
                </a:solidFill>
              </a:rPr>
              <a:t>2013/7/29</a:t>
            </a:fld>
            <a:endParaRPr lang="en-US" altLang="ja-JP">
              <a:solidFill>
                <a:srgbClr val="003366"/>
              </a:solidFill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3366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1E378-2EFD-4509-9F83-864AAD1287B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31737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E2B88-4F5E-425C-8E11-0C57D0DF3565}" type="datetime1">
              <a:rPr kumimoji="1" lang="ja-JP" altLang="en-US" smtClean="0"/>
              <a:t>2013/7/29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D3190-A0DF-4EE0-A7BC-E5DB1196610A}" type="datetime1">
              <a:rPr lang="ja-JP" altLang="en-US" smtClean="0">
                <a:solidFill>
                  <a:srgbClr val="003366"/>
                </a:solidFill>
              </a:rPr>
              <a:t>2013/7/29</a:t>
            </a:fld>
            <a:endParaRPr lang="en-US" altLang="ja-JP">
              <a:solidFill>
                <a:srgbClr val="003366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3366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5D5D8-887C-4F09-870E-30E892CBB50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27796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D11EF-C706-4F5E-BE77-BD0D755CF9F7}" type="datetime1">
              <a:rPr lang="ja-JP" altLang="en-US" smtClean="0">
                <a:solidFill>
                  <a:srgbClr val="003366"/>
                </a:solidFill>
              </a:rPr>
              <a:t>2013/7/29</a:t>
            </a:fld>
            <a:endParaRPr lang="en-US" altLang="ja-JP">
              <a:solidFill>
                <a:srgbClr val="003366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3366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A9069-1113-48E8-98F1-C2CAC6E500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53107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E5F0C-64BB-4CC3-802B-47685A21C1D9}" type="datetime1">
              <a:rPr lang="ja-JP" altLang="en-US" smtClean="0">
                <a:solidFill>
                  <a:srgbClr val="003366"/>
                </a:solidFill>
              </a:rPr>
              <a:t>2013/7/29</a:t>
            </a:fld>
            <a:endParaRPr lang="en-US" altLang="ja-JP">
              <a:solidFill>
                <a:srgbClr val="003366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3366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8AAC4-1E79-4117-9747-181F6931308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079060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20A88-51D1-4C7E-9FA9-5656374C0799}" type="datetime1">
              <a:rPr lang="ja-JP" altLang="en-US" smtClean="0">
                <a:solidFill>
                  <a:srgbClr val="003366"/>
                </a:solidFill>
              </a:rPr>
              <a:t>2013/7/29</a:t>
            </a:fld>
            <a:endParaRPr lang="en-US" altLang="ja-JP">
              <a:solidFill>
                <a:srgbClr val="003366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3366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80AB8-47B7-46F6-8A91-0B4AE831A33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018205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1C8FB-C8E6-40AC-B2DD-5511A889128A}" type="datetime1">
              <a:rPr lang="ja-JP" altLang="en-US" smtClean="0">
                <a:solidFill>
                  <a:srgbClr val="003366"/>
                </a:solidFill>
              </a:rPr>
              <a:t>2013/7/29</a:t>
            </a:fld>
            <a:endParaRPr lang="en-US" altLang="ja-JP">
              <a:solidFill>
                <a:srgbClr val="003366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3366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78EE8-9EFD-41A3-9E16-E59935D0A90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01064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AB448-EB01-4312-81C2-B734E9760FB9}" type="datetime1">
              <a:rPr lang="ja-JP" altLang="en-US" smtClean="0">
                <a:solidFill>
                  <a:srgbClr val="003366"/>
                </a:solidFill>
              </a:rPr>
              <a:t>2013/7/29</a:t>
            </a:fld>
            <a:endParaRPr lang="en-US" altLang="ja-JP" dirty="0">
              <a:solidFill>
                <a:srgbClr val="003366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3366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340CC-1C69-46B3-B03B-2CF6DE37761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83326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BC38C-A4A3-425A-B33D-E33FB152B493}" type="datetime1">
              <a:rPr lang="ja-JP" altLang="en-US" smtClean="0">
                <a:solidFill>
                  <a:srgbClr val="003366"/>
                </a:solidFill>
              </a:rPr>
              <a:t>2013/7/29</a:t>
            </a:fld>
            <a:endParaRPr lang="en-US" altLang="ja-JP">
              <a:solidFill>
                <a:srgbClr val="003366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3366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EC720-B633-43DD-B61A-E66A23ADC8D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32909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D67EEA-10B7-47B9-B52B-B245CC6DFA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4932363" y="6643688"/>
            <a:ext cx="4095750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92F1A8D-42AE-49DF-8BCB-DE04AB2D37FD}" type="datetime1">
              <a:rPr lang="ja-JP" altLang="en-US" smtClean="0">
                <a:solidFill>
                  <a:srgbClr val="000000"/>
                </a:solidFill>
              </a:rPr>
              <a:t>2013/7/29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25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A04459-2F9A-4BAF-B9C7-3EF9FB6AB5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4932363" y="6643688"/>
            <a:ext cx="4095750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954A471-E270-4A28-B6AB-D3CAF2BAD759}" type="datetime1">
              <a:rPr lang="ja-JP" altLang="en-US" smtClean="0">
                <a:solidFill>
                  <a:srgbClr val="000000"/>
                </a:solidFill>
              </a:rPr>
              <a:t>2013/7/29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44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932363" y="6643688"/>
            <a:ext cx="4095750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99261F3-D724-43DC-8A4B-A69A8B06927D}" type="datetime1">
              <a:rPr lang="ja-JP" altLang="en-US" smtClean="0">
                <a:solidFill>
                  <a:srgbClr val="000000"/>
                </a:solidFill>
              </a:rPr>
              <a:t>2013/7/29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FE0B4B-6DCC-43BC-B9EF-C23199C4A42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65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8B97-04A0-4D5C-AD96-FB281306E6C6}" type="datetime1">
              <a:rPr kumimoji="1" lang="ja-JP" altLang="en-US" smtClean="0"/>
              <a:t>2013/7/29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02647-48BE-447A-B588-70483C600704}" type="datetime1">
              <a:rPr kumimoji="1" lang="ja-JP" altLang="en-US" smtClean="0"/>
              <a:t>2013/7/29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A31F-46F7-4876-9173-6D02E744495D}" type="datetime1">
              <a:rPr kumimoji="1" lang="ja-JP" altLang="en-US" smtClean="0"/>
              <a:t>2013/7/29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16A10-B394-4024-BF62-6BC603D382CA}" type="datetime1">
              <a:rPr kumimoji="1" lang="ja-JP" altLang="en-US" smtClean="0"/>
              <a:t>2013/7/29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74F0-D5AD-432D-998C-16A7CC8D22E6}" type="datetime1">
              <a:rPr kumimoji="1" lang="ja-JP" altLang="en-US" smtClean="0"/>
              <a:t>2013/7/29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C085-E946-4C83-A170-114995E49A9C}" type="datetime1">
              <a:rPr kumimoji="1" lang="ja-JP" altLang="en-US" smtClean="0"/>
              <a:t>2013/7/29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55636-CAD5-4286-BD8D-8185C53F18E0}" type="datetime1">
              <a:rPr kumimoji="1" lang="ja-JP" altLang="en-US" smtClean="0"/>
              <a:t>2013/7/29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5.gif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371A2-51BE-4D40-84D6-11BA78A1C712}" type="datetime1">
              <a:rPr kumimoji="1" lang="ja-JP" altLang="en-US" smtClean="0"/>
              <a:t>2013/7/29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331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19149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524625"/>
            <a:ext cx="213042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4C6135-DEDA-4B30-B5DC-805A3EB7D879}" type="datetime1">
              <a:rPr lang="ja-JP" altLang="en-US" sz="1400" smtClean="0">
                <a:solidFill>
                  <a:srgbClr val="003366"/>
                </a:solidFill>
              </a:rPr>
              <a:t>2013/7/29</a:t>
            </a:fld>
            <a:endParaRPr lang="en-US" altLang="ja-JP" sz="1400" dirty="0">
              <a:solidFill>
                <a:srgbClr val="003366"/>
              </a:solidFill>
            </a:endParaRPr>
          </a:p>
        </p:txBody>
      </p:sp>
      <p:sp>
        <p:nvSpPr>
          <p:cNvPr id="19150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148064" y="6524625"/>
            <a:ext cx="3995936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sz="1400" dirty="0">
              <a:solidFill>
                <a:srgbClr val="003366"/>
              </a:solidFill>
            </a:endParaRPr>
          </a:p>
        </p:txBody>
      </p:sp>
      <p:sp>
        <p:nvSpPr>
          <p:cNvPr id="19150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813" y="63817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rgbClr val="00009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102736-D6B7-4B6A-A91A-F8063233A386}" type="slidenum">
              <a:rPr lang="en-US" altLang="ja-JP" b="1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b="1" dirty="0"/>
          </a:p>
        </p:txBody>
      </p:sp>
      <p:pic>
        <p:nvPicPr>
          <p:cNvPr id="13322" name="Picture 11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1258888" cy="411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3" name="Picture 2" descr="Header Image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390346" y="0"/>
            <a:ext cx="1165430" cy="4046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809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kumimoji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08050"/>
            <a:ext cx="8713788" cy="564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Body Text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 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88913"/>
            <a:ext cx="76327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20150" y="6669088"/>
            <a:ext cx="32385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80BCEC-1B19-48C1-B581-3B60385497B8}" type="slidenum">
              <a:rPr kumimoji="0"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0" lang="en-US" dirty="0">
              <a:solidFill>
                <a:srgbClr val="000000"/>
              </a:solidFill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4932363" y="6643688"/>
            <a:ext cx="4095750" cy="214312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A5381C10-7909-433A-9430-5F7BAA79540E}" type="datetime1">
              <a:rPr kumimoji="0" lang="ja-JP" altLang="en-US" smtClean="0">
                <a:solidFill>
                  <a:srgbClr val="000000"/>
                </a:solidFill>
              </a:rPr>
              <a:t>2013/7/29</a:t>
            </a:fld>
            <a:endParaRPr kumimoji="0" lang="en-US" dirty="0">
              <a:solidFill>
                <a:srgbClr val="000000"/>
              </a:solidFill>
            </a:endParaRPr>
          </a:p>
        </p:txBody>
      </p:sp>
      <p:pic>
        <p:nvPicPr>
          <p:cNvPr id="2" name="Picture 1" descr="alice-logo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0"/>
            <a:ext cx="683568" cy="93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64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9pPr>
    </p:titleStyle>
    <p:bodyStyle>
      <a:lvl1pPr marL="357188" indent="-3571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tabLst>
          <a:tab pos="1428750" algn="l"/>
        </a:tabLst>
        <a:defRPr sz="2400" b="1">
          <a:solidFill>
            <a:srgbClr val="0066FF"/>
          </a:solidFill>
          <a:latin typeface="+mn-lt"/>
          <a:ea typeface="+mn-ea"/>
          <a:cs typeface="+mn-cs"/>
        </a:defRPr>
      </a:lvl1pPr>
      <a:lvl2pPr marL="800100" indent="-263525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hlink"/>
        </a:buClr>
        <a:buFont typeface="Wingdings" pitchFamily="2" charset="2"/>
        <a:buChar char="ð"/>
        <a:tabLst>
          <a:tab pos="1428750" algn="l"/>
        </a:tabLst>
        <a:defRPr sz="2000" b="1">
          <a:solidFill>
            <a:schemeClr val="tx1"/>
          </a:solidFill>
          <a:latin typeface="+mn-lt"/>
        </a:defRPr>
      </a:lvl2pPr>
      <a:lvl3pPr marL="1165225" indent="-18573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µ"/>
        <a:tabLst>
          <a:tab pos="1428750" algn="l"/>
        </a:tabLst>
        <a:defRPr b="1">
          <a:solidFill>
            <a:schemeClr val="tx1"/>
          </a:solidFill>
          <a:latin typeface="+mn-lt"/>
        </a:defRPr>
      </a:lvl3pPr>
      <a:lvl4pPr marL="13446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hlink"/>
        </a:buClr>
        <a:buSzPct val="100000"/>
        <a:buFont typeface="Wingdings" pitchFamily="2" charset="2"/>
        <a:tabLst>
          <a:tab pos="1428750" algn="l"/>
        </a:tabLst>
        <a:defRPr>
          <a:solidFill>
            <a:schemeClr val="tx1"/>
          </a:solidFill>
          <a:latin typeface="+mn-lt"/>
        </a:defRPr>
      </a:lvl4pPr>
      <a:lvl5pPr marL="1524000" algn="l" rtl="0" fontAlgn="base">
        <a:lnSpc>
          <a:spcPct val="90000"/>
        </a:lnSpc>
        <a:spcBef>
          <a:spcPct val="30000"/>
        </a:spcBef>
        <a:spcAft>
          <a:spcPct val="0"/>
        </a:spcAft>
        <a:tabLst>
          <a:tab pos="1428750" algn="l"/>
        </a:tabLst>
        <a:defRPr>
          <a:solidFill>
            <a:schemeClr val="tx1"/>
          </a:solidFill>
          <a:latin typeface="+mn-lt"/>
        </a:defRPr>
      </a:lvl5pPr>
      <a:lvl6pPr marL="1981200" algn="l" rtl="0" fontAlgn="base">
        <a:lnSpc>
          <a:spcPct val="90000"/>
        </a:lnSpc>
        <a:spcBef>
          <a:spcPct val="30000"/>
        </a:spcBef>
        <a:spcAft>
          <a:spcPct val="0"/>
        </a:spcAft>
        <a:tabLst>
          <a:tab pos="1428750" algn="l"/>
        </a:tabLst>
        <a:defRPr>
          <a:solidFill>
            <a:schemeClr val="tx1"/>
          </a:solidFill>
          <a:latin typeface="+mn-lt"/>
        </a:defRPr>
      </a:lvl6pPr>
      <a:lvl7pPr marL="2438400" algn="l" rtl="0" fontAlgn="base">
        <a:lnSpc>
          <a:spcPct val="90000"/>
        </a:lnSpc>
        <a:spcBef>
          <a:spcPct val="30000"/>
        </a:spcBef>
        <a:spcAft>
          <a:spcPct val="0"/>
        </a:spcAft>
        <a:tabLst>
          <a:tab pos="1428750" algn="l"/>
        </a:tabLst>
        <a:defRPr>
          <a:solidFill>
            <a:schemeClr val="tx1"/>
          </a:solidFill>
          <a:latin typeface="+mn-lt"/>
        </a:defRPr>
      </a:lvl7pPr>
      <a:lvl8pPr marL="2895600" algn="l" rtl="0" fontAlgn="base">
        <a:lnSpc>
          <a:spcPct val="90000"/>
        </a:lnSpc>
        <a:spcBef>
          <a:spcPct val="30000"/>
        </a:spcBef>
        <a:spcAft>
          <a:spcPct val="0"/>
        </a:spcAft>
        <a:tabLst>
          <a:tab pos="1428750" algn="l"/>
        </a:tabLst>
        <a:defRPr>
          <a:solidFill>
            <a:schemeClr val="tx1"/>
          </a:solidFill>
          <a:latin typeface="+mn-lt"/>
        </a:defRPr>
      </a:lvl8pPr>
      <a:lvl9pPr marL="3352800" algn="l" rtl="0" fontAlgn="base">
        <a:lnSpc>
          <a:spcPct val="90000"/>
        </a:lnSpc>
        <a:spcBef>
          <a:spcPct val="30000"/>
        </a:spcBef>
        <a:spcAft>
          <a:spcPct val="0"/>
        </a:spcAft>
        <a:tabLst>
          <a:tab pos="1428750" algn="l"/>
        </a:tabLst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2403698"/>
          </a:xfrm>
        </p:spPr>
        <p:txBody>
          <a:bodyPr>
            <a:normAutofit fontScale="90000"/>
          </a:bodyPr>
          <a:lstStyle/>
          <a:p>
            <a:r>
              <a:rPr lang="en-US" altLang="ja-JP" dirty="0" err="1" smtClean="0"/>
              <a:t>sPHENIX</a:t>
            </a:r>
            <a:r>
              <a:rPr lang="en-US" altLang="ja-JP" dirty="0" smtClean="0"/>
              <a:t> Mid-rapidity extensions: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>Additional Tracking system </a:t>
            </a:r>
            <a:br>
              <a:rPr lang="en-US" altLang="ja-JP" dirty="0" smtClean="0"/>
            </a:br>
            <a:r>
              <a:rPr lang="en-US" altLang="ja-JP" dirty="0" smtClean="0"/>
              <a:t>and</a:t>
            </a:r>
            <a:br>
              <a:rPr lang="en-US" altLang="ja-JP" dirty="0" smtClean="0"/>
            </a:br>
            <a:r>
              <a:rPr lang="en-US" altLang="ja-JP" dirty="0" smtClean="0"/>
              <a:t>pre-shower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39552" y="4221088"/>
            <a:ext cx="8208912" cy="17526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Y. Akiba (</a:t>
            </a:r>
            <a:r>
              <a:rPr lang="en-US" altLang="ja-JP" dirty="0" smtClean="0"/>
              <a:t>RIKEN/RBRC)</a:t>
            </a:r>
          </a:p>
          <a:p>
            <a:r>
              <a:rPr lang="en-US" altLang="ja-JP" dirty="0" err="1" smtClean="0"/>
              <a:t>sPHENIX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workfest</a:t>
            </a:r>
            <a:endParaRPr lang="en-US" altLang="ja-JP" dirty="0" smtClean="0"/>
          </a:p>
          <a:p>
            <a:r>
              <a:rPr lang="en-US" altLang="ja-JP" dirty="0" smtClean="0"/>
              <a:t>July 29</a:t>
            </a:r>
            <a:r>
              <a:rPr kumimoji="1" lang="en-US" altLang="ja-JP" dirty="0" smtClean="0"/>
              <a:t>, 2013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1764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764704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heavy quark measurements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281496" y="5172848"/>
            <a:ext cx="8352929" cy="1175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High statistic measurements of b, c tagged jets</a:t>
            </a:r>
          </a:p>
          <a:p>
            <a:r>
              <a:rPr lang="en-US" altLang="ja-JP" dirty="0" smtClean="0"/>
              <a:t>Study of modified fragmentation of charm</a:t>
            </a:r>
            <a:endParaRPr lang="ja-JP" altLang="en-US" dirty="0"/>
          </a:p>
        </p:txBody>
      </p:sp>
      <p:grpSp>
        <p:nvGrpSpPr>
          <p:cNvPr id="20" name="グループ化 19"/>
          <p:cNvGrpSpPr/>
          <p:nvPr/>
        </p:nvGrpSpPr>
        <p:grpSpPr>
          <a:xfrm>
            <a:off x="2330403" y="1161236"/>
            <a:ext cx="4255117" cy="4011612"/>
            <a:chOff x="-36512" y="836712"/>
            <a:chExt cx="5276259" cy="465968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836712"/>
              <a:ext cx="5276259" cy="46596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3" name="直線コネクタ 12"/>
            <p:cNvCxnSpPr/>
            <p:nvPr/>
          </p:nvCxnSpPr>
          <p:spPr>
            <a:xfrm>
              <a:off x="1043608" y="2688084"/>
              <a:ext cx="3744416" cy="0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1043608" y="3480172"/>
              <a:ext cx="3744416" cy="0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1030908" y="4225652"/>
              <a:ext cx="3744416" cy="0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テキスト ボックス 13"/>
            <p:cNvSpPr txBox="1"/>
            <p:nvPr/>
          </p:nvSpPr>
          <p:spPr>
            <a:xfrm>
              <a:off x="2601617" y="2688084"/>
              <a:ext cx="11019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1M / year</a:t>
              </a:r>
              <a:endParaRPr kumimoji="1" lang="ja-JP" altLang="en-US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3398024" y="3119684"/>
              <a:ext cx="1142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10K</a:t>
              </a:r>
              <a:r>
                <a:rPr kumimoji="1" lang="en-US" altLang="ja-JP" dirty="0" smtClean="0"/>
                <a:t> / year</a:t>
              </a:r>
              <a:endParaRPr kumimoji="1" lang="ja-JP" altLang="en-US" dirty="0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3649187" y="3823580"/>
              <a:ext cx="11388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100</a:t>
              </a:r>
              <a:r>
                <a:rPr kumimoji="1" lang="en-US" altLang="ja-JP" dirty="0" smtClean="0"/>
                <a:t> / year</a:t>
              </a:r>
              <a:endParaRPr kumimoji="1" lang="ja-JP" altLang="en-US" dirty="0"/>
            </a:p>
          </p:txBody>
        </p:sp>
      </p:grpSp>
      <p:sp>
        <p:nvSpPr>
          <p:cNvPr id="22" name="テキスト ボックス 21"/>
          <p:cNvSpPr txBox="1"/>
          <p:nvPr/>
        </p:nvSpPr>
        <p:spPr>
          <a:xfrm>
            <a:off x="2355975" y="836712"/>
            <a:ext cx="4232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Rate of b, c jets and b, c hadrons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1997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Modified fragmentation of charm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956" y="2027749"/>
            <a:ext cx="5246714" cy="334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2526989" y="1196752"/>
            <a:ext cx="4232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Charm fragmentation in PYTHIA and Q-PYTHIA (energy loss)</a:t>
            </a:r>
            <a:endParaRPr kumimoji="1" lang="ja-JP" altLang="en-US" sz="2400" dirty="0"/>
          </a:p>
        </p:txBody>
      </p:sp>
      <p:sp>
        <p:nvSpPr>
          <p:cNvPr id="7" name="コンテンツ プレースホルダー 2"/>
          <p:cNvSpPr txBox="1">
            <a:spLocks noGrp="1"/>
          </p:cNvSpPr>
          <p:nvPr>
            <p:ph idx="1"/>
          </p:nvPr>
        </p:nvSpPr>
        <p:spPr>
          <a:xfrm>
            <a:off x="528313" y="5517232"/>
            <a:ext cx="8229600" cy="89661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Measure FF of D-meson </a:t>
            </a:r>
          </a:p>
          <a:p>
            <a:r>
              <a:rPr lang="en-US" altLang="ja-JP" dirty="0" smtClean="0"/>
              <a:t>D-meson FF is harder than light quark/gluons. It can be more sensitive to medium effects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144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Example of tracker concept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6237312"/>
            <a:ext cx="8229600" cy="320899"/>
          </a:xfrm>
        </p:spPr>
        <p:txBody>
          <a:bodyPr>
            <a:normAutofit fontScale="55000" lnSpcReduction="20000"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95902"/>
            <a:ext cx="4907108" cy="3807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1979712" y="3935666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Symbol" pitchFamily="18" charset="2"/>
              </a:rPr>
              <a:t>h</a:t>
            </a:r>
            <a:r>
              <a:rPr kumimoji="1" lang="en-US" altLang="ja-JP" dirty="0" smtClean="0"/>
              <a:t>=1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851920" y="3034695"/>
            <a:ext cx="51845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To cover |</a:t>
            </a:r>
            <a:r>
              <a:rPr kumimoji="1" lang="en-US" altLang="ja-JP" sz="2400" dirty="0" smtClean="0">
                <a:latin typeface="Symbol" pitchFamily="18" charset="2"/>
              </a:rPr>
              <a:t>h</a:t>
            </a:r>
            <a:r>
              <a:rPr kumimoji="1" lang="en-US" altLang="ja-JP" sz="2400" dirty="0" smtClean="0"/>
              <a:t>|&lt;1.1</a:t>
            </a:r>
          </a:p>
          <a:p>
            <a:r>
              <a:rPr kumimoji="1" lang="en-US" altLang="ja-JP" sz="2400" dirty="0" smtClean="0"/>
              <a:t>R=60 cm     </a:t>
            </a:r>
            <a:r>
              <a:rPr kumimoji="1" lang="en-US" altLang="ja-JP" sz="2400" dirty="0" err="1" smtClean="0"/>
              <a:t>zmax</a:t>
            </a:r>
            <a:r>
              <a:rPr kumimoji="1" lang="en-US" altLang="ja-JP" sz="2400" dirty="0" smtClean="0"/>
              <a:t> = 80cm  Area = </a:t>
            </a:r>
            <a:r>
              <a:rPr kumimoji="1" lang="en-US" altLang="ja-JP" sz="2400" dirty="0" smtClean="0"/>
              <a:t>6.0m</a:t>
            </a:r>
            <a:r>
              <a:rPr kumimoji="1" lang="en-US" altLang="ja-JP" sz="2400" baseline="30000" dirty="0" smtClean="0"/>
              <a:t>2</a:t>
            </a:r>
            <a:endParaRPr kumimoji="1" lang="en-US" altLang="ja-JP" sz="2400" baseline="30000" dirty="0" smtClean="0"/>
          </a:p>
          <a:p>
            <a:r>
              <a:rPr lang="en-US" altLang="ja-JP" sz="2400" dirty="0" smtClean="0"/>
              <a:t>R=36 cm     </a:t>
            </a:r>
            <a:r>
              <a:rPr lang="en-US" altLang="ja-JP" sz="2400" dirty="0" err="1" smtClean="0"/>
              <a:t>zmax</a:t>
            </a:r>
            <a:r>
              <a:rPr lang="en-US" altLang="ja-JP" sz="2400" dirty="0" smtClean="0"/>
              <a:t> = 48cm  Area = </a:t>
            </a:r>
            <a:r>
              <a:rPr lang="en-US" altLang="ja-JP" sz="2400" dirty="0" smtClean="0"/>
              <a:t>2.2</a:t>
            </a:r>
            <a:r>
              <a:rPr lang="en-US" altLang="ja-JP" sz="2400" dirty="0" smtClean="0"/>
              <a:t>m</a:t>
            </a:r>
            <a:r>
              <a:rPr lang="en-US" altLang="ja-JP" sz="2400" baseline="30000" dirty="0" smtClean="0"/>
              <a:t>2</a:t>
            </a:r>
            <a:endParaRPr lang="en-US" altLang="ja-JP" sz="2400" baseline="30000" dirty="0" smtClean="0"/>
          </a:p>
          <a:p>
            <a:endParaRPr kumimoji="1" lang="en-US" altLang="ja-JP" sz="2400" baseline="30000" dirty="0"/>
          </a:p>
          <a:p>
            <a:r>
              <a:rPr lang="en-US" altLang="ja-JP" sz="2400" dirty="0" smtClean="0"/>
              <a:t>Total Area: 8.2m</a:t>
            </a:r>
            <a:r>
              <a:rPr lang="en-US" altLang="ja-JP" sz="2400" baseline="30000" dirty="0" smtClean="0"/>
              <a:t>2 </a:t>
            </a:r>
            <a:r>
              <a:rPr lang="en-US" altLang="ja-JP" sz="2400" dirty="0" smtClean="0"/>
              <a:t>of silicon (single layer)</a:t>
            </a:r>
          </a:p>
          <a:p>
            <a:r>
              <a:rPr lang="en-US" altLang="ja-JP" sz="2400" dirty="0" smtClean="0"/>
              <a:t>The area and channel counts doubled if each layer has X and U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777082" y="3585425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B4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707904" y="2564904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B5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18668" y="1426131"/>
            <a:ext cx="35178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Detail of the extended tracker need to be decided. This is one example of conceptual design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47142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Example of tracker</a:t>
            </a:r>
            <a:r>
              <a:rPr kumimoji="1" lang="en-US" altLang="ja-JP" dirty="0" smtClean="0"/>
              <a:t> concept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/>
          </a:bodyPr>
          <a:lstStyle/>
          <a:p>
            <a:r>
              <a:rPr lang="en-US" altLang="ja-JP" dirty="0" smtClean="0"/>
              <a:t>Silicon modules made of a large silicon sensor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9.6 cm x 9.6 cm (maximum from 6inch wafer)</a:t>
            </a:r>
          </a:p>
          <a:p>
            <a:pPr lvl="1"/>
            <a:r>
              <a:rPr lang="en-US" altLang="ja-JP" dirty="0" smtClean="0"/>
              <a:t>Read-out by 10 SVX4 chips (128ch/chip)</a:t>
            </a:r>
          </a:p>
          <a:p>
            <a:pPr lvl="1"/>
            <a:r>
              <a:rPr kumimoji="1" lang="en-US" altLang="ja-JP" dirty="0" smtClean="0">
                <a:sym typeface="Wingdings" pitchFamily="2" charset="2"/>
              </a:rPr>
              <a:t>75um strip width</a:t>
            </a:r>
          </a:p>
          <a:p>
            <a:r>
              <a:rPr lang="en-US" altLang="ja-JP" dirty="0" smtClean="0">
                <a:sym typeface="Wingdings" pitchFamily="2" charset="2"/>
              </a:rPr>
              <a:t>Two layers of single sided silicon</a:t>
            </a:r>
          </a:p>
          <a:p>
            <a:pPr marL="457200" lvl="1" indent="0">
              <a:buNone/>
            </a:pPr>
            <a:r>
              <a:rPr lang="en-US" altLang="ja-JP" dirty="0" smtClean="0">
                <a:sym typeface="Wingdings" pitchFamily="2" charset="2"/>
              </a:rPr>
              <a:t>B4: R=36cm  24 ladders x 10 sensor/ladder =240 SMs</a:t>
            </a:r>
          </a:p>
          <a:p>
            <a:pPr marL="457200" lvl="1" indent="0">
              <a:buNone/>
            </a:pPr>
            <a:r>
              <a:rPr kumimoji="1" lang="en-US" altLang="ja-JP" dirty="0" smtClean="0">
                <a:sym typeface="Wingdings" pitchFamily="2" charset="2"/>
              </a:rPr>
              <a:t>B5: R=58cm  40 ladders x 16 sensor/ladder = 640 SMs</a:t>
            </a:r>
          </a:p>
          <a:p>
            <a:r>
              <a:rPr lang="en-US" altLang="ja-JP" dirty="0" smtClean="0">
                <a:sym typeface="Wingdings" pitchFamily="2" charset="2"/>
              </a:rPr>
              <a:t>Total: 880 SMs = 8,800 SVX4 = 1,126,400ch</a:t>
            </a:r>
          </a:p>
          <a:p>
            <a:r>
              <a:rPr lang="en-US" altLang="ja-JP" dirty="0" smtClean="0">
                <a:sym typeface="Wingdings" pitchFamily="2" charset="2"/>
              </a:rPr>
              <a:t>Occupancy: 0.9 % at B4 and  0.35% at B5 in the most central </a:t>
            </a:r>
            <a:r>
              <a:rPr lang="en-US" altLang="ja-JP" dirty="0" err="1" smtClean="0">
                <a:sym typeface="Wingdings" pitchFamily="2" charset="2"/>
              </a:rPr>
              <a:t>Au+Au</a:t>
            </a:r>
            <a:r>
              <a:rPr lang="en-US" altLang="ja-JP" dirty="0" smtClean="0">
                <a:sym typeface="Wingdings" pitchFamily="2" charset="2"/>
              </a:rPr>
              <a:t> collisions (if 2strip/track)</a:t>
            </a:r>
            <a:endParaRPr kumimoji="1" lang="en-US" altLang="ja-JP" dirty="0" smtClean="0">
              <a:sym typeface="Wingdings" pitchFamily="2" charset="2"/>
            </a:endParaRPr>
          </a:p>
          <a:p>
            <a:pPr marL="0" indent="0">
              <a:buNone/>
            </a:pPr>
            <a:endParaRPr kumimoji="1" lang="en-US" altLang="ja-JP" dirty="0" smtClean="0">
              <a:sym typeface="Wingdings" pitchFamily="2" charset="2"/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126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19348"/>
            <a:ext cx="8229600" cy="745356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err="1" smtClean="0"/>
              <a:t>Preshower</a:t>
            </a:r>
            <a:r>
              <a:rPr kumimoji="1" lang="en-US" altLang="ja-JP" dirty="0" smtClean="0"/>
              <a:t> Detector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4725144"/>
            <a:ext cx="8229600" cy="1977083"/>
          </a:xfrm>
        </p:spPr>
        <p:txBody>
          <a:bodyPr>
            <a:normAutofit fontScale="77500" lnSpcReduction="20000"/>
          </a:bodyPr>
          <a:lstStyle/>
          <a:p>
            <a:r>
              <a:rPr lang="en-US" altLang="ja-JP" dirty="0" smtClean="0"/>
              <a:t>Pre-shower detector just behind the last layer of the tracker</a:t>
            </a:r>
          </a:p>
          <a:p>
            <a:r>
              <a:rPr kumimoji="1" lang="en-US" altLang="ja-JP" dirty="0" smtClean="0"/>
              <a:t>R~65cm</a:t>
            </a:r>
          </a:p>
          <a:p>
            <a:r>
              <a:rPr lang="en-US" altLang="ja-JP" dirty="0" smtClean="0"/>
              <a:t>The detector is for</a:t>
            </a:r>
          </a:p>
          <a:p>
            <a:pPr lvl="1"/>
            <a:r>
              <a:rPr lang="en-US" altLang="ja-JP" dirty="0" smtClean="0"/>
              <a:t>e/h separation</a:t>
            </a:r>
          </a:p>
          <a:p>
            <a:pPr lvl="1"/>
            <a:r>
              <a:rPr kumimoji="1" lang="en-US" altLang="ja-JP" dirty="0" smtClean="0">
                <a:latin typeface="Symbol" pitchFamily="18" charset="2"/>
              </a:rPr>
              <a:t>g</a:t>
            </a:r>
            <a:r>
              <a:rPr kumimoji="1" lang="en-US" altLang="ja-JP" dirty="0" smtClean="0"/>
              <a:t>/</a:t>
            </a:r>
            <a:r>
              <a:rPr kumimoji="1" lang="en-US" altLang="ja-JP" dirty="0" smtClean="0">
                <a:latin typeface="Symbol" pitchFamily="18" charset="2"/>
              </a:rPr>
              <a:t>p</a:t>
            </a:r>
            <a:r>
              <a:rPr kumimoji="1" lang="en-US" altLang="ja-JP" baseline="30000" dirty="0" smtClean="0"/>
              <a:t>0</a:t>
            </a:r>
            <a:r>
              <a:rPr kumimoji="1" lang="en-US" altLang="ja-JP" dirty="0" smtClean="0"/>
              <a:t> separation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1026" name="Picture 2" descr="C:\Users\Yasuyuki Akiba\Documents\JFY2013\201307\130729 sPHENIX workfest@Japan\my talk\track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" y="692696"/>
            <a:ext cx="8964488" cy="367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3893488" y="1588150"/>
            <a:ext cx="1186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>
                <a:solidFill>
                  <a:srgbClr val="FF0000"/>
                </a:solidFill>
              </a:rPr>
              <a:t>Preshower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860032" y="2158906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Symbol" pitchFamily="18" charset="2"/>
              </a:rPr>
              <a:t>h</a:t>
            </a:r>
            <a:r>
              <a:rPr kumimoji="1" lang="en-US" altLang="ja-JP" dirty="0" smtClean="0"/>
              <a:t>=0.5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012160" y="2195572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Symbol" pitchFamily="18" charset="2"/>
              </a:rPr>
              <a:t>h</a:t>
            </a:r>
            <a:r>
              <a:rPr kumimoji="1" lang="en-US" altLang="ja-JP" dirty="0" smtClean="0"/>
              <a:t>=1.0</a:t>
            </a:r>
            <a:endParaRPr kumimoji="1" lang="ja-JP" altLang="en-US" dirty="0"/>
          </a:p>
        </p:txBody>
      </p:sp>
      <p:cxnSp>
        <p:nvCxnSpPr>
          <p:cNvPr id="15" name="直線矢印コネクタ 14"/>
          <p:cNvCxnSpPr/>
          <p:nvPr/>
        </p:nvCxnSpPr>
        <p:spPr>
          <a:xfrm flipV="1">
            <a:off x="6300192" y="2924944"/>
            <a:ext cx="1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V="1">
            <a:off x="7452319" y="2060848"/>
            <a:ext cx="0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7740352" y="32129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>
              <a:latin typeface="+mj-lt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452319" y="2884572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R~60cm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300192" y="3203684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R~40cm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881961" y="3801814"/>
            <a:ext cx="13840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B0 to B3</a:t>
            </a:r>
          </a:p>
          <a:p>
            <a:pPr algn="ctr"/>
            <a:r>
              <a:rPr lang="en-US" altLang="ja-JP" dirty="0"/>
              <a:t>r</a:t>
            </a:r>
            <a:r>
              <a:rPr kumimoji="1" lang="en-US" altLang="ja-JP" dirty="0" smtClean="0"/>
              <a:t>econfigured</a:t>
            </a:r>
          </a:p>
          <a:p>
            <a:pPr algn="ctr"/>
            <a:r>
              <a:rPr lang="en-US" altLang="ja-JP" dirty="0" smtClean="0"/>
              <a:t>VTX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377805" y="2740278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B4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619357" y="1974240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B5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899592" y="4149080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Beam Line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051720" y="1259468"/>
            <a:ext cx="543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Magnet Coil  IR 70cm </a:t>
            </a:r>
            <a:r>
              <a:rPr kumimoji="1" lang="en-US" altLang="ja-JP" dirty="0" smtClean="0">
                <a:sym typeface="Wingdings" pitchFamily="2" charset="2"/>
              </a:rPr>
              <a:t></a:t>
            </a:r>
            <a:r>
              <a:rPr kumimoji="1" lang="ja-JP" altLang="en-US" dirty="0" smtClean="0">
                <a:sym typeface="Wingdings" pitchFamily="2" charset="2"/>
              </a:rPr>
              <a:t>　</a:t>
            </a:r>
            <a:r>
              <a:rPr kumimoji="1" lang="en-US" altLang="ja-JP" dirty="0" smtClean="0">
                <a:sym typeface="Wingdings" pitchFamily="2" charset="2"/>
              </a:rPr>
              <a:t>moved out; </a:t>
            </a:r>
            <a:r>
              <a:rPr kumimoji="1" lang="en-US" altLang="ja-JP" dirty="0" err="1" smtClean="0">
                <a:sym typeface="Wingdings" pitchFamily="2" charset="2"/>
              </a:rPr>
              <a:t>EMCal</a:t>
            </a:r>
            <a:r>
              <a:rPr kumimoji="1" lang="en-US" altLang="ja-JP" dirty="0" smtClean="0">
                <a:sym typeface="Wingdings" pitchFamily="2" charset="2"/>
              </a:rPr>
              <a:t> IR at 90cm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3637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19348"/>
            <a:ext cx="8229600" cy="889372"/>
          </a:xfrm>
        </p:spPr>
        <p:txBody>
          <a:bodyPr/>
          <a:lstStyle/>
          <a:p>
            <a:r>
              <a:rPr kumimoji="1" lang="en-US" altLang="ja-JP" dirty="0" smtClean="0"/>
              <a:t>Pre-shower: e/h separation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323528" y="4980309"/>
            <a:ext cx="8757185" cy="1689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err="1" smtClean="0">
                <a:latin typeface="+mj-lt"/>
              </a:rPr>
              <a:t>Preshower</a:t>
            </a:r>
            <a:r>
              <a:rPr lang="en-US" altLang="ja-JP" dirty="0" smtClean="0">
                <a:latin typeface="+mj-lt"/>
              </a:rPr>
              <a:t> can improve e</a:t>
            </a:r>
            <a:r>
              <a:rPr lang="en-US" altLang="ja-JP" dirty="0" smtClean="0"/>
              <a:t>/</a:t>
            </a:r>
            <a:r>
              <a:rPr lang="en-US" altLang="ja-JP" dirty="0" smtClean="0">
                <a:latin typeface="Symbol" pitchFamily="18" charset="2"/>
              </a:rPr>
              <a:t>p</a:t>
            </a:r>
            <a:r>
              <a:rPr lang="en-US" altLang="ja-JP" dirty="0" smtClean="0"/>
              <a:t> separation</a:t>
            </a:r>
          </a:p>
          <a:p>
            <a:pPr lvl="1"/>
            <a:r>
              <a:rPr lang="en-US" altLang="ja-JP" dirty="0" smtClean="0">
                <a:sym typeface="Wingdings" pitchFamily="2" charset="2"/>
              </a:rPr>
              <a:t>High </a:t>
            </a:r>
            <a:r>
              <a:rPr lang="en-US" altLang="ja-JP" dirty="0" err="1" smtClean="0">
                <a:sym typeface="Wingdings" pitchFamily="2" charset="2"/>
              </a:rPr>
              <a:t>p</a:t>
            </a:r>
            <a:r>
              <a:rPr lang="en-US" altLang="ja-JP" baseline="-25000" dirty="0" err="1" smtClean="0">
                <a:sym typeface="Wingdings" pitchFamily="2" charset="2"/>
              </a:rPr>
              <a:t>T</a:t>
            </a:r>
            <a:r>
              <a:rPr lang="en-US" altLang="ja-JP" dirty="0" smtClean="0">
                <a:sym typeface="Wingdings" pitchFamily="2" charset="2"/>
              </a:rPr>
              <a:t> electrons   c, b</a:t>
            </a:r>
            <a:r>
              <a:rPr lang="en-US" altLang="ja-JP" dirty="0">
                <a:sym typeface="Wingdings" pitchFamily="2" charset="2"/>
              </a:rPr>
              <a:t> </a:t>
            </a:r>
            <a:r>
              <a:rPr lang="en-US" altLang="ja-JP" dirty="0" smtClean="0">
                <a:sym typeface="Wingdings" pitchFamily="2" charset="2"/>
              </a:rPr>
              <a:t>measurement </a:t>
            </a:r>
          </a:p>
          <a:p>
            <a:pPr lvl="1"/>
            <a:r>
              <a:rPr lang="en-US" altLang="ja-JP" dirty="0" smtClean="0">
                <a:latin typeface="+mj-lt"/>
                <a:sym typeface="Wingdings" pitchFamily="2" charset="2"/>
              </a:rPr>
              <a:t>Upsilon measurements</a:t>
            </a:r>
          </a:p>
          <a:p>
            <a:pPr marL="0" indent="0">
              <a:buFont typeface="Arial" pitchFamily="34" charset="0"/>
              <a:buNone/>
            </a:pPr>
            <a:endParaRPr lang="en-US" altLang="ja-JP" dirty="0" smtClean="0"/>
          </a:p>
          <a:p>
            <a:pPr marL="0" indent="0">
              <a:buFont typeface="Arial" pitchFamily="34" charset="0"/>
              <a:buNone/>
            </a:pPr>
            <a:endParaRPr lang="ja-JP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123" y="739775"/>
            <a:ext cx="446722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943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764704"/>
            <a:ext cx="443865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Upsilon measurements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3" y="4869954"/>
            <a:ext cx="8064897" cy="1871414"/>
          </a:xfrm>
        </p:spPr>
        <p:txBody>
          <a:bodyPr>
            <a:normAutofit fontScale="70000" lnSpcReduction="20000"/>
          </a:bodyPr>
          <a:lstStyle/>
          <a:p>
            <a:r>
              <a:rPr lang="en-US" altLang="ja-JP" dirty="0" smtClean="0"/>
              <a:t>Mass resolution of Upsilon states calculated by Geant4 simulation</a:t>
            </a:r>
            <a:endParaRPr kumimoji="1" lang="en-US" altLang="ja-JP" dirty="0" smtClean="0"/>
          </a:p>
          <a:p>
            <a:r>
              <a:rPr kumimoji="1" lang="en-US" altLang="ja-JP" dirty="0" smtClean="0"/>
              <a:t>Clear separation of the three upsilon state </a:t>
            </a:r>
            <a:endParaRPr lang="en-US" altLang="ja-JP" dirty="0"/>
          </a:p>
          <a:p>
            <a:pPr>
              <a:buFont typeface="Wingdings"/>
              <a:buChar char="à"/>
            </a:pPr>
            <a:r>
              <a:rPr kumimoji="1" lang="en-US" altLang="ja-JP" dirty="0" smtClean="0">
                <a:sym typeface="Wingdings" pitchFamily="2" charset="2"/>
              </a:rPr>
              <a:t>Study binding energy dependence of suppression</a:t>
            </a:r>
            <a:endParaRPr lang="en-US" altLang="ja-JP" dirty="0">
              <a:sym typeface="Wingdings" pitchFamily="2" charset="2"/>
            </a:endParaRPr>
          </a:p>
          <a:p>
            <a:pPr>
              <a:buFont typeface="Wingdings"/>
              <a:buChar char="à"/>
            </a:pPr>
            <a:r>
              <a:rPr lang="en-US" altLang="ja-JP" dirty="0" smtClean="0">
                <a:sym typeface="Wingdings" pitchFamily="2" charset="2"/>
              </a:rPr>
              <a:t>Different temperature at RHIC and LHC can leads to different suppression patterns</a:t>
            </a:r>
            <a:endParaRPr kumimoji="1" lang="en-US" altLang="ja-JP" dirty="0" smtClean="0">
              <a:sym typeface="Wingdings" pitchFamily="2" charset="2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236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9660" y="0"/>
            <a:ext cx="8229600" cy="764704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R</a:t>
            </a:r>
            <a:r>
              <a:rPr kumimoji="1" lang="en-US" altLang="ja-JP" baseline="-25000" dirty="0" smtClean="0"/>
              <a:t>AA</a:t>
            </a:r>
            <a:r>
              <a:rPr kumimoji="1" lang="en-US" altLang="ja-JP" dirty="0" smtClean="0"/>
              <a:t> of three Upsilon states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860032" y="5085184"/>
            <a:ext cx="4032448" cy="1617043"/>
          </a:xfrm>
        </p:spPr>
        <p:txBody>
          <a:bodyPr>
            <a:normAutofit fontScale="70000" lnSpcReduction="20000"/>
          </a:bodyPr>
          <a:lstStyle/>
          <a:p>
            <a:r>
              <a:rPr lang="en-US" altLang="ja-JP" dirty="0" smtClean="0"/>
              <a:t>R</a:t>
            </a:r>
            <a:r>
              <a:rPr lang="en-US" altLang="ja-JP" baseline="-25000" dirty="0" smtClean="0"/>
              <a:t>AA</a:t>
            </a:r>
            <a:r>
              <a:rPr lang="en-US" altLang="ja-JP" dirty="0" smtClean="0"/>
              <a:t> of the three upsilon states can be related to b-b binding energy </a:t>
            </a:r>
            <a:endParaRPr lang="en-US" altLang="ja-JP" dirty="0"/>
          </a:p>
          <a:p>
            <a:r>
              <a:rPr lang="en-US" altLang="ja-JP" dirty="0" smtClean="0"/>
              <a:t>It is important to do similar measurement at RHIC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3990"/>
            <a:ext cx="3835753" cy="3457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05" y="4832885"/>
            <a:ext cx="3524316" cy="140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713098" y="848906"/>
            <a:ext cx="3806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Expected results in 1 year of </a:t>
            </a:r>
            <a:r>
              <a:rPr kumimoji="1" lang="en-US" altLang="ja-JP" sz="2000" dirty="0" err="1" smtClean="0"/>
              <a:t>AuAu</a:t>
            </a:r>
            <a:r>
              <a:rPr kumimoji="1" lang="en-US" altLang="ja-JP" sz="2000" dirty="0" smtClean="0"/>
              <a:t> run (50B </a:t>
            </a:r>
            <a:r>
              <a:rPr kumimoji="1" lang="en-US" altLang="ja-JP" sz="2000" dirty="0" err="1" smtClean="0"/>
              <a:t>Au+Au</a:t>
            </a:r>
            <a:r>
              <a:rPr kumimoji="1" lang="en-US" altLang="ja-JP" sz="2000" dirty="0" smtClean="0"/>
              <a:t> collisions)</a:t>
            </a:r>
            <a:endParaRPr kumimoji="1" lang="ja-JP" altLang="en-US" sz="2000" dirty="0"/>
          </a:p>
        </p:txBody>
      </p:sp>
      <p:pic>
        <p:nvPicPr>
          <p:cNvPr id="8" name="Picture 5" descr="raaVSdE_minbias_allOni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816" y="1615473"/>
            <a:ext cx="3465705" cy="332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5652120" y="879683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 LHC results of Upsilon measurement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32368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kumimoji="1" lang="en-US" altLang="ja-JP" dirty="0" smtClean="0"/>
              <a:t>Pre-shower: </a:t>
            </a:r>
            <a:r>
              <a:rPr kumimoji="1" lang="en-US" altLang="ja-JP" dirty="0" smtClean="0">
                <a:latin typeface="Symbol" pitchFamily="18" charset="2"/>
              </a:rPr>
              <a:t>g</a:t>
            </a:r>
            <a:r>
              <a:rPr kumimoji="1" lang="en-US" altLang="ja-JP" dirty="0" smtClean="0"/>
              <a:t>/</a:t>
            </a:r>
            <a:r>
              <a:rPr kumimoji="1" lang="en-US" altLang="ja-JP" dirty="0" smtClean="0">
                <a:latin typeface="Symbol" pitchFamily="18" charset="2"/>
              </a:rPr>
              <a:t>p</a:t>
            </a:r>
            <a:r>
              <a:rPr kumimoji="1" lang="en-US" altLang="ja-JP" baseline="30000" dirty="0" smtClean="0"/>
              <a:t>0</a:t>
            </a:r>
            <a:r>
              <a:rPr kumimoji="1" lang="en-US" altLang="ja-JP" dirty="0" smtClean="0"/>
              <a:t> separation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4797152"/>
            <a:ext cx="8229600" cy="1656184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dirty="0" smtClean="0">
                <a:latin typeface="Symbol" pitchFamily="18" charset="2"/>
              </a:rPr>
              <a:t>g</a:t>
            </a:r>
            <a:r>
              <a:rPr kumimoji="1" lang="en-US" altLang="ja-JP" dirty="0" smtClean="0"/>
              <a:t>/</a:t>
            </a:r>
            <a:r>
              <a:rPr lang="en-US" altLang="ja-JP" dirty="0">
                <a:latin typeface="Symbol" pitchFamily="18" charset="2"/>
              </a:rPr>
              <a:t>p</a:t>
            </a:r>
            <a:r>
              <a:rPr lang="en-US" altLang="ja-JP" baseline="30000" dirty="0"/>
              <a:t>0</a:t>
            </a:r>
            <a:r>
              <a:rPr kumimoji="1" lang="en-US" altLang="ja-JP" dirty="0" smtClean="0"/>
              <a:t> separation</a:t>
            </a:r>
          </a:p>
          <a:p>
            <a:pPr lvl="1"/>
            <a:r>
              <a:rPr lang="en-US" altLang="ja-JP" dirty="0" smtClean="0">
                <a:sym typeface="Wingdings" pitchFamily="2" charset="2"/>
              </a:rPr>
              <a:t>High </a:t>
            </a:r>
            <a:r>
              <a:rPr lang="en-US" altLang="ja-JP" dirty="0" err="1" smtClean="0">
                <a:sym typeface="Wingdings" pitchFamily="2" charset="2"/>
              </a:rPr>
              <a:t>p</a:t>
            </a:r>
            <a:r>
              <a:rPr lang="en-US" altLang="ja-JP" baseline="-25000" dirty="0" err="1" smtClean="0">
                <a:sym typeface="Wingdings" pitchFamily="2" charset="2"/>
              </a:rPr>
              <a:t>T</a:t>
            </a:r>
            <a:r>
              <a:rPr lang="en-US" altLang="ja-JP" dirty="0" smtClean="0">
                <a:sym typeface="Wingdings" pitchFamily="2" charset="2"/>
              </a:rPr>
              <a:t> </a:t>
            </a:r>
            <a:r>
              <a:rPr lang="en-US" altLang="ja-JP" dirty="0" smtClean="0">
                <a:latin typeface="Symbol" pitchFamily="18" charset="2"/>
              </a:rPr>
              <a:t>p</a:t>
            </a:r>
            <a:r>
              <a:rPr lang="en-US" altLang="ja-JP" baseline="30000" dirty="0" smtClean="0"/>
              <a:t>0</a:t>
            </a:r>
            <a:r>
              <a:rPr lang="en-US" altLang="ja-JP" dirty="0" smtClean="0">
                <a:sym typeface="Wingdings" pitchFamily="2" charset="2"/>
              </a:rPr>
              <a:t> R</a:t>
            </a:r>
            <a:r>
              <a:rPr lang="en-US" altLang="ja-JP" baseline="-25000" dirty="0" smtClean="0">
                <a:sym typeface="Wingdings" pitchFamily="2" charset="2"/>
              </a:rPr>
              <a:t>AA</a:t>
            </a:r>
            <a:r>
              <a:rPr lang="en-US" altLang="ja-JP" dirty="0" smtClean="0">
                <a:sym typeface="Wingdings" pitchFamily="2" charset="2"/>
              </a:rPr>
              <a:t> up to 40 </a:t>
            </a:r>
            <a:r>
              <a:rPr lang="en-US" altLang="ja-JP" dirty="0" err="1" smtClean="0">
                <a:sym typeface="Wingdings" pitchFamily="2" charset="2"/>
              </a:rPr>
              <a:t>GeV</a:t>
            </a:r>
            <a:r>
              <a:rPr lang="en-US" altLang="ja-JP" dirty="0" smtClean="0">
                <a:sym typeface="Wingdings" pitchFamily="2" charset="2"/>
              </a:rPr>
              <a:t>/c</a:t>
            </a:r>
          </a:p>
          <a:p>
            <a:pPr lvl="1"/>
            <a:r>
              <a:rPr lang="en-US" altLang="ja-JP" dirty="0" smtClean="0">
                <a:sym typeface="Wingdings" pitchFamily="2" charset="2"/>
              </a:rPr>
              <a:t>Direct photon</a:t>
            </a:r>
          </a:p>
          <a:p>
            <a:pPr lvl="1"/>
            <a:r>
              <a:rPr lang="en-US" altLang="ja-JP" dirty="0" smtClean="0">
                <a:latin typeface="Symbol" pitchFamily="18" charset="2"/>
                <a:sym typeface="Wingdings" pitchFamily="2" charset="2"/>
              </a:rPr>
              <a:t>g</a:t>
            </a:r>
            <a:r>
              <a:rPr lang="en-US" altLang="ja-JP" dirty="0" smtClean="0">
                <a:sym typeface="Wingdings" pitchFamily="2" charset="2"/>
              </a:rPr>
              <a:t>-jet correlation</a:t>
            </a:r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08720"/>
            <a:ext cx="3962876" cy="371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6158612" y="2276872"/>
            <a:ext cx="26618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G4 simulation of a 40 </a:t>
            </a:r>
            <a:r>
              <a:rPr lang="en-US" altLang="ja-JP" dirty="0" err="1" smtClean="0"/>
              <a:t>GeV</a:t>
            </a:r>
            <a:r>
              <a:rPr lang="en-US" altLang="ja-JP" dirty="0" smtClean="0"/>
              <a:t> pi0 before digitization</a:t>
            </a:r>
          </a:p>
          <a:p>
            <a:endParaRPr lang="en-US" altLang="ja-JP" dirty="0"/>
          </a:p>
          <a:p>
            <a:r>
              <a:rPr lang="en-US" altLang="ja-JP" dirty="0" smtClean="0"/>
              <a:t>More realistic simulation is underway at Hiroshima</a:t>
            </a:r>
          </a:p>
        </p:txBody>
      </p:sp>
    </p:spTree>
    <p:extLst>
      <p:ext uri="{BB962C8B-B14F-4D97-AF65-F5344CB8AC3E}">
        <p14:creationId xmlns:p14="http://schemas.microsoft.com/office/powerpoint/2010/main" val="286249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8952" y="1268760"/>
            <a:ext cx="4114800" cy="328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7430"/>
            <a:ext cx="8229600" cy="829282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Extend </a:t>
            </a:r>
            <a:r>
              <a:rPr lang="en-US" altLang="ja-JP" dirty="0" smtClean="0">
                <a:latin typeface="Symbol" pitchFamily="18" charset="2"/>
              </a:rPr>
              <a:t>p</a:t>
            </a:r>
            <a:r>
              <a:rPr lang="en-US" altLang="ja-JP" baseline="30000" dirty="0" smtClean="0"/>
              <a:t>0</a:t>
            </a:r>
            <a:r>
              <a:rPr lang="en-US" altLang="ja-JP" dirty="0" smtClean="0"/>
              <a:t> R</a:t>
            </a:r>
            <a:r>
              <a:rPr lang="en-US" altLang="ja-JP" baseline="-25000" dirty="0" smtClean="0"/>
              <a:t>AA</a:t>
            </a:r>
            <a:r>
              <a:rPr lang="en-US" altLang="ja-JP" dirty="0" smtClean="0"/>
              <a:t> to 40 </a:t>
            </a:r>
            <a:r>
              <a:rPr lang="en-US" altLang="ja-JP" dirty="0" err="1" smtClean="0"/>
              <a:t>GeV</a:t>
            </a:r>
            <a:r>
              <a:rPr lang="en-US" altLang="ja-JP" dirty="0" smtClean="0"/>
              <a:t>/c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6230" y="4437112"/>
            <a:ext cx="9077770" cy="1872208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 smtClean="0"/>
              <a:t>Current data is up to 20 </a:t>
            </a:r>
            <a:r>
              <a:rPr kumimoji="1" lang="en-US" altLang="ja-JP" dirty="0" err="1" smtClean="0"/>
              <a:t>GeV</a:t>
            </a:r>
            <a:r>
              <a:rPr kumimoji="1" lang="en-US" altLang="ja-JP" dirty="0" smtClean="0"/>
              <a:t> and show difference between LHC and RHIC.</a:t>
            </a:r>
            <a:endParaRPr kumimoji="1" lang="en-US" altLang="ja-JP" baseline="-25000" dirty="0" smtClean="0"/>
          </a:p>
          <a:p>
            <a:r>
              <a:rPr lang="en-US" altLang="ja-JP" dirty="0" smtClean="0"/>
              <a:t> </a:t>
            </a:r>
            <a:r>
              <a:rPr lang="en-US" altLang="ja-JP" dirty="0" smtClean="0">
                <a:latin typeface="Symbol" pitchFamily="18" charset="2"/>
              </a:rPr>
              <a:t>p</a:t>
            </a:r>
            <a:r>
              <a:rPr lang="en-US" altLang="ja-JP" baseline="30000" dirty="0" smtClean="0"/>
              <a:t>0</a:t>
            </a:r>
            <a:r>
              <a:rPr lang="en-US" altLang="ja-JP" dirty="0" smtClean="0"/>
              <a:t> R</a:t>
            </a:r>
            <a:r>
              <a:rPr lang="en-US" altLang="ja-JP" baseline="-25000" dirty="0" smtClean="0"/>
              <a:t>AA</a:t>
            </a:r>
            <a:r>
              <a:rPr lang="en-US" altLang="ja-JP" dirty="0" smtClean="0"/>
              <a:t> at higher </a:t>
            </a:r>
            <a:r>
              <a:rPr lang="en-US" altLang="ja-JP" dirty="0" err="1" smtClean="0"/>
              <a:t>pT</a:t>
            </a:r>
            <a:r>
              <a:rPr lang="en-US" altLang="ja-JP" dirty="0" smtClean="0"/>
              <a:t> is sensitive to energy loss model parameters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19</a:t>
            </a:fld>
            <a:endParaRPr kumimoji="1" lang="ja-JP" altLang="en-US"/>
          </a:p>
        </p:txBody>
      </p:sp>
      <p:cxnSp>
        <p:nvCxnSpPr>
          <p:cNvPr id="6" name="Straight Arrow Connector 13"/>
          <p:cNvCxnSpPr/>
          <p:nvPr/>
        </p:nvCxnSpPr>
        <p:spPr>
          <a:xfrm>
            <a:off x="5378896" y="3859560"/>
            <a:ext cx="365760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" t="1868" r="2207" b="48012"/>
          <a:stretch/>
        </p:blipFill>
        <p:spPr bwMode="auto">
          <a:xfrm>
            <a:off x="66230" y="1389008"/>
            <a:ext cx="4217738" cy="3059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84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C209D-BF23-4BA8-B35B-A8B8BBF387F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4" name="Picture 3" descr="OverviewCutaway052412w pre &amp; add VTX 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3" y="620688"/>
            <a:ext cx="5963956" cy="4608512"/>
          </a:xfrm>
          <a:prstGeom prst="rect">
            <a:avLst/>
          </a:prstGeom>
        </p:spPr>
      </p:pic>
      <p:sp>
        <p:nvSpPr>
          <p:cNvPr id="5" name="タイトル 4"/>
          <p:cNvSpPr>
            <a:spLocks noGrp="1"/>
          </p:cNvSpPr>
          <p:nvPr>
            <p:ph type="title" idx="4294967295"/>
          </p:nvPr>
        </p:nvSpPr>
        <p:spPr>
          <a:xfrm>
            <a:off x="357345" y="0"/>
            <a:ext cx="8229600" cy="908720"/>
          </a:xfrm>
        </p:spPr>
        <p:txBody>
          <a:bodyPr/>
          <a:lstStyle/>
          <a:p>
            <a:r>
              <a:rPr kumimoji="1" lang="ja-JP" altLang="en-US" dirty="0" err="1" smtClean="0"/>
              <a:t>s</a:t>
            </a:r>
            <a:r>
              <a:rPr kumimoji="1" lang="en-US" altLang="ja-JP" dirty="0" smtClean="0"/>
              <a:t>PHENIX upgrad</a:t>
            </a:r>
            <a:r>
              <a:rPr lang="en-US" altLang="ja-JP" dirty="0" smtClean="0"/>
              <a:t>e path</a:t>
            </a:r>
            <a:endParaRPr kumimoji="1" lang="ja-JP" altLang="en-US" dirty="0"/>
          </a:p>
        </p:txBody>
      </p:sp>
      <p:sp>
        <p:nvSpPr>
          <p:cNvPr id="6" name="角丸四角形 5"/>
          <p:cNvSpPr/>
          <p:nvPr/>
        </p:nvSpPr>
        <p:spPr>
          <a:xfrm>
            <a:off x="6228185" y="2420888"/>
            <a:ext cx="1440160" cy="3240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107504" y="4797152"/>
            <a:ext cx="8928992" cy="198884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Additional Tracking </a:t>
            </a:r>
          </a:p>
          <a:p>
            <a:pPr lvl="1"/>
            <a:r>
              <a:rPr lang="en-US" altLang="ja-JP" dirty="0" smtClean="0">
                <a:sym typeface="Wingdings" pitchFamily="2" charset="2"/>
              </a:rPr>
              <a:t>high </a:t>
            </a:r>
            <a:r>
              <a:rPr lang="en-US" altLang="ja-JP" dirty="0" err="1" smtClean="0">
                <a:sym typeface="Wingdings" pitchFamily="2" charset="2"/>
              </a:rPr>
              <a:t>p</a:t>
            </a:r>
            <a:r>
              <a:rPr lang="en-US" altLang="ja-JP" baseline="-25000" dirty="0" err="1" smtClean="0">
                <a:sym typeface="Wingdings" pitchFamily="2" charset="2"/>
              </a:rPr>
              <a:t>T</a:t>
            </a:r>
            <a:r>
              <a:rPr lang="en-US" altLang="ja-JP" dirty="0" smtClean="0">
                <a:sym typeface="Wingdings" pitchFamily="2" charset="2"/>
              </a:rPr>
              <a:t> hadrons, modification </a:t>
            </a:r>
            <a:r>
              <a:rPr lang="en-US" altLang="ja-JP" dirty="0">
                <a:sym typeface="Wingdings" pitchFamily="2" charset="2"/>
              </a:rPr>
              <a:t>of jets, heavy </a:t>
            </a:r>
            <a:r>
              <a:rPr lang="en-US" altLang="ja-JP" dirty="0" smtClean="0">
                <a:sym typeface="Wingdings" pitchFamily="2" charset="2"/>
              </a:rPr>
              <a:t>quark (b, c)</a:t>
            </a:r>
            <a:endParaRPr lang="en-US" altLang="ja-JP" dirty="0" smtClean="0"/>
          </a:p>
          <a:p>
            <a:r>
              <a:rPr lang="en-US" altLang="ja-JP" dirty="0" err="1" smtClean="0"/>
              <a:t>Preshower</a:t>
            </a:r>
            <a:endParaRPr lang="en-US" altLang="ja-JP" dirty="0"/>
          </a:p>
          <a:p>
            <a:pPr lvl="1"/>
            <a:r>
              <a:rPr lang="en-US" altLang="ja-JP" dirty="0">
                <a:sym typeface="Wingdings" pitchFamily="2" charset="2"/>
              </a:rPr>
              <a:t>Upsilons high </a:t>
            </a:r>
            <a:r>
              <a:rPr lang="en-US" altLang="ja-JP" dirty="0" err="1" smtClean="0">
                <a:sym typeface="Wingdings" pitchFamily="2" charset="2"/>
              </a:rPr>
              <a:t>p</a:t>
            </a:r>
            <a:r>
              <a:rPr lang="en-US" altLang="ja-JP" baseline="-25000" dirty="0" err="1" smtClean="0">
                <a:sym typeface="Wingdings" pitchFamily="2" charset="2"/>
              </a:rPr>
              <a:t>T</a:t>
            </a:r>
            <a:r>
              <a:rPr lang="en-US" altLang="ja-JP" dirty="0" smtClean="0">
                <a:sym typeface="Wingdings" pitchFamily="2" charset="2"/>
              </a:rPr>
              <a:t> </a:t>
            </a:r>
            <a:r>
              <a:rPr lang="en-US" altLang="ja-JP" dirty="0" smtClean="0">
                <a:latin typeface="Symbol" pitchFamily="18" charset="2"/>
                <a:sym typeface="Wingdings" pitchFamily="2" charset="2"/>
              </a:rPr>
              <a:t>p</a:t>
            </a:r>
            <a:r>
              <a:rPr lang="en-US" altLang="ja-JP" baseline="30000" dirty="0" smtClean="0">
                <a:sym typeface="Wingdings" pitchFamily="2" charset="2"/>
              </a:rPr>
              <a:t>0 </a:t>
            </a:r>
            <a:r>
              <a:rPr lang="en-US" altLang="ja-JP" dirty="0" smtClean="0">
                <a:sym typeface="Wingdings" pitchFamily="2" charset="2"/>
              </a:rPr>
              <a:t>R</a:t>
            </a:r>
            <a:r>
              <a:rPr lang="en-US" altLang="ja-JP" baseline="-25000" dirty="0" smtClean="0">
                <a:sym typeface="Wingdings" pitchFamily="2" charset="2"/>
              </a:rPr>
              <a:t>AA</a:t>
            </a:r>
            <a:r>
              <a:rPr lang="en-US" altLang="ja-JP" dirty="0" smtClean="0">
                <a:sym typeface="Wingdings" pitchFamily="2" charset="2"/>
              </a:rPr>
              <a:t>, improve direct </a:t>
            </a:r>
            <a:r>
              <a:rPr lang="en-US" altLang="ja-JP" dirty="0" smtClean="0">
                <a:latin typeface="Symbol" pitchFamily="18" charset="2"/>
                <a:sym typeface="Wingdings" pitchFamily="2" charset="2"/>
              </a:rPr>
              <a:t>g</a:t>
            </a:r>
            <a:r>
              <a:rPr lang="en-US" altLang="ja-JP" dirty="0">
                <a:sym typeface="Wingdings" pitchFamily="2" charset="2"/>
              </a:rPr>
              <a:t> </a:t>
            </a:r>
            <a:r>
              <a:rPr lang="en-US" altLang="ja-JP" dirty="0" smtClean="0">
                <a:sym typeface="Wingdings" pitchFamily="2" charset="2"/>
              </a:rPr>
              <a:t>and </a:t>
            </a:r>
            <a:r>
              <a:rPr lang="en-US" altLang="ja-JP" dirty="0" smtClean="0">
                <a:latin typeface="Symbol" pitchFamily="18" charset="2"/>
                <a:sym typeface="Wingdings" pitchFamily="2" charset="2"/>
              </a:rPr>
              <a:t>g</a:t>
            </a:r>
            <a:r>
              <a:rPr lang="en-US" altLang="ja-JP" dirty="0" smtClean="0">
                <a:sym typeface="Wingdings" pitchFamily="2" charset="2"/>
              </a:rPr>
              <a:t>-jet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6228184" y="2132856"/>
            <a:ext cx="1440161" cy="2880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340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figure_physicscase_pqcd_jetrates_aua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6755" y="980728"/>
            <a:ext cx="3323973" cy="349578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980728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Direct </a:t>
            </a:r>
            <a:r>
              <a:rPr lang="en-US" altLang="ja-JP" dirty="0" smtClean="0">
                <a:latin typeface="Symbol" pitchFamily="18" charset="2"/>
              </a:rPr>
              <a:t>g</a:t>
            </a:r>
            <a:r>
              <a:rPr lang="en-US" altLang="ja-JP" dirty="0"/>
              <a:t> </a:t>
            </a:r>
            <a:r>
              <a:rPr lang="en-US" altLang="ja-JP" dirty="0" smtClean="0"/>
              <a:t>and </a:t>
            </a:r>
            <a:r>
              <a:rPr lang="en-US" altLang="ja-JP" dirty="0" smtClean="0">
                <a:latin typeface="Symbol" pitchFamily="18" charset="2"/>
              </a:rPr>
              <a:t>g</a:t>
            </a:r>
            <a:r>
              <a:rPr lang="en-US" altLang="ja-JP" dirty="0" smtClean="0"/>
              <a:t>-jets</a:t>
            </a:r>
            <a:r>
              <a:rPr lang="en-US" altLang="ja-JP" dirty="0"/>
              <a:t> </a:t>
            </a:r>
            <a:r>
              <a:rPr lang="en-US" altLang="ja-JP" dirty="0" smtClean="0"/>
              <a:t>measurements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4581128"/>
            <a:ext cx="9036496" cy="1944216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Improved measurement of direct </a:t>
            </a:r>
            <a:r>
              <a:rPr lang="en-US" altLang="ja-JP" dirty="0" smtClean="0">
                <a:latin typeface="Symbol" pitchFamily="18" charset="2"/>
              </a:rPr>
              <a:t>g</a:t>
            </a:r>
            <a:r>
              <a:rPr lang="en-US" altLang="ja-JP" dirty="0" smtClean="0"/>
              <a:t> and </a:t>
            </a:r>
            <a:r>
              <a:rPr lang="en-US" altLang="ja-JP" dirty="0" smtClean="0">
                <a:latin typeface="Symbol" pitchFamily="18" charset="2"/>
              </a:rPr>
              <a:t>g</a:t>
            </a:r>
            <a:r>
              <a:rPr lang="en-US" altLang="ja-JP" dirty="0" smtClean="0"/>
              <a:t>-jet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Direct </a:t>
            </a:r>
            <a:r>
              <a:rPr lang="en-US" altLang="ja-JP" dirty="0" smtClean="0">
                <a:latin typeface="Symbol" pitchFamily="18" charset="2"/>
              </a:rPr>
              <a:t>g</a:t>
            </a:r>
            <a:r>
              <a:rPr lang="en-US" altLang="ja-JP" dirty="0" smtClean="0"/>
              <a:t> at lower </a:t>
            </a:r>
            <a:r>
              <a:rPr lang="en-US" altLang="ja-JP" dirty="0" err="1" smtClean="0"/>
              <a:t>p</a:t>
            </a:r>
            <a:r>
              <a:rPr lang="en-US" altLang="ja-JP" baseline="-25000" dirty="0" err="1" smtClean="0"/>
              <a:t>T</a:t>
            </a:r>
            <a:r>
              <a:rPr lang="en-US" altLang="ja-JP" dirty="0" smtClean="0"/>
              <a:t> (</a:t>
            </a:r>
            <a:r>
              <a:rPr lang="en-US" altLang="ja-JP" dirty="0" err="1" smtClean="0"/>
              <a:t>p</a:t>
            </a:r>
            <a:r>
              <a:rPr lang="en-US" altLang="ja-JP" baseline="-25000" dirty="0" err="1" smtClean="0"/>
              <a:t>T</a:t>
            </a:r>
            <a:r>
              <a:rPr lang="en-US" altLang="ja-JP" dirty="0" smtClean="0"/>
              <a:t>&lt; 15 </a:t>
            </a:r>
            <a:r>
              <a:rPr lang="en-US" altLang="ja-JP" dirty="0" err="1" smtClean="0"/>
              <a:t>GeV</a:t>
            </a:r>
            <a:r>
              <a:rPr lang="en-US" altLang="ja-JP" dirty="0" smtClean="0"/>
              <a:t>/c )</a:t>
            </a:r>
          </a:p>
          <a:p>
            <a:pPr lvl="1"/>
            <a:r>
              <a:rPr lang="en-US" altLang="ja-JP" dirty="0"/>
              <a:t> </a:t>
            </a:r>
            <a:r>
              <a:rPr lang="en-US" altLang="ja-JP" dirty="0" smtClean="0"/>
              <a:t>direct </a:t>
            </a:r>
            <a:r>
              <a:rPr lang="en-US" altLang="ja-JP" dirty="0" smtClean="0">
                <a:latin typeface="Symbol" pitchFamily="18" charset="2"/>
              </a:rPr>
              <a:t>g</a:t>
            </a:r>
            <a:r>
              <a:rPr lang="en-US" altLang="ja-JP" dirty="0" smtClean="0"/>
              <a:t> tagged jet with almost pure direct </a:t>
            </a:r>
            <a:r>
              <a:rPr lang="en-US" altLang="ja-JP" dirty="0" smtClean="0">
                <a:latin typeface="Symbol" pitchFamily="18" charset="2"/>
              </a:rPr>
              <a:t>g</a:t>
            </a:r>
            <a:endParaRPr kumimoji="1" lang="ja-JP" altLang="en-US" dirty="0">
              <a:latin typeface="Symbol" pitchFamily="18" charset="2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20</a:t>
            </a:fld>
            <a:endParaRPr kumimoji="1" lang="ja-JP" altLang="en-US"/>
          </a:p>
        </p:txBody>
      </p:sp>
      <p:cxnSp>
        <p:nvCxnSpPr>
          <p:cNvPr id="8" name="直線コネクタ 7"/>
          <p:cNvCxnSpPr/>
          <p:nvPr/>
        </p:nvCxnSpPr>
        <p:spPr>
          <a:xfrm>
            <a:off x="3280452" y="2446288"/>
            <a:ext cx="3019740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3280452" y="3022352"/>
            <a:ext cx="3019740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3280452" y="3585716"/>
            <a:ext cx="3019740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4825301" y="2132856"/>
            <a:ext cx="888698" cy="317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1M / year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008644" y="2678987"/>
            <a:ext cx="1142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10K</a:t>
            </a:r>
            <a:r>
              <a:rPr kumimoji="1" lang="en-US" altLang="ja-JP" dirty="0" smtClean="0"/>
              <a:t> / year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161044" y="3275692"/>
            <a:ext cx="1138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100</a:t>
            </a:r>
            <a:r>
              <a:rPr kumimoji="1" lang="en-US" altLang="ja-JP" dirty="0" smtClean="0"/>
              <a:t> / year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496652" y="3050912"/>
            <a:ext cx="279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121BF"/>
                </a:solidFill>
                <a:latin typeface="Symbol" pitchFamily="18" charset="2"/>
              </a:rPr>
              <a:t>g</a:t>
            </a:r>
            <a:endParaRPr kumimoji="1" lang="ja-JP" altLang="en-US" b="1" dirty="0">
              <a:solidFill>
                <a:srgbClr val="0121BF"/>
              </a:solidFill>
              <a:latin typeface="Symbol" pitchFamily="18" charset="2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260356" y="3635732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latin typeface="Symbol" pitchFamily="18" charset="2"/>
              </a:rPr>
              <a:t>p</a:t>
            </a:r>
            <a:r>
              <a:rPr kumimoji="1" lang="en-US" altLang="ja-JP" b="1" baseline="30000" dirty="0" smtClean="0">
                <a:latin typeface="Symbol" pitchFamily="18" charset="2"/>
              </a:rPr>
              <a:t>0</a:t>
            </a:r>
            <a:endParaRPr kumimoji="1" lang="ja-JP" altLang="en-US" b="1" baseline="30000" dirty="0"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3767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76765"/>
            <a:ext cx="3672408" cy="3833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594" y="0"/>
            <a:ext cx="8928992" cy="980728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latin typeface="Symbol" pitchFamily="18" charset="2"/>
              </a:rPr>
              <a:t>g</a:t>
            </a:r>
            <a:r>
              <a:rPr lang="en-US" altLang="ja-JP" dirty="0" smtClean="0"/>
              <a:t>-jets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5237806"/>
            <a:ext cx="9036496" cy="1224136"/>
          </a:xfrm>
        </p:spPr>
        <p:txBody>
          <a:bodyPr>
            <a:normAutofit fontScale="77500" lnSpcReduction="20000"/>
          </a:bodyPr>
          <a:lstStyle/>
          <a:p>
            <a:r>
              <a:rPr lang="en-US" altLang="ja-JP" dirty="0" smtClean="0"/>
              <a:t>direct </a:t>
            </a:r>
            <a:r>
              <a:rPr lang="en-US" altLang="ja-JP" dirty="0" smtClean="0">
                <a:latin typeface="Symbol" pitchFamily="18" charset="2"/>
              </a:rPr>
              <a:t>g</a:t>
            </a:r>
            <a:r>
              <a:rPr lang="en-US" altLang="ja-JP" dirty="0" smtClean="0"/>
              <a:t> tagged jet with almost pure sample of direct </a:t>
            </a:r>
            <a:r>
              <a:rPr lang="en-US" altLang="ja-JP" dirty="0" smtClean="0">
                <a:latin typeface="Symbol" pitchFamily="18" charset="2"/>
              </a:rPr>
              <a:t>g</a:t>
            </a:r>
          </a:p>
          <a:p>
            <a:r>
              <a:rPr lang="en-US" altLang="ja-JP" dirty="0" smtClean="0"/>
              <a:t>Detailed study of jet FF from direct </a:t>
            </a:r>
            <a:r>
              <a:rPr lang="en-US" altLang="ja-JP" dirty="0" smtClean="0">
                <a:latin typeface="Symbol" pitchFamily="18" charset="2"/>
              </a:rPr>
              <a:t>g</a:t>
            </a:r>
            <a:r>
              <a:rPr lang="en-US" altLang="ja-JP" dirty="0" smtClean="0"/>
              <a:t> tagged jet</a:t>
            </a:r>
          </a:p>
          <a:p>
            <a:r>
              <a:rPr lang="en-US" altLang="ja-JP" dirty="0" smtClean="0"/>
              <a:t>Study of jets at low </a:t>
            </a:r>
            <a:r>
              <a:rPr lang="en-US" altLang="ja-JP" dirty="0" err="1" smtClean="0"/>
              <a:t>pT</a:t>
            </a:r>
            <a:r>
              <a:rPr lang="en-US" altLang="ja-JP" dirty="0" smtClean="0"/>
              <a:t> (</a:t>
            </a:r>
            <a:r>
              <a:rPr lang="en-US" altLang="ja-JP" dirty="0" err="1" smtClean="0"/>
              <a:t>pT</a:t>
            </a:r>
            <a:r>
              <a:rPr lang="en-US" altLang="ja-JP" dirty="0" smtClean="0"/>
              <a:t>&lt;15GeV) from direct </a:t>
            </a:r>
            <a:r>
              <a:rPr lang="en-US" altLang="ja-JP" dirty="0" smtClean="0">
                <a:latin typeface="Symbol" pitchFamily="18" charset="2"/>
              </a:rPr>
              <a:t>g </a:t>
            </a:r>
            <a:r>
              <a:rPr lang="en-US" altLang="ja-JP" dirty="0" smtClean="0"/>
              <a:t>tagged jet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49112" y="1232749"/>
            <a:ext cx="187220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ATLAS</a:t>
            </a:r>
            <a:r>
              <a:rPr kumimoji="1" lang="en-US" altLang="ja-JP" dirty="0" smtClean="0"/>
              <a:t> QM2012</a:t>
            </a:r>
            <a:endParaRPr kumimoji="1" lang="ja-JP" altLang="en-US" dirty="0"/>
          </a:p>
        </p:txBody>
      </p:sp>
      <p:grpSp>
        <p:nvGrpSpPr>
          <p:cNvPr id="61" name="グループ化 60"/>
          <p:cNvGrpSpPr/>
          <p:nvPr/>
        </p:nvGrpSpPr>
        <p:grpSpPr>
          <a:xfrm>
            <a:off x="4860032" y="603395"/>
            <a:ext cx="3088530" cy="4481789"/>
            <a:chOff x="4860032" y="764704"/>
            <a:chExt cx="3088530" cy="4481789"/>
          </a:xfrm>
        </p:grpSpPr>
        <p:cxnSp>
          <p:nvCxnSpPr>
            <p:cNvPr id="20" name="直線矢印コネクタ 19"/>
            <p:cNvCxnSpPr/>
            <p:nvPr/>
          </p:nvCxnSpPr>
          <p:spPr>
            <a:xfrm flipV="1">
              <a:off x="6330162" y="1232749"/>
              <a:ext cx="765081" cy="172766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矢印コネクタ 20"/>
            <p:cNvCxnSpPr/>
            <p:nvPr/>
          </p:nvCxnSpPr>
          <p:spPr>
            <a:xfrm flipV="1">
              <a:off x="6330162" y="1700808"/>
              <a:ext cx="765081" cy="125961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/>
            <p:cNvCxnSpPr/>
            <p:nvPr/>
          </p:nvCxnSpPr>
          <p:spPr>
            <a:xfrm flipV="1">
              <a:off x="6337907" y="1988840"/>
              <a:ext cx="214677" cy="9715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矢印コネクタ 22"/>
            <p:cNvCxnSpPr/>
            <p:nvPr/>
          </p:nvCxnSpPr>
          <p:spPr>
            <a:xfrm flipV="1">
              <a:off x="6348242" y="2768219"/>
              <a:ext cx="408684" cy="19219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矢印コネクタ 24"/>
            <p:cNvCxnSpPr/>
            <p:nvPr/>
          </p:nvCxnSpPr>
          <p:spPr>
            <a:xfrm>
              <a:off x="4860032" y="2989375"/>
              <a:ext cx="144016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矢印コネクタ 25"/>
            <p:cNvCxnSpPr/>
            <p:nvPr/>
          </p:nvCxnSpPr>
          <p:spPr>
            <a:xfrm flipH="1">
              <a:off x="6439145" y="2996952"/>
              <a:ext cx="13121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7" name="Picture 3" descr="C:\Users\Yasuyuki Akiba\Documents\JFY2013\201307\130729 sPHENIX workfest@Japan\my talk\photonline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27334">
              <a:off x="5079020" y="3317323"/>
              <a:ext cx="1647825" cy="1114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テキスト ボックス 51"/>
            <p:cNvSpPr txBox="1"/>
            <p:nvPr/>
          </p:nvSpPr>
          <p:spPr>
            <a:xfrm>
              <a:off x="5848192" y="3712676"/>
              <a:ext cx="140878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/>
                <a:t>d</a:t>
              </a:r>
              <a:r>
                <a:rPr lang="en-US" altLang="ja-JP" sz="3200" dirty="0" smtClean="0"/>
                <a:t>irect </a:t>
              </a:r>
              <a:r>
                <a:rPr kumimoji="1" lang="en-US" altLang="ja-JP" sz="3200" dirty="0" smtClean="0">
                  <a:latin typeface="Symbol" pitchFamily="18" charset="2"/>
                </a:rPr>
                <a:t>g</a:t>
              </a:r>
              <a:endParaRPr kumimoji="1" lang="ja-JP" altLang="en-US" sz="3200" dirty="0">
                <a:latin typeface="Symbol" pitchFamily="18" charset="2"/>
              </a:endParaRPr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7228830" y="1605230"/>
              <a:ext cx="5947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Jet</a:t>
              </a:r>
              <a:endParaRPr kumimoji="1" lang="ja-JP" altLang="en-US" sz="2800" dirty="0"/>
            </a:p>
          </p:txBody>
        </p:sp>
        <p:cxnSp>
          <p:nvCxnSpPr>
            <p:cNvPr id="59" name="直線矢印コネクタ 58"/>
            <p:cNvCxnSpPr/>
            <p:nvPr/>
          </p:nvCxnSpPr>
          <p:spPr>
            <a:xfrm flipV="1">
              <a:off x="6348242" y="764704"/>
              <a:ext cx="1104078" cy="21957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0" name="テキスト ボックス 59"/>
                <p:cNvSpPr txBox="1"/>
                <p:nvPr/>
              </p:nvSpPr>
              <p:spPr>
                <a:xfrm>
                  <a:off x="6012583" y="4580670"/>
                  <a:ext cx="1935979" cy="6658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𝑗</m:t>
                          </m:r>
                          <m:r>
                            <a:rPr kumimoji="1" lang="ja-JP" altLang="en-US" sz="2400" b="0" i="1" smtClean="0">
                              <a:latin typeface="Cambria Math"/>
                            </a:rPr>
                            <m:t>𝛾</m:t>
                          </m:r>
                        </m:sub>
                      </m:sSub>
                    </m:oMath>
                  </a14:m>
                  <a:r>
                    <a:rPr kumimoji="1" lang="en-US" altLang="ja-JP" sz="2400" dirty="0" smtClean="0"/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40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en-US" altLang="ja-JP" sz="2400" b="0" i="1" dirty="0" smtClean="0">
                              <a:latin typeface="Cambria Math"/>
                            </a:rPr>
                            <m:t>𝑗𝑒𝑡</m:t>
                          </m:r>
                          <m:r>
                            <a:rPr kumimoji="1" lang="en-US" altLang="ja-JP" sz="2400" b="0" i="1" dirty="0" smtClean="0">
                              <a:latin typeface="Cambria Math"/>
                            </a:rPr>
                            <m:t> </m:t>
                          </m:r>
                          <m:r>
                            <a:rPr kumimoji="1" lang="en-US" altLang="ja-JP" sz="2400" b="0" i="1" dirty="0" smtClean="0">
                              <a:latin typeface="Cambria Math"/>
                            </a:rPr>
                            <m:t>𝑝𝑇</m:t>
                          </m:r>
                        </m:num>
                        <m:den>
                          <m:r>
                            <a:rPr kumimoji="1" lang="en-US" altLang="ja-JP" sz="2400" b="0" i="1" dirty="0" smtClean="0">
                              <a:latin typeface="Cambria Math"/>
                            </a:rPr>
                            <m:t>𝑑𝑖𝑟𝑒𝑐𝑡</m:t>
                          </m:r>
                          <m:r>
                            <a:rPr kumimoji="1" lang="en-US" altLang="ja-JP" sz="2400" b="0" i="1" dirty="0" smtClean="0">
                              <a:latin typeface="Cambria Math"/>
                            </a:rPr>
                            <m:t> </m:t>
                          </m:r>
                          <m:r>
                            <a:rPr kumimoji="1" lang="ja-JP" altLang="en-US" sz="2400" b="0" i="1" dirty="0" smtClean="0">
                              <a:latin typeface="Cambria Math"/>
                            </a:rPr>
                            <m:t>𝛾</m:t>
                          </m:r>
                          <m:r>
                            <a:rPr kumimoji="1" lang="en-US" altLang="ja-JP" sz="2400" b="0" i="1" dirty="0" smtClean="0">
                              <a:latin typeface="Cambria Math"/>
                            </a:rPr>
                            <m:t> </m:t>
                          </m:r>
                          <m:r>
                            <a:rPr kumimoji="1" lang="en-US" altLang="ja-JP" sz="2400" b="0" i="1" dirty="0" smtClean="0">
                              <a:latin typeface="Cambria Math"/>
                            </a:rPr>
                            <m:t>𝑝𝑇</m:t>
                          </m:r>
                        </m:den>
                      </m:f>
                    </m:oMath>
                  </a14:m>
                  <a:endParaRPr kumimoji="1" lang="ja-JP" altLang="en-US" sz="2400" dirty="0"/>
                </a:p>
              </p:txBody>
            </p:sp>
          </mc:Choice>
          <mc:Fallback>
            <p:sp>
              <p:nvSpPr>
                <p:cNvPr id="60" name="テキスト ボックス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2583" y="4580670"/>
                  <a:ext cx="1935979" cy="66582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367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9054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/>
          <a:lstStyle/>
          <a:p>
            <a:r>
              <a:rPr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 smtClean="0"/>
              <a:t>Additional Tracker and Pre-shower detector can substantially enhance physics capabilities of </a:t>
            </a:r>
            <a:r>
              <a:rPr kumimoji="1" lang="en-US" altLang="ja-JP" dirty="0" err="1" smtClean="0"/>
              <a:t>sPHENIX</a:t>
            </a:r>
            <a:endParaRPr kumimoji="1" lang="en-US" altLang="ja-JP" dirty="0" smtClean="0"/>
          </a:p>
          <a:p>
            <a:r>
              <a:rPr lang="en-US" altLang="ja-JP" dirty="0" smtClean="0"/>
              <a:t>Additional Tracker</a:t>
            </a:r>
          </a:p>
          <a:p>
            <a:pPr lvl="1"/>
            <a:r>
              <a:rPr lang="en-US" altLang="ja-JP" dirty="0" smtClean="0"/>
              <a:t>Detailed study of jet modification</a:t>
            </a:r>
          </a:p>
          <a:p>
            <a:pPr lvl="1"/>
            <a:r>
              <a:rPr lang="en-US" altLang="ja-JP" dirty="0" smtClean="0"/>
              <a:t>Bottom and charm measurements</a:t>
            </a:r>
          </a:p>
          <a:p>
            <a:r>
              <a:rPr kumimoji="1" lang="en-US" altLang="ja-JP" smtClean="0"/>
              <a:t>Pre-shower Detector</a:t>
            </a:r>
            <a:endParaRPr lang="en-US" altLang="ja-JP" dirty="0"/>
          </a:p>
          <a:p>
            <a:pPr lvl="1"/>
            <a:r>
              <a:rPr lang="en-US" altLang="ja-JP" dirty="0" smtClean="0"/>
              <a:t> Upsilon</a:t>
            </a:r>
          </a:p>
          <a:p>
            <a:pPr lvl="1"/>
            <a:r>
              <a:rPr lang="en-US" altLang="ja-JP" dirty="0" smtClean="0"/>
              <a:t> High </a:t>
            </a:r>
            <a:r>
              <a:rPr lang="en-US" altLang="ja-JP" dirty="0" err="1" smtClean="0"/>
              <a:t>p</a:t>
            </a:r>
            <a:r>
              <a:rPr lang="en-US" altLang="ja-JP" baseline="-25000" dirty="0" err="1" smtClean="0"/>
              <a:t>T</a:t>
            </a:r>
            <a:r>
              <a:rPr lang="en-US" altLang="ja-JP" dirty="0" smtClean="0"/>
              <a:t> </a:t>
            </a:r>
            <a:r>
              <a:rPr lang="en-US" altLang="ja-JP" dirty="0" smtClean="0">
                <a:latin typeface="Symbol" pitchFamily="18" charset="2"/>
              </a:rPr>
              <a:t>p</a:t>
            </a:r>
            <a:r>
              <a:rPr lang="en-US" altLang="ja-JP" baseline="30000" dirty="0" smtClean="0"/>
              <a:t>0</a:t>
            </a:r>
            <a:r>
              <a:rPr lang="en-US" altLang="ja-JP" dirty="0" smtClean="0"/>
              <a:t> R</a:t>
            </a:r>
            <a:r>
              <a:rPr lang="en-US" altLang="ja-JP" baseline="-25000" dirty="0" smtClean="0"/>
              <a:t>AA</a:t>
            </a:r>
          </a:p>
          <a:p>
            <a:pPr lvl="1"/>
            <a:r>
              <a:rPr lang="en-US" altLang="ja-JP" dirty="0" smtClean="0"/>
              <a:t> direct </a:t>
            </a:r>
            <a:r>
              <a:rPr lang="en-US" altLang="ja-JP" dirty="0" smtClean="0">
                <a:latin typeface="Symbol" pitchFamily="18" charset="2"/>
              </a:rPr>
              <a:t>g</a:t>
            </a:r>
            <a:r>
              <a:rPr lang="en-US" altLang="ja-JP" dirty="0" smtClean="0"/>
              <a:t>, </a:t>
            </a:r>
            <a:r>
              <a:rPr lang="en-US" altLang="ja-JP" dirty="0" smtClean="0">
                <a:latin typeface="Symbol" pitchFamily="18" charset="2"/>
              </a:rPr>
              <a:t>g</a:t>
            </a:r>
            <a:r>
              <a:rPr lang="en-US" altLang="ja-JP" dirty="0" smtClean="0"/>
              <a:t>-tagged jets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3330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19348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Concept of additional </a:t>
            </a:r>
            <a:r>
              <a:rPr lang="en-US" altLang="ja-JP" dirty="0" smtClean="0"/>
              <a:t>tracking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5061103"/>
            <a:ext cx="8814821" cy="1440160"/>
          </a:xfrm>
        </p:spPr>
        <p:txBody>
          <a:bodyPr>
            <a:normAutofit fontScale="62500" lnSpcReduction="20000"/>
          </a:bodyPr>
          <a:lstStyle/>
          <a:p>
            <a:r>
              <a:rPr lang="en-US" altLang="ja-JP" dirty="0" smtClean="0"/>
              <a:t>(reconfigured) VTX alone in </a:t>
            </a:r>
            <a:r>
              <a:rPr lang="en-US" altLang="ja-JP" dirty="0" err="1" smtClean="0"/>
              <a:t>sPHENIX</a:t>
            </a:r>
            <a:r>
              <a:rPr lang="en-US" altLang="ja-JP" dirty="0" smtClean="0"/>
              <a:t> has only limited momentum resolution and high fake rate</a:t>
            </a:r>
          </a:p>
          <a:p>
            <a:r>
              <a:rPr kumimoji="1" lang="en-US" altLang="ja-JP" dirty="0" smtClean="0"/>
              <a:t>Add (at least) 2 layers silicon tracker outside of reconfigured VTX to </a:t>
            </a:r>
            <a:r>
              <a:rPr lang="en-US" altLang="ja-JP" dirty="0" smtClean="0"/>
              <a:t>Improve the momentum resolution of charged tracks</a:t>
            </a:r>
          </a:p>
          <a:p>
            <a:r>
              <a:rPr lang="en-US" altLang="ja-JP" dirty="0" smtClean="0"/>
              <a:t>Details of the detector design is to be determined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1026" name="Picture 2" descr="C:\Users\Yasuyuki Akiba\Documents\JFY2013\201307\130729 sPHENIX workfest@Japan\my talk\track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" y="1196752"/>
            <a:ext cx="8964488" cy="367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2195736" y="1732166"/>
            <a:ext cx="543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Magnet Coil  IR 70cm </a:t>
            </a:r>
            <a:r>
              <a:rPr kumimoji="1" lang="en-US" altLang="ja-JP" dirty="0" smtClean="0">
                <a:sym typeface="Wingdings" pitchFamily="2" charset="2"/>
              </a:rPr>
              <a:t></a:t>
            </a:r>
            <a:r>
              <a:rPr kumimoji="1" lang="ja-JP" altLang="en-US" dirty="0" smtClean="0">
                <a:sym typeface="Wingdings" pitchFamily="2" charset="2"/>
              </a:rPr>
              <a:t>　</a:t>
            </a:r>
            <a:r>
              <a:rPr kumimoji="1" lang="en-US" altLang="ja-JP" dirty="0" smtClean="0">
                <a:sym typeface="Wingdings" pitchFamily="2" charset="2"/>
              </a:rPr>
              <a:t>moved out; </a:t>
            </a:r>
            <a:r>
              <a:rPr kumimoji="1" lang="en-US" altLang="ja-JP" dirty="0" err="1" smtClean="0">
                <a:sym typeface="Wingdings" pitchFamily="2" charset="2"/>
              </a:rPr>
              <a:t>EMCal</a:t>
            </a:r>
            <a:r>
              <a:rPr kumimoji="1" lang="en-US" altLang="ja-JP" dirty="0" smtClean="0">
                <a:sym typeface="Wingdings" pitchFamily="2" charset="2"/>
              </a:rPr>
              <a:t> IR at 90cm 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93488" y="2092206"/>
            <a:ext cx="1186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>
                <a:solidFill>
                  <a:srgbClr val="FF0000"/>
                </a:solidFill>
              </a:rPr>
              <a:t>Preshower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860032" y="2662962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Symbol" pitchFamily="18" charset="2"/>
              </a:rPr>
              <a:t>h</a:t>
            </a:r>
            <a:r>
              <a:rPr kumimoji="1" lang="en-US" altLang="ja-JP" dirty="0" smtClean="0"/>
              <a:t>=0.5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012160" y="2699628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Symbol" pitchFamily="18" charset="2"/>
              </a:rPr>
              <a:t>h</a:t>
            </a:r>
            <a:r>
              <a:rPr kumimoji="1" lang="en-US" altLang="ja-JP" dirty="0" smtClean="0"/>
              <a:t>=1.0</a:t>
            </a:r>
            <a:endParaRPr kumimoji="1" lang="ja-JP" altLang="en-US" dirty="0"/>
          </a:p>
        </p:txBody>
      </p:sp>
      <p:cxnSp>
        <p:nvCxnSpPr>
          <p:cNvPr id="15" name="直線矢印コネクタ 14"/>
          <p:cNvCxnSpPr/>
          <p:nvPr/>
        </p:nvCxnSpPr>
        <p:spPr>
          <a:xfrm flipV="1">
            <a:off x="6300192" y="3429000"/>
            <a:ext cx="1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V="1">
            <a:off x="7452319" y="2564904"/>
            <a:ext cx="0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7740352" y="3717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>
              <a:latin typeface="+mj-lt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452319" y="338862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R~60cm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300192" y="370774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R~40cm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881961" y="4305870"/>
            <a:ext cx="13840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B0 to B3</a:t>
            </a:r>
          </a:p>
          <a:p>
            <a:pPr algn="ctr"/>
            <a:r>
              <a:rPr lang="en-US" altLang="ja-JP" dirty="0"/>
              <a:t>r</a:t>
            </a:r>
            <a:r>
              <a:rPr kumimoji="1" lang="en-US" altLang="ja-JP" dirty="0" smtClean="0"/>
              <a:t>econfigured</a:t>
            </a:r>
          </a:p>
          <a:p>
            <a:pPr algn="ctr"/>
            <a:r>
              <a:rPr lang="en-US" altLang="ja-JP" dirty="0" smtClean="0"/>
              <a:t>VTX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377805" y="3244334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B4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619357" y="2478296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B5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899592" y="4653136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Beam Line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7601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8" y="1196752"/>
            <a:ext cx="453259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momentum resolution w additional Tracker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83968" y="1394172"/>
            <a:ext cx="4752528" cy="4555107"/>
          </a:xfrm>
        </p:spPr>
        <p:txBody>
          <a:bodyPr>
            <a:normAutofit fontScale="85000" lnSpcReduction="10000"/>
          </a:bodyPr>
          <a:lstStyle/>
          <a:p>
            <a:r>
              <a:rPr lang="en-US" altLang="ja-JP" dirty="0" smtClean="0"/>
              <a:t>Full Geant4 simulation</a:t>
            </a:r>
          </a:p>
          <a:p>
            <a:pPr lvl="1"/>
            <a:r>
              <a:rPr kumimoji="1" lang="en-US" altLang="ja-JP" dirty="0" smtClean="0"/>
              <a:t>Strip layer at R=40 cm and 60 cm</a:t>
            </a:r>
          </a:p>
          <a:p>
            <a:pPr lvl="1"/>
            <a:r>
              <a:rPr lang="en-US" altLang="ja-JP" dirty="0" smtClean="0"/>
              <a:t>Strip width 80 micron (same as PHENIX VTX)</a:t>
            </a:r>
          </a:p>
          <a:p>
            <a:r>
              <a:rPr lang="en-US" altLang="ja-JP" dirty="0" err="1" smtClean="0">
                <a:latin typeface="Symbol" pitchFamily="18" charset="2"/>
              </a:rPr>
              <a:t>s</a:t>
            </a:r>
            <a:r>
              <a:rPr lang="en-US" altLang="ja-JP" baseline="-25000" dirty="0" err="1" smtClean="0"/>
              <a:t>p</a:t>
            </a:r>
            <a:r>
              <a:rPr lang="en-US" altLang="ja-JP" dirty="0" smtClean="0"/>
              <a:t>/p ≈ 0.7%+0.15%p (</a:t>
            </a:r>
            <a:r>
              <a:rPr lang="en-US" altLang="ja-JP" dirty="0" err="1" smtClean="0"/>
              <a:t>GeV</a:t>
            </a:r>
            <a:r>
              <a:rPr lang="en-US" altLang="ja-JP" dirty="0" smtClean="0"/>
              <a:t>)</a:t>
            </a:r>
          </a:p>
          <a:p>
            <a:pPr lvl="1"/>
            <a:r>
              <a:rPr lang="en-US" altLang="ja-JP" dirty="0" smtClean="0"/>
              <a:t>Uniform in </a:t>
            </a:r>
            <a:r>
              <a:rPr lang="en-US" altLang="ja-JP" dirty="0" smtClean="0">
                <a:latin typeface="Symbol" pitchFamily="18" charset="2"/>
              </a:rPr>
              <a:t>q</a:t>
            </a:r>
          </a:p>
          <a:p>
            <a:pPr lvl="1"/>
            <a:r>
              <a:rPr lang="en-US" altLang="ja-JP" dirty="0"/>
              <a:t>S</a:t>
            </a:r>
            <a:r>
              <a:rPr lang="en-US" altLang="ja-JP" dirty="0" smtClean="0"/>
              <a:t>ufficient to resolve three states of Upsilon</a:t>
            </a:r>
          </a:p>
          <a:p>
            <a:r>
              <a:rPr kumimoji="1" lang="en-US" altLang="ja-JP" dirty="0" smtClean="0"/>
              <a:t>Note: Details of the external tracker is not optimized yet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3568" y="5801776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Symbol" pitchFamily="18" charset="2"/>
              </a:rPr>
              <a:t>h</a:t>
            </a:r>
            <a:r>
              <a:rPr kumimoji="1" lang="en-US" altLang="ja-JP" dirty="0" smtClean="0"/>
              <a:t>= 1.2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419872" y="5781118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Symbol" pitchFamily="18" charset="2"/>
              </a:rPr>
              <a:t>h</a:t>
            </a:r>
            <a:r>
              <a:rPr kumimoji="1" lang="en-US" altLang="ja-JP" dirty="0" smtClean="0"/>
              <a:t>= -1.2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31627" y="5805264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Symbol" pitchFamily="18" charset="2"/>
              </a:rPr>
              <a:t>h</a:t>
            </a:r>
            <a:r>
              <a:rPr kumimoji="1" lang="en-US" altLang="ja-JP" dirty="0" smtClean="0"/>
              <a:t>= 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4901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kumimoji="1" lang="en-US" altLang="ja-JP" dirty="0" smtClean="0"/>
              <a:t>Fake track rate (G4 Simulation)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5013176"/>
            <a:ext cx="8229600" cy="1440160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 smtClean="0"/>
              <a:t>Geant4 simulation with additional 2 tracking layers at R=40 and 60cm</a:t>
            </a:r>
          </a:p>
          <a:p>
            <a:r>
              <a:rPr lang="en-US" altLang="ja-JP" dirty="0" smtClean="0"/>
              <a:t>High tracking efficiency with very little fake tracks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268" y="1268760"/>
            <a:ext cx="4939141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619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93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Physics with additional </a:t>
            </a:r>
            <a:r>
              <a:rPr lang="en-US" altLang="ja-JP" dirty="0" smtClean="0"/>
              <a:t>Tracker: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>Detailed study of jet modification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5085184"/>
            <a:ext cx="8856984" cy="1512168"/>
          </a:xfrm>
        </p:spPr>
        <p:txBody>
          <a:bodyPr>
            <a:normAutofit fontScale="62500" lnSpcReduction="20000"/>
          </a:bodyPr>
          <a:lstStyle/>
          <a:p>
            <a:r>
              <a:rPr lang="en-US" altLang="ja-JP" dirty="0" smtClean="0"/>
              <a:t>Several quite different models of jet quenching in QGP</a:t>
            </a:r>
          </a:p>
          <a:p>
            <a:pPr marL="0" indent="0">
              <a:buNone/>
            </a:pPr>
            <a:r>
              <a:rPr lang="en-US" altLang="ja-JP" dirty="0" smtClean="0">
                <a:sym typeface="Wingdings" pitchFamily="2" charset="2"/>
              </a:rPr>
              <a:t> Different modification of jet shapes and track-jet correlations</a:t>
            </a:r>
            <a:endParaRPr lang="en-US" altLang="ja-JP" dirty="0"/>
          </a:p>
          <a:p>
            <a:r>
              <a:rPr lang="en-US" altLang="ja-JP" dirty="0" smtClean="0"/>
              <a:t>Detailed study of jet modification as function of </a:t>
            </a:r>
            <a:r>
              <a:rPr lang="en-US" altLang="ja-JP" dirty="0" err="1" smtClean="0"/>
              <a:t>pT</a:t>
            </a:r>
            <a:r>
              <a:rPr lang="en-US" altLang="ja-JP" dirty="0" smtClean="0"/>
              <a:t>(jet) can distinguish models</a:t>
            </a:r>
          </a:p>
          <a:p>
            <a:r>
              <a:rPr lang="en-US" altLang="ja-JP" dirty="0" smtClean="0"/>
              <a:t>This can also reveal a large difference in jet modification at RHIC and LHC energies</a:t>
            </a:r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6</a:t>
            </a:fld>
            <a:endParaRPr kumimoji="1" lang="ja-JP" altLang="en-US"/>
          </a:p>
        </p:txBody>
      </p:sp>
      <p:cxnSp>
        <p:nvCxnSpPr>
          <p:cNvPr id="26" name="直線矢印コネクタ 25"/>
          <p:cNvCxnSpPr/>
          <p:nvPr/>
        </p:nvCxnSpPr>
        <p:spPr>
          <a:xfrm>
            <a:off x="5940152" y="2866555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6120680" cy="3051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テキスト ボックス 28"/>
          <p:cNvSpPr txBox="1"/>
          <p:nvPr/>
        </p:nvSpPr>
        <p:spPr>
          <a:xfrm>
            <a:off x="3555961" y="4366023"/>
            <a:ext cx="15921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b="1" i="1" dirty="0" smtClean="0"/>
              <a:t>Hard radiation</a:t>
            </a:r>
            <a:endParaRPr kumimoji="1" lang="ja-JP" altLang="en-US" b="1" i="1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724128" y="4378723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i="1" dirty="0" smtClean="0"/>
              <a:t>large angle soft radiation</a:t>
            </a:r>
            <a:endParaRPr kumimoji="1" lang="ja-JP" altLang="en-US" b="1" i="1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691680" y="438046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i="1" dirty="0" smtClean="0"/>
              <a:t>small angle soft radiation</a:t>
            </a:r>
            <a:endParaRPr kumimoji="1" lang="ja-JP" altLang="en-US" b="1" i="1" dirty="0"/>
          </a:p>
        </p:txBody>
      </p:sp>
    </p:spTree>
    <p:extLst>
      <p:ext uri="{BB962C8B-B14F-4D97-AF65-F5344CB8AC3E}">
        <p14:creationId xmlns:p14="http://schemas.microsoft.com/office/powerpoint/2010/main" val="186593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5154"/>
            <a:ext cx="8856984" cy="778098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Measurement of fragmentation function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5301208"/>
            <a:ext cx="8640960" cy="1152128"/>
          </a:xfrm>
        </p:spPr>
        <p:txBody>
          <a:bodyPr>
            <a:normAutofit fontScale="55000" lnSpcReduction="20000"/>
          </a:bodyPr>
          <a:lstStyle/>
          <a:p>
            <a:r>
              <a:rPr lang="en-US" altLang="ja-JP" dirty="0" smtClean="0"/>
              <a:t>Measure Jet fragmentation function (FF) from </a:t>
            </a:r>
            <a:r>
              <a:rPr lang="en-US" altLang="ja-JP" dirty="0" err="1" smtClean="0"/>
              <a:t>pT</a:t>
            </a:r>
            <a:r>
              <a:rPr lang="en-US" altLang="ja-JP" dirty="0" smtClean="0"/>
              <a:t> of charged tracks within jet and jet </a:t>
            </a:r>
            <a:r>
              <a:rPr lang="en-US" altLang="ja-JP" dirty="0" err="1" smtClean="0"/>
              <a:t>pT</a:t>
            </a:r>
            <a:endParaRPr lang="en-US" altLang="ja-JP" dirty="0" smtClean="0"/>
          </a:p>
          <a:p>
            <a:r>
              <a:rPr lang="en-US" altLang="ja-JP" dirty="0" smtClean="0"/>
              <a:t>Such measurement is sensitive to jet energy loss mechanism</a:t>
            </a:r>
          </a:p>
          <a:p>
            <a:pPr lvl="1"/>
            <a:r>
              <a:rPr lang="en-US" altLang="ja-JP" dirty="0" smtClean="0"/>
              <a:t>Q-</a:t>
            </a:r>
            <a:r>
              <a:rPr lang="en-US" altLang="ja-JP" dirty="0" err="1" smtClean="0"/>
              <a:t>pythia</a:t>
            </a:r>
            <a:r>
              <a:rPr lang="en-US" altLang="ja-JP" dirty="0" smtClean="0"/>
              <a:t> model predict large suppression of high z particle</a:t>
            </a:r>
          </a:p>
          <a:p>
            <a:pPr lvl="1"/>
            <a:r>
              <a:rPr kumimoji="1" lang="en-US" altLang="ja-JP" dirty="0" smtClean="0"/>
              <a:t>Other model gives different prediction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84" y="1081786"/>
            <a:ext cx="3804840" cy="363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円/楕円 5"/>
          <p:cNvSpPr/>
          <p:nvPr/>
        </p:nvSpPr>
        <p:spPr>
          <a:xfrm rot="1426961">
            <a:off x="5785233" y="1623210"/>
            <a:ext cx="2214550" cy="7693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コネクタ 6"/>
          <p:cNvCxnSpPr/>
          <p:nvPr/>
        </p:nvCxnSpPr>
        <p:spPr>
          <a:xfrm>
            <a:off x="5876765" y="1561368"/>
            <a:ext cx="23378" cy="243062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 flipV="1">
            <a:off x="5915743" y="2454426"/>
            <a:ext cx="1987516" cy="15375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flipV="1">
            <a:off x="5888454" y="2454426"/>
            <a:ext cx="644157" cy="15375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V="1">
            <a:off x="5888454" y="2847527"/>
            <a:ext cx="788173" cy="11444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V="1">
            <a:off x="5900143" y="2776682"/>
            <a:ext cx="310389" cy="12153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V="1">
            <a:off x="5915743" y="3384339"/>
            <a:ext cx="616868" cy="6076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6004347" y="4100360"/>
                <a:ext cx="1819091" cy="543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altLang="ja-JP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latin typeface="Cambria Math"/>
                          </a:rPr>
                          <m:t>𝑝𝑎𝑟𝑡𝑖𝑐𝑙𝑒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𝑝𝑇</m:t>
                        </m:r>
                      </m:num>
                      <m:den>
                        <m:r>
                          <a:rPr lang="en-US" altLang="ja-JP" b="0" i="1" smtClean="0">
                            <a:latin typeface="Cambria Math"/>
                          </a:rPr>
                          <m:t>𝑗𝑒𝑡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𝑝𝑇</m:t>
                        </m:r>
                      </m:den>
                    </m:f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347" y="4100360"/>
                <a:ext cx="1819091" cy="543484"/>
              </a:xfrm>
              <a:prstGeom prst="rect">
                <a:avLst/>
              </a:prstGeom>
              <a:blipFill rotWithShape="1">
                <a:blip r:embed="rId3"/>
                <a:stretch>
                  <a:fillRect b="-11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1262764" y="4571836"/>
            <a:ext cx="352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Q-</a:t>
            </a:r>
            <a:r>
              <a:rPr kumimoji="1" lang="en-US" altLang="ja-JP" dirty="0" err="1" smtClean="0"/>
              <a:t>Pythia</a:t>
            </a:r>
            <a:r>
              <a:rPr kumimoji="1" lang="en-US" altLang="ja-JP" dirty="0" smtClean="0"/>
              <a:t> simulation at RHIC energy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580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364"/>
            <a:ext cx="9144000" cy="838076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Modification of jet fragmentation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5157193"/>
            <a:ext cx="9144000" cy="1440160"/>
          </a:xfrm>
        </p:spPr>
        <p:txBody>
          <a:bodyPr>
            <a:normAutofit fontScale="70000" lnSpcReduction="20000"/>
          </a:bodyPr>
          <a:lstStyle/>
          <a:p>
            <a:r>
              <a:rPr lang="en-US" altLang="ja-JP" dirty="0" smtClean="0"/>
              <a:t>Measure modification of jet Fragmentation Function (FF)</a:t>
            </a:r>
          </a:p>
          <a:p>
            <a:r>
              <a:rPr lang="en-US" altLang="ja-JP" dirty="0" smtClean="0"/>
              <a:t>This can reveal a large difference between RHIC and LHC</a:t>
            </a:r>
          </a:p>
          <a:p>
            <a:pPr lvl="1"/>
            <a:r>
              <a:rPr lang="en-US" altLang="ja-JP" dirty="0"/>
              <a:t>M</a:t>
            </a:r>
            <a:r>
              <a:rPr lang="en-US" altLang="ja-JP" dirty="0" smtClean="0"/>
              <a:t>odification in Q-PYTHIA at RHIC is larger than LHC data</a:t>
            </a:r>
          </a:p>
          <a:p>
            <a:pPr lvl="1"/>
            <a:r>
              <a:rPr lang="en-US" altLang="ja-JP" dirty="0" smtClean="0"/>
              <a:t>Modification pattern can be different in RHIC and LHC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" t="6" r="66282" b="50880"/>
          <a:stretch/>
        </p:blipFill>
        <p:spPr bwMode="auto">
          <a:xfrm>
            <a:off x="35496" y="1514280"/>
            <a:ext cx="3012945" cy="2833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467544" y="1182004"/>
            <a:ext cx="198221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ATLAS </a:t>
            </a:r>
            <a:r>
              <a:rPr kumimoji="1" lang="en-US" altLang="ja-JP" dirty="0" smtClean="0"/>
              <a:t>QM2012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79512" y="4149080"/>
            <a:ext cx="28376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/>
              <a:t>Modification of </a:t>
            </a:r>
            <a:r>
              <a:rPr lang="en-US" altLang="ja-JP" sz="2000" b="1" dirty="0" smtClean="0"/>
              <a:t>Fragmentation Function (FF) at LHC</a:t>
            </a:r>
            <a:endParaRPr kumimoji="1" lang="en-US" altLang="ja-JP" sz="2000" b="1" dirty="0" smtClean="0"/>
          </a:p>
        </p:txBody>
      </p:sp>
      <p:pic>
        <p:nvPicPr>
          <p:cNvPr id="17" name="Picture 10"/>
          <p:cNvPicPr>
            <a:picLocks noChangeAspect="1" noChangeArrowheads="1"/>
          </p:cNvPicPr>
          <p:nvPr/>
        </p:nvPicPr>
        <p:blipFill rotWithShape="1">
          <a:blip r:embed="rId3" cstate="print"/>
          <a:srcRect l="52357" r="763"/>
          <a:stretch/>
        </p:blipFill>
        <p:spPr bwMode="auto">
          <a:xfrm>
            <a:off x="3059832" y="1433268"/>
            <a:ext cx="2952328" cy="2931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テキスト ボックス 17"/>
          <p:cNvSpPr txBox="1"/>
          <p:nvPr/>
        </p:nvSpPr>
        <p:spPr>
          <a:xfrm>
            <a:off x="3491880" y="1196752"/>
            <a:ext cx="198221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RHIC simulation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139951" y="1748504"/>
            <a:ext cx="1271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Qpythia</a:t>
            </a:r>
            <a:endParaRPr kumimoji="1" lang="en-US" altLang="ja-JP" dirty="0" smtClean="0"/>
          </a:p>
          <a:p>
            <a:r>
              <a:rPr lang="en-US" altLang="ja-JP" dirty="0" smtClean="0"/>
              <a:t>40 </a:t>
            </a:r>
            <a:r>
              <a:rPr lang="en-US" altLang="ja-JP" dirty="0" err="1" smtClean="0"/>
              <a:t>GeV</a:t>
            </a:r>
            <a:r>
              <a:rPr lang="en-US" altLang="ja-JP" dirty="0" smtClean="0"/>
              <a:t> Jets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275856" y="4077072"/>
            <a:ext cx="2664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/>
              <a:t>Modification of </a:t>
            </a:r>
            <a:r>
              <a:rPr lang="en-US" altLang="ja-JP" sz="2000" b="1" dirty="0" smtClean="0"/>
              <a:t>FF expected at RHIC (</a:t>
            </a:r>
            <a:r>
              <a:rPr lang="en-US" altLang="ja-JP" sz="2000" b="1" dirty="0" err="1" smtClean="0"/>
              <a:t>Qpythia</a:t>
            </a:r>
            <a:r>
              <a:rPr lang="en-US" altLang="ja-JP" sz="2000" b="1" dirty="0" smtClean="0"/>
              <a:t>)</a:t>
            </a:r>
            <a:endParaRPr kumimoji="1" lang="en-US" altLang="ja-JP" sz="2000" b="1" dirty="0" smtClean="0"/>
          </a:p>
        </p:txBody>
      </p:sp>
      <p:grpSp>
        <p:nvGrpSpPr>
          <p:cNvPr id="6" name="グループ化 5"/>
          <p:cNvGrpSpPr/>
          <p:nvPr/>
        </p:nvGrpSpPr>
        <p:grpSpPr>
          <a:xfrm>
            <a:off x="6486422" y="1502427"/>
            <a:ext cx="2214550" cy="2430630"/>
            <a:chOff x="6486422" y="1502427"/>
            <a:chExt cx="2214550" cy="2430630"/>
          </a:xfrm>
        </p:grpSpPr>
        <p:sp>
          <p:nvSpPr>
            <p:cNvPr id="19" name="円/楕円 18"/>
            <p:cNvSpPr/>
            <p:nvPr/>
          </p:nvSpPr>
          <p:spPr>
            <a:xfrm rot="1426961">
              <a:off x="6486422" y="1564269"/>
              <a:ext cx="2214550" cy="76937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3" name="直線コネクタ 22"/>
            <p:cNvCxnSpPr/>
            <p:nvPr/>
          </p:nvCxnSpPr>
          <p:spPr>
            <a:xfrm>
              <a:off x="6577954" y="1502427"/>
              <a:ext cx="23378" cy="243062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 flipV="1">
              <a:off x="6616932" y="2395485"/>
              <a:ext cx="1987516" cy="153757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矢印コネクタ 27"/>
            <p:cNvCxnSpPr/>
            <p:nvPr/>
          </p:nvCxnSpPr>
          <p:spPr>
            <a:xfrm flipV="1">
              <a:off x="6589643" y="2395485"/>
              <a:ext cx="644157" cy="153757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矢印コネクタ 28"/>
            <p:cNvCxnSpPr/>
            <p:nvPr/>
          </p:nvCxnSpPr>
          <p:spPr>
            <a:xfrm flipV="1">
              <a:off x="6589643" y="2788586"/>
              <a:ext cx="788173" cy="114447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矢印コネクタ 29"/>
            <p:cNvCxnSpPr/>
            <p:nvPr/>
          </p:nvCxnSpPr>
          <p:spPr>
            <a:xfrm flipV="1">
              <a:off x="6601332" y="2717741"/>
              <a:ext cx="310389" cy="121531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矢印コネクタ 30"/>
            <p:cNvCxnSpPr/>
            <p:nvPr/>
          </p:nvCxnSpPr>
          <p:spPr>
            <a:xfrm flipV="1">
              <a:off x="6616932" y="3325398"/>
              <a:ext cx="616868" cy="60765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6705536" y="4041419"/>
                <a:ext cx="1819091" cy="543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altLang="ja-JP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latin typeface="Cambria Math"/>
                          </a:rPr>
                          <m:t>𝑝𝑎𝑟𝑡𝑖𝑐𝑙𝑒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𝑝𝑇</m:t>
                        </m:r>
                      </m:num>
                      <m:den>
                        <m:r>
                          <a:rPr lang="en-US" altLang="ja-JP" b="0" i="1" smtClean="0">
                            <a:latin typeface="Cambria Math"/>
                          </a:rPr>
                          <m:t>𝑗𝑒𝑡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𝑝𝑇</m:t>
                        </m:r>
                      </m:den>
                    </m:f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536" y="4041419"/>
                <a:ext cx="1819091" cy="543484"/>
              </a:xfrm>
              <a:prstGeom prst="rect">
                <a:avLst/>
              </a:prstGeom>
              <a:blipFill rotWithShape="1">
                <a:blip r:embed="rId4"/>
                <a:stretch>
                  <a:fillRect b="-11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356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08112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Radial modification of jets (LHC)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4941168"/>
            <a:ext cx="9144000" cy="1512168"/>
          </a:xfrm>
        </p:spPr>
        <p:txBody>
          <a:bodyPr>
            <a:normAutofit fontScale="62500" lnSpcReduction="20000"/>
          </a:bodyPr>
          <a:lstStyle/>
          <a:p>
            <a:r>
              <a:rPr lang="en-US" altLang="ja-JP" dirty="0" smtClean="0"/>
              <a:t>At LHC, modification of radial energy profile of jet is observed</a:t>
            </a:r>
          </a:p>
          <a:p>
            <a:pPr lvl="1"/>
            <a:r>
              <a:rPr lang="en-US" altLang="ja-JP" dirty="0" smtClean="0"/>
              <a:t>More energy flow at larger radius from the jet axis in central </a:t>
            </a:r>
            <a:r>
              <a:rPr lang="en-US" altLang="ja-JP" dirty="0" err="1" smtClean="0"/>
              <a:t>PbPb</a:t>
            </a:r>
            <a:r>
              <a:rPr lang="en-US" altLang="ja-JP" dirty="0" smtClean="0"/>
              <a:t> collisions</a:t>
            </a:r>
          </a:p>
          <a:p>
            <a:r>
              <a:rPr lang="en-US" altLang="ja-JP" dirty="0" smtClean="0"/>
              <a:t>Similar measurement is possible with the tracker extension by measuring energy flow carried by charged tracks around the jet axis</a:t>
            </a:r>
          </a:p>
          <a:p>
            <a:r>
              <a:rPr lang="en-US" altLang="ja-JP" dirty="0" smtClean="0"/>
              <a:t>The modification can depend on beam energy as well as jet Pt.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55576" y="974338"/>
            <a:ext cx="23762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CMS </a:t>
            </a:r>
            <a:r>
              <a:rPr kumimoji="1" lang="en-US" altLang="ja-JP" dirty="0" err="1" smtClean="0"/>
              <a:t>Pb+Pb</a:t>
            </a:r>
            <a:r>
              <a:rPr kumimoji="1" lang="en-US" altLang="ja-JP" dirty="0" smtClean="0"/>
              <a:t> at 2.76TeV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91970" y="4236986"/>
            <a:ext cx="5389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/>
              <a:t>Modification of radial energy</a:t>
            </a:r>
            <a:r>
              <a:rPr lang="ja-JP" altLang="en-US" sz="2000" b="1" dirty="0"/>
              <a:t> </a:t>
            </a:r>
            <a:r>
              <a:rPr lang="en-US" altLang="ja-JP" sz="2000" b="1" dirty="0" smtClean="0"/>
              <a:t>distribution in jets</a:t>
            </a:r>
            <a:endParaRPr kumimoji="1" lang="en-US" altLang="ja-JP" sz="20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5724128" cy="28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円/楕円 4"/>
          <p:cNvSpPr/>
          <p:nvPr/>
        </p:nvSpPr>
        <p:spPr>
          <a:xfrm rot="1426961">
            <a:off x="6486422" y="1564269"/>
            <a:ext cx="2214550" cy="7693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コネクタ 6"/>
          <p:cNvCxnSpPr>
            <a:stCxn id="5" idx="2"/>
          </p:cNvCxnSpPr>
          <p:nvPr/>
        </p:nvCxnSpPr>
        <p:spPr>
          <a:xfrm>
            <a:off x="6580450" y="1502427"/>
            <a:ext cx="23378" cy="243062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>
            <a:endCxn id="5" idx="6"/>
          </p:cNvCxnSpPr>
          <p:nvPr/>
        </p:nvCxnSpPr>
        <p:spPr>
          <a:xfrm flipV="1">
            <a:off x="6619428" y="2395485"/>
            <a:ext cx="1987516" cy="15375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2" name="直線矢印コネクタ 2051"/>
          <p:cNvCxnSpPr>
            <a:endCxn id="5" idx="6"/>
          </p:cNvCxnSpPr>
          <p:nvPr/>
        </p:nvCxnSpPr>
        <p:spPr>
          <a:xfrm>
            <a:off x="7613186" y="1948956"/>
            <a:ext cx="993758" cy="4465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8" name="テキスト ボックス 2057"/>
          <p:cNvSpPr txBox="1"/>
          <p:nvPr/>
        </p:nvSpPr>
        <p:spPr>
          <a:xfrm>
            <a:off x="7955215" y="1628800"/>
            <a:ext cx="327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r</a:t>
            </a:r>
            <a:endParaRPr kumimoji="1" lang="ja-JP" altLang="en-US" sz="3200" dirty="0"/>
          </a:p>
        </p:txBody>
      </p:sp>
      <p:cxnSp>
        <p:nvCxnSpPr>
          <p:cNvPr id="2060" name="直線矢印コネクタ 2059"/>
          <p:cNvCxnSpPr/>
          <p:nvPr/>
        </p:nvCxnSpPr>
        <p:spPr>
          <a:xfrm flipV="1">
            <a:off x="6592139" y="2395485"/>
            <a:ext cx="644157" cy="15375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2" name="直線矢印コネクタ 2061"/>
          <p:cNvCxnSpPr/>
          <p:nvPr/>
        </p:nvCxnSpPr>
        <p:spPr>
          <a:xfrm flipV="1">
            <a:off x="6592139" y="2788586"/>
            <a:ext cx="788173" cy="11444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4" name="直線矢印コネクタ 2063"/>
          <p:cNvCxnSpPr/>
          <p:nvPr/>
        </p:nvCxnSpPr>
        <p:spPr>
          <a:xfrm flipV="1">
            <a:off x="6603828" y="2717741"/>
            <a:ext cx="310389" cy="12153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6" name="直線矢印コネクタ 2065"/>
          <p:cNvCxnSpPr/>
          <p:nvPr/>
        </p:nvCxnSpPr>
        <p:spPr>
          <a:xfrm flipV="1">
            <a:off x="6619428" y="3325398"/>
            <a:ext cx="616868" cy="6076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7" name="テキスト ボックス 2066"/>
          <p:cNvSpPr txBox="1"/>
          <p:nvPr/>
        </p:nvSpPr>
        <p:spPr>
          <a:xfrm>
            <a:off x="3851919" y="974338"/>
            <a:ext cx="17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pT</a:t>
            </a:r>
            <a:r>
              <a:rPr kumimoji="1" lang="en-US" altLang="ja-JP" dirty="0" smtClean="0"/>
              <a:t>(jet)&gt;100 </a:t>
            </a:r>
            <a:r>
              <a:rPr kumimoji="1" lang="en-US" altLang="ja-JP" dirty="0" err="1" smtClean="0"/>
              <a:t>GeV</a:t>
            </a:r>
            <a:endParaRPr kumimoji="1" lang="ja-JP" altLang="en-US" dirty="0"/>
          </a:p>
        </p:txBody>
      </p:sp>
      <p:pic>
        <p:nvPicPr>
          <p:cNvPr id="20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160693"/>
            <a:ext cx="3230562" cy="55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2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aper Presentation 1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Paper Presentation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aper Presentation 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er Presentation 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1972</TotalTime>
  <Words>1087</Words>
  <Application>Microsoft Office PowerPoint</Application>
  <PresentationFormat>画面に合わせる (4:3)</PresentationFormat>
  <Paragraphs>198</Paragraphs>
  <Slides>22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3</vt:i4>
      </vt:variant>
      <vt:variant>
        <vt:lpstr>スライド タイトル</vt:lpstr>
      </vt:variant>
      <vt:variant>
        <vt:i4>22</vt:i4>
      </vt:variant>
    </vt:vector>
  </HeadingPairs>
  <TitlesOfParts>
    <vt:vector size="25" baseType="lpstr">
      <vt:lpstr>Office テーマ</vt:lpstr>
      <vt:lpstr>Capsules</vt:lpstr>
      <vt:lpstr>Paper Presentation 1</vt:lpstr>
      <vt:lpstr>sPHENIX Mid-rapidity extensions: Additional Tracking system  and pre-shower</vt:lpstr>
      <vt:lpstr>sPHENIX upgrade path</vt:lpstr>
      <vt:lpstr>Concept of additional tracking</vt:lpstr>
      <vt:lpstr>momentum resolution w additional Tracker</vt:lpstr>
      <vt:lpstr>Fake track rate (G4 Simulation)</vt:lpstr>
      <vt:lpstr>Physics with additional Tracker: Detailed study of jet modification</vt:lpstr>
      <vt:lpstr>Measurement of fragmentation function</vt:lpstr>
      <vt:lpstr>Modification of jet fragmentation</vt:lpstr>
      <vt:lpstr>Radial modification of jets (LHC)</vt:lpstr>
      <vt:lpstr>heavy quark measurements</vt:lpstr>
      <vt:lpstr>Modified fragmentation of charm</vt:lpstr>
      <vt:lpstr>Example of tracker concept</vt:lpstr>
      <vt:lpstr>Example of tracker concept</vt:lpstr>
      <vt:lpstr>Preshower Detector</vt:lpstr>
      <vt:lpstr>Pre-shower: e/h separation</vt:lpstr>
      <vt:lpstr>Upsilon measurements</vt:lpstr>
      <vt:lpstr>RAA of three Upsilon states</vt:lpstr>
      <vt:lpstr>Pre-shower: g/p0 separation</vt:lpstr>
      <vt:lpstr>Extend p0 RAA to 40 GeV/c</vt:lpstr>
      <vt:lpstr>Direct g and g-jets measurements</vt:lpstr>
      <vt:lpstr>g-jets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Yasuyuki Akiba</dc:creator>
  <cp:lastModifiedBy>FJ-USER</cp:lastModifiedBy>
  <cp:revision>200</cp:revision>
  <dcterms:created xsi:type="dcterms:W3CDTF">2012-08-21T03:11:16Z</dcterms:created>
  <dcterms:modified xsi:type="dcterms:W3CDTF">2013-07-29T06:23:14Z</dcterms:modified>
</cp:coreProperties>
</file>