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6.xml" ContentType="application/vnd.openxmlformats-officedocument.presentationml.notesSlide+xml"/>
  <Override PartName="/ppt/embeddings/oleObject24.bin" ContentType="application/vnd.openxmlformats-officedocument.oleObject"/>
  <Override PartName="/ppt/notesSlides/notesSlide7.xml" ContentType="application/vnd.openxmlformats-officedocument.presentationml.notesSlide+xml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2" r:id="rId4"/>
    <p:sldId id="258" r:id="rId5"/>
    <p:sldId id="265" r:id="rId6"/>
    <p:sldId id="270" r:id="rId7"/>
    <p:sldId id="271" r:id="rId8"/>
    <p:sldId id="263" r:id="rId9"/>
    <p:sldId id="272" r:id="rId10"/>
    <p:sldId id="274" r:id="rId11"/>
    <p:sldId id="275" r:id="rId12"/>
    <p:sldId id="276" r:id="rId13"/>
    <p:sldId id="277" r:id="rId14"/>
    <p:sldId id="289" r:id="rId15"/>
    <p:sldId id="282" r:id="rId16"/>
    <p:sldId id="295" r:id="rId17"/>
    <p:sldId id="264" r:id="rId18"/>
    <p:sldId id="283" r:id="rId19"/>
    <p:sldId id="284" r:id="rId20"/>
    <p:sldId id="296" r:id="rId21"/>
    <p:sldId id="285" r:id="rId22"/>
    <p:sldId id="290" r:id="rId23"/>
    <p:sldId id="291" r:id="rId24"/>
    <p:sldId id="292" r:id="rId25"/>
    <p:sldId id="293" r:id="rId26"/>
    <p:sldId id="261" r:id="rId27"/>
    <p:sldId id="294" r:id="rId28"/>
    <p:sldId id="268" r:id="rId29"/>
    <p:sldId id="269" r:id="rId30"/>
    <p:sldId id="288" r:id="rId31"/>
    <p:sldId id="278" r:id="rId32"/>
    <p:sldId id="279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2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 snapToGrid="0" snapToObjects="1">
      <p:cViewPr>
        <p:scale>
          <a:sx n="100" d="100"/>
          <a:sy n="10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B367-288F-1E4B-9378-70156564CF43}" type="datetimeFigureOut">
              <a:rPr kumimoji="1" lang="ja-JP" altLang="en-US" smtClean="0"/>
              <a:t>2013/07/30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CDC3-4ABF-9E44-BDCC-2E465FAD9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30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7786-CA7D-C947-B94A-EB827AC6A655}" type="datetimeFigureOut">
              <a:rPr kumimoji="1" lang="ja-JP" altLang="en-US" smtClean="0"/>
              <a:t>2013/07/30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B4F6-D2BB-F743-96D9-B01914324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96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6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38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Check original figure from Alice</a:t>
            </a:r>
            <a:r>
              <a:rPr kumimoji="1" lang="en-US" altLang="ja-JP" baseline="0" dirty="0" smtClean="0"/>
              <a:t> publication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1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Check original figure from Alice</a:t>
            </a:r>
            <a:r>
              <a:rPr kumimoji="1" lang="en-US" altLang="ja-JP" baseline="0" dirty="0" smtClean="0"/>
              <a:t> publication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1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Check</a:t>
            </a:r>
            <a:r>
              <a:rPr kumimoji="1" lang="en-US" altLang="ja-JP" baseline="0" dirty="0" smtClean="0"/>
              <a:t> figure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B4F6-D2BB-F743-96D9-B01914324D6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0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8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97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92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14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2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1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7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0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8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52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DEA0-A67B-D941-8905-8E6FB4AB4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0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mi.nagoya-u.ac.jp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7" Type="http://schemas.openxmlformats.org/officeDocument/2006/relationships/image" Target="../media/image27.png"/><Relationship Id="rId8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wmf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7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2.wmf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Heavy Flavor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heory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Yukinao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(Nagoya/KMI)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57600" y="197534"/>
            <a:ext cx="520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PHENIX Workshop on Physics Prospects with Detector and Accelerator Upgrades @RIKEN, 2013.07.29-08.02</a:t>
            </a:r>
            <a:endParaRPr kumimoji="1" lang="ja-JP" altLang="en-US" dirty="0"/>
          </a:p>
        </p:txBody>
      </p:sp>
      <p:pic>
        <p:nvPicPr>
          <p:cNvPr id="8" name="Picture 2" descr="名古屋大学 素粒子宇宙起源研究機構（KMI）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87213" b="-1768"/>
          <a:stretch>
            <a:fillRect/>
          </a:stretch>
        </p:blipFill>
        <p:spPr bwMode="auto">
          <a:xfrm>
            <a:off x="4044696" y="4899725"/>
            <a:ext cx="1054608" cy="105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7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Heavy quark energy loss &amp; diffusion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/CFT correspondence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35808"/>
              </p:ext>
            </p:extLst>
          </p:nvPr>
        </p:nvGraphicFramePr>
        <p:xfrm>
          <a:off x="1427457" y="2482488"/>
          <a:ext cx="1828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数式" r:id="rId4" imgW="812433" imgH="203384" progId="Equation.3">
                  <p:embed/>
                </p:oleObj>
              </mc:Choice>
              <mc:Fallback>
                <p:oleObj name="数式" r:id="rId4" imgW="812433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457" y="2482488"/>
                        <a:ext cx="18288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639189" y="3043124"/>
            <a:ext cx="280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06, Herzog et al (06)</a:t>
            </a:r>
            <a:endParaRPr kumimoji="1" lang="ja-JP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490" y="4190495"/>
            <a:ext cx="2939999" cy="20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955155" y="3660494"/>
            <a:ext cx="503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Non-relativistic limit: Brownian motion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6567" y="5639870"/>
            <a:ext cx="334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Casalderrey</a:t>
            </a:r>
            <a:r>
              <a:rPr kumimoji="1" lang="en-US" altLang="ja-JP" dirty="0" smtClean="0"/>
              <a:t>-Solana &amp; </a:t>
            </a:r>
            <a:r>
              <a:rPr kumimoji="1" lang="en-US" altLang="ja-JP" dirty="0" err="1" smtClean="0"/>
              <a:t>Teaney</a:t>
            </a:r>
            <a:r>
              <a:rPr kumimoji="1" lang="en-US" altLang="ja-JP" dirty="0" smtClean="0"/>
              <a:t> (06)</a:t>
            </a:r>
          </a:p>
          <a:p>
            <a:r>
              <a:rPr lang="en-US" altLang="ja-JP" dirty="0" smtClean="0"/>
              <a:t>Son &amp; </a:t>
            </a:r>
            <a:r>
              <a:rPr lang="en-US" altLang="ja-JP" dirty="0" err="1" smtClean="0"/>
              <a:t>Teaney</a:t>
            </a:r>
            <a:r>
              <a:rPr lang="en-US" altLang="ja-JP" dirty="0" smtClean="0"/>
              <a:t> (09)</a:t>
            </a:r>
            <a:endParaRPr kumimoji="1" lang="ja-JP" altLang="en-US" dirty="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42976"/>
              </p:ext>
            </p:extLst>
          </p:nvPr>
        </p:nvGraphicFramePr>
        <p:xfrm>
          <a:off x="1322785" y="4122220"/>
          <a:ext cx="44767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数式" r:id="rId7" imgW="2412495" imgH="787078" progId="Equation.3">
                  <p:embed/>
                </p:oleObj>
              </mc:Choice>
              <mc:Fallback>
                <p:oleObj name="数式" r:id="rId7" imgW="2412495" imgH="7870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85" y="4122220"/>
                        <a:ext cx="4476750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4127" name="図形グループ 4126"/>
          <p:cNvGrpSpPr/>
          <p:nvPr/>
        </p:nvGrpSpPr>
        <p:grpSpPr>
          <a:xfrm>
            <a:off x="5505755" y="1676705"/>
            <a:ext cx="3364912" cy="2027103"/>
            <a:chOff x="5191690" y="1758635"/>
            <a:chExt cx="3364912" cy="2027103"/>
          </a:xfrm>
        </p:grpSpPr>
        <p:sp>
          <p:nvSpPr>
            <p:cNvPr id="4126" name="正方形/長方形 4125"/>
            <p:cNvSpPr/>
            <p:nvPr/>
          </p:nvSpPr>
          <p:spPr>
            <a:xfrm>
              <a:off x="6333144" y="1842805"/>
              <a:ext cx="1857135" cy="143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19"/>
            <p:cNvSpPr/>
            <p:nvPr/>
          </p:nvSpPr>
          <p:spPr>
            <a:xfrm>
              <a:off x="6553200" y="2739334"/>
              <a:ext cx="1151735" cy="359056"/>
            </a:xfrm>
            <a:custGeom>
              <a:avLst/>
              <a:gdLst>
                <a:gd name="connsiteX0" fmla="*/ 0 w 1857135"/>
                <a:gd name="connsiteY0" fmla="*/ 0 h 1068370"/>
                <a:gd name="connsiteX1" fmla="*/ 1857135 w 1857135"/>
                <a:gd name="connsiteY1" fmla="*/ 0 h 1068370"/>
                <a:gd name="connsiteX2" fmla="*/ 1857135 w 1857135"/>
                <a:gd name="connsiteY2" fmla="*/ 1068370 h 1068370"/>
                <a:gd name="connsiteX3" fmla="*/ 0 w 1857135"/>
                <a:gd name="connsiteY3" fmla="*/ 1068370 h 1068370"/>
                <a:gd name="connsiteX4" fmla="*/ 0 w 1857135"/>
                <a:gd name="connsiteY4" fmla="*/ 0 h 1068370"/>
                <a:gd name="connsiteX0" fmla="*/ 614493 w 1857135"/>
                <a:gd name="connsiteY0" fmla="*/ 191164 h 1068370"/>
                <a:gd name="connsiteX1" fmla="*/ 1857135 w 1857135"/>
                <a:gd name="connsiteY1" fmla="*/ 0 h 1068370"/>
                <a:gd name="connsiteX2" fmla="*/ 1857135 w 1857135"/>
                <a:gd name="connsiteY2" fmla="*/ 1068370 h 1068370"/>
                <a:gd name="connsiteX3" fmla="*/ 0 w 1857135"/>
                <a:gd name="connsiteY3" fmla="*/ 1068370 h 1068370"/>
                <a:gd name="connsiteX4" fmla="*/ 614493 w 1857135"/>
                <a:gd name="connsiteY4" fmla="*/ 191164 h 1068370"/>
                <a:gd name="connsiteX0" fmla="*/ 614493 w 1857135"/>
                <a:gd name="connsiteY0" fmla="*/ 191164 h 1068370"/>
                <a:gd name="connsiteX1" fmla="*/ 1857135 w 1857135"/>
                <a:gd name="connsiteY1" fmla="*/ 0 h 1068370"/>
                <a:gd name="connsiteX2" fmla="*/ 1201676 w 1857135"/>
                <a:gd name="connsiteY2" fmla="*/ 795279 h 1068370"/>
                <a:gd name="connsiteX3" fmla="*/ 0 w 1857135"/>
                <a:gd name="connsiteY3" fmla="*/ 1068370 h 1068370"/>
                <a:gd name="connsiteX4" fmla="*/ 614493 w 1857135"/>
                <a:gd name="connsiteY4" fmla="*/ 191164 h 1068370"/>
                <a:gd name="connsiteX0" fmla="*/ 573526 w 1816168"/>
                <a:gd name="connsiteY0" fmla="*/ 191164 h 877206"/>
                <a:gd name="connsiteX1" fmla="*/ 1816168 w 1816168"/>
                <a:gd name="connsiteY1" fmla="*/ 0 h 877206"/>
                <a:gd name="connsiteX2" fmla="*/ 1160709 w 1816168"/>
                <a:gd name="connsiteY2" fmla="*/ 795279 h 877206"/>
                <a:gd name="connsiteX3" fmla="*/ 0 w 1816168"/>
                <a:gd name="connsiteY3" fmla="*/ 877206 h 877206"/>
                <a:gd name="connsiteX4" fmla="*/ 573526 w 1816168"/>
                <a:gd name="connsiteY4" fmla="*/ 191164 h 877206"/>
                <a:gd name="connsiteX0" fmla="*/ 573526 w 1679614"/>
                <a:gd name="connsiteY0" fmla="*/ 40964 h 727006"/>
                <a:gd name="connsiteX1" fmla="*/ 1679614 w 1679614"/>
                <a:gd name="connsiteY1" fmla="*/ 0 h 727006"/>
                <a:gd name="connsiteX2" fmla="*/ 1160709 w 1679614"/>
                <a:gd name="connsiteY2" fmla="*/ 645079 h 727006"/>
                <a:gd name="connsiteX3" fmla="*/ 0 w 1679614"/>
                <a:gd name="connsiteY3" fmla="*/ 727006 h 727006"/>
                <a:gd name="connsiteX4" fmla="*/ 573526 w 1679614"/>
                <a:gd name="connsiteY4" fmla="*/ 40964 h 727006"/>
                <a:gd name="connsiteX0" fmla="*/ 573526 w 1679614"/>
                <a:gd name="connsiteY0" fmla="*/ 40964 h 727006"/>
                <a:gd name="connsiteX1" fmla="*/ 1679614 w 1679614"/>
                <a:gd name="connsiteY1" fmla="*/ 0 h 727006"/>
                <a:gd name="connsiteX2" fmla="*/ 1174365 w 1679614"/>
                <a:gd name="connsiteY2" fmla="*/ 713351 h 727006"/>
                <a:gd name="connsiteX3" fmla="*/ 0 w 1679614"/>
                <a:gd name="connsiteY3" fmla="*/ 727006 h 727006"/>
                <a:gd name="connsiteX4" fmla="*/ 573526 w 1679614"/>
                <a:gd name="connsiteY4" fmla="*/ 40964 h 727006"/>
                <a:gd name="connsiteX0" fmla="*/ 546215 w 1679614"/>
                <a:gd name="connsiteY0" fmla="*/ 13654 h 727006"/>
                <a:gd name="connsiteX1" fmla="*/ 1679614 w 1679614"/>
                <a:gd name="connsiteY1" fmla="*/ 0 h 727006"/>
                <a:gd name="connsiteX2" fmla="*/ 1174365 w 1679614"/>
                <a:gd name="connsiteY2" fmla="*/ 713351 h 727006"/>
                <a:gd name="connsiteX3" fmla="*/ 0 w 1679614"/>
                <a:gd name="connsiteY3" fmla="*/ 727006 h 727006"/>
                <a:gd name="connsiteX4" fmla="*/ 546215 w 1679614"/>
                <a:gd name="connsiteY4" fmla="*/ 13654 h 72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614" h="727006">
                  <a:moveTo>
                    <a:pt x="546215" y="13654"/>
                  </a:moveTo>
                  <a:lnTo>
                    <a:pt x="1679614" y="0"/>
                  </a:lnTo>
                  <a:lnTo>
                    <a:pt x="1174365" y="713351"/>
                  </a:lnTo>
                  <a:lnTo>
                    <a:pt x="0" y="727006"/>
                  </a:lnTo>
                  <a:lnTo>
                    <a:pt x="546215" y="13654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125" name="図形グループ 4124"/>
            <p:cNvGrpSpPr/>
            <p:nvPr/>
          </p:nvGrpSpPr>
          <p:grpSpPr>
            <a:xfrm>
              <a:off x="5191690" y="1758635"/>
              <a:ext cx="3364912" cy="2027103"/>
              <a:chOff x="5191690" y="1704015"/>
              <a:chExt cx="3364912" cy="2027103"/>
            </a:xfrm>
          </p:grpSpPr>
          <p:grpSp>
            <p:nvGrpSpPr>
              <p:cNvPr id="14" name="図形グループ 13"/>
              <p:cNvGrpSpPr/>
              <p:nvPr/>
            </p:nvGrpSpPr>
            <p:grpSpPr>
              <a:xfrm>
                <a:off x="5191690" y="1704015"/>
                <a:ext cx="3364912" cy="2027103"/>
                <a:chOff x="524508" y="2607402"/>
                <a:chExt cx="3364912" cy="2027103"/>
              </a:xfrm>
            </p:grpSpPr>
            <p:grpSp>
              <p:nvGrpSpPr>
                <p:cNvPr id="15" name="図形グループ 14"/>
                <p:cNvGrpSpPr/>
                <p:nvPr/>
              </p:nvGrpSpPr>
              <p:grpSpPr>
                <a:xfrm>
                  <a:off x="1025244" y="2746192"/>
                  <a:ext cx="2864176" cy="1004729"/>
                  <a:chOff x="1025244" y="2896397"/>
                  <a:chExt cx="2864176" cy="1004729"/>
                </a:xfrm>
              </p:grpSpPr>
              <p:sp>
                <p:nvSpPr>
                  <p:cNvPr id="20" name="正方形/長方形 19"/>
                  <p:cNvSpPr/>
                  <p:nvPr/>
                </p:nvSpPr>
                <p:spPr>
                  <a:xfrm>
                    <a:off x="1706930" y="3195161"/>
                    <a:ext cx="1656983" cy="464249"/>
                  </a:xfrm>
                  <a:custGeom>
                    <a:avLst/>
                    <a:gdLst>
                      <a:gd name="connsiteX0" fmla="*/ 0 w 1857135"/>
                      <a:gd name="connsiteY0" fmla="*/ 0 h 1068370"/>
                      <a:gd name="connsiteX1" fmla="*/ 1857135 w 1857135"/>
                      <a:gd name="connsiteY1" fmla="*/ 0 h 1068370"/>
                      <a:gd name="connsiteX2" fmla="*/ 1857135 w 1857135"/>
                      <a:gd name="connsiteY2" fmla="*/ 1068370 h 1068370"/>
                      <a:gd name="connsiteX3" fmla="*/ 0 w 1857135"/>
                      <a:gd name="connsiteY3" fmla="*/ 1068370 h 1068370"/>
                      <a:gd name="connsiteX4" fmla="*/ 0 w 1857135"/>
                      <a:gd name="connsiteY4" fmla="*/ 0 h 1068370"/>
                      <a:gd name="connsiteX0" fmla="*/ 614493 w 1857135"/>
                      <a:gd name="connsiteY0" fmla="*/ 191164 h 1068370"/>
                      <a:gd name="connsiteX1" fmla="*/ 1857135 w 1857135"/>
                      <a:gd name="connsiteY1" fmla="*/ 0 h 1068370"/>
                      <a:gd name="connsiteX2" fmla="*/ 1857135 w 1857135"/>
                      <a:gd name="connsiteY2" fmla="*/ 1068370 h 1068370"/>
                      <a:gd name="connsiteX3" fmla="*/ 0 w 1857135"/>
                      <a:gd name="connsiteY3" fmla="*/ 1068370 h 1068370"/>
                      <a:gd name="connsiteX4" fmla="*/ 614493 w 1857135"/>
                      <a:gd name="connsiteY4" fmla="*/ 191164 h 1068370"/>
                      <a:gd name="connsiteX0" fmla="*/ 614493 w 1857135"/>
                      <a:gd name="connsiteY0" fmla="*/ 191164 h 1068370"/>
                      <a:gd name="connsiteX1" fmla="*/ 1857135 w 1857135"/>
                      <a:gd name="connsiteY1" fmla="*/ 0 h 1068370"/>
                      <a:gd name="connsiteX2" fmla="*/ 1201676 w 1857135"/>
                      <a:gd name="connsiteY2" fmla="*/ 795279 h 1068370"/>
                      <a:gd name="connsiteX3" fmla="*/ 0 w 1857135"/>
                      <a:gd name="connsiteY3" fmla="*/ 1068370 h 1068370"/>
                      <a:gd name="connsiteX4" fmla="*/ 614493 w 1857135"/>
                      <a:gd name="connsiteY4" fmla="*/ 191164 h 1068370"/>
                      <a:gd name="connsiteX0" fmla="*/ 573526 w 1816168"/>
                      <a:gd name="connsiteY0" fmla="*/ 191164 h 877206"/>
                      <a:gd name="connsiteX1" fmla="*/ 1816168 w 1816168"/>
                      <a:gd name="connsiteY1" fmla="*/ 0 h 877206"/>
                      <a:gd name="connsiteX2" fmla="*/ 1160709 w 1816168"/>
                      <a:gd name="connsiteY2" fmla="*/ 795279 h 877206"/>
                      <a:gd name="connsiteX3" fmla="*/ 0 w 1816168"/>
                      <a:gd name="connsiteY3" fmla="*/ 877206 h 877206"/>
                      <a:gd name="connsiteX4" fmla="*/ 573526 w 1816168"/>
                      <a:gd name="connsiteY4" fmla="*/ 191164 h 877206"/>
                      <a:gd name="connsiteX0" fmla="*/ 573526 w 1679614"/>
                      <a:gd name="connsiteY0" fmla="*/ 40964 h 727006"/>
                      <a:gd name="connsiteX1" fmla="*/ 1679614 w 1679614"/>
                      <a:gd name="connsiteY1" fmla="*/ 0 h 727006"/>
                      <a:gd name="connsiteX2" fmla="*/ 1160709 w 1679614"/>
                      <a:gd name="connsiteY2" fmla="*/ 645079 h 727006"/>
                      <a:gd name="connsiteX3" fmla="*/ 0 w 1679614"/>
                      <a:gd name="connsiteY3" fmla="*/ 727006 h 727006"/>
                      <a:gd name="connsiteX4" fmla="*/ 573526 w 1679614"/>
                      <a:gd name="connsiteY4" fmla="*/ 40964 h 727006"/>
                      <a:gd name="connsiteX0" fmla="*/ 573526 w 1679614"/>
                      <a:gd name="connsiteY0" fmla="*/ 40964 h 727006"/>
                      <a:gd name="connsiteX1" fmla="*/ 1679614 w 1679614"/>
                      <a:gd name="connsiteY1" fmla="*/ 0 h 727006"/>
                      <a:gd name="connsiteX2" fmla="*/ 1174365 w 1679614"/>
                      <a:gd name="connsiteY2" fmla="*/ 713351 h 727006"/>
                      <a:gd name="connsiteX3" fmla="*/ 0 w 1679614"/>
                      <a:gd name="connsiteY3" fmla="*/ 727006 h 727006"/>
                      <a:gd name="connsiteX4" fmla="*/ 573526 w 1679614"/>
                      <a:gd name="connsiteY4" fmla="*/ 40964 h 727006"/>
                      <a:gd name="connsiteX0" fmla="*/ 546215 w 1679614"/>
                      <a:gd name="connsiteY0" fmla="*/ 13654 h 727006"/>
                      <a:gd name="connsiteX1" fmla="*/ 1679614 w 1679614"/>
                      <a:gd name="connsiteY1" fmla="*/ 0 h 727006"/>
                      <a:gd name="connsiteX2" fmla="*/ 1174365 w 1679614"/>
                      <a:gd name="connsiteY2" fmla="*/ 713351 h 727006"/>
                      <a:gd name="connsiteX3" fmla="*/ 0 w 1679614"/>
                      <a:gd name="connsiteY3" fmla="*/ 727006 h 727006"/>
                      <a:gd name="connsiteX4" fmla="*/ 546215 w 1679614"/>
                      <a:gd name="connsiteY4" fmla="*/ 13654 h 727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9614" h="727006">
                        <a:moveTo>
                          <a:pt x="546215" y="13654"/>
                        </a:moveTo>
                        <a:lnTo>
                          <a:pt x="1679614" y="0"/>
                        </a:lnTo>
                        <a:lnTo>
                          <a:pt x="1174365" y="713351"/>
                        </a:lnTo>
                        <a:lnTo>
                          <a:pt x="0" y="727006"/>
                        </a:lnTo>
                        <a:lnTo>
                          <a:pt x="546215" y="13654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21" name="図形グループ 20"/>
                  <p:cNvGrpSpPr/>
                  <p:nvPr/>
                </p:nvGrpSpPr>
                <p:grpSpPr>
                  <a:xfrm>
                    <a:off x="1025244" y="2896397"/>
                    <a:ext cx="2864176" cy="1004729"/>
                    <a:chOff x="1025244" y="2896397"/>
                    <a:chExt cx="2864176" cy="1004729"/>
                  </a:xfrm>
                </p:grpSpPr>
                <p:cxnSp>
                  <p:nvCxnSpPr>
                    <p:cNvPr id="23" name="直線矢印コネクタ 22"/>
                    <p:cNvCxnSpPr>
                      <a:stCxn id="22" idx="6"/>
                    </p:cNvCxnSpPr>
                    <p:nvPr/>
                  </p:nvCxnSpPr>
                  <p:spPr>
                    <a:xfrm>
                      <a:off x="1549420" y="3412402"/>
                      <a:ext cx="2340000" cy="0"/>
                    </a:xfrm>
                    <a:prstGeom prst="straightConnector1">
                      <a:avLst/>
                    </a:prstGeom>
                    <a:ln>
                      <a:headEnd type="none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円/楕円 21"/>
                    <p:cNvSpPr/>
                    <p:nvPr/>
                  </p:nvSpPr>
                  <p:spPr>
                    <a:xfrm>
                      <a:off x="1333420" y="3304402"/>
                      <a:ext cx="216000" cy="2160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24" name="直線矢印コネクタ 23"/>
                    <p:cNvCxnSpPr/>
                    <p:nvPr/>
                  </p:nvCxnSpPr>
                  <p:spPr>
                    <a:xfrm>
                      <a:off x="1025244" y="2896397"/>
                      <a:ext cx="339808" cy="431999"/>
                    </a:xfrm>
                    <a:prstGeom prst="straightConnector1">
                      <a:avLst/>
                    </a:prstGeom>
                    <a:ln w="76200" cmpd="tri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矢印コネクタ 24"/>
                    <p:cNvCxnSpPr>
                      <a:endCxn id="22" idx="3"/>
                    </p:cNvCxnSpPr>
                    <p:nvPr/>
                  </p:nvCxnSpPr>
                  <p:spPr>
                    <a:xfrm flipV="1">
                      <a:off x="1025244" y="3488770"/>
                      <a:ext cx="339808" cy="412356"/>
                    </a:xfrm>
                    <a:prstGeom prst="straightConnector1">
                      <a:avLst/>
                    </a:prstGeom>
                    <a:ln w="76200" cmpd="tri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" name="テキスト ボックス 15"/>
                <p:cNvSpPr txBox="1"/>
                <p:nvPr/>
              </p:nvSpPr>
              <p:spPr>
                <a:xfrm rot="5400000">
                  <a:off x="57090" y="3074820"/>
                  <a:ext cx="1334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/>
                    <a:t>production</a:t>
                  </a:r>
                  <a:endParaRPr kumimoji="1" lang="ja-JP" altLang="en-US" dirty="0"/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>
                  <a:off x="1665962" y="4428438"/>
                  <a:ext cx="1857135" cy="0"/>
                </a:xfrm>
                <a:prstGeom prst="straightConnector1">
                  <a:avLst/>
                </a:prstGeom>
                <a:ln w="12700" cmpd="sng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444316" y="4346509"/>
                  <a:ext cx="257081" cy="2879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L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4124" name="図形グループ 4123"/>
              <p:cNvGrpSpPr/>
              <p:nvPr/>
            </p:nvGrpSpPr>
            <p:grpSpPr>
              <a:xfrm>
                <a:off x="6929849" y="2267866"/>
                <a:ext cx="718327" cy="514544"/>
                <a:chOff x="8820472" y="2364492"/>
                <a:chExt cx="718327" cy="514544"/>
              </a:xfrm>
            </p:grpSpPr>
            <p:cxnSp>
              <p:nvCxnSpPr>
                <p:cNvPr id="4109" name="直線コネクタ 4108"/>
                <p:cNvCxnSpPr>
                  <a:endCxn id="4115" idx="0"/>
                </p:cNvCxnSpPr>
                <p:nvPr/>
              </p:nvCxnSpPr>
              <p:spPr>
                <a:xfrm flipH="1">
                  <a:off x="9474459" y="2466810"/>
                  <a:ext cx="64340" cy="207890"/>
                </a:xfrm>
                <a:prstGeom prst="line">
                  <a:avLst/>
                </a:prstGeom>
                <a:ln w="38100" cmpd="sng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>
                  <a:stCxn id="4115" idx="2"/>
                </p:cNvCxnSpPr>
                <p:nvPr/>
              </p:nvCxnSpPr>
              <p:spPr>
                <a:xfrm flipH="1">
                  <a:off x="8820472" y="2843036"/>
                  <a:ext cx="469124" cy="36000"/>
                </a:xfrm>
                <a:prstGeom prst="line">
                  <a:avLst/>
                </a:prstGeom>
                <a:ln w="38100" cmpd="sng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115" name="円弧 4114"/>
                <p:cNvSpPr/>
                <p:nvPr/>
              </p:nvSpPr>
              <p:spPr>
                <a:xfrm rot="6326982">
                  <a:off x="8984413" y="2348172"/>
                  <a:ext cx="483044" cy="515683"/>
                </a:xfrm>
                <a:prstGeom prst="arc">
                  <a:avLst>
                    <a:gd name="adj1" fmla="val 16200000"/>
                    <a:gd name="adj2" fmla="val 19770987"/>
                  </a:avLst>
                </a:prstGeom>
                <a:ln w="38100" cmpd="sng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73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Heavy quark diffusion constant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kumimoji="1" lang="en-US" altLang="ja-JP" dirty="0" smtClean="0"/>
              <a:t>Lattice QCD simulation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2301879"/>
            <a:ext cx="2463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Current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correlator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(Kubo formula)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45201"/>
              </p:ext>
            </p:extLst>
          </p:nvPr>
        </p:nvGraphicFramePr>
        <p:xfrm>
          <a:off x="3863922" y="2151674"/>
          <a:ext cx="3454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数式" r:id="rId3" imgW="1562040" imgH="431640" progId="Equation.3">
                  <p:embed/>
                </p:oleObj>
              </mc:Choice>
              <mc:Fallback>
                <p:oleObj name="数式" r:id="rId3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22" y="2151674"/>
                        <a:ext cx="34544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223261" y="6080918"/>
            <a:ext cx="2583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Quench approximation</a:t>
            </a:r>
            <a:endParaRPr kumimoji="1" lang="ja-JP" altLang="en-US" sz="2000" dirty="0"/>
          </a:p>
        </p:txBody>
      </p:sp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20806"/>
            <a:ext cx="3550717" cy="29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3959507" y="6036220"/>
            <a:ext cx="149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Ding et al (11)</a:t>
            </a:r>
            <a:endParaRPr kumimoji="1" lang="ja-JP" altLang="en-US" dirty="0"/>
          </a:p>
        </p:txBody>
      </p:sp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180" y="3200935"/>
            <a:ext cx="3688735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4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87298"/>
              </p:ext>
            </p:extLst>
          </p:nvPr>
        </p:nvGraphicFramePr>
        <p:xfrm>
          <a:off x="3059832" y="4259597"/>
          <a:ext cx="8239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数式" r:id="rId7" imgW="380880" imgH="393480" progId="Equation.3">
                  <p:embed/>
                </p:oleObj>
              </mc:Choice>
              <mc:Fallback>
                <p:oleObj name="数式" r:id="rId7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59597"/>
                        <a:ext cx="82391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PHENIX Workshop @RIKEN</a:t>
            </a:r>
            <a:endParaRPr kumimoji="1" lang="ja-JP" altLang="en-US" dirty="0"/>
          </a:p>
        </p:txBody>
      </p:sp>
      <p:graphicFrame>
        <p:nvGraphicFramePr>
          <p:cNvPr id="2155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47834"/>
              </p:ext>
            </p:extLst>
          </p:nvPr>
        </p:nvGraphicFramePr>
        <p:xfrm>
          <a:off x="5410200" y="5246749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数式" r:id="rId9" imgW="825110" imgH="216061" progId="Equation.3">
                  <p:embed/>
                </p:oleObj>
              </mc:Choice>
              <mc:Fallback>
                <p:oleObj name="数式" r:id="rId9" imgW="825110" imgH="2160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46749"/>
                        <a:ext cx="1828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04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Heavy quark diffusion constant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Lattice QCD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0869" y="2389162"/>
            <a:ext cx="2199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Force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correlator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(M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∞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643062"/>
              </p:ext>
            </p:extLst>
          </p:nvPr>
        </p:nvGraphicFramePr>
        <p:xfrm>
          <a:off x="4066046" y="2211647"/>
          <a:ext cx="28400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数式" r:id="rId3" imgW="1282585" imgH="393539" progId="Equation.3">
                  <p:embed/>
                </p:oleObj>
              </mc:Choice>
              <mc:Fallback>
                <p:oleObj name="数式" r:id="rId3" imgW="1282585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046" y="2211647"/>
                        <a:ext cx="2840037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888432" cy="28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513386" y="4077072"/>
          <a:ext cx="14906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数式" r:id="rId6" imgW="672580" imgH="203261" progId="Equation.3">
                  <p:embed/>
                </p:oleObj>
              </mc:Choice>
              <mc:Fallback>
                <p:oleObj name="数式" r:id="rId6" imgW="67258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386" y="4077072"/>
                        <a:ext cx="149066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3821796" y="6049339"/>
            <a:ext cx="190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Banerjee et al (12)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58672" y="6037257"/>
            <a:ext cx="2583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Quench approximation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6216" y="5229200"/>
            <a:ext cx="202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Statistical errors </a:t>
            </a:r>
            <a:r>
              <a:rPr lang="en-US" altLang="ja-JP" sz="1400" dirty="0" smtClean="0"/>
              <a:t>(red)</a:t>
            </a:r>
          </a:p>
          <a:p>
            <a:r>
              <a:rPr lang="en-US" altLang="ja-JP" sz="1400" dirty="0" smtClean="0"/>
              <a:t>Systematic errors (green)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7771" y="3005695"/>
            <a:ext cx="416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Renormalization</a:t>
            </a:r>
            <a:r>
              <a:rPr kumimoji="1" lang="en-US" altLang="ja-JP" sz="2400" dirty="0" smtClean="0"/>
              <a:t> of electric field</a:t>
            </a:r>
            <a:endParaRPr kumimoji="1" lang="ja-JP" altLang="en-US" sz="24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PHENIX Workshop @RIKEN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03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Phenomenology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pPr marL="514350" indent="-457200"/>
            <a:r>
              <a:rPr kumimoji="1" lang="en-US" altLang="ja-JP" dirty="0" smtClean="0"/>
              <a:t>Diffusion constant</a:t>
            </a:r>
            <a:endParaRPr kumimoji="1" lang="ja-JP" altLang="en-US" sz="2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81309"/>
              </p:ext>
            </p:extLst>
          </p:nvPr>
        </p:nvGraphicFramePr>
        <p:xfrm>
          <a:off x="1115615" y="2176647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279809"/>
              </p:ext>
            </p:extLst>
          </p:nvPr>
        </p:nvGraphicFramePr>
        <p:xfrm>
          <a:off x="5019675" y="1292188"/>
          <a:ext cx="2265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数式" r:id="rId3" imgW="1333440" imgH="482400" progId="Equation.3">
                  <p:embed/>
                </p:oleObj>
              </mc:Choice>
              <mc:Fallback>
                <p:oleObj name="数式" r:id="rId3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292188"/>
                        <a:ext cx="2265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285038" y="1746600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(07)</a:t>
            </a:r>
            <a:endParaRPr kumimoji="1" lang="ja-JP" altLang="en-US" dirty="0"/>
          </a:p>
        </p:txBody>
      </p:sp>
      <p:sp>
        <p:nvSpPr>
          <p:cNvPr id="21" name="左中かっこ 20"/>
          <p:cNvSpPr/>
          <p:nvPr/>
        </p:nvSpPr>
        <p:spPr>
          <a:xfrm>
            <a:off x="4860032" y="146265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457200" y="2163947"/>
            <a:ext cx="8528976" cy="4343702"/>
            <a:chOff x="444500" y="2130297"/>
            <a:chExt cx="8528976" cy="434370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6740902" y="6104667"/>
              <a:ext cx="1088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STAR (07)</a:t>
              </a:r>
              <a:endParaRPr kumimoji="1" lang="ja-JP" altLang="en-US" dirty="0"/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2130297"/>
              <a:ext cx="4040088" cy="4034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964309" y="6089014"/>
              <a:ext cx="1313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PHENIX (07)</a:t>
              </a:r>
              <a:endParaRPr kumimoji="1" lang="ja-JP" altLang="en-US" dirty="0"/>
            </a:p>
          </p:txBody>
        </p:sp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928" y="2130297"/>
              <a:ext cx="4490548" cy="402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図形グループ 8"/>
          <p:cNvGrpSpPr/>
          <p:nvPr/>
        </p:nvGrpSpPr>
        <p:grpSpPr>
          <a:xfrm>
            <a:off x="4211262" y="2291714"/>
            <a:ext cx="4800314" cy="4305300"/>
            <a:chOff x="4229100" y="2136738"/>
            <a:chExt cx="4800314" cy="4305300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4229100" y="2136738"/>
              <a:ext cx="4800314" cy="4076702"/>
              <a:chOff x="6057906" y="3997348"/>
              <a:chExt cx="2978590" cy="2367596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906" y="3997348"/>
                <a:ext cx="2978590" cy="2367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6588224" y="4123674"/>
                <a:ext cx="720080" cy="1835999"/>
              </a:xfrm>
              <a:prstGeom prst="rect">
                <a:avLst/>
              </a:prstGeom>
              <a:solidFill>
                <a:srgbClr val="FFFF00">
                  <a:alpha val="5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5897398" y="6072706"/>
              <a:ext cx="20038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Akamatsu et al (09)</a:t>
              </a:r>
              <a:endParaRPr kumimoji="1" lang="ja-JP" altLang="en-US" dirty="0"/>
            </a:p>
          </p:txBody>
        </p:sp>
      </p:grp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37977"/>
              </p:ext>
            </p:extLst>
          </p:nvPr>
        </p:nvGraphicFramePr>
        <p:xfrm>
          <a:off x="1080818" y="5552120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4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Phenomenology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pPr marL="514350" indent="-457200"/>
            <a:r>
              <a:rPr kumimoji="1" lang="en-US" altLang="ja-JP" dirty="0" smtClean="0"/>
              <a:t>Diffusion constant</a:t>
            </a:r>
            <a:endParaRPr kumimoji="1" lang="ja-JP" altLang="en-US" sz="2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45712"/>
              </p:ext>
            </p:extLst>
          </p:nvPr>
        </p:nvGraphicFramePr>
        <p:xfrm>
          <a:off x="923168" y="2418432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3352080"/>
            <a:ext cx="5976664" cy="287938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06458"/>
              </p:ext>
            </p:extLst>
          </p:nvPr>
        </p:nvGraphicFramePr>
        <p:xfrm>
          <a:off x="5019675" y="1381088"/>
          <a:ext cx="2265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数式" r:id="rId5" imgW="1333440" imgH="482400" progId="Equation.3">
                  <p:embed/>
                </p:oleObj>
              </mc:Choice>
              <mc:Fallback>
                <p:oleObj name="数式" r:id="rId5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381088"/>
                        <a:ext cx="2265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7285038" y="1835500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(07)</a:t>
            </a:r>
            <a:endParaRPr kumimoji="1" lang="ja-JP" altLang="en-US" dirty="0"/>
          </a:p>
        </p:txBody>
      </p:sp>
      <p:sp>
        <p:nvSpPr>
          <p:cNvPr id="18" name="左中かっこ 17"/>
          <p:cNvSpPr/>
          <p:nvPr/>
        </p:nvSpPr>
        <p:spPr>
          <a:xfrm>
            <a:off x="4860032" y="156425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0521" y="5391391"/>
            <a:ext cx="1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 (QM12)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650" y="4000784"/>
            <a:ext cx="1346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Single</a:t>
            </a:r>
          </a:p>
          <a:p>
            <a:r>
              <a:rPr kumimoji="1" lang="en-US" altLang="ja-JP" sz="2400" dirty="0" smtClean="0"/>
              <a:t>electrons</a:t>
            </a:r>
            <a:endParaRPr kumimoji="1" lang="ja-JP" altLang="en-US" sz="24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27000" y="3318544"/>
            <a:ext cx="8868752" cy="3142246"/>
            <a:chOff x="127000" y="3382044"/>
            <a:chExt cx="8868752" cy="3142246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9676" y="3382044"/>
              <a:ext cx="3976076" cy="3012406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4" t="2922"/>
            <a:stretch/>
          </p:blipFill>
          <p:spPr>
            <a:xfrm>
              <a:off x="1375946" y="3454400"/>
              <a:ext cx="3712099" cy="3005818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2844218" y="6154958"/>
              <a:ext cx="11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ALICE (</a:t>
              </a:r>
              <a:r>
                <a:rPr lang="en-US" altLang="ja-JP" dirty="0" smtClean="0"/>
                <a:t>12)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395028" y="6144632"/>
              <a:ext cx="148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ALICE (QM</a:t>
              </a:r>
              <a:r>
                <a:rPr lang="en-US" altLang="ja-JP" dirty="0" smtClean="0"/>
                <a:t>12)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7000" y="4157664"/>
              <a:ext cx="1456668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D mesons</a:t>
              </a:r>
              <a:endParaRPr lang="en-US" altLang="ja-JP" sz="2400" dirty="0"/>
            </a:p>
            <a:p>
              <a:endParaRPr kumimoji="1" lang="en-US" altLang="ja-JP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0885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Azimuthal correlation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Initial back-to-back correlation decrease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44682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463041"/>
            <a:ext cx="3568700" cy="27505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57300" y="5306458"/>
            <a:ext cx="200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et al (09)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21200" y="2959100"/>
            <a:ext cx="349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Electron-</a:t>
            </a:r>
            <a:r>
              <a:rPr kumimoji="1" lang="en-US" altLang="ja-JP" sz="2400" dirty="0" err="1" smtClean="0"/>
              <a:t>muon</a:t>
            </a:r>
            <a:r>
              <a:rPr kumimoji="1" lang="en-US" altLang="ja-JP" sz="2400" dirty="0" smtClean="0"/>
              <a:t> correlation</a:t>
            </a:r>
          </a:p>
          <a:p>
            <a:r>
              <a:rPr lang="en-US" altLang="ja-JP" sz="2400" dirty="0" smtClean="0"/>
              <a:t>to reduce background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048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Azimuthal correlation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Initial back-to-back correlation decrease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44682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57200" y="2180967"/>
            <a:ext cx="7308712" cy="3494823"/>
            <a:chOff x="704850" y="2273300"/>
            <a:chExt cx="7308712" cy="3494823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1257300" y="5306458"/>
              <a:ext cx="198139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Nahrgang</a:t>
              </a:r>
              <a:r>
                <a:rPr kumimoji="1" lang="en-US" altLang="ja-JP" dirty="0" smtClean="0"/>
                <a:t> et al (13)</a:t>
              </a:r>
              <a:endParaRPr kumimoji="1" lang="ja-JP" altLang="en-US" dirty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850" y="2273300"/>
              <a:ext cx="7308712" cy="2940251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792709" y="5306458"/>
              <a:ext cx="2760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Radiative</a:t>
              </a:r>
              <a:r>
                <a:rPr kumimoji="1" lang="en-US" altLang="ja-JP" sz="2400" dirty="0" smtClean="0"/>
                <a:t> </a:t>
              </a:r>
              <a:r>
                <a:rPr kumimoji="1" lang="en-US" altLang="ja-JP" sz="2400" dirty="0" err="1" smtClean="0"/>
                <a:t>vs</a:t>
              </a:r>
              <a:r>
                <a:rPr kumimoji="1" lang="en-US" altLang="ja-JP" sz="2400" dirty="0" smtClean="0"/>
                <a:t> collision</a:t>
              </a:r>
              <a:endParaRPr kumimoji="1" lang="ja-JP" altLang="en-US" sz="2400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433559" y="2037237"/>
            <a:ext cx="7778750" cy="4244888"/>
            <a:chOff x="666750" y="2084475"/>
            <a:chExt cx="7778750" cy="42448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5600" y="2131245"/>
              <a:ext cx="4279900" cy="419811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50" y="2084475"/>
              <a:ext cx="3511550" cy="2892602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311070" y="5028885"/>
              <a:ext cx="19276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Adare</a:t>
              </a:r>
              <a:r>
                <a:rPr kumimoji="1" lang="en-US" altLang="ja-JP" dirty="0" smtClean="0"/>
                <a:t> et al (13)             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289050" y="5384066"/>
              <a:ext cx="294005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Sensitivity to coupling </a:t>
              </a:r>
              <a:r>
                <a:rPr lang="en-US" altLang="ja-JP" sz="2400" dirty="0" smtClean="0"/>
                <a:t>at high temperature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59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4. </a:t>
            </a:r>
            <a:r>
              <a:rPr kumimoji="1" lang="en-US" altLang="ja-JP" u="sng" dirty="0" err="1" smtClean="0"/>
              <a:t>Quarkonia</a:t>
            </a:r>
            <a:r>
              <a:rPr kumimoji="1" lang="en-US" altLang="ja-JP" u="sng" dirty="0" smtClean="0"/>
              <a:t> in Medium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Potential</a:t>
            </a:r>
          </a:p>
          <a:p>
            <a:pPr lvl="1"/>
            <a:r>
              <a:rPr kumimoji="1" lang="en-US" altLang="ja-JP" dirty="0" smtClean="0"/>
              <a:t>Free energy</a:t>
            </a:r>
          </a:p>
          <a:p>
            <a:pPr lvl="1"/>
            <a:r>
              <a:rPr lang="en-US" altLang="ja-JP" dirty="0" smtClean="0"/>
              <a:t>Real-time potential </a:t>
            </a:r>
            <a:r>
              <a:rPr lang="en-US" altLang="ja-JP" dirty="0" smtClean="0">
                <a:sym typeface="Wingdings"/>
              </a:rPr>
              <a:t> complex by </a:t>
            </a:r>
            <a:r>
              <a:rPr lang="en-US" altLang="ja-JP" dirty="0" err="1" smtClean="0">
                <a:sym typeface="Wingdings"/>
              </a:rPr>
              <a:t>decoherence</a:t>
            </a:r>
            <a:endParaRPr lang="en-US" altLang="ja-JP" dirty="0" smtClean="0">
              <a:sym typeface="Wingdings"/>
            </a:endParaRPr>
          </a:p>
          <a:p>
            <a:pPr lvl="1"/>
            <a:endParaRPr kumimoji="1"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Dynamics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Open quantum system</a:t>
            </a:r>
          </a:p>
          <a:p>
            <a:pPr lvl="1"/>
            <a:r>
              <a:rPr lang="en-US" altLang="ja-JP" dirty="0" smtClean="0">
                <a:sym typeface="Wingdings"/>
              </a:rPr>
              <a:t>Quantum Brownian motion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Quantu</a:t>
            </a:r>
            <a:r>
              <a:rPr lang="en-US" altLang="ja-JP" dirty="0" smtClean="0">
                <a:sym typeface="Wingdings"/>
              </a:rPr>
              <a:t>m optics</a:t>
            </a:r>
            <a:endParaRPr kumimoji="1" lang="en-US" altLang="ja-JP" dirty="0" smtClean="0">
              <a:sym typeface="Wingding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10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Free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Lattice simulation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626624"/>
            <a:ext cx="5588000" cy="374777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19900" y="5080000"/>
            <a:ext cx="19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Maezawa</a:t>
            </a:r>
            <a:r>
              <a:rPr lang="en-US" altLang="ja-JP" dirty="0" smtClean="0"/>
              <a:t> et al (12)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52600" y="2206030"/>
            <a:ext cx="548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Nf</a:t>
            </a:r>
            <a:r>
              <a:rPr kumimoji="1" lang="en-US" altLang="ja-JP" sz="2400" dirty="0" smtClean="0"/>
              <a:t>=2+1, improved Wilson fermion, Tc</a:t>
            </a:r>
            <a:r>
              <a:rPr lang="en-US" altLang="ja-JP" sz="2400" dirty="0"/>
              <a:t>~</a:t>
            </a:r>
            <a:r>
              <a:rPr kumimoji="1" lang="en-US" altLang="ja-JP" sz="2400" dirty="0" smtClean="0"/>
              <a:t>190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494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Real-time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Potential in Schrödinger equation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7" name="グループ化 54"/>
          <p:cNvGrpSpPr/>
          <p:nvPr/>
        </p:nvGrpSpPr>
        <p:grpSpPr>
          <a:xfrm>
            <a:off x="617221" y="4264287"/>
            <a:ext cx="3190221" cy="2092063"/>
            <a:chOff x="667742" y="4934981"/>
            <a:chExt cx="2232147" cy="1293814"/>
          </a:xfrm>
        </p:grpSpPr>
        <p:grpSp>
          <p:nvGrpSpPr>
            <p:cNvPr id="8" name="グループ化 43"/>
            <p:cNvGrpSpPr/>
            <p:nvPr/>
          </p:nvGrpSpPr>
          <p:grpSpPr>
            <a:xfrm>
              <a:off x="667742" y="4934981"/>
              <a:ext cx="2232147" cy="1293814"/>
              <a:chOff x="667742" y="4934981"/>
              <a:chExt cx="2232147" cy="1293814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>
                <a:off x="936239" y="5937504"/>
                <a:ext cx="18922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V="1">
                <a:off x="1106927" y="5035296"/>
                <a:ext cx="0" cy="1090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 rot="16200000">
                <a:off x="450298" y="5152425"/>
                <a:ext cx="757907" cy="32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σ(</a:t>
                </a:r>
                <a:r>
                  <a:rPr kumimoji="1" lang="en-US" altLang="ja-JP" sz="2400" dirty="0" err="1" smtClean="0"/>
                  <a:t>ω;</a:t>
                </a:r>
                <a:r>
                  <a:rPr kumimoji="1" lang="en-US" altLang="ja-JP" sz="2400" i="1" dirty="0" err="1" smtClean="0"/>
                  <a:t>R</a:t>
                </a:r>
                <a:r>
                  <a:rPr kumimoji="1" lang="en-US" altLang="ja-JP" sz="2400" dirty="0" err="1" smtClean="0"/>
                  <a:t>,</a:t>
                </a:r>
                <a:r>
                  <a:rPr kumimoji="1" lang="en-US" altLang="ja-JP" sz="2400" i="1" dirty="0" err="1" smtClean="0"/>
                  <a:t>T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2620738" y="5938250"/>
                <a:ext cx="279151" cy="28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ω</a:t>
                </a:r>
                <a:endParaRPr kumimoji="1" lang="ja-JP" altLang="en-US" sz="2400" dirty="0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flipV="1">
                <a:off x="1458918" y="5644896"/>
                <a:ext cx="0" cy="292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1930733" y="5644896"/>
                <a:ext cx="0" cy="2987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/>
              <p:cNvSpPr txBox="1"/>
              <p:nvPr/>
            </p:nvSpPr>
            <p:spPr>
              <a:xfrm>
                <a:off x="1183524" y="5943283"/>
                <a:ext cx="668362" cy="28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i="1" dirty="0" smtClean="0"/>
                  <a:t>R</a:t>
                </a:r>
                <a:r>
                  <a:rPr kumimoji="1" lang="en-US" altLang="ja-JP" sz="2400" dirty="0" smtClean="0"/>
                  <a:t>,</a:t>
                </a:r>
                <a:r>
                  <a:rPr kumimoji="1" lang="en-US" altLang="ja-JP" sz="2400" i="1" dirty="0" smtClean="0"/>
                  <a:t>T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 flipV="1">
                <a:off x="1491821" y="5468112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1528397" y="5465689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V="1">
                <a:off x="1564973" y="5644896"/>
                <a:ext cx="0" cy="2865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1961213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1997789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V="1">
                <a:off x="2034365" y="5644896"/>
                <a:ext cx="0" cy="2926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線矢印コネクタ 8"/>
            <p:cNvCxnSpPr/>
            <p:nvPr/>
          </p:nvCxnSpPr>
          <p:spPr>
            <a:xfrm>
              <a:off x="1339421" y="5730240"/>
              <a:ext cx="324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252531" y="5178479"/>
              <a:ext cx="624883" cy="28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Γ</a:t>
              </a:r>
              <a:r>
                <a:rPr kumimoji="1" lang="en-US" altLang="ja-JP" sz="2400" dirty="0" smtClean="0"/>
                <a:t>(</a:t>
              </a:r>
              <a:r>
                <a:rPr kumimoji="1" lang="en-US" altLang="ja-JP" sz="2400" i="1" dirty="0" smtClean="0"/>
                <a:t>R</a:t>
              </a:r>
              <a:r>
                <a:rPr kumimoji="1" lang="en-US" altLang="ja-JP" sz="2400" dirty="0" smtClean="0"/>
                <a:t>,</a:t>
              </a:r>
              <a:r>
                <a:rPr kumimoji="1" lang="en-US" altLang="ja-JP" sz="2400" i="1" dirty="0" smtClean="0"/>
                <a:t>T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</p:grp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14553"/>
              </p:ext>
            </p:extLst>
          </p:nvPr>
        </p:nvGraphicFramePr>
        <p:xfrm>
          <a:off x="1795008" y="2255500"/>
          <a:ext cx="5955051" cy="17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数式" r:id="rId4" imgW="3213100" imgH="965200" progId="Equation.3">
                  <p:embed/>
                </p:oleObj>
              </mc:Choice>
              <mc:Fallback>
                <p:oleObj name="数式" r:id="rId4" imgW="3213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008" y="2255500"/>
                        <a:ext cx="5955051" cy="179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894696" y="4051300"/>
            <a:ext cx="710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Laine</a:t>
            </a:r>
            <a:r>
              <a:rPr kumimoji="1" lang="en-US" altLang="ja-JP" dirty="0" smtClean="0"/>
              <a:t> et al (07), </a:t>
            </a:r>
            <a:r>
              <a:rPr kumimoji="1" lang="en-US" altLang="ja-JP" dirty="0" err="1" smtClean="0"/>
              <a:t>Beraudo</a:t>
            </a:r>
            <a:r>
              <a:rPr kumimoji="1" lang="en-US" altLang="ja-JP" dirty="0" smtClean="0"/>
              <a:t> et al (08), </a:t>
            </a:r>
            <a:r>
              <a:rPr kumimoji="1" lang="en-US" altLang="ja-JP" dirty="0" err="1" smtClean="0"/>
              <a:t>Brambilla</a:t>
            </a:r>
            <a:r>
              <a:rPr kumimoji="1" lang="en-US" altLang="ja-JP" dirty="0" smtClean="0"/>
              <a:t> et al (10), </a:t>
            </a:r>
            <a:r>
              <a:rPr kumimoji="1" lang="en-US" altLang="ja-JP" dirty="0" err="1" smtClean="0"/>
              <a:t>Rothkopf</a:t>
            </a:r>
            <a:r>
              <a:rPr kumimoji="1" lang="en-US" altLang="ja-JP" dirty="0" smtClean="0"/>
              <a:t> et al (12)</a:t>
            </a:r>
            <a:endParaRPr kumimoji="1" lang="ja-JP" altLang="en-US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41783"/>
              </p:ext>
            </p:extLst>
          </p:nvPr>
        </p:nvGraphicFramePr>
        <p:xfrm>
          <a:off x="3784777" y="4900110"/>
          <a:ext cx="5143323" cy="77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数式" r:id="rId6" imgW="3340100" imgH="469900" progId="Equation.3">
                  <p:embed/>
                </p:oleObj>
              </mc:Choice>
              <mc:Fallback>
                <p:oleObj name="数式" r:id="rId6" imgW="334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777" y="4900110"/>
                        <a:ext cx="5143323" cy="776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4152900" y="5579465"/>
            <a:ext cx="488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Some phenomenological applications using complex potential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67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Production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Heavy Quarks in Medium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Quarkonia</a:t>
            </a:r>
            <a:r>
              <a:rPr lang="en-US" altLang="ja-JP" dirty="0" smtClean="0"/>
              <a:t> in Medium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 &amp; Outlook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59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Real-time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Potential in Schrödinger equation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7" name="グループ化 54"/>
          <p:cNvGrpSpPr/>
          <p:nvPr/>
        </p:nvGrpSpPr>
        <p:grpSpPr>
          <a:xfrm>
            <a:off x="617221" y="4264287"/>
            <a:ext cx="3190221" cy="2092063"/>
            <a:chOff x="667742" y="4934981"/>
            <a:chExt cx="2232147" cy="1293814"/>
          </a:xfrm>
        </p:grpSpPr>
        <p:grpSp>
          <p:nvGrpSpPr>
            <p:cNvPr id="8" name="グループ化 43"/>
            <p:cNvGrpSpPr/>
            <p:nvPr/>
          </p:nvGrpSpPr>
          <p:grpSpPr>
            <a:xfrm>
              <a:off x="667742" y="4934981"/>
              <a:ext cx="2232147" cy="1293814"/>
              <a:chOff x="667742" y="4934981"/>
              <a:chExt cx="2232147" cy="1293814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>
                <a:off x="936239" y="5937504"/>
                <a:ext cx="18922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V="1">
                <a:off x="1106927" y="5035296"/>
                <a:ext cx="0" cy="1090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 rot="16200000">
                <a:off x="450298" y="5152425"/>
                <a:ext cx="757907" cy="32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σ(</a:t>
                </a:r>
                <a:r>
                  <a:rPr kumimoji="1" lang="en-US" altLang="ja-JP" sz="2400" dirty="0" err="1" smtClean="0"/>
                  <a:t>ω;</a:t>
                </a:r>
                <a:r>
                  <a:rPr kumimoji="1" lang="en-US" altLang="ja-JP" sz="2400" i="1" dirty="0" err="1" smtClean="0"/>
                  <a:t>R</a:t>
                </a:r>
                <a:r>
                  <a:rPr kumimoji="1" lang="en-US" altLang="ja-JP" sz="2400" dirty="0" err="1" smtClean="0"/>
                  <a:t>,</a:t>
                </a:r>
                <a:r>
                  <a:rPr kumimoji="1" lang="en-US" altLang="ja-JP" sz="2400" i="1" dirty="0" err="1" smtClean="0"/>
                  <a:t>T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2620738" y="5938250"/>
                <a:ext cx="279151" cy="28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ω</a:t>
                </a:r>
                <a:endParaRPr kumimoji="1" lang="ja-JP" altLang="en-US" sz="2400" dirty="0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flipV="1">
                <a:off x="1458918" y="5644896"/>
                <a:ext cx="0" cy="292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1930733" y="5644896"/>
                <a:ext cx="0" cy="2987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/>
              <p:cNvSpPr txBox="1"/>
              <p:nvPr/>
            </p:nvSpPr>
            <p:spPr>
              <a:xfrm>
                <a:off x="1183524" y="5943283"/>
                <a:ext cx="668362" cy="28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/>
                  <a:t>V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i="1" dirty="0" smtClean="0"/>
                  <a:t>R</a:t>
                </a:r>
                <a:r>
                  <a:rPr kumimoji="1" lang="en-US" altLang="ja-JP" sz="2400" dirty="0" smtClean="0"/>
                  <a:t>,</a:t>
                </a:r>
                <a:r>
                  <a:rPr kumimoji="1" lang="en-US" altLang="ja-JP" sz="2400" i="1" dirty="0" smtClean="0"/>
                  <a:t>T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 flipV="1">
                <a:off x="1491821" y="5468112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1528397" y="5465689"/>
                <a:ext cx="0" cy="4632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V="1">
                <a:off x="1564973" y="5644896"/>
                <a:ext cx="0" cy="2865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1961213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1997789" y="5468112"/>
                <a:ext cx="0" cy="4693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V="1">
                <a:off x="2034365" y="5644896"/>
                <a:ext cx="0" cy="2926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線矢印コネクタ 8"/>
            <p:cNvCxnSpPr/>
            <p:nvPr/>
          </p:nvCxnSpPr>
          <p:spPr>
            <a:xfrm>
              <a:off x="1339421" y="5730240"/>
              <a:ext cx="324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252531" y="5178479"/>
              <a:ext cx="624883" cy="28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Γ</a:t>
              </a:r>
              <a:r>
                <a:rPr kumimoji="1" lang="en-US" altLang="ja-JP" sz="2400" dirty="0" smtClean="0"/>
                <a:t>(</a:t>
              </a:r>
              <a:r>
                <a:rPr kumimoji="1" lang="en-US" altLang="ja-JP" sz="2400" i="1" dirty="0" smtClean="0"/>
                <a:t>R</a:t>
              </a:r>
              <a:r>
                <a:rPr kumimoji="1" lang="en-US" altLang="ja-JP" sz="2400" dirty="0" smtClean="0"/>
                <a:t>,</a:t>
              </a:r>
              <a:r>
                <a:rPr kumimoji="1" lang="en-US" altLang="ja-JP" sz="2400" i="1" dirty="0" smtClean="0"/>
                <a:t>T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</p:grp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71969"/>
              </p:ext>
            </p:extLst>
          </p:nvPr>
        </p:nvGraphicFramePr>
        <p:xfrm>
          <a:off x="3784777" y="4900110"/>
          <a:ext cx="5143323" cy="77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数式" r:id="rId4" imgW="3340100" imgH="469900" progId="Equation.3">
                  <p:embed/>
                </p:oleObj>
              </mc:Choice>
              <mc:Fallback>
                <p:oleObj name="数式" r:id="rId4" imgW="334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777" y="4900110"/>
                        <a:ext cx="5143323" cy="776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4152900" y="5579465"/>
            <a:ext cx="488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Some phenomenological applications using complex potential</a:t>
            </a:r>
            <a:endParaRPr kumimoji="1" lang="ja-JP" altLang="en-US" sz="2400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11" y="2100513"/>
            <a:ext cx="7610467" cy="26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Real-tim</a:t>
            </a:r>
            <a:r>
              <a:rPr lang="en-US" altLang="ja-JP" dirty="0" smtClean="0"/>
              <a:t>e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Complex potential as &lt;stochastic potential&gt;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00583"/>
              </p:ext>
            </p:extLst>
          </p:nvPr>
        </p:nvGraphicFramePr>
        <p:xfrm>
          <a:off x="1514475" y="2979851"/>
          <a:ext cx="51657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数式" r:id="rId3" imgW="3048000" imgH="1193800" progId="Equation.3">
                  <p:embed/>
                </p:oleObj>
              </mc:Choice>
              <mc:Fallback>
                <p:oleObj name="数式" r:id="rId3" imgW="30480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979851"/>
                        <a:ext cx="5165725" cy="195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32296" y="2333193"/>
            <a:ext cx="395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Unitary &amp; stochastic evolution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4196" y="3825664"/>
            <a:ext cx="769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Imaginary part f</a:t>
            </a:r>
            <a:r>
              <a:rPr lang="en-US" altLang="ja-JP" sz="2400" dirty="0" smtClean="0"/>
              <a:t>rom </a:t>
            </a:r>
            <a:r>
              <a:rPr lang="en-US" altLang="ja-JP" sz="2400" dirty="0" smtClean="0">
                <a:solidFill>
                  <a:srgbClr val="FF0000"/>
                </a:solidFill>
              </a:rPr>
              <a:t>averaging the random phase rotations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1096" y="4935651"/>
            <a:ext cx="2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Rothkopf</a:t>
            </a:r>
            <a:r>
              <a:rPr kumimoji="1" lang="en-US" altLang="ja-JP" dirty="0" smtClean="0"/>
              <a:t> (</a:t>
            </a:r>
            <a:r>
              <a:rPr lang="en-US" altLang="ja-JP" dirty="0" smtClean="0"/>
              <a:t>12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5300" y="5602137"/>
            <a:ext cx="4794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So far 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=</a:t>
            </a:r>
            <a:r>
              <a:rPr lang="en-US" altLang="en-US" sz="2800" dirty="0" smtClean="0">
                <a:solidFill>
                  <a:srgbClr val="FF0000"/>
                </a:solidFill>
              </a:rPr>
              <a:t>∞; what about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M</a:t>
            </a:r>
            <a:r>
              <a:rPr lang="en-US" altLang="en-US" sz="2800" dirty="0" smtClean="0">
                <a:solidFill>
                  <a:srgbClr val="FF0000"/>
                </a:solidFill>
              </a:rPr>
              <a:t>&lt;</a:t>
            </a:r>
            <a:r>
              <a:rPr lang="en-US" altLang="ja-JP" sz="2800" dirty="0" smtClean="0">
                <a:solidFill>
                  <a:srgbClr val="FF0000"/>
                </a:solidFill>
              </a:rPr>
              <a:t>∞?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5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Classical picture of the open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i="1" dirty="0" smtClean="0"/>
              <a:t>M</a:t>
            </a:r>
            <a:r>
              <a:rPr kumimoji="1" lang="en-US" altLang="ja-JP" dirty="0" smtClean="0"/>
              <a:t>=</a:t>
            </a:r>
            <a:r>
              <a:rPr lang="en-US" altLang="en-US" dirty="0" smtClean="0"/>
              <a:t>∞ or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&lt;</a:t>
            </a:r>
            <a:r>
              <a:rPr lang="en-US" altLang="ja-JP" dirty="0" smtClean="0"/>
              <a:t>∞ </a:t>
            </a:r>
            <a:r>
              <a:rPr lang="en-US" altLang="en-US" dirty="0" smtClean="0"/>
              <a:t>matters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pSp>
        <p:nvGrpSpPr>
          <p:cNvPr id="61" name="図形グループ 60"/>
          <p:cNvGrpSpPr/>
          <p:nvPr/>
        </p:nvGrpSpPr>
        <p:grpSpPr>
          <a:xfrm>
            <a:off x="2234899" y="3731852"/>
            <a:ext cx="2907917" cy="1614006"/>
            <a:chOff x="2459607" y="3849080"/>
            <a:chExt cx="2907917" cy="161400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459607" y="3849080"/>
              <a:ext cx="290791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0000FF"/>
                  </a:solidFill>
                </a:rPr>
                <a:t>Debye screened force</a:t>
              </a:r>
            </a:p>
            <a:p>
              <a:pPr algn="ctr"/>
              <a:r>
                <a:rPr kumimoji="1" lang="en-US" altLang="ja-JP" sz="2400" dirty="0" smtClean="0"/>
                <a:t>+ </a:t>
              </a:r>
            </a:p>
            <a:p>
              <a:pPr algn="ctr"/>
              <a:r>
                <a:rPr lang="en-US" altLang="ja-JP" sz="2400" dirty="0" smtClean="0">
                  <a:solidFill>
                    <a:srgbClr val="FF0000"/>
                  </a:solidFill>
                </a:rPr>
                <a:t>Fluctuation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111001" y="5001421"/>
              <a:ext cx="1490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Drag force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右中かっこ 63"/>
          <p:cNvSpPr/>
          <p:nvPr/>
        </p:nvSpPr>
        <p:spPr>
          <a:xfrm>
            <a:off x="5183555" y="3819772"/>
            <a:ext cx="175845" cy="908205"/>
          </a:xfrm>
          <a:prstGeom prst="rightBrac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2376077" y="4527137"/>
            <a:ext cx="2539277" cy="1412145"/>
            <a:chOff x="2376077" y="4527137"/>
            <a:chExt cx="2539277" cy="1412145"/>
          </a:xfrm>
        </p:grpSpPr>
        <p:sp>
          <p:nvSpPr>
            <p:cNvPr id="65" name="正方形/長方形 64"/>
            <p:cNvSpPr/>
            <p:nvPr/>
          </p:nvSpPr>
          <p:spPr>
            <a:xfrm>
              <a:off x="2824849" y="4527137"/>
              <a:ext cx="1643597" cy="803575"/>
            </a:xfrm>
            <a:prstGeom prst="rect">
              <a:avLst/>
            </a:prstGeom>
            <a:noFill/>
            <a:ln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2376077" y="5477617"/>
              <a:ext cx="2539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8000"/>
                  </a:solidFill>
                </a:rPr>
                <a:t>Langevin dynamics</a:t>
              </a:r>
              <a:endParaRPr kumimoji="1" lang="ja-JP" altLang="en-US" sz="2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924893" y="4065473"/>
            <a:ext cx="92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M</a:t>
            </a:r>
            <a:r>
              <a:rPr kumimoji="1" lang="en-US" altLang="ja-JP" sz="2400" dirty="0" smtClean="0"/>
              <a:t>=</a:t>
            </a:r>
            <a:r>
              <a:rPr lang="ja-JP" altLang="en-US" sz="2400" dirty="0" smtClean="0"/>
              <a:t>∞</a:t>
            </a:r>
            <a:endParaRPr kumimoji="1" lang="ja-JP" altLang="en-US" sz="24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37809" y="4939052"/>
            <a:ext cx="92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M</a:t>
            </a:r>
            <a:r>
              <a:rPr kumimoji="1" lang="en-US" altLang="ja-JP" sz="2400" dirty="0" smtClean="0"/>
              <a:t>&lt;</a:t>
            </a:r>
            <a:r>
              <a:rPr kumimoji="1" lang="ja-JP" altLang="en-US" sz="2400" dirty="0" smtClean="0"/>
              <a:t>∞</a:t>
            </a:r>
            <a:endParaRPr kumimoji="1" lang="ja-JP" altLang="en-US" sz="2400" dirty="0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5447320" y="3664420"/>
            <a:ext cx="3268971" cy="1183632"/>
            <a:chOff x="5447320" y="3762110"/>
            <a:chExt cx="3268971" cy="1183632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5447320" y="3762110"/>
              <a:ext cx="3149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(</a:t>
              </a:r>
              <a:r>
                <a:rPr lang="en-US" altLang="ja-JP" sz="2400" dirty="0"/>
                <a:t>s</a:t>
              </a:r>
              <a:r>
                <a:rPr kumimoji="1" lang="en-US" altLang="ja-JP" sz="2400" dirty="0" smtClean="0"/>
                <a:t>tochastic/complex) </a:t>
              </a:r>
            </a:p>
            <a:p>
              <a:r>
                <a:rPr kumimoji="1" lang="en-US" altLang="ja-JP" sz="2400" dirty="0" smtClean="0"/>
                <a:t>Potential force</a:t>
              </a:r>
              <a:endParaRPr kumimoji="1" lang="ja-JP" altLang="en-US" sz="24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450253" y="4484077"/>
              <a:ext cx="3266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ym typeface="Wingdings"/>
                </a:rPr>
                <a:t></a:t>
              </a:r>
              <a:r>
                <a:rPr kumimoji="1" lang="en-US" altLang="ja-JP" sz="2400" dirty="0" smtClean="0"/>
                <a:t>Hamiltonian dynamics</a:t>
              </a:r>
              <a:endParaRPr kumimoji="1" lang="ja-JP" altLang="en-US" sz="2400" dirty="0"/>
            </a:p>
          </p:txBody>
        </p:sp>
      </p:grpSp>
      <p:grpSp>
        <p:nvGrpSpPr>
          <p:cNvPr id="72" name="図形グループ 71"/>
          <p:cNvGrpSpPr/>
          <p:nvPr/>
        </p:nvGrpSpPr>
        <p:grpSpPr>
          <a:xfrm>
            <a:off x="5226537" y="4905202"/>
            <a:ext cx="3799688" cy="891452"/>
            <a:chOff x="5294920" y="5032199"/>
            <a:chExt cx="3799688" cy="891452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5450228" y="5032199"/>
              <a:ext cx="2649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Non-</a:t>
              </a:r>
              <a:r>
                <a:rPr lang="en-US" altLang="ja-JP" sz="2400" dirty="0"/>
                <a:t>p</a:t>
              </a:r>
              <a:r>
                <a:rPr kumimoji="1" lang="en-US" altLang="ja-JP" sz="2400" dirty="0" smtClean="0"/>
                <a:t>otential force</a:t>
              </a:r>
              <a:endParaRPr kumimoji="1" lang="ja-JP" altLang="en-US" sz="24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294920" y="5461986"/>
              <a:ext cx="3799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ym typeface="Wingdings"/>
                </a:rPr>
                <a:t>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Not</a:t>
              </a:r>
              <a:r>
                <a:rPr lang="en-US" altLang="ja-JP" sz="2400" dirty="0" smtClean="0"/>
                <a:t> Hamiltonian dynamics</a:t>
              </a:r>
              <a:endParaRPr kumimoji="1" lang="ja-JP" altLang="en-US" sz="2400" dirty="0"/>
            </a:p>
          </p:txBody>
        </p:sp>
      </p:grpSp>
      <p:sp>
        <p:nvSpPr>
          <p:cNvPr id="57" name="日付プレースホルダ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8" name="フッター プレースホルダ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cxnSp>
        <p:nvCxnSpPr>
          <p:cNvPr id="32" name="直線コネクタ 31"/>
          <p:cNvCxnSpPr>
            <a:endCxn id="63" idx="1"/>
          </p:cNvCxnSpPr>
          <p:nvPr/>
        </p:nvCxnSpPr>
        <p:spPr>
          <a:xfrm>
            <a:off x="4468446" y="5136035"/>
            <a:ext cx="91339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031907" y="4937115"/>
            <a:ext cx="7950614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図形グループ 30"/>
          <p:cNvGrpSpPr/>
          <p:nvPr/>
        </p:nvGrpSpPr>
        <p:grpSpPr>
          <a:xfrm>
            <a:off x="1428262" y="2257678"/>
            <a:ext cx="4415691" cy="1391139"/>
            <a:chOff x="1428262" y="2257678"/>
            <a:chExt cx="4415691" cy="1391139"/>
          </a:xfrm>
        </p:grpSpPr>
        <p:grpSp>
          <p:nvGrpSpPr>
            <p:cNvPr id="42" name="図形グループ 41"/>
            <p:cNvGrpSpPr/>
            <p:nvPr/>
          </p:nvGrpSpPr>
          <p:grpSpPr>
            <a:xfrm>
              <a:off x="1428262" y="2257678"/>
              <a:ext cx="4415691" cy="1391139"/>
              <a:chOff x="1428262" y="2257678"/>
              <a:chExt cx="4415691" cy="1391139"/>
            </a:xfrm>
          </p:grpSpPr>
          <p:grpSp>
            <p:nvGrpSpPr>
              <p:cNvPr id="4" name="図形グループ 3"/>
              <p:cNvGrpSpPr/>
              <p:nvPr/>
            </p:nvGrpSpPr>
            <p:grpSpPr>
              <a:xfrm>
                <a:off x="1428262" y="2257678"/>
                <a:ext cx="4415691" cy="1391139"/>
                <a:chOff x="1428262" y="2257678"/>
                <a:chExt cx="4415691" cy="1391139"/>
              </a:xfrm>
            </p:grpSpPr>
            <p:grpSp>
              <p:nvGrpSpPr>
                <p:cNvPr id="30" name="図形グループ 29"/>
                <p:cNvGrpSpPr/>
                <p:nvPr/>
              </p:nvGrpSpPr>
              <p:grpSpPr>
                <a:xfrm>
                  <a:off x="1428262" y="2257678"/>
                  <a:ext cx="4415691" cy="1391139"/>
                  <a:chOff x="1428262" y="2619131"/>
                  <a:chExt cx="4415691" cy="1391139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2159000" y="3282463"/>
                    <a:ext cx="431800" cy="410307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円/楕円 7"/>
                  <p:cNvSpPr/>
                  <p:nvPr/>
                </p:nvSpPr>
                <p:spPr>
                  <a:xfrm>
                    <a:off x="4665785" y="3282463"/>
                    <a:ext cx="431800" cy="410307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左右矢印 8"/>
                  <p:cNvSpPr/>
                  <p:nvPr/>
                </p:nvSpPr>
                <p:spPr>
                  <a:xfrm>
                    <a:off x="2881923" y="3282463"/>
                    <a:ext cx="1484923" cy="410307"/>
                  </a:xfrm>
                  <a:prstGeom prst="leftRightArrow">
                    <a:avLst/>
                  </a:prstGeom>
                  <a:solidFill>
                    <a:srgbClr val="0000FF"/>
                  </a:solidFill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円/楕円 10"/>
                  <p:cNvSpPr/>
                  <p:nvPr/>
                </p:nvSpPr>
                <p:spPr>
                  <a:xfrm>
                    <a:off x="1846385" y="2960077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円/楕円 11"/>
                  <p:cNvSpPr/>
                  <p:nvPr/>
                </p:nvSpPr>
                <p:spPr>
                  <a:xfrm>
                    <a:off x="1846385" y="3282463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円/楕円 12"/>
                  <p:cNvSpPr/>
                  <p:nvPr/>
                </p:nvSpPr>
                <p:spPr>
                  <a:xfrm>
                    <a:off x="2532185" y="2897554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円/楕円 13"/>
                  <p:cNvSpPr/>
                  <p:nvPr/>
                </p:nvSpPr>
                <p:spPr>
                  <a:xfrm>
                    <a:off x="1998785" y="3692770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円/楕円 14"/>
                  <p:cNvSpPr/>
                  <p:nvPr/>
                </p:nvSpPr>
                <p:spPr>
                  <a:xfrm>
                    <a:off x="1471246" y="3629270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円/楕円 15"/>
                  <p:cNvSpPr/>
                  <p:nvPr/>
                </p:nvSpPr>
                <p:spPr>
                  <a:xfrm>
                    <a:off x="2731481" y="3756270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円/楕円 16"/>
                  <p:cNvSpPr/>
                  <p:nvPr/>
                </p:nvSpPr>
                <p:spPr>
                  <a:xfrm>
                    <a:off x="3327401" y="2985477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円/楕円 17"/>
                  <p:cNvSpPr/>
                  <p:nvPr/>
                </p:nvSpPr>
                <p:spPr>
                  <a:xfrm>
                    <a:off x="4275016" y="2921977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円/楕円 18"/>
                  <p:cNvSpPr/>
                  <p:nvPr/>
                </p:nvSpPr>
                <p:spPr>
                  <a:xfrm>
                    <a:off x="4548555" y="3819770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円/楕円 20"/>
                  <p:cNvSpPr/>
                  <p:nvPr/>
                </p:nvSpPr>
                <p:spPr>
                  <a:xfrm>
                    <a:off x="4822093" y="3023577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円/楕円 21"/>
                  <p:cNvSpPr/>
                  <p:nvPr/>
                </p:nvSpPr>
                <p:spPr>
                  <a:xfrm>
                    <a:off x="5242170" y="3668347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/楕円 22"/>
                  <p:cNvSpPr/>
                  <p:nvPr/>
                </p:nvSpPr>
                <p:spPr>
                  <a:xfrm>
                    <a:off x="5183555" y="3088054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円/楕円 23"/>
                  <p:cNvSpPr/>
                  <p:nvPr/>
                </p:nvSpPr>
                <p:spPr>
                  <a:xfrm>
                    <a:off x="4632570" y="2647461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円/楕円 24"/>
                  <p:cNvSpPr/>
                  <p:nvPr/>
                </p:nvSpPr>
                <p:spPr>
                  <a:xfrm>
                    <a:off x="1428262" y="3088054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円/楕円 25"/>
                  <p:cNvSpPr/>
                  <p:nvPr/>
                </p:nvSpPr>
                <p:spPr>
                  <a:xfrm>
                    <a:off x="5726723" y="3282463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円/楕円 26"/>
                  <p:cNvSpPr/>
                  <p:nvPr/>
                </p:nvSpPr>
                <p:spPr>
                  <a:xfrm>
                    <a:off x="5300785" y="2770554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円/楕円 27"/>
                  <p:cNvSpPr/>
                  <p:nvPr/>
                </p:nvSpPr>
                <p:spPr>
                  <a:xfrm>
                    <a:off x="3718170" y="3883270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円/楕円 28"/>
                  <p:cNvSpPr/>
                  <p:nvPr/>
                </p:nvSpPr>
                <p:spPr>
                  <a:xfrm>
                    <a:off x="2272324" y="2619131"/>
                    <a:ext cx="117230" cy="127000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8" name="図形グループ 37"/>
                <p:cNvGrpSpPr/>
                <p:nvPr/>
              </p:nvGrpSpPr>
              <p:grpSpPr>
                <a:xfrm>
                  <a:off x="4392246" y="2770525"/>
                  <a:ext cx="447015" cy="210573"/>
                  <a:chOff x="4392246" y="2770525"/>
                  <a:chExt cx="447015" cy="210573"/>
                </a:xfrm>
              </p:grpSpPr>
              <p:cxnSp>
                <p:nvCxnSpPr>
                  <p:cNvPr id="33" name="直線コネクタ 32"/>
                  <p:cNvCxnSpPr>
                    <a:stCxn id="21" idx="3"/>
                    <a:endCxn id="8" idx="1"/>
                  </p:cNvCxnSpPr>
                  <p:nvPr/>
                </p:nvCxnSpPr>
                <p:spPr>
                  <a:xfrm flipH="1">
                    <a:off x="4729021" y="2770525"/>
                    <a:ext cx="110240" cy="21057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>
                    <a:stCxn id="8" idx="1"/>
                  </p:cNvCxnSpPr>
                  <p:nvPr/>
                </p:nvCxnSpPr>
                <p:spPr>
                  <a:xfrm flipH="1" flipV="1">
                    <a:off x="4392246" y="2853601"/>
                    <a:ext cx="336775" cy="127497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図形グループ 38"/>
                <p:cNvGrpSpPr/>
                <p:nvPr/>
              </p:nvGrpSpPr>
              <p:grpSpPr>
                <a:xfrm>
                  <a:off x="2202401" y="3271229"/>
                  <a:ext cx="546248" cy="291878"/>
                  <a:chOff x="4392247" y="2561724"/>
                  <a:chExt cx="546248" cy="291878"/>
                </a:xfrm>
              </p:grpSpPr>
              <p:cxnSp>
                <p:nvCxnSpPr>
                  <p:cNvPr id="40" name="直線コネクタ 39"/>
                  <p:cNvCxnSpPr>
                    <a:stCxn id="16" idx="1"/>
                    <a:endCxn id="7" idx="5"/>
                  </p:cNvCxnSpPr>
                  <p:nvPr/>
                </p:nvCxnSpPr>
                <p:spPr>
                  <a:xfrm flipH="1" flipV="1">
                    <a:off x="4717410" y="2561724"/>
                    <a:ext cx="221085" cy="142187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>
                    <a:stCxn id="7" idx="5"/>
                  </p:cNvCxnSpPr>
                  <p:nvPr/>
                </p:nvCxnSpPr>
                <p:spPr>
                  <a:xfrm flipH="1">
                    <a:off x="4392247" y="2561724"/>
                    <a:ext cx="325163" cy="29187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図形グループ 45"/>
                <p:cNvGrpSpPr/>
                <p:nvPr/>
              </p:nvGrpSpPr>
              <p:grpSpPr>
                <a:xfrm>
                  <a:off x="1963615" y="2725624"/>
                  <a:ext cx="308709" cy="258886"/>
                  <a:chOff x="4956491" y="2399828"/>
                  <a:chExt cx="308709" cy="258886"/>
                </a:xfrm>
              </p:grpSpPr>
              <p:cxnSp>
                <p:nvCxnSpPr>
                  <p:cNvPr id="47" name="直線コネクタ 46"/>
                  <p:cNvCxnSpPr>
                    <a:stCxn id="12" idx="6"/>
                    <a:endCxn id="7" idx="1"/>
                  </p:cNvCxnSpPr>
                  <p:nvPr/>
                </p:nvCxnSpPr>
                <p:spPr>
                  <a:xfrm flipV="1">
                    <a:off x="4956491" y="2655302"/>
                    <a:ext cx="258621" cy="341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>
                    <a:stCxn id="7" idx="1"/>
                  </p:cNvCxnSpPr>
                  <p:nvPr/>
                </p:nvCxnSpPr>
                <p:spPr>
                  <a:xfrm flipV="1">
                    <a:off x="5215112" y="2399828"/>
                    <a:ext cx="50088" cy="25547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図形グループ 52"/>
                <p:cNvGrpSpPr/>
                <p:nvPr/>
              </p:nvGrpSpPr>
              <p:grpSpPr>
                <a:xfrm>
                  <a:off x="4939323" y="3271229"/>
                  <a:ext cx="320015" cy="291878"/>
                  <a:chOff x="4786923" y="3118829"/>
                  <a:chExt cx="320015" cy="291878"/>
                </a:xfrm>
              </p:grpSpPr>
              <p:cxnSp>
                <p:nvCxnSpPr>
                  <p:cNvPr id="54" name="直線コネクタ 53"/>
                  <p:cNvCxnSpPr>
                    <a:stCxn id="22" idx="1"/>
                    <a:endCxn id="8" idx="5"/>
                  </p:cNvCxnSpPr>
                  <p:nvPr/>
                </p:nvCxnSpPr>
                <p:spPr>
                  <a:xfrm flipH="1" flipV="1">
                    <a:off x="4881949" y="3118829"/>
                    <a:ext cx="224989" cy="5426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>
                    <a:stCxn id="8" idx="5"/>
                  </p:cNvCxnSpPr>
                  <p:nvPr/>
                </p:nvCxnSpPr>
                <p:spPr>
                  <a:xfrm flipH="1">
                    <a:off x="4786923" y="3118829"/>
                    <a:ext cx="95026" cy="29187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円/楕円 74"/>
              <p:cNvSpPr/>
              <p:nvPr/>
            </p:nvSpPr>
            <p:spPr>
              <a:xfrm>
                <a:off x="3784602" y="2853601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3386016" y="3349916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3870570" y="3361609"/>
                <a:ext cx="117230" cy="127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" name="円/楕円 77"/>
            <p:cNvSpPr/>
            <p:nvPr/>
          </p:nvSpPr>
          <p:spPr>
            <a:xfrm>
              <a:off x="3359538" y="2991559"/>
              <a:ext cx="117230" cy="127000"/>
            </a:xfrm>
            <a:prstGeom prst="ellipse">
              <a:avLst/>
            </a:prstGeom>
            <a:ln w="19050" cmpd="sng"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3638062" y="3145080"/>
              <a:ext cx="117230" cy="127000"/>
            </a:xfrm>
            <a:prstGeom prst="ellips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413500" y="1866900"/>
            <a:ext cx="2366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Svetitsky</a:t>
            </a:r>
            <a:r>
              <a:rPr kumimoji="1" lang="en-US" altLang="ja-JP" dirty="0" smtClean="0"/>
              <a:t> (88)</a:t>
            </a:r>
          </a:p>
          <a:p>
            <a:r>
              <a:rPr kumimoji="1" lang="en-US" altLang="ja-JP" dirty="0" smtClean="0"/>
              <a:t>Young &amp; </a:t>
            </a:r>
            <a:r>
              <a:rPr kumimoji="1" lang="en-US" altLang="ja-JP" dirty="0" err="1" smtClean="0"/>
              <a:t>Shuryak</a:t>
            </a:r>
            <a:r>
              <a:rPr kumimoji="1" lang="en-US" altLang="ja-JP" dirty="0" smtClean="0"/>
              <a:t> (09)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Quantum counter part:</a:t>
            </a:r>
          </a:p>
          <a:p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(13)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45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Open quantum system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Basics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EDBA-ECED-644C-BD38-E374D374497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07115" y="2238375"/>
          <a:ext cx="30448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数式" r:id="rId3" imgW="1536126" imgH="647631" progId="Equation.3">
                  <p:embed/>
                </p:oleObj>
              </mc:Choice>
              <mc:Fallback>
                <p:oleObj name="数式" r:id="rId3" imgW="1536126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115" y="2238375"/>
                        <a:ext cx="30448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19585"/>
              </p:ext>
            </p:extLst>
          </p:nvPr>
        </p:nvGraphicFramePr>
        <p:xfrm>
          <a:off x="2246313" y="4365625"/>
          <a:ext cx="5938837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数式" r:id="rId5" imgW="2997200" imgH="889000" progId="Equation.3">
                  <p:embed/>
                </p:oleObj>
              </mc:Choice>
              <mc:Fallback>
                <p:oleObj name="数式" r:id="rId5" imgW="2997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4365625"/>
                        <a:ext cx="5938837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10"/>
          <p:cNvSpPr/>
          <p:nvPr/>
        </p:nvSpPr>
        <p:spPr>
          <a:xfrm>
            <a:off x="2590800" y="3606419"/>
            <a:ext cx="298704" cy="39255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3584" y="219456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Hilbert space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7488" y="2895600"/>
            <a:ext cx="313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von Neumann equation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1561" y="3557651"/>
            <a:ext cx="295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Trace out the environment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9680" y="4167828"/>
            <a:ext cx="312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Reduced density matrix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3584" y="4976304"/>
            <a:ext cx="226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Master equation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02984" y="5560486"/>
            <a:ext cx="197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(Markovian limit)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9615" y="1417638"/>
            <a:ext cx="2828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</a:t>
            </a:r>
            <a:r>
              <a:rPr kumimoji="1" lang="en-US" altLang="ja-JP" sz="2000" dirty="0" smtClean="0"/>
              <a:t>ys = heavy quarks</a:t>
            </a:r>
          </a:p>
          <a:p>
            <a:r>
              <a:rPr lang="en-US" altLang="ja-JP" sz="2000" dirty="0" smtClean="0"/>
              <a:t>env = gluons, light quarks</a:t>
            </a:r>
            <a:endParaRPr kumimoji="1" lang="ja-JP" altLang="en-US" sz="2000" dirty="0"/>
          </a:p>
        </p:txBody>
      </p:sp>
      <p:sp>
        <p:nvSpPr>
          <p:cNvPr id="19" name="左中かっこ 18"/>
          <p:cNvSpPr/>
          <p:nvPr/>
        </p:nvSpPr>
        <p:spPr>
          <a:xfrm>
            <a:off x="5913120" y="1600200"/>
            <a:ext cx="166495" cy="4358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58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Quantum Brownian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altLang="ja-JP" dirty="0" err="1" smtClean="0"/>
              <a:t>Langevin</a:t>
            </a:r>
            <a:r>
              <a:rPr lang="en-US" altLang="ja-JP" dirty="0" smtClean="0"/>
              <a:t> dynamics + Debye screening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24</a:t>
            </a:fld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 rot="5400000">
            <a:off x="1772001" y="2754684"/>
            <a:ext cx="3157950" cy="3273573"/>
            <a:chOff x="1739643" y="2575892"/>
            <a:chExt cx="3157950" cy="3273573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1790456" y="2575892"/>
              <a:ext cx="3107137" cy="3273573"/>
              <a:chOff x="1745736" y="2575892"/>
              <a:chExt cx="3107137" cy="3273573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3514756" y="4884346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rot="16200000" flipH="1">
                <a:off x="1511748" y="3010994"/>
                <a:ext cx="755971" cy="287996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rot="16200000" flipH="1" flipV="1">
                <a:off x="1481047" y="5168654"/>
                <a:ext cx="820353" cy="290974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036709" y="3532977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641967" y="3299881"/>
                <a:ext cx="226522" cy="2330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641967" y="3532978"/>
                <a:ext cx="226522" cy="2267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/>
              <p:cNvSpPr txBox="1"/>
              <p:nvPr/>
            </p:nvSpPr>
            <p:spPr>
              <a:xfrm rot="16200000">
                <a:off x="1829840" y="2561217"/>
                <a:ext cx="339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 rot="16200000">
                <a:off x="1785315" y="5494808"/>
                <a:ext cx="339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206642" y="3127870"/>
                <a:ext cx="293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 rot="16200000">
                <a:off x="2772505" y="3066143"/>
                <a:ext cx="414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 rot="16200000">
                <a:off x="2750861" y="3482475"/>
                <a:ext cx="453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2036709" y="3515088"/>
                <a:ext cx="0" cy="1388877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>
                <a:endCxn id="35" idx="2"/>
              </p:cNvCxnSpPr>
              <p:nvPr/>
            </p:nvCxnSpPr>
            <p:spPr>
              <a:xfrm rot="16200000">
                <a:off x="2480377" y="3781046"/>
                <a:ext cx="0" cy="88733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036709" y="4903965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630327" y="4903965"/>
                <a:ext cx="238162" cy="26002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H="1">
                <a:off x="2641967" y="4618394"/>
                <a:ext cx="226522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 rot="16200000">
                <a:off x="2749016" y="4901695"/>
                <a:ext cx="45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 rot="16200000">
                <a:off x="2774419" y="4363927"/>
                <a:ext cx="436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180302" y="4405803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 rot="16200000">
                <a:off x="3445719" y="4081336"/>
                <a:ext cx="2444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Independent </a:t>
                </a:r>
                <a:r>
                  <a:rPr kumimoji="1" lang="en-US" altLang="ja-JP" dirty="0" smtClean="0"/>
                  <a:t>scatterings</a:t>
                </a:r>
                <a:endParaRPr kumimoji="1" lang="ja-JP" altLang="en-US" dirty="0"/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 rot="16200000" flipH="1">
                <a:off x="3851478" y="5125209"/>
                <a:ext cx="755999" cy="287999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4082073" y="3507578"/>
                <a:ext cx="0" cy="1388877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16200000" flipH="1" flipV="1">
                <a:off x="3854023" y="3008817"/>
                <a:ext cx="751620" cy="287999"/>
              </a:xfrm>
              <a:prstGeom prst="line">
                <a:avLst/>
              </a:prstGeom>
              <a:ln w="57150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35" idx="6"/>
              </p:cNvCxnSpPr>
              <p:nvPr/>
            </p:nvCxnSpPr>
            <p:spPr>
              <a:xfrm rot="16200000">
                <a:off x="3689157" y="3842009"/>
                <a:ext cx="0" cy="76540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円/楕円 34"/>
              <p:cNvSpPr/>
              <p:nvPr/>
            </p:nvSpPr>
            <p:spPr>
              <a:xfrm>
                <a:off x="2924042" y="4020292"/>
                <a:ext cx="382412" cy="40883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180302" y="3755605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3505812" y="3540538"/>
                <a:ext cx="605258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3613118" y="4378331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610194" y="3735986"/>
                <a:ext cx="461665" cy="37151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dirty="0" smtClean="0"/>
                  <a:t>. . . </a:t>
                </a:r>
                <a:endParaRPr kumimoji="1" lang="ja-JP" altLang="en-US" dirty="0"/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 flipH="1">
                <a:off x="3286775" y="3533766"/>
                <a:ext cx="226522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3275993" y="3267157"/>
                <a:ext cx="229819" cy="28557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3286797" y="4881534"/>
                <a:ext cx="215718" cy="2628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H="1" flipV="1">
                <a:off x="3275993" y="4598775"/>
                <a:ext cx="239186" cy="2831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円弧 8"/>
            <p:cNvSpPr/>
            <p:nvPr/>
          </p:nvSpPr>
          <p:spPr>
            <a:xfrm rot="10800000">
              <a:off x="1826431" y="4345943"/>
              <a:ext cx="453585" cy="429306"/>
            </a:xfrm>
            <a:prstGeom prst="arc">
              <a:avLst>
                <a:gd name="adj1" fmla="val 16200000"/>
                <a:gd name="adj2" fmla="val 5709355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739643" y="4452472"/>
              <a:ext cx="226793" cy="22960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5575300" y="2789042"/>
            <a:ext cx="321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 order processes</a:t>
            </a:r>
            <a:endParaRPr kumimoji="1" lang="ja-JP" altLang="en-US" sz="2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553200" y="5491405"/>
            <a:ext cx="154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Akamatsu</a:t>
            </a:r>
            <a:r>
              <a:rPr kumimoji="1" lang="en-US" altLang="ja-JP" dirty="0" smtClean="0"/>
              <a:t> (13)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844932" y="3747898"/>
            <a:ext cx="285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 smtClean="0"/>
              <a:t>hallow bound states</a:t>
            </a:r>
          </a:p>
          <a:p>
            <a:r>
              <a:rPr lang="en-US" altLang="ja-JP" sz="2400" dirty="0"/>
              <a:t>&amp;</a:t>
            </a:r>
            <a:r>
              <a:rPr lang="en-US" altLang="ja-JP" sz="2400" dirty="0" smtClean="0"/>
              <a:t> unbound states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4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Quantum optics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Level transitions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87" y="2489200"/>
            <a:ext cx="3832118" cy="30099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2501899"/>
            <a:ext cx="3721100" cy="266006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19700" y="5981700"/>
            <a:ext cx="299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Borghini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Gombeaud</a:t>
            </a:r>
            <a:r>
              <a:rPr kumimoji="1" lang="en-US" altLang="ja-JP" dirty="0" smtClean="0"/>
              <a:t> (11,12)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65700" y="1816100"/>
            <a:ext cx="253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Deep bound states</a:t>
            </a:r>
            <a:endParaRPr kumimoji="1" lang="ja-JP" altLang="en-US" sz="24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207809"/>
              </p:ext>
            </p:extLst>
          </p:nvPr>
        </p:nvGraphicFramePr>
        <p:xfrm>
          <a:off x="2835275" y="5199511"/>
          <a:ext cx="4962525" cy="76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数式" r:id="rId5" imgW="2946400" imgH="457200" progId="Equation.3">
                  <p:embed/>
                </p:oleObj>
              </mc:Choice>
              <mc:Fallback>
                <p:oleObj name="数式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5199511"/>
                        <a:ext cx="4962525" cy="76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66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u="sng" dirty="0"/>
              <a:t>5</a:t>
            </a:r>
            <a:r>
              <a:rPr kumimoji="1" lang="en-US" altLang="ja-JP" u="sng" dirty="0" smtClean="0"/>
              <a:t>. Summary &amp; Outlook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Single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HQ</a:t>
            </a:r>
            <a:r>
              <a:rPr kumimoji="1" lang="en-US" altLang="ja-JP" dirty="0" smtClean="0"/>
              <a:t>s: energy loss &amp; diffusion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lots of phenomenological works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R</a:t>
            </a:r>
            <a:r>
              <a:rPr lang="en-US" altLang="ja-JP" baseline="-25000" dirty="0" smtClean="0"/>
              <a:t>AA</a:t>
            </a:r>
            <a:r>
              <a:rPr lang="en-US" altLang="ja-JP" dirty="0" smtClean="0"/>
              <a:t>, 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 and azimuthal correlation </a:t>
            </a:r>
          </a:p>
          <a:p>
            <a:endParaRPr lang="en-US" altLang="ja-JP" dirty="0" smtClean="0"/>
          </a:p>
          <a:p>
            <a:r>
              <a:rPr lang="en-US" altLang="ja-JP" dirty="0" err="1" smtClean="0"/>
              <a:t>Quarkonia</a:t>
            </a:r>
            <a:r>
              <a:rPr lang="en-US" altLang="ja-JP" dirty="0" smtClean="0"/>
              <a:t>: open quantum system</a:t>
            </a:r>
          </a:p>
          <a:p>
            <a:pPr marL="0" indent="0">
              <a:buNone/>
            </a:pPr>
            <a:r>
              <a:rPr lang="en-US" altLang="ja-JP" dirty="0" smtClean="0"/>
              <a:t>         complex potential triggers a paradigm shift</a:t>
            </a:r>
          </a:p>
          <a:p>
            <a:pPr marL="0" indent="0">
              <a:buNone/>
            </a:pPr>
            <a:r>
              <a:rPr lang="en-US" altLang="ja-JP" dirty="0" smtClean="0"/>
              <a:t>         quantum BM &amp; quantum optics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9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4178" y="2875002"/>
            <a:ext cx="2935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i="1" dirty="0" smtClean="0"/>
              <a:t>Backup</a:t>
            </a:r>
            <a:endParaRPr kumimoji="1" lang="ja-JP" alt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39998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Factorization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Heavy quarks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412612" y="2859230"/>
            <a:ext cx="8230143" cy="3167736"/>
            <a:chOff x="412612" y="2859230"/>
            <a:chExt cx="8230143" cy="3167736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412612" y="2859230"/>
              <a:ext cx="8230143" cy="3167736"/>
              <a:chOff x="412612" y="2859230"/>
              <a:chExt cx="8230143" cy="316773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928519" y="2859230"/>
                <a:ext cx="432048" cy="129614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928519" y="4730822"/>
                <a:ext cx="432048" cy="129614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矢印コネクタ 14"/>
              <p:cNvCxnSpPr>
                <a:stCxn id="13" idx="5"/>
              </p:cNvCxnSpPr>
              <p:nvPr/>
            </p:nvCxnSpPr>
            <p:spPr>
              <a:xfrm>
                <a:off x="1297295" y="3965558"/>
                <a:ext cx="351304" cy="33383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>
                <a:stCxn id="14" idx="7"/>
              </p:cNvCxnSpPr>
              <p:nvPr/>
            </p:nvCxnSpPr>
            <p:spPr>
              <a:xfrm flipV="1">
                <a:off x="1297295" y="4514798"/>
                <a:ext cx="351304" cy="40584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3134205" y="4382230"/>
                <a:ext cx="61249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6423452" y="4373440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グループ化 46"/>
              <p:cNvGrpSpPr/>
              <p:nvPr/>
            </p:nvGrpSpPr>
            <p:grpSpPr>
              <a:xfrm>
                <a:off x="3873765" y="3709378"/>
                <a:ext cx="2350156" cy="1872208"/>
                <a:chOff x="2802679" y="3573016"/>
                <a:chExt cx="2350156" cy="1872208"/>
              </a:xfrm>
            </p:grpSpPr>
            <p:sp>
              <p:nvSpPr>
                <p:cNvPr id="37" name="角丸四角形 36"/>
                <p:cNvSpPr/>
                <p:nvPr/>
              </p:nvSpPr>
              <p:spPr>
                <a:xfrm>
                  <a:off x="3062065" y="4509120"/>
                  <a:ext cx="1800200" cy="79208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b="1" dirty="0" smtClean="0">
                      <a:solidFill>
                        <a:schemeClr val="tx1"/>
                      </a:solidFill>
                    </a:rPr>
                    <a:t>流体時空発展</a:t>
                  </a:r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円/楕円 37"/>
                <p:cNvSpPr/>
                <p:nvPr/>
              </p:nvSpPr>
              <p:spPr>
                <a:xfrm>
                  <a:off x="3282555" y="3717032"/>
                  <a:ext cx="216024" cy="215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上下矢印 38"/>
                <p:cNvSpPr/>
                <p:nvPr/>
              </p:nvSpPr>
              <p:spPr>
                <a:xfrm>
                  <a:off x="3282555" y="4103349"/>
                  <a:ext cx="216024" cy="288032"/>
                </a:xfrm>
                <a:prstGeom prst="up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2802679" y="3573016"/>
                  <a:ext cx="2350156" cy="1872208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3547966" y="4005055"/>
                  <a:ext cx="15535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>
                      <a:solidFill>
                        <a:srgbClr val="FF0000"/>
                      </a:solidFill>
                    </a:rPr>
                    <a:t>i</a:t>
                  </a:r>
                  <a:r>
                    <a:rPr kumimoji="1" lang="en-US" altLang="ja-JP" sz="2400" dirty="0" smtClean="0">
                      <a:solidFill>
                        <a:srgbClr val="FF0000"/>
                      </a:solidFill>
                    </a:rPr>
                    <a:t>nteraction</a:t>
                  </a:r>
                  <a:endParaRPr kumimoji="1"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テキスト ボックス 19"/>
              <p:cNvSpPr txBox="1"/>
              <p:nvPr/>
            </p:nvSpPr>
            <p:spPr>
              <a:xfrm>
                <a:off x="1762878" y="3047349"/>
                <a:ext cx="1594607" cy="461665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/>
                  <a:t>production</a:t>
                </a:r>
                <a:endParaRPr kumimoji="1" lang="ja-JP" altLang="en-US" sz="2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4300708" y="3047349"/>
                <a:ext cx="1366931" cy="46166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evolution</a:t>
                </a:r>
                <a:endParaRPr kumimoji="1" lang="ja-JP" altLang="en-US" sz="24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 rot="5400000">
                <a:off x="-477866" y="4165177"/>
                <a:ext cx="2242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Nuclear collision</a:t>
                </a:r>
                <a:endParaRPr kumimoji="1" lang="ja-JP" altLang="en-US" sz="2400" dirty="0"/>
              </a:p>
            </p:txBody>
          </p:sp>
          <p:grpSp>
            <p:nvGrpSpPr>
              <p:cNvPr id="23" name="グループ化 45"/>
              <p:cNvGrpSpPr/>
              <p:nvPr/>
            </p:nvGrpSpPr>
            <p:grpSpPr>
              <a:xfrm>
                <a:off x="1762878" y="3772103"/>
                <a:ext cx="1207817" cy="1728192"/>
                <a:chOff x="691792" y="3635741"/>
                <a:chExt cx="1207817" cy="1728192"/>
              </a:xfrm>
            </p:grpSpPr>
            <p:sp>
              <p:nvSpPr>
                <p:cNvPr id="31" name="爆発 2 30"/>
                <p:cNvSpPr/>
                <p:nvPr/>
              </p:nvSpPr>
              <p:spPr>
                <a:xfrm>
                  <a:off x="1286428" y="4437112"/>
                  <a:ext cx="432048" cy="792088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1367102" y="3786361"/>
                  <a:ext cx="216024" cy="2159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加算記号 32"/>
                <p:cNvSpPr/>
                <p:nvPr/>
              </p:nvSpPr>
              <p:spPr>
                <a:xfrm>
                  <a:off x="1330526" y="4112108"/>
                  <a:ext cx="288032" cy="266328"/>
                </a:xfrm>
                <a:prstGeom prst="mathPl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1069581" y="3635741"/>
                  <a:ext cx="830028" cy="1728192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6" name="直線矢印コネクタ 35"/>
                <p:cNvCxnSpPr>
                  <a:endCxn id="32" idx="2"/>
                </p:cNvCxnSpPr>
                <p:nvPr/>
              </p:nvCxnSpPr>
              <p:spPr>
                <a:xfrm flipV="1">
                  <a:off x="691792" y="3894361"/>
                  <a:ext cx="675310" cy="39873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lg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フローチャート : 和接合 39"/>
              <p:cNvSpPr/>
              <p:nvPr/>
            </p:nvSpPr>
            <p:spPr>
              <a:xfrm>
                <a:off x="3655508" y="3107778"/>
                <a:ext cx="288032" cy="252608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ローチャート : 和接合 40"/>
              <p:cNvSpPr/>
              <p:nvPr/>
            </p:nvSpPr>
            <p:spPr>
              <a:xfrm>
                <a:off x="6314602" y="3121122"/>
                <a:ext cx="288032" cy="252608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47"/>
              <p:cNvGrpSpPr/>
              <p:nvPr/>
            </p:nvGrpSpPr>
            <p:grpSpPr>
              <a:xfrm>
                <a:off x="6928064" y="3709378"/>
                <a:ext cx="1682157" cy="1872208"/>
                <a:chOff x="5856978" y="3573016"/>
                <a:chExt cx="1682157" cy="1872208"/>
              </a:xfrm>
            </p:grpSpPr>
            <p:sp>
              <p:nvSpPr>
                <p:cNvPr id="28" name="角丸四角形 27"/>
                <p:cNvSpPr/>
                <p:nvPr/>
              </p:nvSpPr>
              <p:spPr>
                <a:xfrm>
                  <a:off x="6046386" y="4507976"/>
                  <a:ext cx="1296144" cy="79208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400" dirty="0" err="1" smtClean="0">
                      <a:solidFill>
                        <a:schemeClr val="tx1"/>
                      </a:solidFill>
                    </a:rPr>
                    <a:t>π,K,p</a:t>
                  </a:r>
                  <a:r>
                    <a:rPr kumimoji="1" lang="en-US" altLang="ja-JP" sz="2400" dirty="0" smtClean="0">
                      <a:solidFill>
                        <a:schemeClr val="tx1"/>
                      </a:solidFill>
                    </a:rPr>
                    <a:t>,…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角丸四角形 28"/>
                <p:cNvSpPr/>
                <p:nvPr/>
              </p:nvSpPr>
              <p:spPr>
                <a:xfrm>
                  <a:off x="6070770" y="3789040"/>
                  <a:ext cx="1224136" cy="504056"/>
                </a:xfrm>
                <a:prstGeom prst="roundRect">
                  <a:avLst/>
                </a:prstGeom>
                <a:solidFill>
                  <a:srgbClr val="FF93B8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400" dirty="0" err="1" smtClean="0">
                      <a:solidFill>
                        <a:schemeClr val="tx1"/>
                      </a:solidFill>
                    </a:rPr>
                    <a:t>D,e,μ</a:t>
                  </a:r>
                  <a:r>
                    <a:rPr kumimoji="1" lang="en-US" altLang="ja-JP" sz="2400" dirty="0" smtClean="0">
                      <a:solidFill>
                        <a:schemeClr val="tx1"/>
                      </a:solidFill>
                    </a:rPr>
                    <a:t>,…</a:t>
                  </a:r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5856978" y="3573016"/>
                  <a:ext cx="1682157" cy="1872208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6960985" y="3039261"/>
                <a:ext cx="1681770" cy="461665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observables</a:t>
                </a:r>
                <a:endParaRPr kumimoji="1" lang="ja-JP" altLang="en-US" sz="2400" dirty="0"/>
              </a:p>
            </p:txBody>
          </p:sp>
        </p:grpSp>
        <p:grpSp>
          <p:nvGrpSpPr>
            <p:cNvPr id="42" name="図形グループ 41"/>
            <p:cNvGrpSpPr/>
            <p:nvPr/>
          </p:nvGrpSpPr>
          <p:grpSpPr>
            <a:xfrm>
              <a:off x="3847387" y="3709378"/>
              <a:ext cx="2378485" cy="1859802"/>
              <a:chOff x="6519890" y="14785"/>
              <a:chExt cx="2202294" cy="1359086"/>
            </a:xfrm>
          </p:grpSpPr>
          <p:sp>
            <p:nvSpPr>
              <p:cNvPr id="43" name="角丸四角形 42"/>
              <p:cNvSpPr/>
              <p:nvPr/>
            </p:nvSpPr>
            <p:spPr>
              <a:xfrm>
                <a:off x="6519890" y="14785"/>
                <a:ext cx="2202294" cy="1359086"/>
              </a:xfrm>
              <a:prstGeom prst="roundRect">
                <a:avLst>
                  <a:gd name="adj" fmla="val 761"/>
                </a:avLst>
              </a:prstGeom>
              <a:solidFill>
                <a:srgbClr val="FFFF00"/>
              </a:solidFill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ja-JP" dirty="0">
                  <a:solidFill>
                    <a:schemeClr val="tx1"/>
                  </a:solidFill>
                </a:endParaRPr>
              </a:p>
              <a:p>
                <a:pPr algn="ctr"/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Energy loss</a:t>
                </a:r>
              </a:p>
              <a:p>
                <a:pPr algn="ctr"/>
                <a:r>
                  <a:rPr lang="en-US" altLang="ja-JP" sz="2400" dirty="0" smtClean="0">
                    <a:solidFill>
                      <a:schemeClr val="tx1"/>
                    </a:solidFill>
                  </a:rPr>
                  <a:t>Diffusion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888633" y="253758"/>
                <a:ext cx="200016" cy="149556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直線コネクタ 45"/>
              <p:cNvCxnSpPr>
                <a:stCxn id="44" idx="5"/>
              </p:cNvCxnSpPr>
              <p:nvPr/>
            </p:nvCxnSpPr>
            <p:spPr>
              <a:xfrm>
                <a:off x="7059358" y="381413"/>
                <a:ext cx="421342" cy="379812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7479291" y="761225"/>
                <a:ext cx="576064" cy="92040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>
                <a:off x="8045123" y="709433"/>
                <a:ext cx="216024" cy="144016"/>
              </a:xfrm>
              <a:prstGeom prst="line">
                <a:avLst/>
              </a:prstGeom>
              <a:ln w="190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>
                <a:off x="8263160" y="715836"/>
                <a:ext cx="144016" cy="72008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846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Factorization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Q</a:t>
            </a:r>
            <a:r>
              <a:rPr kumimoji="1" lang="en-US" altLang="ja-JP" dirty="0" err="1" smtClean="0"/>
              <a:t>uarkonia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29</a:t>
            </a:fld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412612" y="2859230"/>
            <a:ext cx="8230143" cy="3167736"/>
            <a:chOff x="412612" y="2859230"/>
            <a:chExt cx="8230143" cy="3167736"/>
          </a:xfrm>
        </p:grpSpPr>
        <p:sp>
          <p:nvSpPr>
            <p:cNvPr id="13" name="円/楕円 12"/>
            <p:cNvSpPr/>
            <p:nvPr/>
          </p:nvSpPr>
          <p:spPr>
            <a:xfrm>
              <a:off x="928519" y="2859230"/>
              <a:ext cx="432048" cy="12961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928519" y="4730822"/>
              <a:ext cx="432048" cy="12961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stCxn id="13" idx="5"/>
            </p:cNvCxnSpPr>
            <p:nvPr/>
          </p:nvCxnSpPr>
          <p:spPr>
            <a:xfrm>
              <a:off x="1297295" y="3965558"/>
              <a:ext cx="351304" cy="3338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14" idx="7"/>
            </p:cNvCxnSpPr>
            <p:nvPr/>
          </p:nvCxnSpPr>
          <p:spPr>
            <a:xfrm flipV="1">
              <a:off x="1297295" y="4514798"/>
              <a:ext cx="351304" cy="405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3134205" y="4382230"/>
              <a:ext cx="6124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6423452" y="4373440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グループ化 46"/>
            <p:cNvGrpSpPr/>
            <p:nvPr/>
          </p:nvGrpSpPr>
          <p:grpSpPr>
            <a:xfrm>
              <a:off x="3873765" y="3709378"/>
              <a:ext cx="2350156" cy="1872208"/>
              <a:chOff x="2802679" y="3573016"/>
              <a:chExt cx="2350156" cy="1872208"/>
            </a:xfrm>
          </p:grpSpPr>
          <p:sp>
            <p:nvSpPr>
              <p:cNvPr id="37" name="角丸四角形 36"/>
              <p:cNvSpPr/>
              <p:nvPr/>
            </p:nvSpPr>
            <p:spPr>
              <a:xfrm>
                <a:off x="3062065" y="4509120"/>
                <a:ext cx="1800200" cy="79208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 smtClean="0">
                    <a:solidFill>
                      <a:schemeClr val="tx1"/>
                    </a:solidFill>
                  </a:rPr>
                  <a:t>流体時空発展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282555" y="3717032"/>
                <a:ext cx="216024" cy="215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上下矢印 38"/>
              <p:cNvSpPr/>
              <p:nvPr/>
            </p:nvSpPr>
            <p:spPr>
              <a:xfrm>
                <a:off x="3282555" y="4103349"/>
                <a:ext cx="216024" cy="288032"/>
              </a:xfrm>
              <a:prstGeom prst="up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2802679" y="3573016"/>
                <a:ext cx="2350156" cy="187220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547966" y="4005055"/>
                <a:ext cx="1553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nteraction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1762878" y="3047349"/>
              <a:ext cx="1594607" cy="46166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production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300708" y="3047349"/>
              <a:ext cx="1366931" cy="46166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evolution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-477866" y="4165177"/>
              <a:ext cx="224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Nuclear collision</a:t>
              </a:r>
              <a:endParaRPr kumimoji="1" lang="ja-JP" altLang="en-US" sz="2400" dirty="0"/>
            </a:p>
          </p:txBody>
        </p:sp>
        <p:grpSp>
          <p:nvGrpSpPr>
            <p:cNvPr id="23" name="グループ化 45"/>
            <p:cNvGrpSpPr/>
            <p:nvPr/>
          </p:nvGrpSpPr>
          <p:grpSpPr>
            <a:xfrm>
              <a:off x="1762878" y="3772103"/>
              <a:ext cx="1207817" cy="1728192"/>
              <a:chOff x="691792" y="3635741"/>
              <a:chExt cx="1207817" cy="1728192"/>
            </a:xfrm>
          </p:grpSpPr>
          <p:sp>
            <p:nvSpPr>
              <p:cNvPr id="31" name="爆発 2 30"/>
              <p:cNvSpPr/>
              <p:nvPr/>
            </p:nvSpPr>
            <p:spPr>
              <a:xfrm>
                <a:off x="1286428" y="4437112"/>
                <a:ext cx="432048" cy="79208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1367102" y="3786361"/>
                <a:ext cx="216024" cy="215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加算記号 32"/>
              <p:cNvSpPr/>
              <p:nvPr/>
            </p:nvSpPr>
            <p:spPr>
              <a:xfrm>
                <a:off x="1330526" y="4112108"/>
                <a:ext cx="288032" cy="266328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069581" y="3635741"/>
                <a:ext cx="830028" cy="172819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矢印コネクタ 35"/>
              <p:cNvCxnSpPr>
                <a:endCxn id="32" idx="2"/>
              </p:cNvCxnSpPr>
              <p:nvPr/>
            </p:nvCxnSpPr>
            <p:spPr>
              <a:xfrm flipV="1">
                <a:off x="691792" y="3894361"/>
                <a:ext cx="675310" cy="3987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フローチャート : 和接合 39"/>
            <p:cNvSpPr/>
            <p:nvPr/>
          </p:nvSpPr>
          <p:spPr>
            <a:xfrm>
              <a:off x="3655508" y="3107778"/>
              <a:ext cx="288032" cy="252608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和接合 40"/>
            <p:cNvSpPr/>
            <p:nvPr/>
          </p:nvSpPr>
          <p:spPr>
            <a:xfrm>
              <a:off x="6314602" y="3121122"/>
              <a:ext cx="288032" cy="252608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47"/>
            <p:cNvGrpSpPr/>
            <p:nvPr/>
          </p:nvGrpSpPr>
          <p:grpSpPr>
            <a:xfrm>
              <a:off x="6928064" y="3709378"/>
              <a:ext cx="1682157" cy="1872208"/>
              <a:chOff x="5856978" y="3573016"/>
              <a:chExt cx="1682157" cy="1872208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6046386" y="4507976"/>
                <a:ext cx="1296144" cy="79208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err="1" smtClean="0">
                    <a:solidFill>
                      <a:schemeClr val="tx1"/>
                    </a:solidFill>
                  </a:rPr>
                  <a:t>π,K,p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,…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6070770" y="3789040"/>
                <a:ext cx="1224136" cy="504056"/>
              </a:xfrm>
              <a:prstGeom prst="roundRect">
                <a:avLst/>
              </a:prstGeom>
              <a:solidFill>
                <a:srgbClr val="FF93B8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err="1" smtClean="0">
                    <a:solidFill>
                      <a:schemeClr val="tx1"/>
                    </a:solidFill>
                  </a:rPr>
                  <a:t>D,e,μ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,…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856978" y="3573016"/>
                <a:ext cx="1682157" cy="187220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6960985" y="3039261"/>
              <a:ext cx="1681770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observables</a:t>
              </a:r>
              <a:endParaRPr kumimoji="1" lang="ja-JP" altLang="en-US" sz="2400" dirty="0"/>
            </a:p>
          </p:txBody>
        </p:sp>
      </p:grp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433223"/>
              </p:ext>
            </p:extLst>
          </p:nvPr>
        </p:nvGraphicFramePr>
        <p:xfrm>
          <a:off x="3831899" y="3668216"/>
          <a:ext cx="2468747" cy="19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VISIO" r:id="rId3" imgW="3816000" imgH="3130200" progId="">
                  <p:embed/>
                </p:oleObj>
              </mc:Choice>
              <mc:Fallback>
                <p:oleObj name="VISIO" r:id="rId3" imgW="3816000" imgH="31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899" y="3668216"/>
                        <a:ext cx="2468747" cy="1993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円/楕円 42"/>
          <p:cNvSpPr/>
          <p:nvPr/>
        </p:nvSpPr>
        <p:spPr>
          <a:xfrm>
            <a:off x="2618498" y="4047209"/>
            <a:ext cx="216024" cy="21599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1. Introduction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QGP Fireball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1400" y="4796390"/>
            <a:ext cx="1435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Photon</a:t>
            </a:r>
          </a:p>
          <a:p>
            <a:r>
              <a:rPr lang="en-US" altLang="ja-JP" sz="2800" dirty="0" err="1">
                <a:solidFill>
                  <a:srgbClr val="0000FF"/>
                </a:solidFill>
              </a:rPr>
              <a:t>D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ilepton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grpSp>
        <p:nvGrpSpPr>
          <p:cNvPr id="75" name="図形グループ 74"/>
          <p:cNvGrpSpPr/>
          <p:nvPr/>
        </p:nvGrpSpPr>
        <p:grpSpPr>
          <a:xfrm>
            <a:off x="2007344" y="3326373"/>
            <a:ext cx="3554127" cy="2491166"/>
            <a:chOff x="1197954" y="2812836"/>
            <a:chExt cx="3554127" cy="2491166"/>
          </a:xfrm>
        </p:grpSpPr>
        <p:grpSp>
          <p:nvGrpSpPr>
            <p:cNvPr id="74" name="図形グループ 73"/>
            <p:cNvGrpSpPr/>
            <p:nvPr/>
          </p:nvGrpSpPr>
          <p:grpSpPr>
            <a:xfrm>
              <a:off x="1197954" y="2812836"/>
              <a:ext cx="3554127" cy="2491166"/>
              <a:chOff x="1197954" y="2812836"/>
              <a:chExt cx="3554127" cy="2491166"/>
            </a:xfrm>
          </p:grpSpPr>
          <p:grpSp>
            <p:nvGrpSpPr>
              <p:cNvPr id="73" name="図形グループ 72"/>
              <p:cNvGrpSpPr/>
              <p:nvPr/>
            </p:nvGrpSpPr>
            <p:grpSpPr>
              <a:xfrm>
                <a:off x="2389696" y="2812836"/>
                <a:ext cx="2362385" cy="2491166"/>
                <a:chOff x="2389696" y="2771871"/>
                <a:chExt cx="2362385" cy="2491166"/>
              </a:xfrm>
            </p:grpSpPr>
            <p:grpSp>
              <p:nvGrpSpPr>
                <p:cNvPr id="38" name="図形グループ 37"/>
                <p:cNvGrpSpPr/>
                <p:nvPr/>
              </p:nvGrpSpPr>
              <p:grpSpPr>
                <a:xfrm>
                  <a:off x="2389696" y="2771871"/>
                  <a:ext cx="2362385" cy="2307620"/>
                  <a:chOff x="2389696" y="2881111"/>
                  <a:chExt cx="2362385" cy="2307620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2389696" y="2881111"/>
                    <a:ext cx="2362385" cy="2307620"/>
                  </a:xfrm>
                  <a:prstGeom prst="ellipse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" name="円/楕円 7"/>
                  <p:cNvSpPr/>
                  <p:nvPr/>
                </p:nvSpPr>
                <p:spPr>
                  <a:xfrm>
                    <a:off x="3673304" y="3946189"/>
                    <a:ext cx="136554" cy="122891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" name="円/楕円 8"/>
                  <p:cNvSpPr/>
                  <p:nvPr/>
                </p:nvSpPr>
                <p:spPr>
                  <a:xfrm>
                    <a:off x="3907634" y="3729904"/>
                    <a:ext cx="136554" cy="122891"/>
                  </a:xfrm>
                  <a:prstGeom prst="ellips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26" name="図形グループ 25"/>
                  <p:cNvGrpSpPr/>
                  <p:nvPr/>
                </p:nvGrpSpPr>
                <p:grpSpPr>
                  <a:xfrm>
                    <a:off x="4024190" y="2881111"/>
                    <a:ext cx="500015" cy="866790"/>
                    <a:chOff x="4024190" y="2881111"/>
                    <a:chExt cx="500015" cy="866790"/>
                  </a:xfrm>
                </p:grpSpPr>
                <p:cxnSp>
                  <p:nvCxnSpPr>
                    <p:cNvPr id="14" name="直線コネクタ 13"/>
                    <p:cNvCxnSpPr>
                      <a:stCxn id="9" idx="7"/>
                    </p:cNvCxnSpPr>
                    <p:nvPr/>
                  </p:nvCxnSpPr>
                  <p:spPr>
                    <a:xfrm flipV="1">
                      <a:off x="4024190" y="3536530"/>
                      <a:ext cx="140708" cy="21137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線コネクタ 15"/>
                    <p:cNvCxnSpPr/>
                    <p:nvPr/>
                  </p:nvCxnSpPr>
                  <p:spPr>
                    <a:xfrm flipV="1">
                      <a:off x="4164898" y="3249784"/>
                      <a:ext cx="1" cy="28674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線コネクタ 16"/>
                    <p:cNvCxnSpPr/>
                    <p:nvPr/>
                  </p:nvCxnSpPr>
                  <p:spPr>
                    <a:xfrm flipV="1">
                      <a:off x="4164898" y="2881111"/>
                      <a:ext cx="359307" cy="368673"/>
                    </a:xfrm>
                    <a:prstGeom prst="line">
                      <a:avLst/>
                    </a:prstGeom>
                    <a:ln>
                      <a:headEnd type="none"/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図形グループ 26"/>
                  <p:cNvGrpSpPr/>
                  <p:nvPr/>
                </p:nvGrpSpPr>
                <p:grpSpPr>
                  <a:xfrm>
                    <a:off x="2546760" y="4051083"/>
                    <a:ext cx="1146542" cy="1125959"/>
                    <a:chOff x="3696758" y="2610253"/>
                    <a:chExt cx="1146542" cy="1125959"/>
                  </a:xfrm>
                </p:grpSpPr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 flipV="1">
                      <a:off x="3696758" y="3353944"/>
                      <a:ext cx="411725" cy="382268"/>
                    </a:xfrm>
                    <a:prstGeom prst="line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線コネクタ 28"/>
                    <p:cNvCxnSpPr/>
                    <p:nvPr/>
                  </p:nvCxnSpPr>
                  <p:spPr>
                    <a:xfrm flipV="1">
                      <a:off x="4101754" y="3065174"/>
                      <a:ext cx="172444" cy="3064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線コネクタ 29"/>
                    <p:cNvCxnSpPr>
                      <a:endCxn id="8" idx="3"/>
                    </p:cNvCxnSpPr>
                    <p:nvPr/>
                  </p:nvCxnSpPr>
                  <p:spPr>
                    <a:xfrm flipV="1">
                      <a:off x="4274198" y="2610253"/>
                      <a:ext cx="569102" cy="45492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8" name="稲妻 57"/>
                <p:cNvSpPr/>
                <p:nvPr/>
              </p:nvSpPr>
              <p:spPr>
                <a:xfrm rot="10800000">
                  <a:off x="3702780" y="4703200"/>
                  <a:ext cx="528154" cy="559837"/>
                </a:xfrm>
                <a:prstGeom prst="lightningBol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4" name="図形グループ 63"/>
                <p:cNvGrpSpPr/>
                <p:nvPr/>
              </p:nvGrpSpPr>
              <p:grpSpPr>
                <a:xfrm>
                  <a:off x="3961179" y="4025548"/>
                  <a:ext cx="564163" cy="512737"/>
                  <a:chOff x="7612805" y="3359446"/>
                  <a:chExt cx="564163" cy="512737"/>
                </a:xfrm>
              </p:grpSpPr>
              <p:sp>
                <p:nvSpPr>
                  <p:cNvPr id="60" name="アーチ 59"/>
                  <p:cNvSpPr/>
                  <p:nvPr/>
                </p:nvSpPr>
                <p:spPr>
                  <a:xfrm rot="6011651">
                    <a:off x="7675623" y="3505449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アーチ 60"/>
                  <p:cNvSpPr/>
                  <p:nvPr/>
                </p:nvSpPr>
                <p:spPr>
                  <a:xfrm rot="6011651">
                    <a:off x="7508754" y="3463497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アーチ 61"/>
                  <p:cNvSpPr/>
                  <p:nvPr/>
                </p:nvSpPr>
                <p:spPr>
                  <a:xfrm rot="6011651">
                    <a:off x="7865518" y="3560733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5" name="図形グループ 64"/>
                <p:cNvGrpSpPr/>
                <p:nvPr/>
              </p:nvGrpSpPr>
              <p:grpSpPr>
                <a:xfrm rot="8764907">
                  <a:off x="2673039" y="3846788"/>
                  <a:ext cx="564163" cy="512737"/>
                  <a:chOff x="7612805" y="3359446"/>
                  <a:chExt cx="564163" cy="512737"/>
                </a:xfrm>
              </p:grpSpPr>
              <p:sp>
                <p:nvSpPr>
                  <p:cNvPr id="66" name="アーチ 65"/>
                  <p:cNvSpPr/>
                  <p:nvPr/>
                </p:nvSpPr>
                <p:spPr>
                  <a:xfrm rot="6011651">
                    <a:off x="7675623" y="3505449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アーチ 66"/>
                  <p:cNvSpPr/>
                  <p:nvPr/>
                </p:nvSpPr>
                <p:spPr>
                  <a:xfrm rot="6011651">
                    <a:off x="7508754" y="3463497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アーチ 67"/>
                  <p:cNvSpPr/>
                  <p:nvPr/>
                </p:nvSpPr>
                <p:spPr>
                  <a:xfrm rot="6011651">
                    <a:off x="7865518" y="3560733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9" name="図形グループ 68"/>
                <p:cNvGrpSpPr/>
                <p:nvPr/>
              </p:nvGrpSpPr>
              <p:grpSpPr>
                <a:xfrm rot="14477836">
                  <a:off x="3138691" y="3116641"/>
                  <a:ext cx="564163" cy="512737"/>
                  <a:chOff x="7612805" y="3359446"/>
                  <a:chExt cx="564163" cy="512737"/>
                </a:xfrm>
              </p:grpSpPr>
              <p:sp>
                <p:nvSpPr>
                  <p:cNvPr id="70" name="アーチ 69"/>
                  <p:cNvSpPr/>
                  <p:nvPr/>
                </p:nvSpPr>
                <p:spPr>
                  <a:xfrm rot="6011651">
                    <a:off x="7675623" y="3505449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アーチ 70"/>
                  <p:cNvSpPr/>
                  <p:nvPr/>
                </p:nvSpPr>
                <p:spPr>
                  <a:xfrm rot="6011651">
                    <a:off x="7508754" y="3463497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アーチ 71"/>
                  <p:cNvSpPr/>
                  <p:nvPr/>
                </p:nvSpPr>
                <p:spPr>
                  <a:xfrm rot="6011651">
                    <a:off x="7865518" y="3560733"/>
                    <a:ext cx="415501" cy="207399"/>
                  </a:xfrm>
                  <a:prstGeom prst="blockArc">
                    <a:avLst/>
                  </a:prstGeom>
                  <a:solidFill>
                    <a:srgbClr val="660066"/>
                  </a:solidFill>
                  <a:ln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0" name="曲線コネクタ 39"/>
              <p:cNvCxnSpPr/>
              <p:nvPr/>
            </p:nvCxnSpPr>
            <p:spPr>
              <a:xfrm flipV="1">
                <a:off x="1197954" y="3743557"/>
                <a:ext cx="1816946" cy="1000608"/>
              </a:xfrm>
              <a:prstGeom prst="curvedConnector3">
                <a:avLst/>
              </a:prstGeom>
              <a:ln>
                <a:solidFill>
                  <a:srgbClr val="0000FF"/>
                </a:solidFill>
                <a:headEnd type="arrow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図形グループ 44"/>
            <p:cNvGrpSpPr/>
            <p:nvPr/>
          </p:nvGrpSpPr>
          <p:grpSpPr>
            <a:xfrm>
              <a:off x="3541619" y="4073637"/>
              <a:ext cx="412606" cy="439156"/>
              <a:chOff x="3014900" y="3413639"/>
              <a:chExt cx="412606" cy="439156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3014900" y="3413639"/>
                <a:ext cx="412606" cy="4391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170264" y="3675284"/>
                <a:ext cx="136554" cy="12289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3117839" y="3499964"/>
                <a:ext cx="136554" cy="12289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48" name="テキスト ボックス 47"/>
          <p:cNvSpPr txBox="1"/>
          <p:nvPr/>
        </p:nvSpPr>
        <p:spPr>
          <a:xfrm>
            <a:off x="5466325" y="2472521"/>
            <a:ext cx="200264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Heavy quark</a:t>
            </a:r>
          </a:p>
          <a:p>
            <a:r>
              <a:rPr lang="en-US" altLang="ja-JP" sz="2800" dirty="0" err="1" smtClean="0"/>
              <a:t>Quarkonium</a:t>
            </a:r>
            <a:endParaRPr kumimoji="1" lang="ja-JP" altLang="en-US" sz="28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31400" y="2926706"/>
            <a:ext cx="307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Quark-gluon matter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092317" y="5622304"/>
            <a:ext cx="59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47B2FF"/>
                </a:solidFill>
              </a:rPr>
              <a:t>Jet</a:t>
            </a:r>
            <a:endParaRPr kumimoji="1" lang="ja-JP" altLang="en-US" sz="2800" dirty="0">
              <a:solidFill>
                <a:srgbClr val="47B2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07" y="336216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Equation of state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Collective modes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3594" y="3452648"/>
            <a:ext cx="362150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/>
              <a:t>C</a:t>
            </a:r>
            <a:r>
              <a:rPr kumimoji="1" lang="en-US" altLang="ja-JP" sz="2400" dirty="0" smtClean="0"/>
              <a:t>olor charges in medium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89630" y="5664498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Opacity of medium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307" y="5633993"/>
            <a:ext cx="3967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Chiral symmetry restoration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Collective modes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039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Phenomenology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pPr marL="514350" indent="-457200"/>
            <a:r>
              <a:rPr kumimoji="1" lang="en-US" altLang="ja-JP" dirty="0" smtClean="0"/>
              <a:t>Diffusion constant</a:t>
            </a:r>
            <a:endParaRPr kumimoji="1" lang="ja-JP" altLang="en-US" sz="2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3517"/>
              </p:ext>
            </p:extLst>
          </p:nvPr>
        </p:nvGraphicFramePr>
        <p:xfrm>
          <a:off x="923168" y="2418432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01606"/>
              </p:ext>
            </p:extLst>
          </p:nvPr>
        </p:nvGraphicFramePr>
        <p:xfrm>
          <a:off x="5019675" y="1381088"/>
          <a:ext cx="2265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数式" r:id="rId3" imgW="1333440" imgH="482400" progId="Equation.3">
                  <p:embed/>
                </p:oleObj>
              </mc:Choice>
              <mc:Fallback>
                <p:oleObj name="数式" r:id="rId3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381088"/>
                        <a:ext cx="2265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285038" y="1835500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(07)</a:t>
            </a:r>
            <a:endParaRPr kumimoji="1" lang="ja-JP" alt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671" y="3291271"/>
            <a:ext cx="3137545" cy="25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4067944" y="5729621"/>
            <a:ext cx="10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 (07)</a:t>
            </a:r>
            <a:endParaRPr kumimoji="1" lang="ja-JP" altLang="en-US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" y="3290225"/>
            <a:ext cx="3096344" cy="309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964309" y="6089014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(07)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04248" y="5704067"/>
            <a:ext cx="200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Akamatsu et al (09)</a:t>
            </a:r>
            <a:endParaRPr kumimoji="1" lang="ja-JP" altLang="en-US" dirty="0"/>
          </a:p>
        </p:txBody>
      </p:sp>
      <p:sp>
        <p:nvSpPr>
          <p:cNvPr id="21" name="左中かっこ 20"/>
          <p:cNvSpPr/>
          <p:nvPr/>
        </p:nvSpPr>
        <p:spPr>
          <a:xfrm>
            <a:off x="4860032" y="156425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5975976" y="3330982"/>
            <a:ext cx="2978590" cy="2367596"/>
            <a:chOff x="6057906" y="4013732"/>
            <a:chExt cx="2978590" cy="2367596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6" y="4013732"/>
              <a:ext cx="2978590" cy="2367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正方形/長方形 15"/>
            <p:cNvSpPr/>
            <p:nvPr/>
          </p:nvSpPr>
          <p:spPr>
            <a:xfrm>
              <a:off x="6588224" y="4123674"/>
              <a:ext cx="720080" cy="1835999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2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Phenomenology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pPr marL="514350" indent="-457200"/>
            <a:r>
              <a:rPr kumimoji="1" lang="en-US" altLang="ja-JP" dirty="0" smtClean="0"/>
              <a:t>Diffusion constant</a:t>
            </a:r>
            <a:endParaRPr kumimoji="1" lang="ja-JP" altLang="en-US" sz="2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27355"/>
              </p:ext>
            </p:extLst>
          </p:nvPr>
        </p:nvGraphicFramePr>
        <p:xfrm>
          <a:off x="923168" y="2418432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3352080"/>
            <a:ext cx="5976664" cy="2879382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31</a:t>
            </a:fld>
            <a:endParaRPr kumimoji="1" lang="ja-JP" altLang="en-US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6111"/>
              </p:ext>
            </p:extLst>
          </p:nvPr>
        </p:nvGraphicFramePr>
        <p:xfrm>
          <a:off x="5019675" y="1381088"/>
          <a:ext cx="2265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数式" r:id="rId5" imgW="1333440" imgH="482400" progId="Equation.3">
                  <p:embed/>
                </p:oleObj>
              </mc:Choice>
              <mc:Fallback>
                <p:oleObj name="数式" r:id="rId5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381088"/>
                        <a:ext cx="2265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7285038" y="1835500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(07)</a:t>
            </a:r>
            <a:endParaRPr kumimoji="1" lang="ja-JP" altLang="en-US" dirty="0"/>
          </a:p>
        </p:txBody>
      </p:sp>
      <p:sp>
        <p:nvSpPr>
          <p:cNvPr id="18" name="左中かっこ 17"/>
          <p:cNvSpPr/>
          <p:nvPr/>
        </p:nvSpPr>
        <p:spPr>
          <a:xfrm>
            <a:off x="4860032" y="156425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0521" y="5391391"/>
            <a:ext cx="1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 (QM12)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650" y="4000784"/>
            <a:ext cx="1346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Single</a:t>
            </a:r>
          </a:p>
          <a:p>
            <a:r>
              <a:rPr kumimoji="1" lang="en-US" altLang="ja-JP" sz="2400" dirty="0" smtClean="0"/>
              <a:t>electrons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26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Phenomenology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5"/>
            <a:ext cx="8229600" cy="4525963"/>
          </a:xfrm>
        </p:spPr>
        <p:txBody>
          <a:bodyPr/>
          <a:lstStyle/>
          <a:p>
            <a:pPr marL="514350" indent="-457200"/>
            <a:r>
              <a:rPr kumimoji="1" lang="en-US" altLang="ja-JP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153444"/>
            <a:ext cx="3746087" cy="286418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32</a:t>
            </a:fld>
            <a:endParaRPr kumimoji="1" lang="ja-JP" altLang="en-US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11405"/>
              </p:ext>
            </p:extLst>
          </p:nvPr>
        </p:nvGraphicFramePr>
        <p:xfrm>
          <a:off x="5019675" y="1381088"/>
          <a:ext cx="2265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数式" r:id="rId5" imgW="1333440" imgH="482400" progId="Equation.3">
                  <p:embed/>
                </p:oleObj>
              </mc:Choice>
              <mc:Fallback>
                <p:oleObj name="数式" r:id="rId5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381088"/>
                        <a:ext cx="2265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7285038" y="1835500"/>
            <a:ext cx="128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Gubser</a:t>
            </a:r>
            <a:r>
              <a:rPr kumimoji="1" lang="en-US" altLang="ja-JP" dirty="0" smtClean="0"/>
              <a:t> (07)</a:t>
            </a:r>
            <a:endParaRPr kumimoji="1" lang="ja-JP" altLang="en-US" dirty="0"/>
          </a:p>
        </p:txBody>
      </p:sp>
      <p:sp>
        <p:nvSpPr>
          <p:cNvPr id="19" name="左中かっこ 18"/>
          <p:cNvSpPr/>
          <p:nvPr/>
        </p:nvSpPr>
        <p:spPr>
          <a:xfrm>
            <a:off x="4860032" y="156425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61666"/>
              </p:ext>
            </p:extLst>
          </p:nvPr>
        </p:nvGraphicFramePr>
        <p:xfrm>
          <a:off x="923168" y="2418432"/>
          <a:ext cx="7488834" cy="87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872208"/>
                <a:gridCol w="1224136"/>
                <a:gridCol w="936102"/>
                <a:gridCol w="1416159"/>
                <a:gridCol w="1248139"/>
              </a:tblGrid>
              <a:tr h="43604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Pert.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LO,NLO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AdS</a:t>
                      </a:r>
                      <a:r>
                        <a:rPr kumimoji="1" lang="en-US" altLang="ja-JP" dirty="0" smtClean="0"/>
                        <a:t>/CFT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RHIC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LHC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0.4(NLO)-5(LO)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" t="2922"/>
          <a:stretch/>
        </p:blipFill>
        <p:spPr>
          <a:xfrm>
            <a:off x="1168966" y="3317829"/>
            <a:ext cx="3372979" cy="31931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323518" y="6256558"/>
            <a:ext cx="11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 (</a:t>
            </a:r>
            <a:r>
              <a:rPr lang="en-US" altLang="ja-JP" dirty="0" smtClean="0"/>
              <a:t>12)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95028" y="6017632"/>
            <a:ext cx="1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 (QM</a:t>
            </a:r>
            <a:r>
              <a:rPr lang="en-US" altLang="ja-JP" dirty="0" smtClean="0"/>
              <a:t>12)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590" y="4246564"/>
            <a:ext cx="140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 mesons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08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Factorization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Convolution of each process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412612" y="2859230"/>
            <a:ext cx="8230143" cy="3167736"/>
            <a:chOff x="412612" y="2859230"/>
            <a:chExt cx="8230143" cy="3167736"/>
          </a:xfrm>
        </p:grpSpPr>
        <p:sp>
          <p:nvSpPr>
            <p:cNvPr id="13" name="円/楕円 12"/>
            <p:cNvSpPr/>
            <p:nvPr/>
          </p:nvSpPr>
          <p:spPr>
            <a:xfrm>
              <a:off x="928519" y="2859230"/>
              <a:ext cx="432048" cy="12961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928519" y="4730822"/>
              <a:ext cx="432048" cy="12961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stCxn id="13" idx="5"/>
            </p:cNvCxnSpPr>
            <p:nvPr/>
          </p:nvCxnSpPr>
          <p:spPr>
            <a:xfrm>
              <a:off x="1297295" y="3965558"/>
              <a:ext cx="351304" cy="3338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14" idx="7"/>
            </p:cNvCxnSpPr>
            <p:nvPr/>
          </p:nvCxnSpPr>
          <p:spPr>
            <a:xfrm flipV="1">
              <a:off x="1297295" y="4514798"/>
              <a:ext cx="351304" cy="405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3134205" y="4382230"/>
              <a:ext cx="6124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6423452" y="4373440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グループ化 46"/>
            <p:cNvGrpSpPr/>
            <p:nvPr/>
          </p:nvGrpSpPr>
          <p:grpSpPr>
            <a:xfrm>
              <a:off x="3873765" y="3709378"/>
              <a:ext cx="2350156" cy="1872208"/>
              <a:chOff x="2802679" y="3573016"/>
              <a:chExt cx="2350156" cy="1872208"/>
            </a:xfrm>
          </p:grpSpPr>
          <p:sp>
            <p:nvSpPr>
              <p:cNvPr id="37" name="角丸四角形 36"/>
              <p:cNvSpPr/>
              <p:nvPr/>
            </p:nvSpPr>
            <p:spPr>
              <a:xfrm>
                <a:off x="3062065" y="4509120"/>
                <a:ext cx="1800200" cy="79208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Medium evolution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282555" y="3717032"/>
                <a:ext cx="216024" cy="215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上下矢印 38"/>
              <p:cNvSpPr/>
              <p:nvPr/>
            </p:nvSpPr>
            <p:spPr>
              <a:xfrm>
                <a:off x="3282555" y="4103349"/>
                <a:ext cx="216024" cy="288032"/>
              </a:xfrm>
              <a:prstGeom prst="up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2802679" y="3573016"/>
                <a:ext cx="2350156" cy="187220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547966" y="4005055"/>
                <a:ext cx="1553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nteraction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1762878" y="3047349"/>
              <a:ext cx="1594607" cy="46166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production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300708" y="3047349"/>
              <a:ext cx="1366931" cy="46166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evolution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-477866" y="4165177"/>
              <a:ext cx="224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Nuclear collision</a:t>
              </a:r>
              <a:endParaRPr kumimoji="1" lang="ja-JP" altLang="en-US" sz="2400" dirty="0"/>
            </a:p>
          </p:txBody>
        </p:sp>
        <p:grpSp>
          <p:nvGrpSpPr>
            <p:cNvPr id="23" name="グループ化 45"/>
            <p:cNvGrpSpPr/>
            <p:nvPr/>
          </p:nvGrpSpPr>
          <p:grpSpPr>
            <a:xfrm>
              <a:off x="1762878" y="3772103"/>
              <a:ext cx="1207817" cy="1728192"/>
              <a:chOff x="691792" y="3635741"/>
              <a:chExt cx="1207817" cy="1728192"/>
            </a:xfrm>
          </p:grpSpPr>
          <p:sp>
            <p:nvSpPr>
              <p:cNvPr id="31" name="爆発 2 30"/>
              <p:cNvSpPr/>
              <p:nvPr/>
            </p:nvSpPr>
            <p:spPr>
              <a:xfrm>
                <a:off x="1286428" y="4437112"/>
                <a:ext cx="432048" cy="79208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1367102" y="3786361"/>
                <a:ext cx="216024" cy="215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加算記号 32"/>
              <p:cNvSpPr/>
              <p:nvPr/>
            </p:nvSpPr>
            <p:spPr>
              <a:xfrm>
                <a:off x="1330526" y="4112108"/>
                <a:ext cx="288032" cy="266328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069581" y="3635741"/>
                <a:ext cx="830028" cy="172819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矢印コネクタ 35"/>
              <p:cNvCxnSpPr>
                <a:endCxn id="32" idx="2"/>
              </p:cNvCxnSpPr>
              <p:nvPr/>
            </p:nvCxnSpPr>
            <p:spPr>
              <a:xfrm flipV="1">
                <a:off x="691792" y="3894361"/>
                <a:ext cx="675310" cy="3987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フローチャート : 和接合 39"/>
            <p:cNvSpPr/>
            <p:nvPr/>
          </p:nvSpPr>
          <p:spPr>
            <a:xfrm>
              <a:off x="3655508" y="3107778"/>
              <a:ext cx="288032" cy="252608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和接合 40"/>
            <p:cNvSpPr/>
            <p:nvPr/>
          </p:nvSpPr>
          <p:spPr>
            <a:xfrm>
              <a:off x="6314602" y="3121122"/>
              <a:ext cx="288032" cy="252608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47"/>
            <p:cNvGrpSpPr/>
            <p:nvPr/>
          </p:nvGrpSpPr>
          <p:grpSpPr>
            <a:xfrm>
              <a:off x="6928064" y="3709378"/>
              <a:ext cx="1682157" cy="1872208"/>
              <a:chOff x="5856978" y="3573016"/>
              <a:chExt cx="1682157" cy="1872208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6046386" y="4507976"/>
                <a:ext cx="1296144" cy="79208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err="1" smtClean="0">
                    <a:solidFill>
                      <a:schemeClr val="tx1"/>
                    </a:solidFill>
                  </a:rPr>
                  <a:t>π,K,p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,…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>
                <a:off x="6070770" y="3789040"/>
                <a:ext cx="1224136" cy="504056"/>
              </a:xfrm>
              <a:prstGeom prst="roundRect">
                <a:avLst/>
              </a:prstGeom>
              <a:solidFill>
                <a:srgbClr val="FF93B8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err="1" smtClean="0">
                    <a:solidFill>
                      <a:schemeClr val="tx1"/>
                    </a:solidFill>
                  </a:rPr>
                  <a:t>D,e,μ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,…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856978" y="3573016"/>
                <a:ext cx="1682157" cy="187220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6960985" y="3039261"/>
              <a:ext cx="1681770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observables</a:t>
              </a:r>
              <a:endParaRPr kumimoji="1" lang="ja-JP" altLang="en-US" sz="2400" dirty="0"/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3847387" y="3709378"/>
            <a:ext cx="2378485" cy="1859802"/>
            <a:chOff x="3847387" y="3709378"/>
            <a:chExt cx="2378485" cy="1859802"/>
          </a:xfrm>
        </p:grpSpPr>
        <p:sp>
          <p:nvSpPr>
            <p:cNvPr id="43" name="角丸四角形 42"/>
            <p:cNvSpPr/>
            <p:nvPr/>
          </p:nvSpPr>
          <p:spPr>
            <a:xfrm>
              <a:off x="3847387" y="3709378"/>
              <a:ext cx="2378485" cy="1859802"/>
            </a:xfrm>
            <a:prstGeom prst="roundRect">
              <a:avLst>
                <a:gd name="adj" fmla="val 761"/>
              </a:avLst>
            </a:prstGeom>
            <a:solidFill>
              <a:srgbClr val="FFFF00"/>
            </a:solidFill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Energy loss</a:t>
              </a:r>
            </a:p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</a:rPr>
                <a:t>Diffusion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4245631" y="4036394"/>
              <a:ext cx="216018" cy="204656"/>
            </a:xfrm>
            <a:prstGeom prst="ellipse">
              <a:avLst/>
            </a:prstGeom>
            <a:solidFill>
              <a:srgbClr val="FF0000"/>
            </a:solidFill>
            <a:ln w="190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直線コネクタ 45"/>
            <p:cNvCxnSpPr>
              <a:stCxn id="44" idx="5"/>
            </p:cNvCxnSpPr>
            <p:nvPr/>
          </p:nvCxnSpPr>
          <p:spPr>
            <a:xfrm>
              <a:off x="4430014" y="4211080"/>
              <a:ext cx="455051" cy="519743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4883543" y="4730822"/>
              <a:ext cx="622151" cy="125949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5494644" y="4659949"/>
              <a:ext cx="233307" cy="197075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5730125" y="4668711"/>
              <a:ext cx="155538" cy="98537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14314"/>
              </p:ext>
            </p:extLst>
          </p:nvPr>
        </p:nvGraphicFramePr>
        <p:xfrm>
          <a:off x="3831899" y="3668216"/>
          <a:ext cx="2468747" cy="19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VISIO" r:id="rId3" imgW="3816000" imgH="3130200" progId="">
                  <p:embed/>
                </p:oleObj>
              </mc:Choice>
              <mc:Fallback>
                <p:oleObj name="VISIO" r:id="rId3" imgW="3816000" imgH="31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899" y="3668216"/>
                        <a:ext cx="2468747" cy="1993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円/楕円 50"/>
          <p:cNvSpPr/>
          <p:nvPr/>
        </p:nvSpPr>
        <p:spPr>
          <a:xfrm>
            <a:off x="2618498" y="4047209"/>
            <a:ext cx="216024" cy="21599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4660" y="2254299"/>
            <a:ext cx="186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Heavy quarks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79427" y="2251706"/>
            <a:ext cx="1849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Quarkonia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550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2. Production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Parton distribution functions</a:t>
            </a:r>
          </a:p>
          <a:p>
            <a:r>
              <a:rPr lang="en-US" altLang="ja-JP" dirty="0" smtClean="0"/>
              <a:t>Matrix elements by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r>
              <a:rPr lang="en-US" altLang="ja-JP" dirty="0" smtClean="0"/>
              <a:t>Formation of bound states</a:t>
            </a:r>
          </a:p>
          <a:p>
            <a:pPr marL="0" indent="0">
              <a:buNone/>
            </a:pPr>
            <a:r>
              <a:rPr lang="en-US" altLang="ja-JP" dirty="0" smtClean="0"/>
              <a:t>and</a:t>
            </a:r>
            <a:endParaRPr kumimoji="1" lang="en-US" altLang="ja-JP" dirty="0" smtClean="0"/>
          </a:p>
          <a:p>
            <a:r>
              <a:rPr kumimoji="1" lang="en-US" altLang="ja-JP" dirty="0" smtClean="0"/>
              <a:t>Nuclear effects …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4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HQ production in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FONLL calculation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60" y="2124641"/>
            <a:ext cx="4216119" cy="44848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0" y="2132473"/>
            <a:ext cx="3251200" cy="22733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5" y="4365690"/>
            <a:ext cx="3251200" cy="2286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74365" y="5775877"/>
            <a:ext cx="179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Cacciari</a:t>
            </a:r>
            <a:r>
              <a:rPr kumimoji="1" lang="en-US" altLang="ja-JP" dirty="0" smtClean="0"/>
              <a:t> et al (06)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9811" y="4508881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(06)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7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QQbar</a:t>
            </a:r>
            <a:r>
              <a:rPr kumimoji="1" lang="en-US" altLang="ja-JP" dirty="0" smtClean="0"/>
              <a:t> production in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Color singlet/octet/evaporation models</a:t>
            </a:r>
          </a:p>
          <a:p>
            <a:pPr lvl="1"/>
            <a:r>
              <a:rPr lang="en-US" altLang="ja-JP" dirty="0" smtClean="0"/>
              <a:t>Bound</a:t>
            </a:r>
            <a:r>
              <a:rPr lang="en-US" altLang="ja-JP" dirty="0"/>
              <a:t> </a:t>
            </a:r>
            <a:r>
              <a:rPr lang="en-US" altLang="ja-JP" dirty="0" smtClean="0"/>
              <a:t>state formation </a:t>
            </a:r>
            <a:r>
              <a:rPr kumimoji="1" lang="en-US" altLang="ja-JP" dirty="0" smtClean="0"/>
              <a:t>= non-</a:t>
            </a:r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process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952722" y="2572748"/>
            <a:ext cx="5013957" cy="4053839"/>
            <a:chOff x="1952722" y="2572748"/>
            <a:chExt cx="5013957" cy="405383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2722" y="2572748"/>
              <a:ext cx="4794975" cy="3405955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707959" y="6226477"/>
              <a:ext cx="1258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p</a:t>
              </a:r>
              <a:r>
                <a:rPr kumimoji="1" lang="en-US" altLang="ja-JP" sz="2000" baseline="-25000" dirty="0" err="1" smtClean="0"/>
                <a:t>T</a:t>
              </a:r>
              <a:r>
                <a:rPr kumimoji="1" lang="en-US" altLang="ja-JP" sz="2000" dirty="0" smtClean="0"/>
                <a:t> (</a:t>
              </a:r>
              <a:r>
                <a:rPr kumimoji="1" lang="en-US" altLang="ja-JP" sz="2000" dirty="0" err="1" smtClean="0"/>
                <a:t>GeV</a:t>
              </a:r>
              <a:r>
                <a:rPr kumimoji="1" lang="en-US" altLang="ja-JP" sz="2000" dirty="0" smtClean="0"/>
                <a:t>/c)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737201" y="3050587"/>
              <a:ext cx="561900" cy="256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=COM</a:t>
              </a:r>
              <a:endParaRPr kumimoji="1" lang="ja-JP" altLang="en-US" sz="12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839626" y="5497394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(11)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00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3. Heavy Quarks in Medium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Energy loss and diffusion</a:t>
            </a:r>
          </a:p>
          <a:p>
            <a:pPr marL="457200" lvl="1" indent="0">
              <a:buNone/>
            </a:pPr>
            <a:r>
              <a:rPr lang="en-US" altLang="ja-JP" dirty="0" smtClean="0"/>
              <a:t>Many approaches (list strong points)</a:t>
            </a:r>
          </a:p>
          <a:p>
            <a:pPr lvl="1"/>
            <a:r>
              <a:rPr lang="en-US" altLang="ja-JP" dirty="0" smtClean="0"/>
              <a:t>Perturbation theory: clear elementary processes</a:t>
            </a:r>
          </a:p>
          <a:p>
            <a:pPr lvl="1"/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/CFT: </a:t>
            </a:r>
            <a:r>
              <a:rPr lang="en-US" altLang="ja-JP" dirty="0" smtClean="0"/>
              <a:t>analytical exact result for SYM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Lattice QCD: exact within error bars</a:t>
            </a:r>
          </a:p>
          <a:p>
            <a:pPr lvl="1"/>
            <a:r>
              <a:rPr lang="en-US" altLang="ja-JP" dirty="0" smtClean="0"/>
              <a:t>Resonant scattering model: non-pert. model</a:t>
            </a:r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12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Heavy quark energy loss &amp; diffusion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kumimoji="1" lang="en-US" altLang="ja-JP" dirty="0" smtClean="0"/>
              <a:t>Perturbation theory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04283"/>
              </p:ext>
            </p:extLst>
          </p:nvPr>
        </p:nvGraphicFramePr>
        <p:xfrm>
          <a:off x="1274816" y="2731878"/>
          <a:ext cx="34448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数式" r:id="rId4" imgW="1554120" imgH="219240" progId="Equation.3">
                  <p:embed/>
                </p:oleObj>
              </mc:Choice>
              <mc:Fallback>
                <p:oleObj name="数式" r:id="rId4" imgW="155412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816" y="2731878"/>
                        <a:ext cx="34448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289578" y="3233084"/>
            <a:ext cx="146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Horowitz (10)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9126" y="2219354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Inelastic scattering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9126" y="3609722"/>
            <a:ext cx="227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Elastic scattering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46075"/>
              </p:ext>
            </p:extLst>
          </p:nvPr>
        </p:nvGraphicFramePr>
        <p:xfrm>
          <a:off x="1222986" y="4092939"/>
          <a:ext cx="2336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数式" r:id="rId6" imgW="1053847" imgH="203384" progId="Equation.3">
                  <p:embed/>
                </p:oleObj>
              </mc:Choice>
              <mc:Fallback>
                <p:oleObj name="数式" r:id="rId6" imgW="1053847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986" y="4092939"/>
                        <a:ext cx="23368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680660" y="4072686"/>
            <a:ext cx="226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Braaten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Thoma</a:t>
            </a:r>
            <a:r>
              <a:rPr kumimoji="1" lang="en-US" altLang="ja-JP" dirty="0" smtClean="0"/>
              <a:t> (91)</a:t>
            </a:r>
          </a:p>
          <a:p>
            <a:r>
              <a:rPr lang="en-US" altLang="ja-JP" dirty="0" smtClean="0"/>
              <a:t>Moore &amp; </a:t>
            </a:r>
            <a:r>
              <a:rPr lang="en-US" altLang="ja-JP" dirty="0" err="1" smtClean="0"/>
              <a:t>Teaney</a:t>
            </a:r>
            <a:r>
              <a:rPr lang="en-US" altLang="ja-JP" dirty="0" smtClean="0"/>
              <a:t> (05)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2263" y="4597863"/>
            <a:ext cx="503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Non-relativistic limit: Brownian motion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4063" y="5093572"/>
            <a:ext cx="2454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Svetitsky</a:t>
            </a:r>
            <a:r>
              <a:rPr lang="en-US" altLang="ja-JP" dirty="0" smtClean="0"/>
              <a:t> (88)</a:t>
            </a:r>
          </a:p>
          <a:p>
            <a:r>
              <a:rPr lang="en-US" altLang="ja-JP" dirty="0" smtClean="0"/>
              <a:t>Moore &amp; </a:t>
            </a:r>
            <a:r>
              <a:rPr lang="en-US" altLang="ja-JP" dirty="0" err="1" smtClean="0"/>
              <a:t>Teaney</a:t>
            </a:r>
            <a:r>
              <a:rPr lang="en-US" altLang="ja-JP" dirty="0" smtClean="0"/>
              <a:t> (05)</a:t>
            </a:r>
          </a:p>
          <a:p>
            <a:r>
              <a:rPr lang="en-US" altLang="ja-JP" dirty="0" smtClean="0"/>
              <a:t>Caron-</a:t>
            </a:r>
            <a:r>
              <a:rPr lang="en-US" altLang="ja-JP" dirty="0" err="1" smtClean="0"/>
              <a:t>Huot</a:t>
            </a:r>
            <a:r>
              <a:rPr lang="en-US" altLang="ja-JP" dirty="0" smtClean="0"/>
              <a:t> et al (08,09)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54114"/>
              </p:ext>
            </p:extLst>
          </p:nvPr>
        </p:nvGraphicFramePr>
        <p:xfrm>
          <a:off x="1069991" y="5162728"/>
          <a:ext cx="2380059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数式" r:id="rId8" imgW="1282585" imgH="507633" progId="Equation.3">
                  <p:embed/>
                </p:oleObj>
              </mc:Choice>
              <mc:Fallback>
                <p:oleObj name="数式" r:id="rId8" imgW="1282585" imgH="5076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91" y="5162728"/>
                        <a:ext cx="2380059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PHENIX Workshop @RIKEN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EA0-A67B-D941-8905-8E6FB4AB4956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3094" name="図形グループ 3093"/>
          <p:cNvGrpSpPr/>
          <p:nvPr/>
        </p:nvGrpSpPr>
        <p:grpSpPr>
          <a:xfrm>
            <a:off x="5242876" y="2219354"/>
            <a:ext cx="3364912" cy="1785061"/>
            <a:chOff x="524508" y="2607402"/>
            <a:chExt cx="3364912" cy="1785061"/>
          </a:xfrm>
        </p:grpSpPr>
        <p:grpSp>
          <p:nvGrpSpPr>
            <p:cNvPr id="3087" name="図形グループ 3086"/>
            <p:cNvGrpSpPr/>
            <p:nvPr/>
          </p:nvGrpSpPr>
          <p:grpSpPr>
            <a:xfrm>
              <a:off x="1025244" y="2741240"/>
              <a:ext cx="2864176" cy="1068370"/>
              <a:chOff x="1025244" y="2891445"/>
              <a:chExt cx="2864176" cy="1068370"/>
            </a:xfrm>
          </p:grpSpPr>
          <p:sp>
            <p:nvSpPr>
              <p:cNvPr id="3086" name="正方形/長方形 3085"/>
              <p:cNvSpPr/>
              <p:nvPr/>
            </p:nvSpPr>
            <p:spPr>
              <a:xfrm>
                <a:off x="1665962" y="2891445"/>
                <a:ext cx="1857135" cy="10683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085" name="図形グループ 3084"/>
              <p:cNvGrpSpPr/>
              <p:nvPr/>
            </p:nvGrpSpPr>
            <p:grpSpPr>
              <a:xfrm>
                <a:off x="1025244" y="2896397"/>
                <a:ext cx="2864176" cy="1004729"/>
                <a:chOff x="1025244" y="2896397"/>
                <a:chExt cx="2864176" cy="1004729"/>
              </a:xfrm>
            </p:grpSpPr>
            <p:sp>
              <p:nvSpPr>
                <p:cNvPr id="10" name="円/楕円 9"/>
                <p:cNvSpPr/>
                <p:nvPr/>
              </p:nvSpPr>
              <p:spPr>
                <a:xfrm>
                  <a:off x="1333420" y="3304402"/>
                  <a:ext cx="216000" cy="216000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7" name="直線矢印コネクタ 16"/>
                <p:cNvCxnSpPr>
                  <a:stCxn id="10" idx="6"/>
                </p:cNvCxnSpPr>
                <p:nvPr/>
              </p:nvCxnSpPr>
              <p:spPr>
                <a:xfrm>
                  <a:off x="1549420" y="3412402"/>
                  <a:ext cx="2340000" cy="0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矢印コネクタ 19"/>
                <p:cNvCxnSpPr/>
                <p:nvPr/>
              </p:nvCxnSpPr>
              <p:spPr>
                <a:xfrm>
                  <a:off x="1025244" y="2896397"/>
                  <a:ext cx="339808" cy="431999"/>
                </a:xfrm>
                <a:prstGeom prst="straightConnector1">
                  <a:avLst/>
                </a:prstGeom>
                <a:ln w="76200" cmpd="tri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>
                  <a:endCxn id="10" idx="3"/>
                </p:cNvCxnSpPr>
                <p:nvPr/>
              </p:nvCxnSpPr>
              <p:spPr>
                <a:xfrm flipV="1">
                  <a:off x="1025244" y="3488770"/>
                  <a:ext cx="339808" cy="412356"/>
                </a:xfrm>
                <a:prstGeom prst="straightConnector1">
                  <a:avLst/>
                </a:prstGeom>
                <a:ln w="76200" cmpd="tri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1" name="直線矢印コネクタ 3080"/>
                <p:cNvCxnSpPr/>
                <p:nvPr/>
              </p:nvCxnSpPr>
              <p:spPr>
                <a:xfrm flipV="1">
                  <a:off x="2021000" y="2896397"/>
                  <a:ext cx="1842827" cy="516005"/>
                </a:xfrm>
                <a:prstGeom prst="straightConnector1">
                  <a:avLst/>
                </a:prstGeom>
                <a:ln>
                  <a:prstDash val="dash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3" name="直線コネクタ 3082"/>
                <p:cNvCxnSpPr/>
                <p:nvPr/>
              </p:nvCxnSpPr>
              <p:spPr>
                <a:xfrm>
                  <a:off x="2590800" y="3260131"/>
                  <a:ext cx="0" cy="43199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84" name="円/楕円 3083"/>
                <p:cNvSpPr/>
                <p:nvPr/>
              </p:nvSpPr>
              <p:spPr>
                <a:xfrm>
                  <a:off x="2485282" y="3655593"/>
                  <a:ext cx="216000" cy="21599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088" name="テキスト ボックス 3087"/>
            <p:cNvSpPr txBox="1"/>
            <p:nvPr/>
          </p:nvSpPr>
          <p:spPr>
            <a:xfrm rot="5400000">
              <a:off x="57090" y="3074820"/>
              <a:ext cx="1334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production</a:t>
              </a:r>
              <a:endParaRPr kumimoji="1" lang="ja-JP" altLang="en-US" dirty="0"/>
            </a:p>
          </p:txBody>
        </p:sp>
        <p:sp>
          <p:nvSpPr>
            <p:cNvPr id="3089" name="テキスト ボックス 3088"/>
            <p:cNvSpPr txBox="1"/>
            <p:nvPr/>
          </p:nvSpPr>
          <p:spPr>
            <a:xfrm>
              <a:off x="1308595" y="3992353"/>
              <a:ext cx="2555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In-medium energy loss</a:t>
              </a:r>
              <a:endParaRPr kumimoji="1" lang="ja-JP" altLang="en-US" sz="2000" dirty="0"/>
            </a:p>
          </p:txBody>
        </p:sp>
        <p:cxnSp>
          <p:nvCxnSpPr>
            <p:cNvPr id="3093" name="直線矢印コネクタ 3092"/>
            <p:cNvCxnSpPr/>
            <p:nvPr/>
          </p:nvCxnSpPr>
          <p:spPr>
            <a:xfrm>
              <a:off x="1665962" y="3901383"/>
              <a:ext cx="1857135" cy="0"/>
            </a:xfrm>
            <a:prstGeom prst="straightConnector1">
              <a:avLst/>
            </a:prstGeom>
            <a:ln w="12700" cmpd="sng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91" name="テキスト ボックス 3090"/>
            <p:cNvSpPr txBox="1"/>
            <p:nvPr/>
          </p:nvSpPr>
          <p:spPr>
            <a:xfrm>
              <a:off x="2444316" y="3819454"/>
              <a:ext cx="257081" cy="28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6384331" y="4265472"/>
            <a:ext cx="2070870" cy="1015888"/>
            <a:chOff x="6384330" y="5175076"/>
            <a:chExt cx="2070870" cy="1015888"/>
          </a:xfrm>
        </p:grpSpPr>
        <p:cxnSp>
          <p:nvCxnSpPr>
            <p:cNvPr id="3096" name="直線コネクタ 3095"/>
            <p:cNvCxnSpPr/>
            <p:nvPr/>
          </p:nvCxnSpPr>
          <p:spPr>
            <a:xfrm>
              <a:off x="6384330" y="5175076"/>
              <a:ext cx="1035435" cy="1985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6384331" y="5992448"/>
              <a:ext cx="1035435" cy="198516"/>
            </a:xfrm>
            <a:prstGeom prst="line">
              <a:avLst/>
            </a:pr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7419765" y="5992447"/>
              <a:ext cx="1035435" cy="198517"/>
            </a:xfrm>
            <a:prstGeom prst="line">
              <a:avLst/>
            </a:pr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7419650" y="5175076"/>
              <a:ext cx="951113" cy="1985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7419650" y="5373593"/>
              <a:ext cx="116" cy="61885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7295514" y="5612022"/>
              <a:ext cx="215999" cy="21847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633373" y="550278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HTL</a:t>
              </a:r>
              <a:endParaRPr kumimoji="1" lang="ja-JP" altLang="en-US" dirty="0"/>
            </a:p>
          </p:txBody>
        </p:sp>
      </p:grpSp>
      <p:graphicFrame>
        <p:nvGraphicFramePr>
          <p:cNvPr id="7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2550"/>
              </p:ext>
            </p:extLst>
          </p:nvPr>
        </p:nvGraphicFramePr>
        <p:xfrm>
          <a:off x="6229198" y="5418994"/>
          <a:ext cx="2768667" cy="89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数式" r:id="rId10" imgW="1473200" imgH="457200" progId="Equation.3">
                  <p:embed/>
                </p:oleObj>
              </mc:Choice>
              <mc:Fallback>
                <p:oleObj name="数式" r:id="rId10" imgW="147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198" y="5418994"/>
                        <a:ext cx="2768667" cy="8963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4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1491</Words>
  <Application>Microsoft Macintosh PowerPoint</Application>
  <PresentationFormat>画面に合わせる (4:3)</PresentationFormat>
  <Paragraphs>483</Paragraphs>
  <Slides>32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ホワイト</vt:lpstr>
      <vt:lpstr>VISIO</vt:lpstr>
      <vt:lpstr>数式</vt:lpstr>
      <vt:lpstr>Heavy Flavor Theory</vt:lpstr>
      <vt:lpstr>Content</vt:lpstr>
      <vt:lpstr>1. Introduction</vt:lpstr>
      <vt:lpstr>Factorization</vt:lpstr>
      <vt:lpstr>2. Production</vt:lpstr>
      <vt:lpstr>HQ production in p+p</vt:lpstr>
      <vt:lpstr>QQbar production in p+p</vt:lpstr>
      <vt:lpstr>3. Heavy Quarks in Medium</vt:lpstr>
      <vt:lpstr>Heavy quark energy loss &amp; diffusion</vt:lpstr>
      <vt:lpstr>Heavy quark energy loss &amp; diffusion</vt:lpstr>
      <vt:lpstr>Heavy quark diffusion constant</vt:lpstr>
      <vt:lpstr>Heavy quark diffusion constant</vt:lpstr>
      <vt:lpstr>Phenomenology</vt:lpstr>
      <vt:lpstr>Phenomenology</vt:lpstr>
      <vt:lpstr>Azimuthal correlation</vt:lpstr>
      <vt:lpstr>Azimuthal correlation</vt:lpstr>
      <vt:lpstr>4. Quarkonia in Medium</vt:lpstr>
      <vt:lpstr>Free energy</vt:lpstr>
      <vt:lpstr>Real-time potential</vt:lpstr>
      <vt:lpstr>Real-time potential</vt:lpstr>
      <vt:lpstr>Real-time potential</vt:lpstr>
      <vt:lpstr>Classical picture of the open system</vt:lpstr>
      <vt:lpstr>Open quantum system</vt:lpstr>
      <vt:lpstr>Quantum Brownian motion</vt:lpstr>
      <vt:lpstr>Quantum optics</vt:lpstr>
      <vt:lpstr>5. Summary &amp; Outlook</vt:lpstr>
      <vt:lpstr>PowerPoint プレゼンテーション</vt:lpstr>
      <vt:lpstr>Factorization</vt:lpstr>
      <vt:lpstr>Factorization</vt:lpstr>
      <vt:lpstr>Phenomenology</vt:lpstr>
      <vt:lpstr>Phenomenology</vt:lpstr>
      <vt:lpstr>Phenomenology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Theory</dc:title>
  <dc:creator>赤松 幸尚</dc:creator>
  <cp:lastModifiedBy>赤松 幸尚</cp:lastModifiedBy>
  <cp:revision>94</cp:revision>
  <dcterms:created xsi:type="dcterms:W3CDTF">2013-07-19T09:01:23Z</dcterms:created>
  <dcterms:modified xsi:type="dcterms:W3CDTF">2013-07-30T00:50:19Z</dcterms:modified>
</cp:coreProperties>
</file>