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60" r:id="rId3"/>
    <p:sldId id="261" r:id="rId4"/>
    <p:sldId id="263" r:id="rId5"/>
    <p:sldId id="286" r:id="rId6"/>
    <p:sldId id="265" r:id="rId7"/>
    <p:sldId id="276" r:id="rId8"/>
    <p:sldId id="277" r:id="rId9"/>
    <p:sldId id="299" r:id="rId10"/>
    <p:sldId id="266" r:id="rId11"/>
    <p:sldId id="300" r:id="rId12"/>
    <p:sldId id="274" r:id="rId13"/>
    <p:sldId id="301" r:id="rId14"/>
    <p:sldId id="302" r:id="rId15"/>
    <p:sldId id="303" r:id="rId16"/>
    <p:sldId id="268" r:id="rId17"/>
    <p:sldId id="269" r:id="rId18"/>
    <p:sldId id="271" r:id="rId19"/>
    <p:sldId id="270" r:id="rId20"/>
    <p:sldId id="272" r:id="rId21"/>
    <p:sldId id="273" r:id="rId22"/>
    <p:sldId id="267" r:id="rId23"/>
    <p:sldId id="259" r:id="rId24"/>
    <p:sldId id="278" r:id="rId25"/>
    <p:sldId id="281" r:id="rId26"/>
    <p:sldId id="282" r:id="rId27"/>
    <p:sldId id="280" r:id="rId28"/>
    <p:sldId id="284" r:id="rId29"/>
    <p:sldId id="285" r:id="rId30"/>
    <p:sldId id="288" r:id="rId31"/>
    <p:sldId id="289" r:id="rId32"/>
    <p:sldId id="291" r:id="rId33"/>
    <p:sldId id="292" r:id="rId34"/>
    <p:sldId id="293" r:id="rId35"/>
    <p:sldId id="294" r:id="rId36"/>
    <p:sldId id="295" r:id="rId37"/>
    <p:sldId id="296" r:id="rId38"/>
    <p:sldId id="297" r:id="rId39"/>
    <p:sldId id="298" r:id="rId40"/>
    <p:sldId id="257" r:id="rId41"/>
    <p:sldId id="258" r:id="rId42"/>
    <p:sldId id="287" r:id="rId43"/>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905DAE-5814-48B6-B652-B71AE77212C8}" type="datetimeFigureOut">
              <a:rPr lang="ko-KR" altLang="en-US" smtClean="0"/>
              <a:t>2013-07-30</a:t>
            </a:fld>
            <a:endParaRPr lang="ko-KR"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ADEF1C-BE0E-4E60-BB40-5A5F9F9A1613}" type="slidenum">
              <a:rPr lang="ko-KR" altLang="en-US" smtClean="0"/>
              <a:t>‹#›</a:t>
            </a:fld>
            <a:endParaRPr lang="ko-KR" altLang="en-US"/>
          </a:p>
        </p:txBody>
      </p:sp>
    </p:spTree>
    <p:extLst>
      <p:ext uri="{BB962C8B-B14F-4D97-AF65-F5344CB8AC3E}">
        <p14:creationId xmlns:p14="http://schemas.microsoft.com/office/powerpoint/2010/main" val="1123581114"/>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AF092973-7666-4E07-AC78-401B4C95D292}" type="slidenum">
              <a:rPr lang="ko-KR" altLang="en-US" smtClean="0"/>
              <a:t>6</a:t>
            </a:fld>
            <a:endParaRPr lang="ko-KR" altLang="en-US"/>
          </a:p>
        </p:txBody>
      </p:sp>
    </p:spTree>
    <p:extLst>
      <p:ext uri="{BB962C8B-B14F-4D97-AF65-F5344CB8AC3E}">
        <p14:creationId xmlns:p14="http://schemas.microsoft.com/office/powerpoint/2010/main" val="1000342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FB30EDBD-1C2D-4C1E-B459-B60219FAB484}" type="datetimeFigureOut">
              <a:rPr lang="ko-KR" altLang="en-US" smtClean="0"/>
              <a:t>2013-07-30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BEDD84E-25D4-4983-8AA1-2863C96F08D9}" type="slidenum">
              <a:rPr lang="ko-KR" altLang="en-US" smtClean="0"/>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FB30EDBD-1C2D-4C1E-B459-B60219FAB484}" type="datetimeFigureOut">
              <a:rPr lang="ko-KR" altLang="en-US" smtClean="0"/>
              <a:t>2013-07-30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BEDD84E-25D4-4983-8AA1-2863C96F08D9}" type="slidenum">
              <a:rPr lang="ko-KR" altLang="en-US" smtClean="0"/>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FB30EDBD-1C2D-4C1E-B459-B60219FAB484}" type="datetimeFigureOut">
              <a:rPr lang="ko-KR" altLang="en-US" smtClean="0"/>
              <a:t>2013-07-30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BEDD84E-25D4-4983-8AA1-2863C96F08D9}" type="slidenum">
              <a:rPr lang="ko-KR" altLang="en-US" smtClean="0"/>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FB30EDBD-1C2D-4C1E-B459-B60219FAB484}" type="datetimeFigureOut">
              <a:rPr lang="ko-KR" altLang="en-US" smtClean="0"/>
              <a:t>2013-07-30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BEDD84E-25D4-4983-8AA1-2863C96F08D9}" type="slidenum">
              <a:rPr lang="ko-KR" altLang="en-US" smtClean="0"/>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FB30EDBD-1C2D-4C1E-B459-B60219FAB484}" type="datetimeFigureOut">
              <a:rPr lang="ko-KR" altLang="en-US" smtClean="0"/>
              <a:t>2013-07-30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BEDD84E-25D4-4983-8AA1-2863C96F08D9}" type="slidenum">
              <a:rPr lang="ko-KR" altLang="en-US" smtClean="0"/>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FB30EDBD-1C2D-4C1E-B459-B60219FAB484}" type="datetimeFigureOut">
              <a:rPr lang="ko-KR" altLang="en-US" smtClean="0"/>
              <a:t>2013-07-30</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4BEDD84E-25D4-4983-8AA1-2863C96F08D9}" type="slidenum">
              <a:rPr lang="ko-KR" altLang="en-US" smtClean="0"/>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FB30EDBD-1C2D-4C1E-B459-B60219FAB484}" type="datetimeFigureOut">
              <a:rPr lang="ko-KR" altLang="en-US" smtClean="0"/>
              <a:t>2013-07-30</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4BEDD84E-25D4-4983-8AA1-2863C96F08D9}" type="slidenum">
              <a:rPr lang="ko-KR" altLang="en-US" smtClean="0"/>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FB30EDBD-1C2D-4C1E-B459-B60219FAB484}" type="datetimeFigureOut">
              <a:rPr lang="ko-KR" altLang="en-US" smtClean="0"/>
              <a:t>2013-07-30</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4BEDD84E-25D4-4983-8AA1-2863C96F08D9}" type="slidenum">
              <a:rPr lang="ko-KR" altLang="en-US" smtClean="0"/>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FB30EDBD-1C2D-4C1E-B459-B60219FAB484}" type="datetimeFigureOut">
              <a:rPr lang="ko-KR" altLang="en-US" smtClean="0"/>
              <a:t>2013-07-30</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FB30EDBD-1C2D-4C1E-B459-B60219FAB484}" type="datetimeFigureOut">
              <a:rPr lang="ko-KR" altLang="en-US" smtClean="0"/>
              <a:t>2013-07-30</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4BEDD84E-25D4-4983-8AA1-2863C96F08D9}" type="slidenum">
              <a:rPr lang="ko-KR" altLang="en-US" smtClean="0"/>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FB30EDBD-1C2D-4C1E-B459-B60219FAB484}" type="datetimeFigureOut">
              <a:rPr lang="ko-KR" altLang="en-US" smtClean="0"/>
              <a:t>2013-07-30</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4BEDD84E-25D4-4983-8AA1-2863C96F08D9}" type="slidenum">
              <a:rPr lang="ko-KR" altLang="en-US" smtClean="0"/>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30EDBD-1C2D-4C1E-B459-B60219FAB484}" type="datetimeFigureOut">
              <a:rPr lang="ko-KR" altLang="en-US" smtClean="0"/>
              <a:t>2013-07-30</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DD84E-25D4-4983-8AA1-2863C96F08D9}" type="slidenum">
              <a:rPr lang="ko-KR" altLang="en-US" smtClean="0"/>
              <a:t>‹#›</a:t>
            </a:fld>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16.jpg"/><Relationship Id="rId1" Type="http://schemas.openxmlformats.org/officeDocument/2006/relationships/slideLayout" Target="../slideLayouts/slideLayout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xml"/><Relationship Id="rId7"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image" Target="../media/image7.emf"/><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smtClean="0"/>
              <a:t>Low</a:t>
            </a:r>
            <a:r>
              <a:rPr lang="ko-KR" altLang="en-US" dirty="0" smtClean="0"/>
              <a:t> </a:t>
            </a:r>
            <a:r>
              <a:rPr lang="en-US" altLang="ko-KR" dirty="0"/>
              <a:t>C</a:t>
            </a:r>
            <a:r>
              <a:rPr lang="en-US" altLang="ko-KR" dirty="0" smtClean="0"/>
              <a:t>ost </a:t>
            </a:r>
            <a:r>
              <a:rPr lang="en-US" altLang="ko-KR" dirty="0"/>
              <a:t>S</a:t>
            </a:r>
            <a:r>
              <a:rPr lang="en-US" altLang="ko-KR" dirty="0" smtClean="0"/>
              <a:t>ilicon Sensor</a:t>
            </a:r>
            <a:endParaRPr lang="ko-KR" altLang="en-US" dirty="0"/>
          </a:p>
        </p:txBody>
      </p:sp>
      <p:sp>
        <p:nvSpPr>
          <p:cNvPr id="3" name="부제목 2"/>
          <p:cNvSpPr>
            <a:spLocks noGrp="1"/>
          </p:cNvSpPr>
          <p:nvPr>
            <p:ph type="subTitle" idx="1"/>
          </p:nvPr>
        </p:nvSpPr>
        <p:spPr/>
        <p:txBody>
          <a:bodyPr>
            <a:normAutofit fontScale="77500" lnSpcReduction="20000"/>
          </a:bodyPr>
          <a:lstStyle/>
          <a:p>
            <a:r>
              <a:rPr lang="en-US" altLang="ko-KR" dirty="0"/>
              <a:t>Y. Kwon</a:t>
            </a:r>
          </a:p>
          <a:p>
            <a:r>
              <a:rPr lang="en-US" altLang="ko-KR" dirty="0"/>
              <a:t>i</a:t>
            </a:r>
            <a:r>
              <a:rPr lang="en-US" altLang="ko-KR" dirty="0" smtClean="0"/>
              <a:t>n exploration </a:t>
            </a:r>
            <a:r>
              <a:rPr lang="en-US" altLang="ko-KR" dirty="0"/>
              <a:t>with </a:t>
            </a:r>
          </a:p>
          <a:p>
            <a:r>
              <a:rPr lang="en-US" altLang="ko-KR" dirty="0"/>
              <a:t>J. Lajoie, E. Kistenev, A. Sukhanov, and Z. Li</a:t>
            </a:r>
          </a:p>
          <a:p>
            <a:r>
              <a:rPr lang="en-US" altLang="ko-KR" dirty="0"/>
              <a:t>as part of MPC-EX R&amp;D</a:t>
            </a:r>
            <a:endParaRPr lang="ko-KR" altLang="en-US" dirty="0"/>
          </a:p>
        </p:txBody>
      </p:sp>
    </p:spTree>
    <p:extLst>
      <p:ext uri="{BB962C8B-B14F-4D97-AF65-F5344CB8AC3E}">
        <p14:creationId xmlns:p14="http://schemas.microsoft.com/office/powerpoint/2010/main" val="2428957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How do we make it? </a:t>
            </a:r>
            <a:br>
              <a:rPr lang="en-US" altLang="ko-KR" dirty="0" smtClean="0"/>
            </a:br>
            <a:r>
              <a:rPr lang="en-US" altLang="ko-KR" dirty="0" smtClean="0"/>
              <a:t>(CMOS process)</a:t>
            </a:r>
            <a:endParaRPr lang="ko-KR" altLang="en-US" dirty="0"/>
          </a:p>
        </p:txBody>
      </p:sp>
      <p:grpSp>
        <p:nvGrpSpPr>
          <p:cNvPr id="5" name="그룹 4"/>
          <p:cNvGrpSpPr/>
          <p:nvPr/>
        </p:nvGrpSpPr>
        <p:grpSpPr>
          <a:xfrm>
            <a:off x="1475656" y="1772816"/>
            <a:ext cx="6192688" cy="4644516"/>
            <a:chOff x="1475656" y="1556792"/>
            <a:chExt cx="6192688" cy="4644516"/>
          </a:xfrm>
        </p:grpSpPr>
        <p:pic>
          <p:nvPicPr>
            <p:cNvPr id="3" name="내용 개체 틀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1556792"/>
              <a:ext cx="6192688" cy="4644516"/>
            </a:xfrm>
            <a:prstGeom prst="rect">
              <a:avLst/>
            </a:prstGeom>
          </p:spPr>
        </p:pic>
        <p:sp>
          <p:nvSpPr>
            <p:cNvPr id="4" name="TextBox 3"/>
            <p:cNvSpPr txBox="1"/>
            <p:nvPr/>
          </p:nvSpPr>
          <p:spPr>
            <a:xfrm>
              <a:off x="2699792" y="2204864"/>
              <a:ext cx="2978701" cy="461665"/>
            </a:xfrm>
            <a:prstGeom prst="rect">
              <a:avLst/>
            </a:prstGeom>
            <a:noFill/>
          </p:spPr>
          <p:txBody>
            <a:bodyPr wrap="none" rtlCol="0">
              <a:spAutoFit/>
            </a:bodyPr>
            <a:lstStyle/>
            <a:p>
              <a:r>
                <a:rPr lang="en-US" altLang="ko-KR" sz="2400" dirty="0" smtClean="0"/>
                <a:t>High purity Si wafer</a:t>
              </a:r>
              <a:endParaRPr lang="ko-KR" altLang="en-US" sz="2400" dirty="0"/>
            </a:p>
          </p:txBody>
        </p:sp>
      </p:grpSp>
      <p:grpSp>
        <p:nvGrpSpPr>
          <p:cNvPr id="7" name="그룹 6"/>
          <p:cNvGrpSpPr/>
          <p:nvPr/>
        </p:nvGrpSpPr>
        <p:grpSpPr>
          <a:xfrm>
            <a:off x="1475656" y="1772816"/>
            <a:ext cx="6192688" cy="4644516"/>
            <a:chOff x="1475656" y="1556792"/>
            <a:chExt cx="6192688" cy="4644516"/>
          </a:xfrm>
        </p:grpSpPr>
        <p:pic>
          <p:nvPicPr>
            <p:cNvPr id="8" name="그림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6" y="1556792"/>
              <a:ext cx="6192688" cy="4644516"/>
            </a:xfrm>
            <a:prstGeom prst="rect">
              <a:avLst/>
            </a:prstGeom>
          </p:spPr>
        </p:pic>
        <p:sp>
          <p:nvSpPr>
            <p:cNvPr id="9" name="TextBox 8"/>
            <p:cNvSpPr txBox="1"/>
            <p:nvPr/>
          </p:nvSpPr>
          <p:spPr>
            <a:xfrm>
              <a:off x="2759641" y="2204864"/>
              <a:ext cx="1531188" cy="461665"/>
            </a:xfrm>
            <a:prstGeom prst="rect">
              <a:avLst/>
            </a:prstGeom>
            <a:noFill/>
          </p:spPr>
          <p:txBody>
            <a:bodyPr wrap="none" rtlCol="0">
              <a:spAutoFit/>
            </a:bodyPr>
            <a:lstStyle/>
            <a:p>
              <a:r>
                <a:rPr lang="en-US" altLang="ko-KR" sz="2400" dirty="0" smtClean="0"/>
                <a:t>Oxidation</a:t>
              </a:r>
              <a:endParaRPr lang="ko-KR" altLang="en-US" sz="2400" dirty="0"/>
            </a:p>
          </p:txBody>
        </p:sp>
      </p:grpSp>
      <p:grpSp>
        <p:nvGrpSpPr>
          <p:cNvPr id="11" name="그룹 10"/>
          <p:cNvGrpSpPr/>
          <p:nvPr/>
        </p:nvGrpSpPr>
        <p:grpSpPr>
          <a:xfrm>
            <a:off x="1475656" y="1772816"/>
            <a:ext cx="6192688" cy="4644516"/>
            <a:chOff x="1475656" y="1772816"/>
            <a:chExt cx="6192688" cy="4644516"/>
          </a:xfrm>
        </p:grpSpPr>
        <p:pic>
          <p:nvPicPr>
            <p:cNvPr id="12" name="그림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5656" y="1772816"/>
              <a:ext cx="6192688" cy="4644516"/>
            </a:xfrm>
            <a:prstGeom prst="rect">
              <a:avLst/>
            </a:prstGeom>
          </p:spPr>
        </p:pic>
        <p:sp>
          <p:nvSpPr>
            <p:cNvPr id="13" name="TextBox 12"/>
            <p:cNvSpPr txBox="1"/>
            <p:nvPr/>
          </p:nvSpPr>
          <p:spPr>
            <a:xfrm>
              <a:off x="2782728" y="2463279"/>
              <a:ext cx="1789272" cy="461665"/>
            </a:xfrm>
            <a:prstGeom prst="rect">
              <a:avLst/>
            </a:prstGeom>
            <a:noFill/>
          </p:spPr>
          <p:txBody>
            <a:bodyPr wrap="none" rtlCol="0">
              <a:spAutoFit/>
            </a:bodyPr>
            <a:lstStyle/>
            <a:p>
              <a:r>
                <a:rPr lang="en-US" altLang="ko-KR" sz="2400" dirty="0" smtClean="0"/>
                <a:t>Ion implant</a:t>
              </a:r>
              <a:endParaRPr lang="ko-KR" altLang="en-US" sz="2400" dirty="0"/>
            </a:p>
          </p:txBody>
        </p:sp>
      </p:grpSp>
      <p:grpSp>
        <p:nvGrpSpPr>
          <p:cNvPr id="15" name="그룹 14"/>
          <p:cNvGrpSpPr/>
          <p:nvPr/>
        </p:nvGrpSpPr>
        <p:grpSpPr>
          <a:xfrm>
            <a:off x="1475656" y="1772815"/>
            <a:ext cx="6167501" cy="4625625"/>
            <a:chOff x="1500843" y="1772815"/>
            <a:chExt cx="6167501" cy="4625625"/>
          </a:xfrm>
        </p:grpSpPr>
        <p:pic>
          <p:nvPicPr>
            <p:cNvPr id="16" name="내용 개체 틀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0843" y="1772815"/>
              <a:ext cx="6167501" cy="4625625"/>
            </a:xfrm>
            <a:prstGeom prst="rect">
              <a:avLst/>
            </a:prstGeom>
          </p:spPr>
        </p:pic>
        <p:sp>
          <p:nvSpPr>
            <p:cNvPr id="17" name="TextBox 16"/>
            <p:cNvSpPr txBox="1"/>
            <p:nvPr/>
          </p:nvSpPr>
          <p:spPr>
            <a:xfrm>
              <a:off x="2627784" y="2348880"/>
              <a:ext cx="3342518" cy="461665"/>
            </a:xfrm>
            <a:prstGeom prst="rect">
              <a:avLst/>
            </a:prstGeom>
            <a:noFill/>
          </p:spPr>
          <p:txBody>
            <a:bodyPr wrap="none" rtlCol="0">
              <a:spAutoFit/>
            </a:bodyPr>
            <a:lstStyle/>
            <a:p>
              <a:r>
                <a:rPr lang="en-US" altLang="ko-KR" sz="2400" dirty="0" smtClean="0"/>
                <a:t>Oxide layer deposition</a:t>
              </a:r>
              <a:endParaRPr lang="ko-KR" altLang="en-US" sz="2400" dirty="0"/>
            </a:p>
          </p:txBody>
        </p:sp>
      </p:grpSp>
      <p:grpSp>
        <p:nvGrpSpPr>
          <p:cNvPr id="19" name="그룹 18"/>
          <p:cNvGrpSpPr/>
          <p:nvPr/>
        </p:nvGrpSpPr>
        <p:grpSpPr>
          <a:xfrm>
            <a:off x="1472195" y="1772814"/>
            <a:ext cx="6167500" cy="4625625"/>
            <a:chOff x="1472195" y="1772814"/>
            <a:chExt cx="6167500" cy="4625625"/>
          </a:xfrm>
        </p:grpSpPr>
        <p:pic>
          <p:nvPicPr>
            <p:cNvPr id="20" name="그림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2195" y="1772814"/>
              <a:ext cx="6167500" cy="4625625"/>
            </a:xfrm>
            <a:prstGeom prst="rect">
              <a:avLst/>
            </a:prstGeom>
          </p:spPr>
        </p:pic>
        <p:sp>
          <p:nvSpPr>
            <p:cNvPr id="21" name="TextBox 20"/>
            <p:cNvSpPr txBox="1"/>
            <p:nvPr/>
          </p:nvSpPr>
          <p:spPr>
            <a:xfrm>
              <a:off x="2627784" y="2348880"/>
              <a:ext cx="2751610" cy="461665"/>
            </a:xfrm>
            <a:prstGeom prst="rect">
              <a:avLst/>
            </a:prstGeom>
            <a:noFill/>
          </p:spPr>
          <p:txBody>
            <a:bodyPr wrap="square" rtlCol="0">
              <a:spAutoFit/>
            </a:bodyPr>
            <a:lstStyle/>
            <a:p>
              <a:r>
                <a:rPr lang="en-US" altLang="ko-KR" sz="2400" dirty="0" smtClean="0"/>
                <a:t>Etch for contact</a:t>
              </a:r>
              <a:endParaRPr lang="ko-KR" altLang="en-US" sz="2400" dirty="0"/>
            </a:p>
          </p:txBody>
        </p:sp>
      </p:grpSp>
      <p:grpSp>
        <p:nvGrpSpPr>
          <p:cNvPr id="23" name="그룹 22"/>
          <p:cNvGrpSpPr/>
          <p:nvPr/>
        </p:nvGrpSpPr>
        <p:grpSpPr>
          <a:xfrm>
            <a:off x="1446843" y="1772693"/>
            <a:ext cx="6192852" cy="4644639"/>
            <a:chOff x="1470677" y="1753799"/>
            <a:chExt cx="6192852" cy="4644639"/>
          </a:xfrm>
        </p:grpSpPr>
        <p:pic>
          <p:nvPicPr>
            <p:cNvPr id="24" name="그림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70677" y="1753799"/>
              <a:ext cx="6192852" cy="4644639"/>
            </a:xfrm>
            <a:prstGeom prst="rect">
              <a:avLst/>
            </a:prstGeom>
          </p:spPr>
        </p:pic>
        <p:sp>
          <p:nvSpPr>
            <p:cNvPr id="25" name="TextBox 24"/>
            <p:cNvSpPr txBox="1"/>
            <p:nvPr/>
          </p:nvSpPr>
          <p:spPr>
            <a:xfrm>
              <a:off x="2483768" y="2204864"/>
              <a:ext cx="3323282" cy="461665"/>
            </a:xfrm>
            <a:prstGeom prst="rect">
              <a:avLst/>
            </a:prstGeom>
            <a:noFill/>
          </p:spPr>
          <p:txBody>
            <a:bodyPr wrap="none" rtlCol="0">
              <a:spAutoFit/>
            </a:bodyPr>
            <a:lstStyle/>
            <a:p>
              <a:r>
                <a:rPr lang="en-US" altLang="ko-KR" sz="2400" dirty="0" smtClean="0"/>
                <a:t>Metal layer deposition</a:t>
              </a:r>
              <a:endParaRPr lang="ko-KR" altLang="en-US" sz="2400" dirty="0"/>
            </a:p>
          </p:txBody>
        </p:sp>
      </p:grpSp>
      <p:grpSp>
        <p:nvGrpSpPr>
          <p:cNvPr id="26" name="그룹 25"/>
          <p:cNvGrpSpPr/>
          <p:nvPr/>
        </p:nvGrpSpPr>
        <p:grpSpPr>
          <a:xfrm>
            <a:off x="1475656" y="1767583"/>
            <a:ext cx="6167500" cy="4625625"/>
            <a:chOff x="1472195" y="1767583"/>
            <a:chExt cx="6167500" cy="4625625"/>
          </a:xfrm>
        </p:grpSpPr>
        <p:pic>
          <p:nvPicPr>
            <p:cNvPr id="30" name="내용 개체 틀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72195" y="1767583"/>
              <a:ext cx="6167500" cy="4625625"/>
            </a:xfrm>
            <a:prstGeom prst="rect">
              <a:avLst/>
            </a:prstGeom>
          </p:spPr>
        </p:pic>
        <p:sp>
          <p:nvSpPr>
            <p:cNvPr id="31" name="TextBox 30"/>
            <p:cNvSpPr txBox="1"/>
            <p:nvPr/>
          </p:nvSpPr>
          <p:spPr>
            <a:xfrm>
              <a:off x="2483768" y="2247255"/>
              <a:ext cx="1700466" cy="461665"/>
            </a:xfrm>
            <a:prstGeom prst="rect">
              <a:avLst/>
            </a:prstGeom>
            <a:noFill/>
          </p:spPr>
          <p:txBody>
            <a:bodyPr wrap="none" rtlCol="0">
              <a:spAutoFit/>
            </a:bodyPr>
            <a:lstStyle/>
            <a:p>
              <a:r>
                <a:rPr lang="en-US" altLang="ko-KR" sz="2400" dirty="0" smtClean="0"/>
                <a:t>Passivation</a:t>
              </a:r>
              <a:endParaRPr lang="ko-KR" altLang="en-US" sz="2400" dirty="0"/>
            </a:p>
          </p:txBody>
        </p:sp>
      </p:grpSp>
      <p:sp>
        <p:nvSpPr>
          <p:cNvPr id="6" name="슬라이드 번호 개체 틀 5"/>
          <p:cNvSpPr>
            <a:spLocks noGrp="1"/>
          </p:cNvSpPr>
          <p:nvPr>
            <p:ph type="sldNum" sz="quarter" idx="12"/>
          </p:nvPr>
        </p:nvSpPr>
        <p:spPr/>
        <p:txBody>
          <a:bodyPr/>
          <a:lstStyle/>
          <a:p>
            <a:fld id="{E75B80E9-5F8A-41AC-AE33-627C26E24E45}" type="slidenum">
              <a:rPr lang="ko-KR" altLang="en-US" sz="1800" smtClean="0"/>
              <a:t>10</a:t>
            </a:fld>
            <a:endParaRPr lang="ko-KR" altLang="en-US" sz="1800" dirty="0"/>
          </a:p>
        </p:txBody>
      </p:sp>
    </p:spTree>
    <p:extLst>
      <p:ext uri="{BB962C8B-B14F-4D97-AF65-F5344CB8AC3E}">
        <p14:creationId xmlns:p14="http://schemas.microsoft.com/office/powerpoint/2010/main" val="389215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000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10000"/>
                            </p:stCondLst>
                            <p:childTnLst>
                              <p:par>
                                <p:cTn id="8" presetID="1" presetClass="entr" presetSubtype="0" fill="hold" nodeType="afterEffect">
                                  <p:stCondLst>
                                    <p:cond delay="1000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p:stCondLst>
                              <p:cond delay="20000"/>
                            </p:stCondLst>
                            <p:childTnLst>
                              <p:par>
                                <p:cTn id="11" presetID="1" presetClass="entr" presetSubtype="0" fill="hold" nodeType="afterEffect">
                                  <p:stCondLst>
                                    <p:cond delay="10000"/>
                                  </p:stCondLst>
                                  <p:childTnLst>
                                    <p:set>
                                      <p:cBhvr>
                                        <p:cTn id="12" dur="1" fill="hold">
                                          <p:stCondLst>
                                            <p:cond delay="0"/>
                                          </p:stCondLst>
                                        </p:cTn>
                                        <p:tgtEl>
                                          <p:spTgt spid="15"/>
                                        </p:tgtEl>
                                        <p:attrNameLst>
                                          <p:attrName>style.visibility</p:attrName>
                                        </p:attrNameLst>
                                      </p:cBhvr>
                                      <p:to>
                                        <p:strVal val="visible"/>
                                      </p:to>
                                    </p:set>
                                  </p:childTnLst>
                                </p:cTn>
                              </p:par>
                            </p:childTnLst>
                          </p:cTn>
                        </p:par>
                        <p:par>
                          <p:cTn id="13" fill="hold">
                            <p:stCondLst>
                              <p:cond delay="30000"/>
                            </p:stCondLst>
                            <p:childTnLst>
                              <p:par>
                                <p:cTn id="14" presetID="1" presetClass="entr" presetSubtype="0" fill="hold" nodeType="afterEffect">
                                  <p:stCondLst>
                                    <p:cond delay="10000"/>
                                  </p:stCondLst>
                                  <p:childTnLst>
                                    <p:set>
                                      <p:cBhvr>
                                        <p:cTn id="15" dur="1" fill="hold">
                                          <p:stCondLst>
                                            <p:cond delay="0"/>
                                          </p:stCondLst>
                                        </p:cTn>
                                        <p:tgtEl>
                                          <p:spTgt spid="19"/>
                                        </p:tgtEl>
                                        <p:attrNameLst>
                                          <p:attrName>style.visibility</p:attrName>
                                        </p:attrNameLst>
                                      </p:cBhvr>
                                      <p:to>
                                        <p:strVal val="visible"/>
                                      </p:to>
                                    </p:set>
                                  </p:childTnLst>
                                </p:cTn>
                              </p:par>
                            </p:childTnLst>
                          </p:cTn>
                        </p:par>
                        <p:par>
                          <p:cTn id="16" fill="hold">
                            <p:stCondLst>
                              <p:cond delay="40000"/>
                            </p:stCondLst>
                            <p:childTnLst>
                              <p:par>
                                <p:cTn id="17" presetID="1" presetClass="entr" presetSubtype="0" fill="hold" nodeType="afterEffect">
                                  <p:stCondLst>
                                    <p:cond delay="10000"/>
                                  </p:stCondLst>
                                  <p:childTnLst>
                                    <p:set>
                                      <p:cBhvr>
                                        <p:cTn id="18" dur="1" fill="hold">
                                          <p:stCondLst>
                                            <p:cond delay="0"/>
                                          </p:stCondLst>
                                        </p:cTn>
                                        <p:tgtEl>
                                          <p:spTgt spid="23"/>
                                        </p:tgtEl>
                                        <p:attrNameLst>
                                          <p:attrName>style.visibility</p:attrName>
                                        </p:attrNameLst>
                                      </p:cBhvr>
                                      <p:to>
                                        <p:strVal val="visible"/>
                                      </p:to>
                                    </p:set>
                                  </p:childTnLst>
                                </p:cTn>
                              </p:par>
                            </p:childTnLst>
                          </p:cTn>
                        </p:par>
                        <p:par>
                          <p:cTn id="19" fill="hold">
                            <p:stCondLst>
                              <p:cond delay="50000"/>
                            </p:stCondLst>
                            <p:childTnLst>
                              <p:par>
                                <p:cTn id="20" presetID="10" presetClass="entr" presetSubtype="0" fill="hold" nodeType="afterEffect">
                                  <p:stCondLst>
                                    <p:cond delay="1000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a:xfrm>
            <a:off x="457200" y="-27384"/>
            <a:ext cx="8229600" cy="1143000"/>
          </a:xfrm>
        </p:spPr>
        <p:txBody>
          <a:bodyPr/>
          <a:lstStyle/>
          <a:p>
            <a:r>
              <a:rPr lang="en-US" altLang="ko-KR" dirty="0" smtClean="0"/>
              <a:t>Actual process sheet</a:t>
            </a:r>
            <a:endParaRPr lang="ko-KR" alt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7875" y="1030748"/>
            <a:ext cx="6666493" cy="5827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7262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en-US" altLang="ko-KR" dirty="0" smtClean="0"/>
              <a:t>Our collaboration model</a:t>
            </a:r>
            <a:endParaRPr lang="ko-KR" altLang="en-US" dirty="0"/>
          </a:p>
        </p:txBody>
      </p:sp>
      <p:sp>
        <p:nvSpPr>
          <p:cNvPr id="2" name="내용 개체 틀 1"/>
          <p:cNvSpPr>
            <a:spLocks noGrp="1"/>
          </p:cNvSpPr>
          <p:nvPr>
            <p:ph idx="1"/>
          </p:nvPr>
        </p:nvSpPr>
        <p:spPr/>
        <p:txBody>
          <a:bodyPr>
            <a:normAutofit/>
          </a:bodyPr>
          <a:lstStyle/>
          <a:p>
            <a:r>
              <a:rPr lang="en-US" altLang="ko-KR" dirty="0" smtClean="0"/>
              <a:t>Z. Li : Design/Process schematics</a:t>
            </a:r>
          </a:p>
          <a:p>
            <a:r>
              <a:rPr lang="en-US" altLang="ko-KR" dirty="0" smtClean="0"/>
              <a:t>ETRI : Suggestion/Fabrication</a:t>
            </a:r>
          </a:p>
          <a:p>
            <a:r>
              <a:rPr lang="en-US" altLang="ko-KR" dirty="0" smtClean="0"/>
              <a:t>A. Sukhanov : Coupling to electronics</a:t>
            </a:r>
          </a:p>
          <a:p>
            <a:r>
              <a:rPr lang="en-US" altLang="ko-KR" dirty="0" smtClean="0"/>
              <a:t>Y. Kwon, E. Kistenev, J. Lajoie : Implementation, Quality control, follow-up, identification of main issues</a:t>
            </a:r>
          </a:p>
          <a:p>
            <a:r>
              <a:rPr lang="en-US" altLang="ko-KR" dirty="0"/>
              <a:t>Korean MPC-Ex groups : </a:t>
            </a:r>
            <a:r>
              <a:rPr lang="en-US" altLang="ko-KR" dirty="0" smtClean="0"/>
              <a:t>Test</a:t>
            </a:r>
          </a:p>
          <a:p>
            <a:pPr marL="0" indent="0">
              <a:buNone/>
            </a:pPr>
            <a:r>
              <a:rPr lang="en-US" altLang="ko-KR" dirty="0" smtClean="0"/>
              <a:t> </a:t>
            </a:r>
            <a:endParaRPr lang="ko-KR" altLang="en-US" dirty="0"/>
          </a:p>
        </p:txBody>
      </p:sp>
    </p:spTree>
    <p:extLst>
      <p:ext uri="{BB962C8B-B14F-4D97-AF65-F5344CB8AC3E}">
        <p14:creationId xmlns:p14="http://schemas.microsoft.com/office/powerpoint/2010/main" val="22678580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noChangeArrowheads="1"/>
          </p:cNvSpPr>
          <p:nvPr>
            <p:ph type="title" idx="4294967295"/>
          </p:nvPr>
        </p:nvSpPr>
        <p:spPr>
          <a:xfrm>
            <a:off x="457200" y="-76200"/>
            <a:ext cx="8229600" cy="1143000"/>
          </a:xfrm>
          <a:ln/>
        </p:spPr>
        <p:txBody>
          <a:bodyPr>
            <a:normAutofit fontScale="90000"/>
          </a:bodyPr>
          <a:lstStyle/>
          <a:p>
            <a:pPr marL="0" indent="0"/>
            <a:r>
              <a:rPr lang="en-US" altLang="zh-CN" sz="4000" b="1" dirty="0"/>
              <a:t>Structure with </a:t>
            </a:r>
            <a:r>
              <a:rPr lang="en-US" altLang="zh-CN" sz="4000" b="1" dirty="0" smtClean="0"/>
              <a:t>Al-overhang</a:t>
            </a:r>
            <a:r>
              <a:rPr lang="en-US" altLang="zh-CN" dirty="0" smtClean="0"/>
              <a:t/>
            </a:r>
            <a:br>
              <a:rPr lang="en-US" altLang="zh-CN" dirty="0" smtClean="0"/>
            </a:br>
            <a:r>
              <a:rPr lang="en-US" altLang="zh-CN" sz="3600" dirty="0" smtClean="0">
                <a:solidFill>
                  <a:srgbClr val="FF0000"/>
                </a:solidFill>
              </a:rPr>
              <a:t>p</a:t>
            </a:r>
            <a:r>
              <a:rPr lang="en-US" altLang="zh-CN" sz="3600" baseline="30000" dirty="0" smtClean="0">
                <a:solidFill>
                  <a:srgbClr val="FF0000"/>
                </a:solidFill>
              </a:rPr>
              <a:t>+</a:t>
            </a:r>
            <a:r>
              <a:rPr lang="en-US" altLang="zh-CN" sz="3600" dirty="0" smtClean="0">
                <a:solidFill>
                  <a:srgbClr val="FF0000"/>
                </a:solidFill>
              </a:rPr>
              <a:t>- implant, 20keV B, 1x10</a:t>
            </a:r>
            <a:r>
              <a:rPr lang="en-US" altLang="zh-CN" sz="3600" baseline="30000" dirty="0" smtClean="0">
                <a:solidFill>
                  <a:srgbClr val="FF0000"/>
                </a:solidFill>
              </a:rPr>
              <a:t>15</a:t>
            </a:r>
            <a:r>
              <a:rPr lang="en-US" altLang="zh-CN" sz="3600" dirty="0" smtClean="0">
                <a:solidFill>
                  <a:srgbClr val="FF0000"/>
                </a:solidFill>
              </a:rPr>
              <a:t>/cm</a:t>
            </a:r>
            <a:r>
              <a:rPr lang="en-US" altLang="zh-CN" sz="3600" baseline="30000" dirty="0" smtClean="0">
                <a:solidFill>
                  <a:srgbClr val="FF0000"/>
                </a:solidFill>
              </a:rPr>
              <a:t>2</a:t>
            </a:r>
            <a:endParaRPr lang="en-US" altLang="zh-CN" sz="3600" baseline="30000" dirty="0">
              <a:solidFill>
                <a:srgbClr val="FF0000"/>
              </a:solidFill>
            </a:endParaRPr>
          </a:p>
        </p:txBody>
      </p:sp>
      <p:pic>
        <p:nvPicPr>
          <p:cNvPr id="10243" name="Picture 4"/>
          <p:cNvPicPr>
            <a:picLocks noGrp="1" noChangeAspect="1" noChangeArrowheads="1"/>
          </p:cNvPicPr>
          <p:nvPr>
            <p:ph idx="1"/>
          </p:nvPr>
        </p:nvPicPr>
        <p:blipFill>
          <a:blip r:embed="rId2" cstate="print"/>
          <a:srcRect l="50000" t="6450"/>
          <a:stretch>
            <a:fillRect/>
          </a:stretch>
        </p:blipFill>
        <p:spPr>
          <a:xfrm>
            <a:off x="609600" y="1628775"/>
            <a:ext cx="8077200" cy="4722813"/>
          </a:xfrm>
          <a:ln/>
        </p:spPr>
      </p:pic>
      <p:sp>
        <p:nvSpPr>
          <p:cNvPr id="10244" name="Straight Connector 4"/>
          <p:cNvSpPr>
            <a:spLocks noChangeShapeType="1"/>
          </p:cNvSpPr>
          <p:nvPr/>
        </p:nvSpPr>
        <p:spPr bwMode="auto">
          <a:xfrm>
            <a:off x="4419600" y="2895600"/>
            <a:ext cx="0" cy="76200"/>
          </a:xfrm>
          <a:prstGeom prst="line">
            <a:avLst/>
          </a:prstGeom>
          <a:noFill/>
          <a:ln w="9525" cap="flat" cmpd="sng">
            <a:solidFill>
              <a:schemeClr val="accent1"/>
            </a:solidFill>
            <a:round/>
            <a:headEnd/>
            <a:tailEnd/>
          </a:ln>
        </p:spPr>
        <p:txBody>
          <a:bodyPr/>
          <a:lstStyle/>
          <a:p>
            <a:endParaRPr lang="en-US"/>
          </a:p>
        </p:txBody>
      </p:sp>
      <p:sp>
        <p:nvSpPr>
          <p:cNvPr id="5" name="Straight Arrow Connector 5"/>
          <p:cNvSpPr>
            <a:spLocks noChangeShapeType="1"/>
          </p:cNvSpPr>
          <p:nvPr/>
        </p:nvSpPr>
        <p:spPr bwMode="auto">
          <a:xfrm flipH="1">
            <a:off x="3505200" y="1079500"/>
            <a:ext cx="914400" cy="1892300"/>
          </a:xfrm>
          <a:prstGeom prst="straightConnector1">
            <a:avLst/>
          </a:prstGeom>
          <a:noFill/>
          <a:ln w="19050" cap="flat" cmpd="sng">
            <a:solidFill>
              <a:schemeClr val="tx1"/>
            </a:solidFill>
            <a:round/>
            <a:headEnd/>
            <a:tailEnd type="arrow" w="med" len="med"/>
          </a:ln>
        </p:spPr>
        <p:txBody>
          <a:bodyPr/>
          <a:lstStyle/>
          <a:p>
            <a:endParaRPr lang="en-US"/>
          </a:p>
        </p:txBody>
      </p:sp>
      <p:sp>
        <p:nvSpPr>
          <p:cNvPr id="6" name="Straight Arrow Connector 6"/>
          <p:cNvSpPr>
            <a:spLocks noChangeShapeType="1"/>
          </p:cNvSpPr>
          <p:nvPr/>
        </p:nvSpPr>
        <p:spPr bwMode="auto">
          <a:xfrm flipH="1">
            <a:off x="4543742" y="1222375"/>
            <a:ext cx="45719" cy="1825625"/>
          </a:xfrm>
          <a:prstGeom prst="straightConnector1">
            <a:avLst/>
          </a:prstGeom>
          <a:noFill/>
          <a:ln w="19050" cap="flat" cmpd="sng">
            <a:solidFill>
              <a:schemeClr val="tx1"/>
            </a:solidFill>
            <a:round/>
            <a:headEnd/>
            <a:tailEnd type="arrow" w="med" len="med"/>
          </a:ln>
        </p:spPr>
        <p:txBody>
          <a:bodyPr/>
          <a:lstStyle/>
          <a:p>
            <a:endParaRPr lang="en-US"/>
          </a:p>
        </p:txBody>
      </p:sp>
      <p:sp>
        <p:nvSpPr>
          <p:cNvPr id="7" name="Straight Arrow Connector 7"/>
          <p:cNvSpPr>
            <a:spLocks noChangeShapeType="1"/>
          </p:cNvSpPr>
          <p:nvPr/>
        </p:nvSpPr>
        <p:spPr bwMode="auto">
          <a:xfrm>
            <a:off x="4724400" y="1096962"/>
            <a:ext cx="228600" cy="1874838"/>
          </a:xfrm>
          <a:prstGeom prst="straightConnector1">
            <a:avLst/>
          </a:prstGeom>
          <a:noFill/>
          <a:ln w="19050" cap="flat" cmpd="sng">
            <a:solidFill>
              <a:schemeClr val="tx1"/>
            </a:solidFill>
            <a:round/>
            <a:headEnd/>
            <a:tailEnd type="arrow" w="med" len="med"/>
          </a:ln>
        </p:spPr>
        <p:txBody>
          <a:bodyPr/>
          <a:lstStyle/>
          <a:p>
            <a:endParaRPr lang="en-US"/>
          </a:p>
        </p:txBody>
      </p:sp>
      <p:sp>
        <p:nvSpPr>
          <p:cNvPr id="8" name="Straight Arrow Connector 8"/>
          <p:cNvSpPr>
            <a:spLocks noChangeShapeType="1"/>
          </p:cNvSpPr>
          <p:nvPr/>
        </p:nvSpPr>
        <p:spPr bwMode="auto">
          <a:xfrm flipH="1">
            <a:off x="2362199" y="927100"/>
            <a:ext cx="1541463" cy="2120900"/>
          </a:xfrm>
          <a:prstGeom prst="straightConnector1">
            <a:avLst/>
          </a:prstGeom>
          <a:noFill/>
          <a:ln w="19050" cap="flat" cmpd="sng">
            <a:solidFill>
              <a:schemeClr val="tx1"/>
            </a:solidFill>
            <a:round/>
            <a:headEnd/>
            <a:tailEnd type="arrow" w="med" len="med"/>
          </a:ln>
        </p:spPr>
        <p:txBody>
          <a:bodyPr/>
          <a:lstStyle/>
          <a:p>
            <a:endParaRPr lang="en-US"/>
          </a:p>
        </p:txBody>
      </p:sp>
      <p:sp>
        <p:nvSpPr>
          <p:cNvPr id="9" name="Straight Arrow Connector 7"/>
          <p:cNvSpPr>
            <a:spLocks noChangeShapeType="1"/>
          </p:cNvSpPr>
          <p:nvPr/>
        </p:nvSpPr>
        <p:spPr bwMode="auto">
          <a:xfrm>
            <a:off x="4876800" y="990600"/>
            <a:ext cx="381000" cy="1981200"/>
          </a:xfrm>
          <a:prstGeom prst="straightConnector1">
            <a:avLst/>
          </a:prstGeom>
          <a:noFill/>
          <a:ln w="19050" cap="flat" cmpd="sng">
            <a:solidFill>
              <a:schemeClr val="tx1"/>
            </a:solidFill>
            <a:round/>
            <a:headEnd/>
            <a:tailEnd type="arrow" w="med" len="med"/>
          </a:ln>
        </p:spPr>
        <p:txBody>
          <a:bodyPr/>
          <a:lstStyle/>
          <a:p>
            <a:endParaRPr lang="en-US"/>
          </a:p>
        </p:txBody>
      </p:sp>
    </p:spTree>
    <p:extLst>
      <p:ext uri="{BB962C8B-B14F-4D97-AF65-F5344CB8AC3E}">
        <p14:creationId xmlns:p14="http://schemas.microsoft.com/office/powerpoint/2010/main" val="10407778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t="6451" r="50000" b="7623"/>
          <a:stretch>
            <a:fillRect/>
          </a:stretch>
        </p:blipFill>
        <p:spPr bwMode="auto">
          <a:xfrm>
            <a:off x="457199" y="1828800"/>
            <a:ext cx="8229599" cy="4419600"/>
          </a:xfrm>
          <a:prstGeom prst="rect">
            <a:avLst/>
          </a:prstGeom>
          <a:noFill/>
          <a:ln w="9525">
            <a:noFill/>
            <a:miter lim="800000"/>
            <a:headEnd/>
            <a:tailEnd/>
          </a:ln>
        </p:spPr>
      </p:pic>
      <p:sp>
        <p:nvSpPr>
          <p:cNvPr id="4" name="Title 1"/>
          <p:cNvSpPr txBox="1">
            <a:spLocks noChangeArrowheads="1"/>
          </p:cNvSpPr>
          <p:nvPr/>
        </p:nvSpPr>
        <p:spPr>
          <a:xfrm>
            <a:off x="457200" y="0"/>
            <a:ext cx="8229600" cy="1143000"/>
          </a:xfrm>
          <a:prstGeom prst="rect">
            <a:avLst/>
          </a:prstGeom>
          <a:ln/>
        </p:spPr>
        <p:txBody>
          <a:bodyPr vert="horz" lIns="91440" tIns="45720" rIns="91440" bIns="45720" rtlCol="0" anchor="ctr">
            <a:normAutofit lnSpcReduction="10000"/>
          </a:bodyPr>
          <a:lstStyle/>
          <a:p>
            <a:pPr lvl="0" algn="ctr">
              <a:spcBef>
                <a:spcPct val="0"/>
              </a:spcBef>
            </a:pPr>
            <a:r>
              <a:rPr lang="en-US" altLang="zh-CN" sz="3600" dirty="0">
                <a:solidFill>
                  <a:srgbClr val="00B050"/>
                </a:solidFill>
              </a:rPr>
              <a:t>n</a:t>
            </a:r>
            <a:r>
              <a:rPr lang="en-US" altLang="zh-CN" sz="3600" baseline="30000" dirty="0">
                <a:solidFill>
                  <a:srgbClr val="00B050"/>
                </a:solidFill>
              </a:rPr>
              <a:t>+</a:t>
            </a:r>
            <a:r>
              <a:rPr lang="en-US" altLang="zh-CN" sz="3600" dirty="0">
                <a:solidFill>
                  <a:srgbClr val="00B050"/>
                </a:solidFill>
              </a:rPr>
              <a:t> Implant (40 </a:t>
            </a:r>
            <a:r>
              <a:rPr lang="en-US" altLang="zh-CN" sz="3600" dirty="0" err="1">
                <a:solidFill>
                  <a:srgbClr val="00B050"/>
                </a:solidFill>
              </a:rPr>
              <a:t>keV</a:t>
            </a:r>
            <a:r>
              <a:rPr lang="en-US" altLang="zh-CN" sz="3600" dirty="0">
                <a:solidFill>
                  <a:srgbClr val="00B050"/>
                </a:solidFill>
              </a:rPr>
              <a:t> Ph, 1x10</a:t>
            </a:r>
            <a:r>
              <a:rPr lang="en-US" altLang="zh-CN" sz="3600" baseline="30000" dirty="0">
                <a:solidFill>
                  <a:srgbClr val="00B050"/>
                </a:solidFill>
              </a:rPr>
              <a:t>12</a:t>
            </a:r>
            <a:r>
              <a:rPr lang="en-US" altLang="zh-CN" sz="3600" dirty="0">
                <a:solidFill>
                  <a:srgbClr val="00B050"/>
                </a:solidFill>
              </a:rPr>
              <a:t>/cm</a:t>
            </a:r>
            <a:r>
              <a:rPr lang="en-US" altLang="zh-CN" sz="3600" baseline="30000" dirty="0">
                <a:solidFill>
                  <a:srgbClr val="00B050"/>
                </a:solidFill>
              </a:rPr>
              <a:t>2</a:t>
            </a:r>
            <a:r>
              <a:rPr lang="en-US" altLang="zh-CN" sz="3600" dirty="0">
                <a:solidFill>
                  <a:srgbClr val="00B050"/>
                </a:solidFill>
              </a:rPr>
              <a:t>) </a:t>
            </a:r>
            <a:r>
              <a:rPr kumimoji="0" lang="en-US" altLang="zh-CN" sz="3600" b="0" i="0" u="none" strike="noStrike" kern="1200" cap="none" spc="0" normalizeH="0" baseline="0" noProof="0" dirty="0" smtClean="0">
                <a:ln>
                  <a:noFill/>
                </a:ln>
                <a:solidFill>
                  <a:schemeClr val="tx1"/>
                </a:solidFill>
                <a:effectLst/>
                <a:uLnTx/>
                <a:uFillTx/>
                <a:latin typeface="+mj-lt"/>
                <a:ea typeface="+mj-ea"/>
                <a:cs typeface="+mj-cs"/>
              </a:rPr>
              <a:t>channel stopper added</a:t>
            </a:r>
            <a:endParaRPr kumimoji="0" lang="en-US" altLang="zh-CN"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Straight Arrow Connector 5"/>
          <p:cNvSpPr>
            <a:spLocks noChangeShapeType="1"/>
          </p:cNvSpPr>
          <p:nvPr/>
        </p:nvSpPr>
        <p:spPr bwMode="auto">
          <a:xfrm flipH="1">
            <a:off x="3276600" y="1079500"/>
            <a:ext cx="1143000" cy="2044700"/>
          </a:xfrm>
          <a:prstGeom prst="straightConnector1">
            <a:avLst/>
          </a:prstGeom>
          <a:noFill/>
          <a:ln w="19050" cap="flat" cmpd="sng">
            <a:solidFill>
              <a:schemeClr val="tx1"/>
            </a:solidFill>
            <a:round/>
            <a:headEnd/>
            <a:tailEnd type="arrow" w="med" len="med"/>
          </a:ln>
        </p:spPr>
        <p:txBody>
          <a:bodyPr/>
          <a:lstStyle/>
          <a:p>
            <a:endParaRPr lang="en-US"/>
          </a:p>
        </p:txBody>
      </p:sp>
      <p:sp>
        <p:nvSpPr>
          <p:cNvPr id="6" name="Straight Arrow Connector 6"/>
          <p:cNvSpPr>
            <a:spLocks noChangeShapeType="1"/>
          </p:cNvSpPr>
          <p:nvPr/>
        </p:nvSpPr>
        <p:spPr bwMode="auto">
          <a:xfrm flipH="1">
            <a:off x="3505200" y="1222375"/>
            <a:ext cx="1084262" cy="1901825"/>
          </a:xfrm>
          <a:prstGeom prst="straightConnector1">
            <a:avLst/>
          </a:prstGeom>
          <a:noFill/>
          <a:ln w="19050" cap="flat" cmpd="sng">
            <a:solidFill>
              <a:schemeClr val="tx1"/>
            </a:solidFill>
            <a:round/>
            <a:headEnd/>
            <a:tailEnd type="arrow" w="med" len="med"/>
          </a:ln>
        </p:spPr>
        <p:txBody>
          <a:bodyPr/>
          <a:lstStyle/>
          <a:p>
            <a:endParaRPr lang="en-US"/>
          </a:p>
        </p:txBody>
      </p:sp>
      <p:sp>
        <p:nvSpPr>
          <p:cNvPr id="7" name="Straight Arrow Connector 7"/>
          <p:cNvSpPr>
            <a:spLocks noChangeShapeType="1"/>
          </p:cNvSpPr>
          <p:nvPr/>
        </p:nvSpPr>
        <p:spPr bwMode="auto">
          <a:xfrm>
            <a:off x="4724400" y="1096962"/>
            <a:ext cx="152400" cy="2133600"/>
          </a:xfrm>
          <a:prstGeom prst="straightConnector1">
            <a:avLst/>
          </a:prstGeom>
          <a:noFill/>
          <a:ln w="19050" cap="flat" cmpd="sng">
            <a:solidFill>
              <a:schemeClr val="tx1"/>
            </a:solidFill>
            <a:round/>
            <a:headEnd/>
            <a:tailEnd type="arrow" w="med" len="med"/>
          </a:ln>
        </p:spPr>
        <p:txBody>
          <a:bodyPr/>
          <a:lstStyle/>
          <a:p>
            <a:endParaRPr lang="en-US"/>
          </a:p>
        </p:txBody>
      </p:sp>
      <p:sp>
        <p:nvSpPr>
          <p:cNvPr id="8" name="Straight Arrow Connector 8"/>
          <p:cNvSpPr>
            <a:spLocks noChangeShapeType="1"/>
          </p:cNvSpPr>
          <p:nvPr/>
        </p:nvSpPr>
        <p:spPr bwMode="auto">
          <a:xfrm flipH="1">
            <a:off x="3048000" y="927100"/>
            <a:ext cx="855663" cy="2227262"/>
          </a:xfrm>
          <a:prstGeom prst="straightConnector1">
            <a:avLst/>
          </a:prstGeom>
          <a:noFill/>
          <a:ln w="19050" cap="flat" cmpd="sng">
            <a:solidFill>
              <a:schemeClr val="tx1"/>
            </a:solidFill>
            <a:round/>
            <a:headEnd/>
            <a:tailEnd type="arrow" w="med" len="med"/>
          </a:ln>
        </p:spPr>
        <p:txBody>
          <a:bodyPr/>
          <a:lstStyle/>
          <a:p>
            <a:endParaRPr lang="en-US"/>
          </a:p>
        </p:txBody>
      </p:sp>
      <p:sp>
        <p:nvSpPr>
          <p:cNvPr id="9" name="Rectangle 8"/>
          <p:cNvSpPr/>
          <p:nvPr/>
        </p:nvSpPr>
        <p:spPr>
          <a:xfrm>
            <a:off x="1981200" y="6400800"/>
            <a:ext cx="3495572" cy="369332"/>
          </a:xfrm>
          <a:prstGeom prst="rect">
            <a:avLst/>
          </a:prstGeom>
        </p:spPr>
        <p:txBody>
          <a:bodyPr wrap="none">
            <a:spAutoFit/>
          </a:bodyPr>
          <a:lstStyle/>
          <a:p>
            <a:r>
              <a:rPr lang="en-US" altLang="zh-CN" dirty="0" smtClean="0">
                <a:solidFill>
                  <a:srgbClr val="00B050"/>
                </a:solidFill>
              </a:rPr>
              <a:t>n</a:t>
            </a:r>
            <a:r>
              <a:rPr lang="en-US" altLang="zh-CN" baseline="30000" dirty="0" smtClean="0">
                <a:solidFill>
                  <a:srgbClr val="00B050"/>
                </a:solidFill>
              </a:rPr>
              <a:t>+</a:t>
            </a:r>
            <a:r>
              <a:rPr lang="en-US" altLang="zh-CN" dirty="0" smtClean="0">
                <a:solidFill>
                  <a:srgbClr val="00B050"/>
                </a:solidFill>
              </a:rPr>
              <a:t> Implant (40 </a:t>
            </a:r>
            <a:r>
              <a:rPr lang="en-US" altLang="zh-CN" dirty="0" err="1" smtClean="0">
                <a:solidFill>
                  <a:srgbClr val="00B050"/>
                </a:solidFill>
              </a:rPr>
              <a:t>keV</a:t>
            </a:r>
            <a:r>
              <a:rPr lang="en-US" altLang="zh-CN" dirty="0" smtClean="0">
                <a:solidFill>
                  <a:srgbClr val="00B050"/>
                </a:solidFill>
              </a:rPr>
              <a:t> Ph, 1x10</a:t>
            </a:r>
            <a:r>
              <a:rPr lang="en-US" altLang="zh-CN" baseline="30000" dirty="0" smtClean="0">
                <a:solidFill>
                  <a:srgbClr val="00B050"/>
                </a:solidFill>
              </a:rPr>
              <a:t>15</a:t>
            </a:r>
            <a:r>
              <a:rPr lang="en-US" altLang="zh-CN" dirty="0" smtClean="0">
                <a:solidFill>
                  <a:srgbClr val="00B050"/>
                </a:solidFill>
              </a:rPr>
              <a:t>/cm</a:t>
            </a:r>
            <a:r>
              <a:rPr lang="en-US" altLang="zh-CN" baseline="30000" dirty="0" smtClean="0">
                <a:solidFill>
                  <a:srgbClr val="00B050"/>
                </a:solidFill>
              </a:rPr>
              <a:t>2</a:t>
            </a:r>
            <a:r>
              <a:rPr lang="en-US" altLang="zh-CN" dirty="0" smtClean="0">
                <a:solidFill>
                  <a:srgbClr val="00B050"/>
                </a:solidFill>
              </a:rPr>
              <a:t>) </a:t>
            </a:r>
            <a:endParaRPr lang="en-US" dirty="0"/>
          </a:p>
        </p:txBody>
      </p:sp>
      <p:sp>
        <p:nvSpPr>
          <p:cNvPr id="10" name="Straight Arrow Connector 7"/>
          <p:cNvSpPr>
            <a:spLocks noChangeShapeType="1"/>
          </p:cNvSpPr>
          <p:nvPr/>
        </p:nvSpPr>
        <p:spPr bwMode="auto">
          <a:xfrm flipH="1" flipV="1">
            <a:off x="3581398" y="5638800"/>
            <a:ext cx="45719" cy="762000"/>
          </a:xfrm>
          <a:prstGeom prst="straightConnector1">
            <a:avLst/>
          </a:prstGeom>
          <a:noFill/>
          <a:ln w="19050" cap="flat" cmpd="sng">
            <a:solidFill>
              <a:schemeClr val="tx1"/>
            </a:solidFill>
            <a:round/>
            <a:headEnd/>
            <a:tailEnd type="arrow" w="med" len="med"/>
          </a:ln>
        </p:spPr>
        <p:txBody>
          <a:bodyPr/>
          <a:lstStyle/>
          <a:p>
            <a:endParaRPr lang="en-US"/>
          </a:p>
        </p:txBody>
      </p:sp>
    </p:spTree>
    <p:extLst>
      <p:ext uri="{BB962C8B-B14F-4D97-AF65-F5344CB8AC3E}">
        <p14:creationId xmlns:p14="http://schemas.microsoft.com/office/powerpoint/2010/main" val="20963161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
            </a:r>
            <a:r>
              <a:rPr lang="en-US" baseline="-25000" dirty="0" smtClean="0"/>
              <a:t>it</a:t>
            </a:r>
            <a:r>
              <a:rPr lang="en-US" dirty="0" smtClean="0"/>
              <a:t>=2E11/cm</a:t>
            </a:r>
            <a:r>
              <a:rPr lang="en-US" baseline="30000" dirty="0" smtClean="0"/>
              <a:t>2</a:t>
            </a:r>
            <a:r>
              <a:rPr lang="en-US" dirty="0" smtClean="0"/>
              <a:t>; Bias: 200 V</a:t>
            </a:r>
            <a:endParaRPr lang="en-US" dirty="0"/>
          </a:p>
        </p:txBody>
      </p:sp>
      <p:pic>
        <p:nvPicPr>
          <p:cNvPr id="4099" name="Picture 3"/>
          <p:cNvPicPr>
            <a:picLocks noGrp="1" noChangeAspect="1" noChangeArrowheads="1"/>
          </p:cNvPicPr>
          <p:nvPr>
            <p:ph idx="1"/>
          </p:nvPr>
        </p:nvPicPr>
        <p:blipFill>
          <a:blip r:embed="rId2" cstate="print"/>
          <a:srcRect t="6451" r="50000" b="7623"/>
          <a:stretch>
            <a:fillRect/>
          </a:stretch>
        </p:blipFill>
        <p:spPr bwMode="auto">
          <a:xfrm>
            <a:off x="457200" y="1447800"/>
            <a:ext cx="8087710" cy="4343400"/>
          </a:xfrm>
          <a:prstGeom prst="rect">
            <a:avLst/>
          </a:prstGeom>
          <a:noFill/>
          <a:ln w="9525">
            <a:noFill/>
            <a:miter lim="800000"/>
            <a:headEnd/>
            <a:tailEnd/>
          </a:ln>
        </p:spPr>
      </p:pic>
    </p:spTree>
    <p:extLst>
      <p:ext uri="{BB962C8B-B14F-4D97-AF65-F5344CB8AC3E}">
        <p14:creationId xmlns:p14="http://schemas.microsoft.com/office/powerpoint/2010/main" val="1649831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Mask layers</a:t>
            </a:r>
            <a:r>
              <a:rPr lang="en-US" altLang="ko-KR" dirty="0"/>
              <a:t/>
            </a:r>
            <a:br>
              <a:rPr lang="en-US" altLang="ko-KR" dirty="0"/>
            </a:br>
            <a:r>
              <a:rPr lang="en-US" altLang="ko-KR" dirty="0" smtClean="0"/>
              <a:t>(DC coupled sensor)</a:t>
            </a:r>
            <a:endParaRPr lang="ko-KR" altLang="en-US" dirty="0"/>
          </a:p>
        </p:txBody>
      </p:sp>
      <p:sp>
        <p:nvSpPr>
          <p:cNvPr id="3" name="내용 개체 틀 2"/>
          <p:cNvSpPr>
            <a:spLocks noGrp="1"/>
          </p:cNvSpPr>
          <p:nvPr>
            <p:ph idx="1"/>
          </p:nvPr>
        </p:nvSpPr>
        <p:spPr/>
        <p:txBody>
          <a:bodyPr/>
          <a:lstStyle/>
          <a:p>
            <a:r>
              <a:rPr lang="en-US" altLang="ko-KR" dirty="0" smtClean="0"/>
              <a:t>“p+”</a:t>
            </a:r>
          </a:p>
          <a:p>
            <a:r>
              <a:rPr lang="en-US" altLang="ko-KR" dirty="0" smtClean="0"/>
              <a:t>“n+”</a:t>
            </a:r>
          </a:p>
          <a:p>
            <a:r>
              <a:rPr lang="en-US" altLang="ko-KR" dirty="0" smtClean="0"/>
              <a:t>“contact”</a:t>
            </a:r>
          </a:p>
          <a:p>
            <a:r>
              <a:rPr lang="en-US" altLang="ko-KR" dirty="0" smtClean="0"/>
              <a:t>“metal”</a:t>
            </a:r>
          </a:p>
          <a:p>
            <a:r>
              <a:rPr lang="en-US" altLang="ko-KR" dirty="0" smtClean="0"/>
              <a:t>“passivation”</a:t>
            </a:r>
          </a:p>
          <a:p>
            <a:endParaRPr lang="en-US" altLang="ko-KR" dirty="0" smtClean="0"/>
          </a:p>
          <a:p>
            <a:endParaRPr lang="en-US" altLang="ko-KR" dirty="0"/>
          </a:p>
          <a:p>
            <a:endParaRPr lang="en-US" altLang="ko-KR" dirty="0" smtClean="0"/>
          </a:p>
          <a:p>
            <a:endParaRPr lang="ko-KR" altLang="en-US" dirty="0"/>
          </a:p>
        </p:txBody>
      </p:sp>
    </p:spTree>
    <p:extLst>
      <p:ext uri="{BB962C8B-B14F-4D97-AF65-F5344CB8AC3E}">
        <p14:creationId xmlns:p14="http://schemas.microsoft.com/office/powerpoint/2010/main" val="1259839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a:t>
            </a:r>
            <a:endParaRPr lang="ko-KR" alt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3322" y="1600200"/>
            <a:ext cx="735735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53824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“n+”</a:t>
            </a:r>
            <a:endParaRPr lang="ko-KR" alt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4188" y="1600200"/>
            <a:ext cx="741562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07026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“contact”</a:t>
            </a:r>
            <a:endParaRPr lang="ko-KR" alt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9514" y="1600200"/>
            <a:ext cx="744497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963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Si sensor in general</a:t>
            </a:r>
            <a:endParaRPr lang="ko-KR" altLang="en-US" dirty="0"/>
          </a:p>
        </p:txBody>
      </p:sp>
      <p:sp>
        <p:nvSpPr>
          <p:cNvPr id="3" name="내용 개체 틀 2"/>
          <p:cNvSpPr>
            <a:spLocks noGrp="1"/>
          </p:cNvSpPr>
          <p:nvPr>
            <p:ph idx="1"/>
          </p:nvPr>
        </p:nvSpPr>
        <p:spPr/>
        <p:txBody>
          <a:bodyPr/>
          <a:lstStyle/>
          <a:p>
            <a:r>
              <a:rPr lang="en-US" altLang="ko-KR" dirty="0"/>
              <a:t>M</a:t>
            </a:r>
            <a:r>
              <a:rPr lang="en-US" altLang="ko-KR" dirty="0" smtClean="0"/>
              <a:t>ature technology</a:t>
            </a:r>
          </a:p>
          <a:p>
            <a:r>
              <a:rPr lang="en-US" altLang="ko-KR" dirty="0" smtClean="0"/>
              <a:t>Reliable performance</a:t>
            </a:r>
          </a:p>
          <a:p>
            <a:r>
              <a:rPr lang="en-US" altLang="ko-KR" dirty="0" smtClean="0"/>
              <a:t>Fine granule </a:t>
            </a:r>
          </a:p>
          <a:p>
            <a:r>
              <a:rPr lang="en-US" altLang="ko-KR" dirty="0" smtClean="0"/>
              <a:t>Higher energy and time resolution (than gaseous ionization detectors) </a:t>
            </a:r>
          </a:p>
          <a:p>
            <a:r>
              <a:rPr lang="en-US" altLang="ko-KR" dirty="0" smtClean="0">
                <a:solidFill>
                  <a:srgbClr val="FF0000"/>
                </a:solidFill>
              </a:rPr>
              <a:t>Key burden is cost</a:t>
            </a:r>
            <a:r>
              <a:rPr lang="en-US" altLang="ko-KR" dirty="0" smtClean="0"/>
              <a:t>.</a:t>
            </a:r>
            <a:endParaRPr lang="ko-KR" altLang="en-US" dirty="0"/>
          </a:p>
        </p:txBody>
      </p:sp>
      <p:sp>
        <p:nvSpPr>
          <p:cNvPr id="4" name="슬라이드 번호 개체 틀 3"/>
          <p:cNvSpPr>
            <a:spLocks noGrp="1"/>
          </p:cNvSpPr>
          <p:nvPr>
            <p:ph type="sldNum" sz="quarter" idx="12"/>
          </p:nvPr>
        </p:nvSpPr>
        <p:spPr/>
        <p:txBody>
          <a:bodyPr/>
          <a:lstStyle/>
          <a:p>
            <a:fld id="{E75B80E9-5F8A-41AC-AE33-627C26E24E45}" type="slidenum">
              <a:rPr lang="ko-KR" altLang="en-US" sz="1800" smtClean="0"/>
              <a:t>2</a:t>
            </a:fld>
            <a:endParaRPr lang="ko-KR" altLang="en-US" sz="1800" dirty="0"/>
          </a:p>
        </p:txBody>
      </p:sp>
    </p:spTree>
    <p:extLst>
      <p:ext uri="{BB962C8B-B14F-4D97-AF65-F5344CB8AC3E}">
        <p14:creationId xmlns:p14="http://schemas.microsoft.com/office/powerpoint/2010/main" val="42772682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“metal”</a:t>
            </a:r>
            <a:endParaRPr lang="ko-KR" alt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8638" y="1600200"/>
            <a:ext cx="742672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35531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“passivation”</a:t>
            </a:r>
            <a:endParaRPr lang="ko-KR" alt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9739" y="1600200"/>
            <a:ext cx="74045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34826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Processed</a:t>
            </a:r>
            <a:r>
              <a:rPr lang="ko-KR" altLang="en-US" dirty="0" smtClean="0"/>
              <a:t> </a:t>
            </a:r>
            <a:r>
              <a:rPr lang="en-US" altLang="ko-KR" dirty="0" smtClean="0"/>
              <a:t>Wafer</a:t>
            </a:r>
            <a:endParaRPr lang="ko-KR" altLang="en-US" dirty="0"/>
          </a:p>
        </p:txBody>
      </p:sp>
      <p:pic>
        <p:nvPicPr>
          <p:cNvPr id="6" name="내용 개체 틀 5"/>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a:off x="1828800" y="1844824"/>
            <a:ext cx="5486400" cy="4114800"/>
          </a:xfrm>
          <a:prstGeom prst="rect">
            <a:avLst/>
          </a:prstGeom>
        </p:spPr>
      </p:pic>
      <p:sp>
        <p:nvSpPr>
          <p:cNvPr id="3" name="슬라이드 번호 개체 틀 2"/>
          <p:cNvSpPr>
            <a:spLocks noGrp="1"/>
          </p:cNvSpPr>
          <p:nvPr>
            <p:ph type="sldNum" sz="quarter" idx="12"/>
          </p:nvPr>
        </p:nvSpPr>
        <p:spPr/>
        <p:txBody>
          <a:bodyPr/>
          <a:lstStyle/>
          <a:p>
            <a:fld id="{E75B80E9-5F8A-41AC-AE33-627C26E24E45}" type="slidenum">
              <a:rPr lang="ko-KR" altLang="en-US" sz="1800" smtClean="0"/>
              <a:t>22</a:t>
            </a:fld>
            <a:endParaRPr lang="ko-KR" altLang="en-US" sz="1800" dirty="0"/>
          </a:p>
        </p:txBody>
      </p:sp>
    </p:spTree>
    <p:extLst>
      <p:ext uri="{BB962C8B-B14F-4D97-AF65-F5344CB8AC3E}">
        <p14:creationId xmlns:p14="http://schemas.microsoft.com/office/powerpoint/2010/main" val="17354924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Dicing</a:t>
            </a:r>
            <a:endParaRPr lang="ko-KR" altLang="en-US" dirty="0"/>
          </a:p>
        </p:txBody>
      </p:sp>
      <p:sp>
        <p:nvSpPr>
          <p:cNvPr id="3" name="내용 개체 틀 2"/>
          <p:cNvSpPr>
            <a:spLocks noGrp="1"/>
          </p:cNvSpPr>
          <p:nvPr>
            <p:ph idx="1"/>
          </p:nvPr>
        </p:nvSpPr>
        <p:spPr/>
        <p:txBody>
          <a:bodyPr>
            <a:normAutofit fontScale="92500" lnSpcReduction="10000"/>
          </a:bodyPr>
          <a:lstStyle/>
          <a:p>
            <a:r>
              <a:rPr lang="en-US" altLang="ko-KR" dirty="0" smtClean="0"/>
              <a:t>Key origin of trouble : </a:t>
            </a:r>
          </a:p>
          <a:p>
            <a:pPr lvl="1"/>
            <a:r>
              <a:rPr lang="en-US" altLang="ko-KR" dirty="0" smtClean="0"/>
              <a:t>Two sensors on one wafer</a:t>
            </a:r>
          </a:p>
          <a:p>
            <a:pPr lvl="1"/>
            <a:r>
              <a:rPr lang="en-US" altLang="ko-KR" dirty="0" smtClean="0"/>
              <a:t>When we use diamond saw (mechanical dicing), we have to use sticky tape to hold pieces still while in dicing. We couldn’t avoid exerting stresses to the sensor edges when we remove those sticky tapes after dicing.</a:t>
            </a:r>
          </a:p>
          <a:p>
            <a:r>
              <a:rPr lang="en-US" altLang="ko-KR" dirty="0" smtClean="0"/>
              <a:t>Solution : Expander</a:t>
            </a:r>
          </a:p>
          <a:p>
            <a:pPr lvl="1"/>
            <a:r>
              <a:rPr lang="en-US" altLang="ko-KR" dirty="0" smtClean="0"/>
              <a:t>Dicing company suggested expander. No change in leakage current up to the bias of 3 x full depletion voltage.</a:t>
            </a:r>
            <a:endParaRPr lang="ko-KR" altLang="en-US" dirty="0"/>
          </a:p>
        </p:txBody>
      </p:sp>
    </p:spTree>
    <p:extLst>
      <p:ext uri="{BB962C8B-B14F-4D97-AF65-F5344CB8AC3E}">
        <p14:creationId xmlns:p14="http://schemas.microsoft.com/office/powerpoint/2010/main" val="15954231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p:txBody>
          <a:bodyPr/>
          <a:lstStyle/>
          <a:p>
            <a:r>
              <a:rPr lang="en-US" altLang="ko-KR" dirty="0" smtClean="0"/>
              <a:t>Where problems are …</a:t>
            </a:r>
            <a:endParaRPr lang="ko-KR" altLang="en-US" dirty="0"/>
          </a:p>
        </p:txBody>
      </p:sp>
      <p:pic>
        <p:nvPicPr>
          <p:cNvPr id="7" name="내용 개체 틀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348706"/>
            <a:ext cx="4038600" cy="3028950"/>
          </a:xfrm>
        </p:spPr>
      </p:pic>
      <p:pic>
        <p:nvPicPr>
          <p:cNvPr id="8" name="내용 개체 틀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348706"/>
            <a:ext cx="4038600" cy="3028950"/>
          </a:xfrm>
        </p:spPr>
      </p:pic>
      <p:grpSp>
        <p:nvGrpSpPr>
          <p:cNvPr id="14" name="그룹 13"/>
          <p:cNvGrpSpPr/>
          <p:nvPr/>
        </p:nvGrpSpPr>
        <p:grpSpPr>
          <a:xfrm>
            <a:off x="2195736" y="5373216"/>
            <a:ext cx="1027845" cy="1008112"/>
            <a:chOff x="2195736" y="5373216"/>
            <a:chExt cx="1027845" cy="1008112"/>
          </a:xfrm>
        </p:grpSpPr>
        <p:sp>
          <p:nvSpPr>
            <p:cNvPr id="9" name="TextBox 8"/>
            <p:cNvSpPr txBox="1"/>
            <p:nvPr/>
          </p:nvSpPr>
          <p:spPr>
            <a:xfrm>
              <a:off x="2195736" y="5919663"/>
              <a:ext cx="1027845" cy="461665"/>
            </a:xfrm>
            <a:prstGeom prst="rect">
              <a:avLst/>
            </a:prstGeom>
            <a:noFill/>
          </p:spPr>
          <p:txBody>
            <a:bodyPr wrap="none" rtlCol="0">
              <a:spAutoFit/>
            </a:bodyPr>
            <a:lstStyle/>
            <a:p>
              <a:r>
                <a:rPr lang="en-US" altLang="ko-KR" sz="2400" dirty="0" smtClean="0"/>
                <a:t>~70 </a:t>
              </a:r>
              <a:r>
                <a:rPr lang="en-US" altLang="ko-KR" sz="2400" dirty="0" smtClean="0">
                  <a:sym typeface="Symbol"/>
                </a:rPr>
                <a:t></a:t>
              </a:r>
              <a:endParaRPr lang="ko-KR" altLang="en-US" sz="2400" dirty="0"/>
            </a:p>
          </p:txBody>
        </p:sp>
        <p:cxnSp>
          <p:nvCxnSpPr>
            <p:cNvPr id="10" name="직선 연결선 9"/>
            <p:cNvCxnSpPr/>
            <p:nvPr/>
          </p:nvCxnSpPr>
          <p:spPr>
            <a:xfrm flipV="1">
              <a:off x="2483768" y="5373216"/>
              <a:ext cx="0" cy="44685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직선 연결선 10"/>
            <p:cNvCxnSpPr/>
            <p:nvPr/>
          </p:nvCxnSpPr>
          <p:spPr>
            <a:xfrm flipV="1">
              <a:off x="2987824" y="5373216"/>
              <a:ext cx="0" cy="44685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7380312" y="1383159"/>
            <a:ext cx="1027845" cy="461665"/>
          </a:xfrm>
          <a:prstGeom prst="rect">
            <a:avLst/>
          </a:prstGeom>
          <a:noFill/>
        </p:spPr>
        <p:txBody>
          <a:bodyPr wrap="none" rtlCol="0">
            <a:spAutoFit/>
          </a:bodyPr>
          <a:lstStyle/>
          <a:p>
            <a:r>
              <a:rPr lang="en-US" altLang="ko-KR" sz="2400" dirty="0" smtClean="0"/>
              <a:t>~70 </a:t>
            </a:r>
            <a:r>
              <a:rPr lang="en-US" altLang="ko-KR" sz="2400" dirty="0" smtClean="0">
                <a:sym typeface="Symbol"/>
              </a:rPr>
              <a:t></a:t>
            </a:r>
            <a:endParaRPr lang="ko-KR" altLang="en-US" sz="2400" dirty="0"/>
          </a:p>
        </p:txBody>
      </p:sp>
      <p:cxnSp>
        <p:nvCxnSpPr>
          <p:cNvPr id="18" name="직선 연결선 17"/>
          <p:cNvCxnSpPr/>
          <p:nvPr/>
        </p:nvCxnSpPr>
        <p:spPr>
          <a:xfrm flipV="1">
            <a:off x="7668344" y="1844824"/>
            <a:ext cx="0" cy="44685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직선 연결선 18"/>
          <p:cNvCxnSpPr/>
          <p:nvPr/>
        </p:nvCxnSpPr>
        <p:spPr>
          <a:xfrm flipV="1">
            <a:off x="8172400" y="1844824"/>
            <a:ext cx="0" cy="44685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46480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p:txBody>
          <a:bodyPr/>
          <a:lstStyle/>
          <a:p>
            <a:r>
              <a:rPr lang="en-US" altLang="ko-KR" dirty="0" smtClean="0"/>
              <a:t>Expander</a:t>
            </a:r>
            <a:endParaRPr lang="ko-KR" altLang="en-US" dirty="0"/>
          </a:p>
        </p:txBody>
      </p:sp>
      <p:pic>
        <p:nvPicPr>
          <p:cNvPr id="7" name="내용 개체 틀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348706"/>
            <a:ext cx="4038600" cy="3028950"/>
          </a:xfrm>
        </p:spPr>
      </p:pic>
      <p:pic>
        <p:nvPicPr>
          <p:cNvPr id="8" name="내용 개체 틀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348706"/>
            <a:ext cx="4038600" cy="3028950"/>
          </a:xfrm>
        </p:spPr>
      </p:pic>
    </p:spTree>
    <p:extLst>
      <p:ext uri="{BB962C8B-B14F-4D97-AF65-F5344CB8AC3E}">
        <p14:creationId xmlns:p14="http://schemas.microsoft.com/office/powerpoint/2010/main" val="6699706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p:txBody>
          <a:bodyPr/>
          <a:lstStyle/>
          <a:p>
            <a:r>
              <a:rPr lang="en-US" altLang="ko-KR" dirty="0" smtClean="0"/>
              <a:t>After corrected procedure</a:t>
            </a:r>
            <a:endParaRPr lang="ko-KR" altLang="en-US" dirty="0"/>
          </a:p>
        </p:txBody>
      </p:sp>
      <p:pic>
        <p:nvPicPr>
          <p:cNvPr id="7" name="내용 개체 틀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348706"/>
            <a:ext cx="4038600" cy="3028950"/>
          </a:xfrm>
        </p:spPr>
      </p:pic>
      <p:pic>
        <p:nvPicPr>
          <p:cNvPr id="8" name="내용 개체 틀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348706"/>
            <a:ext cx="4038600" cy="3028950"/>
          </a:xfrm>
        </p:spPr>
      </p:pic>
    </p:spTree>
    <p:extLst>
      <p:ext uri="{BB962C8B-B14F-4D97-AF65-F5344CB8AC3E}">
        <p14:creationId xmlns:p14="http://schemas.microsoft.com/office/powerpoint/2010/main" val="2209562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내용 개체 틀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632669" y="1135285"/>
            <a:ext cx="6035675" cy="4525963"/>
          </a:xfrm>
        </p:spPr>
      </p:pic>
    </p:spTree>
    <p:extLst>
      <p:ext uri="{BB962C8B-B14F-4D97-AF65-F5344CB8AC3E}">
        <p14:creationId xmlns:p14="http://schemas.microsoft.com/office/powerpoint/2010/main" val="31240138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그룹 6"/>
          <p:cNvGrpSpPr/>
          <p:nvPr/>
        </p:nvGrpSpPr>
        <p:grpSpPr>
          <a:xfrm>
            <a:off x="2627784" y="2125265"/>
            <a:ext cx="3736032" cy="3592016"/>
            <a:chOff x="2627784" y="1565176"/>
            <a:chExt cx="3736032" cy="3592016"/>
          </a:xfrm>
        </p:grpSpPr>
        <p:sp>
          <p:nvSpPr>
            <p:cNvPr id="6" name="직사각형 5"/>
            <p:cNvSpPr/>
            <p:nvPr/>
          </p:nvSpPr>
          <p:spPr>
            <a:xfrm>
              <a:off x="2627784" y="1565176"/>
              <a:ext cx="3736032" cy="359201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직사각형 4"/>
            <p:cNvSpPr/>
            <p:nvPr/>
          </p:nvSpPr>
          <p:spPr>
            <a:xfrm>
              <a:off x="2699792" y="1628800"/>
              <a:ext cx="3600400" cy="3456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58490"/>
            <a:ext cx="7010400" cy="521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0072" y="1340768"/>
            <a:ext cx="7010400" cy="521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2160" y="1340768"/>
            <a:ext cx="7010400" cy="521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제목 1"/>
          <p:cNvSpPr>
            <a:spLocks noGrp="1"/>
          </p:cNvSpPr>
          <p:nvPr>
            <p:ph type="title"/>
          </p:nvPr>
        </p:nvSpPr>
        <p:spPr>
          <a:xfrm>
            <a:off x="457200" y="125760"/>
            <a:ext cx="8229600" cy="1143000"/>
          </a:xfrm>
        </p:spPr>
        <p:txBody>
          <a:bodyPr>
            <a:normAutofit fontScale="90000"/>
          </a:bodyPr>
          <a:lstStyle/>
          <a:p>
            <a:r>
              <a:rPr lang="en-US" altLang="ko-KR" dirty="0" smtClean="0"/>
              <a:t>Photocurrent measurement</a:t>
            </a:r>
            <a:br>
              <a:rPr lang="en-US" altLang="ko-KR" dirty="0" smtClean="0"/>
            </a:br>
            <a:r>
              <a:rPr lang="en-US" altLang="ko-KR" sz="3600" dirty="0" smtClean="0"/>
              <a:t>(LED 1070 nm)</a:t>
            </a:r>
            <a:endParaRPr lang="ko-KR" altLang="en-US" sz="3600" dirty="0"/>
          </a:p>
        </p:txBody>
      </p:sp>
    </p:spTree>
    <p:extLst>
      <p:ext uri="{BB962C8B-B14F-4D97-AF65-F5344CB8AC3E}">
        <p14:creationId xmlns:p14="http://schemas.microsoft.com/office/powerpoint/2010/main" val="3446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p:txBody>
          <a:bodyPr/>
          <a:lstStyle/>
          <a:p>
            <a:r>
              <a:rPr lang="en-US" altLang="ko-KR" dirty="0" smtClean="0"/>
              <a:t>Middle, 2V</a:t>
            </a:r>
            <a:endParaRPr lang="ko-KR" altLang="en-US" dirty="0"/>
          </a:p>
        </p:txBody>
      </p:sp>
      <p:pic>
        <p:nvPicPr>
          <p:cNvPr id="10" name="내용 개체 틀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98" y="1600200"/>
            <a:ext cx="4687604" cy="4525963"/>
          </a:xfrm>
        </p:spPr>
      </p:pic>
    </p:spTree>
    <p:extLst>
      <p:ext uri="{BB962C8B-B14F-4D97-AF65-F5344CB8AC3E}">
        <p14:creationId xmlns:p14="http://schemas.microsoft.com/office/powerpoint/2010/main" val="2295646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79268"/>
            <a:ext cx="8879195" cy="66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슬라이드 번호 개체 틀 1"/>
          <p:cNvSpPr>
            <a:spLocks noGrp="1"/>
          </p:cNvSpPr>
          <p:nvPr>
            <p:ph type="sldNum" sz="quarter" idx="12"/>
          </p:nvPr>
        </p:nvSpPr>
        <p:spPr>
          <a:xfrm>
            <a:off x="6553200" y="6237312"/>
            <a:ext cx="2133600" cy="365125"/>
          </a:xfrm>
          <a:solidFill>
            <a:schemeClr val="bg1"/>
          </a:solidFill>
        </p:spPr>
        <p:txBody>
          <a:bodyPr/>
          <a:lstStyle/>
          <a:p>
            <a:fld id="{E75B80E9-5F8A-41AC-AE33-627C26E24E45}" type="slidenum">
              <a:rPr lang="ko-KR" altLang="en-US" sz="1800" smtClean="0"/>
              <a:t>3</a:t>
            </a:fld>
            <a:endParaRPr lang="ko-KR" altLang="en-US" sz="1800" dirty="0"/>
          </a:p>
        </p:txBody>
      </p:sp>
    </p:spTree>
    <p:extLst>
      <p:ext uri="{BB962C8B-B14F-4D97-AF65-F5344CB8AC3E}">
        <p14:creationId xmlns:p14="http://schemas.microsoft.com/office/powerpoint/2010/main" val="1051412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en-US" altLang="ko-KR" dirty="0" smtClean="0"/>
              <a:t>Middle, 8V</a:t>
            </a:r>
            <a:endParaRPr lang="ko-KR" altLang="en-US" dirty="0"/>
          </a:p>
        </p:txBody>
      </p:sp>
      <p:pic>
        <p:nvPicPr>
          <p:cNvPr id="7" name="내용 개체 틀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98" y="1600200"/>
            <a:ext cx="4687604" cy="4525963"/>
          </a:xfrm>
        </p:spPr>
      </p:pic>
    </p:spTree>
    <p:extLst>
      <p:ext uri="{BB962C8B-B14F-4D97-AF65-F5344CB8AC3E}">
        <p14:creationId xmlns:p14="http://schemas.microsoft.com/office/powerpoint/2010/main" val="15609417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Middle, 16V</a:t>
            </a:r>
            <a:endParaRPr lang="ko-KR" altLang="en-US" dirty="0"/>
          </a:p>
        </p:txBody>
      </p:sp>
      <p:pic>
        <p:nvPicPr>
          <p:cNvPr id="6" name="내용 개체 틀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98" y="1600200"/>
            <a:ext cx="4687604" cy="4525963"/>
          </a:xfrm>
        </p:spPr>
      </p:pic>
    </p:spTree>
    <p:extLst>
      <p:ext uri="{BB962C8B-B14F-4D97-AF65-F5344CB8AC3E}">
        <p14:creationId xmlns:p14="http://schemas.microsoft.com/office/powerpoint/2010/main" val="40921128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In-between, 2V</a:t>
            </a:r>
            <a:endParaRPr lang="ko-KR" altLang="en-US" dirty="0"/>
          </a:p>
        </p:txBody>
      </p:sp>
      <p:pic>
        <p:nvPicPr>
          <p:cNvPr id="4" name="내용 개체 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98" y="1600200"/>
            <a:ext cx="4687604" cy="4525963"/>
          </a:xfrm>
        </p:spPr>
      </p:pic>
    </p:spTree>
    <p:extLst>
      <p:ext uri="{BB962C8B-B14F-4D97-AF65-F5344CB8AC3E}">
        <p14:creationId xmlns:p14="http://schemas.microsoft.com/office/powerpoint/2010/main" val="13692975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In-between, 8V</a:t>
            </a:r>
            <a:endParaRPr lang="ko-KR" altLang="en-US" dirty="0"/>
          </a:p>
        </p:txBody>
      </p:sp>
      <p:pic>
        <p:nvPicPr>
          <p:cNvPr id="4" name="내용 개체 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98" y="1600200"/>
            <a:ext cx="4687604" cy="4525963"/>
          </a:xfrm>
        </p:spPr>
      </p:pic>
    </p:spTree>
    <p:extLst>
      <p:ext uri="{BB962C8B-B14F-4D97-AF65-F5344CB8AC3E}">
        <p14:creationId xmlns:p14="http://schemas.microsoft.com/office/powerpoint/2010/main" val="18634233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In-between, 16V</a:t>
            </a:r>
            <a:endParaRPr lang="ko-KR" altLang="en-US" dirty="0"/>
          </a:p>
        </p:txBody>
      </p:sp>
      <p:pic>
        <p:nvPicPr>
          <p:cNvPr id="4" name="내용 개체 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98" y="1600200"/>
            <a:ext cx="4687604" cy="4525963"/>
          </a:xfrm>
        </p:spPr>
      </p:pic>
    </p:spTree>
    <p:extLst>
      <p:ext uri="{BB962C8B-B14F-4D97-AF65-F5344CB8AC3E}">
        <p14:creationId xmlns:p14="http://schemas.microsoft.com/office/powerpoint/2010/main" val="18634233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In-between, 32V</a:t>
            </a:r>
            <a:endParaRPr lang="ko-KR" altLang="en-US" dirty="0"/>
          </a:p>
        </p:txBody>
      </p:sp>
      <p:pic>
        <p:nvPicPr>
          <p:cNvPr id="4" name="내용 개체 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98" y="1600200"/>
            <a:ext cx="4687604" cy="4525963"/>
          </a:xfrm>
        </p:spPr>
      </p:pic>
    </p:spTree>
    <p:extLst>
      <p:ext uri="{BB962C8B-B14F-4D97-AF65-F5344CB8AC3E}">
        <p14:creationId xmlns:p14="http://schemas.microsoft.com/office/powerpoint/2010/main" val="18634233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GR, 2V</a:t>
            </a:r>
            <a:endParaRPr lang="ko-KR" altLang="en-US" dirty="0"/>
          </a:p>
        </p:txBody>
      </p:sp>
      <p:pic>
        <p:nvPicPr>
          <p:cNvPr id="4" name="내용 개체 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98" y="1600200"/>
            <a:ext cx="4687604" cy="4525963"/>
          </a:xfrm>
        </p:spPr>
      </p:pic>
    </p:spTree>
    <p:extLst>
      <p:ext uri="{BB962C8B-B14F-4D97-AF65-F5344CB8AC3E}">
        <p14:creationId xmlns:p14="http://schemas.microsoft.com/office/powerpoint/2010/main" val="3381183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GR, 8V</a:t>
            </a:r>
            <a:endParaRPr lang="ko-KR" altLang="en-US" dirty="0"/>
          </a:p>
        </p:txBody>
      </p:sp>
      <p:pic>
        <p:nvPicPr>
          <p:cNvPr id="4" name="내용 개체 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98" y="1600200"/>
            <a:ext cx="4687604" cy="4525963"/>
          </a:xfrm>
        </p:spPr>
      </p:pic>
    </p:spTree>
    <p:extLst>
      <p:ext uri="{BB962C8B-B14F-4D97-AF65-F5344CB8AC3E}">
        <p14:creationId xmlns:p14="http://schemas.microsoft.com/office/powerpoint/2010/main" val="29041965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GR, 16V</a:t>
            </a:r>
            <a:endParaRPr lang="ko-KR" altLang="en-US" dirty="0"/>
          </a:p>
        </p:txBody>
      </p:sp>
      <p:pic>
        <p:nvPicPr>
          <p:cNvPr id="8" name="내용 개체 틀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98" y="1600200"/>
            <a:ext cx="4687604" cy="4525963"/>
          </a:xfrm>
        </p:spPr>
      </p:pic>
    </p:spTree>
    <p:extLst>
      <p:ext uri="{BB962C8B-B14F-4D97-AF65-F5344CB8AC3E}">
        <p14:creationId xmlns:p14="http://schemas.microsoft.com/office/powerpoint/2010/main" val="29041965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GR, 32V</a:t>
            </a:r>
            <a:endParaRPr lang="ko-KR" altLang="en-US" dirty="0"/>
          </a:p>
        </p:txBody>
      </p:sp>
      <p:pic>
        <p:nvPicPr>
          <p:cNvPr id="6" name="내용 개체 틀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98" y="1600200"/>
            <a:ext cx="4687604" cy="4525963"/>
          </a:xfrm>
        </p:spPr>
      </p:pic>
    </p:spTree>
    <p:extLst>
      <p:ext uri="{BB962C8B-B14F-4D97-AF65-F5344CB8AC3E}">
        <p14:creationId xmlns:p14="http://schemas.microsoft.com/office/powerpoint/2010/main" val="2904196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_x119289776" descr="EMB0000124c1d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980728"/>
            <a:ext cx="5380037" cy="568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178" name="그룹 9"/>
          <p:cNvGrpSpPr>
            <a:grpSpLocks/>
          </p:cNvGrpSpPr>
          <p:nvPr/>
        </p:nvGrpSpPr>
        <p:grpSpPr bwMode="auto">
          <a:xfrm>
            <a:off x="381000" y="1752600"/>
            <a:ext cx="7778750" cy="1743075"/>
            <a:chOff x="1066800" y="1843088"/>
            <a:chExt cx="7779004" cy="1742777"/>
          </a:xfrm>
        </p:grpSpPr>
        <p:pic>
          <p:nvPicPr>
            <p:cNvPr id="501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843088"/>
              <a:ext cx="7779004"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1" name="TextBox 7"/>
            <p:cNvSpPr txBox="1">
              <a:spLocks noChangeArrowheads="1"/>
            </p:cNvSpPr>
            <p:nvPr/>
          </p:nvSpPr>
          <p:spPr bwMode="auto">
            <a:xfrm>
              <a:off x="1066800" y="3124200"/>
              <a:ext cx="3063659"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E30B0B"/>
                  </a:solidFill>
                  <a:latin typeface="Times New Roman" pitchFamily="18" charset="0"/>
                  <a:ea typeface="ＭＳ Ｐゴシック" pitchFamily="34" charset="-128"/>
                </a:defRPr>
              </a:lvl1pPr>
              <a:lvl2pPr marL="742950" indent="-285750" eaLnBrk="0" hangingPunct="0">
                <a:defRPr sz="2400" b="1">
                  <a:solidFill>
                    <a:srgbClr val="E30B0B"/>
                  </a:solidFill>
                  <a:latin typeface="Times New Roman" pitchFamily="18" charset="0"/>
                  <a:ea typeface="ＭＳ Ｐゴシック" pitchFamily="34" charset="-128"/>
                </a:defRPr>
              </a:lvl2pPr>
              <a:lvl3pPr marL="1143000" indent="-228600" eaLnBrk="0" hangingPunct="0">
                <a:defRPr sz="2400" b="1">
                  <a:solidFill>
                    <a:srgbClr val="E30B0B"/>
                  </a:solidFill>
                  <a:latin typeface="Times New Roman" pitchFamily="18" charset="0"/>
                  <a:ea typeface="ＭＳ Ｐゴシック" pitchFamily="34" charset="-128"/>
                </a:defRPr>
              </a:lvl3pPr>
              <a:lvl4pPr marL="1600200" indent="-228600" eaLnBrk="0" hangingPunct="0">
                <a:defRPr sz="2400" b="1">
                  <a:solidFill>
                    <a:srgbClr val="E30B0B"/>
                  </a:solidFill>
                  <a:latin typeface="Times New Roman" pitchFamily="18" charset="0"/>
                  <a:ea typeface="ＭＳ Ｐゴシック" pitchFamily="34" charset="-128"/>
                </a:defRPr>
              </a:lvl4pPr>
              <a:lvl5pPr marL="2057400" indent="-228600" eaLnBrk="0" hangingPunct="0">
                <a:defRPr sz="2400" b="1">
                  <a:solidFill>
                    <a:srgbClr val="E30B0B"/>
                  </a:solidFill>
                  <a:latin typeface="Times New Roman" pitchFamily="18" charset="0"/>
                  <a:ea typeface="ＭＳ Ｐゴシック" pitchFamily="34" charset="-128"/>
                </a:defRPr>
              </a:lvl5pPr>
              <a:lvl6pPr marL="2514600" indent="-228600" defTabSz="457200" eaLnBrk="0" fontAlgn="base" hangingPunct="0">
                <a:spcBef>
                  <a:spcPct val="0"/>
                </a:spcBef>
                <a:spcAft>
                  <a:spcPct val="0"/>
                </a:spcAft>
                <a:defRPr sz="2400" b="1">
                  <a:solidFill>
                    <a:srgbClr val="E30B0B"/>
                  </a:solidFill>
                  <a:latin typeface="Times New Roman" pitchFamily="18" charset="0"/>
                  <a:ea typeface="ＭＳ Ｐゴシック" pitchFamily="34" charset="-128"/>
                </a:defRPr>
              </a:lvl6pPr>
              <a:lvl7pPr marL="2971800" indent="-228600" defTabSz="457200" eaLnBrk="0" fontAlgn="base" hangingPunct="0">
                <a:spcBef>
                  <a:spcPct val="0"/>
                </a:spcBef>
                <a:spcAft>
                  <a:spcPct val="0"/>
                </a:spcAft>
                <a:defRPr sz="2400" b="1">
                  <a:solidFill>
                    <a:srgbClr val="E30B0B"/>
                  </a:solidFill>
                  <a:latin typeface="Times New Roman" pitchFamily="18" charset="0"/>
                  <a:ea typeface="ＭＳ Ｐゴシック" pitchFamily="34" charset="-128"/>
                </a:defRPr>
              </a:lvl7pPr>
              <a:lvl8pPr marL="3429000" indent="-228600" defTabSz="457200" eaLnBrk="0" fontAlgn="base" hangingPunct="0">
                <a:spcBef>
                  <a:spcPct val="0"/>
                </a:spcBef>
                <a:spcAft>
                  <a:spcPct val="0"/>
                </a:spcAft>
                <a:defRPr sz="2400" b="1">
                  <a:solidFill>
                    <a:srgbClr val="E30B0B"/>
                  </a:solidFill>
                  <a:latin typeface="Times New Roman" pitchFamily="18" charset="0"/>
                  <a:ea typeface="ＭＳ Ｐゴシック" pitchFamily="34" charset="-128"/>
                </a:defRPr>
              </a:lvl8pPr>
              <a:lvl9pPr marL="3886200" indent="-228600" defTabSz="457200" eaLnBrk="0" fontAlgn="base" hangingPunct="0">
                <a:spcBef>
                  <a:spcPct val="0"/>
                </a:spcBef>
                <a:spcAft>
                  <a:spcPct val="0"/>
                </a:spcAft>
                <a:defRPr sz="2400" b="1">
                  <a:solidFill>
                    <a:srgbClr val="E30B0B"/>
                  </a:solidFill>
                  <a:latin typeface="Times New Roman" pitchFamily="18" charset="0"/>
                  <a:ea typeface="ＭＳ Ｐゴシック" pitchFamily="34" charset="-128"/>
                </a:defRPr>
              </a:lvl9pPr>
            </a:lstStyle>
            <a:p>
              <a:pPr eaLnBrk="1" hangingPunct="1"/>
              <a:r>
                <a:rPr lang="en-US" altLang="ko-KR"/>
                <a:t>6 inch fabrication line</a:t>
              </a:r>
              <a:endParaRPr lang="ko-KR" altLang="en-US"/>
            </a:p>
          </p:txBody>
        </p:sp>
      </p:grpSp>
      <p:grpSp>
        <p:nvGrpSpPr>
          <p:cNvPr id="50181" name="그룹 10"/>
          <p:cNvGrpSpPr>
            <a:grpSpLocks/>
          </p:cNvGrpSpPr>
          <p:nvPr/>
        </p:nvGrpSpPr>
        <p:grpSpPr bwMode="auto">
          <a:xfrm>
            <a:off x="381000" y="3957638"/>
            <a:ext cx="3243263" cy="2062162"/>
            <a:chOff x="5602541" y="3352800"/>
            <a:chExt cx="3243263" cy="2061865"/>
          </a:xfrm>
        </p:grpSpPr>
        <p:pic>
          <p:nvPicPr>
            <p:cNvPr id="5018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2541" y="3352800"/>
              <a:ext cx="32432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9" name="TextBox 6"/>
            <p:cNvSpPr txBox="1">
              <a:spLocks noChangeArrowheads="1"/>
            </p:cNvSpPr>
            <p:nvPr/>
          </p:nvSpPr>
          <p:spPr bwMode="auto">
            <a:xfrm>
              <a:off x="5715000" y="4953000"/>
              <a:ext cx="3063659" cy="461665"/>
            </a:xfrm>
            <a:prstGeom prst="rect">
              <a:avLst/>
            </a:prstGeom>
            <a:solidFill>
              <a:schemeClr val="bg1"/>
            </a:solidFill>
            <a:ln w="0">
              <a:solidFill>
                <a:schemeClr val="bg1"/>
              </a:solidFill>
              <a:miter lim="800000"/>
              <a:headEnd/>
              <a:tailEnd/>
            </a:ln>
          </p:spPr>
          <p:txBody>
            <a:bodyPr wrap="none">
              <a:spAutoFit/>
            </a:bodyPr>
            <a:lstStyle>
              <a:lvl1pPr eaLnBrk="0" hangingPunct="0">
                <a:defRPr sz="2400" b="1">
                  <a:solidFill>
                    <a:srgbClr val="E30B0B"/>
                  </a:solidFill>
                  <a:latin typeface="Times New Roman" pitchFamily="18" charset="0"/>
                  <a:ea typeface="ＭＳ Ｐゴシック" pitchFamily="34" charset="-128"/>
                </a:defRPr>
              </a:lvl1pPr>
              <a:lvl2pPr marL="742950" indent="-285750" eaLnBrk="0" hangingPunct="0">
                <a:defRPr sz="2400" b="1">
                  <a:solidFill>
                    <a:srgbClr val="E30B0B"/>
                  </a:solidFill>
                  <a:latin typeface="Times New Roman" pitchFamily="18" charset="0"/>
                  <a:ea typeface="ＭＳ Ｐゴシック" pitchFamily="34" charset="-128"/>
                </a:defRPr>
              </a:lvl2pPr>
              <a:lvl3pPr marL="1143000" indent="-228600" eaLnBrk="0" hangingPunct="0">
                <a:defRPr sz="2400" b="1">
                  <a:solidFill>
                    <a:srgbClr val="E30B0B"/>
                  </a:solidFill>
                  <a:latin typeface="Times New Roman" pitchFamily="18" charset="0"/>
                  <a:ea typeface="ＭＳ Ｐゴシック" pitchFamily="34" charset="-128"/>
                </a:defRPr>
              </a:lvl3pPr>
              <a:lvl4pPr marL="1600200" indent="-228600" eaLnBrk="0" hangingPunct="0">
                <a:defRPr sz="2400" b="1">
                  <a:solidFill>
                    <a:srgbClr val="E30B0B"/>
                  </a:solidFill>
                  <a:latin typeface="Times New Roman" pitchFamily="18" charset="0"/>
                  <a:ea typeface="ＭＳ Ｐゴシック" pitchFamily="34" charset="-128"/>
                </a:defRPr>
              </a:lvl4pPr>
              <a:lvl5pPr marL="2057400" indent="-228600" eaLnBrk="0" hangingPunct="0">
                <a:defRPr sz="2400" b="1">
                  <a:solidFill>
                    <a:srgbClr val="E30B0B"/>
                  </a:solidFill>
                  <a:latin typeface="Times New Roman" pitchFamily="18" charset="0"/>
                  <a:ea typeface="ＭＳ Ｐゴシック" pitchFamily="34" charset="-128"/>
                </a:defRPr>
              </a:lvl5pPr>
              <a:lvl6pPr marL="2514600" indent="-228600" defTabSz="457200" eaLnBrk="0" fontAlgn="base" hangingPunct="0">
                <a:spcBef>
                  <a:spcPct val="0"/>
                </a:spcBef>
                <a:spcAft>
                  <a:spcPct val="0"/>
                </a:spcAft>
                <a:defRPr sz="2400" b="1">
                  <a:solidFill>
                    <a:srgbClr val="E30B0B"/>
                  </a:solidFill>
                  <a:latin typeface="Times New Roman" pitchFamily="18" charset="0"/>
                  <a:ea typeface="ＭＳ Ｐゴシック" pitchFamily="34" charset="-128"/>
                </a:defRPr>
              </a:lvl6pPr>
              <a:lvl7pPr marL="2971800" indent="-228600" defTabSz="457200" eaLnBrk="0" fontAlgn="base" hangingPunct="0">
                <a:spcBef>
                  <a:spcPct val="0"/>
                </a:spcBef>
                <a:spcAft>
                  <a:spcPct val="0"/>
                </a:spcAft>
                <a:defRPr sz="2400" b="1">
                  <a:solidFill>
                    <a:srgbClr val="E30B0B"/>
                  </a:solidFill>
                  <a:latin typeface="Times New Roman" pitchFamily="18" charset="0"/>
                  <a:ea typeface="ＭＳ Ｐゴシック" pitchFamily="34" charset="-128"/>
                </a:defRPr>
              </a:lvl7pPr>
              <a:lvl8pPr marL="3429000" indent="-228600" defTabSz="457200" eaLnBrk="0" fontAlgn="base" hangingPunct="0">
                <a:spcBef>
                  <a:spcPct val="0"/>
                </a:spcBef>
                <a:spcAft>
                  <a:spcPct val="0"/>
                </a:spcAft>
                <a:defRPr sz="2400" b="1">
                  <a:solidFill>
                    <a:srgbClr val="E30B0B"/>
                  </a:solidFill>
                  <a:latin typeface="Times New Roman" pitchFamily="18" charset="0"/>
                  <a:ea typeface="ＭＳ Ｐゴシック" pitchFamily="34" charset="-128"/>
                </a:defRPr>
              </a:lvl8pPr>
              <a:lvl9pPr marL="3886200" indent="-228600" defTabSz="457200" eaLnBrk="0" fontAlgn="base" hangingPunct="0">
                <a:spcBef>
                  <a:spcPct val="0"/>
                </a:spcBef>
                <a:spcAft>
                  <a:spcPct val="0"/>
                </a:spcAft>
                <a:defRPr sz="2400" b="1">
                  <a:solidFill>
                    <a:srgbClr val="E30B0B"/>
                  </a:solidFill>
                  <a:latin typeface="Times New Roman" pitchFamily="18" charset="0"/>
                  <a:ea typeface="ＭＳ Ｐゴシック" pitchFamily="34" charset="-128"/>
                </a:defRPr>
              </a:lvl9pPr>
            </a:lstStyle>
            <a:p>
              <a:pPr eaLnBrk="1" hangingPunct="1"/>
              <a:r>
                <a:rPr lang="en-US" altLang="ko-KR"/>
                <a:t>8 inch fabrication line</a:t>
              </a:r>
              <a:endParaRPr lang="ko-KR" altLang="en-US"/>
            </a:p>
          </p:txBody>
        </p:sp>
      </p:grpSp>
      <p:sp>
        <p:nvSpPr>
          <p:cNvPr id="50182" name="Rectangle 1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ko-KR" altLang="en-US"/>
          </a:p>
        </p:txBody>
      </p:sp>
      <p:sp>
        <p:nvSpPr>
          <p:cNvPr id="50184" name="TextBox 14"/>
          <p:cNvSpPr txBox="1">
            <a:spLocks noChangeArrowheads="1"/>
          </p:cNvSpPr>
          <p:nvPr/>
        </p:nvSpPr>
        <p:spPr bwMode="auto">
          <a:xfrm>
            <a:off x="6332538" y="228600"/>
            <a:ext cx="2735262"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E30B0B"/>
                </a:solidFill>
                <a:latin typeface="Times New Roman" pitchFamily="18" charset="0"/>
                <a:ea typeface="ＭＳ Ｐゴシック" pitchFamily="34" charset="-128"/>
              </a:defRPr>
            </a:lvl1pPr>
            <a:lvl2pPr marL="742950" indent="-285750" eaLnBrk="0" hangingPunct="0">
              <a:defRPr sz="2400" b="1">
                <a:solidFill>
                  <a:srgbClr val="E30B0B"/>
                </a:solidFill>
                <a:latin typeface="Times New Roman" pitchFamily="18" charset="0"/>
                <a:ea typeface="ＭＳ Ｐゴシック" pitchFamily="34" charset="-128"/>
              </a:defRPr>
            </a:lvl2pPr>
            <a:lvl3pPr marL="1143000" indent="-228600" eaLnBrk="0" hangingPunct="0">
              <a:defRPr sz="2400" b="1">
                <a:solidFill>
                  <a:srgbClr val="E30B0B"/>
                </a:solidFill>
                <a:latin typeface="Times New Roman" pitchFamily="18" charset="0"/>
                <a:ea typeface="ＭＳ Ｐゴシック" pitchFamily="34" charset="-128"/>
              </a:defRPr>
            </a:lvl3pPr>
            <a:lvl4pPr marL="1600200" indent="-228600" eaLnBrk="0" hangingPunct="0">
              <a:defRPr sz="2400" b="1">
                <a:solidFill>
                  <a:srgbClr val="E30B0B"/>
                </a:solidFill>
                <a:latin typeface="Times New Roman" pitchFamily="18" charset="0"/>
                <a:ea typeface="ＭＳ Ｐゴシック" pitchFamily="34" charset="-128"/>
              </a:defRPr>
            </a:lvl4pPr>
            <a:lvl5pPr marL="2057400" indent="-228600" eaLnBrk="0" hangingPunct="0">
              <a:defRPr sz="2400" b="1">
                <a:solidFill>
                  <a:srgbClr val="E30B0B"/>
                </a:solidFill>
                <a:latin typeface="Times New Roman" pitchFamily="18" charset="0"/>
                <a:ea typeface="ＭＳ Ｐゴシック" pitchFamily="34" charset="-128"/>
              </a:defRPr>
            </a:lvl5pPr>
            <a:lvl6pPr marL="2514600" indent="-228600" defTabSz="457200" eaLnBrk="0" fontAlgn="base" hangingPunct="0">
              <a:spcBef>
                <a:spcPct val="0"/>
              </a:spcBef>
              <a:spcAft>
                <a:spcPct val="0"/>
              </a:spcAft>
              <a:defRPr sz="2400" b="1">
                <a:solidFill>
                  <a:srgbClr val="E30B0B"/>
                </a:solidFill>
                <a:latin typeface="Times New Roman" pitchFamily="18" charset="0"/>
                <a:ea typeface="ＭＳ Ｐゴシック" pitchFamily="34" charset="-128"/>
              </a:defRPr>
            </a:lvl6pPr>
            <a:lvl7pPr marL="2971800" indent="-228600" defTabSz="457200" eaLnBrk="0" fontAlgn="base" hangingPunct="0">
              <a:spcBef>
                <a:spcPct val="0"/>
              </a:spcBef>
              <a:spcAft>
                <a:spcPct val="0"/>
              </a:spcAft>
              <a:defRPr sz="2400" b="1">
                <a:solidFill>
                  <a:srgbClr val="E30B0B"/>
                </a:solidFill>
                <a:latin typeface="Times New Roman" pitchFamily="18" charset="0"/>
                <a:ea typeface="ＭＳ Ｐゴシック" pitchFamily="34" charset="-128"/>
              </a:defRPr>
            </a:lvl7pPr>
            <a:lvl8pPr marL="3429000" indent="-228600" defTabSz="457200" eaLnBrk="0" fontAlgn="base" hangingPunct="0">
              <a:spcBef>
                <a:spcPct val="0"/>
              </a:spcBef>
              <a:spcAft>
                <a:spcPct val="0"/>
              </a:spcAft>
              <a:defRPr sz="2400" b="1">
                <a:solidFill>
                  <a:srgbClr val="E30B0B"/>
                </a:solidFill>
                <a:latin typeface="Times New Roman" pitchFamily="18" charset="0"/>
                <a:ea typeface="ＭＳ Ｐゴシック" pitchFamily="34" charset="-128"/>
              </a:defRPr>
            </a:lvl8pPr>
            <a:lvl9pPr marL="3886200" indent="-228600" defTabSz="457200" eaLnBrk="0" fontAlgn="base" hangingPunct="0">
              <a:spcBef>
                <a:spcPct val="0"/>
              </a:spcBef>
              <a:spcAft>
                <a:spcPct val="0"/>
              </a:spcAft>
              <a:defRPr sz="2400" b="1">
                <a:solidFill>
                  <a:srgbClr val="E30B0B"/>
                </a:solidFill>
                <a:latin typeface="Times New Roman" pitchFamily="18" charset="0"/>
                <a:ea typeface="ＭＳ Ｐゴシック" pitchFamily="34" charset="-128"/>
              </a:defRPr>
            </a:lvl9pPr>
          </a:lstStyle>
          <a:p>
            <a:pPr eaLnBrk="1" hangingPunct="1"/>
            <a:r>
              <a:rPr lang="en-US" altLang="ko-KR"/>
              <a:t>R&amp;D environment</a:t>
            </a:r>
            <a:endParaRPr lang="ko-KR" altLang="en-US"/>
          </a:p>
        </p:txBody>
      </p:sp>
      <p:grpSp>
        <p:nvGrpSpPr>
          <p:cNvPr id="50185" name="그룹 16"/>
          <p:cNvGrpSpPr>
            <a:grpSpLocks/>
          </p:cNvGrpSpPr>
          <p:nvPr/>
        </p:nvGrpSpPr>
        <p:grpSpPr bwMode="auto">
          <a:xfrm>
            <a:off x="5434013" y="838200"/>
            <a:ext cx="3405187" cy="3357522"/>
            <a:chOff x="5434012" y="838200"/>
            <a:chExt cx="3405188" cy="3357224"/>
          </a:xfrm>
        </p:grpSpPr>
        <p:pic>
          <p:nvPicPr>
            <p:cNvPr id="5018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4012" y="838200"/>
              <a:ext cx="34051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7" name="TextBox 15"/>
            <p:cNvSpPr txBox="1">
              <a:spLocks noChangeArrowheads="1"/>
            </p:cNvSpPr>
            <p:nvPr/>
          </p:nvSpPr>
          <p:spPr bwMode="auto">
            <a:xfrm>
              <a:off x="6372199" y="3733800"/>
              <a:ext cx="1609736" cy="4616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E30B0B"/>
                  </a:solidFill>
                  <a:latin typeface="Times New Roman" pitchFamily="18" charset="0"/>
                  <a:ea typeface="ＭＳ Ｐゴシック" pitchFamily="34" charset="-128"/>
                </a:defRPr>
              </a:lvl1pPr>
              <a:lvl2pPr marL="742950" indent="-285750" eaLnBrk="0" hangingPunct="0">
                <a:defRPr sz="2400" b="1">
                  <a:solidFill>
                    <a:srgbClr val="E30B0B"/>
                  </a:solidFill>
                  <a:latin typeface="Times New Roman" pitchFamily="18" charset="0"/>
                  <a:ea typeface="ＭＳ Ｐゴシック" pitchFamily="34" charset="-128"/>
                </a:defRPr>
              </a:lvl2pPr>
              <a:lvl3pPr marL="1143000" indent="-228600" eaLnBrk="0" hangingPunct="0">
                <a:defRPr sz="2400" b="1">
                  <a:solidFill>
                    <a:srgbClr val="E30B0B"/>
                  </a:solidFill>
                  <a:latin typeface="Times New Roman" pitchFamily="18" charset="0"/>
                  <a:ea typeface="ＭＳ Ｐゴシック" pitchFamily="34" charset="-128"/>
                </a:defRPr>
              </a:lvl3pPr>
              <a:lvl4pPr marL="1600200" indent="-228600" eaLnBrk="0" hangingPunct="0">
                <a:defRPr sz="2400" b="1">
                  <a:solidFill>
                    <a:srgbClr val="E30B0B"/>
                  </a:solidFill>
                  <a:latin typeface="Times New Roman" pitchFamily="18" charset="0"/>
                  <a:ea typeface="ＭＳ Ｐゴシック" pitchFamily="34" charset="-128"/>
                </a:defRPr>
              </a:lvl4pPr>
              <a:lvl5pPr marL="2057400" indent="-228600" eaLnBrk="0" hangingPunct="0">
                <a:defRPr sz="2400" b="1">
                  <a:solidFill>
                    <a:srgbClr val="E30B0B"/>
                  </a:solidFill>
                  <a:latin typeface="Times New Roman" pitchFamily="18" charset="0"/>
                  <a:ea typeface="ＭＳ Ｐゴシック" pitchFamily="34" charset="-128"/>
                </a:defRPr>
              </a:lvl5pPr>
              <a:lvl6pPr marL="2514600" indent="-228600" defTabSz="457200" eaLnBrk="0" fontAlgn="base" hangingPunct="0">
                <a:spcBef>
                  <a:spcPct val="0"/>
                </a:spcBef>
                <a:spcAft>
                  <a:spcPct val="0"/>
                </a:spcAft>
                <a:defRPr sz="2400" b="1">
                  <a:solidFill>
                    <a:srgbClr val="E30B0B"/>
                  </a:solidFill>
                  <a:latin typeface="Times New Roman" pitchFamily="18" charset="0"/>
                  <a:ea typeface="ＭＳ Ｐゴシック" pitchFamily="34" charset="-128"/>
                </a:defRPr>
              </a:lvl6pPr>
              <a:lvl7pPr marL="2971800" indent="-228600" defTabSz="457200" eaLnBrk="0" fontAlgn="base" hangingPunct="0">
                <a:spcBef>
                  <a:spcPct val="0"/>
                </a:spcBef>
                <a:spcAft>
                  <a:spcPct val="0"/>
                </a:spcAft>
                <a:defRPr sz="2400" b="1">
                  <a:solidFill>
                    <a:srgbClr val="E30B0B"/>
                  </a:solidFill>
                  <a:latin typeface="Times New Roman" pitchFamily="18" charset="0"/>
                  <a:ea typeface="ＭＳ Ｐゴシック" pitchFamily="34" charset="-128"/>
                </a:defRPr>
              </a:lvl7pPr>
              <a:lvl8pPr marL="3429000" indent="-228600" defTabSz="457200" eaLnBrk="0" fontAlgn="base" hangingPunct="0">
                <a:spcBef>
                  <a:spcPct val="0"/>
                </a:spcBef>
                <a:spcAft>
                  <a:spcPct val="0"/>
                </a:spcAft>
                <a:defRPr sz="2400" b="1">
                  <a:solidFill>
                    <a:srgbClr val="E30B0B"/>
                  </a:solidFill>
                  <a:latin typeface="Times New Roman" pitchFamily="18" charset="0"/>
                  <a:ea typeface="ＭＳ Ｐゴシック" pitchFamily="34" charset="-128"/>
                </a:defRPr>
              </a:lvl8pPr>
              <a:lvl9pPr marL="3886200" indent="-228600" defTabSz="457200" eaLnBrk="0" fontAlgn="base" hangingPunct="0">
                <a:spcBef>
                  <a:spcPct val="0"/>
                </a:spcBef>
                <a:spcAft>
                  <a:spcPct val="0"/>
                </a:spcAft>
                <a:defRPr sz="2400" b="1">
                  <a:solidFill>
                    <a:srgbClr val="E30B0B"/>
                  </a:solidFill>
                  <a:latin typeface="Times New Roman" pitchFamily="18" charset="0"/>
                  <a:ea typeface="ＭＳ Ｐゴシック" pitchFamily="34" charset="-128"/>
                </a:defRPr>
              </a:lvl9pPr>
            </a:lstStyle>
            <a:p>
              <a:pPr eaLnBrk="1" hangingPunct="1"/>
              <a:r>
                <a:rPr lang="en-US" altLang="ko-KR" dirty="0" smtClean="0"/>
                <a:t>1 </a:t>
              </a:r>
              <a:r>
                <a:rPr lang="en-US" altLang="ko-KR" dirty="0"/>
                <a:t>cm</a:t>
              </a:r>
              <a:r>
                <a:rPr lang="en-US" altLang="ko-KR" baseline="30000" dirty="0"/>
                <a:t>2</a:t>
              </a:r>
              <a:r>
                <a:rPr lang="en-US" altLang="ko-KR" dirty="0"/>
                <a:t> ~ $ 2</a:t>
              </a:r>
              <a:endParaRPr lang="ko-KR" altLang="en-US" dirty="0"/>
            </a:p>
          </p:txBody>
        </p:sp>
      </p:grpSp>
      <p:sp>
        <p:nvSpPr>
          <p:cNvPr id="2" name="제목 1"/>
          <p:cNvSpPr>
            <a:spLocks noGrp="1"/>
          </p:cNvSpPr>
          <p:nvPr>
            <p:ph type="title"/>
          </p:nvPr>
        </p:nvSpPr>
        <p:spPr>
          <a:xfrm>
            <a:off x="-1620688" y="-171400"/>
            <a:ext cx="8229600" cy="1143000"/>
          </a:xfrm>
        </p:spPr>
        <p:txBody>
          <a:bodyPr/>
          <a:lstStyle/>
          <a:p>
            <a:r>
              <a:rPr lang="en-US" altLang="ko-KR" dirty="0" smtClean="0"/>
              <a:t>Possibility in Korea</a:t>
            </a:r>
            <a:endParaRPr lang="ko-KR" altLang="en-US" dirty="0"/>
          </a:p>
        </p:txBody>
      </p:sp>
    </p:spTree>
    <p:extLst>
      <p:ext uri="{BB962C8B-B14F-4D97-AF65-F5344CB8AC3E}">
        <p14:creationId xmlns:p14="http://schemas.microsoft.com/office/powerpoint/2010/main" val="39091884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What is the issue</a:t>
            </a:r>
            <a:r>
              <a:rPr lang="en-US" altLang="ko-KR" dirty="0" smtClean="0"/>
              <a:t>?</a:t>
            </a:r>
            <a:br>
              <a:rPr lang="en-US" altLang="ko-KR" dirty="0" smtClean="0"/>
            </a:br>
            <a:r>
              <a:rPr lang="en-US" altLang="ko-KR" sz="3600" dirty="0" smtClean="0"/>
              <a:t>(1070 nm)</a:t>
            </a:r>
            <a:endParaRPr lang="ko-KR" altLang="en-US" sz="36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0593" y="1805275"/>
            <a:ext cx="5402813" cy="411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58879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Diffusion </a:t>
            </a:r>
            <a:r>
              <a:rPr lang="en-US" altLang="ko-KR" dirty="0" err="1" smtClean="0"/>
              <a:t>vs</a:t>
            </a:r>
            <a:r>
              <a:rPr lang="en-US" altLang="ko-KR" dirty="0" smtClean="0"/>
              <a:t> Drift</a:t>
            </a:r>
            <a:endParaRPr lang="ko-KR" altLang="en-US" dirty="0"/>
          </a:p>
        </p:txBody>
      </p:sp>
      <p:pic>
        <p:nvPicPr>
          <p:cNvPr id="8" name="내용 개체 틀 7"/>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448009" y="1340768"/>
            <a:ext cx="5672083" cy="3960440"/>
          </a:xfrm>
        </p:spPr>
      </p:pic>
      <p:sp>
        <p:nvSpPr>
          <p:cNvPr id="3" name="TextBox 2"/>
          <p:cNvSpPr txBox="1"/>
          <p:nvPr/>
        </p:nvSpPr>
        <p:spPr>
          <a:xfrm>
            <a:off x="251520" y="1844824"/>
            <a:ext cx="3418628" cy="3046988"/>
          </a:xfrm>
          <a:prstGeom prst="rect">
            <a:avLst/>
          </a:prstGeom>
          <a:noFill/>
        </p:spPr>
        <p:txBody>
          <a:bodyPr wrap="none" rtlCol="0">
            <a:spAutoFit/>
          </a:bodyPr>
          <a:lstStyle/>
          <a:p>
            <a:r>
              <a:rPr lang="en-US" altLang="ko-KR" sz="2400" dirty="0" smtClean="0"/>
              <a:t>Very high resistivity</a:t>
            </a:r>
          </a:p>
          <a:p>
            <a:r>
              <a:rPr lang="en-US" altLang="ko-KR" sz="2400" dirty="0" smtClean="0"/>
              <a:t>    &gt; 20 k</a:t>
            </a:r>
            <a:r>
              <a:rPr lang="en-US" altLang="ko-KR" sz="2400" dirty="0" smtClean="0">
                <a:sym typeface="Symbol"/>
              </a:rPr>
              <a:t>cm</a:t>
            </a:r>
            <a:endParaRPr lang="en-US" altLang="ko-KR" sz="2400" dirty="0"/>
          </a:p>
          <a:p>
            <a:endParaRPr lang="en-US" altLang="ko-KR" sz="2400" dirty="0" smtClean="0"/>
          </a:p>
          <a:p>
            <a:r>
              <a:rPr lang="en-US" altLang="ko-KR" sz="2400" dirty="0" smtClean="0"/>
              <a:t>Lifetime </a:t>
            </a:r>
            <a:endParaRPr lang="en-US" altLang="ko-KR" sz="2400" dirty="0" smtClean="0"/>
          </a:p>
          <a:p>
            <a:r>
              <a:rPr lang="en-US" altLang="ko-KR" sz="2400" dirty="0">
                <a:sym typeface="Symbol"/>
              </a:rPr>
              <a:t> </a:t>
            </a:r>
            <a:r>
              <a:rPr lang="en-US" altLang="ko-KR" sz="2400" dirty="0" smtClean="0">
                <a:sym typeface="Symbol"/>
              </a:rPr>
              <a:t>    &gt; </a:t>
            </a:r>
            <a:r>
              <a:rPr lang="en-US" altLang="ko-KR" sz="2400" dirty="0" err="1" smtClean="0">
                <a:sym typeface="Symbol"/>
              </a:rPr>
              <a:t>ms</a:t>
            </a:r>
            <a:endParaRPr lang="en-US" altLang="ko-KR" sz="2400" dirty="0" smtClean="0">
              <a:sym typeface="Symbol"/>
            </a:endParaRPr>
          </a:p>
          <a:p>
            <a:r>
              <a:rPr lang="en-US" altLang="ko-KR" sz="2400" dirty="0">
                <a:sym typeface="Symbol"/>
              </a:rPr>
              <a:t> </a:t>
            </a:r>
            <a:r>
              <a:rPr lang="en-US" altLang="ko-KR" sz="2400" dirty="0" smtClean="0">
                <a:sym typeface="Symbol"/>
              </a:rPr>
              <a:t>   </a:t>
            </a:r>
            <a:endParaRPr lang="en-US" altLang="ko-KR" sz="2400" dirty="0" smtClean="0"/>
          </a:p>
          <a:p>
            <a:r>
              <a:rPr lang="en-US" altLang="ko-KR" dirty="0" smtClean="0"/>
              <a:t> </a:t>
            </a:r>
            <a:r>
              <a:rPr lang="en-US" altLang="ko-KR" sz="2400" dirty="0" smtClean="0"/>
              <a:t>e(h) thermal velocity : </a:t>
            </a:r>
          </a:p>
          <a:p>
            <a:r>
              <a:rPr lang="en-US" altLang="ko-KR" sz="2400" dirty="0" smtClean="0"/>
              <a:t>    2.3 (1.6) x 10</a:t>
            </a:r>
            <a:r>
              <a:rPr lang="en-US" altLang="ko-KR" sz="2400" baseline="30000" dirty="0" smtClean="0"/>
              <a:t>5</a:t>
            </a:r>
            <a:r>
              <a:rPr lang="en-US" altLang="ko-KR" sz="2400" dirty="0" smtClean="0"/>
              <a:t> m/s</a:t>
            </a:r>
            <a:endParaRPr lang="ko-KR" altLang="en-US" sz="2400" dirty="0"/>
          </a:p>
        </p:txBody>
      </p:sp>
      <p:sp>
        <p:nvSpPr>
          <p:cNvPr id="4" name="TextBox 3"/>
          <p:cNvSpPr txBox="1"/>
          <p:nvPr/>
        </p:nvSpPr>
        <p:spPr>
          <a:xfrm>
            <a:off x="1681960" y="5517232"/>
            <a:ext cx="5914376" cy="1077218"/>
          </a:xfrm>
          <a:prstGeom prst="rect">
            <a:avLst/>
          </a:prstGeom>
          <a:noFill/>
        </p:spPr>
        <p:txBody>
          <a:bodyPr wrap="none" rtlCol="0">
            <a:spAutoFit/>
          </a:bodyPr>
          <a:lstStyle/>
          <a:p>
            <a:r>
              <a:rPr lang="en-US" altLang="ko-KR" sz="3200" dirty="0" smtClean="0"/>
              <a:t>Charge collection by diffusion </a:t>
            </a:r>
          </a:p>
          <a:p>
            <a:r>
              <a:rPr lang="en-US" altLang="ko-KR" sz="3200" dirty="0" smtClean="0"/>
              <a:t>        when not by drift</a:t>
            </a:r>
            <a:endParaRPr lang="ko-KR" altLang="en-US" sz="3200" dirty="0"/>
          </a:p>
        </p:txBody>
      </p:sp>
    </p:spTree>
    <p:extLst>
      <p:ext uri="{BB962C8B-B14F-4D97-AF65-F5344CB8AC3E}">
        <p14:creationId xmlns:p14="http://schemas.microsoft.com/office/powerpoint/2010/main" val="22323953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p:txBody>
          <a:bodyPr>
            <a:normAutofit fontScale="90000"/>
          </a:bodyPr>
          <a:lstStyle/>
          <a:p>
            <a:r>
              <a:rPr lang="en-US" altLang="ko-KR" dirty="0" smtClean="0"/>
              <a:t>New efforts</a:t>
            </a:r>
            <a:r>
              <a:rPr lang="en-US" altLang="ko-KR" dirty="0" smtClean="0"/>
              <a:t>?</a:t>
            </a:r>
            <a:br>
              <a:rPr lang="en-US" altLang="ko-KR" dirty="0" smtClean="0"/>
            </a:br>
            <a:r>
              <a:rPr lang="en-US" altLang="ko-KR" sz="3600" dirty="0" smtClean="0"/>
              <a:t>(ALICE induced)</a:t>
            </a:r>
            <a:endParaRPr lang="ko-KR" altLang="en-US" sz="3600" dirty="0"/>
          </a:p>
        </p:txBody>
      </p:sp>
      <p:sp>
        <p:nvSpPr>
          <p:cNvPr id="6" name="내용 개체 틀 5"/>
          <p:cNvSpPr>
            <a:spLocks noGrp="1"/>
          </p:cNvSpPr>
          <p:nvPr>
            <p:ph idx="1"/>
          </p:nvPr>
        </p:nvSpPr>
        <p:spPr/>
        <p:txBody>
          <a:bodyPr/>
          <a:lstStyle/>
          <a:p>
            <a:r>
              <a:rPr lang="en-US" altLang="ko-KR" dirty="0" smtClean="0"/>
              <a:t>Readout ASIC </a:t>
            </a:r>
          </a:p>
          <a:p>
            <a:pPr lvl="1"/>
            <a:r>
              <a:rPr lang="en-US" altLang="ko-KR" dirty="0" smtClean="0"/>
              <a:t>Preamp + ADC + memory + trigger</a:t>
            </a:r>
          </a:p>
          <a:p>
            <a:pPr lvl="1"/>
            <a:r>
              <a:rPr lang="en-US" altLang="ko-KR" dirty="0" smtClean="0"/>
              <a:t>Built contact with CMOS image sensor expert.</a:t>
            </a:r>
          </a:p>
          <a:p>
            <a:pPr lvl="1"/>
            <a:r>
              <a:rPr lang="en-US" altLang="ko-KR" dirty="0" smtClean="0"/>
              <a:t>Running local MPW.</a:t>
            </a:r>
          </a:p>
          <a:p>
            <a:pPr lvl="1"/>
            <a:r>
              <a:rPr lang="en-US" altLang="ko-KR" dirty="0" smtClean="0"/>
              <a:t>KORIA might make some investment.</a:t>
            </a:r>
          </a:p>
          <a:p>
            <a:pPr lvl="1"/>
            <a:r>
              <a:rPr lang="en-US" altLang="ko-KR" dirty="0" smtClean="0"/>
              <a:t>Small scale funds might work… (Local grant application?) </a:t>
            </a:r>
            <a:endParaRPr lang="ko-KR" altLang="en-US" dirty="0"/>
          </a:p>
        </p:txBody>
      </p:sp>
    </p:spTree>
    <p:extLst>
      <p:ext uri="{BB962C8B-B14F-4D97-AF65-F5344CB8AC3E}">
        <p14:creationId xmlns:p14="http://schemas.microsoft.com/office/powerpoint/2010/main" val="26147590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smtClean="0"/>
              <a:t>ETRI/NNFC</a:t>
            </a:r>
            <a:endParaRPr lang="ko-KR" altLang="en-US" dirty="0"/>
          </a:p>
        </p:txBody>
      </p:sp>
      <p:sp>
        <p:nvSpPr>
          <p:cNvPr id="3" name="내용 개체 틀 2"/>
          <p:cNvSpPr>
            <a:spLocks noGrp="1"/>
          </p:cNvSpPr>
          <p:nvPr>
            <p:ph idx="1"/>
          </p:nvPr>
        </p:nvSpPr>
        <p:spPr/>
        <p:txBody>
          <a:bodyPr>
            <a:normAutofit fontScale="77500" lnSpcReduction="20000"/>
          </a:bodyPr>
          <a:lstStyle/>
          <a:p>
            <a:r>
              <a:rPr lang="en-US" altLang="ko-KR" dirty="0" smtClean="0"/>
              <a:t>ETRI</a:t>
            </a:r>
          </a:p>
          <a:p>
            <a:pPr lvl="1"/>
            <a:r>
              <a:rPr lang="en-US" altLang="ko-KR" dirty="0" smtClean="0"/>
              <a:t>Established PIN-type silicon sensor.</a:t>
            </a:r>
          </a:p>
          <a:p>
            <a:pPr lvl="1"/>
            <a:r>
              <a:rPr lang="en-US" altLang="ko-KR" dirty="0">
                <a:sym typeface="Symbol"/>
              </a:rPr>
              <a:t> = 0.4 </a:t>
            </a:r>
            <a:r>
              <a:rPr lang="en-US" altLang="ko-KR" dirty="0" smtClean="0">
                <a:sym typeface="Symbol"/>
              </a:rPr>
              <a:t>, </a:t>
            </a:r>
            <a:r>
              <a:rPr lang="en-US" altLang="ko-KR" dirty="0" smtClean="0"/>
              <a:t>6 inch line.</a:t>
            </a:r>
          </a:p>
          <a:p>
            <a:pPr lvl="1"/>
            <a:r>
              <a:rPr lang="en-US" altLang="ko-KR" dirty="0" smtClean="0"/>
              <a:t>Founded by government &amp; self-sustaining for 6 years.</a:t>
            </a:r>
          </a:p>
          <a:p>
            <a:pPr marL="457200" lvl="1" indent="0">
              <a:buNone/>
            </a:pPr>
            <a:endParaRPr lang="en-US" altLang="ko-KR" dirty="0" smtClean="0"/>
          </a:p>
          <a:p>
            <a:r>
              <a:rPr lang="en-US" altLang="ko-KR" dirty="0" smtClean="0"/>
              <a:t>NNFC</a:t>
            </a:r>
          </a:p>
          <a:p>
            <a:pPr lvl="1"/>
            <a:r>
              <a:rPr lang="en-US" altLang="ko-KR" dirty="0" smtClean="0"/>
              <a:t>PIN-type sensor fabrication process needs establishment.</a:t>
            </a:r>
          </a:p>
          <a:p>
            <a:pPr lvl="1"/>
            <a:r>
              <a:rPr lang="en-US" altLang="ko-KR" dirty="0" err="1" smtClean="0"/>
              <a:t>SiPM</a:t>
            </a:r>
            <a:r>
              <a:rPr lang="en-US" altLang="ko-KR" dirty="0" smtClean="0"/>
              <a:t> fabrication.</a:t>
            </a:r>
          </a:p>
          <a:p>
            <a:pPr lvl="1"/>
            <a:r>
              <a:rPr lang="en-US" altLang="ko-KR" dirty="0">
                <a:sym typeface="Symbol"/>
              </a:rPr>
              <a:t> = </a:t>
            </a:r>
            <a:r>
              <a:rPr lang="en-US" altLang="ko-KR" dirty="0" smtClean="0">
                <a:sym typeface="Symbol"/>
              </a:rPr>
              <a:t>0.18 </a:t>
            </a:r>
            <a:r>
              <a:rPr lang="en-US" altLang="ko-KR" dirty="0">
                <a:sym typeface="Symbol"/>
              </a:rPr>
              <a:t>, </a:t>
            </a:r>
            <a:r>
              <a:rPr lang="en-US" altLang="ko-KR" dirty="0" smtClean="0"/>
              <a:t>8 inch line (inefficient 4 &amp; 6 inch support).</a:t>
            </a:r>
          </a:p>
          <a:p>
            <a:pPr lvl="1"/>
            <a:r>
              <a:rPr lang="en-US" altLang="ko-KR" dirty="0" smtClean="0"/>
              <a:t>Founded by government &amp; government subsidy. terminated last year. </a:t>
            </a:r>
            <a:endParaRPr lang="ko-KR" altLang="en-US" dirty="0"/>
          </a:p>
        </p:txBody>
      </p:sp>
    </p:spTree>
    <p:extLst>
      <p:ext uri="{BB962C8B-B14F-4D97-AF65-F5344CB8AC3E}">
        <p14:creationId xmlns:p14="http://schemas.microsoft.com/office/powerpoint/2010/main" val="1034013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그룹 9"/>
          <p:cNvGrpSpPr/>
          <p:nvPr/>
        </p:nvGrpSpPr>
        <p:grpSpPr>
          <a:xfrm>
            <a:off x="899592" y="1484784"/>
            <a:ext cx="7532059" cy="5298604"/>
            <a:chOff x="899592" y="1556792"/>
            <a:chExt cx="7532059" cy="5298604"/>
          </a:xfrm>
        </p:grpSpPr>
        <p:pic>
          <p:nvPicPr>
            <p:cNvPr id="9" name="Picture 3"/>
            <p:cNvPicPr>
              <a:picLocks noChangeAspect="1"/>
            </p:cNvPicPr>
            <p:nvPr/>
          </p:nvPicPr>
          <p:blipFill>
            <a:blip r:embed="rId4"/>
            <a:stretch>
              <a:fillRect/>
            </a:stretch>
          </p:blipFill>
          <p:spPr>
            <a:xfrm>
              <a:off x="899592" y="1556792"/>
              <a:ext cx="7532059" cy="4683570"/>
            </a:xfrm>
            <a:prstGeom prst="rect">
              <a:avLst/>
            </a:prstGeom>
          </p:spPr>
        </p:pic>
        <p:graphicFrame>
          <p:nvGraphicFramePr>
            <p:cNvPr id="6" name="개체 5"/>
            <p:cNvGraphicFramePr>
              <a:graphicFrameLocks noChangeAspect="1"/>
            </p:cNvGraphicFramePr>
            <p:nvPr>
              <p:extLst>
                <p:ext uri="{D42A27DB-BD31-4B8C-83A1-F6EECF244321}">
                  <p14:modId xmlns:p14="http://schemas.microsoft.com/office/powerpoint/2010/main" val="2312429759"/>
                </p:ext>
              </p:extLst>
            </p:nvPr>
          </p:nvGraphicFramePr>
          <p:xfrm>
            <a:off x="3157538" y="6241033"/>
            <a:ext cx="3014662" cy="614363"/>
          </p:xfrm>
          <a:graphic>
            <a:graphicData uri="http://schemas.openxmlformats.org/presentationml/2006/ole">
              <mc:AlternateContent xmlns:mc="http://schemas.openxmlformats.org/markup-compatibility/2006">
                <mc:Choice xmlns:v="urn:schemas-microsoft-com:vml" Requires="v">
                  <p:oleObj spid="_x0000_s1090" name="수식" r:id="rId5" imgW="1307880" imgH="266400" progId="Equation.3">
                    <p:embed/>
                  </p:oleObj>
                </mc:Choice>
                <mc:Fallback>
                  <p:oleObj name="수식" r:id="rId5" imgW="1307880" imgH="266400" progId="Equation.3">
                    <p:embed/>
                    <p:pic>
                      <p:nvPicPr>
                        <p:cNvPr id="0" name=""/>
                        <p:cNvPicPr/>
                        <p:nvPr/>
                      </p:nvPicPr>
                      <p:blipFill>
                        <a:blip r:embed="rId6"/>
                        <a:stretch>
                          <a:fillRect/>
                        </a:stretch>
                      </p:blipFill>
                      <p:spPr>
                        <a:xfrm>
                          <a:off x="3157538" y="6241033"/>
                          <a:ext cx="3014662" cy="614363"/>
                        </a:xfrm>
                        <a:prstGeom prst="rect">
                          <a:avLst/>
                        </a:prstGeom>
                      </p:spPr>
                    </p:pic>
                  </p:oleObj>
                </mc:Fallback>
              </mc:AlternateContent>
            </a:graphicData>
          </a:graphic>
        </p:graphicFrame>
      </p:grpSp>
      <p:sp>
        <p:nvSpPr>
          <p:cNvPr id="2" name="제목 1"/>
          <p:cNvSpPr>
            <a:spLocks noGrp="1"/>
          </p:cNvSpPr>
          <p:nvPr>
            <p:ph type="title"/>
          </p:nvPr>
        </p:nvSpPr>
        <p:spPr/>
        <p:txBody>
          <a:bodyPr/>
          <a:lstStyle/>
          <a:p>
            <a:r>
              <a:rPr lang="en-US" altLang="ko-KR" dirty="0" smtClean="0"/>
              <a:t>Traditional Si sensor operation</a:t>
            </a:r>
            <a:endParaRPr lang="ko-KR" altLang="en-US" dirty="0"/>
          </a:p>
        </p:txBody>
      </p:sp>
      <p:pic>
        <p:nvPicPr>
          <p:cNvPr id="614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1680" y="1592163"/>
            <a:ext cx="5905500"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0836" y="1592163"/>
            <a:ext cx="5905500"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그룹 16"/>
          <p:cNvGrpSpPr/>
          <p:nvPr/>
        </p:nvGrpSpPr>
        <p:grpSpPr>
          <a:xfrm>
            <a:off x="1690837" y="1628800"/>
            <a:ext cx="5905499" cy="4392488"/>
            <a:chOff x="1690837" y="1628800"/>
            <a:chExt cx="5905499" cy="4392488"/>
          </a:xfrm>
        </p:grpSpPr>
        <p:pic>
          <p:nvPicPr>
            <p:cNvPr id="1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0837" y="1628800"/>
              <a:ext cx="5905499"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4116680" y="2060848"/>
              <a:ext cx="311304" cy="461665"/>
            </a:xfrm>
            <a:prstGeom prst="rect">
              <a:avLst/>
            </a:prstGeom>
            <a:noFill/>
          </p:spPr>
          <p:txBody>
            <a:bodyPr wrap="none" rtlCol="0">
              <a:spAutoFit/>
            </a:bodyPr>
            <a:lstStyle/>
            <a:p>
              <a:r>
                <a:rPr lang="en-US" altLang="ko-KR" sz="2400" dirty="0" smtClean="0"/>
                <a:t>-</a:t>
              </a:r>
              <a:endParaRPr lang="ko-KR" altLang="en-US" sz="2400" dirty="0"/>
            </a:p>
          </p:txBody>
        </p:sp>
      </p:grpSp>
      <p:pic>
        <p:nvPicPr>
          <p:cNvPr id="2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91679" y="1617687"/>
            <a:ext cx="5904657" cy="4419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슬라이드 번호 개체 틀 2"/>
          <p:cNvSpPr>
            <a:spLocks noGrp="1"/>
          </p:cNvSpPr>
          <p:nvPr>
            <p:ph type="sldNum" sz="quarter" idx="12"/>
          </p:nvPr>
        </p:nvSpPr>
        <p:spPr/>
        <p:txBody>
          <a:bodyPr/>
          <a:lstStyle/>
          <a:p>
            <a:fld id="{E75B80E9-5F8A-41AC-AE33-627C26E24E45}" type="slidenum">
              <a:rPr lang="ko-KR" altLang="en-US" sz="1800" smtClean="0"/>
              <a:t>6</a:t>
            </a:fld>
            <a:endParaRPr lang="ko-KR" altLang="en-US" sz="1800" dirty="0"/>
          </a:p>
        </p:txBody>
      </p:sp>
    </p:spTree>
    <p:extLst>
      <p:ext uri="{BB962C8B-B14F-4D97-AF65-F5344CB8AC3E}">
        <p14:creationId xmlns:p14="http://schemas.microsoft.com/office/powerpoint/2010/main" val="4019826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152"/>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15000"/>
                                  </p:stCondLst>
                                  <p:childTnLst>
                                    <p:set>
                                      <p:cBhvr>
                                        <p:cTn id="12" dur="1" fill="hold">
                                          <p:stCondLst>
                                            <p:cond delay="0"/>
                                          </p:stCondLst>
                                        </p:cTn>
                                        <p:tgtEl>
                                          <p:spTgt spid="6149"/>
                                        </p:tgtEl>
                                        <p:attrNameLst>
                                          <p:attrName>style.visibility</p:attrName>
                                        </p:attrNameLst>
                                      </p:cBhvr>
                                      <p:to>
                                        <p:strVal val="visible"/>
                                      </p:to>
                                    </p:set>
                                  </p:childTnLst>
                                </p:cTn>
                              </p:par>
                            </p:childTnLst>
                          </p:cTn>
                        </p:par>
                        <p:par>
                          <p:cTn id="13" fill="hold">
                            <p:stCondLst>
                              <p:cond delay="15000"/>
                            </p:stCondLst>
                            <p:childTnLst>
                              <p:par>
                                <p:cTn id="14" presetID="1" presetClass="entr" presetSubtype="0" fill="hold" nodeType="afterEffect">
                                  <p:stCondLst>
                                    <p:cond delay="15000"/>
                                  </p:stCondLst>
                                  <p:childTnLst>
                                    <p:set>
                                      <p:cBhvr>
                                        <p:cTn id="15" dur="1" fill="hold">
                                          <p:stCondLst>
                                            <p:cond delay="0"/>
                                          </p:stCondLst>
                                        </p:cTn>
                                        <p:tgtEl>
                                          <p:spTgt spid="17"/>
                                        </p:tgtEl>
                                        <p:attrNameLst>
                                          <p:attrName>style.visibility</p:attrName>
                                        </p:attrNameLst>
                                      </p:cBhvr>
                                      <p:to>
                                        <p:strVal val="visible"/>
                                      </p:to>
                                    </p:set>
                                  </p:childTnLst>
                                </p:cTn>
                              </p:par>
                            </p:childTnLst>
                          </p:cTn>
                        </p:par>
                        <p:par>
                          <p:cTn id="16" fill="hold">
                            <p:stCondLst>
                              <p:cond delay="30000"/>
                            </p:stCondLst>
                            <p:childTnLst>
                              <p:par>
                                <p:cTn id="17" presetID="1" presetClass="entr" presetSubtype="0" fill="hold" nodeType="afterEffect">
                                  <p:stCondLst>
                                    <p:cond delay="1500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p:txBody>
          <a:bodyPr/>
          <a:lstStyle/>
          <a:p>
            <a:r>
              <a:rPr lang="en-US" altLang="ko-KR" dirty="0" smtClean="0"/>
              <a:t>DC/AC coupled sensors</a:t>
            </a:r>
            <a:endParaRPr lang="ko-KR" altLang="en-US" dirty="0"/>
          </a:p>
        </p:txBody>
      </p:sp>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57200" y="2097597"/>
            <a:ext cx="4038600" cy="3531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99182" y="2132856"/>
            <a:ext cx="3862477"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2085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Conventional AC-coupled sensor structure</a:t>
            </a:r>
            <a:endParaRPr lang="ko-KR" alt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87641" y="1988841"/>
            <a:ext cx="5877952" cy="4104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87970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a:xfrm>
            <a:off x="457200" y="53752"/>
            <a:ext cx="8229600" cy="1143000"/>
          </a:xfrm>
        </p:spPr>
        <p:txBody>
          <a:bodyPr/>
          <a:lstStyle/>
          <a:p>
            <a:r>
              <a:rPr lang="en-US" altLang="ko-KR" dirty="0" smtClean="0"/>
              <a:t>An implementation at ETRI</a:t>
            </a:r>
            <a:endParaRPr lang="ko-KR" altLang="en-US" dirty="0"/>
          </a:p>
        </p:txBody>
      </p:sp>
      <p:pic>
        <p:nvPicPr>
          <p:cNvPr id="3074"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07504" y="1268760"/>
            <a:ext cx="7560840" cy="2364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3645024"/>
            <a:ext cx="4423229" cy="3106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83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812</TotalTime>
  <Words>512</Words>
  <Application>Microsoft Office PowerPoint</Application>
  <PresentationFormat>화면 슬라이드 쇼(4:3)</PresentationFormat>
  <Paragraphs>114</Paragraphs>
  <Slides>42</Slides>
  <Notes>1</Notes>
  <HiddenSlides>0</HiddenSlides>
  <MMClips>0</MMClips>
  <ScaleCrop>false</ScaleCrop>
  <HeadingPairs>
    <vt:vector size="6" baseType="variant">
      <vt:variant>
        <vt:lpstr>테마</vt:lpstr>
      </vt:variant>
      <vt:variant>
        <vt:i4>1</vt:i4>
      </vt:variant>
      <vt:variant>
        <vt:lpstr>포함된 OLE 서버</vt:lpstr>
      </vt:variant>
      <vt:variant>
        <vt:i4>1</vt:i4>
      </vt:variant>
      <vt:variant>
        <vt:lpstr>슬라이드 제목</vt:lpstr>
      </vt:variant>
      <vt:variant>
        <vt:i4>42</vt:i4>
      </vt:variant>
    </vt:vector>
  </HeadingPairs>
  <TitlesOfParts>
    <vt:vector size="44" baseType="lpstr">
      <vt:lpstr>Office 테마</vt:lpstr>
      <vt:lpstr>수식</vt:lpstr>
      <vt:lpstr>Low Cost Silicon Sensor</vt:lpstr>
      <vt:lpstr>Si sensor in general</vt:lpstr>
      <vt:lpstr>PowerPoint 프레젠테이션</vt:lpstr>
      <vt:lpstr>Possibility in Korea</vt:lpstr>
      <vt:lpstr>ETRI/NNFC</vt:lpstr>
      <vt:lpstr>Traditional Si sensor operation</vt:lpstr>
      <vt:lpstr>DC/AC coupled sensors</vt:lpstr>
      <vt:lpstr>Conventional AC-coupled sensor structure</vt:lpstr>
      <vt:lpstr>An implementation at ETRI</vt:lpstr>
      <vt:lpstr>How do we make it?  (CMOS process)</vt:lpstr>
      <vt:lpstr>Actual process sheet</vt:lpstr>
      <vt:lpstr>Our collaboration model</vt:lpstr>
      <vt:lpstr>Structure with Al-overhang p+- implant, 20keV B, 1x1015/cm2</vt:lpstr>
      <vt:lpstr>PowerPoint 프레젠테이션</vt:lpstr>
      <vt:lpstr>Nit=2E11/cm2; Bias: 200 V</vt:lpstr>
      <vt:lpstr>Mask layers (DC coupled sensor)</vt:lpstr>
      <vt:lpstr>“p+”</vt:lpstr>
      <vt:lpstr>“n+”</vt:lpstr>
      <vt:lpstr>“contact”</vt:lpstr>
      <vt:lpstr>“metal”</vt:lpstr>
      <vt:lpstr>“passivation”</vt:lpstr>
      <vt:lpstr>Processed Wafer</vt:lpstr>
      <vt:lpstr>Dicing</vt:lpstr>
      <vt:lpstr>Where problems are …</vt:lpstr>
      <vt:lpstr>Expander</vt:lpstr>
      <vt:lpstr>After corrected procedure</vt:lpstr>
      <vt:lpstr>PowerPoint 프레젠테이션</vt:lpstr>
      <vt:lpstr>Photocurrent measurement (LED 1070 nm)</vt:lpstr>
      <vt:lpstr>Middle, 2V</vt:lpstr>
      <vt:lpstr>Middle, 8V</vt:lpstr>
      <vt:lpstr>Middle, 16V</vt:lpstr>
      <vt:lpstr>In-between, 2V</vt:lpstr>
      <vt:lpstr>In-between, 8V</vt:lpstr>
      <vt:lpstr>In-between, 16V</vt:lpstr>
      <vt:lpstr>In-between, 32V</vt:lpstr>
      <vt:lpstr>GR, 2V</vt:lpstr>
      <vt:lpstr>GR, 8V</vt:lpstr>
      <vt:lpstr>GR, 16V</vt:lpstr>
      <vt:lpstr>GR, 32V</vt:lpstr>
      <vt:lpstr>What is the issue? (1070 nm)</vt:lpstr>
      <vt:lpstr>Diffusion vs Drift</vt:lpstr>
      <vt:lpstr>New efforts? (ALICE induced)</vt:lpstr>
    </vt:vector>
  </TitlesOfParts>
  <Company>R&amp;D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Microsoft Corporation</dc:creator>
  <cp:lastModifiedBy>olleh</cp:lastModifiedBy>
  <cp:revision>56</cp:revision>
  <dcterms:created xsi:type="dcterms:W3CDTF">2006-10-05T04:04:58Z</dcterms:created>
  <dcterms:modified xsi:type="dcterms:W3CDTF">2013-07-30T00:02:32Z</dcterms:modified>
</cp:coreProperties>
</file>