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F002-FE63-484C-B95A-137FF2FA41AF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7BCC5-5DA7-894E-A31A-DD072870BF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58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B2DCF1-449F-E949-874D-291131FC4C7F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3A110-3DA5-A04F-AFEB-68ED2CB1F0BB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09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7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59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2F292-9081-BD46-A535-435ED79C6C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1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2C4A-A6EB-9E4C-826C-4CC992FF13E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7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DE5FC-712B-ED4B-91D6-97243D1E1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6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EE8D-23C1-D645-A70C-820C8748A0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CD9F1-AB03-284B-82A9-1A88C9BE26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5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8CA81-A3BE-E248-8291-B5B34306F1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1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21342-A4AE-404C-BD0A-D3214357A1F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1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6A726-4270-614D-A0C1-69698F85105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5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008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7E765-AA5F-D84E-A6CD-4B831D6D967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08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D3106-7BBF-844D-AD8E-FBBEEFD6E8E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7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88609-EFCE-F84A-9D94-BA60F1C03EA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76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DDA1-DD93-2F4E-8219-B276164C655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14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76883-9A28-FA4C-8C43-4961D61C794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63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D4A0D-6143-5A40-A446-A201D3CAB51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46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2BAE-A36F-D94D-9E1B-50DA36AAF2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81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73B1-926A-464A-B8E7-14F5B6C8B3F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54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3202B-B803-DF44-9DAA-C9FB881603E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07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6ADE2-3713-A64E-A41C-BB88D4FBB4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0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563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CB36C-C2A2-ED48-AAE5-746B74C339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8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E5638-A4DE-204B-88C8-CF0DE5E719A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67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メディア プレースホルダー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A58D-31A0-1F4D-A318-D301C64C3A6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0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61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49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41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2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73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E780B-B3FD-BC4C-9572-504657AF79BA}" type="datetimeFigureOut">
              <a:rPr kumimoji="1" lang="ja-JP" altLang="en-US" smtClean="0"/>
              <a:t>2013/07/31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2B52C-DD37-864F-A657-C15F3F70F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0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97B7414-D896-1A49-9685-768994A7340F}" type="slidenum"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emf"/><Relationship Id="rId6" Type="http://schemas.openxmlformats.org/officeDocument/2006/relationships/image" Target="../media/image21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oleObject" Target="../embeddings/Microsoft_Word_97_-_2004___1.doc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  <a:solidFill>
            <a:srgbClr val="CCFFCC"/>
          </a:solidFill>
        </p:spPr>
        <p:txBody>
          <a:bodyPr/>
          <a:lstStyle/>
          <a:p>
            <a:r>
              <a:rPr lang="en-US" altLang="ja-JP" dirty="0" smtClean="0"/>
              <a:t>Introduction of the </a:t>
            </a:r>
            <a:r>
              <a:rPr kumimoji="1" lang="en-US" altLang="ja-JP" dirty="0" smtClean="0"/>
              <a:t>Progress in </a:t>
            </a:r>
            <a:br>
              <a:rPr kumimoji="1" lang="en-US" altLang="ja-JP" dirty="0" smtClean="0"/>
            </a:br>
            <a:r>
              <a:rPr kumimoji="1" lang="en-US" altLang="ja-JP" dirty="0" smtClean="0"/>
              <a:t>Detector Solenoids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Akira Yamamoto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KEK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Presented at </a:t>
            </a:r>
            <a:r>
              <a:rPr lang="en-US" altLang="ja-JP" dirty="0" err="1" smtClean="0">
                <a:solidFill>
                  <a:schemeClr val="tx1"/>
                </a:solidFill>
              </a:rPr>
              <a:t>sPHNIX</a:t>
            </a:r>
            <a:r>
              <a:rPr lang="en-US" altLang="ja-JP" dirty="0" smtClean="0">
                <a:solidFill>
                  <a:schemeClr val="tx1"/>
                </a:solidFill>
              </a:rPr>
              <a:t> held at RIKEN,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July 31, 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6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5E73E-9097-E44A-826F-A9869E02B6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rgbClr val="0000FF"/>
                </a:solidFill>
              </a:rPr>
              <a:t>Features of Detector Magnets</a:t>
            </a:r>
            <a:endParaRPr lang="en-US" altLang="ja-JP" smtClean="0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86000"/>
            <a:ext cx="7772400" cy="3276600"/>
          </a:xfrm>
          <a:extLst>
            <a:ext uri="{909E8E84-426E-40dd-AFC4-6F175D3DCCD1}">
              <a14:hiddenFill xmlns:a14="http://schemas.microsoft.com/office/drawing/2010/main">
                <a:solidFill>
                  <a:srgbClr val="F4FF1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rgbClr val="F3022E"/>
                </a:solidFill>
              </a:rPr>
              <a:t>Al-stabilized</a:t>
            </a:r>
            <a:r>
              <a:rPr lang="en-US" altLang="ja-JP" smtClean="0"/>
              <a:t> superconducting magnet</a:t>
            </a:r>
          </a:p>
          <a:p>
            <a:pPr>
              <a:defRPr/>
            </a:pPr>
            <a:endParaRPr lang="en-US" altLang="ja-JP" smtClean="0"/>
          </a:p>
          <a:p>
            <a:pPr>
              <a:defRPr/>
            </a:pPr>
            <a:r>
              <a:rPr lang="en-US" altLang="ja-JP" b="1" smtClean="0">
                <a:solidFill>
                  <a:srgbClr val="0000FF"/>
                </a:solidFill>
              </a:rPr>
              <a:t>Indirectly cooled</a:t>
            </a:r>
            <a:r>
              <a:rPr lang="en-US" altLang="ja-JP" smtClean="0"/>
              <a:t>, </a:t>
            </a:r>
          </a:p>
          <a:p>
            <a:pPr lvl="1">
              <a:defRPr/>
            </a:pPr>
            <a:r>
              <a:rPr lang="en-US" altLang="ja-JP" smtClean="0"/>
              <a:t>forced flow 2-phase helium or </a:t>
            </a:r>
          </a:p>
          <a:p>
            <a:pPr lvl="1">
              <a:defRPr/>
            </a:pPr>
            <a:r>
              <a:rPr lang="en-US" altLang="ja-JP" smtClean="0"/>
              <a:t>thermo-syphon cooling</a:t>
            </a:r>
          </a:p>
        </p:txBody>
      </p:sp>
      <p:sp>
        <p:nvSpPr>
          <p:cNvPr id="320516" name="Line 4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0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775B-93AD-B64B-8063-C8CD53E335E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30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ja-JP" sz="2800" b="1" smtClean="0">
                <a:solidFill>
                  <a:schemeClr val="accent2"/>
                </a:solidFill>
              </a:rPr>
              <a:t>Development of Detector Solenoid/Ring-Dipole Magnets</a:t>
            </a:r>
            <a:endParaRPr lang="en-US" altLang="ja-JP" b="1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943600"/>
          </a:xfrm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chemeClr val="hlink"/>
                </a:solidFill>
                <a:ea typeface="平成明朝" charset="0"/>
                <a:cs typeface="平成明朝" charset="0"/>
              </a:rPr>
              <a:t>Experiment --Lab.	B	R (or L)	X	E/M	Technical Remark	(Year)</a:t>
            </a:r>
            <a:endParaRPr lang="ja-JP" altLang="ja-JP" sz="1600" b="1" smtClean="0">
              <a:solidFill>
                <a:schemeClr val="hlink"/>
              </a:solidFill>
              <a:ea typeface="平成明朝" charset="0"/>
              <a:cs typeface="平成明朝" charset="0"/>
            </a:endParaRPr>
          </a:p>
          <a:p>
            <a:pPr lvl="2"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chemeClr val="hlink"/>
                </a:solidFill>
                <a:ea typeface="平成明朝" charset="0"/>
                <a:cs typeface="平成明朝" charset="0"/>
              </a:rPr>
              <a:t>		[T]	[m]	[Xo]	[kJ/kg]:</a:t>
            </a:r>
            <a:endParaRPr lang="ja-JP" altLang="ja-JP" sz="1600" b="1" smtClean="0">
              <a:solidFill>
                <a:schemeClr val="hlink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ISR		CERN	1.5	1.1			Al-soldered to S/C	(1977)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CELLO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</a:t>
            </a:r>
            <a:r>
              <a:rPr lang="en-US" altLang="ja-JP" sz="1000" b="1" smtClean="0">
                <a:ea typeface="平成明朝" charset="0"/>
                <a:cs typeface="平成明朝" charset="0"/>
              </a:rPr>
              <a:t>Saclay/DESY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1.5	 0.85 	0.6	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Indirect cooling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(1978)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996633"/>
                </a:solidFill>
                <a:ea typeface="平成明朝" charset="0"/>
                <a:cs typeface="平成明朝" charset="0"/>
              </a:rPr>
              <a:t>*PEP4	LBL	1.5	1.1	0.83		Cu stab, in. Q-back	(1983)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CDF	</a:t>
            </a:r>
            <a:r>
              <a:rPr lang="en-US" altLang="ja-JP" sz="1000" b="1" smtClean="0">
                <a:ea typeface="平成明朝" charset="0"/>
                <a:cs typeface="平成明朝" charset="0"/>
              </a:rPr>
              <a:t>Tsukuba/Fermi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1.5	1.5	0.84	5.4 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Al co-extrusion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(1984)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TOPAZ 	KEK	1.2	1.45	0.70	4.3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Inner coil winding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,	(1984)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VENUS 	KEK	0.75	1.75	0.52	2.8	CFRP vacuum shell,	(1985)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AMY	KEK	3	1..2			</a:t>
            </a:r>
            <a:r>
              <a:rPr lang="en-US" altLang="ja-JP" sz="1400" b="1" smtClean="0">
                <a:ea typeface="平成明朝" charset="0"/>
                <a:cs typeface="平成明朝" charset="0"/>
              </a:rPr>
              <a:t>Hybrid of Cu/Al stab.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(1985)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CLEO-II	Cornell	1.5	1.55	2.5	3.7	Double layer	(1988)</a:t>
            </a:r>
            <a:endParaRPr lang="ja-JP" altLang="ja-JP" sz="1600" b="1" smtClean="0"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ALEPH	</a:t>
            </a:r>
            <a:r>
              <a:rPr lang="en-US" altLang="ja-JP" sz="1000" b="1" smtClean="0">
                <a:ea typeface="平成明朝" charset="0"/>
                <a:cs typeface="平成明朝" charset="0"/>
              </a:rPr>
              <a:t>Saclay/CERN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1.5	2.75	2.0	5.5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Thermo-siphon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(1987</a:t>
            </a:r>
            <a:r>
              <a:rPr lang="en-US" altLang="ja-JP" sz="1600" b="1" smtClean="0">
                <a:solidFill>
                  <a:schemeClr val="accent2"/>
                </a:solidFill>
                <a:ea typeface="平成明朝" charset="0"/>
                <a:cs typeface="平成明朝" charset="0"/>
              </a:rPr>
              <a:t>)</a:t>
            </a:r>
            <a:endParaRPr lang="ja-JP" altLang="ja-JP" sz="1600" b="1" smtClean="0">
              <a:solidFill>
                <a:schemeClr val="accent2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DELPHI	</a:t>
            </a:r>
            <a:r>
              <a:rPr lang="en-US" altLang="ja-JP" sz="1200" b="1" smtClean="0">
                <a:ea typeface="平成明朝" charset="0"/>
                <a:cs typeface="平成明朝" charset="0"/>
              </a:rPr>
              <a:t>RAL/CERN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1.2	2.8	1.7	4.2	LHe-pump cooling	(1988)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ZEUS	</a:t>
            </a:r>
            <a:r>
              <a:rPr lang="en-US" altLang="ja-JP" sz="12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INFN/DESY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	1.8	1.5	0.9	5.5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Current grading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, 	(1988)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H1		</a:t>
            </a:r>
            <a:r>
              <a:rPr lang="en-US" altLang="ja-JP" sz="12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RAL/DESY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	1.2	2.8	1.8	4.8			(1990)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BESS	KEK 	1.2	0.5	0.2	 6.6	</a:t>
            </a:r>
            <a:r>
              <a:rPr lang="en-US" altLang="ja-JP" sz="14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Thin-Al,</a:t>
            </a:r>
            <a:r>
              <a:rPr lang="en-US" altLang="ja-JP" sz="14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Pure-Al strip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 	(1990)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*CMD-2	BINP	1.2	0.36	0.38	5	Current shunting	(1990)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G-2		</a:t>
            </a:r>
            <a:r>
              <a:rPr lang="en-US" altLang="ja-JP" sz="14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BNL/KEK	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1.5	6			One-ring dipole	(1995)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SzPct val="80000"/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WASA	</a:t>
            </a:r>
            <a:r>
              <a:rPr lang="en-US" altLang="ja-JP" sz="10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KEK/Uppsala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	1.3	0.25	0.18	6	Thinnest		(1996)</a:t>
            </a:r>
          </a:p>
          <a:p>
            <a:pPr>
              <a:lnSpc>
                <a:spcPct val="80000"/>
              </a:lnSpc>
              <a:buSzPct val="80000"/>
              <a:buFontTx/>
              <a:buNone/>
              <a:defRPr/>
            </a:pPr>
            <a:r>
              <a:rPr lang="en-US" altLang="ja-JP" sz="1600" b="1" smtClean="0">
                <a:ea typeface="平成明朝" charset="0"/>
                <a:cs typeface="平成明朝" charset="0"/>
              </a:rPr>
              <a:t>SDC-prt	</a:t>
            </a:r>
            <a:r>
              <a:rPr lang="en-US" altLang="ja-JP" sz="1200" b="1" smtClean="0">
                <a:ea typeface="平成明朝" charset="0"/>
                <a:cs typeface="平成明朝" charset="0"/>
              </a:rPr>
              <a:t>KEK/Fermi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1.5 (2)	1.85	1.2	9.6	</a:t>
            </a:r>
            <a:r>
              <a:rPr lang="en-US" altLang="ja-JP" sz="1600" b="1" smtClean="0">
                <a:solidFill>
                  <a:srgbClr val="F3022E"/>
                </a:solidFill>
                <a:ea typeface="平成明朝" charset="0"/>
                <a:cs typeface="平成明朝" charset="0"/>
              </a:rPr>
              <a:t>High-st. Al, Isogrid</a:t>
            </a:r>
            <a:r>
              <a:rPr lang="en-US" altLang="ja-JP" sz="1600" b="1" smtClean="0">
                <a:ea typeface="平成明朝" charset="0"/>
                <a:cs typeface="平成明朝" charset="0"/>
              </a:rPr>
              <a:t>	(1993)</a:t>
            </a:r>
            <a:endParaRPr lang="ja-JP" altLang="ja-JP" sz="1600" b="1" smtClean="0">
              <a:solidFill>
                <a:schemeClr val="accent2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CLOE	INFN							(1997)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BABAR	</a:t>
            </a:r>
            <a:r>
              <a:rPr lang="en-US" altLang="ja-JP" sz="12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INFN/SLAC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	1.5	1.5					(1997)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D0		Fermi*	 2.0	0.6	0.9	3.7	Conforming of Al	(1998)</a:t>
            </a:r>
            <a:endParaRPr lang="ja-JP" altLang="ja-JP" sz="1600" b="1" smtClean="0">
              <a:solidFill>
                <a:srgbClr val="0000FF"/>
              </a:solidFill>
              <a:ea typeface="平成明朝" charset="0"/>
              <a:cs typeface="平成明朝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BELLE	KEK*	 1.5	1.8		5.3			(1998)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ja-JP" sz="1600" b="1" smtClean="0">
                <a:solidFill>
                  <a:srgbClr val="996633"/>
                </a:solidFill>
                <a:ea typeface="平成明朝" charset="0"/>
                <a:cs typeface="平成明朝" charset="0"/>
              </a:rPr>
              <a:t>ATLAS-CS	2	1.3	0.66	7	High St.Al-stabil.	(2001)</a:t>
            </a:r>
            <a:r>
              <a:rPr lang="en-US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ja-JP" altLang="ja-JP" sz="1600" b="1" smtClean="0">
                <a:solidFill>
                  <a:srgbClr val="0000FF"/>
                </a:solidFill>
                <a:ea typeface="平成明朝" charset="0"/>
                <a:cs typeface="平成明朝" charset="0"/>
              </a:rPr>
              <a:t>(Blue is presently operated)</a:t>
            </a: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99090-D532-AB4A-B915-6553D4AB41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Progress of Al-stabilized SC</a:t>
            </a:r>
            <a:endParaRPr lang="en-US" altLang="ja-JP" smtClean="0"/>
          </a:p>
        </p:txBody>
      </p:sp>
      <p:pic>
        <p:nvPicPr>
          <p:cNvPr id="174093" name="Picture 13" descr="al-cross-summ.tiff                                             0002F0D7Macintosh HD                   B7472E7A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81200"/>
            <a:ext cx="8458200" cy="3940175"/>
          </a:xfrm>
        </p:spPr>
      </p:pic>
      <p:sp>
        <p:nvSpPr>
          <p:cNvPr id="174094" name="Line 14"/>
          <p:cNvSpPr>
            <a:spLocks noChangeShapeType="1"/>
          </p:cNvSpPr>
          <p:nvPr/>
        </p:nvSpPr>
        <p:spPr bwMode="auto">
          <a:xfrm>
            <a:off x="609600" y="1219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7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3E0E8-8967-044B-8ED0-922C33AD2BF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75106" name="Picture 2" descr="D:\makida\bess-polar\inst02\thinlist-dsf.tif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5907088" cy="6400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5107" name="Oval 3"/>
          <p:cNvSpPr>
            <a:spLocks noChangeArrowheads="1"/>
          </p:cNvSpPr>
          <p:nvPr/>
        </p:nvSpPr>
        <p:spPr bwMode="auto">
          <a:xfrm>
            <a:off x="533400" y="1143000"/>
            <a:ext cx="1600200" cy="762000"/>
          </a:xfrm>
          <a:prstGeom prst="ellips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5108" name="Oval 4"/>
          <p:cNvSpPr>
            <a:spLocks noChangeArrowheads="1"/>
          </p:cNvSpPr>
          <p:nvPr/>
        </p:nvSpPr>
        <p:spPr bwMode="auto">
          <a:xfrm>
            <a:off x="4800600" y="990600"/>
            <a:ext cx="1295400" cy="914400"/>
          </a:xfrm>
          <a:prstGeom prst="ellips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5109" name="Oval 5"/>
          <p:cNvSpPr>
            <a:spLocks noChangeArrowheads="1"/>
          </p:cNvSpPr>
          <p:nvPr/>
        </p:nvSpPr>
        <p:spPr bwMode="auto">
          <a:xfrm>
            <a:off x="4648200" y="4191000"/>
            <a:ext cx="1371600" cy="762000"/>
          </a:xfrm>
          <a:prstGeom prst="ellips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5110" name="Oval 6"/>
          <p:cNvSpPr>
            <a:spLocks noChangeArrowheads="1"/>
          </p:cNvSpPr>
          <p:nvPr/>
        </p:nvSpPr>
        <p:spPr bwMode="auto">
          <a:xfrm>
            <a:off x="2286000" y="5181600"/>
            <a:ext cx="1447800" cy="914400"/>
          </a:xfrm>
          <a:prstGeom prst="ellips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1066800" y="3733800"/>
            <a:ext cx="1447800" cy="914400"/>
          </a:xfrm>
          <a:prstGeom prst="ellips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6324600" y="228600"/>
            <a:ext cx="2590800" cy="6400800"/>
          </a:xfrm>
          <a:prstGeom prst="rect">
            <a:avLst/>
          </a:prstGeom>
          <a:solidFill>
            <a:srgbClr val="FEFF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Recognized events;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Cello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Al-st. Thin..</a:t>
            </a:r>
            <a:endParaRPr lang="en-US" altLang="ja-JP">
              <a:solidFill>
                <a:srgbClr val="0000FF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  Coil on mandrel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CDF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Al-co-extrusion,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TOPAZ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Inner winding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Aleph/Dephi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Thermo-syphone/Pump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Zeus/Cleo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Two layer, Grading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CMD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Res. Shunting</a:t>
            </a: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 (no insul.)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BESS/SDC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Pure-Al strip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SDC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High strength Al stab.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CMS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Hybrid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conductor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BESS-P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 </a:t>
            </a:r>
            <a:r>
              <a:rPr lang="en-US" altLang="ja-JP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Self supporting</a:t>
            </a:r>
            <a:r>
              <a:rPr lang="en-US" altLang="ja-JP" sz="240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8730E-C732-1E4F-ABB7-A09F36043C0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86050" name="Picture 2" descr="D:\makida\bess-polar\inst02\thinlist-dsf.tif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5907088" cy="6400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1019175" y="2209800"/>
            <a:ext cx="61087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F6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68612" name="Group 12"/>
          <p:cNvGrpSpPr>
            <a:grpSpLocks/>
          </p:cNvGrpSpPr>
          <p:nvPr/>
        </p:nvGrpSpPr>
        <p:grpSpPr bwMode="auto">
          <a:xfrm>
            <a:off x="6324600" y="3505200"/>
            <a:ext cx="2590800" cy="2768600"/>
            <a:chOff x="3984" y="2160"/>
            <a:chExt cx="1632" cy="1744"/>
          </a:xfrm>
        </p:grpSpPr>
        <p:grpSp>
          <p:nvGrpSpPr>
            <p:cNvPr id="68613" name="Group 7"/>
            <p:cNvGrpSpPr>
              <a:grpSpLocks/>
            </p:cNvGrpSpPr>
            <p:nvPr/>
          </p:nvGrpSpPr>
          <p:grpSpPr bwMode="auto">
            <a:xfrm>
              <a:off x="3984" y="2400"/>
              <a:ext cx="1632" cy="884"/>
              <a:chOff x="2640" y="2064"/>
              <a:chExt cx="2812" cy="1700"/>
            </a:xfrm>
          </p:grpSpPr>
          <p:pic>
            <p:nvPicPr>
              <p:cNvPr id="38605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46" t="18507" r="15424" b="4318"/>
              <a:stretch>
                <a:fillRect/>
              </a:stretch>
            </p:blipFill>
            <p:spPr bwMode="auto">
              <a:xfrm>
                <a:off x="2640" y="2064"/>
                <a:ext cx="2812" cy="17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86054" name="Text Box 6"/>
              <p:cNvSpPr txBox="1">
                <a:spLocks noChangeArrowheads="1"/>
              </p:cNvSpPr>
              <p:nvPr/>
            </p:nvSpPr>
            <p:spPr bwMode="auto">
              <a:xfrm>
                <a:off x="2881" y="2208"/>
                <a:ext cx="1055" cy="3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900" b="1">
                    <a:solidFill>
                      <a:srgbClr val="F4FF11"/>
                    </a:solidFill>
                    <a:latin typeface="Times" charset="0"/>
                    <a:ea typeface="Osaka" charset="0"/>
                    <a:cs typeface="Osaka" charset="0"/>
                  </a:rPr>
                  <a:t>Support Cyl</a:t>
                </a:r>
                <a:r>
                  <a:rPr lang="en-US" altLang="ja-JP" sz="1000">
                    <a:solidFill>
                      <a:srgbClr val="000000"/>
                    </a:solidFill>
                    <a:latin typeface="Times" charset="0"/>
                    <a:ea typeface="Osaka" charset="0"/>
                    <a:cs typeface="Osaka" charset="0"/>
                  </a:rPr>
                  <a:t>.</a:t>
                </a:r>
                <a:r>
                  <a:rPr lang="en-US" altLang="ja-JP">
                    <a:solidFill>
                      <a:srgbClr val="000000"/>
                    </a:solidFill>
                    <a:latin typeface="Times" charset="0"/>
                    <a:ea typeface="Osaka" charset="0"/>
                    <a:cs typeface="Osaka" charset="0"/>
                  </a:rPr>
                  <a:t>    </a:t>
                </a:r>
                <a:endParaRPr lang="en-US" altLang="ja-JP" sz="20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386056" name="Text Box 8"/>
            <p:cNvSpPr txBox="1">
              <a:spLocks noChangeArrowheads="1"/>
            </p:cNvSpPr>
            <p:nvPr/>
          </p:nvSpPr>
          <p:spPr bwMode="auto">
            <a:xfrm>
              <a:off x="4224" y="2208"/>
              <a:ext cx="11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86057" name="Text Box 9"/>
            <p:cNvSpPr txBox="1">
              <a:spLocks noChangeArrowheads="1"/>
            </p:cNvSpPr>
            <p:nvPr/>
          </p:nvSpPr>
          <p:spPr bwMode="auto">
            <a:xfrm>
              <a:off x="3984" y="2160"/>
              <a:ext cx="163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Bess-Polar</a:t>
              </a:r>
              <a:endPara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86058" name="Text Box 10"/>
            <p:cNvSpPr txBox="1">
              <a:spLocks noChangeArrowheads="1"/>
            </p:cNvSpPr>
            <p:nvPr/>
          </p:nvSpPr>
          <p:spPr bwMode="auto">
            <a:xfrm>
              <a:off x="3984" y="3264"/>
              <a:ext cx="1632" cy="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>
                  <a:solidFill>
                    <a:srgbClr val="0000FF"/>
                  </a:solidFill>
                  <a:latin typeface="Times" charset="0"/>
                  <a:ea typeface="Osaka" charset="0"/>
                  <a:cs typeface="Osaka" charset="0"/>
                </a:rPr>
                <a:t>Self supporting coil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>
                  <a:solidFill>
                    <a:srgbClr val="0000FF"/>
                  </a:solidFill>
                  <a:latin typeface="Times" charset="0"/>
                  <a:ea typeface="Osaka" charset="0"/>
                  <a:cs typeface="Osaka" charset="0"/>
                </a:rPr>
                <a:t>w/o outer sup. Cylinder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 </a:t>
              </a:r>
            </a:p>
          </p:txBody>
        </p:sp>
        <p:sp>
          <p:nvSpPr>
            <p:cNvPr id="386059" name="Rectangle 11"/>
            <p:cNvSpPr>
              <a:spLocks noChangeArrowheads="1"/>
            </p:cNvSpPr>
            <p:nvPr/>
          </p:nvSpPr>
          <p:spPr bwMode="auto">
            <a:xfrm>
              <a:off x="3984" y="2160"/>
              <a:ext cx="1632" cy="172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73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A1F02-2542-0444-BF9E-818EFC26206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sz="4000" b="1" smtClean="0">
                <a:solidFill>
                  <a:schemeClr val="accent2"/>
                </a:solidFill>
              </a:rPr>
              <a:t>Belle Solenoid for KEK B-Factory</a:t>
            </a:r>
            <a:endParaRPr lang="en-US" altLang="ja-JP" smtClean="0"/>
          </a:p>
        </p:txBody>
      </p:sp>
      <p:pic>
        <p:nvPicPr>
          <p:cNvPr id="376835" name="Picture 3" descr="KEK-general.jpg                                                00023D74Macintosh HD                   B191BFFC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600200"/>
            <a:ext cx="4114800" cy="2909888"/>
          </a:xfrm>
        </p:spPr>
      </p:pic>
      <p:pic>
        <p:nvPicPr>
          <p:cNvPr id="376836" name="Picture 4" descr=" KEK-B.gif                                                      00023D74Macintosh HD                   B191BFFC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05000"/>
            <a:ext cx="2857500" cy="4114800"/>
          </a:xfrm>
        </p:spPr>
      </p:pic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1981200" y="52578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KEK Site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76838" name="Oval 6"/>
          <p:cNvSpPr>
            <a:spLocks noChangeArrowheads="1"/>
          </p:cNvSpPr>
          <p:nvPr/>
        </p:nvSpPr>
        <p:spPr bwMode="auto">
          <a:xfrm>
            <a:off x="2438400" y="2286000"/>
            <a:ext cx="762000" cy="533400"/>
          </a:xfrm>
          <a:prstGeom prst="ellipse">
            <a:avLst/>
          </a:prstGeom>
          <a:noFill/>
          <a:ln w="7620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376839" name="Picture 7" descr="Belle-Det-General.pct                                          00023D74Macintosh HD                   B191BFF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276600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609600" y="12954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5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4B222-155D-7C4F-93C3-27678BBCF1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BELLE Coil Winding</a:t>
            </a:r>
            <a:endParaRPr lang="en-US" altLang="ja-JP" smtClean="0"/>
          </a:p>
        </p:txBody>
      </p:sp>
      <p:pic>
        <p:nvPicPr>
          <p:cNvPr id="378883" name="Picture 3" descr="Belle-PreWinding.jpg                                           00023D74Macintosh HD                   B191BFFC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3048000" cy="2393950"/>
          </a:xfrm>
        </p:spPr>
      </p:pic>
      <p:pic>
        <p:nvPicPr>
          <p:cNvPr id="378884" name="Picture 4" descr="Belle-Inn-Winding.jpg                                          00023D74Macintosh HD                   B191BFFC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2971800" cy="2333625"/>
          </a:xfrm>
        </p:spPr>
      </p:pic>
      <p:pic>
        <p:nvPicPr>
          <p:cNvPr id="378886" name="Picture 6" descr="Belle-Winding.jpg                                              00023D74Macintosh HD                   B191BFFC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114800"/>
            <a:ext cx="2971800" cy="2333625"/>
          </a:xfrm>
        </p:spPr>
      </p:pic>
      <p:pic>
        <p:nvPicPr>
          <p:cNvPr id="378888" name="Picture 8" descr="Winding-illast.jpg                                             00012C80Macintosh HD                   B191BFFC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4114800"/>
            <a:ext cx="4343400" cy="2211388"/>
          </a:xfrm>
          <a:ln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078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988A17-9330-5049-B14F-F547499B88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Roles of Aluminum Stabilizer</a:t>
            </a:r>
            <a:r>
              <a:rPr lang="en-US" altLang="ja-JP" smtClean="0"/>
              <a:t> 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419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ja-JP" sz="2800" b="1" smtClean="0"/>
              <a:t>Stabilizer for Superconductor</a:t>
            </a:r>
            <a:r>
              <a:rPr lang="en-US" altLang="ja-JP" sz="280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Low Resistivity, and high thermal conductance</a:t>
            </a:r>
            <a:r>
              <a:rPr lang="en-US" altLang="ja-JP" sz="240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/>
              <a:t>Energy absorber with Joule Heating  in case of quench</a:t>
            </a:r>
            <a:endParaRPr lang="en-US" altLang="ja-JP" sz="2800" smtClean="0"/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0000FF"/>
                </a:solidFill>
              </a:rPr>
              <a:t>Large heat capacity / mass</a:t>
            </a:r>
            <a:endParaRPr lang="en-US" altLang="ja-JP" sz="2400" smtClean="0"/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/>
              <a:t>Transparency / Light weight</a:t>
            </a:r>
            <a:endParaRPr lang="en-US" altLang="ja-JP" sz="2800" b="1" smtClean="0">
              <a:solidFill>
                <a:schemeClr val="hlink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Low Z</a:t>
            </a:r>
            <a:r>
              <a:rPr lang="en-US" altLang="ja-JP" sz="2400" smtClean="0"/>
              <a:t>, and low density</a:t>
            </a:r>
          </a:p>
          <a:p>
            <a:pPr lvl="2">
              <a:lnSpc>
                <a:spcPct val="90000"/>
              </a:lnSpc>
              <a:buFontTx/>
              <a:buNone/>
              <a:defRPr/>
            </a:pPr>
            <a:endParaRPr lang="en-US" altLang="ja-JP" sz="2000" b="1" smtClean="0"/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/>
              <a:t>Mechanical Strength (to be improved)</a:t>
            </a:r>
            <a:endParaRPr lang="en-US" altLang="ja-JP" sz="2800" b="1" smtClean="0">
              <a:solidFill>
                <a:srgbClr val="F3022E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High-strength Aluminum Stabilizer</a:t>
            </a:r>
            <a:r>
              <a:rPr lang="en-US" altLang="ja-JP" sz="3200" smtClean="0">
                <a:solidFill>
                  <a:srgbClr val="F3022E"/>
                </a:solidFill>
              </a:rPr>
              <a:t> </a:t>
            </a:r>
            <a:r>
              <a:rPr lang="en-US" altLang="ja-JP" sz="3200" smtClean="0"/>
              <a:t> </a:t>
            </a: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 flipH="1">
            <a:off x="2514600" y="4953000"/>
            <a:ext cx="0" cy="457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60773" name="Line 5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28FC6-3437-F64D-B7C3-A2D82FC5B7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Characteristics of Aluminum</a:t>
            </a:r>
            <a:endParaRPr lang="en-US" altLang="ja-JP" smtClean="0"/>
          </a:p>
        </p:txBody>
      </p:sp>
      <p:pic>
        <p:nvPicPr>
          <p:cNvPr id="2222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28800"/>
            <a:ext cx="3598863" cy="4343400"/>
          </a:xfrm>
        </p:spPr>
      </p:pic>
      <p:pic>
        <p:nvPicPr>
          <p:cNvPr id="22221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828800"/>
            <a:ext cx="3598863" cy="4343400"/>
          </a:xfrm>
        </p:spPr>
      </p:pic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457200" y="5867400"/>
            <a:ext cx="7620000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Aluminum may provide very wide range characteristics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depending on the purity (or RRR) </a:t>
            </a:r>
          </a:p>
        </p:txBody>
      </p:sp>
      <p:grpSp>
        <p:nvGrpSpPr>
          <p:cNvPr id="72710" name="Group 7"/>
          <p:cNvGrpSpPr>
            <a:grpSpLocks/>
          </p:cNvGrpSpPr>
          <p:nvPr/>
        </p:nvGrpSpPr>
        <p:grpSpPr bwMode="auto">
          <a:xfrm>
            <a:off x="609600" y="2209800"/>
            <a:ext cx="8097838" cy="2895600"/>
            <a:chOff x="384" y="1392"/>
            <a:chExt cx="5101" cy="1824"/>
          </a:xfrm>
        </p:grpSpPr>
        <p:sp>
          <p:nvSpPr>
            <p:cNvPr id="222216" name="Text Box 8"/>
            <p:cNvSpPr txBox="1">
              <a:spLocks noChangeArrowheads="1"/>
            </p:cNvSpPr>
            <p:nvPr/>
          </p:nvSpPr>
          <p:spPr bwMode="auto">
            <a:xfrm>
              <a:off x="384" y="1392"/>
              <a:ext cx="936" cy="518"/>
            </a:xfrm>
            <a:prstGeom prst="rect">
              <a:avLst/>
            </a:prstGeom>
            <a:solidFill>
              <a:srgbClr val="F4FF1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Eletctical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Resistivity</a:t>
              </a:r>
            </a:p>
          </p:txBody>
        </p:sp>
        <p:sp>
          <p:nvSpPr>
            <p:cNvPr id="222217" name="Text Box 9"/>
            <p:cNvSpPr txBox="1">
              <a:spLocks noChangeArrowheads="1"/>
            </p:cNvSpPr>
            <p:nvPr/>
          </p:nvSpPr>
          <p:spPr bwMode="auto">
            <a:xfrm>
              <a:off x="4368" y="1392"/>
              <a:ext cx="1117" cy="518"/>
            </a:xfrm>
            <a:prstGeom prst="rect">
              <a:avLst/>
            </a:prstGeom>
            <a:solidFill>
              <a:srgbClr val="F4FF1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Thermal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Conductivity</a:t>
              </a:r>
            </a:p>
          </p:txBody>
        </p:sp>
        <p:sp>
          <p:nvSpPr>
            <p:cNvPr id="222218" name="Line 10"/>
            <p:cNvSpPr>
              <a:spLocks noChangeShapeType="1"/>
            </p:cNvSpPr>
            <p:nvPr/>
          </p:nvSpPr>
          <p:spPr bwMode="auto">
            <a:xfrm flipV="1">
              <a:off x="3072" y="2640"/>
              <a:ext cx="624" cy="5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2219" name="Line 11"/>
            <p:cNvSpPr>
              <a:spLocks noChangeShapeType="1"/>
            </p:cNvSpPr>
            <p:nvPr/>
          </p:nvSpPr>
          <p:spPr bwMode="auto">
            <a:xfrm flipV="1">
              <a:off x="3168" y="2160"/>
              <a:ext cx="432" cy="384"/>
            </a:xfrm>
            <a:prstGeom prst="line">
              <a:avLst/>
            </a:prstGeom>
            <a:noFill/>
            <a:ln w="38100">
              <a:solidFill>
                <a:srgbClr val="F3022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2220" name="Line 12"/>
            <p:cNvSpPr>
              <a:spLocks noChangeShapeType="1"/>
            </p:cNvSpPr>
            <p:nvPr/>
          </p:nvSpPr>
          <p:spPr bwMode="auto">
            <a:xfrm flipV="1">
              <a:off x="1008" y="2304"/>
              <a:ext cx="3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2221" name="Line 13"/>
            <p:cNvSpPr>
              <a:spLocks noChangeShapeType="1"/>
            </p:cNvSpPr>
            <p:nvPr/>
          </p:nvSpPr>
          <p:spPr bwMode="auto">
            <a:xfrm flipV="1">
              <a:off x="1056" y="2592"/>
              <a:ext cx="336" cy="0"/>
            </a:xfrm>
            <a:prstGeom prst="line">
              <a:avLst/>
            </a:prstGeom>
            <a:noFill/>
            <a:ln w="38100">
              <a:solidFill>
                <a:srgbClr val="F3022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2222" name="Text Box 14"/>
            <p:cNvSpPr txBox="1">
              <a:spLocks noChangeArrowheads="1"/>
            </p:cNvSpPr>
            <p:nvPr/>
          </p:nvSpPr>
          <p:spPr bwMode="auto">
            <a:xfrm>
              <a:off x="3696" y="2160"/>
              <a:ext cx="1360" cy="288"/>
            </a:xfrm>
            <a:prstGeom prst="rect">
              <a:avLst/>
            </a:prstGeom>
            <a:solidFill>
              <a:srgbClr val="F4FF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F3022E"/>
                  </a:solidFill>
                  <a:latin typeface="Times" charset="0"/>
                  <a:ea typeface="Osaka" charset="0"/>
                  <a:cs typeface="Osaka" charset="0"/>
                </a:rPr>
                <a:t>Al (RRR=1000)</a:t>
              </a:r>
              <a:endPara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2223" name="Text Box 15"/>
            <p:cNvSpPr txBox="1">
              <a:spLocks noChangeArrowheads="1"/>
            </p:cNvSpPr>
            <p:nvPr/>
          </p:nvSpPr>
          <p:spPr bwMode="auto">
            <a:xfrm>
              <a:off x="3744" y="2688"/>
              <a:ext cx="1344" cy="288"/>
            </a:xfrm>
            <a:prstGeom prst="rect">
              <a:avLst/>
            </a:prstGeom>
            <a:solidFill>
              <a:srgbClr val="F4FF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9999"/>
                  </a:solidFill>
                  <a:latin typeface="Times" charset="0"/>
                  <a:ea typeface="Osaka" charset="0"/>
                  <a:cs typeface="Osaka" charset="0"/>
                </a:rPr>
                <a:t>Cu (RRR= 100)</a:t>
              </a:r>
              <a:endPara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222224" name="Line 16"/>
          <p:cNvSpPr>
            <a:spLocks noChangeShapeType="1"/>
          </p:cNvSpPr>
          <p:nvPr/>
        </p:nvSpPr>
        <p:spPr bwMode="auto">
          <a:xfrm>
            <a:off x="609600" y="16764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2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559D0-4537-B847-867B-5C9F5A436C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Two Approaches for </a:t>
            </a:r>
            <a:br>
              <a:rPr lang="en-US" altLang="ja-JP" b="1" smtClean="0">
                <a:solidFill>
                  <a:schemeClr val="accent2"/>
                </a:solidFill>
              </a:rPr>
            </a:br>
            <a:r>
              <a:rPr lang="en-US" altLang="ja-JP" b="1" smtClean="0">
                <a:solidFill>
                  <a:schemeClr val="accent2"/>
                </a:solidFill>
              </a:rPr>
              <a:t>High Strength Al Stabilizer</a:t>
            </a:r>
            <a:endParaRPr lang="en-US" altLang="ja-JP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5181600" cy="4648200"/>
          </a:xfrm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ja-JP" sz="2800" b="1" smtClean="0"/>
              <a:t>Reinforcement of Al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/>
              <a:t>with keeping  low resistivity</a:t>
            </a:r>
          </a:p>
          <a:p>
            <a:pPr>
              <a:lnSpc>
                <a:spcPct val="90000"/>
              </a:lnSpc>
              <a:defRPr/>
            </a:pPr>
            <a:endParaRPr lang="en-US" altLang="ja-JP" sz="2800" b="1" smtClean="0"/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>
                <a:solidFill>
                  <a:srgbClr val="F3022E"/>
                </a:solidFill>
              </a:rPr>
              <a:t>Uniform </a:t>
            </a:r>
            <a:r>
              <a:rPr lang="en-US" altLang="ja-JP" sz="2800" b="1" smtClean="0">
                <a:solidFill>
                  <a:srgbClr val="0000FF"/>
                </a:solidFill>
              </a:rPr>
              <a:t>reinforcement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0000FF"/>
                </a:solidFill>
              </a:rPr>
              <a:t>Micro-alloying and cold work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ATLAS-CS </a:t>
            </a:r>
          </a:p>
          <a:p>
            <a:pPr>
              <a:lnSpc>
                <a:spcPct val="90000"/>
              </a:lnSpc>
              <a:defRPr/>
            </a:pPr>
            <a:endParaRPr lang="en-US" altLang="ja-JP" sz="2800" b="1" smtClean="0"/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>
                <a:solidFill>
                  <a:srgbClr val="F3022E"/>
                </a:solidFill>
              </a:rPr>
              <a:t>Hybrid</a:t>
            </a:r>
            <a:r>
              <a:rPr lang="en-US" altLang="ja-JP" sz="2800" b="1" smtClean="0">
                <a:solidFill>
                  <a:schemeClr val="accent2"/>
                </a:solidFill>
              </a:rPr>
              <a:t> reinforcement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chemeClr val="accent2"/>
                </a:solidFill>
              </a:rPr>
              <a:t>Welding Al-Alloy with pure-Al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CMS</a:t>
            </a:r>
            <a:endParaRPr lang="en-US" altLang="ja-JP" sz="2000" smtClean="0">
              <a:solidFill>
                <a:schemeClr val="accent2"/>
              </a:solidFill>
            </a:endParaRPr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5715000" y="2209800"/>
            <a:ext cx="2424113" cy="3362325"/>
            <a:chOff x="3692" y="1356"/>
            <a:chExt cx="1527" cy="2118"/>
          </a:xfrm>
        </p:grpSpPr>
        <p:grpSp>
          <p:nvGrpSpPr>
            <p:cNvPr id="73734" name="Group 5"/>
            <p:cNvGrpSpPr>
              <a:grpSpLocks/>
            </p:cNvGrpSpPr>
            <p:nvPr/>
          </p:nvGrpSpPr>
          <p:grpSpPr bwMode="auto">
            <a:xfrm>
              <a:off x="4032" y="1712"/>
              <a:ext cx="866" cy="167"/>
              <a:chOff x="4032" y="1712"/>
              <a:chExt cx="866" cy="167"/>
            </a:xfrm>
          </p:grpSpPr>
          <p:sp>
            <p:nvSpPr>
              <p:cNvPr id="176134" name="Rectangle 6"/>
              <p:cNvSpPr>
                <a:spLocks noChangeArrowheads="1"/>
              </p:cNvSpPr>
              <p:nvPr/>
            </p:nvSpPr>
            <p:spPr bwMode="auto">
              <a:xfrm>
                <a:off x="4032" y="1712"/>
                <a:ext cx="866" cy="16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6135" name="AutoShape 7"/>
              <p:cNvSpPr>
                <a:spLocks noChangeArrowheads="1"/>
              </p:cNvSpPr>
              <p:nvPr/>
            </p:nvSpPr>
            <p:spPr bwMode="auto">
              <a:xfrm>
                <a:off x="4355" y="1787"/>
                <a:ext cx="240" cy="19"/>
              </a:xfrm>
              <a:prstGeom prst="roundRect">
                <a:avLst>
                  <a:gd name="adj" fmla="val 12495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grpSp>
          <p:nvGrpSpPr>
            <p:cNvPr id="73735" name="Group 8"/>
            <p:cNvGrpSpPr>
              <a:grpSpLocks/>
            </p:cNvGrpSpPr>
            <p:nvPr/>
          </p:nvGrpSpPr>
          <p:grpSpPr bwMode="auto">
            <a:xfrm>
              <a:off x="3758" y="2559"/>
              <a:ext cx="1408" cy="396"/>
              <a:chOff x="3758" y="2559"/>
              <a:chExt cx="1408" cy="396"/>
            </a:xfrm>
          </p:grpSpPr>
          <p:sp>
            <p:nvSpPr>
              <p:cNvPr id="176137" name="Rectangle 9"/>
              <p:cNvSpPr>
                <a:spLocks noChangeArrowheads="1"/>
              </p:cNvSpPr>
              <p:nvPr/>
            </p:nvSpPr>
            <p:spPr bwMode="auto">
              <a:xfrm>
                <a:off x="3758" y="2559"/>
                <a:ext cx="1408" cy="3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6138" name="Rectangle 10"/>
              <p:cNvSpPr>
                <a:spLocks noChangeArrowheads="1"/>
              </p:cNvSpPr>
              <p:nvPr/>
            </p:nvSpPr>
            <p:spPr bwMode="auto">
              <a:xfrm>
                <a:off x="4098" y="2559"/>
                <a:ext cx="737" cy="3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6139" name="AutoShape 11"/>
              <p:cNvSpPr>
                <a:spLocks noChangeArrowheads="1"/>
              </p:cNvSpPr>
              <p:nvPr/>
            </p:nvSpPr>
            <p:spPr bwMode="auto">
              <a:xfrm>
                <a:off x="4300" y="2733"/>
                <a:ext cx="323" cy="57"/>
              </a:xfrm>
              <a:prstGeom prst="roundRect">
                <a:avLst>
                  <a:gd name="adj" fmla="val 12495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>
              <a:off x="4143" y="3178"/>
              <a:ext cx="66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0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Hybrid</a:t>
              </a:r>
              <a:r>
                <a:rPr lang="en-US" altLang="ja-JP" sz="24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 </a:t>
              </a:r>
            </a:p>
          </p:txBody>
        </p:sp>
        <p:sp>
          <p:nvSpPr>
            <p:cNvPr id="176141" name="Rectangle 13"/>
            <p:cNvSpPr>
              <a:spLocks noChangeArrowheads="1"/>
            </p:cNvSpPr>
            <p:nvPr/>
          </p:nvSpPr>
          <p:spPr bwMode="auto">
            <a:xfrm>
              <a:off x="4087" y="2141"/>
              <a:ext cx="717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0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Uniform</a:t>
              </a:r>
            </a:p>
          </p:txBody>
        </p:sp>
        <p:sp>
          <p:nvSpPr>
            <p:cNvPr id="176142" name="Rectangle 14"/>
            <p:cNvSpPr>
              <a:spLocks noChangeArrowheads="1"/>
            </p:cNvSpPr>
            <p:nvPr/>
          </p:nvSpPr>
          <p:spPr bwMode="auto">
            <a:xfrm>
              <a:off x="3720" y="2978"/>
              <a:ext cx="149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Alloy / Pure-Al / Alloy</a:t>
              </a:r>
            </a:p>
          </p:txBody>
        </p:sp>
        <p:sp>
          <p:nvSpPr>
            <p:cNvPr id="176143" name="Rectangle 15"/>
            <p:cNvSpPr>
              <a:spLocks noChangeArrowheads="1"/>
            </p:cNvSpPr>
            <p:nvPr/>
          </p:nvSpPr>
          <p:spPr bwMode="auto">
            <a:xfrm>
              <a:off x="3692" y="1963"/>
              <a:ext cx="1508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Uniform Micro-alloying</a:t>
              </a:r>
            </a:p>
          </p:txBody>
        </p:sp>
        <p:sp>
          <p:nvSpPr>
            <p:cNvPr id="176144" name="Line 16"/>
            <p:cNvSpPr>
              <a:spLocks noChangeShapeType="1"/>
            </p:cNvSpPr>
            <p:nvPr/>
          </p:nvSpPr>
          <p:spPr bwMode="auto">
            <a:xfrm flipV="1">
              <a:off x="4475" y="1498"/>
              <a:ext cx="102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6145" name="Rectangle 17"/>
            <p:cNvSpPr>
              <a:spLocks noChangeArrowheads="1"/>
            </p:cNvSpPr>
            <p:nvPr/>
          </p:nvSpPr>
          <p:spPr bwMode="auto">
            <a:xfrm>
              <a:off x="4557" y="1356"/>
              <a:ext cx="557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>
                  <a:solidFill>
                    <a:srgbClr val="000000"/>
                  </a:solidFill>
                  <a:latin typeface="Osaka" charset="0"/>
                  <a:ea typeface="Osaka" charset="0"/>
                  <a:cs typeface="Osaka" charset="0"/>
                </a:rPr>
                <a:t>NbTi/Cu</a:t>
              </a:r>
            </a:p>
          </p:txBody>
        </p:sp>
      </p:grpSp>
      <p:sp>
        <p:nvSpPr>
          <p:cNvPr id="176150" name="Line 22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8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E7F31-5CA7-F94D-B0AD-711C5FF296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Outline</a:t>
            </a:r>
            <a:endParaRPr lang="en-US" altLang="ja-JP" smtClean="0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altLang="ja-JP" sz="3600" b="1" smtClean="0">
                <a:solidFill>
                  <a:schemeClr val="hlink"/>
                </a:solidFill>
              </a:rPr>
              <a:t>Introduction</a:t>
            </a:r>
          </a:p>
          <a:p>
            <a:pPr>
              <a:defRPr/>
            </a:pPr>
            <a:r>
              <a:rPr lang="en-US" altLang="ja-JP" sz="3600" b="1" smtClean="0">
                <a:solidFill>
                  <a:schemeClr val="hlink"/>
                </a:solidFill>
              </a:rPr>
              <a:t>Accelerator Magnets</a:t>
            </a:r>
          </a:p>
          <a:p>
            <a:pPr>
              <a:defRPr/>
            </a:pPr>
            <a:r>
              <a:rPr lang="en-US" altLang="ja-JP" sz="3600" b="1" smtClean="0">
                <a:solidFill>
                  <a:srgbClr val="F3022E"/>
                </a:solidFill>
              </a:rPr>
              <a:t>Detector Magnets</a:t>
            </a:r>
          </a:p>
          <a:p>
            <a:pPr lvl="1">
              <a:defRPr/>
            </a:pPr>
            <a:r>
              <a:rPr lang="en-US" altLang="ja-JP" sz="3200" b="1" smtClean="0">
                <a:solidFill>
                  <a:srgbClr val="F3022E"/>
                </a:solidFill>
              </a:rPr>
              <a:t>Accelerator Experiments</a:t>
            </a:r>
          </a:p>
          <a:p>
            <a:pPr lvl="1">
              <a:defRPr/>
            </a:pPr>
            <a:r>
              <a:rPr lang="en-US" altLang="ja-JP" sz="3200" b="1" smtClean="0">
                <a:solidFill>
                  <a:srgbClr val="F3022E"/>
                </a:solidFill>
              </a:rPr>
              <a:t>Space Experiments</a:t>
            </a:r>
            <a:endParaRPr lang="en-US" altLang="ja-JP" sz="3200" b="1" smtClean="0">
              <a:solidFill>
                <a:schemeClr val="hlink"/>
              </a:solidFill>
            </a:endParaRPr>
          </a:p>
          <a:p>
            <a:pPr>
              <a:defRPr/>
            </a:pPr>
            <a:r>
              <a:rPr lang="en-US" altLang="ja-JP" sz="3600" b="1" smtClean="0">
                <a:solidFill>
                  <a:schemeClr val="hlink"/>
                </a:solidFill>
              </a:rPr>
              <a:t>Technical Topics</a:t>
            </a:r>
          </a:p>
          <a:p>
            <a:pPr>
              <a:defRPr/>
            </a:pPr>
            <a:r>
              <a:rPr lang="en-US" altLang="ja-JP" sz="3600" b="1" smtClean="0">
                <a:solidFill>
                  <a:schemeClr val="hlink"/>
                </a:solidFill>
              </a:rPr>
              <a:t>Summary</a:t>
            </a:r>
            <a:endParaRPr lang="en-US" altLang="ja-JP" b="1" smtClean="0">
              <a:solidFill>
                <a:srgbClr val="F3022E"/>
              </a:solidFill>
            </a:endParaRPr>
          </a:p>
        </p:txBody>
      </p:sp>
      <p:sp>
        <p:nvSpPr>
          <p:cNvPr id="306181" name="Line 5"/>
          <p:cNvSpPr>
            <a:spLocks noChangeShapeType="1"/>
          </p:cNvSpPr>
          <p:nvPr/>
        </p:nvSpPr>
        <p:spPr bwMode="auto">
          <a:xfrm>
            <a:off x="762000" y="17526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9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CB48A-5855-4F4E-8FAF-9E5EAC3C36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Micro-alloying with pure-Al</a:t>
            </a:r>
            <a:endParaRPr lang="en-US" altLang="ja-JP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58200" cy="4572000"/>
          </a:xfrm>
          <a:ln w="3810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Additve metal	A	Dens.	</a:t>
            </a:r>
            <a:r>
              <a:rPr lang="en-US" altLang="ja-JP" sz="2000" b="1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Solubility</a:t>
            </a: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	</a:t>
            </a:r>
            <a:r>
              <a:rPr lang="en-US" altLang="ja-JP" sz="18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Resistivity contribution</a:t>
            </a:r>
            <a:endParaRPr lang="en-US" altLang="ja-JP" sz="1600" b="1" smtClean="0">
              <a:solidFill>
                <a:srgbClr val="000000"/>
              </a:solidFill>
              <a:ea typeface="平成明朝" charset="0"/>
              <a:cs typeface="平成明朝" charset="0"/>
            </a:endParaRPr>
          </a:p>
          <a:p>
            <a:pPr>
              <a:buFontTx/>
              <a:buNone/>
              <a:defRPr/>
            </a:pPr>
            <a:r>
              <a:rPr lang="en-US" altLang="ja-JP" sz="18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							(in solution / crystal.)</a:t>
            </a:r>
          </a:p>
          <a:p>
            <a:pPr>
              <a:buFontTx/>
              <a:buNone/>
              <a:defRPr/>
            </a:pP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			 	[g/cm</a:t>
            </a:r>
            <a:r>
              <a:rPr lang="en-US" altLang="ja-JP" sz="2000" b="1" baseline="30000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3</a:t>
            </a: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]	[w-%]		[10</a:t>
            </a:r>
            <a:r>
              <a:rPr lang="en-US" altLang="ja-JP" sz="2000" b="1" baseline="30000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-12</a:t>
            </a: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</a:t>
            </a:r>
            <a:r>
              <a:rPr lang="en-US" altLang="ja-JP" sz="2000" b="1" smtClean="0">
                <a:solidFill>
                  <a:srgbClr val="000000"/>
                </a:solidFill>
                <a:latin typeface="Symbol" charset="0"/>
                <a:ea typeface="平成明朝" charset="0"/>
                <a:cs typeface="平成明朝" charset="0"/>
              </a:rPr>
              <a:t>W</a:t>
            </a:r>
            <a:r>
              <a:rPr lang="en-US" altLang="ja-JP" sz="20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m/wppm]	</a:t>
            </a:r>
          </a:p>
          <a:p>
            <a:pPr>
              <a:lnSpc>
                <a:spcPct val="140000"/>
              </a:lnSpc>
              <a:buFontTx/>
              <a:buNone/>
              <a:defRPr/>
            </a:pPr>
            <a:r>
              <a:rPr lang="en-US" altLang="ja-JP" sz="2000" b="1" i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</a:t>
            </a:r>
            <a:r>
              <a:rPr lang="en-US" altLang="ja-JP" sz="2800" b="1" i="1" u="sng" smtClean="0">
                <a:solidFill>
                  <a:schemeClr val="accent2"/>
                </a:solidFill>
                <a:ea typeface="平成明朝" charset="0"/>
                <a:cs typeface="平成明朝" charset="0"/>
              </a:rPr>
              <a:t>Solid solution:</a:t>
            </a:r>
            <a:endParaRPr lang="en-US" altLang="ja-JP" sz="2400" b="1" smtClean="0">
              <a:solidFill>
                <a:schemeClr val="bg2"/>
              </a:solidFill>
              <a:ea typeface="平成明朝" charset="0"/>
              <a:cs typeface="平成明朝" charset="0"/>
            </a:endParaRPr>
          </a:p>
          <a:p>
            <a:pPr>
              <a:buFontTx/>
              <a:buNone/>
              <a:defRPr/>
            </a:pPr>
            <a:r>
              <a:rPr lang="en-US" altLang="ja-JP" sz="2400" b="1" smtClean="0">
                <a:solidFill>
                  <a:schemeClr val="bg2"/>
                </a:solidFill>
                <a:ea typeface="平成明朝" charset="0"/>
                <a:cs typeface="平成明朝" charset="0"/>
              </a:rPr>
              <a:t> Si			28	2.6	1.65		0.7	0.088</a:t>
            </a:r>
          </a:p>
          <a:p>
            <a:pPr>
              <a:buFontTx/>
              <a:buNone/>
              <a:defRPr/>
            </a:pPr>
            <a:r>
              <a:rPr lang="en-US" altLang="ja-JP" sz="2400" b="1" smtClean="0">
                <a:solidFill>
                  <a:schemeClr val="accent2"/>
                </a:solidFill>
                <a:ea typeface="平成明朝" charset="0"/>
                <a:cs typeface="平成明朝" charset="0"/>
              </a:rPr>
              <a:t>Zn		65	7.1	83 @ 400C	0.10	0.023</a:t>
            </a:r>
          </a:p>
          <a:p>
            <a:pPr>
              <a:buFontTx/>
              <a:buNone/>
              <a:defRPr/>
            </a:pPr>
            <a:endParaRPr lang="en-US" altLang="ja-JP" sz="2400" b="1" i="1" smtClean="0">
              <a:solidFill>
                <a:srgbClr val="000000"/>
              </a:solidFill>
              <a:ea typeface="平成明朝" charset="0"/>
              <a:cs typeface="平成明朝" charset="0"/>
            </a:endParaRPr>
          </a:p>
          <a:p>
            <a:pPr>
              <a:buFontTx/>
              <a:buNone/>
              <a:defRPr/>
            </a:pPr>
            <a:r>
              <a:rPr lang="en-US" altLang="ja-JP" sz="2400" b="1" i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</a:t>
            </a:r>
            <a:r>
              <a:rPr lang="en-US" altLang="ja-JP" sz="2800" b="1" i="1" u="sng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Crystallization / Precipitation:</a:t>
            </a:r>
            <a:endParaRPr lang="en-US" altLang="ja-JP" sz="2800" b="1" i="1" smtClean="0">
              <a:solidFill>
                <a:srgbClr val="000000"/>
              </a:solidFill>
              <a:ea typeface="平成明朝" charset="0"/>
              <a:cs typeface="平成明朝" charset="0"/>
            </a:endParaRPr>
          </a:p>
          <a:p>
            <a:pPr>
              <a:buFontTx/>
              <a:buNone/>
              <a:defRPr/>
            </a:pPr>
            <a:r>
              <a:rPr lang="en-US" altLang="ja-JP" sz="24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</a:t>
            </a:r>
            <a:r>
              <a:rPr lang="en-US" altLang="ja-JP" sz="2400" b="1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Ni	</a:t>
            </a:r>
            <a:r>
              <a:rPr lang="en-US" altLang="ja-JP" sz="24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	59	8.8	</a:t>
            </a:r>
            <a:r>
              <a:rPr lang="en-US" altLang="ja-JP" sz="2400" b="1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0.05</a:t>
            </a:r>
            <a:r>
              <a:rPr lang="en-US" altLang="ja-JP" sz="24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@640C	</a:t>
            </a:r>
            <a:r>
              <a:rPr lang="en-US" altLang="ja-JP" sz="2400" b="1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0.81	0.061</a:t>
            </a:r>
            <a:endParaRPr lang="en-US" altLang="ja-JP" sz="2400" b="1" smtClean="0">
              <a:solidFill>
                <a:srgbClr val="000000"/>
              </a:solidFill>
              <a:ea typeface="平成明朝" charset="0"/>
              <a:cs typeface="平成明朝" charset="0"/>
            </a:endParaRPr>
          </a:p>
          <a:p>
            <a:pPr>
              <a:buFontTx/>
              <a:buNone/>
              <a:defRPr/>
            </a:pPr>
            <a:r>
              <a:rPr lang="en-US" altLang="ja-JP" sz="24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				            </a:t>
            </a:r>
            <a:r>
              <a:rPr lang="en-US" altLang="ja-JP" sz="2400" b="1" smtClean="0">
                <a:solidFill>
                  <a:srgbClr val="FF0000"/>
                </a:solidFill>
                <a:ea typeface="平成明朝" charset="0"/>
                <a:cs typeface="平成明朝" charset="0"/>
              </a:rPr>
              <a:t>&lt;0.006</a:t>
            </a:r>
            <a:r>
              <a:rPr lang="en-US" altLang="ja-JP" sz="2400" b="1" smtClean="0">
                <a:solidFill>
                  <a:srgbClr val="000000"/>
                </a:solidFill>
                <a:ea typeface="平成明朝" charset="0"/>
                <a:cs typeface="平成明朝" charset="0"/>
              </a:rPr>
              <a:t> @&lt;500C</a:t>
            </a:r>
            <a:endParaRPr lang="en-US" altLang="ja-JP" sz="1600" smtClean="0">
              <a:solidFill>
                <a:schemeClr val="bg2"/>
              </a:solidFill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685800" y="2286000"/>
            <a:ext cx="7924800" cy="0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228600" y="4572000"/>
            <a:ext cx="990600" cy="914400"/>
          </a:xfrm>
          <a:prstGeom prst="ellips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94225" y="6096000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066800" y="5943600"/>
            <a:ext cx="7038975" cy="457200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Ni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</a:t>
            </a:r>
            <a:r>
              <a:rPr lang="en-US" altLang="ja-JP" sz="2400" b="1">
                <a:solidFill>
                  <a:srgbClr val="009999"/>
                </a:solidFill>
                <a:latin typeface="Times" charset="0"/>
                <a:ea typeface="Osaka" charset="0"/>
                <a:cs typeface="Osaka" charset="0"/>
              </a:rPr>
              <a:t>Best reinforcement with keeping Low resistivity. 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533400" y="1066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6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09FA-7A2D-EC43-B1B7-9337AF4C779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75778" name="Picture 2" descr="Al-Ni-Alloy-SEMa-pict.jpg                                      000121A0Macintosh HD                   B53C7B4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2" r="22069"/>
          <a:stretch>
            <a:fillRect/>
          </a:stretch>
        </p:blipFill>
        <p:spPr bwMode="auto">
          <a:xfrm rot="5400000">
            <a:off x="1346994" y="1548606"/>
            <a:ext cx="3508375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6019800" y="3124200"/>
            <a:ext cx="2762250" cy="2298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FF0000"/>
                </a:solidFill>
                <a:latin typeface="Times" charset="0"/>
                <a:ea typeface="Osaka" charset="0"/>
                <a:cs typeface="Osaka" charset="0"/>
              </a:rPr>
              <a:t>Al</a:t>
            </a:r>
            <a:r>
              <a:rPr lang="en-US" altLang="ja-JP" sz="2400" baseline="-25000">
                <a:solidFill>
                  <a:srgbClr val="FF0000"/>
                </a:solidFill>
                <a:latin typeface="Times" charset="0"/>
                <a:ea typeface="Osaka" charset="0"/>
                <a:cs typeface="Osaka" charset="0"/>
              </a:rPr>
              <a:t>3</a:t>
            </a:r>
            <a:r>
              <a:rPr lang="en-US" altLang="ja-JP" sz="2400">
                <a:solidFill>
                  <a:srgbClr val="FF0000"/>
                </a:solidFill>
                <a:latin typeface="Times" charset="0"/>
                <a:ea typeface="Osaka" charset="0"/>
                <a:cs typeface="Osaka" charset="0"/>
              </a:rPr>
              <a:t>Ni precipitated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Contributes as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structural component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Pure-Al</a:t>
            </a:r>
            <a:r>
              <a:rPr lang="en-US" altLang="ja-JP" sz="2000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 region</a:t>
            </a:r>
            <a:endParaRPr lang="en-US" altLang="ja-JP" sz="20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Keep low resistivity</a:t>
            </a:r>
          </a:p>
        </p:txBody>
      </p:sp>
      <p:sp>
        <p:nvSpPr>
          <p:cNvPr id="329732" name="Line 4"/>
          <p:cNvSpPr>
            <a:spLocks noChangeShapeType="1"/>
          </p:cNvSpPr>
          <p:nvPr/>
        </p:nvSpPr>
        <p:spPr bwMode="auto">
          <a:xfrm flipH="1">
            <a:off x="4343400" y="3505200"/>
            <a:ext cx="18288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9733" name="Line 5"/>
          <p:cNvSpPr>
            <a:spLocks noChangeShapeType="1"/>
          </p:cNvSpPr>
          <p:nvPr/>
        </p:nvSpPr>
        <p:spPr bwMode="auto">
          <a:xfrm flipH="1" flipV="1">
            <a:off x="4800600" y="4648200"/>
            <a:ext cx="1143000" cy="15240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9734" name="Line 6"/>
          <p:cNvSpPr>
            <a:spLocks noChangeShapeType="1"/>
          </p:cNvSpPr>
          <p:nvPr/>
        </p:nvSpPr>
        <p:spPr bwMode="auto">
          <a:xfrm>
            <a:off x="838200" y="2362200"/>
            <a:ext cx="41910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5181600" y="2155825"/>
            <a:ext cx="1184275" cy="366713"/>
          </a:xfrm>
          <a:prstGeom prst="rect">
            <a:avLst/>
          </a:prstGeom>
          <a:solidFill>
            <a:srgbClr val="FFFF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336600"/>
                </a:solidFill>
                <a:latin typeface="Times" charset="0"/>
                <a:ea typeface="Osaka" charset="0"/>
                <a:cs typeface="Osaka" charset="0"/>
              </a:rPr>
              <a:t>Ni&gt;&gt; High</a:t>
            </a:r>
            <a:endParaRPr lang="en-US" altLang="ja-JP" sz="2400">
              <a:solidFill>
                <a:srgbClr val="3366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9736" name="Text Box 8"/>
          <p:cNvSpPr txBox="1">
            <a:spLocks noChangeArrowheads="1"/>
          </p:cNvSpPr>
          <p:nvPr/>
        </p:nvSpPr>
        <p:spPr bwMode="auto">
          <a:xfrm>
            <a:off x="1600200" y="5943600"/>
            <a:ext cx="819150" cy="457200"/>
          </a:xfrm>
          <a:prstGeom prst="rect">
            <a:avLst/>
          </a:prstGeom>
          <a:solidFill>
            <a:srgbClr val="FFFF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0.1%</a:t>
            </a:r>
          </a:p>
        </p:txBody>
      </p:sp>
      <p:sp>
        <p:nvSpPr>
          <p:cNvPr id="329737" name="Text Box 9"/>
          <p:cNvSpPr txBox="1">
            <a:spLocks noChangeArrowheads="1"/>
          </p:cNvSpPr>
          <p:nvPr/>
        </p:nvSpPr>
        <p:spPr bwMode="auto">
          <a:xfrm>
            <a:off x="4114800" y="6019800"/>
            <a:ext cx="819150" cy="457200"/>
          </a:xfrm>
          <a:prstGeom prst="rect">
            <a:avLst/>
          </a:prstGeom>
          <a:solidFill>
            <a:srgbClr val="F2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0.5%</a:t>
            </a:r>
          </a:p>
        </p:txBody>
      </p:sp>
      <p:sp>
        <p:nvSpPr>
          <p:cNvPr id="329738" name="Text Box 10"/>
          <p:cNvSpPr txBox="1">
            <a:spLocks noChangeArrowheads="1"/>
          </p:cNvSpPr>
          <p:nvPr/>
        </p:nvSpPr>
        <p:spPr bwMode="auto">
          <a:xfrm>
            <a:off x="996950" y="549275"/>
            <a:ext cx="71310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40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Composite structure formed by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Micro-alloying and precipitation</a:t>
            </a:r>
            <a:endParaRPr lang="en-US" altLang="ja-JP" sz="2800">
              <a:solidFill>
                <a:srgbClr val="333399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9740" name="Line 12"/>
          <p:cNvSpPr>
            <a:spLocks noChangeShapeType="1"/>
          </p:cNvSpPr>
          <p:nvPr/>
        </p:nvSpPr>
        <p:spPr bwMode="auto">
          <a:xfrm>
            <a:off x="609600" y="1828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94F8C-79F0-6344-8AFC-13909F7E09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1447800" y="609600"/>
            <a:ext cx="670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 sz="40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High-strength Al-stabilizer</a:t>
            </a:r>
            <a:r>
              <a:rPr lang="en-US" altLang="ja-JP" sz="36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endParaRPr lang="en-US" altLang="ja-JP" sz="3200" b="1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838200" y="5715000"/>
            <a:ext cx="7567613" cy="822325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Micro-alloying + Cold-work (area rediction) hardening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FF0000"/>
                </a:solidFill>
                <a:latin typeface="Times" charset="0"/>
                <a:ea typeface="Osaka" charset="0"/>
                <a:cs typeface="Osaka" charset="0"/>
              </a:rPr>
              <a:t>		          Ni 0.1 ~ 2 %  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+</a:t>
            </a:r>
            <a:r>
              <a:rPr lang="en-US" altLang="ja-JP" sz="2400" b="1">
                <a:solidFill>
                  <a:srgbClr val="FF0000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 sz="2400" b="1">
                <a:solidFill>
                  <a:srgbClr val="009900"/>
                </a:solidFill>
                <a:latin typeface="Times" charset="0"/>
                <a:ea typeface="Osaka" charset="0"/>
                <a:cs typeface="Osaka" charset="0"/>
              </a:rPr>
              <a:t>15~20  % Cold-work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</a:t>
            </a:r>
          </a:p>
        </p:txBody>
      </p:sp>
      <p:pic>
        <p:nvPicPr>
          <p:cNvPr id="330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15405" r="10498"/>
          <a:stretch>
            <a:fillRect/>
          </a:stretch>
        </p:blipFill>
        <p:spPr bwMode="auto">
          <a:xfrm>
            <a:off x="0" y="1981200"/>
            <a:ext cx="4800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0757" name="Oval 5"/>
          <p:cNvSpPr>
            <a:spLocks noChangeArrowheads="1"/>
          </p:cNvSpPr>
          <p:nvPr/>
        </p:nvSpPr>
        <p:spPr bwMode="auto">
          <a:xfrm>
            <a:off x="1905000" y="3429000"/>
            <a:ext cx="177800" cy="17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0759" name="Oval 7"/>
          <p:cNvSpPr>
            <a:spLocks noChangeArrowheads="1"/>
          </p:cNvSpPr>
          <p:nvPr/>
        </p:nvSpPr>
        <p:spPr bwMode="auto">
          <a:xfrm>
            <a:off x="1066800" y="2667000"/>
            <a:ext cx="177800" cy="176213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graphicFrame>
        <p:nvGraphicFramePr>
          <p:cNvPr id="7680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944520"/>
              </p:ext>
            </p:extLst>
          </p:nvPr>
        </p:nvGraphicFramePr>
        <p:xfrm>
          <a:off x="4724400" y="914400"/>
          <a:ext cx="5010150" cy="461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name="グラフ" r:id="rId4" imgW="8458200" imgH="4584700" progId="MSGraph.Chart.8">
                  <p:embed followColorScheme="full"/>
                </p:oleObj>
              </mc:Choice>
              <mc:Fallback>
                <p:oleObj name="グラフ" r:id="rId4" imgW="8458200" imgH="45847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r="9264"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5010150" cy="461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0768" name="Picture 16" descr="C:\MT-17\Presentation\picture\巻線断面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9969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0769" name="Line 17"/>
          <p:cNvSpPr>
            <a:spLocks noChangeShapeType="1"/>
          </p:cNvSpPr>
          <p:nvPr/>
        </p:nvSpPr>
        <p:spPr bwMode="auto">
          <a:xfrm>
            <a:off x="609600" y="1447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3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5C6AA-E282-C74E-9C8F-76B6E287922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b="1" smtClean="0"/>
              <a:t>CMS with Hybrid Structure</a:t>
            </a:r>
            <a:br>
              <a:rPr lang="en-US" altLang="ja-JP" b="1" smtClean="0"/>
            </a:br>
            <a:r>
              <a:rPr lang="en-US" altLang="ja-JP" b="1" smtClean="0"/>
              <a:t>(5N-Al/AA6082)</a:t>
            </a:r>
            <a:endParaRPr lang="en-US" altLang="ja-JP" smtClean="0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2133600"/>
            <a:ext cx="4114800" cy="4114800"/>
          </a:xfrm>
          <a:solidFill>
            <a:srgbClr val="F4FF11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ja-JP" sz="2000" b="1" smtClean="0"/>
              <a:t>Overall mechanical strength</a:t>
            </a:r>
            <a:endParaRPr lang="en-US" altLang="ja-JP" sz="2000" smtClean="0"/>
          </a:p>
          <a:p>
            <a:pPr>
              <a:buFontTx/>
              <a:buNone/>
              <a:defRPr/>
            </a:pPr>
            <a:r>
              <a:rPr lang="en-US" altLang="ja-JP" sz="2000" b="1" smtClean="0">
                <a:solidFill>
                  <a:srgbClr val="996633"/>
                </a:solidFill>
              </a:rPr>
              <a:t>Y.S .  :</a:t>
            </a:r>
            <a:r>
              <a:rPr lang="en-US" altLang="ja-JP" sz="2000" smtClean="0"/>
              <a:t> </a:t>
            </a:r>
          </a:p>
          <a:p>
            <a:pPr>
              <a:buFontTx/>
              <a:buNone/>
              <a:defRPr/>
            </a:pPr>
            <a:r>
              <a:rPr lang="en-US" altLang="ja-JP" sz="2000" smtClean="0"/>
              <a:t>	130  MPa @ 300 K before curing </a:t>
            </a:r>
          </a:p>
          <a:p>
            <a:pPr>
              <a:buFontTx/>
              <a:buNone/>
              <a:defRPr/>
            </a:pPr>
            <a:r>
              <a:rPr lang="en-US" altLang="ja-JP" sz="2000" b="1" smtClean="0">
                <a:solidFill>
                  <a:srgbClr val="F3022E"/>
                </a:solidFill>
              </a:rPr>
              <a:t>	180 </a:t>
            </a:r>
            <a:r>
              <a:rPr lang="en-US" altLang="ja-JP" sz="2000" smtClean="0"/>
              <a:t> MPa @ 300 K after curing</a:t>
            </a:r>
          </a:p>
          <a:p>
            <a:pPr>
              <a:buFontTx/>
              <a:buNone/>
              <a:defRPr/>
            </a:pPr>
            <a:r>
              <a:rPr lang="en-US" altLang="ja-JP" sz="2000" smtClean="0"/>
              <a:t>	(</a:t>
            </a:r>
            <a:r>
              <a:rPr lang="en-US" altLang="ja-JP" sz="2000" b="1" smtClean="0">
                <a:solidFill>
                  <a:srgbClr val="0000FF"/>
                </a:solidFill>
              </a:rPr>
              <a:t>258</a:t>
            </a:r>
            <a:r>
              <a:rPr lang="en-US" altLang="ja-JP" sz="2000" smtClean="0"/>
              <a:t>  MPa @ </a:t>
            </a:r>
            <a:r>
              <a:rPr lang="en-US" altLang="ja-JP" sz="2000" smtClean="0">
                <a:solidFill>
                  <a:srgbClr val="0000FF"/>
                </a:solidFill>
              </a:rPr>
              <a:t>4.2 </a:t>
            </a:r>
            <a:r>
              <a:rPr lang="en-US" altLang="ja-JP" sz="2000" smtClean="0"/>
              <a:t>K, estimated)</a:t>
            </a:r>
          </a:p>
          <a:p>
            <a:pPr>
              <a:buFontTx/>
              <a:buNone/>
              <a:defRPr/>
            </a:pPr>
            <a:endParaRPr lang="en-US" altLang="ja-JP" sz="2000" smtClean="0"/>
          </a:p>
          <a:p>
            <a:pPr>
              <a:buFontTx/>
              <a:buNone/>
              <a:defRPr/>
            </a:pPr>
            <a:r>
              <a:rPr lang="en-US" altLang="ja-JP" sz="2000" b="1" smtClean="0"/>
              <a:t>Electrical properties of inserts</a:t>
            </a:r>
            <a:endParaRPr lang="en-US" altLang="ja-JP" sz="2000" smtClean="0"/>
          </a:p>
          <a:p>
            <a:pPr>
              <a:buFontTx/>
              <a:buNone/>
              <a:defRPr/>
            </a:pPr>
            <a:r>
              <a:rPr lang="en-US" altLang="ja-JP" sz="2000" b="1" smtClean="0">
                <a:solidFill>
                  <a:srgbClr val="996633"/>
                </a:solidFill>
              </a:rPr>
              <a:t>RRR :</a:t>
            </a:r>
            <a:endParaRPr lang="en-US" altLang="ja-JP" sz="2000" smtClean="0"/>
          </a:p>
          <a:p>
            <a:pPr>
              <a:buFontTx/>
              <a:buNone/>
              <a:defRPr/>
            </a:pPr>
            <a:r>
              <a:rPr lang="en-US" altLang="ja-JP" sz="2000" smtClean="0"/>
              <a:t>	</a:t>
            </a:r>
            <a:r>
              <a:rPr lang="en-US" altLang="ja-JP" sz="2000" b="1" smtClean="0">
                <a:solidFill>
                  <a:srgbClr val="F3022E"/>
                </a:solidFill>
              </a:rPr>
              <a:t>3020 	@ 0 T</a:t>
            </a:r>
            <a:endParaRPr lang="en-US" altLang="ja-JP" sz="2000" smtClean="0"/>
          </a:p>
          <a:p>
            <a:pPr>
              <a:buFontTx/>
              <a:buNone/>
              <a:defRPr/>
            </a:pPr>
            <a:r>
              <a:rPr lang="en-US" altLang="ja-JP" sz="2000" smtClean="0"/>
              <a:t>	1134 	@ 1 T</a:t>
            </a:r>
          </a:p>
          <a:p>
            <a:pPr>
              <a:buFontTx/>
              <a:buNone/>
              <a:defRPr/>
            </a:pPr>
            <a:r>
              <a:rPr lang="en-US" altLang="ja-JP" sz="2000" smtClean="0"/>
              <a:t>	</a:t>
            </a:r>
            <a:r>
              <a:rPr lang="en-US" altLang="ja-JP" sz="2000" b="1" smtClean="0">
                <a:solidFill>
                  <a:srgbClr val="0000FF"/>
                </a:solidFill>
              </a:rPr>
              <a:t>977 		@ 5 T</a:t>
            </a:r>
          </a:p>
        </p:txBody>
      </p:sp>
      <p:pic>
        <p:nvPicPr>
          <p:cNvPr id="196617" name="Picture 9" descr="conductor cross section.jpg                                    0001029DMacintosh HD                   ABA78158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133600"/>
            <a:ext cx="3048000" cy="2166938"/>
          </a:xfrm>
        </p:spPr>
      </p:pic>
      <p:pic>
        <p:nvPicPr>
          <p:cNvPr id="196618" name="Picture 10" descr="magnet-2002-013_02.jpg                                         0004785CMacintosh HD                   B7472E7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174625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6621" name="Picture 13" descr="before welding-2.jpg                                           0001029DMacintosh HD                   ABA78158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0"/>
            <a:ext cx="1981200" cy="1484313"/>
          </a:xfrm>
        </p:spPr>
      </p:pic>
      <p:sp>
        <p:nvSpPr>
          <p:cNvPr id="196622" name="Line 14"/>
          <p:cNvSpPr>
            <a:spLocks noChangeShapeType="1"/>
          </p:cNvSpPr>
          <p:nvPr/>
        </p:nvSpPr>
        <p:spPr bwMode="auto">
          <a:xfrm>
            <a:off x="609600" y="1828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6623" name="Text Box 15"/>
          <p:cNvSpPr txBox="1">
            <a:spLocks noChangeArrowheads="1"/>
          </p:cNvSpPr>
          <p:nvPr/>
        </p:nvSpPr>
        <p:spPr bwMode="auto">
          <a:xfrm>
            <a:off x="533400" y="6248400"/>
            <a:ext cx="47244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B. Cure, B. Blau. A. Herve,  et al, this conference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6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055E4-EC3F-E94B-8C05-3F2A3100AF2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Comparison with Cu and Al Alloy</a:t>
            </a:r>
            <a:endParaRPr lang="en-US" altLang="ja-JP" smtClean="0"/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961433"/>
              </p:ext>
            </p:extLst>
          </p:nvPr>
        </p:nvGraphicFramePr>
        <p:xfrm>
          <a:off x="457200" y="1219200"/>
          <a:ext cx="832485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" name="グラフ" r:id="rId3" imgW="8458200" imgH="4584700" progId="MSGraph.Chart.8">
                  <p:embed followColorScheme="full"/>
                </p:oleObj>
              </mc:Choice>
              <mc:Fallback>
                <p:oleObj name="グラフ" r:id="rId3" imgW="8458200" imgH="45847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r="9264"/>
                      <a:stretch>
                        <a:fillRect/>
                      </a:stretch>
                    </p:blipFill>
                    <p:spPr bwMode="auto">
                      <a:xfrm>
                        <a:off x="457200" y="1219200"/>
                        <a:ext cx="8324850" cy="4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609600" y="5791200"/>
            <a:ext cx="7480300" cy="822325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Al-stabilized superconductor becoming equivalent to 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stronger than ordinal Cu stabilized superconductor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7158" name="Line 6"/>
          <p:cNvSpPr>
            <a:spLocks noChangeShapeType="1"/>
          </p:cNvSpPr>
          <p:nvPr/>
        </p:nvSpPr>
        <p:spPr bwMode="auto">
          <a:xfrm>
            <a:off x="3352800" y="4038600"/>
            <a:ext cx="2590800" cy="0"/>
          </a:xfrm>
          <a:prstGeom prst="line">
            <a:avLst/>
          </a:prstGeom>
          <a:noFill/>
          <a:ln w="5715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7159" name="Line 7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4327525" y="4418013"/>
            <a:ext cx="1057275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effectively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1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B7DDB-2954-BD49-8611-D9E1834C8AB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Progress of Al-stabilized SC</a:t>
            </a:r>
            <a:endParaRPr lang="en-US" altLang="ja-JP" smtClean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005663"/>
              </p:ext>
            </p:extLst>
          </p:nvPr>
        </p:nvGraphicFramePr>
        <p:xfrm>
          <a:off x="914400" y="4679950"/>
          <a:ext cx="739140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グラフ" r:id="rId3" imgW="8902700" imgH="4241800" progId="MSGraph.Chart.8">
                  <p:embed followColorScheme="full"/>
                </p:oleObj>
              </mc:Choice>
              <mc:Fallback>
                <p:oleObj name="グラフ" r:id="rId3" imgW="8902700" imgH="4241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679950"/>
                        <a:ext cx="7391400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05" name="Picture 5" descr="D:\makida\bess-polar\inst02\conduct2.ti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b="9145"/>
          <a:stretch>
            <a:fillRect/>
          </a:stretch>
        </p:blipFill>
        <p:spPr>
          <a:xfrm>
            <a:off x="1143000" y="1143000"/>
            <a:ext cx="6934200" cy="3438525"/>
          </a:xfrm>
        </p:spPr>
      </p:pic>
      <p:sp>
        <p:nvSpPr>
          <p:cNvPr id="307206" name="Line 6"/>
          <p:cNvSpPr>
            <a:spLocks noChangeShapeType="1"/>
          </p:cNvSpPr>
          <p:nvPr/>
        </p:nvSpPr>
        <p:spPr bwMode="auto">
          <a:xfrm flipV="1">
            <a:off x="7391400" y="3810000"/>
            <a:ext cx="228600" cy="22860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7207" name="Line 7"/>
          <p:cNvSpPr>
            <a:spLocks noChangeShapeType="1"/>
          </p:cNvSpPr>
          <p:nvPr/>
        </p:nvSpPr>
        <p:spPr bwMode="auto">
          <a:xfrm flipV="1">
            <a:off x="5791200" y="3352800"/>
            <a:ext cx="1600200" cy="28956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 flipV="1">
            <a:off x="4724400" y="3886200"/>
            <a:ext cx="990600" cy="1676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7209" name="Line 9"/>
          <p:cNvSpPr>
            <a:spLocks noChangeShapeType="1"/>
          </p:cNvSpPr>
          <p:nvPr/>
        </p:nvSpPr>
        <p:spPr bwMode="auto">
          <a:xfrm flipV="1">
            <a:off x="3657600" y="3962400"/>
            <a:ext cx="762000" cy="1905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7210" name="Line 10"/>
          <p:cNvSpPr>
            <a:spLocks noChangeShapeType="1"/>
          </p:cNvSpPr>
          <p:nvPr/>
        </p:nvSpPr>
        <p:spPr bwMode="auto">
          <a:xfrm flipH="1" flipV="1">
            <a:off x="1828800" y="4038600"/>
            <a:ext cx="533400" cy="2133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7211" name="Line 11"/>
          <p:cNvSpPr>
            <a:spLocks noChangeShapeType="1"/>
          </p:cNvSpPr>
          <p:nvPr/>
        </p:nvSpPr>
        <p:spPr bwMode="auto">
          <a:xfrm>
            <a:off x="609600" y="1066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9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EE252-B95F-CA46-80A1-486FE3EF8E4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rgbClr val="0000FF"/>
                </a:solidFill>
              </a:rPr>
              <a:t>Energy / Mass Ratio</a:t>
            </a:r>
            <a:endParaRPr lang="en-US" altLang="ja-JP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6248400" cy="43434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Magnetic Field: 	rot B = µ</a:t>
            </a:r>
            <a:r>
              <a:rPr lang="en-US" altLang="ja-JP" sz="2400" baseline="-25000" smtClean="0"/>
              <a:t>0</a:t>
            </a:r>
            <a:r>
              <a:rPr lang="en-US" altLang="ja-JP" sz="2400" smtClean="0"/>
              <a:t>J 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Stored Energy: 	E = 1/2µ</a:t>
            </a:r>
            <a:r>
              <a:rPr lang="en-US" altLang="ja-JP" sz="2400" baseline="-25000" smtClean="0"/>
              <a:t>0</a:t>
            </a:r>
            <a:r>
              <a:rPr lang="en-US" altLang="ja-JP" sz="2400" smtClean="0"/>
              <a:t> ∫ B</a:t>
            </a:r>
            <a:r>
              <a:rPr lang="en-US" altLang="ja-JP" sz="2400" baseline="30000" smtClean="0"/>
              <a:t>2</a:t>
            </a:r>
            <a:r>
              <a:rPr lang="en-US" altLang="ja-JP" sz="2400" smtClean="0"/>
              <a:t> dv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Coil Mass: 		M = V</a:t>
            </a:r>
            <a:r>
              <a:rPr lang="en-US" altLang="ja-JP" sz="2400" baseline="-25000" smtClean="0"/>
              <a:t>coil</a:t>
            </a:r>
            <a:r>
              <a:rPr lang="en-US" altLang="ja-JP" sz="2400" smtClean="0">
                <a:latin typeface="Symbol" charset="0"/>
              </a:rPr>
              <a:t> </a:t>
            </a:r>
            <a:r>
              <a:rPr lang="en-US" altLang="ja-JP" sz="2400" smtClean="0"/>
              <a:t> </a:t>
            </a:r>
            <a:r>
              <a:rPr lang="en-US" altLang="ja-JP" sz="2400" smtClean="0">
                <a:latin typeface="Symbol" charset="0"/>
              </a:rPr>
              <a:t>g</a:t>
            </a:r>
            <a:endParaRPr lang="en-US" altLang="ja-JP" sz="2400" smtClean="0"/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Pressure: 		p = B</a:t>
            </a:r>
            <a:r>
              <a:rPr lang="en-US" altLang="ja-JP" sz="2400" baseline="30000" smtClean="0"/>
              <a:t>2</a:t>
            </a:r>
            <a:r>
              <a:rPr lang="en-US" altLang="ja-JP" sz="2400" smtClean="0"/>
              <a:t>/2µ</a:t>
            </a:r>
            <a:r>
              <a:rPr lang="en-US" altLang="ja-JP" sz="2400" baseline="-25000" smtClean="0"/>
              <a:t>0</a:t>
            </a:r>
            <a:endParaRPr lang="en-US" altLang="ja-JP" sz="2400" smtClean="0"/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Hoop Stress:	</a:t>
            </a:r>
            <a:r>
              <a:rPr lang="en-US" altLang="ja-JP" sz="2400" smtClean="0">
                <a:latin typeface="Symbol" charset="0"/>
              </a:rPr>
              <a:t>s</a:t>
            </a:r>
            <a:r>
              <a:rPr lang="en-US" altLang="ja-JP" sz="2400" baseline="-25000" smtClean="0"/>
              <a:t>hoop</a:t>
            </a:r>
            <a:r>
              <a:rPr lang="en-US" altLang="ja-JP" sz="2400" smtClean="0"/>
              <a:t> = (R/t) • p 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b="1" smtClean="0">
                <a:solidFill>
                  <a:srgbClr val="0000FF"/>
                </a:solidFill>
              </a:rPr>
              <a:t>Wall thickness:	t = (R/</a:t>
            </a:r>
            <a:r>
              <a:rPr lang="en-US" altLang="ja-JP" sz="2400" b="1" smtClean="0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altLang="ja-JP" sz="2400" b="1" baseline="-25000" smtClean="0">
                <a:solidFill>
                  <a:srgbClr val="0000FF"/>
                </a:solidFill>
                <a:latin typeface="Times New Roman" charset="0"/>
              </a:rPr>
              <a:t>h</a:t>
            </a:r>
            <a:r>
              <a:rPr lang="en-US" altLang="ja-JP" sz="2400" b="1" smtClean="0">
                <a:solidFill>
                  <a:srgbClr val="0000FF"/>
                </a:solidFill>
              </a:rPr>
              <a:t>)  • p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E/M ratio:  	E/M = (B</a:t>
            </a:r>
            <a:r>
              <a:rPr lang="en-US" altLang="ja-JP" sz="2400" b="1" baseline="30000" smtClean="0">
                <a:solidFill>
                  <a:srgbClr val="F3022E"/>
                </a:solidFill>
              </a:rPr>
              <a:t>2</a:t>
            </a:r>
            <a:r>
              <a:rPr lang="en-US" altLang="ja-JP" sz="2400" b="1" smtClean="0">
                <a:solidFill>
                  <a:srgbClr val="F3022E"/>
                </a:solidFill>
              </a:rPr>
              <a:t>/2µ</a:t>
            </a:r>
            <a:r>
              <a:rPr lang="en-US" altLang="ja-JP" sz="2400" b="1" baseline="-25000" smtClean="0">
                <a:solidFill>
                  <a:srgbClr val="F3022E"/>
                </a:solidFill>
                <a:latin typeface="Times New Roman" charset="0"/>
              </a:rPr>
              <a:t>0</a:t>
            </a:r>
            <a:r>
              <a:rPr lang="en-US" altLang="ja-JP" sz="2400" b="1" smtClean="0">
                <a:solidFill>
                  <a:srgbClr val="F3022E"/>
                </a:solidFill>
              </a:rPr>
              <a:t>) • R/2</a:t>
            </a:r>
            <a:r>
              <a:rPr lang="en-US" altLang="ja-JP" sz="2400" b="1" smtClean="0">
                <a:solidFill>
                  <a:srgbClr val="F3022E"/>
                </a:solidFill>
                <a:latin typeface="Symbol" charset="0"/>
              </a:rPr>
              <a:t>g</a:t>
            </a:r>
            <a:r>
              <a:rPr lang="en-US" altLang="ja-JP" sz="2400" b="1" smtClean="0">
                <a:solidFill>
                  <a:srgbClr val="F3022E"/>
                </a:solidFill>
              </a:rPr>
              <a:t>   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 					= </a:t>
            </a:r>
            <a:r>
              <a:rPr lang="en-US" altLang="ja-JP" sz="2400" b="1" smtClean="0">
                <a:solidFill>
                  <a:srgbClr val="F3022E"/>
                </a:solidFill>
                <a:latin typeface="Symbol" charset="0"/>
              </a:rPr>
              <a:t>s</a:t>
            </a:r>
            <a:r>
              <a:rPr lang="en-US" altLang="ja-JP" sz="2400" b="1" baseline="-25000" smtClean="0">
                <a:solidFill>
                  <a:srgbClr val="F3022E"/>
                </a:solidFill>
              </a:rPr>
              <a:t>h</a:t>
            </a:r>
            <a:r>
              <a:rPr lang="en-US" altLang="ja-JP" sz="2400" b="1" smtClean="0">
                <a:solidFill>
                  <a:srgbClr val="F3022E"/>
                </a:solidFill>
              </a:rPr>
              <a:t>/2</a:t>
            </a:r>
            <a:r>
              <a:rPr lang="en-US" altLang="ja-JP" sz="2400" b="1" smtClean="0">
                <a:solidFill>
                  <a:srgbClr val="F3022E"/>
                </a:solidFill>
                <a:latin typeface="Symbol" charset="0"/>
              </a:rPr>
              <a:t>g</a:t>
            </a:r>
            <a:endParaRPr lang="en-US" altLang="ja-JP" sz="2400" b="1" smtClean="0">
              <a:solidFill>
                <a:schemeClr val="bg2"/>
              </a:solidFill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6172200" y="2362200"/>
            <a:ext cx="2819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B: 		magnetic field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µ</a:t>
            </a:r>
            <a:r>
              <a:rPr lang="en-US" altLang="ja-JP" sz="20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0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	permeability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V</a:t>
            </a:r>
            <a:r>
              <a:rPr lang="en-US" altLang="ja-JP" sz="20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field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	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magnetic volume</a:t>
            </a:r>
            <a:endParaRPr lang="en-US" altLang="ja-JP" sz="20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V</a:t>
            </a:r>
            <a:r>
              <a:rPr lang="en-US" altLang="ja-JP" sz="20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coil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 	coil volume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Symbol" charset="0"/>
                <a:ea typeface="Osaka" charset="0"/>
                <a:cs typeface="Osaka" charset="0"/>
              </a:rPr>
              <a:t>g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		effective density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Symbol" charset="0"/>
                <a:ea typeface="Osaka" charset="0"/>
                <a:cs typeface="Osaka" charset="0"/>
              </a:rPr>
              <a:t>s</a:t>
            </a:r>
            <a:r>
              <a:rPr lang="en-US" altLang="ja-JP" sz="20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hoop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 	hoop stress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R: 		coil radius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t: 		coil thickness</a:t>
            </a:r>
          </a:p>
        </p:txBody>
      </p:sp>
      <p:sp>
        <p:nvSpPr>
          <p:cNvPr id="265222" name="Line 6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1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58394-DDF9-5346-B193-0DF7BB80996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E/M Ratio</a:t>
            </a:r>
            <a:br>
              <a:rPr lang="en-US" altLang="ja-JP" b="1" smtClean="0">
                <a:solidFill>
                  <a:schemeClr val="accent2"/>
                </a:solidFill>
              </a:rPr>
            </a:br>
            <a:r>
              <a:rPr lang="en-US" altLang="ja-JP" sz="2800" b="1" smtClean="0">
                <a:solidFill>
                  <a:schemeClr val="accent2"/>
                </a:solidFill>
              </a:rPr>
              <a:t>Energy Density to Coil Mass</a:t>
            </a:r>
            <a:br>
              <a:rPr lang="en-US" altLang="ja-JP" sz="2800" b="1" smtClean="0">
                <a:solidFill>
                  <a:schemeClr val="accent2"/>
                </a:solidFill>
              </a:rPr>
            </a:br>
            <a:r>
              <a:rPr lang="en-US" altLang="ja-JP" sz="2800" b="1" smtClean="0">
                <a:solidFill>
                  <a:schemeClr val="accent2"/>
                </a:solidFill>
              </a:rPr>
              <a:t> = Temperature Rise after Quench (all energy dump)</a:t>
            </a:r>
            <a:endParaRPr lang="en-US" altLang="ja-JP" sz="2800" smtClean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3962400" cy="2895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Enthalpy	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H = E/M = Int. Cp dt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---------------------------------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>
                <a:solidFill>
                  <a:srgbClr val="F3022E"/>
                </a:solidFill>
              </a:rPr>
              <a:t>20 kJ/kg	~100 K</a:t>
            </a:r>
            <a:endParaRPr lang="en-US" altLang="ja-JP" sz="2000" b="1" smtClean="0">
              <a:solidFill>
                <a:schemeClr val="accent2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>
                <a:solidFill>
                  <a:schemeClr val="accent2"/>
                </a:solidFill>
              </a:rPr>
              <a:t>10 kJ/kg 	~ 80 K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5 kJ/kg		~ 65 K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---------------------------------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endParaRPr lang="ja-JP" altLang="en-US" sz="2000" b="1" smtClean="0"/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457200" y="1828800"/>
            <a:ext cx="3581400" cy="2667000"/>
            <a:chOff x="336" y="1344"/>
            <a:chExt cx="2160" cy="2681"/>
          </a:xfrm>
        </p:grpSpPr>
        <p:pic>
          <p:nvPicPr>
            <p:cNvPr id="81934" name="Picture 5" descr="D:\makida\bess-polar\inst02\enthalpy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" t="9448" r="4724" b="6299"/>
            <a:stretch>
              <a:fillRect/>
            </a:stretch>
          </p:blipFill>
          <p:spPr bwMode="auto">
            <a:xfrm>
              <a:off x="336" y="1344"/>
              <a:ext cx="2160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0" name="Line 6"/>
            <p:cNvSpPr>
              <a:spLocks noChangeShapeType="1"/>
            </p:cNvSpPr>
            <p:nvPr/>
          </p:nvSpPr>
          <p:spPr bwMode="auto">
            <a:xfrm>
              <a:off x="624" y="2139"/>
              <a:ext cx="124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1" name="Line 7"/>
            <p:cNvSpPr>
              <a:spLocks noChangeShapeType="1"/>
            </p:cNvSpPr>
            <p:nvPr/>
          </p:nvSpPr>
          <p:spPr bwMode="auto">
            <a:xfrm>
              <a:off x="1872" y="2139"/>
              <a:ext cx="0" cy="151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2" name="Line 8"/>
            <p:cNvSpPr>
              <a:spLocks noChangeShapeType="1"/>
            </p:cNvSpPr>
            <p:nvPr/>
          </p:nvSpPr>
          <p:spPr bwMode="auto">
            <a:xfrm>
              <a:off x="624" y="2022"/>
              <a:ext cx="1344" cy="0"/>
            </a:xfrm>
            <a:prstGeom prst="line">
              <a:avLst/>
            </a:prstGeom>
            <a:noFill/>
            <a:ln w="9525">
              <a:solidFill>
                <a:srgbClr val="F3022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3" name="Line 9"/>
            <p:cNvSpPr>
              <a:spLocks noChangeShapeType="1"/>
            </p:cNvSpPr>
            <p:nvPr/>
          </p:nvSpPr>
          <p:spPr bwMode="auto">
            <a:xfrm>
              <a:off x="1968" y="2022"/>
              <a:ext cx="0" cy="1633"/>
            </a:xfrm>
            <a:prstGeom prst="line">
              <a:avLst/>
            </a:prstGeom>
            <a:noFill/>
            <a:ln w="9525">
              <a:solidFill>
                <a:srgbClr val="F3022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4" name="Line 10"/>
            <p:cNvSpPr>
              <a:spLocks noChangeShapeType="1"/>
            </p:cNvSpPr>
            <p:nvPr/>
          </p:nvSpPr>
          <p:spPr bwMode="auto">
            <a:xfrm>
              <a:off x="624" y="2255"/>
              <a:ext cx="1152" cy="0"/>
            </a:xfrm>
            <a:prstGeom prst="line">
              <a:avLst/>
            </a:prstGeom>
            <a:noFill/>
            <a:ln w="9525">
              <a:solidFill>
                <a:srgbClr val="F4FF1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5" name="Line 11"/>
            <p:cNvSpPr>
              <a:spLocks noChangeShapeType="1"/>
            </p:cNvSpPr>
            <p:nvPr/>
          </p:nvSpPr>
          <p:spPr bwMode="auto">
            <a:xfrm>
              <a:off x="1776" y="2255"/>
              <a:ext cx="0" cy="1400"/>
            </a:xfrm>
            <a:prstGeom prst="line">
              <a:avLst/>
            </a:prstGeom>
            <a:noFill/>
            <a:ln w="9525">
              <a:solidFill>
                <a:srgbClr val="F4FF1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6316" name="Rectangle 12"/>
            <p:cNvSpPr>
              <a:spLocks noChangeArrowheads="1"/>
            </p:cNvSpPr>
            <p:nvPr/>
          </p:nvSpPr>
          <p:spPr bwMode="auto">
            <a:xfrm>
              <a:off x="528" y="3792"/>
              <a:ext cx="1824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Temp [K]</a:t>
              </a:r>
            </a:p>
          </p:txBody>
        </p:sp>
      </p:grpSp>
      <p:sp>
        <p:nvSpPr>
          <p:cNvPr id="226318" name="Text Box 14"/>
          <p:cNvSpPr txBox="1">
            <a:spLocks noChangeArrowheads="1"/>
          </p:cNvSpPr>
          <p:nvPr/>
        </p:nvSpPr>
        <p:spPr bwMode="auto">
          <a:xfrm>
            <a:off x="4495800" y="4953000"/>
            <a:ext cx="3962400" cy="1187450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A6F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Correspond to: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Peak Temperature</a:t>
            </a:r>
            <a:r>
              <a:rPr lang="en-US" altLang="ja-JP" sz="24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 with homogeneous energy dump</a:t>
            </a:r>
          </a:p>
        </p:txBody>
      </p:sp>
      <p:pic>
        <p:nvPicPr>
          <p:cNvPr id="22631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b="9380"/>
          <a:stretch>
            <a:fillRect/>
          </a:stretch>
        </p:blipFill>
        <p:spPr bwMode="auto">
          <a:xfrm>
            <a:off x="685800" y="4572000"/>
            <a:ext cx="32766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1752600" y="4724400"/>
            <a:ext cx="0" cy="1676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 flipH="1">
            <a:off x="1066800" y="6172200"/>
            <a:ext cx="2743200" cy="0"/>
          </a:xfrm>
          <a:prstGeom prst="line">
            <a:avLst/>
          </a:prstGeom>
          <a:noFill/>
          <a:ln w="38100">
            <a:solidFill>
              <a:srgbClr val="FF3399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1447800" y="6324600"/>
            <a:ext cx="11938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9999"/>
                </a:solidFill>
                <a:latin typeface="Times" charset="0"/>
                <a:ea typeface="Osaka" charset="0"/>
                <a:cs typeface="Osaka" charset="0"/>
              </a:rPr>
              <a:t>80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, </a:t>
            </a:r>
            <a:r>
              <a:rPr lang="en-US" altLang="ja-JP" sz="2000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100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K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6323" name="Text Box 19"/>
          <p:cNvSpPr txBox="1">
            <a:spLocks noChangeArrowheads="1"/>
          </p:cNvSpPr>
          <p:nvPr/>
        </p:nvSpPr>
        <p:spPr bwMode="auto">
          <a:xfrm>
            <a:off x="152400" y="5151438"/>
            <a:ext cx="1255713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Thermal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Expansion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6324" name="Line 20"/>
          <p:cNvSpPr>
            <a:spLocks noChangeShapeType="1"/>
          </p:cNvSpPr>
          <p:nvPr/>
        </p:nvSpPr>
        <p:spPr bwMode="auto">
          <a:xfrm>
            <a:off x="2057400" y="4648200"/>
            <a:ext cx="0" cy="1676400"/>
          </a:xfrm>
          <a:prstGeom prst="line">
            <a:avLst/>
          </a:prstGeom>
          <a:noFill/>
          <a:ln w="38100">
            <a:solidFill>
              <a:srgbClr val="F3022E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6325" name="Text Box 21"/>
          <p:cNvSpPr txBox="1">
            <a:spLocks noChangeArrowheads="1"/>
          </p:cNvSpPr>
          <p:nvPr/>
        </p:nvSpPr>
        <p:spPr bwMode="auto">
          <a:xfrm>
            <a:off x="457200" y="1981200"/>
            <a:ext cx="1300163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Entharpy</a:t>
            </a:r>
          </a:p>
        </p:txBody>
      </p:sp>
      <p:sp>
        <p:nvSpPr>
          <p:cNvPr id="226326" name="Line 22"/>
          <p:cNvSpPr>
            <a:spLocks noChangeShapeType="1"/>
          </p:cNvSpPr>
          <p:nvPr/>
        </p:nvSpPr>
        <p:spPr bwMode="auto">
          <a:xfrm>
            <a:off x="609600" y="17526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5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0BBFD-5064-3C43-B11C-B18C9A13BBA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Safety against Quench</a:t>
            </a:r>
            <a:endParaRPr lang="en-US" altLang="ja-JP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010400" cy="4114800"/>
          </a:xfrm>
          <a:solidFill>
            <a:srgbClr val="FEFFCA"/>
          </a:solidFill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en-US" altLang="ja-JP" sz="2800" smtClean="0"/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>
                <a:solidFill>
                  <a:srgbClr val="996633"/>
                </a:solidFill>
              </a:rPr>
              <a:t>Energy extraction</a:t>
            </a:r>
            <a:r>
              <a:rPr lang="en-US" altLang="ja-JP" sz="2800" smtClean="0"/>
              <a:t> (</a:t>
            </a:r>
            <a:r>
              <a:rPr lang="en-US" altLang="ja-JP" sz="2800" b="1" smtClean="0">
                <a:solidFill>
                  <a:srgbClr val="F3022E"/>
                </a:solidFill>
              </a:rPr>
              <a:t>CMS</a:t>
            </a:r>
            <a:r>
              <a:rPr lang="en-US" altLang="ja-JP" sz="280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smtClean="0"/>
              <a:t>~ Half energy to be extructed 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ja-JP" sz="2000" b="1" smtClean="0">
                <a:solidFill>
                  <a:srgbClr val="F3022E"/>
                </a:solidFill>
              </a:rPr>
              <a:t>E/M = 12 kJ/kg </a:t>
            </a:r>
            <a:r>
              <a:rPr lang="en-US" altLang="ja-JP" sz="2000" b="1" smtClean="0">
                <a:solidFill>
                  <a:srgbClr val="0000FF"/>
                </a:solidFill>
              </a:rPr>
              <a:t>&gt;&gt;  effectively 6 kJ/kg</a:t>
            </a:r>
          </a:p>
          <a:p>
            <a:pPr>
              <a:lnSpc>
                <a:spcPct val="90000"/>
              </a:lnSpc>
              <a:defRPr/>
            </a:pPr>
            <a:endParaRPr lang="en-US" altLang="ja-JP" sz="280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2800" b="1" smtClean="0">
                <a:solidFill>
                  <a:srgbClr val="F3022E"/>
                </a:solidFill>
              </a:rPr>
              <a:t>Full</a:t>
            </a:r>
            <a:r>
              <a:rPr lang="en-US" altLang="ja-JP" sz="2800" b="1" smtClean="0"/>
              <a:t> energy absorption</a:t>
            </a:r>
            <a:r>
              <a:rPr lang="en-US" altLang="ja-JP" sz="2800" smtClean="0"/>
              <a:t>  (</a:t>
            </a:r>
            <a:r>
              <a:rPr lang="en-US" altLang="ja-JP" sz="2800" b="1" smtClean="0">
                <a:solidFill>
                  <a:srgbClr val="F3022E"/>
                </a:solidFill>
              </a:rPr>
              <a:t>ATLAS</a:t>
            </a:r>
            <a:r>
              <a:rPr lang="en-US" altLang="ja-JP" sz="280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smtClean="0"/>
              <a:t>Using quench back techniques such as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0000FF"/>
                </a:solidFill>
              </a:rPr>
              <a:t>Quench Protection Heater</a:t>
            </a:r>
            <a:r>
              <a:rPr lang="en-US" altLang="ja-JP" sz="2400" smtClean="0"/>
              <a:t> (BT, ET, CS)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Pure-Al strips</a:t>
            </a:r>
            <a:r>
              <a:rPr lang="en-US" altLang="ja-JP" sz="2400" smtClean="0"/>
              <a:t> and QPH (ATLAS-CS)</a:t>
            </a:r>
          </a:p>
          <a:p>
            <a:pPr lvl="2">
              <a:lnSpc>
                <a:spcPct val="90000"/>
              </a:lnSpc>
              <a:defRPr/>
            </a:pPr>
            <a:endParaRPr lang="ja-JP" altLang="en-US" sz="2000" smtClean="0"/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3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42750-5383-E040-97A6-107C0B6F619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Progress in </a:t>
            </a:r>
            <a:br>
              <a:rPr lang="en-US" altLang="ja-JP" b="1" smtClean="0">
                <a:solidFill>
                  <a:schemeClr val="accent2"/>
                </a:solidFill>
              </a:rPr>
            </a:br>
            <a:r>
              <a:rPr lang="en-US" altLang="ja-JP" b="1" smtClean="0">
                <a:solidFill>
                  <a:schemeClr val="accent2"/>
                </a:solidFill>
              </a:rPr>
              <a:t>E/M Ratio in Detector Magnets</a:t>
            </a:r>
            <a:r>
              <a:rPr lang="en-US" altLang="ja-JP" smtClean="0"/>
              <a:t> </a:t>
            </a:r>
          </a:p>
        </p:txBody>
      </p:sp>
      <p:pic>
        <p:nvPicPr>
          <p:cNvPr id="860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9" b="3616"/>
          <a:stretch>
            <a:fillRect/>
          </a:stretch>
        </p:blipFill>
        <p:spPr>
          <a:xfrm>
            <a:off x="762000" y="1676400"/>
            <a:ext cx="7391400" cy="4889500"/>
          </a:xfrm>
        </p:spPr>
      </p:pic>
      <p:sp>
        <p:nvSpPr>
          <p:cNvPr id="86021" name="Oval 5"/>
          <p:cNvSpPr>
            <a:spLocks noChangeArrowheads="1"/>
          </p:cNvSpPr>
          <p:nvPr/>
        </p:nvSpPr>
        <p:spPr bwMode="auto">
          <a:xfrm>
            <a:off x="4038600" y="3124200"/>
            <a:ext cx="1905000" cy="1066800"/>
          </a:xfrm>
          <a:prstGeom prst="ellipse">
            <a:avLst/>
          </a:prstGeom>
          <a:noFill/>
          <a:ln w="38100">
            <a:solidFill>
              <a:srgbClr val="F302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6022" name="Oval 6"/>
          <p:cNvSpPr>
            <a:spLocks noChangeArrowheads="1"/>
          </p:cNvSpPr>
          <p:nvPr/>
        </p:nvSpPr>
        <p:spPr bwMode="auto">
          <a:xfrm>
            <a:off x="6019800" y="2438400"/>
            <a:ext cx="1905000" cy="685800"/>
          </a:xfrm>
          <a:prstGeom prst="ellipse">
            <a:avLst/>
          </a:prstGeom>
          <a:noFill/>
          <a:ln w="38100">
            <a:solidFill>
              <a:srgbClr val="F4FF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971800" y="3276600"/>
            <a:ext cx="1301750" cy="457200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Reached</a:t>
            </a:r>
          </a:p>
        </p:txBody>
      </p:sp>
      <p:sp>
        <p:nvSpPr>
          <p:cNvPr id="86026" name="Line 10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9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D6EDD-BAE6-164C-8A6B-5CA062645D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en-US" altLang="ja-JP" sz="4000" b="1" smtClean="0">
                <a:solidFill>
                  <a:schemeClr val="accent2"/>
                </a:solidFill>
              </a:rPr>
              <a:t>Superconducting Magnets </a:t>
            </a:r>
            <a:br>
              <a:rPr lang="en-US" altLang="ja-JP" sz="4000" b="1" smtClean="0">
                <a:solidFill>
                  <a:schemeClr val="accent2"/>
                </a:solidFill>
              </a:rPr>
            </a:br>
            <a:r>
              <a:rPr lang="en-US" altLang="ja-JP" sz="4000" b="1" smtClean="0">
                <a:solidFill>
                  <a:schemeClr val="accent2"/>
                </a:solidFill>
              </a:rPr>
              <a:t>for LHC Experiments in Progress</a:t>
            </a:r>
            <a:endParaRPr lang="en-US" altLang="ja-JP" b="1" smtClean="0">
              <a:solidFill>
                <a:schemeClr val="accent2"/>
              </a:solidFill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4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graphicFrame>
        <p:nvGraphicFramePr>
          <p:cNvPr id="55300" name="Object 5"/>
          <p:cNvGraphicFramePr>
            <a:graphicFrameLocks noChangeAspect="1"/>
          </p:cNvGraphicFramePr>
          <p:nvPr/>
        </p:nvGraphicFramePr>
        <p:xfrm>
          <a:off x="2895600" y="4648200"/>
          <a:ext cx="35052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文書" r:id="rId3" imgW="9460317" imgH="6476190" progId="Word.Document.8">
                  <p:embed/>
                </p:oleObj>
              </mc:Choice>
              <mc:Fallback>
                <p:oleObj name="文書" r:id="rId3" imgW="9460317" imgH="647619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648200"/>
                        <a:ext cx="35052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10"/>
          <p:cNvGraphicFramePr>
            <a:graphicFrameLocks noChangeAspect="1"/>
          </p:cNvGraphicFramePr>
          <p:nvPr/>
        </p:nvGraphicFramePr>
        <p:xfrm>
          <a:off x="304800" y="1828800"/>
          <a:ext cx="3581400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文書" r:id="rId5" imgW="14196825" imgH="10298413" progId="Word.Document.8">
                  <p:embed/>
                </p:oleObj>
              </mc:Choice>
              <mc:Fallback>
                <p:oleObj name="文書" r:id="rId5" imgW="14196825" imgH="1029841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28800"/>
                        <a:ext cx="3581400" cy="263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2667000" y="3810000"/>
            <a:ext cx="2006600" cy="671513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smtClean="0">
                <a:solidFill>
                  <a:srgbClr val="F3022E"/>
                </a:solidFill>
              </a:rPr>
              <a:t>ATLAS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800" b="1" smtClean="0">
                <a:solidFill>
                  <a:srgbClr val="F3022E"/>
                </a:solidFill>
              </a:rPr>
              <a:t>(H. Ten Kate et al)</a:t>
            </a:r>
            <a:endParaRPr lang="en-US" altLang="ja-JP" sz="2000" b="1" smtClean="0">
              <a:solidFill>
                <a:srgbClr val="F3022E"/>
              </a:solidFill>
            </a:endParaRPr>
          </a:p>
        </p:txBody>
      </p:sp>
      <p:sp>
        <p:nvSpPr>
          <p:cNvPr id="115731" name="Text Box 19"/>
          <p:cNvSpPr txBox="1">
            <a:spLocks noChangeArrowheads="1"/>
          </p:cNvSpPr>
          <p:nvPr/>
        </p:nvSpPr>
        <p:spPr bwMode="auto">
          <a:xfrm>
            <a:off x="228600" y="4572000"/>
            <a:ext cx="22860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Alice </a:t>
            </a:r>
            <a:r>
              <a:rPr lang="en-US" altLang="ja-JP" sz="16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(Resistive Coil)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D. Swoboda et al.,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6477000" y="4572000"/>
            <a:ext cx="23622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LHCb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 sz="16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(ResistiveCoil)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J. Andre, W. Flegel et al., </a:t>
            </a:r>
          </a:p>
        </p:txBody>
      </p:sp>
      <p:pic>
        <p:nvPicPr>
          <p:cNvPr id="115733" name="Picture 21" descr="CMS.psd                                                        0004785CMacintosh HD                   B7472E7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429000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34" name="Line 22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5105400" y="3810000"/>
            <a:ext cx="1905000" cy="671513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CMS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>
                <a:solidFill>
                  <a:srgbClr val="F3022E"/>
                </a:solidFill>
                <a:latin typeface="Times" charset="0"/>
                <a:ea typeface="Osaka" charset="0"/>
                <a:cs typeface="Osaka" charset="0"/>
              </a:rPr>
              <a:t>(A. Herve et al)</a:t>
            </a:r>
          </a:p>
        </p:txBody>
      </p:sp>
      <p:pic>
        <p:nvPicPr>
          <p:cNvPr id="55308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57800"/>
            <a:ext cx="1905000" cy="1335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25" descr="AliceA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7"/>
          <a:stretch>
            <a:fillRect/>
          </a:stretch>
        </p:blipFill>
        <p:spPr bwMode="auto">
          <a:xfrm>
            <a:off x="533400" y="5257800"/>
            <a:ext cx="1714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61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C059-08BC-8841-ABB8-131C2C523B1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rgbClr val="0000FF"/>
                </a:solidFill>
              </a:rPr>
              <a:t>Wall Thickness / Material</a:t>
            </a:r>
            <a:endParaRPr lang="en-US" altLang="ja-JP" smtClean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7086600" cy="43434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Magnetic Field: 	rot B = µ</a:t>
            </a:r>
            <a:r>
              <a:rPr lang="en-US" altLang="ja-JP" sz="2400" baseline="-25000" smtClean="0"/>
              <a:t>0</a:t>
            </a:r>
            <a:r>
              <a:rPr lang="en-US" altLang="ja-JP" sz="2400" smtClean="0"/>
              <a:t>J 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Stored Energy: 	E = 1/2µ</a:t>
            </a:r>
            <a:r>
              <a:rPr lang="en-US" altLang="ja-JP" sz="2400" baseline="-25000" smtClean="0"/>
              <a:t>0</a:t>
            </a:r>
            <a:r>
              <a:rPr lang="en-US" altLang="ja-JP" sz="2400" smtClean="0"/>
              <a:t> ∫ B</a:t>
            </a:r>
            <a:r>
              <a:rPr lang="en-US" altLang="ja-JP" sz="2400" baseline="30000" smtClean="0"/>
              <a:t>2</a:t>
            </a:r>
            <a:r>
              <a:rPr lang="en-US" altLang="ja-JP" sz="2400" smtClean="0"/>
              <a:t> dv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Coil Mass: 		M = V</a:t>
            </a:r>
            <a:r>
              <a:rPr lang="en-US" altLang="ja-JP" sz="2400" baseline="-25000" smtClean="0"/>
              <a:t>coil</a:t>
            </a:r>
            <a:r>
              <a:rPr lang="en-US" altLang="ja-JP" sz="2400" smtClean="0">
                <a:latin typeface="Symbol" charset="0"/>
              </a:rPr>
              <a:t> </a:t>
            </a:r>
            <a:r>
              <a:rPr lang="en-US" altLang="ja-JP" sz="2400" smtClean="0"/>
              <a:t> </a:t>
            </a:r>
            <a:r>
              <a:rPr lang="en-US" altLang="ja-JP" sz="2400" smtClean="0">
                <a:latin typeface="Symbol" charset="0"/>
              </a:rPr>
              <a:t>g</a:t>
            </a:r>
            <a:endParaRPr lang="en-US" altLang="ja-JP" sz="2400" smtClean="0"/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Pressure: 		p = B</a:t>
            </a:r>
            <a:r>
              <a:rPr lang="en-US" altLang="ja-JP" sz="2400" baseline="30000" smtClean="0"/>
              <a:t>2</a:t>
            </a:r>
            <a:r>
              <a:rPr lang="en-US" altLang="ja-JP" sz="2400" smtClean="0"/>
              <a:t>/2µ</a:t>
            </a:r>
            <a:r>
              <a:rPr lang="en-US" altLang="ja-JP" sz="2400" baseline="-25000" smtClean="0"/>
              <a:t>0</a:t>
            </a:r>
            <a:endParaRPr lang="en-US" altLang="ja-JP" sz="2400" smtClean="0"/>
          </a:p>
          <a:p>
            <a:pPr>
              <a:lnSpc>
                <a:spcPct val="110000"/>
              </a:lnSpc>
              <a:defRPr/>
            </a:pPr>
            <a:r>
              <a:rPr lang="en-US" altLang="ja-JP" sz="2400" smtClean="0"/>
              <a:t>Hoop Stress:	</a:t>
            </a:r>
            <a:r>
              <a:rPr lang="en-US" altLang="ja-JP" sz="2400" smtClean="0">
                <a:latin typeface="Symbol" charset="0"/>
              </a:rPr>
              <a:t>s</a:t>
            </a:r>
            <a:r>
              <a:rPr lang="en-US" altLang="ja-JP" sz="2400" baseline="-25000" smtClean="0"/>
              <a:t>hoop</a:t>
            </a:r>
            <a:r>
              <a:rPr lang="en-US" altLang="ja-JP" sz="2400" smtClean="0"/>
              <a:t> = (R/t) • p </a:t>
            </a:r>
          </a:p>
          <a:p>
            <a:pPr>
              <a:lnSpc>
                <a:spcPct val="110000"/>
              </a:lnSpc>
              <a:defRPr/>
            </a:pPr>
            <a:r>
              <a:rPr lang="en-US" altLang="ja-JP" sz="2400" b="1" smtClean="0">
                <a:solidFill>
                  <a:srgbClr val="F3022E"/>
                </a:solidFill>
              </a:rPr>
              <a:t>Wall thickness:	t = </a:t>
            </a:r>
            <a:r>
              <a:rPr lang="en-US" altLang="ja-JP" sz="2400" b="1" smtClean="0"/>
              <a:t>(R/</a:t>
            </a:r>
            <a:r>
              <a:rPr lang="en-US" altLang="ja-JP" sz="2400" b="1" smtClean="0">
                <a:latin typeface="Symbol" charset="0"/>
              </a:rPr>
              <a:t>s</a:t>
            </a:r>
            <a:r>
              <a:rPr lang="en-US" altLang="ja-JP" sz="2400" b="1" baseline="-25000" smtClean="0">
                <a:latin typeface="Times New Roman" charset="0"/>
              </a:rPr>
              <a:t>h</a:t>
            </a:r>
            <a:r>
              <a:rPr lang="en-US" altLang="ja-JP" sz="2400" b="1" smtClean="0"/>
              <a:t>)  • p =</a:t>
            </a:r>
            <a:r>
              <a:rPr lang="en-US" altLang="ja-JP" sz="2400" b="1" smtClean="0">
                <a:solidFill>
                  <a:srgbClr val="F3022E"/>
                </a:solidFill>
              </a:rPr>
              <a:t> (R/</a:t>
            </a:r>
            <a:r>
              <a:rPr lang="en-US" altLang="ja-JP" sz="2400" b="1" smtClean="0">
                <a:solidFill>
                  <a:srgbClr val="F3022E"/>
                </a:solidFill>
                <a:latin typeface="Symbol" charset="0"/>
              </a:rPr>
              <a:t>s</a:t>
            </a:r>
            <a:r>
              <a:rPr lang="en-US" altLang="ja-JP" sz="2400" b="1" baseline="-25000" smtClean="0">
                <a:solidFill>
                  <a:srgbClr val="F3022E"/>
                </a:solidFill>
                <a:latin typeface="Times New Roman" charset="0"/>
              </a:rPr>
              <a:t>h</a:t>
            </a:r>
            <a:r>
              <a:rPr lang="en-US" altLang="ja-JP" sz="2400" b="1" smtClean="0">
                <a:solidFill>
                  <a:srgbClr val="F3022E"/>
                </a:solidFill>
              </a:rPr>
              <a:t>)  • B</a:t>
            </a:r>
            <a:r>
              <a:rPr lang="en-US" altLang="ja-JP" sz="2400" b="1" baseline="30000" smtClean="0">
                <a:solidFill>
                  <a:srgbClr val="F3022E"/>
                </a:solidFill>
              </a:rPr>
              <a:t>2</a:t>
            </a:r>
            <a:r>
              <a:rPr lang="en-US" altLang="ja-JP" sz="2400" b="1" smtClean="0">
                <a:solidFill>
                  <a:srgbClr val="F3022E"/>
                </a:solidFill>
              </a:rPr>
              <a:t>/2µ</a:t>
            </a:r>
            <a:r>
              <a:rPr lang="en-US" altLang="ja-JP" sz="2400" b="1" baseline="-25000" smtClean="0">
                <a:solidFill>
                  <a:srgbClr val="F3022E"/>
                </a:solidFill>
              </a:rPr>
              <a:t>0</a:t>
            </a:r>
            <a:r>
              <a:rPr lang="en-US" altLang="ja-JP" sz="2400" baseline="-25000" smtClean="0"/>
              <a:t> </a:t>
            </a:r>
            <a:endParaRPr lang="en-US" altLang="ja-JP" sz="2400" b="1" smtClean="0">
              <a:solidFill>
                <a:srgbClr val="F3022E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ja-JP" sz="2400" b="1" smtClean="0"/>
              <a:t>E/M ratio:  	E/M = (B</a:t>
            </a:r>
            <a:r>
              <a:rPr lang="en-US" altLang="ja-JP" sz="2400" b="1" baseline="30000" smtClean="0"/>
              <a:t>2</a:t>
            </a:r>
            <a:r>
              <a:rPr lang="en-US" altLang="ja-JP" sz="2400" b="1" smtClean="0"/>
              <a:t>/2µ</a:t>
            </a:r>
            <a:r>
              <a:rPr lang="en-US" altLang="ja-JP" sz="2400" b="1" baseline="-25000" smtClean="0">
                <a:latin typeface="Times New Roman" charset="0"/>
              </a:rPr>
              <a:t>0</a:t>
            </a:r>
            <a:r>
              <a:rPr lang="en-US" altLang="ja-JP" sz="2400" b="1" smtClean="0"/>
              <a:t>) • R/2</a:t>
            </a:r>
            <a:r>
              <a:rPr lang="en-US" altLang="ja-JP" sz="2400" b="1" smtClean="0">
                <a:latin typeface="Symbol" charset="0"/>
              </a:rPr>
              <a:t>g</a:t>
            </a:r>
            <a:r>
              <a:rPr lang="en-US" altLang="ja-JP" sz="2400" b="1" smtClean="0"/>
              <a:t>   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en-US" altLang="ja-JP" sz="2400" b="1" smtClean="0"/>
              <a:t> 					= </a:t>
            </a:r>
            <a:r>
              <a:rPr lang="en-US" altLang="ja-JP" sz="2400" b="1" smtClean="0">
                <a:latin typeface="Symbol" charset="0"/>
              </a:rPr>
              <a:t>s</a:t>
            </a:r>
            <a:r>
              <a:rPr lang="en-US" altLang="ja-JP" sz="2400" b="1" baseline="-25000" smtClean="0"/>
              <a:t>h</a:t>
            </a:r>
            <a:r>
              <a:rPr lang="en-US" altLang="ja-JP" sz="2400" b="1" smtClean="0"/>
              <a:t>/2</a:t>
            </a:r>
            <a:r>
              <a:rPr lang="en-US" altLang="ja-JP" sz="2400" b="1" smtClean="0">
                <a:latin typeface="Symbol" charset="0"/>
              </a:rPr>
              <a:t>g</a:t>
            </a:r>
          </a:p>
        </p:txBody>
      </p:sp>
      <p:sp>
        <p:nvSpPr>
          <p:cNvPr id="374788" name="Rectangle 4"/>
          <p:cNvSpPr>
            <a:spLocks noChangeArrowheads="1"/>
          </p:cNvSpPr>
          <p:nvPr/>
        </p:nvSpPr>
        <p:spPr bwMode="auto">
          <a:xfrm>
            <a:off x="6172200" y="2362200"/>
            <a:ext cx="2819400" cy="20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B: 		magnetic field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µ</a:t>
            </a:r>
            <a:r>
              <a:rPr lang="en-US" altLang="ja-JP" sz="14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0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		permeability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V</a:t>
            </a:r>
            <a:r>
              <a:rPr lang="en-US" altLang="ja-JP" sz="14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field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	</a:t>
            </a:r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magnetic volume</a:t>
            </a:r>
            <a:endParaRPr lang="en-US" altLang="ja-JP" sz="1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V</a:t>
            </a:r>
            <a:r>
              <a:rPr lang="en-US" altLang="ja-JP" sz="14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coil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 	coil volume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Symbol" charset="0"/>
                <a:ea typeface="Osaka" charset="0"/>
                <a:cs typeface="Osaka" charset="0"/>
              </a:rPr>
              <a:t>g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		effective density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Symbol" charset="0"/>
                <a:ea typeface="Osaka" charset="0"/>
                <a:cs typeface="Osaka" charset="0"/>
              </a:rPr>
              <a:t>s</a:t>
            </a:r>
            <a:r>
              <a:rPr lang="en-US" altLang="ja-JP" sz="1400" baseline="-250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hoop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:  	hoop stress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R: 		coil radius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t: 		coil thickness</a:t>
            </a:r>
          </a:p>
        </p:txBody>
      </p:sp>
      <p:sp>
        <p:nvSpPr>
          <p:cNvPr id="374790" name="Line 6"/>
          <p:cNvSpPr>
            <a:spLocks noChangeShapeType="1"/>
          </p:cNvSpPr>
          <p:nvPr/>
        </p:nvSpPr>
        <p:spPr bwMode="auto">
          <a:xfrm>
            <a:off x="762000" y="17526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7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F58A-E8AB-BC45-A2BC-43E8337A73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685800" y="762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>
                <a:solidFill>
                  <a:srgbClr val="333399"/>
                </a:solidFill>
                <a:latin typeface="Times" charset="0"/>
                <a:ea typeface="Osaka" charset="0"/>
                <a:cs typeface="Osaka" charset="0"/>
              </a:rPr>
              <a:t>Superconducting Detector Magnets at LHC</a:t>
            </a:r>
            <a:endParaRPr lang="en-US" altLang="ja-JP" sz="5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609600" y="1676400"/>
            <a:ext cx="8229600" cy="3733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Experiment	B	R 	E	E/M	Remark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		[T]	[m]	[GJ]	[kJ/kg]</a:t>
            </a:r>
            <a:endParaRPr lang="en-US" altLang="ja-JP" sz="2000" b="1">
              <a:solidFill>
                <a:srgbClr val="000000"/>
              </a:solidFill>
              <a:latin typeface="Times" charset="0"/>
              <a:ea typeface="平成明朝" charset="0"/>
              <a:cs typeface="平成明朝" charset="0"/>
            </a:endParaRPr>
          </a:p>
          <a:p>
            <a:pPr marL="1143000" lvl="2" indent="-2286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ja-JP" sz="1600" b="1">
              <a:solidFill>
                <a:srgbClr val="04A111"/>
              </a:solidFill>
              <a:latin typeface="Times" charset="0"/>
              <a:ea typeface="平成明朝" charset="0"/>
              <a:cs typeface="平成明朝" charset="0"/>
            </a:endParaRP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8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ATLAS</a:t>
            </a:r>
            <a:r>
              <a:rPr lang="en-US" altLang="ja-JP">
                <a:solidFill>
                  <a:srgbClr val="333399"/>
                </a:solidFill>
                <a:latin typeface="Times" charset="0"/>
                <a:ea typeface="平成明朝" charset="0"/>
                <a:cs typeface="平成明朝" charset="0"/>
              </a:rPr>
              <a:t>	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4A111"/>
                </a:solidFill>
                <a:latin typeface="Times" charset="0"/>
                <a:ea typeface="平成明朝" charset="0"/>
                <a:cs typeface="平成明朝" charset="0"/>
              </a:rPr>
              <a:t>  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CS   		2.0</a:t>
            </a:r>
            <a:r>
              <a:rPr lang="en-US" altLang="ja-JP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(2.1)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1.25	0.04	</a:t>
            </a:r>
            <a:r>
              <a:rPr lang="en-US" altLang="ja-JP" sz="24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7 </a:t>
            </a:r>
            <a:r>
              <a:rPr lang="en-US" altLang="ja-JP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(8.1)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</a:t>
            </a:r>
            <a:r>
              <a:rPr lang="en-US" altLang="ja-JP" sz="20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High-St. Al, no-cryo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 b="1">
                <a:solidFill>
                  <a:srgbClr val="04A111"/>
                </a:solidFill>
                <a:latin typeface="Times" charset="0"/>
                <a:ea typeface="平成明朝" charset="0"/>
                <a:cs typeface="平成明朝" charset="0"/>
              </a:rPr>
              <a:t>							</a:t>
            </a:r>
            <a:r>
              <a:rPr lang="en-US" altLang="ja-JP" sz="20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Thin</a:t>
            </a:r>
            <a:r>
              <a:rPr lang="en-US" altLang="ja-JP" sz="2000" b="1">
                <a:solidFill>
                  <a:srgbClr val="04A111"/>
                </a:solidFill>
                <a:latin typeface="Times" charset="0"/>
                <a:ea typeface="平成明朝" charset="0"/>
                <a:cs typeface="平成明朝" charset="0"/>
              </a:rPr>
              <a:t> solenoid (0.7 Xo)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  BT 		~1		1.08	3	</a:t>
            </a:r>
            <a:r>
              <a:rPr lang="en-US" altLang="ja-JP" sz="28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8 split, </a:t>
            </a:r>
            <a:r>
              <a:rPr lang="en-US" altLang="ja-JP" sz="28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Largest 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平成明朝" charset="0"/>
              <a:cs typeface="平成明朝" charset="0"/>
            </a:endParaRP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  ET 		~1		</a:t>
            </a:r>
            <a:r>
              <a:rPr lang="en-US" altLang="ja-JP" sz="20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2x0.25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1.6	</a:t>
            </a:r>
            <a:r>
              <a:rPr lang="en-US" altLang="ja-JP" sz="2400" b="1">
                <a:solidFill>
                  <a:srgbClr val="0000FF"/>
                </a:solidFill>
                <a:latin typeface="Times" charset="0"/>
                <a:ea typeface="平成明朝" charset="0"/>
                <a:cs typeface="平成明朝" charset="0"/>
              </a:rPr>
              <a:t>Single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 cold mass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ja-JP" sz="2400">
              <a:solidFill>
                <a:srgbClr val="000000"/>
              </a:solidFill>
              <a:latin typeface="Times" charset="0"/>
              <a:ea typeface="平成明朝" charset="0"/>
              <a:cs typeface="平成明朝" charset="0"/>
            </a:endParaRPr>
          </a:p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8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CMS	</a:t>
            </a:r>
            <a:r>
              <a:rPr lang="en-US" altLang="ja-JP" sz="2800">
                <a:solidFill>
                  <a:srgbClr val="333399"/>
                </a:solidFill>
                <a:latin typeface="Times" charset="0"/>
                <a:ea typeface="平成明朝" charset="0"/>
                <a:cs typeface="平成明朝" charset="0"/>
              </a:rPr>
              <a:t>	</a:t>
            </a:r>
            <a:r>
              <a:rPr lang="en-US" altLang="ja-JP" sz="2400" b="1">
                <a:solidFill>
                  <a:srgbClr val="F3022E"/>
                </a:solidFill>
                <a:latin typeface="Times" charset="0"/>
                <a:ea typeface="平成明朝" charset="0"/>
                <a:cs typeface="平成明朝" charset="0"/>
              </a:rPr>
              <a:t>4.0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3.2	</a:t>
            </a:r>
            <a:r>
              <a:rPr lang="en-US" altLang="ja-JP" sz="2400" b="1">
                <a:solidFill>
                  <a:srgbClr val="0000FF"/>
                </a:solidFill>
                <a:latin typeface="Times" charset="0"/>
                <a:ea typeface="平成明朝" charset="0"/>
                <a:cs typeface="平成明朝" charset="0"/>
              </a:rPr>
              <a:t>2.6</a:t>
            </a: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平成明朝" charset="0"/>
                <a:cs typeface="平成明朝" charset="0"/>
              </a:rPr>
              <a:t>	12 	Hybrid-conductor</a:t>
            </a:r>
            <a:endParaRPr lang="ja-JP" altLang="ja-JP" sz="3200" b="1">
              <a:solidFill>
                <a:srgbClr val="000000"/>
              </a:solidFill>
              <a:latin typeface="Times" charset="0"/>
              <a:ea typeface="平成明朝" charset="0"/>
              <a:cs typeface="平成明朝" charset="0"/>
            </a:endParaRPr>
          </a:p>
        </p:txBody>
      </p:sp>
      <p:sp>
        <p:nvSpPr>
          <p:cNvPr id="186372" name="Line 4"/>
          <p:cNvSpPr>
            <a:spLocks noChangeShapeType="1"/>
          </p:cNvSpPr>
          <p:nvPr/>
        </p:nvSpPr>
        <p:spPr bwMode="auto">
          <a:xfrm>
            <a:off x="609600" y="2438400"/>
            <a:ext cx="822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>
            <a:off x="609600" y="14478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3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9257F-E4B1-874A-AF16-C9DCDDDC137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/>
          <a:p>
            <a:pPr>
              <a:defRPr/>
            </a:pPr>
            <a:r>
              <a:rPr lang="en-US" altLang="ja-JP" sz="4000" b="1" smtClean="0">
                <a:solidFill>
                  <a:srgbClr val="0000FF"/>
                </a:solidFill>
              </a:rPr>
              <a:t>CMS:  Solenoidal Field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endParaRPr lang="en-US" altLang="ja-JP" sz="200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419600" cy="4800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lnSpc>
                <a:spcPct val="90000"/>
              </a:lnSpc>
              <a:defRPr/>
            </a:pPr>
            <a:r>
              <a:rPr lang="en-US" altLang="ja-JP" sz="2800" smtClean="0"/>
              <a:t>Axial, Uniform Field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smtClean="0"/>
              <a:t>Self Supporting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smtClean="0"/>
              <a:t>Iron Return Yoke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 smtClean="0"/>
              <a:t>Field inside the solenoid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sz="2400" smtClean="0"/>
              <a:t>Sagitta measurement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b="1" smtClean="0">
                <a:solidFill>
                  <a:srgbClr val="F3022E"/>
                </a:solidFill>
              </a:rPr>
              <a:t>dp/p ~  {B • R</a:t>
            </a:r>
            <a:r>
              <a:rPr lang="en-US" altLang="ja-JP" b="1" baseline="30000" smtClean="0">
                <a:solidFill>
                  <a:srgbClr val="F3022E"/>
                </a:solidFill>
              </a:rPr>
              <a:t>2</a:t>
            </a:r>
            <a:r>
              <a:rPr lang="en-US" altLang="ja-JP" b="1" smtClean="0">
                <a:solidFill>
                  <a:srgbClr val="F3022E"/>
                </a:solidFill>
              </a:rPr>
              <a:t>}</a:t>
            </a:r>
            <a:r>
              <a:rPr lang="en-US" altLang="ja-JP" b="1" baseline="30000" smtClean="0">
                <a:solidFill>
                  <a:srgbClr val="F3022E"/>
                </a:solidFill>
              </a:rPr>
              <a:t>-1</a:t>
            </a:r>
            <a:r>
              <a:rPr lang="en-US" altLang="ja-JP" b="1" smtClean="0">
                <a:solidFill>
                  <a:srgbClr val="F3022E"/>
                </a:solidFill>
              </a:rPr>
              <a:t>  </a:t>
            </a:r>
          </a:p>
          <a:p>
            <a:pPr>
              <a:lnSpc>
                <a:spcPct val="90000"/>
              </a:lnSpc>
              <a:defRPr/>
            </a:pPr>
            <a:endParaRPr lang="en-US" altLang="ja-JP" sz="2800" smtClean="0">
              <a:solidFill>
                <a:srgbClr val="F3022E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ja-JP" sz="2800" smtClean="0"/>
              <a:t>Deflection angle outside the solenoid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ja-JP" b="1" smtClean="0">
                <a:solidFill>
                  <a:schemeClr val="hlink"/>
                </a:solidFill>
              </a:rPr>
              <a:t>dp/p ~ {B • R} </a:t>
            </a:r>
            <a:r>
              <a:rPr lang="en-US" altLang="ja-JP" b="1" baseline="30000" smtClean="0">
                <a:solidFill>
                  <a:schemeClr val="hlink"/>
                </a:solidFill>
              </a:rPr>
              <a:t>-1</a:t>
            </a:r>
            <a:r>
              <a:rPr lang="en-US" altLang="ja-JP" sz="2000" b="1" smtClean="0">
                <a:solidFill>
                  <a:schemeClr val="hlink"/>
                </a:solidFill>
              </a:rPr>
              <a:t>   </a:t>
            </a:r>
          </a:p>
        </p:txBody>
      </p:sp>
      <p:pic>
        <p:nvPicPr>
          <p:cNvPr id="57348" name="Picture 13" descr="CMS-Xsect003.tif                                               0004F33AMacintosh HD                   B7472E7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0858" r="10046" b="21716"/>
          <a:stretch>
            <a:fillRect/>
          </a:stretch>
        </p:blipFill>
        <p:spPr bwMode="auto">
          <a:xfrm>
            <a:off x="5105400" y="2362200"/>
            <a:ext cx="3059113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4" name="Line 14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14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58833-1510-004F-B552-7A3F524E45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CMS</a:t>
            </a:r>
          </a:p>
        </p:txBody>
      </p:sp>
      <p:pic>
        <p:nvPicPr>
          <p:cNvPr id="178179" name="Picture 3" descr="CMS.JPEG                                                       0000F7B6Macintosh HD                   B191BFFC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3886200" cy="2470150"/>
          </a:xfrm>
        </p:spPr>
      </p:pic>
      <p:pic>
        <p:nvPicPr>
          <p:cNvPr id="178180" name="Picture 4" descr="Vue gen bobine2.jpg                                            0000F7B6Macintosh HD                   B191BFFC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343400"/>
            <a:ext cx="3352800" cy="2514600"/>
          </a:xfrm>
        </p:spPr>
      </p:pic>
      <p:pic>
        <p:nvPicPr>
          <p:cNvPr id="178181" name="Picture 5" descr="Coupe CMS FK.tif                                               0000F7B6Macintosh HD                   B191BFFC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5105400"/>
            <a:ext cx="1368425" cy="1524000"/>
          </a:xfrm>
        </p:spPr>
      </p:pic>
      <p:pic>
        <p:nvPicPr>
          <p:cNvPr id="178184" name="Picture 8" descr="Barrels&amp;Endcaps.jpg                                            0004785CMacintosh HD                   B7472E7A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447800"/>
            <a:ext cx="3048000" cy="2439988"/>
          </a:xfrm>
        </p:spPr>
      </p:pic>
      <p:pic>
        <p:nvPicPr>
          <p:cNvPr id="178185" name="Picture 9" descr="E:\DEPOSITO\CMS\winding\photos\20_02_03\winding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21939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186" name="Picture 10" descr="&#10;CB-2_CB-1.jpg                                                  0004785CMacintosh HD                   B7472E7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4859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87" name="Line 11"/>
          <p:cNvSpPr>
            <a:spLocks noChangeShapeType="1"/>
          </p:cNvSpPr>
          <p:nvPr/>
        </p:nvSpPr>
        <p:spPr bwMode="auto">
          <a:xfrm>
            <a:off x="609600" y="1219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8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423C8-C96A-934D-AE6E-45C68A8FF23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/>
          <a:p>
            <a:pPr>
              <a:defRPr/>
            </a:pPr>
            <a:r>
              <a:rPr lang="ja-JP" altLang="en-US" sz="4000" smtClean="0"/>
              <a:t>　　</a:t>
            </a:r>
            <a:r>
              <a:rPr lang="en-US" altLang="ja-JP" sz="4000" b="1" smtClean="0">
                <a:solidFill>
                  <a:srgbClr val="0000FF"/>
                </a:solidFill>
              </a:rPr>
              <a:t>ATLAS:  Toroidal Field</a:t>
            </a:r>
            <a:r>
              <a:rPr lang="en-US" altLang="ja-JP" sz="4000" smtClean="0"/>
              <a:t/>
            </a:r>
            <a:br>
              <a:rPr lang="en-US" altLang="ja-JP" sz="4000" smtClean="0"/>
            </a:br>
            <a:endParaRPr lang="en-US" altLang="ja-JP" sz="2000" smtClean="0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343400" cy="42672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>
                <a:solidFill>
                  <a:schemeClr val="hlink"/>
                </a:solidFill>
              </a:rPr>
              <a:t>Self Closed Field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>
                <a:solidFill>
                  <a:schemeClr val="hlink"/>
                </a:solidFill>
              </a:rPr>
              <a:t>   Field only at Detector Region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ja-JP" sz="2000" b="1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Field : proportional to R</a:t>
            </a:r>
            <a:r>
              <a:rPr lang="en-US" altLang="ja-JP" sz="2000" b="1" baseline="30000" smtClean="0"/>
              <a:t>-1</a:t>
            </a:r>
            <a:endParaRPr lang="en-US" altLang="ja-JP" sz="2000" b="1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   6~ 8 coils in practical design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   Largre field in the coil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ja-JP" sz="2000" b="1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Sophisticated  support structure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   to keep self balance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ja-JP" sz="2000" b="1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/>
              <a:t>Saggita and deflection</a:t>
            </a:r>
            <a:endParaRPr lang="en-US" altLang="ja-JP" sz="1400" smtClean="0"/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ja-JP" sz="2000" b="1" smtClean="0">
                <a:solidFill>
                  <a:srgbClr val="F3022E"/>
                </a:solidFill>
              </a:rPr>
              <a:t>dp/p ~ {B</a:t>
            </a:r>
            <a:r>
              <a:rPr lang="en-US" altLang="ja-JP" sz="2000" b="1" baseline="-25000" smtClean="0">
                <a:solidFill>
                  <a:srgbClr val="F3022E"/>
                </a:solidFill>
                <a:latin typeface="Symbol" charset="0"/>
              </a:rPr>
              <a:t>f</a:t>
            </a:r>
            <a:r>
              <a:rPr lang="en-US" altLang="ja-JP" sz="2000" b="1" smtClean="0">
                <a:solidFill>
                  <a:srgbClr val="F3022E"/>
                </a:solidFill>
              </a:rPr>
              <a:t>•R</a:t>
            </a:r>
            <a:r>
              <a:rPr lang="en-US" altLang="ja-JP" sz="2000" b="1" baseline="-25000" smtClean="0">
                <a:solidFill>
                  <a:srgbClr val="F3022E"/>
                </a:solidFill>
              </a:rPr>
              <a:t>i</a:t>
            </a:r>
            <a:r>
              <a:rPr lang="en-US" altLang="ja-JP" sz="2000" b="1" smtClean="0">
                <a:solidFill>
                  <a:srgbClr val="F3022E"/>
                </a:solidFill>
              </a:rPr>
              <a:t> • ln(R</a:t>
            </a:r>
            <a:r>
              <a:rPr lang="en-US" altLang="ja-JP" sz="2000" b="1" baseline="-25000" smtClean="0">
                <a:solidFill>
                  <a:srgbClr val="F3022E"/>
                </a:solidFill>
              </a:rPr>
              <a:t>i</a:t>
            </a:r>
            <a:r>
              <a:rPr lang="en-US" altLang="ja-JP" sz="2000" b="1" smtClean="0">
                <a:solidFill>
                  <a:srgbClr val="F3022E"/>
                </a:solidFill>
              </a:rPr>
              <a:t>/R</a:t>
            </a:r>
            <a:r>
              <a:rPr lang="en-US" altLang="ja-JP" sz="2000" b="1" baseline="-25000" smtClean="0">
                <a:solidFill>
                  <a:srgbClr val="F3022E"/>
                </a:solidFill>
              </a:rPr>
              <a:t>o</a:t>
            </a:r>
            <a:r>
              <a:rPr lang="en-US" altLang="ja-JP" sz="2000" b="1" smtClean="0">
                <a:solidFill>
                  <a:srgbClr val="F3022E"/>
                </a:solidFill>
              </a:rPr>
              <a:t>) / sin </a:t>
            </a:r>
            <a:r>
              <a:rPr lang="en-US" altLang="ja-JP" sz="2000" b="1" smtClean="0">
                <a:solidFill>
                  <a:srgbClr val="F3022E"/>
                </a:solidFill>
                <a:latin typeface="Symbol" charset="0"/>
              </a:rPr>
              <a:t>q</a:t>
            </a:r>
            <a:r>
              <a:rPr lang="en-US" altLang="ja-JP" sz="2000" b="1" smtClean="0">
                <a:solidFill>
                  <a:srgbClr val="F3022E"/>
                </a:solidFill>
              </a:rPr>
              <a:t> }</a:t>
            </a:r>
            <a:r>
              <a:rPr lang="en-US" altLang="ja-JP" sz="2000" b="1" baseline="30000" smtClean="0">
                <a:solidFill>
                  <a:srgbClr val="F3022E"/>
                </a:solidFill>
              </a:rPr>
              <a:t>-1</a:t>
            </a:r>
            <a:r>
              <a:rPr lang="en-US" altLang="ja-JP" sz="1800" b="1" smtClean="0">
                <a:solidFill>
                  <a:srgbClr val="F3022E"/>
                </a:solidFill>
              </a:rPr>
              <a:t> </a:t>
            </a: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4572000" y="4191000"/>
            <a:ext cx="4064000" cy="1543050"/>
            <a:chOff x="2784" y="2016"/>
            <a:chExt cx="2560" cy="972"/>
          </a:xfrm>
        </p:grpSpPr>
        <p:grpSp>
          <p:nvGrpSpPr>
            <p:cNvPr id="60424" name="Group 5"/>
            <p:cNvGrpSpPr>
              <a:grpSpLocks/>
            </p:cNvGrpSpPr>
            <p:nvPr/>
          </p:nvGrpSpPr>
          <p:grpSpPr bwMode="auto">
            <a:xfrm>
              <a:off x="2784" y="2016"/>
              <a:ext cx="2560" cy="972"/>
              <a:chOff x="640" y="2844"/>
              <a:chExt cx="4416" cy="972"/>
            </a:xfrm>
          </p:grpSpPr>
          <p:sp>
            <p:nvSpPr>
              <p:cNvPr id="261126" name="AutoShape 6"/>
              <p:cNvSpPr>
                <a:spLocks noChangeArrowheads="1"/>
              </p:cNvSpPr>
              <p:nvPr/>
            </p:nvSpPr>
            <p:spPr bwMode="auto">
              <a:xfrm>
                <a:off x="1025" y="3096"/>
                <a:ext cx="1280" cy="72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27" name="Line 7"/>
              <p:cNvSpPr>
                <a:spLocks noChangeShapeType="1"/>
              </p:cNvSpPr>
              <p:nvPr/>
            </p:nvSpPr>
            <p:spPr bwMode="auto">
              <a:xfrm>
                <a:off x="640" y="3456"/>
                <a:ext cx="44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28" name="AutoShape 8"/>
              <p:cNvSpPr>
                <a:spLocks noChangeArrowheads="1"/>
              </p:cNvSpPr>
              <p:nvPr/>
            </p:nvSpPr>
            <p:spPr bwMode="auto">
              <a:xfrm>
                <a:off x="3264" y="3096"/>
                <a:ext cx="1601" cy="216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29" name="AutoShape 9"/>
              <p:cNvSpPr>
                <a:spLocks noChangeArrowheads="1"/>
              </p:cNvSpPr>
              <p:nvPr/>
            </p:nvSpPr>
            <p:spPr bwMode="auto">
              <a:xfrm>
                <a:off x="3264" y="3564"/>
                <a:ext cx="1601" cy="216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30" name="Line 10"/>
              <p:cNvSpPr>
                <a:spLocks noChangeShapeType="1"/>
              </p:cNvSpPr>
              <p:nvPr/>
            </p:nvSpPr>
            <p:spPr bwMode="auto">
              <a:xfrm flipV="1">
                <a:off x="1601" y="2988"/>
                <a:ext cx="831" cy="4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31" name="Line 11"/>
              <p:cNvSpPr>
                <a:spLocks noChangeShapeType="1"/>
              </p:cNvSpPr>
              <p:nvPr/>
            </p:nvSpPr>
            <p:spPr bwMode="auto">
              <a:xfrm flipV="1">
                <a:off x="4031" y="2844"/>
                <a:ext cx="576" cy="6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61132" name="Line 12"/>
              <p:cNvSpPr>
                <a:spLocks noChangeShapeType="1"/>
              </p:cNvSpPr>
              <p:nvPr/>
            </p:nvSpPr>
            <p:spPr bwMode="auto">
              <a:xfrm flipV="1">
                <a:off x="4288" y="2952"/>
                <a:ext cx="704" cy="216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261133" name="Oval 13"/>
            <p:cNvSpPr>
              <a:spLocks noChangeArrowheads="1"/>
            </p:cNvSpPr>
            <p:nvPr/>
          </p:nvSpPr>
          <p:spPr bwMode="auto">
            <a:xfrm>
              <a:off x="4176" y="2256"/>
              <a:ext cx="240" cy="72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Osaka" charset="0"/>
                <a:ea typeface="Osaka" charset="0"/>
                <a:cs typeface="Osaka" charset="0"/>
              </a:endParaRPr>
            </a:p>
          </p:txBody>
        </p:sp>
        <p:sp>
          <p:nvSpPr>
            <p:cNvPr id="261134" name="Oval 14"/>
            <p:cNvSpPr>
              <a:spLocks noChangeArrowheads="1"/>
            </p:cNvSpPr>
            <p:nvPr/>
          </p:nvSpPr>
          <p:spPr bwMode="auto">
            <a:xfrm>
              <a:off x="5088" y="2256"/>
              <a:ext cx="240" cy="72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Osaka" charset="0"/>
                <a:ea typeface="Osaka" charset="0"/>
                <a:cs typeface="Osaka" charset="0"/>
              </a:endParaRPr>
            </a:p>
          </p:txBody>
        </p:sp>
        <p:sp>
          <p:nvSpPr>
            <p:cNvPr id="261135" name="Line 15"/>
            <p:cNvSpPr>
              <a:spLocks noChangeShapeType="1"/>
            </p:cNvSpPr>
            <p:nvPr/>
          </p:nvSpPr>
          <p:spPr bwMode="auto">
            <a:xfrm>
              <a:off x="3264" y="230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36" name="Line 16"/>
            <p:cNvSpPr>
              <a:spLocks noChangeShapeType="1"/>
            </p:cNvSpPr>
            <p:nvPr/>
          </p:nvSpPr>
          <p:spPr bwMode="auto">
            <a:xfrm flipH="1">
              <a:off x="3456" y="2304"/>
              <a:ext cx="4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37" name="Line 17"/>
            <p:cNvSpPr>
              <a:spLocks noChangeShapeType="1"/>
            </p:cNvSpPr>
            <p:nvPr/>
          </p:nvSpPr>
          <p:spPr bwMode="auto">
            <a:xfrm>
              <a:off x="3408" y="2784"/>
              <a:ext cx="96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38" name="Line 18"/>
            <p:cNvSpPr>
              <a:spLocks noChangeShapeType="1"/>
            </p:cNvSpPr>
            <p:nvPr/>
          </p:nvSpPr>
          <p:spPr bwMode="auto">
            <a:xfrm flipH="1">
              <a:off x="3264" y="2784"/>
              <a:ext cx="4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39" name="Line 19"/>
            <p:cNvSpPr>
              <a:spLocks noChangeShapeType="1"/>
            </p:cNvSpPr>
            <p:nvPr/>
          </p:nvSpPr>
          <p:spPr bwMode="auto">
            <a:xfrm flipV="1">
              <a:off x="3552" y="2496"/>
              <a:ext cx="19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40" name="Line 20"/>
            <p:cNvSpPr>
              <a:spLocks noChangeShapeType="1"/>
            </p:cNvSpPr>
            <p:nvPr/>
          </p:nvSpPr>
          <p:spPr bwMode="auto">
            <a:xfrm flipV="1">
              <a:off x="3024" y="2688"/>
              <a:ext cx="19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41" name="Line 21"/>
            <p:cNvSpPr>
              <a:spLocks noChangeShapeType="1"/>
            </p:cNvSpPr>
            <p:nvPr/>
          </p:nvSpPr>
          <p:spPr bwMode="auto">
            <a:xfrm>
              <a:off x="3024" y="2544"/>
              <a:ext cx="19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42" name="Line 22"/>
            <p:cNvSpPr>
              <a:spLocks noChangeShapeType="1"/>
            </p:cNvSpPr>
            <p:nvPr/>
          </p:nvSpPr>
          <p:spPr bwMode="auto">
            <a:xfrm>
              <a:off x="3552" y="2688"/>
              <a:ext cx="19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1143" name="Text Box 23"/>
            <p:cNvSpPr txBox="1">
              <a:spLocks noChangeArrowheads="1"/>
            </p:cNvSpPr>
            <p:nvPr/>
          </p:nvSpPr>
          <p:spPr bwMode="auto">
            <a:xfrm>
              <a:off x="4886" y="2449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>
                  <a:solidFill>
                    <a:srgbClr val="000000"/>
                  </a:solidFill>
                  <a:latin typeface="Symbol" charset="0"/>
                  <a:ea typeface="Osaka" charset="0"/>
                  <a:cs typeface="Osaka" charset="0"/>
                </a:rPr>
                <a:t>q</a:t>
              </a:r>
            </a:p>
          </p:txBody>
        </p:sp>
      </p:grpSp>
      <p:pic>
        <p:nvPicPr>
          <p:cNvPr id="261149" name="Picture 29" descr="\\cern.ch\dfs\Users\r\ruber\ATLAS\Documentation\Posters\MA\ATLAS-MA-coils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52600"/>
            <a:ext cx="3124200" cy="2397125"/>
          </a:xfrm>
        </p:spPr>
      </p:pic>
      <p:sp>
        <p:nvSpPr>
          <p:cNvPr id="261150" name="Text Box 30"/>
          <p:cNvSpPr txBox="1">
            <a:spLocks noChangeArrowheads="1"/>
          </p:cNvSpPr>
          <p:nvPr/>
        </p:nvSpPr>
        <p:spPr bwMode="auto">
          <a:xfrm>
            <a:off x="762000" y="6172200"/>
            <a:ext cx="7772400" cy="457200"/>
          </a:xfrm>
          <a:prstGeom prst="rect">
            <a:avLst/>
          </a:prstGeom>
          <a:solidFill>
            <a:srgbClr val="F4FF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Much Powerful Deflection in forward/backward direction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 </a:t>
            </a:r>
          </a:p>
        </p:txBody>
      </p:sp>
      <p:sp>
        <p:nvSpPr>
          <p:cNvPr id="261151" name="Line 31"/>
          <p:cNvSpPr>
            <a:spLocks noChangeShapeType="1"/>
          </p:cNvSpPr>
          <p:nvPr/>
        </p:nvSpPr>
        <p:spPr bwMode="auto">
          <a:xfrm>
            <a:off x="609600" y="1600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11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6FBCB-33D4-384B-A22B-CC17A2C1547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graphicFrame>
        <p:nvGraphicFramePr>
          <p:cNvPr id="62467" name="Object 2"/>
          <p:cNvGraphicFramePr>
            <a:graphicFrameLocks noChangeAspect="1"/>
          </p:cNvGraphicFramePr>
          <p:nvPr/>
        </p:nvGraphicFramePr>
        <p:xfrm>
          <a:off x="304800" y="762000"/>
          <a:ext cx="5181600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Photo Editor Photo" r:id="rId3" imgW="7542857" imgH="4944165" progId="MSPhotoEd.3">
                  <p:embed/>
                </p:oleObj>
              </mc:Choice>
              <mc:Fallback>
                <p:oleObj name="Photo Editor Photo" r:id="rId3" imgW="7542857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762000"/>
                        <a:ext cx="5181600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6400800" y="152400"/>
            <a:ext cx="1905000" cy="915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ja-JP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width:       44m</a:t>
            </a:r>
            <a:br>
              <a:rPr kumimoji="0" lang="en-US" altLang="ja-JP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</a:br>
            <a:r>
              <a:rPr kumimoji="0" lang="en-US" altLang="ja-JP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diameter:  22m</a:t>
            </a:r>
            <a:br>
              <a:rPr kumimoji="0" lang="en-US" altLang="ja-JP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</a:br>
            <a:r>
              <a:rPr kumimoji="0" lang="en-US" altLang="ja-JP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weight:   7000t</a:t>
            </a:r>
          </a:p>
        </p:txBody>
      </p:sp>
      <p:pic>
        <p:nvPicPr>
          <p:cNvPr id="62469" name="Picture 6" descr="\\cern.ch\dfs\Users\r\ruber\ATLAS\Documentation\Posters\MA\ATLAS-MA-coil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667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C:\Users\ruber\ATLAS\Figures\BT\BT-wind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6" name="Picture 8" descr="BT-003-030117.JPG                                              0004BC7DMacintosh HD                   B7472E7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72" name="Picture 20" descr="T:\MT18\Coil_2_formers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3048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09" name="Picture 21" descr="D:\174-paper\174-Fig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59325"/>
            <a:ext cx="30480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8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3462C-ED41-3D48-B599-385B81E15E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3490" name="Picture 2" descr="\\cern.ch\dfs\Users\r\ruber\ATLAS\CS\Documentation\Illustrations\LAr-Solen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51816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5257800" cy="609600"/>
          </a:xfrm>
        </p:spPr>
        <p:txBody>
          <a:bodyPr/>
          <a:lstStyle/>
          <a:p>
            <a:pPr>
              <a:defRPr/>
            </a:pPr>
            <a:r>
              <a:rPr lang="en-US" altLang="ja-JP" b="1" smtClean="0">
                <a:solidFill>
                  <a:schemeClr val="accent2"/>
                </a:solidFill>
              </a:rPr>
              <a:t>Central Solenoid</a:t>
            </a:r>
            <a:endParaRPr lang="en-US" altLang="ja-JP" smtClean="0"/>
          </a:p>
        </p:txBody>
      </p:sp>
      <p:pic>
        <p:nvPicPr>
          <p:cNvPr id="63492" name="Picture 5" descr="\\cern.ch\dfs\Users\r\ruber\Public\ATLAS\CS\Photos\Toshiba\solenoid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8862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4" name="Picture 6" descr="C:\MT-17\Presentation\picture\巻線断面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13858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494" name="Picture 8" descr="\\cern.ch\dfs\Users\r\ruber\ATLAS\Documentation\Posters\MA\ATLAS-MA-coil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25146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7" name="Line 9"/>
          <p:cNvSpPr>
            <a:spLocks noChangeShapeType="1"/>
          </p:cNvSpPr>
          <p:nvPr/>
        </p:nvSpPr>
        <p:spPr bwMode="auto">
          <a:xfrm>
            <a:off x="609600" y="1219200"/>
            <a:ext cx="784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>
            <a:off x="7267575" y="4800600"/>
            <a:ext cx="1876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Thin coil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High-strength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Al-stabilizer</a:t>
            </a:r>
          </a:p>
        </p:txBody>
      </p:sp>
      <p:sp>
        <p:nvSpPr>
          <p:cNvPr id="314379" name="Line 11"/>
          <p:cNvSpPr>
            <a:spLocks noChangeShapeType="1"/>
          </p:cNvSpPr>
          <p:nvPr/>
        </p:nvSpPr>
        <p:spPr bwMode="auto">
          <a:xfrm flipH="1" flipV="1">
            <a:off x="7239000" y="5029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14380" name="Text Box 12"/>
          <p:cNvSpPr txBox="1">
            <a:spLocks noChangeArrowheads="1"/>
          </p:cNvSpPr>
          <p:nvPr/>
        </p:nvSpPr>
        <p:spPr bwMode="auto">
          <a:xfrm>
            <a:off x="6842125" y="6156325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30 mm</a:t>
            </a:r>
          </a:p>
        </p:txBody>
      </p:sp>
    </p:spTree>
    <p:extLst>
      <p:ext uri="{BB962C8B-B14F-4D97-AF65-F5344CB8AC3E}">
        <p14:creationId xmlns:p14="http://schemas.microsoft.com/office/powerpoint/2010/main" val="429234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761</Words>
  <Application>Microsoft Macintosh PowerPoint</Application>
  <PresentationFormat>画面に合わせる (4:3)</PresentationFormat>
  <Paragraphs>299</Paragraphs>
  <Slides>30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ホワイト</vt:lpstr>
      <vt:lpstr>新しいプレゼンテーション</vt:lpstr>
      <vt:lpstr>Microsoft Word 文書</vt:lpstr>
      <vt:lpstr>Microsoft Word 97 - 2004 文書</vt:lpstr>
      <vt:lpstr>Microsoft Photo Editor 3.0 Photo</vt:lpstr>
      <vt:lpstr>Microsoft Graph グラフ</vt:lpstr>
      <vt:lpstr>Introduction of the Progress in  Detector Solenoids </vt:lpstr>
      <vt:lpstr>Outline</vt:lpstr>
      <vt:lpstr>Superconducting Magnets  for LHC Experiments in Progress</vt:lpstr>
      <vt:lpstr>PowerPoint プレゼンテーション</vt:lpstr>
      <vt:lpstr>CMS:  Solenoidal Field </vt:lpstr>
      <vt:lpstr>CMS</vt:lpstr>
      <vt:lpstr>　　ATLAS:  Toroidal Field </vt:lpstr>
      <vt:lpstr>PowerPoint プレゼンテーション</vt:lpstr>
      <vt:lpstr>Central Solenoid</vt:lpstr>
      <vt:lpstr>Features of Detector Magnets</vt:lpstr>
      <vt:lpstr>Development of Detector Solenoid/Ring-Dipole Magnets</vt:lpstr>
      <vt:lpstr>Progress of Al-stabilized SC</vt:lpstr>
      <vt:lpstr>PowerPoint プレゼンテーション</vt:lpstr>
      <vt:lpstr>PowerPoint プレゼンテーション</vt:lpstr>
      <vt:lpstr>Belle Solenoid for KEK B-Factory</vt:lpstr>
      <vt:lpstr>BELLE Coil Winding</vt:lpstr>
      <vt:lpstr>Roles of Aluminum Stabilizer  </vt:lpstr>
      <vt:lpstr>Characteristics of Aluminum</vt:lpstr>
      <vt:lpstr>Two Approaches for  High Strength Al Stabilizer</vt:lpstr>
      <vt:lpstr>Micro-alloying with pure-Al</vt:lpstr>
      <vt:lpstr>PowerPoint プレゼンテーション</vt:lpstr>
      <vt:lpstr>PowerPoint プレゼンテーション</vt:lpstr>
      <vt:lpstr>CMS with Hybrid Structure (5N-Al/AA6082)</vt:lpstr>
      <vt:lpstr>Comparison with Cu and Al Alloy</vt:lpstr>
      <vt:lpstr>Progress of Al-stabilized SC</vt:lpstr>
      <vt:lpstr>Energy / Mass Ratio</vt:lpstr>
      <vt:lpstr>E/M Ratio Energy Density to Coil Mass  = Temperature Rise after Quench (all energy dump)</vt:lpstr>
      <vt:lpstr>Safety against Quench</vt:lpstr>
      <vt:lpstr>Progress in  E/M Ratio in Detector Magnets </vt:lpstr>
      <vt:lpstr>Wall Thickness / Material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the Progress in  Detector Solenoids </dc:title>
  <dc:creator>Yamamoto Akira</dc:creator>
  <cp:lastModifiedBy>Yamamoto Akira</cp:lastModifiedBy>
  <cp:revision>1</cp:revision>
  <dcterms:created xsi:type="dcterms:W3CDTF">2013-07-31T07:30:03Z</dcterms:created>
  <dcterms:modified xsi:type="dcterms:W3CDTF">2013-07-31T07:38:09Z</dcterms:modified>
</cp:coreProperties>
</file>