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311" r:id="rId2"/>
    <p:sldId id="257" r:id="rId3"/>
    <p:sldId id="259" r:id="rId4"/>
    <p:sldId id="309" r:id="rId5"/>
    <p:sldId id="266" r:id="rId6"/>
    <p:sldId id="258" r:id="rId7"/>
    <p:sldId id="273" r:id="rId8"/>
    <p:sldId id="271" r:id="rId9"/>
    <p:sldId id="270" r:id="rId10"/>
    <p:sldId id="275" r:id="rId11"/>
    <p:sldId id="277" r:id="rId12"/>
    <p:sldId id="278" r:id="rId13"/>
    <p:sldId id="279" r:id="rId14"/>
    <p:sldId id="280" r:id="rId15"/>
    <p:sldId id="285" r:id="rId16"/>
    <p:sldId id="281" r:id="rId17"/>
    <p:sldId id="286" r:id="rId18"/>
    <p:sldId id="303" r:id="rId19"/>
    <p:sldId id="304" r:id="rId20"/>
    <p:sldId id="305" r:id="rId21"/>
    <p:sldId id="310" r:id="rId22"/>
    <p:sldId id="282" r:id="rId23"/>
    <p:sldId id="283" r:id="rId2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49" autoAdjust="0"/>
  </p:normalViewPr>
  <p:slideViewPr>
    <p:cSldViewPr snapToGrid="0" snapToObjects="1">
      <p:cViewPr varScale="1">
        <p:scale>
          <a:sx n="75" d="100"/>
          <a:sy n="75" d="100"/>
        </p:scale>
        <p:origin x="-4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oji:Documents:work:&#20250;&#35696;&#30330;&#34920;:20130117%20&#22522;&#30740;&#30740;&#31350;&#20250;:&#12499;&#12540;&#12512;&#24375;&#24230;&#12392;MPPC&#35501;&#12415;&#20986;&#12375;&#2596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K1.8 Beam </a:t>
            </a:r>
            <a:r>
              <a:rPr lang="en-US" dirty="0" smtClean="0"/>
              <a:t>Intensity History</a:t>
            </a:r>
            <a:endParaRPr lang="ja-JP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pi beam number</c:v>
          </c:tx>
          <c:spPr>
            <a:ln w="63500">
              <a:noFill/>
            </a:ln>
          </c:spPr>
          <c:xVal>
            <c:numRef>
              <c:f>Sheet1!$B$3:$B$7</c:f>
              <c:numCache>
                <c:formatCode>mmm\-yy</c:formatCode>
                <c:ptCount val="5"/>
                <c:pt idx="0">
                  <c:v>40513.0</c:v>
                </c:pt>
                <c:pt idx="1">
                  <c:v>40909.0</c:v>
                </c:pt>
                <c:pt idx="2">
                  <c:v>41061.0</c:v>
                </c:pt>
                <c:pt idx="4">
                  <c:v>41244.0</c:v>
                </c:pt>
              </c:numCache>
            </c:numRef>
          </c:xVal>
          <c:yVal>
            <c:numRef>
              <c:f>Sheet1!$C$3:$C$7</c:f>
              <c:numCache>
                <c:formatCode>General</c:formatCode>
                <c:ptCount val="5"/>
                <c:pt idx="0">
                  <c:v>1.0</c:v>
                </c:pt>
                <c:pt idx="1">
                  <c:v>1.3</c:v>
                </c:pt>
                <c:pt idx="2">
                  <c:v>3.0</c:v>
                </c:pt>
                <c:pt idx="4">
                  <c:v>12.0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8400888"/>
        <c:axId val="1068394664"/>
      </c:scatterChart>
      <c:valAx>
        <c:axId val="1068400888"/>
        <c:scaling>
          <c:orientation val="minMax"/>
        </c:scaling>
        <c:delete val="0"/>
        <c:axPos val="b"/>
        <c:majorGridlines/>
        <c:numFmt formatCode="mmm\-yy" sourceLinked="1"/>
        <c:majorTickMark val="none"/>
        <c:minorTickMark val="none"/>
        <c:tickLblPos val="nextTo"/>
        <c:crossAx val="1068394664"/>
        <c:crosses val="autoZero"/>
        <c:crossBetween val="midCat"/>
      </c:valAx>
      <c:valAx>
        <c:axId val="10683946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68400888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24156341365949"/>
          <c:y val="0.162452552768704"/>
          <c:w val="0.405097335619025"/>
          <c:h val="0.2055778154312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793DB-AB0B-0C45-9837-8A4411F0A66D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933A1-5625-884E-B8A3-338C39D72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86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the summary of our J-PARC</a:t>
            </a:r>
            <a:r>
              <a:rPr kumimoji="1" lang="en-US" altLang="ja-JP" baseline="0" dirty="0" smtClean="0"/>
              <a:t> E</a:t>
            </a:r>
            <a:r>
              <a:rPr kumimoji="1" lang="en-US" altLang="ja-JP" dirty="0" smtClean="0"/>
              <a:t>40 experiment.</a:t>
            </a:r>
          </a:p>
          <a:p>
            <a:r>
              <a:rPr kumimoji="1" lang="en-US" altLang="ja-JP" dirty="0" smtClean="0"/>
              <a:t>Our</a:t>
            </a:r>
            <a:r>
              <a:rPr kumimoji="1" lang="en-US" altLang="ja-JP" baseline="0" dirty="0" smtClean="0"/>
              <a:t> physics motivation is to verify the quark Pauli repulsive force in </a:t>
            </a:r>
            <a:r>
              <a:rPr kumimoji="1" lang="en-US" altLang="ja-JP" baseline="0" dirty="0" err="1" smtClean="0"/>
              <a:t>S+p</a:t>
            </a:r>
            <a:r>
              <a:rPr kumimoji="1" lang="en-US" altLang="ja-JP" baseline="0" dirty="0" smtClean="0"/>
              <a:t> channel.</a:t>
            </a:r>
          </a:p>
          <a:p>
            <a:r>
              <a:rPr kumimoji="1" lang="en-US" altLang="ja-JP" baseline="0" dirty="0" smtClean="0"/>
              <a:t>And we will do systematic study of SN interaction by separate </a:t>
            </a:r>
            <a:r>
              <a:rPr kumimoji="1" lang="en-US" altLang="ja-JP" baseline="0" dirty="0" err="1" smtClean="0"/>
              <a:t>isospin</a:t>
            </a:r>
            <a:r>
              <a:rPr kumimoji="1" lang="en-US" altLang="ja-JP" baseline="0" dirty="0" smtClean="0"/>
              <a:t> channel.</a:t>
            </a:r>
          </a:p>
          <a:p>
            <a:r>
              <a:rPr kumimoji="1" lang="en-US" altLang="ja-JP" baseline="0" dirty="0" smtClean="0"/>
              <a:t>For these purpose, we will measure differential cross section of following </a:t>
            </a:r>
            <a:r>
              <a:rPr kumimoji="1" lang="en-US" altLang="ja-JP" baseline="0" dirty="0" err="1" smtClean="0"/>
              <a:t>Sp</a:t>
            </a:r>
            <a:r>
              <a:rPr kumimoji="1" lang="en-US" altLang="ja-JP" baseline="0" dirty="0" smtClean="0"/>
              <a:t> channel from the 10,000 events.</a:t>
            </a:r>
          </a:p>
          <a:p>
            <a:r>
              <a:rPr kumimoji="1" lang="en-US" altLang="ja-JP" baseline="0" dirty="0" err="1" smtClean="0"/>
              <a:t>S+p</a:t>
            </a:r>
            <a:r>
              <a:rPr kumimoji="1" lang="en-US" altLang="ja-JP" baseline="0" dirty="0" smtClean="0"/>
              <a:t> elastic scattering, S-p elastic scattering and S-p-&gt;Ln inelastic scattering.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proposed a new experimental technique.</a:t>
            </a:r>
          </a:p>
          <a:p>
            <a:r>
              <a:rPr kumimoji="1" lang="en-US" altLang="ja-JP" baseline="0" dirty="0" smtClean="0"/>
              <a:t>We use LH2 target as hyperon production and hyperon-proton scattering target.</a:t>
            </a:r>
          </a:p>
          <a:p>
            <a:r>
              <a:rPr kumimoji="1" lang="en-US" altLang="ja-JP" baseline="0" dirty="0" smtClean="0"/>
              <a:t>By detecting scattered proton, we </a:t>
            </a:r>
            <a:r>
              <a:rPr kumimoji="1" lang="en-US" altLang="ja-JP" baseline="0" dirty="0" err="1" smtClean="0"/>
              <a:t>kinematically</a:t>
            </a:r>
            <a:r>
              <a:rPr kumimoji="1" lang="en-US" altLang="ja-JP" baseline="0" dirty="0" smtClean="0"/>
              <a:t> identify the </a:t>
            </a:r>
            <a:r>
              <a:rPr kumimoji="1" lang="en-US" altLang="ja-JP" baseline="0" dirty="0" err="1" smtClean="0"/>
              <a:t>Sp</a:t>
            </a:r>
            <a:r>
              <a:rPr kumimoji="1" lang="en-US" altLang="ja-JP" baseline="0" dirty="0" smtClean="0"/>
              <a:t> scattering.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are considering to perform at K1.8 beam line with SKS spectrometer.</a:t>
            </a:r>
          </a:p>
          <a:p>
            <a:r>
              <a:rPr kumimoji="1" lang="en-US" altLang="ja-JP" baseline="0" dirty="0" smtClean="0"/>
              <a:t>We also handle high intensity p beam to produce intense S beam.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F8B0D-9AC3-A243-9CBD-CA7846AA68CA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2656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 order to confirm the experimental feasibility to this new experimental method,</a:t>
            </a:r>
          </a:p>
          <a:p>
            <a:r>
              <a:rPr kumimoji="1" lang="en-US" altLang="ja-JP" dirty="0" smtClean="0"/>
              <a:t>we performed a </a:t>
            </a:r>
            <a:r>
              <a:rPr kumimoji="1" lang="en-US" altLang="ja-JP" dirty="0" err="1" smtClean="0"/>
              <a:t>pp</a:t>
            </a:r>
            <a:r>
              <a:rPr kumimoji="1" lang="en-US" altLang="ja-JP" baseline="0" dirty="0" smtClean="0"/>
              <a:t> scattering scattering experiment by using this prototype detector.</a:t>
            </a:r>
          </a:p>
          <a:p>
            <a:r>
              <a:rPr kumimoji="1" lang="en-US" altLang="ja-JP" baseline="0" dirty="0" smtClean="0"/>
              <a:t>This shows the experimental setup.</a:t>
            </a:r>
          </a:p>
          <a:p>
            <a:r>
              <a:rPr kumimoji="1" lang="en-US" altLang="ja-JP" baseline="0" dirty="0" smtClean="0"/>
              <a:t>80 MeV proton beam was irradiated to the </a:t>
            </a:r>
            <a:r>
              <a:rPr kumimoji="1" lang="en-US" altLang="ja-JP" baseline="0" dirty="0" err="1" smtClean="0"/>
              <a:t>polyethylen</a:t>
            </a:r>
            <a:r>
              <a:rPr kumimoji="1" lang="en-US" altLang="ja-JP" baseline="0" dirty="0" smtClean="0"/>
              <a:t> target.</a:t>
            </a:r>
          </a:p>
          <a:p>
            <a:r>
              <a:rPr kumimoji="1" lang="en-US" altLang="ja-JP" baseline="0" dirty="0" smtClean="0"/>
              <a:t>The scattered proton was detected by the prototype detector 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This is the picture of the prototype detector.</a:t>
            </a:r>
          </a:p>
          <a:p>
            <a:r>
              <a:rPr kumimoji="1" lang="en-US" altLang="ja-JP" baseline="0" dirty="0" smtClean="0"/>
              <a:t>The BGO detector was mounted around the CFT detector.</a:t>
            </a:r>
          </a:p>
          <a:p>
            <a:r>
              <a:rPr kumimoji="1" lang="en-US" altLang="ja-JP" baseline="0" dirty="0" smtClean="0"/>
              <a:t>This is the typical event display, </a:t>
            </a:r>
          </a:p>
          <a:p>
            <a:r>
              <a:rPr kumimoji="1" lang="en-US" altLang="ja-JP" baseline="0" dirty="0" smtClean="0"/>
              <a:t>The track can be reconstructed.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this test experiment, we check that the </a:t>
            </a:r>
            <a:r>
              <a:rPr kumimoji="1" lang="en-US" altLang="ja-JP" baseline="0" dirty="0" err="1" smtClean="0"/>
              <a:t>pp</a:t>
            </a:r>
            <a:r>
              <a:rPr kumimoji="1" lang="en-US" altLang="ja-JP" baseline="0" dirty="0" smtClean="0"/>
              <a:t>, </a:t>
            </a:r>
            <a:r>
              <a:rPr kumimoji="1" lang="en-US" altLang="ja-JP" baseline="0" dirty="0" err="1" smtClean="0"/>
              <a:t>pC</a:t>
            </a:r>
            <a:r>
              <a:rPr kumimoji="1" lang="en-US" altLang="ja-JP" baseline="0" dirty="0" smtClean="0"/>
              <a:t> scattering event can be reconstructed by using scattering angle and Total energy.</a:t>
            </a:r>
          </a:p>
          <a:p>
            <a:r>
              <a:rPr kumimoji="1" lang="en-US" altLang="ja-JP" baseline="0" dirty="0" smtClean="0"/>
              <a:t>We also check the particle identification performance by DE-E information.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2692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shows the relation between the scattering angle</a:t>
            </a:r>
            <a:r>
              <a:rPr kumimoji="1" lang="en-US" altLang="ja-JP" baseline="0" dirty="0" smtClean="0"/>
              <a:t> and total energy.</a:t>
            </a:r>
          </a:p>
          <a:p>
            <a:r>
              <a:rPr kumimoji="1" lang="en-US" altLang="ja-JP" baseline="0" dirty="0" smtClean="0"/>
              <a:t>The scattering angle is defined by the crossing angle between reconstructed track and beam axis.</a:t>
            </a:r>
          </a:p>
          <a:p>
            <a:r>
              <a:rPr kumimoji="1" lang="en-US" altLang="ja-JP" baseline="0" dirty="0" smtClean="0"/>
              <a:t>The total energy is the sum of BGO and CFT.</a:t>
            </a:r>
          </a:p>
          <a:p>
            <a:r>
              <a:rPr kumimoji="1" lang="en-US" altLang="ja-JP" baseline="0" dirty="0" smtClean="0"/>
              <a:t>We can see the loci </a:t>
            </a:r>
            <a:r>
              <a:rPr kumimoji="1" lang="en-US" altLang="ja-JP" baseline="0" dirty="0" err="1" smtClean="0"/>
              <a:t>correspoinging</a:t>
            </a:r>
            <a:r>
              <a:rPr kumimoji="1" lang="en-US" altLang="ja-JP" baseline="0" dirty="0" smtClean="0"/>
              <a:t> to the </a:t>
            </a:r>
            <a:r>
              <a:rPr kumimoji="1" lang="en-US" altLang="ja-JP" baseline="0" dirty="0" err="1" smtClean="0"/>
              <a:t>pp</a:t>
            </a:r>
            <a:r>
              <a:rPr kumimoji="1" lang="en-US" altLang="ja-JP" baseline="0" dirty="0" smtClean="0"/>
              <a:t> scattering and </a:t>
            </a:r>
            <a:r>
              <a:rPr kumimoji="1" lang="en-US" altLang="ja-JP" baseline="0" dirty="0" err="1" smtClean="0"/>
              <a:t>pC</a:t>
            </a:r>
            <a:r>
              <a:rPr kumimoji="1" lang="en-US" altLang="ja-JP" baseline="0" dirty="0" smtClean="0"/>
              <a:t> scattering.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overwrite the kinematical line for </a:t>
            </a:r>
            <a:r>
              <a:rPr kumimoji="1" lang="en-US" altLang="ja-JP" baseline="0" dirty="0" err="1" smtClean="0"/>
              <a:t>pp</a:t>
            </a:r>
            <a:r>
              <a:rPr kumimoji="1" lang="en-US" altLang="ja-JP" baseline="0" dirty="0" smtClean="0"/>
              <a:t> and </a:t>
            </a:r>
            <a:r>
              <a:rPr kumimoji="1" lang="en-US" altLang="ja-JP" baseline="0" dirty="0" err="1" smtClean="0"/>
              <a:t>pC</a:t>
            </a:r>
            <a:r>
              <a:rPr kumimoji="1" lang="en-US" altLang="ja-JP" baseline="0" dirty="0" smtClean="0"/>
              <a:t> scattering.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534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We overwrite the kinematical line for </a:t>
            </a:r>
            <a:r>
              <a:rPr kumimoji="1" lang="en-US" altLang="ja-JP" baseline="0" dirty="0" err="1" smtClean="0"/>
              <a:t>pp</a:t>
            </a:r>
            <a:r>
              <a:rPr kumimoji="1" lang="en-US" altLang="ja-JP" baseline="0" dirty="0" smtClean="0"/>
              <a:t> and </a:t>
            </a:r>
            <a:r>
              <a:rPr kumimoji="1" lang="en-US" altLang="ja-JP" baseline="0" dirty="0" err="1" smtClean="0"/>
              <a:t>pC</a:t>
            </a:r>
            <a:r>
              <a:rPr kumimoji="1" lang="en-US" altLang="ja-JP" baseline="0" dirty="0" smtClean="0"/>
              <a:t> scattering.</a:t>
            </a:r>
          </a:p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obtained relation is almost consistent with this kinematical line.</a:t>
            </a:r>
          </a:p>
          <a:p>
            <a:r>
              <a:rPr kumimoji="1" lang="en-US" altLang="ja-JP" baseline="0" dirty="0" smtClean="0"/>
              <a:t>This means that the reconstruction of the scattering event is possible by this experimental method.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432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Next</a:t>
            </a:r>
            <a:r>
              <a:rPr kumimoji="1" lang="en-US" altLang="ja-JP" baseline="0" dirty="0" smtClean="0"/>
              <a:t> we checked the relation between </a:t>
            </a:r>
            <a:r>
              <a:rPr kumimoji="1" lang="en-US" altLang="ja-JP" baseline="0" dirty="0" err="1" smtClean="0"/>
              <a:t>dE</a:t>
            </a:r>
            <a:r>
              <a:rPr kumimoji="1" lang="en-US" altLang="ja-JP" baseline="0" dirty="0" smtClean="0"/>
              <a:t> for CFT and Energy at BGO.</a:t>
            </a:r>
          </a:p>
          <a:p>
            <a:r>
              <a:rPr kumimoji="1" lang="en-US" altLang="ja-JP" baseline="0" dirty="0" smtClean="0"/>
              <a:t>We can see the loci corresponding to proton and deuteron.</a:t>
            </a:r>
          </a:p>
          <a:p>
            <a:r>
              <a:rPr kumimoji="1" lang="en-US" altLang="ja-JP" baseline="0" dirty="0" smtClean="0"/>
              <a:t>In the E40 experiment, we have to separate proton and pi by this </a:t>
            </a:r>
            <a:r>
              <a:rPr kumimoji="1" lang="en-US" altLang="ja-JP" baseline="0" dirty="0" err="1" smtClean="0"/>
              <a:t>dE</a:t>
            </a:r>
            <a:r>
              <a:rPr kumimoji="1" lang="en-US" altLang="ja-JP" baseline="0" dirty="0" smtClean="0"/>
              <a:t>-E relation.</a:t>
            </a:r>
          </a:p>
          <a:p>
            <a:r>
              <a:rPr kumimoji="1" lang="en-US" altLang="ja-JP" baseline="0" dirty="0" smtClean="0"/>
              <a:t>In order to estimate the PID performance, we also take data for cosmic ray.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579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 overwrite the cosmic ray data.</a:t>
            </a:r>
          </a:p>
          <a:p>
            <a:r>
              <a:rPr kumimoji="1" lang="en-US" altLang="ja-JP" dirty="0" smtClean="0"/>
              <a:t>We</a:t>
            </a:r>
            <a:r>
              <a:rPr kumimoji="1" lang="en-US" altLang="ja-JP" baseline="0" dirty="0" smtClean="0"/>
              <a:t> can clearly separate proton and cosmic ray data.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For the proton / pion separation at more higher energy,</a:t>
            </a:r>
          </a:p>
          <a:p>
            <a:r>
              <a:rPr kumimoji="1" lang="en-US" altLang="ja-JP" baseline="0" dirty="0" smtClean="0"/>
              <a:t>the required energy resolution of CFT is 20 % for 1 MeV energy deposit.</a:t>
            </a:r>
          </a:p>
          <a:p>
            <a:r>
              <a:rPr kumimoji="1" lang="en-US" altLang="ja-JP" baseline="0" dirty="0" smtClean="0"/>
              <a:t>The obtained resolution from the CFT prototype was 16 % and this is enough performance.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71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FACBD-BEE2-0A49-8B14-B320D2D255E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22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 determine the phase shift</a:t>
            </a:r>
            <a:r>
              <a:rPr kumimoji="1" lang="en-US" altLang="ja-JP" baseline="0" dirty="0" smtClean="0"/>
              <a:t> in quark Pauli channel from ds/</a:t>
            </a:r>
            <a:r>
              <a:rPr kumimoji="1" lang="en-US" altLang="ja-JP" baseline="0" dirty="0" err="1" smtClean="0"/>
              <a:t>dO</a:t>
            </a:r>
            <a:r>
              <a:rPr kumimoji="1" lang="en-US" altLang="ja-JP" baseline="0" dirty="0" smtClean="0"/>
              <a:t> measurement</a:t>
            </a:r>
          </a:p>
          <a:p>
            <a:r>
              <a:rPr kumimoji="1" lang="en-US" altLang="ja-JP" baseline="0" dirty="0" smtClean="0"/>
              <a:t>in wide momentum range.</a:t>
            </a:r>
            <a:endParaRPr kumimoji="1" lang="en-US" altLang="ja-JP" dirty="0" smtClean="0"/>
          </a:p>
          <a:p>
            <a:r>
              <a:rPr kumimoji="1" lang="en-US" altLang="ja-JP" dirty="0" smtClean="0"/>
              <a:t>This</a:t>
            </a:r>
            <a:r>
              <a:rPr kumimoji="1" lang="en-US" altLang="ja-JP" baseline="0" dirty="0" smtClean="0"/>
              <a:t> is the expected spectra for 3 different momentum range.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This is</a:t>
            </a:r>
            <a:r>
              <a:rPr kumimoji="1" lang="en-US" altLang="ja-JP" baseline="0" dirty="0" smtClean="0"/>
              <a:t> the expected precision of phase shift.</a:t>
            </a:r>
          </a:p>
          <a:p>
            <a:r>
              <a:rPr kumimoji="1" lang="en-US" altLang="ja-JP" baseline="0" dirty="0" smtClean="0"/>
              <a:t>Here we took into account the statistical error of DC, beam momentum spread and error of estimation of contribution of higher waves.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This is the most direct measurement to determine the strength of quark Pauli repulsive force.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我々は、この</a:t>
            </a:r>
            <a:r>
              <a:rPr kumimoji="1" lang="en-US" altLang="ja-JP" dirty="0" err="1" smtClean="0"/>
              <a:t>S+p</a:t>
            </a:r>
            <a:r>
              <a:rPr kumimoji="1" lang="ja-JP" altLang="en-US" dirty="0" smtClean="0"/>
              <a:t>の断面積の測定から、まず</a:t>
            </a:r>
            <a:r>
              <a:rPr kumimoji="1" lang="en-US" altLang="ja-JP" dirty="0" smtClean="0"/>
              <a:t>90</a:t>
            </a:r>
            <a:r>
              <a:rPr kumimoji="1" lang="ja-JP" altLang="en-US" dirty="0" smtClean="0"/>
              <a:t>度の微分断面積に着目し、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位相差のエネルギー依存性を調べる。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我々は、微分断面積のエラー、ビーム運動量の広がり、および高次の寄与の理論的見積りのエラーを考慮し、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予想される位相差の精度を見積もった。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この位相差を求めることが、もっともダイレクトに</a:t>
            </a:r>
            <a:r>
              <a:rPr kumimoji="1" lang="en-US" altLang="ja-JP" dirty="0" smtClean="0"/>
              <a:t>quark</a:t>
            </a:r>
            <a:r>
              <a:rPr kumimoji="1" lang="en-US" altLang="ja-JP" baseline="0" dirty="0" smtClean="0"/>
              <a:t> Pauli state</a:t>
            </a:r>
            <a:r>
              <a:rPr kumimoji="1" lang="ja-JP" altLang="en-US" baseline="0" dirty="0" smtClean="0"/>
              <a:t>の斥力の強さを決定することになる。</a:t>
            </a:r>
            <a:endParaRPr kumimoji="1" lang="en-US" altLang="ja-JP" baseline="0" dirty="0" smtClean="0"/>
          </a:p>
          <a:p>
            <a:r>
              <a:rPr kumimoji="1" lang="ja-JP" altLang="en-US" dirty="0" smtClean="0"/>
              <a:t>我々は統計が十分あるこの運動量領域で</a:t>
            </a:r>
            <a:r>
              <a:rPr kumimoji="1" lang="en-US" altLang="ja-JP" dirty="0" smtClean="0"/>
              <a:t>5</a:t>
            </a:r>
            <a:r>
              <a:rPr kumimoji="1" lang="ja-JP" altLang="en-US" dirty="0" smtClean="0"/>
              <a:t>度の精度で決定したいと考えている。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F8B0D-9AC3-A243-9CBD-CA7846AA68CA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411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 will illustrate the experimental</a:t>
            </a:r>
            <a:r>
              <a:rPr kumimoji="1" lang="en-US" altLang="ja-JP" baseline="0" dirty="0" smtClean="0"/>
              <a:t> method for </a:t>
            </a:r>
            <a:r>
              <a:rPr kumimoji="1" lang="en-US" altLang="ja-JP" baseline="0" dirty="0" err="1" smtClean="0"/>
              <a:t>Sp</a:t>
            </a:r>
            <a:r>
              <a:rPr kumimoji="1" lang="en-US" altLang="ja-JP" baseline="0" dirty="0" smtClean="0"/>
              <a:t> scattering experiment.</a:t>
            </a:r>
          </a:p>
          <a:p>
            <a:r>
              <a:rPr kumimoji="1" lang="en-US" altLang="ja-JP" baseline="0" dirty="0" smtClean="0"/>
              <a:t>We will use a LH2 target .</a:t>
            </a:r>
          </a:p>
          <a:p>
            <a:r>
              <a:rPr kumimoji="1" lang="en-US" altLang="ja-JP" baseline="0" dirty="0" smtClean="0"/>
              <a:t>The sigma is produced by (p+, K+) reaction.</a:t>
            </a:r>
          </a:p>
          <a:p>
            <a:r>
              <a:rPr kumimoji="1" lang="en-US" altLang="ja-JP" baseline="0" dirty="0" smtClean="0"/>
              <a:t>The momentum of p and K are analyzed by </a:t>
            </a:r>
            <a:r>
              <a:rPr kumimoji="1" lang="en-US" altLang="ja-JP" baseline="0" dirty="0" err="1" smtClean="0"/>
              <a:t>beamline</a:t>
            </a:r>
            <a:r>
              <a:rPr kumimoji="1" lang="en-US" altLang="ja-JP" baseline="0" dirty="0" smtClean="0"/>
              <a:t> spectrometer and forward spectrometer.</a:t>
            </a:r>
          </a:p>
          <a:p>
            <a:r>
              <a:rPr kumimoji="1" lang="en-US" altLang="ja-JP" baseline="0" dirty="0" smtClean="0"/>
              <a:t>Then the momentum of S beam can be determined.</a:t>
            </a:r>
          </a:p>
          <a:p>
            <a:r>
              <a:rPr kumimoji="1" lang="en-US" altLang="ja-JP" baseline="0" dirty="0" smtClean="0"/>
              <a:t>There is a scattering with proton and sigma will decay.</a:t>
            </a:r>
          </a:p>
          <a:p>
            <a:r>
              <a:rPr kumimoji="1" lang="en-US" altLang="ja-JP" baseline="0" dirty="0" smtClean="0"/>
              <a:t>The scattered proton and decay product are detected by surrounding detectors .</a:t>
            </a:r>
          </a:p>
          <a:p>
            <a:r>
              <a:rPr kumimoji="1" lang="en-US" altLang="ja-JP" baseline="0" dirty="0" smtClean="0"/>
              <a:t>The cylindrical fiber tracker measure the trajectory of scattered proton and determine the scattering angle.</a:t>
            </a:r>
          </a:p>
          <a:p>
            <a:r>
              <a:rPr kumimoji="1" lang="en-US" altLang="ja-JP" baseline="0" dirty="0" smtClean="0"/>
              <a:t>The outer BGO calorimeter measure the total energy of the scattered proton.</a:t>
            </a:r>
          </a:p>
          <a:p>
            <a:r>
              <a:rPr kumimoji="1" lang="en-US" altLang="ja-JP" baseline="0" dirty="0" smtClean="0"/>
              <a:t>By checking the consistency of the scattering angle and total energy, the elastic scattering event can be identified.</a:t>
            </a:r>
          </a:p>
          <a:p>
            <a:r>
              <a:rPr kumimoji="1" lang="en-US" altLang="ja-JP" baseline="0" dirty="0" smtClean="0"/>
              <a:t>This shows the simulation result of scattering event identification.</a:t>
            </a:r>
          </a:p>
          <a:p>
            <a:r>
              <a:rPr kumimoji="1" lang="en-US" altLang="ja-JP" baseline="0" dirty="0" smtClean="0"/>
              <a:t>This is the difference between measured total energy and the expected energy from scattering angle.</a:t>
            </a:r>
          </a:p>
          <a:p>
            <a:r>
              <a:rPr kumimoji="1" lang="en-US" altLang="ja-JP" baseline="0" dirty="0" smtClean="0"/>
              <a:t>The </a:t>
            </a:r>
            <a:r>
              <a:rPr kumimoji="1" lang="en-US" altLang="ja-JP" baseline="0" dirty="0" err="1" smtClean="0"/>
              <a:t>Sp</a:t>
            </a:r>
            <a:r>
              <a:rPr kumimoji="1" lang="en-US" altLang="ja-JP" baseline="0" dirty="0" smtClean="0"/>
              <a:t> scattering events make a peak around 0.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6445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shows the experimental setup.</a:t>
            </a:r>
          </a:p>
          <a:p>
            <a:r>
              <a:rPr kumimoji="1" lang="en-US" altLang="ja-JP" dirty="0" smtClean="0"/>
              <a:t>The pi beam and scattered K are momentum</a:t>
            </a:r>
            <a:r>
              <a:rPr kumimoji="1" lang="en-US" altLang="ja-JP" baseline="0" dirty="0" smtClean="0"/>
              <a:t> analyzed by these spectrometers.</a:t>
            </a:r>
          </a:p>
          <a:p>
            <a:r>
              <a:rPr kumimoji="1" lang="en-US" altLang="ja-JP" baseline="0" dirty="0" smtClean="0"/>
              <a:t>The momentum of S beam is determined.</a:t>
            </a:r>
          </a:p>
          <a:p>
            <a:r>
              <a:rPr kumimoji="1" lang="en-US" altLang="ja-JP" baseline="0" dirty="0" smtClean="0"/>
              <a:t>Around the target, we place scattered proton detector which consists of </a:t>
            </a:r>
          </a:p>
          <a:p>
            <a:r>
              <a:rPr kumimoji="1" lang="en-US" altLang="ja-JP" baseline="0" dirty="0" smtClean="0"/>
              <a:t>cylindrical fiber tracker and BGO calorimeter.</a:t>
            </a:r>
          </a:p>
          <a:p>
            <a:r>
              <a:rPr kumimoji="1" lang="en-US" altLang="ja-JP" baseline="0" dirty="0" smtClean="0"/>
              <a:t>Scattered proton and decay products from S are detected by this detectors.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4376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Our experimental</a:t>
            </a:r>
            <a:r>
              <a:rPr kumimoji="1" lang="en-US" altLang="ja-JP" baseline="0" dirty="0" smtClean="0"/>
              <a:t> challenges are these two points.</a:t>
            </a:r>
          </a:p>
          <a:p>
            <a:r>
              <a:rPr kumimoji="1" lang="en-US" altLang="ja-JP" baseline="0" dirty="0" smtClean="0"/>
              <a:t>High intensity pi beam handling for spectrometer parts.</a:t>
            </a:r>
          </a:p>
          <a:p>
            <a:r>
              <a:rPr kumimoji="1" lang="en-US" altLang="ja-JP" baseline="0" dirty="0" smtClean="0"/>
              <a:t>Large acceptance detector for scattered proton.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For the beam handling, we developed </a:t>
            </a:r>
            <a:r>
              <a:rPr kumimoji="1" lang="en-US" altLang="ja-JP" baseline="0" dirty="0" err="1" smtClean="0"/>
              <a:t>beamline</a:t>
            </a:r>
            <a:r>
              <a:rPr kumimoji="1" lang="en-US" altLang="ja-JP" baseline="0" dirty="0" smtClean="0"/>
              <a:t> fiber trackers.</a:t>
            </a:r>
          </a:p>
          <a:p>
            <a:r>
              <a:rPr kumimoji="1" lang="en-US" altLang="ja-JP" baseline="0" dirty="0" smtClean="0"/>
              <a:t>These detector has high efficiency even under high beam intensity</a:t>
            </a:r>
          </a:p>
          <a:p>
            <a:r>
              <a:rPr kumimoji="1" lang="en-US" altLang="ja-JP" baseline="0" dirty="0" smtClean="0"/>
              <a:t>and good timing resolution to separate real triggered event from accidental background.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For the scattered proton detector we constructed a prototype detector of </a:t>
            </a:r>
          </a:p>
          <a:p>
            <a:r>
              <a:rPr kumimoji="1" lang="en-US" altLang="ja-JP" baseline="0" dirty="0" smtClean="0"/>
              <a:t>cylindrical fiber detector and BGO calorimeter</a:t>
            </a:r>
          </a:p>
          <a:p>
            <a:r>
              <a:rPr kumimoji="1" lang="en-US" altLang="ja-JP" dirty="0" smtClean="0"/>
              <a:t>By</a:t>
            </a:r>
            <a:r>
              <a:rPr kumimoji="1" lang="en-US" altLang="ja-JP" baseline="0" dirty="0" smtClean="0"/>
              <a:t> using this prototype detector, we check the feasibility of the </a:t>
            </a:r>
            <a:r>
              <a:rPr kumimoji="1" lang="en-US" altLang="ja-JP" baseline="0" dirty="0" err="1" smtClean="0"/>
              <a:t>Sp</a:t>
            </a:r>
            <a:r>
              <a:rPr kumimoji="1" lang="en-US" altLang="ja-JP" baseline="0" dirty="0" smtClean="0"/>
              <a:t> scattering experiment by performing </a:t>
            </a:r>
            <a:r>
              <a:rPr kumimoji="1" lang="en-US" altLang="ja-JP" baseline="0" dirty="0" err="1" smtClean="0"/>
              <a:t>pp</a:t>
            </a:r>
            <a:r>
              <a:rPr kumimoji="1" lang="en-US" altLang="ja-JP" baseline="0" dirty="0" smtClean="0"/>
              <a:t> scattering experiment.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3443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a K1.8 </a:t>
            </a:r>
            <a:r>
              <a:rPr kumimoji="1" lang="en-US" altLang="ja-JP" dirty="0" err="1" smtClean="0"/>
              <a:t>beamline</a:t>
            </a:r>
            <a:r>
              <a:rPr kumimoji="1" lang="en-US" altLang="ja-JP" dirty="0" smtClean="0"/>
              <a:t> intensity history.</a:t>
            </a:r>
          </a:p>
          <a:p>
            <a:r>
              <a:rPr kumimoji="1" lang="en-US" altLang="ja-JP" dirty="0" smtClean="0"/>
              <a:t>At first, we can use only 0.5 MHz beam intensity due to the beam structure.</a:t>
            </a:r>
          </a:p>
          <a:p>
            <a:r>
              <a:rPr kumimoji="1" lang="en-US" altLang="ja-JP" dirty="0" smtClean="0"/>
              <a:t>However by installing our</a:t>
            </a:r>
            <a:r>
              <a:rPr kumimoji="1" lang="en-US" altLang="ja-JP" baseline="0" dirty="0" smtClean="0"/>
              <a:t> fiber tracker, now we can use more than 10 times larger beam intensity.</a:t>
            </a:r>
          </a:p>
          <a:p>
            <a:r>
              <a:rPr kumimoji="1" lang="en-US" altLang="ja-JP" baseline="0" dirty="0" smtClean="0"/>
              <a:t>we believe we can access to the 10 MHz beam.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41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These are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235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At first, we </a:t>
            </a:r>
            <a:r>
              <a:rPr kumimoji="1" lang="en-US" altLang="ja-JP" dirty="0" err="1" smtClean="0"/>
              <a:t>constucted</a:t>
            </a:r>
            <a:r>
              <a:rPr kumimoji="1" lang="en-US" altLang="ja-JP" baseline="0" dirty="0" smtClean="0"/>
              <a:t> a </a:t>
            </a:r>
            <a:r>
              <a:rPr kumimoji="1" lang="en-US" altLang="ja-JP" baseline="0" dirty="0" err="1" smtClean="0"/>
              <a:t>protype</a:t>
            </a:r>
            <a:r>
              <a:rPr kumimoji="1" lang="en-US" altLang="ja-JP" baseline="0" dirty="0" smtClean="0"/>
              <a:t> of CFT.</a:t>
            </a:r>
          </a:p>
          <a:p>
            <a:r>
              <a:rPr kumimoji="1" lang="en-US" altLang="ja-JP" baseline="0" dirty="0" smtClean="0"/>
              <a:t>The purpose is to establish the construction method of this cylindrical fiber tracker</a:t>
            </a:r>
          </a:p>
          <a:p>
            <a:r>
              <a:rPr kumimoji="1" lang="en-US" altLang="ja-JP" baseline="0" dirty="0" smtClean="0"/>
              <a:t>and also to do a performance check.</a:t>
            </a:r>
          </a:p>
          <a:p>
            <a:r>
              <a:rPr kumimoji="1" lang="en-US" altLang="ja-JP" baseline="0" dirty="0" smtClean="0"/>
              <a:t>This prototype consists of 3 layers of phi1, U, this is a spiral configuration and phi2.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369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By combining</a:t>
            </a:r>
            <a:r>
              <a:rPr kumimoji="1" lang="en-US" altLang="ja-JP" baseline="0" dirty="0" smtClean="0"/>
              <a:t> the 3 layers, the prototype CFT detector was completed.</a:t>
            </a:r>
          </a:p>
          <a:p>
            <a:r>
              <a:rPr kumimoji="1" lang="en-US" altLang="ja-JP" dirty="0" smtClean="0"/>
              <a:t>We also tested a real size BGO calorimeter.</a:t>
            </a:r>
          </a:p>
          <a:p>
            <a:r>
              <a:rPr kumimoji="1" lang="en-US" altLang="ja-JP" dirty="0" smtClean="0"/>
              <a:t>This</a:t>
            </a:r>
            <a:r>
              <a:rPr kumimoji="1" lang="en-US" altLang="ja-JP" baseline="0" dirty="0" smtClean="0"/>
              <a:t> is a very big BGO and its length is 400 mm, this is  the same with the CFT length.</a:t>
            </a:r>
          </a:p>
          <a:p>
            <a:r>
              <a:rPr kumimoji="1" lang="en-US" altLang="ja-JP" baseline="0" dirty="0" smtClean="0"/>
              <a:t>The photon number of CFT for MIP was obtained to be 20 and its enough photon number.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For BGO calorimeter, we checked the energy resolution for 80 MeV proton by irradiating 80 MeV proton beam.</a:t>
            </a:r>
          </a:p>
          <a:p>
            <a:r>
              <a:rPr kumimoji="1" lang="en-US" altLang="ja-JP" baseline="0" dirty="0" smtClean="0"/>
              <a:t>This is ADC spectrum for 80 MeV proton.</a:t>
            </a:r>
          </a:p>
          <a:p>
            <a:r>
              <a:rPr kumimoji="1" lang="en-US" altLang="ja-JP" baseline="0" dirty="0" smtClean="0"/>
              <a:t>The resolution for 80 MeV was obtained to be 1.2 %.</a:t>
            </a:r>
          </a:p>
          <a:p>
            <a:r>
              <a:rPr kumimoji="1" lang="en-US" altLang="ja-JP" baseline="0" dirty="0" smtClean="0"/>
              <a:t>This is enough resolution to identify scattering event.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33A1-5625-884E-B8A3-338C39D7223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143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の上に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絵コン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図付き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A02C75C-24D0-2B4C-B4FD-51BDBB7A3EA2}" type="datetimeFigureOut">
              <a:rPr kumimoji="1" lang="ja-JP" altLang="en-US" smtClean="0"/>
              <a:t>13/12/28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94A32AE-E643-DD42-8DCB-22BF9AD9D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kumimoji="1"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kumimoji="1"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kumimoji="1"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kumimoji="1"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kumimoji="1"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3.jpg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4.emf"/><Relationship Id="rId7" Type="http://schemas.openxmlformats.org/officeDocument/2006/relationships/image" Target="../media/image13.jpg"/><Relationship Id="rId8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793024"/>
            <a:ext cx="7772400" cy="978408"/>
          </a:xfrm>
        </p:spPr>
        <p:txBody>
          <a:bodyPr/>
          <a:lstStyle/>
          <a:p>
            <a:r>
              <a:rPr kumimoji="1" lang="en-US" altLang="ja-JP" dirty="0" smtClean="0"/>
              <a:t>A02</a:t>
            </a:r>
            <a:r>
              <a:rPr kumimoji="1" lang="ja-JP" altLang="en-US" dirty="0" smtClean="0"/>
              <a:t>班</a:t>
            </a:r>
            <a:r>
              <a:rPr lang="en-US" altLang="ja-JP" dirty="0"/>
              <a:t> </a:t>
            </a:r>
            <a:r>
              <a:rPr lang="ja-JP" altLang="en-US" dirty="0" smtClean="0"/>
              <a:t>活動</a:t>
            </a:r>
            <a:r>
              <a:rPr kumimoji="1" lang="ja-JP" altLang="en-US" dirty="0" smtClean="0"/>
              <a:t>報告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dirty="0" err="1" smtClean="0"/>
              <a:t>p</a:t>
            </a:r>
            <a:r>
              <a:rPr lang="ja-JP" altLang="en-US" dirty="0" smtClean="0"/>
              <a:t>散乱実験</a:t>
            </a:r>
            <a:r>
              <a:rPr lang="en-US" altLang="ja-JP" dirty="0" smtClean="0"/>
              <a:t>(E40)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3933568"/>
            <a:ext cx="7772400" cy="877824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Koji Miwa (Tohoku university)</a:t>
            </a:r>
          </a:p>
          <a:p>
            <a:r>
              <a:rPr lang="en-US" altLang="ja-JP" sz="2800" dirty="0" smtClean="0"/>
              <a:t>for the E40 Collaboration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3233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Requirements for Scattered</a:t>
            </a:r>
            <a:r>
              <a:rPr kumimoji="1" lang="en-US" altLang="ja-JP" dirty="0" smtClean="0"/>
              <a:t> Proton Detector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686594" y="1869141"/>
            <a:ext cx="7770813" cy="4257022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Cylindrical Fiber Tracker (CFT)</a:t>
            </a:r>
          </a:p>
          <a:p>
            <a:pPr lvl="1"/>
            <a:r>
              <a:rPr kumimoji="1" lang="en-US" altLang="ja-JP" dirty="0" smtClean="0"/>
              <a:t>Large acceptance for scattered proton</a:t>
            </a:r>
          </a:p>
          <a:p>
            <a:pPr lvl="1"/>
            <a:r>
              <a:rPr lang="en-US" altLang="ja-JP" dirty="0" smtClean="0"/>
              <a:t>Measurement of scattering angle</a:t>
            </a:r>
          </a:p>
          <a:p>
            <a:pPr lvl="1"/>
            <a:r>
              <a:rPr lang="en-US" altLang="ja-JP" dirty="0"/>
              <a:t>Particle Identification by 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E information</a:t>
            </a:r>
          </a:p>
          <a:p>
            <a:pPr lvl="2"/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/E &lt; 20 % for 1 MeV energy deposit</a:t>
            </a:r>
            <a:endParaRPr lang="en-US" altLang="ja-JP" dirty="0"/>
          </a:p>
          <a:p>
            <a:r>
              <a:rPr lang="en-US" altLang="ja-JP" dirty="0" smtClean="0"/>
              <a:t>BGO Calorimeter</a:t>
            </a:r>
          </a:p>
          <a:p>
            <a:pPr lvl="1"/>
            <a:r>
              <a:rPr kumimoji="1" lang="en-US" altLang="ja-JP" dirty="0" smtClean="0"/>
              <a:t>Measurement of kinetic energy of proton up to 150 MeV</a:t>
            </a:r>
          </a:p>
          <a:p>
            <a:pPr lvl="1"/>
            <a:r>
              <a:rPr lang="en-US" altLang="ja-JP" dirty="0" smtClean="0"/>
              <a:t>Energy resolution 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/E &lt; 3 % at 80 MeV</a:t>
            </a:r>
            <a:endParaRPr kumimoji="1" lang="en-US" altLang="ja-JP" dirty="0" smtClean="0"/>
          </a:p>
          <a:p>
            <a:r>
              <a:rPr kumimoji="1" lang="en-US" altLang="ja-JP" dirty="0" smtClean="0"/>
              <a:t>CFT+ BGO</a:t>
            </a:r>
          </a:p>
          <a:p>
            <a:pPr lvl="1"/>
            <a:r>
              <a:rPr lang="en-US" altLang="ja-JP" dirty="0" smtClean="0"/>
              <a:t>Particle Identification (proton -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) by 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E-E information</a:t>
            </a:r>
          </a:p>
          <a:p>
            <a:pPr lvl="1"/>
            <a:r>
              <a:rPr lang="en-US" altLang="ja-JP" dirty="0" smtClean="0"/>
              <a:t>Reconstruction of elastic scattering kinematics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240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060436"/>
          </a:xfrm>
        </p:spPr>
        <p:txBody>
          <a:bodyPr/>
          <a:lstStyle/>
          <a:p>
            <a:r>
              <a:rPr kumimoji="1" lang="en-US" altLang="ja-JP" dirty="0" smtClean="0"/>
              <a:t>Prototype of CFT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122388"/>
            <a:ext cx="7770813" cy="1831262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Purpose</a:t>
            </a:r>
          </a:p>
          <a:p>
            <a:pPr lvl="1"/>
            <a:r>
              <a:rPr lang="en-US" altLang="ja-JP" dirty="0" smtClean="0"/>
              <a:t>Establish the construction method</a:t>
            </a:r>
          </a:p>
          <a:p>
            <a:pPr lvl="1"/>
            <a:r>
              <a:rPr lang="en-US" altLang="ja-JP" dirty="0" smtClean="0"/>
              <a:t>Performance check </a:t>
            </a:r>
          </a:p>
          <a:p>
            <a:r>
              <a:rPr lang="en-US" altLang="ja-JP" dirty="0" smtClean="0"/>
              <a:t>Three layers </a:t>
            </a:r>
          </a:p>
          <a:p>
            <a:pPr lvl="1"/>
            <a:r>
              <a:rPr kumimoji="1" lang="en-US" altLang="ja-JP" dirty="0" smtClean="0">
                <a:latin typeface="Symbol" charset="2"/>
                <a:cs typeface="Symbol" charset="2"/>
              </a:rPr>
              <a:t>f</a:t>
            </a:r>
            <a:r>
              <a:rPr kumimoji="1" lang="en-US" altLang="ja-JP" dirty="0" smtClean="0"/>
              <a:t>1, U (spiral),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f</a:t>
            </a:r>
            <a:r>
              <a:rPr kumimoji="1" lang="en-US" altLang="ja-JP" dirty="0" smtClean="0"/>
              <a:t>2</a:t>
            </a:r>
          </a:p>
        </p:txBody>
      </p:sp>
      <p:pic>
        <p:nvPicPr>
          <p:cNvPr id="4" name="図 3" descr="130513_10433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6325" r="15069" b="8978"/>
          <a:stretch/>
        </p:blipFill>
        <p:spPr>
          <a:xfrm>
            <a:off x="589261" y="3012722"/>
            <a:ext cx="2454185" cy="3756670"/>
          </a:xfrm>
          <a:prstGeom prst="rect">
            <a:avLst/>
          </a:prstGeom>
        </p:spPr>
      </p:pic>
      <p:pic>
        <p:nvPicPr>
          <p:cNvPr id="5" name="図 4" descr="130513_1043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7227" r="23213" b="14399"/>
          <a:stretch/>
        </p:blipFill>
        <p:spPr>
          <a:xfrm>
            <a:off x="6161774" y="2602660"/>
            <a:ext cx="2471136" cy="4224359"/>
          </a:xfrm>
          <a:prstGeom prst="rect">
            <a:avLst/>
          </a:prstGeom>
        </p:spPr>
      </p:pic>
      <p:pic>
        <p:nvPicPr>
          <p:cNvPr id="6" name="図 5" descr="130422_09300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08" y="3218334"/>
            <a:ext cx="2575757" cy="3434342"/>
          </a:xfrm>
          <a:prstGeom prst="rect">
            <a:avLst/>
          </a:prstGeom>
        </p:spPr>
      </p:pic>
      <p:pic>
        <p:nvPicPr>
          <p:cNvPr id="7" name="図 6" descr="130513_10431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12633" r="13664" b="10671"/>
          <a:stretch/>
        </p:blipFill>
        <p:spPr>
          <a:xfrm>
            <a:off x="3333078" y="2684963"/>
            <a:ext cx="2602950" cy="414997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85800" y="3218334"/>
            <a:ext cx="42259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f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31245" y="2602661"/>
            <a:ext cx="42259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83421" y="3033668"/>
            <a:ext cx="105254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U(spiral)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243218" y="3218334"/>
            <a:ext cx="0" cy="23241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6200000">
            <a:off x="2078276" y="4305323"/>
            <a:ext cx="98626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400 mm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5446" y="5357819"/>
            <a:ext cx="11336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R=40mm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43446" y="5357819"/>
            <a:ext cx="11336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R=50mm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76965" y="5325553"/>
            <a:ext cx="11336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R=60mm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272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030898"/>
          </a:xfrm>
        </p:spPr>
        <p:txBody>
          <a:bodyPr/>
          <a:lstStyle/>
          <a:p>
            <a:r>
              <a:rPr kumimoji="1" lang="en-US" altLang="ja-JP" dirty="0" smtClean="0"/>
              <a:t>Prototype of Proton Detector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27823" y="3943118"/>
            <a:ext cx="4899121" cy="2837625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Prototype of CFT &amp; BGO</a:t>
            </a:r>
          </a:p>
          <a:p>
            <a:r>
              <a:rPr kumimoji="1" lang="en-US" altLang="ja-JP" dirty="0" smtClean="0"/>
              <a:t>CFT</a:t>
            </a:r>
          </a:p>
          <a:p>
            <a:pPr lvl="1"/>
            <a:r>
              <a:rPr lang="en-US" altLang="ja-JP" dirty="0" smtClean="0"/>
              <a:t>Enough photon number for MIP</a:t>
            </a:r>
          </a:p>
          <a:p>
            <a:pPr lvl="1"/>
            <a:r>
              <a:rPr kumimoji="1" lang="en-US" altLang="ja-JP" dirty="0" smtClean="0"/>
              <a:t>Efficiency is rather low (R&amp;D)</a:t>
            </a:r>
          </a:p>
          <a:p>
            <a:r>
              <a:rPr lang="en-US" altLang="ja-JP" dirty="0" smtClean="0"/>
              <a:t>BGO</a:t>
            </a:r>
          </a:p>
          <a:p>
            <a:pPr lvl="1"/>
            <a:r>
              <a:rPr kumimoji="1" lang="en-US" altLang="ja-JP" dirty="0" smtClean="0"/>
              <a:t>Enough energy resolution               (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dirty="0" smtClean="0"/>
              <a:t>/E = 1.2% for 80 MeV proton)</a:t>
            </a:r>
            <a:endParaRPr kumimoji="1" lang="ja-JP" altLang="en-US" dirty="0"/>
          </a:p>
        </p:txBody>
      </p:sp>
      <p:grpSp>
        <p:nvGrpSpPr>
          <p:cNvPr id="13" name="図形グループ 12"/>
          <p:cNvGrpSpPr/>
          <p:nvPr/>
        </p:nvGrpSpPr>
        <p:grpSpPr>
          <a:xfrm>
            <a:off x="3898286" y="1166690"/>
            <a:ext cx="4495488" cy="1174468"/>
            <a:chOff x="4364265" y="1757420"/>
            <a:chExt cx="4495488" cy="1174468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4265" y="2223056"/>
              <a:ext cx="4495488" cy="708832"/>
            </a:xfrm>
            <a:prstGeom prst="rect">
              <a:avLst/>
            </a:prstGeom>
          </p:spPr>
        </p:pic>
        <p:cxnSp>
          <p:nvCxnSpPr>
            <p:cNvPr id="7" name="直線矢印コネクタ 6"/>
            <p:cNvCxnSpPr/>
            <p:nvPr/>
          </p:nvCxnSpPr>
          <p:spPr>
            <a:xfrm>
              <a:off x="4651369" y="2223056"/>
              <a:ext cx="395735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6083696" y="1757420"/>
              <a:ext cx="986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400 mm</a:t>
              </a:r>
              <a:endParaRPr kumimoji="1" lang="ja-JP" altLang="en-US" dirty="0"/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758338" y="1361584"/>
            <a:ext cx="2812022" cy="4779095"/>
            <a:chOff x="625444" y="1869141"/>
            <a:chExt cx="2812022" cy="4779095"/>
          </a:xfrm>
        </p:grpSpPr>
        <p:pic>
          <p:nvPicPr>
            <p:cNvPr id="4" name="図 3" descr="IMG_0664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t="5439" r="18537" b="3700"/>
            <a:stretch/>
          </p:blipFill>
          <p:spPr>
            <a:xfrm>
              <a:off x="625444" y="1869141"/>
              <a:ext cx="2457972" cy="4779095"/>
            </a:xfrm>
            <a:prstGeom prst="rect">
              <a:avLst/>
            </a:prstGeom>
          </p:spPr>
        </p:pic>
        <p:cxnSp>
          <p:nvCxnSpPr>
            <p:cNvPr id="10" name="直線矢印コネクタ 9"/>
            <p:cNvCxnSpPr/>
            <p:nvPr/>
          </p:nvCxnSpPr>
          <p:spPr>
            <a:xfrm>
              <a:off x="2347833" y="2931888"/>
              <a:ext cx="0" cy="245851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2451198" y="3751132"/>
              <a:ext cx="986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400 mm</a:t>
              </a:r>
              <a:endParaRPr kumimoji="1" lang="ja-JP" altLang="en-US" dirty="0"/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291" y="1114228"/>
            <a:ext cx="3810891" cy="277803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763148" y="2597244"/>
            <a:ext cx="254428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Energy resolution </a:t>
            </a:r>
          </a:p>
          <a:p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/E = 1.2 % @ 80 MeV</a:t>
            </a:r>
            <a:endParaRPr kumimoji="1" lang="ja-JP" altLang="en-US" dirty="0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367679" y="4070682"/>
            <a:ext cx="3202681" cy="2636626"/>
            <a:chOff x="367679" y="4070682"/>
            <a:chExt cx="3202681" cy="2636626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679" y="4070682"/>
              <a:ext cx="3202681" cy="2636626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1726741" y="4506047"/>
              <a:ext cx="1710725" cy="646331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Photon number </a:t>
              </a:r>
            </a:p>
            <a:p>
              <a:r>
                <a:rPr lang="en-US" altLang="ja-JP" dirty="0" smtClean="0"/>
                <a:t>~20 for MIP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6347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Experimental proof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440869"/>
            <a:ext cx="7770813" cy="1513513"/>
          </a:xfrm>
        </p:spPr>
        <p:txBody>
          <a:bodyPr/>
          <a:lstStyle/>
          <a:p>
            <a:r>
              <a:rPr kumimoji="1" lang="en-US" altLang="ja-JP" dirty="0" err="1" smtClean="0"/>
              <a:t>pp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pC</a:t>
            </a:r>
            <a:r>
              <a:rPr lang="en-US" altLang="ja-JP" dirty="0" smtClean="0"/>
              <a:t> scattering experiment using prototype detector</a:t>
            </a:r>
          </a:p>
          <a:p>
            <a:pPr lvl="1"/>
            <a:r>
              <a:rPr lang="en-US" altLang="ja-JP" dirty="0" smtClean="0"/>
              <a:t>80 MeV proton beam @ Cyclotron Facility at Tohoku university</a:t>
            </a:r>
          </a:p>
          <a:p>
            <a:pPr lvl="1"/>
            <a:endParaRPr kumimoji="1" lang="ja-JP" altLang="en-US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2673258" y="2488618"/>
            <a:ext cx="3688231" cy="2872251"/>
            <a:chOff x="2643726" y="2488618"/>
            <a:chExt cx="3688231" cy="2872251"/>
          </a:xfrm>
        </p:grpSpPr>
        <p:sp>
          <p:nvSpPr>
            <p:cNvPr id="5" name="正方形/長方形 4"/>
            <p:cNvSpPr/>
            <p:nvPr/>
          </p:nvSpPr>
          <p:spPr>
            <a:xfrm>
              <a:off x="2643726" y="2488618"/>
              <a:ext cx="3688231" cy="28722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3726" y="2488618"/>
              <a:ext cx="3688231" cy="2872251"/>
            </a:xfrm>
            <a:prstGeom prst="rect">
              <a:avLst/>
            </a:prstGeom>
          </p:spPr>
        </p:pic>
      </p:grp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1" y="2954382"/>
            <a:ext cx="2822013" cy="21111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086" y="2279293"/>
            <a:ext cx="3226913" cy="314273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29780" y="5730076"/>
            <a:ext cx="7484441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Reconstruction of </a:t>
            </a:r>
            <a:r>
              <a:rPr lang="en-US" altLang="ja-JP" sz="2400" dirty="0" err="1" smtClean="0"/>
              <a:t>pp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pC</a:t>
            </a:r>
            <a:r>
              <a:rPr lang="en-US" altLang="ja-JP" sz="2400" dirty="0" smtClean="0"/>
              <a:t> scattering kinematics</a:t>
            </a:r>
          </a:p>
          <a:p>
            <a:r>
              <a:rPr kumimoji="1" lang="en-US" altLang="ja-JP" sz="2400" dirty="0" smtClean="0"/>
              <a:t>Particle identification by 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400" dirty="0" smtClean="0"/>
              <a:t>E(CFT)-E(BGO) information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5269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angle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78" y="1805552"/>
            <a:ext cx="4995335" cy="47486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Reconstruction of </a:t>
            </a:r>
            <a:r>
              <a:rPr kumimoji="1" lang="en-US" altLang="ja-JP" dirty="0" err="1" smtClean="0"/>
              <a:t>pp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pC</a:t>
            </a:r>
            <a:r>
              <a:rPr kumimoji="1" lang="en-US" altLang="ja-JP" dirty="0" smtClean="0"/>
              <a:t> scatterings</a:t>
            </a:r>
            <a:endParaRPr kumimoji="1" lang="ja-JP" altLang="en-US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1" y="3781207"/>
            <a:ext cx="3288296" cy="2560797"/>
            <a:chOff x="2643726" y="2488618"/>
            <a:chExt cx="3688231" cy="2872251"/>
          </a:xfrm>
        </p:grpSpPr>
        <p:sp>
          <p:nvSpPr>
            <p:cNvPr id="9" name="正方形/長方形 8"/>
            <p:cNvSpPr/>
            <p:nvPr/>
          </p:nvSpPr>
          <p:spPr>
            <a:xfrm>
              <a:off x="2643726" y="2488618"/>
              <a:ext cx="3688231" cy="28722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726" y="2488618"/>
              <a:ext cx="3688231" cy="2872251"/>
            </a:xfrm>
            <a:prstGeom prst="rect">
              <a:avLst/>
            </a:prstGeom>
          </p:spPr>
        </p:pic>
      </p:grpSp>
      <p:sp>
        <p:nvSpPr>
          <p:cNvPr id="12" name="テキスト ボックス 11"/>
          <p:cNvSpPr txBox="1"/>
          <p:nvPr/>
        </p:nvSpPr>
        <p:spPr>
          <a:xfrm rot="16200000">
            <a:off x="2489053" y="2996994"/>
            <a:ext cx="20988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Total energy (MeV)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66579" y="6259533"/>
            <a:ext cx="2590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Scattering angle (degree)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37401" y="2275527"/>
            <a:ext cx="146957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pC</a:t>
            </a:r>
            <a:r>
              <a:rPr kumimoji="1" lang="en-US" altLang="ja-JP" dirty="0" smtClean="0"/>
              <a:t> scattering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46033" y="4929988"/>
            <a:ext cx="142859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pp</a:t>
            </a:r>
            <a:r>
              <a:rPr kumimoji="1" lang="en-US" altLang="ja-JP" dirty="0" smtClean="0"/>
              <a:t> scattering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03169" y="1670217"/>
            <a:ext cx="3591548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Relation between 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sz="2000" dirty="0" smtClean="0"/>
              <a:t> and Total E</a:t>
            </a:r>
            <a:endParaRPr kumimoji="1" lang="ja-JP" altLang="en-US" sz="2000" dirty="0"/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744192" y="4087791"/>
            <a:ext cx="1109789" cy="108034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065674" y="4131588"/>
            <a:ext cx="30492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q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9" name="円弧 18"/>
          <p:cNvSpPr/>
          <p:nvPr/>
        </p:nvSpPr>
        <p:spPr>
          <a:xfrm rot="11570617">
            <a:off x="1478744" y="3447582"/>
            <a:ext cx="1031886" cy="1053220"/>
          </a:xfrm>
          <a:prstGeom prst="arc">
            <a:avLst>
              <a:gd name="adj1" fmla="val 18307078"/>
              <a:gd name="adj2" fmla="val 2029008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08000" y="5033667"/>
            <a:ext cx="313761" cy="31376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1065674" y="4724121"/>
            <a:ext cx="104965" cy="10496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1013191" y="4776603"/>
            <a:ext cx="104965" cy="10496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992815" y="4817246"/>
            <a:ext cx="104965" cy="10496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842692" y="4987622"/>
            <a:ext cx="104965" cy="10496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790209" y="4988466"/>
            <a:ext cx="104965" cy="10496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842692" y="4929988"/>
            <a:ext cx="104965" cy="10496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447" y="5802997"/>
            <a:ext cx="147148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Total energy</a:t>
            </a:r>
          </a:p>
          <a:p>
            <a:r>
              <a:rPr lang="en-US" altLang="ja-JP" dirty="0" smtClean="0"/>
              <a:t>(CFT+BGO)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/>
          <p:nvPr/>
        </p:nvCxnSpPr>
        <p:spPr>
          <a:xfrm flipV="1">
            <a:off x="3853947" y="4131588"/>
            <a:ext cx="1518221" cy="7906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stCxn id="5" idx="2"/>
          </p:cNvCxnSpPr>
          <p:nvPr/>
        </p:nvCxnSpPr>
        <p:spPr>
          <a:xfrm flipH="1">
            <a:off x="5488955" y="2644859"/>
            <a:ext cx="1383233" cy="2749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11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angleE_wit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00" y="1807200"/>
            <a:ext cx="4995070" cy="4748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Reconstruction of </a:t>
            </a:r>
            <a:r>
              <a:rPr kumimoji="1" lang="en-US" altLang="ja-JP" dirty="0" err="1" smtClean="0"/>
              <a:t>pp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pC</a:t>
            </a:r>
            <a:r>
              <a:rPr kumimoji="1" lang="en-US" altLang="ja-JP" dirty="0" smtClean="0"/>
              <a:t> scatterings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5984" y="1869141"/>
            <a:ext cx="3707964" cy="1736875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We confirm that reconstruction of scattering events is possible by this configuration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 rot="16200000">
            <a:off x="2489053" y="2996994"/>
            <a:ext cx="20988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Total energy (MeV)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66579" y="6259533"/>
            <a:ext cx="2590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Scattering angle (degree)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37401" y="2275527"/>
            <a:ext cx="146957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pC</a:t>
            </a:r>
            <a:r>
              <a:rPr kumimoji="1" lang="en-US" altLang="ja-JP" dirty="0" smtClean="0"/>
              <a:t> scattering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03169" y="1670217"/>
            <a:ext cx="3591548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Relation between 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sz="2000" dirty="0" smtClean="0"/>
              <a:t> and Total E</a:t>
            </a:r>
            <a:endParaRPr kumimoji="1" lang="ja-JP" altLang="en-US" sz="2000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1" y="3447582"/>
            <a:ext cx="3288296" cy="3001746"/>
            <a:chOff x="1" y="3447582"/>
            <a:chExt cx="3288296" cy="3001746"/>
          </a:xfrm>
        </p:grpSpPr>
        <p:grpSp>
          <p:nvGrpSpPr>
            <p:cNvPr id="15" name="図形グループ 14"/>
            <p:cNvGrpSpPr/>
            <p:nvPr/>
          </p:nvGrpSpPr>
          <p:grpSpPr>
            <a:xfrm>
              <a:off x="1" y="3781207"/>
              <a:ext cx="3288296" cy="2560797"/>
              <a:chOff x="2643726" y="2488618"/>
              <a:chExt cx="3688231" cy="2872251"/>
            </a:xfrm>
          </p:grpSpPr>
          <p:sp>
            <p:nvSpPr>
              <p:cNvPr id="16" name="正方形/長方形 15"/>
              <p:cNvSpPr/>
              <p:nvPr/>
            </p:nvSpPr>
            <p:spPr>
              <a:xfrm>
                <a:off x="2643726" y="2488618"/>
                <a:ext cx="3688231" cy="28722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7" name="図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3726" y="2488618"/>
                <a:ext cx="3688231" cy="2872251"/>
              </a:xfrm>
              <a:prstGeom prst="rect">
                <a:avLst/>
              </a:prstGeom>
            </p:spPr>
          </p:pic>
        </p:grpSp>
        <p:cxnSp>
          <p:nvCxnSpPr>
            <p:cNvPr id="18" name="直線コネクタ 17"/>
            <p:cNvCxnSpPr/>
            <p:nvPr/>
          </p:nvCxnSpPr>
          <p:spPr>
            <a:xfrm flipV="1">
              <a:off x="744192" y="4087791"/>
              <a:ext cx="1109789" cy="108034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1065674" y="4131588"/>
              <a:ext cx="304929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Symbol" charset="2"/>
                  <a:cs typeface="Symbol" charset="2"/>
                </a:rPr>
                <a:t>q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508000" y="5033667"/>
              <a:ext cx="313761" cy="313761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1065674" y="4724121"/>
              <a:ext cx="104965" cy="104965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1013191" y="4776603"/>
              <a:ext cx="104965" cy="104965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992815" y="4817246"/>
              <a:ext cx="104965" cy="104965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842692" y="4987622"/>
              <a:ext cx="104965" cy="104965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790209" y="4988466"/>
              <a:ext cx="104965" cy="104965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842692" y="4929988"/>
              <a:ext cx="104965" cy="104965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8447" y="5802997"/>
              <a:ext cx="1471489" cy="64633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Total energy</a:t>
              </a:r>
            </a:p>
            <a:p>
              <a:r>
                <a:rPr lang="en-US" altLang="ja-JP" dirty="0" smtClean="0"/>
                <a:t>(CFT+BGO)</a:t>
              </a:r>
              <a:endParaRPr kumimoji="1" lang="ja-JP" altLang="en-US" dirty="0"/>
            </a:p>
          </p:txBody>
        </p:sp>
        <p:sp>
          <p:nvSpPr>
            <p:cNvPr id="28" name="円弧 27"/>
            <p:cNvSpPr/>
            <p:nvPr/>
          </p:nvSpPr>
          <p:spPr>
            <a:xfrm rot="11570617">
              <a:off x="1478744" y="3447582"/>
              <a:ext cx="1031886" cy="1053220"/>
            </a:xfrm>
            <a:prstGeom prst="arc">
              <a:avLst>
                <a:gd name="adj1" fmla="val 18307078"/>
                <a:gd name="adj2" fmla="val 20290088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3146033" y="4929988"/>
            <a:ext cx="142859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pp</a:t>
            </a:r>
            <a:r>
              <a:rPr kumimoji="1" lang="en-US" altLang="ja-JP" dirty="0" smtClean="0"/>
              <a:t> scattering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/>
          <p:nvPr/>
        </p:nvCxnSpPr>
        <p:spPr>
          <a:xfrm flipV="1">
            <a:off x="3853947" y="4131588"/>
            <a:ext cx="1518221" cy="7906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5488955" y="2644859"/>
            <a:ext cx="1383233" cy="2749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00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Particle Identification by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/>
              <a:t>E-E</a:t>
            </a:r>
            <a:endParaRPr kumimoji="1" lang="ja-JP" altLang="en-US" dirty="0"/>
          </a:p>
        </p:txBody>
      </p:sp>
      <p:pic>
        <p:nvPicPr>
          <p:cNvPr id="6" name="図 5" descr="E_d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14" y="1590991"/>
            <a:ext cx="5315622" cy="3599998"/>
          </a:xfrm>
          <a:prstGeom prst="rect">
            <a:avLst/>
          </a:prstGeom>
        </p:spPr>
      </p:pic>
      <p:grpSp>
        <p:nvGrpSpPr>
          <p:cNvPr id="28" name="図形グループ 27"/>
          <p:cNvGrpSpPr/>
          <p:nvPr/>
        </p:nvGrpSpPr>
        <p:grpSpPr>
          <a:xfrm>
            <a:off x="147665" y="2445526"/>
            <a:ext cx="3350464" cy="2560797"/>
            <a:chOff x="147665" y="1889380"/>
            <a:chExt cx="3350464" cy="2560797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147665" y="1889380"/>
              <a:ext cx="3350464" cy="2560797"/>
              <a:chOff x="-62167" y="3781207"/>
              <a:chExt cx="3350464" cy="2560797"/>
            </a:xfrm>
          </p:grpSpPr>
          <p:grpSp>
            <p:nvGrpSpPr>
              <p:cNvPr id="8" name="図形グループ 7"/>
              <p:cNvGrpSpPr/>
              <p:nvPr/>
            </p:nvGrpSpPr>
            <p:grpSpPr>
              <a:xfrm>
                <a:off x="1" y="3781207"/>
                <a:ext cx="3288296" cy="2560797"/>
                <a:chOff x="2643726" y="2488618"/>
                <a:chExt cx="3688231" cy="2872251"/>
              </a:xfrm>
            </p:grpSpPr>
            <p:sp>
              <p:nvSpPr>
                <p:cNvPr id="20" name="正方形/長方形 19"/>
                <p:cNvSpPr/>
                <p:nvPr/>
              </p:nvSpPr>
              <p:spPr>
                <a:xfrm>
                  <a:off x="2643726" y="2488618"/>
                  <a:ext cx="3688231" cy="287225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21" name="図 2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43726" y="2488618"/>
                  <a:ext cx="3688231" cy="2872251"/>
                </a:xfrm>
                <a:prstGeom prst="rect">
                  <a:avLst/>
                </a:prstGeom>
              </p:spPr>
            </p:pic>
          </p:grpSp>
          <p:cxnSp>
            <p:nvCxnSpPr>
              <p:cNvPr id="9" name="直線コネクタ 8"/>
              <p:cNvCxnSpPr/>
              <p:nvPr/>
            </p:nvCxnSpPr>
            <p:spPr>
              <a:xfrm flipV="1">
                <a:off x="744192" y="4087791"/>
                <a:ext cx="1109789" cy="1080345"/>
              </a:xfrm>
              <a:prstGeom prst="line">
                <a:avLst/>
              </a:pr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1" name="円/楕円 10"/>
              <p:cNvSpPr/>
              <p:nvPr/>
            </p:nvSpPr>
            <p:spPr>
              <a:xfrm>
                <a:off x="508000" y="5033667"/>
                <a:ext cx="313761" cy="313761"/>
              </a:xfrm>
              <a:prstGeom prst="ellipse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/>
              <p:cNvSpPr/>
              <p:nvPr/>
            </p:nvSpPr>
            <p:spPr>
              <a:xfrm>
                <a:off x="1065674" y="4724121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1013191" y="4776603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/>
              <p:cNvSpPr/>
              <p:nvPr/>
            </p:nvSpPr>
            <p:spPr>
              <a:xfrm>
                <a:off x="992815" y="4817246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14"/>
              <p:cNvSpPr/>
              <p:nvPr/>
            </p:nvSpPr>
            <p:spPr>
              <a:xfrm>
                <a:off x="842692" y="4987622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790209" y="4988466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/>
              <p:cNvSpPr/>
              <p:nvPr/>
            </p:nvSpPr>
            <p:spPr>
              <a:xfrm>
                <a:off x="842692" y="4929988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-62167" y="5479831"/>
                <a:ext cx="1009824" cy="3693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E</a:t>
                </a:r>
                <a:r>
                  <a:rPr lang="en-US" altLang="ja-JP" dirty="0" smtClean="0"/>
                  <a:t>(BGO)</a:t>
                </a:r>
                <a:endParaRPr kumimoji="1" lang="ja-JP" altLang="en-US" dirty="0"/>
              </a:p>
            </p:txBody>
          </p:sp>
        </p:grpSp>
        <p:sp>
          <p:nvSpPr>
            <p:cNvPr id="22" name="テキスト ボックス 21"/>
            <p:cNvSpPr txBox="1"/>
            <p:nvPr/>
          </p:nvSpPr>
          <p:spPr>
            <a:xfrm>
              <a:off x="1675028" y="2834273"/>
              <a:ext cx="1149586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Symbol" charset="2"/>
                  <a:cs typeface="Symbol" charset="2"/>
                </a:rPr>
                <a:t>D</a:t>
              </a:r>
              <a:r>
                <a:rPr kumimoji="1" lang="en-US" altLang="ja-JP" dirty="0" smtClean="0"/>
                <a:t>E (CFT)</a:t>
              </a:r>
              <a:endParaRPr kumimoji="1" lang="ja-JP" altLang="en-US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5124004" y="1549246"/>
            <a:ext cx="271527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Symbol" charset="2"/>
                <a:cs typeface="Symbol" charset="2"/>
              </a:rPr>
              <a:t>        D</a:t>
            </a:r>
            <a:r>
              <a:rPr kumimoji="1" lang="en-US" altLang="ja-JP" sz="2000" dirty="0" smtClean="0"/>
              <a:t>E-E relation       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00612" y="5006323"/>
            <a:ext cx="17673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 (BGO) [MeV]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 rot="16200000">
            <a:off x="2848055" y="2769950"/>
            <a:ext cx="18947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/>
              <a:t>E (CFT) [MeV]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281266" y="3305507"/>
            <a:ext cx="83869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proton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392916" y="2370204"/>
            <a:ext cx="10567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deuteron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124850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9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E_dE_withcosm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13" y="1582912"/>
            <a:ext cx="5308277" cy="359502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Particle Identification by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/>
              <a:t>E-E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5331333"/>
            <a:ext cx="7770813" cy="1341245"/>
          </a:xfrm>
        </p:spPr>
        <p:txBody>
          <a:bodyPr/>
          <a:lstStyle/>
          <a:p>
            <a:r>
              <a:rPr lang="en-US" altLang="ja-JP" dirty="0" smtClean="0"/>
              <a:t>Proton /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 separation requirement</a:t>
            </a:r>
          </a:p>
          <a:p>
            <a:pPr lvl="1"/>
            <a:r>
              <a:rPr lang="en-US" altLang="ja-JP" dirty="0" smtClean="0"/>
              <a:t>20 % for 1 MeV</a:t>
            </a:r>
          </a:p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21266" y="5567625"/>
            <a:ext cx="1736373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16 % for 1 MeV</a:t>
            </a:r>
          </a:p>
          <a:p>
            <a:r>
              <a:rPr lang="en-US" altLang="ja-JP" dirty="0" smtClean="0"/>
              <a:t>PID is possible</a:t>
            </a:r>
            <a:endParaRPr kumimoji="1" lang="ja-JP" altLang="en-US" dirty="0"/>
          </a:p>
        </p:txBody>
      </p:sp>
      <p:grpSp>
        <p:nvGrpSpPr>
          <p:cNvPr id="28" name="図形グループ 27"/>
          <p:cNvGrpSpPr/>
          <p:nvPr/>
        </p:nvGrpSpPr>
        <p:grpSpPr>
          <a:xfrm>
            <a:off x="147665" y="2445526"/>
            <a:ext cx="3350464" cy="2560797"/>
            <a:chOff x="147665" y="1889380"/>
            <a:chExt cx="3350464" cy="2560797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147665" y="1889380"/>
              <a:ext cx="3350464" cy="2560797"/>
              <a:chOff x="-62167" y="3781207"/>
              <a:chExt cx="3350464" cy="2560797"/>
            </a:xfrm>
          </p:grpSpPr>
          <p:grpSp>
            <p:nvGrpSpPr>
              <p:cNvPr id="8" name="図形グループ 7"/>
              <p:cNvGrpSpPr/>
              <p:nvPr/>
            </p:nvGrpSpPr>
            <p:grpSpPr>
              <a:xfrm>
                <a:off x="1" y="3781207"/>
                <a:ext cx="3288296" cy="2560797"/>
                <a:chOff x="2643726" y="2488618"/>
                <a:chExt cx="3688231" cy="2872251"/>
              </a:xfrm>
            </p:grpSpPr>
            <p:sp>
              <p:nvSpPr>
                <p:cNvPr id="20" name="正方形/長方形 19"/>
                <p:cNvSpPr/>
                <p:nvPr/>
              </p:nvSpPr>
              <p:spPr>
                <a:xfrm>
                  <a:off x="2643726" y="2488618"/>
                  <a:ext cx="3688231" cy="287225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21" name="図 2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43726" y="2488618"/>
                  <a:ext cx="3688231" cy="2872251"/>
                </a:xfrm>
                <a:prstGeom prst="rect">
                  <a:avLst/>
                </a:prstGeom>
              </p:spPr>
            </p:pic>
          </p:grpSp>
          <p:cxnSp>
            <p:nvCxnSpPr>
              <p:cNvPr id="9" name="直線コネクタ 8"/>
              <p:cNvCxnSpPr/>
              <p:nvPr/>
            </p:nvCxnSpPr>
            <p:spPr>
              <a:xfrm flipV="1">
                <a:off x="744192" y="4087791"/>
                <a:ext cx="1109789" cy="1080345"/>
              </a:xfrm>
              <a:prstGeom prst="line">
                <a:avLst/>
              </a:pr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1" name="円/楕円 10"/>
              <p:cNvSpPr/>
              <p:nvPr/>
            </p:nvSpPr>
            <p:spPr>
              <a:xfrm>
                <a:off x="508000" y="5033667"/>
                <a:ext cx="313761" cy="313761"/>
              </a:xfrm>
              <a:prstGeom prst="ellipse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/>
              <p:cNvSpPr/>
              <p:nvPr/>
            </p:nvSpPr>
            <p:spPr>
              <a:xfrm>
                <a:off x="1065674" y="4724121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1013191" y="4776603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/>
              <p:cNvSpPr/>
              <p:nvPr/>
            </p:nvSpPr>
            <p:spPr>
              <a:xfrm>
                <a:off x="992815" y="4817246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14"/>
              <p:cNvSpPr/>
              <p:nvPr/>
            </p:nvSpPr>
            <p:spPr>
              <a:xfrm>
                <a:off x="842692" y="4987622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790209" y="4988466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/>
              <p:cNvSpPr/>
              <p:nvPr/>
            </p:nvSpPr>
            <p:spPr>
              <a:xfrm>
                <a:off x="842692" y="4929988"/>
                <a:ext cx="104965" cy="104965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-62167" y="5479831"/>
                <a:ext cx="1009824" cy="3693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E</a:t>
                </a:r>
                <a:r>
                  <a:rPr lang="en-US" altLang="ja-JP" dirty="0" smtClean="0"/>
                  <a:t>(BGO)</a:t>
                </a:r>
                <a:endParaRPr kumimoji="1" lang="ja-JP" altLang="en-US" dirty="0"/>
              </a:p>
            </p:txBody>
          </p:sp>
        </p:grpSp>
        <p:sp>
          <p:nvSpPr>
            <p:cNvPr id="22" name="テキスト ボックス 21"/>
            <p:cNvSpPr txBox="1"/>
            <p:nvPr/>
          </p:nvSpPr>
          <p:spPr>
            <a:xfrm>
              <a:off x="1675028" y="2834273"/>
              <a:ext cx="1149586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Symbol" charset="2"/>
                  <a:cs typeface="Symbol" charset="2"/>
                </a:rPr>
                <a:t>D</a:t>
              </a:r>
              <a:r>
                <a:rPr kumimoji="1" lang="en-US" altLang="ja-JP" dirty="0" smtClean="0"/>
                <a:t>E (CFT)</a:t>
              </a:r>
              <a:endParaRPr kumimoji="1" lang="ja-JP" altLang="en-US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5124004" y="1549246"/>
            <a:ext cx="271527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Symbol" charset="2"/>
                <a:cs typeface="Symbol" charset="2"/>
              </a:rPr>
              <a:t>        D</a:t>
            </a:r>
            <a:r>
              <a:rPr kumimoji="1" lang="en-US" altLang="ja-JP" sz="2000" dirty="0" smtClean="0"/>
              <a:t>E-E relation       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00612" y="5006323"/>
            <a:ext cx="17673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 (BGO) [MeV]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 rot="16200000">
            <a:off x="2848055" y="2769950"/>
            <a:ext cx="18947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/>
              <a:t>E (CFT) [MeV]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281266" y="3305507"/>
            <a:ext cx="83869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proton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392916" y="2370204"/>
            <a:ext cx="10567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deuteron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00612" y="4328816"/>
            <a:ext cx="203267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Cosmic ray (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dirty="0" smtClean="0"/>
              <a:t> like)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463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860425" y="4986842"/>
            <a:ext cx="7772400" cy="97715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MPPC readout electronics</a:t>
            </a:r>
            <a:endParaRPr kumimoji="1" lang="ja-JP" altLang="en-US" dirty="0"/>
          </a:p>
        </p:txBody>
      </p:sp>
      <p:pic>
        <p:nvPicPr>
          <p:cNvPr id="7" name="図プレースホルダー 6" descr="131107_105040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63" r="-15413"/>
          <a:stretch/>
        </p:blipFill>
        <p:spPr>
          <a:xfrm rot="21540000">
            <a:off x="2551914" y="531193"/>
            <a:ext cx="4052257" cy="3958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27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VME-EASIROC</a:t>
            </a:r>
            <a:r>
              <a:rPr kumimoji="1" lang="ja-JP" altLang="en-US" dirty="0" smtClean="0"/>
              <a:t>の開発</a:t>
            </a:r>
            <a:endParaRPr kumimoji="1"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5000141" y="1335045"/>
            <a:ext cx="3012236" cy="3436267"/>
            <a:chOff x="100944" y="2803614"/>
            <a:chExt cx="3553345" cy="40535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図 3" descr="131107_105040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0" b="3459"/>
            <a:stretch/>
          </p:blipFill>
          <p:spPr>
            <a:xfrm>
              <a:off x="673050" y="2803614"/>
              <a:ext cx="2981239" cy="40535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図 4" descr="131107_105124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8" r="41734" b="4916"/>
            <a:stretch/>
          </p:blipFill>
          <p:spPr>
            <a:xfrm>
              <a:off x="100944" y="2803615"/>
              <a:ext cx="495030" cy="40392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/>
          <a:srcRect l="18424" t="10333" r="16463" b="13664"/>
          <a:stretch/>
        </p:blipFill>
        <p:spPr>
          <a:xfrm>
            <a:off x="378766" y="1807798"/>
            <a:ext cx="3236328" cy="2529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699756" y="4755168"/>
            <a:ext cx="2467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テスト用に開発</a:t>
            </a:r>
            <a:endParaRPr kumimoji="1"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32ch MPPC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err="1" smtClean="0"/>
              <a:t>SiTCP</a:t>
            </a:r>
            <a:r>
              <a:rPr kumimoji="1" lang="ja-JP" altLang="en-US" dirty="0" smtClean="0"/>
              <a:t>外付け</a:t>
            </a:r>
            <a:endParaRPr kumimoji="1" lang="en-US" altLang="ja-JP" dirty="0" smtClean="0"/>
          </a:p>
          <a:p>
            <a:pPr marL="285750" indent="-285750">
              <a:buFont typeface="Arial"/>
              <a:buChar char="•"/>
            </a:pPr>
            <a:r>
              <a:rPr kumimoji="1" lang="ja-JP" altLang="en-US" dirty="0" smtClean="0"/>
              <a:t>電源を外部から供給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08560" y="4900218"/>
            <a:ext cx="342914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実機として使用する</a:t>
            </a:r>
            <a:endParaRPr kumimoji="1"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64ch MPPC (EASIROC ASIC x 2)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err="1" smtClean="0"/>
              <a:t>SiTCP</a:t>
            </a:r>
            <a:r>
              <a:rPr kumimoji="1" lang="ja-JP" altLang="en-US" dirty="0" smtClean="0"/>
              <a:t>内蔵</a:t>
            </a:r>
            <a:r>
              <a:rPr kumimoji="1" lang="en-US" altLang="ja-JP" dirty="0" smtClean="0"/>
              <a:t> (FPGA</a:t>
            </a:r>
            <a:r>
              <a:rPr kumimoji="1" lang="ja-JP" altLang="en-US" dirty="0" smtClean="0"/>
              <a:t>内に搭載</a:t>
            </a:r>
            <a:r>
              <a:rPr kumimoji="1" lang="en-US" altLang="ja-JP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VME</a:t>
            </a:r>
            <a:r>
              <a:rPr lang="ja-JP" altLang="en-US" dirty="0" smtClean="0"/>
              <a:t>バスから電源供給</a:t>
            </a:r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J-PARC</a:t>
            </a:r>
            <a:r>
              <a:rPr lang="ja-JP" altLang="en-US" dirty="0" smtClean="0"/>
              <a:t>のネットワーク分散型の</a:t>
            </a:r>
            <a:endParaRPr lang="en-US" altLang="ja-JP" dirty="0" smtClean="0"/>
          </a:p>
          <a:p>
            <a:r>
              <a:rPr lang="ja-JP" altLang="ja-JP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DAQ</a:t>
            </a:r>
            <a:r>
              <a:rPr lang="ja-JP" altLang="en-US" dirty="0" smtClean="0"/>
              <a:t>に対応</a:t>
            </a:r>
            <a:endParaRPr lang="en-US" altLang="ja-JP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23586" y="1550893"/>
            <a:ext cx="164978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EASIROC v1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94038" y="1205928"/>
            <a:ext cx="185905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VME-EASIROC</a:t>
            </a:r>
            <a:endParaRPr kumimoji="1" lang="ja-JP" altLang="en-US" dirty="0"/>
          </a:p>
        </p:txBody>
      </p:sp>
      <p:sp>
        <p:nvSpPr>
          <p:cNvPr id="12" name="右矢印 11"/>
          <p:cNvSpPr/>
          <p:nvPr/>
        </p:nvSpPr>
        <p:spPr>
          <a:xfrm>
            <a:off x="3887604" y="2648705"/>
            <a:ext cx="805400" cy="6970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065041" y="2090880"/>
            <a:ext cx="527019" cy="4924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047761" y="2994960"/>
            <a:ext cx="527019" cy="4924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74261" y="1784714"/>
            <a:ext cx="1239363" cy="26161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solidFill>
                  <a:srgbClr val="FF0000"/>
                </a:solidFill>
              </a:rPr>
              <a:t>EASIROC ASIC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678457" y="2622785"/>
            <a:ext cx="492461" cy="52217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000141" y="3983040"/>
            <a:ext cx="419646" cy="38831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80984" y="4337070"/>
            <a:ext cx="1327576" cy="261610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100" dirty="0" smtClean="0"/>
              <a:t>データは</a:t>
            </a:r>
            <a:r>
              <a:rPr lang="en-US" altLang="ja-JP" sz="1100" dirty="0" smtClean="0"/>
              <a:t>TCP</a:t>
            </a:r>
            <a:r>
              <a:rPr lang="ja-JP" altLang="en-US" sz="1100" dirty="0" smtClean="0"/>
              <a:t>で送信</a:t>
            </a:r>
            <a:endParaRPr kumimoji="1" lang="ja-JP" altLang="en-US" sz="1100" dirty="0"/>
          </a:p>
        </p:txBody>
      </p:sp>
      <p:sp>
        <p:nvSpPr>
          <p:cNvPr id="21" name="正方形/長方形 20"/>
          <p:cNvSpPr/>
          <p:nvPr/>
        </p:nvSpPr>
        <p:spPr>
          <a:xfrm>
            <a:off x="7611540" y="2712960"/>
            <a:ext cx="400838" cy="632775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751059" y="3212660"/>
            <a:ext cx="1102029" cy="26161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100" dirty="0" smtClean="0"/>
              <a:t>FPGA(Artix-7)</a:t>
            </a:r>
            <a:endParaRPr kumimoji="1" lang="ja-JP" altLang="en-US" sz="11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853089" y="3474270"/>
            <a:ext cx="1235898" cy="430887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1100" dirty="0" smtClean="0"/>
              <a:t>トリガーなどを</a:t>
            </a:r>
            <a:endParaRPr kumimoji="1" lang="en-US" altLang="ja-JP" sz="1100" dirty="0" smtClean="0"/>
          </a:p>
          <a:p>
            <a:r>
              <a:rPr lang="en-US" altLang="ja-JP" sz="1100" dirty="0" smtClean="0"/>
              <a:t>J0</a:t>
            </a:r>
            <a:r>
              <a:rPr lang="ja-JP" altLang="en-US" sz="1100" dirty="0" smtClean="0"/>
              <a:t>バスから受ける</a:t>
            </a:r>
            <a:endParaRPr kumimoji="1" lang="ja-JP" altLang="en-US" sz="11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19841" y="6047812"/>
            <a:ext cx="328029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64 </a:t>
            </a:r>
            <a:r>
              <a:rPr lang="en-US" altLang="ja-JP" dirty="0" err="1" smtClean="0"/>
              <a:t>ch</a:t>
            </a:r>
            <a:r>
              <a:rPr lang="ja-JP" altLang="en-US" dirty="0" smtClean="0"/>
              <a:t>の</a:t>
            </a:r>
            <a:r>
              <a:rPr lang="en-US" altLang="ja-JP" dirty="0" smtClean="0"/>
              <a:t>ADC</a:t>
            </a:r>
          </a:p>
          <a:p>
            <a:r>
              <a:rPr lang="en-US" altLang="ja-JP" dirty="0" err="1" smtClean="0"/>
              <a:t>Multihit</a:t>
            </a:r>
            <a:r>
              <a:rPr lang="en-US" altLang="ja-JP" dirty="0" smtClean="0"/>
              <a:t> TDC (1ns  resolution)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5149236" y="1887371"/>
            <a:ext cx="146874" cy="761334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5149236" y="2764293"/>
            <a:ext cx="146874" cy="761334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5641698" y="1951626"/>
            <a:ext cx="352340" cy="761334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5643581" y="2857913"/>
            <a:ext cx="352340" cy="761334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 rot="16200000">
            <a:off x="4416632" y="2466216"/>
            <a:ext cx="997714" cy="26161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32ch input x 2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89521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dirty="0" err="1"/>
              <a:t>p</a:t>
            </a:r>
            <a:r>
              <a:rPr kumimoji="1" lang="en-US" altLang="ja-JP" dirty="0" smtClean="0"/>
              <a:t> scattering experiment (J-PARC E40)</a:t>
            </a:r>
          </a:p>
          <a:p>
            <a:pPr lvl="1"/>
            <a:r>
              <a:rPr lang="en-US" altLang="ja-JP" dirty="0" smtClean="0"/>
              <a:t>Physics motivation</a:t>
            </a:r>
          </a:p>
          <a:p>
            <a:pPr lvl="1"/>
            <a:r>
              <a:rPr kumimoji="1" lang="en-US" altLang="ja-JP" dirty="0" smtClean="0"/>
              <a:t>Expected results</a:t>
            </a:r>
          </a:p>
          <a:p>
            <a:r>
              <a:rPr lang="en-US" altLang="ja-JP" dirty="0" smtClean="0"/>
              <a:t>E40 preparation status</a:t>
            </a:r>
          </a:p>
          <a:p>
            <a:pPr lvl="1"/>
            <a:r>
              <a:rPr kumimoji="1" lang="en-US" altLang="ja-JP" dirty="0" err="1" smtClean="0"/>
              <a:t>Beamline</a:t>
            </a:r>
            <a:r>
              <a:rPr kumimoji="1" lang="en-US" altLang="ja-JP" dirty="0" smtClean="0"/>
              <a:t> Fiber Tracker for high rate beam</a:t>
            </a:r>
          </a:p>
          <a:p>
            <a:pPr lvl="1"/>
            <a:r>
              <a:rPr lang="en-US" altLang="ja-JP" dirty="0" smtClean="0"/>
              <a:t>Preparation of Scattered Proton Detector</a:t>
            </a:r>
          </a:p>
          <a:p>
            <a:pPr lvl="2"/>
            <a:r>
              <a:rPr lang="en-US" altLang="ja-JP" dirty="0" smtClean="0"/>
              <a:t>Construction of prototype detector </a:t>
            </a:r>
          </a:p>
          <a:p>
            <a:pPr lvl="2"/>
            <a:r>
              <a:rPr lang="en-US" altLang="ja-JP" dirty="0" smtClean="0"/>
              <a:t>Performance evaluation by test experiments</a:t>
            </a:r>
          </a:p>
          <a:p>
            <a:pPr lvl="1"/>
            <a:r>
              <a:rPr lang="en-US" altLang="ja-JP" dirty="0" smtClean="0"/>
              <a:t>MPPC readout electronics</a:t>
            </a:r>
          </a:p>
          <a:p>
            <a:r>
              <a:rPr kumimoji="1" lang="en-US" altLang="ja-JP" dirty="0" smtClean="0"/>
              <a:t>Summary and Outlook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609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性能評価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344218"/>
            <a:ext cx="7770813" cy="4257022"/>
          </a:xfrm>
        </p:spPr>
        <p:txBody>
          <a:bodyPr/>
          <a:lstStyle/>
          <a:p>
            <a:r>
              <a:rPr kumimoji="1" lang="en-US" altLang="ja-JP" dirty="0" smtClean="0"/>
              <a:t>Slow control</a:t>
            </a:r>
          </a:p>
          <a:p>
            <a:pPr lvl="1"/>
            <a:r>
              <a:rPr lang="ja-JP" altLang="en-US" dirty="0" smtClean="0"/>
              <a:t>各チャンネルのオペレーション電圧の調整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各チャンネルのゲイン、</a:t>
            </a:r>
            <a:r>
              <a:rPr kumimoji="1" lang="en-US" altLang="ja-JP" dirty="0" smtClean="0"/>
              <a:t>shaping time</a:t>
            </a:r>
            <a:r>
              <a:rPr kumimoji="1" lang="ja-JP" altLang="en-US" dirty="0" smtClean="0"/>
              <a:t>等の調節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Discriminator</a:t>
            </a:r>
            <a:r>
              <a:rPr lang="ja-JP" altLang="en-US" dirty="0" smtClean="0"/>
              <a:t>の閾値の設定</a:t>
            </a:r>
            <a:endParaRPr lang="en-US" altLang="ja-JP" dirty="0" smtClean="0"/>
          </a:p>
          <a:p>
            <a:r>
              <a:rPr kumimoji="1" lang="en-US" altLang="ja-JP" dirty="0" smtClean="0"/>
              <a:t>ADC</a:t>
            </a:r>
            <a:r>
              <a:rPr kumimoji="1" lang="ja-JP" altLang="en-US" dirty="0" smtClean="0"/>
              <a:t>の収集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Photon counting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 descr="100pixcel_200fF_50n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9" y="3967957"/>
            <a:ext cx="3742267" cy="2534445"/>
          </a:xfrm>
          <a:prstGeom prst="rect">
            <a:avLst/>
          </a:prstGeom>
        </p:spPr>
      </p:pic>
      <p:pic>
        <p:nvPicPr>
          <p:cNvPr id="5" name="図 4" descr="400pixcel_200fF_50n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47" y="3967957"/>
            <a:ext cx="3742266" cy="253444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947334" y="433652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pedestal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11326" y="5468970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1 </a:t>
            </a:r>
            <a:r>
              <a:rPr kumimoji="1" lang="en-US" altLang="ja-JP" dirty="0" err="1" smtClean="0">
                <a:solidFill>
                  <a:srgbClr val="000000"/>
                </a:solidFill>
              </a:rPr>
              <a:t>p.e.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64665" y="520123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pedestal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60925" y="4270394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1 </a:t>
            </a:r>
            <a:r>
              <a:rPr kumimoji="1" lang="en-US" altLang="ja-JP" dirty="0" err="1" smtClean="0">
                <a:solidFill>
                  <a:srgbClr val="000000"/>
                </a:solidFill>
              </a:rPr>
              <a:t>p.e.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5800" y="3972756"/>
            <a:ext cx="106952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100 pixel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14347" y="4000050"/>
            <a:ext cx="106952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 smtClean="0"/>
              <a:t>00 pixel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701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性能評価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344217"/>
            <a:ext cx="7770813" cy="532751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Slow control</a:t>
            </a:r>
          </a:p>
          <a:p>
            <a:pPr lvl="1"/>
            <a:r>
              <a:rPr lang="ja-JP" altLang="en-US" dirty="0" smtClean="0"/>
              <a:t>各チャンネルのオペレーション電圧の調整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各チャンネルのゲイン、</a:t>
            </a:r>
            <a:r>
              <a:rPr kumimoji="1" lang="en-US" altLang="ja-JP" dirty="0" smtClean="0"/>
              <a:t>shaping time</a:t>
            </a:r>
            <a:r>
              <a:rPr kumimoji="1" lang="ja-JP" altLang="en-US" dirty="0" smtClean="0"/>
              <a:t>等の調節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Discriminator</a:t>
            </a:r>
            <a:r>
              <a:rPr lang="ja-JP" altLang="en-US" dirty="0" smtClean="0"/>
              <a:t>の閾値の設定</a:t>
            </a:r>
            <a:endParaRPr lang="en-US" altLang="ja-JP" dirty="0" smtClean="0"/>
          </a:p>
          <a:p>
            <a:r>
              <a:rPr kumimoji="1" lang="en-US" altLang="ja-JP" dirty="0" smtClean="0"/>
              <a:t>ADC</a:t>
            </a:r>
            <a:r>
              <a:rPr kumimoji="1" lang="ja-JP" altLang="en-US" dirty="0" smtClean="0"/>
              <a:t>の収集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Photon counting</a:t>
            </a:r>
          </a:p>
          <a:p>
            <a:pPr lvl="1"/>
            <a:r>
              <a:rPr kumimoji="1" lang="en-US" altLang="ja-JP" dirty="0" smtClean="0"/>
              <a:t>Pedestal suppression</a:t>
            </a:r>
          </a:p>
          <a:p>
            <a:r>
              <a:rPr kumimoji="1" lang="en-US" altLang="ja-JP" dirty="0" smtClean="0"/>
              <a:t>TDC</a:t>
            </a:r>
            <a:r>
              <a:rPr kumimoji="1" lang="ja-JP" altLang="en-US" dirty="0" smtClean="0"/>
              <a:t>の構築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1 ns/</a:t>
            </a:r>
            <a:r>
              <a:rPr lang="en-US" altLang="ja-JP" dirty="0" err="1" smtClean="0"/>
              <a:t>ch</a:t>
            </a:r>
            <a:endParaRPr lang="en-US" altLang="ja-JP" dirty="0" smtClean="0"/>
          </a:p>
          <a:p>
            <a:pPr lvl="1"/>
            <a:r>
              <a:rPr kumimoji="1" lang="en-US" altLang="ja-JP" dirty="0" err="1" smtClean="0"/>
              <a:t>Multihit</a:t>
            </a:r>
            <a:r>
              <a:rPr kumimoji="1" lang="en-US" altLang="ja-JP" dirty="0" smtClean="0"/>
              <a:t> TDC</a:t>
            </a:r>
          </a:p>
          <a:p>
            <a:r>
              <a:rPr lang="en-US" altLang="ja-JP" dirty="0" smtClean="0"/>
              <a:t>Dead time</a:t>
            </a:r>
          </a:p>
          <a:p>
            <a:pPr lvl="1"/>
            <a:r>
              <a:rPr kumimoji="1" lang="en-US" altLang="ja-JP" dirty="0" smtClean="0"/>
              <a:t>20 </a:t>
            </a:r>
            <a:r>
              <a:rPr kumimoji="1" lang="en-US" altLang="ja-JP" dirty="0" err="1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err="1" smtClean="0"/>
              <a:t>s</a:t>
            </a:r>
            <a:r>
              <a:rPr kumimoji="1" lang="ja-JP" altLang="en-US" dirty="0" smtClean="0"/>
              <a:t>を目指す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04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550894"/>
            <a:ext cx="7770813" cy="530710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High rate beam handling</a:t>
            </a:r>
          </a:p>
          <a:p>
            <a:pPr lvl="1"/>
            <a:r>
              <a:rPr lang="en-US" altLang="ja-JP" dirty="0" smtClean="0"/>
              <a:t>We developed fiber tracker which can operate stably under high intensity beam.</a:t>
            </a:r>
          </a:p>
          <a:p>
            <a:pPr lvl="1"/>
            <a:r>
              <a:rPr kumimoji="1" lang="en-US" altLang="ja-JP" dirty="0" smtClean="0"/>
              <a:t>We achieved 12 M/spill beam intensity</a:t>
            </a:r>
          </a:p>
          <a:p>
            <a:r>
              <a:rPr lang="en-US" altLang="ja-JP" dirty="0" smtClean="0"/>
              <a:t>Scattered proton detector</a:t>
            </a:r>
          </a:p>
          <a:p>
            <a:pPr lvl="1"/>
            <a:r>
              <a:rPr kumimoji="1" lang="en-US" altLang="ja-JP" dirty="0" smtClean="0"/>
              <a:t>CFT</a:t>
            </a:r>
          </a:p>
          <a:p>
            <a:pPr lvl="2"/>
            <a:r>
              <a:rPr lang="en-US" altLang="ja-JP" dirty="0" smtClean="0"/>
              <a:t>We established construction method </a:t>
            </a:r>
          </a:p>
          <a:p>
            <a:pPr lvl="2"/>
            <a:r>
              <a:rPr kumimoji="1" lang="en-US" altLang="ja-JP" dirty="0" smtClean="0"/>
              <a:t>We need R&amp;D to improve efficiency</a:t>
            </a:r>
          </a:p>
          <a:p>
            <a:pPr lvl="1"/>
            <a:r>
              <a:rPr lang="en-US" altLang="ja-JP" dirty="0" smtClean="0"/>
              <a:t>BGO</a:t>
            </a:r>
          </a:p>
          <a:p>
            <a:pPr lvl="2"/>
            <a:r>
              <a:rPr kumimoji="1" lang="en-US" altLang="ja-JP" dirty="0" smtClean="0"/>
              <a:t>Energy resolution is sufficient</a:t>
            </a:r>
          </a:p>
          <a:p>
            <a:pPr lvl="1"/>
            <a:r>
              <a:rPr lang="en-US" altLang="ja-JP" dirty="0" smtClean="0"/>
              <a:t>Combined performance</a:t>
            </a:r>
          </a:p>
          <a:p>
            <a:pPr lvl="2"/>
            <a:r>
              <a:rPr kumimoji="1" lang="en-US" altLang="ja-JP" dirty="0" smtClean="0"/>
              <a:t>Identification of scattering kinematics</a:t>
            </a:r>
          </a:p>
          <a:p>
            <a:pPr lvl="2"/>
            <a:r>
              <a:rPr lang="en-US" altLang="ja-JP" dirty="0" smtClean="0"/>
              <a:t>PID by 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E-E relation</a:t>
            </a:r>
          </a:p>
          <a:p>
            <a:r>
              <a:rPr kumimoji="1" lang="en-US" altLang="ja-JP" dirty="0" smtClean="0"/>
              <a:t>MPPC readout electronics</a:t>
            </a:r>
          </a:p>
          <a:p>
            <a:pPr lvl="1"/>
            <a:r>
              <a:rPr lang="en-US" altLang="ja-JP" dirty="0" smtClean="0"/>
              <a:t>We developed VME-EASIROC</a:t>
            </a:r>
          </a:p>
          <a:p>
            <a:pPr lvl="2"/>
            <a:r>
              <a:rPr kumimoji="1" lang="en-US" altLang="ja-JP" dirty="0" smtClean="0"/>
              <a:t>64ch MPPC operation</a:t>
            </a:r>
          </a:p>
          <a:p>
            <a:pPr lvl="2"/>
            <a:r>
              <a:rPr lang="en-US" altLang="ja-JP" dirty="0" smtClean="0"/>
              <a:t>ADC, </a:t>
            </a:r>
            <a:r>
              <a:rPr lang="en-US" altLang="ja-JP" dirty="0" err="1" smtClean="0"/>
              <a:t>Multihit</a:t>
            </a:r>
            <a:r>
              <a:rPr lang="en-US" altLang="ja-JP" dirty="0" smtClean="0"/>
              <a:t> TDC</a:t>
            </a:r>
            <a:endParaRPr kumimoji="1"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5847435" y="3500071"/>
            <a:ext cx="3249507" cy="2677656"/>
            <a:chOff x="5847435" y="3500071"/>
            <a:chExt cx="3249507" cy="2677656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5847435" y="3500071"/>
              <a:ext cx="3249507" cy="2677656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Many R&amp;D items are</a:t>
              </a:r>
            </a:p>
            <a:p>
              <a:r>
                <a:rPr lang="en-US" altLang="ja-JP" sz="2400" dirty="0" smtClean="0"/>
                <a:t>checked by </a:t>
              </a:r>
            </a:p>
            <a:p>
              <a:r>
                <a:rPr lang="en-US" altLang="ja-JP" sz="2400" dirty="0" smtClean="0"/>
                <a:t>several test experiments</a:t>
              </a:r>
            </a:p>
            <a:p>
              <a:endParaRPr kumimoji="1" lang="en-US" altLang="ja-JP" sz="2400" dirty="0" smtClean="0"/>
            </a:p>
            <a:p>
              <a:endParaRPr kumimoji="1" lang="en-US" altLang="ja-JP" sz="2400" dirty="0"/>
            </a:p>
            <a:p>
              <a:r>
                <a:rPr lang="en-US" altLang="ja-JP" sz="2400" dirty="0" smtClean="0"/>
                <a:t>Development of </a:t>
              </a:r>
            </a:p>
            <a:p>
              <a:r>
                <a:rPr lang="en-US" altLang="ja-JP" sz="2400" dirty="0" smtClean="0"/>
                <a:t>actual detector</a:t>
              </a:r>
              <a:endParaRPr kumimoji="1" lang="ja-JP" altLang="en-US" sz="2400" dirty="0"/>
            </a:p>
          </p:txBody>
        </p:sp>
        <p:sp>
          <p:nvSpPr>
            <p:cNvPr id="5" name="下矢印 4"/>
            <p:cNvSpPr/>
            <p:nvPr/>
          </p:nvSpPr>
          <p:spPr>
            <a:xfrm>
              <a:off x="7028736" y="4755372"/>
              <a:ext cx="502053" cy="62026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 descr="TotalAssembly4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9190" r="17295" b="19890"/>
          <a:stretch/>
        </p:blipFill>
        <p:spPr>
          <a:xfrm>
            <a:off x="1401708" y="3296187"/>
            <a:ext cx="4010134" cy="30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817319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We are planning to perform a </a:t>
            </a:r>
            <a:r>
              <a:rPr kumimoji="1"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kumimoji="1" lang="en-US" altLang="ja-JP" dirty="0" err="1" smtClean="0"/>
              <a:t>p</a:t>
            </a:r>
            <a:r>
              <a:rPr kumimoji="1" lang="en-US" altLang="ja-JP" dirty="0" smtClean="0"/>
              <a:t> scattering experiment (J-PARC E40).</a:t>
            </a:r>
          </a:p>
          <a:p>
            <a:pPr lvl="1"/>
            <a:r>
              <a:rPr lang="en-US" altLang="ja-JP" dirty="0" smtClean="0"/>
              <a:t>Measurement of d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</a:t>
            </a:r>
            <a:r>
              <a:rPr lang="en-US" altLang="ja-JP" dirty="0" err="1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/>
              <a:t> for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baseline="30000" dirty="0" err="1" smtClean="0"/>
              <a:t>+</a:t>
            </a:r>
            <a:r>
              <a:rPr lang="en-US" altLang="ja-JP" dirty="0" err="1" smtClean="0"/>
              <a:t>p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baseline="30000" dirty="0" smtClean="0">
                <a:latin typeface="Symbol" charset="2"/>
                <a:cs typeface="Symbol" charset="2"/>
              </a:rPr>
              <a:t>-</a:t>
            </a:r>
            <a:r>
              <a:rPr lang="en-US" altLang="ja-JP" dirty="0" smtClean="0"/>
              <a:t>p,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altLang="ja-JP" dirty="0" err="1" smtClean="0"/>
              <a:t>p</a:t>
            </a:r>
            <a:r>
              <a:rPr lang="en-US" altLang="ja-JP" dirty="0" err="1" smtClean="0">
                <a:sym typeface="Wingdings"/>
              </a:rPr>
              <a:t></a:t>
            </a:r>
            <a:r>
              <a:rPr lang="en-US" altLang="ja-JP" dirty="0" err="1" smtClean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altLang="ja-JP" dirty="0" err="1" smtClean="0">
                <a:sym typeface="Wingdings"/>
              </a:rPr>
              <a:t>n</a:t>
            </a:r>
            <a:r>
              <a:rPr lang="en-US" altLang="ja-JP" dirty="0" smtClean="0">
                <a:sym typeface="Wingdings"/>
              </a:rPr>
              <a:t> channels</a:t>
            </a:r>
            <a:endParaRPr kumimoji="1" lang="en-US" altLang="ja-JP" dirty="0" smtClean="0"/>
          </a:p>
          <a:p>
            <a:pPr lvl="1"/>
            <a:r>
              <a:rPr lang="en-US" altLang="ja-JP" dirty="0"/>
              <a:t>Verification of Quark Pauli repulsive force in the </a:t>
            </a:r>
            <a:r>
              <a:rPr lang="en-US" altLang="ja-JP" dirty="0" err="1">
                <a:latin typeface="Symbol" charset="2"/>
                <a:cs typeface="Symbol" charset="2"/>
              </a:rPr>
              <a:t>S</a:t>
            </a:r>
            <a:r>
              <a:rPr lang="en-US" altLang="ja-JP" baseline="30000" dirty="0" err="1">
                <a:latin typeface="Symbol" charset="2"/>
                <a:cs typeface="Symbol" charset="2"/>
              </a:rPr>
              <a:t>+</a:t>
            </a:r>
            <a:r>
              <a:rPr lang="en-US" altLang="ja-JP" dirty="0" err="1"/>
              <a:t>p</a:t>
            </a:r>
            <a:r>
              <a:rPr lang="en-US" altLang="ja-JP" dirty="0"/>
              <a:t> </a:t>
            </a:r>
            <a:r>
              <a:rPr lang="en-US" altLang="ja-JP" dirty="0" smtClean="0"/>
              <a:t>channel</a:t>
            </a:r>
          </a:p>
          <a:p>
            <a:pPr lvl="2"/>
            <a:r>
              <a:rPr lang="en-US" altLang="ja-JP" dirty="0" smtClean="0"/>
              <a:t>Derivation of phase shift value in Quark Pauli channel</a:t>
            </a:r>
            <a:endParaRPr lang="en-US" altLang="ja-JP" dirty="0"/>
          </a:p>
          <a:p>
            <a:pPr lvl="1"/>
            <a:r>
              <a:rPr lang="en-US" altLang="ja-JP" dirty="0"/>
              <a:t>Systematic study of the </a:t>
            </a:r>
            <a:r>
              <a:rPr lang="en-US" altLang="ja-JP" dirty="0">
                <a:latin typeface="Symbol" charset="2"/>
                <a:cs typeface="Symbol" charset="2"/>
              </a:rPr>
              <a:t>S</a:t>
            </a:r>
            <a:r>
              <a:rPr lang="en-US" altLang="ja-JP" dirty="0"/>
              <a:t>N interaction by separating </a:t>
            </a:r>
            <a:r>
              <a:rPr lang="en-US" altLang="ja-JP" dirty="0" err="1"/>
              <a:t>isospin</a:t>
            </a:r>
            <a:r>
              <a:rPr lang="en-US" altLang="ja-JP" dirty="0"/>
              <a:t> </a:t>
            </a:r>
            <a:r>
              <a:rPr lang="en-US" altLang="ja-JP" dirty="0" smtClean="0"/>
              <a:t>channel</a:t>
            </a:r>
          </a:p>
          <a:p>
            <a:r>
              <a:rPr lang="en-US" altLang="ja-JP" dirty="0" smtClean="0"/>
              <a:t>R &amp; D are on going</a:t>
            </a:r>
          </a:p>
          <a:p>
            <a:pPr lvl="1"/>
            <a:r>
              <a:rPr lang="en-US" altLang="ja-JP" dirty="0" smtClean="0"/>
              <a:t> </a:t>
            </a:r>
            <a:r>
              <a:rPr lang="en-US" altLang="ja-JP" dirty="0" err="1" smtClean="0"/>
              <a:t>Beamline</a:t>
            </a:r>
            <a:r>
              <a:rPr lang="en-US" altLang="ja-JP" dirty="0" smtClean="0"/>
              <a:t> fiber trackers for high rate beam had been developed and installed in the </a:t>
            </a:r>
            <a:r>
              <a:rPr lang="en-US" altLang="ja-JP" dirty="0" err="1" smtClean="0"/>
              <a:t>beamline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 smtClean="0"/>
              <a:t>Prototype detector for scattered proton was developed. This prototype detector satisfies requirements to identify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dirty="0" err="1" smtClean="0"/>
              <a:t>p</a:t>
            </a:r>
            <a:r>
              <a:rPr lang="en-US" altLang="ja-JP" dirty="0" smtClean="0"/>
              <a:t> scattering events</a:t>
            </a:r>
          </a:p>
          <a:p>
            <a:pPr lvl="1"/>
            <a:r>
              <a:rPr lang="en-US" altLang="ja-JP" smtClean="0"/>
              <a:t>We developed VME-EASIROC.</a:t>
            </a:r>
            <a:endParaRPr lang="en-US" altLang="ja-JP" dirty="0" smtClean="0"/>
          </a:p>
          <a:p>
            <a:r>
              <a:rPr lang="en-US" altLang="ja-JP" dirty="0" smtClean="0"/>
              <a:t>Outlook</a:t>
            </a:r>
          </a:p>
          <a:p>
            <a:pPr lvl="1"/>
            <a:r>
              <a:rPr lang="en-US" altLang="ja-JP" dirty="0" smtClean="0"/>
              <a:t>We start the design of actual equipment of scattered proton detector.</a:t>
            </a:r>
          </a:p>
          <a:p>
            <a:pPr lvl="1"/>
            <a:r>
              <a:rPr lang="en-US" altLang="ja-JP" dirty="0" smtClean="0"/>
              <a:t>We want to construct until middle of the next fiscal year.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5046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9777" y="306585"/>
            <a:ext cx="8700577" cy="1109543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J-PARC E40 : </a:t>
            </a:r>
            <a:br>
              <a:rPr kumimoji="1" lang="en-US" altLang="ja-JP" sz="3600" dirty="0" smtClean="0"/>
            </a:br>
            <a:r>
              <a:rPr kumimoji="1" lang="en-US" altLang="ja-JP" sz="3600" dirty="0" smtClean="0"/>
              <a:t>Measurement of d</a:t>
            </a:r>
            <a:r>
              <a:rPr kumimoji="1" lang="en-US" altLang="ja-JP" sz="360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sz="3600" dirty="0" smtClean="0"/>
              <a:t>/</a:t>
            </a:r>
            <a:r>
              <a:rPr kumimoji="1" lang="en-US" altLang="ja-JP" sz="3600" dirty="0" err="1" smtClean="0"/>
              <a:t>d</a:t>
            </a:r>
            <a:r>
              <a:rPr kumimoji="1" lang="en-US" altLang="ja-JP" sz="3600" dirty="0" err="1" smtClean="0">
                <a:latin typeface="Symbol" charset="2"/>
                <a:cs typeface="Symbol" charset="2"/>
              </a:rPr>
              <a:t>W</a:t>
            </a:r>
            <a:r>
              <a:rPr kumimoji="1" lang="en-US" altLang="ja-JP" sz="3600" dirty="0" smtClean="0"/>
              <a:t> of </a:t>
            </a:r>
            <a:r>
              <a:rPr kumimoji="1" lang="en-US" altLang="ja-JP" sz="3600" dirty="0" err="1" smtClean="0">
                <a:latin typeface="Symbol" charset="2"/>
                <a:cs typeface="Symbol" charset="2"/>
              </a:rPr>
              <a:t>S</a:t>
            </a:r>
            <a:r>
              <a:rPr kumimoji="1" lang="en-US" altLang="ja-JP" sz="3600" dirty="0" err="1" smtClean="0"/>
              <a:t>p</a:t>
            </a:r>
            <a:r>
              <a:rPr kumimoji="1" lang="en-US" altLang="ja-JP" sz="3600" dirty="0" smtClean="0"/>
              <a:t> scatterings 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8810"/>
            <a:ext cx="8229600" cy="350520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sz="2400" dirty="0" smtClean="0"/>
              <a:t>Physics motivations</a:t>
            </a:r>
          </a:p>
          <a:p>
            <a:pPr lvl="1"/>
            <a:r>
              <a:rPr lang="en-US" altLang="ja-JP" sz="2000" dirty="0" smtClean="0"/>
              <a:t>Verification of Quark Pauli repulsive force in the 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sz="20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altLang="ja-JP" sz="2000" dirty="0" err="1" smtClean="0"/>
              <a:t>p</a:t>
            </a:r>
            <a:r>
              <a:rPr lang="en-US" altLang="ja-JP" sz="2000" dirty="0" smtClean="0"/>
              <a:t> channel</a:t>
            </a:r>
          </a:p>
          <a:p>
            <a:pPr lvl="1"/>
            <a:r>
              <a:rPr kumimoji="1" lang="en-US" altLang="ja-JP" sz="2000" dirty="0" smtClean="0"/>
              <a:t>Systematic study of the 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sz="2000" dirty="0" smtClean="0"/>
              <a:t>N interaction by separating </a:t>
            </a:r>
            <a:r>
              <a:rPr kumimoji="1" lang="en-US" altLang="ja-JP" sz="2000" dirty="0" err="1" smtClean="0"/>
              <a:t>iso</a:t>
            </a:r>
            <a:r>
              <a:rPr lang="en-US" altLang="ja-JP" sz="2000" dirty="0" err="1" smtClean="0"/>
              <a:t>spin</a:t>
            </a:r>
            <a:r>
              <a:rPr lang="en-US" altLang="ja-JP" sz="2000" dirty="0" smtClean="0"/>
              <a:t> channel</a:t>
            </a:r>
          </a:p>
          <a:p>
            <a:pPr marL="344487" lvl="1" indent="0">
              <a:buNone/>
            </a:pPr>
            <a:endParaRPr lang="en-US" altLang="ja-JP" sz="2000" dirty="0" smtClean="0"/>
          </a:p>
          <a:p>
            <a:r>
              <a:rPr kumimoji="1" lang="en-US" altLang="ja-JP" sz="2400" dirty="0" smtClean="0"/>
              <a:t>Measurement of d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sz="2400" dirty="0" smtClean="0"/>
              <a:t>/</a:t>
            </a:r>
            <a:r>
              <a:rPr kumimoji="1" lang="en-US" altLang="ja-JP" sz="2400" dirty="0" err="1" smtClean="0"/>
              <a:t>d</a:t>
            </a:r>
            <a:r>
              <a:rPr kumimoji="1" lang="en-US" altLang="ja-JP" sz="2400" dirty="0" err="1" smtClean="0">
                <a:latin typeface="Symbol" charset="2"/>
                <a:cs typeface="Symbol" charset="2"/>
              </a:rPr>
              <a:t>W</a:t>
            </a:r>
            <a:endParaRPr kumimoji="1" lang="en-US" altLang="ja-JP" sz="2400" dirty="0" smtClean="0">
              <a:latin typeface="Symbol" charset="2"/>
              <a:cs typeface="Symbol" charset="2"/>
            </a:endParaRPr>
          </a:p>
          <a:p>
            <a:pPr lvl="1"/>
            <a:r>
              <a:rPr lang="en-US" altLang="ja-JP" sz="2000" dirty="0">
                <a:sym typeface="Wingdings"/>
              </a:rPr>
              <a:t>Aim to detect 10,000 </a:t>
            </a:r>
            <a:r>
              <a:rPr lang="en-US" altLang="ja-JP" sz="2000" dirty="0" smtClean="0">
                <a:sym typeface="Wingdings"/>
              </a:rPr>
              <a:t>events</a:t>
            </a:r>
            <a:endParaRPr lang="en-US" altLang="ja-JP" sz="2000" dirty="0" smtClean="0">
              <a:latin typeface="Symbol" charset="2"/>
              <a:cs typeface="Symbol" charset="2"/>
            </a:endParaRPr>
          </a:p>
          <a:p>
            <a:pPr lvl="1"/>
            <a:r>
              <a:rPr lang="en-US" altLang="ja-JP" sz="2000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sz="20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altLang="ja-JP" sz="2000" dirty="0" err="1" smtClean="0"/>
              <a:t>p</a:t>
            </a:r>
            <a:r>
              <a:rPr lang="en-US" altLang="ja-JP" sz="2000" dirty="0" smtClean="0"/>
              <a:t> elastic scattering</a:t>
            </a:r>
          </a:p>
          <a:p>
            <a:pPr lvl="1"/>
            <a:r>
              <a:rPr kumimoji="1" lang="en-US" altLang="ja-JP" sz="200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sz="2000" baseline="30000" dirty="0" smtClean="0">
                <a:latin typeface="Symbol" charset="2"/>
                <a:cs typeface="Symbol" charset="2"/>
              </a:rPr>
              <a:t>-</a:t>
            </a:r>
            <a:r>
              <a:rPr kumimoji="1" lang="en-US" altLang="ja-JP" sz="2000" dirty="0" smtClean="0"/>
              <a:t>p elastic scattering</a:t>
            </a:r>
          </a:p>
          <a:p>
            <a:pPr lvl="1"/>
            <a:r>
              <a:rPr lang="en-US" altLang="ja-JP" sz="2000" dirty="0" smtClean="0">
                <a:latin typeface="Symbol" charset="2"/>
                <a:cs typeface="Symbol" charset="2"/>
              </a:rPr>
              <a:t>S</a:t>
            </a:r>
            <a:r>
              <a:rPr lang="en-US" altLang="ja-JP" sz="2000" baseline="30000" dirty="0" smtClean="0">
                <a:latin typeface="Symbol" charset="2"/>
                <a:cs typeface="Symbol" charset="2"/>
              </a:rPr>
              <a:t>-</a:t>
            </a:r>
            <a:r>
              <a:rPr lang="en-US" altLang="ja-JP" sz="2000" dirty="0" smtClean="0"/>
              <a:t>p </a:t>
            </a:r>
            <a:r>
              <a:rPr lang="en-US" altLang="ja-JP" sz="2000" dirty="0" smtClean="0">
                <a:sym typeface="Wingdings"/>
              </a:rPr>
              <a:t> </a:t>
            </a:r>
            <a:r>
              <a:rPr lang="en-US" altLang="ja-JP" sz="2000" dirty="0" smtClean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altLang="ja-JP" sz="2000" dirty="0" smtClean="0">
                <a:sym typeface="Wingdings"/>
              </a:rPr>
              <a:t>n inelastic scattering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2012/07/12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クロスオーバー研究会 </a:t>
            </a:r>
            <a:r>
              <a:rPr lang="en-US" altLang="ja-JP" smtClean="0"/>
              <a:t>(K. Miwa)</a:t>
            </a:r>
            <a:endParaRPr lang="en-US" altLang="ja-JP" dirty="0"/>
          </a:p>
        </p:txBody>
      </p:sp>
      <p:grpSp>
        <p:nvGrpSpPr>
          <p:cNvPr id="42" name="図形グループ 41"/>
          <p:cNvGrpSpPr/>
          <p:nvPr/>
        </p:nvGrpSpPr>
        <p:grpSpPr>
          <a:xfrm>
            <a:off x="4818822" y="2716620"/>
            <a:ext cx="3639378" cy="1924269"/>
            <a:chOff x="1752600" y="2590800"/>
            <a:chExt cx="4648200" cy="2457669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2590800"/>
              <a:ext cx="4648200" cy="2457669"/>
            </a:xfrm>
            <a:prstGeom prst="rect">
              <a:avLst/>
            </a:prstGeom>
          </p:spPr>
        </p:pic>
        <p:grpSp>
          <p:nvGrpSpPr>
            <p:cNvPr id="41" name="図形グループ 40"/>
            <p:cNvGrpSpPr/>
            <p:nvPr/>
          </p:nvGrpSpPr>
          <p:grpSpPr>
            <a:xfrm>
              <a:off x="2133600" y="3164400"/>
              <a:ext cx="3505200" cy="1252200"/>
              <a:chOff x="2133600" y="3164400"/>
              <a:chExt cx="3505200" cy="1252200"/>
            </a:xfrm>
          </p:grpSpPr>
          <p:cxnSp>
            <p:nvCxnSpPr>
              <p:cNvPr id="11" name="直線矢印コネクタ 10"/>
              <p:cNvCxnSpPr/>
              <p:nvPr/>
            </p:nvCxnSpPr>
            <p:spPr bwMode="auto">
              <a:xfrm flipH="1">
                <a:off x="4648200" y="3387600"/>
                <a:ext cx="990600" cy="133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直線コネクタ 12"/>
              <p:cNvCxnSpPr/>
              <p:nvPr/>
            </p:nvCxnSpPr>
            <p:spPr bwMode="auto">
              <a:xfrm flipH="1">
                <a:off x="4419600" y="3517200"/>
                <a:ext cx="228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直線コネクタ 14"/>
              <p:cNvCxnSpPr/>
              <p:nvPr/>
            </p:nvCxnSpPr>
            <p:spPr bwMode="auto">
              <a:xfrm flipH="1">
                <a:off x="4267200" y="3510000"/>
                <a:ext cx="151800" cy="714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直線矢印コネクタ 28"/>
              <p:cNvCxnSpPr/>
              <p:nvPr/>
            </p:nvCxnSpPr>
            <p:spPr bwMode="auto">
              <a:xfrm flipH="1" flipV="1">
                <a:off x="3430800" y="3394800"/>
                <a:ext cx="838200" cy="1512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直線矢印コネクタ 33"/>
              <p:cNvCxnSpPr/>
              <p:nvPr/>
            </p:nvCxnSpPr>
            <p:spPr bwMode="auto">
              <a:xfrm flipH="1" flipV="1">
                <a:off x="3810000" y="3164400"/>
                <a:ext cx="609600" cy="3420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直線矢印コネクタ 39"/>
              <p:cNvCxnSpPr/>
              <p:nvPr/>
            </p:nvCxnSpPr>
            <p:spPr bwMode="auto">
              <a:xfrm flipH="1">
                <a:off x="2133600" y="3528000"/>
                <a:ext cx="2514600" cy="8172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直線矢印コネクタ 30"/>
              <p:cNvCxnSpPr/>
              <p:nvPr/>
            </p:nvCxnSpPr>
            <p:spPr bwMode="auto">
              <a:xfrm flipH="1">
                <a:off x="3733800" y="3581400"/>
                <a:ext cx="533400" cy="8352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4" name="下矢印 43"/>
          <p:cNvSpPr/>
          <p:nvPr/>
        </p:nvSpPr>
        <p:spPr bwMode="auto">
          <a:xfrm>
            <a:off x="2286000" y="2750037"/>
            <a:ext cx="609600" cy="38100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18000" y="4704150"/>
            <a:ext cx="476827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b="0" dirty="0" smtClean="0"/>
              <a:t>Kinematical identification of </a:t>
            </a:r>
            <a:r>
              <a:rPr lang="en-US" altLang="ja-JP" b="0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b="0" dirty="0" err="1" smtClean="0"/>
              <a:t>p</a:t>
            </a:r>
            <a:r>
              <a:rPr lang="en-US" altLang="ja-JP" b="0" dirty="0" smtClean="0"/>
              <a:t> scattering</a:t>
            </a:r>
          </a:p>
          <a:p>
            <a:r>
              <a:rPr kumimoji="1" lang="en-US" altLang="ja-JP" b="0" dirty="0" smtClean="0"/>
              <a:t>Using LH2 target and surrounding detector</a:t>
            </a:r>
            <a:endParaRPr kumimoji="1" lang="ja-JP" altLang="en-US" b="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32203" y="5422860"/>
            <a:ext cx="528862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b="0" dirty="0" smtClean="0"/>
              <a:t>High intensity </a:t>
            </a:r>
            <a:r>
              <a:rPr kumimoji="1" lang="en-US" altLang="ja-JP" b="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="0" dirty="0" smtClean="0"/>
              <a:t> beam to get a large </a:t>
            </a:r>
            <a:r>
              <a:rPr kumimoji="1" lang="en-US" altLang="ja-JP" b="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b="0" dirty="0" smtClean="0"/>
              <a:t> beam 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 err="1" smtClean="0"/>
              <a:t>Beamline</a:t>
            </a:r>
            <a:r>
              <a:rPr lang="en-US" altLang="ja-JP" dirty="0" smtClean="0"/>
              <a:t> tracker under</a:t>
            </a:r>
            <a:r>
              <a:rPr kumimoji="1" lang="en-US" altLang="ja-JP" b="0" dirty="0" smtClean="0"/>
              <a:t> 10</a:t>
            </a:r>
            <a:r>
              <a:rPr kumimoji="1" lang="en-US" altLang="ja-JP" b="0" baseline="30000" dirty="0" smtClean="0"/>
              <a:t>7</a:t>
            </a:r>
            <a:r>
              <a:rPr kumimoji="1" lang="en-US" altLang="ja-JP" b="0" dirty="0" smtClean="0"/>
              <a:t> Hz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Large acceptance Scattered proton detector 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b="0" dirty="0" smtClean="0"/>
              <a:t>Cylindrical fiber tracker + BGO Calorimeter</a:t>
            </a:r>
            <a:endParaRPr kumimoji="1" lang="ja-JP" altLang="en-US" b="0" dirty="0"/>
          </a:p>
        </p:txBody>
      </p:sp>
    </p:spTree>
    <p:extLst>
      <p:ext uri="{BB962C8B-B14F-4D97-AF65-F5344CB8AC3E}">
        <p14:creationId xmlns:p14="http://schemas.microsoft.com/office/powerpoint/2010/main" val="84411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39594" y="1002268"/>
            <a:ext cx="3018006" cy="5398532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4929" y="90082"/>
            <a:ext cx="8356983" cy="109863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Experimental goal 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baseline="30000" dirty="0" err="1" smtClean="0"/>
              <a:t>+</a:t>
            </a:r>
            <a:r>
              <a:rPr lang="en-US" altLang="ja-JP" dirty="0" err="1" smtClean="0"/>
              <a:t>p</a:t>
            </a:r>
            <a:r>
              <a:rPr lang="en-US" altLang="ja-JP" dirty="0"/>
              <a:t> </a:t>
            </a:r>
            <a:r>
              <a:rPr lang="en-US" altLang="ja-JP" dirty="0" smtClean="0"/>
              <a:t>(=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baseline="30000" dirty="0" smtClean="0">
                <a:latin typeface="Symbol" charset="2"/>
                <a:cs typeface="Symbol" charset="2"/>
              </a:rPr>
              <a:t>-</a:t>
            </a:r>
            <a:r>
              <a:rPr lang="en-US" altLang="ja-JP" dirty="0" smtClean="0"/>
              <a:t>n) channel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02654" y="1523676"/>
            <a:ext cx="5110377" cy="1333840"/>
          </a:xfrm>
        </p:spPr>
        <p:txBody>
          <a:bodyPr/>
          <a:lstStyle/>
          <a:p>
            <a:r>
              <a:rPr lang="en-US" altLang="ja-JP" sz="2000" dirty="0" smtClean="0"/>
              <a:t>Measurement of differential cross section</a:t>
            </a:r>
          </a:p>
          <a:p>
            <a:r>
              <a:rPr lang="en-US" altLang="ja-JP" sz="2000" dirty="0" smtClean="0"/>
              <a:t>Derivation of phase shift of quark Pauli forbidden channel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13/1/18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YITP workshop (K. Miwa)</a:t>
            </a:r>
            <a:endParaRPr lang="en-US" altLang="ja-JP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88720"/>
            <a:ext cx="2895600" cy="5212080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 bwMode="auto">
          <a:xfrm>
            <a:off x="2246400" y="1412400"/>
            <a:ext cx="100800" cy="4802400"/>
          </a:xfrm>
          <a:prstGeom prst="rect">
            <a:avLst/>
          </a:prstGeom>
          <a:solidFill>
            <a:srgbClr val="800080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2895600" y="5715000"/>
            <a:ext cx="4572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2971800" y="4191000"/>
            <a:ext cx="4572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3124200" y="2362200"/>
            <a:ext cx="304800" cy="533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2854" y="1002268"/>
            <a:ext cx="234274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d</a:t>
            </a:r>
            <a:r>
              <a:rPr kumimoji="1" lang="en-US" altLang="ja-JP" b="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b="0" dirty="0" smtClean="0"/>
              <a:t>/</a:t>
            </a:r>
            <a:r>
              <a:rPr kumimoji="1" lang="en-US" altLang="ja-JP" b="0" dirty="0" err="1" smtClean="0"/>
              <a:t>d</a:t>
            </a:r>
            <a:r>
              <a:rPr kumimoji="1" lang="en-US" altLang="ja-JP" b="0" dirty="0" err="1" smtClean="0">
                <a:latin typeface="Symbol" charset="2"/>
                <a:cs typeface="Symbol" charset="2"/>
              </a:rPr>
              <a:t>W</a:t>
            </a:r>
            <a:r>
              <a:rPr kumimoji="1" lang="en-US" altLang="ja-JP" b="0" dirty="0" smtClean="0"/>
              <a:t> </a:t>
            </a:r>
            <a:r>
              <a:rPr kumimoji="1" lang="en-US" altLang="ja-JP" b="0" dirty="0" err="1" smtClean="0">
                <a:latin typeface="Symbol" charset="2"/>
                <a:cs typeface="Symbol" charset="2"/>
              </a:rPr>
              <a:t>S</a:t>
            </a:r>
            <a:r>
              <a:rPr kumimoji="1" lang="en-US" altLang="ja-JP" b="0" baseline="30000" dirty="0" err="1" smtClean="0">
                <a:latin typeface="Symbol" charset="2"/>
                <a:cs typeface="Symbol" charset="2"/>
              </a:rPr>
              <a:t>+</a:t>
            </a:r>
            <a:r>
              <a:rPr kumimoji="1" lang="en-US" altLang="ja-JP" b="0" dirty="0" err="1" smtClean="0"/>
              <a:t>p</a:t>
            </a:r>
            <a:r>
              <a:rPr kumimoji="1" lang="en-US" altLang="ja-JP" b="0" dirty="0" smtClean="0"/>
              <a:t> scattering</a:t>
            </a:r>
            <a:endParaRPr kumimoji="1" lang="ja-JP" altLang="en-US" b="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82842" y="4648200"/>
            <a:ext cx="140795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b="0" dirty="0" smtClean="0"/>
              <a:t>0.4&lt;p(</a:t>
            </a:r>
            <a:r>
              <a:rPr kumimoji="1" lang="en-US" altLang="ja-JP" sz="1200" b="0" dirty="0" err="1" smtClean="0"/>
              <a:t>GeV</a:t>
            </a:r>
            <a:r>
              <a:rPr kumimoji="1" lang="en-US" altLang="ja-JP" sz="1200" b="0" dirty="0" smtClean="0"/>
              <a:t>/c)&lt;0.5</a:t>
            </a:r>
            <a:endParaRPr kumimoji="1" lang="ja-JP" altLang="en-US" sz="1200" b="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43000" y="3048000"/>
            <a:ext cx="140795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b="0" dirty="0" smtClean="0"/>
              <a:t>0.5&lt;p(</a:t>
            </a:r>
            <a:r>
              <a:rPr kumimoji="1" lang="en-US" altLang="ja-JP" sz="1200" b="0" dirty="0" err="1" smtClean="0"/>
              <a:t>GeV</a:t>
            </a:r>
            <a:r>
              <a:rPr kumimoji="1" lang="en-US" altLang="ja-JP" sz="1200" b="0" dirty="0" smtClean="0"/>
              <a:t>/c)&lt;0.6</a:t>
            </a:r>
            <a:endParaRPr kumimoji="1" lang="ja-JP" altLang="en-US" sz="1200" b="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43000" y="1447800"/>
            <a:ext cx="140795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b="0" dirty="0" smtClean="0"/>
              <a:t>0.6&lt;p(</a:t>
            </a:r>
            <a:r>
              <a:rPr kumimoji="1" lang="en-US" altLang="ja-JP" sz="1200" b="0" dirty="0" err="1" smtClean="0"/>
              <a:t>GeV</a:t>
            </a:r>
            <a:r>
              <a:rPr kumimoji="1" lang="en-US" altLang="ja-JP" sz="1200" b="0" dirty="0" smtClean="0"/>
              <a:t>/c)&lt;0.7</a:t>
            </a:r>
            <a:endParaRPr kumimoji="1" lang="ja-JP" altLang="en-US" sz="1200" b="0" dirty="0"/>
          </a:p>
        </p:txBody>
      </p:sp>
      <p:grpSp>
        <p:nvGrpSpPr>
          <p:cNvPr id="26" name="図形グループ 25"/>
          <p:cNvGrpSpPr/>
          <p:nvPr/>
        </p:nvGrpSpPr>
        <p:grpSpPr>
          <a:xfrm>
            <a:off x="3886200" y="2895600"/>
            <a:ext cx="5110377" cy="3455064"/>
            <a:chOff x="3886200" y="2895600"/>
            <a:chExt cx="5110377" cy="3455064"/>
          </a:xfrm>
        </p:grpSpPr>
        <p:sp>
          <p:nvSpPr>
            <p:cNvPr id="25" name="正方形/長方形 24"/>
            <p:cNvSpPr/>
            <p:nvPr/>
          </p:nvSpPr>
          <p:spPr>
            <a:xfrm>
              <a:off x="3886200" y="2895600"/>
              <a:ext cx="5110377" cy="3455064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6200" y="3048000"/>
              <a:ext cx="4250803" cy="2971800"/>
            </a:xfrm>
            <a:prstGeom prst="rect">
              <a:avLst/>
            </a:prstGeom>
          </p:spPr>
        </p:pic>
        <p:graphicFrame>
          <p:nvGraphicFramePr>
            <p:cNvPr id="11" name="オブジェクト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4901829"/>
                </p:ext>
              </p:extLst>
            </p:nvPr>
          </p:nvGraphicFramePr>
          <p:xfrm>
            <a:off x="4807945" y="3451032"/>
            <a:ext cx="3810000" cy="5906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7" name="数式" r:id="rId6" imgW="2540000" imgH="393700" progId="Equation.3">
                    <p:embed/>
                  </p:oleObj>
                </mc:Choice>
                <mc:Fallback>
                  <p:oleObj name="数式" r:id="rId6" imgW="25400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807945" y="3451032"/>
                          <a:ext cx="3810000" cy="5906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テキスト ボックス 22"/>
            <p:cNvSpPr txBox="1"/>
            <p:nvPr/>
          </p:nvSpPr>
          <p:spPr>
            <a:xfrm>
              <a:off x="5334000" y="5791200"/>
              <a:ext cx="313153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S</a:t>
              </a:r>
              <a:r>
                <a:rPr kumimoji="1" lang="en-US" altLang="ja-JP" b="0" baseline="300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+</a:t>
              </a:r>
              <a:r>
                <a:rPr kumimoji="1" lang="en-US" altLang="ja-JP" b="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 </a:t>
              </a:r>
              <a:r>
                <a:rPr kumimoji="1" lang="en-US" altLang="ja-JP" b="0" dirty="0" smtClean="0">
                  <a:solidFill>
                    <a:srgbClr val="000000"/>
                  </a:solidFill>
                </a:rPr>
                <a:t>beam momentum (MeV/c)</a:t>
              </a:r>
              <a:endParaRPr kumimoji="1" lang="ja-JP" altLang="en-US" b="0" dirty="0">
                <a:solidFill>
                  <a:srgbClr val="000000"/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 rot="16200000">
              <a:off x="2724887" y="4449581"/>
              <a:ext cx="271529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0" dirty="0" smtClean="0">
                  <a:solidFill>
                    <a:srgbClr val="000000"/>
                  </a:solidFill>
                </a:rPr>
                <a:t>Phase shift </a:t>
              </a:r>
              <a:r>
                <a:rPr kumimoji="1" lang="en-US" altLang="ja-JP" b="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d</a:t>
              </a:r>
              <a:r>
                <a:rPr kumimoji="1" lang="en-US" altLang="ja-JP" b="0" baseline="-25000" dirty="0" smtClean="0">
                  <a:solidFill>
                    <a:srgbClr val="000000"/>
                  </a:solidFill>
                </a:rPr>
                <a:t>3S1</a:t>
              </a:r>
              <a:r>
                <a:rPr kumimoji="1" lang="en-US" altLang="ja-JP" b="0" dirty="0" smtClean="0">
                  <a:solidFill>
                    <a:srgbClr val="000000"/>
                  </a:solidFill>
                </a:rPr>
                <a:t> (degree)</a:t>
              </a:r>
              <a:endParaRPr kumimoji="1" lang="ja-JP" altLang="en-US" b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605773" y="2398341"/>
            <a:ext cx="2579653" cy="707886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Simulation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04223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3825779" y="2091105"/>
            <a:ext cx="4535900" cy="2095174"/>
          </a:xfrm>
          <a:prstGeom prst="rect">
            <a:avLst/>
          </a:prstGeom>
          <a:solidFill>
            <a:srgbClr val="3366FF">
              <a:alpha val="54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060360"/>
          </a:xfrm>
        </p:spPr>
        <p:txBody>
          <a:bodyPr/>
          <a:lstStyle/>
          <a:p>
            <a:r>
              <a:rPr lang="en-US" altLang="ja-JP" dirty="0" smtClean="0"/>
              <a:t>Principal 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dirty="0" err="1" smtClean="0"/>
              <a:t>p</a:t>
            </a:r>
            <a:r>
              <a:rPr lang="en-US" altLang="ja-JP" dirty="0" smtClean="0"/>
              <a:t> scattering</a:t>
            </a: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>
          <a:xfrm>
            <a:off x="4398365" y="2331552"/>
            <a:ext cx="510812" cy="51081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2808941" y="1419412"/>
            <a:ext cx="1581659" cy="101230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4892639" y="1181384"/>
            <a:ext cx="1764139" cy="1269083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4" idx="5"/>
          </p:cNvCxnSpPr>
          <p:nvPr/>
        </p:nvCxnSpPr>
        <p:spPr>
          <a:xfrm>
            <a:off x="4834370" y="2767557"/>
            <a:ext cx="988100" cy="556574"/>
          </a:xfrm>
          <a:prstGeom prst="straightConnector1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円/楕円 8"/>
          <p:cNvSpPr/>
          <p:nvPr/>
        </p:nvSpPr>
        <p:spPr>
          <a:xfrm>
            <a:off x="5071408" y="2813319"/>
            <a:ext cx="510812" cy="5108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3028485" y="1439924"/>
            <a:ext cx="375366" cy="37536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6063785" y="1275573"/>
            <a:ext cx="375366" cy="37536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413686" y="1181383"/>
            <a:ext cx="48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dirty="0" smtClean="0"/>
              <a:t>+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58456" y="1181383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K</a:t>
            </a:r>
            <a:r>
              <a:rPr kumimoji="1" lang="en-US" altLang="ja-JP" dirty="0" smtClean="0"/>
              <a:t>+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31353" y="188408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04626" y="2389238"/>
            <a:ext cx="57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Symbol" charset="2"/>
                <a:cs typeface="Symbol" charset="2"/>
              </a:rPr>
              <a:t>S</a:t>
            </a:r>
            <a:r>
              <a:rPr kumimoji="1" lang="en-US" altLang="ja-JP" sz="2400" dirty="0" smtClean="0"/>
              <a:t>+</a:t>
            </a:r>
            <a:endParaRPr kumimoji="1" lang="ja-JP" altLang="en-US" sz="2400" dirty="0"/>
          </a:p>
        </p:txBody>
      </p:sp>
      <p:grpSp>
        <p:nvGrpSpPr>
          <p:cNvPr id="45" name="図形グループ 44"/>
          <p:cNvGrpSpPr/>
          <p:nvPr/>
        </p:nvGrpSpPr>
        <p:grpSpPr>
          <a:xfrm>
            <a:off x="586075" y="4486773"/>
            <a:ext cx="8304951" cy="1732027"/>
            <a:chOff x="586075" y="4486773"/>
            <a:chExt cx="8304951" cy="1732027"/>
          </a:xfrm>
        </p:grpSpPr>
        <p:sp>
          <p:nvSpPr>
            <p:cNvPr id="31" name="正方形/長方形 30"/>
            <p:cNvSpPr/>
            <p:nvPr/>
          </p:nvSpPr>
          <p:spPr>
            <a:xfrm>
              <a:off x="3413686" y="4486773"/>
              <a:ext cx="5443726" cy="131964"/>
            </a:xfrm>
            <a:prstGeom prst="rect">
              <a:avLst/>
            </a:prstGeom>
            <a:solidFill>
              <a:srgbClr val="4BF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3430180" y="4895262"/>
              <a:ext cx="5443726" cy="131964"/>
            </a:xfrm>
            <a:prstGeom prst="rect">
              <a:avLst/>
            </a:prstGeom>
            <a:solidFill>
              <a:srgbClr val="4BF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3447300" y="5269961"/>
              <a:ext cx="5443726" cy="131964"/>
            </a:xfrm>
            <a:prstGeom prst="rect">
              <a:avLst/>
            </a:prstGeom>
            <a:solidFill>
              <a:srgbClr val="4BF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3446674" y="5587316"/>
              <a:ext cx="5443726" cy="631484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  <a:ln>
              <a:solidFill>
                <a:schemeClr val="accent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86075" y="4677608"/>
              <a:ext cx="26522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Cylindrical Fiber Tracker</a:t>
              </a:r>
            </a:p>
            <a:p>
              <a:r>
                <a:rPr lang="en-US" altLang="ja-JP" dirty="0"/>
                <a:t> </a:t>
              </a:r>
              <a:r>
                <a:rPr lang="en-US" altLang="ja-JP" dirty="0" smtClean="0"/>
                <a:t>(particle trajectory)</a:t>
              </a:r>
              <a:endParaRPr kumimoji="1" lang="ja-JP" altLang="en-US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853933" y="5473313"/>
              <a:ext cx="19365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BGO Calorimeter</a:t>
              </a:r>
            </a:p>
            <a:p>
              <a:r>
                <a:rPr lang="en-US" altLang="ja-JP" dirty="0"/>
                <a:t> </a:t>
              </a:r>
              <a:r>
                <a:rPr lang="en-US" altLang="ja-JP" dirty="0" smtClean="0"/>
                <a:t>(Kinetic energy)</a:t>
              </a:r>
            </a:p>
          </p:txBody>
        </p:sp>
      </p:grpSp>
      <p:sp>
        <p:nvSpPr>
          <p:cNvPr id="40" name="テキスト ボックス 39"/>
          <p:cNvSpPr txBox="1"/>
          <p:nvPr/>
        </p:nvSpPr>
        <p:spPr>
          <a:xfrm>
            <a:off x="5676718" y="2291430"/>
            <a:ext cx="1473330" cy="40011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production</a:t>
            </a:r>
            <a:endParaRPr kumimoji="1" lang="ja-JP" altLang="en-US" sz="2000" dirty="0"/>
          </a:p>
        </p:txBody>
      </p:sp>
      <p:grpSp>
        <p:nvGrpSpPr>
          <p:cNvPr id="44" name="図形グループ 43"/>
          <p:cNvGrpSpPr/>
          <p:nvPr/>
        </p:nvGrpSpPr>
        <p:grpSpPr>
          <a:xfrm>
            <a:off x="6545791" y="2146886"/>
            <a:ext cx="1971470" cy="2830853"/>
            <a:chOff x="6545791" y="2146886"/>
            <a:chExt cx="1971470" cy="2830853"/>
          </a:xfrm>
        </p:grpSpPr>
        <p:grpSp>
          <p:nvGrpSpPr>
            <p:cNvPr id="39" name="図形グループ 38"/>
            <p:cNvGrpSpPr/>
            <p:nvPr/>
          </p:nvGrpSpPr>
          <p:grpSpPr>
            <a:xfrm>
              <a:off x="6545791" y="2146886"/>
              <a:ext cx="1971470" cy="2830853"/>
              <a:chOff x="6545791" y="2146886"/>
              <a:chExt cx="1971470" cy="2830853"/>
            </a:xfrm>
          </p:grpSpPr>
          <p:cxnSp>
            <p:nvCxnSpPr>
              <p:cNvPr id="7" name="直線矢印コネクタ 6"/>
              <p:cNvCxnSpPr/>
              <p:nvPr/>
            </p:nvCxnSpPr>
            <p:spPr>
              <a:xfrm>
                <a:off x="6545791" y="3394819"/>
                <a:ext cx="1190002" cy="1582920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矢印コネクタ 13"/>
              <p:cNvCxnSpPr/>
              <p:nvPr/>
            </p:nvCxnSpPr>
            <p:spPr>
              <a:xfrm flipV="1">
                <a:off x="6656778" y="2253416"/>
                <a:ext cx="1860483" cy="946365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円/楕円 11"/>
              <p:cNvSpPr/>
              <p:nvPr/>
            </p:nvSpPr>
            <p:spPr>
              <a:xfrm>
                <a:off x="7256322" y="2557913"/>
                <a:ext cx="510812" cy="510812"/>
              </a:xfrm>
              <a:prstGeom prst="ellipse">
                <a:avLst/>
              </a:prstGeom>
              <a:solidFill>
                <a:srgbClr val="0080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円/楕円 9"/>
              <p:cNvSpPr/>
              <p:nvPr/>
            </p:nvSpPr>
            <p:spPr>
              <a:xfrm>
                <a:off x="6878044" y="3919796"/>
                <a:ext cx="375366" cy="375366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7252893" y="3635993"/>
                <a:ext cx="4829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Symbol" charset="2"/>
                    <a:cs typeface="Symbol" charset="2"/>
                  </a:rPr>
                  <a:t>p</a:t>
                </a:r>
                <a:r>
                  <a:rPr kumimoji="1" lang="en-US" altLang="ja-JP" dirty="0" smtClean="0"/>
                  <a:t>+</a:t>
                </a:r>
                <a:endParaRPr kumimoji="1" lang="ja-JP" altLang="en-US" dirty="0"/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7577298" y="2146886"/>
                <a:ext cx="3169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n</a:t>
                </a:r>
                <a:endParaRPr kumimoji="1" lang="ja-JP" altLang="en-US" dirty="0"/>
              </a:p>
            </p:txBody>
          </p:sp>
        </p:grpSp>
        <p:sp>
          <p:nvSpPr>
            <p:cNvPr id="42" name="テキスト ボックス 41"/>
            <p:cNvSpPr txBox="1"/>
            <p:nvPr/>
          </p:nvSpPr>
          <p:spPr>
            <a:xfrm>
              <a:off x="7262714" y="3230855"/>
              <a:ext cx="902811" cy="400110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decay</a:t>
              </a:r>
              <a:endParaRPr kumimoji="1" lang="ja-JP" altLang="en-US" sz="2000" dirty="0"/>
            </a:p>
          </p:txBody>
        </p:sp>
      </p:grpSp>
      <p:sp>
        <p:nvSpPr>
          <p:cNvPr id="46" name="テキスト ボックス 45"/>
          <p:cNvSpPr txBox="1"/>
          <p:nvPr/>
        </p:nvSpPr>
        <p:spPr>
          <a:xfrm>
            <a:off x="2480011" y="3331541"/>
            <a:ext cx="127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LH2 target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2012/10/05</a:t>
            </a:r>
            <a:endParaRPr kumimoji="1" lang="ja-JP" altLang="en-US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C2C WS (K. Miwa)</a:t>
            </a:r>
            <a:endParaRPr kumimoji="1" lang="ja-JP" altLang="en-US"/>
          </a:p>
        </p:txBody>
      </p:sp>
      <p:grpSp>
        <p:nvGrpSpPr>
          <p:cNvPr id="69" name="図形グループ 68"/>
          <p:cNvGrpSpPr/>
          <p:nvPr/>
        </p:nvGrpSpPr>
        <p:grpSpPr>
          <a:xfrm>
            <a:off x="2480010" y="1075765"/>
            <a:ext cx="6613088" cy="793376"/>
            <a:chOff x="2480010" y="1075765"/>
            <a:chExt cx="6613088" cy="793376"/>
          </a:xfrm>
        </p:grpSpPr>
        <p:sp>
          <p:nvSpPr>
            <p:cNvPr id="29" name="正方形/長方形 28"/>
            <p:cNvSpPr/>
            <p:nvPr/>
          </p:nvSpPr>
          <p:spPr>
            <a:xfrm>
              <a:off x="2480010" y="1075765"/>
              <a:ext cx="6613087" cy="79337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6612932" y="1168959"/>
              <a:ext cx="24801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Momentum analysis by</a:t>
              </a:r>
            </a:p>
            <a:p>
              <a:r>
                <a:rPr lang="en-US" altLang="ja-JP" dirty="0" smtClean="0"/>
                <a:t>spectrometers</a:t>
              </a:r>
              <a:endParaRPr kumimoji="1" lang="ja-JP" altLang="en-US" dirty="0"/>
            </a:p>
          </p:txBody>
        </p:sp>
      </p:grpSp>
      <p:grpSp>
        <p:nvGrpSpPr>
          <p:cNvPr id="70" name="図形グループ 69"/>
          <p:cNvGrpSpPr/>
          <p:nvPr/>
        </p:nvGrpSpPr>
        <p:grpSpPr>
          <a:xfrm>
            <a:off x="1936518" y="1938071"/>
            <a:ext cx="3045243" cy="1216887"/>
            <a:chOff x="1936518" y="1938071"/>
            <a:chExt cx="3045243" cy="1216887"/>
          </a:xfrm>
        </p:grpSpPr>
        <p:sp>
          <p:nvSpPr>
            <p:cNvPr id="49" name="屈折矢印 48"/>
            <p:cNvSpPr/>
            <p:nvPr/>
          </p:nvSpPr>
          <p:spPr>
            <a:xfrm rot="5400000">
              <a:off x="3258745" y="1431943"/>
              <a:ext cx="1216887" cy="2229144"/>
            </a:xfrm>
            <a:prstGeom prst="bentUpArrow">
              <a:avLst>
                <a:gd name="adj1" fmla="val 5355"/>
                <a:gd name="adj2" fmla="val 8424"/>
                <a:gd name="adj3" fmla="val 1640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1936518" y="2234747"/>
              <a:ext cx="1817850" cy="646331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Momentum of </a:t>
              </a:r>
              <a:r>
                <a:rPr kumimoji="1" lang="en-US" altLang="ja-JP" dirty="0" smtClean="0">
                  <a:latin typeface="Symbol" charset="2"/>
                  <a:cs typeface="Symbol" charset="2"/>
                </a:rPr>
                <a:t>S</a:t>
              </a:r>
            </a:p>
            <a:p>
              <a:r>
                <a:rPr lang="en-US" altLang="ja-JP" dirty="0" smtClean="0"/>
                <a:t>is determined</a:t>
              </a:r>
              <a:endParaRPr kumimoji="1" lang="ja-JP" altLang="en-US" dirty="0"/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4281743" y="2965719"/>
            <a:ext cx="2510481" cy="3071630"/>
            <a:chOff x="4281743" y="2965719"/>
            <a:chExt cx="2510481" cy="3071630"/>
          </a:xfrm>
        </p:grpSpPr>
        <p:grpSp>
          <p:nvGrpSpPr>
            <p:cNvPr id="38" name="図形グループ 37"/>
            <p:cNvGrpSpPr/>
            <p:nvPr/>
          </p:nvGrpSpPr>
          <p:grpSpPr>
            <a:xfrm>
              <a:off x="5692562" y="2965719"/>
              <a:ext cx="1099662" cy="3071630"/>
              <a:chOff x="5692562" y="2965719"/>
              <a:chExt cx="1099662" cy="3071630"/>
            </a:xfrm>
          </p:grpSpPr>
          <p:sp>
            <p:nvSpPr>
              <p:cNvPr id="26" name="円/楕円 25"/>
              <p:cNvSpPr/>
              <p:nvPr/>
            </p:nvSpPr>
            <p:spPr>
              <a:xfrm>
                <a:off x="6281412" y="2965719"/>
                <a:ext cx="510812" cy="51081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8" name="直線矢印コネクタ 27"/>
              <p:cNvCxnSpPr/>
              <p:nvPr/>
            </p:nvCxnSpPr>
            <p:spPr>
              <a:xfrm>
                <a:off x="5822470" y="3324131"/>
                <a:ext cx="577299" cy="2713218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矢印コネクタ 29"/>
              <p:cNvCxnSpPr>
                <a:endCxn id="26" idx="2"/>
              </p:cNvCxnSpPr>
              <p:nvPr/>
            </p:nvCxnSpPr>
            <p:spPr>
              <a:xfrm flipV="1">
                <a:off x="5822470" y="3221125"/>
                <a:ext cx="458942" cy="103006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円/楕円 24"/>
              <p:cNvSpPr/>
              <p:nvPr/>
            </p:nvSpPr>
            <p:spPr>
              <a:xfrm>
                <a:off x="5692562" y="3596667"/>
                <a:ext cx="510812" cy="510812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1" name="テキスト ボックス 40"/>
            <p:cNvSpPr txBox="1"/>
            <p:nvPr/>
          </p:nvSpPr>
          <p:spPr>
            <a:xfrm>
              <a:off x="4281743" y="3471220"/>
              <a:ext cx="1368008" cy="40011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scattering</a:t>
              </a:r>
              <a:endParaRPr kumimoji="1" lang="ja-JP" altLang="en-US" sz="2000" dirty="0"/>
            </a:p>
          </p:txBody>
        </p:sp>
      </p:grpSp>
      <p:grpSp>
        <p:nvGrpSpPr>
          <p:cNvPr id="74" name="図形グループ 73"/>
          <p:cNvGrpSpPr/>
          <p:nvPr/>
        </p:nvGrpSpPr>
        <p:grpSpPr>
          <a:xfrm>
            <a:off x="5630490" y="3293642"/>
            <a:ext cx="1161734" cy="1191386"/>
            <a:chOff x="5630490" y="3293642"/>
            <a:chExt cx="1161734" cy="1191386"/>
          </a:xfrm>
        </p:grpSpPr>
        <p:cxnSp>
          <p:nvCxnSpPr>
            <p:cNvPr id="51" name="直線コネクタ 50"/>
            <p:cNvCxnSpPr/>
            <p:nvPr/>
          </p:nvCxnSpPr>
          <p:spPr>
            <a:xfrm>
              <a:off x="5822470" y="3324131"/>
              <a:ext cx="969754" cy="547199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1" name="図形グループ 70"/>
            <p:cNvGrpSpPr/>
            <p:nvPr/>
          </p:nvGrpSpPr>
          <p:grpSpPr>
            <a:xfrm>
              <a:off x="5630490" y="3293642"/>
              <a:ext cx="1148870" cy="1191386"/>
              <a:chOff x="5630490" y="3293642"/>
              <a:chExt cx="1148870" cy="1191386"/>
            </a:xfrm>
          </p:grpSpPr>
          <p:sp>
            <p:nvSpPr>
              <p:cNvPr id="52" name="円弧 51"/>
              <p:cNvSpPr/>
              <p:nvPr/>
            </p:nvSpPr>
            <p:spPr>
              <a:xfrm rot="5884654">
                <a:off x="5630490" y="3293642"/>
                <a:ext cx="926352" cy="926352"/>
              </a:xfrm>
              <a:prstGeom prst="arc">
                <a:avLst>
                  <a:gd name="adj1" fmla="val 15643213"/>
                  <a:gd name="adj2" fmla="val 0"/>
                </a:avLst>
              </a:prstGeom>
              <a:ln w="57150" cmpd="sng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6474431" y="4115696"/>
                <a:ext cx="304929" cy="369332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Symbol" charset="2"/>
                    <a:cs typeface="Symbol" charset="2"/>
                  </a:rPr>
                  <a:t>q</a:t>
                </a:r>
                <a:endParaRPr kumimoji="1" lang="ja-JP" altLang="en-US" dirty="0">
                  <a:latin typeface="Symbol" charset="2"/>
                  <a:cs typeface="Symbol" charset="2"/>
                </a:endParaRPr>
              </a:p>
            </p:txBody>
          </p:sp>
        </p:grpSp>
      </p:grpSp>
      <p:grpSp>
        <p:nvGrpSpPr>
          <p:cNvPr id="73" name="図形グループ 72"/>
          <p:cNvGrpSpPr/>
          <p:nvPr/>
        </p:nvGrpSpPr>
        <p:grpSpPr>
          <a:xfrm>
            <a:off x="6474474" y="4618737"/>
            <a:ext cx="2471954" cy="1291744"/>
            <a:chOff x="6474474" y="4618737"/>
            <a:chExt cx="2471954" cy="1291744"/>
          </a:xfrm>
        </p:grpSpPr>
        <p:sp>
          <p:nvSpPr>
            <p:cNvPr id="54" name="テキスト ボックス 53"/>
            <p:cNvSpPr txBox="1"/>
            <p:nvPr/>
          </p:nvSpPr>
          <p:spPr>
            <a:xfrm>
              <a:off x="6960413" y="5264150"/>
              <a:ext cx="1986015" cy="646331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Consistency check</a:t>
              </a:r>
            </a:p>
            <a:p>
              <a:r>
                <a:rPr lang="en-US" altLang="ja-JP" dirty="0" smtClean="0"/>
                <a:t>between </a:t>
              </a:r>
              <a:r>
                <a:rPr lang="en-US" altLang="ja-JP" dirty="0" smtClean="0">
                  <a:latin typeface="Symbol" charset="2"/>
                  <a:cs typeface="Symbol" charset="2"/>
                </a:rPr>
                <a:t>q</a:t>
              </a:r>
              <a:r>
                <a:rPr lang="en-US" altLang="ja-JP" dirty="0" smtClean="0"/>
                <a:t> and E</a:t>
              </a:r>
              <a:endParaRPr kumimoji="1" lang="ja-JP" altLang="en-US" dirty="0"/>
            </a:p>
          </p:txBody>
        </p:sp>
        <p:cxnSp>
          <p:nvCxnSpPr>
            <p:cNvPr id="59" name="直線矢印コネクタ 58"/>
            <p:cNvCxnSpPr/>
            <p:nvPr/>
          </p:nvCxnSpPr>
          <p:spPr>
            <a:xfrm flipV="1">
              <a:off x="6474474" y="4618737"/>
              <a:ext cx="146022" cy="968579"/>
            </a:xfrm>
            <a:prstGeom prst="straightConnector1">
              <a:avLst/>
            </a:prstGeom>
            <a:ln w="76200" cmpd="sng">
              <a:headEnd type="arrow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72" name="図形グループ 71"/>
          <p:cNvGrpSpPr/>
          <p:nvPr/>
        </p:nvGrpSpPr>
        <p:grpSpPr>
          <a:xfrm>
            <a:off x="4439093" y="4486773"/>
            <a:ext cx="2111258" cy="1704250"/>
            <a:chOff x="4439093" y="4486773"/>
            <a:chExt cx="2111258" cy="1704250"/>
          </a:xfrm>
        </p:grpSpPr>
        <p:sp>
          <p:nvSpPr>
            <p:cNvPr id="53" name="円/楕円 52"/>
            <p:cNvSpPr/>
            <p:nvPr/>
          </p:nvSpPr>
          <p:spPr>
            <a:xfrm>
              <a:off x="6203375" y="5587317"/>
              <a:ext cx="346976" cy="549274"/>
            </a:xfrm>
            <a:prstGeom prst="ellips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127000" dist="63500" dir="5400000" sx="103000" sy="103000" rotWithShape="0">
                <a:srgbClr val="000000">
                  <a:alpha val="75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4439093" y="5263729"/>
              <a:ext cx="899480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Total E</a:t>
              </a:r>
              <a:endParaRPr kumimoji="1" lang="ja-JP" altLang="en-US" dirty="0"/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6014396" y="4486773"/>
              <a:ext cx="131964" cy="131964"/>
            </a:xfrm>
            <a:prstGeom prst="ellipse">
              <a:avLst/>
            </a:prstGeom>
            <a:effectLst>
              <a:glow rad="139700">
                <a:schemeClr val="accent3">
                  <a:satMod val="175000"/>
                  <a:alpha val="40000"/>
                </a:schemeClr>
              </a:glow>
              <a:outerShdw blurRad="127000" dist="63500" dir="5400000" sx="103000" sy="103000" rotWithShape="0">
                <a:srgbClr val="000000">
                  <a:alpha val="75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6096709" y="4895262"/>
              <a:ext cx="131964" cy="131964"/>
            </a:xfrm>
            <a:prstGeom prst="ellipse">
              <a:avLst/>
            </a:prstGeom>
            <a:effectLst>
              <a:glow rad="139700">
                <a:schemeClr val="accent3">
                  <a:satMod val="175000"/>
                  <a:alpha val="40000"/>
                </a:schemeClr>
              </a:glow>
              <a:outerShdw blurRad="127000" dist="63500" dir="5400000" sx="103000" sy="103000" rotWithShape="0">
                <a:srgbClr val="000000">
                  <a:alpha val="75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6183127" y="5269961"/>
              <a:ext cx="131964" cy="131964"/>
            </a:xfrm>
            <a:prstGeom prst="ellipse">
              <a:avLst/>
            </a:prstGeom>
            <a:effectLst>
              <a:glow rad="139700">
                <a:schemeClr val="accent3">
                  <a:satMod val="175000"/>
                  <a:alpha val="40000"/>
                </a:schemeClr>
              </a:glow>
              <a:outerShdw blurRad="127000" dist="63500" dir="5400000" sx="103000" sy="103000" rotWithShape="0">
                <a:srgbClr val="000000">
                  <a:alpha val="75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左中かっこ 64"/>
            <p:cNvSpPr/>
            <p:nvPr/>
          </p:nvSpPr>
          <p:spPr>
            <a:xfrm rot="21139078">
              <a:off x="5413414" y="4537415"/>
              <a:ext cx="526607" cy="1653608"/>
            </a:xfrm>
            <a:prstGeom prst="leftBrace">
              <a:avLst/>
            </a:prstGeom>
            <a:ln w="76200" cmpd="sng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236253" y="1865415"/>
            <a:ext cx="3536159" cy="2630385"/>
            <a:chOff x="236253" y="1865415"/>
            <a:chExt cx="3536159" cy="2630385"/>
          </a:xfrm>
        </p:grpSpPr>
        <p:grpSp>
          <p:nvGrpSpPr>
            <p:cNvPr id="66" name="図形グループ 65"/>
            <p:cNvGrpSpPr/>
            <p:nvPr/>
          </p:nvGrpSpPr>
          <p:grpSpPr>
            <a:xfrm>
              <a:off x="236253" y="1938071"/>
              <a:ext cx="3536159" cy="2557729"/>
              <a:chOff x="267417" y="3918548"/>
              <a:chExt cx="4063903" cy="2939452"/>
            </a:xfrm>
          </p:grpSpPr>
          <p:sp>
            <p:nvSpPr>
              <p:cNvPr id="67" name="正方形/長方形 66"/>
              <p:cNvSpPr/>
              <p:nvPr/>
            </p:nvSpPr>
            <p:spPr>
              <a:xfrm>
                <a:off x="326870" y="3918548"/>
                <a:ext cx="4004450" cy="293945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68" name="図 6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417" y="3971553"/>
                <a:ext cx="4004450" cy="2879991"/>
              </a:xfrm>
              <a:prstGeom prst="rect">
                <a:avLst/>
              </a:prstGeom>
            </p:spPr>
          </p:pic>
        </p:grpSp>
        <p:sp>
          <p:nvSpPr>
            <p:cNvPr id="5" name="テキスト ボックス 4"/>
            <p:cNvSpPr txBox="1"/>
            <p:nvPr/>
          </p:nvSpPr>
          <p:spPr>
            <a:xfrm>
              <a:off x="287985" y="1865415"/>
              <a:ext cx="2164365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Symbol" charset="2"/>
                  <a:cs typeface="Symbol" charset="2"/>
                </a:rPr>
                <a:t>D</a:t>
              </a:r>
              <a:r>
                <a:rPr kumimoji="1" lang="en-US" altLang="ja-JP" dirty="0" smtClean="0"/>
                <a:t>E=</a:t>
              </a:r>
              <a:r>
                <a:rPr kumimoji="1" lang="en-US" altLang="ja-JP" dirty="0" err="1" smtClean="0"/>
                <a:t>TotalE</a:t>
              </a:r>
              <a:r>
                <a:rPr kumimoji="1" lang="en-US" altLang="ja-JP" dirty="0" smtClean="0"/>
                <a:t> </a:t>
              </a:r>
              <a:r>
                <a:rPr kumimoji="1" lang="en-US" altLang="ja-JP" dirty="0" smtClean="0">
                  <a:latin typeface="Symbol" charset="2"/>
                  <a:cs typeface="Symbol" charset="2"/>
                </a:rPr>
                <a:t>-</a:t>
              </a:r>
              <a:r>
                <a:rPr kumimoji="1" lang="en-US" altLang="ja-JP" dirty="0" smtClean="0"/>
                <a:t> E(</a:t>
              </a:r>
              <a:r>
                <a:rPr kumimoji="1" lang="en-US" altLang="ja-JP" dirty="0" smtClean="0">
                  <a:latin typeface="Symbol" charset="2"/>
                  <a:cs typeface="Symbol" charset="2"/>
                </a:rPr>
                <a:t>q</a:t>
              </a:r>
              <a:r>
                <a:rPr kumimoji="1" lang="en-US" altLang="ja-JP" dirty="0" smtClean="0"/>
                <a:t>)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7461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135609"/>
          </a:xfrm>
        </p:spPr>
        <p:txBody>
          <a:bodyPr/>
          <a:lstStyle/>
          <a:p>
            <a:r>
              <a:rPr kumimoji="1" lang="en-US" altLang="ja-JP" dirty="0" smtClean="0"/>
              <a:t>Experimental setup</a:t>
            </a:r>
            <a:endParaRPr kumimoji="1" lang="ja-JP" altLang="en-US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2289657" y="1722712"/>
            <a:ext cx="4656372" cy="4934548"/>
            <a:chOff x="3800241" y="1722712"/>
            <a:chExt cx="4656372" cy="4934548"/>
          </a:xfrm>
        </p:grpSpPr>
        <p:sp>
          <p:nvSpPr>
            <p:cNvPr id="5" name="正方形/長方形 4"/>
            <p:cNvSpPr/>
            <p:nvPr/>
          </p:nvSpPr>
          <p:spPr>
            <a:xfrm>
              <a:off x="3800241" y="1722712"/>
              <a:ext cx="4656372" cy="493454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 descr="K18area_withBFT(E40)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67" y="1885610"/>
              <a:ext cx="4457700" cy="4597400"/>
            </a:xfrm>
            <a:prstGeom prst="rect">
              <a:avLst/>
            </a:prstGeom>
          </p:spPr>
        </p:pic>
      </p:grpSp>
      <p:grpSp>
        <p:nvGrpSpPr>
          <p:cNvPr id="3" name="図形グループ 2"/>
          <p:cNvGrpSpPr/>
          <p:nvPr/>
        </p:nvGrpSpPr>
        <p:grpSpPr>
          <a:xfrm>
            <a:off x="6127263" y="4331369"/>
            <a:ext cx="3002477" cy="2325892"/>
            <a:chOff x="6127263" y="4331369"/>
            <a:chExt cx="3002477" cy="2325892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6946029" y="5360725"/>
              <a:ext cx="21837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Momentum analysis</a:t>
              </a:r>
            </a:p>
            <a:p>
              <a:r>
                <a:rPr lang="en-US" altLang="ja-JP" dirty="0" smtClean="0"/>
                <a:t>of </a:t>
              </a:r>
              <a:r>
                <a:rPr lang="en-US" altLang="ja-JP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dirty="0" smtClean="0"/>
                <a:t> beam</a:t>
              </a:r>
              <a:endParaRPr kumimoji="1" lang="ja-JP" altLang="en-US" dirty="0"/>
            </a:p>
          </p:txBody>
        </p:sp>
        <p:sp>
          <p:nvSpPr>
            <p:cNvPr id="11" name="右中かっこ 10"/>
            <p:cNvSpPr/>
            <p:nvPr/>
          </p:nvSpPr>
          <p:spPr>
            <a:xfrm rot="1342783">
              <a:off x="6127263" y="4331369"/>
              <a:ext cx="601579" cy="2325892"/>
            </a:xfrm>
            <a:prstGeom prst="rightBrace">
              <a:avLst/>
            </a:prstGeom>
            <a:ln w="571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6589095" y="2006267"/>
            <a:ext cx="2566491" cy="1678779"/>
            <a:chOff x="6589095" y="2006267"/>
            <a:chExt cx="2566491" cy="1678779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6971875" y="2318092"/>
              <a:ext cx="21837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Momentum analysis</a:t>
              </a:r>
            </a:p>
            <a:p>
              <a:r>
                <a:rPr lang="en-US" altLang="ja-JP" dirty="0" smtClean="0"/>
                <a:t>of </a:t>
              </a:r>
              <a:r>
                <a:rPr lang="en-US" altLang="ja-JP" dirty="0">
                  <a:latin typeface="Symbol" charset="2"/>
                  <a:cs typeface="Symbol" charset="2"/>
                </a:rPr>
                <a:t>K</a:t>
              </a:r>
              <a:r>
                <a:rPr lang="en-US" altLang="ja-JP" dirty="0" smtClean="0"/>
                <a:t> beam</a:t>
              </a:r>
              <a:endParaRPr kumimoji="1" lang="ja-JP" altLang="en-US" dirty="0"/>
            </a:p>
          </p:txBody>
        </p:sp>
        <p:sp>
          <p:nvSpPr>
            <p:cNvPr id="12" name="右中かっこ 11"/>
            <p:cNvSpPr/>
            <p:nvPr/>
          </p:nvSpPr>
          <p:spPr>
            <a:xfrm rot="20765984">
              <a:off x="6589095" y="2006267"/>
              <a:ext cx="357336" cy="1678779"/>
            </a:xfrm>
            <a:prstGeom prst="rightBrace">
              <a:avLst/>
            </a:prstGeom>
            <a:ln w="571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7043019" y="3064874"/>
            <a:ext cx="2100981" cy="2074846"/>
            <a:chOff x="7043019" y="3064874"/>
            <a:chExt cx="2100981" cy="2074846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7043019" y="3918548"/>
              <a:ext cx="210098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Symbol" charset="2"/>
                  <a:cs typeface="Symbol" charset="2"/>
                </a:rPr>
                <a:t>S</a:t>
              </a:r>
              <a:r>
                <a:rPr kumimoji="1" lang="en-US" altLang="ja-JP" dirty="0" smtClean="0"/>
                <a:t> beam momentum</a:t>
              </a:r>
              <a:endParaRPr kumimoji="1" lang="ja-JP" altLang="en-US" dirty="0"/>
            </a:p>
          </p:txBody>
        </p:sp>
        <p:sp>
          <p:nvSpPr>
            <p:cNvPr id="14" name="下矢印 13"/>
            <p:cNvSpPr/>
            <p:nvPr/>
          </p:nvSpPr>
          <p:spPr>
            <a:xfrm>
              <a:off x="7854970" y="3064874"/>
              <a:ext cx="372731" cy="63851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下矢印 14"/>
            <p:cNvSpPr/>
            <p:nvPr/>
          </p:nvSpPr>
          <p:spPr>
            <a:xfrm rot="10800000">
              <a:off x="7854970" y="4501207"/>
              <a:ext cx="372731" cy="63851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図形グループ 25"/>
          <p:cNvGrpSpPr/>
          <p:nvPr/>
        </p:nvGrpSpPr>
        <p:grpSpPr>
          <a:xfrm>
            <a:off x="419572" y="2811145"/>
            <a:ext cx="5153493" cy="2164270"/>
            <a:chOff x="1220644" y="2318092"/>
            <a:chExt cx="4083247" cy="1714807"/>
          </a:xfrm>
        </p:grpSpPr>
        <p:grpSp>
          <p:nvGrpSpPr>
            <p:cNvPr id="16" name="図形グループ 15"/>
            <p:cNvGrpSpPr/>
            <p:nvPr/>
          </p:nvGrpSpPr>
          <p:grpSpPr>
            <a:xfrm>
              <a:off x="1220644" y="2318092"/>
              <a:ext cx="3243221" cy="1714807"/>
              <a:chOff x="1752600" y="2590800"/>
              <a:chExt cx="4648200" cy="2457669"/>
            </a:xfrm>
            <a:solidFill>
              <a:srgbClr val="FFFFFF"/>
            </a:solidFill>
          </p:grpSpPr>
          <p:pic>
            <p:nvPicPr>
              <p:cNvPr id="17" name="図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2600" y="2590800"/>
                <a:ext cx="4648200" cy="2457669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</p:pic>
          <p:grpSp>
            <p:nvGrpSpPr>
              <p:cNvPr id="18" name="図形グループ 17"/>
              <p:cNvGrpSpPr/>
              <p:nvPr/>
            </p:nvGrpSpPr>
            <p:grpSpPr>
              <a:xfrm>
                <a:off x="2133600" y="3164400"/>
                <a:ext cx="3505200" cy="1252200"/>
                <a:chOff x="2133600" y="3164400"/>
                <a:chExt cx="3505200" cy="1252200"/>
              </a:xfrm>
              <a:grpFill/>
            </p:grpSpPr>
            <p:cxnSp>
              <p:nvCxnSpPr>
                <p:cNvPr id="19" name="直線矢印コネクタ 18"/>
                <p:cNvCxnSpPr/>
                <p:nvPr/>
              </p:nvCxnSpPr>
              <p:spPr bwMode="auto">
                <a:xfrm flipH="1">
                  <a:off x="4648200" y="3387600"/>
                  <a:ext cx="990600" cy="13320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0" name="直線コネクタ 19"/>
                <p:cNvCxnSpPr/>
                <p:nvPr/>
              </p:nvCxnSpPr>
              <p:spPr bwMode="auto">
                <a:xfrm flipH="1">
                  <a:off x="4419600" y="3517200"/>
                  <a:ext cx="228600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1" name="直線コネクタ 20"/>
                <p:cNvCxnSpPr/>
                <p:nvPr/>
              </p:nvCxnSpPr>
              <p:spPr bwMode="auto">
                <a:xfrm flipH="1">
                  <a:off x="4267200" y="3510000"/>
                  <a:ext cx="151800" cy="7140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2" name="直線矢印コネクタ 21"/>
                <p:cNvCxnSpPr/>
                <p:nvPr/>
              </p:nvCxnSpPr>
              <p:spPr bwMode="auto">
                <a:xfrm flipH="1" flipV="1">
                  <a:off x="3430800" y="3394800"/>
                  <a:ext cx="838200" cy="15120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3" name="直線矢印コネクタ 22"/>
                <p:cNvCxnSpPr/>
                <p:nvPr/>
              </p:nvCxnSpPr>
              <p:spPr bwMode="auto">
                <a:xfrm flipH="1" flipV="1">
                  <a:off x="3810000" y="3164400"/>
                  <a:ext cx="609600" cy="34200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4" name="直線矢印コネクタ 23"/>
                <p:cNvCxnSpPr/>
                <p:nvPr/>
              </p:nvCxnSpPr>
              <p:spPr bwMode="auto">
                <a:xfrm flipH="1">
                  <a:off x="2133600" y="3528000"/>
                  <a:ext cx="2514600" cy="81720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5" name="直線矢印コネクタ 24"/>
                <p:cNvCxnSpPr/>
                <p:nvPr/>
              </p:nvCxnSpPr>
              <p:spPr bwMode="auto">
                <a:xfrm flipH="1">
                  <a:off x="3733800" y="3581400"/>
                  <a:ext cx="533400" cy="83520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</p:grpSp>
        </p:grpSp>
        <p:cxnSp>
          <p:nvCxnSpPr>
            <p:cNvPr id="27" name="直線コネクタ 26"/>
            <p:cNvCxnSpPr/>
            <p:nvPr/>
          </p:nvCxnSpPr>
          <p:spPr>
            <a:xfrm>
              <a:off x="4463865" y="2318092"/>
              <a:ext cx="840017" cy="838465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4463874" y="3452633"/>
              <a:ext cx="840017" cy="58026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0" name="テキスト ボックス 29"/>
          <p:cNvSpPr txBox="1"/>
          <p:nvPr/>
        </p:nvSpPr>
        <p:spPr>
          <a:xfrm>
            <a:off x="1744869" y="1516278"/>
            <a:ext cx="246312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J-PARC K1.8 </a:t>
            </a:r>
            <a:r>
              <a:rPr kumimoji="1" lang="en-US" altLang="ja-JP" dirty="0" err="1" smtClean="0"/>
              <a:t>beamline</a:t>
            </a:r>
            <a:endParaRPr kumimoji="1" lang="ja-JP" altLang="en-US" dirty="0"/>
          </a:p>
        </p:txBody>
      </p:sp>
      <p:sp>
        <p:nvSpPr>
          <p:cNvPr id="33" name="コンテンツ プレースホルダー 3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532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135609"/>
          </a:xfrm>
        </p:spPr>
        <p:txBody>
          <a:bodyPr/>
          <a:lstStyle/>
          <a:p>
            <a:r>
              <a:rPr kumimoji="1" lang="en-US" altLang="ja-JP" dirty="0" smtClean="0"/>
              <a:t>Experimental </a:t>
            </a:r>
            <a:r>
              <a:rPr lang="en-US" altLang="ja-JP" dirty="0" smtClean="0"/>
              <a:t>challenge</a:t>
            </a:r>
            <a:endParaRPr kumimoji="1" lang="ja-JP" altLang="en-US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2289657" y="1722712"/>
            <a:ext cx="4656372" cy="4934548"/>
            <a:chOff x="3800241" y="1722712"/>
            <a:chExt cx="4656372" cy="4934548"/>
          </a:xfrm>
        </p:grpSpPr>
        <p:sp>
          <p:nvSpPr>
            <p:cNvPr id="5" name="正方形/長方形 4"/>
            <p:cNvSpPr/>
            <p:nvPr/>
          </p:nvSpPr>
          <p:spPr>
            <a:xfrm>
              <a:off x="3800241" y="1722712"/>
              <a:ext cx="4656372" cy="493454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 descr="K18area_withBFT(E40)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67" y="1885610"/>
              <a:ext cx="4457700" cy="4597400"/>
            </a:xfrm>
            <a:prstGeom prst="rect">
              <a:avLst/>
            </a:prstGeom>
          </p:spPr>
        </p:pic>
      </p:grpSp>
      <p:sp>
        <p:nvSpPr>
          <p:cNvPr id="33" name="コンテンツ プレースホルダー 32"/>
          <p:cNvSpPr>
            <a:spLocks noGrp="1"/>
          </p:cNvSpPr>
          <p:nvPr>
            <p:ph idx="1"/>
          </p:nvPr>
        </p:nvSpPr>
        <p:spPr>
          <a:xfrm>
            <a:off x="331317" y="1275483"/>
            <a:ext cx="3892974" cy="1609905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US" altLang="ja-JP" dirty="0" smtClean="0"/>
              <a:t>High intensity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 beam (10</a:t>
            </a:r>
            <a:r>
              <a:rPr lang="en-US" altLang="ja-JP" baseline="30000" dirty="0" smtClean="0"/>
              <a:t>7</a:t>
            </a:r>
            <a:r>
              <a:rPr lang="en-US" altLang="ja-JP" dirty="0" smtClean="0"/>
              <a:t>Hz) handling</a:t>
            </a:r>
          </a:p>
          <a:p>
            <a:r>
              <a:rPr kumimoji="1" lang="en-US" altLang="ja-JP" dirty="0" smtClean="0"/>
              <a:t>Large acceptance detector for scattered proton</a:t>
            </a:r>
            <a:endParaRPr kumimoji="1" lang="ja-JP" altLang="en-US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4058633" y="1275483"/>
            <a:ext cx="5042706" cy="5492697"/>
            <a:chOff x="4058633" y="1275483"/>
            <a:chExt cx="5042706" cy="5492697"/>
          </a:xfrm>
        </p:grpSpPr>
        <p:pic>
          <p:nvPicPr>
            <p:cNvPr id="37" name="図 36" descr="P4101269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9" t="16725" r="14429" b="8811"/>
            <a:stretch/>
          </p:blipFill>
          <p:spPr>
            <a:xfrm rot="5400000">
              <a:off x="6404613" y="4475726"/>
              <a:ext cx="2425338" cy="2159570"/>
            </a:xfrm>
            <a:prstGeom prst="rect">
              <a:avLst/>
            </a:prstGeom>
          </p:spPr>
        </p:pic>
        <p:pic>
          <p:nvPicPr>
            <p:cNvPr id="49" name="図 48" descr="PB151656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96" t="18909" r="15885" b="27339"/>
            <a:stretch/>
          </p:blipFill>
          <p:spPr>
            <a:xfrm>
              <a:off x="6192343" y="1275483"/>
              <a:ext cx="2872173" cy="1641988"/>
            </a:xfrm>
            <a:prstGeom prst="rect">
              <a:avLst/>
            </a:prstGeom>
          </p:spPr>
        </p:pic>
        <p:sp>
          <p:nvSpPr>
            <p:cNvPr id="6" name="左矢印 5"/>
            <p:cNvSpPr/>
            <p:nvPr/>
          </p:nvSpPr>
          <p:spPr>
            <a:xfrm rot="18936355">
              <a:off x="5745236" y="3135342"/>
              <a:ext cx="1247135" cy="372755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左矢印 25"/>
            <p:cNvSpPr/>
            <p:nvPr/>
          </p:nvSpPr>
          <p:spPr>
            <a:xfrm>
              <a:off x="4058633" y="6033107"/>
              <a:ext cx="2425214" cy="179475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326220" y="3187526"/>
              <a:ext cx="2775119" cy="120032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Beamline</a:t>
              </a:r>
              <a:r>
                <a:rPr kumimoji="1" lang="en-US" altLang="ja-JP" dirty="0" smtClean="0"/>
                <a:t> Fiber Trackers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altLang="ja-JP" dirty="0" smtClean="0"/>
                <a:t>High efficiency </a:t>
              </a:r>
            </a:p>
            <a:p>
              <a:r>
                <a:rPr lang="en-US" altLang="ja-JP" dirty="0" smtClean="0"/>
                <a:t>          for intense beam</a:t>
              </a:r>
            </a:p>
            <a:p>
              <a:pPr marL="285750" indent="-285750">
                <a:buFont typeface="Arial"/>
                <a:buChar char="•"/>
              </a:pPr>
              <a:r>
                <a:rPr kumimoji="1" lang="en-US" altLang="ja-JP" dirty="0" smtClean="0"/>
                <a:t>Good timing resolution</a:t>
              </a:r>
              <a:endParaRPr kumimoji="1" lang="ja-JP" altLang="en-US" dirty="0"/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1193035" y="3199958"/>
            <a:ext cx="4439789" cy="1714807"/>
            <a:chOff x="1193035" y="3199958"/>
            <a:chExt cx="4439789" cy="1714807"/>
          </a:xfrm>
        </p:grpSpPr>
        <p:grpSp>
          <p:nvGrpSpPr>
            <p:cNvPr id="16" name="図形グループ 15"/>
            <p:cNvGrpSpPr/>
            <p:nvPr/>
          </p:nvGrpSpPr>
          <p:grpSpPr>
            <a:xfrm>
              <a:off x="1193035" y="3199958"/>
              <a:ext cx="3243221" cy="1714807"/>
              <a:chOff x="1752600" y="2590800"/>
              <a:chExt cx="4648200" cy="2457669"/>
            </a:xfrm>
            <a:solidFill>
              <a:srgbClr val="FFFFFF"/>
            </a:solidFill>
          </p:grpSpPr>
          <p:pic>
            <p:nvPicPr>
              <p:cNvPr id="17" name="図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2600" y="2590800"/>
                <a:ext cx="4648200" cy="2457669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</p:pic>
          <p:grpSp>
            <p:nvGrpSpPr>
              <p:cNvPr id="18" name="図形グループ 17"/>
              <p:cNvGrpSpPr/>
              <p:nvPr/>
            </p:nvGrpSpPr>
            <p:grpSpPr>
              <a:xfrm>
                <a:off x="2133600" y="3164400"/>
                <a:ext cx="3505200" cy="1252200"/>
                <a:chOff x="2133600" y="3164400"/>
                <a:chExt cx="3505200" cy="1252200"/>
              </a:xfrm>
              <a:grpFill/>
            </p:grpSpPr>
            <p:cxnSp>
              <p:nvCxnSpPr>
                <p:cNvPr id="19" name="直線矢印コネクタ 18"/>
                <p:cNvCxnSpPr/>
                <p:nvPr/>
              </p:nvCxnSpPr>
              <p:spPr bwMode="auto">
                <a:xfrm flipH="1">
                  <a:off x="4648200" y="3387600"/>
                  <a:ext cx="990600" cy="13320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0" name="直線コネクタ 19"/>
                <p:cNvCxnSpPr/>
                <p:nvPr/>
              </p:nvCxnSpPr>
              <p:spPr bwMode="auto">
                <a:xfrm flipH="1">
                  <a:off x="4419600" y="3517200"/>
                  <a:ext cx="228600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1" name="直線コネクタ 20"/>
                <p:cNvCxnSpPr/>
                <p:nvPr/>
              </p:nvCxnSpPr>
              <p:spPr bwMode="auto">
                <a:xfrm flipH="1">
                  <a:off x="4267200" y="3510000"/>
                  <a:ext cx="151800" cy="7140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2" name="直線矢印コネクタ 21"/>
                <p:cNvCxnSpPr/>
                <p:nvPr/>
              </p:nvCxnSpPr>
              <p:spPr bwMode="auto">
                <a:xfrm flipH="1" flipV="1">
                  <a:off x="3430800" y="3394800"/>
                  <a:ext cx="838200" cy="15120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3" name="直線矢印コネクタ 22"/>
                <p:cNvCxnSpPr/>
                <p:nvPr/>
              </p:nvCxnSpPr>
              <p:spPr bwMode="auto">
                <a:xfrm flipH="1" flipV="1">
                  <a:off x="3810000" y="3164400"/>
                  <a:ext cx="609600" cy="34200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4" name="直線矢印コネクタ 23"/>
                <p:cNvCxnSpPr/>
                <p:nvPr/>
              </p:nvCxnSpPr>
              <p:spPr bwMode="auto">
                <a:xfrm flipH="1">
                  <a:off x="2133600" y="3528000"/>
                  <a:ext cx="2514600" cy="81720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  <p:cxnSp>
              <p:nvCxnSpPr>
                <p:cNvPr id="25" name="直線矢印コネクタ 24"/>
                <p:cNvCxnSpPr/>
                <p:nvPr/>
              </p:nvCxnSpPr>
              <p:spPr bwMode="auto">
                <a:xfrm flipH="1">
                  <a:off x="3733800" y="3581400"/>
                  <a:ext cx="533400" cy="83520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cxnSp>
          </p:grpSp>
        </p:grpSp>
        <p:cxnSp>
          <p:nvCxnSpPr>
            <p:cNvPr id="10" name="直線コネクタ 9"/>
            <p:cNvCxnSpPr/>
            <p:nvPr/>
          </p:nvCxnSpPr>
          <p:spPr>
            <a:xfrm>
              <a:off x="4436256" y="3199958"/>
              <a:ext cx="1196568" cy="638848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4436256" y="4138706"/>
              <a:ext cx="1196568" cy="776059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7" name="図形グループ 26"/>
          <p:cNvGrpSpPr/>
          <p:nvPr/>
        </p:nvGrpSpPr>
        <p:grpSpPr>
          <a:xfrm>
            <a:off x="481876" y="3015399"/>
            <a:ext cx="4187032" cy="3560073"/>
            <a:chOff x="481876" y="3015399"/>
            <a:chExt cx="4187032" cy="3560073"/>
          </a:xfrm>
        </p:grpSpPr>
        <p:grpSp>
          <p:nvGrpSpPr>
            <p:cNvPr id="4" name="図形グループ 3"/>
            <p:cNvGrpSpPr/>
            <p:nvPr/>
          </p:nvGrpSpPr>
          <p:grpSpPr>
            <a:xfrm>
              <a:off x="481876" y="3015399"/>
              <a:ext cx="4187032" cy="3560073"/>
              <a:chOff x="317315" y="3043010"/>
              <a:chExt cx="4187032" cy="3560073"/>
            </a:xfrm>
          </p:grpSpPr>
          <p:pic>
            <p:nvPicPr>
              <p:cNvPr id="50" name="図 49" descr="IMG_0664.jp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54" t="5439" r="18537" b="3700"/>
              <a:stretch/>
            </p:blipFill>
            <p:spPr>
              <a:xfrm rot="16200000">
                <a:off x="1334099" y="2026226"/>
                <a:ext cx="2153464" cy="4187032"/>
              </a:xfrm>
              <a:prstGeom prst="rect">
                <a:avLst/>
              </a:prstGeom>
            </p:spPr>
          </p:pic>
          <p:sp>
            <p:nvSpPr>
              <p:cNvPr id="51" name="テキスト ボックス 50"/>
              <p:cNvSpPr txBox="1"/>
              <p:nvPr/>
            </p:nvSpPr>
            <p:spPr>
              <a:xfrm>
                <a:off x="331317" y="5679753"/>
                <a:ext cx="3330659" cy="923330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Development of proton detector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altLang="ja-JP" dirty="0" smtClean="0"/>
                  <a:t>Cylindrical Fiber Tracker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kumimoji="1" lang="en-US" altLang="ja-JP" dirty="0" smtClean="0"/>
                  <a:t>BGO calorimeter</a:t>
                </a:r>
                <a:endParaRPr kumimoji="1" lang="ja-JP" altLang="en-US" dirty="0"/>
              </a:p>
            </p:txBody>
          </p:sp>
        </p:grpSp>
        <p:grpSp>
          <p:nvGrpSpPr>
            <p:cNvPr id="15" name="図形グループ 14"/>
            <p:cNvGrpSpPr/>
            <p:nvPr/>
          </p:nvGrpSpPr>
          <p:grpSpPr>
            <a:xfrm>
              <a:off x="640151" y="4857629"/>
              <a:ext cx="3297418" cy="671397"/>
              <a:chOff x="331318" y="4914765"/>
              <a:chExt cx="3297418" cy="671397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331318" y="4914765"/>
                <a:ext cx="3297418" cy="671397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31" name="図 3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535" y="4996349"/>
                <a:ext cx="3132460" cy="4939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5691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K1.8 beam intensity history</a:t>
            </a:r>
            <a:endParaRPr kumimoji="1" lang="ja-JP" altLang="en-US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532669" y="1304334"/>
            <a:ext cx="7983008" cy="4876470"/>
            <a:chOff x="473605" y="1280426"/>
            <a:chExt cx="7983008" cy="4876470"/>
          </a:xfrm>
        </p:grpSpPr>
        <p:graphicFrame>
          <p:nvGraphicFramePr>
            <p:cNvPr id="4" name="グラフ 3"/>
            <p:cNvGraphicFramePr/>
            <p:nvPr>
              <p:extLst>
                <p:ext uri="{D42A27DB-BD31-4B8C-83A1-F6EECF244321}">
                  <p14:modId xmlns:p14="http://schemas.microsoft.com/office/powerpoint/2010/main" val="3359496991"/>
                </p:ext>
              </p:extLst>
            </p:nvPr>
          </p:nvGraphicFramePr>
          <p:xfrm>
            <a:off x="887507" y="1280426"/>
            <a:ext cx="7434731" cy="48764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テキスト ボックス 6"/>
            <p:cNvSpPr txBox="1"/>
            <p:nvPr/>
          </p:nvSpPr>
          <p:spPr>
            <a:xfrm>
              <a:off x="1658470" y="4398078"/>
              <a:ext cx="961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E19-1st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081929" y="4398078"/>
              <a:ext cx="106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E19-2nd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330002" y="4073196"/>
              <a:ext cx="57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E27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304627" y="1905683"/>
              <a:ext cx="57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E10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16200000">
              <a:off x="-536321" y="3750235"/>
              <a:ext cx="2389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Beam Intensity (M</a:t>
              </a:r>
              <a:r>
                <a:rPr lang="en-US" altLang="ja-JP" dirty="0" smtClean="0"/>
                <a:t>Hz</a:t>
              </a:r>
              <a:r>
                <a:rPr kumimoji="1" lang="en-US" altLang="ja-JP" dirty="0" smtClean="0"/>
                <a:t>)</a:t>
              </a:r>
              <a:endParaRPr kumimoji="1" lang="ja-JP" altLang="en-US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961048" y="3158127"/>
              <a:ext cx="1273906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BFT Install</a:t>
              </a:r>
            </a:p>
            <a:p>
              <a:r>
                <a:rPr lang="en-US" altLang="ja-JP" dirty="0" smtClean="0"/>
                <a:t> ( 320 </a:t>
              </a:r>
              <a:r>
                <a:rPr lang="en-US" altLang="ja-JP" dirty="0" err="1" smtClean="0"/>
                <a:t>ch</a:t>
              </a:r>
              <a:r>
                <a:rPr lang="en-US" altLang="ja-JP" dirty="0" smtClean="0"/>
                <a:t> )</a:t>
              </a:r>
              <a:endParaRPr kumimoji="1" lang="ja-JP" altLang="en-US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114967" y="3745380"/>
              <a:ext cx="1341646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dirty="0"/>
                <a:t>S</a:t>
              </a:r>
              <a:r>
                <a:rPr kumimoji="1" lang="en-US" altLang="ja-JP" dirty="0" smtClean="0"/>
                <a:t>FT Install</a:t>
              </a:r>
            </a:p>
            <a:p>
              <a:r>
                <a:rPr lang="en-US" altLang="ja-JP" dirty="0" smtClean="0"/>
                <a:t> ( 1152 </a:t>
              </a:r>
              <a:r>
                <a:rPr lang="en-US" altLang="ja-JP" dirty="0" err="1" smtClean="0"/>
                <a:t>ch</a:t>
              </a:r>
              <a:r>
                <a:rPr lang="en-US" altLang="ja-JP" dirty="0" smtClean="0"/>
                <a:t> )</a:t>
              </a:r>
              <a:endParaRPr kumimoji="1" lang="ja-JP" altLang="en-US" dirty="0"/>
            </a:p>
          </p:txBody>
        </p:sp>
        <p:sp>
          <p:nvSpPr>
            <p:cNvPr id="14" name="下矢印 13"/>
            <p:cNvSpPr/>
            <p:nvPr/>
          </p:nvSpPr>
          <p:spPr>
            <a:xfrm>
              <a:off x="5999242" y="3840984"/>
              <a:ext cx="194236" cy="45811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上矢印 14"/>
            <p:cNvSpPr/>
            <p:nvPr/>
          </p:nvSpPr>
          <p:spPr>
            <a:xfrm>
              <a:off x="7352158" y="2793999"/>
              <a:ext cx="242047" cy="68729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1963911" y="5877259"/>
            <a:ext cx="5500499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We become to use 10 times larger beam intensity.</a:t>
            </a:r>
          </a:p>
          <a:p>
            <a:r>
              <a:rPr kumimoji="1" lang="en-US" altLang="ja-JP" sz="2000" dirty="0" smtClean="0"/>
              <a:t>We believe we can handle </a:t>
            </a:r>
            <a:r>
              <a:rPr lang="en-US" altLang="ja-JP" sz="2000" dirty="0"/>
              <a:t>1</a:t>
            </a:r>
            <a:r>
              <a:rPr kumimoji="1" lang="en-US" altLang="ja-JP" sz="2000" dirty="0" smtClean="0"/>
              <a:t>0M Hz beam.</a:t>
            </a:r>
            <a:endParaRPr kumimoji="1" lang="ja-JP" altLang="en-US" sz="2000" dirty="0"/>
          </a:p>
        </p:txBody>
      </p:sp>
      <p:grpSp>
        <p:nvGrpSpPr>
          <p:cNvPr id="25" name="図形グループ 24"/>
          <p:cNvGrpSpPr/>
          <p:nvPr/>
        </p:nvGrpSpPr>
        <p:grpSpPr>
          <a:xfrm>
            <a:off x="963065" y="1748523"/>
            <a:ext cx="417957" cy="3580954"/>
            <a:chOff x="963065" y="1748523"/>
            <a:chExt cx="417957" cy="3580954"/>
          </a:xfrm>
        </p:grpSpPr>
        <p:sp>
          <p:nvSpPr>
            <p:cNvPr id="6" name="正方形/長方形 5"/>
            <p:cNvSpPr/>
            <p:nvPr/>
          </p:nvSpPr>
          <p:spPr>
            <a:xfrm>
              <a:off x="963065" y="1748523"/>
              <a:ext cx="389463" cy="3574904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076222" y="4960145"/>
              <a:ext cx="302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066686" y="4113600"/>
              <a:ext cx="302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076222" y="3175322"/>
              <a:ext cx="302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4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066685" y="2249438"/>
              <a:ext cx="302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6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076222" y="1758514"/>
              <a:ext cx="302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7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77454" y="2701245"/>
              <a:ext cx="302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5</a:t>
              </a:r>
              <a:endParaRPr kumimoji="1" lang="ja-JP" altLang="en-US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078686" y="3643700"/>
              <a:ext cx="302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3</a:t>
              </a:r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063424" y="4557823"/>
              <a:ext cx="302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1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415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E40 Preparation status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Scattered Proton Detector</a:t>
            </a:r>
            <a:endParaRPr kumimoji="1" lang="ja-JP" altLang="en-US" sz="2800" dirty="0"/>
          </a:p>
        </p:txBody>
      </p:sp>
      <p:pic>
        <p:nvPicPr>
          <p:cNvPr id="8" name="図プレースホルダー 7" descr="DSCN1500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7" b="-597"/>
          <a:stretch/>
        </p:blipFill>
        <p:spPr>
          <a:xfrm>
            <a:off x="1828800" y="196411"/>
            <a:ext cx="5486400" cy="416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8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ストーリー">
  <a:themeElements>
    <a:clrScheme name="ストーリー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ストーリー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ストーリー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ストーリー.thmx</Template>
  <TotalTime>3950</TotalTime>
  <Words>2480</Words>
  <Application>Microsoft Macintosh PowerPoint</Application>
  <PresentationFormat>画面に合わせる (4:3)</PresentationFormat>
  <Paragraphs>400</Paragraphs>
  <Slides>23</Slides>
  <Notes>15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5" baseType="lpstr">
      <vt:lpstr>ストーリー</vt:lpstr>
      <vt:lpstr>数式</vt:lpstr>
      <vt:lpstr>A02班 活動報告 Sp散乱実験(E40)</vt:lpstr>
      <vt:lpstr>Contents</vt:lpstr>
      <vt:lpstr>J-PARC E40 :  Measurement of ds/dW of Sp scatterings </vt:lpstr>
      <vt:lpstr>Experimental goal of S+p (=S-n) channel</vt:lpstr>
      <vt:lpstr>Principal of Sp scattering</vt:lpstr>
      <vt:lpstr>Experimental setup</vt:lpstr>
      <vt:lpstr>Experimental challenge</vt:lpstr>
      <vt:lpstr>K1.8 beam intensity history</vt:lpstr>
      <vt:lpstr>E40 Preparation status</vt:lpstr>
      <vt:lpstr>Requirements for Scattered Proton Detector</vt:lpstr>
      <vt:lpstr>Prototype of CFT</vt:lpstr>
      <vt:lpstr>Prototype of Proton Detector</vt:lpstr>
      <vt:lpstr>Experimental proof</vt:lpstr>
      <vt:lpstr>Reconstruction of pp, pC scatterings</vt:lpstr>
      <vt:lpstr>Reconstruction of pp, pC scatterings</vt:lpstr>
      <vt:lpstr>Particle Identification by DE-E</vt:lpstr>
      <vt:lpstr>Particle Identification by DE-E</vt:lpstr>
      <vt:lpstr>MPPC readout electronics</vt:lpstr>
      <vt:lpstr>VME-EASIROCの開発</vt:lpstr>
      <vt:lpstr>性能評価</vt:lpstr>
      <vt:lpstr>性能評価</vt:lpstr>
      <vt:lpstr>Summary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study of SN interaction by scattering experiment</dc:title>
  <dc:creator>三輪 浩司</dc:creator>
  <cp:lastModifiedBy>三輪 浩司</cp:lastModifiedBy>
  <cp:revision>92</cp:revision>
  <dcterms:created xsi:type="dcterms:W3CDTF">2013-09-16T12:39:27Z</dcterms:created>
  <dcterms:modified xsi:type="dcterms:W3CDTF">2013-12-28T07:56:17Z</dcterms:modified>
</cp:coreProperties>
</file>