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26" r:id="rId2"/>
    <p:sldMasterId id="2147483740" r:id="rId3"/>
  </p:sldMasterIdLst>
  <p:notesMasterIdLst>
    <p:notesMasterId r:id="rId28"/>
  </p:notesMasterIdLst>
  <p:handoutMasterIdLst>
    <p:handoutMasterId r:id="rId29"/>
  </p:handoutMasterIdLst>
  <p:sldIdLst>
    <p:sldId id="536" r:id="rId4"/>
    <p:sldId id="537" r:id="rId5"/>
    <p:sldId id="541" r:id="rId6"/>
    <p:sldId id="542" r:id="rId7"/>
    <p:sldId id="546" r:id="rId8"/>
    <p:sldId id="547" r:id="rId9"/>
    <p:sldId id="548" r:id="rId10"/>
    <p:sldId id="543" r:id="rId11"/>
    <p:sldId id="544" r:id="rId12"/>
    <p:sldId id="545" r:id="rId13"/>
    <p:sldId id="555" r:id="rId14"/>
    <p:sldId id="556" r:id="rId15"/>
    <p:sldId id="557" r:id="rId16"/>
    <p:sldId id="558" r:id="rId17"/>
    <p:sldId id="559" r:id="rId18"/>
    <p:sldId id="552" r:id="rId19"/>
    <p:sldId id="554" r:id="rId20"/>
    <p:sldId id="551" r:id="rId21"/>
    <p:sldId id="533" r:id="rId22"/>
    <p:sldId id="534" r:id="rId23"/>
    <p:sldId id="531" r:id="rId24"/>
    <p:sldId id="553" r:id="rId25"/>
    <p:sldId id="560" r:id="rId26"/>
    <p:sldId id="550" r:id="rId27"/>
  </p:sldIdLst>
  <p:sldSz cx="9144000" cy="6858000" type="screen4x3"/>
  <p:notesSz cx="6735763" cy="98694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00FF"/>
    <a:srgbClr val="F4FB99"/>
    <a:srgbClr val="C3F8FF"/>
    <a:srgbClr val="FA9AEF"/>
    <a:srgbClr val="F8FA9A"/>
    <a:srgbClr val="CCFF99"/>
    <a:srgbClr val="00CC00"/>
    <a:srgbClr val="99FF99"/>
    <a:srgbClr val="FD4A03"/>
    <a:srgbClr val="FFCC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2" autoAdjust="0"/>
    <p:restoredTop sz="88454" autoAdjust="0"/>
  </p:normalViewPr>
  <p:slideViewPr>
    <p:cSldViewPr>
      <p:cViewPr varScale="1">
        <p:scale>
          <a:sx n="64" d="100"/>
          <a:sy n="64" d="100"/>
        </p:scale>
        <p:origin x="-5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1254" y="-84"/>
      </p:cViewPr>
      <p:guideLst>
        <p:guide orient="horz" pos="3108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ja-JP" altLang="en-US"/>
              <a:t>時間反転対称性検証実験のための電子横方向偏極度計の開発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7EC82928-162A-4BB2-8027-291D09B5C34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8713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68C17D09-C56B-494B-8103-449D4002E01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17D09-C56B-494B-8103-449D4002E014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98281D-AB35-48BA-8B13-269E17C4DE95}" type="slidenum">
              <a:rPr lang="en-US" altLang="ja-JP" smtClean="0">
                <a:latin typeface="Arial" pitchFamily="34" charset="0"/>
                <a:ea typeface="ＭＳ Ｐゴシック" pitchFamily="50" charset="-128"/>
              </a:rPr>
              <a:pPr/>
              <a:t>12</a:t>
            </a:fld>
            <a:endParaRPr lang="en-US" altLang="ja-JP" smtClean="0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9775"/>
            <a:ext cx="4933950" cy="37020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sz="1000" dirty="0" smtClean="0">
              <a:latin typeface="Arial" pitchFamily="34" charset="0"/>
              <a:ea typeface="ＭＳ Ｐ明朝" pitchFamily="1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pitchFamily="18" charset="-128"/>
            </a:endParaRPr>
          </a:p>
        </p:txBody>
      </p:sp>
      <p:sp>
        <p:nvSpPr>
          <p:cNvPr id="5018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E4FF2-7BA9-46FC-B77F-C4B2D82DFEE8}" type="slidenum">
              <a:rPr lang="ja-JP" altLang="en-US" smtClean="0">
                <a:ea typeface="ＭＳ Ｐゴシック" pitchFamily="50" charset="-128"/>
              </a:rPr>
              <a:pPr/>
              <a:t>15</a:t>
            </a:fld>
            <a:endParaRPr lang="ja-JP" altLang="en-US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ECF9B-25DD-4F48-B428-CC3083FD759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3067E-577C-454B-AEB6-6FD17EF89DE6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ECF9B-25DD-4F48-B428-CC3083FD759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8DE6-CDF2-46E9-93D9-D864E2A23CE7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2AB0F-30BE-4DA2-B4BB-8A20160EA0B0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55BB-D7C9-44AA-9B45-03A79731AB9B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DE311B-4700-49E9-8942-27F71E229CF3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04CC-45CB-4AFE-AEAA-8EECD7187EAA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D50E7-11B8-438D-989D-6D9C1E61CF55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7772400" cy="8651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C893-E0AE-4092-804B-5D2B842ADC2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1066800"/>
          </a:xfrm>
        </p:spPr>
        <p:txBody>
          <a:bodyPr>
            <a:noAutofit/>
          </a:bodyPr>
          <a:lstStyle>
            <a:lvl1pPr marL="0" indent="0" algn="ctr">
              <a:buNone/>
              <a:defRPr sz="4000" b="1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0A9D-9BBA-4E35-B97A-1E854CD9EAF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0" y="4724400"/>
            <a:ext cx="6400800" cy="914400"/>
          </a:xfrm>
        </p:spPr>
        <p:txBody>
          <a:bodyPr>
            <a:normAutofit/>
          </a:bodyPr>
          <a:lstStyle>
            <a:lvl1pPr algn="ctr">
              <a:buNone/>
              <a:defRPr sz="2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13FD7-6EBA-412A-BDE7-709ED8D5C55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C21-E20F-4D6E-8A67-943E2D8E3E6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E129-8A90-4A7E-BB1F-A97F7D0E1FD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283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52600"/>
            <a:ext cx="4040188" cy="47243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128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041775" cy="47243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D1556-6DCD-45D8-92C2-73A9DCC90A7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759E-1925-4442-8CD8-A418AB19B201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94D76-1FC0-4DE2-8059-6CE14E5154C6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26A9-F900-4B45-9D07-893803F561C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1B47-4BF4-42A8-BD1B-543895A4423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 userDrawn="1"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1D2E-5156-449A-BC84-78D434FF09F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93FC-59F6-493E-8098-BE301DA55BE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1EE02-C67E-4B64-9649-3EC66C01C7E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AFBE-2436-41EB-AF64-EA89BDBDE56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E705C-1D59-424F-A564-2CA0BF84D22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77C5-B6D8-4FE3-8253-39BA4E66F12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1066800"/>
          </a:xfrm>
        </p:spPr>
        <p:txBody>
          <a:bodyPr>
            <a:noAutofit/>
          </a:bodyPr>
          <a:lstStyle>
            <a:lvl1pPr marL="0" indent="0" algn="ctr">
              <a:buNone/>
              <a:defRPr sz="4000" b="1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DA4B-9B0D-4003-BDBE-D44C5DAD5B6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0" y="4724400"/>
            <a:ext cx="6400800" cy="914400"/>
          </a:xfrm>
        </p:spPr>
        <p:txBody>
          <a:bodyPr>
            <a:normAutofit/>
          </a:bodyPr>
          <a:lstStyle>
            <a:lvl1pPr algn="ctr">
              <a:buNone/>
              <a:defRPr sz="2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915B4-E391-4138-A5F6-3EA1AF81EB3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8AA9-2129-453C-8229-CBB9B71F138B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97A94A1E-7E71-4029-9570-8B7FE6023202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A2650-1CC5-4822-8D5B-BBE1CC724F5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504-1BC5-4A67-9224-FF32EADE50E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283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52600"/>
            <a:ext cx="4040188" cy="47243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128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041775" cy="47243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7F63-17D6-4DEB-9844-A755D7D86B5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C343-B9D7-42C5-8C10-F58B39053C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5F67-2E47-49A2-8219-BB1F2784FE3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 userDrawn="1"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B8FD-593A-432C-87F4-B45705C8F9F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E41E-3A27-4819-A268-78672311194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C9DF-3D6F-4535-896C-8DE07776C71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EF8A-21B6-403D-A6D1-234AD926CCB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0800000">
            <a:off x="457200" y="914399"/>
            <a:ext cx="8229600" cy="76200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41000">
                <a:srgbClr val="006600">
                  <a:tint val="44500"/>
                  <a:satMod val="160000"/>
                </a:srgb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10602-7B13-4206-A082-C94D469E729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第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回ウィンタースクール＆研究会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7C805-F0BF-451B-A419-70D79B99B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57200" y="6477000"/>
            <a:ext cx="8229600" cy="76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D364-DEAC-4D7F-B526-7FD98EE1E505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EBDEB-372B-408D-AB78-F3E687E2BC51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2FCB-937B-4F6C-A42A-EB7C6DCBB4C9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E7B01B-B5ED-4B95-9C70-3899C6BFA4F4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C98A-7726-4EB3-AACA-CB247A8A7FBA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EF8BC-3EDD-4456-B074-3F0E9610AA38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F754-4E2D-4412-9AB5-1F08EAB1F773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15CB6-905D-4788-BFB1-5ACA0E8F8774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795-2019-40FB-BAA2-AAC0B7FA2CC9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D7954-67D8-4B25-AF7F-6F0263682AD4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ja-JP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アイコンをクリックして図を追加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FC3B-8546-4B19-B956-A938BA2CA613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D3E0BA-144A-4C5E-A105-331EA5922217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3701ADF-8E77-48CD-A3E7-DCD31EB4211E}" type="datetime1">
              <a:rPr lang="ja-JP" altLang="en-US" smtClean="0">
                <a:solidFill>
                  <a:schemeClr val="tx1">
                    <a:shade val="50000"/>
                  </a:schemeClr>
                </a:solidFill>
              </a:rPr>
              <a:t>2013/12/28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ja-JP" altLang="en-US" smtClean="0">
                <a:solidFill>
                  <a:srgbClr val="FFFFFF"/>
                </a:solidFill>
              </a:rPr>
              <a:t>第</a:t>
            </a:r>
            <a:r>
              <a:rPr lang="en-US" altLang="ja-JP" smtClean="0">
                <a:solidFill>
                  <a:srgbClr val="FFFFFF"/>
                </a:solidFill>
              </a:rPr>
              <a:t>2</a:t>
            </a:r>
            <a:r>
              <a:rPr lang="ja-JP" altLang="en-US" smtClean="0">
                <a:solidFill>
                  <a:srgbClr val="FFFFFF"/>
                </a:solidFill>
              </a:rPr>
              <a:t>回ウィンタースクール＆研究会</a:t>
            </a: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05BAF0F-1FC6-4868-BA30-2A65DA606F92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80" r:id="rId12"/>
    <p:sldLayoutId id="2147483781" r:id="rId13"/>
  </p:sldLayoutIdLst>
  <p:hf sldNum="0" hdr="0"/>
  <p:txStyles>
    <p:titleStyle>
      <a:lvl1pPr algn="ctr" rtl="0" eaLnBrk="1" latinLnBrk="0" hangingPunct="1">
        <a:spcBef>
          <a:spcPct val="0"/>
        </a:spcBef>
        <a:buNone/>
        <a:defRPr kumimoji="1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81281D-98C0-4259-B410-768147C40CC8}" type="datetime1">
              <a:rPr kumimoji="0" lang="ja-JP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2013/12/28</a:t>
            </a:fld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第</a:t>
            </a:r>
            <a:r>
              <a:rPr kumimoji="0" lang="en-US" altLang="ja-JP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2</a:t>
            </a:r>
            <a:r>
              <a:rPr kumimoji="0" lang="ja-JP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回ウィンタースクール＆研究会</a:t>
            </a:r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027C805-F0BF-451B-A419-70D79B99B3F4}" type="slidenum">
              <a:rPr kumimoji="0"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Calisto MT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9CF1BE-D49A-40DB-BE0A-C3D5E40923F9}" type="datetime1">
              <a:rPr kumimoji="0" lang="ja-JP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2013/12/28</a:t>
            </a:fld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第</a:t>
            </a:r>
            <a:r>
              <a:rPr kumimoji="0" lang="en-US" altLang="ja-JP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2</a:t>
            </a:r>
            <a:r>
              <a:rPr kumimoji="0" lang="ja-JP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回ウィンタースクール＆研究会</a:t>
            </a:r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027C805-F0BF-451B-A419-70D79B99B3F4}" type="slidenum">
              <a:rPr kumimoji="0"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Calisto MT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1.jpe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jpeg"/><Relationship Id="rId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3073018" y="2243650"/>
            <a:ext cx="3008414" cy="276952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40000">
                <a:schemeClr val="accent3">
                  <a:lumMod val="0"/>
                  <a:lumOff val="100000"/>
                </a:schemeClr>
              </a:gs>
              <a:gs pos="100000">
                <a:schemeClr val="bg2">
                  <a:lumMod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5" t="14568" r="9061" b="19767"/>
          <a:stretch/>
        </p:blipFill>
        <p:spPr>
          <a:xfrm>
            <a:off x="3549426" y="3164312"/>
            <a:ext cx="2055599" cy="94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43000"/>
            <a:ext cx="838200" cy="1005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17" y="1146655"/>
            <a:ext cx="919383" cy="9464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828800"/>
            <a:ext cx="775126" cy="739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4" t="9879" r="11737" b="6361"/>
          <a:stretch/>
        </p:blipFill>
        <p:spPr>
          <a:xfrm>
            <a:off x="6217177" y="2988374"/>
            <a:ext cx="1021823" cy="1047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066" y="4884550"/>
            <a:ext cx="965333" cy="8281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800600"/>
            <a:ext cx="992464" cy="887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029200"/>
            <a:ext cx="1855302" cy="1009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145" y="4227587"/>
            <a:ext cx="869055" cy="614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90800"/>
            <a:ext cx="1032275" cy="9669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79" y="1831912"/>
            <a:ext cx="1095821" cy="1011147"/>
          </a:xfrm>
          <a:prstGeom prst="rect">
            <a:avLst/>
          </a:prstGeom>
        </p:spPr>
      </p:pic>
      <p:pic>
        <p:nvPicPr>
          <p:cNvPr id="16" name="Picture 6" descr="http://www.phy.ornl.gov/hribf/template/doe-logo-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2511556" cy="83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portalnikkei.com.br/wp-content/uploads/2013/02/MEXT_ES_iPS_cel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88413"/>
            <a:ext cx="1899118" cy="1469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NU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05000" y="3781426"/>
            <a:ext cx="942974" cy="942974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-180528" y="2969657"/>
            <a:ext cx="2287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kumimoji="1" lang="en-US" altLang="ja-JP" sz="1600" dirty="0" smtClean="0">
                <a:solidFill>
                  <a:srgbClr val="FF0000"/>
                </a:solidFill>
              </a:rPr>
              <a:t>Tetsuya MURAKAMI</a:t>
            </a:r>
          </a:p>
          <a:p>
            <a:pPr algn="ctr">
              <a:buNone/>
            </a:pPr>
            <a:r>
              <a:rPr kumimoji="1" lang="en-US" altLang="ja-JP" sz="1600" dirty="0" smtClean="0">
                <a:solidFill>
                  <a:srgbClr val="FF0000"/>
                </a:solidFill>
              </a:rPr>
              <a:t>Department of Physics</a:t>
            </a:r>
          </a:p>
          <a:p>
            <a:pPr algn="ctr">
              <a:buNone/>
            </a:pPr>
            <a:r>
              <a:rPr kumimoji="1" lang="en-US" altLang="ja-JP" sz="1600" dirty="0" smtClean="0">
                <a:solidFill>
                  <a:srgbClr val="FF0000"/>
                </a:solidFill>
              </a:rPr>
              <a:t>Kyoto University </a:t>
            </a:r>
          </a:p>
          <a:p>
            <a:pPr algn="ctr">
              <a:buNone/>
            </a:pPr>
            <a:r>
              <a:rPr kumimoji="1" lang="en-US" altLang="ja-JP" sz="1600" dirty="0" smtClean="0">
                <a:solidFill>
                  <a:srgbClr val="FF0000"/>
                </a:solidFill>
              </a:rPr>
              <a:t>For 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67245"/>
            <a:ext cx="8229600" cy="1384995"/>
          </a:xfrm>
        </p:spPr>
        <p:txBody>
          <a:bodyPr wrap="square">
            <a:spAutoFit/>
          </a:bodyPr>
          <a:lstStyle/>
          <a:p>
            <a:r>
              <a:rPr lang="en-US" altLang="ja-JP" sz="2800" dirty="0" smtClean="0"/>
              <a:t>Status Report of B01:  Equation of States of </a:t>
            </a:r>
            <a:br>
              <a:rPr lang="en-US" altLang="ja-JP" sz="2800" dirty="0" smtClean="0"/>
            </a:br>
            <a:r>
              <a:rPr lang="en-US" altLang="ja-JP" sz="2800" dirty="0" smtClean="0"/>
              <a:t>the Neutron-Rich Nuclear Matter </a:t>
            </a:r>
            <a:br>
              <a:rPr lang="en-US" altLang="ja-JP" sz="2800" dirty="0" smtClean="0"/>
            </a:br>
            <a:r>
              <a:rPr lang="en-US" altLang="ja-JP" sz="2800" dirty="0" smtClean="0"/>
              <a:t>at Supra-Density</a:t>
            </a:r>
            <a:endParaRPr lang="ja-JP" altLang="ja-JP" sz="2800" dirty="0"/>
          </a:p>
        </p:txBody>
      </p:sp>
      <p:sp>
        <p:nvSpPr>
          <p:cNvPr id="23" name="日付プレースホルダ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B6D4-9C31-488D-825A-48339CD5C5E6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24" name="フッター プレースホル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val="62187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Influence of symmetry pressure;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Possible Probe 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77704" y="4563616"/>
            <a:ext cx="6096000" cy="2294384"/>
          </a:xfrm>
        </p:spPr>
        <p:txBody>
          <a:bodyPr>
            <a:normAutofit fontScale="92500" lnSpcReduction="10000"/>
          </a:bodyPr>
          <a:lstStyle/>
          <a:p>
            <a:pPr marL="514350" indent="-514350"/>
            <a:r>
              <a:rPr lang="en-US" altLang="ja-JP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altLang="ja-JP" baseline="30000" dirty="0" smtClean="0">
                <a:solidFill>
                  <a:srgbClr val="FF0000"/>
                </a:solidFill>
                <a:latin typeface="Symbol" pitchFamily="18" charset="2"/>
              </a:rPr>
              <a:t>+</a:t>
            </a:r>
            <a:r>
              <a:rPr lang="en-US" altLang="ja-JP" dirty="0" smtClean="0">
                <a:solidFill>
                  <a:srgbClr val="FF0000"/>
                </a:solidFill>
                <a:latin typeface="Symbol" pitchFamily="18" charset="2"/>
              </a:rPr>
              <a:t>-p</a:t>
            </a:r>
            <a:r>
              <a:rPr lang="en-US" altLang="ja-JP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altLang="ja-JP" dirty="0" smtClean="0">
                <a:solidFill>
                  <a:srgbClr val="FF0000"/>
                </a:solidFill>
              </a:rPr>
              <a:t> ratio</a:t>
            </a:r>
          </a:p>
          <a:p>
            <a:r>
              <a:rPr lang="en-US" altLang="ja-JP" b="1" dirty="0" smtClean="0">
                <a:solidFill>
                  <a:srgbClr val="FFC000"/>
                </a:solidFill>
              </a:rPr>
              <a:t>Proton-neutron ratio</a:t>
            </a:r>
            <a:endParaRPr kumimoji="1" lang="en-US" altLang="ja-JP" b="1" dirty="0" smtClean="0">
              <a:solidFill>
                <a:srgbClr val="FFC000"/>
              </a:solidFill>
            </a:endParaRPr>
          </a:p>
          <a:p>
            <a:r>
              <a:rPr kumimoji="1" lang="en-US" altLang="ja-JP" dirty="0" smtClean="0">
                <a:solidFill>
                  <a:srgbClr val="FFC000"/>
                </a:solidFill>
              </a:rPr>
              <a:t>Light ion ratio (t-</a:t>
            </a:r>
            <a:r>
              <a:rPr kumimoji="1" lang="en-US" altLang="ja-JP" baseline="30000" dirty="0" smtClean="0">
                <a:solidFill>
                  <a:srgbClr val="FFC000"/>
                </a:solidFill>
              </a:rPr>
              <a:t>3</a:t>
            </a:r>
            <a:r>
              <a:rPr kumimoji="1" lang="en-US" altLang="ja-JP" dirty="0" smtClean="0">
                <a:solidFill>
                  <a:srgbClr val="FFC000"/>
                </a:solidFill>
              </a:rPr>
              <a:t>He)</a:t>
            </a:r>
            <a:endParaRPr lang="en-US" altLang="ja-JP" dirty="0" smtClean="0">
              <a:solidFill>
                <a:srgbClr val="FFC000"/>
              </a:solidFill>
            </a:endParaRPr>
          </a:p>
          <a:p>
            <a:r>
              <a:rPr lang="en-US" altLang="ja-JP" dirty="0" smtClean="0"/>
              <a:t>Particle flow of </a:t>
            </a:r>
            <a:r>
              <a:rPr lang="en-US" altLang="ja-JP" dirty="0" err="1" smtClean="0"/>
              <a:t>pions</a:t>
            </a:r>
            <a:r>
              <a:rPr lang="en-US" altLang="ja-JP" dirty="0" smtClean="0"/>
              <a:t>, protons, neutrons and light ions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1383137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2400" dirty="0" smtClean="0">
                <a:solidFill>
                  <a:srgbClr val="FF0000"/>
                </a:solidFill>
              </a:rPr>
              <a:t>The symmetry pressure</a:t>
            </a:r>
            <a:r>
              <a:rPr lang="en-US" altLang="ja-JP" sz="2400" dirty="0" smtClean="0"/>
              <a:t> expels neutrons from and attracts </a:t>
            </a:r>
          </a:p>
          <a:p>
            <a:pPr>
              <a:buNone/>
            </a:pPr>
            <a:r>
              <a:rPr lang="en-US" altLang="ja-JP" sz="2400" dirty="0" smtClean="0"/>
              <a:t>protons to high density region of neutron-rich system. This </a:t>
            </a:r>
          </a:p>
          <a:p>
            <a:pPr>
              <a:buNone/>
            </a:pPr>
            <a:r>
              <a:rPr lang="en-US" altLang="ja-JP" sz="2400" dirty="0" smtClean="0"/>
              <a:t>suppresses Y(</a:t>
            </a:r>
            <a:r>
              <a:rPr lang="en-US" altLang="ja-JP" sz="2400" dirty="0" smtClean="0">
                <a:sym typeface="Symbol"/>
              </a:rPr>
              <a:t>n)/</a:t>
            </a:r>
            <a:r>
              <a:rPr lang="en-US" altLang="ja-JP" sz="2400" dirty="0" smtClean="0"/>
              <a:t>Y(</a:t>
            </a:r>
            <a:r>
              <a:rPr lang="en-US" altLang="ja-JP" sz="2400" dirty="0" smtClean="0">
                <a:sym typeface="Symbol"/>
              </a:rPr>
              <a:t>p), </a:t>
            </a:r>
            <a:r>
              <a:rPr lang="en-US" altLang="ja-JP" sz="2400" dirty="0" smtClean="0"/>
              <a:t>Y(</a:t>
            </a:r>
            <a:r>
              <a:rPr lang="en-US" altLang="ja-JP" sz="2400" dirty="0" smtClean="0">
                <a:sym typeface="Symbol"/>
              </a:rPr>
              <a:t></a:t>
            </a:r>
            <a:r>
              <a:rPr lang="en-US" altLang="ja-JP" sz="2400" baseline="30000" dirty="0" smtClean="0">
                <a:sym typeface="Symbol"/>
              </a:rPr>
              <a:t>-</a:t>
            </a:r>
            <a:r>
              <a:rPr lang="en-US" altLang="ja-JP" sz="2400" dirty="0" smtClean="0">
                <a:sym typeface="Symbol"/>
              </a:rPr>
              <a:t>)/</a:t>
            </a:r>
            <a:r>
              <a:rPr lang="en-US" altLang="ja-JP" sz="2400" dirty="0" smtClean="0"/>
              <a:t>Y(</a:t>
            </a:r>
            <a:r>
              <a:rPr lang="en-US" altLang="ja-JP" sz="2400" dirty="0" smtClean="0">
                <a:sym typeface="Symbol"/>
              </a:rPr>
              <a:t></a:t>
            </a:r>
            <a:r>
              <a:rPr lang="en-US" altLang="ja-JP" sz="2400" baseline="30000" dirty="0" smtClean="0">
                <a:sym typeface="Symbol"/>
              </a:rPr>
              <a:t>+</a:t>
            </a:r>
            <a:r>
              <a:rPr lang="en-US" altLang="ja-JP" sz="2400" dirty="0" smtClean="0">
                <a:sym typeface="Symbol"/>
              </a:rPr>
              <a:t>), etc.</a:t>
            </a:r>
            <a:endParaRPr kumimoji="1" lang="ja-JP" altLang="en-US" sz="2400" dirty="0"/>
          </a:p>
        </p:txBody>
      </p:sp>
      <p:pic>
        <p:nvPicPr>
          <p:cNvPr id="7" name="Picture 17" descr="ind_piminus_300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6461" y="4353641"/>
            <a:ext cx="2909666" cy="25369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3295" y="2276872"/>
            <a:ext cx="5350705" cy="21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7" descr="ind_piminus_300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8935" y="1412776"/>
            <a:ext cx="5835553" cy="508807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FF5A0-7D23-4D0C-870E-5C0908B9F2AA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dirty="0" smtClean="0"/>
              <a:t>Pilot Experiments at HIMAC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Investigate general trend of pion production in nucleus-nucleus collisions around RIBF energies.</a:t>
            </a:r>
          </a:p>
          <a:p>
            <a:r>
              <a:rPr lang="en-US" altLang="ja-JP" smtClean="0">
                <a:solidFill>
                  <a:srgbClr val="FFFF00"/>
                </a:solidFill>
              </a:rPr>
              <a:t>Test response of large TPC to heavy (Z&gt;50) nuclear beams.</a:t>
            </a:r>
          </a:p>
          <a:p>
            <a:r>
              <a:rPr lang="en-US" altLang="ja-JP" smtClean="0">
                <a:solidFill>
                  <a:srgbClr val="FFFF00"/>
                </a:solidFill>
              </a:rPr>
              <a:t>Test electronics for Gating Grid</a:t>
            </a:r>
          </a:p>
          <a:p>
            <a:r>
              <a:rPr lang="en-US" altLang="ja-JP" smtClean="0">
                <a:solidFill>
                  <a:srgbClr val="FFFF00"/>
                </a:solidFill>
              </a:rPr>
              <a:t>Test Sampling rate</a:t>
            </a:r>
            <a:endParaRPr lang="ja-JP" altLang="en-US" smtClean="0">
              <a:solidFill>
                <a:srgbClr val="FFFF00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F8AD-6AB1-4261-88ED-82C0840D38C5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9"/>
          <p:cNvSpPr>
            <a:spLocks noChangeArrowheads="1"/>
          </p:cNvSpPr>
          <p:nvPr/>
        </p:nvSpPr>
        <p:spPr bwMode="auto">
          <a:xfrm>
            <a:off x="0" y="692150"/>
            <a:ext cx="5867400" cy="4176713"/>
          </a:xfrm>
          <a:prstGeom prst="rect">
            <a:avLst/>
          </a:prstGeom>
          <a:solidFill>
            <a:srgbClr val="FFFFE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42875" y="1557338"/>
            <a:ext cx="4248150" cy="790575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788025" cy="6334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200" smtClean="0"/>
              <a:t>Experimental Setup</a:t>
            </a: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2640013" y="2589213"/>
            <a:ext cx="1454150" cy="1812925"/>
            <a:chOff x="1663" y="1631"/>
            <a:chExt cx="916" cy="1142"/>
          </a:xfrm>
        </p:grpSpPr>
        <p:sp>
          <p:nvSpPr>
            <p:cNvPr id="25660" name="Rectangle 6"/>
            <p:cNvSpPr>
              <a:spLocks noChangeArrowheads="1"/>
            </p:cNvSpPr>
            <p:nvPr/>
          </p:nvSpPr>
          <p:spPr bwMode="auto">
            <a:xfrm rot="2593082">
              <a:off x="2048" y="1915"/>
              <a:ext cx="101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61" name="Rectangle 7"/>
            <p:cNvSpPr>
              <a:spLocks noChangeArrowheads="1"/>
            </p:cNvSpPr>
            <p:nvPr/>
          </p:nvSpPr>
          <p:spPr bwMode="auto">
            <a:xfrm rot="2593082">
              <a:off x="2118" y="1981"/>
              <a:ext cx="101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62" name="Rectangle 8"/>
            <p:cNvSpPr>
              <a:spLocks noChangeArrowheads="1"/>
            </p:cNvSpPr>
            <p:nvPr/>
          </p:nvSpPr>
          <p:spPr bwMode="auto">
            <a:xfrm rot="2593082">
              <a:off x="2188" y="2047"/>
              <a:ext cx="100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63" name="Rectangle 9"/>
            <p:cNvSpPr>
              <a:spLocks noChangeArrowheads="1"/>
            </p:cNvSpPr>
            <p:nvPr/>
          </p:nvSpPr>
          <p:spPr bwMode="auto">
            <a:xfrm rot="2593082">
              <a:off x="2259" y="2113"/>
              <a:ext cx="100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64" name="Rectangle 10"/>
            <p:cNvSpPr>
              <a:spLocks noChangeArrowheads="1"/>
            </p:cNvSpPr>
            <p:nvPr/>
          </p:nvSpPr>
          <p:spPr bwMode="auto">
            <a:xfrm rot="2593082">
              <a:off x="2333" y="2182"/>
              <a:ext cx="100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65" name="Rectangle 11"/>
            <p:cNvSpPr>
              <a:spLocks noChangeArrowheads="1"/>
            </p:cNvSpPr>
            <p:nvPr/>
          </p:nvSpPr>
          <p:spPr bwMode="auto">
            <a:xfrm rot="2593082">
              <a:off x="2406" y="2251"/>
              <a:ext cx="100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66" name="Rectangle 12"/>
            <p:cNvSpPr>
              <a:spLocks noChangeArrowheads="1"/>
            </p:cNvSpPr>
            <p:nvPr/>
          </p:nvSpPr>
          <p:spPr bwMode="auto">
            <a:xfrm rot="2593082">
              <a:off x="2478" y="2320"/>
              <a:ext cx="101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67" name="Rectangle 13"/>
            <p:cNvSpPr>
              <a:spLocks noChangeArrowheads="1"/>
            </p:cNvSpPr>
            <p:nvPr/>
          </p:nvSpPr>
          <p:spPr bwMode="auto">
            <a:xfrm rot="2593082">
              <a:off x="1998" y="1875"/>
              <a:ext cx="62" cy="39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68" name="Rectangle 14"/>
            <p:cNvSpPr>
              <a:spLocks noChangeArrowheads="1"/>
            </p:cNvSpPr>
            <p:nvPr/>
          </p:nvSpPr>
          <p:spPr bwMode="auto">
            <a:xfrm rot="2593082">
              <a:off x="1663" y="1631"/>
              <a:ext cx="11" cy="170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69" name="Rectangle 15"/>
            <p:cNvSpPr>
              <a:spLocks noChangeArrowheads="1"/>
            </p:cNvSpPr>
            <p:nvPr/>
          </p:nvSpPr>
          <p:spPr bwMode="auto">
            <a:xfrm rot="2593082">
              <a:off x="1738" y="1702"/>
              <a:ext cx="11" cy="170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70" name="Rectangle 16"/>
            <p:cNvSpPr>
              <a:spLocks noChangeArrowheads="1"/>
            </p:cNvSpPr>
            <p:nvPr/>
          </p:nvSpPr>
          <p:spPr bwMode="auto">
            <a:xfrm rot="2593082">
              <a:off x="1934" y="1865"/>
              <a:ext cx="42" cy="28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71" name="Rectangle 17"/>
            <p:cNvSpPr>
              <a:spLocks noChangeArrowheads="1"/>
            </p:cNvSpPr>
            <p:nvPr/>
          </p:nvSpPr>
          <p:spPr bwMode="auto">
            <a:xfrm rot="2593082">
              <a:off x="1883" y="1818"/>
              <a:ext cx="20" cy="241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72" name="Rectangle 18"/>
            <p:cNvSpPr>
              <a:spLocks noChangeArrowheads="1"/>
            </p:cNvSpPr>
            <p:nvPr/>
          </p:nvSpPr>
          <p:spPr bwMode="auto">
            <a:xfrm rot="2593082">
              <a:off x="1806" y="1749"/>
              <a:ext cx="20" cy="240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5606" name="Line 19"/>
          <p:cNvSpPr>
            <a:spLocks noChangeShapeType="1"/>
          </p:cNvSpPr>
          <p:nvPr/>
        </p:nvSpPr>
        <p:spPr bwMode="auto">
          <a:xfrm>
            <a:off x="1150938" y="1989138"/>
            <a:ext cx="44116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07" name="Line 20"/>
          <p:cNvSpPr>
            <a:spLocks noChangeShapeType="1"/>
          </p:cNvSpPr>
          <p:nvPr/>
        </p:nvSpPr>
        <p:spPr bwMode="auto">
          <a:xfrm>
            <a:off x="179388" y="1557338"/>
            <a:ext cx="421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08" name="Line 22"/>
          <p:cNvSpPr>
            <a:spLocks noChangeShapeType="1"/>
          </p:cNvSpPr>
          <p:nvPr/>
        </p:nvSpPr>
        <p:spPr bwMode="auto">
          <a:xfrm>
            <a:off x="206375" y="2349500"/>
            <a:ext cx="41862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09" name="Rectangle 23"/>
          <p:cNvSpPr>
            <a:spLocks noChangeArrowheads="1"/>
          </p:cNvSpPr>
          <p:nvPr/>
        </p:nvSpPr>
        <p:spPr bwMode="auto">
          <a:xfrm>
            <a:off x="1908175" y="1881188"/>
            <a:ext cx="34925" cy="2508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2411413" y="1557338"/>
            <a:ext cx="539750" cy="82708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11" name="Line 25"/>
          <p:cNvSpPr>
            <a:spLocks noChangeShapeType="1"/>
          </p:cNvSpPr>
          <p:nvPr/>
        </p:nvSpPr>
        <p:spPr bwMode="auto">
          <a:xfrm>
            <a:off x="2411413" y="162877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12" name="Line 26"/>
          <p:cNvSpPr>
            <a:spLocks noChangeShapeType="1"/>
          </p:cNvSpPr>
          <p:nvPr/>
        </p:nvSpPr>
        <p:spPr bwMode="auto">
          <a:xfrm>
            <a:off x="2411413" y="173672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13" name="Line 27"/>
          <p:cNvSpPr>
            <a:spLocks noChangeShapeType="1"/>
          </p:cNvSpPr>
          <p:nvPr/>
        </p:nvSpPr>
        <p:spPr bwMode="auto">
          <a:xfrm>
            <a:off x="2411413" y="184467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14" name="Line 28"/>
          <p:cNvSpPr>
            <a:spLocks noChangeShapeType="1"/>
          </p:cNvSpPr>
          <p:nvPr/>
        </p:nvSpPr>
        <p:spPr bwMode="auto">
          <a:xfrm>
            <a:off x="2411413" y="195262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15" name="Line 29"/>
          <p:cNvSpPr>
            <a:spLocks noChangeShapeType="1"/>
          </p:cNvSpPr>
          <p:nvPr/>
        </p:nvSpPr>
        <p:spPr bwMode="auto">
          <a:xfrm>
            <a:off x="2411413" y="206057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16" name="Line 30"/>
          <p:cNvSpPr>
            <a:spLocks noChangeShapeType="1"/>
          </p:cNvSpPr>
          <p:nvPr/>
        </p:nvSpPr>
        <p:spPr bwMode="auto">
          <a:xfrm>
            <a:off x="2411413" y="216852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17" name="Line 31"/>
          <p:cNvSpPr>
            <a:spLocks noChangeShapeType="1"/>
          </p:cNvSpPr>
          <p:nvPr/>
        </p:nvSpPr>
        <p:spPr bwMode="auto">
          <a:xfrm>
            <a:off x="2411413" y="227647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18" name="Line 32"/>
          <p:cNvSpPr>
            <a:spLocks noChangeShapeType="1"/>
          </p:cNvSpPr>
          <p:nvPr/>
        </p:nvSpPr>
        <p:spPr bwMode="auto">
          <a:xfrm>
            <a:off x="719138" y="1989138"/>
            <a:ext cx="576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19" name="Line 33"/>
          <p:cNvSpPr>
            <a:spLocks noChangeShapeType="1"/>
          </p:cNvSpPr>
          <p:nvPr/>
        </p:nvSpPr>
        <p:spPr bwMode="auto">
          <a:xfrm>
            <a:off x="1908175" y="1989138"/>
            <a:ext cx="2700338" cy="2700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20" name="Line 34"/>
          <p:cNvSpPr>
            <a:spLocks noChangeShapeType="1"/>
          </p:cNvSpPr>
          <p:nvPr/>
        </p:nvSpPr>
        <p:spPr bwMode="auto">
          <a:xfrm>
            <a:off x="1619250" y="2278063"/>
            <a:ext cx="828675" cy="827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21" name="Line 35"/>
          <p:cNvSpPr>
            <a:spLocks noChangeShapeType="1"/>
          </p:cNvSpPr>
          <p:nvPr/>
        </p:nvSpPr>
        <p:spPr bwMode="auto">
          <a:xfrm flipH="1">
            <a:off x="2411413" y="2924175"/>
            <a:ext cx="252412" cy="25241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22" name="Line 36"/>
          <p:cNvSpPr>
            <a:spLocks noChangeShapeType="1"/>
          </p:cNvSpPr>
          <p:nvPr/>
        </p:nvSpPr>
        <p:spPr bwMode="auto">
          <a:xfrm flipH="1">
            <a:off x="1547813" y="2024063"/>
            <a:ext cx="323850" cy="32385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23" name="Arc 37"/>
          <p:cNvSpPr>
            <a:spLocks/>
          </p:cNvSpPr>
          <p:nvPr/>
        </p:nvSpPr>
        <p:spPr bwMode="auto">
          <a:xfrm rot="5110581">
            <a:off x="2446337" y="1846263"/>
            <a:ext cx="792163" cy="1366838"/>
          </a:xfrm>
          <a:custGeom>
            <a:avLst/>
            <a:gdLst>
              <a:gd name="T0" fmla="*/ 0 w 15838"/>
              <a:gd name="T1" fmla="*/ 0 h 21600"/>
              <a:gd name="T2" fmla="*/ 2147483647 w 15838"/>
              <a:gd name="T3" fmla="*/ 2147483647 h 21600"/>
              <a:gd name="T4" fmla="*/ 0 w 15838"/>
              <a:gd name="T5" fmla="*/ 2147483647 h 21600"/>
              <a:gd name="T6" fmla="*/ 0 60000 65536"/>
              <a:gd name="T7" fmla="*/ 0 60000 65536"/>
              <a:gd name="T8" fmla="*/ 0 60000 65536"/>
              <a:gd name="T9" fmla="*/ 0 w 15838"/>
              <a:gd name="T10" fmla="*/ 0 h 21600"/>
              <a:gd name="T11" fmla="*/ 15838 w 1583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38" h="21600" fill="none" extrusionOk="0">
                <a:moveTo>
                  <a:pt x="-1" y="0"/>
                </a:moveTo>
                <a:cubicBezTo>
                  <a:pt x="6011" y="0"/>
                  <a:pt x="11750" y="2505"/>
                  <a:pt x="15838" y="6912"/>
                </a:cubicBezTo>
              </a:path>
              <a:path w="15838" h="21600" stroke="0" extrusionOk="0">
                <a:moveTo>
                  <a:pt x="-1" y="0"/>
                </a:moveTo>
                <a:cubicBezTo>
                  <a:pt x="6011" y="0"/>
                  <a:pt x="11750" y="2505"/>
                  <a:pt x="15838" y="6912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24" name="Text Box 38"/>
          <p:cNvSpPr txBox="1">
            <a:spLocks noChangeArrowheads="1"/>
          </p:cNvSpPr>
          <p:nvPr/>
        </p:nvSpPr>
        <p:spPr bwMode="auto">
          <a:xfrm>
            <a:off x="1376363" y="2663825"/>
            <a:ext cx="719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FF0000"/>
                </a:solidFill>
              </a:rPr>
              <a:t>50cm</a:t>
            </a:r>
          </a:p>
        </p:txBody>
      </p:sp>
      <p:sp>
        <p:nvSpPr>
          <p:cNvPr id="25625" name="Text Box 39"/>
          <p:cNvSpPr txBox="1">
            <a:spLocks noChangeArrowheads="1"/>
          </p:cNvSpPr>
          <p:nvPr/>
        </p:nvSpPr>
        <p:spPr bwMode="auto">
          <a:xfrm>
            <a:off x="3357563" y="2484438"/>
            <a:ext cx="809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0000"/>
                </a:solidFill>
              </a:rPr>
              <a:t>θ</a:t>
            </a:r>
            <a:r>
              <a:rPr lang="en-US" altLang="ja-JP" baseline="-25000">
                <a:solidFill>
                  <a:srgbClr val="FF0000"/>
                </a:solidFill>
              </a:rPr>
              <a:t>lab</a:t>
            </a:r>
          </a:p>
        </p:txBody>
      </p:sp>
      <p:sp>
        <p:nvSpPr>
          <p:cNvPr id="25626" name="Text Box 40"/>
          <p:cNvSpPr txBox="1">
            <a:spLocks noChangeArrowheads="1"/>
          </p:cNvSpPr>
          <p:nvPr/>
        </p:nvSpPr>
        <p:spPr bwMode="auto">
          <a:xfrm>
            <a:off x="115888" y="1628775"/>
            <a:ext cx="784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25627" name="Text Box 41"/>
          <p:cNvSpPr txBox="1">
            <a:spLocks noChangeArrowheads="1"/>
          </p:cNvSpPr>
          <p:nvPr/>
        </p:nvSpPr>
        <p:spPr bwMode="auto">
          <a:xfrm>
            <a:off x="1422400" y="1487488"/>
            <a:ext cx="94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25628" name="Text Box 42"/>
          <p:cNvSpPr txBox="1">
            <a:spLocks noChangeArrowheads="1"/>
          </p:cNvSpPr>
          <p:nvPr/>
        </p:nvSpPr>
        <p:spPr bwMode="auto">
          <a:xfrm>
            <a:off x="1422400" y="3860800"/>
            <a:ext cx="215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FF0000"/>
                </a:solidFill>
              </a:rPr>
              <a:t>Range Counter</a:t>
            </a:r>
          </a:p>
        </p:txBody>
      </p:sp>
      <p:sp>
        <p:nvSpPr>
          <p:cNvPr id="25629" name="Text Box 43"/>
          <p:cNvSpPr txBox="1">
            <a:spLocks noChangeArrowheads="1"/>
          </p:cNvSpPr>
          <p:nvPr/>
        </p:nvSpPr>
        <p:spPr bwMode="auto">
          <a:xfrm>
            <a:off x="2268538" y="908050"/>
            <a:ext cx="1511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0000"/>
                </a:solidFill>
              </a:rPr>
              <a:t>Multiplicity Array</a:t>
            </a:r>
          </a:p>
        </p:txBody>
      </p:sp>
      <p:sp>
        <p:nvSpPr>
          <p:cNvPr id="25630" name="Rectangle 44"/>
          <p:cNvSpPr>
            <a:spLocks noChangeArrowheads="1"/>
          </p:cNvSpPr>
          <p:nvPr/>
        </p:nvSpPr>
        <p:spPr bwMode="auto">
          <a:xfrm>
            <a:off x="5157788" y="1763713"/>
            <a:ext cx="107950" cy="4318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31" name="Text Box 45"/>
          <p:cNvSpPr txBox="1">
            <a:spLocks noChangeArrowheads="1"/>
          </p:cNvSpPr>
          <p:nvPr/>
        </p:nvSpPr>
        <p:spPr bwMode="auto">
          <a:xfrm>
            <a:off x="4616450" y="1133475"/>
            <a:ext cx="1349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FF0000"/>
                </a:solidFill>
              </a:rPr>
              <a:t>Ion Chamber</a:t>
            </a:r>
            <a:r>
              <a:rPr lang="en-US" altLang="ja-JP" sz="140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5632" name="Picture 46" descr="s-PB0503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38625"/>
            <a:ext cx="34925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33" name="Line 47"/>
          <p:cNvSpPr>
            <a:spLocks noChangeShapeType="1"/>
          </p:cNvSpPr>
          <p:nvPr/>
        </p:nvSpPr>
        <p:spPr bwMode="auto">
          <a:xfrm flipH="1">
            <a:off x="468313" y="5661025"/>
            <a:ext cx="32400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25634" name="Picture 48" descr="s-multiplic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728663"/>
            <a:ext cx="30861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35" name="Line 49"/>
          <p:cNvSpPr>
            <a:spLocks noChangeShapeType="1"/>
          </p:cNvSpPr>
          <p:nvPr/>
        </p:nvSpPr>
        <p:spPr bwMode="auto">
          <a:xfrm>
            <a:off x="6057900" y="1719263"/>
            <a:ext cx="1800225" cy="179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36" name="Text Box 50"/>
          <p:cNvSpPr txBox="1">
            <a:spLocks noChangeArrowheads="1"/>
          </p:cNvSpPr>
          <p:nvPr/>
        </p:nvSpPr>
        <p:spPr bwMode="auto">
          <a:xfrm>
            <a:off x="6237288" y="2393950"/>
            <a:ext cx="998537" cy="406400"/>
          </a:xfrm>
          <a:prstGeom prst="rect">
            <a:avLst/>
          </a:prstGeom>
          <a:solidFill>
            <a:srgbClr val="FFFFE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25637" name="Rectangle 51"/>
          <p:cNvSpPr>
            <a:spLocks noChangeArrowheads="1"/>
          </p:cNvSpPr>
          <p:nvPr/>
        </p:nvSpPr>
        <p:spPr bwMode="auto">
          <a:xfrm>
            <a:off x="7002463" y="1763713"/>
            <a:ext cx="65087" cy="217487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635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5638" name="Text Box 53"/>
          <p:cNvSpPr txBox="1">
            <a:spLocks noChangeArrowheads="1"/>
          </p:cNvSpPr>
          <p:nvPr/>
        </p:nvSpPr>
        <p:spPr bwMode="auto">
          <a:xfrm>
            <a:off x="6372225" y="279400"/>
            <a:ext cx="2655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FF0000"/>
                </a:solidFill>
              </a:rPr>
              <a:t>Multiplicity Array</a:t>
            </a:r>
          </a:p>
        </p:txBody>
      </p:sp>
      <p:sp>
        <p:nvSpPr>
          <p:cNvPr id="25640" name="Text Box 55"/>
          <p:cNvSpPr txBox="1">
            <a:spLocks noChangeArrowheads="1"/>
          </p:cNvSpPr>
          <p:nvPr/>
        </p:nvSpPr>
        <p:spPr bwMode="auto">
          <a:xfrm>
            <a:off x="4572000" y="2371725"/>
            <a:ext cx="495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</a:rPr>
              <a:t>Air</a:t>
            </a:r>
          </a:p>
        </p:txBody>
      </p:sp>
      <p:sp>
        <p:nvSpPr>
          <p:cNvPr id="25641" name="Line 60"/>
          <p:cNvSpPr>
            <a:spLocks noChangeShapeType="1"/>
          </p:cNvSpPr>
          <p:nvPr/>
        </p:nvSpPr>
        <p:spPr bwMode="auto">
          <a:xfrm>
            <a:off x="4392613" y="1557338"/>
            <a:ext cx="0" cy="7921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42" name="Text Box 61"/>
          <p:cNvSpPr txBox="1">
            <a:spLocks noChangeArrowheads="1"/>
          </p:cNvSpPr>
          <p:nvPr/>
        </p:nvSpPr>
        <p:spPr bwMode="auto">
          <a:xfrm>
            <a:off x="3203848" y="1628800"/>
            <a:ext cx="115106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>
                <a:solidFill>
                  <a:srgbClr val="000000"/>
                </a:solidFill>
              </a:rPr>
              <a:t>Vacuum</a:t>
            </a:r>
          </a:p>
        </p:txBody>
      </p:sp>
      <p:sp>
        <p:nvSpPr>
          <p:cNvPr id="25643" name="Rectangle 62"/>
          <p:cNvSpPr>
            <a:spLocks noChangeArrowheads="1"/>
          </p:cNvSpPr>
          <p:nvPr/>
        </p:nvSpPr>
        <p:spPr bwMode="auto">
          <a:xfrm rot="2593082">
            <a:off x="4114800" y="3633788"/>
            <a:ext cx="52388" cy="112077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44" name="Line 64"/>
          <p:cNvSpPr>
            <a:spLocks noChangeShapeType="1"/>
          </p:cNvSpPr>
          <p:nvPr/>
        </p:nvSpPr>
        <p:spPr bwMode="auto">
          <a:xfrm flipV="1">
            <a:off x="6696075" y="2025650"/>
            <a:ext cx="287338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2" name="Text Box 55"/>
          <p:cNvSpPr txBox="1">
            <a:spLocks noChangeArrowheads="1"/>
          </p:cNvSpPr>
          <p:nvPr/>
        </p:nvSpPr>
        <p:spPr bwMode="auto">
          <a:xfrm>
            <a:off x="4787900" y="3717925"/>
            <a:ext cx="4356100" cy="3140075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rgbClr val="008AE8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kumimoji="0" lang="en-US" altLang="ja-JP" sz="1800" b="0" kern="0" dirty="0">
              <a:solidFill>
                <a:srgbClr val="00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kumimoji="0" lang="en-US" altLang="ja-JP" sz="1800" b="0" kern="0" dirty="0">
              <a:solidFill>
                <a:srgbClr val="00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en-US" altLang="ja-JP" sz="1800" b="0" kern="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Target :  In ~ 390 mg/cm</a:t>
            </a:r>
            <a:r>
              <a:rPr kumimoji="0" lang="en-US" altLang="ja-JP" sz="1800" b="0" kern="0" baseline="300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en-US" altLang="ja-JP" sz="1800" b="0" kern="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Typical Intensity : ~ 10</a:t>
            </a:r>
            <a:r>
              <a:rPr kumimoji="0" lang="en-US" altLang="ja-JP" sz="1800" b="0" kern="0" baseline="300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</a:t>
            </a:r>
            <a:r>
              <a:rPr kumimoji="0" lang="en-US" altLang="ja-JP" sz="1800" b="0" kern="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0" lang="en-US" altLang="ja-JP" sz="1800" b="0" kern="0" dirty="0" err="1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ppp</a:t>
            </a:r>
            <a:endParaRPr kumimoji="0" lang="en-US" altLang="ja-JP" sz="1800" b="0" kern="0" dirty="0">
              <a:solidFill>
                <a:srgbClr val="00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en-US" altLang="ja-JP" sz="1800" b="0" kern="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Range Counter : 14 layers (+2) of Sci.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en-US" altLang="ja-JP" sz="1800" b="0" kern="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measured angle (</a:t>
            </a:r>
            <a:r>
              <a:rPr kumimoji="0" lang="en-US" altLang="ja-JP" sz="1800" b="0" kern="0" dirty="0" err="1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θlab</a:t>
            </a:r>
            <a:r>
              <a:rPr kumimoji="0" lang="en-US" altLang="ja-JP" sz="1800" b="0" kern="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br>
              <a:rPr kumimoji="0" lang="en-US" altLang="ja-JP" sz="1800" b="0" kern="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kumimoji="0" lang="en-US" altLang="ja-JP" sz="1800" b="0" kern="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:  </a:t>
            </a:r>
            <a:r>
              <a:rPr kumimoji="0" lang="en-US" altLang="ja-JP" sz="1600" b="0" kern="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30, 45, 60, 75, 90, 120 degree</a:t>
            </a:r>
            <a:r>
              <a:rPr kumimoji="0" lang="en-US" altLang="ja-JP" sz="1800" b="0" kern="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en-US" altLang="ja-JP" sz="1800" b="0" kern="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solid angle : </a:t>
            </a:r>
            <a:r>
              <a:rPr kumimoji="0" lang="en-US" altLang="ja-JP" sz="1800" b="0" kern="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 </a:t>
            </a:r>
            <a:r>
              <a:rPr kumimoji="0" lang="en-US" altLang="ja-JP" sz="1800" b="0" kern="0" dirty="0" err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msr</a:t>
            </a:r>
            <a:endParaRPr kumimoji="0" lang="en-US" altLang="ja-JP" sz="1800" b="0" kern="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61" name="表 60"/>
          <p:cNvGraphicFramePr>
            <a:graphicFrameLocks noGrp="1"/>
          </p:cNvGraphicFramePr>
          <p:nvPr/>
        </p:nvGraphicFramePr>
        <p:xfrm>
          <a:off x="4754563" y="3695700"/>
          <a:ext cx="4354513" cy="74136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737086"/>
                <a:gridCol w="1665137"/>
                <a:gridCol w="952290"/>
              </a:tblGrid>
              <a:tr h="370681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Beam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       </a:t>
                      </a:r>
                      <a:r>
                        <a:rPr kumimoji="1" lang="en-US" altLang="ja-JP" sz="18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28</a:t>
                      </a:r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Si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132</a:t>
                      </a:r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Xe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Energy(</a:t>
                      </a:r>
                      <a:r>
                        <a:rPr kumimoji="1" lang="en-US" altLang="ja-JP" sz="18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AMeV</a:t>
                      </a:r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)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400, 600, 800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 400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9" name="日付プレースホルダ 5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A6F7-B472-465D-B749-E67A8372D7AF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60" name="フッター プレースホルダ 5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コンテンツ プレースホルダ 2"/>
          <p:cNvSpPr>
            <a:spLocks noGrp="1"/>
          </p:cNvSpPr>
          <p:nvPr>
            <p:ph idx="1"/>
          </p:nvPr>
        </p:nvSpPr>
        <p:spPr>
          <a:xfrm>
            <a:off x="4778375" y="1844675"/>
            <a:ext cx="4114800" cy="3313113"/>
          </a:xfrm>
        </p:spPr>
        <p:txBody>
          <a:bodyPr/>
          <a:lstStyle/>
          <a:p>
            <a:r>
              <a:rPr lang="ja-JP" altLang="en-US" smtClean="0"/>
              <a:t>～</a:t>
            </a:r>
            <a:r>
              <a:rPr lang="en-US" altLang="ja-JP" smtClean="0"/>
              <a:t>400MeV/u</a:t>
            </a:r>
          </a:p>
          <a:p>
            <a:pPr>
              <a:buFont typeface="Wingdings 2" pitchFamily="18" charset="2"/>
              <a:buNone/>
            </a:pPr>
            <a:r>
              <a:rPr lang="en-US" altLang="ja-JP" smtClean="0"/>
              <a:t>    Pion’s are rare</a:t>
            </a:r>
          </a:p>
          <a:p>
            <a:pPr>
              <a:buFont typeface="Wingdings 2" pitchFamily="18" charset="2"/>
              <a:buNone/>
            </a:pPr>
            <a:endParaRPr lang="en-US" altLang="ja-JP" smtClean="0"/>
          </a:p>
          <a:p>
            <a:pPr>
              <a:buFont typeface="Wingdings 2" pitchFamily="18" charset="2"/>
              <a:buNone/>
            </a:pPr>
            <a:r>
              <a:rPr lang="en-US" altLang="ja-JP" smtClean="0"/>
              <a:t>   less than 1/100 of  protons</a:t>
            </a:r>
            <a:endParaRPr lang="ja-JP" altLang="en-US" smtClean="0"/>
          </a:p>
        </p:txBody>
      </p:sp>
      <p:pic>
        <p:nvPicPr>
          <p:cNvPr id="26628" name="Picture 2" descr="C:\Users\tetsuya\Documents\Desktop\NuSYM13\sako_master-4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4227513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D38C-4994-41FA-88D2-6134BC76745B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dirty="0" smtClean="0"/>
              <a:t>New Sets of Data</a:t>
            </a:r>
            <a:br>
              <a:rPr lang="en-US" altLang="ja-JP" dirty="0" smtClean="0"/>
            </a:br>
            <a:r>
              <a:rPr lang="en-US" altLang="ja-JP" dirty="0" smtClean="0"/>
              <a:t>to scan N/Z dependence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708525"/>
          </a:xfrm>
        </p:spPr>
        <p:txBody>
          <a:bodyPr>
            <a:noAutofit/>
          </a:bodyPr>
          <a:lstStyle/>
          <a:p>
            <a:pPr marL="548640" lvl="1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altLang="ja-JP" sz="3200" baseline="30000" dirty="0" smtClean="0">
                <a:solidFill>
                  <a:srgbClr val="FFFF00"/>
                </a:solidFill>
              </a:rPr>
              <a:t>129, 132, 136</a:t>
            </a:r>
            <a:r>
              <a:rPr lang="en-US" altLang="ja-JP" sz="3200" dirty="0" smtClean="0">
                <a:solidFill>
                  <a:srgbClr val="FFFF00"/>
                </a:solidFill>
              </a:rPr>
              <a:t>Xe+CsI 400 </a:t>
            </a:r>
            <a:r>
              <a:rPr lang="en-US" altLang="ja-JP" sz="3200" dirty="0" err="1" smtClean="0">
                <a:solidFill>
                  <a:srgbClr val="FFFF00"/>
                </a:solidFill>
              </a:rPr>
              <a:t>MeV</a:t>
            </a:r>
            <a:r>
              <a:rPr lang="en-US" altLang="ja-JP" sz="3200" dirty="0" smtClean="0">
                <a:solidFill>
                  <a:srgbClr val="FFFF00"/>
                </a:solidFill>
              </a:rPr>
              <a:t>/u</a:t>
            </a:r>
          </a:p>
          <a:p>
            <a:pPr marL="722376" lvl="1" indent="-457200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altLang="ja-JP" sz="2800" dirty="0" smtClean="0"/>
              <a:t>Minimize Coulomb effect</a:t>
            </a:r>
          </a:p>
          <a:p>
            <a:pPr marL="722376" lvl="1" indent="-457200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altLang="ja-JP" sz="2800" dirty="0" smtClean="0"/>
              <a:t>Mainly at 45</a:t>
            </a:r>
            <a:r>
              <a:rPr lang="en-US" altLang="ja-JP" sz="2800" baseline="30000" dirty="0" smtClean="0"/>
              <a:t>o</a:t>
            </a:r>
            <a:r>
              <a:rPr lang="en-US" altLang="ja-JP" sz="2800" dirty="0" smtClean="0"/>
              <a:t> and 90</a:t>
            </a:r>
            <a:r>
              <a:rPr lang="en-US" altLang="ja-JP" sz="2800" baseline="30000" dirty="0" smtClean="0"/>
              <a:t>o </a:t>
            </a:r>
            <a:r>
              <a:rPr lang="en-US" altLang="ja-JP" sz="2800" dirty="0" smtClean="0"/>
              <a:t>for high statistics</a:t>
            </a:r>
          </a:p>
          <a:p>
            <a:pPr marL="987552" lvl="2" indent="-457200" fontAlgn="auto">
              <a:spcAft>
                <a:spcPts val="0"/>
              </a:spcAft>
              <a:buFont typeface="Wingdings"/>
              <a:buChar char=""/>
              <a:defRPr/>
            </a:pPr>
            <a:endParaRPr lang="en-US" altLang="ja-JP" sz="2400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altLang="ja-JP" sz="3200" dirty="0" smtClean="0"/>
              <a:t>Beam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Time 2011/9/14-28</a:t>
            </a:r>
            <a:r>
              <a:rPr lang="ja-JP" altLang="en-US" sz="3200" dirty="0" smtClean="0"/>
              <a:t> ＠ </a:t>
            </a:r>
            <a:r>
              <a:rPr lang="en-US" altLang="ja-JP" sz="3200" dirty="0" smtClean="0"/>
              <a:t>HIMAC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altLang="ja-JP" sz="2800" dirty="0" smtClean="0"/>
              <a:t>typical beam rate : 1*10</a:t>
            </a:r>
            <a:r>
              <a:rPr lang="en-US" altLang="ja-JP" sz="2800" baseline="30000" dirty="0" smtClean="0"/>
              <a:t>7</a:t>
            </a:r>
            <a:r>
              <a:rPr lang="en-US" altLang="ja-JP" sz="2800" dirty="0" smtClean="0"/>
              <a:t> </a:t>
            </a:r>
            <a:r>
              <a:rPr lang="en-US" altLang="ja-JP" sz="2800" dirty="0" err="1" smtClean="0"/>
              <a:t>ppp</a:t>
            </a:r>
            <a:endParaRPr lang="en-US" altLang="ja-JP" sz="2800" dirty="0" smtClean="0"/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altLang="ja-JP" sz="2800" dirty="0" err="1" smtClean="0"/>
              <a:t>CsI</a:t>
            </a:r>
            <a:r>
              <a:rPr lang="en-US" altLang="ja-JP" sz="2800" dirty="0" smtClean="0"/>
              <a:t> (~</a:t>
            </a:r>
            <a:r>
              <a:rPr lang="en-US" altLang="ja-JP" sz="2800" baseline="30000" dirty="0" smtClean="0"/>
              <a:t>130</a:t>
            </a:r>
            <a:r>
              <a:rPr lang="en-US" altLang="ja-JP" sz="2800" dirty="0" smtClean="0"/>
              <a:t>Xe) target 350 mg/cm</a:t>
            </a:r>
            <a:r>
              <a:rPr lang="en-US" altLang="ja-JP" sz="2800" baseline="30000" dirty="0" smtClean="0"/>
              <a:t>2</a:t>
            </a:r>
            <a:endParaRPr lang="en-US" altLang="ja-JP" sz="2800" dirty="0" smtClean="0"/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altLang="ja-JP" sz="2800" dirty="0" smtClean="0"/>
              <a:t>Event rate : 200~1200 event/s</a:t>
            </a:r>
            <a:r>
              <a:rPr lang="ja-JP" altLang="en-US" sz="2800" dirty="0" smtClean="0"/>
              <a:t> </a:t>
            </a:r>
            <a:endParaRPr lang="en-US" altLang="ja-JP" sz="2800" dirty="0" smtClean="0"/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altLang="ja-JP" sz="2800" dirty="0" smtClean="0"/>
              <a:t>Trigger rate : 200~600 events/s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endParaRPr lang="ja-JP" altLang="en-US" sz="2800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9705-B6C8-42E2-9314-2A19E6B7B5D4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t="14705" r="4044"/>
          <a:stretch>
            <a:fillRect/>
          </a:stretch>
        </p:blipFill>
        <p:spPr bwMode="auto">
          <a:xfrm>
            <a:off x="1106488" y="1412875"/>
            <a:ext cx="7165975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5476" y="188640"/>
            <a:ext cx="8567004" cy="101925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200" dirty="0" smtClean="0">
                <a:latin typeface="Symbol" pitchFamily="18" charset="2"/>
              </a:rPr>
              <a:t>p</a:t>
            </a:r>
            <a:r>
              <a:rPr lang="en-US" altLang="ja-JP" sz="3200" baseline="30000" dirty="0" smtClean="0"/>
              <a:t>+</a:t>
            </a:r>
            <a:r>
              <a:rPr lang="en-US" altLang="ja-JP" sz="3200" dirty="0" smtClean="0"/>
              <a:t> from </a:t>
            </a:r>
            <a:r>
              <a:rPr lang="en-US" altLang="ja-JP" sz="3200" dirty="0" err="1" smtClean="0"/>
              <a:t>Xe+CsI</a:t>
            </a:r>
            <a:r>
              <a:rPr lang="en-US" altLang="ja-JP" sz="3200" dirty="0" smtClean="0"/>
              <a:t> Reactions</a:t>
            </a:r>
            <a:endParaRPr lang="ja-JP" altLang="en-US" sz="3200" dirty="0"/>
          </a:p>
        </p:txBody>
      </p:sp>
      <p:sp>
        <p:nvSpPr>
          <p:cNvPr id="30724" name="テキスト ボックス 3"/>
          <p:cNvSpPr txBox="1">
            <a:spLocks noChangeArrowheads="1"/>
          </p:cNvSpPr>
          <p:nvPr/>
        </p:nvSpPr>
        <p:spPr bwMode="auto">
          <a:xfrm rot="-1239279">
            <a:off x="2001838" y="1757363"/>
            <a:ext cx="4103687" cy="830262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800">
                <a:solidFill>
                  <a:srgbClr val="FF0000"/>
                </a:solidFill>
              </a:rPr>
              <a:t>  </a:t>
            </a:r>
            <a:r>
              <a:rPr lang="ja-JP" altLang="ja-JP" sz="4800">
                <a:solidFill>
                  <a:srgbClr val="FF0000"/>
                </a:solidFill>
              </a:rPr>
              <a:t>preliminary</a:t>
            </a:r>
            <a:endParaRPr lang="ja-JP" altLang="en-US" sz="4800">
              <a:solidFill>
                <a:srgbClr val="FF0000"/>
              </a:solidFill>
            </a:endParaRPr>
          </a:p>
        </p:txBody>
      </p:sp>
      <p:sp>
        <p:nvSpPr>
          <p:cNvPr id="30725" name="テキスト ボックス 4"/>
          <p:cNvSpPr txBox="1">
            <a:spLocks noChangeArrowheads="1"/>
          </p:cNvSpPr>
          <p:nvPr/>
        </p:nvSpPr>
        <p:spPr bwMode="auto">
          <a:xfrm>
            <a:off x="1431925" y="5519738"/>
            <a:ext cx="519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10</a:t>
            </a:r>
            <a:r>
              <a:rPr lang="en-US" altLang="ja-JP" baseline="40000"/>
              <a:t>3</a:t>
            </a:r>
            <a:endParaRPr lang="ja-JP" altLang="en-US" baseline="40000"/>
          </a:p>
        </p:txBody>
      </p:sp>
      <p:sp>
        <p:nvSpPr>
          <p:cNvPr id="30726" name="テキスト ボックス 5"/>
          <p:cNvSpPr txBox="1">
            <a:spLocks noChangeArrowheads="1"/>
          </p:cNvSpPr>
          <p:nvPr/>
        </p:nvSpPr>
        <p:spPr bwMode="auto">
          <a:xfrm>
            <a:off x="6642100" y="5589588"/>
            <a:ext cx="1655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Emid </a:t>
            </a:r>
            <a:r>
              <a:rPr lang="en-US" altLang="ja-JP">
                <a:latin typeface="Symbol" pitchFamily="18" charset="2"/>
              </a:rPr>
              <a:t>p</a:t>
            </a:r>
            <a:r>
              <a:rPr lang="en-US" altLang="ja-JP"/>
              <a:t> [MeV] </a:t>
            </a:r>
            <a:endParaRPr lang="ja-JP" altLang="en-US">
              <a:latin typeface="Symbol" pitchFamily="18" charset="2"/>
            </a:endParaRPr>
          </a:p>
        </p:txBody>
      </p:sp>
      <p:grpSp>
        <p:nvGrpSpPr>
          <p:cNvPr id="3" name="グループ化 19"/>
          <p:cNvGrpSpPr>
            <a:grpSpLocks/>
          </p:cNvGrpSpPr>
          <p:nvPr/>
        </p:nvGrpSpPr>
        <p:grpSpPr bwMode="auto">
          <a:xfrm rot="-5400000">
            <a:off x="1015207" y="4158456"/>
            <a:ext cx="1073150" cy="585787"/>
            <a:chOff x="1914573" y="1305054"/>
            <a:chExt cx="1073252" cy="584775"/>
          </a:xfrm>
        </p:grpSpPr>
        <p:sp>
          <p:nvSpPr>
            <p:cNvPr id="30732" name="テキスト ボックス 8"/>
            <p:cNvSpPr txBox="1">
              <a:spLocks noChangeArrowheads="1"/>
            </p:cNvSpPr>
            <p:nvPr/>
          </p:nvSpPr>
          <p:spPr bwMode="auto">
            <a:xfrm>
              <a:off x="1914573" y="1305054"/>
              <a:ext cx="107325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600"/>
                <a:t>1     d</a:t>
              </a:r>
              <a:r>
                <a:rPr lang="en-US" altLang="ja-JP" sz="1600" baseline="30000"/>
                <a:t>2</a:t>
              </a:r>
              <a:r>
                <a:rPr lang="en-US" altLang="ja-JP" sz="1600">
                  <a:latin typeface="Symbol" pitchFamily="18" charset="2"/>
                </a:rPr>
                <a:t>s</a:t>
              </a:r>
              <a:endParaRPr lang="en-US" altLang="ja-JP" sz="1600"/>
            </a:p>
            <a:p>
              <a:r>
                <a:rPr lang="en-US" altLang="ja-JP" sz="1600"/>
                <a:t>P   dEd</a:t>
              </a:r>
              <a:r>
                <a:rPr lang="en-US" altLang="ja-JP" sz="1600">
                  <a:latin typeface="Symbol" pitchFamily="18" charset="2"/>
                </a:rPr>
                <a:t>W</a:t>
              </a:r>
              <a:endParaRPr lang="ja-JP" altLang="en-US" sz="1600">
                <a:latin typeface="Symbol" pitchFamily="18" charset="2"/>
              </a:endParaRPr>
            </a:p>
          </p:txBody>
        </p:sp>
        <p:cxnSp>
          <p:nvCxnSpPr>
            <p:cNvPr id="13" name="直線コネクタ 12"/>
            <p:cNvCxnSpPr>
              <a:stCxn id="30732" idx="1"/>
            </p:cNvCxnSpPr>
            <p:nvPr/>
          </p:nvCxnSpPr>
          <p:spPr>
            <a:xfrm>
              <a:off x="1916160" y="1598233"/>
              <a:ext cx="28101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2268618" y="1598233"/>
              <a:ext cx="5763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28" name="テキスト ボックス 20"/>
          <p:cNvSpPr txBox="1">
            <a:spLocks noChangeArrowheads="1"/>
          </p:cNvSpPr>
          <p:nvPr/>
        </p:nvSpPr>
        <p:spPr bwMode="auto">
          <a:xfrm rot="-5400000">
            <a:off x="705644" y="3007519"/>
            <a:ext cx="1717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(mb/sr/GeV</a:t>
            </a:r>
            <a:r>
              <a:rPr lang="en-US" altLang="ja-JP" baseline="30000"/>
              <a:t>2</a:t>
            </a:r>
            <a:r>
              <a:rPr lang="en-US" altLang="ja-JP"/>
              <a:t>)</a:t>
            </a:r>
            <a:endParaRPr lang="ja-JP" altLang="en-US"/>
          </a:p>
        </p:txBody>
      </p:sp>
      <p:sp>
        <p:nvSpPr>
          <p:cNvPr id="30729" name="テキスト ボックス 21"/>
          <p:cNvSpPr txBox="1">
            <a:spLocks noChangeArrowheads="1"/>
          </p:cNvSpPr>
          <p:nvPr/>
        </p:nvSpPr>
        <p:spPr bwMode="auto">
          <a:xfrm>
            <a:off x="6372225" y="2052638"/>
            <a:ext cx="1736725" cy="18621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■ </a:t>
            </a:r>
            <a:r>
              <a:rPr lang="en-US" altLang="ja-JP" baseline="30000"/>
              <a:t>129</a:t>
            </a:r>
            <a:r>
              <a:rPr lang="en-US" altLang="ja-JP"/>
              <a:t>Xe 45deg</a:t>
            </a:r>
            <a:endParaRPr lang="ja-JP" altLang="en-US"/>
          </a:p>
          <a:p>
            <a:r>
              <a:rPr lang="ja-JP" altLang="en-US">
                <a:solidFill>
                  <a:srgbClr val="0000FF"/>
                </a:solidFill>
              </a:rPr>
              <a:t>■ </a:t>
            </a:r>
            <a:r>
              <a:rPr lang="en-US" altLang="ja-JP" baseline="30000">
                <a:solidFill>
                  <a:srgbClr val="0000FF"/>
                </a:solidFill>
              </a:rPr>
              <a:t>132</a:t>
            </a:r>
            <a:r>
              <a:rPr lang="en-US" altLang="ja-JP">
                <a:solidFill>
                  <a:srgbClr val="0000FF"/>
                </a:solidFill>
              </a:rPr>
              <a:t>Xe 45deg</a:t>
            </a:r>
            <a:endParaRPr lang="ja-JP" altLang="en-US">
              <a:solidFill>
                <a:srgbClr val="0000FF"/>
              </a:solidFill>
            </a:endParaRPr>
          </a:p>
          <a:p>
            <a:r>
              <a:rPr lang="ja-JP" altLang="en-US">
                <a:solidFill>
                  <a:srgbClr val="FF0000"/>
                </a:solidFill>
              </a:rPr>
              <a:t>■ </a:t>
            </a:r>
            <a:r>
              <a:rPr lang="en-US" altLang="ja-JP" baseline="30000">
                <a:solidFill>
                  <a:srgbClr val="FF0000"/>
                </a:solidFill>
              </a:rPr>
              <a:t>136</a:t>
            </a:r>
            <a:r>
              <a:rPr lang="en-US" altLang="ja-JP">
                <a:solidFill>
                  <a:srgbClr val="FF0000"/>
                </a:solidFill>
              </a:rPr>
              <a:t>Xe 45deg</a:t>
            </a:r>
          </a:p>
          <a:p>
            <a:endParaRPr lang="ja-JP" altLang="en-US" sz="600">
              <a:solidFill>
                <a:srgbClr val="FF0000"/>
              </a:solidFill>
            </a:endParaRPr>
          </a:p>
          <a:p>
            <a:r>
              <a:rPr lang="ja-JP" altLang="en-US"/>
              <a:t>● </a:t>
            </a:r>
            <a:r>
              <a:rPr lang="en-US" altLang="ja-JP" baseline="30000"/>
              <a:t>129</a:t>
            </a:r>
            <a:r>
              <a:rPr lang="en-US" altLang="ja-JP"/>
              <a:t>Xe 90deg</a:t>
            </a:r>
            <a:endParaRPr lang="ja-JP" altLang="en-US"/>
          </a:p>
          <a:p>
            <a:r>
              <a:rPr lang="ja-JP" altLang="en-US">
                <a:solidFill>
                  <a:srgbClr val="0000FF"/>
                </a:solidFill>
              </a:rPr>
              <a:t>● </a:t>
            </a:r>
            <a:r>
              <a:rPr lang="en-US" altLang="ja-JP" baseline="30000">
                <a:solidFill>
                  <a:srgbClr val="0000FF"/>
                </a:solidFill>
              </a:rPr>
              <a:t>132</a:t>
            </a:r>
            <a:r>
              <a:rPr lang="en-US" altLang="ja-JP">
                <a:solidFill>
                  <a:srgbClr val="0000FF"/>
                </a:solidFill>
              </a:rPr>
              <a:t>Xe 90deg</a:t>
            </a:r>
            <a:endParaRPr lang="ja-JP" altLang="en-US">
              <a:solidFill>
                <a:srgbClr val="0000FF"/>
              </a:solidFill>
            </a:endParaRPr>
          </a:p>
          <a:p>
            <a:r>
              <a:rPr lang="ja-JP" altLang="en-US">
                <a:solidFill>
                  <a:srgbClr val="FF0000"/>
                </a:solidFill>
              </a:rPr>
              <a:t>● </a:t>
            </a:r>
            <a:r>
              <a:rPr lang="en-US" altLang="ja-JP" baseline="30000">
                <a:solidFill>
                  <a:srgbClr val="FF0000"/>
                </a:solidFill>
              </a:rPr>
              <a:t>136</a:t>
            </a:r>
            <a:r>
              <a:rPr lang="en-US" altLang="ja-JP">
                <a:solidFill>
                  <a:srgbClr val="FF0000"/>
                </a:solidFill>
              </a:rPr>
              <a:t>Xe 90deg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30730" name="テキスト ボックス 2"/>
          <p:cNvSpPr txBox="1">
            <a:spLocks noChangeArrowheads="1"/>
          </p:cNvSpPr>
          <p:nvPr/>
        </p:nvSpPr>
        <p:spPr bwMode="auto">
          <a:xfrm>
            <a:off x="2495550" y="4221163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45</a:t>
            </a:r>
            <a:r>
              <a:rPr lang="en-US" altLang="ja-JP" sz="2000" baseline="30000"/>
              <a:t>o</a:t>
            </a:r>
            <a:endParaRPr lang="ja-JP" altLang="en-US" sz="2000" baseline="30000"/>
          </a:p>
        </p:txBody>
      </p:sp>
      <p:sp>
        <p:nvSpPr>
          <p:cNvPr id="30731" name="テキスト ボックス 13"/>
          <p:cNvSpPr txBox="1">
            <a:spLocks noChangeArrowheads="1"/>
          </p:cNvSpPr>
          <p:nvPr/>
        </p:nvSpPr>
        <p:spPr bwMode="auto">
          <a:xfrm>
            <a:off x="4986338" y="3141663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90</a:t>
            </a:r>
            <a:r>
              <a:rPr lang="en-US" altLang="ja-JP" sz="2000" baseline="30000"/>
              <a:t>o</a:t>
            </a:r>
            <a:endParaRPr lang="ja-JP" altLang="en-US" sz="2000" baseline="30000"/>
          </a:p>
        </p:txBody>
      </p:sp>
      <p:sp>
        <p:nvSpPr>
          <p:cNvPr id="15" name="日付プレースホル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1223-932F-4DB5-AA23-A63A40DD9332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16" name="フッター プレースホルダ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09" y="166356"/>
            <a:ext cx="7772400" cy="6873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Experimental Setup</a:t>
            </a:r>
            <a:r>
              <a:rPr lang="ja-JP" altLang="en-US" dirty="0" smtClean="0"/>
              <a:t> </a:t>
            </a:r>
            <a:r>
              <a:rPr lang="en-US" altLang="ja-JP" dirty="0" smtClean="0"/>
              <a:t>at RIBF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7034"/>
            <a:ext cx="3290280" cy="5343771"/>
          </a:xfr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Equipment</a:t>
            </a:r>
          </a:p>
          <a:p>
            <a:r>
              <a:rPr lang="en-US" sz="2400" dirty="0" smtClean="0"/>
              <a:t>TPC - measures:</a:t>
            </a:r>
          </a:p>
          <a:p>
            <a:pPr lvl="1"/>
            <a:r>
              <a:rPr lang="en-US" sz="2000" dirty="0" smtClean="0">
                <a:sym typeface="Symbol"/>
              </a:rPr>
              <a:t></a:t>
            </a:r>
            <a:r>
              <a:rPr lang="en-US" sz="2000" baseline="30000" dirty="0" smtClean="0">
                <a:sym typeface="Symbol"/>
              </a:rPr>
              <a:t>+</a:t>
            </a:r>
            <a:r>
              <a:rPr lang="en-US" sz="2000" dirty="0" smtClean="0">
                <a:sym typeface="Symbol"/>
              </a:rPr>
              <a:t> , </a:t>
            </a:r>
            <a:r>
              <a:rPr lang="en-US" sz="2000" baseline="30000" dirty="0" smtClean="0">
                <a:sym typeface="Symbol"/>
              </a:rPr>
              <a:t>- </a:t>
            </a:r>
            <a:r>
              <a:rPr lang="en-US" sz="2000" dirty="0" smtClean="0">
                <a:sym typeface="Symbol"/>
              </a:rPr>
              <a:t>, p, d, t, </a:t>
            </a:r>
            <a:r>
              <a:rPr lang="en-US" sz="2000" baseline="30000" dirty="0" smtClean="0">
                <a:sym typeface="Symbol"/>
              </a:rPr>
              <a:t>3</a:t>
            </a:r>
            <a:r>
              <a:rPr lang="en-US" sz="2000" dirty="0" smtClean="0">
                <a:sym typeface="Symbol"/>
              </a:rPr>
              <a:t>He, </a:t>
            </a:r>
            <a:r>
              <a:rPr lang="en-US" sz="2000" baseline="30000" dirty="0" smtClean="0">
                <a:sym typeface="Symbol"/>
              </a:rPr>
              <a:t>4</a:t>
            </a:r>
            <a:r>
              <a:rPr lang="en-US" sz="2000" dirty="0" smtClean="0">
                <a:sym typeface="Symbol"/>
              </a:rPr>
              <a:t>He, IMF’s</a:t>
            </a:r>
          </a:p>
          <a:p>
            <a:pPr lvl="1"/>
            <a:r>
              <a:rPr lang="en-US" sz="2000" dirty="0" smtClean="0">
                <a:sym typeface="Symbol"/>
              </a:rPr>
              <a:t>The SAMURAI  chamber is at air</a:t>
            </a:r>
          </a:p>
          <a:p>
            <a:r>
              <a:rPr lang="en-US" sz="2400" dirty="0" smtClean="0">
                <a:sym typeface="Symbol"/>
              </a:rPr>
              <a:t>Trigger </a:t>
            </a:r>
            <a:r>
              <a:rPr lang="en-US" sz="2400" dirty="0" err="1" smtClean="0">
                <a:sym typeface="Symbol"/>
              </a:rPr>
              <a:t>scint</a:t>
            </a:r>
            <a:r>
              <a:rPr lang="en-US" sz="2400" dirty="0" smtClean="0">
                <a:sym typeface="Symbol"/>
              </a:rPr>
              <a:t>. array:</a:t>
            </a:r>
          </a:p>
          <a:p>
            <a:pPr lvl="1"/>
            <a:r>
              <a:rPr lang="en-US" sz="2000" dirty="0" smtClean="0">
                <a:sym typeface="Symbol"/>
              </a:rPr>
              <a:t>selects central collisions and suppresses peripheral collisions. </a:t>
            </a:r>
          </a:p>
          <a:p>
            <a:r>
              <a:rPr lang="en-US" sz="2400" dirty="0" smtClean="0">
                <a:sym typeface="Symbol"/>
              </a:rPr>
              <a:t>NEBULA:</a:t>
            </a:r>
          </a:p>
          <a:p>
            <a:pPr lvl="1"/>
            <a:r>
              <a:rPr lang="en-US" sz="2000" dirty="0" smtClean="0">
                <a:sym typeface="Symbol"/>
              </a:rPr>
              <a:t>provides neutron information</a:t>
            </a: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7594600" y="4508500"/>
            <a:ext cx="914400" cy="914400"/>
          </a:xfrm>
          <a:prstGeom prst="line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27394" name="Picture 2" descr="C:\Users\tetsuya\Documents\Desktop\131111-SAMURAI_nebula-1300mm-lef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0418" y="697669"/>
            <a:ext cx="5598865" cy="342477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6703" y="4135834"/>
            <a:ext cx="3188363" cy="278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7"/>
          <p:cNvSpPr txBox="1"/>
          <p:nvPr/>
        </p:nvSpPr>
        <p:spPr>
          <a:xfrm rot="5400000">
            <a:off x="7164188" y="4559694"/>
            <a:ext cx="1282694" cy="369332"/>
          </a:xfrm>
          <a:prstGeom prst="rect">
            <a:avLst/>
          </a:prstGeom>
          <a:solidFill>
            <a:srgbClr val="F4FB99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NEBULA</a:t>
            </a:r>
            <a:endParaRPr lang="en-US" dirty="0"/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94B2-5E78-4B0D-8F2D-750788D0B299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TPC Structure</a:t>
            </a:r>
            <a:endParaRPr kumimoji="1" lang="ja-JP" altLang="en-US" dirty="0"/>
          </a:p>
        </p:txBody>
      </p:sp>
      <p:pic>
        <p:nvPicPr>
          <p:cNvPr id="4" name="コンテンツ プレースホルダ 3" descr="samurai_spirit_v0-3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162570"/>
            <a:ext cx="8436457" cy="5362774"/>
          </a:xfrm>
        </p:spPr>
      </p:pic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36CA-20CC-4F63-9682-5FA2E950C0B1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3770" y="4975006"/>
            <a:ext cx="2514600" cy="15285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Construction status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46001" y="1067566"/>
            <a:ext cx="3481552" cy="1914498"/>
            <a:chOff x="404481" y="3505200"/>
            <a:chExt cx="3481552" cy="1914498"/>
          </a:xfrm>
        </p:grpSpPr>
        <p:grpSp>
          <p:nvGrpSpPr>
            <p:cNvPr id="6" name="Group 23"/>
            <p:cNvGrpSpPr/>
            <p:nvPr/>
          </p:nvGrpSpPr>
          <p:grpSpPr>
            <a:xfrm>
              <a:off x="404481" y="3505200"/>
              <a:ext cx="3481552" cy="1914498"/>
              <a:chOff x="4469524" y="1143000"/>
              <a:chExt cx="4177862" cy="2297398"/>
            </a:xfrm>
          </p:grpSpPr>
          <p:pic>
            <p:nvPicPr>
              <p:cNvPr id="280" name="Picture 2" descr="I:\projects\sTPC\photo\field-cage\FC gluing\gluing-tp\P100043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1250" t="40000" r="2500" b="11667"/>
              <a:stretch>
                <a:fillRect/>
              </a:stretch>
            </p:blipFill>
            <p:spPr bwMode="auto">
              <a:xfrm>
                <a:off x="4469524" y="1143000"/>
                <a:ext cx="4177862" cy="2286000"/>
              </a:xfrm>
              <a:prstGeom prst="rect">
                <a:avLst/>
              </a:prstGeom>
              <a:noFill/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>
                <a:off x="5791200" y="1600200"/>
                <a:ext cx="0" cy="1600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5791200" y="2590800"/>
                <a:ext cx="2667000" cy="6858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4572000" y="2438400"/>
                <a:ext cx="1066800" cy="838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5791200" y="1992868"/>
                <a:ext cx="783292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/>
                  <a:t>0.5m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0800" y="2997200"/>
                <a:ext cx="783292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/>
                  <a:t>1.5m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869717" y="2895600"/>
                <a:ext cx="575542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/>
                  <a:t>1m</a:t>
                </a:r>
                <a:endParaRPr lang="en-US" dirty="0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2590800" y="3838479"/>
              <a:ext cx="12581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1600" i="1" dirty="0" smtClean="0"/>
                <a:t>glued circuit boards</a:t>
              </a:r>
              <a:endParaRPr lang="en-US" sz="1600" i="1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2222644" y="4041156"/>
              <a:ext cx="438260" cy="492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2877312" y="4425794"/>
              <a:ext cx="151754" cy="169128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3392940" y="4408870"/>
              <a:ext cx="55728" cy="191609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4469224" y="609600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u="sng" dirty="0" smtClean="0"/>
              <a:t>Assembled for </a:t>
            </a:r>
            <a:r>
              <a:rPr lang="en-US" sz="1800" u="sng" dirty="0"/>
              <a:t>initial </a:t>
            </a:r>
            <a:r>
              <a:rPr lang="en-US" sz="1800" u="sng" dirty="0" smtClean="0"/>
              <a:t>testing, </a:t>
            </a:r>
            <a:r>
              <a:rPr lang="en-US" sz="1800" u="sng" dirty="0"/>
              <a:t>May 2013</a:t>
            </a:r>
          </a:p>
        </p:txBody>
      </p:sp>
      <p:grpSp>
        <p:nvGrpSpPr>
          <p:cNvPr id="7" name="Group 26"/>
          <p:cNvGrpSpPr/>
          <p:nvPr/>
        </p:nvGrpSpPr>
        <p:grpSpPr>
          <a:xfrm>
            <a:off x="381000" y="3807906"/>
            <a:ext cx="3733800" cy="2806849"/>
            <a:chOff x="609002" y="2466621"/>
            <a:chExt cx="3867799" cy="2907581"/>
          </a:xfrm>
        </p:grpSpPr>
        <p:pic>
          <p:nvPicPr>
            <p:cNvPr id="29" name="Picture 3" descr="I:\projects\sTPC\photo\wire-planes\mounted-ground-boards\DSCN4407.JPG"/>
            <p:cNvPicPr>
              <a:picLocks noChangeAspect="1" noChangeArrowheads="1"/>
            </p:cNvPicPr>
            <p:nvPr/>
          </p:nvPicPr>
          <p:blipFill>
            <a:blip r:embed="rId4" cstate="print">
              <a:lum bright="10000" contrast="10000"/>
            </a:blip>
            <a:srcRect t="18333" b="5000"/>
            <a:stretch>
              <a:fillRect/>
            </a:stretch>
          </p:blipFill>
          <p:spPr bwMode="auto">
            <a:xfrm>
              <a:off x="676336" y="2466621"/>
              <a:ext cx="3612450" cy="2077159"/>
            </a:xfrm>
            <a:prstGeom prst="rect">
              <a:avLst/>
            </a:prstGeom>
            <a:noFill/>
          </p:spPr>
        </p:pic>
        <p:cxnSp>
          <p:nvCxnSpPr>
            <p:cNvPr id="32" name="Straight Arrow Connector 31"/>
            <p:cNvCxnSpPr/>
            <p:nvPr/>
          </p:nvCxnSpPr>
          <p:spPr>
            <a:xfrm flipV="1">
              <a:off x="1332198" y="3048001"/>
              <a:ext cx="87284" cy="454428"/>
            </a:xfrm>
            <a:prstGeom prst="straightConnector1">
              <a:avLst/>
            </a:prstGeom>
            <a:ln w="19050">
              <a:solidFill>
                <a:srgbClr val="0F8D9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09002" y="4577147"/>
              <a:ext cx="3867799" cy="79705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 smtClean="0"/>
                <a:t>12000 pads (8mm x12mm)</a:t>
              </a:r>
            </a:p>
            <a:p>
              <a:pPr>
                <a:buNone/>
              </a:pPr>
              <a:r>
                <a:rPr lang="en-US" sz="2000" dirty="0" smtClean="0"/>
                <a:t>3500 wires</a:t>
              </a:r>
              <a:endParaRPr lang="en-US" sz="20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2117787" y="4114802"/>
              <a:ext cx="978096" cy="51172"/>
            </a:xfrm>
            <a:prstGeom prst="straightConnector1">
              <a:avLst/>
            </a:prstGeom>
            <a:ln w="19050">
              <a:solidFill>
                <a:srgbClr val="0F8D9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22386" y="609600"/>
            <a:ext cx="413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u="sng" dirty="0" smtClean="0"/>
              <a:t>Gluing field cage together, Feb 2013</a:t>
            </a:r>
            <a:endParaRPr lang="en-US" sz="1800" u="sng" dirty="0"/>
          </a:p>
        </p:txBody>
      </p:sp>
      <p:sp>
        <p:nvSpPr>
          <p:cNvPr id="50" name="TextBox 49"/>
          <p:cNvSpPr txBox="1"/>
          <p:nvPr/>
        </p:nvSpPr>
        <p:spPr>
          <a:xfrm>
            <a:off x="228600" y="3352800"/>
            <a:ext cx="392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u="sng" dirty="0" smtClean="0"/>
              <a:t>Pad and wire planes, March 2013</a:t>
            </a:r>
            <a:endParaRPr lang="en-US" sz="20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5709" y="1138689"/>
            <a:ext cx="4597437" cy="3448078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4090567" y="6546830"/>
            <a:ext cx="50899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1600" dirty="0" smtClean="0">
                <a:solidFill>
                  <a:srgbClr val="FFFF00"/>
                </a:solidFill>
              </a:rPr>
              <a:t>Samurai </a:t>
            </a:r>
            <a:r>
              <a:rPr lang="en-US" altLang="ja-JP" sz="1600" dirty="0" err="1" smtClean="0">
                <a:solidFill>
                  <a:srgbClr val="FFFF00"/>
                </a:solidFill>
              </a:rPr>
              <a:t>Pion</a:t>
            </a:r>
            <a:r>
              <a:rPr lang="en-US" altLang="ja-JP" sz="1600" dirty="0" smtClean="0">
                <a:solidFill>
                  <a:srgbClr val="FFFF00"/>
                </a:solidFill>
              </a:rPr>
              <a:t>-Reconstruction and Ion-tracker TPC </a:t>
            </a:r>
            <a:endParaRPr lang="ja-JP" altLang="en-US" sz="1600" dirty="0">
              <a:solidFill>
                <a:srgbClr val="FFFF00"/>
              </a:solidFill>
            </a:endParaRPr>
          </a:p>
        </p:txBody>
      </p:sp>
      <p:graphicFrame>
        <p:nvGraphicFramePr>
          <p:cNvPr id="28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144016" y="3220968"/>
          <a:ext cx="8964488" cy="640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37801"/>
                <a:gridCol w="5926687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February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Shipment of TPC to RIKEN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B3FE-2C2F-4AE7-9A83-634B1EFA03CA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34" name="フッター プレースホルダ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5782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TP</a:t>
            </a:r>
            <a:r>
              <a:rPr kumimoji="1" lang="en-US" altLang="ja-JP" dirty="0" smtClean="0">
                <a:solidFill>
                  <a:srgbClr val="FF0000"/>
                </a:solidFill>
              </a:rPr>
              <a:t>C electronics (read-out; GET)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F00F-38BC-416D-91FE-EB2C280A0FE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図 4" descr="図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2602" y="1134190"/>
            <a:ext cx="6621398" cy="572381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1124744"/>
            <a:ext cx="2771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solidFill>
                  <a:schemeClr val="tx1"/>
                </a:solidFill>
              </a:rPr>
              <a:t>Basic feature: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 State of Arts technology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 Capable to handle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     1KHz – 10Gb/s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 Wide dynamic range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       10.5 bits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 Capacitive Array 1-512</a:t>
            </a: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  <a:r>
              <a:rPr lang="en-US" altLang="ja-JP" sz="1800" dirty="0" smtClean="0">
                <a:solidFill>
                  <a:schemeClr val="tx1"/>
                </a:solidFill>
              </a:rPr>
              <a:t>Sampling   1-100MHz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1187624" y="3789040"/>
            <a:ext cx="412624" cy="792088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108520" y="466591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chemeClr val="tx1"/>
                </a:solidFill>
              </a:rPr>
              <a:t>Ideal for SAMURAI-TPC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Read-out</a:t>
            </a:r>
          </a:p>
          <a:p>
            <a:endParaRPr kumimoji="1" lang="en-US" altLang="ja-JP" sz="1800" dirty="0" smtClean="0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/>
              <a:t>S</a:t>
            </a:r>
            <a:r>
              <a:rPr lang="en-US" altLang="ja-JP" dirty="0" err="1" smtClean="0">
                <a:latin typeface="Symbol" pitchFamily="18" charset="2"/>
              </a:rPr>
              <a:t>p</a:t>
            </a:r>
            <a:r>
              <a:rPr lang="en-US" altLang="ja-JP" dirty="0" err="1" smtClean="0"/>
              <a:t>RIT</a:t>
            </a:r>
            <a:r>
              <a:rPr lang="en-US" altLang="ja-JP" dirty="0" smtClean="0"/>
              <a:t> Collaboration</a:t>
            </a:r>
            <a:endParaRPr kumimoji="1" lang="ja-JP" altLang="en-US" dirty="0"/>
          </a:p>
        </p:txBody>
      </p:sp>
      <p:pic>
        <p:nvPicPr>
          <p:cNvPr id="4" name="Picture 2" descr="I:\projects\sTPC\photo\2013_collaboration_meet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20000"/>
          </a:blip>
          <a:srcRect l="11667" t="25012" r="9167" b="7521"/>
          <a:stretch>
            <a:fillRect/>
          </a:stretch>
        </p:blipFill>
        <p:spPr bwMode="auto">
          <a:xfrm>
            <a:off x="683568" y="908720"/>
            <a:ext cx="7721535" cy="4389116"/>
          </a:xfrm>
          <a:prstGeom prst="rect">
            <a:avLst/>
          </a:prstGeom>
          <a:noFill/>
        </p:spPr>
      </p:pic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0" y="2420888"/>
            <a:ext cx="8964488" cy="388843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0" indent="-411480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MSU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 </a:t>
            </a:r>
            <a:r>
              <a:rPr kumimoji="1" lang="en-US" altLang="ja-JP" sz="1600" dirty="0" smtClean="0">
                <a:solidFill>
                  <a:schemeClr val="tx1"/>
                </a:solidFill>
                <a:latin typeface="Book Antiqua"/>
              </a:rPr>
              <a:t> 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W. Lynch, M.B. Tsang, S.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Tangwancharoen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, Z.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Chajecki</a:t>
            </a:r>
            <a:r>
              <a:rPr kumimoji="1" lang="en-US" altLang="ja-JP" sz="1400" dirty="0" smtClean="0">
                <a:solidFill>
                  <a:srgbClr val="FFC000"/>
                </a:solidFill>
                <a:latin typeface="Book Antiqua"/>
              </a:rPr>
              <a:t>, 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Book Antiqua"/>
              </a:rPr>
              <a:t>J. Estee</a:t>
            </a:r>
            <a:r>
              <a:rPr kumimoji="1" lang="en-US" altLang="ja-JP" sz="1400" dirty="0" smtClean="0">
                <a:solidFill>
                  <a:prstClr val="white"/>
                </a:solidFill>
                <a:latin typeface="Book Antiqua"/>
              </a:rPr>
              <a:t>, </a:t>
            </a:r>
            <a:r>
              <a:rPr kumimoji="1" lang="en-US" altLang="ja-JP" sz="1400" dirty="0" smtClean="0">
                <a:solidFill>
                  <a:srgbClr val="00B050"/>
                </a:solidFill>
                <a:latin typeface="Book Antiqua"/>
              </a:rPr>
              <a:t>R. Shane</a:t>
            </a:r>
            <a:r>
              <a:rPr kumimoji="1" lang="en-US" altLang="ja-JP" sz="1400" dirty="0" smtClean="0">
                <a:solidFill>
                  <a:prstClr val="white"/>
                </a:solidFill>
                <a:latin typeface="Book Antiqua"/>
              </a:rPr>
              <a:t>, 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Book Antiqua"/>
              </a:rPr>
              <a:t>Jon Barney</a:t>
            </a:r>
          </a:p>
          <a:p>
            <a:pPr marL="548640" indent="-411480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TAMU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</a:t>
            </a:r>
            <a:r>
              <a:rPr kumimoji="1" lang="en-US" altLang="ja-JP" sz="1400" dirty="0" smtClean="0">
                <a:solidFill>
                  <a:srgbClr val="FFC000"/>
                </a:solidFill>
                <a:latin typeface="Book Antiqua"/>
              </a:rPr>
              <a:t>   </a:t>
            </a:r>
            <a:r>
              <a:rPr kumimoji="1" lang="en-US" altLang="ja-JP" sz="1400" dirty="0" smtClean="0">
                <a:solidFill>
                  <a:srgbClr val="00B050"/>
                </a:solidFill>
                <a:latin typeface="Book Antiqua"/>
              </a:rPr>
              <a:t>A. </a:t>
            </a:r>
            <a:r>
              <a:rPr kumimoji="1" lang="en-US" altLang="ja-JP" sz="1400" dirty="0" err="1" smtClean="0">
                <a:solidFill>
                  <a:srgbClr val="00B050"/>
                </a:solidFill>
                <a:latin typeface="Book Antiqua"/>
              </a:rPr>
              <a:t>Mchintosh</a:t>
            </a:r>
            <a:r>
              <a:rPr kumimoji="1" lang="en-US" altLang="ja-JP" sz="1400" dirty="0" smtClean="0">
                <a:solidFill>
                  <a:prstClr val="white"/>
                </a:solidFill>
                <a:latin typeface="Book Antiqua"/>
              </a:rPr>
              <a:t>,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S.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Yennello</a:t>
            </a:r>
            <a:endParaRPr kumimoji="1" lang="en-US" altLang="ja-JP" sz="1600" dirty="0" smtClean="0">
              <a:solidFill>
                <a:schemeClr val="tx1"/>
              </a:solidFill>
              <a:latin typeface="Book Antiqua"/>
            </a:endParaRPr>
          </a:p>
          <a:p>
            <a:pPr marL="548640" indent="-411480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RIKEN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 : 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T.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Isobe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, H. Baba, H. Otsu, K-I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Yoneda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, H. Sato, Y.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Nakai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, S. Nishimura, A-K.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Perrevoort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, J. Lee, H. Sakurai, A.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Taketani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, He Wang, N. Fukuda, H. Takeda, D. Kameda, H. Suzuki, N.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Inabe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, T. Kubo</a:t>
            </a:r>
          </a:p>
          <a:p>
            <a:pPr marL="548640" indent="-411480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kern="0" dirty="0" smtClean="0">
                <a:solidFill>
                  <a:schemeClr val="tx1"/>
                </a:solidFill>
                <a:latin typeface="Book Antiqua"/>
              </a:rPr>
              <a:t>Kyoto Univ.</a:t>
            </a:r>
            <a:r>
              <a:rPr kumimoji="1" lang="en-US" altLang="ja-JP" sz="1800" kern="0" dirty="0" smtClean="0">
                <a:solidFill>
                  <a:schemeClr val="tx1"/>
                </a:solidFill>
                <a:latin typeface="Book Antiqua"/>
              </a:rPr>
              <a:t>:</a:t>
            </a:r>
            <a:r>
              <a:rPr kumimoji="1" lang="en-US" altLang="ja-JP" sz="1600" kern="0" dirty="0" smtClean="0">
                <a:solidFill>
                  <a:schemeClr val="tx1"/>
                </a:solidFill>
                <a:latin typeface="Book Antiqua"/>
              </a:rPr>
              <a:t>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T. Murakami</a:t>
            </a:r>
            <a:r>
              <a:rPr kumimoji="1" lang="en-US" altLang="ja-JP" sz="1400" dirty="0" smtClean="0">
                <a:solidFill>
                  <a:prstClr val="white"/>
                </a:solidFill>
                <a:latin typeface="Book Antiqua"/>
              </a:rPr>
              <a:t>, 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Book Antiqua"/>
              </a:rPr>
              <a:t>N. Nakatsuka</a:t>
            </a:r>
            <a:endParaRPr kumimoji="1" lang="en-US" altLang="ja-JP" sz="1800" b="1" dirty="0" smtClean="0">
              <a:solidFill>
                <a:prstClr val="white"/>
              </a:solidFill>
              <a:latin typeface="Book Antiqua"/>
            </a:endParaRPr>
          </a:p>
          <a:p>
            <a:pPr marL="548640" indent="-411480" fontAlgn="t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err="1" smtClean="0">
                <a:solidFill>
                  <a:schemeClr val="tx1"/>
                </a:solidFill>
                <a:latin typeface="Book Antiqua"/>
              </a:rPr>
              <a:t>Rikkyo</a:t>
            </a: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 Univ.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   </a:t>
            </a:r>
            <a:r>
              <a:rPr kumimoji="1" lang="en-US" altLang="ja-JP" sz="1400" b="1" dirty="0" smtClean="0">
                <a:solidFill>
                  <a:schemeClr val="tx1"/>
                </a:solidFill>
                <a:latin typeface="Book Antiqua"/>
              </a:rPr>
              <a:t> </a:t>
            </a:r>
            <a:r>
              <a:rPr kumimoji="1" lang="en-US" altLang="ja-JP" sz="1600" dirty="0" smtClean="0">
                <a:solidFill>
                  <a:schemeClr val="tx1"/>
                </a:solidFill>
                <a:latin typeface="Book Antiqua"/>
              </a:rPr>
              <a:t>K. </a:t>
            </a:r>
            <a:r>
              <a:rPr kumimoji="1" lang="en-US" altLang="ja-JP" sz="1600" dirty="0" err="1" smtClean="0">
                <a:solidFill>
                  <a:schemeClr val="tx1"/>
                </a:solidFill>
                <a:latin typeface="Book Antiqua"/>
              </a:rPr>
              <a:t>Ieki</a:t>
            </a:r>
            <a:r>
              <a:rPr kumimoji="1" lang="en-US" altLang="ja-JP" sz="1600" dirty="0" smtClean="0">
                <a:solidFill>
                  <a:schemeClr val="tx1"/>
                </a:solidFill>
                <a:latin typeface="Book Antiqua"/>
              </a:rPr>
              <a:t>, T. </a:t>
            </a:r>
            <a:r>
              <a:rPr kumimoji="1" lang="en-US" altLang="ja-JP" sz="1600" dirty="0" err="1" smtClean="0">
                <a:solidFill>
                  <a:schemeClr val="tx1"/>
                </a:solidFill>
                <a:latin typeface="Book Antiqua"/>
              </a:rPr>
              <a:t>Usukura</a:t>
            </a:r>
            <a:r>
              <a:rPr kumimoji="1" lang="en-US" altLang="ja-JP" sz="1600" dirty="0" smtClean="0">
                <a:solidFill>
                  <a:schemeClr val="tx1"/>
                </a:solidFill>
                <a:latin typeface="Book Antiqua"/>
              </a:rPr>
              <a:t>, T. Yoshida</a:t>
            </a:r>
            <a:endParaRPr kumimoji="1" lang="en-US" altLang="ja-JP" sz="1400" dirty="0" smtClean="0">
              <a:solidFill>
                <a:schemeClr val="tx1"/>
              </a:solidFill>
              <a:latin typeface="Book Antiqua"/>
            </a:endParaRPr>
          </a:p>
          <a:p>
            <a:pPr marL="548640" indent="-411480" fontAlgn="t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Liverpool/ </a:t>
            </a:r>
            <a:r>
              <a:rPr kumimoji="1" lang="en-US" altLang="ja-JP" sz="1800" b="1" dirty="0" err="1" smtClean="0">
                <a:solidFill>
                  <a:schemeClr val="tx1"/>
                </a:solidFill>
                <a:latin typeface="Book Antiqua"/>
              </a:rPr>
              <a:t>Darsbury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  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M.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Chartier</a:t>
            </a:r>
            <a:r>
              <a:rPr kumimoji="1" lang="en-US" altLang="ja-JP" sz="1400" dirty="0" smtClean="0">
                <a:solidFill>
                  <a:prstClr val="white"/>
                </a:solidFill>
                <a:latin typeface="Book Antiqua"/>
              </a:rPr>
              <a:t>, 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Book Antiqua"/>
              </a:rPr>
              <a:t>W. Powell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, J. Sampson,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R.Lemmon</a:t>
            </a:r>
            <a:endParaRPr kumimoji="1" lang="en-US" altLang="ja-JP" sz="1400" dirty="0" smtClean="0">
              <a:solidFill>
                <a:schemeClr val="tx1"/>
              </a:solidFill>
              <a:latin typeface="Book Antiqua"/>
            </a:endParaRPr>
          </a:p>
          <a:p>
            <a:pPr marL="548640" indent="-411480" fontAlgn="t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Korea Univ.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   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B. Hong, 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Book Antiqua"/>
              </a:rPr>
              <a:t>G. </a:t>
            </a:r>
            <a:r>
              <a:rPr kumimoji="1" lang="en-US" altLang="ja-JP" sz="1400" dirty="0" err="1" smtClean="0">
                <a:solidFill>
                  <a:srgbClr val="FF0000"/>
                </a:solidFill>
                <a:latin typeface="Book Antiqua"/>
              </a:rPr>
              <a:t>Jhang</a:t>
            </a:r>
            <a:endParaRPr kumimoji="1" lang="en-US" altLang="ja-JP" sz="1400" dirty="0" smtClean="0">
              <a:solidFill>
                <a:srgbClr val="FF0000"/>
              </a:solidFill>
              <a:latin typeface="Book Antiqua"/>
            </a:endParaRPr>
          </a:p>
          <a:p>
            <a:pPr marL="548640" indent="-411480" fontAlgn="t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WMU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  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M.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Famiano</a:t>
            </a:r>
            <a:endParaRPr kumimoji="1" lang="en-US" altLang="ja-JP" sz="1400" dirty="0" smtClean="0">
              <a:solidFill>
                <a:schemeClr val="tx1"/>
              </a:solidFill>
              <a:latin typeface="Book Antiqua"/>
            </a:endParaRPr>
          </a:p>
          <a:p>
            <a:pPr marL="548640" indent="-411480" fontAlgn="t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INFN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  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G. Verde</a:t>
            </a:r>
          </a:p>
          <a:p>
            <a:pPr marL="548640" indent="-411480" fontAlgn="t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SIAP CAS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  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Fei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 Lu</a:t>
            </a:r>
            <a:r>
              <a:rPr kumimoji="1" lang="en-US" altLang="ja-JP" sz="1400" b="1" dirty="0" smtClean="0">
                <a:solidFill>
                  <a:schemeClr val="tx1"/>
                </a:solidFill>
                <a:latin typeface="Book Antiqua"/>
              </a:rPr>
              <a:t>,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W.G. Ma</a:t>
            </a:r>
          </a:p>
          <a:p>
            <a:pPr marL="548640" indent="-411480" fontAlgn="t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CEA:  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E.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Pollacco</a:t>
            </a:r>
            <a:endParaRPr kumimoji="1" lang="ja-JP" altLang="ja-JP" sz="1400" dirty="0" smtClean="0">
              <a:solidFill>
                <a:schemeClr val="tx1"/>
              </a:solidFill>
              <a:latin typeface="Book Antiqua"/>
            </a:endParaRPr>
          </a:p>
          <a:p>
            <a:pPr marL="548640" indent="-411480" fontAlgn="t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INP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  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J. Lukasik</a:t>
            </a:r>
          </a:p>
          <a:p>
            <a:pPr marL="548640" indent="-411480" fontAlgn="t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ORNL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  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A. Galindo-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Book Antiqua"/>
              </a:rPr>
              <a:t>Uribarri</a:t>
            </a:r>
            <a:endParaRPr kumimoji="1" lang="en-US" altLang="ja-JP" sz="1400" dirty="0" smtClean="0">
              <a:solidFill>
                <a:schemeClr val="tx1"/>
              </a:solidFill>
              <a:latin typeface="Book Antiqua"/>
            </a:endParaRPr>
          </a:p>
          <a:p>
            <a:pPr marL="548640" indent="-411480" fontAlgn="t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smtClean="0">
                <a:solidFill>
                  <a:schemeClr val="tx1"/>
                </a:solidFill>
                <a:latin typeface="Book Antiqua"/>
              </a:rPr>
              <a:t>Tohoku Univ.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  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T. Kobayashi</a:t>
            </a:r>
          </a:p>
          <a:p>
            <a:pPr marL="548640" indent="-411480" fontAlgn="t"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defRPr/>
            </a:pPr>
            <a:r>
              <a:rPr kumimoji="1" lang="en-US" altLang="ja-JP" sz="1800" b="1" dirty="0" err="1" smtClean="0">
                <a:solidFill>
                  <a:schemeClr val="tx1"/>
                </a:solidFill>
                <a:latin typeface="Book Antiqua"/>
              </a:rPr>
              <a:t>TITech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Book Antiqua"/>
              </a:rPr>
              <a:t>:   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Book Antiqua"/>
              </a:rPr>
              <a:t>T. Nakamura, Y. Kondo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1045E-8B51-4751-B544-E564DA59697B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PB14003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67920"/>
            <a:ext cx="9144000" cy="3825376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Received 160 AGETs in Nov. 14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in France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880D-28F0-4417-9938-D05AA91849B8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5826" y="1988840"/>
            <a:ext cx="5388174" cy="403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4355976" y="6248344"/>
            <a:ext cx="4036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chemeClr val="tx1"/>
                </a:solidFill>
              </a:rPr>
              <a:t>4AsAd + </a:t>
            </a:r>
            <a:r>
              <a:rPr lang="en-US" altLang="ja-JP" sz="1600" dirty="0" err="1" smtClean="0">
                <a:solidFill>
                  <a:schemeClr val="tx1"/>
                </a:solidFill>
              </a:rPr>
              <a:t>CoBo</a:t>
            </a:r>
            <a:r>
              <a:rPr lang="en-US" altLang="ja-JP" sz="1600" dirty="0" smtClean="0">
                <a:solidFill>
                  <a:schemeClr val="tx1"/>
                </a:solidFill>
              </a:rPr>
              <a:t> </a:t>
            </a:r>
            <a:r>
              <a:rPr lang="en-US" altLang="ja-JP" sz="1600" dirty="0" err="1" smtClean="0">
                <a:solidFill>
                  <a:schemeClr val="tx1"/>
                </a:solidFill>
              </a:rPr>
              <a:t>testi</a:t>
            </a:r>
            <a:r>
              <a:rPr lang="en-US" altLang="ja-JP" sz="1600" dirty="0" smtClean="0">
                <a:solidFill>
                  <a:schemeClr val="tx1"/>
                </a:solidFill>
              </a:rPr>
              <a:t> as in Sep. 1st </a:t>
            </a:r>
            <a:endParaRPr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1323920"/>
            <a:ext cx="385192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ja-JP" altLang="en-US" dirty="0" smtClean="0"/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Purchased 160 AGET (ASIC-chip)s  and ordered 40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AsAd</a:t>
            </a:r>
            <a:r>
              <a:rPr lang="en-US" altLang="ja-JP" sz="2000" dirty="0" smtClean="0">
                <a:solidFill>
                  <a:schemeClr val="tx1"/>
                </a:solidFill>
              </a:rPr>
              <a:t> boards. </a:t>
            </a:r>
          </a:p>
          <a:p>
            <a:endParaRPr lang="en-US" altLang="ja-JP" sz="2000" dirty="0" smtClean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Reduced system with Xilinx evaluation board (ML507, Vertex5) has been finished with RHIC-BRAHMS TPC. </a:t>
            </a:r>
          </a:p>
          <a:p>
            <a:endParaRPr lang="ja-JP" altLang="en-US" sz="2000" dirty="0" smtClean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Test of μ-TCA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CoBo</a:t>
            </a:r>
            <a:r>
              <a:rPr lang="en-US" altLang="ja-JP" sz="2000" dirty="0" smtClean="0">
                <a:solidFill>
                  <a:schemeClr val="tx1"/>
                </a:solidFill>
              </a:rPr>
              <a:t> with 4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AsAd</a:t>
            </a:r>
            <a:r>
              <a:rPr lang="en-US" altLang="ja-JP" sz="2000" dirty="0" smtClean="0">
                <a:solidFill>
                  <a:schemeClr val="tx1"/>
                </a:solidFill>
              </a:rPr>
              <a:t> board has been finished  in  October.   We made order of 10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CoBos</a:t>
            </a:r>
            <a:r>
              <a:rPr lang="en-US" altLang="ja-JP" sz="2000" dirty="0" smtClean="0">
                <a:solidFill>
                  <a:schemeClr val="tx1"/>
                </a:solidFill>
              </a:rPr>
              <a:t>.</a:t>
            </a:r>
          </a:p>
          <a:p>
            <a:endParaRPr lang="ja-JP" altLang="en-US" sz="2000" dirty="0" smtClean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Minimal test of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SPiRIT</a:t>
            </a:r>
            <a:r>
              <a:rPr lang="en-US" altLang="ja-JP" sz="2000" dirty="0" smtClean="0">
                <a:solidFill>
                  <a:schemeClr val="tx1"/>
                </a:solidFill>
              </a:rPr>
              <a:t> with GET electronics was finished. 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475656" y="548680"/>
            <a:ext cx="5373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 smtClean="0">
                <a:solidFill>
                  <a:srgbClr val="FF0000"/>
                </a:solidFill>
              </a:rPr>
              <a:t>Status of electronics 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51EB8-7842-4EBA-889F-F878B4DB257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51520" y="341784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dirty="0" smtClean="0"/>
              <a:t>GET on </a:t>
            </a:r>
            <a:r>
              <a:rPr kumimoji="1" lang="en-US" altLang="ja-JP" dirty="0" err="1" smtClean="0"/>
              <a:t>SPiRIT</a:t>
            </a:r>
            <a:endParaRPr kumimoji="1" lang="ja-JP" altLang="en-US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1721-C4FE-4044-9F11-C61842D710E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2013/12/28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isobe\Pictures\Photo Stream\My Photo Stream\IMG_2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1" y="1760984"/>
            <a:ext cx="4048224" cy="3036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2562" name="Object 2"/>
          <p:cNvGraphicFramePr>
            <a:graphicFrameLocks noChangeAspect="1"/>
          </p:cNvGraphicFramePr>
          <p:nvPr/>
        </p:nvGraphicFramePr>
        <p:xfrm>
          <a:off x="4644008" y="3286565"/>
          <a:ext cx="4320480" cy="3238779"/>
        </p:xfrm>
        <a:graphic>
          <a:graphicData uri="http://schemas.openxmlformats.org/presentationml/2006/ole">
            <p:oleObj spid="_x0000_s344066" name="Acrobat Document" r:id="rId4" imgW="9753600" imgH="7315200" progId="AcroExch.Document.7">
              <p:embed/>
            </p:oleObj>
          </a:graphicData>
        </a:graphic>
      </p:graphicFrame>
      <p:pic>
        <p:nvPicPr>
          <p:cNvPr id="10" name="Picture 2" descr="C:\Users\isobe\Pictures\Photo Stream\My Photo Stream\IMG_287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62127" y="506626"/>
            <a:ext cx="3119947" cy="233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val="4188327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901" y="0"/>
            <a:ext cx="7772400" cy="602081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Proposed set of measurements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14495" y="1073264"/>
          <a:ext cx="6946900" cy="32918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12800"/>
                <a:gridCol w="914400"/>
                <a:gridCol w="1054100"/>
                <a:gridCol w="711200"/>
                <a:gridCol w="2557092"/>
                <a:gridCol w="897308"/>
              </a:tblGrid>
              <a:tr h="34541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beam</a:t>
                      </a:r>
                      <a:r>
                        <a:rPr lang="en-US" baseline="0" dirty="0" smtClean="0"/>
                        <a:t>/A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/>
                        </a:rPr>
                        <a:t></a:t>
                      </a:r>
                      <a:r>
                        <a:rPr lang="en-US" baseline="-25000" dirty="0" smtClean="0">
                          <a:sym typeface="Symbol"/>
                        </a:rPr>
                        <a:t>sys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Days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5412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132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124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Probe</a:t>
                      </a:r>
                      <a:r>
                        <a:rPr lang="en-US" baseline="0" dirty="0" smtClean="0"/>
                        <a:t> maximum      </a:t>
                      </a:r>
                      <a:r>
                        <a:rPr lang="en-US" baseline="0" dirty="0" smtClean="0">
                          <a:sym typeface="Symbol"/>
                        </a:rPr>
                        <a:t>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0209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124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112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intermed</a:t>
                      </a:r>
                      <a:r>
                        <a:rPr lang="en-US" baseline="0" dirty="0" smtClean="0"/>
                        <a:t>.  </a:t>
                      </a:r>
                      <a:r>
                        <a:rPr lang="en-US" baseline="0" dirty="0" smtClean="0">
                          <a:sym typeface="Symbol"/>
                        </a:rPr>
                        <a:t>,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0209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132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124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Probe</a:t>
                      </a:r>
                      <a:r>
                        <a:rPr lang="en-US" baseline="0" dirty="0" smtClean="0"/>
                        <a:t> maximum      </a:t>
                      </a:r>
                      <a:r>
                        <a:rPr lang="en-US" baseline="0" dirty="0" smtClean="0">
                          <a:sym typeface="Symbol"/>
                        </a:rPr>
                        <a:t>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0209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124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112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intermed</a:t>
                      </a:r>
                      <a:r>
                        <a:rPr lang="en-US" baseline="0" dirty="0" smtClean="0"/>
                        <a:t>. </a:t>
                      </a:r>
                      <a:r>
                        <a:rPr lang="en-US" baseline="0" dirty="0" smtClean="0">
                          <a:sym typeface="Symbol"/>
                        </a:rPr>
                        <a:t>,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0209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108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112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Probe</a:t>
                      </a:r>
                      <a:r>
                        <a:rPr lang="en-US" baseline="0" dirty="0" smtClean="0"/>
                        <a:t> minimum       </a:t>
                      </a:r>
                      <a:r>
                        <a:rPr lang="en-US" baseline="0" dirty="0" smtClean="0">
                          <a:sym typeface="Symbol"/>
                        </a:rPr>
                        <a:t>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0209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108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124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intermed</a:t>
                      </a:r>
                      <a:r>
                        <a:rPr lang="en-US" baseline="0" dirty="0" smtClean="0"/>
                        <a:t>. </a:t>
                      </a:r>
                      <a:r>
                        <a:rPr lang="en-US" baseline="0" dirty="0" smtClean="0">
                          <a:sym typeface="Symbol"/>
                        </a:rPr>
                        <a:t>,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0209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108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112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Probe</a:t>
                      </a:r>
                      <a:r>
                        <a:rPr lang="en-US" baseline="0" dirty="0" smtClean="0"/>
                        <a:t> maximum      </a:t>
                      </a:r>
                      <a:r>
                        <a:rPr lang="en-US" baseline="0" dirty="0" smtClean="0">
                          <a:sym typeface="Symbol"/>
                        </a:rPr>
                        <a:t>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0209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108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124</a:t>
                      </a:r>
                      <a:r>
                        <a:rPr lang="en-US" baseline="0" dirty="0" smtClean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intermed</a:t>
                      </a:r>
                      <a:r>
                        <a:rPr lang="en-US" baseline="0" dirty="0" smtClean="0"/>
                        <a:t>. </a:t>
                      </a:r>
                      <a:r>
                        <a:rPr lang="en-US" baseline="0" dirty="0" smtClean="0">
                          <a:sym typeface="Symbol"/>
                        </a:rPr>
                        <a:t>, </a:t>
                      </a:r>
                      <a:r>
                        <a:rPr lang="en-US" baseline="0" dirty="0">
                          <a:sym typeface="Symbol"/>
                        </a:rPr>
                        <a:t> </a:t>
                      </a:r>
                      <a:endParaRPr lang="en-US" baseline="0" dirty="0" smtClean="0">
                        <a:sym typeface="Symbo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25978" y="1283276"/>
            <a:ext cx="865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9600" b="0" dirty="0" smtClean="0">
                <a:solidFill>
                  <a:srgbClr val="FFFF00"/>
                </a:solidFill>
              </a:rPr>
              <a:t>{</a:t>
            </a:r>
            <a:endParaRPr lang="en-US" sz="9600" b="0" dirty="0">
              <a:solidFill>
                <a:srgbClr val="FFFF00"/>
              </a:solidFill>
            </a:endParaRPr>
          </a:p>
        </p:txBody>
      </p:sp>
      <p:grpSp>
        <p:nvGrpSpPr>
          <p:cNvPr id="5" name="Group 15"/>
          <p:cNvGrpSpPr/>
          <p:nvPr/>
        </p:nvGrpSpPr>
        <p:grpSpPr>
          <a:xfrm>
            <a:off x="35496" y="1559694"/>
            <a:ext cx="1838662" cy="2733402"/>
            <a:chOff x="152399" y="1525188"/>
            <a:chExt cx="1838662" cy="2733402"/>
          </a:xfrm>
        </p:grpSpPr>
        <p:sp>
          <p:nvSpPr>
            <p:cNvPr id="11" name="TextBox 10"/>
            <p:cNvSpPr txBox="1"/>
            <p:nvPr/>
          </p:nvSpPr>
          <p:spPr>
            <a:xfrm>
              <a:off x="942881" y="2688930"/>
              <a:ext cx="8657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600" b="0" dirty="0" smtClean="0">
                  <a:solidFill>
                    <a:srgbClr val="00B050"/>
                  </a:solidFill>
                </a:rPr>
                <a:t>{</a:t>
              </a:r>
              <a:endParaRPr lang="en-US" sz="9600" b="0" dirty="0">
                <a:solidFill>
                  <a:srgbClr val="00B05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9512" y="1525188"/>
              <a:ext cx="18115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baseline="30000" dirty="0" smtClean="0">
                  <a:solidFill>
                    <a:srgbClr val="FFFF00"/>
                  </a:solidFill>
                </a:rPr>
                <a:t>238</a:t>
              </a:r>
              <a:r>
                <a:rPr lang="en-US" sz="2400" dirty="0" smtClean="0">
                  <a:solidFill>
                    <a:srgbClr val="FFFF00"/>
                  </a:solidFill>
                </a:rPr>
                <a:t>U</a:t>
              </a:r>
            </a:p>
            <a:p>
              <a:pPr>
                <a:buNone/>
              </a:pPr>
              <a:r>
                <a:rPr lang="en-US" sz="2400" baseline="30000" dirty="0" smtClean="0">
                  <a:solidFill>
                    <a:srgbClr val="FFFF00"/>
                  </a:solidFill>
                </a:rPr>
                <a:t>primary</a:t>
              </a:r>
              <a:r>
                <a:rPr lang="en-US" sz="2400" dirty="0" smtClean="0">
                  <a:solidFill>
                    <a:srgbClr val="FFFF00"/>
                  </a:solidFill>
                </a:rPr>
                <a:t> </a:t>
              </a:r>
            </a:p>
            <a:p>
              <a:pPr>
                <a:buNone/>
              </a:pPr>
              <a:r>
                <a:rPr lang="en-US" sz="2400" baseline="30000" dirty="0" smtClean="0">
                  <a:solidFill>
                    <a:srgbClr val="FFFF00"/>
                  </a:solidFill>
                </a:rPr>
                <a:t>beam</a:t>
              </a:r>
              <a:endParaRPr lang="en-US" sz="2400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2399" y="3037356"/>
              <a:ext cx="18115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baseline="30000" dirty="0" smtClean="0">
                  <a:solidFill>
                    <a:srgbClr val="00B050"/>
                  </a:solidFill>
                </a:rPr>
                <a:t>124</a:t>
              </a:r>
              <a:r>
                <a:rPr lang="en-US" sz="2400" dirty="0" smtClean="0">
                  <a:solidFill>
                    <a:srgbClr val="00B050"/>
                  </a:solidFill>
                </a:rPr>
                <a:t>Xe</a:t>
              </a:r>
            </a:p>
            <a:p>
              <a:pPr>
                <a:buNone/>
              </a:pPr>
              <a:r>
                <a:rPr lang="en-US" sz="2400" baseline="30000" dirty="0" smtClean="0">
                  <a:solidFill>
                    <a:srgbClr val="00B050"/>
                  </a:solidFill>
                </a:rPr>
                <a:t>primary</a:t>
              </a:r>
              <a:r>
                <a:rPr lang="en-US" sz="2400" dirty="0" smtClean="0">
                  <a:solidFill>
                    <a:srgbClr val="00B050"/>
                  </a:solidFill>
                </a:rPr>
                <a:t> </a:t>
              </a:r>
            </a:p>
            <a:p>
              <a:pPr>
                <a:buNone/>
              </a:pPr>
              <a:r>
                <a:rPr lang="en-US" sz="2400" baseline="30000" dirty="0" smtClean="0">
                  <a:solidFill>
                    <a:srgbClr val="00B050"/>
                  </a:solidFill>
                </a:rPr>
                <a:t>beam</a:t>
              </a:r>
              <a:endParaRPr lang="en-US" sz="2400" baseline="300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721928" name="Object 8"/>
          <p:cNvGraphicFramePr>
            <a:graphicFrameLocks noChangeAspect="1"/>
          </p:cNvGraphicFramePr>
          <p:nvPr/>
        </p:nvGraphicFramePr>
        <p:xfrm>
          <a:off x="6718300" y="3617913"/>
          <a:ext cx="682625" cy="301625"/>
        </p:xfrm>
        <a:graphic>
          <a:graphicData uri="http://schemas.openxmlformats.org/presentationml/2006/ole">
            <p:oleObj spid="_x0000_s345090" name="Equation" r:id="rId4" imgW="545886" imgH="241269" progId="">
              <p:embed/>
            </p:oleObj>
          </a:graphicData>
        </a:graphic>
      </p:graphicFrame>
      <p:graphicFrame>
        <p:nvGraphicFramePr>
          <p:cNvPr id="721931" name="Object 11"/>
          <p:cNvGraphicFramePr>
            <a:graphicFrameLocks noChangeAspect="1"/>
          </p:cNvGraphicFramePr>
          <p:nvPr/>
        </p:nvGraphicFramePr>
        <p:xfrm>
          <a:off x="6756400" y="2881313"/>
          <a:ext cx="682625" cy="301625"/>
        </p:xfrm>
        <a:graphic>
          <a:graphicData uri="http://schemas.openxmlformats.org/presentationml/2006/ole">
            <p:oleObj spid="_x0000_s345091" name="Equation" r:id="rId5" imgW="545886" imgH="241269" progId="">
              <p:embed/>
            </p:oleObj>
          </a:graphicData>
        </a:graphic>
      </p:graphicFrame>
      <p:graphicFrame>
        <p:nvGraphicFramePr>
          <p:cNvPr id="721932" name="Object 12"/>
          <p:cNvGraphicFramePr>
            <a:graphicFrameLocks noChangeAspect="1"/>
          </p:cNvGraphicFramePr>
          <p:nvPr/>
        </p:nvGraphicFramePr>
        <p:xfrm>
          <a:off x="6731000" y="2170113"/>
          <a:ext cx="682625" cy="301625"/>
        </p:xfrm>
        <a:graphic>
          <a:graphicData uri="http://schemas.openxmlformats.org/presentationml/2006/ole">
            <p:oleObj spid="_x0000_s345092" name="Equation" r:id="rId6" imgW="545886" imgH="241269" progId="">
              <p:embed/>
            </p:oleObj>
          </a:graphicData>
        </a:graphic>
      </p:graphicFrame>
      <p:graphicFrame>
        <p:nvGraphicFramePr>
          <p:cNvPr id="721933" name="Object 13"/>
          <p:cNvGraphicFramePr>
            <a:graphicFrameLocks noChangeAspect="1"/>
          </p:cNvGraphicFramePr>
          <p:nvPr/>
        </p:nvGraphicFramePr>
        <p:xfrm>
          <a:off x="6769100" y="1420813"/>
          <a:ext cx="682625" cy="301625"/>
        </p:xfrm>
        <a:graphic>
          <a:graphicData uri="http://schemas.openxmlformats.org/presentationml/2006/ole">
            <p:oleObj spid="_x0000_s345093" name="Equation" r:id="rId7" imgW="545886" imgH="241269" progId="">
              <p:embed/>
            </p:oleObj>
          </a:graphicData>
        </a:graphic>
      </p:graphicFrame>
      <p:sp>
        <p:nvSpPr>
          <p:cNvPr id="16" name="テキスト ボックス 15"/>
          <p:cNvSpPr txBox="1"/>
          <p:nvPr/>
        </p:nvSpPr>
        <p:spPr>
          <a:xfrm>
            <a:off x="1115616" y="4797152"/>
            <a:ext cx="7441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Approved 6.5+7 days for 300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MeV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/u combinations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8253-BFB7-4137-9BEA-03E4A6223B6A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09160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>
                <a:sym typeface="Symbol"/>
              </a:rPr>
              <a:t>Consistent constraints on the symmetry energy at sub-saturation densities with different experiments have been obtained.&gt;&gt; Heavy ion collisions should provide a good probe at high density..</a:t>
            </a:r>
          </a:p>
          <a:p>
            <a:r>
              <a:rPr lang="en-US" altLang="ja-JP" dirty="0" smtClean="0">
                <a:sym typeface="Symbol"/>
              </a:rPr>
              <a:t>Astronomical observations suggest the importance of probing ~2</a:t>
            </a:r>
            <a:r>
              <a:rPr lang="en-US" altLang="ja-JP" dirty="0" smtClean="0">
                <a:latin typeface="Symbol" pitchFamily="18" charset="2"/>
                <a:sym typeface="Symbol"/>
              </a:rPr>
              <a:t>r</a:t>
            </a:r>
            <a:r>
              <a:rPr lang="en-US" altLang="ja-JP" baseline="-25000" dirty="0" smtClean="0">
                <a:sym typeface="Symbol"/>
              </a:rPr>
              <a:t>0</a:t>
            </a:r>
            <a:r>
              <a:rPr lang="en-US" altLang="ja-JP" dirty="0" smtClean="0">
                <a:sym typeface="Symbol"/>
              </a:rPr>
              <a:t> region. </a:t>
            </a:r>
          </a:p>
          <a:p>
            <a:r>
              <a:rPr lang="en-US" altLang="ja-JP" dirty="0" smtClean="0">
                <a:solidFill>
                  <a:srgbClr val="FF0000"/>
                </a:solidFill>
                <a:sym typeface="Symbol"/>
              </a:rPr>
              <a:t>At high &amp; low densities: Workshop concerning transport model is currently planed to examine the transport codes.</a:t>
            </a:r>
          </a:p>
          <a:p>
            <a:r>
              <a:rPr lang="en-US" altLang="ja-JP" dirty="0" smtClean="0">
                <a:sym typeface="Symbol"/>
              </a:rPr>
              <a:t>We will be ready to measure </a:t>
            </a:r>
            <a:r>
              <a:rPr lang="en-US" altLang="ja-JP" dirty="0" err="1" smtClean="0">
                <a:sym typeface="Symbol"/>
              </a:rPr>
              <a:t>pion</a:t>
            </a:r>
            <a:r>
              <a:rPr lang="en-US" altLang="ja-JP" dirty="0" smtClean="0">
                <a:sym typeface="Symbol"/>
              </a:rPr>
              <a:t> and light fragment flow from </a:t>
            </a:r>
            <a:r>
              <a:rPr lang="en-US" altLang="ja-JP" baseline="30000" dirty="0" smtClean="0">
                <a:sym typeface="Symbol"/>
              </a:rPr>
              <a:t>132</a:t>
            </a:r>
            <a:r>
              <a:rPr lang="en-US" altLang="ja-JP" dirty="0" smtClean="0">
                <a:sym typeface="Symbol"/>
              </a:rPr>
              <a:t>Sn+</a:t>
            </a:r>
            <a:r>
              <a:rPr lang="en-US" altLang="ja-JP" baseline="30000" dirty="0" smtClean="0">
                <a:sym typeface="Symbol"/>
              </a:rPr>
              <a:t>124</a:t>
            </a:r>
            <a:r>
              <a:rPr lang="en-US" altLang="ja-JP" dirty="0" smtClean="0">
                <a:sym typeface="Symbol"/>
              </a:rPr>
              <a:t>Sn, </a:t>
            </a:r>
            <a:r>
              <a:rPr lang="en-US" altLang="ja-JP" baseline="30000" dirty="0" smtClean="0">
                <a:sym typeface="Symbol"/>
              </a:rPr>
              <a:t>124</a:t>
            </a:r>
            <a:r>
              <a:rPr lang="en-US" altLang="ja-JP" dirty="0" smtClean="0">
                <a:sym typeface="Symbol"/>
              </a:rPr>
              <a:t>Sn+</a:t>
            </a:r>
            <a:r>
              <a:rPr lang="en-US" altLang="ja-JP" baseline="30000" dirty="0" smtClean="0">
                <a:sym typeface="Symbol"/>
              </a:rPr>
              <a:t>112</a:t>
            </a:r>
            <a:r>
              <a:rPr lang="en-US" altLang="ja-JP" dirty="0" smtClean="0">
                <a:sym typeface="Symbol"/>
              </a:rPr>
              <a:t>Sn, </a:t>
            </a:r>
            <a:r>
              <a:rPr lang="en-US" altLang="ja-JP" baseline="30000" dirty="0" smtClean="0">
                <a:sym typeface="Symbol"/>
              </a:rPr>
              <a:t>112</a:t>
            </a:r>
            <a:r>
              <a:rPr lang="en-US" altLang="ja-JP" dirty="0" smtClean="0">
                <a:sym typeface="Symbol"/>
              </a:rPr>
              <a:t>Sn+</a:t>
            </a:r>
            <a:r>
              <a:rPr lang="en-US" altLang="ja-JP" baseline="30000" dirty="0" smtClean="0">
                <a:sym typeface="Symbol"/>
              </a:rPr>
              <a:t>124</a:t>
            </a:r>
            <a:r>
              <a:rPr lang="en-US" altLang="ja-JP" dirty="0" smtClean="0">
                <a:sym typeface="Symbol"/>
              </a:rPr>
              <a:t>Sn, and </a:t>
            </a:r>
            <a:r>
              <a:rPr lang="en-US" altLang="ja-JP" baseline="30000" dirty="0" smtClean="0">
                <a:sym typeface="Symbol"/>
              </a:rPr>
              <a:t>108</a:t>
            </a:r>
            <a:r>
              <a:rPr lang="en-US" altLang="ja-JP" dirty="0" smtClean="0">
                <a:sym typeface="Symbol"/>
              </a:rPr>
              <a:t>Sn+</a:t>
            </a:r>
            <a:r>
              <a:rPr lang="en-US" altLang="ja-JP" baseline="30000" dirty="0" smtClean="0">
                <a:sym typeface="Symbol"/>
              </a:rPr>
              <a:t>112</a:t>
            </a:r>
            <a:r>
              <a:rPr lang="en-US" altLang="ja-JP" dirty="0" smtClean="0">
                <a:sym typeface="Symbol"/>
              </a:rPr>
              <a:t>Sn collisions at 300 </a:t>
            </a:r>
            <a:r>
              <a:rPr lang="en-US" altLang="ja-JP" dirty="0" err="1" smtClean="0">
                <a:sym typeface="Symbol"/>
              </a:rPr>
              <a:t>MeV</a:t>
            </a:r>
            <a:r>
              <a:rPr lang="en-US" altLang="ja-JP" dirty="0" smtClean="0">
                <a:sym typeface="Symbol"/>
              </a:rPr>
              <a:t>/u using  the TPCs at RIKEN RIBF to constraint the symmetry energy above saturation densities by spring of 2015.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1979-89F9-4F42-B75B-735C315F56F0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Nuclear Equation of State</a:t>
            </a:r>
            <a:r>
              <a:rPr lang="ja-JP" altLang="en-US" sz="3600" dirty="0" smtClean="0"/>
              <a:t>　　</a:t>
            </a:r>
            <a:endParaRPr kumimoji="1" lang="ja-JP" altLang="en-US" sz="3600" dirty="0"/>
          </a:p>
        </p:txBody>
      </p:sp>
      <p:sp>
        <p:nvSpPr>
          <p:cNvPr id="6" name="角丸四角形 5"/>
          <p:cNvSpPr/>
          <p:nvPr/>
        </p:nvSpPr>
        <p:spPr bwMode="auto">
          <a:xfrm>
            <a:off x="251520" y="620688"/>
            <a:ext cx="5616624" cy="3888432"/>
          </a:xfrm>
          <a:prstGeom prst="roundRect">
            <a:avLst/>
          </a:prstGeom>
          <a:solidFill>
            <a:srgbClr val="F8FA9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539552" y="764704"/>
          <a:ext cx="5044888" cy="548655"/>
        </p:xfrm>
        <a:graphic>
          <a:graphicData uri="http://schemas.openxmlformats.org/presentationml/2006/ole">
            <p:oleObj spid="_x0000_s342018" name="数式" r:id="rId3" imgW="2336760" imgH="253800" progId="Equation.3">
              <p:embed/>
            </p:oleObj>
          </a:graphicData>
        </a:graphic>
      </p:graphicFrame>
      <p:graphicFrame>
        <p:nvGraphicFramePr>
          <p:cNvPr id="236547" name="Object 3"/>
          <p:cNvGraphicFramePr>
            <a:graphicFrameLocks noChangeAspect="1"/>
          </p:cNvGraphicFramePr>
          <p:nvPr/>
        </p:nvGraphicFramePr>
        <p:xfrm>
          <a:off x="899592" y="1196752"/>
          <a:ext cx="2209800" cy="506413"/>
        </p:xfrm>
        <a:graphic>
          <a:graphicData uri="http://schemas.openxmlformats.org/presentationml/2006/ole">
            <p:oleObj spid="_x0000_s342019" name="数式" r:id="rId4" imgW="1054080" imgH="241200" progId="Equation.3">
              <p:embed/>
            </p:oleObj>
          </a:graphicData>
        </a:graphic>
      </p:graphicFrame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539552" y="1628800"/>
          <a:ext cx="5241925" cy="817563"/>
        </p:xfrm>
        <a:graphic>
          <a:graphicData uri="http://schemas.openxmlformats.org/presentationml/2006/ole">
            <p:oleObj spid="_x0000_s342020" name="数式" r:id="rId5" imgW="2577960" imgH="419040" progId="Equation.3">
              <p:embed/>
            </p:oleObj>
          </a:graphicData>
        </a:graphic>
      </p:graphicFrame>
      <p:graphicFrame>
        <p:nvGraphicFramePr>
          <p:cNvPr id="236549" name="Object 5"/>
          <p:cNvGraphicFramePr>
            <a:graphicFrameLocks noChangeAspect="1"/>
          </p:cNvGraphicFramePr>
          <p:nvPr/>
        </p:nvGraphicFramePr>
        <p:xfrm>
          <a:off x="683568" y="3068960"/>
          <a:ext cx="3308350" cy="1239838"/>
        </p:xfrm>
        <a:graphic>
          <a:graphicData uri="http://schemas.openxmlformats.org/presentationml/2006/ole">
            <p:oleObj spid="_x0000_s342021" name="数式" r:id="rId6" imgW="2031840" imgH="761760" progId="Equation.3">
              <p:embed/>
            </p:oleObj>
          </a:graphicData>
        </a:graphic>
      </p:graphicFrame>
      <p:graphicFrame>
        <p:nvGraphicFramePr>
          <p:cNvPr id="236552" name="Object 8"/>
          <p:cNvGraphicFramePr>
            <a:graphicFrameLocks noChangeAspect="1"/>
          </p:cNvGraphicFramePr>
          <p:nvPr/>
        </p:nvGraphicFramePr>
        <p:xfrm>
          <a:off x="899592" y="2564904"/>
          <a:ext cx="2263775" cy="481012"/>
        </p:xfrm>
        <a:graphic>
          <a:graphicData uri="http://schemas.openxmlformats.org/presentationml/2006/ole">
            <p:oleObj spid="_x0000_s342022" name="数式" r:id="rId7" imgW="1079280" imgH="228600" progId="Equation.3">
              <p:embed/>
            </p:oleObj>
          </a:graphicData>
        </a:graphic>
      </p:graphicFrame>
      <p:pic>
        <p:nvPicPr>
          <p:cNvPr id="12" name="図 11" descr="PR411_325(Steiner)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2636912"/>
            <a:ext cx="3960440" cy="340675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732240" y="4509120"/>
            <a:ext cx="186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kumimoji="1" lang="en-US" altLang="ja-JP" dirty="0" smtClean="0">
                <a:solidFill>
                  <a:srgbClr val="FF0000"/>
                </a:solidFill>
              </a:rPr>
              <a:t>Symmetry Energy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上下矢印 13"/>
          <p:cNvSpPr/>
          <p:nvPr/>
        </p:nvSpPr>
        <p:spPr>
          <a:xfrm>
            <a:off x="6516216" y="4293096"/>
            <a:ext cx="144016" cy="7920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65508" y="6032324"/>
            <a:ext cx="324742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kumimoji="1" lang="en-US" altLang="ja-JP" dirty="0" smtClean="0"/>
              <a:t>A.W. Steiner et al., </a:t>
            </a:r>
          </a:p>
          <a:p>
            <a:pPr>
              <a:buNone/>
            </a:pPr>
            <a:r>
              <a:rPr kumimoji="1" lang="en-US" altLang="ja-JP" dirty="0" smtClean="0"/>
              <a:t>Phys. Reports 411</a:t>
            </a:r>
            <a:r>
              <a:rPr kumimoji="1" lang="ja-JP" altLang="en-US" dirty="0" smtClean="0"/>
              <a:t> （</a:t>
            </a:r>
            <a:r>
              <a:rPr kumimoji="1" lang="en-US" altLang="ja-JP" dirty="0" smtClean="0"/>
              <a:t>2005</a:t>
            </a:r>
            <a:r>
              <a:rPr kumimoji="1" lang="ja-JP" altLang="en-US" dirty="0" smtClean="0"/>
              <a:t>） </a:t>
            </a:r>
            <a:r>
              <a:rPr kumimoji="1" lang="en-US" altLang="ja-JP" dirty="0" smtClean="0"/>
              <a:t>325</a:t>
            </a:r>
            <a:endParaRPr kumimoji="1" lang="ja-JP" altLang="en-US" dirty="0"/>
          </a:p>
        </p:txBody>
      </p:sp>
      <p:sp>
        <p:nvSpPr>
          <p:cNvPr id="16" name="日付プレースホル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DA10-1C8F-4B9D-AB38-55E2DE904AB1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5503" y="1438059"/>
            <a:ext cx="5039694" cy="444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237027" y="5940619"/>
            <a:ext cx="2897902" cy="584725"/>
          </a:xfrm>
          <a:prstGeom prst="rect">
            <a:avLst/>
          </a:prstGeom>
        </p:spPr>
        <p:txBody>
          <a:bodyPr wrap="square" lIns="91391" tIns="45695" rIns="91391" bIns="45695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Tsang et al. Phys. Rev. C 86, 015803 (2012)</a:t>
            </a:r>
          </a:p>
        </p:txBody>
      </p:sp>
      <p:sp>
        <p:nvSpPr>
          <p:cNvPr id="8" name="Rectangle 7"/>
          <p:cNvSpPr/>
          <p:nvPr/>
        </p:nvSpPr>
        <p:spPr>
          <a:xfrm>
            <a:off x="6553200" y="990600"/>
            <a:ext cx="2590800" cy="646280"/>
          </a:xfrm>
          <a:prstGeom prst="rect">
            <a:avLst/>
          </a:prstGeom>
          <a:noFill/>
          <a:ln>
            <a:noFill/>
          </a:ln>
        </p:spPr>
        <p:txBody>
          <a:bodyPr wrap="square" lIns="91391" tIns="45695" rIns="91391" bIns="45695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FF00FF"/>
                </a:solidFill>
              </a:rPr>
              <a:t>heavy ion collisions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FF00FF"/>
                </a:solidFill>
              </a:rPr>
              <a:t>PRL 102,122701(2009)</a:t>
            </a:r>
            <a:endParaRPr lang="en-US" sz="1800" dirty="0">
              <a:solidFill>
                <a:srgbClr val="FF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3048000"/>
            <a:ext cx="2438400" cy="646280"/>
          </a:xfrm>
          <a:prstGeom prst="rect">
            <a:avLst/>
          </a:prstGeom>
          <a:noFill/>
        </p:spPr>
        <p:txBody>
          <a:bodyPr wrap="square" lIns="91391" tIns="45695" rIns="91391" bIns="45695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p elastic scattering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PRC82,044611(2010)</a:t>
            </a:r>
            <a:endParaRPr lang="en-US" sz="1800" dirty="0">
              <a:solidFill>
                <a:srgbClr val="0000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3854" y="1055333"/>
            <a:ext cx="2929670" cy="646280"/>
          </a:xfrm>
          <a:prstGeom prst="rect">
            <a:avLst/>
          </a:prstGeom>
          <a:noFill/>
        </p:spPr>
        <p:txBody>
          <a:bodyPr wrap="square" lIns="91391" tIns="45695" rIns="91391" bIns="45695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FF00FF"/>
                </a:solidFill>
              </a:rPr>
              <a:t>Isobaric Analogue States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FF00FF"/>
                </a:solidFill>
              </a:rPr>
              <a:t>NPA 818, 36 (2009)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05600" y="4218064"/>
            <a:ext cx="2424545" cy="646280"/>
          </a:xfrm>
          <a:prstGeom prst="rect">
            <a:avLst/>
          </a:prstGeom>
          <a:noFill/>
        </p:spPr>
        <p:txBody>
          <a:bodyPr wrap="square" lIns="91391" tIns="45695" rIns="91391" bIns="45695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FF00FF"/>
                </a:solidFill>
              </a:rPr>
              <a:t>neutron-star radius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FF00FF"/>
                </a:solidFill>
              </a:rPr>
              <a:t>PRL108,01102(2012)</a:t>
            </a:r>
            <a:endParaRPr lang="en-US" sz="1800" dirty="0">
              <a:solidFill>
                <a:srgbClr val="FF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876800"/>
            <a:ext cx="3275856" cy="646280"/>
          </a:xfrm>
          <a:prstGeom prst="rect">
            <a:avLst/>
          </a:prstGeom>
          <a:noFill/>
        </p:spPr>
        <p:txBody>
          <a:bodyPr wrap="square" lIns="91391" tIns="45695" rIns="91391" bIns="45695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FF00FF"/>
                </a:solidFill>
              </a:rPr>
              <a:t>Pygmy Dipole Resonances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FF00FF"/>
                </a:solidFill>
              </a:rPr>
              <a:t>PRC 81, 041304 </a:t>
            </a:r>
            <a:r>
              <a:rPr lang="en-US" sz="1800" dirty="0">
                <a:solidFill>
                  <a:srgbClr val="FF00FF"/>
                </a:solidFill>
              </a:rPr>
              <a:t>(2010</a:t>
            </a:r>
            <a:r>
              <a:rPr lang="en-US" sz="1800" dirty="0" smtClean="0">
                <a:solidFill>
                  <a:srgbClr val="FF00FF"/>
                </a:solidFill>
              </a:rPr>
              <a:t>)</a:t>
            </a:r>
            <a:endParaRPr lang="en-US" sz="1800" dirty="0">
              <a:solidFill>
                <a:srgbClr val="FF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81200" y="3964782"/>
            <a:ext cx="1561605" cy="912018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1905000"/>
            <a:ext cx="3347864" cy="677058"/>
          </a:xfrm>
          <a:prstGeom prst="rect">
            <a:avLst/>
          </a:prstGeom>
          <a:noFill/>
        </p:spPr>
        <p:txBody>
          <a:bodyPr wrap="square" lIns="91391" tIns="45695" rIns="91391" bIns="45695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Finite Droplet Range Model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PRL108,052501(2012</a:t>
            </a:r>
            <a:r>
              <a:rPr lang="en-US" sz="2000" dirty="0" smtClean="0">
                <a:solidFill>
                  <a:srgbClr val="0000CC"/>
                </a:solidFill>
              </a:rPr>
              <a:t>)</a:t>
            </a:r>
            <a:endParaRPr lang="en-US" sz="2000" dirty="0">
              <a:solidFill>
                <a:srgbClr val="0000CC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667000" y="2362200"/>
            <a:ext cx="1677390" cy="394643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602675" y="1441745"/>
            <a:ext cx="1326078" cy="555263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392883" y="1600200"/>
            <a:ext cx="998518" cy="737754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6172200" y="3962400"/>
            <a:ext cx="609600" cy="3048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456600" y="61020"/>
            <a:ext cx="8230810" cy="796230"/>
          </a:xfrm>
        </p:spPr>
        <p:txBody>
          <a:bodyPr>
            <a:normAutofit fontScale="90000"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Present Constraints on Symmetry Energy </a:t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>from different experiments</a:t>
            </a:r>
            <a:endParaRPr lang="en-US" sz="26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6026730" y="2980892"/>
            <a:ext cx="831271" cy="295708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9552" y="1384136"/>
            <a:ext cx="8229600" cy="4709160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err="1" smtClean="0"/>
              <a:t>Isospin</a:t>
            </a:r>
            <a:r>
              <a:rPr kumimoji="1" lang="en-US" altLang="ja-JP" dirty="0" smtClean="0"/>
              <a:t> diffusion in peripheral collisions</a:t>
            </a:r>
          </a:p>
          <a:p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Yield</a:t>
            </a:r>
            <a:r>
              <a:rPr kumimoji="1" lang="en-US" altLang="ja-JP" i="1" dirty="0" smtClean="0"/>
              <a:t> </a:t>
            </a:r>
            <a:r>
              <a:rPr kumimoji="1" lang="en-US" altLang="ja-JP" dirty="0" smtClean="0"/>
              <a:t>ratio of neutron and proton</a:t>
            </a:r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H</a:t>
            </a:r>
            <a:r>
              <a:rPr kumimoji="1" lang="en-US" altLang="ja-JP" dirty="0" smtClean="0"/>
              <a:t>eavy </a:t>
            </a:r>
            <a:r>
              <a:rPr kumimoji="1" lang="en-US" altLang="ja-JP" dirty="0" smtClean="0">
                <a:solidFill>
                  <a:srgbClr val="FFFF00"/>
                </a:solidFill>
              </a:rPr>
              <a:t>I</a:t>
            </a:r>
            <a:r>
              <a:rPr kumimoji="1" lang="en-US" altLang="ja-JP" dirty="0" smtClean="0"/>
              <a:t>on </a:t>
            </a:r>
            <a:r>
              <a:rPr kumimoji="1" lang="en-US" altLang="ja-JP" dirty="0" smtClean="0">
                <a:solidFill>
                  <a:srgbClr val="FFFF00"/>
                </a:solidFill>
              </a:rPr>
              <a:t>C</a:t>
            </a:r>
            <a:r>
              <a:rPr kumimoji="1" lang="en-US" altLang="ja-JP" dirty="0" smtClean="0"/>
              <a:t>ollisions</a:t>
            </a:r>
            <a:br>
              <a:rPr kumimoji="1" lang="en-US" altLang="ja-JP" dirty="0" smtClean="0"/>
            </a:br>
            <a:r>
              <a:rPr lang="en-US" altLang="ja-JP" sz="2700" dirty="0" smtClean="0"/>
              <a:t>compared to transport theory calculation</a:t>
            </a:r>
            <a:br>
              <a:rPr lang="en-US" altLang="ja-JP" sz="2700" dirty="0" smtClean="0"/>
            </a:br>
            <a:r>
              <a:rPr lang="en-US" altLang="ja-JP" sz="2700" dirty="0" smtClean="0"/>
              <a:t>NSCL/MSU group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436096" y="4509120"/>
            <a:ext cx="3096344" cy="12241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4" name="Picture 5" descr="iso-diff-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4752528" cy="355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 descr="PRC76_034603(Liu)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988840"/>
            <a:ext cx="2912380" cy="2457014"/>
          </a:xfrm>
          <a:prstGeom prst="rect">
            <a:avLst/>
          </a:prstGeom>
        </p:spPr>
      </p:pic>
      <p:graphicFrame>
        <p:nvGraphicFramePr>
          <p:cNvPr id="6" name="オブジェクト 5"/>
          <p:cNvGraphicFramePr>
            <a:graphicFrameLocks noChangeAspect="1"/>
          </p:cNvGraphicFramePr>
          <p:nvPr/>
        </p:nvGraphicFramePr>
        <p:xfrm>
          <a:off x="5520382" y="4494435"/>
          <a:ext cx="2940050" cy="1166813"/>
        </p:xfrm>
        <a:graphic>
          <a:graphicData uri="http://schemas.openxmlformats.org/presentationml/2006/ole">
            <p:oleObj spid="_x0000_s343042" name="数式" r:id="rId5" imgW="2489040" imgH="888840" progId="Equation.3">
              <p:embed/>
            </p:oleObj>
          </a:graphicData>
        </a:graphic>
      </p:graphicFrame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4450473" y="1700808"/>
            <a:ext cx="30018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Tsang et al., PRL 92 (2004) 062701</a:t>
            </a:r>
          </a:p>
        </p:txBody>
      </p:sp>
      <p:sp>
        <p:nvSpPr>
          <p:cNvPr id="11" name="Rectangle 25"/>
          <p:cNvSpPr/>
          <p:nvPr/>
        </p:nvSpPr>
        <p:spPr>
          <a:xfrm>
            <a:off x="3820616" y="5949280"/>
            <a:ext cx="4279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Zhang </a:t>
            </a:r>
            <a:r>
              <a:rPr lang="en-US" sz="1600" dirty="0" err="1" smtClean="0">
                <a:solidFill>
                  <a:prstClr val="black"/>
                </a:solidFill>
              </a:rPr>
              <a:t>et.al.,Phys</a:t>
            </a:r>
            <a:r>
              <a:rPr lang="en-US" sz="1600" dirty="0" smtClean="0">
                <a:solidFill>
                  <a:prstClr val="black"/>
                </a:solidFill>
              </a:rPr>
              <a:t>. </a:t>
            </a:r>
            <a:r>
              <a:rPr lang="en-US" sz="1600" dirty="0" err="1" smtClean="0">
                <a:solidFill>
                  <a:prstClr val="black"/>
                </a:solidFill>
              </a:rPr>
              <a:t>Lett</a:t>
            </a:r>
            <a:r>
              <a:rPr lang="en-US" sz="1600" dirty="0" smtClean="0">
                <a:solidFill>
                  <a:prstClr val="black"/>
                </a:solidFill>
              </a:rPr>
              <a:t>. B 664 (2008) 145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日付プレースホル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E2484-9750-4A6C-A5A3-64082A1E461B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13" name="フッター プレースホルダ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284984"/>
            <a:ext cx="453275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コンテンツ プレースホルダ 5" descr="BigRIP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496" y="1196752"/>
            <a:ext cx="5245529" cy="2448272"/>
          </a:xfrm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Extention</a:t>
            </a:r>
            <a:r>
              <a:rPr kumimoji="1" lang="en-US" altLang="ja-JP" dirty="0" smtClean="0">
                <a:solidFill>
                  <a:srgbClr val="FF0000"/>
                </a:solidFill>
              </a:rPr>
              <a:t> at RIBF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lang="en-US" altLang="ja-JP" sz="2700" dirty="0" smtClean="0">
                <a:solidFill>
                  <a:srgbClr val="FF0000"/>
                </a:solidFill>
              </a:rPr>
              <a:t>MSU/TAMU/RIKEN/Kyoto Group</a:t>
            </a:r>
            <a:r>
              <a:rPr lang="ja-JP" altLang="en-US" sz="2700" dirty="0" smtClean="0">
                <a:solidFill>
                  <a:srgbClr val="FF0000"/>
                </a:solidFill>
              </a:rPr>
              <a:t> </a:t>
            </a:r>
            <a:r>
              <a:rPr lang="en-US" altLang="ja-JP" sz="2700" dirty="0" smtClean="0">
                <a:solidFill>
                  <a:srgbClr val="FF0000"/>
                </a:solidFill>
              </a:rPr>
              <a:t>in June 2013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 rot="9644938" flipV="1">
            <a:off x="755692" y="2144837"/>
            <a:ext cx="524681" cy="896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星 16 8"/>
          <p:cNvSpPr/>
          <p:nvPr/>
        </p:nvSpPr>
        <p:spPr>
          <a:xfrm>
            <a:off x="604305" y="2603662"/>
            <a:ext cx="144016" cy="144016"/>
          </a:xfrm>
          <a:prstGeom prst="star16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星 16 9"/>
          <p:cNvSpPr/>
          <p:nvPr/>
        </p:nvSpPr>
        <p:spPr>
          <a:xfrm>
            <a:off x="3635896" y="2969311"/>
            <a:ext cx="144016" cy="144016"/>
          </a:xfrm>
          <a:prstGeom prst="star16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右矢印 10"/>
          <p:cNvSpPr/>
          <p:nvPr/>
        </p:nvSpPr>
        <p:spPr>
          <a:xfrm rot="19505573" flipV="1">
            <a:off x="3909571" y="2624195"/>
            <a:ext cx="488049" cy="927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右矢印 12"/>
          <p:cNvSpPr/>
          <p:nvPr/>
        </p:nvSpPr>
        <p:spPr>
          <a:xfrm flipV="1">
            <a:off x="2267744" y="2636912"/>
            <a:ext cx="504056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3568" y="2232628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aseline="30000" dirty="0" smtClean="0">
                <a:solidFill>
                  <a:prstClr val="black"/>
                </a:solidFill>
              </a:rPr>
              <a:t>132</a:t>
            </a:r>
            <a:r>
              <a:rPr lang="en-US" altLang="ja-JP" sz="1100" dirty="0" smtClean="0">
                <a:solidFill>
                  <a:prstClr val="black"/>
                </a:solidFill>
              </a:rPr>
              <a:t>Xe 345 </a:t>
            </a:r>
            <a:r>
              <a:rPr lang="en-US" altLang="ja-JP" sz="1100" dirty="0" err="1" smtClean="0">
                <a:solidFill>
                  <a:prstClr val="black"/>
                </a:solidFill>
              </a:rPr>
              <a:t>MeV</a:t>
            </a:r>
            <a:r>
              <a:rPr lang="en-US" altLang="ja-JP" sz="1100" dirty="0" smtClean="0">
                <a:solidFill>
                  <a:prstClr val="black"/>
                </a:solidFill>
              </a:rPr>
              <a:t>/u</a:t>
            </a:r>
            <a:endParaRPr lang="ja-JP" altLang="en-US" sz="1100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79712" y="2348880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aseline="30000" dirty="0" smtClean="0">
                <a:solidFill>
                  <a:prstClr val="black"/>
                </a:solidFill>
              </a:rPr>
              <a:t>107</a:t>
            </a:r>
            <a:r>
              <a:rPr lang="en-US" altLang="ja-JP" sz="1100" dirty="0" smtClean="0">
                <a:solidFill>
                  <a:prstClr val="black"/>
                </a:solidFill>
              </a:rPr>
              <a:t>In ~73 </a:t>
            </a:r>
            <a:r>
              <a:rPr lang="en-US" altLang="ja-JP" sz="1100" dirty="0" err="1" smtClean="0">
                <a:solidFill>
                  <a:prstClr val="black"/>
                </a:solidFill>
              </a:rPr>
              <a:t>MeV</a:t>
            </a:r>
            <a:r>
              <a:rPr lang="en-US" altLang="ja-JP" sz="1100" dirty="0" smtClean="0">
                <a:solidFill>
                  <a:prstClr val="black"/>
                </a:solidFill>
              </a:rPr>
              <a:t>/u</a:t>
            </a:r>
            <a:endParaRPr lang="ja-JP" altLang="en-US" sz="1100" dirty="0">
              <a:solidFill>
                <a:prstClr val="black"/>
              </a:solidFill>
            </a:endParaRPr>
          </a:p>
        </p:txBody>
      </p:sp>
      <p:pic>
        <p:nvPicPr>
          <p:cNvPr id="17" name="図 16" descr="Z-AQ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7708" y="1124744"/>
            <a:ext cx="2550220" cy="2123914"/>
          </a:xfrm>
          <a:prstGeom prst="rect">
            <a:avLst/>
          </a:prstGeom>
        </p:spPr>
      </p:pic>
      <p:pic>
        <p:nvPicPr>
          <p:cNvPr id="18" name="図 17" descr="Z-Multiplicit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1130" y="3789040"/>
            <a:ext cx="2992798" cy="2042217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234280" y="5805264"/>
            <a:ext cx="41937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ja-JP" altLang="en-US" dirty="0" smtClean="0">
              <a:solidFill>
                <a:prstClr val="black"/>
              </a:solidFill>
            </a:endParaRPr>
          </a:p>
          <a:p>
            <a:r>
              <a:rPr lang="en-US" altLang="ja-JP" sz="1600" baseline="30000" dirty="0" smtClean="0">
                <a:solidFill>
                  <a:srgbClr val="FF0000"/>
                </a:solidFill>
              </a:rPr>
              <a:t>107</a:t>
            </a:r>
            <a:r>
              <a:rPr lang="en-US" altLang="ja-JP" sz="1600" dirty="0" smtClean="0">
                <a:solidFill>
                  <a:srgbClr val="FF0000"/>
                </a:solidFill>
              </a:rPr>
              <a:t>In(beam, ~73MeV/u) </a:t>
            </a:r>
            <a:r>
              <a:rPr lang="en-US" altLang="ja-JP" sz="1600" dirty="0" smtClean="0">
                <a:solidFill>
                  <a:srgbClr val="FFFF00"/>
                </a:solidFill>
              </a:rPr>
              <a:t>+</a:t>
            </a:r>
            <a:r>
              <a:rPr lang="en-US" altLang="ja-JP" sz="1600" baseline="30000" dirty="0" smtClean="0">
                <a:solidFill>
                  <a:srgbClr val="FFFF00"/>
                </a:solidFill>
              </a:rPr>
              <a:t>124</a:t>
            </a:r>
            <a:r>
              <a:rPr lang="en-US" altLang="ja-JP" sz="1600" dirty="0" smtClean="0">
                <a:solidFill>
                  <a:srgbClr val="FFFF00"/>
                </a:solidFill>
              </a:rPr>
              <a:t>Sn (Target) </a:t>
            </a:r>
          </a:p>
          <a:p>
            <a:endParaRPr lang="ja-JP" altLang="en-US" sz="1600" dirty="0" smtClean="0">
              <a:solidFill>
                <a:srgbClr val="FFFF00"/>
              </a:solidFill>
            </a:endParaRPr>
          </a:p>
          <a:p>
            <a:r>
              <a:rPr lang="en-US" altLang="ja-JP" sz="1600" baseline="30000" dirty="0" smtClean="0">
                <a:solidFill>
                  <a:srgbClr val="FFFF00"/>
                </a:solidFill>
              </a:rPr>
              <a:t>112</a:t>
            </a:r>
            <a:r>
              <a:rPr lang="en-US" altLang="ja-JP" sz="1600" dirty="0" smtClean="0">
                <a:solidFill>
                  <a:srgbClr val="FFFF00"/>
                </a:solidFill>
              </a:rPr>
              <a:t>Sn(beam, ~73MeV/u) +</a:t>
            </a:r>
            <a:r>
              <a:rPr lang="en-US" altLang="ja-JP" sz="1600" baseline="30000" dirty="0" smtClean="0">
                <a:solidFill>
                  <a:srgbClr val="FFFF00"/>
                </a:solidFill>
              </a:rPr>
              <a:t>112</a:t>
            </a:r>
            <a:r>
              <a:rPr lang="en-US" altLang="ja-JP" sz="1600" dirty="0" smtClean="0">
                <a:solidFill>
                  <a:srgbClr val="FFFF00"/>
                </a:solidFill>
              </a:rPr>
              <a:t>Sn (Target) </a:t>
            </a:r>
          </a:p>
        </p:txBody>
      </p:sp>
      <p:sp>
        <p:nvSpPr>
          <p:cNvPr id="20" name="日付プレースホルダ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1804-1091-4759-8399-4D1199657A96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36104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Future Direction of p elastic </a:t>
            </a:r>
            <a:r>
              <a:rPr kumimoji="1" lang="en-US" altLang="ja-JP" sz="3200" dirty="0" err="1" smtClean="0"/>
              <a:t>scattring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lang="en-US" altLang="ja-JP" sz="2000" dirty="0" smtClean="0"/>
              <a:t>ESPRI Group (J. </a:t>
            </a:r>
            <a:r>
              <a:rPr lang="en-US" altLang="ja-JP" sz="2000" dirty="0" err="1" smtClean="0"/>
              <a:t>Zenihiro</a:t>
            </a:r>
            <a:r>
              <a:rPr lang="en-US" altLang="ja-JP" sz="2000" dirty="0" smtClean="0"/>
              <a:t> et al.)</a:t>
            </a:r>
            <a:endParaRPr kumimoji="1" lang="ja-JP" altLang="en-US" sz="3200" dirty="0"/>
          </a:p>
        </p:txBody>
      </p:sp>
      <p:pic>
        <p:nvPicPr>
          <p:cNvPr id="6" name="コンテンツ プレースホルダ 5" descr="juzo-8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7632848" cy="3869854"/>
          </a:xfrm>
        </p:spPr>
      </p:pic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F3711-F272-437E-98CE-0CF7E47374F8}" type="datetime1">
              <a:rPr lang="ja-JP" altLang="en-US" smtClean="0"/>
              <a:t>2013/12/28</a:t>
            </a:fld>
            <a:endParaRPr lang="en-US"/>
          </a:p>
        </p:txBody>
      </p:sp>
      <p:pic>
        <p:nvPicPr>
          <p:cNvPr id="7" name="図 6" descr="juzo-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107052"/>
            <a:ext cx="4430067" cy="241691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99592" y="4941168"/>
            <a:ext cx="3326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Elastic Scattering of Protons with RI beam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43608" y="544522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aseline="30000" dirty="0" smtClean="0">
                <a:solidFill>
                  <a:srgbClr val="FF0000"/>
                </a:solidFill>
              </a:rPr>
              <a:t>132</a:t>
            </a:r>
            <a:r>
              <a:rPr lang="en-US" altLang="ja-JP" sz="1400" dirty="0" smtClean="0">
                <a:solidFill>
                  <a:srgbClr val="FF0000"/>
                </a:solidFill>
              </a:rPr>
              <a:t>Sn : flag-ship nuclei </a:t>
            </a:r>
            <a:r>
              <a:rPr lang="en-US" altLang="ja-JP" sz="1400" dirty="0" smtClean="0"/>
              <a:t>as a next </a:t>
            </a:r>
          </a:p>
          <a:p>
            <a:r>
              <a:rPr lang="en-US" altLang="ja-JP" sz="1400" dirty="0" smtClean="0"/>
              <a:t>step from  </a:t>
            </a:r>
            <a:r>
              <a:rPr lang="en-US" altLang="ja-JP" sz="1400" baseline="30000" dirty="0" smtClean="0"/>
              <a:t>208</a:t>
            </a:r>
            <a:r>
              <a:rPr lang="en-US" altLang="ja-JP" sz="1400" dirty="0" smtClean="0"/>
              <a:t>Pb (NP1112-RIBF79)</a:t>
            </a:r>
            <a:endParaRPr kumimoji="1" lang="ja-JP" altLang="en-US" sz="1400" dirty="0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19200"/>
            <a:ext cx="5270726" cy="44196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609600" y="115541"/>
            <a:ext cx="77724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None/>
              <a:defRPr/>
            </a:pPr>
            <a:r>
              <a:rPr lang="en-US" altLang="ja-JP" sz="3200" dirty="0" smtClean="0">
                <a:solidFill>
                  <a:srgbClr val="FF0000"/>
                </a:solidFill>
              </a:rPr>
              <a:t>Surprising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observations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 Neutron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Stars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127175" y="816591"/>
            <a:ext cx="4016825" cy="1323439"/>
            <a:chOff x="5279575" y="762000"/>
            <a:chExt cx="4016825" cy="1323439"/>
          </a:xfrm>
        </p:grpSpPr>
        <p:sp>
          <p:nvSpPr>
            <p:cNvPr id="8" name="TextBox 7"/>
            <p:cNvSpPr txBox="1"/>
            <p:nvPr/>
          </p:nvSpPr>
          <p:spPr>
            <a:xfrm>
              <a:off x="6553200" y="762000"/>
              <a:ext cx="2743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CC"/>
                  </a:solidFill>
                </a:rPr>
                <a:t>M</a:t>
              </a:r>
              <a:r>
                <a:rPr lang="en-US" sz="2000" baseline="-25000" dirty="0" smtClean="0">
                  <a:solidFill>
                    <a:srgbClr val="0000CC"/>
                  </a:solidFill>
                </a:rPr>
                <a:t>NS</a:t>
              </a:r>
              <a:r>
                <a:rPr lang="en-US" sz="2000" dirty="0" smtClean="0">
                  <a:solidFill>
                    <a:srgbClr val="0000CC"/>
                  </a:solidFill>
                </a:rPr>
                <a:t> ~ 2M</a:t>
              </a:r>
              <a:r>
                <a:rPr lang="en-US" sz="2000" baseline="-25000" dirty="0" smtClean="0">
                  <a:solidFill>
                    <a:srgbClr val="0000CC"/>
                  </a:solidFill>
                </a:rPr>
                <a:t>sun</a:t>
              </a:r>
              <a:r>
                <a:rPr lang="en-US" sz="2000" dirty="0" smtClean="0">
                  <a:solidFill>
                    <a:srgbClr val="0000CC"/>
                  </a:solidFill>
                  <a:sym typeface="Wingdings" pitchFamily="2" charset="2"/>
                </a:rPr>
                <a:t></a:t>
              </a:r>
              <a:endParaRPr lang="en-US" sz="2000" dirty="0" smtClean="0">
                <a:solidFill>
                  <a:srgbClr val="0000CC"/>
                </a:solidFill>
              </a:endParaRPr>
            </a:p>
            <a:p>
              <a:pPr>
                <a:buNone/>
              </a:pPr>
              <a:r>
                <a:rPr lang="en-US" sz="2000" dirty="0" smtClean="0">
                  <a:solidFill>
                    <a:srgbClr val="FF00FF"/>
                  </a:solidFill>
                </a:rPr>
                <a:t>Large </a:t>
              </a:r>
              <a:r>
                <a:rPr lang="en-US" sz="2000" dirty="0" err="1" smtClean="0">
                  <a:solidFill>
                    <a:srgbClr val="FF00FF"/>
                  </a:solidFill>
                </a:rPr>
                <a:t>E</a:t>
              </a:r>
              <a:r>
                <a:rPr lang="en-US" sz="2000" baseline="-25000" dirty="0" err="1" smtClean="0">
                  <a:solidFill>
                    <a:srgbClr val="FF00FF"/>
                  </a:solidFill>
                </a:rPr>
                <a:t>sym</a:t>
              </a:r>
              <a:r>
                <a:rPr lang="en-US" sz="2000" dirty="0" smtClean="0">
                  <a:solidFill>
                    <a:srgbClr val="FF00FF"/>
                  </a:solidFill>
                </a:rPr>
                <a:t> or </a:t>
              </a:r>
            </a:p>
            <a:p>
              <a:pPr>
                <a:buNone/>
              </a:pPr>
              <a:r>
                <a:rPr lang="en-US" sz="2000" dirty="0" smtClean="0">
                  <a:solidFill>
                    <a:srgbClr val="FF00FF"/>
                  </a:solidFill>
                </a:rPr>
                <a:t>stiff </a:t>
              </a:r>
              <a:r>
                <a:rPr lang="en-US" sz="2000" dirty="0" err="1" smtClean="0">
                  <a:solidFill>
                    <a:srgbClr val="FF00FF"/>
                  </a:solidFill>
                </a:rPr>
                <a:t>EoS</a:t>
              </a:r>
              <a:r>
                <a:rPr lang="en-US" sz="2000" dirty="0" smtClean="0">
                  <a:solidFill>
                    <a:srgbClr val="FF00FF"/>
                  </a:solidFill>
                </a:rPr>
                <a:t> at high </a:t>
              </a:r>
              <a:r>
                <a:rPr lang="en-US" sz="2000" dirty="0" smtClean="0">
                  <a:solidFill>
                    <a:srgbClr val="FF00FF"/>
                  </a:solidFill>
                  <a:latin typeface="Symbol" pitchFamily="18" charset="2"/>
                </a:rPr>
                <a:t>r</a:t>
              </a:r>
              <a:endParaRPr lang="en-US" sz="2000" baseline="-25000" dirty="0" smtClean="0">
                <a:solidFill>
                  <a:srgbClr val="FF00FF"/>
                </a:solidFill>
              </a:endParaRPr>
            </a:p>
            <a:p>
              <a:pPr>
                <a:buNone/>
              </a:pPr>
              <a:r>
                <a:rPr lang="en-US" sz="2000" dirty="0" smtClean="0">
                  <a:solidFill>
                    <a:srgbClr val="FF00FF"/>
                  </a:solidFill>
                  <a:sym typeface="Wingdings" pitchFamily="2" charset="2"/>
                </a:rPr>
                <a:t></a:t>
              </a:r>
              <a:r>
                <a:rPr lang="en-US" sz="2000" dirty="0" smtClean="0">
                  <a:solidFill>
                    <a:srgbClr val="0000CC"/>
                  </a:solidFill>
                  <a:sym typeface="Wingdings" pitchFamily="2" charset="2"/>
                </a:rPr>
                <a:t> </a:t>
              </a:r>
              <a:r>
                <a:rPr lang="en-US" sz="2000" dirty="0" smtClean="0">
                  <a:solidFill>
                    <a:srgbClr val="FF00FF"/>
                  </a:solidFill>
                  <a:latin typeface="+mn-lt"/>
                </a:rPr>
                <a:t>large radius</a:t>
              </a:r>
            </a:p>
          </p:txBody>
        </p:sp>
        <p:sp>
          <p:nvSpPr>
            <p:cNvPr id="12" name="Left Arrow 11"/>
            <p:cNvSpPr/>
            <p:nvPr/>
          </p:nvSpPr>
          <p:spPr>
            <a:xfrm rot="20214823">
              <a:off x="5279575" y="1222646"/>
              <a:ext cx="1330716" cy="380368"/>
            </a:xfrm>
            <a:prstGeom prst="leftArrow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15"/>
          <p:cNvGrpSpPr/>
          <p:nvPr/>
        </p:nvGrpSpPr>
        <p:grpSpPr>
          <a:xfrm>
            <a:off x="3447077" y="3657600"/>
            <a:ext cx="6001723" cy="1692771"/>
            <a:chOff x="3447077" y="3657600"/>
            <a:chExt cx="6001723" cy="1692771"/>
          </a:xfrm>
        </p:grpSpPr>
        <p:sp>
          <p:nvSpPr>
            <p:cNvPr id="7" name="TextBox 6"/>
            <p:cNvSpPr txBox="1"/>
            <p:nvPr/>
          </p:nvSpPr>
          <p:spPr>
            <a:xfrm>
              <a:off x="6629400" y="3657600"/>
              <a:ext cx="281940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CC"/>
                  </a:solidFill>
                </a:rPr>
                <a:t>R</a:t>
              </a:r>
              <a:r>
                <a:rPr lang="en-US" sz="2000" baseline="-25000" dirty="0" smtClean="0">
                  <a:solidFill>
                    <a:srgbClr val="0000CC"/>
                  </a:solidFill>
                </a:rPr>
                <a:t>NS</a:t>
              </a:r>
              <a:r>
                <a:rPr lang="en-US" sz="2000" dirty="0" smtClean="0">
                  <a:solidFill>
                    <a:srgbClr val="0000CC"/>
                  </a:solidFill>
                </a:rPr>
                <a:t> ~ 9 km</a:t>
              </a:r>
              <a:r>
                <a:rPr lang="en-US" sz="2000" dirty="0" smtClean="0">
                  <a:solidFill>
                    <a:srgbClr val="FF00FF"/>
                  </a:solidFill>
                  <a:sym typeface="Wingdings" pitchFamily="2" charset="2"/>
                </a:rPr>
                <a:t></a:t>
              </a:r>
              <a:endParaRPr lang="en-US" sz="2000" dirty="0" smtClean="0">
                <a:solidFill>
                  <a:srgbClr val="FF00FF"/>
                </a:solidFill>
              </a:endParaRPr>
            </a:p>
            <a:p>
              <a:pPr>
                <a:buNone/>
              </a:pPr>
              <a:r>
                <a:rPr lang="en-US" sz="2000" dirty="0" smtClean="0">
                  <a:solidFill>
                    <a:srgbClr val="FF00FF"/>
                  </a:solidFill>
                </a:rPr>
                <a:t>Small </a:t>
              </a:r>
              <a:r>
                <a:rPr lang="en-US" sz="2000" dirty="0" err="1" smtClean="0">
                  <a:solidFill>
                    <a:srgbClr val="FF00FF"/>
                  </a:solidFill>
                </a:rPr>
                <a:t>E</a:t>
              </a:r>
              <a:r>
                <a:rPr lang="en-US" sz="2000" baseline="-25000" dirty="0" err="1" smtClean="0">
                  <a:solidFill>
                    <a:srgbClr val="FF00FF"/>
                  </a:solidFill>
                </a:rPr>
                <a:t>sym</a:t>
              </a:r>
              <a:r>
                <a:rPr lang="en-US" sz="2000" dirty="0" smtClean="0">
                  <a:solidFill>
                    <a:srgbClr val="FF00FF"/>
                  </a:solidFill>
                </a:rPr>
                <a:t> or </a:t>
              </a:r>
            </a:p>
            <a:p>
              <a:pPr>
                <a:buNone/>
              </a:pPr>
              <a:r>
                <a:rPr lang="en-US" sz="2000" dirty="0" smtClean="0">
                  <a:solidFill>
                    <a:srgbClr val="FF00FF"/>
                  </a:solidFill>
                </a:rPr>
                <a:t>Soft </a:t>
              </a:r>
              <a:r>
                <a:rPr lang="en-US" sz="2000" dirty="0" err="1" smtClean="0">
                  <a:solidFill>
                    <a:srgbClr val="FF00FF"/>
                  </a:solidFill>
                </a:rPr>
                <a:t>EoS</a:t>
              </a:r>
              <a:r>
                <a:rPr lang="en-US" sz="2000" dirty="0" smtClean="0">
                  <a:solidFill>
                    <a:srgbClr val="FF00FF"/>
                  </a:solidFill>
                </a:rPr>
                <a:t> at ~2</a:t>
              </a:r>
              <a:r>
                <a:rPr lang="en-US" sz="2000" dirty="0" smtClean="0">
                  <a:solidFill>
                    <a:srgbClr val="FF00FF"/>
                  </a:solidFill>
                  <a:latin typeface="Symbol" pitchFamily="18" charset="2"/>
                </a:rPr>
                <a:t>r</a:t>
              </a:r>
              <a:r>
                <a:rPr lang="en-US" sz="2000" baseline="-25000" dirty="0" smtClean="0">
                  <a:solidFill>
                    <a:srgbClr val="FF00FF"/>
                  </a:solidFill>
                  <a:latin typeface="Symbol" pitchFamily="18" charset="2"/>
                </a:rPr>
                <a:t>0</a:t>
              </a:r>
            </a:p>
            <a:p>
              <a:pPr>
                <a:buNone/>
              </a:pPr>
              <a:r>
                <a:rPr lang="en-US" sz="2000" dirty="0" smtClean="0">
                  <a:solidFill>
                    <a:srgbClr val="FF00FF"/>
                  </a:solidFill>
                  <a:sym typeface="Wingdings" pitchFamily="2" charset="2"/>
                </a:rPr>
                <a:t></a:t>
              </a:r>
              <a:r>
                <a:rPr lang="en-US" sz="2000" dirty="0" smtClean="0">
                  <a:solidFill>
                    <a:srgbClr val="0000CC"/>
                  </a:solidFill>
                  <a:sym typeface="Wingdings" pitchFamily="2" charset="2"/>
                </a:rPr>
                <a:t> </a:t>
              </a:r>
              <a:r>
                <a:rPr lang="en-US" sz="2000" dirty="0" smtClean="0">
                  <a:solidFill>
                    <a:srgbClr val="FF00FF"/>
                  </a:solidFill>
                </a:rPr>
                <a:t>Small mass</a:t>
              </a:r>
            </a:p>
            <a:p>
              <a:endParaRPr lang="en-US" dirty="0" smtClean="0">
                <a:solidFill>
                  <a:srgbClr val="FF00FF"/>
                </a:solidFill>
              </a:endParaRPr>
            </a:p>
            <a:p>
              <a:endParaRPr lang="en-US" dirty="0">
                <a:solidFill>
                  <a:srgbClr val="0000CC"/>
                </a:solidFill>
              </a:endParaRPr>
            </a:p>
          </p:txBody>
        </p:sp>
        <p:sp>
          <p:nvSpPr>
            <p:cNvPr id="13" name="Left Arrow 12"/>
            <p:cNvSpPr/>
            <p:nvPr/>
          </p:nvSpPr>
          <p:spPr>
            <a:xfrm rot="21059988">
              <a:off x="3447077" y="4124991"/>
              <a:ext cx="3010215" cy="380368"/>
            </a:xfrm>
            <a:prstGeom prst="leftArrow">
              <a:avLst>
                <a:gd name="adj1" fmla="val 50549"/>
                <a:gd name="adj2" fmla="val 50000"/>
              </a:avLst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2514600" y="2590800"/>
            <a:ext cx="335280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710216" y="1574032"/>
            <a:ext cx="175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</a:rPr>
              <a:t>Neutron Star observations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514600" y="1905000"/>
            <a:ext cx="0" cy="12954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2954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Closer Look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03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595983"/>
            <a:ext cx="57340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4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0404" y="1609700"/>
            <a:ext cx="38481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6198840" y="3480048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9592" y="5373216"/>
            <a:ext cx="4191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FF00FF"/>
                </a:solidFill>
              </a:rPr>
              <a:t>Observation: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CC"/>
                </a:solidFill>
              </a:rPr>
              <a:t>M</a:t>
            </a:r>
            <a:r>
              <a:rPr lang="en-US" sz="2000" baseline="-25000" dirty="0" smtClean="0">
                <a:solidFill>
                  <a:srgbClr val="0000CC"/>
                </a:solidFill>
              </a:rPr>
              <a:t>NS</a:t>
            </a:r>
            <a:r>
              <a:rPr lang="en-US" sz="2000" dirty="0" smtClean="0">
                <a:solidFill>
                  <a:srgbClr val="0000CC"/>
                </a:solidFill>
              </a:rPr>
              <a:t> ~ 2M</a:t>
            </a:r>
            <a:r>
              <a:rPr lang="en-US" sz="2000" baseline="-25000" dirty="0" smtClean="0">
                <a:solidFill>
                  <a:srgbClr val="0000CC"/>
                </a:solidFill>
              </a:rPr>
              <a:t>sun</a:t>
            </a:r>
            <a:endParaRPr lang="en-US" sz="2000" dirty="0" smtClean="0">
              <a:solidFill>
                <a:srgbClr val="0000CC"/>
              </a:solidFill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0000CC"/>
                </a:solidFill>
              </a:rPr>
              <a:t>R</a:t>
            </a:r>
            <a:r>
              <a:rPr lang="en-US" sz="2000" baseline="-25000" dirty="0" smtClean="0">
                <a:solidFill>
                  <a:srgbClr val="0000CC"/>
                </a:solidFill>
              </a:rPr>
              <a:t>NS</a:t>
            </a:r>
            <a:r>
              <a:rPr lang="en-US" sz="2000" dirty="0" smtClean="0">
                <a:solidFill>
                  <a:srgbClr val="0000CC"/>
                </a:solidFill>
              </a:rPr>
              <a:t> ~ 9 km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5445224"/>
            <a:ext cx="32766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FF00FF"/>
                </a:solidFill>
              </a:rPr>
              <a:t>Equation of State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softening  </a:t>
            </a:r>
            <a:r>
              <a:rPr lang="en-US" sz="1800" dirty="0" err="1" smtClean="0">
                <a:solidFill>
                  <a:srgbClr val="0000CC"/>
                </a:solidFill>
              </a:rPr>
              <a:t>EoS</a:t>
            </a:r>
            <a:r>
              <a:rPr lang="en-US" sz="1800" dirty="0" smtClean="0">
                <a:solidFill>
                  <a:srgbClr val="0000CC"/>
                </a:solidFill>
              </a:rPr>
              <a:t> at </a:t>
            </a:r>
            <a:r>
              <a:rPr lang="en-US" sz="1800" dirty="0" smtClean="0">
                <a:solidFill>
                  <a:srgbClr val="0000CC"/>
                </a:solidFill>
                <a:latin typeface="Symbol" pitchFamily="18" charset="2"/>
              </a:rPr>
              <a:t>r~ 2r</a:t>
            </a:r>
            <a:r>
              <a:rPr lang="en-US" sz="1800" baseline="-25000" dirty="0" smtClean="0">
                <a:solidFill>
                  <a:srgbClr val="0000CC"/>
                </a:solidFill>
                <a:latin typeface="Symbol" pitchFamily="18" charset="2"/>
              </a:rPr>
              <a:t>0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stiff </a:t>
            </a:r>
            <a:r>
              <a:rPr lang="en-US" sz="1800" dirty="0" err="1" smtClean="0">
                <a:solidFill>
                  <a:srgbClr val="0000CC"/>
                </a:solidFill>
              </a:rPr>
              <a:t>EoS</a:t>
            </a:r>
            <a:r>
              <a:rPr lang="en-US" sz="1800" dirty="0" smtClean="0">
                <a:solidFill>
                  <a:srgbClr val="0000CC"/>
                </a:solidFill>
              </a:rPr>
              <a:t> at high </a:t>
            </a:r>
            <a:r>
              <a:rPr lang="en-US" sz="1800" dirty="0" smtClean="0">
                <a:solidFill>
                  <a:srgbClr val="0000CC"/>
                </a:solidFill>
                <a:latin typeface="Symbol" pitchFamily="18" charset="2"/>
              </a:rPr>
              <a:t>r</a:t>
            </a:r>
            <a:endParaRPr lang="en-US" sz="1800" baseline="-25000" dirty="0">
              <a:solidFill>
                <a:srgbClr val="0000CC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553200" y="3717776"/>
            <a:ext cx="1043136" cy="18714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724128" y="692696"/>
            <a:ext cx="3419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 smtClean="0"/>
              <a:t>AV14+UVII ; </a:t>
            </a:r>
          </a:p>
          <a:p>
            <a:pPr>
              <a:buNone/>
            </a:pPr>
            <a:r>
              <a:rPr lang="en-US" sz="1800" dirty="0" err="1" smtClean="0"/>
              <a:t>Wiringa</a:t>
            </a:r>
            <a:r>
              <a:rPr lang="en-US" sz="1800" dirty="0" smtClean="0"/>
              <a:t>, </a:t>
            </a:r>
            <a:r>
              <a:rPr lang="en-US" sz="1800" dirty="0" err="1" smtClean="0"/>
              <a:t>Fiks</a:t>
            </a:r>
            <a:r>
              <a:rPr lang="en-US" sz="1800" dirty="0" smtClean="0"/>
              <a:t>, &amp; </a:t>
            </a:r>
            <a:r>
              <a:rPr lang="en-US" sz="1800" dirty="0" err="1" smtClean="0"/>
              <a:t>Fabrocini</a:t>
            </a:r>
            <a:r>
              <a:rPr lang="en-US" sz="1800" dirty="0" smtClean="0"/>
              <a:t> ,</a:t>
            </a:r>
          </a:p>
          <a:p>
            <a:pPr>
              <a:buNone/>
            </a:pPr>
            <a:r>
              <a:rPr lang="en-US" sz="1800" dirty="0" smtClean="0"/>
              <a:t>Phys. Rev. C 38, 1010 (1988)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838200" y="90872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Neutron star </a:t>
            </a:r>
            <a:r>
              <a:rPr lang="en-US" dirty="0" smtClean="0"/>
              <a:t>(</a:t>
            </a:r>
            <a:r>
              <a:rPr lang="en-US" sz="1800" dirty="0" err="1" smtClean="0"/>
              <a:t>Gulliot</a:t>
            </a:r>
            <a:r>
              <a:rPr lang="en-US" sz="1800" dirty="0" smtClean="0"/>
              <a:t> et al.)</a:t>
            </a:r>
          </a:p>
          <a:p>
            <a:pPr>
              <a:buNone/>
            </a:pPr>
            <a:r>
              <a:rPr lang="en-US" sz="1800" dirty="0" smtClean="0"/>
              <a:t>APJ  </a:t>
            </a:r>
            <a:r>
              <a:rPr lang="en-US" altLang="ja-JP" sz="1400" dirty="0" smtClean="0"/>
              <a:t>772, 7 (2013)</a:t>
            </a:r>
            <a:endParaRPr lang="en-US" sz="1800" dirty="0"/>
          </a:p>
        </p:txBody>
      </p:sp>
      <p:sp>
        <p:nvSpPr>
          <p:cNvPr id="14" name="Rectangle 19"/>
          <p:cNvSpPr/>
          <p:nvPr/>
        </p:nvSpPr>
        <p:spPr>
          <a:xfrm>
            <a:off x="3970045" y="925769"/>
            <a:ext cx="88998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FF00FF"/>
                </a:solidFill>
              </a:rPr>
              <a:t>qLMXB</a:t>
            </a:r>
            <a:endParaRPr lang="en-US" sz="1600" dirty="0">
              <a:solidFill>
                <a:srgbClr val="FF00FF"/>
              </a:solidFill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2411760" y="5601434"/>
            <a:ext cx="445124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Goal is to reduce the uncertainty </a:t>
            </a:r>
          </a:p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in symmetry pressure  at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2</a:t>
            </a:r>
            <a:r>
              <a:rPr lang="en-US" sz="2000" baseline="-25000" dirty="0" smtClean="0">
                <a:solidFill>
                  <a:srgbClr val="FF0000"/>
                </a:solidFill>
                <a:sym typeface="Symbol"/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日付プレースホル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19E66-8281-4577-848C-75C9CC08D866}" type="datetime1">
              <a:rPr lang="ja-JP" altLang="en-US" smtClean="0"/>
              <a:t>2013/12/28</a:t>
            </a:fld>
            <a:endParaRPr 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回ウィンタースクール＆研究会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ひらめき">
  <a:themeElements>
    <a:clrScheme name="ひらめき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ひらめき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ひらめき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NP2011">
  <a:themeElements>
    <a:clrScheme name="Bec">
      <a:dk1>
        <a:sysClr val="windowText" lastClr="000000"/>
      </a:dk1>
      <a:lt1>
        <a:sysClr val="window" lastClr="FFFFFF"/>
      </a:lt1>
      <a:dk2>
        <a:srgbClr val="1F497D"/>
      </a:dk2>
      <a:lt2>
        <a:srgbClr val="B8CCE4"/>
      </a:lt2>
      <a:accent1>
        <a:srgbClr val="4F81BD"/>
      </a:accent1>
      <a:accent2>
        <a:srgbClr val="C0504D"/>
      </a:accent2>
      <a:accent3>
        <a:srgbClr val="9BBB59"/>
      </a:accent3>
      <a:accent4>
        <a:srgbClr val="4BACC6"/>
      </a:accent4>
      <a:accent5>
        <a:srgbClr val="8064A2"/>
      </a:accent5>
      <a:accent6>
        <a:srgbClr val="F79646"/>
      </a:accent6>
      <a:hlink>
        <a:srgbClr val="0000FF"/>
      </a:hlink>
      <a:folHlink>
        <a:srgbClr val="800080"/>
      </a:folHlink>
    </a:clrScheme>
    <a:fontScheme name="Bec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NP2011">
  <a:themeElements>
    <a:clrScheme name="Bec">
      <a:dk1>
        <a:sysClr val="windowText" lastClr="000000"/>
      </a:dk1>
      <a:lt1>
        <a:sysClr val="window" lastClr="FFFFFF"/>
      </a:lt1>
      <a:dk2>
        <a:srgbClr val="1F497D"/>
      </a:dk2>
      <a:lt2>
        <a:srgbClr val="B8CCE4"/>
      </a:lt2>
      <a:accent1>
        <a:srgbClr val="4F81BD"/>
      </a:accent1>
      <a:accent2>
        <a:srgbClr val="C0504D"/>
      </a:accent2>
      <a:accent3>
        <a:srgbClr val="9BBB59"/>
      </a:accent3>
      <a:accent4>
        <a:srgbClr val="4BACC6"/>
      </a:accent4>
      <a:accent5>
        <a:srgbClr val="8064A2"/>
      </a:accent5>
      <a:accent6>
        <a:srgbClr val="F79646"/>
      </a:accent6>
      <a:hlink>
        <a:srgbClr val="0000FF"/>
      </a:hlink>
      <a:folHlink>
        <a:srgbClr val="800080"/>
      </a:folHlink>
    </a:clrScheme>
    <a:fontScheme name="Bec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21889</TotalTime>
  <Words>1343</Words>
  <Application>Microsoft Office PowerPoint</Application>
  <PresentationFormat>画面に合わせる (4:3)</PresentationFormat>
  <Paragraphs>322</Paragraphs>
  <Slides>24</Slides>
  <Notes>6</Notes>
  <HiddenSlides>0</HiddenSlides>
  <MMClips>0</MMClips>
  <ScaleCrop>false</ScaleCrop>
  <HeadingPairs>
    <vt:vector size="6" baseType="variant"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24</vt:i4>
      </vt:variant>
    </vt:vector>
  </HeadingPairs>
  <TitlesOfParts>
    <vt:vector size="30" baseType="lpstr">
      <vt:lpstr>ひらめき</vt:lpstr>
      <vt:lpstr>DNP2011</vt:lpstr>
      <vt:lpstr>1_DNP2011</vt:lpstr>
      <vt:lpstr>数式</vt:lpstr>
      <vt:lpstr>Acrobat Document</vt:lpstr>
      <vt:lpstr>Equation</vt:lpstr>
      <vt:lpstr>Status Report of B01:  Equation of States of  the Neutron-Rich Nuclear Matter  at Supra-Density</vt:lpstr>
      <vt:lpstr>SpRIT Collaboration</vt:lpstr>
      <vt:lpstr>Nuclear Equation of State　　</vt:lpstr>
      <vt:lpstr>Present Constraints on Symmetry Energy  from different experiments</vt:lpstr>
      <vt:lpstr>Heavy Ion Collisions compared to transport theory calculation NSCL/MSU group</vt:lpstr>
      <vt:lpstr>Extention at RIBF MSU/TAMU/RIKEN/Kyoto Group in June 2013</vt:lpstr>
      <vt:lpstr>Future Direction of p elastic scattring ESPRI Group (J. Zenihiro et al.)</vt:lpstr>
      <vt:lpstr>スライド 8</vt:lpstr>
      <vt:lpstr>Closer Look</vt:lpstr>
      <vt:lpstr>Influence of symmetry pressure; Possible Probe </vt:lpstr>
      <vt:lpstr>Pilot Experiments at HIMAC</vt:lpstr>
      <vt:lpstr>Experimental Setup</vt:lpstr>
      <vt:lpstr>スライド 13</vt:lpstr>
      <vt:lpstr>New Sets of Data to scan N/Z dependence</vt:lpstr>
      <vt:lpstr>p+ from Xe+CsI Reactions</vt:lpstr>
      <vt:lpstr>Experimental Setup at RIBF</vt:lpstr>
      <vt:lpstr>TPC Structure</vt:lpstr>
      <vt:lpstr>Construction status</vt:lpstr>
      <vt:lpstr>TPC electronics (read-out; GET)</vt:lpstr>
      <vt:lpstr>Received 160 AGETs in Nov. 14th in France</vt:lpstr>
      <vt:lpstr>スライド 21</vt:lpstr>
      <vt:lpstr>GET on SPiRIT</vt:lpstr>
      <vt:lpstr>Proposed set of measurements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nitta minori</dc:creator>
  <cp:lastModifiedBy>tetsuya</cp:lastModifiedBy>
  <cp:revision>1092</cp:revision>
  <cp:lastPrinted>1601-01-01T00:00:00Z</cp:lastPrinted>
  <dcterms:created xsi:type="dcterms:W3CDTF">1601-01-01T00:00:00Z</dcterms:created>
  <dcterms:modified xsi:type="dcterms:W3CDTF">2013-12-28T06:03:28Z</dcterms:modified>
</cp:coreProperties>
</file>