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22" r:id="rId3"/>
    <p:sldId id="441" r:id="rId4"/>
    <p:sldId id="330" r:id="rId5"/>
    <p:sldId id="464" r:id="rId6"/>
    <p:sldId id="418" r:id="rId7"/>
    <p:sldId id="393" r:id="rId8"/>
    <p:sldId id="409" r:id="rId9"/>
    <p:sldId id="426" r:id="rId10"/>
    <p:sldId id="423" r:id="rId11"/>
    <p:sldId id="394" r:id="rId12"/>
    <p:sldId id="395" r:id="rId13"/>
    <p:sldId id="401" r:id="rId14"/>
    <p:sldId id="396" r:id="rId15"/>
    <p:sldId id="402" r:id="rId16"/>
    <p:sldId id="430" r:id="rId17"/>
    <p:sldId id="463" r:id="rId18"/>
    <p:sldId id="410" r:id="rId19"/>
    <p:sldId id="447" r:id="rId20"/>
    <p:sldId id="406" r:id="rId21"/>
    <p:sldId id="457" r:id="rId22"/>
    <p:sldId id="460" r:id="rId23"/>
    <p:sldId id="461" r:id="rId24"/>
    <p:sldId id="462" r:id="rId25"/>
    <p:sldId id="405" r:id="rId26"/>
    <p:sldId id="439" r:id="rId27"/>
    <p:sldId id="458" r:id="rId28"/>
    <p:sldId id="440" r:id="rId29"/>
    <p:sldId id="382" r:id="rId30"/>
    <p:sldId id="345" r:id="rId31"/>
    <p:sldId id="348" r:id="rId32"/>
    <p:sldId id="350" r:id="rId33"/>
    <p:sldId id="414" r:id="rId34"/>
    <p:sldId id="415" r:id="rId35"/>
    <p:sldId id="349" r:id="rId36"/>
    <p:sldId id="416" r:id="rId37"/>
    <p:sldId id="358" r:id="rId38"/>
    <p:sldId id="359" r:id="rId39"/>
    <p:sldId id="360" r:id="rId40"/>
    <p:sldId id="361" r:id="rId41"/>
    <p:sldId id="312" r:id="rId42"/>
    <p:sldId id="373" r:id="rId43"/>
    <p:sldId id="311" r:id="rId44"/>
    <p:sldId id="459" r:id="rId45"/>
    <p:sldId id="374" r:id="rId46"/>
    <p:sldId id="407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9" autoAdjust="0"/>
    <p:restoredTop sz="86346" autoAdjust="0"/>
  </p:normalViewPr>
  <p:slideViewPr>
    <p:cSldViewPr>
      <p:cViewPr varScale="1">
        <p:scale>
          <a:sx n="42" d="100"/>
          <a:sy n="42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DE3F6-3B7E-4F08-ACC8-86B0F28C61F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4840-E11A-4AF3-8114-96507C29E3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34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832BB-23F8-472A-A980-5D151A54D771}" type="slidenum">
              <a:rPr lang="ja-JP" altLang="en-US" smtClean="0"/>
              <a:pPr/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21A542-79B2-403C-9F56-9FE6691F909E}" type="slidenum">
              <a:rPr lang="ja-JP" altLang="en-US" smtClean="0">
                <a:ea typeface="ＭＳ Ｐゴシック" charset="-128"/>
              </a:rPr>
              <a:pPr/>
              <a:t>34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0741C0-6D68-4E32-B6CC-A89E9C2CF83E}" type="slidenum">
              <a:rPr lang="ja-JP" altLang="en-US" smtClean="0">
                <a:ea typeface="ＭＳ Ｐゴシック" charset="-128"/>
              </a:rPr>
              <a:pPr/>
              <a:t>6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05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93C90-6D29-4B5A-AD4F-DC4A7A77C754}" type="slidenum">
              <a:rPr lang="ja-JP" altLang="en-US" smtClean="0"/>
              <a:pPr/>
              <a:t>7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65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86E72-22FE-4362-8FE3-011C46043CE8}" type="slidenum">
              <a:rPr lang="ja-JP" altLang="en-US" smtClean="0">
                <a:ea typeface="ＭＳ Ｐゴシック" charset="-128"/>
              </a:rPr>
              <a:pPr/>
              <a:t>8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F3EEA-81CE-43F0-B401-EE661E3E8CE0}" type="slidenum">
              <a:rPr lang="ja-JP" altLang="en-US" smtClean="0">
                <a:ea typeface="ＭＳ Ｐゴシック" charset="-128"/>
              </a:rPr>
              <a:pPr/>
              <a:t>11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93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7350D-CB71-453A-BD65-2971BDE2BEFA}" type="slidenum">
              <a:rPr lang="ja-JP" altLang="en-US" smtClean="0">
                <a:ea typeface="ＭＳ Ｐゴシック" charset="-128"/>
              </a:rPr>
              <a:pPr/>
              <a:t>26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93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7350D-CB71-453A-BD65-2971BDE2BEFA}" type="slidenum">
              <a:rPr lang="ja-JP" altLang="en-US" smtClean="0">
                <a:ea typeface="ＭＳ Ｐゴシック" charset="-128"/>
              </a:rPr>
              <a:pPr/>
              <a:t>27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34403D-9126-43BA-9548-00B626EE5889}" type="slidenum">
              <a:rPr lang="ja-JP" altLang="en-US" smtClean="0">
                <a:ea typeface="ＭＳ Ｐゴシック" charset="-128"/>
              </a:rPr>
              <a:pPr/>
              <a:t>31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013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09274-36B5-4982-9CE6-595F3620E4DD}" type="slidenum">
              <a:rPr lang="ja-JP" altLang="en-US" smtClean="0">
                <a:ea typeface="ＭＳ Ｐゴシック" charset="-128"/>
              </a:rPr>
              <a:pPr/>
              <a:t>33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B3F2-27A0-42F1-BB4A-DA229D5569A2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161F-606F-4DAA-9182-8D3258A786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27584" y="184482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endParaRPr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0152" y="332656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2014/3/4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RIBF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討論会</a:t>
            </a:r>
            <a:endParaRPr kumimoji="1" lang="ja-JP" altLang="en-US" sz="2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856" y="28529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Y. Yamamoto</a:t>
            </a:r>
            <a:endParaRPr kumimoji="1" lang="ja-JP" altLang="en-US" sz="2800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87624" y="155679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</a:t>
            </a:r>
            <a:r>
              <a:rPr lang="ja-JP" altLang="en-US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中性子星物質</a:t>
            </a:r>
            <a:r>
              <a:rPr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r>
              <a:rPr lang="ja-JP" altLang="en-US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における</a:t>
            </a:r>
            <a:r>
              <a:rPr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3</a:t>
            </a:r>
            <a:r>
              <a:rPr lang="ja-JP" altLang="en-US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体斥力</a:t>
            </a:r>
            <a:endParaRPr lang="en-US" altLang="ja-JP" sz="32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およびハイペロン混合の効果</a:t>
            </a:r>
            <a:endParaRPr lang="ja-JP" altLang="en-US" sz="32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3573016"/>
            <a:ext cx="2007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Collaborators:</a:t>
            </a:r>
          </a:p>
          <a:p>
            <a:r>
              <a:rPr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T. Furumoto</a:t>
            </a:r>
          </a:p>
          <a:p>
            <a:r>
              <a:rPr kumimoji="1"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N. Yasutake</a:t>
            </a:r>
          </a:p>
          <a:p>
            <a:r>
              <a:rPr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Th.A. Rijken</a:t>
            </a:r>
            <a:endParaRPr kumimoji="1" lang="ja-JP" altLang="en-US" sz="2000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5517232"/>
            <a:ext cx="5804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核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–</a:t>
            </a:r>
            <a:r>
              <a:rPr kumimoji="1" lang="ja-JP" altLang="en-US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核弾性散乱で（高密度）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EOS</a:t>
            </a:r>
            <a:r>
              <a:rPr kumimoji="1" lang="ja-JP" altLang="en-US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を視る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???</a:t>
            </a:r>
          </a:p>
          <a:p>
            <a:r>
              <a:rPr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</a:t>
            </a:r>
            <a:r>
              <a:rPr lang="ja-JP" altLang="en-US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新しいパラダイム</a:t>
            </a:r>
            <a:r>
              <a:rPr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???</a:t>
            </a:r>
            <a:endParaRPr kumimoji="1" lang="ja-JP" altLang="en-US" sz="24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1772816"/>
            <a:ext cx="783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How to determine coupling constants g</a:t>
            </a:r>
            <a:r>
              <a:rPr kumimoji="1" lang="en-US" altLang="ja-JP" sz="28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3P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and g</a:t>
            </a:r>
            <a:r>
              <a:rPr kumimoji="1" lang="en-US" altLang="ja-JP" sz="2800" baseline="-25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4P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?</a:t>
            </a:r>
            <a:endParaRPr kumimoji="1" lang="ja-JP" altLang="en-US" sz="28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43808" y="3140968"/>
            <a:ext cx="502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Nucleus-Nucleus scattering data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691680" y="3212976"/>
            <a:ext cx="864096" cy="504056"/>
          </a:xfrm>
          <a:prstGeom prst="rightArrow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25144"/>
            <a:ext cx="6480720" cy="6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kernz08_OO_ke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928688"/>
            <a:ext cx="45989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図 14" descr="kernz08_OO_po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928688"/>
            <a:ext cx="353377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テキスト ボックス 9"/>
          <p:cNvSpPr txBox="1">
            <a:spLocks noChangeArrowheads="1"/>
          </p:cNvSpPr>
          <p:nvPr/>
        </p:nvSpPr>
        <p:spPr bwMode="auto">
          <a:xfrm>
            <a:off x="395537" y="332657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i="1" baseline="30000" dirty="0">
                <a:latin typeface="Times New Roman" pitchFamily="18" charset="0"/>
              </a:rPr>
              <a:t>16</a:t>
            </a:r>
            <a:r>
              <a:rPr lang="en-US" altLang="ja-JP" sz="2400" b="1" i="1" dirty="0">
                <a:latin typeface="Times New Roman" pitchFamily="18" charset="0"/>
              </a:rPr>
              <a:t>O + </a:t>
            </a:r>
            <a:r>
              <a:rPr lang="en-US" altLang="ja-JP" sz="2400" b="1" i="1" baseline="30000" dirty="0">
                <a:latin typeface="Times New Roman" pitchFamily="18" charset="0"/>
              </a:rPr>
              <a:t>16</a:t>
            </a:r>
            <a:r>
              <a:rPr lang="en-US" altLang="ja-JP" sz="2400" b="1" i="1" dirty="0">
                <a:latin typeface="Times New Roman" pitchFamily="18" charset="0"/>
              </a:rPr>
              <a:t>O elastic scattering   E/A = 70 MeV</a:t>
            </a: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5614988" y="5664200"/>
          <a:ext cx="2743200" cy="407988"/>
        </p:xfrm>
        <a:graphic>
          <a:graphicData uri="http://schemas.openxmlformats.org/presentationml/2006/ole">
            <p:oleObj spid="_x0000_s228354" name="数式" r:id="rId6" imgW="1536480" imgH="228600" progId="Equation.3">
              <p:embed/>
            </p:oleObj>
          </a:graphicData>
        </a:graphic>
      </p:graphicFrame>
      <p:sp>
        <p:nvSpPr>
          <p:cNvPr id="3078" name="上下矢印 12"/>
          <p:cNvSpPr>
            <a:spLocks noChangeArrowheads="1"/>
          </p:cNvSpPr>
          <p:nvPr/>
        </p:nvSpPr>
        <p:spPr bwMode="auto">
          <a:xfrm rot="-1328351">
            <a:off x="1212850" y="2108200"/>
            <a:ext cx="282575" cy="430213"/>
          </a:xfrm>
          <a:prstGeom prst="upDownArrow">
            <a:avLst>
              <a:gd name="adj1" fmla="val 50000"/>
              <a:gd name="adj2" fmla="val 49988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14" name="上下矢印 13"/>
          <p:cNvSpPr>
            <a:spLocks noChangeArrowheads="1"/>
          </p:cNvSpPr>
          <p:nvPr/>
        </p:nvSpPr>
        <p:spPr bwMode="auto">
          <a:xfrm rot="2198347">
            <a:off x="7615238" y="2482850"/>
            <a:ext cx="336550" cy="463550"/>
          </a:xfrm>
          <a:prstGeom prst="upDownArrow">
            <a:avLst>
              <a:gd name="adj1" fmla="val 50000"/>
              <a:gd name="adj2" fmla="val 49961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2500313" y="2857500"/>
            <a:ext cx="4857750" cy="2643188"/>
          </a:xfrm>
          <a:prstGeom prst="bentConnector3">
            <a:avLst>
              <a:gd name="adj1" fmla="val 5127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 flipV="1">
            <a:off x="142875" y="3857625"/>
            <a:ext cx="2928938" cy="357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1187450" y="6308725"/>
            <a:ext cx="7281863" cy="369888"/>
          </a:xfrm>
          <a:prstGeom prst="rect">
            <a:avLst/>
          </a:prstGeom>
          <a:solidFill>
            <a:srgbClr val="DDFFDD"/>
          </a:solidFill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 dirty="0" err="1">
                <a:latin typeface="Times New Roman" pitchFamily="18" charset="0"/>
              </a:rPr>
              <a:t>T.Furumoto</a:t>
            </a:r>
            <a:r>
              <a:rPr lang="en-US" altLang="ja-JP" b="1" i="1" dirty="0">
                <a:latin typeface="Times New Roman" pitchFamily="18" charset="0"/>
              </a:rPr>
              <a:t>, Y. </a:t>
            </a:r>
            <a:r>
              <a:rPr lang="en-US" altLang="ja-JP" b="1" i="1" dirty="0" err="1">
                <a:latin typeface="Times New Roman" pitchFamily="18" charset="0"/>
              </a:rPr>
              <a:t>Sakuragi</a:t>
            </a:r>
            <a:r>
              <a:rPr lang="en-US" altLang="ja-JP" b="1" i="1" dirty="0">
                <a:latin typeface="Times New Roman" pitchFamily="18" charset="0"/>
              </a:rPr>
              <a:t> and Y. Yamamoto,  Phys.Rev.C79, (2009) 011601 </a:t>
            </a:r>
          </a:p>
        </p:txBody>
      </p:sp>
      <p:pic>
        <p:nvPicPr>
          <p:cNvPr id="18" name="図 17" descr="kernz08_OO_kek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928688"/>
            <a:ext cx="46085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角丸四角形 29"/>
          <p:cNvSpPr>
            <a:spLocks noChangeArrowheads="1"/>
          </p:cNvSpPr>
          <p:nvPr/>
        </p:nvSpPr>
        <p:spPr bwMode="auto">
          <a:xfrm>
            <a:off x="1357313" y="5500688"/>
            <a:ext cx="3714750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ja-JP" altLang="ja-JP" sz="2400">
              <a:latin typeface="Times New Roman" pitchFamily="18" charset="0"/>
            </a:endParaRPr>
          </a:p>
        </p:txBody>
      </p:sp>
      <p:sp>
        <p:nvSpPr>
          <p:cNvPr id="3085" name="テキスト ボックス 30"/>
          <p:cNvSpPr txBox="1">
            <a:spLocks noChangeArrowheads="1"/>
          </p:cNvSpPr>
          <p:nvPr/>
        </p:nvSpPr>
        <p:spPr bwMode="auto">
          <a:xfrm>
            <a:off x="1452563" y="5572125"/>
            <a:ext cx="35480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</a:rPr>
              <a:t>Effect of three-body force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2240" y="0"/>
            <a:ext cx="2058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ith G-matrix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folding model</a:t>
            </a:r>
            <a:endParaRPr kumimoji="1" lang="ja-JP" altLang="en-US" sz="24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5148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404664"/>
            <a:ext cx="4716016" cy="48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9752" y="188640"/>
            <a:ext cx="44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 + MPP + TNA</a:t>
            </a:r>
            <a:endParaRPr kumimoji="1" lang="ja-JP" altLang="en-US" sz="36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34290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phenomenological</a:t>
            </a:r>
            <a:endParaRPr kumimoji="1" lang="ja-JP" altLang="en-US" sz="28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07904" y="3501008"/>
            <a:ext cx="720080" cy="1008112"/>
          </a:xfrm>
          <a:prstGeom prst="downArrow">
            <a:avLst/>
          </a:prstGeom>
          <a:solidFill>
            <a:srgbClr val="00206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764704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epulsive     attractive</a:t>
            </a:r>
            <a:endParaRPr kumimoji="1" lang="ja-JP" altLang="en-US" sz="2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3848" y="6093296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                                TNA</a:t>
            </a:r>
            <a:endParaRPr kumimoji="1" lang="ja-JP" altLang="en-US" sz="2000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9" name="左右矢印 8"/>
          <p:cNvSpPr/>
          <p:nvPr/>
        </p:nvSpPr>
        <p:spPr>
          <a:xfrm>
            <a:off x="2123728" y="5877272"/>
            <a:ext cx="2880320" cy="288032"/>
          </a:xfrm>
          <a:prstGeom prst="leftRightArrow">
            <a:avLst/>
          </a:prstGeom>
          <a:solidFill>
            <a:srgbClr val="0066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右矢印 9"/>
          <p:cNvSpPr/>
          <p:nvPr/>
        </p:nvSpPr>
        <p:spPr>
          <a:xfrm>
            <a:off x="5220072" y="5877272"/>
            <a:ext cx="2880320" cy="288032"/>
          </a:xfrm>
          <a:prstGeom prst="leftRightArrow">
            <a:avLst/>
          </a:prstGeom>
          <a:solidFill>
            <a:srgbClr val="0066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267744" y="188640"/>
            <a:ext cx="4752528" cy="93610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9992" y="3573016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V</a:t>
            </a:r>
            <a:r>
              <a:rPr kumimoji="1" lang="en-US" altLang="ja-JP" sz="20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and </a:t>
            </a:r>
            <a:r>
              <a:rPr kumimoji="1" lang="el-GR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η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are determined so as to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reproduce saturation density/energy 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6457890"/>
            <a:ext cx="8473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Ratio g</a:t>
            </a:r>
            <a:r>
              <a:rPr kumimoji="1" lang="en-US" altLang="ja-JP" sz="2000" baseline="-25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4P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/g</a:t>
            </a:r>
            <a:r>
              <a:rPr kumimoji="1" lang="en-US" altLang="ja-JP" sz="2000" baseline="-25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3P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is not determined in our analysis ---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  <a:sym typeface="Wingdings" pitchFamily="2" charset="2"/>
              </a:rPr>
              <a:t> three versions MPa/b/c</a:t>
            </a:r>
            <a:endParaRPr kumimoji="1" lang="ja-JP" altLang="en-US" sz="20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500169" cy="5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69520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1547664" y="134076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and TNA parts are determined to reproduce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*</a:t>
            </a:r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lang="en-US" altLang="ja-JP" sz="2400" baseline="30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O+</a:t>
            </a:r>
            <a:r>
              <a:rPr lang="en-US" altLang="ja-JP" sz="2400" baseline="30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 scattering data (E/A=70 MeV)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* </a:t>
            </a:r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nuclear saturation property</a:t>
            </a:r>
            <a:endParaRPr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5004048" cy="48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05654"/>
            <a:ext cx="4072573" cy="58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4229200" y="5657671"/>
            <a:ext cx="49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Frozen-Density Approximation</a:t>
            </a:r>
          </a:p>
          <a:p>
            <a:r>
              <a:rPr lang="en-US" altLang="ja-JP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Two Fermi-spheres separated in momentum space </a:t>
            </a:r>
            <a:endParaRPr lang="en-US" altLang="ja-JP" dirty="0" smtClean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can overlap in coordinate space without </a:t>
            </a:r>
          </a:p>
          <a:p>
            <a:r>
              <a:rPr lang="en-US" altLang="ja-JP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disturbance of Pauli principle </a:t>
            </a:r>
            <a:endParaRPr lang="ja-JP" altLang="en-US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4536504" cy="491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88843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1944216" cy="19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051720" y="836712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E/A curve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836712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Symmetry energy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752528" cy="31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8442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31640" y="60932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AV8’+UIX :    E</a:t>
            </a:r>
            <a:r>
              <a:rPr lang="en-US" altLang="ja-JP" baseline="-25000" dirty="0" smtClean="0">
                <a:solidFill>
                  <a:schemeClr val="bg2">
                    <a:lumMod val="1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sym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=35.1 MeV   L=63.6 MeV      (</a:t>
            </a: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Gandolfi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 et al.)</a:t>
            </a:r>
            <a:endParaRPr lang="ja-JP" altLang="en-US" dirty="0">
              <a:solidFill>
                <a:schemeClr val="bg2">
                  <a:lumMod val="1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5616" y="1196752"/>
            <a:ext cx="717215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核力（今は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ESC08c)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に基づく多体計算で</a:t>
            </a:r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</a:t>
            </a:r>
            <a:r>
              <a:rPr lang="en-US" altLang="ja-JP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sym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&amp; L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の適切な値が自然に導かれる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用いているアイソスカラー三体力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(MPP+TNA)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は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</a:t>
            </a:r>
            <a:r>
              <a:rPr lang="en-US" altLang="ja-JP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sym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&amp; L 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にあまり影響しない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結果的に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の強さはほぼ非圧縮率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にのみリンクする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752" y="5157192"/>
            <a:ext cx="483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r>
              <a:rPr kumimoji="1" lang="ja-JP" altLang="en-US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で高密度</a:t>
            </a:r>
            <a:r>
              <a:rPr kumimoji="1" lang="en-US" altLang="ja-JP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EOS</a:t>
            </a:r>
            <a:r>
              <a:rPr kumimoji="1" lang="ja-JP" altLang="en-US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が分かるか</a:t>
            </a:r>
            <a:r>
              <a:rPr kumimoji="1" lang="en-US" altLang="ja-JP" sz="28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???</a:t>
            </a:r>
            <a:endParaRPr kumimoji="1" lang="ja-JP" altLang="en-US" sz="28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2051720" y="4797152"/>
            <a:ext cx="5544616" cy="1296144"/>
          </a:xfrm>
          <a:prstGeom prst="cloudCallou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5656" y="1772816"/>
            <a:ext cx="588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Tolman-Oppenheimer-</a:t>
            </a:r>
            <a:r>
              <a:rPr kumimoji="1" lang="en-US" altLang="ja-JP" sz="28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Volkoff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equation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272808" cy="9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91880" y="5661248"/>
            <a:ext cx="2252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MPa  :  K=310 MeV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MPb  :  K=280 MeV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MPc  :  K=260 MeV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4411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72000" y="620688"/>
            <a:ext cx="287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ith neutron-matter EOS</a:t>
            </a:r>
            <a:endParaRPr kumimoji="1" lang="ja-JP" altLang="en-US" sz="20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1680" y="1196752"/>
            <a:ext cx="5410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Our strategy for neutron stars</a:t>
            </a:r>
            <a:endParaRPr kumimoji="1" lang="ja-JP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2492896"/>
            <a:ext cx="5953874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Neutron-star EOS </a:t>
            </a:r>
            <a:r>
              <a:rPr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derived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from</a:t>
            </a:r>
          </a:p>
          <a:p>
            <a:r>
              <a:rPr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Baryon-Baryon interaction model</a:t>
            </a:r>
          </a:p>
          <a:p>
            <a:r>
              <a:rPr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in relation to 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Earth-based experiments</a:t>
            </a:r>
            <a:endParaRPr kumimoji="1" lang="ja-JP" altLang="en-US" sz="28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横巻き 3"/>
          <p:cNvSpPr/>
          <p:nvPr/>
        </p:nvSpPr>
        <p:spPr>
          <a:xfrm>
            <a:off x="1331640" y="2204864"/>
            <a:ext cx="6336704" cy="2016224"/>
          </a:xfrm>
          <a:prstGeom prst="horizontalScroll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4653136"/>
            <a:ext cx="70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wi</a:t>
            </a:r>
            <a:r>
              <a:rPr kumimoji="1" lang="en-US" altLang="ja-JP" sz="24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thout ad hoc parameter for stiffness of EOS</a:t>
            </a:r>
            <a:endParaRPr kumimoji="1" lang="ja-JP" altLang="en-US" sz="24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5445224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P創英ﾌﾟﾚｾﾞﾝｽEB" pitchFamily="18" charset="-128"/>
                <a:ea typeface="HGP創英ﾌﾟﾚｾﾞﾝｽEB" pitchFamily="18" charset="-128"/>
              </a:rPr>
              <a:t>on the basis of</a:t>
            </a:r>
            <a:r>
              <a:rPr kumimoji="1" lang="en-US" altLang="ja-JP" sz="2400" dirty="0" smtClean="0">
                <a:latin typeface="HGP創英ﾌﾟﾚｾﾞﾝｽEB" pitchFamily="18" charset="-128"/>
                <a:ea typeface="HGP創英ﾌﾟﾚｾﾞﾝｽEB" pitchFamily="18" charset="-128"/>
              </a:rPr>
              <a:t> G-matrix theory</a:t>
            </a:r>
            <a:endParaRPr kumimoji="1" lang="ja-JP" altLang="en-US" sz="2400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"/>
          <p:cNvSpPr txBox="1">
            <a:spLocks noChangeArrowheads="1"/>
          </p:cNvSpPr>
          <p:nvPr/>
        </p:nvSpPr>
        <p:spPr bwMode="auto">
          <a:xfrm>
            <a:off x="1907704" y="2492896"/>
            <a:ext cx="60019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strength determined by</a:t>
            </a:r>
            <a:endParaRPr lang="en-US" altLang="ja-JP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analysis 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for </a:t>
            </a:r>
            <a:r>
              <a:rPr lang="en-US" altLang="ja-JP" sz="2400" baseline="30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O+</a:t>
            </a:r>
            <a:r>
              <a:rPr lang="en-US" altLang="ja-JP" sz="2400" baseline="300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 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scattering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TNA adjusted phenomenologically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to reproduce E/A(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lang="en-US" altLang="ja-JP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 at saturation density </a:t>
            </a:r>
            <a:endParaRPr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1340768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 + MPP + TNA</a:t>
            </a:r>
            <a:endParaRPr kumimoji="1" lang="ja-JP" altLang="en-US" sz="32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07704" y="1340768"/>
            <a:ext cx="3960440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715" y="5013176"/>
            <a:ext cx="8629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No ad hoc parameter for massive neutron star (stiff EOS)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</a:t>
            </a:r>
            <a:r>
              <a:rPr lang="en-US" altLang="ja-JP" sz="24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on the basis of terrestrial experiments</a:t>
            </a:r>
            <a:endParaRPr kumimoji="1" lang="ja-JP" altLang="en-US" sz="2400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260648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</a:t>
            </a:r>
            <a:r>
              <a:rPr kumimoji="1" lang="en-US" altLang="ja-JP" sz="28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ummarizing</a:t>
            </a:r>
            <a:endParaRPr kumimoji="1" lang="ja-JP" altLang="en-US" sz="28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192" y="1340768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</a:t>
            </a:r>
            <a:r>
              <a:rPr kumimoji="1"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uclear part</a:t>
            </a:r>
            <a:endParaRPr kumimoji="1" lang="ja-JP" altLang="en-US" sz="28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764704"/>
            <a:ext cx="656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MPa, MPb, MPc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を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terrestrial data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で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絞り込めるか？</a:t>
            </a:r>
            <a:endParaRPr kumimoji="1"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575768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6588224" y="191683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MPa</a:t>
            </a:r>
            <a:r>
              <a:rPr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:  310 MeV</a:t>
            </a:r>
          </a:p>
          <a:p>
            <a:r>
              <a:rPr lang="en-US" altLang="ja-JP" dirty="0" err="1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MPb</a:t>
            </a:r>
            <a:r>
              <a:rPr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:  280 MeV</a:t>
            </a:r>
          </a:p>
          <a:p>
            <a:r>
              <a:rPr lang="en-US" altLang="ja-JP" dirty="0" err="1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MPc</a:t>
            </a:r>
            <a:r>
              <a:rPr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:  260 MeV</a:t>
            </a:r>
            <a:endParaRPr lang="ja-JP" altLang="en-US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8224" y="2924944"/>
            <a:ext cx="2098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M3Y-P7 : 255 MeV</a:t>
            </a:r>
          </a:p>
          <a:p>
            <a:r>
              <a:rPr lang="en-US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M3Y-P6 : 240 MeV</a:t>
            </a:r>
          </a:p>
          <a:p>
            <a:r>
              <a:rPr lang="en-US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   </a:t>
            </a:r>
            <a:r>
              <a:rPr lang="ja-JP" altLang="en-US" dirty="0" smtClean="0">
                <a:latin typeface="HGP創英ﾌﾟﾚｾﾞﾝｽEB" pitchFamily="18" charset="-128"/>
                <a:ea typeface="HGP創英ﾌﾟﾚｾﾞﾝｽEB" pitchFamily="18" charset="-128"/>
              </a:rPr>
              <a:t>　　　　　</a:t>
            </a:r>
            <a:r>
              <a:rPr lang="en-US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by </a:t>
            </a:r>
            <a:r>
              <a:rPr lang="ja-JP" altLang="en-US" dirty="0" smtClean="0">
                <a:latin typeface="HGP創英ﾌﾟﾚｾﾞﾝｽEB" pitchFamily="18" charset="-128"/>
                <a:ea typeface="HGP創英ﾌﾟﾚｾﾞﾝｽEB" pitchFamily="18" charset="-128"/>
              </a:rPr>
              <a:t>中田</a:t>
            </a:r>
            <a:endParaRPr kumimoji="1" lang="ja-JP" altLang="en-US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1484784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非圧縮率</a:t>
            </a:r>
            <a:r>
              <a:rPr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endParaRPr kumimoji="1" lang="ja-JP" altLang="en-US" sz="2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8" y="4581128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一見よさそうである</a:t>
            </a:r>
            <a:endParaRPr kumimoji="1" lang="en-US" altLang="ja-JP" dirty="0" smtClean="0">
              <a:solidFill>
                <a:srgbClr val="00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が、しかし・・・・・</a:t>
            </a:r>
            <a:endParaRPr kumimoji="1" lang="ja-JP" altLang="en-US" dirty="0">
              <a:solidFill>
                <a:srgbClr val="00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6660232" y="4293096"/>
            <a:ext cx="2232248" cy="1152128"/>
          </a:xfrm>
          <a:prstGeom prst="cloudCallou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264696" cy="54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508104" y="20608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260</a:t>
            </a:r>
            <a:endParaRPr kumimoji="1" lang="ja-JP" altLang="en-US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55976" y="29969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270</a:t>
            </a:r>
            <a:endParaRPr kumimoji="1" lang="ja-JP" altLang="en-US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6136" y="37170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250</a:t>
            </a:r>
            <a:endParaRPr kumimoji="1" lang="ja-JP" altLang="en-US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260648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DDM3Y(</a:t>
            </a:r>
            <a:r>
              <a:rPr kumimoji="1" lang="en-US" altLang="ja-JP" sz="2000" dirty="0" err="1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Khoa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との比較</a:t>
            </a:r>
            <a:endParaRPr kumimoji="1" lang="ja-JP" altLang="en-US" sz="2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704" y="6237312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相互作用の特徴は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で汲みつくされるか？</a:t>
            </a:r>
            <a:endParaRPr kumimoji="1"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99592" y="5013176"/>
            <a:ext cx="800732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MPc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(K=260)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に比べて</a:t>
            </a:r>
            <a:r>
              <a:rPr kumimoji="1" lang="en-US" altLang="ja-JP" sz="2000" u="sng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CDM3Y6(K=250)</a:t>
            </a:r>
            <a:r>
              <a:rPr kumimoji="1" lang="ja-JP" altLang="en-US" sz="2000" u="sng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と</a:t>
            </a:r>
            <a:r>
              <a:rPr kumimoji="1" lang="en-US" altLang="ja-JP" sz="2000" u="sng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BDM3Y1(K=270)</a:t>
            </a:r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は共に深すぎる</a:t>
            </a:r>
            <a:endParaRPr kumimoji="1" lang="en-US" altLang="ja-JP" sz="20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　　　　　　　　　　　　　　　　　　</a:t>
            </a: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ほとんど同じ結果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58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838256" cy="411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4032448" cy="38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339752" y="5877272"/>
            <a:ext cx="513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r>
              <a:rPr kumimoji="1" lang="ja-JP" altLang="en-US" sz="2000" dirty="0" smtClean="0">
                <a:solidFill>
                  <a:srgbClr val="FF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は相互作用を特徴づける指標になっていない</a:t>
            </a:r>
            <a:endParaRPr kumimoji="1" lang="ja-JP" altLang="en-US" sz="2000" dirty="0">
              <a:solidFill>
                <a:srgbClr val="FF006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1124744"/>
            <a:ext cx="781976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非圧縮率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の値は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model dependent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であり、</a:t>
            </a:r>
            <a:endParaRPr kumimoji="1"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異なるモデル（密度依存性の強さ・形）で得られる</a:t>
            </a:r>
            <a:endParaRPr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値の比較にはあまり意味がない</a:t>
            </a:r>
            <a:endParaRPr kumimoji="1"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値は相互作用の違いを特徴づける良い指標ではない</a:t>
            </a:r>
            <a:endParaRPr kumimoji="1"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標準密度での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値は高密度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r>
              <a:rPr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を特徴づけるには十分でない</a:t>
            </a:r>
            <a:endParaRPr kumimoji="1" lang="en-US" altLang="ja-JP" sz="2400" dirty="0" smtClean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雲 2"/>
          <p:cNvSpPr/>
          <p:nvPr/>
        </p:nvSpPr>
        <p:spPr>
          <a:xfrm>
            <a:off x="539552" y="260648"/>
            <a:ext cx="7776864" cy="4320480"/>
          </a:xfrm>
          <a:prstGeom prst="cloud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カーブ矢印 3"/>
          <p:cNvSpPr/>
          <p:nvPr/>
        </p:nvSpPr>
        <p:spPr>
          <a:xfrm>
            <a:off x="3131840" y="5301208"/>
            <a:ext cx="2736304" cy="864096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59832" y="6237312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有限原子核の</a:t>
            </a:r>
            <a:r>
              <a:rPr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EDF</a:t>
            </a:r>
            <a:r>
              <a:rPr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解析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4869160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高密度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47971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中性子星</a:t>
            </a:r>
            <a:endParaRPr kumimoji="1" lang="ja-JP" altLang="en-US" sz="24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3968" y="530120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?</a:t>
            </a:r>
            <a:endParaRPr kumimoji="1" lang="ja-JP" altLang="en-US" sz="36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980728"/>
            <a:ext cx="719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Hyperon-Mixed </a:t>
            </a:r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N</a:t>
            </a:r>
            <a:r>
              <a:rPr kumimoji="1"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eutron-Star </a:t>
            </a:r>
            <a:r>
              <a:rPr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M</a:t>
            </a:r>
            <a:r>
              <a:rPr kumimoji="1" lang="en-US" altLang="ja-JP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atter</a:t>
            </a:r>
            <a:endParaRPr kumimoji="1" lang="ja-JP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2492896"/>
            <a:ext cx="612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        defined in S=0,-1,-2 channels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MPP             universal in all BB channels</a:t>
            </a:r>
          </a:p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TNA             TBA ???</a:t>
            </a:r>
            <a:endParaRPr kumimoji="1"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4725144"/>
            <a:ext cx="779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(ESC08c+MPP+TBA) model  should be tested in hypernuclei</a:t>
            </a:r>
            <a:endParaRPr kumimoji="1" lang="ja-JP" altLang="en-US" sz="24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5085184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</a:t>
            </a:r>
            <a:r>
              <a:rPr kumimoji="1"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yperonic sector</a:t>
            </a:r>
            <a:endParaRPr kumimoji="1" lang="ja-JP" altLang="en-US" sz="28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横巻き 5"/>
          <p:cNvSpPr/>
          <p:nvPr/>
        </p:nvSpPr>
        <p:spPr>
          <a:xfrm>
            <a:off x="1331640" y="2204864"/>
            <a:ext cx="6192688" cy="1728192"/>
          </a:xfrm>
          <a:prstGeom prst="horizontalScroll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908720"/>
          <a:ext cx="8149629" cy="5112568"/>
        </p:xfrm>
        <a:graphic>
          <a:graphicData uri="http://schemas.openxmlformats.org/presentationml/2006/ole">
            <p:oleObj spid="_x0000_s240642" name="ビットマップ イメージ" r:id="rId4" imgW="4133333" imgH="2133898" progId="PBrush">
              <p:embed/>
            </p:oleObj>
          </a:graphicData>
        </a:graphic>
      </p:graphicFrame>
      <p:sp>
        <p:nvSpPr>
          <p:cNvPr id="9" name="下矢印 8"/>
          <p:cNvSpPr/>
          <p:nvPr/>
        </p:nvSpPr>
        <p:spPr>
          <a:xfrm>
            <a:off x="2627784" y="1988840"/>
            <a:ext cx="216024" cy="19442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2915816" y="2060848"/>
            <a:ext cx="216024" cy="1800200"/>
          </a:xfrm>
          <a:prstGeom prst="upArrow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6093296"/>
            <a:ext cx="791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Softening by hyperon mixing to neutron-star matter</a:t>
            </a:r>
            <a:endParaRPr kumimoji="1" lang="ja-JP" altLang="en-US" sz="28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55376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テキスト ボックス 2"/>
          <p:cNvSpPr txBox="1">
            <a:spLocks noChangeArrowheads="1"/>
          </p:cNvSpPr>
          <p:nvPr/>
        </p:nvSpPr>
        <p:spPr bwMode="auto">
          <a:xfrm>
            <a:off x="1403648" y="908720"/>
            <a:ext cx="6745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2010</a:t>
            </a:r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</a:t>
            </a:r>
            <a:r>
              <a:rPr lang="en-US" altLang="ja-JP" sz="2800" b="1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PSR J1614-2230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(1.97±0.04)M</a:t>
            </a:r>
            <a:r>
              <a:rPr lang="ja-JP" altLang="en-US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☉</a:t>
            </a:r>
            <a:endParaRPr lang="ja-JP" altLang="en-US" sz="2800" baseline="-25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91880" y="371703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Shapiro delay measurement </a:t>
            </a:r>
            <a:endParaRPr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75656" y="4725144"/>
            <a:ext cx="674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2013   </a:t>
            </a:r>
            <a:r>
              <a:rPr lang="en-US" altLang="ja-JP" sz="2800" b="1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PSR J0348-0432</a:t>
            </a:r>
            <a:r>
              <a:rPr lang="ja-JP" altLang="en-US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　</a:t>
            </a:r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(2.01±0.04)M</a:t>
            </a:r>
            <a:r>
              <a:rPr lang="ja-JP" altLang="en-US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☉</a:t>
            </a:r>
            <a:endParaRPr lang="ja-JP" altLang="en-US" sz="2800" baseline="-25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1268760"/>
            <a:ext cx="55002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Massive (2M</a:t>
            </a:r>
            <a:r>
              <a:rPr kumimoji="1" lang="ja-JP" altLang="en-US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☉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 neutron stars</a:t>
            </a:r>
          </a:p>
          <a:p>
            <a:endParaRPr lang="en-US" altLang="ja-JP" sz="28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Softening of EOS by hyperon mixing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43808" y="3356992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Compatible ?</a:t>
            </a:r>
            <a:endParaRPr kumimoji="1" lang="ja-JP" altLang="en-US" sz="4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雲 4"/>
          <p:cNvSpPr/>
          <p:nvPr/>
        </p:nvSpPr>
        <p:spPr>
          <a:xfrm>
            <a:off x="971600" y="836712"/>
            <a:ext cx="7128792" cy="2232248"/>
          </a:xfrm>
          <a:prstGeom prst="cloud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4365104"/>
            <a:ext cx="786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An idea is Universal Three-Baryon Repulsion (TBR)</a:t>
            </a:r>
          </a:p>
          <a:p>
            <a:r>
              <a:rPr lang="en-US" altLang="ja-JP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                      by Takatsuka</a:t>
            </a:r>
            <a:endParaRPr kumimoji="1" lang="ja-JP" alt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5805264"/>
            <a:ext cx="671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Modeling of TBR in ESC = Multi-</a:t>
            </a:r>
            <a:r>
              <a:rPr lang="en-US" altLang="ja-JP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P</a:t>
            </a:r>
            <a:r>
              <a:rPr kumimoji="1" lang="en-US" altLang="ja-JP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omeron</a:t>
            </a:r>
            <a:r>
              <a:rPr kumimoji="1" lang="en-US" altLang="ja-JP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 exchange </a:t>
            </a:r>
            <a:r>
              <a:rPr lang="en-US" altLang="ja-JP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P</a:t>
            </a:r>
            <a:r>
              <a:rPr kumimoji="1" lang="en-US" altLang="ja-JP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otential</a:t>
            </a:r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横巻き 7"/>
          <p:cNvSpPr/>
          <p:nvPr/>
        </p:nvSpPr>
        <p:spPr>
          <a:xfrm>
            <a:off x="1187624" y="5805264"/>
            <a:ext cx="6624736" cy="576064"/>
          </a:xfrm>
          <a:prstGeom prst="horizontalScroll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71800" y="4437112"/>
            <a:ext cx="3900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&amp; </a:t>
            </a:r>
            <a:r>
              <a:rPr kumimoji="1" lang="el-GR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states based on </a:t>
            </a:r>
          </a:p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ESC08c + MPP + TBA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52120" y="5877272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TNA</a:t>
            </a:r>
            <a:endParaRPr kumimoji="1" lang="ja-JP" altLang="en-US" sz="24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5868144" y="5301208"/>
            <a:ext cx="216024" cy="648072"/>
          </a:xfrm>
          <a:prstGeom prst="upArrow">
            <a:avLst/>
          </a:prstGeom>
          <a:solidFill>
            <a:srgbClr val="7030A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908720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ハイパー核                中性子星</a:t>
            </a:r>
            <a:endParaRPr kumimoji="1"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627784" y="4365104"/>
            <a:ext cx="4032448" cy="20162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右矢印 6"/>
          <p:cNvSpPr/>
          <p:nvPr/>
        </p:nvSpPr>
        <p:spPr>
          <a:xfrm>
            <a:off x="3995936" y="1052736"/>
            <a:ext cx="1152128" cy="216024"/>
          </a:xfrm>
          <a:prstGeom prst="leftRightArrow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5976" y="764704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?</a:t>
            </a:r>
            <a:endParaRPr kumimoji="1" lang="ja-JP" altLang="en-US" sz="4000" b="1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1844824"/>
            <a:ext cx="6505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ハイパー核の研究で検証された相互作用を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用いて</a:t>
            </a:r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中性子星核物質におけるハイペロン混合を調べる</a:t>
            </a:r>
            <a:endParaRPr kumimoji="1"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0" name="スマイル 9"/>
          <p:cNvSpPr/>
          <p:nvPr/>
        </p:nvSpPr>
        <p:spPr>
          <a:xfrm>
            <a:off x="4211960" y="2924944"/>
            <a:ext cx="914400" cy="914400"/>
          </a:xfrm>
          <a:prstGeom prst="smileyFace">
            <a:avLst/>
          </a:prstGeom>
          <a:solidFill>
            <a:srgbClr val="0070C0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187450" y="4076700"/>
            <a:ext cx="48942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Role of Three-Body Interaction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(TBA+TBR) is essential for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saturation problem 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187450" y="1700213"/>
            <a:ext cx="4537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LOBT with continuous choice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is reliable up to high density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38125" y="476250"/>
            <a:ext cx="8905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660066"/>
                </a:solidFill>
                <a:latin typeface="HGP創英角ﾎﾟｯﾌﾟ体" pitchFamily="50" charset="-128"/>
                <a:ea typeface="HGP創英角ﾎﾟｯﾌﾟ体" pitchFamily="50" charset="-128"/>
              </a:rPr>
              <a:t>nuclear saturation based on G-matrix theory</a:t>
            </a:r>
          </a:p>
        </p:txBody>
      </p:sp>
      <p:sp>
        <p:nvSpPr>
          <p:cNvPr id="12293" name="正方形/長方形 8"/>
          <p:cNvSpPr>
            <a:spLocks noChangeArrowheads="1"/>
          </p:cNvSpPr>
          <p:nvPr/>
        </p:nvSpPr>
        <p:spPr bwMode="auto">
          <a:xfrm>
            <a:off x="1116013" y="5589588"/>
            <a:ext cx="828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●</a:t>
            </a:r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lang="en-US" altLang="ja-JP" sz="28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Attraction at low densities</a:t>
            </a:r>
          </a:p>
          <a:p>
            <a:r>
              <a:rPr lang="en-US" altLang="ja-JP" sz="16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●</a:t>
            </a:r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lang="en-US" altLang="ja-JP" sz="2800" u="sng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Repulsion at high densities      </a:t>
            </a:r>
            <a:r>
              <a:rPr lang="en-US" altLang="ja-JP" sz="2800" u="sng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neutron-star matter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268413"/>
            <a:ext cx="3276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テキスト ボックス 7"/>
          <p:cNvSpPr txBox="1">
            <a:spLocks noChangeArrowheads="1"/>
          </p:cNvSpPr>
          <p:nvPr/>
        </p:nvSpPr>
        <p:spPr bwMode="auto">
          <a:xfrm>
            <a:off x="8316913" y="3789363"/>
            <a:ext cx="49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</a:rPr>
              <a:t>4</a:t>
            </a:r>
            <a:r>
              <a:rPr lang="el-GR" altLang="ja-JP" sz="1600">
                <a:solidFill>
                  <a:srgbClr val="FF0000"/>
                </a:solidFill>
              </a:rPr>
              <a:t>ρ</a:t>
            </a:r>
            <a:r>
              <a:rPr lang="en-US" altLang="ja-JP" sz="1600" baseline="-25000">
                <a:solidFill>
                  <a:srgbClr val="FF0000"/>
                </a:solidFill>
              </a:rPr>
              <a:t>0</a:t>
            </a:r>
            <a:endParaRPr lang="ja-JP" altLang="en-US" sz="1600" baseline="-2500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450" y="1773238"/>
            <a:ext cx="4321175" cy="8636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187450" y="4149725"/>
            <a:ext cx="4608513" cy="12954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5580063" y="6237288"/>
            <a:ext cx="504825" cy="2159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692696"/>
            <a:ext cx="90297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67544" y="3284984"/>
            <a:ext cx="8424936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5373216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= ESC08c + MPa + TBA</a:t>
            </a:r>
            <a:endParaRPr kumimoji="1"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37109" y="6021288"/>
            <a:ext cx="6343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U</a:t>
            </a:r>
            <a:r>
              <a:rPr kumimoji="1" lang="el-GR" altLang="ja-JP" sz="2000" baseline="-25000" dirty="0" smtClean="0"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(</a:t>
            </a:r>
            <a:r>
              <a:rPr kumimoji="1" lang="el-GR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kumimoji="1" lang="en-US" altLang="ja-JP" sz="2000" baseline="-25000" dirty="0" smtClean="0"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kumimoji="1"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) is conceptually different from U</a:t>
            </a:r>
            <a:r>
              <a:rPr kumimoji="1" lang="en-US" altLang="ja-JP" sz="2000" baseline="-25000" dirty="0" smtClean="0">
                <a:latin typeface="HGP創英ﾌﾟﾚｾﾞﾝｽEB" pitchFamily="18" charset="-128"/>
                <a:ea typeface="HGP創英ﾌﾟﾚｾﾞﾝｽEB" pitchFamily="18" charset="-128"/>
              </a:rPr>
              <a:t>WS</a:t>
            </a:r>
            <a:r>
              <a:rPr kumimoji="1"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 (-28 MeV)  !!</a:t>
            </a:r>
          </a:p>
          <a:p>
            <a:r>
              <a:rPr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               use G-matrix folding model</a:t>
            </a:r>
            <a:endParaRPr kumimoji="1" lang="ja-JP" altLang="en-US" sz="2000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896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テキスト ボックス 2"/>
          <p:cNvSpPr txBox="1">
            <a:spLocks noChangeArrowheads="1"/>
          </p:cNvSpPr>
          <p:nvPr/>
        </p:nvSpPr>
        <p:spPr bwMode="auto">
          <a:xfrm>
            <a:off x="468313" y="549275"/>
            <a:ext cx="822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Y-nucleus folding potential derived from YN G-matrix interaction G(r; </a:t>
            </a:r>
            <a:r>
              <a:rPr lang="en-US" altLang="ja-JP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k</a:t>
            </a:r>
            <a:r>
              <a:rPr lang="en-US" altLang="ja-JP" sz="2000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F</a:t>
            </a:r>
            <a:r>
              <a:rPr lang="en-US" altLang="ja-JP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</a:rPr>
              <a:t>) </a:t>
            </a:r>
            <a:endParaRPr lang="ja-JP" alt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39940" name="テキスト ボックス 3"/>
          <p:cNvSpPr txBox="1">
            <a:spLocks noChangeArrowheads="1"/>
          </p:cNvSpPr>
          <p:nvPr/>
        </p:nvSpPr>
        <p:spPr bwMode="auto">
          <a:xfrm>
            <a:off x="2700338" y="40767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Averaged-k</a:t>
            </a:r>
            <a:r>
              <a:rPr lang="en-US" altLang="ja-JP" sz="2000" baseline="-25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</a:t>
            </a:r>
            <a:r>
              <a:rPr lang="en-US" altLang="ja-JP" sz="200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Approximation</a:t>
            </a:r>
            <a:endParaRPr lang="ja-JP" altLang="en-US" sz="200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48488" y="2781300"/>
            <a:ext cx="1500187" cy="1071563"/>
          </a:xfrm>
          <a:prstGeom prst="rect">
            <a:avLst/>
          </a:prstGeom>
          <a:solidFill>
            <a:srgbClr val="CC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942" name="テキスト ボックス 5"/>
          <p:cNvSpPr txBox="1">
            <a:spLocks noChangeArrowheads="1"/>
          </p:cNvSpPr>
          <p:nvPr/>
        </p:nvSpPr>
        <p:spPr bwMode="auto">
          <a:xfrm>
            <a:off x="6372225" y="2349500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HGS創英ﾌﾟﾚｾﾞﾝｽEB" pitchFamily="18" charset="-128"/>
                <a:ea typeface="HGS創英ﾌﾟﾚｾﾞﾝｽEB" pitchFamily="18" charset="-128"/>
              </a:rPr>
              <a:t>G-matrix interactions</a:t>
            </a:r>
            <a:endParaRPr lang="ja-JP" altLang="en-US" sz="2000">
              <a:solidFill>
                <a:srgbClr val="FF0000"/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55776" y="4077072"/>
            <a:ext cx="4176464" cy="1512888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949950"/>
            <a:ext cx="3205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テキスト ボックス 10"/>
          <p:cNvSpPr txBox="1">
            <a:spLocks noChangeArrowheads="1"/>
          </p:cNvSpPr>
          <p:nvPr/>
        </p:nvSpPr>
        <p:spPr bwMode="auto">
          <a:xfrm>
            <a:off x="971550" y="5949950"/>
            <a:ext cx="163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Mixed density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9946" name="テキスト ボックス 11"/>
          <p:cNvSpPr txBox="1">
            <a:spLocks noChangeArrowheads="1"/>
          </p:cNvSpPr>
          <p:nvPr/>
        </p:nvSpPr>
        <p:spPr bwMode="auto">
          <a:xfrm>
            <a:off x="5795963" y="5949950"/>
            <a:ext cx="2719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obtained from SkHF w.f.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950" y="6237288"/>
            <a:ext cx="523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</a:t>
            </a:r>
            <a:endParaRPr lang="ja-JP" altLang="en-US" sz="2000" dirty="0">
              <a:solidFill>
                <a:schemeClr val="accent2">
                  <a:lumMod val="5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4" name="横巻き 13"/>
          <p:cNvSpPr/>
          <p:nvPr/>
        </p:nvSpPr>
        <p:spPr>
          <a:xfrm>
            <a:off x="827088" y="5805488"/>
            <a:ext cx="7777162" cy="719137"/>
          </a:xfrm>
          <a:prstGeom prst="horizontalScroll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994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08500"/>
            <a:ext cx="3670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テキスト ボックス 14"/>
          <p:cNvSpPr txBox="1">
            <a:spLocks noChangeArrowheads="1"/>
          </p:cNvSpPr>
          <p:nvPr/>
        </p:nvSpPr>
        <p:spPr bwMode="auto">
          <a:xfrm>
            <a:off x="6876256" y="4581128"/>
            <a:ext cx="200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calculated </a:t>
            </a:r>
          </a:p>
          <a:p>
            <a:r>
              <a:rPr lang="en-US" altLang="ja-JP" sz="2000" dirty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self-consistently</a:t>
            </a:r>
            <a:endParaRPr lang="ja-JP" altLang="en-US" sz="20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313" y="549275"/>
            <a:ext cx="8135937" cy="4318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96136" y="5013176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+ </a:t>
            </a:r>
            <a:r>
              <a:rPr kumimoji="1" lang="el-GR" altLang="ja-JP" sz="2800" dirty="0" smtClean="0">
                <a:solidFill>
                  <a:srgbClr val="002060"/>
                </a:solidFill>
              </a:rPr>
              <a:t>Δ</a:t>
            </a:r>
            <a:r>
              <a:rPr kumimoji="1" lang="en-US" altLang="ja-JP" sz="2800" dirty="0" err="1" smtClean="0">
                <a:solidFill>
                  <a:srgbClr val="002060"/>
                </a:solidFill>
              </a:rPr>
              <a:t>k</a:t>
            </a:r>
            <a:r>
              <a:rPr kumimoji="1" lang="en-US" altLang="ja-JP" sz="2800" baseline="-25000" dirty="0" err="1" smtClean="0">
                <a:solidFill>
                  <a:srgbClr val="002060"/>
                </a:solidFill>
              </a:rPr>
              <a:t>F</a:t>
            </a:r>
            <a:endParaRPr kumimoji="1" lang="ja-JP" altLang="en-US" sz="2800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40871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236296" y="5229200"/>
            <a:ext cx="1612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400" dirty="0" smtClean="0">
                <a:solidFill>
                  <a:srgbClr val="FF0000"/>
                </a:solidFill>
              </a:rPr>
              <a:t>Δ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kF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=-0.05</a:t>
            </a:r>
          </a:p>
          <a:p>
            <a:r>
              <a:rPr lang="en-US" altLang="ja-JP" sz="2400" dirty="0" err="1" smtClean="0">
                <a:solidFill>
                  <a:srgbClr val="002060"/>
                </a:solidFill>
              </a:rPr>
              <a:t>ΔkF</a:t>
            </a:r>
            <a:r>
              <a:rPr lang="en-US" altLang="ja-JP" sz="2400" dirty="0" smtClean="0">
                <a:solidFill>
                  <a:srgbClr val="002060"/>
                </a:solidFill>
              </a:rPr>
              <a:t>= 0.02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11960" y="5373216"/>
            <a:ext cx="26642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6056" y="5157192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Solid: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ESC+MPa</a:t>
            </a:r>
            <a:endParaRPr kumimoji="1" lang="en-US" altLang="ja-JP" dirty="0" smtClean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Dashed: ESC</a:t>
            </a:r>
            <a:endParaRPr kumimoji="1" lang="ja-JP" altLang="en-US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55650" y="2636838"/>
            <a:ext cx="71453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Assuming</a:t>
            </a:r>
          </a:p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“equal parts” of ESC and QM are similar to each other</a:t>
            </a:r>
          </a:p>
          <a:p>
            <a:endParaRPr lang="en-US" altLang="ja-JP" sz="2400">
              <a:solidFill>
                <a:srgbClr val="99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Almost Pauli-forbidden states in [51] are taken </a:t>
            </a:r>
          </a:p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into account by changing the pomeron strengths</a:t>
            </a:r>
          </a:p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for the corresponding channels phenomenologically</a:t>
            </a:r>
          </a:p>
          <a:p>
            <a:r>
              <a:rPr lang="en-US" altLang="ja-JP" sz="2400">
                <a:solidFill>
                  <a:srgbClr val="99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85813" y="1428750"/>
            <a:ext cx="369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HGP創英角ｺﾞｼｯｸUB" pitchFamily="50" charset="-128"/>
              </a:rPr>
              <a:t>ESC core = pomeron + ω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85813" y="1357313"/>
            <a:ext cx="7242175" cy="71437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339975" y="5013325"/>
            <a:ext cx="3092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g</a:t>
            </a:r>
            <a:r>
              <a:rPr lang="en-US" altLang="ja-JP" sz="2800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P</a:t>
            </a:r>
            <a:r>
              <a:rPr lang="en-US" altLang="ja-JP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       factor *</a:t>
            </a:r>
            <a:r>
              <a:rPr lang="ja-JP" alt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 </a:t>
            </a:r>
            <a:r>
              <a:rPr lang="en-US" altLang="ja-JP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g</a:t>
            </a:r>
            <a:r>
              <a:rPr lang="en-US" altLang="ja-JP" sz="2800" baseline="-25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+mn-ea"/>
              </a:rPr>
              <a:t>P</a:t>
            </a:r>
            <a:r>
              <a:rPr lang="en-US" altLang="ja-JP" dirty="0">
                <a:latin typeface="+mn-lt"/>
                <a:ea typeface="+mn-ea"/>
              </a:rPr>
              <a:t> 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2843213" y="5300663"/>
            <a:ext cx="647700" cy="0"/>
          </a:xfrm>
          <a:prstGeom prst="line">
            <a:avLst/>
          </a:prstGeom>
          <a:noFill/>
          <a:ln w="76200">
            <a:pattFill prst="trellis">
              <a:fgClr>
                <a:srgbClr val="CC00CC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5650" y="404813"/>
            <a:ext cx="638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Quark-Pauli effect in ESC08 models</a:t>
            </a:r>
          </a:p>
        </p:txBody>
      </p:sp>
      <p:sp>
        <p:nvSpPr>
          <p:cNvPr id="13320" name="正方形/長方形 9"/>
          <p:cNvSpPr>
            <a:spLocks noChangeArrowheads="1"/>
          </p:cNvSpPr>
          <p:nvPr/>
        </p:nvSpPr>
        <p:spPr bwMode="auto">
          <a:xfrm>
            <a:off x="4787900" y="1341438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Repulsive cores are similar </a:t>
            </a:r>
          </a:p>
          <a:p>
            <a:r>
              <a:rPr lang="en-US" altLang="ja-JP" sz="200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to each other in all channels </a:t>
            </a:r>
            <a:endParaRPr lang="ja-JP" altLang="el-GR" sz="2000">
              <a:solidFill>
                <a:srgbClr val="CC0099"/>
              </a:solidFill>
              <a:latin typeface="HGP創英ﾌﾟﾚｾﾞﾝｽEB" pitchFamily="18" charset="-128"/>
              <a:ea typeface="HGP創英ﾌﾟﾚｾﾞﾝｽEB" pitchFamily="18" charset="-128"/>
              <a:cs typeface="Arial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650" y="3716338"/>
            <a:ext cx="6553200" cy="1873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507206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785813"/>
            <a:ext cx="44656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571750" y="2857500"/>
            <a:ext cx="785813" cy="35718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71750" y="3786188"/>
            <a:ext cx="714375" cy="35718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00875" y="2286000"/>
            <a:ext cx="785813" cy="35718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45" name="テキスト ボックス 9"/>
          <p:cNvSpPr txBox="1">
            <a:spLocks noChangeArrowheads="1"/>
          </p:cNvSpPr>
          <p:nvPr/>
        </p:nvSpPr>
        <p:spPr bwMode="auto">
          <a:xfrm>
            <a:off x="6000750" y="214313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by Oka-Shimizu-Yazaki 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4346" name="テキスト ボックス 10"/>
          <p:cNvSpPr txBox="1">
            <a:spLocks noChangeArrowheads="1"/>
          </p:cNvSpPr>
          <p:nvPr/>
        </p:nvSpPr>
        <p:spPr bwMode="auto">
          <a:xfrm>
            <a:off x="539750" y="4868863"/>
            <a:ext cx="870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Pauli-forbidden state in V</a:t>
            </a:r>
            <a:r>
              <a:rPr lang="en-US" altLang="ja-JP" sz="2800" baseline="-25000" dirty="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[51] </a:t>
            </a:r>
            <a:r>
              <a:rPr lang="en-US" altLang="ja-JP" sz="2800" dirty="0">
                <a:solidFill>
                  <a:srgbClr val="CC0099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strengthen </a:t>
            </a:r>
            <a:r>
              <a:rPr lang="en-US" altLang="ja-JP" sz="2400" dirty="0" err="1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pomeron</a:t>
            </a:r>
            <a:r>
              <a:rPr lang="en-US" altLang="ja-JP" sz="2400" dirty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coupling</a:t>
            </a:r>
            <a:endParaRPr lang="ja-JP" altLang="en-US" sz="2400" baseline="-25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003800" y="5084763"/>
            <a:ext cx="431800" cy="288925"/>
          </a:xfrm>
          <a:prstGeom prst="rightArrow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3688" y="5877272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V</a:t>
            </a:r>
            <a:r>
              <a:rPr kumimoji="1" lang="en-US" altLang="ja-JP" sz="32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BB</a:t>
            </a:r>
            <a:r>
              <a:rPr kumimoji="1"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=V(</a:t>
            </a:r>
            <a:r>
              <a:rPr kumimoji="1" lang="en-US" altLang="ja-JP" sz="32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pom</a:t>
            </a:r>
            <a:r>
              <a:rPr kumimoji="1"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 + </a:t>
            </a:r>
            <a:r>
              <a:rPr kumimoji="1" lang="en-US" altLang="ja-JP" sz="32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3200" baseline="-250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BB</a:t>
            </a:r>
            <a:r>
              <a:rPr kumimoji="1" lang="en-US" altLang="ja-JP" sz="32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[51]*V(PB)</a:t>
            </a:r>
            <a:endParaRPr kumimoji="1" lang="ja-JP" altLang="en-US" sz="32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5868144" y="5661248"/>
            <a:ext cx="576064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724128" y="6453336"/>
            <a:ext cx="108012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6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0" y="47251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006600"/>
                </a:solidFill>
                <a:latin typeface="HGS創英ﾌﾟﾚｾﾞﾝｽEB" pitchFamily="18" charset="-128"/>
                <a:ea typeface="HGS創英ﾌﾟﾚｾﾞﾝｽEB" pitchFamily="18" charset="-128"/>
              </a:rPr>
              <a:t>Pauli-forbidden state in QCM </a:t>
            </a:r>
            <a:r>
              <a:rPr lang="en-US" altLang="ja-JP" sz="2400" dirty="0" smtClean="0">
                <a:solidFill>
                  <a:srgbClr val="006600"/>
                </a:solidFill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 strong repulsion in 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T=3/2 </a:t>
            </a:r>
            <a:r>
              <a:rPr lang="en-US" altLang="ja-JP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3</a:t>
            </a: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S</a:t>
            </a:r>
            <a:r>
              <a:rPr lang="en-US" altLang="ja-JP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1</a:t>
            </a:r>
            <a:r>
              <a:rPr lang="en-US" altLang="ja-JP" sz="2400" dirty="0" smtClean="0">
                <a:solidFill>
                  <a:srgbClr val="0000FF"/>
                </a:solidFill>
                <a:latin typeface="HGS創英ﾌﾟﾚｾﾞﾝｽEB" pitchFamily="18" charset="-128"/>
                <a:ea typeface="HGS創英ﾌﾟﾚｾﾞﾝｽEB" pitchFamily="18" charset="-128"/>
                <a:sym typeface="Wingdings" pitchFamily="2" charset="2"/>
              </a:rPr>
              <a:t> state</a:t>
            </a:r>
            <a:endParaRPr lang="en-US" altLang="ja-JP" sz="2400" dirty="0">
              <a:solidFill>
                <a:srgbClr val="0000FF"/>
              </a:solidFill>
              <a:latin typeface="HGS創英ﾌﾟﾚｾﾞﾝｽEB" pitchFamily="18" charset="-128"/>
              <a:ea typeface="HGS創英ﾌﾟﾚｾﾞﾝｽEB" pitchFamily="18" charset="-128"/>
              <a:sym typeface="Wingdings" pitchFamily="2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39752" y="3068960"/>
            <a:ext cx="576064" cy="288032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203848" y="3429000"/>
            <a:ext cx="576064" cy="288032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587727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8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in neutron matter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6228184" y="5157192"/>
            <a:ext cx="432048" cy="864096"/>
          </a:xfrm>
          <a:prstGeom prst="downArrow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24936" cy="49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067944" y="332656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U</a:t>
            </a:r>
            <a:r>
              <a:rPr kumimoji="1" lang="el-GR" altLang="ja-JP" sz="28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(</a:t>
            </a:r>
            <a:r>
              <a:rPr kumimoji="1" lang="en-US" altLang="ja-JP" sz="28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k</a:t>
            </a:r>
            <a:r>
              <a:rPr kumimoji="1" lang="en-US" altLang="ja-JP" sz="2800" baseline="-25000" dirty="0" err="1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F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6165304"/>
            <a:ext cx="694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Solid      Dashed   :   Contributions from MPP+TBA </a:t>
            </a:r>
            <a:endParaRPr kumimoji="1" lang="ja-JP" altLang="en-US" sz="2400" dirty="0">
              <a:solidFill>
                <a:srgbClr val="C0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1907704" y="6309320"/>
            <a:ext cx="504056" cy="216024"/>
          </a:xfrm>
          <a:prstGeom prst="rightArrow">
            <a:avLst/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75656" y="1556792"/>
            <a:ext cx="5612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Hyperon-mixed Neutron-Star matter</a:t>
            </a:r>
          </a:p>
          <a:p>
            <a:r>
              <a:rPr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 with universal TBR (MPP) 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3933056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ESC08c(YN) + MPP(YNN) +TBA(YNN)</a:t>
            </a:r>
            <a:endParaRPr kumimoji="1" lang="ja-JP" altLang="en-US" sz="2400" dirty="0">
              <a:solidFill>
                <a:srgbClr val="0070C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996952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 of n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+p+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+e+</a:t>
            </a:r>
            <a:r>
              <a:rPr kumimoji="1" lang="el-GR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μ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system</a:t>
            </a:r>
            <a:endParaRPr kumimoji="1" lang="ja-JP" altLang="en-US" sz="24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19731" cy="5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486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36912"/>
            <a:ext cx="70239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16832"/>
            <a:ext cx="5832648" cy="3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835696" y="0"/>
            <a:ext cx="5256584" cy="54868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34281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163818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3800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077072"/>
            <a:ext cx="547794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445224"/>
            <a:ext cx="41633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102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572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195736" y="332656"/>
            <a:ext cx="508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Extended Soft-Core Model (ESC)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90872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D6009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●Two-meson exchange processes are treated explicitly </a:t>
            </a:r>
            <a:endParaRPr lang="ja-JP" altLang="en-US" sz="2000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3688" y="134076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D6009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● Meson-Baryon coupling constants are taken consistently</a:t>
            </a:r>
          </a:p>
          <a:p>
            <a:r>
              <a:rPr lang="en-US" altLang="ja-JP" sz="2000" dirty="0" smtClean="0">
                <a:solidFill>
                  <a:srgbClr val="D6009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with Quark-Pair Creation model</a:t>
            </a:r>
            <a:r>
              <a:rPr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endParaRPr lang="en-US" altLang="ja-JP" sz="2000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6136" y="5733256"/>
            <a:ext cx="1368152" cy="36004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6237312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r</a:t>
            </a:r>
            <a:r>
              <a:rPr kumimoji="1" lang="en-US" altLang="ja-JP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epulsive cores</a:t>
            </a:r>
            <a:endParaRPr kumimoji="1" lang="ja-JP" alt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5189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37955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941168"/>
            <a:ext cx="762133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483768" y="548680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β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-stable  n+p+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matter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04456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10445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283968" y="332656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EOS</a:t>
            </a:r>
            <a:endParaRPr kumimoji="1" lang="ja-JP" altLang="en-US" sz="28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97477" cy="56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87824" y="692696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w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ith EOS of n+p+</a:t>
            </a:r>
            <a:r>
              <a:rPr kumimoji="1" lang="el-GR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Λ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+</a:t>
            </a:r>
            <a:r>
              <a:rPr kumimoji="1" lang="el-GR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Σ</a:t>
            </a:r>
            <a:r>
              <a:rPr kumimoji="1" lang="en-US" altLang="ja-JP" sz="20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matter</a:t>
            </a:r>
            <a:endParaRPr kumimoji="1" lang="ja-JP" altLang="en-US" sz="20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1926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707680"/>
            <a:ext cx="6264695" cy="59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5688632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5856" y="260648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Conclusion</a:t>
            </a:r>
            <a:endParaRPr kumimoji="1" lang="ja-JP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1124744"/>
            <a:ext cx="84604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ESC08c+MPP+TBA model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* MPP strength determined by analysis for 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O+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16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O scattering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* TNA adjusted phenomenologically to reproduce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    E/A(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lang="en-US" altLang="ja-JP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)= -15.8 MeV with </a:t>
            </a:r>
            <a:r>
              <a:rPr lang="el-GR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ρ</a:t>
            </a:r>
            <a:r>
              <a:rPr lang="en-US" altLang="ja-JP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0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= 0.16 fm</a:t>
            </a:r>
            <a:r>
              <a:rPr lang="en-US" altLang="ja-JP" sz="2400" baseline="30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-3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</a:t>
            </a:r>
            <a:r>
              <a:rPr lang="ja-JP" altLang="en-US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* 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Consistent with hypernuclear data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* No ad hoc parameter to stiffen EOS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    BB interactions based on on-Earth experiments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  <a:p>
            <a:r>
              <a:rPr lang="en-US" altLang="ja-JP" sz="2400" dirty="0" err="1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MPa</a:t>
            </a:r>
            <a:r>
              <a:rPr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set including 3- and 4-body repulsions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leads to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massive neutron stars with 2M</a:t>
            </a:r>
            <a:r>
              <a:rPr lang="ja-JP" altLang="en-US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☉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in spite of significant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 softening of EOS by hyperon mixing </a:t>
            </a:r>
            <a:endParaRPr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5373216"/>
            <a:ext cx="6659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MPb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/c including 3-body repulsion </a:t>
            </a:r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leads to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Comparable to or slightly smaller values than 2M</a:t>
            </a:r>
            <a:r>
              <a:rPr lang="ja-JP" altLang="en-US" sz="2400" baseline="-25000" dirty="0" smtClean="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☉</a:t>
            </a:r>
            <a:endParaRPr kumimoji="1" lang="ja-JP" altLang="en-US" sz="2400" dirty="0">
              <a:solidFill>
                <a:srgbClr val="00206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960440" cy="58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39552" y="1484784"/>
            <a:ext cx="200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ポメロンって何？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3429000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何故ポメロン？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4149080"/>
            <a:ext cx="165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SU3 </a:t>
            </a:r>
            <a:r>
              <a:rPr kumimoji="1" lang="ja-JP" altLang="en-US" sz="2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スカラー</a:t>
            </a:r>
            <a:endParaRPr kumimoji="1" lang="en-US" altLang="ja-JP" sz="20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4813"/>
            <a:ext cx="6410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428750"/>
            <a:ext cx="50768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213100"/>
            <a:ext cx="7629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4500563"/>
            <a:ext cx="56657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1071563"/>
            <a:ext cx="2614612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2636838"/>
            <a:ext cx="25796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テキスト ボックス 7"/>
          <p:cNvSpPr txBox="1">
            <a:spLocks noChangeArrowheads="1"/>
          </p:cNvSpPr>
          <p:nvPr/>
        </p:nvSpPr>
        <p:spPr bwMode="auto">
          <a:xfrm>
            <a:off x="1187450" y="1052513"/>
            <a:ext cx="290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206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Lagrangian &amp; Propagator</a:t>
            </a:r>
            <a:r>
              <a:rPr lang="en-US" altLang="ja-JP" sz="2000"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endParaRPr lang="ja-JP" altLang="en-US" sz="200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8441" name="テキスト ボックス 8"/>
          <p:cNvSpPr txBox="1">
            <a:spLocks noChangeArrowheads="1"/>
          </p:cNvSpPr>
          <p:nvPr/>
        </p:nvSpPr>
        <p:spPr bwMode="auto">
          <a:xfrm>
            <a:off x="3059113" y="6092825"/>
            <a:ext cx="3255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Two-body repulsive core</a:t>
            </a:r>
            <a:endParaRPr lang="ja-JP" altLang="en-US" sz="2400" dirty="0">
              <a:solidFill>
                <a:srgbClr val="FF0066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714375"/>
            <a:ext cx="25812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テキスト ボックス 2"/>
          <p:cNvSpPr txBox="1">
            <a:spLocks noChangeArrowheads="1"/>
          </p:cNvSpPr>
          <p:nvPr/>
        </p:nvSpPr>
        <p:spPr bwMode="auto">
          <a:xfrm>
            <a:off x="642938" y="214313"/>
            <a:ext cx="781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Three(Four)-body Potential from the Triple(Quadruple)-</a:t>
            </a:r>
            <a:r>
              <a:rPr lang="en-US" altLang="ja-JP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pomeron</a:t>
            </a:r>
            <a:r>
              <a:rPr lang="en-US" altLang="ja-JP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 vertex</a:t>
            </a:r>
            <a:endParaRPr lang="ja-JP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81075"/>
            <a:ext cx="39290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286000"/>
            <a:ext cx="7096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3143250"/>
            <a:ext cx="6600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09120"/>
            <a:ext cx="7848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8143875" y="4786313"/>
            <a:ext cx="500063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028384" y="5661248"/>
            <a:ext cx="642937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1557338"/>
            <a:ext cx="3325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左大かっこ 10"/>
          <p:cNvSpPr/>
          <p:nvPr/>
        </p:nvSpPr>
        <p:spPr>
          <a:xfrm>
            <a:off x="1763713" y="1700213"/>
            <a:ext cx="71437" cy="504825"/>
          </a:xfrm>
          <a:prstGeom prst="lef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右大かっこ 12"/>
          <p:cNvSpPr/>
          <p:nvPr/>
        </p:nvSpPr>
        <p:spPr>
          <a:xfrm>
            <a:off x="5148263" y="1700213"/>
            <a:ext cx="46037" cy="504825"/>
          </a:xfrm>
          <a:prstGeom prst="righ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87675" y="1125538"/>
            <a:ext cx="504825" cy="4318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348038" y="1700213"/>
            <a:ext cx="576262" cy="36036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71" name="テキスト ボックス 15"/>
          <p:cNvSpPr txBox="1">
            <a:spLocks noChangeArrowheads="1"/>
          </p:cNvSpPr>
          <p:nvPr/>
        </p:nvSpPr>
        <p:spPr bwMode="auto">
          <a:xfrm>
            <a:off x="755576" y="6165304"/>
            <a:ext cx="8000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Three- and Four-body </a:t>
            </a:r>
            <a:r>
              <a:rPr lang="en-US" altLang="ja-JP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repulsions with parameters g</a:t>
            </a:r>
            <a:r>
              <a:rPr lang="en-US" altLang="ja-JP" sz="2400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3P</a:t>
            </a:r>
            <a:r>
              <a:rPr lang="en-US" altLang="ja-JP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 &amp; g</a:t>
            </a:r>
            <a:r>
              <a:rPr lang="en-US" altLang="ja-JP" sz="2400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itchFamily="18" charset="-128"/>
                <a:ea typeface="HGP創英ﾌﾟﾚｾﾞﾝｽEB" pitchFamily="18" charset="-128"/>
              </a:rPr>
              <a:t>4P</a:t>
            </a:r>
            <a:endParaRPr lang="ja-JP" altLang="en-US" sz="2400" baseline="-25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1613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60864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3491880" y="4581128"/>
            <a:ext cx="574675" cy="36036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5732463"/>
            <a:ext cx="4929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左大かっこ 5"/>
          <p:cNvSpPr/>
          <p:nvPr/>
        </p:nvSpPr>
        <p:spPr>
          <a:xfrm>
            <a:off x="2843213" y="5661025"/>
            <a:ext cx="144462" cy="936625"/>
          </a:xfrm>
          <a:prstGeom prst="lef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右大かっこ 6"/>
          <p:cNvSpPr/>
          <p:nvPr/>
        </p:nvSpPr>
        <p:spPr>
          <a:xfrm>
            <a:off x="7885113" y="5661025"/>
            <a:ext cx="71437" cy="863600"/>
          </a:xfrm>
          <a:prstGeom prst="righ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563938" y="5732463"/>
            <a:ext cx="574675" cy="3619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5157192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密度依存</a:t>
            </a:r>
            <a:r>
              <a:rPr kumimoji="1" lang="en-US" altLang="ja-JP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2</a:t>
            </a:r>
            <a:r>
              <a:rPr kumimoji="1" lang="ja-JP" altLang="en-US" sz="2000" dirty="0" smtClean="0">
                <a:solidFill>
                  <a:srgbClr val="0066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体力</a:t>
            </a:r>
            <a:endParaRPr kumimoji="1" lang="ja-JP" altLang="en-US" sz="2000" dirty="0">
              <a:solidFill>
                <a:srgbClr val="0066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7544" y="5157192"/>
            <a:ext cx="1872208" cy="4320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1"/>
          <p:cNvSpPr txBox="1">
            <a:spLocks noChangeArrowheads="1"/>
          </p:cNvSpPr>
          <p:nvPr/>
        </p:nvSpPr>
        <p:spPr bwMode="auto">
          <a:xfrm>
            <a:off x="2339975" y="333375"/>
            <a:ext cx="3496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Estimation </a:t>
            </a:r>
            <a:r>
              <a:rPr lang="en-US" altLang="ja-JP" sz="2400" dirty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of g</a:t>
            </a:r>
            <a:r>
              <a:rPr lang="en-US" altLang="ja-JP" sz="2400" baseline="-25000" dirty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3P</a:t>
            </a:r>
            <a:r>
              <a:rPr lang="en-US" altLang="ja-JP" sz="2400" dirty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 and g</a:t>
            </a:r>
            <a:r>
              <a:rPr lang="en-US" altLang="ja-JP" sz="2400" baseline="-25000" dirty="0">
                <a:solidFill>
                  <a:srgbClr val="7030A0"/>
                </a:solidFill>
                <a:latin typeface="HGP創英ﾌﾟﾚｾﾞﾝｽEB" pitchFamily="18" charset="-128"/>
                <a:ea typeface="HGP創英ﾌﾟﾚｾﾞﾝｽEB" pitchFamily="18" charset="-128"/>
                <a:cs typeface="Arial" charset="0"/>
              </a:rPr>
              <a:t>4P</a:t>
            </a:r>
            <a:endParaRPr lang="ja-JP" altLang="en-US" sz="2400" baseline="-25000" dirty="0">
              <a:solidFill>
                <a:srgbClr val="7030A0"/>
              </a:solidFill>
              <a:latin typeface="HGP創英ﾌﾟﾚｾﾞﾝｽEB" pitchFamily="18" charset="-128"/>
              <a:ea typeface="HGP創英ﾌﾟﾚｾﾞﾝｽEB" pitchFamily="18" charset="-128"/>
              <a:cs typeface="Arial" charset="0"/>
            </a:endParaRPr>
          </a:p>
        </p:txBody>
      </p:sp>
      <p:sp>
        <p:nvSpPr>
          <p:cNvPr id="22531" name="テキスト ボックス 2"/>
          <p:cNvSpPr txBox="1">
            <a:spLocks noChangeArrowheads="1"/>
          </p:cNvSpPr>
          <p:nvPr/>
        </p:nvSpPr>
        <p:spPr bwMode="auto">
          <a:xfrm>
            <a:off x="971600" y="1124744"/>
            <a:ext cx="70580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For  pair- &amp; triple-</a:t>
            </a:r>
            <a:r>
              <a:rPr lang="en-US" altLang="ja-JP" sz="2000" dirty="0" err="1">
                <a:solidFill>
                  <a:srgbClr val="002060"/>
                </a:solidFill>
              </a:rPr>
              <a:t>pomeron</a:t>
            </a:r>
            <a:r>
              <a:rPr lang="en-US" altLang="ja-JP" sz="2000" dirty="0">
                <a:solidFill>
                  <a:srgbClr val="002060"/>
                </a:solidFill>
              </a:rPr>
              <a:t> residues </a:t>
            </a:r>
            <a:r>
              <a:rPr lang="el-GR" altLang="ja-JP" sz="2000" dirty="0">
                <a:solidFill>
                  <a:srgbClr val="002060"/>
                </a:solidFill>
              </a:rPr>
              <a:t>γ</a:t>
            </a:r>
            <a:r>
              <a:rPr lang="en-US" altLang="ja-JP" sz="2000" baseline="-25000" dirty="0">
                <a:solidFill>
                  <a:srgbClr val="002060"/>
                </a:solidFill>
              </a:rPr>
              <a:t>0</a:t>
            </a:r>
            <a:r>
              <a:rPr lang="en-US" altLang="ja-JP" sz="2000" dirty="0">
                <a:solidFill>
                  <a:srgbClr val="002060"/>
                </a:solidFill>
              </a:rPr>
              <a:t>(t) &amp; r</a:t>
            </a:r>
            <a:r>
              <a:rPr lang="en-US" altLang="ja-JP" sz="2000" baseline="-25000" dirty="0">
                <a:solidFill>
                  <a:srgbClr val="002060"/>
                </a:solidFill>
              </a:rPr>
              <a:t>0</a:t>
            </a:r>
            <a:r>
              <a:rPr lang="en-US" altLang="ja-JP" sz="2000" dirty="0">
                <a:solidFill>
                  <a:srgbClr val="002060"/>
                </a:solidFill>
              </a:rPr>
              <a:t>(t)</a:t>
            </a:r>
          </a:p>
          <a:p>
            <a:endParaRPr lang="en-US" altLang="ja-JP" sz="1400" dirty="0">
              <a:solidFill>
                <a:srgbClr val="002060"/>
              </a:solidFill>
            </a:endParaRPr>
          </a:p>
          <a:p>
            <a:r>
              <a:rPr lang="en-US" altLang="ja-JP" sz="2000" dirty="0" err="1">
                <a:solidFill>
                  <a:srgbClr val="002060"/>
                </a:solidFill>
              </a:rPr>
              <a:t>g</a:t>
            </a:r>
            <a:r>
              <a:rPr lang="en-US" altLang="ja-JP" sz="2000" baseline="-25000" dirty="0" err="1">
                <a:solidFill>
                  <a:srgbClr val="002060"/>
                </a:solidFill>
              </a:rPr>
              <a:t>P</a:t>
            </a:r>
            <a:r>
              <a:rPr lang="en-US" altLang="ja-JP" sz="2000" dirty="0">
                <a:solidFill>
                  <a:srgbClr val="002060"/>
                </a:solidFill>
              </a:rPr>
              <a:t>=</a:t>
            </a:r>
            <a:r>
              <a:rPr lang="el-GR" altLang="ja-JP" sz="2000" dirty="0">
                <a:solidFill>
                  <a:srgbClr val="002060"/>
                </a:solidFill>
              </a:rPr>
              <a:t>γ</a:t>
            </a:r>
            <a:r>
              <a:rPr lang="en-US" altLang="ja-JP" sz="2000" baseline="-25000" dirty="0">
                <a:solidFill>
                  <a:srgbClr val="002060"/>
                </a:solidFill>
              </a:rPr>
              <a:t>0</a:t>
            </a:r>
            <a:r>
              <a:rPr lang="en-US" altLang="ja-JP" sz="2000" dirty="0">
                <a:solidFill>
                  <a:srgbClr val="002060"/>
                </a:solidFill>
              </a:rPr>
              <a:t>(0) (s/</a:t>
            </a:r>
            <a:r>
              <a:rPr lang="el-GR" altLang="ja-JP" sz="2000" dirty="0">
                <a:solidFill>
                  <a:srgbClr val="002060"/>
                </a:solidFill>
              </a:rPr>
              <a:t>Μ</a:t>
            </a:r>
            <a:r>
              <a:rPr lang="en-US" altLang="ja-JP" sz="2000" baseline="30000" dirty="0">
                <a:solidFill>
                  <a:srgbClr val="002060"/>
                </a:solidFill>
              </a:rPr>
              <a:t>2</a:t>
            </a:r>
            <a:r>
              <a:rPr lang="en-US" altLang="ja-JP" sz="2000" dirty="0">
                <a:solidFill>
                  <a:srgbClr val="002060"/>
                </a:solidFill>
              </a:rPr>
              <a:t>)</a:t>
            </a:r>
            <a:r>
              <a:rPr lang="el-GR" altLang="ja-JP" sz="2000" baseline="30000" dirty="0">
                <a:solidFill>
                  <a:srgbClr val="002060"/>
                </a:solidFill>
              </a:rPr>
              <a:t>α</a:t>
            </a:r>
            <a:r>
              <a:rPr lang="en-US" altLang="ja-JP" sz="1400" baseline="30000" dirty="0">
                <a:solidFill>
                  <a:srgbClr val="002060"/>
                </a:solidFill>
              </a:rPr>
              <a:t>P</a:t>
            </a:r>
            <a:r>
              <a:rPr lang="en-US" altLang="ja-JP" sz="2000" baseline="30000" dirty="0">
                <a:solidFill>
                  <a:srgbClr val="002060"/>
                </a:solidFill>
              </a:rPr>
              <a:t>(0) /2 </a:t>
            </a:r>
            <a:r>
              <a:rPr lang="en-US" altLang="ja-JP" sz="2000" dirty="0">
                <a:solidFill>
                  <a:srgbClr val="002060"/>
                </a:solidFill>
              </a:rPr>
              <a:t>   g</a:t>
            </a:r>
            <a:r>
              <a:rPr lang="en-US" altLang="ja-JP" sz="2000" baseline="-25000" dirty="0">
                <a:solidFill>
                  <a:srgbClr val="002060"/>
                </a:solidFill>
              </a:rPr>
              <a:t>3P</a:t>
            </a:r>
            <a:r>
              <a:rPr lang="en-US" altLang="ja-JP" sz="2000" dirty="0">
                <a:solidFill>
                  <a:srgbClr val="002060"/>
                </a:solidFill>
              </a:rPr>
              <a:t>=r</a:t>
            </a:r>
            <a:r>
              <a:rPr lang="en-US" altLang="ja-JP" sz="2000" baseline="-25000" dirty="0">
                <a:solidFill>
                  <a:srgbClr val="002060"/>
                </a:solidFill>
              </a:rPr>
              <a:t>0</a:t>
            </a:r>
            <a:r>
              <a:rPr lang="en-US" altLang="ja-JP" sz="2000" dirty="0">
                <a:solidFill>
                  <a:srgbClr val="002060"/>
                </a:solidFill>
              </a:rPr>
              <a:t>(0) (s/</a:t>
            </a:r>
            <a:r>
              <a:rPr lang="el-GR" altLang="ja-JP" sz="2000" dirty="0">
                <a:solidFill>
                  <a:srgbClr val="002060"/>
                </a:solidFill>
              </a:rPr>
              <a:t>Μ</a:t>
            </a:r>
            <a:r>
              <a:rPr lang="en-US" altLang="ja-JP" sz="2000" baseline="30000" dirty="0">
                <a:solidFill>
                  <a:srgbClr val="002060"/>
                </a:solidFill>
              </a:rPr>
              <a:t>2</a:t>
            </a:r>
            <a:r>
              <a:rPr lang="en-US" altLang="ja-JP" sz="2000" dirty="0">
                <a:solidFill>
                  <a:srgbClr val="002060"/>
                </a:solidFill>
              </a:rPr>
              <a:t>)</a:t>
            </a:r>
            <a:r>
              <a:rPr lang="en-US" altLang="ja-JP" sz="2000" baseline="30000" dirty="0">
                <a:solidFill>
                  <a:srgbClr val="002060"/>
                </a:solidFill>
              </a:rPr>
              <a:t>3</a:t>
            </a:r>
            <a:r>
              <a:rPr lang="el-GR" altLang="ja-JP" sz="2000" baseline="30000" dirty="0">
                <a:solidFill>
                  <a:srgbClr val="002060"/>
                </a:solidFill>
              </a:rPr>
              <a:t>α</a:t>
            </a:r>
            <a:r>
              <a:rPr lang="en-US" altLang="ja-JP" sz="1400" baseline="30000" dirty="0">
                <a:solidFill>
                  <a:srgbClr val="002060"/>
                </a:solidFill>
              </a:rPr>
              <a:t>P</a:t>
            </a:r>
            <a:r>
              <a:rPr lang="en-US" altLang="ja-JP" sz="2000" baseline="30000" dirty="0">
                <a:solidFill>
                  <a:srgbClr val="002060"/>
                </a:solidFill>
              </a:rPr>
              <a:t>(0)/2</a:t>
            </a:r>
          </a:p>
          <a:p>
            <a:endParaRPr lang="en-US" altLang="ja-JP" sz="1400" dirty="0">
              <a:solidFill>
                <a:srgbClr val="002060"/>
              </a:solidFill>
            </a:endParaRPr>
          </a:p>
          <a:p>
            <a:r>
              <a:rPr lang="en-US" altLang="ja-JP" sz="2000" dirty="0">
                <a:solidFill>
                  <a:srgbClr val="002060"/>
                </a:solidFill>
              </a:rPr>
              <a:t>For  s 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≈ (6 - 8) </a:t>
            </a:r>
            <a:r>
              <a:rPr lang="el-GR" altLang="ja-JP" sz="2000" dirty="0">
                <a:solidFill>
                  <a:srgbClr val="002060"/>
                </a:solidFill>
                <a:cs typeface="Arial" charset="0"/>
              </a:rPr>
              <a:t>Μ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2, </a:t>
            </a:r>
            <a:r>
              <a:rPr lang="el-GR" altLang="ja-JP" sz="2000" dirty="0">
                <a:solidFill>
                  <a:srgbClr val="002060"/>
                </a:solidFill>
                <a:cs typeface="Arial" charset="0"/>
              </a:rPr>
              <a:t>α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P(0) ≈ 1</a:t>
            </a:r>
          </a:p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g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3P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US" altLang="ja-JP" sz="2000" dirty="0" err="1">
                <a:solidFill>
                  <a:srgbClr val="002060"/>
                </a:solidFill>
                <a:cs typeface="Arial" charset="0"/>
              </a:rPr>
              <a:t>g</a:t>
            </a:r>
            <a:r>
              <a:rPr lang="en-US" altLang="ja-JP" sz="2000" baseline="-25000" dirty="0" err="1">
                <a:solidFill>
                  <a:srgbClr val="002060"/>
                </a:solidFill>
                <a:cs typeface="Arial" charset="0"/>
              </a:rPr>
              <a:t>P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 ≈ (6 - 8) r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(0)/</a:t>
            </a:r>
            <a:r>
              <a:rPr lang="el-GR" altLang="ja-JP" sz="2000" dirty="0">
                <a:solidFill>
                  <a:srgbClr val="002060"/>
                </a:solidFill>
                <a:cs typeface="Arial" charset="0"/>
              </a:rPr>
              <a:t>γ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(0)</a:t>
            </a:r>
          </a:p>
          <a:p>
            <a:endParaRPr lang="en-US" altLang="ja-JP" sz="1400" dirty="0">
              <a:solidFill>
                <a:srgbClr val="002060"/>
              </a:solidFill>
              <a:cs typeface="Arial" charset="0"/>
            </a:endParaRPr>
          </a:p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From  r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(0)/</a:t>
            </a:r>
            <a:r>
              <a:rPr lang="el-GR" altLang="ja-JP" sz="2000" dirty="0">
                <a:solidFill>
                  <a:srgbClr val="002060"/>
                </a:solidFill>
                <a:cs typeface="Arial" charset="0"/>
              </a:rPr>
              <a:t>γ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(0) = 1/40  (Kaidalov et al.) </a:t>
            </a:r>
          </a:p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g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3P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US" altLang="ja-JP" sz="2000" dirty="0" err="1">
                <a:solidFill>
                  <a:srgbClr val="002060"/>
                </a:solidFill>
                <a:cs typeface="Arial" charset="0"/>
              </a:rPr>
              <a:t>g</a:t>
            </a:r>
            <a:r>
              <a:rPr lang="en-US" altLang="ja-JP" sz="2000" baseline="-25000" dirty="0" err="1">
                <a:solidFill>
                  <a:srgbClr val="002060"/>
                </a:solidFill>
                <a:cs typeface="Arial" charset="0"/>
              </a:rPr>
              <a:t>P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 ≈ 0.15 – 0.20</a:t>
            </a:r>
          </a:p>
          <a:p>
            <a:endParaRPr lang="en-US" altLang="ja-JP" sz="1400" dirty="0">
              <a:solidFill>
                <a:srgbClr val="002060"/>
              </a:solidFill>
              <a:cs typeface="Arial" charset="0"/>
            </a:endParaRPr>
          </a:p>
          <a:p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For  </a:t>
            </a:r>
            <a:r>
              <a:rPr lang="en-US" altLang="ja-JP" sz="2000" dirty="0" err="1">
                <a:solidFill>
                  <a:srgbClr val="002060"/>
                </a:solidFill>
                <a:cs typeface="Arial" charset="0"/>
              </a:rPr>
              <a:t>g</a:t>
            </a:r>
            <a:r>
              <a:rPr lang="en-US" altLang="ja-JP" sz="2000" baseline="-25000" dirty="0" err="1">
                <a:solidFill>
                  <a:srgbClr val="002060"/>
                </a:solidFill>
                <a:cs typeface="Arial" charset="0"/>
              </a:rPr>
              <a:t>P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US" altLang="ja-JP" sz="2000" dirty="0" err="1">
                <a:solidFill>
                  <a:srgbClr val="002060"/>
                </a:solidFill>
                <a:cs typeface="Arial" charset="0"/>
              </a:rPr>
              <a:t>sqr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(4</a:t>
            </a:r>
            <a:r>
              <a:rPr lang="el-GR" altLang="ja-JP" sz="2000" dirty="0">
                <a:solidFill>
                  <a:srgbClr val="002060"/>
                </a:solidFill>
                <a:cs typeface="Arial" charset="0"/>
              </a:rPr>
              <a:t>π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) = 3.67,  g</a:t>
            </a:r>
            <a:r>
              <a:rPr lang="en-US" altLang="ja-JP" sz="2000" baseline="-25000" dirty="0">
                <a:solidFill>
                  <a:srgbClr val="002060"/>
                </a:solidFill>
                <a:cs typeface="Arial" charset="0"/>
              </a:rPr>
              <a:t>3P </a:t>
            </a:r>
            <a:r>
              <a:rPr lang="en-US" altLang="ja-JP" sz="2000" dirty="0">
                <a:solidFill>
                  <a:srgbClr val="002060"/>
                </a:solidFill>
                <a:cs typeface="Arial" charset="0"/>
              </a:rPr>
              <a:t>≈ 1.95 – 2.6   </a:t>
            </a:r>
          </a:p>
          <a:p>
            <a:endParaRPr lang="en-US" altLang="ja-JP" sz="2000" dirty="0">
              <a:solidFill>
                <a:srgbClr val="002060"/>
              </a:solidFill>
              <a:cs typeface="Arial" charset="0"/>
            </a:endParaRPr>
          </a:p>
          <a:p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In Reggeon field theory</a:t>
            </a:r>
          </a:p>
          <a:p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g</a:t>
            </a:r>
            <a:r>
              <a:rPr lang="en-US" altLang="ja-JP" sz="2000" baseline="-25000" dirty="0">
                <a:solidFill>
                  <a:srgbClr val="006600"/>
                </a:solidFill>
                <a:cs typeface="Arial" charset="0"/>
              </a:rPr>
              <a:t>4P</a:t>
            </a:r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= -4g</a:t>
            </a:r>
            <a:r>
              <a:rPr lang="en-US" altLang="ja-JP" sz="2000" baseline="-25000" dirty="0">
                <a:solidFill>
                  <a:srgbClr val="006600"/>
                </a:solidFill>
                <a:cs typeface="Arial" charset="0"/>
              </a:rPr>
              <a:t>3P</a:t>
            </a:r>
            <a:r>
              <a:rPr lang="en-US" altLang="ja-JP" sz="2000" baseline="30000" dirty="0">
                <a:solidFill>
                  <a:srgbClr val="006600"/>
                </a:solidFill>
                <a:cs typeface="Arial" charset="0"/>
              </a:rPr>
              <a:t>2</a:t>
            </a:r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/</a:t>
            </a:r>
            <a:r>
              <a:rPr lang="el-GR" altLang="ja-JP" sz="2000" dirty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 ≈ (8.8 – 60) g</a:t>
            </a:r>
            <a:r>
              <a:rPr lang="en-US" altLang="ja-JP" sz="2000" baseline="-25000" dirty="0">
                <a:solidFill>
                  <a:srgbClr val="006600"/>
                </a:solidFill>
                <a:cs typeface="Arial" charset="0"/>
              </a:rPr>
              <a:t>3P</a:t>
            </a:r>
            <a:r>
              <a:rPr lang="en-US" altLang="ja-JP" sz="2000" baseline="30000" dirty="0">
                <a:solidFill>
                  <a:srgbClr val="006600"/>
                </a:solidFill>
                <a:cs typeface="Arial" charset="0"/>
              </a:rPr>
              <a:t>2</a:t>
            </a:r>
            <a:r>
              <a:rPr lang="en-US" altLang="ja-JP" sz="2000" dirty="0">
                <a:solidFill>
                  <a:srgbClr val="006600"/>
                </a:solidFill>
                <a:cs typeface="Arial" charset="0"/>
              </a:rPr>
              <a:t>  </a:t>
            </a:r>
            <a:r>
              <a:rPr lang="en-US" altLang="ja-JP" sz="2000" dirty="0" smtClean="0">
                <a:solidFill>
                  <a:srgbClr val="006600"/>
                </a:solidFill>
                <a:cs typeface="Arial" charset="0"/>
              </a:rPr>
              <a:t> 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  <a:cs typeface="Arial" charset="0"/>
              </a:rPr>
              <a:t>g</a:t>
            </a:r>
            <a:r>
              <a:rPr lang="en-US" altLang="ja-JP" sz="2400" baseline="-25000" dirty="0" smtClean="0">
                <a:solidFill>
                  <a:srgbClr val="C00000"/>
                </a:solidFill>
                <a:cs typeface="Arial" charset="0"/>
              </a:rPr>
              <a:t>4P</a:t>
            </a:r>
            <a:r>
              <a:rPr lang="en-US" altLang="ja-JP" sz="2400" dirty="0" smtClean="0">
                <a:solidFill>
                  <a:srgbClr val="C00000"/>
                </a:solidFill>
                <a:cs typeface="Arial" charset="0"/>
              </a:rPr>
              <a:t>/g</a:t>
            </a:r>
            <a:r>
              <a:rPr lang="en-US" altLang="ja-JP" sz="2400" baseline="-25000" dirty="0" smtClean="0">
                <a:solidFill>
                  <a:srgbClr val="C00000"/>
                </a:solidFill>
                <a:cs typeface="Arial" charset="0"/>
              </a:rPr>
              <a:t>3P</a:t>
            </a:r>
            <a:r>
              <a:rPr lang="en-US" altLang="ja-JP" sz="2400" dirty="0" smtClean="0">
                <a:solidFill>
                  <a:srgbClr val="C00000"/>
                </a:solidFill>
                <a:cs typeface="Arial" charset="0"/>
              </a:rPr>
              <a:t> ≈ 20 – 160    for g</a:t>
            </a:r>
            <a:r>
              <a:rPr lang="en-US" altLang="ja-JP" sz="2400" baseline="-25000" dirty="0" smtClean="0">
                <a:solidFill>
                  <a:srgbClr val="C00000"/>
                </a:solidFill>
                <a:cs typeface="Arial" charset="0"/>
              </a:rPr>
              <a:t>3P</a:t>
            </a:r>
            <a:r>
              <a:rPr lang="en-US" altLang="ja-JP" sz="2400" dirty="0" smtClean="0">
                <a:solidFill>
                  <a:srgbClr val="C00000"/>
                </a:solidFill>
                <a:cs typeface="Arial" charset="0"/>
              </a:rPr>
              <a:t>=2.64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771800" cy="21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5488832" y="4365104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Kaidalov et al., N.P. B75(1974) 471</a:t>
            </a:r>
            <a:endParaRPr lang="ja-JP" altLang="en-US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15653</TotalTime>
  <Words>1176</Words>
  <Application>Microsoft Office PowerPoint</Application>
  <PresentationFormat>画面に合わせる (4:3)</PresentationFormat>
  <Paragraphs>222</Paragraphs>
  <Slides>46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46</vt:i4>
      </vt:variant>
    </vt:vector>
  </HeadingPairs>
  <TitlesOfParts>
    <vt:vector size="49" baseType="lpstr">
      <vt:lpstr>Office テーマ</vt:lpstr>
      <vt:lpstr>数式</vt:lpstr>
      <vt:lpstr>ビットマップ イメージ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Tsuru</dc:creator>
  <cp:lastModifiedBy>Tsuru</cp:lastModifiedBy>
  <cp:revision>190</cp:revision>
  <dcterms:created xsi:type="dcterms:W3CDTF">2013-07-02T12:56:27Z</dcterms:created>
  <dcterms:modified xsi:type="dcterms:W3CDTF">2014-03-04T07:45:06Z</dcterms:modified>
</cp:coreProperties>
</file>