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9"/>
  </p:notesMasterIdLst>
  <p:handoutMasterIdLst>
    <p:handoutMasterId r:id="rId30"/>
  </p:handoutMasterIdLst>
  <p:sldIdLst>
    <p:sldId id="256" r:id="rId2"/>
    <p:sldId id="288" r:id="rId3"/>
    <p:sldId id="272" r:id="rId4"/>
    <p:sldId id="273" r:id="rId5"/>
    <p:sldId id="274" r:id="rId6"/>
    <p:sldId id="275" r:id="rId7"/>
    <p:sldId id="295" r:id="rId8"/>
    <p:sldId id="279" r:id="rId9"/>
    <p:sldId id="276" r:id="rId10"/>
    <p:sldId id="289" r:id="rId11"/>
    <p:sldId id="291" r:id="rId12"/>
    <p:sldId id="292" r:id="rId13"/>
    <p:sldId id="290" r:id="rId14"/>
    <p:sldId id="293" r:id="rId15"/>
    <p:sldId id="278" r:id="rId16"/>
    <p:sldId id="277" r:id="rId17"/>
    <p:sldId id="280" r:id="rId18"/>
    <p:sldId id="261" r:id="rId19"/>
    <p:sldId id="281" r:id="rId20"/>
    <p:sldId id="284" r:id="rId21"/>
    <p:sldId id="285" r:id="rId22"/>
    <p:sldId id="296" r:id="rId23"/>
    <p:sldId id="297" r:id="rId24"/>
    <p:sldId id="298" r:id="rId25"/>
    <p:sldId id="282" r:id="rId26"/>
    <p:sldId id="286" r:id="rId27"/>
    <p:sldId id="287" r:id="rId28"/>
  </p:sldIdLst>
  <p:sldSz cx="9144000" cy="6858000" type="screen4x3"/>
  <p:notesSz cx="9926638" cy="679767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to" initials="g" lastIdx="0" clrIdx="0">
    <p:extLst>
      <p:ext uri="{19B8F6BF-5375-455C-9EA6-DF929625EA0E}">
        <p15:presenceInfo xmlns:p15="http://schemas.microsoft.com/office/powerpoint/2012/main" userId="got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87" autoAdjust="0"/>
    <p:restoredTop sz="86441" autoAdjust="0"/>
  </p:normalViewPr>
  <p:slideViewPr>
    <p:cSldViewPr showGuides="1">
      <p:cViewPr varScale="1">
        <p:scale>
          <a:sx n="77" d="100"/>
          <a:sy n="77" d="100"/>
        </p:scale>
        <p:origin x="1056" y="58"/>
      </p:cViewPr>
      <p:guideLst>
        <p:guide orient="horz" pos="2160"/>
        <p:guide pos="2880"/>
      </p:guideLst>
    </p:cSldViewPr>
  </p:slideViewPr>
  <p:outlineViewPr>
    <p:cViewPr>
      <p:scale>
        <a:sx n="33" d="100"/>
        <a:sy n="33" d="100"/>
      </p:scale>
      <p:origin x="0" y="-30523"/>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png"/><Relationship Id="rId4" Type="http://schemas.openxmlformats.org/officeDocument/2006/relationships/image" Target="../media/image5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1696" y="0"/>
            <a:ext cx="4302625" cy="340265"/>
          </a:xfrm>
          <a:prstGeom prst="rect">
            <a:avLst/>
          </a:prstGeom>
        </p:spPr>
        <p:txBody>
          <a:bodyPr vert="horz" lIns="91440" tIns="45720" rIns="91440" bIns="45720" rtlCol="0"/>
          <a:lstStyle>
            <a:lvl1pPr algn="r">
              <a:defRPr sz="1200"/>
            </a:lvl1pPr>
          </a:lstStyle>
          <a:p>
            <a:fld id="{18F7E390-2531-4AD4-9975-2934ABA2FEB8}" type="datetimeFigureOut">
              <a:rPr kumimoji="1" lang="ja-JP" altLang="en-US" smtClean="0"/>
              <a:t>2014/2/4</a:t>
            </a:fld>
            <a:endParaRPr kumimoji="1" lang="ja-JP" altLang="en-US"/>
          </a:p>
        </p:txBody>
      </p:sp>
      <p:sp>
        <p:nvSpPr>
          <p:cNvPr id="4" name="フッター プレースホルダー 3"/>
          <p:cNvSpPr>
            <a:spLocks noGrp="1"/>
          </p:cNvSpPr>
          <p:nvPr>
            <p:ph type="ftr" sz="quarter" idx="2"/>
          </p:nvPr>
        </p:nvSpPr>
        <p:spPr>
          <a:xfrm>
            <a:off x="0" y="6457410"/>
            <a:ext cx="4302625" cy="34026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1696" y="6457410"/>
            <a:ext cx="4302625" cy="340265"/>
          </a:xfrm>
          <a:prstGeom prst="rect">
            <a:avLst/>
          </a:prstGeom>
        </p:spPr>
        <p:txBody>
          <a:bodyPr vert="horz" lIns="91440" tIns="45720" rIns="91440" bIns="45720" rtlCol="0" anchor="b"/>
          <a:lstStyle>
            <a:lvl1pPr algn="r">
              <a:defRPr sz="1200"/>
            </a:lvl1pPr>
          </a:lstStyle>
          <a:p>
            <a:fld id="{C067E902-63BC-4187-9DE9-42054F51C9D6}" type="slidenum">
              <a:rPr kumimoji="1" lang="ja-JP" altLang="en-US" smtClean="0"/>
              <a:t>‹#›</a:t>
            </a:fld>
            <a:endParaRPr kumimoji="1" lang="ja-JP" altLang="en-US"/>
          </a:p>
        </p:txBody>
      </p:sp>
    </p:spTree>
    <p:extLst>
      <p:ext uri="{BB962C8B-B14F-4D97-AF65-F5344CB8AC3E}">
        <p14:creationId xmlns:p14="http://schemas.microsoft.com/office/powerpoint/2010/main" val="670595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2799" y="0"/>
            <a:ext cx="4301543" cy="341064"/>
          </a:xfrm>
          <a:prstGeom prst="rect">
            <a:avLst/>
          </a:prstGeom>
        </p:spPr>
        <p:txBody>
          <a:bodyPr vert="horz" lIns="91440" tIns="45720" rIns="91440" bIns="45720" rtlCol="0"/>
          <a:lstStyle>
            <a:lvl1pPr algn="r">
              <a:defRPr sz="1200"/>
            </a:lvl1pPr>
          </a:lstStyle>
          <a:p>
            <a:fld id="{65CA0400-B7C4-4F6D-A238-0CDBD045939B}" type="datetimeFigureOut">
              <a:rPr kumimoji="1" lang="ja-JP" altLang="en-US" smtClean="0"/>
              <a:t>2014/2/4</a:t>
            </a:fld>
            <a:endParaRPr kumimoji="1" lang="ja-JP" altLang="en-US"/>
          </a:p>
        </p:txBody>
      </p:sp>
      <p:sp>
        <p:nvSpPr>
          <p:cNvPr id="4" name="スライド イメージ プレースホルダー 3"/>
          <p:cNvSpPr>
            <a:spLocks noGrp="1" noRot="1" noChangeAspect="1"/>
          </p:cNvSpPr>
          <p:nvPr>
            <p:ph type="sldImg" idx="2"/>
          </p:nvPr>
        </p:nvSpPr>
        <p:spPr>
          <a:xfrm>
            <a:off x="3435350" y="850900"/>
            <a:ext cx="3055938" cy="22923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6456612"/>
            <a:ext cx="4301543" cy="341064"/>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2799" y="6456612"/>
            <a:ext cx="4301543" cy="341064"/>
          </a:xfrm>
          <a:prstGeom prst="rect">
            <a:avLst/>
          </a:prstGeom>
        </p:spPr>
        <p:txBody>
          <a:bodyPr vert="horz" lIns="91440" tIns="45720" rIns="91440" bIns="45720" rtlCol="0" anchor="b"/>
          <a:lstStyle>
            <a:lvl1pPr algn="r">
              <a:defRPr sz="1200"/>
            </a:lvl1pPr>
          </a:lstStyle>
          <a:p>
            <a:fld id="{A3A2DFCD-9694-458A-871A-CFB3F3CE9E7E}" type="slidenum">
              <a:rPr kumimoji="1" lang="ja-JP" altLang="en-US" smtClean="0"/>
              <a:t>‹#›</a:t>
            </a:fld>
            <a:endParaRPr kumimoji="1" lang="ja-JP" altLang="en-US"/>
          </a:p>
        </p:txBody>
      </p:sp>
    </p:spTree>
    <p:extLst>
      <p:ext uri="{BB962C8B-B14F-4D97-AF65-F5344CB8AC3E}">
        <p14:creationId xmlns:p14="http://schemas.microsoft.com/office/powerpoint/2010/main" val="37434540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3A2DFCD-9694-458A-871A-CFB3F3CE9E7E}" type="slidenum">
              <a:rPr kumimoji="1" lang="ja-JP" altLang="en-US" smtClean="0"/>
              <a:t>1</a:t>
            </a:fld>
            <a:endParaRPr kumimoji="1" lang="ja-JP" altLang="en-US"/>
          </a:p>
        </p:txBody>
      </p:sp>
    </p:spTree>
    <p:extLst>
      <p:ext uri="{BB962C8B-B14F-4D97-AF65-F5344CB8AC3E}">
        <p14:creationId xmlns:p14="http://schemas.microsoft.com/office/powerpoint/2010/main" val="3897191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3A2DFCD-9694-458A-871A-CFB3F3CE9E7E}" type="slidenum">
              <a:rPr kumimoji="1" lang="ja-JP" altLang="en-US" smtClean="0"/>
              <a:t>7</a:t>
            </a:fld>
            <a:endParaRPr kumimoji="1" lang="ja-JP" altLang="en-US"/>
          </a:p>
        </p:txBody>
      </p:sp>
    </p:spTree>
    <p:extLst>
      <p:ext uri="{BB962C8B-B14F-4D97-AF65-F5344CB8AC3E}">
        <p14:creationId xmlns:p14="http://schemas.microsoft.com/office/powerpoint/2010/main" val="1885225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3A2DFCD-9694-458A-871A-CFB3F3CE9E7E}" type="slidenum">
              <a:rPr kumimoji="1" lang="ja-JP" altLang="en-US" smtClean="0"/>
              <a:t>8</a:t>
            </a:fld>
            <a:endParaRPr kumimoji="1" lang="ja-JP" altLang="en-US"/>
          </a:p>
        </p:txBody>
      </p:sp>
    </p:spTree>
    <p:extLst>
      <p:ext uri="{BB962C8B-B14F-4D97-AF65-F5344CB8AC3E}">
        <p14:creationId xmlns:p14="http://schemas.microsoft.com/office/powerpoint/2010/main" val="696314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3A2DFCD-9694-458A-871A-CFB3F3CE9E7E}" type="slidenum">
              <a:rPr kumimoji="1" lang="ja-JP" altLang="en-US" smtClean="0"/>
              <a:t>13</a:t>
            </a:fld>
            <a:endParaRPr kumimoji="1" lang="ja-JP" altLang="en-US"/>
          </a:p>
        </p:txBody>
      </p:sp>
    </p:spTree>
    <p:extLst>
      <p:ext uri="{BB962C8B-B14F-4D97-AF65-F5344CB8AC3E}">
        <p14:creationId xmlns:p14="http://schemas.microsoft.com/office/powerpoint/2010/main" val="3268816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3A2DFCD-9694-458A-871A-CFB3F3CE9E7E}" type="slidenum">
              <a:rPr kumimoji="1" lang="ja-JP" altLang="en-US" smtClean="0"/>
              <a:t>16</a:t>
            </a:fld>
            <a:endParaRPr kumimoji="1" lang="ja-JP" altLang="en-US"/>
          </a:p>
        </p:txBody>
      </p:sp>
    </p:spTree>
    <p:extLst>
      <p:ext uri="{BB962C8B-B14F-4D97-AF65-F5344CB8AC3E}">
        <p14:creationId xmlns:p14="http://schemas.microsoft.com/office/powerpoint/2010/main" val="3662859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3A2DFCD-9694-458A-871A-CFB3F3CE9E7E}" type="slidenum">
              <a:rPr kumimoji="1" lang="ja-JP" altLang="en-US" smtClean="0"/>
              <a:t>18</a:t>
            </a:fld>
            <a:endParaRPr kumimoji="1" lang="ja-JP" altLang="en-US"/>
          </a:p>
        </p:txBody>
      </p:sp>
    </p:spTree>
    <p:extLst>
      <p:ext uri="{BB962C8B-B14F-4D97-AF65-F5344CB8AC3E}">
        <p14:creationId xmlns:p14="http://schemas.microsoft.com/office/powerpoint/2010/main" val="2360721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3A2DFCD-9694-458A-871A-CFB3F3CE9E7E}" type="slidenum">
              <a:rPr kumimoji="1" lang="ja-JP" altLang="en-US" smtClean="0"/>
              <a:t>19</a:t>
            </a:fld>
            <a:endParaRPr kumimoji="1" lang="ja-JP" altLang="en-US"/>
          </a:p>
        </p:txBody>
      </p:sp>
    </p:spTree>
    <p:extLst>
      <p:ext uri="{BB962C8B-B14F-4D97-AF65-F5344CB8AC3E}">
        <p14:creationId xmlns:p14="http://schemas.microsoft.com/office/powerpoint/2010/main" val="1585129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dirty="0"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r>
              <a:rPr kumimoji="1" lang="en-US" altLang="ja-JP" smtClean="0"/>
              <a:t>2014</a:t>
            </a:r>
            <a:r>
              <a:rPr kumimoji="1" lang="ja-JP" altLang="en-US" smtClean="0"/>
              <a:t>年</a:t>
            </a:r>
            <a:r>
              <a:rPr kumimoji="1" lang="en-US" altLang="ja-JP" smtClean="0"/>
              <a:t>2</a:t>
            </a:r>
            <a:r>
              <a:rPr kumimoji="1" lang="ja-JP" altLang="en-US" smtClean="0"/>
              <a:t>月</a:t>
            </a:r>
            <a:r>
              <a:rPr kumimoji="1" lang="en-US" altLang="ja-JP" smtClean="0"/>
              <a:t>4</a:t>
            </a:r>
            <a:r>
              <a:rPr kumimoji="1" lang="ja-JP" altLang="en-US" smtClean="0"/>
              <a:t>日</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8B3158-FF8D-41B0-9FF9-D5505AA5FBAE}" type="slidenum">
              <a:rPr kumimoji="1" lang="ja-JP" altLang="en-US" smtClean="0"/>
              <a:t>‹#›</a:t>
            </a:fld>
            <a:endParaRPr kumimoji="1" lang="ja-JP" altLang="en-US"/>
          </a:p>
        </p:txBody>
      </p:sp>
    </p:spTree>
    <p:extLst>
      <p:ext uri="{BB962C8B-B14F-4D97-AF65-F5344CB8AC3E}">
        <p14:creationId xmlns:p14="http://schemas.microsoft.com/office/powerpoint/2010/main" val="35441736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kumimoji="1" lang="en-US" altLang="ja-JP" smtClean="0"/>
              <a:t>2014</a:t>
            </a:r>
            <a:r>
              <a:rPr kumimoji="1" lang="ja-JP" altLang="en-US" smtClean="0"/>
              <a:t>年</a:t>
            </a:r>
            <a:r>
              <a:rPr kumimoji="1" lang="en-US" altLang="ja-JP" smtClean="0"/>
              <a:t>2</a:t>
            </a:r>
            <a:r>
              <a:rPr kumimoji="1" lang="ja-JP" altLang="en-US" smtClean="0"/>
              <a:t>月</a:t>
            </a:r>
            <a:r>
              <a:rPr kumimoji="1" lang="en-US" altLang="ja-JP" smtClean="0"/>
              <a:t>4</a:t>
            </a:r>
            <a:r>
              <a:rPr kumimoji="1" lang="ja-JP" altLang="en-US" smtClean="0"/>
              <a:t>日</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8B3158-FF8D-41B0-9FF9-D5505AA5FBAE}" type="slidenum">
              <a:rPr kumimoji="1" lang="ja-JP" altLang="en-US" smtClean="0"/>
              <a:t>‹#›</a:t>
            </a:fld>
            <a:endParaRPr kumimoji="1" lang="ja-JP" altLang="en-US"/>
          </a:p>
        </p:txBody>
      </p:sp>
    </p:spTree>
    <p:extLst>
      <p:ext uri="{BB962C8B-B14F-4D97-AF65-F5344CB8AC3E}">
        <p14:creationId xmlns:p14="http://schemas.microsoft.com/office/powerpoint/2010/main" val="562895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kumimoji="1" lang="en-US" altLang="ja-JP" smtClean="0"/>
              <a:t>2014</a:t>
            </a:r>
            <a:r>
              <a:rPr kumimoji="1" lang="ja-JP" altLang="en-US" smtClean="0"/>
              <a:t>年</a:t>
            </a:r>
            <a:r>
              <a:rPr kumimoji="1" lang="en-US" altLang="ja-JP" smtClean="0"/>
              <a:t>2</a:t>
            </a:r>
            <a:r>
              <a:rPr kumimoji="1" lang="ja-JP" altLang="en-US" smtClean="0"/>
              <a:t>月</a:t>
            </a:r>
            <a:r>
              <a:rPr kumimoji="1" lang="en-US" altLang="ja-JP" smtClean="0"/>
              <a:t>4</a:t>
            </a:r>
            <a:r>
              <a:rPr kumimoji="1" lang="ja-JP" altLang="en-US" smtClean="0"/>
              <a:t>日</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8B3158-FF8D-41B0-9FF9-D5505AA5FBAE}" type="slidenum">
              <a:rPr kumimoji="1" lang="ja-JP" altLang="en-US" smtClean="0"/>
              <a:t>‹#›</a:t>
            </a:fld>
            <a:endParaRPr kumimoji="1" lang="ja-JP" altLang="en-US"/>
          </a:p>
        </p:txBody>
      </p:sp>
    </p:spTree>
    <p:extLst>
      <p:ext uri="{BB962C8B-B14F-4D97-AF65-F5344CB8AC3E}">
        <p14:creationId xmlns:p14="http://schemas.microsoft.com/office/powerpoint/2010/main" val="2352163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p:txBody>
          <a:bodyPr/>
          <a:lstStyle/>
          <a:p>
            <a:r>
              <a:rPr kumimoji="1" lang="en-US" altLang="ja-JP" smtClean="0"/>
              <a:t>2014</a:t>
            </a:r>
            <a:r>
              <a:rPr kumimoji="1" lang="ja-JP" altLang="en-US" smtClean="0"/>
              <a:t>年</a:t>
            </a:r>
            <a:r>
              <a:rPr kumimoji="1" lang="en-US" altLang="ja-JP" smtClean="0"/>
              <a:t>2</a:t>
            </a:r>
            <a:r>
              <a:rPr kumimoji="1" lang="ja-JP" altLang="en-US" smtClean="0"/>
              <a:t>月</a:t>
            </a:r>
            <a:r>
              <a:rPr kumimoji="1" lang="en-US" altLang="ja-JP" smtClean="0"/>
              <a:t>4</a:t>
            </a:r>
            <a:r>
              <a:rPr kumimoji="1" lang="ja-JP" altLang="en-US" smtClean="0"/>
              <a:t>日</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8B3158-FF8D-41B0-9FF9-D5505AA5FBAE}" type="slidenum">
              <a:rPr kumimoji="1" lang="ja-JP" altLang="en-US" smtClean="0"/>
              <a:t>‹#›</a:t>
            </a:fld>
            <a:endParaRPr kumimoji="1" lang="ja-JP" altLang="en-US"/>
          </a:p>
        </p:txBody>
      </p:sp>
    </p:spTree>
    <p:extLst>
      <p:ext uri="{BB962C8B-B14F-4D97-AF65-F5344CB8AC3E}">
        <p14:creationId xmlns:p14="http://schemas.microsoft.com/office/powerpoint/2010/main" val="4754897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kumimoji="1" lang="en-US" altLang="ja-JP" smtClean="0"/>
              <a:t>2014</a:t>
            </a:r>
            <a:r>
              <a:rPr kumimoji="1" lang="ja-JP" altLang="en-US" smtClean="0"/>
              <a:t>年</a:t>
            </a:r>
            <a:r>
              <a:rPr kumimoji="1" lang="en-US" altLang="ja-JP" smtClean="0"/>
              <a:t>2</a:t>
            </a:r>
            <a:r>
              <a:rPr kumimoji="1" lang="ja-JP" altLang="en-US" smtClean="0"/>
              <a:t>月</a:t>
            </a:r>
            <a:r>
              <a:rPr kumimoji="1" lang="en-US" altLang="ja-JP" smtClean="0"/>
              <a:t>4</a:t>
            </a:r>
            <a:r>
              <a:rPr kumimoji="1" lang="ja-JP" altLang="en-US" smtClean="0"/>
              <a:t>日</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8B3158-FF8D-41B0-9FF9-D5505AA5FBAE}" type="slidenum">
              <a:rPr kumimoji="1" lang="ja-JP" altLang="en-US" smtClean="0"/>
              <a:t>‹#›</a:t>
            </a:fld>
            <a:endParaRPr kumimoji="1" lang="ja-JP" altLang="en-US"/>
          </a:p>
        </p:txBody>
      </p:sp>
    </p:spTree>
    <p:extLst>
      <p:ext uri="{BB962C8B-B14F-4D97-AF65-F5344CB8AC3E}">
        <p14:creationId xmlns:p14="http://schemas.microsoft.com/office/powerpoint/2010/main" val="828450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r>
              <a:rPr kumimoji="1" lang="en-US" altLang="ja-JP" smtClean="0"/>
              <a:t>2014</a:t>
            </a:r>
            <a:r>
              <a:rPr kumimoji="1" lang="ja-JP" altLang="en-US" smtClean="0"/>
              <a:t>年</a:t>
            </a:r>
            <a:r>
              <a:rPr kumimoji="1" lang="en-US" altLang="ja-JP" smtClean="0"/>
              <a:t>2</a:t>
            </a:r>
            <a:r>
              <a:rPr kumimoji="1" lang="ja-JP" altLang="en-US" smtClean="0"/>
              <a:t>月</a:t>
            </a:r>
            <a:r>
              <a:rPr kumimoji="1" lang="en-US" altLang="ja-JP" smtClean="0"/>
              <a:t>4</a:t>
            </a:r>
            <a:r>
              <a:rPr kumimoji="1" lang="ja-JP" altLang="en-US" smtClean="0"/>
              <a:t>日</a:t>
            </a:r>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38B3158-FF8D-41B0-9FF9-D5505AA5FBAE}" type="slidenum">
              <a:rPr kumimoji="1" lang="ja-JP" altLang="en-US" smtClean="0"/>
              <a:t>‹#›</a:t>
            </a:fld>
            <a:endParaRPr kumimoji="1" lang="ja-JP" altLang="en-US"/>
          </a:p>
        </p:txBody>
      </p:sp>
    </p:spTree>
    <p:extLst>
      <p:ext uri="{BB962C8B-B14F-4D97-AF65-F5344CB8AC3E}">
        <p14:creationId xmlns:p14="http://schemas.microsoft.com/office/powerpoint/2010/main" val="2097418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r>
              <a:rPr kumimoji="1" lang="en-US" altLang="ja-JP" smtClean="0"/>
              <a:t>2014</a:t>
            </a:r>
            <a:r>
              <a:rPr kumimoji="1" lang="ja-JP" altLang="en-US" smtClean="0"/>
              <a:t>年</a:t>
            </a:r>
            <a:r>
              <a:rPr kumimoji="1" lang="en-US" altLang="ja-JP" smtClean="0"/>
              <a:t>2</a:t>
            </a:r>
            <a:r>
              <a:rPr kumimoji="1" lang="ja-JP" altLang="en-US" smtClean="0"/>
              <a:t>月</a:t>
            </a:r>
            <a:r>
              <a:rPr kumimoji="1" lang="en-US" altLang="ja-JP" smtClean="0"/>
              <a:t>4</a:t>
            </a:r>
            <a:r>
              <a:rPr kumimoji="1" lang="ja-JP" altLang="en-US" smtClean="0"/>
              <a:t>日</a:t>
            </a:r>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38B3158-FF8D-41B0-9FF9-D5505AA5FBAE}" type="slidenum">
              <a:rPr kumimoji="1" lang="ja-JP" altLang="en-US" smtClean="0"/>
              <a:t>‹#›</a:t>
            </a:fld>
            <a:endParaRPr kumimoji="1" lang="ja-JP" altLang="en-US"/>
          </a:p>
        </p:txBody>
      </p:sp>
    </p:spTree>
    <p:extLst>
      <p:ext uri="{BB962C8B-B14F-4D97-AF65-F5344CB8AC3E}">
        <p14:creationId xmlns:p14="http://schemas.microsoft.com/office/powerpoint/2010/main" val="142335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r>
              <a:rPr kumimoji="1" lang="en-US" altLang="ja-JP" smtClean="0"/>
              <a:t>2014</a:t>
            </a:r>
            <a:r>
              <a:rPr kumimoji="1" lang="ja-JP" altLang="en-US" smtClean="0"/>
              <a:t>年</a:t>
            </a:r>
            <a:r>
              <a:rPr kumimoji="1" lang="en-US" altLang="ja-JP" smtClean="0"/>
              <a:t>2</a:t>
            </a:r>
            <a:r>
              <a:rPr kumimoji="1" lang="ja-JP" altLang="en-US" smtClean="0"/>
              <a:t>月</a:t>
            </a:r>
            <a:r>
              <a:rPr kumimoji="1" lang="en-US" altLang="ja-JP" smtClean="0"/>
              <a:t>4</a:t>
            </a:r>
            <a:r>
              <a:rPr kumimoji="1" lang="ja-JP" altLang="en-US" smtClean="0"/>
              <a:t>日</a:t>
            </a:r>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38B3158-FF8D-41B0-9FF9-D5505AA5FBAE}" type="slidenum">
              <a:rPr kumimoji="1" lang="ja-JP" altLang="en-US" smtClean="0"/>
              <a:t>‹#›</a:t>
            </a:fld>
            <a:endParaRPr kumimoji="1" lang="ja-JP" altLang="en-US"/>
          </a:p>
        </p:txBody>
      </p:sp>
    </p:spTree>
    <p:extLst>
      <p:ext uri="{BB962C8B-B14F-4D97-AF65-F5344CB8AC3E}">
        <p14:creationId xmlns:p14="http://schemas.microsoft.com/office/powerpoint/2010/main" val="4251634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kumimoji="1" lang="en-US" altLang="ja-JP" smtClean="0"/>
              <a:t>2014</a:t>
            </a:r>
            <a:r>
              <a:rPr kumimoji="1" lang="ja-JP" altLang="en-US" smtClean="0"/>
              <a:t>年</a:t>
            </a:r>
            <a:r>
              <a:rPr kumimoji="1" lang="en-US" altLang="ja-JP" smtClean="0"/>
              <a:t>2</a:t>
            </a:r>
            <a:r>
              <a:rPr kumimoji="1" lang="ja-JP" altLang="en-US" smtClean="0"/>
              <a:t>月</a:t>
            </a:r>
            <a:r>
              <a:rPr kumimoji="1" lang="en-US" altLang="ja-JP" smtClean="0"/>
              <a:t>4</a:t>
            </a:r>
            <a:r>
              <a:rPr kumimoji="1" lang="ja-JP" altLang="en-US" smtClean="0"/>
              <a:t>日</a:t>
            </a:r>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38B3158-FF8D-41B0-9FF9-D5505AA5FBAE}" type="slidenum">
              <a:rPr kumimoji="1" lang="ja-JP" altLang="en-US" smtClean="0"/>
              <a:t>‹#›</a:t>
            </a:fld>
            <a:endParaRPr kumimoji="1" lang="ja-JP" altLang="en-US"/>
          </a:p>
        </p:txBody>
      </p:sp>
    </p:spTree>
    <p:extLst>
      <p:ext uri="{BB962C8B-B14F-4D97-AF65-F5344CB8AC3E}">
        <p14:creationId xmlns:p14="http://schemas.microsoft.com/office/powerpoint/2010/main" val="2394099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kumimoji="1" lang="en-US" altLang="ja-JP" smtClean="0"/>
              <a:t>2014</a:t>
            </a:r>
            <a:r>
              <a:rPr kumimoji="1" lang="ja-JP" altLang="en-US" smtClean="0"/>
              <a:t>年</a:t>
            </a:r>
            <a:r>
              <a:rPr kumimoji="1" lang="en-US" altLang="ja-JP" smtClean="0"/>
              <a:t>2</a:t>
            </a:r>
            <a:r>
              <a:rPr kumimoji="1" lang="ja-JP" altLang="en-US" smtClean="0"/>
              <a:t>月</a:t>
            </a:r>
            <a:r>
              <a:rPr kumimoji="1" lang="en-US" altLang="ja-JP" smtClean="0"/>
              <a:t>4</a:t>
            </a:r>
            <a:r>
              <a:rPr kumimoji="1" lang="ja-JP" altLang="en-US" smtClean="0"/>
              <a:t>日</a:t>
            </a:r>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38B3158-FF8D-41B0-9FF9-D5505AA5FBAE}" type="slidenum">
              <a:rPr kumimoji="1" lang="ja-JP" altLang="en-US" smtClean="0"/>
              <a:t>‹#›</a:t>
            </a:fld>
            <a:endParaRPr kumimoji="1" lang="ja-JP" altLang="en-US"/>
          </a:p>
        </p:txBody>
      </p:sp>
    </p:spTree>
    <p:extLst>
      <p:ext uri="{BB962C8B-B14F-4D97-AF65-F5344CB8AC3E}">
        <p14:creationId xmlns:p14="http://schemas.microsoft.com/office/powerpoint/2010/main" val="1096550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kumimoji="1" lang="en-US" altLang="ja-JP" smtClean="0"/>
              <a:t>2014</a:t>
            </a:r>
            <a:r>
              <a:rPr kumimoji="1" lang="ja-JP" altLang="en-US" smtClean="0"/>
              <a:t>年</a:t>
            </a:r>
            <a:r>
              <a:rPr kumimoji="1" lang="en-US" altLang="ja-JP" smtClean="0"/>
              <a:t>2</a:t>
            </a:r>
            <a:r>
              <a:rPr kumimoji="1" lang="ja-JP" altLang="en-US" smtClean="0"/>
              <a:t>月</a:t>
            </a:r>
            <a:r>
              <a:rPr kumimoji="1" lang="en-US" altLang="ja-JP" smtClean="0"/>
              <a:t>4</a:t>
            </a:r>
            <a:r>
              <a:rPr kumimoji="1" lang="ja-JP" altLang="en-US" smtClean="0"/>
              <a:t>日</a:t>
            </a:r>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38B3158-FF8D-41B0-9FF9-D5505AA5FBAE}" type="slidenum">
              <a:rPr kumimoji="1" lang="ja-JP" altLang="en-US" smtClean="0"/>
              <a:t>‹#›</a:t>
            </a:fld>
            <a:endParaRPr kumimoji="1" lang="ja-JP" altLang="en-US"/>
          </a:p>
        </p:txBody>
      </p:sp>
    </p:spTree>
    <p:extLst>
      <p:ext uri="{BB962C8B-B14F-4D97-AF65-F5344CB8AC3E}">
        <p14:creationId xmlns:p14="http://schemas.microsoft.com/office/powerpoint/2010/main" val="1661754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4624"/>
            <a:ext cx="7886700" cy="648072"/>
          </a:xfrm>
          <a:prstGeom prst="rect">
            <a:avLst/>
          </a:prstGeom>
        </p:spPr>
        <p:txBody>
          <a:bodyPr vert="horz" lIns="91440" tIns="45720" rIns="91440" bIns="45720" rtlCol="0" anchor="ctr">
            <a:norm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628650" y="764704"/>
            <a:ext cx="7886700" cy="5760640"/>
          </a:xfrm>
          <a:prstGeom prst="rect">
            <a:avLst/>
          </a:prstGeom>
        </p:spPr>
        <p:txBody>
          <a:bodyPr vert="horz" lIns="91440" tIns="45720" rIns="9144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2"/>
          </p:nvPr>
        </p:nvSpPr>
        <p:spPr>
          <a:xfrm>
            <a:off x="628650" y="6597352"/>
            <a:ext cx="2057400" cy="124124"/>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smtClean="0"/>
              <a:t>2014</a:t>
            </a:r>
            <a:r>
              <a:rPr kumimoji="1" lang="ja-JP" altLang="en-US" smtClean="0"/>
              <a:t>年</a:t>
            </a:r>
            <a:r>
              <a:rPr kumimoji="1" lang="en-US" altLang="ja-JP" smtClean="0"/>
              <a:t>2</a:t>
            </a:r>
            <a:r>
              <a:rPr kumimoji="1" lang="ja-JP" altLang="en-US" smtClean="0"/>
              <a:t>月</a:t>
            </a:r>
            <a:r>
              <a:rPr kumimoji="1" lang="en-US" altLang="ja-JP" smtClean="0"/>
              <a:t>4</a:t>
            </a:r>
            <a:r>
              <a:rPr kumimoji="1" lang="ja-JP" altLang="en-US" smtClean="0"/>
              <a:t>日</a:t>
            </a:r>
            <a:endParaRPr kumimoji="1" lang="ja-JP" altLang="en-US"/>
          </a:p>
        </p:txBody>
      </p:sp>
      <p:sp>
        <p:nvSpPr>
          <p:cNvPr id="5" name="Footer Placeholder 4"/>
          <p:cNvSpPr>
            <a:spLocks noGrp="1"/>
          </p:cNvSpPr>
          <p:nvPr>
            <p:ph type="ftr" sz="quarter" idx="3"/>
          </p:nvPr>
        </p:nvSpPr>
        <p:spPr>
          <a:xfrm>
            <a:off x="3028950" y="6597352"/>
            <a:ext cx="3086100" cy="12412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457950" y="6597352"/>
            <a:ext cx="2057400" cy="124124"/>
          </a:xfrm>
          <a:prstGeom prst="rect">
            <a:avLst/>
          </a:prstGeom>
        </p:spPr>
        <p:txBody>
          <a:bodyPr vert="horz" lIns="91440" tIns="45720" rIns="91440" bIns="45720" rtlCol="0" anchor="ctr"/>
          <a:lstStyle>
            <a:lvl1pPr algn="r">
              <a:defRPr sz="1200">
                <a:solidFill>
                  <a:schemeClr val="tx1">
                    <a:tint val="75000"/>
                  </a:schemeClr>
                </a:solidFill>
              </a:defRPr>
            </a:lvl1pPr>
          </a:lstStyle>
          <a:p>
            <a:fld id="{A38B3158-FF8D-41B0-9FF9-D5505AA5FBAE}" type="slidenum">
              <a:rPr kumimoji="1" lang="ja-JP" altLang="en-US" smtClean="0"/>
              <a:t>‹#›</a:t>
            </a:fld>
            <a:endParaRPr kumimoji="1" lang="ja-JP" altLang="en-US"/>
          </a:p>
        </p:txBody>
      </p:sp>
    </p:spTree>
    <p:extLst>
      <p:ext uri="{BB962C8B-B14F-4D97-AF65-F5344CB8AC3E}">
        <p14:creationId xmlns:p14="http://schemas.microsoft.com/office/powerpoint/2010/main" val="13426537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p:txStyles>
    <p:titleStyle>
      <a:lvl1pPr algn="ctr" defTabSz="914400" rtl="0" eaLnBrk="1" latinLnBrk="0" hangingPunct="1">
        <a:lnSpc>
          <a:spcPct val="90000"/>
        </a:lnSpc>
        <a:spcBef>
          <a:spcPct val="0"/>
        </a:spcBef>
        <a:buNone/>
        <a:defRPr kumimoji="1" sz="3200" b="1" i="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1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8.emf"/></Relationships>
</file>

<file path=ppt/slides/_rels/slide1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1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s>
</file>

<file path=ppt/slides/_rels/slide1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1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3.emf"/><Relationship Id="rId4" Type="http://schemas.openxmlformats.org/officeDocument/2006/relationships/image" Target="../media/image42.wmf"/></Relationships>
</file>

<file path=ppt/slides/_rels/slide17.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55.wmf"/><Relationship Id="rId5" Type="http://schemas.openxmlformats.org/officeDocument/2006/relationships/oleObject" Target="../embeddings/oleObject3.bin"/><Relationship Id="rId10" Type="http://schemas.openxmlformats.org/officeDocument/2006/relationships/image" Target="../media/image57.wmf"/><Relationship Id="rId4" Type="http://schemas.openxmlformats.org/officeDocument/2006/relationships/image" Target="../media/image54.png"/><Relationship Id="rId9"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tags" Target="../tags/tag2.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1.wmf"/><Relationship Id="rId5" Type="http://schemas.openxmlformats.org/officeDocument/2006/relationships/tags" Target="../tags/tag5.xml"/><Relationship Id="rId15" Type="http://schemas.openxmlformats.org/officeDocument/2006/relationships/image" Target="../media/image15.png"/><Relationship Id="rId10" Type="http://schemas.openxmlformats.org/officeDocument/2006/relationships/slideLayout" Target="../slideLayouts/slideLayout2.xml"/><Relationship Id="rId19" Type="http://schemas.openxmlformats.org/officeDocument/2006/relationships/image" Target="../media/image19.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122363"/>
            <a:ext cx="7772400" cy="2306637"/>
          </a:xfrm>
        </p:spPr>
        <p:txBody>
          <a:bodyPr>
            <a:normAutofit/>
          </a:bodyPr>
          <a:lstStyle/>
          <a:p>
            <a:r>
              <a:rPr kumimoji="1" lang="en-US" altLang="ja-JP" sz="4400" dirty="0" smtClean="0">
                <a:latin typeface="+mn-lt"/>
              </a:rPr>
              <a:t>RHIC-PHENIX</a:t>
            </a:r>
            <a:r>
              <a:rPr kumimoji="1" lang="ja-JP" altLang="en-US" sz="4400" dirty="0" smtClean="0">
                <a:latin typeface="+mn-lt"/>
              </a:rPr>
              <a:t>実験の</a:t>
            </a:r>
            <a:r>
              <a:rPr kumimoji="1" lang="en-US" altLang="ja-JP" sz="4400" dirty="0" smtClean="0">
                <a:latin typeface="+mn-lt"/>
              </a:rPr>
              <a:t/>
            </a:r>
            <a:br>
              <a:rPr kumimoji="1" lang="en-US" altLang="ja-JP" sz="4400" dirty="0" smtClean="0">
                <a:latin typeface="+mn-lt"/>
              </a:rPr>
            </a:br>
            <a:r>
              <a:rPr kumimoji="1" lang="ja-JP" altLang="en-US" sz="4400" dirty="0" smtClean="0">
                <a:latin typeface="+mn-lt"/>
              </a:rPr>
              <a:t>高度化計画</a:t>
            </a:r>
            <a:endParaRPr kumimoji="1" lang="ja-JP" altLang="en-US" sz="4400" dirty="0">
              <a:latin typeface="+mn-lt"/>
            </a:endParaRPr>
          </a:p>
        </p:txBody>
      </p:sp>
      <p:sp>
        <p:nvSpPr>
          <p:cNvPr id="3" name="サブタイトル 2"/>
          <p:cNvSpPr>
            <a:spLocks noGrp="1"/>
          </p:cNvSpPr>
          <p:nvPr>
            <p:ph type="subTitle" idx="1"/>
          </p:nvPr>
        </p:nvSpPr>
        <p:spPr>
          <a:xfrm>
            <a:off x="1143000" y="4149080"/>
            <a:ext cx="6858000" cy="2520280"/>
          </a:xfrm>
        </p:spPr>
        <p:txBody>
          <a:bodyPr>
            <a:normAutofit/>
          </a:bodyPr>
          <a:lstStyle/>
          <a:p>
            <a:r>
              <a:rPr lang="ja-JP" altLang="en-US" dirty="0" smtClean="0"/>
              <a:t>第</a:t>
            </a:r>
            <a:r>
              <a:rPr lang="en-US" altLang="ja-JP" dirty="0" smtClean="0"/>
              <a:t>1</a:t>
            </a:r>
            <a:r>
              <a:rPr lang="ja-JP" altLang="en-US" dirty="0" smtClean="0"/>
              <a:t>回高エネルギー</a:t>
            </a:r>
            <a:r>
              <a:rPr lang="en-US" altLang="ja-JP" dirty="0" smtClean="0"/>
              <a:t>QCD</a:t>
            </a:r>
            <a:r>
              <a:rPr lang="ja-JP" altLang="en-US" dirty="0" smtClean="0"/>
              <a:t>・核子構造勉強会</a:t>
            </a:r>
            <a:endParaRPr kumimoji="1" lang="en-US" altLang="ja-JP" dirty="0" smtClean="0"/>
          </a:p>
          <a:p>
            <a:r>
              <a:rPr lang="ja-JP" altLang="en-US" dirty="0" smtClean="0"/>
              <a:t>理研・和光</a:t>
            </a:r>
            <a:endParaRPr kumimoji="1" lang="en-US" altLang="ja-JP" dirty="0" smtClean="0"/>
          </a:p>
          <a:p>
            <a:r>
              <a:rPr kumimoji="1" lang="en-US" altLang="ja-JP" dirty="0" smtClean="0"/>
              <a:t>2014</a:t>
            </a:r>
            <a:r>
              <a:rPr kumimoji="1" lang="ja-JP" altLang="en-US" dirty="0" smtClean="0"/>
              <a:t>年</a:t>
            </a:r>
            <a:r>
              <a:rPr lang="en-US" altLang="ja-JP" dirty="0"/>
              <a:t>2</a:t>
            </a:r>
            <a:r>
              <a:rPr kumimoji="1" lang="ja-JP" altLang="en-US" dirty="0" smtClean="0"/>
              <a:t>月</a:t>
            </a:r>
            <a:r>
              <a:rPr lang="en-US" altLang="ja-JP" dirty="0"/>
              <a:t>4</a:t>
            </a:r>
            <a:r>
              <a:rPr kumimoji="1" lang="ja-JP" altLang="en-US" dirty="0" smtClean="0"/>
              <a:t>日</a:t>
            </a:r>
            <a:r>
              <a:rPr kumimoji="1" lang="en-US" altLang="ja-JP" dirty="0" smtClean="0"/>
              <a:t>(</a:t>
            </a:r>
            <a:r>
              <a:rPr lang="ja-JP" altLang="en-US" dirty="0"/>
              <a:t>火</a:t>
            </a:r>
            <a:r>
              <a:rPr kumimoji="1" lang="en-US" altLang="ja-JP" dirty="0" smtClean="0"/>
              <a:t>)</a:t>
            </a:r>
          </a:p>
          <a:p>
            <a:r>
              <a:rPr lang="ja-JP" altLang="en-US" dirty="0" smtClean="0"/>
              <a:t>後藤雄二（理研）</a:t>
            </a:r>
            <a:endParaRPr lang="en-US" altLang="ja-JP" dirty="0" smtClean="0"/>
          </a:p>
        </p:txBody>
      </p:sp>
    </p:spTree>
    <p:extLst>
      <p:ext uri="{BB962C8B-B14F-4D97-AF65-F5344CB8AC3E}">
        <p14:creationId xmlns:p14="http://schemas.microsoft.com/office/powerpoint/2010/main" val="39453531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latin typeface="+mn-lt"/>
              </a:rPr>
              <a:t>sPHENIX</a:t>
            </a:r>
            <a:r>
              <a:rPr kumimoji="1" lang="ja-JP" altLang="en-US" dirty="0" err="1" smtClean="0">
                <a:latin typeface="+mn-lt"/>
              </a:rPr>
              <a:t>の偏</a:t>
            </a:r>
            <a:r>
              <a:rPr kumimoji="1" lang="ja-JP" altLang="en-US" dirty="0" smtClean="0">
                <a:latin typeface="+mn-lt"/>
              </a:rPr>
              <a:t>極</a:t>
            </a:r>
            <a:r>
              <a:rPr kumimoji="1" lang="en-US" altLang="ja-JP" dirty="0" err="1" smtClean="0">
                <a:latin typeface="+mn-lt"/>
              </a:rPr>
              <a:t>p+p</a:t>
            </a:r>
            <a:r>
              <a:rPr kumimoji="1" lang="ja-JP" altLang="en-US" dirty="0" smtClean="0">
                <a:latin typeface="+mn-lt"/>
              </a:rPr>
              <a:t>衝突の物理</a:t>
            </a:r>
            <a:endParaRPr kumimoji="1" lang="ja-JP" altLang="en-US" dirty="0">
              <a:latin typeface="+mn-lt"/>
            </a:endParaRPr>
          </a:p>
        </p:txBody>
      </p:sp>
      <p:sp>
        <p:nvSpPr>
          <p:cNvPr id="3" name="コンテンツ プレースホルダー 2"/>
          <p:cNvSpPr>
            <a:spLocks noGrp="1"/>
          </p:cNvSpPr>
          <p:nvPr>
            <p:ph idx="1"/>
          </p:nvPr>
        </p:nvSpPr>
        <p:spPr>
          <a:xfrm>
            <a:off x="251520" y="764704"/>
            <a:ext cx="8640960" cy="2674049"/>
          </a:xfrm>
        </p:spPr>
        <p:txBody>
          <a:bodyPr>
            <a:normAutofit fontScale="77500" lnSpcReduction="20000"/>
          </a:bodyPr>
          <a:lstStyle/>
          <a:p>
            <a:r>
              <a:rPr lang="ja-JP" altLang="en-US" dirty="0" smtClean="0"/>
              <a:t>中間</a:t>
            </a:r>
            <a:r>
              <a:rPr lang="en-US" altLang="ja-JP" i="1" dirty="0" err="1" smtClean="0"/>
              <a:t>p</a:t>
            </a:r>
            <a:r>
              <a:rPr lang="en-US" altLang="ja-JP" i="1" baseline="-25000" dirty="0" err="1" smtClean="0"/>
              <a:t>T</a:t>
            </a:r>
            <a:r>
              <a:rPr lang="ja-JP" altLang="en-US" dirty="0" smtClean="0"/>
              <a:t>領域での</a:t>
            </a:r>
            <a:r>
              <a:rPr lang="en-US" altLang="ja-JP" dirty="0" smtClean="0"/>
              <a:t>TMD</a:t>
            </a:r>
            <a:r>
              <a:rPr lang="ja-JP" altLang="en-US" dirty="0" smtClean="0"/>
              <a:t>分布関数と</a:t>
            </a:r>
            <a:r>
              <a:rPr lang="en-US" altLang="ja-JP" dirty="0" smtClean="0"/>
              <a:t>higher-twist</a:t>
            </a:r>
            <a:r>
              <a:rPr lang="ja-JP" altLang="en-US" dirty="0" smtClean="0"/>
              <a:t>効果による記述の一致</a:t>
            </a:r>
            <a:endParaRPr lang="en-US" altLang="ja-JP" dirty="0" smtClean="0"/>
          </a:p>
          <a:p>
            <a:endParaRPr lang="en-US" altLang="ja-JP" dirty="0" smtClean="0"/>
          </a:p>
          <a:p>
            <a:endParaRPr lang="en-US" altLang="ja-JP" dirty="0"/>
          </a:p>
          <a:p>
            <a:endParaRPr lang="en-US" altLang="ja-JP" dirty="0" smtClean="0"/>
          </a:p>
          <a:p>
            <a:r>
              <a:rPr lang="ja-JP" altLang="en-US" dirty="0" smtClean="0"/>
              <a:t>ところが、実験から求めた符号は一致しない</a:t>
            </a:r>
            <a:endParaRPr lang="en-US" altLang="ja-JP" dirty="0" smtClean="0"/>
          </a:p>
          <a:p>
            <a:r>
              <a:rPr lang="en-US" altLang="ja-JP" dirty="0" smtClean="0"/>
              <a:t>TMD</a:t>
            </a:r>
            <a:r>
              <a:rPr lang="ja-JP" altLang="en-US" dirty="0" smtClean="0"/>
              <a:t>と</a:t>
            </a:r>
            <a:r>
              <a:rPr lang="en-US" altLang="ja-JP" dirty="0" smtClean="0"/>
              <a:t>higher-twist</a:t>
            </a:r>
            <a:r>
              <a:rPr lang="ja-JP" altLang="en-US" dirty="0" smtClean="0"/>
              <a:t>の</a:t>
            </a:r>
            <a:r>
              <a:rPr lang="en-US" altLang="ja-JP" dirty="0" smtClean="0"/>
              <a:t>sign mismatch</a:t>
            </a:r>
          </a:p>
          <a:p>
            <a:pPr lvl="1"/>
            <a:r>
              <a:rPr lang="ja-JP" altLang="en-US" dirty="0"/>
              <a:t>横偏極陽子衝突実験の</a:t>
            </a:r>
            <a:r>
              <a:rPr lang="en-US" altLang="ja-JP" dirty="0"/>
              <a:t>SSA</a:t>
            </a:r>
            <a:r>
              <a:rPr lang="ja-JP" altLang="en-US" dirty="0" err="1"/>
              <a:t>には</a:t>
            </a:r>
            <a:r>
              <a:rPr lang="en-US" altLang="ja-JP" dirty="0"/>
              <a:t>Collins</a:t>
            </a:r>
            <a:r>
              <a:rPr lang="ja-JP" altLang="en-US" dirty="0"/>
              <a:t>効果の寄与が大きい？</a:t>
            </a:r>
            <a:endParaRPr lang="en-US" altLang="ja-JP" dirty="0"/>
          </a:p>
          <a:p>
            <a:pPr lvl="1"/>
            <a:r>
              <a:rPr lang="ja-JP" altLang="en-US" dirty="0"/>
              <a:t>偏極</a:t>
            </a:r>
            <a:r>
              <a:rPr lang="en-US" altLang="ja-JP" dirty="0"/>
              <a:t>SIDIS</a:t>
            </a:r>
            <a:r>
              <a:rPr lang="ja-JP" altLang="en-US" dirty="0"/>
              <a:t>実験をより高い</a:t>
            </a:r>
            <a:r>
              <a:rPr lang="en-US" altLang="ja-JP" dirty="0"/>
              <a:t>x</a:t>
            </a:r>
            <a:r>
              <a:rPr lang="ja-JP" altLang="en-US" dirty="0"/>
              <a:t>の領域で行う</a:t>
            </a:r>
            <a:r>
              <a:rPr lang="ja-JP" altLang="en-US" dirty="0" smtClean="0"/>
              <a:t>？</a:t>
            </a:r>
            <a:endParaRPr lang="en-US" altLang="ja-JP" dirty="0"/>
          </a:p>
        </p:txBody>
      </p:sp>
      <p:sp>
        <p:nvSpPr>
          <p:cNvPr id="4" name="日付プレースホルダー 3"/>
          <p:cNvSpPr>
            <a:spLocks noGrp="1"/>
          </p:cNvSpPr>
          <p:nvPr>
            <p:ph type="dt" sz="half" idx="10"/>
          </p:nvPr>
        </p:nvSpPr>
        <p:spPr/>
        <p:txBody>
          <a:bodyPr/>
          <a:lstStyle/>
          <a:p>
            <a:r>
              <a:rPr kumimoji="1" lang="en-US" altLang="ja-JP" smtClean="0"/>
              <a:t>2014</a:t>
            </a:r>
            <a:r>
              <a:rPr kumimoji="1" lang="ja-JP" altLang="en-US" smtClean="0"/>
              <a:t>年</a:t>
            </a:r>
            <a:r>
              <a:rPr kumimoji="1" lang="en-US" altLang="ja-JP" smtClean="0"/>
              <a:t>2</a:t>
            </a:r>
            <a:r>
              <a:rPr kumimoji="1" lang="ja-JP" altLang="en-US" smtClean="0"/>
              <a:t>月</a:t>
            </a:r>
            <a:r>
              <a:rPr kumimoji="1" lang="en-US" altLang="ja-JP" smtClean="0"/>
              <a:t>4</a:t>
            </a:r>
            <a:r>
              <a:rPr kumimoji="1" lang="ja-JP" altLang="en-US" smtClean="0"/>
              <a:t>日</a:t>
            </a:r>
            <a:endParaRPr kumimoji="1" lang="ja-JP" altLang="en-US"/>
          </a:p>
        </p:txBody>
      </p:sp>
      <p:sp>
        <p:nvSpPr>
          <p:cNvPr id="5" name="スライド番号プレースホルダー 4"/>
          <p:cNvSpPr>
            <a:spLocks noGrp="1"/>
          </p:cNvSpPr>
          <p:nvPr>
            <p:ph type="sldNum" sz="quarter" idx="12"/>
          </p:nvPr>
        </p:nvSpPr>
        <p:spPr/>
        <p:txBody>
          <a:bodyPr/>
          <a:lstStyle/>
          <a:p>
            <a:fld id="{A38B3158-FF8D-41B0-9FF9-D5505AA5FBAE}" type="slidenum">
              <a:rPr kumimoji="1" lang="ja-JP" altLang="en-US" smtClean="0"/>
              <a:t>10</a:t>
            </a:fld>
            <a:endParaRPr kumimoji="1" lang="ja-JP" altLang="en-US"/>
          </a:p>
        </p:txBody>
      </p:sp>
      <p:pic>
        <p:nvPicPr>
          <p:cNvPr id="20" name="図 19"/>
          <p:cNvPicPr>
            <a:picLocks noChangeAspect="1"/>
          </p:cNvPicPr>
          <p:nvPr/>
        </p:nvPicPr>
        <p:blipFill>
          <a:blip r:embed="rId2"/>
          <a:stretch>
            <a:fillRect/>
          </a:stretch>
        </p:blipFill>
        <p:spPr>
          <a:xfrm>
            <a:off x="1516124" y="1207318"/>
            <a:ext cx="6111751" cy="906667"/>
          </a:xfrm>
          <a:prstGeom prst="rect">
            <a:avLst/>
          </a:prstGeom>
        </p:spPr>
      </p:pic>
      <p:grpSp>
        <p:nvGrpSpPr>
          <p:cNvPr id="35" name="グループ化 34"/>
          <p:cNvGrpSpPr/>
          <p:nvPr/>
        </p:nvGrpSpPr>
        <p:grpSpPr>
          <a:xfrm>
            <a:off x="1055629" y="3449429"/>
            <a:ext cx="7097793" cy="3334247"/>
            <a:chOff x="1157187" y="3449429"/>
            <a:chExt cx="7097793" cy="3334247"/>
          </a:xfrm>
        </p:grpSpPr>
        <p:pic>
          <p:nvPicPr>
            <p:cNvPr id="21" name="図 20"/>
            <p:cNvPicPr>
              <a:picLocks noChangeAspect="1"/>
            </p:cNvPicPr>
            <p:nvPr/>
          </p:nvPicPr>
          <p:blipFill>
            <a:blip r:embed="rId3"/>
            <a:stretch>
              <a:fillRect/>
            </a:stretch>
          </p:blipFill>
          <p:spPr>
            <a:xfrm>
              <a:off x="1157187" y="3928045"/>
              <a:ext cx="2740500" cy="2385667"/>
            </a:xfrm>
            <a:prstGeom prst="rect">
              <a:avLst/>
            </a:prstGeom>
          </p:spPr>
        </p:pic>
        <p:pic>
          <p:nvPicPr>
            <p:cNvPr id="22" name="図 21"/>
            <p:cNvPicPr>
              <a:picLocks noChangeAspect="1"/>
            </p:cNvPicPr>
            <p:nvPr/>
          </p:nvPicPr>
          <p:blipFill>
            <a:blip r:embed="rId4"/>
            <a:stretch>
              <a:fillRect/>
            </a:stretch>
          </p:blipFill>
          <p:spPr>
            <a:xfrm>
              <a:off x="4644480" y="3928045"/>
              <a:ext cx="3610500" cy="2493334"/>
            </a:xfrm>
            <a:prstGeom prst="rect">
              <a:avLst/>
            </a:prstGeom>
          </p:spPr>
        </p:pic>
        <p:pic>
          <p:nvPicPr>
            <p:cNvPr id="23" name="図 22"/>
            <p:cNvPicPr>
              <a:picLocks noChangeAspect="1"/>
            </p:cNvPicPr>
            <p:nvPr/>
          </p:nvPicPr>
          <p:blipFill>
            <a:blip r:embed="rId5"/>
            <a:stretch>
              <a:fillRect/>
            </a:stretch>
          </p:blipFill>
          <p:spPr>
            <a:xfrm>
              <a:off x="2375249" y="3449429"/>
              <a:ext cx="2196750" cy="447667"/>
            </a:xfrm>
            <a:prstGeom prst="rect">
              <a:avLst/>
            </a:prstGeom>
            <a:ln>
              <a:solidFill>
                <a:schemeClr val="tx1"/>
              </a:solidFill>
            </a:ln>
          </p:spPr>
        </p:pic>
        <p:pic>
          <p:nvPicPr>
            <p:cNvPr id="24" name="図 23"/>
            <p:cNvPicPr>
              <a:picLocks noChangeAspect="1"/>
            </p:cNvPicPr>
            <p:nvPr/>
          </p:nvPicPr>
          <p:blipFill>
            <a:blip r:embed="rId6"/>
            <a:stretch>
              <a:fillRect/>
            </a:stretch>
          </p:blipFill>
          <p:spPr>
            <a:xfrm>
              <a:off x="3726300" y="5120878"/>
              <a:ext cx="674250" cy="243667"/>
            </a:xfrm>
            <a:prstGeom prst="rect">
              <a:avLst/>
            </a:prstGeom>
            <a:ln>
              <a:solidFill>
                <a:schemeClr val="tx1"/>
              </a:solidFill>
            </a:ln>
          </p:spPr>
        </p:pic>
        <p:cxnSp>
          <p:nvCxnSpPr>
            <p:cNvPr id="25" name="直線矢印コネクタ 24"/>
            <p:cNvCxnSpPr/>
            <p:nvPr/>
          </p:nvCxnSpPr>
          <p:spPr>
            <a:xfrm>
              <a:off x="2375249" y="3897096"/>
              <a:ext cx="0" cy="396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a:stCxn id="24" idx="1"/>
            </p:cNvCxnSpPr>
            <p:nvPr/>
          </p:nvCxnSpPr>
          <p:spPr>
            <a:xfrm flipH="1" flipV="1">
              <a:off x="3029395" y="5242711"/>
              <a:ext cx="69690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3431553" y="5368692"/>
              <a:ext cx="1263744" cy="338554"/>
            </a:xfrm>
            <a:prstGeom prst="rect">
              <a:avLst/>
            </a:prstGeom>
            <a:noFill/>
          </p:spPr>
          <p:txBody>
            <a:bodyPr wrap="none" rtlCol="0">
              <a:spAutoFit/>
            </a:bodyPr>
            <a:lstStyle/>
            <a:p>
              <a:r>
                <a:rPr lang="en-US" altLang="ja-JP" sz="1600" dirty="0"/>
                <a:t>f</a:t>
              </a:r>
              <a:r>
                <a:rPr kumimoji="1" lang="en-US" altLang="ja-JP" sz="1600" dirty="0" smtClean="0"/>
                <a:t>rom pp data</a:t>
              </a:r>
              <a:endParaRPr kumimoji="1" lang="ja-JP" altLang="en-US" sz="1600" dirty="0"/>
            </a:p>
          </p:txBody>
        </p:sp>
        <p:sp>
          <p:nvSpPr>
            <p:cNvPr id="28" name="テキスト ボックス 27"/>
            <p:cNvSpPr txBox="1"/>
            <p:nvPr/>
          </p:nvSpPr>
          <p:spPr>
            <a:xfrm>
              <a:off x="1623362" y="6158403"/>
              <a:ext cx="2511331" cy="584775"/>
            </a:xfrm>
            <a:prstGeom prst="rect">
              <a:avLst/>
            </a:prstGeom>
            <a:noFill/>
          </p:spPr>
          <p:txBody>
            <a:bodyPr wrap="square" rtlCol="0">
              <a:spAutoFit/>
            </a:bodyPr>
            <a:lstStyle/>
            <a:p>
              <a:r>
                <a:rPr kumimoji="1" lang="en-US" altLang="ja-JP" sz="1600" dirty="0" smtClean="0"/>
                <a:t>Kang, </a:t>
              </a:r>
              <a:r>
                <a:rPr kumimoji="1" lang="en-US" altLang="ja-JP" sz="1600" dirty="0" err="1" smtClean="0"/>
                <a:t>Qiu</a:t>
              </a:r>
              <a:r>
                <a:rPr kumimoji="1" lang="en-US" altLang="ja-JP" sz="1600" dirty="0" smtClean="0"/>
                <a:t>, </a:t>
              </a:r>
              <a:r>
                <a:rPr kumimoji="1" lang="en-US" altLang="ja-JP" sz="1600" dirty="0" err="1" smtClean="0"/>
                <a:t>Vogelsang</a:t>
              </a:r>
              <a:r>
                <a:rPr kumimoji="1" lang="en-US" altLang="ja-JP" sz="1600" dirty="0" smtClean="0"/>
                <a:t>, Yuan: </a:t>
              </a:r>
            </a:p>
            <a:p>
              <a:r>
                <a:rPr lang="en-US" altLang="ja-JP" sz="1600" dirty="0" smtClean="0"/>
                <a:t>PRD83, 094001 </a:t>
              </a:r>
              <a:r>
                <a:rPr kumimoji="1" lang="en-US" altLang="ja-JP" sz="1600" dirty="0" smtClean="0"/>
                <a:t>(2011)</a:t>
              </a:r>
              <a:endParaRPr kumimoji="1" lang="ja-JP" altLang="en-US" sz="1600" dirty="0"/>
            </a:p>
          </p:txBody>
        </p:sp>
        <p:sp>
          <p:nvSpPr>
            <p:cNvPr id="29" name="テキスト ボックス 28"/>
            <p:cNvSpPr txBox="1"/>
            <p:nvPr/>
          </p:nvSpPr>
          <p:spPr>
            <a:xfrm>
              <a:off x="5579146" y="6198901"/>
              <a:ext cx="2048959" cy="584775"/>
            </a:xfrm>
            <a:prstGeom prst="rect">
              <a:avLst/>
            </a:prstGeom>
            <a:noFill/>
          </p:spPr>
          <p:txBody>
            <a:bodyPr wrap="none" rtlCol="0">
              <a:spAutoFit/>
            </a:bodyPr>
            <a:lstStyle/>
            <a:p>
              <a:r>
                <a:rPr kumimoji="1" lang="en-US" altLang="ja-JP" sz="1600" dirty="0" smtClean="0"/>
                <a:t>Kang, </a:t>
              </a:r>
              <a:r>
                <a:rPr kumimoji="1" lang="en-US" altLang="ja-JP" sz="1600" dirty="0" err="1" smtClean="0"/>
                <a:t>Prokudin</a:t>
              </a:r>
              <a:r>
                <a:rPr kumimoji="1" lang="en-US" altLang="ja-JP" sz="1600" dirty="0" smtClean="0"/>
                <a:t>: </a:t>
              </a:r>
            </a:p>
            <a:p>
              <a:r>
                <a:rPr lang="en-US" altLang="ja-JP" sz="1600" dirty="0" smtClean="0"/>
                <a:t>PRD85, 074008</a:t>
              </a:r>
              <a:r>
                <a:rPr kumimoji="1" lang="en-US" altLang="ja-JP" sz="1600" dirty="0" smtClean="0"/>
                <a:t> (2012)</a:t>
              </a:r>
              <a:endParaRPr kumimoji="1" lang="ja-JP" altLang="en-US" sz="1600" dirty="0"/>
            </a:p>
          </p:txBody>
        </p:sp>
        <p:sp>
          <p:nvSpPr>
            <p:cNvPr id="30" name="テキスト ボックス 29"/>
            <p:cNvSpPr txBox="1"/>
            <p:nvPr/>
          </p:nvSpPr>
          <p:spPr>
            <a:xfrm>
              <a:off x="5321293" y="3588513"/>
              <a:ext cx="2826736" cy="369332"/>
            </a:xfrm>
            <a:prstGeom prst="rect">
              <a:avLst/>
            </a:prstGeom>
            <a:noFill/>
          </p:spPr>
          <p:txBody>
            <a:bodyPr wrap="none" rtlCol="0">
              <a:spAutoFit/>
            </a:bodyPr>
            <a:lstStyle/>
            <a:p>
              <a:r>
                <a:rPr kumimoji="1" lang="en-US" altLang="ja-JP" dirty="0" smtClean="0"/>
                <a:t>Joint fit to SIDIS and pp data</a:t>
              </a:r>
              <a:endParaRPr kumimoji="1" lang="ja-JP" altLang="en-US" dirty="0"/>
            </a:p>
          </p:txBody>
        </p:sp>
        <p:sp>
          <p:nvSpPr>
            <p:cNvPr id="31" name="テキスト ボックス 30"/>
            <p:cNvSpPr txBox="1"/>
            <p:nvPr/>
          </p:nvSpPr>
          <p:spPr>
            <a:xfrm>
              <a:off x="5442090" y="5676087"/>
              <a:ext cx="603050" cy="338554"/>
            </a:xfrm>
            <a:prstGeom prst="rect">
              <a:avLst/>
            </a:prstGeom>
            <a:noFill/>
          </p:spPr>
          <p:txBody>
            <a:bodyPr wrap="none" rtlCol="0">
              <a:spAutoFit/>
            </a:bodyPr>
            <a:lstStyle/>
            <a:p>
              <a:r>
                <a:rPr lang="en-US" altLang="ja-JP" sz="1600" dirty="0" smtClean="0"/>
                <a:t>SIDIS</a:t>
              </a:r>
              <a:endParaRPr kumimoji="1" lang="ja-JP" altLang="en-US" sz="1600" dirty="0"/>
            </a:p>
          </p:txBody>
        </p:sp>
        <p:cxnSp>
          <p:nvCxnSpPr>
            <p:cNvPr id="32" name="直線矢印コネクタ 31"/>
            <p:cNvCxnSpPr/>
            <p:nvPr/>
          </p:nvCxnSpPr>
          <p:spPr>
            <a:xfrm flipV="1">
              <a:off x="5724128" y="5398185"/>
              <a:ext cx="0" cy="3115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6837532" y="5676087"/>
              <a:ext cx="399468" cy="338554"/>
            </a:xfrm>
            <a:prstGeom prst="rect">
              <a:avLst/>
            </a:prstGeom>
            <a:noFill/>
          </p:spPr>
          <p:txBody>
            <a:bodyPr wrap="none" rtlCol="0">
              <a:spAutoFit/>
            </a:bodyPr>
            <a:lstStyle/>
            <a:p>
              <a:r>
                <a:rPr lang="en-US" altLang="ja-JP" sz="1600" dirty="0" smtClean="0"/>
                <a:t>pp</a:t>
              </a:r>
              <a:endParaRPr kumimoji="1" lang="ja-JP" altLang="en-US" sz="1600" dirty="0"/>
            </a:p>
          </p:txBody>
        </p:sp>
        <p:cxnSp>
          <p:nvCxnSpPr>
            <p:cNvPr id="34" name="直線矢印コネクタ 33"/>
            <p:cNvCxnSpPr/>
            <p:nvPr/>
          </p:nvCxnSpPr>
          <p:spPr>
            <a:xfrm flipV="1">
              <a:off x="7032076" y="5398185"/>
              <a:ext cx="0" cy="3115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8332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a:picLocks noChangeAspect="1"/>
          </p:cNvPicPr>
          <p:nvPr/>
        </p:nvPicPr>
        <p:blipFill>
          <a:blip r:embed="rId2"/>
          <a:stretch>
            <a:fillRect/>
          </a:stretch>
        </p:blipFill>
        <p:spPr>
          <a:xfrm>
            <a:off x="975412" y="4621612"/>
            <a:ext cx="2869534" cy="2158446"/>
          </a:xfrm>
          <a:prstGeom prst="rect">
            <a:avLst/>
          </a:prstGeom>
        </p:spPr>
      </p:pic>
      <p:sp>
        <p:nvSpPr>
          <p:cNvPr id="2" name="タイトル 1"/>
          <p:cNvSpPr>
            <a:spLocks noGrp="1"/>
          </p:cNvSpPr>
          <p:nvPr>
            <p:ph type="title"/>
          </p:nvPr>
        </p:nvSpPr>
        <p:spPr/>
        <p:txBody>
          <a:bodyPr/>
          <a:lstStyle/>
          <a:p>
            <a:r>
              <a:rPr kumimoji="1" lang="en-US" altLang="ja-JP" dirty="0" err="1" smtClean="0">
                <a:latin typeface="+mn-lt"/>
              </a:rPr>
              <a:t>sPHENIX</a:t>
            </a:r>
            <a:r>
              <a:rPr kumimoji="1" lang="ja-JP" altLang="en-US" dirty="0" err="1" smtClean="0">
                <a:latin typeface="+mn-lt"/>
              </a:rPr>
              <a:t>の偏</a:t>
            </a:r>
            <a:r>
              <a:rPr kumimoji="1" lang="ja-JP" altLang="en-US" dirty="0" smtClean="0">
                <a:latin typeface="+mn-lt"/>
              </a:rPr>
              <a:t>極</a:t>
            </a:r>
            <a:r>
              <a:rPr kumimoji="1" lang="en-US" altLang="ja-JP" dirty="0" err="1" smtClean="0">
                <a:latin typeface="+mn-lt"/>
              </a:rPr>
              <a:t>p+p</a:t>
            </a:r>
            <a:r>
              <a:rPr kumimoji="1" lang="ja-JP" altLang="en-US" dirty="0" smtClean="0">
                <a:latin typeface="+mn-lt"/>
              </a:rPr>
              <a:t>衝突の物理</a:t>
            </a:r>
            <a:endParaRPr kumimoji="1" lang="ja-JP" altLang="en-US" dirty="0">
              <a:latin typeface="+mn-lt"/>
            </a:endParaRPr>
          </a:p>
        </p:txBody>
      </p:sp>
      <p:sp>
        <p:nvSpPr>
          <p:cNvPr id="3" name="コンテンツ プレースホルダー 2"/>
          <p:cNvSpPr>
            <a:spLocks noGrp="1"/>
          </p:cNvSpPr>
          <p:nvPr>
            <p:ph idx="1"/>
          </p:nvPr>
        </p:nvSpPr>
        <p:spPr>
          <a:xfrm>
            <a:off x="251520" y="764704"/>
            <a:ext cx="8640960" cy="1265733"/>
          </a:xfrm>
        </p:spPr>
        <p:txBody>
          <a:bodyPr>
            <a:normAutofit fontScale="92500"/>
          </a:bodyPr>
          <a:lstStyle/>
          <a:p>
            <a:r>
              <a:rPr lang="ja-JP" altLang="en-US" dirty="0" smtClean="0"/>
              <a:t>高い</a:t>
            </a:r>
            <a:r>
              <a:rPr lang="en-US" altLang="ja-JP" i="1" dirty="0" err="1" smtClean="0"/>
              <a:t>p</a:t>
            </a:r>
            <a:r>
              <a:rPr lang="en-US" altLang="ja-JP" i="1" baseline="-25000" dirty="0" err="1" smtClean="0"/>
              <a:t>T</a:t>
            </a:r>
            <a:r>
              <a:rPr lang="ja-JP" altLang="en-US" dirty="0" smtClean="0"/>
              <a:t>領域は</a:t>
            </a:r>
            <a:r>
              <a:rPr lang="en-US" altLang="ja-JP" dirty="0" smtClean="0"/>
              <a:t>higher-twist</a:t>
            </a:r>
            <a:r>
              <a:rPr lang="ja-JP" altLang="en-US" dirty="0" smtClean="0"/>
              <a:t>による記述では</a:t>
            </a:r>
            <a:r>
              <a:rPr lang="en-US" altLang="ja-JP" i="1" dirty="0" smtClean="0"/>
              <a:t>A</a:t>
            </a:r>
            <a:r>
              <a:rPr lang="en-US" altLang="ja-JP" i="1" baseline="-25000" dirty="0" smtClean="0"/>
              <a:t>N</a:t>
            </a:r>
            <a:r>
              <a:rPr lang="ja-JP" altLang="en-US" dirty="0" smtClean="0"/>
              <a:t>の減少が予想されるが、実験データでは減少していない</a:t>
            </a:r>
            <a:endParaRPr lang="en-US" altLang="ja-JP" dirty="0" smtClean="0"/>
          </a:p>
          <a:p>
            <a:pPr lvl="1"/>
            <a:r>
              <a:rPr lang="ja-JP" altLang="en-US" dirty="0"/>
              <a:t>横偏極陽子衝突実験の</a:t>
            </a:r>
            <a:r>
              <a:rPr lang="en-US" altLang="ja-JP" dirty="0"/>
              <a:t>SSA</a:t>
            </a:r>
            <a:r>
              <a:rPr lang="ja-JP" altLang="en-US" dirty="0" err="1"/>
              <a:t>には</a:t>
            </a:r>
            <a:r>
              <a:rPr lang="en-US" altLang="ja-JP" dirty="0"/>
              <a:t>Collins</a:t>
            </a:r>
            <a:r>
              <a:rPr lang="ja-JP" altLang="en-US" dirty="0"/>
              <a:t>効果の寄与が大きい</a:t>
            </a:r>
            <a:r>
              <a:rPr lang="ja-JP" altLang="en-US" dirty="0" smtClean="0"/>
              <a:t>？</a:t>
            </a:r>
            <a:endParaRPr kumimoji="1" lang="en-US" altLang="ja-JP" dirty="0" smtClean="0"/>
          </a:p>
        </p:txBody>
      </p:sp>
      <p:sp>
        <p:nvSpPr>
          <p:cNvPr id="4" name="日付プレースホルダー 3"/>
          <p:cNvSpPr>
            <a:spLocks noGrp="1"/>
          </p:cNvSpPr>
          <p:nvPr>
            <p:ph type="dt" sz="half" idx="10"/>
          </p:nvPr>
        </p:nvSpPr>
        <p:spPr/>
        <p:txBody>
          <a:bodyPr/>
          <a:lstStyle/>
          <a:p>
            <a:r>
              <a:rPr kumimoji="1" lang="en-US" altLang="ja-JP" smtClean="0"/>
              <a:t>2014</a:t>
            </a:r>
            <a:r>
              <a:rPr kumimoji="1" lang="ja-JP" altLang="en-US" smtClean="0"/>
              <a:t>年</a:t>
            </a:r>
            <a:r>
              <a:rPr kumimoji="1" lang="en-US" altLang="ja-JP" smtClean="0"/>
              <a:t>2</a:t>
            </a:r>
            <a:r>
              <a:rPr kumimoji="1" lang="ja-JP" altLang="en-US" smtClean="0"/>
              <a:t>月</a:t>
            </a:r>
            <a:r>
              <a:rPr kumimoji="1" lang="en-US" altLang="ja-JP" smtClean="0"/>
              <a:t>4</a:t>
            </a:r>
            <a:r>
              <a:rPr kumimoji="1" lang="ja-JP" altLang="en-US" smtClean="0"/>
              <a:t>日</a:t>
            </a:r>
            <a:endParaRPr kumimoji="1" lang="ja-JP" altLang="en-US"/>
          </a:p>
        </p:txBody>
      </p:sp>
      <p:sp>
        <p:nvSpPr>
          <p:cNvPr id="5" name="スライド番号プレースホルダー 4"/>
          <p:cNvSpPr>
            <a:spLocks noGrp="1"/>
          </p:cNvSpPr>
          <p:nvPr>
            <p:ph type="sldNum" sz="quarter" idx="12"/>
          </p:nvPr>
        </p:nvSpPr>
        <p:spPr/>
        <p:txBody>
          <a:bodyPr/>
          <a:lstStyle/>
          <a:p>
            <a:fld id="{A38B3158-FF8D-41B0-9FF9-D5505AA5FBAE}" type="slidenum">
              <a:rPr kumimoji="1" lang="ja-JP" altLang="en-US" smtClean="0"/>
              <a:t>11</a:t>
            </a:fld>
            <a:endParaRPr kumimoji="1" lang="ja-JP" altLang="en-US"/>
          </a:p>
        </p:txBody>
      </p:sp>
      <p:pic>
        <p:nvPicPr>
          <p:cNvPr id="14" name="図 13"/>
          <p:cNvPicPr>
            <a:picLocks noChangeAspect="1"/>
          </p:cNvPicPr>
          <p:nvPr/>
        </p:nvPicPr>
        <p:blipFill>
          <a:blip r:embed="rId3"/>
          <a:stretch>
            <a:fillRect/>
          </a:stretch>
        </p:blipFill>
        <p:spPr>
          <a:xfrm>
            <a:off x="5302866" y="4511222"/>
            <a:ext cx="2853456" cy="2268836"/>
          </a:xfrm>
          <a:prstGeom prst="rect">
            <a:avLst/>
          </a:prstGeom>
        </p:spPr>
      </p:pic>
      <p:pic>
        <p:nvPicPr>
          <p:cNvPr id="15" name="図 14"/>
          <p:cNvPicPr>
            <a:picLocks noChangeAspect="1"/>
          </p:cNvPicPr>
          <p:nvPr/>
        </p:nvPicPr>
        <p:blipFill>
          <a:blip r:embed="rId4"/>
          <a:stretch>
            <a:fillRect/>
          </a:stretch>
        </p:blipFill>
        <p:spPr>
          <a:xfrm>
            <a:off x="4925737" y="2489189"/>
            <a:ext cx="3589613" cy="1824705"/>
          </a:xfrm>
          <a:prstGeom prst="rect">
            <a:avLst/>
          </a:prstGeom>
        </p:spPr>
      </p:pic>
      <p:sp>
        <p:nvSpPr>
          <p:cNvPr id="16" name="テキスト ボックス 15"/>
          <p:cNvSpPr txBox="1"/>
          <p:nvPr/>
        </p:nvSpPr>
        <p:spPr>
          <a:xfrm>
            <a:off x="5553630" y="1904599"/>
            <a:ext cx="2351926" cy="646331"/>
          </a:xfrm>
          <a:prstGeom prst="rect">
            <a:avLst/>
          </a:prstGeom>
          <a:noFill/>
        </p:spPr>
        <p:txBody>
          <a:bodyPr wrap="none" rtlCol="0">
            <a:spAutoFit/>
          </a:bodyPr>
          <a:lstStyle/>
          <a:p>
            <a:r>
              <a:rPr kumimoji="1" lang="en-US" altLang="ja-JP" dirty="0" smtClean="0"/>
              <a:t>STAR </a:t>
            </a:r>
            <a:r>
              <a:rPr kumimoji="1" lang="en-US" altLang="ja-JP" dirty="0" smtClean="0">
                <a:sym typeface="Symbol" panose="05050102010706020507" pitchFamily="18" charset="2"/>
              </a:rPr>
              <a:t>s = 200 </a:t>
            </a:r>
            <a:r>
              <a:rPr kumimoji="1" lang="en-US" altLang="ja-JP" dirty="0" err="1" smtClean="0">
                <a:sym typeface="Symbol" panose="05050102010706020507" pitchFamily="18" charset="2"/>
              </a:rPr>
              <a:t>GeV</a:t>
            </a:r>
            <a:endParaRPr kumimoji="1" lang="en-US" altLang="ja-JP" dirty="0" smtClean="0"/>
          </a:p>
          <a:p>
            <a:r>
              <a:rPr kumimoji="1" lang="en-US" altLang="ja-JP" dirty="0" smtClean="0"/>
              <a:t>PRL101, 222001 (2008)</a:t>
            </a:r>
            <a:endParaRPr kumimoji="1" lang="ja-JP" altLang="en-US" dirty="0"/>
          </a:p>
        </p:txBody>
      </p:sp>
      <p:pic>
        <p:nvPicPr>
          <p:cNvPr id="17" name="図 16"/>
          <p:cNvPicPr>
            <a:picLocks noChangeAspect="1"/>
          </p:cNvPicPr>
          <p:nvPr/>
        </p:nvPicPr>
        <p:blipFill>
          <a:blip r:embed="rId5"/>
          <a:stretch>
            <a:fillRect/>
          </a:stretch>
        </p:blipFill>
        <p:spPr>
          <a:xfrm>
            <a:off x="975412" y="2261351"/>
            <a:ext cx="2869534" cy="2171274"/>
          </a:xfrm>
          <a:prstGeom prst="rect">
            <a:avLst/>
          </a:prstGeom>
        </p:spPr>
      </p:pic>
      <p:sp>
        <p:nvSpPr>
          <p:cNvPr id="19" name="テキスト ボックス 18"/>
          <p:cNvSpPr txBox="1"/>
          <p:nvPr/>
        </p:nvSpPr>
        <p:spPr>
          <a:xfrm>
            <a:off x="5201290" y="4192491"/>
            <a:ext cx="3056606" cy="369332"/>
          </a:xfrm>
          <a:prstGeom prst="rect">
            <a:avLst/>
          </a:prstGeom>
          <a:noFill/>
        </p:spPr>
        <p:txBody>
          <a:bodyPr wrap="none" rtlCol="0">
            <a:spAutoFit/>
          </a:bodyPr>
          <a:lstStyle/>
          <a:p>
            <a:r>
              <a:rPr kumimoji="1" lang="en-US" altLang="ja-JP" dirty="0" smtClean="0"/>
              <a:t>STAR </a:t>
            </a:r>
            <a:r>
              <a:rPr kumimoji="1" lang="en-US" altLang="ja-JP" dirty="0" smtClean="0">
                <a:sym typeface="Symbol" panose="05050102010706020507" pitchFamily="18" charset="2"/>
              </a:rPr>
              <a:t>s = 500 </a:t>
            </a:r>
            <a:r>
              <a:rPr kumimoji="1" lang="en-US" altLang="ja-JP" dirty="0" err="1" smtClean="0">
                <a:sym typeface="Symbol" panose="05050102010706020507" pitchFamily="18" charset="2"/>
              </a:rPr>
              <a:t>GeV</a:t>
            </a:r>
            <a:r>
              <a:rPr lang="ja-JP" altLang="en-US" dirty="0" smtClean="0">
                <a:sym typeface="Symbol" panose="05050102010706020507" pitchFamily="18" charset="2"/>
              </a:rPr>
              <a:t> </a:t>
            </a:r>
            <a:r>
              <a:rPr lang="en-US" altLang="ja-JP" dirty="0" smtClean="0">
                <a:sym typeface="Symbol" panose="05050102010706020507" pitchFamily="18" charset="2"/>
              </a:rPr>
              <a:t>preliminary</a:t>
            </a:r>
            <a:endParaRPr kumimoji="1" lang="en-US" altLang="ja-JP" dirty="0" smtClean="0"/>
          </a:p>
        </p:txBody>
      </p:sp>
      <p:sp>
        <p:nvSpPr>
          <p:cNvPr id="20" name="テキスト ボックス 19"/>
          <p:cNvSpPr txBox="1"/>
          <p:nvPr/>
        </p:nvSpPr>
        <p:spPr>
          <a:xfrm>
            <a:off x="534505" y="1904599"/>
            <a:ext cx="3751348" cy="369332"/>
          </a:xfrm>
          <a:prstGeom prst="rect">
            <a:avLst/>
          </a:prstGeom>
          <a:noFill/>
        </p:spPr>
        <p:txBody>
          <a:bodyPr wrap="none" rtlCol="0">
            <a:spAutoFit/>
          </a:bodyPr>
          <a:lstStyle/>
          <a:p>
            <a:r>
              <a:rPr lang="en-US" altLang="ja-JP" dirty="0" smtClean="0"/>
              <a:t>PHENIX</a:t>
            </a:r>
            <a:r>
              <a:rPr kumimoji="1" lang="en-US" altLang="ja-JP" dirty="0" smtClean="0"/>
              <a:t> </a:t>
            </a:r>
            <a:r>
              <a:rPr kumimoji="1" lang="en-US" altLang="ja-JP" dirty="0" smtClean="0">
                <a:sym typeface="Symbol" panose="05050102010706020507" pitchFamily="18" charset="2"/>
              </a:rPr>
              <a:t>s = 200 </a:t>
            </a:r>
            <a:r>
              <a:rPr kumimoji="1" lang="en-US" altLang="ja-JP" dirty="0" err="1" smtClean="0">
                <a:sym typeface="Symbol" panose="05050102010706020507" pitchFamily="18" charset="2"/>
              </a:rPr>
              <a:t>GeV</a:t>
            </a:r>
            <a:r>
              <a:rPr lang="en-US" altLang="ja-JP" dirty="0">
                <a:sym typeface="Symbol" panose="05050102010706020507" pitchFamily="18" charset="2"/>
              </a:rPr>
              <a:t> </a:t>
            </a:r>
            <a:r>
              <a:rPr lang="en-US" altLang="ja-JP" dirty="0" smtClean="0"/>
              <a:t>arXiv:1312.1995</a:t>
            </a:r>
            <a:endParaRPr kumimoji="1" lang="ja-JP" altLang="en-US" dirty="0"/>
          </a:p>
        </p:txBody>
      </p:sp>
      <p:sp>
        <p:nvSpPr>
          <p:cNvPr id="21" name="テキスト ボックス 20"/>
          <p:cNvSpPr txBox="1"/>
          <p:nvPr/>
        </p:nvSpPr>
        <p:spPr>
          <a:xfrm>
            <a:off x="505651" y="4277250"/>
            <a:ext cx="3809056" cy="369332"/>
          </a:xfrm>
          <a:prstGeom prst="rect">
            <a:avLst/>
          </a:prstGeom>
          <a:noFill/>
        </p:spPr>
        <p:txBody>
          <a:bodyPr wrap="none" rtlCol="0">
            <a:spAutoFit/>
          </a:bodyPr>
          <a:lstStyle/>
          <a:p>
            <a:r>
              <a:rPr lang="en-US" altLang="ja-JP" dirty="0" smtClean="0"/>
              <a:t>PHENIX</a:t>
            </a:r>
            <a:r>
              <a:rPr kumimoji="1" lang="en-US" altLang="ja-JP" dirty="0" smtClean="0"/>
              <a:t> </a:t>
            </a:r>
            <a:r>
              <a:rPr kumimoji="1" lang="en-US" altLang="ja-JP" dirty="0" smtClean="0">
                <a:sym typeface="Symbol" panose="05050102010706020507" pitchFamily="18" charset="2"/>
              </a:rPr>
              <a:t>s = 62.4 </a:t>
            </a:r>
            <a:r>
              <a:rPr kumimoji="1" lang="en-US" altLang="ja-JP" dirty="0" err="1" smtClean="0">
                <a:sym typeface="Symbol" panose="05050102010706020507" pitchFamily="18" charset="2"/>
              </a:rPr>
              <a:t>GeV</a:t>
            </a:r>
            <a:r>
              <a:rPr lang="en-US" altLang="ja-JP" dirty="0">
                <a:sym typeface="Symbol" panose="05050102010706020507" pitchFamily="18" charset="2"/>
              </a:rPr>
              <a:t> </a:t>
            </a:r>
            <a:r>
              <a:rPr lang="en-US" altLang="ja-JP" dirty="0" smtClean="0"/>
              <a:t>arXiv:1312.1995</a:t>
            </a:r>
            <a:endParaRPr kumimoji="1" lang="ja-JP" altLang="en-US" dirty="0"/>
          </a:p>
        </p:txBody>
      </p:sp>
    </p:spTree>
    <p:extLst>
      <p:ext uri="{BB962C8B-B14F-4D97-AF65-F5344CB8AC3E}">
        <p14:creationId xmlns:p14="http://schemas.microsoft.com/office/powerpoint/2010/main" val="8925506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385" y="4434826"/>
            <a:ext cx="3254125" cy="228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p:txBody>
          <a:bodyPr/>
          <a:lstStyle/>
          <a:p>
            <a:r>
              <a:rPr kumimoji="1" lang="en-US" altLang="ja-JP" dirty="0" err="1" smtClean="0">
                <a:latin typeface="+mn-lt"/>
              </a:rPr>
              <a:t>sPHENIX</a:t>
            </a:r>
            <a:r>
              <a:rPr kumimoji="1" lang="ja-JP" altLang="en-US" dirty="0" err="1" smtClean="0">
                <a:latin typeface="+mn-lt"/>
              </a:rPr>
              <a:t>の偏</a:t>
            </a:r>
            <a:r>
              <a:rPr kumimoji="1" lang="ja-JP" altLang="en-US" dirty="0" smtClean="0">
                <a:latin typeface="+mn-lt"/>
              </a:rPr>
              <a:t>極</a:t>
            </a:r>
            <a:r>
              <a:rPr kumimoji="1" lang="en-US" altLang="ja-JP" dirty="0" err="1" smtClean="0">
                <a:latin typeface="+mn-lt"/>
              </a:rPr>
              <a:t>p+p</a:t>
            </a:r>
            <a:r>
              <a:rPr kumimoji="1" lang="ja-JP" altLang="en-US" dirty="0" smtClean="0">
                <a:latin typeface="+mn-lt"/>
              </a:rPr>
              <a:t>衝突の物理</a:t>
            </a:r>
            <a:endParaRPr kumimoji="1" lang="ja-JP" altLang="en-US" dirty="0">
              <a:latin typeface="+mn-lt"/>
            </a:endParaRPr>
          </a:p>
        </p:txBody>
      </p:sp>
      <p:sp>
        <p:nvSpPr>
          <p:cNvPr id="4" name="日付プレースホルダー 3"/>
          <p:cNvSpPr>
            <a:spLocks noGrp="1"/>
          </p:cNvSpPr>
          <p:nvPr>
            <p:ph type="dt" sz="half" idx="10"/>
          </p:nvPr>
        </p:nvSpPr>
        <p:spPr/>
        <p:txBody>
          <a:bodyPr/>
          <a:lstStyle/>
          <a:p>
            <a:r>
              <a:rPr kumimoji="1" lang="en-US" altLang="ja-JP" smtClean="0"/>
              <a:t>2014</a:t>
            </a:r>
            <a:r>
              <a:rPr kumimoji="1" lang="ja-JP" altLang="en-US" smtClean="0"/>
              <a:t>年</a:t>
            </a:r>
            <a:r>
              <a:rPr kumimoji="1" lang="en-US" altLang="ja-JP" smtClean="0"/>
              <a:t>2</a:t>
            </a:r>
            <a:r>
              <a:rPr kumimoji="1" lang="ja-JP" altLang="en-US" smtClean="0"/>
              <a:t>月</a:t>
            </a:r>
            <a:r>
              <a:rPr kumimoji="1" lang="en-US" altLang="ja-JP" smtClean="0"/>
              <a:t>4</a:t>
            </a:r>
            <a:r>
              <a:rPr kumimoji="1" lang="ja-JP" altLang="en-US" smtClean="0"/>
              <a:t>日</a:t>
            </a:r>
            <a:endParaRPr kumimoji="1" lang="ja-JP" altLang="en-US"/>
          </a:p>
        </p:txBody>
      </p:sp>
      <p:sp>
        <p:nvSpPr>
          <p:cNvPr id="5" name="スライド番号プレースホルダー 4"/>
          <p:cNvSpPr>
            <a:spLocks noGrp="1"/>
          </p:cNvSpPr>
          <p:nvPr>
            <p:ph type="sldNum" sz="quarter" idx="12"/>
          </p:nvPr>
        </p:nvSpPr>
        <p:spPr/>
        <p:txBody>
          <a:bodyPr/>
          <a:lstStyle/>
          <a:p>
            <a:fld id="{A38B3158-FF8D-41B0-9FF9-D5505AA5FBAE}" type="slidenum">
              <a:rPr kumimoji="1" lang="ja-JP" altLang="en-US" smtClean="0"/>
              <a:t>12</a:t>
            </a:fld>
            <a:endParaRPr kumimoji="1" lang="ja-JP" altLang="en-US"/>
          </a:p>
        </p:txBody>
      </p:sp>
      <p:pic>
        <p:nvPicPr>
          <p:cNvPr id="6" name="図 5"/>
          <p:cNvPicPr>
            <a:picLocks noChangeAspect="1"/>
          </p:cNvPicPr>
          <p:nvPr/>
        </p:nvPicPr>
        <p:blipFill>
          <a:blip r:embed="rId3"/>
          <a:stretch>
            <a:fillRect/>
          </a:stretch>
        </p:blipFill>
        <p:spPr>
          <a:xfrm>
            <a:off x="899591" y="1268760"/>
            <a:ext cx="2936250" cy="2334667"/>
          </a:xfrm>
          <a:prstGeom prst="rect">
            <a:avLst/>
          </a:prstGeom>
        </p:spPr>
      </p:pic>
      <p:pic>
        <p:nvPicPr>
          <p:cNvPr id="7" name="図 6"/>
          <p:cNvPicPr>
            <a:picLocks noChangeAspect="1"/>
          </p:cNvPicPr>
          <p:nvPr/>
        </p:nvPicPr>
        <p:blipFill>
          <a:blip r:embed="rId4"/>
          <a:stretch>
            <a:fillRect/>
          </a:stretch>
        </p:blipFill>
        <p:spPr>
          <a:xfrm>
            <a:off x="4572000" y="1268760"/>
            <a:ext cx="4467444" cy="3312728"/>
          </a:xfrm>
          <a:prstGeom prst="rect">
            <a:avLst/>
          </a:prstGeom>
        </p:spPr>
      </p:pic>
      <p:sp>
        <p:nvSpPr>
          <p:cNvPr id="8" name="テキスト ボックス 7"/>
          <p:cNvSpPr txBox="1"/>
          <p:nvPr/>
        </p:nvSpPr>
        <p:spPr>
          <a:xfrm>
            <a:off x="4825340" y="899428"/>
            <a:ext cx="3960764" cy="369332"/>
          </a:xfrm>
          <a:prstGeom prst="rect">
            <a:avLst/>
          </a:prstGeom>
          <a:noFill/>
        </p:spPr>
        <p:txBody>
          <a:bodyPr wrap="none" rtlCol="0">
            <a:spAutoFit/>
          </a:bodyPr>
          <a:lstStyle/>
          <a:p>
            <a:r>
              <a:rPr kumimoji="1" lang="en-US" altLang="ja-JP" dirty="0" err="1" smtClean="0"/>
              <a:t>Anselmino</a:t>
            </a:r>
            <a:r>
              <a:rPr kumimoji="1" lang="en-US" altLang="ja-JP" dirty="0" smtClean="0"/>
              <a:t>, et al.: PRD88, 054023 (2013)</a:t>
            </a:r>
            <a:endParaRPr kumimoji="1" lang="ja-JP" altLang="en-US" dirty="0"/>
          </a:p>
        </p:txBody>
      </p:sp>
      <p:sp>
        <p:nvSpPr>
          <p:cNvPr id="9" name="右矢印 8"/>
          <p:cNvSpPr/>
          <p:nvPr/>
        </p:nvSpPr>
        <p:spPr>
          <a:xfrm>
            <a:off x="3849201" y="2193777"/>
            <a:ext cx="725068" cy="299119"/>
          </a:xfrm>
          <a:prstGeom prst="rightArrow">
            <a:avLst>
              <a:gd name="adj1" fmla="val 50000"/>
              <a:gd name="adj2" fmla="val 1210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229724" y="1696526"/>
            <a:ext cx="1188339" cy="369332"/>
          </a:xfrm>
          <a:prstGeom prst="rect">
            <a:avLst/>
          </a:prstGeom>
          <a:noFill/>
        </p:spPr>
        <p:txBody>
          <a:bodyPr wrap="none" rtlCol="0">
            <a:spAutoFit/>
          </a:bodyPr>
          <a:lstStyle/>
          <a:p>
            <a:r>
              <a:rPr kumimoji="1" lang="en-US" altLang="ja-JP" dirty="0" err="1" smtClean="0"/>
              <a:t>Sivers</a:t>
            </a:r>
            <a:r>
              <a:rPr kumimoji="1" lang="ja-JP" altLang="en-US" dirty="0" smtClean="0"/>
              <a:t>効果</a:t>
            </a:r>
            <a:endParaRPr kumimoji="1" lang="ja-JP" altLang="en-US" dirty="0"/>
          </a:p>
        </p:txBody>
      </p:sp>
      <p:sp>
        <p:nvSpPr>
          <p:cNvPr id="11" name="テキスト ボックス 10"/>
          <p:cNvSpPr txBox="1"/>
          <p:nvPr/>
        </p:nvSpPr>
        <p:spPr>
          <a:xfrm>
            <a:off x="7469222" y="1696526"/>
            <a:ext cx="1261884" cy="369332"/>
          </a:xfrm>
          <a:prstGeom prst="rect">
            <a:avLst/>
          </a:prstGeom>
          <a:noFill/>
        </p:spPr>
        <p:txBody>
          <a:bodyPr wrap="none" rtlCol="0">
            <a:spAutoFit/>
          </a:bodyPr>
          <a:lstStyle/>
          <a:p>
            <a:r>
              <a:rPr kumimoji="1" lang="en-US" altLang="ja-JP" dirty="0" smtClean="0"/>
              <a:t>Collins</a:t>
            </a:r>
            <a:r>
              <a:rPr kumimoji="1" lang="ja-JP" altLang="en-US" dirty="0" smtClean="0"/>
              <a:t>効果</a:t>
            </a:r>
            <a:endParaRPr kumimoji="1" lang="ja-JP" altLang="en-US" dirty="0"/>
          </a:p>
        </p:txBody>
      </p:sp>
      <p:sp>
        <p:nvSpPr>
          <p:cNvPr id="12" name="テキスト ボックス 11"/>
          <p:cNvSpPr txBox="1"/>
          <p:nvPr/>
        </p:nvSpPr>
        <p:spPr>
          <a:xfrm>
            <a:off x="4610153" y="4619923"/>
            <a:ext cx="4391138" cy="646331"/>
          </a:xfrm>
          <a:prstGeom prst="rect">
            <a:avLst/>
          </a:prstGeom>
          <a:noFill/>
        </p:spPr>
        <p:txBody>
          <a:bodyPr wrap="none" rtlCol="0">
            <a:spAutoFit/>
          </a:bodyPr>
          <a:lstStyle/>
          <a:p>
            <a:r>
              <a:rPr kumimoji="1" lang="en-US" altLang="ja-JP" dirty="0" err="1" smtClean="0"/>
              <a:t>Sivers</a:t>
            </a:r>
            <a:r>
              <a:rPr kumimoji="1" lang="ja-JP" altLang="en-US" dirty="0" smtClean="0"/>
              <a:t>効果と</a:t>
            </a:r>
            <a:r>
              <a:rPr kumimoji="1" lang="en-US" altLang="ja-JP" dirty="0" smtClean="0"/>
              <a:t>Collins</a:t>
            </a:r>
            <a:r>
              <a:rPr kumimoji="1" lang="ja-JP" altLang="en-US" dirty="0" smtClean="0"/>
              <a:t>効果の和で説明がつく？</a:t>
            </a:r>
            <a:endParaRPr kumimoji="1" lang="en-US" altLang="ja-JP" dirty="0" smtClean="0"/>
          </a:p>
          <a:p>
            <a:r>
              <a:rPr kumimoji="1" lang="en-US" altLang="ja-JP" dirty="0" smtClean="0"/>
              <a:t>TMD evolution</a:t>
            </a:r>
            <a:r>
              <a:rPr kumimoji="1" lang="ja-JP" altLang="en-US" dirty="0" smtClean="0"/>
              <a:t>の効果も必要</a:t>
            </a:r>
            <a:endParaRPr kumimoji="1" lang="ja-JP" altLang="en-US" dirty="0"/>
          </a:p>
        </p:txBody>
      </p:sp>
      <p:sp>
        <p:nvSpPr>
          <p:cNvPr id="14" name="テキスト ボックス 13"/>
          <p:cNvSpPr txBox="1"/>
          <p:nvPr/>
        </p:nvSpPr>
        <p:spPr>
          <a:xfrm>
            <a:off x="791122" y="4155078"/>
            <a:ext cx="2976649" cy="369332"/>
          </a:xfrm>
          <a:prstGeom prst="rect">
            <a:avLst/>
          </a:prstGeom>
          <a:noFill/>
        </p:spPr>
        <p:txBody>
          <a:bodyPr wrap="none" rtlCol="0">
            <a:spAutoFit/>
          </a:bodyPr>
          <a:lstStyle/>
          <a:p>
            <a:r>
              <a:rPr kumimoji="1" lang="en-US" altLang="ja-JP" dirty="0" smtClean="0"/>
              <a:t>Koike, Kanazawa: </a:t>
            </a:r>
            <a:r>
              <a:rPr lang="en-US" altLang="ja-JP" dirty="0" smtClean="0"/>
              <a:t>Twist-3</a:t>
            </a:r>
            <a:r>
              <a:rPr lang="ja-JP" altLang="en-US" dirty="0" smtClean="0"/>
              <a:t>効果</a:t>
            </a:r>
            <a:endParaRPr kumimoji="1" lang="ja-JP" altLang="en-US" dirty="0"/>
          </a:p>
        </p:txBody>
      </p:sp>
      <p:sp>
        <p:nvSpPr>
          <p:cNvPr id="15" name="右矢印 14"/>
          <p:cNvSpPr/>
          <p:nvPr/>
        </p:nvSpPr>
        <p:spPr>
          <a:xfrm rot="5400000">
            <a:off x="2005180" y="3709203"/>
            <a:ext cx="725068" cy="299119"/>
          </a:xfrm>
          <a:prstGeom prst="rightArrow">
            <a:avLst>
              <a:gd name="adj1" fmla="val 50000"/>
              <a:gd name="adj2" fmla="val 1210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839412" y="899428"/>
            <a:ext cx="3056606" cy="369332"/>
          </a:xfrm>
          <a:prstGeom prst="rect">
            <a:avLst/>
          </a:prstGeom>
          <a:noFill/>
        </p:spPr>
        <p:txBody>
          <a:bodyPr wrap="none" rtlCol="0">
            <a:spAutoFit/>
          </a:bodyPr>
          <a:lstStyle/>
          <a:p>
            <a:r>
              <a:rPr kumimoji="1" lang="en-US" altLang="ja-JP" dirty="0" smtClean="0"/>
              <a:t>STAR </a:t>
            </a:r>
            <a:r>
              <a:rPr kumimoji="1" lang="en-US" altLang="ja-JP" dirty="0" smtClean="0">
                <a:sym typeface="Symbol" panose="05050102010706020507" pitchFamily="18" charset="2"/>
              </a:rPr>
              <a:t>s = 500 </a:t>
            </a:r>
            <a:r>
              <a:rPr kumimoji="1" lang="en-US" altLang="ja-JP" dirty="0" err="1" smtClean="0">
                <a:sym typeface="Symbol" panose="05050102010706020507" pitchFamily="18" charset="2"/>
              </a:rPr>
              <a:t>GeV</a:t>
            </a:r>
            <a:r>
              <a:rPr lang="ja-JP" altLang="en-US" dirty="0" smtClean="0">
                <a:sym typeface="Symbol" panose="05050102010706020507" pitchFamily="18" charset="2"/>
              </a:rPr>
              <a:t> </a:t>
            </a:r>
            <a:r>
              <a:rPr lang="en-US" altLang="ja-JP" dirty="0" smtClean="0">
                <a:sym typeface="Symbol" panose="05050102010706020507" pitchFamily="18" charset="2"/>
              </a:rPr>
              <a:t>preliminary</a:t>
            </a:r>
            <a:endParaRPr kumimoji="1" lang="en-US" altLang="ja-JP" dirty="0" smtClean="0"/>
          </a:p>
        </p:txBody>
      </p:sp>
    </p:spTree>
    <p:extLst>
      <p:ext uri="{BB962C8B-B14F-4D97-AF65-F5344CB8AC3E}">
        <p14:creationId xmlns:p14="http://schemas.microsoft.com/office/powerpoint/2010/main" val="2222799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latin typeface="+mn-lt"/>
              </a:rPr>
              <a:t>sPHENIX</a:t>
            </a:r>
            <a:r>
              <a:rPr kumimoji="1" lang="ja-JP" altLang="en-US" dirty="0" err="1" smtClean="0">
                <a:latin typeface="+mn-lt"/>
              </a:rPr>
              <a:t>の偏</a:t>
            </a:r>
            <a:r>
              <a:rPr kumimoji="1" lang="ja-JP" altLang="en-US" dirty="0" smtClean="0">
                <a:latin typeface="+mn-lt"/>
              </a:rPr>
              <a:t>極</a:t>
            </a:r>
            <a:r>
              <a:rPr kumimoji="1" lang="en-US" altLang="ja-JP" dirty="0" err="1" smtClean="0">
                <a:latin typeface="+mn-lt"/>
              </a:rPr>
              <a:t>p+p</a:t>
            </a:r>
            <a:r>
              <a:rPr kumimoji="1" lang="ja-JP" altLang="en-US" dirty="0" smtClean="0">
                <a:latin typeface="+mn-lt"/>
              </a:rPr>
              <a:t>衝突の物理</a:t>
            </a:r>
            <a:endParaRPr kumimoji="1" lang="ja-JP" altLang="en-US" dirty="0">
              <a:latin typeface="+mn-lt"/>
            </a:endParaRPr>
          </a:p>
        </p:txBody>
      </p:sp>
      <p:sp>
        <p:nvSpPr>
          <p:cNvPr id="3" name="コンテンツ プレースホルダー 2"/>
          <p:cNvSpPr>
            <a:spLocks noGrp="1"/>
          </p:cNvSpPr>
          <p:nvPr>
            <p:ph idx="1"/>
          </p:nvPr>
        </p:nvSpPr>
        <p:spPr/>
        <p:txBody>
          <a:bodyPr/>
          <a:lstStyle/>
          <a:p>
            <a:r>
              <a:rPr lang="en-US" altLang="ja-JP" dirty="0" smtClean="0"/>
              <a:t>Collins</a:t>
            </a:r>
            <a:r>
              <a:rPr lang="ja-JP" altLang="en-US" dirty="0" smtClean="0"/>
              <a:t>効果の分離</a:t>
            </a:r>
            <a:endParaRPr kumimoji="1" lang="en-US" altLang="ja-JP" dirty="0" smtClean="0"/>
          </a:p>
          <a:p>
            <a:pPr lvl="1"/>
            <a:r>
              <a:rPr lang="ja-JP" altLang="en-US" dirty="0" smtClean="0"/>
              <a:t>ジェット生成</a:t>
            </a:r>
            <a:endParaRPr kumimoji="1" lang="en-US" altLang="ja-JP" dirty="0" smtClean="0"/>
          </a:p>
          <a:p>
            <a:pPr lvl="1"/>
            <a:r>
              <a:rPr lang="ja-JP" altLang="en-US" dirty="0" smtClean="0"/>
              <a:t>光子の直接生成</a:t>
            </a:r>
            <a:endParaRPr lang="en-US" altLang="ja-JP" dirty="0" smtClean="0"/>
          </a:p>
          <a:p>
            <a:r>
              <a:rPr lang="ja-JP" altLang="en-US" dirty="0" smtClean="0"/>
              <a:t>ジェット生成の偏極測定</a:t>
            </a:r>
            <a:endParaRPr lang="en-US" altLang="ja-JP" dirty="0" smtClean="0"/>
          </a:p>
          <a:p>
            <a:pPr lvl="1"/>
            <a:r>
              <a:rPr lang="en-US" altLang="ja-JP" dirty="0" smtClean="0"/>
              <a:t>A</a:t>
            </a:r>
            <a:r>
              <a:rPr lang="en-US" altLang="ja-JP" baseline="-25000" dirty="0" smtClean="0"/>
              <a:t>N</a:t>
            </a:r>
            <a:r>
              <a:rPr lang="en-US" altLang="ja-JP" dirty="0" smtClean="0"/>
              <a:t>DY</a:t>
            </a:r>
            <a:r>
              <a:rPr lang="ja-JP" altLang="en-US" dirty="0" smtClean="0"/>
              <a:t>データ</a:t>
            </a:r>
            <a:endParaRPr lang="en-US" altLang="ja-JP" dirty="0" smtClean="0"/>
          </a:p>
        </p:txBody>
      </p:sp>
      <p:sp>
        <p:nvSpPr>
          <p:cNvPr id="4" name="日付プレースホルダー 3"/>
          <p:cNvSpPr>
            <a:spLocks noGrp="1"/>
          </p:cNvSpPr>
          <p:nvPr>
            <p:ph type="dt" sz="half" idx="10"/>
          </p:nvPr>
        </p:nvSpPr>
        <p:spPr/>
        <p:txBody>
          <a:bodyPr/>
          <a:lstStyle/>
          <a:p>
            <a:r>
              <a:rPr kumimoji="1" lang="en-US" altLang="ja-JP" smtClean="0"/>
              <a:t>2014</a:t>
            </a:r>
            <a:r>
              <a:rPr kumimoji="1" lang="ja-JP" altLang="en-US" smtClean="0"/>
              <a:t>年</a:t>
            </a:r>
            <a:r>
              <a:rPr kumimoji="1" lang="en-US" altLang="ja-JP" smtClean="0"/>
              <a:t>2</a:t>
            </a:r>
            <a:r>
              <a:rPr kumimoji="1" lang="ja-JP" altLang="en-US" smtClean="0"/>
              <a:t>月</a:t>
            </a:r>
            <a:r>
              <a:rPr kumimoji="1" lang="en-US" altLang="ja-JP" smtClean="0"/>
              <a:t>4</a:t>
            </a:r>
            <a:r>
              <a:rPr kumimoji="1" lang="ja-JP" altLang="en-US" smtClean="0"/>
              <a:t>日</a:t>
            </a:r>
            <a:endParaRPr kumimoji="1" lang="ja-JP" altLang="en-US"/>
          </a:p>
        </p:txBody>
      </p:sp>
      <p:sp>
        <p:nvSpPr>
          <p:cNvPr id="5" name="スライド番号プレースホルダー 4"/>
          <p:cNvSpPr>
            <a:spLocks noGrp="1"/>
          </p:cNvSpPr>
          <p:nvPr>
            <p:ph type="sldNum" sz="quarter" idx="12"/>
          </p:nvPr>
        </p:nvSpPr>
        <p:spPr/>
        <p:txBody>
          <a:bodyPr/>
          <a:lstStyle/>
          <a:p>
            <a:fld id="{A38B3158-FF8D-41B0-9FF9-D5505AA5FBAE}" type="slidenum">
              <a:rPr kumimoji="1" lang="ja-JP" altLang="en-US" smtClean="0"/>
              <a:t>13</a:t>
            </a:fld>
            <a:endParaRPr kumimoji="1" lang="ja-JP" altLang="en-US"/>
          </a:p>
        </p:txBody>
      </p:sp>
      <p:pic>
        <p:nvPicPr>
          <p:cNvPr id="6" name="図 5"/>
          <p:cNvPicPr>
            <a:picLocks noChangeAspect="1"/>
          </p:cNvPicPr>
          <p:nvPr/>
        </p:nvPicPr>
        <p:blipFill>
          <a:blip r:embed="rId3"/>
          <a:stretch>
            <a:fillRect/>
          </a:stretch>
        </p:blipFill>
        <p:spPr>
          <a:xfrm>
            <a:off x="6062025" y="562357"/>
            <a:ext cx="2849250" cy="3082667"/>
          </a:xfrm>
          <a:prstGeom prst="rect">
            <a:avLst/>
          </a:prstGeom>
        </p:spPr>
      </p:pic>
      <p:pic>
        <p:nvPicPr>
          <p:cNvPr id="7" name="図 6"/>
          <p:cNvPicPr>
            <a:picLocks noChangeAspect="1"/>
          </p:cNvPicPr>
          <p:nvPr/>
        </p:nvPicPr>
        <p:blipFill>
          <a:blip r:embed="rId4"/>
          <a:stretch>
            <a:fillRect/>
          </a:stretch>
        </p:blipFill>
        <p:spPr>
          <a:xfrm>
            <a:off x="6741142" y="4159212"/>
            <a:ext cx="2155463" cy="2389868"/>
          </a:xfrm>
          <a:prstGeom prst="rect">
            <a:avLst/>
          </a:prstGeom>
        </p:spPr>
      </p:pic>
      <p:sp>
        <p:nvSpPr>
          <p:cNvPr id="8" name="テキスト ボックス 7"/>
          <p:cNvSpPr txBox="1"/>
          <p:nvPr/>
        </p:nvSpPr>
        <p:spPr>
          <a:xfrm>
            <a:off x="6967942" y="3440872"/>
            <a:ext cx="1701862" cy="646331"/>
          </a:xfrm>
          <a:prstGeom prst="rect">
            <a:avLst/>
          </a:prstGeom>
          <a:noFill/>
        </p:spPr>
        <p:txBody>
          <a:bodyPr wrap="square" rtlCol="0">
            <a:spAutoFit/>
          </a:bodyPr>
          <a:lstStyle/>
          <a:p>
            <a:r>
              <a:rPr lang="en-US" altLang="ja-JP" dirty="0" err="1" smtClean="0"/>
              <a:t>D’Alesio</a:t>
            </a:r>
            <a:r>
              <a:rPr lang="en-US" altLang="ja-JP" dirty="0" smtClean="0"/>
              <a:t>, et al.: </a:t>
            </a:r>
          </a:p>
          <a:p>
            <a:r>
              <a:rPr lang="en-US" altLang="ja-JP" dirty="0" smtClean="0"/>
              <a:t>arXiv:1307.4880. </a:t>
            </a:r>
            <a:endParaRPr kumimoji="1" lang="ja-JP" altLang="en-US" dirty="0"/>
          </a:p>
        </p:txBody>
      </p:sp>
      <p:pic>
        <p:nvPicPr>
          <p:cNvPr id="9" name="図 8"/>
          <p:cNvPicPr>
            <a:picLocks noChangeAspect="1"/>
          </p:cNvPicPr>
          <p:nvPr/>
        </p:nvPicPr>
        <p:blipFill>
          <a:blip r:embed="rId5"/>
          <a:stretch>
            <a:fillRect/>
          </a:stretch>
        </p:blipFill>
        <p:spPr>
          <a:xfrm>
            <a:off x="3477725" y="4147893"/>
            <a:ext cx="2947424" cy="2175749"/>
          </a:xfrm>
          <a:prstGeom prst="rect">
            <a:avLst/>
          </a:prstGeom>
        </p:spPr>
      </p:pic>
      <p:sp>
        <p:nvSpPr>
          <p:cNvPr id="10" name="テキスト ボックス 9"/>
          <p:cNvSpPr txBox="1"/>
          <p:nvPr/>
        </p:nvSpPr>
        <p:spPr>
          <a:xfrm>
            <a:off x="3811313" y="3440873"/>
            <a:ext cx="2280248" cy="646331"/>
          </a:xfrm>
          <a:prstGeom prst="rect">
            <a:avLst/>
          </a:prstGeom>
          <a:noFill/>
        </p:spPr>
        <p:txBody>
          <a:bodyPr wrap="square" rtlCol="0">
            <a:spAutoFit/>
          </a:bodyPr>
          <a:lstStyle/>
          <a:p>
            <a:r>
              <a:rPr lang="en-US" altLang="ja-JP" dirty="0" err="1" smtClean="0"/>
              <a:t>Anselmino</a:t>
            </a:r>
            <a:r>
              <a:rPr lang="en-US" altLang="ja-JP" dirty="0" smtClean="0"/>
              <a:t>, et al.: </a:t>
            </a:r>
          </a:p>
          <a:p>
            <a:r>
              <a:rPr lang="en-US" altLang="ja-JP" dirty="0" smtClean="0"/>
              <a:t>PRD88, 054023 (2013) </a:t>
            </a:r>
            <a:endParaRPr kumimoji="1" lang="ja-JP" altLang="en-US" dirty="0"/>
          </a:p>
        </p:txBody>
      </p:sp>
      <p:pic>
        <p:nvPicPr>
          <p:cNvPr id="11" name="図 10"/>
          <p:cNvPicPr>
            <a:picLocks noChangeAspect="1"/>
          </p:cNvPicPr>
          <p:nvPr/>
        </p:nvPicPr>
        <p:blipFill>
          <a:blip r:embed="rId6"/>
          <a:stretch>
            <a:fillRect/>
          </a:stretch>
        </p:blipFill>
        <p:spPr>
          <a:xfrm>
            <a:off x="269970" y="4159212"/>
            <a:ext cx="3069588" cy="2146136"/>
          </a:xfrm>
          <a:prstGeom prst="rect">
            <a:avLst/>
          </a:prstGeom>
        </p:spPr>
      </p:pic>
      <p:sp>
        <p:nvSpPr>
          <p:cNvPr id="12" name="テキスト ボックス 11"/>
          <p:cNvSpPr txBox="1"/>
          <p:nvPr/>
        </p:nvSpPr>
        <p:spPr>
          <a:xfrm>
            <a:off x="628650" y="3440873"/>
            <a:ext cx="2351926" cy="646331"/>
          </a:xfrm>
          <a:prstGeom prst="rect">
            <a:avLst/>
          </a:prstGeom>
          <a:noFill/>
        </p:spPr>
        <p:txBody>
          <a:bodyPr wrap="none" rtlCol="0">
            <a:spAutoFit/>
          </a:bodyPr>
          <a:lstStyle/>
          <a:p>
            <a:r>
              <a:rPr kumimoji="1" lang="en-US" altLang="ja-JP" dirty="0" err="1" smtClean="0"/>
              <a:t>Gamberg</a:t>
            </a:r>
            <a:r>
              <a:rPr kumimoji="1" lang="en-US" altLang="ja-JP" dirty="0" smtClean="0"/>
              <a:t>, et al.: </a:t>
            </a:r>
          </a:p>
          <a:p>
            <a:r>
              <a:rPr kumimoji="1" lang="en-US" altLang="ja-JP" dirty="0" smtClean="0"/>
              <a:t>PRL110, 232301 (2013)</a:t>
            </a:r>
            <a:endParaRPr kumimoji="1" lang="ja-JP" altLang="en-US" dirty="0"/>
          </a:p>
        </p:txBody>
      </p:sp>
    </p:spTree>
    <p:extLst>
      <p:ext uri="{BB962C8B-B14F-4D97-AF65-F5344CB8AC3E}">
        <p14:creationId xmlns:p14="http://schemas.microsoft.com/office/powerpoint/2010/main" val="2274841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latin typeface="+mn-lt"/>
              </a:rPr>
              <a:t>sPHENIX</a:t>
            </a:r>
            <a:r>
              <a:rPr kumimoji="1" lang="ja-JP" altLang="en-US" dirty="0" err="1" smtClean="0">
                <a:latin typeface="+mn-lt"/>
              </a:rPr>
              <a:t>の偏</a:t>
            </a:r>
            <a:r>
              <a:rPr kumimoji="1" lang="ja-JP" altLang="en-US" dirty="0" smtClean="0">
                <a:latin typeface="+mn-lt"/>
              </a:rPr>
              <a:t>極</a:t>
            </a:r>
            <a:r>
              <a:rPr kumimoji="1" lang="en-US" altLang="ja-JP" dirty="0" err="1" smtClean="0">
                <a:latin typeface="+mn-lt"/>
              </a:rPr>
              <a:t>p+p</a:t>
            </a:r>
            <a:r>
              <a:rPr kumimoji="1" lang="ja-JP" altLang="en-US" dirty="0" smtClean="0">
                <a:latin typeface="+mn-lt"/>
              </a:rPr>
              <a:t>衝突の物理</a:t>
            </a:r>
            <a:endParaRPr kumimoji="1" lang="ja-JP" altLang="en-US" dirty="0">
              <a:latin typeface="+mn-lt"/>
            </a:endParaRPr>
          </a:p>
        </p:txBody>
      </p:sp>
      <p:sp>
        <p:nvSpPr>
          <p:cNvPr id="3" name="コンテンツ プレースホルダー 2"/>
          <p:cNvSpPr>
            <a:spLocks noGrp="1"/>
          </p:cNvSpPr>
          <p:nvPr>
            <p:ph idx="1"/>
          </p:nvPr>
        </p:nvSpPr>
        <p:spPr>
          <a:xfrm>
            <a:off x="251520" y="764704"/>
            <a:ext cx="8263830" cy="5760640"/>
          </a:xfrm>
        </p:spPr>
        <p:txBody>
          <a:bodyPr/>
          <a:lstStyle/>
          <a:p>
            <a:r>
              <a:rPr lang="ja-JP" altLang="en-US" dirty="0" smtClean="0"/>
              <a:t>ジェット生成の偏極測定</a:t>
            </a:r>
            <a:endParaRPr kumimoji="1" lang="en-US" altLang="ja-JP" dirty="0" smtClean="0"/>
          </a:p>
          <a:p>
            <a:pPr lvl="1"/>
            <a:r>
              <a:rPr lang="ja-JP" altLang="en-US" dirty="0" smtClean="0"/>
              <a:t>ジェット、ジェット</a:t>
            </a:r>
            <a:r>
              <a:rPr lang="en-US" altLang="ja-JP" dirty="0" smtClean="0"/>
              <a:t>+</a:t>
            </a:r>
            <a:r>
              <a:rPr lang="ja-JP" altLang="en-US" dirty="0" smtClean="0"/>
              <a:t>ハドロンの非対称性測定</a:t>
            </a:r>
            <a:endParaRPr lang="en-US" altLang="ja-JP" dirty="0"/>
          </a:p>
          <a:p>
            <a:pPr lvl="2"/>
            <a:r>
              <a:rPr kumimoji="1" lang="en-US" altLang="ja-JP" dirty="0" err="1" smtClean="0"/>
              <a:t>Sivers</a:t>
            </a:r>
            <a:r>
              <a:rPr kumimoji="1" lang="ja-JP" altLang="en-US" dirty="0" smtClean="0"/>
              <a:t>効果、</a:t>
            </a:r>
            <a:r>
              <a:rPr kumimoji="1" lang="en-US" altLang="ja-JP" dirty="0" smtClean="0"/>
              <a:t>higher-twist</a:t>
            </a:r>
            <a:r>
              <a:rPr kumimoji="1" lang="ja-JP" altLang="en-US" dirty="0" smtClean="0"/>
              <a:t>効果</a:t>
            </a:r>
            <a:endParaRPr kumimoji="1" lang="en-US" altLang="ja-JP" dirty="0" smtClean="0"/>
          </a:p>
          <a:p>
            <a:pPr lvl="1"/>
            <a:r>
              <a:rPr lang="ja-JP" altLang="en-US" dirty="0" smtClean="0"/>
              <a:t>ジェット内部の非対称性測定</a:t>
            </a:r>
            <a:endParaRPr lang="en-US" altLang="ja-JP" dirty="0" smtClean="0"/>
          </a:p>
          <a:p>
            <a:pPr lvl="2"/>
            <a:r>
              <a:rPr lang="en-US" altLang="ja-JP" dirty="0" smtClean="0"/>
              <a:t>Collins</a:t>
            </a:r>
            <a:r>
              <a:rPr lang="ja-JP" altLang="en-US" dirty="0" smtClean="0"/>
              <a:t>効果</a:t>
            </a:r>
            <a:endParaRPr lang="en-US" altLang="ja-JP" dirty="0" smtClean="0"/>
          </a:p>
          <a:p>
            <a:endParaRPr lang="en-US" altLang="ja-JP" dirty="0"/>
          </a:p>
          <a:p>
            <a:r>
              <a:rPr kumimoji="1" lang="ja-JP" altLang="en-US" dirty="0" smtClean="0"/>
              <a:t>光子の直接生成の偏極測定</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2014</a:t>
            </a:r>
            <a:r>
              <a:rPr kumimoji="1" lang="ja-JP" altLang="en-US" smtClean="0"/>
              <a:t>年</a:t>
            </a:r>
            <a:r>
              <a:rPr kumimoji="1" lang="en-US" altLang="ja-JP" smtClean="0"/>
              <a:t>2</a:t>
            </a:r>
            <a:r>
              <a:rPr kumimoji="1" lang="ja-JP" altLang="en-US" smtClean="0"/>
              <a:t>月</a:t>
            </a:r>
            <a:r>
              <a:rPr kumimoji="1" lang="en-US" altLang="ja-JP" smtClean="0"/>
              <a:t>4</a:t>
            </a:r>
            <a:r>
              <a:rPr kumimoji="1" lang="ja-JP" altLang="en-US" smtClean="0"/>
              <a:t>日</a:t>
            </a:r>
            <a:endParaRPr kumimoji="1" lang="ja-JP" altLang="en-US"/>
          </a:p>
        </p:txBody>
      </p:sp>
      <p:sp>
        <p:nvSpPr>
          <p:cNvPr id="5" name="スライド番号プレースホルダー 4"/>
          <p:cNvSpPr>
            <a:spLocks noGrp="1"/>
          </p:cNvSpPr>
          <p:nvPr>
            <p:ph type="sldNum" sz="quarter" idx="12"/>
          </p:nvPr>
        </p:nvSpPr>
        <p:spPr/>
        <p:txBody>
          <a:bodyPr/>
          <a:lstStyle/>
          <a:p>
            <a:fld id="{A38B3158-FF8D-41B0-9FF9-D5505AA5FBAE}" type="slidenum">
              <a:rPr kumimoji="1" lang="ja-JP" altLang="en-US" smtClean="0"/>
              <a:t>14</a:t>
            </a:fld>
            <a:endParaRPr kumimoji="1" lang="ja-JP" altLang="en-US"/>
          </a:p>
        </p:txBody>
      </p:sp>
      <p:pic>
        <p:nvPicPr>
          <p:cNvPr id="6" name="図 5"/>
          <p:cNvPicPr>
            <a:picLocks noChangeAspect="1"/>
          </p:cNvPicPr>
          <p:nvPr/>
        </p:nvPicPr>
        <p:blipFill>
          <a:blip r:embed="rId2"/>
          <a:stretch>
            <a:fillRect/>
          </a:stretch>
        </p:blipFill>
        <p:spPr>
          <a:xfrm>
            <a:off x="69665" y="4349908"/>
            <a:ext cx="3028477" cy="2142362"/>
          </a:xfrm>
          <a:prstGeom prst="rect">
            <a:avLst/>
          </a:prstGeom>
        </p:spPr>
      </p:pic>
      <p:sp>
        <p:nvSpPr>
          <p:cNvPr id="7" name="テキスト ボックス 6"/>
          <p:cNvSpPr txBox="1"/>
          <p:nvPr/>
        </p:nvSpPr>
        <p:spPr>
          <a:xfrm>
            <a:off x="631174" y="3644887"/>
            <a:ext cx="2351926" cy="646331"/>
          </a:xfrm>
          <a:prstGeom prst="rect">
            <a:avLst/>
          </a:prstGeom>
          <a:noFill/>
        </p:spPr>
        <p:txBody>
          <a:bodyPr wrap="none" rtlCol="0">
            <a:spAutoFit/>
          </a:bodyPr>
          <a:lstStyle/>
          <a:p>
            <a:r>
              <a:rPr kumimoji="1" lang="en-US" altLang="ja-JP" dirty="0" err="1" smtClean="0"/>
              <a:t>Gamberg</a:t>
            </a:r>
            <a:r>
              <a:rPr kumimoji="1" lang="en-US" altLang="ja-JP" dirty="0" smtClean="0"/>
              <a:t>, et al.: </a:t>
            </a:r>
          </a:p>
          <a:p>
            <a:r>
              <a:rPr kumimoji="1" lang="en-US" altLang="ja-JP" dirty="0" smtClean="0"/>
              <a:t>PRL110, 232301 (2013)</a:t>
            </a:r>
            <a:endParaRPr kumimoji="1" lang="ja-JP" altLang="en-US" dirty="0"/>
          </a:p>
        </p:txBody>
      </p:sp>
      <p:pic>
        <p:nvPicPr>
          <p:cNvPr id="8" name="図 7"/>
          <p:cNvPicPr>
            <a:picLocks noChangeAspect="1"/>
          </p:cNvPicPr>
          <p:nvPr/>
        </p:nvPicPr>
        <p:blipFill>
          <a:blip r:embed="rId3"/>
          <a:stretch>
            <a:fillRect/>
          </a:stretch>
        </p:blipFill>
        <p:spPr>
          <a:xfrm>
            <a:off x="3098142" y="4355845"/>
            <a:ext cx="2952764" cy="2142362"/>
          </a:xfrm>
          <a:prstGeom prst="rect">
            <a:avLst/>
          </a:prstGeom>
        </p:spPr>
      </p:pic>
      <p:sp>
        <p:nvSpPr>
          <p:cNvPr id="9" name="テキスト ボックス 8"/>
          <p:cNvSpPr txBox="1"/>
          <p:nvPr/>
        </p:nvSpPr>
        <p:spPr>
          <a:xfrm>
            <a:off x="3813837" y="3644887"/>
            <a:ext cx="2280248" cy="646331"/>
          </a:xfrm>
          <a:prstGeom prst="rect">
            <a:avLst/>
          </a:prstGeom>
          <a:noFill/>
        </p:spPr>
        <p:txBody>
          <a:bodyPr wrap="square" rtlCol="0">
            <a:spAutoFit/>
          </a:bodyPr>
          <a:lstStyle/>
          <a:p>
            <a:r>
              <a:rPr lang="en-US" altLang="ja-JP" dirty="0" err="1" smtClean="0"/>
              <a:t>Anselmino</a:t>
            </a:r>
            <a:r>
              <a:rPr lang="en-US" altLang="ja-JP" dirty="0" smtClean="0"/>
              <a:t>, et al.: </a:t>
            </a:r>
          </a:p>
          <a:p>
            <a:r>
              <a:rPr lang="en-US" altLang="ja-JP" dirty="0" smtClean="0"/>
              <a:t>PRD88, 054023 (2013) </a:t>
            </a:r>
            <a:endParaRPr kumimoji="1" lang="ja-JP" altLang="en-US" dirty="0"/>
          </a:p>
        </p:txBody>
      </p:sp>
      <p:sp>
        <p:nvSpPr>
          <p:cNvPr id="10" name="テキスト ボックス 9"/>
          <p:cNvSpPr txBox="1"/>
          <p:nvPr/>
        </p:nvSpPr>
        <p:spPr>
          <a:xfrm>
            <a:off x="1700614" y="5484198"/>
            <a:ext cx="1260281" cy="646331"/>
          </a:xfrm>
          <a:prstGeom prst="rect">
            <a:avLst/>
          </a:prstGeom>
          <a:noFill/>
        </p:spPr>
        <p:txBody>
          <a:bodyPr wrap="none" rtlCol="0">
            <a:spAutoFit/>
          </a:bodyPr>
          <a:lstStyle/>
          <a:p>
            <a:r>
              <a:rPr kumimoji="1" lang="en-US" altLang="ja-JP" dirty="0" smtClean="0">
                <a:sym typeface="Symbol" panose="05050102010706020507" pitchFamily="18" charset="2"/>
              </a:rPr>
              <a:t>s=200GeV</a:t>
            </a:r>
          </a:p>
          <a:p>
            <a:r>
              <a:rPr kumimoji="1" lang="ja-JP" altLang="en-US" dirty="0" smtClean="0">
                <a:sym typeface="Symbol" panose="05050102010706020507" pitchFamily="18" charset="2"/>
              </a:rPr>
              <a:t></a:t>
            </a:r>
            <a:r>
              <a:rPr kumimoji="1" lang="en-US" altLang="ja-JP" dirty="0" smtClean="0">
                <a:sym typeface="Symbol" panose="05050102010706020507" pitchFamily="18" charset="2"/>
              </a:rPr>
              <a:t>=3.5</a:t>
            </a:r>
            <a:endParaRPr kumimoji="1" lang="ja-JP" altLang="en-US" dirty="0"/>
          </a:p>
        </p:txBody>
      </p:sp>
      <p:pic>
        <p:nvPicPr>
          <p:cNvPr id="11" name="図 10"/>
          <p:cNvPicPr>
            <a:picLocks noChangeAspect="1"/>
          </p:cNvPicPr>
          <p:nvPr/>
        </p:nvPicPr>
        <p:blipFill>
          <a:blip r:embed="rId4"/>
          <a:stretch>
            <a:fillRect/>
          </a:stretch>
        </p:blipFill>
        <p:spPr>
          <a:xfrm>
            <a:off x="6003203" y="4343972"/>
            <a:ext cx="3076180" cy="2154235"/>
          </a:xfrm>
          <a:prstGeom prst="rect">
            <a:avLst/>
          </a:prstGeom>
        </p:spPr>
      </p:pic>
      <p:sp>
        <p:nvSpPr>
          <p:cNvPr id="13" name="テキスト ボックス 12"/>
          <p:cNvSpPr txBox="1"/>
          <p:nvPr/>
        </p:nvSpPr>
        <p:spPr>
          <a:xfrm>
            <a:off x="6371064" y="3644887"/>
            <a:ext cx="2340457" cy="646331"/>
          </a:xfrm>
          <a:prstGeom prst="rect">
            <a:avLst/>
          </a:prstGeom>
          <a:noFill/>
        </p:spPr>
        <p:txBody>
          <a:bodyPr wrap="square" rtlCol="0">
            <a:spAutoFit/>
          </a:bodyPr>
          <a:lstStyle/>
          <a:p>
            <a:r>
              <a:rPr lang="en-US" altLang="ja-JP" dirty="0" smtClean="0"/>
              <a:t>Kanazawa, Koike: </a:t>
            </a:r>
          </a:p>
          <a:p>
            <a:r>
              <a:rPr kumimoji="1" lang="en-US" altLang="ja-JP" dirty="0" smtClean="0"/>
              <a:t>PLB720 (2013) 161</a:t>
            </a:r>
            <a:endParaRPr kumimoji="1" lang="ja-JP" altLang="en-US" dirty="0"/>
          </a:p>
        </p:txBody>
      </p:sp>
      <p:grpSp>
        <p:nvGrpSpPr>
          <p:cNvPr id="14" name="Group 54"/>
          <p:cNvGrpSpPr>
            <a:grpSpLocks noChangeAspect="1"/>
          </p:cNvGrpSpPr>
          <p:nvPr/>
        </p:nvGrpSpPr>
        <p:grpSpPr bwMode="auto">
          <a:xfrm>
            <a:off x="6782194" y="627790"/>
            <a:ext cx="2054034" cy="1428992"/>
            <a:chOff x="457200" y="2514600"/>
            <a:chExt cx="3505200" cy="2438400"/>
          </a:xfrm>
        </p:grpSpPr>
        <p:sp>
          <p:nvSpPr>
            <p:cNvPr id="15" name="Parallelogram 32"/>
            <p:cNvSpPr>
              <a:spLocks noChangeAspect="1" noChangeArrowheads="1"/>
            </p:cNvSpPr>
            <p:nvPr/>
          </p:nvSpPr>
          <p:spPr bwMode="auto">
            <a:xfrm rot="-5400000" flipH="1" flipV="1">
              <a:off x="2667000" y="3657600"/>
              <a:ext cx="1828800" cy="762000"/>
            </a:xfrm>
            <a:prstGeom prst="parallelogram">
              <a:avLst>
                <a:gd name="adj" fmla="val 59722"/>
              </a:avLst>
            </a:prstGeom>
            <a:solidFill>
              <a:srgbClr val="6B6BCF"/>
            </a:soli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a:lstStyle/>
            <a:p>
              <a:pPr fontAlgn="auto">
                <a:spcBef>
                  <a:spcPts val="0"/>
                </a:spcBef>
                <a:spcAft>
                  <a:spcPts val="0"/>
                </a:spcAft>
                <a:defRPr/>
              </a:pPr>
              <a:endParaRPr kumimoji="0" lang="en-US" sz="2400" kern="0">
                <a:solidFill>
                  <a:srgbClr val="000000"/>
                </a:solidFill>
                <a:latin typeface="+mj-lt"/>
                <a:ea typeface="ＭＳ Ｐゴシック" charset="0"/>
              </a:endParaRPr>
            </a:p>
          </p:txBody>
        </p:sp>
        <p:sp>
          <p:nvSpPr>
            <p:cNvPr id="16" name="Oval 9"/>
            <p:cNvSpPr>
              <a:spLocks noChangeArrowheads="1"/>
            </p:cNvSpPr>
            <p:nvPr/>
          </p:nvSpPr>
          <p:spPr bwMode="auto">
            <a:xfrm>
              <a:off x="3201072" y="3505804"/>
              <a:ext cx="685969" cy="1066558"/>
            </a:xfrm>
            <a:prstGeom prst="ellipse">
              <a:avLst/>
            </a:prstGeom>
            <a:solidFill>
              <a:srgbClr val="008000">
                <a:alpha val="47842"/>
              </a:srgbClr>
            </a:solidFill>
            <a:ln w="9525">
              <a:noFill/>
              <a:round/>
              <a:headEnd/>
              <a:tailEnd/>
            </a:ln>
          </p:spPr>
          <p:txBody>
            <a:bodyPr/>
            <a:lstStyle/>
            <a:p>
              <a:pPr fontAlgn="auto">
                <a:spcBef>
                  <a:spcPts val="0"/>
                </a:spcBef>
                <a:spcAft>
                  <a:spcPts val="0"/>
                </a:spcAft>
                <a:defRPr/>
              </a:pPr>
              <a:endParaRPr kumimoji="0" lang="en-US" sz="2400" kern="0">
                <a:solidFill>
                  <a:srgbClr val="25DE2C"/>
                </a:solidFill>
                <a:latin typeface="+mj-lt"/>
                <a:ea typeface="+mn-ea"/>
              </a:endParaRPr>
            </a:p>
          </p:txBody>
        </p:sp>
        <p:cxnSp>
          <p:nvCxnSpPr>
            <p:cNvPr id="17" name="Straight Arrow Connector 43"/>
            <p:cNvCxnSpPr>
              <a:cxnSpLocks noChangeAspect="1" noChangeShapeType="1"/>
            </p:cNvCxnSpPr>
            <p:nvPr/>
          </p:nvCxnSpPr>
          <p:spPr bwMode="auto">
            <a:xfrm>
              <a:off x="1752600" y="3810000"/>
              <a:ext cx="1981200" cy="228600"/>
            </a:xfrm>
            <a:prstGeom prst="straightConnector1">
              <a:avLst/>
            </a:prstGeom>
            <a:noFill/>
            <a:ln w="9525" algn="ctr">
              <a:solidFill>
                <a:srgbClr val="000000"/>
              </a:solidFill>
              <a:round/>
              <a:headEnd/>
              <a:tailEnd type="arrow" w="med" len="med"/>
            </a:ln>
          </p:spPr>
        </p:cxnSp>
        <p:grpSp>
          <p:nvGrpSpPr>
            <p:cNvPr id="18" name="Group 52"/>
            <p:cNvGrpSpPr>
              <a:grpSpLocks noChangeAspect="1"/>
            </p:cNvGrpSpPr>
            <p:nvPr/>
          </p:nvGrpSpPr>
          <p:grpSpPr bwMode="auto">
            <a:xfrm>
              <a:off x="457200" y="2514600"/>
              <a:ext cx="3124200" cy="1828800"/>
              <a:chOff x="457200" y="2514600"/>
              <a:chExt cx="3124200" cy="1828800"/>
            </a:xfrm>
          </p:grpSpPr>
          <p:sp>
            <p:nvSpPr>
              <p:cNvPr id="19" name="Up Arrow 29"/>
              <p:cNvSpPr/>
              <p:nvPr/>
            </p:nvSpPr>
            <p:spPr bwMode="auto">
              <a:xfrm>
                <a:off x="915157" y="3430449"/>
                <a:ext cx="303371" cy="380638"/>
              </a:xfrm>
              <a:prstGeom prst="upArrow">
                <a:avLst/>
              </a:prstGeom>
              <a:solidFill>
                <a:srgbClr val="FFFFFF">
                  <a:lumMod val="50000"/>
                </a:srgbClr>
              </a:solidFill>
              <a:ln w="9525" cap="flat" cmpd="sng" algn="ctr">
                <a:noFill/>
                <a:prstDash val="solid"/>
                <a:round/>
                <a:headEnd type="none" w="med" len="med"/>
                <a:tailEnd type="none" w="med" len="med"/>
              </a:ln>
              <a:effectLst/>
              <a:extLst/>
            </p:spPr>
            <p:txBody>
              <a:bodyPr/>
              <a:lstStyle/>
              <a:p>
                <a:pPr fontAlgn="auto">
                  <a:spcBef>
                    <a:spcPts val="0"/>
                  </a:spcBef>
                  <a:spcAft>
                    <a:spcPts val="0"/>
                  </a:spcAft>
                  <a:defRPr/>
                </a:pPr>
                <a:endParaRPr kumimoji="0" lang="en-US" sz="2400" kern="0">
                  <a:solidFill>
                    <a:srgbClr val="000000"/>
                  </a:solidFill>
                  <a:latin typeface="+mj-lt"/>
                  <a:ea typeface="ＭＳ Ｐゴシック" charset="0"/>
                </a:endParaRPr>
              </a:p>
            </p:txBody>
          </p:sp>
          <p:sp>
            <p:nvSpPr>
              <p:cNvPr id="20" name="Parallelogram 30"/>
              <p:cNvSpPr>
                <a:spLocks noChangeAspect="1" noChangeArrowheads="1"/>
              </p:cNvSpPr>
              <p:nvPr/>
            </p:nvSpPr>
            <p:spPr bwMode="auto">
              <a:xfrm rot="-5400000" flipH="1" flipV="1">
                <a:off x="1638300" y="3009900"/>
                <a:ext cx="1752600" cy="762000"/>
              </a:xfrm>
              <a:prstGeom prst="parallelogram">
                <a:avLst>
                  <a:gd name="adj" fmla="val 59725"/>
                </a:avLst>
              </a:prstGeom>
              <a:solidFill>
                <a:srgbClr val="6B6BCF">
                  <a:alpha val="52940"/>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a:lstStyle/>
              <a:p>
                <a:pPr fontAlgn="auto">
                  <a:spcBef>
                    <a:spcPts val="0"/>
                  </a:spcBef>
                  <a:spcAft>
                    <a:spcPts val="0"/>
                  </a:spcAft>
                  <a:defRPr/>
                </a:pPr>
                <a:endParaRPr kumimoji="0" lang="en-US" sz="2400" kern="0">
                  <a:solidFill>
                    <a:srgbClr val="000000"/>
                  </a:solidFill>
                  <a:latin typeface="+mj-lt"/>
                  <a:ea typeface="ＭＳ Ｐゴシック" charset="0"/>
                </a:endParaRPr>
              </a:p>
            </p:txBody>
          </p:sp>
          <p:cxnSp>
            <p:nvCxnSpPr>
              <p:cNvPr id="21" name="Straight Arrow Connector 31"/>
              <p:cNvCxnSpPr>
                <a:cxnSpLocks noChangeAspect="1" noChangeShapeType="1"/>
              </p:cNvCxnSpPr>
              <p:nvPr/>
            </p:nvCxnSpPr>
            <p:spPr bwMode="auto">
              <a:xfrm>
                <a:off x="457200" y="3810000"/>
                <a:ext cx="1295400" cy="0"/>
              </a:xfrm>
              <a:prstGeom prst="straightConnector1">
                <a:avLst/>
              </a:prstGeom>
              <a:noFill/>
              <a:ln w="57150" algn="ctr">
                <a:solidFill>
                  <a:srgbClr val="1D37E8"/>
                </a:solidFill>
                <a:round/>
                <a:headEnd/>
                <a:tailEnd type="arrow" w="med" len="med"/>
              </a:ln>
            </p:spPr>
          </p:cxnSp>
          <p:cxnSp>
            <p:nvCxnSpPr>
              <p:cNvPr id="22" name="Straight Arrow Connector 33"/>
              <p:cNvCxnSpPr>
                <a:cxnSpLocks noChangeAspect="1" noChangeShapeType="1"/>
              </p:cNvCxnSpPr>
              <p:nvPr/>
            </p:nvCxnSpPr>
            <p:spPr bwMode="auto">
              <a:xfrm>
                <a:off x="1828800" y="3810000"/>
                <a:ext cx="1752600" cy="381000"/>
              </a:xfrm>
              <a:prstGeom prst="straightConnector1">
                <a:avLst/>
              </a:prstGeom>
              <a:noFill/>
              <a:ln w="9525" algn="ctr">
                <a:solidFill>
                  <a:srgbClr val="000000"/>
                </a:solidFill>
                <a:round/>
                <a:headEnd/>
                <a:tailEnd type="arrow" w="med" len="med"/>
              </a:ln>
            </p:spPr>
          </p:cxnSp>
          <p:cxnSp>
            <p:nvCxnSpPr>
              <p:cNvPr id="23" name="Straight Arrow Connector 42"/>
              <p:cNvCxnSpPr>
                <a:cxnSpLocks noChangeAspect="1" noChangeShapeType="1"/>
              </p:cNvCxnSpPr>
              <p:nvPr/>
            </p:nvCxnSpPr>
            <p:spPr bwMode="auto">
              <a:xfrm>
                <a:off x="1828800" y="3810000"/>
                <a:ext cx="1676400" cy="76200"/>
              </a:xfrm>
              <a:prstGeom prst="straightConnector1">
                <a:avLst/>
              </a:prstGeom>
              <a:noFill/>
              <a:ln w="9525" algn="ctr">
                <a:solidFill>
                  <a:srgbClr val="000000"/>
                </a:solidFill>
                <a:round/>
                <a:headEnd/>
                <a:tailEnd type="arrow" w="med" len="med"/>
              </a:ln>
            </p:spPr>
          </p:cxnSp>
          <p:cxnSp>
            <p:nvCxnSpPr>
              <p:cNvPr id="24" name="Straight Arrow Connector 44"/>
              <p:cNvCxnSpPr>
                <a:cxnSpLocks noChangeAspect="1" noChangeShapeType="1"/>
              </p:cNvCxnSpPr>
              <p:nvPr/>
            </p:nvCxnSpPr>
            <p:spPr bwMode="auto">
              <a:xfrm>
                <a:off x="1752600" y="3810000"/>
                <a:ext cx="1752600" cy="533400"/>
              </a:xfrm>
              <a:prstGeom prst="straightConnector1">
                <a:avLst/>
              </a:prstGeom>
              <a:noFill/>
              <a:ln w="9525" algn="ctr">
                <a:solidFill>
                  <a:srgbClr val="000000"/>
                </a:solidFill>
                <a:round/>
                <a:headEnd/>
                <a:tailEnd type="arrow" w="med" len="med"/>
              </a:ln>
            </p:spPr>
          </p:cxnSp>
        </p:grpSp>
      </p:grpSp>
      <p:grpSp>
        <p:nvGrpSpPr>
          <p:cNvPr id="25" name="Group 55"/>
          <p:cNvGrpSpPr>
            <a:grpSpLocks noChangeAspect="1"/>
          </p:cNvGrpSpPr>
          <p:nvPr/>
        </p:nvGrpSpPr>
        <p:grpSpPr bwMode="auto">
          <a:xfrm>
            <a:off x="6782194" y="2016375"/>
            <a:ext cx="2063138" cy="1075926"/>
            <a:chOff x="4953000" y="3200400"/>
            <a:chExt cx="3505200" cy="1828800"/>
          </a:xfrm>
        </p:grpSpPr>
        <p:sp>
          <p:nvSpPr>
            <p:cNvPr id="26" name="Up Arrow 35"/>
            <p:cNvSpPr/>
            <p:nvPr/>
          </p:nvSpPr>
          <p:spPr bwMode="auto">
            <a:xfrm>
              <a:off x="5410957" y="3505844"/>
              <a:ext cx="303371" cy="380840"/>
            </a:xfrm>
            <a:prstGeom prst="upArrow">
              <a:avLst/>
            </a:prstGeom>
            <a:solidFill>
              <a:srgbClr val="FFFFFF">
                <a:lumMod val="50000"/>
              </a:srgbClr>
            </a:solidFill>
            <a:ln w="9525" cap="flat" cmpd="sng" algn="ctr">
              <a:noFill/>
              <a:prstDash val="solid"/>
              <a:round/>
              <a:headEnd type="none" w="med" len="med"/>
              <a:tailEnd type="none" w="med" len="med"/>
            </a:ln>
            <a:effectLst/>
            <a:extLst/>
          </p:spPr>
          <p:txBody>
            <a:bodyPr/>
            <a:lstStyle/>
            <a:p>
              <a:pPr fontAlgn="auto">
                <a:spcBef>
                  <a:spcPts val="0"/>
                </a:spcBef>
                <a:spcAft>
                  <a:spcPts val="0"/>
                </a:spcAft>
                <a:defRPr/>
              </a:pPr>
              <a:endParaRPr kumimoji="0" lang="en-US" sz="2400" kern="0">
                <a:solidFill>
                  <a:srgbClr val="000000"/>
                </a:solidFill>
                <a:latin typeface="+mj-lt"/>
                <a:ea typeface="ＭＳ Ｐゴシック" charset="0"/>
              </a:endParaRPr>
            </a:p>
          </p:txBody>
        </p:sp>
        <p:cxnSp>
          <p:nvCxnSpPr>
            <p:cNvPr id="27" name="Straight Arrow Connector 37"/>
            <p:cNvCxnSpPr>
              <a:cxnSpLocks noChangeAspect="1" noChangeShapeType="1"/>
            </p:cNvCxnSpPr>
            <p:nvPr/>
          </p:nvCxnSpPr>
          <p:spPr bwMode="auto">
            <a:xfrm>
              <a:off x="4953000" y="3886200"/>
              <a:ext cx="1295400" cy="0"/>
            </a:xfrm>
            <a:prstGeom prst="straightConnector1">
              <a:avLst/>
            </a:prstGeom>
            <a:noFill/>
            <a:ln w="57150" algn="ctr">
              <a:solidFill>
                <a:srgbClr val="1D37E8"/>
              </a:solidFill>
              <a:round/>
              <a:headEnd/>
              <a:tailEnd type="arrow" w="med" len="med"/>
            </a:ln>
          </p:spPr>
        </p:cxnSp>
        <p:sp>
          <p:nvSpPr>
            <p:cNvPr id="28" name="Parallelogram 38"/>
            <p:cNvSpPr>
              <a:spLocks noChangeAspect="1" noChangeArrowheads="1"/>
            </p:cNvSpPr>
            <p:nvPr/>
          </p:nvSpPr>
          <p:spPr bwMode="auto">
            <a:xfrm rot="-5400000" flipH="1" flipV="1">
              <a:off x="7162800" y="3733800"/>
              <a:ext cx="1828800" cy="762000"/>
            </a:xfrm>
            <a:prstGeom prst="parallelogram">
              <a:avLst>
                <a:gd name="adj" fmla="val 59722"/>
              </a:avLst>
            </a:prstGeom>
            <a:solidFill>
              <a:srgbClr val="6B6BCF"/>
            </a:soli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a:lstStyle/>
            <a:p>
              <a:pPr fontAlgn="auto">
                <a:spcBef>
                  <a:spcPts val="0"/>
                </a:spcBef>
                <a:spcAft>
                  <a:spcPts val="0"/>
                </a:spcAft>
                <a:defRPr/>
              </a:pPr>
              <a:endParaRPr kumimoji="0" lang="en-US" sz="2400" kern="0">
                <a:solidFill>
                  <a:srgbClr val="000000"/>
                </a:solidFill>
                <a:latin typeface="+mj-lt"/>
                <a:ea typeface="ＭＳ Ｐゴシック" charset="0"/>
              </a:endParaRPr>
            </a:p>
          </p:txBody>
        </p:sp>
        <p:cxnSp>
          <p:nvCxnSpPr>
            <p:cNvPr id="29" name="Straight Arrow Connector 39"/>
            <p:cNvCxnSpPr>
              <a:cxnSpLocks noChangeAspect="1" noChangeShapeType="1"/>
            </p:cNvCxnSpPr>
            <p:nvPr/>
          </p:nvCxnSpPr>
          <p:spPr bwMode="auto">
            <a:xfrm>
              <a:off x="6324600" y="3886200"/>
              <a:ext cx="1905000" cy="381000"/>
            </a:xfrm>
            <a:prstGeom prst="straightConnector1">
              <a:avLst/>
            </a:prstGeom>
            <a:noFill/>
            <a:ln w="9525" algn="ctr">
              <a:solidFill>
                <a:srgbClr val="000000"/>
              </a:solidFill>
              <a:round/>
              <a:headEnd/>
              <a:tailEnd type="arrow" w="med" len="med"/>
            </a:ln>
          </p:spPr>
        </p:cxnSp>
        <p:sp>
          <p:nvSpPr>
            <p:cNvPr id="30" name="Oval 40"/>
            <p:cNvSpPr>
              <a:spLocks noChangeArrowheads="1"/>
            </p:cNvSpPr>
            <p:nvPr/>
          </p:nvSpPr>
          <p:spPr bwMode="auto">
            <a:xfrm>
              <a:off x="7696872" y="3581240"/>
              <a:ext cx="685969" cy="1067122"/>
            </a:xfrm>
            <a:prstGeom prst="ellipse">
              <a:avLst/>
            </a:prstGeom>
            <a:solidFill>
              <a:srgbClr val="008000">
                <a:alpha val="47842"/>
              </a:srgbClr>
            </a:solidFill>
            <a:ln w="9525">
              <a:noFill/>
              <a:round/>
              <a:headEnd/>
              <a:tailEnd/>
            </a:ln>
          </p:spPr>
          <p:txBody>
            <a:bodyPr/>
            <a:lstStyle/>
            <a:p>
              <a:pPr fontAlgn="auto">
                <a:spcBef>
                  <a:spcPts val="0"/>
                </a:spcBef>
                <a:spcAft>
                  <a:spcPts val="0"/>
                </a:spcAft>
                <a:defRPr/>
              </a:pPr>
              <a:endParaRPr kumimoji="0" lang="en-US" sz="2400" kern="0">
                <a:solidFill>
                  <a:srgbClr val="25DE2C"/>
                </a:solidFill>
                <a:latin typeface="+mj-lt"/>
                <a:ea typeface="+mn-ea"/>
              </a:endParaRPr>
            </a:p>
          </p:txBody>
        </p:sp>
        <p:cxnSp>
          <p:nvCxnSpPr>
            <p:cNvPr id="31" name="Straight Arrow Connector 46"/>
            <p:cNvCxnSpPr>
              <a:cxnSpLocks noChangeAspect="1" noChangeShapeType="1"/>
            </p:cNvCxnSpPr>
            <p:nvPr/>
          </p:nvCxnSpPr>
          <p:spPr bwMode="auto">
            <a:xfrm>
              <a:off x="6324600" y="3886200"/>
              <a:ext cx="1600200" cy="76200"/>
            </a:xfrm>
            <a:prstGeom prst="straightConnector1">
              <a:avLst/>
            </a:prstGeom>
            <a:noFill/>
            <a:ln w="9525" algn="ctr">
              <a:solidFill>
                <a:srgbClr val="000000"/>
              </a:solidFill>
              <a:round/>
              <a:headEnd/>
              <a:tailEnd type="arrow" w="med" len="med"/>
            </a:ln>
          </p:spPr>
        </p:cxnSp>
        <p:cxnSp>
          <p:nvCxnSpPr>
            <p:cNvPr id="32" name="Straight Connector 47"/>
            <p:cNvCxnSpPr>
              <a:cxnSpLocks noChangeAspect="1" noChangeShapeType="1"/>
              <a:stCxn id="30" idx="4"/>
              <a:endCxn id="30" idx="0"/>
            </p:cNvCxnSpPr>
            <p:nvPr/>
          </p:nvCxnSpPr>
          <p:spPr bwMode="auto">
            <a:xfrm flipV="1">
              <a:off x="8039100" y="3581400"/>
              <a:ext cx="0" cy="1066800"/>
            </a:xfrm>
            <a:prstGeom prst="line">
              <a:avLst/>
            </a:prstGeom>
            <a:noFill/>
            <a:ln w="9525" algn="ctr">
              <a:solidFill>
                <a:srgbClr val="000000"/>
              </a:solidFill>
              <a:prstDash val="dash"/>
              <a:round/>
              <a:headEnd/>
              <a:tailEnd/>
            </a:ln>
          </p:spPr>
        </p:cxnSp>
      </p:grpSp>
    </p:spTree>
    <p:extLst>
      <p:ext uri="{BB962C8B-B14F-4D97-AF65-F5344CB8AC3E}">
        <p14:creationId xmlns:p14="http://schemas.microsoft.com/office/powerpoint/2010/main" val="5123747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latin typeface="+mn-lt"/>
              </a:rPr>
              <a:t>sPHENIX</a:t>
            </a:r>
            <a:r>
              <a:rPr kumimoji="1" lang="ja-JP" altLang="en-US" dirty="0" err="1" smtClean="0">
                <a:latin typeface="+mn-lt"/>
              </a:rPr>
              <a:t>の偏</a:t>
            </a:r>
            <a:r>
              <a:rPr kumimoji="1" lang="ja-JP" altLang="en-US" dirty="0" smtClean="0">
                <a:latin typeface="+mn-lt"/>
              </a:rPr>
              <a:t>極</a:t>
            </a:r>
            <a:r>
              <a:rPr kumimoji="1" lang="en-US" altLang="ja-JP" dirty="0" err="1" smtClean="0">
                <a:latin typeface="+mn-lt"/>
              </a:rPr>
              <a:t>p+p</a:t>
            </a:r>
            <a:r>
              <a:rPr kumimoji="1" lang="ja-JP" altLang="en-US" dirty="0" smtClean="0">
                <a:latin typeface="+mn-lt"/>
              </a:rPr>
              <a:t>衝突の物理</a:t>
            </a:r>
            <a:endParaRPr kumimoji="1" lang="ja-JP" altLang="en-US" dirty="0">
              <a:latin typeface="+mn-lt"/>
            </a:endParaRPr>
          </a:p>
        </p:txBody>
      </p:sp>
      <p:sp>
        <p:nvSpPr>
          <p:cNvPr id="3" name="コンテンツ プレースホルダー 2"/>
          <p:cNvSpPr>
            <a:spLocks noGrp="1"/>
          </p:cNvSpPr>
          <p:nvPr>
            <p:ph idx="1"/>
          </p:nvPr>
        </p:nvSpPr>
        <p:spPr/>
        <p:txBody>
          <a:bodyPr>
            <a:normAutofit/>
          </a:bodyPr>
          <a:lstStyle/>
          <a:p>
            <a:r>
              <a:rPr lang="en-US" altLang="ja-JP" dirty="0" err="1" smtClean="0"/>
              <a:t>Drell</a:t>
            </a:r>
            <a:r>
              <a:rPr lang="en-US" altLang="ja-JP" dirty="0" smtClean="0"/>
              <a:t>-Yan</a:t>
            </a:r>
            <a:r>
              <a:rPr lang="ja-JP" altLang="en-US" dirty="0" smtClean="0"/>
              <a:t>過程の偏極測定</a:t>
            </a:r>
            <a:endParaRPr lang="en-US" altLang="ja-JP" dirty="0" smtClean="0"/>
          </a:p>
          <a:p>
            <a:r>
              <a:rPr lang="en-US" altLang="ja-JP" dirty="0" smtClean="0"/>
              <a:t>TMD</a:t>
            </a:r>
            <a:r>
              <a:rPr lang="ja-JP" altLang="en-US" dirty="0" smtClean="0"/>
              <a:t>分布関数の</a:t>
            </a:r>
            <a:r>
              <a:rPr lang="en-US" altLang="ja-JP" dirty="0" smtClean="0"/>
              <a:t>non-universality</a:t>
            </a:r>
            <a:r>
              <a:rPr lang="ja-JP" altLang="en-US" dirty="0" smtClean="0"/>
              <a:t>の確立</a:t>
            </a:r>
            <a:endParaRPr lang="en-US" altLang="ja-JP" dirty="0" smtClean="0"/>
          </a:p>
          <a:p>
            <a:pPr lvl="1"/>
            <a:r>
              <a:rPr lang="en-US" altLang="ja-JP" dirty="0"/>
              <a:t>Semi-Inclusive </a:t>
            </a:r>
            <a:r>
              <a:rPr lang="en-US" altLang="ja-JP" dirty="0" smtClean="0"/>
              <a:t>DIS</a:t>
            </a:r>
            <a:r>
              <a:rPr lang="ja-JP" altLang="en-US" dirty="0" smtClean="0"/>
              <a:t>（</a:t>
            </a:r>
            <a:r>
              <a:rPr lang="en-US" altLang="ja-JP" dirty="0" smtClean="0"/>
              <a:t>SIDIS</a:t>
            </a:r>
            <a:r>
              <a:rPr lang="ja-JP" altLang="en-US" dirty="0"/>
              <a:t>）</a:t>
            </a:r>
            <a:r>
              <a:rPr lang="ja-JP" altLang="en-US" dirty="0" smtClean="0"/>
              <a:t>過程と</a:t>
            </a:r>
            <a:r>
              <a:rPr lang="en-US" altLang="ja-JP" dirty="0" err="1" smtClean="0"/>
              <a:t>Drell</a:t>
            </a:r>
            <a:r>
              <a:rPr lang="en-US" altLang="ja-JP" dirty="0" smtClean="0"/>
              <a:t>-Yan</a:t>
            </a:r>
            <a:r>
              <a:rPr lang="ja-JP" altLang="en-US" dirty="0"/>
              <a:t>過程</a:t>
            </a:r>
            <a:r>
              <a:rPr lang="ja-JP" altLang="en-US" dirty="0" smtClean="0"/>
              <a:t>へ</a:t>
            </a:r>
            <a:r>
              <a:rPr lang="ja-JP" altLang="en-US" dirty="0"/>
              <a:t>の</a:t>
            </a:r>
            <a:r>
              <a:rPr lang="en-US" altLang="ja-JP" dirty="0"/>
              <a:t>TMD</a:t>
            </a:r>
            <a:r>
              <a:rPr lang="ja-JP" altLang="en-US" dirty="0"/>
              <a:t>分布関数の寄与は符号が反対と</a:t>
            </a:r>
            <a:r>
              <a:rPr lang="ja-JP" altLang="en-US" dirty="0" smtClean="0"/>
              <a:t>なる</a:t>
            </a:r>
            <a:endParaRPr lang="en-US" altLang="ja-JP" dirty="0" smtClean="0"/>
          </a:p>
          <a:p>
            <a:pPr lvl="1"/>
            <a:endParaRPr lang="en-US" altLang="ja-JP" dirty="0"/>
          </a:p>
          <a:p>
            <a:pPr lvl="1"/>
            <a:endParaRPr lang="en-US" altLang="ja-JP" dirty="0" smtClean="0"/>
          </a:p>
          <a:p>
            <a:pPr lvl="1"/>
            <a:r>
              <a:rPr lang="en-US" altLang="ja-JP" dirty="0" smtClean="0"/>
              <a:t>QCD</a:t>
            </a:r>
            <a:r>
              <a:rPr lang="ja-JP" altLang="en-US" dirty="0"/>
              <a:t>のゲージ不変性に基づく原理的な要請</a:t>
            </a:r>
            <a:endParaRPr lang="en-US" altLang="ja-JP" dirty="0"/>
          </a:p>
          <a:p>
            <a:pPr lvl="1"/>
            <a:r>
              <a:rPr lang="ja-JP" altLang="en-US" dirty="0"/>
              <a:t>実験的な確立が求められて</a:t>
            </a:r>
            <a:r>
              <a:rPr lang="ja-JP" altLang="en-US" dirty="0" smtClean="0"/>
              <a:t>いる</a:t>
            </a:r>
            <a:endParaRPr lang="en-US" altLang="ja-JP" dirty="0"/>
          </a:p>
        </p:txBody>
      </p:sp>
      <p:sp>
        <p:nvSpPr>
          <p:cNvPr id="4" name="日付プレースホルダー 3"/>
          <p:cNvSpPr>
            <a:spLocks noGrp="1"/>
          </p:cNvSpPr>
          <p:nvPr>
            <p:ph type="dt" sz="half" idx="10"/>
          </p:nvPr>
        </p:nvSpPr>
        <p:spPr/>
        <p:txBody>
          <a:bodyPr/>
          <a:lstStyle/>
          <a:p>
            <a:r>
              <a:rPr kumimoji="1" lang="en-US" altLang="ja-JP" smtClean="0"/>
              <a:t>2014</a:t>
            </a:r>
            <a:r>
              <a:rPr kumimoji="1" lang="ja-JP" altLang="en-US" smtClean="0"/>
              <a:t>年</a:t>
            </a:r>
            <a:r>
              <a:rPr kumimoji="1" lang="en-US" altLang="ja-JP" smtClean="0"/>
              <a:t>2</a:t>
            </a:r>
            <a:r>
              <a:rPr kumimoji="1" lang="ja-JP" altLang="en-US" smtClean="0"/>
              <a:t>月</a:t>
            </a:r>
            <a:r>
              <a:rPr kumimoji="1" lang="en-US" altLang="ja-JP" smtClean="0"/>
              <a:t>4</a:t>
            </a:r>
            <a:r>
              <a:rPr kumimoji="1" lang="ja-JP" altLang="en-US" smtClean="0"/>
              <a:t>日</a:t>
            </a:r>
            <a:endParaRPr kumimoji="1" lang="ja-JP" altLang="en-US"/>
          </a:p>
        </p:txBody>
      </p:sp>
      <p:sp>
        <p:nvSpPr>
          <p:cNvPr id="5" name="スライド番号プレースホルダー 4"/>
          <p:cNvSpPr>
            <a:spLocks noGrp="1"/>
          </p:cNvSpPr>
          <p:nvPr>
            <p:ph type="sldNum" sz="quarter" idx="12"/>
          </p:nvPr>
        </p:nvSpPr>
        <p:spPr/>
        <p:txBody>
          <a:bodyPr/>
          <a:lstStyle/>
          <a:p>
            <a:fld id="{A38B3158-FF8D-41B0-9FF9-D5505AA5FBAE}" type="slidenum">
              <a:rPr kumimoji="1" lang="ja-JP" altLang="en-US" smtClean="0"/>
              <a:t>15</a:t>
            </a:fld>
            <a:endParaRPr kumimoji="1" lang="ja-JP" altLang="en-US"/>
          </a:p>
        </p:txBody>
      </p:sp>
      <p:grpSp>
        <p:nvGrpSpPr>
          <p:cNvPr id="6" name="グループ化 5"/>
          <p:cNvGrpSpPr/>
          <p:nvPr/>
        </p:nvGrpSpPr>
        <p:grpSpPr>
          <a:xfrm>
            <a:off x="2051844" y="4225021"/>
            <a:ext cx="5040312" cy="2266950"/>
            <a:chOff x="2051844" y="4061082"/>
            <a:chExt cx="5040312" cy="2266950"/>
          </a:xfrm>
        </p:grpSpPr>
        <p:pic>
          <p:nvPicPr>
            <p:cNvPr id="7"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844" y="4421444"/>
              <a:ext cx="5040312" cy="190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11"/>
            <p:cNvSpPr txBox="1">
              <a:spLocks noChangeArrowheads="1"/>
            </p:cNvSpPr>
            <p:nvPr/>
          </p:nvSpPr>
          <p:spPr bwMode="auto">
            <a:xfrm>
              <a:off x="2772569" y="4061082"/>
              <a:ext cx="847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solidFill>
                    <a:srgbClr val="FF3399"/>
                  </a:solidFill>
                </a:rPr>
                <a:t>SIDIS</a:t>
              </a:r>
            </a:p>
          </p:txBody>
        </p:sp>
        <p:sp>
          <p:nvSpPr>
            <p:cNvPr id="9" name="Text Box 12"/>
            <p:cNvSpPr txBox="1">
              <a:spLocks noChangeArrowheads="1"/>
            </p:cNvSpPr>
            <p:nvPr/>
          </p:nvSpPr>
          <p:spPr bwMode="auto">
            <a:xfrm>
              <a:off x="5436394" y="4061082"/>
              <a:ext cx="124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solidFill>
                    <a:srgbClr val="FF3399"/>
                  </a:solidFill>
                </a:rPr>
                <a:t>Drell-Yan</a:t>
              </a:r>
            </a:p>
          </p:txBody>
        </p:sp>
      </p:grpSp>
      <p:pic>
        <p:nvPicPr>
          <p:cNvPr id="10" name="図 9"/>
          <p:cNvPicPr>
            <a:picLocks noChangeAspect="1"/>
          </p:cNvPicPr>
          <p:nvPr/>
        </p:nvPicPr>
        <p:blipFill>
          <a:blip r:embed="rId3"/>
          <a:stretch>
            <a:fillRect/>
          </a:stretch>
        </p:blipFill>
        <p:spPr>
          <a:xfrm>
            <a:off x="3027750" y="2564904"/>
            <a:ext cx="3088500" cy="504333"/>
          </a:xfrm>
          <a:prstGeom prst="rect">
            <a:avLst/>
          </a:prstGeom>
        </p:spPr>
      </p:pic>
    </p:spTree>
    <p:extLst>
      <p:ext uri="{BB962C8B-B14F-4D97-AF65-F5344CB8AC3E}">
        <p14:creationId xmlns:p14="http://schemas.microsoft.com/office/powerpoint/2010/main" val="19426251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latin typeface="+mn-lt"/>
              </a:rPr>
              <a:t>sPHENIX</a:t>
            </a:r>
            <a:r>
              <a:rPr kumimoji="1" lang="ja-JP" altLang="en-US" dirty="0" err="1" smtClean="0">
                <a:latin typeface="+mn-lt"/>
              </a:rPr>
              <a:t>の偏</a:t>
            </a:r>
            <a:r>
              <a:rPr kumimoji="1" lang="ja-JP" altLang="en-US" dirty="0" smtClean="0">
                <a:latin typeface="+mn-lt"/>
              </a:rPr>
              <a:t>極</a:t>
            </a:r>
            <a:r>
              <a:rPr kumimoji="1" lang="en-US" altLang="ja-JP" dirty="0" err="1" smtClean="0">
                <a:latin typeface="+mn-lt"/>
              </a:rPr>
              <a:t>p+A</a:t>
            </a:r>
            <a:r>
              <a:rPr kumimoji="1" lang="ja-JP" altLang="en-US" dirty="0" smtClean="0">
                <a:latin typeface="+mn-lt"/>
              </a:rPr>
              <a:t>衝突の物理</a:t>
            </a:r>
            <a:endParaRPr kumimoji="1" lang="ja-JP" altLang="en-US" dirty="0">
              <a:latin typeface="+mn-lt"/>
            </a:endParaRPr>
          </a:p>
        </p:txBody>
      </p:sp>
      <p:sp>
        <p:nvSpPr>
          <p:cNvPr id="3" name="コンテンツ プレースホルダー 2"/>
          <p:cNvSpPr>
            <a:spLocks noGrp="1"/>
          </p:cNvSpPr>
          <p:nvPr>
            <p:ph idx="1"/>
          </p:nvPr>
        </p:nvSpPr>
        <p:spPr>
          <a:xfrm>
            <a:off x="628650" y="764704"/>
            <a:ext cx="8263830" cy="5760640"/>
          </a:xfrm>
        </p:spPr>
        <p:txBody>
          <a:bodyPr/>
          <a:lstStyle/>
          <a:p>
            <a:r>
              <a:rPr lang="en-US" altLang="ja-JP" dirty="0" smtClean="0"/>
              <a:t>p</a:t>
            </a:r>
            <a:r>
              <a:rPr lang="en-US" altLang="ja-JP" dirty="0" smtClean="0">
                <a:sym typeface="Symbol" panose="05050102010706020507" pitchFamily="18" charset="2"/>
              </a:rPr>
              <a:t></a:t>
            </a:r>
            <a:r>
              <a:rPr lang="ja-JP" altLang="en-US" dirty="0" err="1" smtClean="0">
                <a:sym typeface="Symbol" panose="05050102010706020507" pitchFamily="18" charset="2"/>
              </a:rPr>
              <a:t>と飽</a:t>
            </a:r>
            <a:r>
              <a:rPr lang="ja-JP" altLang="en-US" dirty="0" smtClean="0">
                <a:sym typeface="Symbol" panose="05050102010706020507" pitchFamily="18" charset="2"/>
              </a:rPr>
              <a:t>和した原子核（</a:t>
            </a:r>
            <a:r>
              <a:rPr lang="en-US" altLang="ja-JP" dirty="0" smtClean="0">
                <a:sym typeface="Symbol" panose="05050102010706020507" pitchFamily="18" charset="2"/>
              </a:rPr>
              <a:t>small-x</a:t>
            </a:r>
            <a:r>
              <a:rPr lang="ja-JP" altLang="en-US" dirty="0" smtClean="0">
                <a:sym typeface="Symbol" panose="05050102010706020507" pitchFamily="18" charset="2"/>
              </a:rPr>
              <a:t>）の散乱による</a:t>
            </a:r>
            <a:r>
              <a:rPr lang="en-US" altLang="ja-JP" dirty="0" smtClean="0"/>
              <a:t>SSA</a:t>
            </a:r>
            <a:r>
              <a:rPr lang="ja-JP" altLang="en-US" dirty="0" smtClean="0"/>
              <a:t>測定</a:t>
            </a:r>
            <a:endParaRPr lang="en-US" altLang="ja-JP" dirty="0" smtClean="0"/>
          </a:p>
          <a:p>
            <a:pPr lvl="1"/>
            <a:r>
              <a:rPr lang="ja-JP" altLang="en-US" dirty="0" smtClean="0"/>
              <a:t>飽和スケールに</a:t>
            </a:r>
            <a:r>
              <a:rPr lang="ja-JP" altLang="en-US" dirty="0"/>
              <a:t>対する</a:t>
            </a:r>
            <a:r>
              <a:rPr lang="ja-JP" altLang="en-US" dirty="0" smtClean="0"/>
              <a:t>感度</a:t>
            </a:r>
            <a:endParaRPr lang="en-US" altLang="ja-JP" dirty="0" smtClean="0"/>
          </a:p>
          <a:p>
            <a:pPr lvl="1"/>
            <a:r>
              <a:rPr lang="ja-JP" altLang="en-US" dirty="0" smtClean="0"/>
              <a:t>グルーオン分布、</a:t>
            </a:r>
            <a:r>
              <a:rPr lang="en-US" altLang="ja-JP" dirty="0" smtClean="0"/>
              <a:t>TMD</a:t>
            </a:r>
            <a:r>
              <a:rPr lang="ja-JP" altLang="en-US" dirty="0" smtClean="0"/>
              <a:t>分布に対する原子核効果の測定</a:t>
            </a:r>
            <a:endParaRPr lang="en-US" altLang="ja-JP" dirty="0"/>
          </a:p>
          <a:p>
            <a:pPr lvl="1"/>
            <a:r>
              <a:rPr kumimoji="1" lang="en-US" altLang="ja-JP" dirty="0" smtClean="0"/>
              <a:t>CGC</a:t>
            </a:r>
            <a:r>
              <a:rPr lang="ja-JP" altLang="en-US" dirty="0" err="1" smtClean="0"/>
              <a:t>、</a:t>
            </a:r>
            <a:r>
              <a:rPr lang="ja-JP" altLang="en-US" dirty="0" smtClean="0"/>
              <a:t>摂動</a:t>
            </a:r>
            <a:r>
              <a:rPr lang="en-US" altLang="ja-JP" dirty="0" smtClean="0"/>
              <a:t>QCD</a:t>
            </a:r>
            <a:r>
              <a:rPr lang="ja-JP" altLang="en-US" dirty="0" smtClean="0"/>
              <a:t>などのモデルに対する新たなテストとなる</a:t>
            </a:r>
            <a:endParaRPr kumimoji="1" lang="en-US" altLang="ja-JP" dirty="0" smtClean="0"/>
          </a:p>
        </p:txBody>
      </p:sp>
      <p:sp>
        <p:nvSpPr>
          <p:cNvPr id="4" name="日付プレースホルダー 3"/>
          <p:cNvSpPr>
            <a:spLocks noGrp="1"/>
          </p:cNvSpPr>
          <p:nvPr>
            <p:ph type="dt" sz="half" idx="10"/>
          </p:nvPr>
        </p:nvSpPr>
        <p:spPr/>
        <p:txBody>
          <a:bodyPr/>
          <a:lstStyle/>
          <a:p>
            <a:r>
              <a:rPr kumimoji="1" lang="en-US" altLang="ja-JP" smtClean="0"/>
              <a:t>2014</a:t>
            </a:r>
            <a:r>
              <a:rPr kumimoji="1" lang="ja-JP" altLang="en-US" smtClean="0"/>
              <a:t>年</a:t>
            </a:r>
            <a:r>
              <a:rPr kumimoji="1" lang="en-US" altLang="ja-JP" smtClean="0"/>
              <a:t>2</a:t>
            </a:r>
            <a:r>
              <a:rPr kumimoji="1" lang="ja-JP" altLang="en-US" smtClean="0"/>
              <a:t>月</a:t>
            </a:r>
            <a:r>
              <a:rPr kumimoji="1" lang="en-US" altLang="ja-JP" smtClean="0"/>
              <a:t>4</a:t>
            </a:r>
            <a:r>
              <a:rPr kumimoji="1" lang="ja-JP" altLang="en-US" smtClean="0"/>
              <a:t>日</a:t>
            </a:r>
            <a:endParaRPr kumimoji="1" lang="ja-JP" altLang="en-US"/>
          </a:p>
        </p:txBody>
      </p:sp>
      <p:sp>
        <p:nvSpPr>
          <p:cNvPr id="5" name="スライド番号プレースホルダー 4"/>
          <p:cNvSpPr>
            <a:spLocks noGrp="1"/>
          </p:cNvSpPr>
          <p:nvPr>
            <p:ph type="sldNum" sz="quarter" idx="12"/>
          </p:nvPr>
        </p:nvSpPr>
        <p:spPr/>
        <p:txBody>
          <a:bodyPr/>
          <a:lstStyle/>
          <a:p>
            <a:fld id="{A38B3158-FF8D-41B0-9FF9-D5505AA5FBAE}" type="slidenum">
              <a:rPr kumimoji="1" lang="ja-JP" altLang="en-US" smtClean="0"/>
              <a:t>16</a:t>
            </a:fld>
            <a:endParaRPr kumimoji="1" lang="ja-JP" altLang="en-US"/>
          </a:p>
        </p:txBody>
      </p:sp>
      <p:pic>
        <p:nvPicPr>
          <p:cNvPr id="6"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025" y="3429000"/>
            <a:ext cx="3228975"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3025" y="4437063"/>
            <a:ext cx="195103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19"/>
          <p:cNvSpPr txBox="1">
            <a:spLocks noChangeArrowheads="1"/>
          </p:cNvSpPr>
          <p:nvPr/>
        </p:nvSpPr>
        <p:spPr bwMode="auto">
          <a:xfrm>
            <a:off x="1343025" y="2713907"/>
            <a:ext cx="23288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r>
              <a:rPr lang="en-US" altLang="ja-JP" sz="1600" dirty="0"/>
              <a:t>Z.-</a:t>
            </a:r>
            <a:r>
              <a:rPr lang="en-US" altLang="ja-JP" sz="1600" dirty="0" err="1"/>
              <a:t>B.Kan</a:t>
            </a:r>
            <a:r>
              <a:rPr lang="en-US" altLang="ja-JP" sz="1600" dirty="0"/>
              <a:t> and </a:t>
            </a:r>
            <a:r>
              <a:rPr lang="en-US" altLang="ja-JP" sz="1600" dirty="0" err="1"/>
              <a:t>F.Yuan</a:t>
            </a:r>
            <a:endParaRPr lang="en-US" altLang="ja-JP" sz="1600" dirty="0"/>
          </a:p>
          <a:p>
            <a:r>
              <a:rPr lang="en-US" altLang="ja-JP" sz="1600" dirty="0"/>
              <a:t>PRD84, 034019 (2011).</a:t>
            </a:r>
          </a:p>
        </p:txBody>
      </p:sp>
      <p:grpSp>
        <p:nvGrpSpPr>
          <p:cNvPr id="12" name="グループ化 11"/>
          <p:cNvGrpSpPr/>
          <p:nvPr/>
        </p:nvGrpSpPr>
        <p:grpSpPr>
          <a:xfrm>
            <a:off x="4644008" y="2780928"/>
            <a:ext cx="4023750" cy="3674056"/>
            <a:chOff x="4572609" y="2729125"/>
            <a:chExt cx="4023750" cy="3674056"/>
          </a:xfrm>
        </p:grpSpPr>
        <p:pic>
          <p:nvPicPr>
            <p:cNvPr id="9" name="図 8"/>
            <p:cNvPicPr>
              <a:picLocks noChangeAspect="1"/>
            </p:cNvPicPr>
            <p:nvPr/>
          </p:nvPicPr>
          <p:blipFill>
            <a:blip r:embed="rId5"/>
            <a:stretch>
              <a:fillRect/>
            </a:stretch>
          </p:blipFill>
          <p:spPr>
            <a:xfrm>
              <a:off x="4572609" y="2729125"/>
              <a:ext cx="4023750" cy="3400000"/>
            </a:xfrm>
            <a:prstGeom prst="rect">
              <a:avLst/>
            </a:prstGeom>
          </p:spPr>
        </p:pic>
        <p:sp>
          <p:nvSpPr>
            <p:cNvPr id="10" name="テキスト ボックス 9"/>
            <p:cNvSpPr txBox="1"/>
            <p:nvPr/>
          </p:nvSpPr>
          <p:spPr>
            <a:xfrm>
              <a:off x="7419498" y="6033849"/>
              <a:ext cx="1176861" cy="369332"/>
            </a:xfrm>
            <a:prstGeom prst="rect">
              <a:avLst/>
            </a:prstGeom>
            <a:noFill/>
          </p:spPr>
          <p:txBody>
            <a:bodyPr wrap="none" rtlCol="0">
              <a:spAutoFit/>
            </a:bodyPr>
            <a:lstStyle/>
            <a:p>
              <a:r>
                <a:rPr kumimoji="1" lang="en-US" altLang="ja-JP" dirty="0" err="1" smtClean="0">
                  <a:solidFill>
                    <a:srgbClr val="000000"/>
                  </a:solidFill>
                </a:rPr>
                <a:t>p</a:t>
              </a:r>
              <a:r>
                <a:rPr kumimoji="1" lang="en-US" altLang="ja-JP" baseline="-25000" dirty="0" err="1" smtClean="0">
                  <a:solidFill>
                    <a:srgbClr val="000000"/>
                  </a:solidFill>
                </a:rPr>
                <a:t>T</a:t>
              </a:r>
              <a:r>
                <a:rPr kumimoji="1" lang="en-US" altLang="ja-JP" dirty="0" smtClean="0">
                  <a:solidFill>
                    <a:srgbClr val="000000"/>
                  </a:solidFill>
                </a:rPr>
                <a:t> (</a:t>
              </a:r>
              <a:r>
                <a:rPr kumimoji="1" lang="en-US" altLang="ja-JP" dirty="0" err="1" smtClean="0">
                  <a:solidFill>
                    <a:srgbClr val="000000"/>
                  </a:solidFill>
                </a:rPr>
                <a:t>GeV</a:t>
              </a:r>
              <a:r>
                <a:rPr kumimoji="1" lang="en-US" altLang="ja-JP" dirty="0" smtClean="0">
                  <a:solidFill>
                    <a:srgbClr val="000000"/>
                  </a:solidFill>
                </a:rPr>
                <a:t>/c)</a:t>
              </a:r>
              <a:endParaRPr kumimoji="1" lang="ja-JP" altLang="en-US" dirty="0">
                <a:solidFill>
                  <a:srgbClr val="000000"/>
                </a:solidFill>
              </a:endParaRPr>
            </a:p>
          </p:txBody>
        </p:sp>
      </p:grpSp>
    </p:spTree>
    <p:extLst>
      <p:ext uri="{BB962C8B-B14F-4D97-AF65-F5344CB8AC3E}">
        <p14:creationId xmlns:p14="http://schemas.microsoft.com/office/powerpoint/2010/main" val="36795446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latin typeface="+mn-lt"/>
              </a:rPr>
              <a:t>sPHENIX</a:t>
            </a:r>
            <a:r>
              <a:rPr kumimoji="1" lang="ja-JP" altLang="en-US" dirty="0" smtClean="0">
                <a:latin typeface="+mn-lt"/>
              </a:rPr>
              <a:t>バレル検出器</a:t>
            </a:r>
            <a:endParaRPr kumimoji="1" lang="ja-JP" altLang="en-US" dirty="0">
              <a:latin typeface="+mn-lt"/>
            </a:endParaRPr>
          </a:p>
        </p:txBody>
      </p:sp>
      <p:sp>
        <p:nvSpPr>
          <p:cNvPr id="3" name="コンテンツ プレースホルダー 2"/>
          <p:cNvSpPr>
            <a:spLocks noGrp="1"/>
          </p:cNvSpPr>
          <p:nvPr>
            <p:ph idx="1"/>
          </p:nvPr>
        </p:nvSpPr>
        <p:spPr>
          <a:xfrm>
            <a:off x="251520" y="764704"/>
            <a:ext cx="4735439" cy="5760640"/>
          </a:xfrm>
        </p:spPr>
        <p:txBody>
          <a:bodyPr>
            <a:normAutofit lnSpcReduction="10000"/>
          </a:bodyPr>
          <a:lstStyle/>
          <a:p>
            <a:r>
              <a:rPr lang="ja-JP" altLang="en-US" dirty="0" smtClean="0"/>
              <a:t>基本測定器</a:t>
            </a:r>
            <a:endParaRPr lang="en-US" altLang="ja-JP" dirty="0" smtClean="0"/>
          </a:p>
          <a:p>
            <a:pPr lvl="1"/>
            <a:r>
              <a:rPr lang="en-US" altLang="ja-JP" dirty="0" smtClean="0"/>
              <a:t>Babar</a:t>
            </a:r>
            <a:r>
              <a:rPr lang="ja-JP" altLang="en-US" dirty="0"/>
              <a:t>実験で使用された超伝導ソレノイドを</a:t>
            </a:r>
            <a:r>
              <a:rPr lang="ja-JP" altLang="en-US" dirty="0" smtClean="0"/>
              <a:t>取得</a:t>
            </a:r>
            <a:endParaRPr lang="en-US" altLang="ja-JP" dirty="0"/>
          </a:p>
          <a:p>
            <a:pPr lvl="1"/>
            <a:r>
              <a:rPr lang="ja-JP" altLang="en-US" dirty="0"/>
              <a:t>コンパクトなジェット</a:t>
            </a:r>
            <a:r>
              <a:rPr lang="ja-JP" altLang="en-US" dirty="0" smtClean="0"/>
              <a:t>検出器</a:t>
            </a:r>
            <a:endParaRPr lang="en-US" altLang="ja-JP" dirty="0"/>
          </a:p>
          <a:p>
            <a:pPr lvl="2"/>
            <a:r>
              <a:rPr lang="ja-JP" altLang="en-US" dirty="0"/>
              <a:t>電磁カロリメータ</a:t>
            </a:r>
            <a:endParaRPr lang="en-US" altLang="ja-JP" dirty="0"/>
          </a:p>
          <a:p>
            <a:pPr lvl="2"/>
            <a:r>
              <a:rPr lang="ja-JP" altLang="en-US" dirty="0"/>
              <a:t>ハドロンカロリメータ</a:t>
            </a:r>
            <a:endParaRPr lang="en-US" altLang="ja-JP" dirty="0"/>
          </a:p>
          <a:p>
            <a:pPr lvl="1"/>
            <a:r>
              <a:rPr lang="en-US" altLang="ja-JP" dirty="0"/>
              <a:t>RHIC</a:t>
            </a:r>
            <a:r>
              <a:rPr lang="ja-JP" altLang="en-US" dirty="0"/>
              <a:t>加速器の高度化に対応</a:t>
            </a:r>
            <a:endParaRPr lang="en-US" altLang="ja-JP" dirty="0"/>
          </a:p>
          <a:p>
            <a:pPr lvl="1"/>
            <a:r>
              <a:rPr lang="ja-JP" altLang="en-US" dirty="0"/>
              <a:t>精密なジェット、ジェット対、光子</a:t>
            </a:r>
            <a:r>
              <a:rPr lang="en-US" altLang="ja-JP" dirty="0"/>
              <a:t>-</a:t>
            </a:r>
            <a:r>
              <a:rPr lang="ja-JP" altLang="en-US" dirty="0"/>
              <a:t>ジェット相関の</a:t>
            </a:r>
            <a:r>
              <a:rPr lang="ja-JP" altLang="en-US" dirty="0" smtClean="0"/>
              <a:t>測定</a:t>
            </a:r>
            <a:endParaRPr lang="en-US" altLang="ja-JP" dirty="0"/>
          </a:p>
          <a:p>
            <a:r>
              <a:rPr lang="ja-JP" altLang="en-US" dirty="0" smtClean="0"/>
              <a:t>強化・拡張</a:t>
            </a:r>
            <a:endParaRPr lang="en-US" altLang="ja-JP" dirty="0"/>
          </a:p>
          <a:p>
            <a:pPr lvl="1"/>
            <a:r>
              <a:rPr lang="ja-JP" altLang="en-US" dirty="0"/>
              <a:t>中間層の飛跡</a:t>
            </a:r>
            <a:r>
              <a:rPr lang="ja-JP" altLang="en-US" dirty="0" smtClean="0"/>
              <a:t>検出器</a:t>
            </a:r>
            <a:r>
              <a:rPr lang="en-US" altLang="ja-JP" dirty="0" smtClean="0"/>
              <a:t>+</a:t>
            </a:r>
            <a:r>
              <a:rPr lang="ja-JP" altLang="en-US" dirty="0" smtClean="0"/>
              <a:t>前段</a:t>
            </a:r>
            <a:r>
              <a:rPr lang="ja-JP" altLang="en-US" dirty="0"/>
              <a:t>シャワー</a:t>
            </a:r>
            <a:r>
              <a:rPr lang="ja-JP" altLang="en-US" dirty="0" smtClean="0"/>
              <a:t>検出器</a:t>
            </a:r>
            <a:endParaRPr lang="en-US" altLang="ja-JP" dirty="0">
              <a:sym typeface="Symbol" panose="05050102010706020507" pitchFamily="18" charset="2"/>
            </a:endParaRPr>
          </a:p>
          <a:p>
            <a:pPr lvl="1">
              <a:buFont typeface="Wingdings" panose="05000000000000000000" pitchFamily="2" charset="2"/>
              <a:buChar char=""/>
            </a:pPr>
            <a:r>
              <a:rPr lang="ja-JP" altLang="en-US" dirty="0" smtClean="0">
                <a:sym typeface="Symbol" panose="05050102010706020507" pitchFamily="18" charset="2"/>
              </a:rPr>
              <a:t>飛跡検出器（</a:t>
            </a:r>
            <a:r>
              <a:rPr lang="en-US" altLang="ja-JP" dirty="0" smtClean="0">
                <a:sym typeface="Symbol" panose="05050102010706020507" pitchFamily="18" charset="2"/>
              </a:rPr>
              <a:t>TPC</a:t>
            </a:r>
            <a:r>
              <a:rPr lang="ja-JP" altLang="en-US" dirty="0" smtClean="0">
                <a:sym typeface="Symbol" panose="05050102010706020507" pitchFamily="18" charset="2"/>
              </a:rPr>
              <a:t>）</a:t>
            </a:r>
            <a:r>
              <a:rPr lang="en-US" altLang="ja-JP" dirty="0" smtClean="0">
                <a:sym typeface="Symbol" panose="05050102010706020507" pitchFamily="18" charset="2"/>
              </a:rPr>
              <a:t>+</a:t>
            </a:r>
            <a:r>
              <a:rPr lang="ja-JP" altLang="en-US" dirty="0" smtClean="0">
                <a:sym typeface="Symbol" panose="05050102010706020507" pitchFamily="18" charset="2"/>
              </a:rPr>
              <a:t>粒子識別（</a:t>
            </a:r>
            <a:r>
              <a:rPr lang="en-US" altLang="ja-JP" dirty="0" smtClean="0">
                <a:sym typeface="Symbol" panose="05050102010706020507" pitchFamily="18" charset="2"/>
              </a:rPr>
              <a:t>Babar DIRC</a:t>
            </a:r>
            <a:r>
              <a:rPr lang="ja-JP" altLang="en-US" dirty="0" smtClean="0">
                <a:sym typeface="Symbol" panose="05050102010706020507" pitchFamily="18" charset="2"/>
              </a:rPr>
              <a:t>）</a:t>
            </a:r>
            <a:endParaRPr lang="en-US" altLang="ja-JP" dirty="0"/>
          </a:p>
          <a:p>
            <a:pPr lvl="1"/>
            <a:r>
              <a:rPr lang="ja-JP" altLang="en-US" dirty="0"/>
              <a:t>重いフレーバーやジェットの内部</a:t>
            </a:r>
            <a:r>
              <a:rPr lang="ja-JP" altLang="en-US" dirty="0" smtClean="0"/>
              <a:t>構造</a:t>
            </a:r>
            <a:endParaRPr kumimoji="1" lang="en-US" altLang="ja-JP" dirty="0" smtClean="0"/>
          </a:p>
        </p:txBody>
      </p:sp>
      <p:sp>
        <p:nvSpPr>
          <p:cNvPr id="4" name="日付プレースホルダー 3"/>
          <p:cNvSpPr>
            <a:spLocks noGrp="1"/>
          </p:cNvSpPr>
          <p:nvPr>
            <p:ph type="dt" sz="half" idx="10"/>
          </p:nvPr>
        </p:nvSpPr>
        <p:spPr/>
        <p:txBody>
          <a:bodyPr/>
          <a:lstStyle/>
          <a:p>
            <a:r>
              <a:rPr kumimoji="1" lang="en-US" altLang="ja-JP" smtClean="0"/>
              <a:t>2014</a:t>
            </a:r>
            <a:r>
              <a:rPr kumimoji="1" lang="ja-JP" altLang="en-US" smtClean="0"/>
              <a:t>年</a:t>
            </a:r>
            <a:r>
              <a:rPr kumimoji="1" lang="en-US" altLang="ja-JP" smtClean="0"/>
              <a:t>2</a:t>
            </a:r>
            <a:r>
              <a:rPr kumimoji="1" lang="ja-JP" altLang="en-US" smtClean="0"/>
              <a:t>月</a:t>
            </a:r>
            <a:r>
              <a:rPr kumimoji="1" lang="en-US" altLang="ja-JP" smtClean="0"/>
              <a:t>4</a:t>
            </a:r>
            <a:r>
              <a:rPr kumimoji="1" lang="ja-JP" altLang="en-US" smtClean="0"/>
              <a:t>日</a:t>
            </a:r>
            <a:endParaRPr kumimoji="1" lang="ja-JP" altLang="en-US"/>
          </a:p>
        </p:txBody>
      </p:sp>
      <p:sp>
        <p:nvSpPr>
          <p:cNvPr id="5" name="スライド番号プレースホルダー 4"/>
          <p:cNvSpPr>
            <a:spLocks noGrp="1"/>
          </p:cNvSpPr>
          <p:nvPr>
            <p:ph type="sldNum" sz="quarter" idx="12"/>
          </p:nvPr>
        </p:nvSpPr>
        <p:spPr/>
        <p:txBody>
          <a:bodyPr/>
          <a:lstStyle/>
          <a:p>
            <a:fld id="{A38B3158-FF8D-41B0-9FF9-D5505AA5FBAE}" type="slidenum">
              <a:rPr kumimoji="1" lang="ja-JP" altLang="en-US" smtClean="0"/>
              <a:t>17</a:t>
            </a:fld>
            <a:endParaRPr kumimoji="1" lang="ja-JP" altLang="en-US"/>
          </a:p>
        </p:txBody>
      </p:sp>
      <p:pic>
        <p:nvPicPr>
          <p:cNvPr id="7" name="図 6"/>
          <p:cNvPicPr>
            <a:picLocks noChangeAspect="1"/>
          </p:cNvPicPr>
          <p:nvPr/>
        </p:nvPicPr>
        <p:blipFill>
          <a:blip r:embed="rId2"/>
          <a:stretch>
            <a:fillRect/>
          </a:stretch>
        </p:blipFill>
        <p:spPr>
          <a:xfrm>
            <a:off x="5304265" y="3773375"/>
            <a:ext cx="3588215" cy="2800214"/>
          </a:xfrm>
          <a:prstGeom prst="rect">
            <a:avLst/>
          </a:prstGeom>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5553" y="595510"/>
            <a:ext cx="4321175" cy="314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a:xfrm>
            <a:off x="6458800" y="6204257"/>
            <a:ext cx="2433680" cy="369332"/>
          </a:xfrm>
          <a:prstGeom prst="rect">
            <a:avLst/>
          </a:prstGeom>
          <a:noFill/>
        </p:spPr>
        <p:txBody>
          <a:bodyPr wrap="none" rtlCol="0">
            <a:spAutoFit/>
          </a:bodyPr>
          <a:lstStyle/>
          <a:p>
            <a:r>
              <a:rPr kumimoji="1" lang="ja-JP" altLang="en-US" dirty="0" smtClean="0">
                <a:solidFill>
                  <a:srgbClr val="FFFFFF"/>
                </a:solidFill>
              </a:rPr>
              <a:t>まもなく</a:t>
            </a:r>
            <a:r>
              <a:rPr kumimoji="1" lang="en-US" altLang="ja-JP" dirty="0" smtClean="0">
                <a:solidFill>
                  <a:srgbClr val="FFFFFF"/>
                </a:solidFill>
              </a:rPr>
              <a:t>BNL</a:t>
            </a:r>
            <a:r>
              <a:rPr kumimoji="1" lang="ja-JP" altLang="en-US" dirty="0" err="1" smtClean="0">
                <a:solidFill>
                  <a:srgbClr val="FFFFFF"/>
                </a:solidFill>
              </a:rPr>
              <a:t>に到</a:t>
            </a:r>
            <a:r>
              <a:rPr kumimoji="1" lang="ja-JP" altLang="en-US" dirty="0" smtClean="0">
                <a:solidFill>
                  <a:srgbClr val="FFFFFF"/>
                </a:solidFill>
              </a:rPr>
              <a:t>着予定</a:t>
            </a:r>
            <a:endParaRPr kumimoji="1" lang="ja-JP" altLang="en-US" dirty="0">
              <a:solidFill>
                <a:srgbClr val="FFFFFF"/>
              </a:solidFill>
            </a:endParaRPr>
          </a:p>
        </p:txBody>
      </p:sp>
      <p:sp>
        <p:nvSpPr>
          <p:cNvPr id="10" name="テキスト ボックス 9"/>
          <p:cNvSpPr txBox="1"/>
          <p:nvPr/>
        </p:nvSpPr>
        <p:spPr>
          <a:xfrm>
            <a:off x="5304265" y="3773375"/>
            <a:ext cx="2326278" cy="369332"/>
          </a:xfrm>
          <a:prstGeom prst="rect">
            <a:avLst/>
          </a:prstGeom>
          <a:noFill/>
        </p:spPr>
        <p:txBody>
          <a:bodyPr wrap="none" rtlCol="0">
            <a:spAutoFit/>
          </a:bodyPr>
          <a:lstStyle/>
          <a:p>
            <a:r>
              <a:rPr kumimoji="1" lang="en-US" altLang="ja-JP" dirty="0" smtClean="0">
                <a:solidFill>
                  <a:srgbClr val="FFFFFF"/>
                </a:solidFill>
              </a:rPr>
              <a:t>Babar</a:t>
            </a:r>
            <a:r>
              <a:rPr kumimoji="1" lang="ja-JP" altLang="en-US" dirty="0" smtClean="0">
                <a:solidFill>
                  <a:srgbClr val="FFFFFF"/>
                </a:solidFill>
              </a:rPr>
              <a:t>超伝導ソレノイド</a:t>
            </a:r>
            <a:endParaRPr kumimoji="1" lang="ja-JP" altLang="en-US" dirty="0">
              <a:solidFill>
                <a:srgbClr val="FFFFFF"/>
              </a:solidFill>
            </a:endParaRPr>
          </a:p>
        </p:txBody>
      </p:sp>
    </p:spTree>
    <p:extLst>
      <p:ext uri="{BB962C8B-B14F-4D97-AF65-F5344CB8AC3E}">
        <p14:creationId xmlns:p14="http://schemas.microsoft.com/office/powerpoint/2010/main" val="27536928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n-lt"/>
              </a:rPr>
              <a:t>前方</a:t>
            </a:r>
            <a:r>
              <a:rPr kumimoji="1" lang="ja-JP" altLang="en-US" dirty="0" smtClean="0">
                <a:latin typeface="+mn-lt"/>
              </a:rPr>
              <a:t>検出器</a:t>
            </a:r>
            <a:r>
              <a:rPr lang="ja-JP" altLang="en-US" dirty="0" smtClean="0">
                <a:latin typeface="+mn-lt"/>
              </a:rPr>
              <a:t>（</a:t>
            </a:r>
            <a:r>
              <a:rPr lang="en-US" altLang="ja-JP" dirty="0" smtClean="0">
                <a:latin typeface="+mn-lt"/>
              </a:rPr>
              <a:t>2015-16</a:t>
            </a:r>
            <a:r>
              <a:rPr lang="ja-JP" altLang="en-US" dirty="0" smtClean="0">
                <a:latin typeface="+mn-lt"/>
              </a:rPr>
              <a:t>）</a:t>
            </a:r>
            <a:endParaRPr kumimoji="1" lang="ja-JP" altLang="en-US" dirty="0">
              <a:latin typeface="+mn-lt"/>
            </a:endParaRPr>
          </a:p>
        </p:txBody>
      </p:sp>
      <p:sp>
        <p:nvSpPr>
          <p:cNvPr id="3" name="コンテンツ プレースホルダー 2"/>
          <p:cNvSpPr>
            <a:spLocks noGrp="1"/>
          </p:cNvSpPr>
          <p:nvPr>
            <p:ph idx="1"/>
          </p:nvPr>
        </p:nvSpPr>
        <p:spPr>
          <a:xfrm>
            <a:off x="251520" y="3120278"/>
            <a:ext cx="5040560" cy="3405066"/>
          </a:xfrm>
        </p:spPr>
        <p:txBody>
          <a:bodyPr>
            <a:normAutofit fontScale="92500" lnSpcReduction="10000"/>
          </a:bodyPr>
          <a:lstStyle/>
          <a:p>
            <a:r>
              <a:rPr lang="en-US" altLang="ja-JP" dirty="0" smtClean="0"/>
              <a:t>MPC-EX</a:t>
            </a:r>
            <a:r>
              <a:rPr lang="ja-JP" altLang="en-US" dirty="0" smtClean="0"/>
              <a:t>検出器</a:t>
            </a:r>
            <a:endParaRPr lang="en-US" altLang="ja-JP" dirty="0" smtClean="0"/>
          </a:p>
          <a:p>
            <a:r>
              <a:rPr lang="en-US" altLang="ja-JP" dirty="0" smtClean="0"/>
              <a:t>3.1 &lt; </a:t>
            </a:r>
            <a:r>
              <a:rPr lang="en-US" altLang="ja-JP" dirty="0" smtClean="0">
                <a:sym typeface="Symbol" panose="05050102010706020507" pitchFamily="18" charset="2"/>
              </a:rPr>
              <a:t> &lt; 3.8</a:t>
            </a:r>
          </a:p>
          <a:p>
            <a:pPr lvl="1"/>
            <a:r>
              <a:rPr lang="ja-JP" altLang="en-US" dirty="0" smtClean="0">
                <a:sym typeface="Symbol" panose="05050102010706020507" pitchFamily="18" charset="2"/>
              </a:rPr>
              <a:t>ミューオンピストン内に設置</a:t>
            </a:r>
            <a:endParaRPr lang="en-US" altLang="ja-JP" dirty="0" smtClean="0">
              <a:sym typeface="Symbol" panose="05050102010706020507" pitchFamily="18" charset="2"/>
            </a:endParaRPr>
          </a:p>
          <a:p>
            <a:r>
              <a:rPr kumimoji="1" lang="ja-JP" altLang="en-US" dirty="0" smtClean="0"/>
              <a:t>光子の直接生成非対称度</a:t>
            </a:r>
            <a:endParaRPr kumimoji="1" lang="en-US" altLang="ja-JP" dirty="0" smtClean="0"/>
          </a:p>
          <a:p>
            <a:pPr lvl="1"/>
            <a:r>
              <a:rPr kumimoji="1" lang="en-US" altLang="ja-JP" dirty="0" err="1" smtClean="0"/>
              <a:t>Sivers</a:t>
            </a:r>
            <a:r>
              <a:rPr kumimoji="1" lang="ja-JP" altLang="en-US" dirty="0" smtClean="0"/>
              <a:t>効果と</a:t>
            </a:r>
            <a:r>
              <a:rPr kumimoji="1" lang="en-US" altLang="ja-JP" dirty="0" smtClean="0"/>
              <a:t>higher-twist</a:t>
            </a:r>
            <a:r>
              <a:rPr kumimoji="1" lang="ja-JP" altLang="en-US" dirty="0" smtClean="0"/>
              <a:t>効果を区別する</a:t>
            </a:r>
            <a:endParaRPr kumimoji="1" lang="en-US" altLang="ja-JP" dirty="0" smtClean="0"/>
          </a:p>
          <a:p>
            <a:r>
              <a:rPr lang="ja-JP" altLang="en-US" dirty="0" smtClean="0"/>
              <a:t>ジェット内部の</a:t>
            </a:r>
            <a:r>
              <a:rPr lang="en-US" altLang="ja-JP" dirty="0" smtClean="0"/>
              <a:t>Collins</a:t>
            </a:r>
            <a:r>
              <a:rPr lang="ja-JP" altLang="en-US" dirty="0" smtClean="0"/>
              <a:t>効果</a:t>
            </a:r>
            <a:endParaRPr lang="en-US" altLang="ja-JP" dirty="0" smtClean="0"/>
          </a:p>
          <a:p>
            <a:pPr lvl="1"/>
            <a:r>
              <a:rPr kumimoji="1" lang="ja-JP" altLang="en-US" dirty="0" smtClean="0"/>
              <a:t>ジェット的なクラスター内部での</a:t>
            </a:r>
            <a:r>
              <a:rPr kumimoji="1" lang="ja-JP" altLang="en-US" dirty="0" smtClean="0">
                <a:sym typeface="Symbol" panose="05050102010706020507" pitchFamily="18" charset="2"/>
              </a:rPr>
              <a:t></a:t>
            </a:r>
            <a:r>
              <a:rPr kumimoji="1" lang="en-US" altLang="ja-JP" baseline="30000" dirty="0" smtClean="0">
                <a:sym typeface="Symbol" panose="05050102010706020507" pitchFamily="18" charset="2"/>
              </a:rPr>
              <a:t>0</a:t>
            </a:r>
            <a:r>
              <a:rPr kumimoji="1" lang="ja-JP" altLang="en-US" dirty="0" smtClean="0">
                <a:sym typeface="Symbol" panose="05050102010706020507" pitchFamily="18" charset="2"/>
              </a:rPr>
              <a:t>の相関</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2014</a:t>
            </a:r>
            <a:r>
              <a:rPr kumimoji="1" lang="ja-JP" altLang="en-US" smtClean="0"/>
              <a:t>年</a:t>
            </a:r>
            <a:r>
              <a:rPr kumimoji="1" lang="en-US" altLang="ja-JP" smtClean="0"/>
              <a:t>2</a:t>
            </a:r>
            <a:r>
              <a:rPr kumimoji="1" lang="ja-JP" altLang="en-US" smtClean="0"/>
              <a:t>月</a:t>
            </a:r>
            <a:r>
              <a:rPr kumimoji="1" lang="en-US" altLang="ja-JP" smtClean="0"/>
              <a:t>4</a:t>
            </a:r>
            <a:r>
              <a:rPr kumimoji="1" lang="ja-JP" altLang="en-US" smtClean="0"/>
              <a:t>日</a:t>
            </a:r>
            <a:endParaRPr kumimoji="1" lang="ja-JP" altLang="en-US"/>
          </a:p>
        </p:txBody>
      </p:sp>
      <p:sp>
        <p:nvSpPr>
          <p:cNvPr id="5" name="スライド番号プレースホルダー 4"/>
          <p:cNvSpPr>
            <a:spLocks noGrp="1"/>
          </p:cNvSpPr>
          <p:nvPr>
            <p:ph type="sldNum" sz="quarter" idx="12"/>
          </p:nvPr>
        </p:nvSpPr>
        <p:spPr/>
        <p:txBody>
          <a:bodyPr/>
          <a:lstStyle/>
          <a:p>
            <a:fld id="{A38B3158-FF8D-41B0-9FF9-D5505AA5FBAE}" type="slidenum">
              <a:rPr kumimoji="1" lang="ja-JP" altLang="en-US" smtClean="0"/>
              <a:t>18</a:t>
            </a:fld>
            <a:endParaRPr kumimoji="1" lang="ja-JP" altLang="en-US"/>
          </a:p>
        </p:txBody>
      </p:sp>
      <p:grpSp>
        <p:nvGrpSpPr>
          <p:cNvPr id="9" name="グループ化 8"/>
          <p:cNvGrpSpPr/>
          <p:nvPr/>
        </p:nvGrpSpPr>
        <p:grpSpPr>
          <a:xfrm>
            <a:off x="73478" y="548680"/>
            <a:ext cx="3167743" cy="2333604"/>
            <a:chOff x="337456" y="914401"/>
            <a:chExt cx="3167743" cy="2333604"/>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456" y="914401"/>
              <a:ext cx="3167743" cy="233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22"/>
            <p:cNvSpPr txBox="1"/>
            <p:nvPr/>
          </p:nvSpPr>
          <p:spPr>
            <a:xfrm>
              <a:off x="765175" y="2710934"/>
              <a:ext cx="758826" cy="369332"/>
            </a:xfrm>
            <a:prstGeom prst="rect">
              <a:avLst/>
            </a:prstGeom>
            <a:noFill/>
          </p:spPr>
          <p:txBody>
            <a:bodyPr wrap="square" rtlCol="0">
              <a:spAutoFit/>
            </a:bodyPr>
            <a:lstStyle/>
            <a:p>
              <a:r>
                <a:rPr lang="en-US" dirty="0">
                  <a:solidFill>
                    <a:prstClr val="white"/>
                  </a:solidFill>
                </a:rPr>
                <a:t>MPC</a:t>
              </a:r>
            </a:p>
          </p:txBody>
        </p:sp>
        <p:sp>
          <p:nvSpPr>
            <p:cNvPr id="8" name="TextBox 29"/>
            <p:cNvSpPr txBox="1"/>
            <p:nvPr/>
          </p:nvSpPr>
          <p:spPr>
            <a:xfrm>
              <a:off x="2334985" y="990600"/>
              <a:ext cx="956356" cy="369332"/>
            </a:xfrm>
            <a:prstGeom prst="rect">
              <a:avLst/>
            </a:prstGeom>
            <a:noFill/>
          </p:spPr>
          <p:txBody>
            <a:bodyPr wrap="square" rtlCol="0">
              <a:spAutoFit/>
            </a:bodyPr>
            <a:lstStyle/>
            <a:p>
              <a:r>
                <a:rPr lang="en-US" dirty="0" smtClean="0">
                  <a:solidFill>
                    <a:prstClr val="white"/>
                  </a:solidFill>
                </a:rPr>
                <a:t>MPC-EX</a:t>
              </a:r>
              <a:endParaRPr lang="en-US" dirty="0">
                <a:solidFill>
                  <a:prstClr val="white"/>
                </a:solidFill>
              </a:endParaRPr>
            </a:p>
          </p:txBody>
        </p:sp>
      </p:grpSp>
      <p:grpSp>
        <p:nvGrpSpPr>
          <p:cNvPr id="18" name="Group 15"/>
          <p:cNvGrpSpPr>
            <a:grpSpLocks noChangeAspect="1"/>
          </p:cNvGrpSpPr>
          <p:nvPr/>
        </p:nvGrpSpPr>
        <p:grpSpPr bwMode="auto">
          <a:xfrm>
            <a:off x="5076825" y="620713"/>
            <a:ext cx="3803650" cy="3675062"/>
            <a:chOff x="3334" y="799"/>
            <a:chExt cx="1719" cy="1661"/>
          </a:xfrm>
        </p:grpSpPr>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3" y="987"/>
              <a:ext cx="1680" cy="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
            <p:cNvSpPr txBox="1">
              <a:spLocks noChangeAspect="1" noChangeArrowheads="1"/>
            </p:cNvSpPr>
            <p:nvPr/>
          </p:nvSpPr>
          <p:spPr bwMode="auto">
            <a:xfrm>
              <a:off x="3699" y="1475"/>
              <a:ext cx="578"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kumimoji="0" lang="en-US" altLang="ja-JP" sz="1600">
                  <a:latin typeface="Calibri" panose="020F0502020204030204" pitchFamily="34" charset="0"/>
                </a:rPr>
                <a:t>49pb</a:t>
              </a:r>
              <a:r>
                <a:rPr kumimoji="0" lang="en-US" altLang="ja-JP" sz="1600" baseline="30000">
                  <a:latin typeface="Calibri" panose="020F0502020204030204" pitchFamily="34" charset="0"/>
                </a:rPr>
                <a:t>-1</a:t>
              </a:r>
              <a:r>
                <a:rPr kumimoji="0" lang="en-US" altLang="ja-JP" sz="1600">
                  <a:latin typeface="Calibri" panose="020F0502020204030204" pitchFamily="34" charset="0"/>
                </a:rPr>
                <a:t>, P=0.6</a:t>
              </a:r>
            </a:p>
          </p:txBody>
        </p:sp>
        <p:sp>
          <p:nvSpPr>
            <p:cNvPr id="21" name="TextBox 8"/>
            <p:cNvSpPr txBox="1">
              <a:spLocks noChangeAspect="1" noChangeArrowheads="1"/>
            </p:cNvSpPr>
            <p:nvPr/>
          </p:nvSpPr>
          <p:spPr bwMode="auto">
            <a:xfrm>
              <a:off x="3640" y="1049"/>
              <a:ext cx="540"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kumimoji="0" lang="en-US" altLang="ja-JP" sz="1600">
                  <a:latin typeface="Calibri" panose="020F0502020204030204" pitchFamily="34" charset="0"/>
                </a:rPr>
                <a:t>Twist-3 p+p </a:t>
              </a:r>
            </a:p>
            <a:p>
              <a:r>
                <a:rPr kumimoji="0" lang="en-US" altLang="ja-JP" sz="1600">
                  <a:latin typeface="Calibri" panose="020F0502020204030204" pitchFamily="34" charset="0"/>
                </a:rPr>
                <a:t>prediction</a:t>
              </a:r>
            </a:p>
          </p:txBody>
        </p:sp>
        <p:sp>
          <p:nvSpPr>
            <p:cNvPr id="22" name="TextBox 9"/>
            <p:cNvSpPr txBox="1">
              <a:spLocks noChangeAspect="1" noChangeArrowheads="1"/>
            </p:cNvSpPr>
            <p:nvPr/>
          </p:nvSpPr>
          <p:spPr bwMode="auto">
            <a:xfrm>
              <a:off x="3685" y="1970"/>
              <a:ext cx="908"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kumimoji="0" lang="en-US" altLang="ja-JP" sz="1600" dirty="0">
                  <a:latin typeface="Calibri" panose="020F0502020204030204" pitchFamily="34" charset="0"/>
                </a:rPr>
                <a:t>SIDIS (TMD) </a:t>
              </a:r>
              <a:r>
                <a:rPr kumimoji="0" lang="en-US" altLang="ja-JP" sz="1600" dirty="0" err="1">
                  <a:latin typeface="Calibri" panose="020F0502020204030204" pitchFamily="34" charset="0"/>
                </a:rPr>
                <a:t>p+p</a:t>
              </a:r>
              <a:r>
                <a:rPr kumimoji="0" lang="en-US" altLang="ja-JP" sz="1600" dirty="0">
                  <a:latin typeface="Calibri" panose="020F0502020204030204" pitchFamily="34" charset="0"/>
                </a:rPr>
                <a:t> </a:t>
              </a:r>
              <a:br>
                <a:rPr kumimoji="0" lang="en-US" altLang="ja-JP" sz="1600" dirty="0">
                  <a:latin typeface="Calibri" panose="020F0502020204030204" pitchFamily="34" charset="0"/>
                </a:rPr>
              </a:br>
              <a:r>
                <a:rPr kumimoji="0" lang="en-US" altLang="ja-JP" sz="1600" dirty="0">
                  <a:latin typeface="Calibri" panose="020F0502020204030204" pitchFamily="34" charset="0"/>
                </a:rPr>
                <a:t>prediction</a:t>
              </a:r>
            </a:p>
          </p:txBody>
        </p:sp>
        <p:sp>
          <p:nvSpPr>
            <p:cNvPr id="23" name="TextBox 12"/>
            <p:cNvSpPr txBox="1">
              <a:spLocks noChangeAspect="1" noChangeArrowheads="1"/>
            </p:cNvSpPr>
            <p:nvPr/>
          </p:nvSpPr>
          <p:spPr bwMode="auto">
            <a:xfrm>
              <a:off x="3606" y="799"/>
              <a:ext cx="1399"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kumimoji="0" lang="en-US" altLang="ja-JP" sz="1600">
                  <a:latin typeface="Calibri" panose="020F0502020204030204" pitchFamily="34" charset="0"/>
                </a:rPr>
                <a:t>Phys Rev. D 83 094001 (2011)</a:t>
              </a:r>
            </a:p>
            <a:p>
              <a:r>
                <a:rPr kumimoji="0" lang="en-US" altLang="ja-JP" sz="1600">
                  <a:latin typeface="Calibri" panose="020F0502020204030204" pitchFamily="34" charset="0"/>
                </a:rPr>
                <a:t>arXiv 1208.1962v1 (2012)</a:t>
              </a:r>
            </a:p>
          </p:txBody>
        </p:sp>
        <p:sp>
          <p:nvSpPr>
            <p:cNvPr id="24" name="TextBox 20"/>
            <p:cNvSpPr txBox="1">
              <a:spLocks noChangeAspect="1" noChangeArrowheads="1"/>
            </p:cNvSpPr>
            <p:nvPr/>
          </p:nvSpPr>
          <p:spPr bwMode="auto">
            <a:xfrm>
              <a:off x="3334" y="1135"/>
              <a:ext cx="166"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kumimoji="0" lang="en-US" altLang="ja-JP" sz="1400" b="1">
                  <a:latin typeface="Calibri" panose="020F0502020204030204" pitchFamily="34" charset="0"/>
                </a:rPr>
                <a:t>A</a:t>
              </a:r>
              <a:r>
                <a:rPr kumimoji="0" lang="en-US" altLang="ja-JP" sz="1400" b="1" baseline="-25000">
                  <a:latin typeface="Calibri" panose="020F0502020204030204" pitchFamily="34" charset="0"/>
                </a:rPr>
                <a:t>N</a:t>
              </a:r>
            </a:p>
          </p:txBody>
        </p:sp>
        <p:sp>
          <p:nvSpPr>
            <p:cNvPr id="25" name="TextBox 21"/>
            <p:cNvSpPr txBox="1">
              <a:spLocks noChangeAspect="1" noChangeArrowheads="1"/>
            </p:cNvSpPr>
            <p:nvPr/>
          </p:nvSpPr>
          <p:spPr bwMode="auto">
            <a:xfrm>
              <a:off x="4744" y="2294"/>
              <a:ext cx="162"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kumimoji="0" lang="en-US" altLang="ja-JP" b="1">
                  <a:latin typeface="Calibri" panose="020F0502020204030204" pitchFamily="34" charset="0"/>
                </a:rPr>
                <a:t>x</a:t>
              </a:r>
              <a:r>
                <a:rPr kumimoji="0" lang="en-US" altLang="ja-JP" b="1" baseline="-25000">
                  <a:latin typeface="Calibri" panose="020F0502020204030204" pitchFamily="34" charset="0"/>
                </a:rPr>
                <a:t>F</a:t>
              </a:r>
            </a:p>
          </p:txBody>
        </p:sp>
      </p:grpSp>
      <p:grpSp>
        <p:nvGrpSpPr>
          <p:cNvPr id="26" name="Group 16"/>
          <p:cNvGrpSpPr>
            <a:grpSpLocks/>
          </p:cNvGrpSpPr>
          <p:nvPr/>
        </p:nvGrpSpPr>
        <p:grpSpPr bwMode="auto">
          <a:xfrm>
            <a:off x="5148263" y="4292600"/>
            <a:ext cx="3851275" cy="2328863"/>
            <a:chOff x="3198" y="2704"/>
            <a:chExt cx="2426" cy="1467"/>
          </a:xfrm>
        </p:grpSpPr>
        <p:pic>
          <p:nvPicPr>
            <p:cNvPr id="2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98" y="2704"/>
              <a:ext cx="2426" cy="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4"/>
            <p:cNvSpPr txBox="1">
              <a:spLocks noChangeAspect="1" noChangeArrowheads="1"/>
            </p:cNvSpPr>
            <p:nvPr/>
          </p:nvSpPr>
          <p:spPr bwMode="auto">
            <a:xfrm>
              <a:off x="3613" y="3651"/>
              <a:ext cx="1172"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kumimoji="0" lang="en-US" altLang="ja-JP" sz="1600">
                  <a:latin typeface="Calibri" panose="020F0502020204030204" pitchFamily="34" charset="0"/>
                </a:rPr>
                <a:t>Charged clusters with </a:t>
              </a:r>
              <a:r>
                <a:rPr kumimoji="0" lang="en-US" altLang="ja-JP" sz="1600" b="1">
                  <a:latin typeface="Calibri" panose="020F0502020204030204" pitchFamily="34" charset="0"/>
                </a:rPr>
                <a:t>&gt;=3</a:t>
              </a:r>
              <a:r>
                <a:rPr kumimoji="0" lang="en-US" altLang="ja-JP" sz="1600">
                  <a:latin typeface="Calibri" panose="020F0502020204030204" pitchFamily="34" charset="0"/>
                </a:rPr>
                <a:t> tracks, </a:t>
              </a:r>
              <a:r>
                <a:rPr kumimoji="0" lang="en-US" altLang="ja-JP" sz="1600" b="1">
                  <a:latin typeface="Calibri" panose="020F0502020204030204" pitchFamily="34" charset="0"/>
                </a:rPr>
                <a:t>single-track</a:t>
              </a:r>
              <a:r>
                <a:rPr kumimoji="0" lang="en-US" altLang="ja-JP" sz="1600">
                  <a:latin typeface="Calibri" panose="020F0502020204030204" pitchFamily="34" charset="0"/>
                </a:rPr>
                <a:t> </a:t>
              </a:r>
              <a:r>
                <a:rPr kumimoji="0" lang="en-US" altLang="ja-JP" sz="1600">
                  <a:latin typeface="Symbol" panose="05050102010706020507" pitchFamily="18" charset="2"/>
                </a:rPr>
                <a:t>p</a:t>
              </a:r>
              <a:r>
                <a:rPr kumimoji="0" lang="en-US" altLang="ja-JP" sz="1600" baseline="30000">
                  <a:latin typeface="Calibri" panose="020F0502020204030204" pitchFamily="34" charset="0"/>
                </a:rPr>
                <a:t>0</a:t>
              </a:r>
              <a:r>
                <a:rPr kumimoji="0" lang="en-US" altLang="ja-JP" sz="1600">
                  <a:latin typeface="Calibri" panose="020F0502020204030204" pitchFamily="34" charset="0"/>
                </a:rPr>
                <a:t>’s</a:t>
              </a:r>
            </a:p>
          </p:txBody>
        </p:sp>
      </p:grpSp>
    </p:spTree>
    <p:extLst>
      <p:ext uri="{BB962C8B-B14F-4D97-AF65-F5344CB8AC3E}">
        <p14:creationId xmlns:p14="http://schemas.microsoft.com/office/powerpoint/2010/main" val="14669876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latin typeface="+mn-lt"/>
              </a:rPr>
              <a:t>sPHENIX</a:t>
            </a:r>
            <a:r>
              <a:rPr kumimoji="1" lang="en-US" altLang="ja-JP" dirty="0" smtClean="0">
                <a:latin typeface="+mn-lt"/>
              </a:rPr>
              <a:t> </a:t>
            </a:r>
            <a:r>
              <a:rPr kumimoji="1" lang="ja-JP" altLang="en-US" dirty="0" smtClean="0">
                <a:latin typeface="+mn-lt"/>
              </a:rPr>
              <a:t>前方検出器</a:t>
            </a:r>
            <a:endParaRPr kumimoji="1" lang="ja-JP" altLang="en-US" dirty="0">
              <a:latin typeface="+mn-lt"/>
            </a:endParaRPr>
          </a:p>
        </p:txBody>
      </p:sp>
      <p:sp>
        <p:nvSpPr>
          <p:cNvPr id="3" name="コンテンツ プレースホルダー 2"/>
          <p:cNvSpPr>
            <a:spLocks noGrp="1"/>
          </p:cNvSpPr>
          <p:nvPr>
            <p:ph idx="1"/>
          </p:nvPr>
        </p:nvSpPr>
        <p:spPr>
          <a:xfrm>
            <a:off x="251520" y="764704"/>
            <a:ext cx="8784976" cy="5956772"/>
          </a:xfrm>
        </p:spPr>
        <p:txBody>
          <a:bodyPr>
            <a:normAutofit fontScale="92500" lnSpcReduction="10000"/>
          </a:bodyPr>
          <a:lstStyle/>
          <a:p>
            <a:r>
              <a:rPr lang="ja-JP" altLang="en-US" dirty="0" smtClean="0"/>
              <a:t>横偏極陽子衝突を前方の広い運動学的領域で測定</a:t>
            </a:r>
            <a:endParaRPr lang="en-US" altLang="ja-JP" dirty="0" smtClean="0"/>
          </a:p>
          <a:p>
            <a:pPr lvl="1"/>
            <a:r>
              <a:rPr lang="ja-JP" altLang="en-US" dirty="0" smtClean="0"/>
              <a:t>核子内部の横運動量分布、パートン間の相関に対して高感度</a:t>
            </a:r>
            <a:endParaRPr lang="en-US" altLang="ja-JP" dirty="0"/>
          </a:p>
          <a:p>
            <a:pPr lvl="2"/>
            <a:r>
              <a:rPr lang="ja-JP" altLang="en-US" dirty="0" smtClean="0"/>
              <a:t>ジェット、レプトン、光子、ハドロンの検出</a:t>
            </a:r>
            <a:endParaRPr lang="en-US" altLang="ja-JP" dirty="0" smtClean="0"/>
          </a:p>
          <a:p>
            <a:pPr lvl="1"/>
            <a:r>
              <a:rPr lang="en-US" altLang="ja-JP" dirty="0" err="1" smtClean="0"/>
              <a:t>Drell</a:t>
            </a:r>
            <a:r>
              <a:rPr lang="en-US" altLang="ja-JP" dirty="0" smtClean="0"/>
              <a:t>-Yan</a:t>
            </a:r>
            <a:r>
              <a:rPr lang="ja-JP" altLang="en-US" dirty="0" smtClean="0"/>
              <a:t>過程、ジェット生成過程の非対称度測定に対して最重要なハドロンカロリメータ（</a:t>
            </a:r>
            <a:r>
              <a:rPr lang="en-US" altLang="ja-JP" dirty="0" err="1" smtClean="0"/>
              <a:t>HCal</a:t>
            </a:r>
            <a:r>
              <a:rPr lang="ja-JP" altLang="en-US" dirty="0" smtClean="0"/>
              <a:t>）を理研で担当、科研費申請中</a:t>
            </a:r>
            <a:endParaRPr lang="en-US" altLang="ja-JP" dirty="0"/>
          </a:p>
          <a:p>
            <a:pPr lvl="2"/>
            <a:r>
              <a:rPr lang="en-US" altLang="ja-JP" dirty="0"/>
              <a:t>2018-19</a:t>
            </a:r>
            <a:r>
              <a:rPr lang="ja-JP" altLang="en-US" dirty="0" smtClean="0"/>
              <a:t>：超前方部の完成</a:t>
            </a:r>
            <a:r>
              <a:rPr lang="ja-JP" altLang="en-US" dirty="0"/>
              <a:t>（</a:t>
            </a:r>
            <a:r>
              <a:rPr lang="en-US" altLang="ja-JP" dirty="0"/>
              <a:t>2&lt;</a:t>
            </a:r>
            <a:r>
              <a:rPr lang="en-US" altLang="ja-JP" dirty="0">
                <a:sym typeface="Symbol" panose="05050102010706020507" pitchFamily="18" charset="2"/>
              </a:rPr>
              <a:t>&lt;4</a:t>
            </a:r>
            <a:r>
              <a:rPr lang="ja-JP" altLang="en-US" dirty="0"/>
              <a:t>）、調整およびテスト実験</a:t>
            </a:r>
            <a:endParaRPr lang="en-US" altLang="ja-JP" dirty="0"/>
          </a:p>
          <a:p>
            <a:pPr lvl="2"/>
            <a:r>
              <a:rPr lang="en-US" altLang="ja-JP" dirty="0"/>
              <a:t>2021-22</a:t>
            </a:r>
            <a:r>
              <a:rPr lang="ja-JP" altLang="en-US" dirty="0"/>
              <a:t>：完成、</a:t>
            </a:r>
            <a:r>
              <a:rPr lang="ja-JP" altLang="en-US" dirty="0" smtClean="0"/>
              <a:t>実験</a:t>
            </a:r>
            <a:endParaRPr lang="en-US" altLang="ja-JP" dirty="0" smtClean="0"/>
          </a:p>
          <a:p>
            <a:endParaRPr kumimoji="1" lang="en-US" altLang="ja-JP" dirty="0"/>
          </a:p>
          <a:p>
            <a:endParaRPr kumimoji="1" lang="en-US" altLang="ja-JP" dirty="0" smtClean="0"/>
          </a:p>
          <a:p>
            <a:endParaRPr kumimoji="1" lang="en-US" altLang="ja-JP" baseline="0" dirty="0" smtClean="0"/>
          </a:p>
          <a:p>
            <a:endParaRPr lang="en-US" altLang="ja-JP" dirty="0"/>
          </a:p>
          <a:p>
            <a:endParaRPr kumimoji="1" lang="en-US" altLang="ja-JP" baseline="0" dirty="0" smtClean="0"/>
          </a:p>
          <a:p>
            <a:endParaRPr lang="en-US" altLang="ja-JP" dirty="0"/>
          </a:p>
          <a:p>
            <a:endParaRPr kumimoji="1" lang="en-US" altLang="ja-JP" baseline="0" dirty="0" smtClean="0"/>
          </a:p>
          <a:p>
            <a:r>
              <a:rPr kumimoji="1" lang="en-US" altLang="ja-JP" baseline="0" dirty="0" err="1" smtClean="0"/>
              <a:t>eRHIC</a:t>
            </a:r>
            <a:r>
              <a:rPr lang="ja-JP" altLang="en-US" dirty="0" smtClean="0"/>
              <a:t>検出器（</a:t>
            </a:r>
            <a:r>
              <a:rPr kumimoji="1" lang="en-US" altLang="ja-JP" baseline="0" dirty="0" err="1" smtClean="0"/>
              <a:t>ePHENIX</a:t>
            </a:r>
            <a:r>
              <a:rPr kumimoji="1" lang="ja-JP" altLang="en-US" baseline="0" dirty="0" smtClean="0"/>
              <a:t>）</a:t>
            </a:r>
            <a:r>
              <a:rPr lang="ja-JP" altLang="en-US" dirty="0" smtClean="0"/>
              <a:t>の前方検出器となる</a:t>
            </a:r>
            <a:endParaRPr kumimoji="1" lang="en-US" altLang="ja-JP" baseline="0" dirty="0" smtClean="0"/>
          </a:p>
        </p:txBody>
      </p:sp>
      <p:sp>
        <p:nvSpPr>
          <p:cNvPr id="4" name="日付プレースホルダー 3"/>
          <p:cNvSpPr>
            <a:spLocks noGrp="1"/>
          </p:cNvSpPr>
          <p:nvPr>
            <p:ph type="dt" sz="half" idx="10"/>
          </p:nvPr>
        </p:nvSpPr>
        <p:spPr/>
        <p:txBody>
          <a:bodyPr/>
          <a:lstStyle/>
          <a:p>
            <a:r>
              <a:rPr kumimoji="1" lang="en-US" altLang="ja-JP" smtClean="0"/>
              <a:t>2013</a:t>
            </a:r>
            <a:r>
              <a:rPr kumimoji="1" lang="ja-JP" altLang="en-US" smtClean="0"/>
              <a:t>年</a:t>
            </a:r>
            <a:r>
              <a:rPr kumimoji="1" lang="en-US" altLang="ja-JP" smtClean="0"/>
              <a:t>11</a:t>
            </a:r>
            <a:r>
              <a:rPr kumimoji="1" lang="ja-JP" altLang="en-US" smtClean="0"/>
              <a:t>月</a:t>
            </a:r>
            <a:r>
              <a:rPr kumimoji="1" lang="en-US" altLang="ja-JP" smtClean="0"/>
              <a:t>15</a:t>
            </a:r>
            <a:r>
              <a:rPr kumimoji="1" lang="ja-JP" altLang="en-US" smtClean="0"/>
              <a:t>日</a:t>
            </a:r>
            <a:endParaRPr kumimoji="1" lang="ja-JP" altLang="en-US"/>
          </a:p>
        </p:txBody>
      </p:sp>
      <p:sp>
        <p:nvSpPr>
          <p:cNvPr id="5" name="スライド番号プレースホルダー 4"/>
          <p:cNvSpPr>
            <a:spLocks noGrp="1"/>
          </p:cNvSpPr>
          <p:nvPr>
            <p:ph type="sldNum" sz="quarter" idx="12"/>
          </p:nvPr>
        </p:nvSpPr>
        <p:spPr/>
        <p:txBody>
          <a:bodyPr/>
          <a:lstStyle/>
          <a:p>
            <a:fld id="{A38B3158-FF8D-41B0-9FF9-D5505AA5FBAE}" type="slidenum">
              <a:rPr kumimoji="1" lang="ja-JP" altLang="en-US" smtClean="0"/>
              <a:t>19</a:t>
            </a:fld>
            <a:endParaRPr kumimoji="1" lang="ja-JP" altLang="en-US"/>
          </a:p>
        </p:txBody>
      </p:sp>
      <p:pic>
        <p:nvPicPr>
          <p:cNvPr id="6" name="Picture 2"/>
          <p:cNvPicPr>
            <a:picLocks noGrp="1" noChangeAspect="1" noChangeArrowheads="1"/>
          </p:cNvPicPr>
          <p:nvPr/>
        </p:nvPicPr>
        <p:blipFill>
          <a:blip r:embed="rId3" cstate="print">
            <a:clrChange>
              <a:clrFrom>
                <a:srgbClr val="FFFFFF"/>
              </a:clrFrom>
              <a:clrTo>
                <a:srgbClr val="FFFFFF">
                  <a:alpha val="0"/>
                </a:srgbClr>
              </a:clrTo>
            </a:clrChange>
          </a:blip>
          <a:srcRect t="47379" b="2597"/>
          <a:stretch>
            <a:fillRect/>
          </a:stretch>
        </p:blipFill>
        <p:spPr bwMode="auto">
          <a:xfrm>
            <a:off x="329270" y="2348880"/>
            <a:ext cx="8485459" cy="3332175"/>
          </a:xfrm>
          <a:prstGeom prst="rect">
            <a:avLst/>
          </a:prstGeom>
          <a:noFill/>
          <a:ln w="9525">
            <a:noFill/>
            <a:miter lim="800000"/>
            <a:headEnd/>
            <a:tailEnd/>
          </a:ln>
        </p:spPr>
      </p:pic>
      <p:sp>
        <p:nvSpPr>
          <p:cNvPr id="7" name="Freeform 8"/>
          <p:cNvSpPr/>
          <p:nvPr/>
        </p:nvSpPr>
        <p:spPr>
          <a:xfrm>
            <a:off x="6083162" y="3275812"/>
            <a:ext cx="346961" cy="2148569"/>
          </a:xfrm>
          <a:custGeom>
            <a:avLst/>
            <a:gdLst>
              <a:gd name="connsiteX0" fmla="*/ 0 w 178755"/>
              <a:gd name="connsiteY0" fmla="*/ 0 h 2209800"/>
              <a:gd name="connsiteX1" fmla="*/ 178755 w 178755"/>
              <a:gd name="connsiteY1" fmla="*/ 0 h 2209800"/>
              <a:gd name="connsiteX2" fmla="*/ 178755 w 178755"/>
              <a:gd name="connsiteY2" fmla="*/ 2209800 h 2209800"/>
              <a:gd name="connsiteX3" fmla="*/ 0 w 178755"/>
              <a:gd name="connsiteY3" fmla="*/ 2209800 h 2209800"/>
              <a:gd name="connsiteX4" fmla="*/ 0 w 178755"/>
              <a:gd name="connsiteY4" fmla="*/ 0 h 2209800"/>
              <a:gd name="connsiteX0" fmla="*/ 0 w 178755"/>
              <a:gd name="connsiteY0" fmla="*/ 131275 h 2341075"/>
              <a:gd name="connsiteX1" fmla="*/ 178755 w 178755"/>
              <a:gd name="connsiteY1" fmla="*/ 0 h 2341075"/>
              <a:gd name="connsiteX2" fmla="*/ 178755 w 178755"/>
              <a:gd name="connsiteY2" fmla="*/ 2341075 h 2341075"/>
              <a:gd name="connsiteX3" fmla="*/ 0 w 178755"/>
              <a:gd name="connsiteY3" fmla="*/ 2341075 h 2341075"/>
              <a:gd name="connsiteX4" fmla="*/ 0 w 178755"/>
              <a:gd name="connsiteY4" fmla="*/ 131275 h 2341075"/>
              <a:gd name="connsiteX0" fmla="*/ 0 w 182088"/>
              <a:gd name="connsiteY0" fmla="*/ 323781 h 2341075"/>
              <a:gd name="connsiteX1" fmla="*/ 182088 w 182088"/>
              <a:gd name="connsiteY1" fmla="*/ 0 h 2341075"/>
              <a:gd name="connsiteX2" fmla="*/ 182088 w 182088"/>
              <a:gd name="connsiteY2" fmla="*/ 2341075 h 2341075"/>
              <a:gd name="connsiteX3" fmla="*/ 3333 w 182088"/>
              <a:gd name="connsiteY3" fmla="*/ 2341075 h 2341075"/>
              <a:gd name="connsiteX4" fmla="*/ 0 w 182088"/>
              <a:gd name="connsiteY4" fmla="*/ 323781 h 2341075"/>
              <a:gd name="connsiteX0" fmla="*/ 19361 w 201449"/>
              <a:gd name="connsiteY0" fmla="*/ 323781 h 2341075"/>
              <a:gd name="connsiteX1" fmla="*/ 201449 w 201449"/>
              <a:gd name="connsiteY1" fmla="*/ 0 h 2341075"/>
              <a:gd name="connsiteX2" fmla="*/ 201449 w 201449"/>
              <a:gd name="connsiteY2" fmla="*/ 2341075 h 2341075"/>
              <a:gd name="connsiteX3" fmla="*/ 0 w 201449"/>
              <a:gd name="connsiteY3" fmla="*/ 2338210 h 2341075"/>
              <a:gd name="connsiteX4" fmla="*/ 19361 w 201449"/>
              <a:gd name="connsiteY4" fmla="*/ 323781 h 2341075"/>
              <a:gd name="connsiteX0" fmla="*/ 0 w 206117"/>
              <a:gd name="connsiteY0" fmla="*/ 509411 h 2341075"/>
              <a:gd name="connsiteX1" fmla="*/ 206117 w 206117"/>
              <a:gd name="connsiteY1" fmla="*/ 0 h 2341075"/>
              <a:gd name="connsiteX2" fmla="*/ 206117 w 206117"/>
              <a:gd name="connsiteY2" fmla="*/ 2341075 h 2341075"/>
              <a:gd name="connsiteX3" fmla="*/ 4668 w 206117"/>
              <a:gd name="connsiteY3" fmla="*/ 2338210 h 2341075"/>
              <a:gd name="connsiteX4" fmla="*/ 0 w 206117"/>
              <a:gd name="connsiteY4" fmla="*/ 509411 h 2341075"/>
              <a:gd name="connsiteX0" fmla="*/ 7347 w 201449"/>
              <a:gd name="connsiteY0" fmla="*/ 488785 h 2341075"/>
              <a:gd name="connsiteX1" fmla="*/ 201449 w 201449"/>
              <a:gd name="connsiteY1" fmla="*/ 0 h 2341075"/>
              <a:gd name="connsiteX2" fmla="*/ 201449 w 201449"/>
              <a:gd name="connsiteY2" fmla="*/ 2341075 h 2341075"/>
              <a:gd name="connsiteX3" fmla="*/ 0 w 201449"/>
              <a:gd name="connsiteY3" fmla="*/ 2338210 h 2341075"/>
              <a:gd name="connsiteX4" fmla="*/ 7347 w 201449"/>
              <a:gd name="connsiteY4" fmla="*/ 488785 h 2341075"/>
              <a:gd name="connsiteX0" fmla="*/ 0 w 202112"/>
              <a:gd name="connsiteY0" fmla="*/ 516286 h 2341075"/>
              <a:gd name="connsiteX1" fmla="*/ 202112 w 202112"/>
              <a:gd name="connsiteY1" fmla="*/ 0 h 2341075"/>
              <a:gd name="connsiteX2" fmla="*/ 202112 w 202112"/>
              <a:gd name="connsiteY2" fmla="*/ 2341075 h 2341075"/>
              <a:gd name="connsiteX3" fmla="*/ 663 w 202112"/>
              <a:gd name="connsiteY3" fmla="*/ 2338210 h 2341075"/>
              <a:gd name="connsiteX4" fmla="*/ 0 w 202112"/>
              <a:gd name="connsiteY4" fmla="*/ 516286 h 2341075"/>
              <a:gd name="connsiteX0" fmla="*/ 0 w 202112"/>
              <a:gd name="connsiteY0" fmla="*/ 323780 h 2148569"/>
              <a:gd name="connsiteX1" fmla="*/ 202112 w 202112"/>
              <a:gd name="connsiteY1" fmla="*/ 0 h 2148569"/>
              <a:gd name="connsiteX2" fmla="*/ 202112 w 202112"/>
              <a:gd name="connsiteY2" fmla="*/ 2148569 h 2148569"/>
              <a:gd name="connsiteX3" fmla="*/ 663 w 202112"/>
              <a:gd name="connsiteY3" fmla="*/ 2145704 h 2148569"/>
              <a:gd name="connsiteX4" fmla="*/ 0 w 202112"/>
              <a:gd name="connsiteY4" fmla="*/ 323780 h 2148569"/>
              <a:gd name="connsiteX0" fmla="*/ 0 w 202112"/>
              <a:gd name="connsiteY0" fmla="*/ 296279 h 2148569"/>
              <a:gd name="connsiteX1" fmla="*/ 202112 w 202112"/>
              <a:gd name="connsiteY1" fmla="*/ 0 h 2148569"/>
              <a:gd name="connsiteX2" fmla="*/ 202112 w 202112"/>
              <a:gd name="connsiteY2" fmla="*/ 2148569 h 2148569"/>
              <a:gd name="connsiteX3" fmla="*/ 663 w 202112"/>
              <a:gd name="connsiteY3" fmla="*/ 2145704 h 2148569"/>
              <a:gd name="connsiteX4" fmla="*/ 0 w 202112"/>
              <a:gd name="connsiteY4" fmla="*/ 296279 h 2148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112" h="2148569">
                <a:moveTo>
                  <a:pt x="0" y="296279"/>
                </a:moveTo>
                <a:lnTo>
                  <a:pt x="202112" y="0"/>
                </a:lnTo>
                <a:lnTo>
                  <a:pt x="202112" y="2148569"/>
                </a:lnTo>
                <a:lnTo>
                  <a:pt x="663" y="2145704"/>
                </a:lnTo>
                <a:lnTo>
                  <a:pt x="0" y="296279"/>
                </a:lnTo>
                <a:close/>
              </a:path>
            </a:pathLst>
          </a:custGeom>
          <a:gradFill rotWithShape="1">
            <a:gsLst>
              <a:gs pos="0">
                <a:srgbClr val="FF6600">
                  <a:alpha val="50000"/>
                </a:srgbClr>
              </a:gs>
              <a:gs pos="65000">
                <a:srgbClr val="FF6600">
                  <a:lumMod val="60000"/>
                  <a:lumOff val="40000"/>
                  <a:alpha val="50000"/>
                </a:srgbClr>
              </a:gs>
              <a:gs pos="100000">
                <a:srgbClr val="FF6600">
                  <a:alpha val="50000"/>
                </a:srgbClr>
              </a:gs>
            </a:gsLst>
            <a:lin ang="16200000" scaled="0"/>
          </a:gradFill>
          <a:ln w="9525" cap="flat" cmpd="sng" algn="ctr">
            <a:solidFill>
              <a:srgbClr val="FF6600"/>
            </a:solidFill>
            <a:prstDash val="solid"/>
          </a:ln>
          <a:effectLst>
            <a:outerShdw blurRad="50800" dist="38100" dir="5400000" rotWithShape="0">
              <a:srgbClr val="000000">
                <a:alpha val="35000"/>
              </a:srgbClr>
            </a:outerShdw>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1C54"/>
              </a:solidFill>
              <a:effectLst/>
              <a:uLnTx/>
              <a:uFillTx/>
              <a:latin typeface="Calibri"/>
            </a:endParaRPr>
          </a:p>
        </p:txBody>
      </p:sp>
      <p:sp>
        <p:nvSpPr>
          <p:cNvPr id="8" name="Rectangle 10"/>
          <p:cNvSpPr/>
          <p:nvPr/>
        </p:nvSpPr>
        <p:spPr>
          <a:xfrm>
            <a:off x="5871245" y="5620377"/>
            <a:ext cx="660758" cy="53860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0000"/>
                </a:solidFill>
                <a:effectLst/>
                <a:uLnTx/>
                <a:uFillTx/>
                <a:latin typeface="Calibri"/>
              </a:rPr>
              <a:t>GEM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rgbClr val="FF0000"/>
                </a:solidFill>
                <a:effectLst/>
                <a:uLnTx/>
                <a:uFillTx/>
                <a:latin typeface="Calibri"/>
              </a:rPr>
              <a:t>Station4</a:t>
            </a:r>
            <a:endParaRPr kumimoji="0" lang="en-US" sz="1050" b="0" i="0" u="none" strike="noStrike" kern="1200" cap="none" spc="0" normalizeH="0" baseline="0" noProof="0" dirty="0">
              <a:ln>
                <a:noFill/>
              </a:ln>
              <a:solidFill>
                <a:srgbClr val="FF0000"/>
              </a:solidFill>
              <a:effectLst/>
              <a:uLnTx/>
              <a:uFillTx/>
              <a:latin typeface="Calibri"/>
            </a:endParaRPr>
          </a:p>
        </p:txBody>
      </p:sp>
      <p:sp>
        <p:nvSpPr>
          <p:cNvPr id="9" name="Rectangle 11"/>
          <p:cNvSpPr/>
          <p:nvPr/>
        </p:nvSpPr>
        <p:spPr>
          <a:xfrm>
            <a:off x="6023645" y="4014968"/>
            <a:ext cx="802326"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srgbClr val="FF6600"/>
                </a:solidFill>
                <a:effectLst>
                  <a:glow rad="101600">
                    <a:sysClr val="window" lastClr="FFFFFF">
                      <a:alpha val="60000"/>
                    </a:sysClr>
                  </a:glow>
                </a:effectLst>
                <a:uLnTx/>
                <a:uFillTx/>
                <a:latin typeface="Calibri"/>
              </a:rPr>
              <a:t>EMCal</a:t>
            </a:r>
            <a:endParaRPr kumimoji="0" lang="en-US" sz="1800" b="0" i="0" u="none" strike="noStrike" kern="1200" cap="none" spc="0" normalizeH="0" baseline="0" noProof="0" dirty="0">
              <a:ln>
                <a:noFill/>
              </a:ln>
              <a:solidFill>
                <a:srgbClr val="FF6600"/>
              </a:solidFill>
              <a:effectLst>
                <a:glow rad="101600">
                  <a:sysClr val="window" lastClr="FFFFFF">
                    <a:alpha val="60000"/>
                  </a:sysClr>
                </a:glow>
              </a:effectLst>
              <a:uLnTx/>
              <a:uFillTx/>
              <a:latin typeface="Calibri"/>
            </a:endParaRPr>
          </a:p>
        </p:txBody>
      </p:sp>
      <p:sp>
        <p:nvSpPr>
          <p:cNvPr id="10" name="Rectangle 12"/>
          <p:cNvSpPr/>
          <p:nvPr/>
        </p:nvSpPr>
        <p:spPr>
          <a:xfrm>
            <a:off x="6557045" y="3633968"/>
            <a:ext cx="615874"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srgbClr val="CC3399"/>
                </a:solidFill>
                <a:effectLst/>
                <a:uLnTx/>
                <a:uFillTx/>
                <a:latin typeface="Calibri"/>
              </a:rPr>
              <a:t>HCal</a:t>
            </a:r>
            <a:endParaRPr kumimoji="0" lang="en-US" sz="1800" b="0" i="0" u="none" strike="noStrike" kern="1200" cap="none" spc="0" normalizeH="0" baseline="0" noProof="0" dirty="0">
              <a:ln>
                <a:noFill/>
              </a:ln>
              <a:solidFill>
                <a:srgbClr val="CC3399"/>
              </a:solidFill>
              <a:effectLst/>
              <a:uLnTx/>
              <a:uFillTx/>
              <a:latin typeface="Calibri"/>
            </a:endParaRPr>
          </a:p>
        </p:txBody>
      </p:sp>
      <p:cxnSp>
        <p:nvCxnSpPr>
          <p:cNvPr id="11" name="Straight Connector 13"/>
          <p:cNvCxnSpPr/>
          <p:nvPr/>
        </p:nvCxnSpPr>
        <p:spPr>
          <a:xfrm flipH="1" flipV="1">
            <a:off x="4953971" y="4496396"/>
            <a:ext cx="2874" cy="966372"/>
          </a:xfrm>
          <a:prstGeom prst="line">
            <a:avLst/>
          </a:prstGeom>
          <a:noFill/>
          <a:ln w="28575" cap="flat" cmpd="sng" algn="ctr">
            <a:solidFill>
              <a:srgbClr val="FF0000"/>
            </a:solidFill>
            <a:prstDash val="solid"/>
          </a:ln>
          <a:effectLst/>
        </p:spPr>
      </p:cxnSp>
      <p:sp>
        <p:nvSpPr>
          <p:cNvPr id="12" name="Rectangle 14"/>
          <p:cNvSpPr/>
          <p:nvPr/>
        </p:nvSpPr>
        <p:spPr>
          <a:xfrm>
            <a:off x="4652045" y="5615168"/>
            <a:ext cx="660758" cy="53860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0000"/>
                </a:solidFill>
                <a:effectLst/>
                <a:uLnTx/>
                <a:uFillTx/>
                <a:latin typeface="Calibri"/>
              </a:rPr>
              <a:t>GEM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rgbClr val="FF0000"/>
                </a:solidFill>
                <a:effectLst/>
                <a:uLnTx/>
                <a:uFillTx/>
                <a:latin typeface="Calibri"/>
              </a:rPr>
              <a:t>Station2</a:t>
            </a:r>
            <a:endParaRPr kumimoji="0" lang="en-US" sz="1050" b="0" i="0" u="none" strike="noStrike" kern="1200" cap="none" spc="0" normalizeH="0" baseline="0" noProof="0" dirty="0">
              <a:ln>
                <a:noFill/>
              </a:ln>
              <a:solidFill>
                <a:srgbClr val="FF0000"/>
              </a:solidFill>
              <a:effectLst/>
              <a:uLnTx/>
              <a:uFillTx/>
              <a:latin typeface="Calibri"/>
            </a:endParaRPr>
          </a:p>
        </p:txBody>
      </p:sp>
      <p:sp>
        <p:nvSpPr>
          <p:cNvPr id="13" name="Rectangle 15"/>
          <p:cNvSpPr/>
          <p:nvPr/>
        </p:nvSpPr>
        <p:spPr>
          <a:xfrm>
            <a:off x="7852445" y="5615168"/>
            <a:ext cx="752129"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3333CC"/>
                </a:solidFill>
                <a:effectLst/>
                <a:uLnTx/>
                <a:uFillTx/>
                <a:latin typeface="Calibri"/>
              </a:rPr>
              <a:t>z (cm)</a:t>
            </a:r>
            <a:endParaRPr kumimoji="0" lang="en-US" sz="1800" b="0" i="0" u="none" strike="noStrike" kern="1200" cap="none" spc="0" normalizeH="0" baseline="0" noProof="0" dirty="0">
              <a:ln>
                <a:noFill/>
              </a:ln>
              <a:solidFill>
                <a:srgbClr val="3333CC"/>
              </a:solidFill>
              <a:effectLst/>
              <a:uLnTx/>
              <a:uFillTx/>
              <a:latin typeface="Calibri"/>
            </a:endParaRPr>
          </a:p>
        </p:txBody>
      </p:sp>
      <p:sp>
        <p:nvSpPr>
          <p:cNvPr id="14" name="Rectangle 16"/>
          <p:cNvSpPr/>
          <p:nvPr/>
        </p:nvSpPr>
        <p:spPr>
          <a:xfrm>
            <a:off x="3845" y="2578836"/>
            <a:ext cx="785793"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3333CC"/>
                </a:solidFill>
                <a:effectLst/>
                <a:uLnTx/>
                <a:uFillTx/>
                <a:latin typeface="Calibri"/>
              </a:rPr>
              <a:t>R (cm)</a:t>
            </a:r>
            <a:endParaRPr kumimoji="0" lang="en-US" sz="1800" b="0" i="0" u="none" strike="noStrike" kern="1200" cap="none" spc="0" normalizeH="0" baseline="0" noProof="0" dirty="0">
              <a:ln>
                <a:noFill/>
              </a:ln>
              <a:solidFill>
                <a:srgbClr val="3333CC"/>
              </a:solidFill>
              <a:effectLst/>
              <a:uLnTx/>
              <a:uFillTx/>
              <a:latin typeface="Calibri"/>
            </a:endParaRPr>
          </a:p>
        </p:txBody>
      </p:sp>
      <p:sp>
        <p:nvSpPr>
          <p:cNvPr id="15" name="Rectangle 17"/>
          <p:cNvSpPr/>
          <p:nvPr/>
        </p:nvSpPr>
        <p:spPr>
          <a:xfrm>
            <a:off x="3432845" y="3557768"/>
            <a:ext cx="615874"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srgbClr val="CC3399"/>
                </a:solidFill>
                <a:effectLst/>
                <a:uLnTx/>
                <a:uFillTx/>
                <a:latin typeface="Calibri"/>
              </a:rPr>
              <a:t>HCal</a:t>
            </a:r>
            <a:endParaRPr kumimoji="0" lang="en-US" sz="1800" b="0" i="0" u="none" strike="noStrike" kern="1200" cap="none" spc="0" normalizeH="0" baseline="0" noProof="0" dirty="0">
              <a:ln>
                <a:noFill/>
              </a:ln>
              <a:solidFill>
                <a:srgbClr val="CC3399"/>
              </a:solidFill>
              <a:effectLst/>
              <a:uLnTx/>
              <a:uFillTx/>
              <a:latin typeface="Calibri"/>
            </a:endParaRPr>
          </a:p>
        </p:txBody>
      </p:sp>
      <p:sp>
        <p:nvSpPr>
          <p:cNvPr id="16" name="Freeform 24"/>
          <p:cNvSpPr/>
          <p:nvPr/>
        </p:nvSpPr>
        <p:spPr>
          <a:xfrm rot="5400000" flipH="1">
            <a:off x="3701617" y="3643066"/>
            <a:ext cx="188495" cy="2042641"/>
          </a:xfrm>
          <a:custGeom>
            <a:avLst/>
            <a:gdLst>
              <a:gd name="connsiteX0" fmla="*/ 0 w 178755"/>
              <a:gd name="connsiteY0" fmla="*/ 0 h 2209800"/>
              <a:gd name="connsiteX1" fmla="*/ 178755 w 178755"/>
              <a:gd name="connsiteY1" fmla="*/ 0 h 2209800"/>
              <a:gd name="connsiteX2" fmla="*/ 178755 w 178755"/>
              <a:gd name="connsiteY2" fmla="*/ 2209800 h 2209800"/>
              <a:gd name="connsiteX3" fmla="*/ 0 w 178755"/>
              <a:gd name="connsiteY3" fmla="*/ 2209800 h 2209800"/>
              <a:gd name="connsiteX4" fmla="*/ 0 w 178755"/>
              <a:gd name="connsiteY4" fmla="*/ 0 h 2209800"/>
              <a:gd name="connsiteX0" fmla="*/ 0 w 178755"/>
              <a:gd name="connsiteY0" fmla="*/ 131275 h 2341075"/>
              <a:gd name="connsiteX1" fmla="*/ 178755 w 178755"/>
              <a:gd name="connsiteY1" fmla="*/ 0 h 2341075"/>
              <a:gd name="connsiteX2" fmla="*/ 178755 w 178755"/>
              <a:gd name="connsiteY2" fmla="*/ 2341075 h 2341075"/>
              <a:gd name="connsiteX3" fmla="*/ 0 w 178755"/>
              <a:gd name="connsiteY3" fmla="*/ 2341075 h 2341075"/>
              <a:gd name="connsiteX4" fmla="*/ 0 w 178755"/>
              <a:gd name="connsiteY4" fmla="*/ 131275 h 2341075"/>
              <a:gd name="connsiteX0" fmla="*/ 6875 w 185630"/>
              <a:gd name="connsiteY0" fmla="*/ 131275 h 2341075"/>
              <a:gd name="connsiteX1" fmla="*/ 185630 w 185630"/>
              <a:gd name="connsiteY1" fmla="*/ 0 h 2341075"/>
              <a:gd name="connsiteX2" fmla="*/ 185630 w 185630"/>
              <a:gd name="connsiteY2" fmla="*/ 2341075 h 2341075"/>
              <a:gd name="connsiteX3" fmla="*/ 0 w 185630"/>
              <a:gd name="connsiteY3" fmla="*/ 2162301 h 2341075"/>
              <a:gd name="connsiteX4" fmla="*/ 6875 w 185630"/>
              <a:gd name="connsiteY4" fmla="*/ 131275 h 2341075"/>
              <a:gd name="connsiteX0" fmla="*/ 2292 w 181047"/>
              <a:gd name="connsiteY0" fmla="*/ 131275 h 2341075"/>
              <a:gd name="connsiteX1" fmla="*/ 181047 w 181047"/>
              <a:gd name="connsiteY1" fmla="*/ 0 h 2341075"/>
              <a:gd name="connsiteX2" fmla="*/ 181047 w 181047"/>
              <a:gd name="connsiteY2" fmla="*/ 2341075 h 2341075"/>
              <a:gd name="connsiteX3" fmla="*/ 1146 w 181047"/>
              <a:gd name="connsiteY3" fmla="*/ 2134031 h 2341075"/>
              <a:gd name="connsiteX4" fmla="*/ 2292 w 181047"/>
              <a:gd name="connsiteY4" fmla="*/ 131275 h 2341075"/>
              <a:gd name="connsiteX0" fmla="*/ 2292 w 188495"/>
              <a:gd name="connsiteY0" fmla="*/ 194051 h 2341075"/>
              <a:gd name="connsiteX1" fmla="*/ 188495 w 188495"/>
              <a:gd name="connsiteY1" fmla="*/ 0 h 2341075"/>
              <a:gd name="connsiteX2" fmla="*/ 188495 w 188495"/>
              <a:gd name="connsiteY2" fmla="*/ 2341075 h 2341075"/>
              <a:gd name="connsiteX3" fmla="*/ 8594 w 188495"/>
              <a:gd name="connsiteY3" fmla="*/ 2134031 h 2341075"/>
              <a:gd name="connsiteX4" fmla="*/ 2292 w 188495"/>
              <a:gd name="connsiteY4" fmla="*/ 194051 h 2341075"/>
              <a:gd name="connsiteX0" fmla="*/ 2292 w 188495"/>
              <a:gd name="connsiteY0" fmla="*/ 194051 h 2364636"/>
              <a:gd name="connsiteX1" fmla="*/ 188495 w 188495"/>
              <a:gd name="connsiteY1" fmla="*/ 0 h 2364636"/>
              <a:gd name="connsiteX2" fmla="*/ 188495 w 188495"/>
              <a:gd name="connsiteY2" fmla="*/ 2341075 h 2364636"/>
              <a:gd name="connsiteX3" fmla="*/ 1719 w 188495"/>
              <a:gd name="connsiteY3" fmla="*/ 2364636 h 2364636"/>
              <a:gd name="connsiteX4" fmla="*/ 2292 w 188495"/>
              <a:gd name="connsiteY4" fmla="*/ 194051 h 2364636"/>
              <a:gd name="connsiteX0" fmla="*/ 2292 w 188495"/>
              <a:gd name="connsiteY0" fmla="*/ 194051 h 2371822"/>
              <a:gd name="connsiteX1" fmla="*/ 188495 w 188495"/>
              <a:gd name="connsiteY1" fmla="*/ 0 h 2371822"/>
              <a:gd name="connsiteX2" fmla="*/ 174744 w 188495"/>
              <a:gd name="connsiteY2" fmla="*/ 2371822 h 2371822"/>
              <a:gd name="connsiteX3" fmla="*/ 1719 w 188495"/>
              <a:gd name="connsiteY3" fmla="*/ 2364636 h 2371822"/>
              <a:gd name="connsiteX4" fmla="*/ 2292 w 188495"/>
              <a:gd name="connsiteY4" fmla="*/ 194051 h 2371822"/>
              <a:gd name="connsiteX0" fmla="*/ 2292 w 188495"/>
              <a:gd name="connsiteY0" fmla="*/ 194051 h 2371822"/>
              <a:gd name="connsiteX1" fmla="*/ 188495 w 188495"/>
              <a:gd name="connsiteY1" fmla="*/ 0 h 2371822"/>
              <a:gd name="connsiteX2" fmla="*/ 174744 w 188495"/>
              <a:gd name="connsiteY2" fmla="*/ 2371822 h 2371822"/>
              <a:gd name="connsiteX3" fmla="*/ 1719 w 188495"/>
              <a:gd name="connsiteY3" fmla="*/ 2090756 h 2371822"/>
              <a:gd name="connsiteX4" fmla="*/ 2292 w 188495"/>
              <a:gd name="connsiteY4" fmla="*/ 194051 h 2371822"/>
              <a:gd name="connsiteX0" fmla="*/ 2292 w 188495"/>
              <a:gd name="connsiteY0" fmla="*/ 194051 h 2324871"/>
              <a:gd name="connsiteX1" fmla="*/ 188495 w 188495"/>
              <a:gd name="connsiteY1" fmla="*/ 0 h 2324871"/>
              <a:gd name="connsiteX2" fmla="*/ 174744 w 188495"/>
              <a:gd name="connsiteY2" fmla="*/ 2324871 h 2324871"/>
              <a:gd name="connsiteX3" fmla="*/ 1719 w 188495"/>
              <a:gd name="connsiteY3" fmla="*/ 2090756 h 2324871"/>
              <a:gd name="connsiteX4" fmla="*/ 2292 w 188495"/>
              <a:gd name="connsiteY4" fmla="*/ 194051 h 2324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95" h="2324871">
                <a:moveTo>
                  <a:pt x="2292" y="194051"/>
                </a:moveTo>
                <a:lnTo>
                  <a:pt x="188495" y="0"/>
                </a:lnTo>
                <a:cubicBezTo>
                  <a:pt x="183911" y="790607"/>
                  <a:pt x="179328" y="1534264"/>
                  <a:pt x="174744" y="2324871"/>
                </a:cubicBezTo>
                <a:lnTo>
                  <a:pt x="1719" y="2090756"/>
                </a:lnTo>
                <a:cubicBezTo>
                  <a:pt x="4011" y="1413747"/>
                  <a:pt x="0" y="871060"/>
                  <a:pt x="2292" y="194051"/>
                </a:cubicBezTo>
                <a:close/>
              </a:path>
            </a:pathLst>
          </a:custGeom>
          <a:gradFill rotWithShape="1">
            <a:gsLst>
              <a:gs pos="0">
                <a:srgbClr val="FF6600">
                  <a:alpha val="50000"/>
                </a:srgbClr>
              </a:gs>
              <a:gs pos="65000">
                <a:srgbClr val="FF6600">
                  <a:lumMod val="60000"/>
                  <a:lumOff val="40000"/>
                  <a:alpha val="50000"/>
                </a:srgbClr>
              </a:gs>
              <a:gs pos="100000">
                <a:srgbClr val="FF6600">
                  <a:alpha val="50000"/>
                </a:srgbClr>
              </a:gs>
            </a:gsLst>
            <a:lin ang="16200000" scaled="0"/>
          </a:gradFill>
          <a:ln w="9525" cap="flat" cmpd="sng" algn="ctr">
            <a:solidFill>
              <a:srgbClr val="FF6600"/>
            </a:solidFill>
            <a:prstDash val="solid"/>
          </a:ln>
          <a:effectLst>
            <a:outerShdw blurRad="50800" dist="38100" dir="5400000" rotWithShape="0">
              <a:srgbClr val="000000">
                <a:alpha val="35000"/>
              </a:srgbClr>
            </a:outerShdw>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1C54"/>
              </a:solidFill>
              <a:effectLst/>
              <a:uLnTx/>
              <a:uFillTx/>
              <a:latin typeface="Calibri"/>
            </a:endParaRPr>
          </a:p>
        </p:txBody>
      </p:sp>
      <p:cxnSp>
        <p:nvCxnSpPr>
          <p:cNvPr id="17" name="Straight Connector 30"/>
          <p:cNvCxnSpPr/>
          <p:nvPr/>
        </p:nvCxnSpPr>
        <p:spPr>
          <a:xfrm flipV="1">
            <a:off x="3813845" y="2228565"/>
            <a:ext cx="3814583" cy="3234203"/>
          </a:xfrm>
          <a:prstGeom prst="line">
            <a:avLst/>
          </a:prstGeom>
          <a:noFill/>
          <a:ln w="9525" cap="flat" cmpd="sng" algn="ctr">
            <a:solidFill>
              <a:srgbClr val="0F6FC6"/>
            </a:solidFill>
            <a:prstDash val="lgDashDot"/>
          </a:ln>
          <a:effectLst/>
        </p:spPr>
      </p:cxnSp>
      <p:sp>
        <p:nvSpPr>
          <p:cNvPr id="18" name="Rectangle 31"/>
          <p:cNvSpPr/>
          <p:nvPr/>
        </p:nvSpPr>
        <p:spPr>
          <a:xfrm>
            <a:off x="7471445" y="2186168"/>
            <a:ext cx="540533"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smtClean="0">
                <a:ln>
                  <a:noFill/>
                </a:ln>
                <a:solidFill>
                  <a:srgbClr val="0F6FC6"/>
                </a:solidFill>
                <a:effectLst/>
                <a:uLnTx/>
                <a:uFillTx/>
                <a:latin typeface="Calibri"/>
              </a:rPr>
              <a:t>η</a:t>
            </a:r>
            <a:r>
              <a:rPr kumimoji="0" lang="en-US" sz="1800" b="0" i="0" u="none" strike="noStrike" kern="1200" cap="none" spc="0" normalizeH="0" baseline="0" noProof="0" dirty="0" smtClean="0">
                <a:ln>
                  <a:noFill/>
                </a:ln>
                <a:solidFill>
                  <a:srgbClr val="0F6FC6"/>
                </a:solidFill>
                <a:effectLst/>
                <a:uLnTx/>
                <a:uFillTx/>
                <a:latin typeface="Calibri"/>
              </a:rPr>
              <a:t>~1</a:t>
            </a:r>
            <a:endParaRPr kumimoji="0" lang="en-US" sz="1800" b="0" i="0" u="none" strike="noStrike" kern="1200" cap="none" spc="0" normalizeH="0" baseline="0" noProof="0" dirty="0">
              <a:ln>
                <a:noFill/>
              </a:ln>
              <a:solidFill>
                <a:srgbClr val="0F6FC6"/>
              </a:solidFill>
              <a:effectLst/>
              <a:uLnTx/>
              <a:uFillTx/>
              <a:latin typeface="Calibri"/>
            </a:endParaRPr>
          </a:p>
        </p:txBody>
      </p:sp>
      <p:cxnSp>
        <p:nvCxnSpPr>
          <p:cNvPr id="19" name="Straight Connector 32"/>
          <p:cNvCxnSpPr/>
          <p:nvPr/>
        </p:nvCxnSpPr>
        <p:spPr>
          <a:xfrm flipV="1">
            <a:off x="3813845" y="5310368"/>
            <a:ext cx="4343400" cy="152400"/>
          </a:xfrm>
          <a:prstGeom prst="line">
            <a:avLst/>
          </a:prstGeom>
          <a:noFill/>
          <a:ln w="9525" cap="flat" cmpd="sng" algn="ctr">
            <a:solidFill>
              <a:srgbClr val="0F6FC6"/>
            </a:solidFill>
            <a:prstDash val="lgDashDot"/>
          </a:ln>
          <a:effectLst/>
        </p:spPr>
      </p:cxnSp>
      <p:sp>
        <p:nvSpPr>
          <p:cNvPr id="20" name="Rectangle 33"/>
          <p:cNvSpPr/>
          <p:nvPr/>
        </p:nvSpPr>
        <p:spPr>
          <a:xfrm>
            <a:off x="7395245" y="4929368"/>
            <a:ext cx="540533"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smtClean="0">
                <a:ln>
                  <a:noFill/>
                </a:ln>
                <a:solidFill>
                  <a:srgbClr val="0F6FC6"/>
                </a:solidFill>
                <a:effectLst/>
                <a:uLnTx/>
                <a:uFillTx/>
                <a:latin typeface="Calibri"/>
              </a:rPr>
              <a:t>η</a:t>
            </a:r>
            <a:r>
              <a:rPr kumimoji="0" lang="en-US" sz="1800" b="0" i="0" u="none" strike="noStrike" kern="1200" cap="none" spc="0" normalizeH="0" baseline="0" noProof="0" dirty="0" smtClean="0">
                <a:ln>
                  <a:noFill/>
                </a:ln>
                <a:solidFill>
                  <a:srgbClr val="0F6FC6"/>
                </a:solidFill>
                <a:effectLst/>
                <a:uLnTx/>
                <a:uFillTx/>
                <a:latin typeface="Calibri"/>
              </a:rPr>
              <a:t>~4</a:t>
            </a:r>
            <a:endParaRPr kumimoji="0" lang="en-US" sz="1800" b="0" i="0" u="none" strike="noStrike" kern="1200" cap="none" spc="0" normalizeH="0" baseline="0" noProof="0" dirty="0">
              <a:ln>
                <a:noFill/>
              </a:ln>
              <a:solidFill>
                <a:srgbClr val="0F6FC6"/>
              </a:solidFill>
              <a:effectLst/>
              <a:uLnTx/>
              <a:uFillTx/>
              <a:latin typeface="Calibri"/>
            </a:endParaRPr>
          </a:p>
        </p:txBody>
      </p:sp>
      <p:cxnSp>
        <p:nvCxnSpPr>
          <p:cNvPr id="21" name="Straight Connector 34"/>
          <p:cNvCxnSpPr/>
          <p:nvPr/>
        </p:nvCxnSpPr>
        <p:spPr>
          <a:xfrm flipH="1" flipV="1">
            <a:off x="1592013" y="3562351"/>
            <a:ext cx="2221832" cy="1900418"/>
          </a:xfrm>
          <a:prstGeom prst="line">
            <a:avLst/>
          </a:prstGeom>
          <a:noFill/>
          <a:ln w="9525" cap="flat" cmpd="sng" algn="ctr">
            <a:solidFill>
              <a:srgbClr val="0F6FC6"/>
            </a:solidFill>
            <a:prstDash val="lgDashDot"/>
          </a:ln>
          <a:effectLst/>
        </p:spPr>
      </p:cxnSp>
      <p:sp>
        <p:nvSpPr>
          <p:cNvPr id="22" name="Rectangle 35"/>
          <p:cNvSpPr/>
          <p:nvPr/>
        </p:nvSpPr>
        <p:spPr>
          <a:xfrm>
            <a:off x="1070645" y="3481568"/>
            <a:ext cx="611065"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smtClean="0">
                <a:ln>
                  <a:noFill/>
                </a:ln>
                <a:solidFill>
                  <a:srgbClr val="0F6FC6"/>
                </a:solidFill>
                <a:effectLst/>
                <a:uLnTx/>
                <a:uFillTx/>
                <a:latin typeface="Calibri"/>
              </a:rPr>
              <a:t>η</a:t>
            </a:r>
            <a:r>
              <a:rPr kumimoji="0" lang="en-US" sz="1800" b="0" i="0" u="none" strike="noStrike" kern="1200" cap="none" spc="0" normalizeH="0" baseline="0" noProof="0" dirty="0" smtClean="0">
                <a:ln>
                  <a:noFill/>
                </a:ln>
                <a:solidFill>
                  <a:srgbClr val="0F6FC6"/>
                </a:solidFill>
                <a:effectLst/>
                <a:uLnTx/>
                <a:uFillTx/>
                <a:latin typeface="Calibri"/>
              </a:rPr>
              <a:t>~-1</a:t>
            </a:r>
            <a:endParaRPr kumimoji="0" lang="en-US" sz="1800" b="0" i="0" u="none" strike="noStrike" kern="1200" cap="none" spc="0" normalizeH="0" baseline="0" noProof="0" dirty="0">
              <a:ln>
                <a:noFill/>
              </a:ln>
              <a:solidFill>
                <a:srgbClr val="0F6FC6"/>
              </a:solidFill>
              <a:effectLst/>
              <a:uLnTx/>
              <a:uFillTx/>
              <a:latin typeface="Calibri"/>
            </a:endParaRPr>
          </a:p>
        </p:txBody>
      </p:sp>
      <p:sp>
        <p:nvSpPr>
          <p:cNvPr id="23" name="Rectangle 36"/>
          <p:cNvSpPr/>
          <p:nvPr/>
        </p:nvSpPr>
        <p:spPr>
          <a:xfrm>
            <a:off x="8362052" y="2643368"/>
            <a:ext cx="785793"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3333CC"/>
                </a:solidFill>
                <a:effectLst/>
                <a:uLnTx/>
                <a:uFillTx/>
                <a:latin typeface="Calibri"/>
              </a:rPr>
              <a:t>R (cm)</a:t>
            </a:r>
            <a:endParaRPr kumimoji="0" lang="en-US" sz="1800" b="0" i="0" u="none" strike="noStrike" kern="1200" cap="none" spc="0" normalizeH="0" baseline="0" noProof="0" dirty="0">
              <a:ln>
                <a:noFill/>
              </a:ln>
              <a:solidFill>
                <a:srgbClr val="3333CC"/>
              </a:solidFill>
              <a:effectLst/>
              <a:uLnTx/>
              <a:uFillTx/>
              <a:latin typeface="Calibri"/>
            </a:endParaRPr>
          </a:p>
        </p:txBody>
      </p:sp>
      <p:cxnSp>
        <p:nvCxnSpPr>
          <p:cNvPr id="24" name="Straight Connector 38"/>
          <p:cNvCxnSpPr/>
          <p:nvPr/>
        </p:nvCxnSpPr>
        <p:spPr>
          <a:xfrm flipV="1">
            <a:off x="4012080" y="5308076"/>
            <a:ext cx="0" cy="152400"/>
          </a:xfrm>
          <a:prstGeom prst="line">
            <a:avLst/>
          </a:prstGeom>
          <a:noFill/>
          <a:ln w="28575" cap="flat" cmpd="sng" algn="ctr">
            <a:solidFill>
              <a:srgbClr val="FF0000"/>
            </a:solidFill>
            <a:prstDash val="solid"/>
          </a:ln>
          <a:effectLst/>
        </p:spPr>
      </p:cxnSp>
      <p:sp>
        <p:nvSpPr>
          <p:cNvPr id="25" name="Rectangle 39"/>
          <p:cNvSpPr/>
          <p:nvPr/>
        </p:nvSpPr>
        <p:spPr>
          <a:xfrm>
            <a:off x="3838887" y="5620377"/>
            <a:ext cx="788677" cy="53091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0000"/>
                </a:solidFill>
                <a:effectLst/>
                <a:uLnTx/>
                <a:uFillTx/>
                <a:latin typeface="Calibri"/>
              </a:rPr>
              <a:t>Silicon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rgbClr val="FF0000"/>
                </a:solidFill>
                <a:effectLst/>
                <a:uLnTx/>
                <a:uFillTx/>
                <a:latin typeface="Calibri"/>
              </a:rPr>
              <a:t>Station1</a:t>
            </a:r>
            <a:endParaRPr kumimoji="0" lang="en-US" sz="1050" b="0" i="0" u="none" strike="noStrike" kern="1200" cap="none" spc="0" normalizeH="0" baseline="0" noProof="0" dirty="0">
              <a:ln>
                <a:noFill/>
              </a:ln>
              <a:solidFill>
                <a:srgbClr val="FF0000"/>
              </a:solidFill>
              <a:effectLst/>
              <a:uLnTx/>
              <a:uFillTx/>
              <a:latin typeface="Calibri"/>
            </a:endParaRPr>
          </a:p>
        </p:txBody>
      </p:sp>
      <p:cxnSp>
        <p:nvCxnSpPr>
          <p:cNvPr id="26" name="Straight Connector 40"/>
          <p:cNvCxnSpPr/>
          <p:nvPr/>
        </p:nvCxnSpPr>
        <p:spPr>
          <a:xfrm flipV="1">
            <a:off x="4277921" y="5113678"/>
            <a:ext cx="939" cy="349091"/>
          </a:xfrm>
          <a:prstGeom prst="line">
            <a:avLst/>
          </a:prstGeom>
          <a:noFill/>
          <a:ln w="28575" cap="flat" cmpd="sng" algn="ctr">
            <a:solidFill>
              <a:srgbClr val="FF0000"/>
            </a:solidFill>
            <a:prstDash val="solid"/>
          </a:ln>
          <a:effectLst/>
        </p:spPr>
      </p:cxnSp>
      <p:cxnSp>
        <p:nvCxnSpPr>
          <p:cNvPr id="27" name="Straight Connector 45"/>
          <p:cNvCxnSpPr/>
          <p:nvPr/>
        </p:nvCxnSpPr>
        <p:spPr>
          <a:xfrm flipH="1" flipV="1">
            <a:off x="7209042" y="2562117"/>
            <a:ext cx="11956" cy="2872579"/>
          </a:xfrm>
          <a:prstGeom prst="line">
            <a:avLst/>
          </a:prstGeom>
          <a:noFill/>
          <a:ln w="28575" cap="flat" cmpd="sng" algn="ctr">
            <a:solidFill>
              <a:srgbClr val="0F6FC6"/>
            </a:solidFill>
            <a:prstDash val="solid"/>
          </a:ln>
          <a:effectLst/>
        </p:spPr>
      </p:cxnSp>
      <p:sp>
        <p:nvSpPr>
          <p:cNvPr id="28" name="Rectangle 47"/>
          <p:cNvSpPr/>
          <p:nvPr/>
        </p:nvSpPr>
        <p:spPr>
          <a:xfrm>
            <a:off x="7242845" y="3415786"/>
            <a:ext cx="704039"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srgbClr val="0F6FC6"/>
                </a:solidFill>
                <a:effectLst/>
                <a:uLnTx/>
                <a:uFillTx/>
                <a:latin typeface="Calibri"/>
              </a:rPr>
              <a:t>MuID</a:t>
            </a:r>
            <a:endParaRPr kumimoji="0" lang="en-US" sz="1800" b="0" i="0" u="none" strike="noStrike" kern="1200" cap="none" spc="0" normalizeH="0" baseline="0" noProof="0" dirty="0">
              <a:ln>
                <a:noFill/>
              </a:ln>
              <a:solidFill>
                <a:srgbClr val="0F6FC6"/>
              </a:solidFill>
              <a:effectLst/>
              <a:uLnTx/>
              <a:uFillTx/>
              <a:latin typeface="Calibri"/>
            </a:endParaRPr>
          </a:p>
        </p:txBody>
      </p:sp>
      <p:cxnSp>
        <p:nvCxnSpPr>
          <p:cNvPr id="29" name="Straight Connector 53"/>
          <p:cNvCxnSpPr/>
          <p:nvPr/>
        </p:nvCxnSpPr>
        <p:spPr>
          <a:xfrm flipV="1">
            <a:off x="4813039" y="5418184"/>
            <a:ext cx="1646608" cy="28074"/>
          </a:xfrm>
          <a:prstGeom prst="line">
            <a:avLst/>
          </a:prstGeom>
          <a:noFill/>
          <a:ln w="38100" cap="flat" cmpd="sng" algn="ctr">
            <a:solidFill>
              <a:srgbClr val="CC3399"/>
            </a:solidFill>
            <a:prstDash val="solid"/>
          </a:ln>
          <a:effectLst/>
        </p:spPr>
      </p:cxnSp>
      <p:cxnSp>
        <p:nvCxnSpPr>
          <p:cNvPr id="30" name="Straight Connector 57"/>
          <p:cNvCxnSpPr/>
          <p:nvPr/>
        </p:nvCxnSpPr>
        <p:spPr>
          <a:xfrm>
            <a:off x="3661445" y="5320786"/>
            <a:ext cx="304800" cy="0"/>
          </a:xfrm>
          <a:prstGeom prst="line">
            <a:avLst/>
          </a:prstGeom>
          <a:noFill/>
          <a:ln w="28575" cap="flat" cmpd="sng" algn="ctr">
            <a:solidFill>
              <a:srgbClr val="FF0000"/>
            </a:solidFill>
            <a:prstDash val="solid"/>
          </a:ln>
          <a:effectLst/>
        </p:spPr>
      </p:cxnSp>
      <p:cxnSp>
        <p:nvCxnSpPr>
          <p:cNvPr id="31" name="Straight Connector 59"/>
          <p:cNvCxnSpPr/>
          <p:nvPr/>
        </p:nvCxnSpPr>
        <p:spPr>
          <a:xfrm>
            <a:off x="3522722" y="5215278"/>
            <a:ext cx="609600" cy="0"/>
          </a:xfrm>
          <a:prstGeom prst="line">
            <a:avLst/>
          </a:prstGeom>
          <a:noFill/>
          <a:ln w="28575" cap="flat" cmpd="sng" algn="ctr">
            <a:solidFill>
              <a:srgbClr val="FF0000"/>
            </a:solidFill>
            <a:prstDash val="solid"/>
          </a:ln>
          <a:effectLst/>
        </p:spPr>
      </p:cxnSp>
      <p:cxnSp>
        <p:nvCxnSpPr>
          <p:cNvPr id="32" name="Straight Connector 61"/>
          <p:cNvCxnSpPr/>
          <p:nvPr/>
        </p:nvCxnSpPr>
        <p:spPr>
          <a:xfrm>
            <a:off x="3280445" y="5015986"/>
            <a:ext cx="1066800" cy="0"/>
          </a:xfrm>
          <a:prstGeom prst="line">
            <a:avLst/>
          </a:prstGeom>
          <a:noFill/>
          <a:ln w="28575" cap="flat" cmpd="sng" algn="ctr">
            <a:solidFill>
              <a:srgbClr val="FF0000"/>
            </a:solidFill>
            <a:prstDash val="solid"/>
          </a:ln>
          <a:effectLst/>
        </p:spPr>
      </p:cxnSp>
      <p:sp>
        <p:nvSpPr>
          <p:cNvPr id="33" name="Rectangle 63"/>
          <p:cNvSpPr/>
          <p:nvPr/>
        </p:nvSpPr>
        <p:spPr>
          <a:xfrm>
            <a:off x="1223045" y="5015986"/>
            <a:ext cx="2301527"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0000"/>
                </a:solidFill>
                <a:effectLst>
                  <a:glow rad="101600">
                    <a:sysClr val="window" lastClr="FFFFFF">
                      <a:alpha val="60000"/>
                    </a:sysClr>
                  </a:glow>
                </a:effectLst>
                <a:uLnTx/>
                <a:uFillTx/>
                <a:latin typeface="Calibri"/>
              </a:rPr>
              <a:t>Central silicon tracking</a:t>
            </a:r>
            <a:endParaRPr kumimoji="0" lang="en-US" sz="1800" b="0" i="0" u="none" strike="noStrike" kern="1200" cap="none" spc="0" normalizeH="0" baseline="0" noProof="0" dirty="0">
              <a:ln>
                <a:noFill/>
              </a:ln>
              <a:solidFill>
                <a:srgbClr val="001C54"/>
              </a:solidFill>
              <a:effectLst>
                <a:glow rad="101600">
                  <a:sysClr val="window" lastClr="FFFFFF">
                    <a:alpha val="60000"/>
                  </a:sysClr>
                </a:glow>
              </a:effectLst>
              <a:uLnTx/>
              <a:uFillTx/>
              <a:latin typeface="Calibri"/>
            </a:endParaRPr>
          </a:p>
        </p:txBody>
      </p:sp>
      <p:cxnSp>
        <p:nvCxnSpPr>
          <p:cNvPr id="34" name="Straight Connector 64"/>
          <p:cNvCxnSpPr/>
          <p:nvPr/>
        </p:nvCxnSpPr>
        <p:spPr>
          <a:xfrm>
            <a:off x="3661445" y="5396986"/>
            <a:ext cx="304800" cy="0"/>
          </a:xfrm>
          <a:prstGeom prst="line">
            <a:avLst/>
          </a:prstGeom>
          <a:noFill/>
          <a:ln w="28575" cap="flat" cmpd="sng" algn="ctr">
            <a:solidFill>
              <a:srgbClr val="FF0000"/>
            </a:solidFill>
            <a:prstDash val="solid"/>
          </a:ln>
          <a:effectLst/>
        </p:spPr>
      </p:cxnSp>
      <p:sp>
        <p:nvSpPr>
          <p:cNvPr id="35" name="Rectangle 65"/>
          <p:cNvSpPr/>
          <p:nvPr/>
        </p:nvSpPr>
        <p:spPr>
          <a:xfrm>
            <a:off x="2975645" y="4517424"/>
            <a:ext cx="1593834"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smtClean="0">
                <a:ln>
                  <a:noFill/>
                </a:ln>
                <a:solidFill>
                  <a:srgbClr val="FF6600"/>
                </a:solidFill>
                <a:effectLst>
                  <a:glow rad="101600">
                    <a:sysClr val="window" lastClr="FFFFFF">
                      <a:alpha val="60000"/>
                    </a:sysClr>
                  </a:glow>
                </a:effectLst>
                <a:uLnTx/>
                <a:uFillTx/>
                <a:latin typeface="Calibri"/>
              </a:rPr>
              <a:t>EMCal</a:t>
            </a:r>
            <a:r>
              <a:rPr kumimoji="0" lang="en-US" sz="1400" b="0" i="0" u="none" strike="noStrike" kern="1200" cap="none" spc="0" normalizeH="0" baseline="0" noProof="0" dirty="0" smtClean="0">
                <a:ln>
                  <a:noFill/>
                </a:ln>
                <a:solidFill>
                  <a:srgbClr val="FF6600"/>
                </a:solidFill>
                <a:effectLst>
                  <a:glow rad="101600">
                    <a:sysClr val="window" lastClr="FFFFFF">
                      <a:alpha val="60000"/>
                    </a:sysClr>
                  </a:glow>
                </a:effectLst>
                <a:uLnTx/>
                <a:uFillTx/>
                <a:latin typeface="Calibri"/>
              </a:rPr>
              <a:t>&amp; Preshower</a:t>
            </a:r>
          </a:p>
        </p:txBody>
      </p:sp>
      <p:sp>
        <p:nvSpPr>
          <p:cNvPr id="36" name="Freeform 49"/>
          <p:cNvSpPr/>
          <p:nvPr/>
        </p:nvSpPr>
        <p:spPr>
          <a:xfrm>
            <a:off x="4965257" y="4021317"/>
            <a:ext cx="1114019" cy="1404708"/>
          </a:xfrm>
          <a:custGeom>
            <a:avLst/>
            <a:gdLst>
              <a:gd name="connsiteX0" fmla="*/ 0 w 716165"/>
              <a:gd name="connsiteY0" fmla="*/ 914945 h 1829889"/>
              <a:gd name="connsiteX1" fmla="*/ 179041 w 716165"/>
              <a:gd name="connsiteY1" fmla="*/ 0 h 1829889"/>
              <a:gd name="connsiteX2" fmla="*/ 537124 w 716165"/>
              <a:gd name="connsiteY2" fmla="*/ 0 h 1829889"/>
              <a:gd name="connsiteX3" fmla="*/ 716165 w 716165"/>
              <a:gd name="connsiteY3" fmla="*/ 914945 h 1829889"/>
              <a:gd name="connsiteX4" fmla="*/ 537124 w 716165"/>
              <a:gd name="connsiteY4" fmla="*/ 1829889 h 1829889"/>
              <a:gd name="connsiteX5" fmla="*/ 179041 w 716165"/>
              <a:gd name="connsiteY5" fmla="*/ 1829889 h 1829889"/>
              <a:gd name="connsiteX6" fmla="*/ 0 w 716165"/>
              <a:gd name="connsiteY6" fmla="*/ 914945 h 1829889"/>
              <a:gd name="connsiteX0" fmla="*/ 0 w 727504"/>
              <a:gd name="connsiteY0" fmla="*/ 914945 h 1829889"/>
              <a:gd name="connsiteX1" fmla="*/ 179041 w 727504"/>
              <a:gd name="connsiteY1" fmla="*/ 0 h 1829889"/>
              <a:gd name="connsiteX2" fmla="*/ 537124 w 727504"/>
              <a:gd name="connsiteY2" fmla="*/ 0 h 1829889"/>
              <a:gd name="connsiteX3" fmla="*/ 716165 w 727504"/>
              <a:gd name="connsiteY3" fmla="*/ 914945 h 1829889"/>
              <a:gd name="connsiteX4" fmla="*/ 727504 w 727504"/>
              <a:gd name="connsiteY4" fmla="*/ 1824120 h 1829889"/>
              <a:gd name="connsiteX5" fmla="*/ 179041 w 727504"/>
              <a:gd name="connsiteY5" fmla="*/ 1829889 h 1829889"/>
              <a:gd name="connsiteX6" fmla="*/ 0 w 727504"/>
              <a:gd name="connsiteY6" fmla="*/ 914945 h 1829889"/>
              <a:gd name="connsiteX0" fmla="*/ 19993 w 747497"/>
              <a:gd name="connsiteY0" fmla="*/ 914945 h 1827005"/>
              <a:gd name="connsiteX1" fmla="*/ 199034 w 747497"/>
              <a:gd name="connsiteY1" fmla="*/ 0 h 1827005"/>
              <a:gd name="connsiteX2" fmla="*/ 557117 w 747497"/>
              <a:gd name="connsiteY2" fmla="*/ 0 h 1827005"/>
              <a:gd name="connsiteX3" fmla="*/ 736158 w 747497"/>
              <a:gd name="connsiteY3" fmla="*/ 914945 h 1827005"/>
              <a:gd name="connsiteX4" fmla="*/ 747497 w 747497"/>
              <a:gd name="connsiteY4" fmla="*/ 1824120 h 1827005"/>
              <a:gd name="connsiteX5" fmla="*/ 0 w 747497"/>
              <a:gd name="connsiteY5" fmla="*/ 1827005 h 1827005"/>
              <a:gd name="connsiteX6" fmla="*/ 19993 w 747497"/>
              <a:gd name="connsiteY6" fmla="*/ 914945 h 1827005"/>
              <a:gd name="connsiteX0" fmla="*/ 152399 w 879903"/>
              <a:gd name="connsiteY0" fmla="*/ 914945 h 1827005"/>
              <a:gd name="connsiteX1" fmla="*/ 0 w 879903"/>
              <a:gd name="connsiteY1" fmla="*/ 720749 h 1827005"/>
              <a:gd name="connsiteX2" fmla="*/ 689523 w 879903"/>
              <a:gd name="connsiteY2" fmla="*/ 0 h 1827005"/>
              <a:gd name="connsiteX3" fmla="*/ 868564 w 879903"/>
              <a:gd name="connsiteY3" fmla="*/ 914945 h 1827005"/>
              <a:gd name="connsiteX4" fmla="*/ 879903 w 879903"/>
              <a:gd name="connsiteY4" fmla="*/ 1824120 h 1827005"/>
              <a:gd name="connsiteX5" fmla="*/ 132406 w 879903"/>
              <a:gd name="connsiteY5" fmla="*/ 1827005 h 1827005"/>
              <a:gd name="connsiteX6" fmla="*/ 152399 w 879903"/>
              <a:gd name="connsiteY6" fmla="*/ 914945 h 1827005"/>
              <a:gd name="connsiteX0" fmla="*/ 372586 w 1100090"/>
              <a:gd name="connsiteY0" fmla="*/ 914945 h 1827005"/>
              <a:gd name="connsiteX1" fmla="*/ 0 w 1100090"/>
              <a:gd name="connsiteY1" fmla="*/ 902956 h 1827005"/>
              <a:gd name="connsiteX2" fmla="*/ 909710 w 1100090"/>
              <a:gd name="connsiteY2" fmla="*/ 0 h 1827005"/>
              <a:gd name="connsiteX3" fmla="*/ 1088751 w 1100090"/>
              <a:gd name="connsiteY3" fmla="*/ 914945 h 1827005"/>
              <a:gd name="connsiteX4" fmla="*/ 1100090 w 1100090"/>
              <a:gd name="connsiteY4" fmla="*/ 1824120 h 1827005"/>
              <a:gd name="connsiteX5" fmla="*/ 352593 w 1100090"/>
              <a:gd name="connsiteY5" fmla="*/ 1827005 h 1827005"/>
              <a:gd name="connsiteX6" fmla="*/ 372586 w 1100090"/>
              <a:gd name="connsiteY6" fmla="*/ 914945 h 1827005"/>
              <a:gd name="connsiteX0" fmla="*/ 363932 w 1100090"/>
              <a:gd name="connsiteY0" fmla="*/ 1315897 h 1827005"/>
              <a:gd name="connsiteX1" fmla="*/ 0 w 1100090"/>
              <a:gd name="connsiteY1" fmla="*/ 902956 h 1827005"/>
              <a:gd name="connsiteX2" fmla="*/ 909710 w 1100090"/>
              <a:gd name="connsiteY2" fmla="*/ 0 h 1827005"/>
              <a:gd name="connsiteX3" fmla="*/ 1088751 w 1100090"/>
              <a:gd name="connsiteY3" fmla="*/ 914945 h 1827005"/>
              <a:gd name="connsiteX4" fmla="*/ 1100090 w 1100090"/>
              <a:gd name="connsiteY4" fmla="*/ 1824120 h 1827005"/>
              <a:gd name="connsiteX5" fmla="*/ 352593 w 1100090"/>
              <a:gd name="connsiteY5" fmla="*/ 1827005 h 1827005"/>
              <a:gd name="connsiteX6" fmla="*/ 363932 w 1100090"/>
              <a:gd name="connsiteY6" fmla="*/ 1315897 h 1827005"/>
              <a:gd name="connsiteX0" fmla="*/ 363932 w 1100090"/>
              <a:gd name="connsiteY0" fmla="*/ 1315897 h 1827005"/>
              <a:gd name="connsiteX1" fmla="*/ 0 w 1100090"/>
              <a:gd name="connsiteY1" fmla="*/ 902956 h 1827005"/>
              <a:gd name="connsiteX2" fmla="*/ 909710 w 1100090"/>
              <a:gd name="connsiteY2" fmla="*/ 0 h 1827005"/>
              <a:gd name="connsiteX3" fmla="*/ 1088751 w 1100090"/>
              <a:gd name="connsiteY3" fmla="*/ 914945 h 1827005"/>
              <a:gd name="connsiteX4" fmla="*/ 1100090 w 1100090"/>
              <a:gd name="connsiteY4" fmla="*/ 1824120 h 1827005"/>
              <a:gd name="connsiteX5" fmla="*/ 352593 w 1100090"/>
              <a:gd name="connsiteY5" fmla="*/ 1827005 h 1827005"/>
              <a:gd name="connsiteX6" fmla="*/ 363932 w 1100090"/>
              <a:gd name="connsiteY6" fmla="*/ 1315897 h 1827005"/>
              <a:gd name="connsiteX0" fmla="*/ 363932 w 1100090"/>
              <a:gd name="connsiteY0" fmla="*/ 1315897 h 1827005"/>
              <a:gd name="connsiteX1" fmla="*/ 0 w 1100090"/>
              <a:gd name="connsiteY1" fmla="*/ 902956 h 1827005"/>
              <a:gd name="connsiteX2" fmla="*/ 909710 w 1100090"/>
              <a:gd name="connsiteY2" fmla="*/ 0 h 1827005"/>
              <a:gd name="connsiteX3" fmla="*/ 1088751 w 1100090"/>
              <a:gd name="connsiteY3" fmla="*/ 914945 h 1827005"/>
              <a:gd name="connsiteX4" fmla="*/ 1100090 w 1100090"/>
              <a:gd name="connsiteY4" fmla="*/ 1824120 h 1827005"/>
              <a:gd name="connsiteX5" fmla="*/ 352593 w 1100090"/>
              <a:gd name="connsiteY5" fmla="*/ 1827005 h 1827005"/>
              <a:gd name="connsiteX6" fmla="*/ 363932 w 1100090"/>
              <a:gd name="connsiteY6" fmla="*/ 1315897 h 1827005"/>
              <a:gd name="connsiteX0" fmla="*/ 363932 w 1100090"/>
              <a:gd name="connsiteY0" fmla="*/ 1315897 h 1827005"/>
              <a:gd name="connsiteX1" fmla="*/ 0 w 1100090"/>
              <a:gd name="connsiteY1" fmla="*/ 902956 h 1827005"/>
              <a:gd name="connsiteX2" fmla="*/ 909710 w 1100090"/>
              <a:gd name="connsiteY2" fmla="*/ 0 h 1827005"/>
              <a:gd name="connsiteX3" fmla="*/ 1088751 w 1100090"/>
              <a:gd name="connsiteY3" fmla="*/ 914945 h 1827005"/>
              <a:gd name="connsiteX4" fmla="*/ 1100090 w 1100090"/>
              <a:gd name="connsiteY4" fmla="*/ 1824120 h 1827005"/>
              <a:gd name="connsiteX5" fmla="*/ 352593 w 1100090"/>
              <a:gd name="connsiteY5" fmla="*/ 1827005 h 1827005"/>
              <a:gd name="connsiteX6" fmla="*/ 363932 w 1100090"/>
              <a:gd name="connsiteY6" fmla="*/ 1315897 h 1827005"/>
              <a:gd name="connsiteX0" fmla="*/ 363932 w 1100090"/>
              <a:gd name="connsiteY0" fmla="*/ 1315897 h 1827005"/>
              <a:gd name="connsiteX1" fmla="*/ 0 w 1100090"/>
              <a:gd name="connsiteY1" fmla="*/ 902956 h 1827005"/>
              <a:gd name="connsiteX2" fmla="*/ 909710 w 1100090"/>
              <a:gd name="connsiteY2" fmla="*/ 0 h 1827005"/>
              <a:gd name="connsiteX3" fmla="*/ 1088751 w 1100090"/>
              <a:gd name="connsiteY3" fmla="*/ 914945 h 1827005"/>
              <a:gd name="connsiteX4" fmla="*/ 1100090 w 1100090"/>
              <a:gd name="connsiteY4" fmla="*/ 1824120 h 1827005"/>
              <a:gd name="connsiteX5" fmla="*/ 352593 w 1100090"/>
              <a:gd name="connsiteY5" fmla="*/ 1827005 h 1827005"/>
              <a:gd name="connsiteX6" fmla="*/ 363932 w 1100090"/>
              <a:gd name="connsiteY6" fmla="*/ 1315897 h 1827005"/>
              <a:gd name="connsiteX0" fmla="*/ 363932 w 1100090"/>
              <a:gd name="connsiteY0" fmla="*/ 1315897 h 1827005"/>
              <a:gd name="connsiteX1" fmla="*/ 0 w 1100090"/>
              <a:gd name="connsiteY1" fmla="*/ 902956 h 1827005"/>
              <a:gd name="connsiteX2" fmla="*/ 909710 w 1100090"/>
              <a:gd name="connsiteY2" fmla="*/ 0 h 1827005"/>
              <a:gd name="connsiteX3" fmla="*/ 1088751 w 1100090"/>
              <a:gd name="connsiteY3" fmla="*/ 914945 h 1827005"/>
              <a:gd name="connsiteX4" fmla="*/ 1100090 w 1100090"/>
              <a:gd name="connsiteY4" fmla="*/ 1824120 h 1827005"/>
              <a:gd name="connsiteX5" fmla="*/ 352593 w 1100090"/>
              <a:gd name="connsiteY5" fmla="*/ 1827005 h 1827005"/>
              <a:gd name="connsiteX6" fmla="*/ 363932 w 1100090"/>
              <a:gd name="connsiteY6" fmla="*/ 1315897 h 1827005"/>
              <a:gd name="connsiteX0" fmla="*/ 363932 w 1100090"/>
              <a:gd name="connsiteY0" fmla="*/ 1315897 h 1827005"/>
              <a:gd name="connsiteX1" fmla="*/ 0 w 1100090"/>
              <a:gd name="connsiteY1" fmla="*/ 902956 h 1827005"/>
              <a:gd name="connsiteX2" fmla="*/ 909710 w 1100090"/>
              <a:gd name="connsiteY2" fmla="*/ 0 h 1827005"/>
              <a:gd name="connsiteX3" fmla="*/ 1088751 w 1100090"/>
              <a:gd name="connsiteY3" fmla="*/ 914945 h 1827005"/>
              <a:gd name="connsiteX4" fmla="*/ 1100090 w 1100090"/>
              <a:gd name="connsiteY4" fmla="*/ 1824120 h 1827005"/>
              <a:gd name="connsiteX5" fmla="*/ 352593 w 1100090"/>
              <a:gd name="connsiteY5" fmla="*/ 1827005 h 1827005"/>
              <a:gd name="connsiteX6" fmla="*/ 363932 w 1100090"/>
              <a:gd name="connsiteY6" fmla="*/ 1315897 h 1827005"/>
              <a:gd name="connsiteX0" fmla="*/ 363932 w 1100090"/>
              <a:gd name="connsiteY0" fmla="*/ 1315897 h 1827005"/>
              <a:gd name="connsiteX1" fmla="*/ 0 w 1100090"/>
              <a:gd name="connsiteY1" fmla="*/ 902956 h 1827005"/>
              <a:gd name="connsiteX2" fmla="*/ 909710 w 1100090"/>
              <a:gd name="connsiteY2" fmla="*/ 0 h 1827005"/>
              <a:gd name="connsiteX3" fmla="*/ 1088751 w 1100090"/>
              <a:gd name="connsiteY3" fmla="*/ 914945 h 1827005"/>
              <a:gd name="connsiteX4" fmla="*/ 1100090 w 1100090"/>
              <a:gd name="connsiteY4" fmla="*/ 1824120 h 1827005"/>
              <a:gd name="connsiteX5" fmla="*/ 352593 w 1100090"/>
              <a:gd name="connsiteY5" fmla="*/ 1827005 h 1827005"/>
              <a:gd name="connsiteX6" fmla="*/ 363932 w 1100090"/>
              <a:gd name="connsiteY6" fmla="*/ 1315897 h 1827005"/>
              <a:gd name="connsiteX0" fmla="*/ 363932 w 1100090"/>
              <a:gd name="connsiteY0" fmla="*/ 1315897 h 1827005"/>
              <a:gd name="connsiteX1" fmla="*/ 0 w 1100090"/>
              <a:gd name="connsiteY1" fmla="*/ 902956 h 1827005"/>
              <a:gd name="connsiteX2" fmla="*/ 909710 w 1100090"/>
              <a:gd name="connsiteY2" fmla="*/ 0 h 1827005"/>
              <a:gd name="connsiteX3" fmla="*/ 1088751 w 1100090"/>
              <a:gd name="connsiteY3" fmla="*/ 914945 h 1827005"/>
              <a:gd name="connsiteX4" fmla="*/ 1100090 w 1100090"/>
              <a:gd name="connsiteY4" fmla="*/ 1824120 h 1827005"/>
              <a:gd name="connsiteX5" fmla="*/ 352593 w 1100090"/>
              <a:gd name="connsiteY5" fmla="*/ 1827005 h 1827005"/>
              <a:gd name="connsiteX6" fmla="*/ 363932 w 1100090"/>
              <a:gd name="connsiteY6" fmla="*/ 1315897 h 1827005"/>
              <a:gd name="connsiteX0" fmla="*/ 363932 w 1100090"/>
              <a:gd name="connsiteY0" fmla="*/ 1315897 h 1827005"/>
              <a:gd name="connsiteX1" fmla="*/ 0 w 1100090"/>
              <a:gd name="connsiteY1" fmla="*/ 902956 h 1827005"/>
              <a:gd name="connsiteX2" fmla="*/ 909710 w 1100090"/>
              <a:gd name="connsiteY2" fmla="*/ 0 h 1827005"/>
              <a:gd name="connsiteX3" fmla="*/ 1088751 w 1100090"/>
              <a:gd name="connsiteY3" fmla="*/ 914945 h 1827005"/>
              <a:gd name="connsiteX4" fmla="*/ 1100090 w 1100090"/>
              <a:gd name="connsiteY4" fmla="*/ 1824120 h 1827005"/>
              <a:gd name="connsiteX5" fmla="*/ 352593 w 1100090"/>
              <a:gd name="connsiteY5" fmla="*/ 1827005 h 1827005"/>
              <a:gd name="connsiteX6" fmla="*/ 363932 w 1100090"/>
              <a:gd name="connsiteY6" fmla="*/ 1315897 h 1827005"/>
              <a:gd name="connsiteX0" fmla="*/ 363932 w 1100090"/>
              <a:gd name="connsiteY0" fmla="*/ 1315897 h 1827005"/>
              <a:gd name="connsiteX1" fmla="*/ 0 w 1100090"/>
              <a:gd name="connsiteY1" fmla="*/ 902956 h 1827005"/>
              <a:gd name="connsiteX2" fmla="*/ 909710 w 1100090"/>
              <a:gd name="connsiteY2" fmla="*/ 0 h 1827005"/>
              <a:gd name="connsiteX3" fmla="*/ 1088751 w 1100090"/>
              <a:gd name="connsiteY3" fmla="*/ 914945 h 1827005"/>
              <a:gd name="connsiteX4" fmla="*/ 1100090 w 1100090"/>
              <a:gd name="connsiteY4" fmla="*/ 1824120 h 1827005"/>
              <a:gd name="connsiteX5" fmla="*/ 352593 w 1100090"/>
              <a:gd name="connsiteY5" fmla="*/ 1827005 h 1827005"/>
              <a:gd name="connsiteX6" fmla="*/ 363932 w 1100090"/>
              <a:gd name="connsiteY6" fmla="*/ 1315897 h 1827005"/>
              <a:gd name="connsiteX0" fmla="*/ 363932 w 1100090"/>
              <a:gd name="connsiteY0" fmla="*/ 1315897 h 1827005"/>
              <a:gd name="connsiteX1" fmla="*/ 0 w 1100090"/>
              <a:gd name="connsiteY1" fmla="*/ 902956 h 1827005"/>
              <a:gd name="connsiteX2" fmla="*/ 909710 w 1100090"/>
              <a:gd name="connsiteY2" fmla="*/ 0 h 1827005"/>
              <a:gd name="connsiteX3" fmla="*/ 1088751 w 1100090"/>
              <a:gd name="connsiteY3" fmla="*/ 914945 h 1827005"/>
              <a:gd name="connsiteX4" fmla="*/ 1100090 w 1100090"/>
              <a:gd name="connsiteY4" fmla="*/ 1824120 h 1827005"/>
              <a:gd name="connsiteX5" fmla="*/ 352593 w 1100090"/>
              <a:gd name="connsiteY5" fmla="*/ 1827005 h 1827005"/>
              <a:gd name="connsiteX6" fmla="*/ 363932 w 1100090"/>
              <a:gd name="connsiteY6" fmla="*/ 1315897 h 1827005"/>
              <a:gd name="connsiteX0" fmla="*/ 363932 w 1100090"/>
              <a:gd name="connsiteY0" fmla="*/ 958454 h 1469562"/>
              <a:gd name="connsiteX1" fmla="*/ 0 w 1100090"/>
              <a:gd name="connsiteY1" fmla="*/ 545513 h 1469562"/>
              <a:gd name="connsiteX2" fmla="*/ 638323 w 1100090"/>
              <a:gd name="connsiteY2" fmla="*/ 0 h 1469562"/>
              <a:gd name="connsiteX3" fmla="*/ 1088751 w 1100090"/>
              <a:gd name="connsiteY3" fmla="*/ 557502 h 1469562"/>
              <a:gd name="connsiteX4" fmla="*/ 1100090 w 1100090"/>
              <a:gd name="connsiteY4" fmla="*/ 1466677 h 1469562"/>
              <a:gd name="connsiteX5" fmla="*/ 352593 w 1100090"/>
              <a:gd name="connsiteY5" fmla="*/ 1469562 h 1469562"/>
              <a:gd name="connsiteX6" fmla="*/ 363932 w 1100090"/>
              <a:gd name="connsiteY6" fmla="*/ 958454 h 1469562"/>
              <a:gd name="connsiteX0" fmla="*/ 363932 w 1100090"/>
              <a:gd name="connsiteY0" fmla="*/ 958454 h 1469562"/>
              <a:gd name="connsiteX1" fmla="*/ 0 w 1100090"/>
              <a:gd name="connsiteY1" fmla="*/ 545513 h 1469562"/>
              <a:gd name="connsiteX2" fmla="*/ 638323 w 1100090"/>
              <a:gd name="connsiteY2" fmla="*/ 0 h 1469562"/>
              <a:gd name="connsiteX3" fmla="*/ 1051252 w 1100090"/>
              <a:gd name="connsiteY3" fmla="*/ 678653 h 1469562"/>
              <a:gd name="connsiteX4" fmla="*/ 1100090 w 1100090"/>
              <a:gd name="connsiteY4" fmla="*/ 1466677 h 1469562"/>
              <a:gd name="connsiteX5" fmla="*/ 352593 w 1100090"/>
              <a:gd name="connsiteY5" fmla="*/ 1469562 h 1469562"/>
              <a:gd name="connsiteX6" fmla="*/ 363932 w 1100090"/>
              <a:gd name="connsiteY6" fmla="*/ 958454 h 1469562"/>
              <a:gd name="connsiteX0" fmla="*/ 363932 w 1080139"/>
              <a:gd name="connsiteY0" fmla="*/ 958454 h 1469562"/>
              <a:gd name="connsiteX1" fmla="*/ 0 w 1080139"/>
              <a:gd name="connsiteY1" fmla="*/ 545513 h 1469562"/>
              <a:gd name="connsiteX2" fmla="*/ 638323 w 1080139"/>
              <a:gd name="connsiteY2" fmla="*/ 0 h 1469562"/>
              <a:gd name="connsiteX3" fmla="*/ 1051252 w 1080139"/>
              <a:gd name="connsiteY3" fmla="*/ 678653 h 1469562"/>
              <a:gd name="connsiteX4" fmla="*/ 1080139 w 1080139"/>
              <a:gd name="connsiteY4" fmla="*/ 1464754 h 1469562"/>
              <a:gd name="connsiteX5" fmla="*/ 352593 w 1080139"/>
              <a:gd name="connsiteY5" fmla="*/ 1469562 h 1469562"/>
              <a:gd name="connsiteX6" fmla="*/ 363932 w 1080139"/>
              <a:gd name="connsiteY6" fmla="*/ 958454 h 1469562"/>
              <a:gd name="connsiteX0" fmla="*/ 363932 w 1114019"/>
              <a:gd name="connsiteY0" fmla="*/ 958454 h 1469562"/>
              <a:gd name="connsiteX1" fmla="*/ 0 w 1114019"/>
              <a:gd name="connsiteY1" fmla="*/ 545513 h 1469562"/>
              <a:gd name="connsiteX2" fmla="*/ 638323 w 1114019"/>
              <a:gd name="connsiteY2" fmla="*/ 0 h 1469562"/>
              <a:gd name="connsiteX3" fmla="*/ 1051252 w 1114019"/>
              <a:gd name="connsiteY3" fmla="*/ 678653 h 1469562"/>
              <a:gd name="connsiteX4" fmla="*/ 1080139 w 1114019"/>
              <a:gd name="connsiteY4" fmla="*/ 1464754 h 1469562"/>
              <a:gd name="connsiteX5" fmla="*/ 352593 w 1114019"/>
              <a:gd name="connsiteY5" fmla="*/ 1469562 h 1469562"/>
              <a:gd name="connsiteX6" fmla="*/ 363932 w 1114019"/>
              <a:gd name="connsiteY6" fmla="*/ 958454 h 1469562"/>
              <a:gd name="connsiteX0" fmla="*/ 363932 w 1114019"/>
              <a:gd name="connsiteY0" fmla="*/ 958454 h 1469562"/>
              <a:gd name="connsiteX1" fmla="*/ 0 w 1114019"/>
              <a:gd name="connsiteY1" fmla="*/ 545513 h 1469562"/>
              <a:gd name="connsiteX2" fmla="*/ 638323 w 1114019"/>
              <a:gd name="connsiteY2" fmla="*/ 0 h 1469562"/>
              <a:gd name="connsiteX3" fmla="*/ 1051252 w 1114019"/>
              <a:gd name="connsiteY3" fmla="*/ 678653 h 1469562"/>
              <a:gd name="connsiteX4" fmla="*/ 1080139 w 1114019"/>
              <a:gd name="connsiteY4" fmla="*/ 1464754 h 1469562"/>
              <a:gd name="connsiteX5" fmla="*/ 352593 w 1114019"/>
              <a:gd name="connsiteY5" fmla="*/ 1469562 h 1469562"/>
              <a:gd name="connsiteX6" fmla="*/ 363932 w 1114019"/>
              <a:gd name="connsiteY6" fmla="*/ 958454 h 1469562"/>
              <a:gd name="connsiteX0" fmla="*/ 363932 w 1114019"/>
              <a:gd name="connsiteY0" fmla="*/ 958454 h 1469562"/>
              <a:gd name="connsiteX1" fmla="*/ 0 w 1114019"/>
              <a:gd name="connsiteY1" fmla="*/ 545513 h 1469562"/>
              <a:gd name="connsiteX2" fmla="*/ 638323 w 1114019"/>
              <a:gd name="connsiteY2" fmla="*/ 0 h 1469562"/>
              <a:gd name="connsiteX3" fmla="*/ 1051252 w 1114019"/>
              <a:gd name="connsiteY3" fmla="*/ 678653 h 1469562"/>
              <a:gd name="connsiteX4" fmla="*/ 1080139 w 1114019"/>
              <a:gd name="connsiteY4" fmla="*/ 1464754 h 1469562"/>
              <a:gd name="connsiteX5" fmla="*/ 352593 w 1114019"/>
              <a:gd name="connsiteY5" fmla="*/ 1469562 h 1469562"/>
              <a:gd name="connsiteX6" fmla="*/ 363932 w 1114019"/>
              <a:gd name="connsiteY6" fmla="*/ 958454 h 1469562"/>
              <a:gd name="connsiteX0" fmla="*/ 363932 w 1114019"/>
              <a:gd name="connsiteY0" fmla="*/ 958454 h 1469562"/>
              <a:gd name="connsiteX1" fmla="*/ 0 w 1114019"/>
              <a:gd name="connsiteY1" fmla="*/ 545513 h 1469562"/>
              <a:gd name="connsiteX2" fmla="*/ 638323 w 1114019"/>
              <a:gd name="connsiteY2" fmla="*/ 0 h 1469562"/>
              <a:gd name="connsiteX3" fmla="*/ 1051252 w 1114019"/>
              <a:gd name="connsiteY3" fmla="*/ 678653 h 1469562"/>
              <a:gd name="connsiteX4" fmla="*/ 1080139 w 1114019"/>
              <a:gd name="connsiteY4" fmla="*/ 1464754 h 1469562"/>
              <a:gd name="connsiteX5" fmla="*/ 352593 w 1114019"/>
              <a:gd name="connsiteY5" fmla="*/ 1469562 h 1469562"/>
              <a:gd name="connsiteX6" fmla="*/ 363932 w 1114019"/>
              <a:gd name="connsiteY6" fmla="*/ 958454 h 1469562"/>
              <a:gd name="connsiteX0" fmla="*/ 363932 w 1114019"/>
              <a:gd name="connsiteY0" fmla="*/ 920954 h 1432062"/>
              <a:gd name="connsiteX1" fmla="*/ 0 w 1114019"/>
              <a:gd name="connsiteY1" fmla="*/ 508013 h 1432062"/>
              <a:gd name="connsiteX2" fmla="*/ 595055 w 1114019"/>
              <a:gd name="connsiteY2" fmla="*/ 0 h 1432062"/>
              <a:gd name="connsiteX3" fmla="*/ 1051252 w 1114019"/>
              <a:gd name="connsiteY3" fmla="*/ 641153 h 1432062"/>
              <a:gd name="connsiteX4" fmla="*/ 1080139 w 1114019"/>
              <a:gd name="connsiteY4" fmla="*/ 1427254 h 1432062"/>
              <a:gd name="connsiteX5" fmla="*/ 352593 w 1114019"/>
              <a:gd name="connsiteY5" fmla="*/ 1432062 h 1432062"/>
              <a:gd name="connsiteX6" fmla="*/ 363932 w 1114019"/>
              <a:gd name="connsiteY6" fmla="*/ 920954 h 1432062"/>
              <a:gd name="connsiteX0" fmla="*/ 363932 w 1114019"/>
              <a:gd name="connsiteY0" fmla="*/ 920954 h 1432062"/>
              <a:gd name="connsiteX1" fmla="*/ 0 w 1114019"/>
              <a:gd name="connsiteY1" fmla="*/ 508013 h 1432062"/>
              <a:gd name="connsiteX2" fmla="*/ 595055 w 1114019"/>
              <a:gd name="connsiteY2" fmla="*/ 0 h 1432062"/>
              <a:gd name="connsiteX3" fmla="*/ 1051252 w 1114019"/>
              <a:gd name="connsiteY3" fmla="*/ 641153 h 1432062"/>
              <a:gd name="connsiteX4" fmla="*/ 1080139 w 1114019"/>
              <a:gd name="connsiteY4" fmla="*/ 1427254 h 1432062"/>
              <a:gd name="connsiteX5" fmla="*/ 352593 w 1114019"/>
              <a:gd name="connsiteY5" fmla="*/ 1432062 h 1432062"/>
              <a:gd name="connsiteX6" fmla="*/ 363932 w 1114019"/>
              <a:gd name="connsiteY6" fmla="*/ 920954 h 1432062"/>
              <a:gd name="connsiteX0" fmla="*/ 363932 w 1114019"/>
              <a:gd name="connsiteY0" fmla="*/ 893600 h 1404708"/>
              <a:gd name="connsiteX1" fmla="*/ 0 w 1114019"/>
              <a:gd name="connsiteY1" fmla="*/ 480659 h 1404708"/>
              <a:gd name="connsiteX2" fmla="*/ 581378 w 1114019"/>
              <a:gd name="connsiteY2" fmla="*/ 0 h 1404708"/>
              <a:gd name="connsiteX3" fmla="*/ 1051252 w 1114019"/>
              <a:gd name="connsiteY3" fmla="*/ 613799 h 1404708"/>
              <a:gd name="connsiteX4" fmla="*/ 1080139 w 1114019"/>
              <a:gd name="connsiteY4" fmla="*/ 1399900 h 1404708"/>
              <a:gd name="connsiteX5" fmla="*/ 352593 w 1114019"/>
              <a:gd name="connsiteY5" fmla="*/ 1404708 h 1404708"/>
              <a:gd name="connsiteX6" fmla="*/ 363932 w 1114019"/>
              <a:gd name="connsiteY6" fmla="*/ 893600 h 1404708"/>
              <a:gd name="connsiteX0" fmla="*/ 363932 w 1114019"/>
              <a:gd name="connsiteY0" fmla="*/ 893600 h 1404708"/>
              <a:gd name="connsiteX1" fmla="*/ 0 w 1114019"/>
              <a:gd name="connsiteY1" fmla="*/ 480659 h 1404708"/>
              <a:gd name="connsiteX2" fmla="*/ 581378 w 1114019"/>
              <a:gd name="connsiteY2" fmla="*/ 0 h 1404708"/>
              <a:gd name="connsiteX3" fmla="*/ 1019990 w 1114019"/>
              <a:gd name="connsiteY3" fmla="*/ 613799 h 1404708"/>
              <a:gd name="connsiteX4" fmla="*/ 1080139 w 1114019"/>
              <a:gd name="connsiteY4" fmla="*/ 1399900 h 1404708"/>
              <a:gd name="connsiteX5" fmla="*/ 352593 w 1114019"/>
              <a:gd name="connsiteY5" fmla="*/ 1404708 h 1404708"/>
              <a:gd name="connsiteX6" fmla="*/ 363932 w 1114019"/>
              <a:gd name="connsiteY6" fmla="*/ 893600 h 1404708"/>
              <a:gd name="connsiteX0" fmla="*/ 325832 w 1114019"/>
              <a:gd name="connsiteY0" fmla="*/ 889790 h 1404708"/>
              <a:gd name="connsiteX1" fmla="*/ 0 w 1114019"/>
              <a:gd name="connsiteY1" fmla="*/ 480659 h 1404708"/>
              <a:gd name="connsiteX2" fmla="*/ 581378 w 1114019"/>
              <a:gd name="connsiteY2" fmla="*/ 0 h 1404708"/>
              <a:gd name="connsiteX3" fmla="*/ 1019990 w 1114019"/>
              <a:gd name="connsiteY3" fmla="*/ 613799 h 1404708"/>
              <a:gd name="connsiteX4" fmla="*/ 1080139 w 1114019"/>
              <a:gd name="connsiteY4" fmla="*/ 1399900 h 1404708"/>
              <a:gd name="connsiteX5" fmla="*/ 352593 w 1114019"/>
              <a:gd name="connsiteY5" fmla="*/ 1404708 h 1404708"/>
              <a:gd name="connsiteX6" fmla="*/ 325832 w 1114019"/>
              <a:gd name="connsiteY6" fmla="*/ 889790 h 1404708"/>
              <a:gd name="connsiteX0" fmla="*/ 325832 w 1114019"/>
              <a:gd name="connsiteY0" fmla="*/ 889790 h 1404708"/>
              <a:gd name="connsiteX1" fmla="*/ 0 w 1114019"/>
              <a:gd name="connsiteY1" fmla="*/ 480659 h 1404708"/>
              <a:gd name="connsiteX2" fmla="*/ 581378 w 1114019"/>
              <a:gd name="connsiteY2" fmla="*/ 0 h 1404708"/>
              <a:gd name="connsiteX3" fmla="*/ 1019990 w 1114019"/>
              <a:gd name="connsiteY3" fmla="*/ 613799 h 1404708"/>
              <a:gd name="connsiteX4" fmla="*/ 1080139 w 1114019"/>
              <a:gd name="connsiteY4" fmla="*/ 1399900 h 1404708"/>
              <a:gd name="connsiteX5" fmla="*/ 352593 w 1114019"/>
              <a:gd name="connsiteY5" fmla="*/ 1404708 h 1404708"/>
              <a:gd name="connsiteX6" fmla="*/ 325832 w 1114019"/>
              <a:gd name="connsiteY6" fmla="*/ 889790 h 1404708"/>
              <a:gd name="connsiteX0" fmla="*/ 325832 w 1114019"/>
              <a:gd name="connsiteY0" fmla="*/ 889790 h 1404708"/>
              <a:gd name="connsiteX1" fmla="*/ 0 w 1114019"/>
              <a:gd name="connsiteY1" fmla="*/ 480659 h 1404708"/>
              <a:gd name="connsiteX2" fmla="*/ 581378 w 1114019"/>
              <a:gd name="connsiteY2" fmla="*/ 0 h 1404708"/>
              <a:gd name="connsiteX3" fmla="*/ 1019990 w 1114019"/>
              <a:gd name="connsiteY3" fmla="*/ 613799 h 1404708"/>
              <a:gd name="connsiteX4" fmla="*/ 1080139 w 1114019"/>
              <a:gd name="connsiteY4" fmla="*/ 1399900 h 1404708"/>
              <a:gd name="connsiteX5" fmla="*/ 352593 w 1114019"/>
              <a:gd name="connsiteY5" fmla="*/ 1404708 h 1404708"/>
              <a:gd name="connsiteX6" fmla="*/ 325832 w 1114019"/>
              <a:gd name="connsiteY6" fmla="*/ 889790 h 1404708"/>
              <a:gd name="connsiteX0" fmla="*/ 325832 w 1114019"/>
              <a:gd name="connsiteY0" fmla="*/ 889790 h 1404708"/>
              <a:gd name="connsiteX1" fmla="*/ 0 w 1114019"/>
              <a:gd name="connsiteY1" fmla="*/ 480659 h 1404708"/>
              <a:gd name="connsiteX2" fmla="*/ 581378 w 1114019"/>
              <a:gd name="connsiteY2" fmla="*/ 0 h 1404708"/>
              <a:gd name="connsiteX3" fmla="*/ 1019990 w 1114019"/>
              <a:gd name="connsiteY3" fmla="*/ 613799 h 1404708"/>
              <a:gd name="connsiteX4" fmla="*/ 1080139 w 1114019"/>
              <a:gd name="connsiteY4" fmla="*/ 1399900 h 1404708"/>
              <a:gd name="connsiteX5" fmla="*/ 352593 w 1114019"/>
              <a:gd name="connsiteY5" fmla="*/ 1404708 h 1404708"/>
              <a:gd name="connsiteX6" fmla="*/ 325832 w 1114019"/>
              <a:gd name="connsiteY6" fmla="*/ 889790 h 1404708"/>
              <a:gd name="connsiteX0" fmla="*/ 325832 w 1114019"/>
              <a:gd name="connsiteY0" fmla="*/ 889790 h 1404708"/>
              <a:gd name="connsiteX1" fmla="*/ 0 w 1114019"/>
              <a:gd name="connsiteY1" fmla="*/ 480659 h 1404708"/>
              <a:gd name="connsiteX2" fmla="*/ 581378 w 1114019"/>
              <a:gd name="connsiteY2" fmla="*/ 0 h 1404708"/>
              <a:gd name="connsiteX3" fmla="*/ 1019990 w 1114019"/>
              <a:gd name="connsiteY3" fmla="*/ 613799 h 1404708"/>
              <a:gd name="connsiteX4" fmla="*/ 1080139 w 1114019"/>
              <a:gd name="connsiteY4" fmla="*/ 1399900 h 1404708"/>
              <a:gd name="connsiteX5" fmla="*/ 352593 w 1114019"/>
              <a:gd name="connsiteY5" fmla="*/ 1404708 h 1404708"/>
              <a:gd name="connsiteX6" fmla="*/ 325832 w 1114019"/>
              <a:gd name="connsiteY6" fmla="*/ 889790 h 140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019" h="1404708">
                <a:moveTo>
                  <a:pt x="325832" y="889790"/>
                </a:moveTo>
                <a:cubicBezTo>
                  <a:pt x="158957" y="571139"/>
                  <a:pt x="153281" y="585134"/>
                  <a:pt x="0" y="480659"/>
                </a:cubicBezTo>
                <a:lnTo>
                  <a:pt x="581378" y="0"/>
                </a:lnTo>
                <a:cubicBezTo>
                  <a:pt x="753635" y="182950"/>
                  <a:pt x="882215" y="256455"/>
                  <a:pt x="1019990" y="613799"/>
                </a:cubicBezTo>
                <a:cubicBezTo>
                  <a:pt x="1112970" y="976648"/>
                  <a:pt x="1114019" y="1003975"/>
                  <a:pt x="1080139" y="1399900"/>
                </a:cubicBezTo>
                <a:lnTo>
                  <a:pt x="352593" y="1404708"/>
                </a:lnTo>
                <a:cubicBezTo>
                  <a:pt x="386181" y="1105976"/>
                  <a:pt x="384513" y="1173559"/>
                  <a:pt x="325832" y="889790"/>
                </a:cubicBezTo>
                <a:close/>
              </a:path>
            </a:pathLst>
          </a:custGeom>
          <a:gradFill rotWithShape="1">
            <a:gsLst>
              <a:gs pos="0">
                <a:srgbClr val="7CCA62">
                  <a:lumMod val="75000"/>
                  <a:alpha val="50000"/>
                </a:srgbClr>
              </a:gs>
              <a:gs pos="65000">
                <a:srgbClr val="10CF9B">
                  <a:tint val="32000"/>
                  <a:satMod val="250000"/>
                  <a:alpha val="50000"/>
                </a:srgbClr>
              </a:gs>
              <a:gs pos="100000">
                <a:srgbClr val="7CCA62">
                  <a:lumMod val="60000"/>
                  <a:lumOff val="40000"/>
                  <a:alpha val="50000"/>
                </a:srgbClr>
              </a:gs>
            </a:gsLst>
            <a:lin ang="16200000" scaled="0"/>
          </a:gradFill>
          <a:ln w="9525" cap="flat" cmpd="sng" algn="ctr">
            <a:solidFill>
              <a:srgbClr val="10CF9B"/>
            </a:solidFill>
            <a:prstDash val="solid"/>
          </a:ln>
          <a:effectLst>
            <a:outerShdw blurRad="50800" dist="38100" dir="5400000" rotWithShape="0">
              <a:srgbClr val="000000">
                <a:alpha val="35000"/>
              </a:srgbClr>
            </a:outerShdw>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1C54"/>
              </a:solidFill>
              <a:effectLst/>
              <a:uLnTx/>
              <a:uFillTx/>
              <a:latin typeface="Calibri"/>
            </a:endParaRPr>
          </a:p>
        </p:txBody>
      </p:sp>
      <p:sp>
        <p:nvSpPr>
          <p:cNvPr id="37" name="Rectangle 50"/>
          <p:cNvSpPr/>
          <p:nvPr/>
        </p:nvSpPr>
        <p:spPr>
          <a:xfrm>
            <a:off x="5261645" y="4548368"/>
            <a:ext cx="762000"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7CCA62">
                    <a:lumMod val="50000"/>
                  </a:srgbClr>
                </a:solidFill>
                <a:effectLst/>
                <a:uLnTx/>
                <a:uFillTx/>
                <a:latin typeface="Calibri"/>
              </a:rPr>
              <a:t>RICH</a:t>
            </a:r>
            <a:endParaRPr kumimoji="0" lang="en-US" sz="1800" b="0" i="0" u="none" strike="noStrike" kern="1200" cap="none" spc="0" normalizeH="0" baseline="0" noProof="0" dirty="0">
              <a:ln>
                <a:noFill/>
              </a:ln>
              <a:solidFill>
                <a:srgbClr val="7CCA62">
                  <a:lumMod val="50000"/>
                </a:srgbClr>
              </a:solidFill>
              <a:effectLst/>
              <a:uLnTx/>
              <a:uFillTx/>
              <a:latin typeface="Calibri"/>
            </a:endParaRPr>
          </a:p>
        </p:txBody>
      </p:sp>
      <p:cxnSp>
        <p:nvCxnSpPr>
          <p:cNvPr id="38" name="Straight Connector 52"/>
          <p:cNvCxnSpPr/>
          <p:nvPr/>
        </p:nvCxnSpPr>
        <p:spPr>
          <a:xfrm flipH="1" flipV="1">
            <a:off x="4953971" y="4496396"/>
            <a:ext cx="2874" cy="966372"/>
          </a:xfrm>
          <a:prstGeom prst="line">
            <a:avLst/>
          </a:prstGeom>
          <a:noFill/>
          <a:ln w="28575" cap="flat" cmpd="sng" algn="ctr">
            <a:solidFill>
              <a:srgbClr val="FF0000"/>
            </a:solidFill>
            <a:prstDash val="solid"/>
          </a:ln>
          <a:effectLst/>
        </p:spPr>
      </p:cxnSp>
      <p:sp>
        <p:nvSpPr>
          <p:cNvPr id="39" name="Rectangle 54"/>
          <p:cNvSpPr/>
          <p:nvPr/>
        </p:nvSpPr>
        <p:spPr>
          <a:xfrm>
            <a:off x="5185445" y="5620377"/>
            <a:ext cx="660758" cy="53860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0000"/>
                </a:solidFill>
                <a:effectLst/>
                <a:uLnTx/>
                <a:uFillTx/>
                <a:latin typeface="Calibri"/>
              </a:rPr>
              <a:t>GEM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rgbClr val="FF0000"/>
                </a:solidFill>
                <a:effectLst/>
                <a:uLnTx/>
                <a:uFillTx/>
                <a:latin typeface="Calibri"/>
              </a:rPr>
              <a:t>Station3</a:t>
            </a:r>
            <a:endParaRPr kumimoji="0" lang="en-US" sz="1050" b="0" i="0" u="none" strike="noStrike" kern="1200" cap="none" spc="0" normalizeH="0" baseline="0" noProof="0" dirty="0">
              <a:ln>
                <a:noFill/>
              </a:ln>
              <a:solidFill>
                <a:srgbClr val="FF0000"/>
              </a:solidFill>
              <a:effectLst/>
              <a:uLnTx/>
              <a:uFillTx/>
              <a:latin typeface="Calibri"/>
            </a:endParaRPr>
          </a:p>
        </p:txBody>
      </p:sp>
      <p:cxnSp>
        <p:nvCxnSpPr>
          <p:cNvPr id="40" name="Straight Connector 55"/>
          <p:cNvCxnSpPr/>
          <p:nvPr/>
        </p:nvCxnSpPr>
        <p:spPr>
          <a:xfrm flipH="1" flipV="1">
            <a:off x="6075807" y="4634664"/>
            <a:ext cx="1045" cy="798313"/>
          </a:xfrm>
          <a:prstGeom prst="line">
            <a:avLst/>
          </a:prstGeom>
          <a:noFill/>
          <a:ln w="28575" cap="flat" cmpd="sng" algn="ctr">
            <a:solidFill>
              <a:srgbClr val="FF0000"/>
            </a:solidFill>
            <a:prstDash val="solid"/>
          </a:ln>
          <a:effectLst/>
        </p:spPr>
      </p:cxnSp>
      <p:cxnSp>
        <p:nvCxnSpPr>
          <p:cNvPr id="41" name="Straight Connector 58"/>
          <p:cNvCxnSpPr/>
          <p:nvPr/>
        </p:nvCxnSpPr>
        <p:spPr>
          <a:xfrm flipH="1" flipV="1">
            <a:off x="5596012" y="3967374"/>
            <a:ext cx="476911" cy="678828"/>
          </a:xfrm>
          <a:prstGeom prst="line">
            <a:avLst/>
          </a:prstGeom>
          <a:noFill/>
          <a:ln w="28575" cap="flat" cmpd="sng" algn="ctr">
            <a:solidFill>
              <a:srgbClr val="FF0000"/>
            </a:solidFill>
            <a:prstDash val="solid"/>
          </a:ln>
          <a:effectLst/>
        </p:spPr>
      </p:cxnSp>
      <p:sp>
        <p:nvSpPr>
          <p:cNvPr id="42" name="Rectangle 60"/>
          <p:cNvSpPr/>
          <p:nvPr/>
        </p:nvSpPr>
        <p:spPr>
          <a:xfrm rot="3278958">
            <a:off x="5467860" y="4212232"/>
            <a:ext cx="755158" cy="50424"/>
          </a:xfrm>
          <a:prstGeom prst="rect">
            <a:avLst/>
          </a:prstGeom>
          <a:gradFill rotWithShape="1">
            <a:gsLst>
              <a:gs pos="0">
                <a:srgbClr val="7CCA62">
                  <a:lumMod val="75000"/>
                  <a:alpha val="50000"/>
                </a:srgbClr>
              </a:gs>
              <a:gs pos="65000">
                <a:srgbClr val="10CF9B">
                  <a:tint val="32000"/>
                  <a:satMod val="250000"/>
                  <a:alpha val="50000"/>
                </a:srgbClr>
              </a:gs>
              <a:gs pos="100000">
                <a:srgbClr val="7CCA62">
                  <a:lumMod val="60000"/>
                  <a:lumOff val="40000"/>
                  <a:alpha val="50000"/>
                </a:srgbClr>
              </a:gs>
            </a:gsLst>
            <a:lin ang="16200000" scaled="0"/>
          </a:gradFill>
          <a:ln w="9525" cap="flat" cmpd="sng" algn="ctr">
            <a:solidFill>
              <a:srgbClr val="10CF9B"/>
            </a:solidFill>
            <a:prstDash val="solid"/>
          </a:ln>
          <a:effectLst>
            <a:outerShdw blurRad="50800" dist="38100" dir="5400000" rotWithShape="0">
              <a:srgbClr val="000000">
                <a:alpha val="35000"/>
              </a:srgbClr>
            </a:outerShdw>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1C54"/>
              </a:solidFill>
              <a:effectLst/>
              <a:uLnTx/>
              <a:uFillTx/>
              <a:latin typeface="Calibri"/>
            </a:endParaRPr>
          </a:p>
        </p:txBody>
      </p:sp>
      <p:sp>
        <p:nvSpPr>
          <p:cNvPr id="43" name="Rectangle 62"/>
          <p:cNvSpPr/>
          <p:nvPr/>
        </p:nvSpPr>
        <p:spPr>
          <a:xfrm rot="3182315">
            <a:off x="5519206" y="4027006"/>
            <a:ext cx="906787"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7CCA62">
                    <a:lumMod val="50000"/>
                  </a:srgbClr>
                </a:solidFill>
                <a:effectLst/>
                <a:uLnTx/>
                <a:uFillTx/>
                <a:latin typeface="Calibri"/>
              </a:rPr>
              <a:t>Aerogel</a:t>
            </a:r>
            <a:endParaRPr kumimoji="0" lang="en-US" sz="1800" b="0" i="0" u="none" strike="noStrike" kern="1200" cap="none" spc="0" normalizeH="0" baseline="0" noProof="0" dirty="0">
              <a:ln>
                <a:noFill/>
              </a:ln>
              <a:solidFill>
                <a:srgbClr val="7CCA62">
                  <a:lumMod val="50000"/>
                </a:srgbClr>
              </a:solidFill>
              <a:effectLst/>
              <a:uLnTx/>
              <a:uFillTx/>
              <a:latin typeface="Calibri"/>
            </a:endParaRPr>
          </a:p>
        </p:txBody>
      </p:sp>
      <p:cxnSp>
        <p:nvCxnSpPr>
          <p:cNvPr id="44" name="Straight Connector 66"/>
          <p:cNvCxnSpPr/>
          <p:nvPr/>
        </p:nvCxnSpPr>
        <p:spPr>
          <a:xfrm flipH="1" flipV="1">
            <a:off x="5287045" y="4948907"/>
            <a:ext cx="1" cy="488463"/>
          </a:xfrm>
          <a:prstGeom prst="line">
            <a:avLst/>
          </a:prstGeom>
          <a:noFill/>
          <a:ln w="28575" cap="flat" cmpd="sng" algn="ctr">
            <a:solidFill>
              <a:srgbClr val="FF0000"/>
            </a:solidFill>
            <a:prstDash val="solid"/>
          </a:ln>
          <a:effectLst/>
        </p:spPr>
      </p:cxnSp>
    </p:spTree>
    <p:extLst>
      <p:ext uri="{BB962C8B-B14F-4D97-AF65-F5344CB8AC3E}">
        <p14:creationId xmlns:p14="http://schemas.microsoft.com/office/powerpoint/2010/main" val="24280669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トークの目的</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将来に対する大きな</a:t>
            </a:r>
            <a:r>
              <a:rPr kumimoji="1" lang="ja-JP" altLang="en-US" dirty="0" smtClean="0"/>
              <a:t>目標</a:t>
            </a:r>
            <a:endParaRPr kumimoji="1" lang="en-US" altLang="ja-JP" dirty="0" smtClean="0"/>
          </a:p>
          <a:p>
            <a:pPr lvl="1"/>
            <a:r>
              <a:rPr lang="en-US" altLang="ja-JP" dirty="0"/>
              <a:t>BNL</a:t>
            </a:r>
            <a:r>
              <a:rPr lang="ja-JP" altLang="en-US" dirty="0"/>
              <a:t>の将来計画</a:t>
            </a:r>
            <a:endParaRPr lang="en-US" altLang="ja-JP" dirty="0"/>
          </a:p>
          <a:p>
            <a:pPr lvl="1"/>
            <a:r>
              <a:rPr kumimoji="1" lang="en-US" altLang="ja-JP" dirty="0" err="1" smtClean="0"/>
              <a:t>sPHENIX</a:t>
            </a:r>
            <a:r>
              <a:rPr kumimoji="1" lang="ja-JP" altLang="en-US" dirty="0" smtClean="0"/>
              <a:t>～</a:t>
            </a:r>
            <a:r>
              <a:rPr kumimoji="1" lang="en-US" altLang="ja-JP" dirty="0" err="1" smtClean="0"/>
              <a:t>ePHENIX</a:t>
            </a:r>
            <a:r>
              <a:rPr kumimoji="1" lang="en-US" altLang="ja-JP" dirty="0" smtClean="0"/>
              <a:t>/</a:t>
            </a:r>
            <a:r>
              <a:rPr kumimoji="1" lang="en-US" altLang="ja-JP" dirty="0" err="1" smtClean="0"/>
              <a:t>eRHIC</a:t>
            </a:r>
            <a:r>
              <a:rPr kumimoji="1" lang="ja-JP" altLang="en-US" dirty="0" smtClean="0"/>
              <a:t>の物理</a:t>
            </a:r>
            <a:endParaRPr kumimoji="1" lang="en-US" altLang="ja-JP" dirty="0" smtClean="0"/>
          </a:p>
          <a:p>
            <a:r>
              <a:rPr lang="ja-JP" altLang="en-US" dirty="0" smtClean="0"/>
              <a:t>当面の目標</a:t>
            </a:r>
            <a:endParaRPr lang="en-US" altLang="ja-JP" dirty="0" smtClean="0"/>
          </a:p>
          <a:p>
            <a:pPr lvl="1"/>
            <a:r>
              <a:rPr kumimoji="1" lang="en-US" altLang="ja-JP" dirty="0" smtClean="0"/>
              <a:t>Forward </a:t>
            </a:r>
            <a:r>
              <a:rPr kumimoji="1" lang="en-US" altLang="ja-JP" dirty="0" err="1" smtClean="0"/>
              <a:t>sPHENIX</a:t>
            </a:r>
            <a:r>
              <a:rPr kumimoji="1" lang="ja-JP" altLang="en-US" dirty="0" smtClean="0"/>
              <a:t>の物理</a:t>
            </a:r>
            <a:endParaRPr kumimoji="1" lang="en-US" altLang="ja-JP" dirty="0" smtClean="0"/>
          </a:p>
          <a:p>
            <a:pPr lvl="2"/>
            <a:r>
              <a:rPr lang="en-US" altLang="ja-JP" dirty="0" smtClean="0"/>
              <a:t>Jet</a:t>
            </a:r>
          </a:p>
          <a:p>
            <a:pPr lvl="2"/>
            <a:r>
              <a:rPr lang="en-US" altLang="ja-JP" dirty="0" smtClean="0"/>
              <a:t>Direct photon</a:t>
            </a:r>
          </a:p>
          <a:p>
            <a:pPr lvl="2"/>
            <a:r>
              <a:rPr kumimoji="1" lang="en-US" altLang="ja-JP" dirty="0" err="1" smtClean="0"/>
              <a:t>Drell</a:t>
            </a:r>
            <a:r>
              <a:rPr kumimoji="1" lang="en-US" altLang="ja-JP" dirty="0" smtClean="0"/>
              <a:t>-Yan</a:t>
            </a:r>
          </a:p>
          <a:p>
            <a:pPr lvl="1"/>
            <a:r>
              <a:rPr lang="en-US" altLang="ja-JP" dirty="0" err="1" smtClean="0"/>
              <a:t>eRHIC</a:t>
            </a:r>
            <a:r>
              <a:rPr lang="ja-JP" altLang="en-US" dirty="0" smtClean="0"/>
              <a:t>の</a:t>
            </a:r>
            <a:r>
              <a:rPr lang="en-US" altLang="ja-JP" dirty="0" smtClean="0"/>
              <a:t>1st stage</a:t>
            </a:r>
            <a:r>
              <a:rPr lang="ja-JP" altLang="en-US" dirty="0" smtClean="0"/>
              <a:t>としての</a:t>
            </a:r>
            <a:r>
              <a:rPr lang="en-US" altLang="ja-JP" dirty="0" err="1" smtClean="0"/>
              <a:t>ePHENIX</a:t>
            </a:r>
            <a:endParaRPr kumimoji="1" lang="en-US" altLang="ja-JP" dirty="0" smtClean="0"/>
          </a:p>
        </p:txBody>
      </p:sp>
      <p:sp>
        <p:nvSpPr>
          <p:cNvPr id="4" name="日付プレースホルダー 3"/>
          <p:cNvSpPr>
            <a:spLocks noGrp="1"/>
          </p:cNvSpPr>
          <p:nvPr>
            <p:ph type="dt" sz="half" idx="10"/>
          </p:nvPr>
        </p:nvSpPr>
        <p:spPr/>
        <p:txBody>
          <a:bodyPr/>
          <a:lstStyle/>
          <a:p>
            <a:r>
              <a:rPr kumimoji="1" lang="en-US" altLang="ja-JP" smtClean="0"/>
              <a:t>2014</a:t>
            </a:r>
            <a:r>
              <a:rPr kumimoji="1" lang="ja-JP" altLang="en-US" smtClean="0"/>
              <a:t>年</a:t>
            </a:r>
            <a:r>
              <a:rPr kumimoji="1" lang="en-US" altLang="ja-JP" smtClean="0"/>
              <a:t>2</a:t>
            </a:r>
            <a:r>
              <a:rPr kumimoji="1" lang="ja-JP" altLang="en-US" smtClean="0"/>
              <a:t>月</a:t>
            </a:r>
            <a:r>
              <a:rPr kumimoji="1" lang="en-US" altLang="ja-JP" smtClean="0"/>
              <a:t>4</a:t>
            </a:r>
            <a:r>
              <a:rPr kumimoji="1" lang="ja-JP" altLang="en-US" smtClean="0"/>
              <a:t>日</a:t>
            </a:r>
            <a:endParaRPr kumimoji="1" lang="ja-JP" altLang="en-US"/>
          </a:p>
        </p:txBody>
      </p:sp>
      <p:sp>
        <p:nvSpPr>
          <p:cNvPr id="5" name="スライド番号プレースホルダー 4"/>
          <p:cNvSpPr>
            <a:spLocks noGrp="1"/>
          </p:cNvSpPr>
          <p:nvPr>
            <p:ph type="sldNum" sz="quarter" idx="12"/>
          </p:nvPr>
        </p:nvSpPr>
        <p:spPr/>
        <p:txBody>
          <a:bodyPr/>
          <a:lstStyle/>
          <a:p>
            <a:fld id="{A38B3158-FF8D-41B0-9FF9-D5505AA5FBAE}" type="slidenum">
              <a:rPr kumimoji="1" lang="ja-JP" altLang="en-US" smtClean="0"/>
              <a:t>2</a:t>
            </a:fld>
            <a:endParaRPr kumimoji="1" lang="ja-JP" altLang="en-US"/>
          </a:p>
        </p:txBody>
      </p:sp>
    </p:spTree>
    <p:extLst>
      <p:ext uri="{BB962C8B-B14F-4D97-AF65-F5344CB8AC3E}">
        <p14:creationId xmlns:p14="http://schemas.microsoft.com/office/powerpoint/2010/main" val="35713898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latin typeface="+mn-lt"/>
              </a:rPr>
              <a:t>eRHIC</a:t>
            </a:r>
            <a:endParaRPr kumimoji="1" lang="ja-JP" altLang="en-US" dirty="0">
              <a:latin typeface="+mn-lt"/>
            </a:endParaRPr>
          </a:p>
        </p:txBody>
      </p:sp>
      <p:sp>
        <p:nvSpPr>
          <p:cNvPr id="3" name="コンテンツ プレースホルダー 2"/>
          <p:cNvSpPr>
            <a:spLocks noGrp="1"/>
          </p:cNvSpPr>
          <p:nvPr>
            <p:ph idx="1"/>
          </p:nvPr>
        </p:nvSpPr>
        <p:spPr>
          <a:xfrm>
            <a:off x="628650" y="764704"/>
            <a:ext cx="7886700" cy="2279348"/>
          </a:xfrm>
        </p:spPr>
        <p:txBody>
          <a:bodyPr>
            <a:normAutofit fontScale="92500" lnSpcReduction="20000"/>
          </a:bodyPr>
          <a:lstStyle/>
          <a:p>
            <a:r>
              <a:rPr kumimoji="1" lang="ja-JP" altLang="en-US" dirty="0" smtClean="0"/>
              <a:t>電子</a:t>
            </a:r>
            <a:r>
              <a:rPr kumimoji="1" lang="en-US" altLang="ja-JP" dirty="0" smtClean="0"/>
              <a:t>+</a:t>
            </a:r>
            <a:r>
              <a:rPr kumimoji="1" lang="ja-JP" altLang="en-US" dirty="0" smtClean="0"/>
              <a:t>陽子衝突のルミノシティーは</a:t>
            </a:r>
            <a:r>
              <a:rPr kumimoji="1" lang="en-US" altLang="ja-JP" dirty="0" smtClean="0"/>
              <a:t>HERA</a:t>
            </a:r>
            <a:r>
              <a:rPr kumimoji="1" lang="ja-JP" altLang="en-US" dirty="0" smtClean="0"/>
              <a:t>の</a:t>
            </a:r>
            <a:r>
              <a:rPr kumimoji="1" lang="en-US" altLang="ja-JP" dirty="0" smtClean="0"/>
              <a:t>100-1000</a:t>
            </a:r>
            <a:r>
              <a:rPr lang="ja-JP" altLang="en-US" dirty="0" smtClean="0"/>
              <a:t>倍</a:t>
            </a:r>
            <a:endParaRPr lang="en-US" altLang="ja-JP" dirty="0" smtClean="0"/>
          </a:p>
          <a:p>
            <a:pPr lvl="1"/>
            <a:r>
              <a:rPr lang="en-US" altLang="ja-JP" dirty="0" smtClean="0"/>
              <a:t>10</a:t>
            </a:r>
            <a:r>
              <a:rPr lang="en-US" altLang="ja-JP" baseline="30000" dirty="0" smtClean="0"/>
              <a:t>33</a:t>
            </a:r>
            <a:r>
              <a:rPr lang="en-US" altLang="ja-JP" dirty="0" smtClean="0"/>
              <a:t> - 10</a:t>
            </a:r>
            <a:r>
              <a:rPr lang="en-US" altLang="ja-JP" baseline="30000" dirty="0" smtClean="0"/>
              <a:t>34</a:t>
            </a:r>
            <a:r>
              <a:rPr lang="en-US" altLang="ja-JP" dirty="0" smtClean="0"/>
              <a:t> cm</a:t>
            </a:r>
            <a:r>
              <a:rPr lang="en-US" altLang="ja-JP" baseline="30000" dirty="0" smtClean="0"/>
              <a:t>-2</a:t>
            </a:r>
            <a:r>
              <a:rPr lang="en-US" altLang="ja-JP" dirty="0" smtClean="0"/>
              <a:t>s</a:t>
            </a:r>
            <a:r>
              <a:rPr lang="en-US" altLang="ja-JP" baseline="30000" dirty="0" smtClean="0"/>
              <a:t>-1</a:t>
            </a:r>
            <a:endParaRPr lang="en-US" altLang="ja-JP" dirty="0" smtClean="0"/>
          </a:p>
          <a:p>
            <a:r>
              <a:rPr kumimoji="1" lang="ja-JP" altLang="en-US" dirty="0" smtClean="0"/>
              <a:t>電子ビーム</a:t>
            </a:r>
            <a:r>
              <a:rPr lang="en-US" altLang="ja-JP" dirty="0" smtClean="0"/>
              <a:t>10GeV</a:t>
            </a:r>
            <a:r>
              <a:rPr lang="ja-JP" altLang="en-US" dirty="0" smtClean="0"/>
              <a:t>（将来</a:t>
            </a:r>
            <a:r>
              <a:rPr lang="en-US" altLang="ja-JP" dirty="0" smtClean="0"/>
              <a:t>30GeV</a:t>
            </a:r>
            <a:r>
              <a:rPr lang="ja-JP" altLang="en-US" dirty="0" smtClean="0"/>
              <a:t>に増強）</a:t>
            </a:r>
            <a:endParaRPr lang="en-US" altLang="ja-JP" dirty="0" smtClean="0"/>
          </a:p>
          <a:p>
            <a:pPr lvl="1"/>
            <a:r>
              <a:rPr lang="en-US" altLang="ja-JP" dirty="0" smtClean="0"/>
              <a:t>ERL (Energy Recovery </a:t>
            </a:r>
            <a:r>
              <a:rPr lang="en-US" altLang="ja-JP" dirty="0" err="1" smtClean="0"/>
              <a:t>Linac</a:t>
            </a:r>
            <a:r>
              <a:rPr lang="en-US" altLang="ja-JP" dirty="0" smtClean="0"/>
              <a:t>)</a:t>
            </a:r>
          </a:p>
          <a:p>
            <a:r>
              <a:rPr kumimoji="1" lang="ja-JP" altLang="en-US" dirty="0" smtClean="0"/>
              <a:t>偏極陽子ビーム</a:t>
            </a:r>
            <a:r>
              <a:rPr kumimoji="1" lang="en-US" altLang="ja-JP" dirty="0" smtClean="0"/>
              <a:t>250GeV</a:t>
            </a:r>
          </a:p>
          <a:p>
            <a:r>
              <a:rPr lang="ja-JP" altLang="en-US" dirty="0" smtClean="0"/>
              <a:t>重イオンビーム</a:t>
            </a:r>
            <a:r>
              <a:rPr lang="en-US" altLang="ja-JP" dirty="0" smtClean="0"/>
              <a:t>100GeV/</a:t>
            </a:r>
            <a:r>
              <a:rPr lang="ja-JP" altLang="en-US" dirty="0" smtClean="0"/>
              <a:t>核子</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2014</a:t>
            </a:r>
            <a:r>
              <a:rPr kumimoji="1" lang="ja-JP" altLang="en-US" smtClean="0"/>
              <a:t>年</a:t>
            </a:r>
            <a:r>
              <a:rPr kumimoji="1" lang="en-US" altLang="ja-JP" smtClean="0"/>
              <a:t>2</a:t>
            </a:r>
            <a:r>
              <a:rPr kumimoji="1" lang="ja-JP" altLang="en-US" smtClean="0"/>
              <a:t>月</a:t>
            </a:r>
            <a:r>
              <a:rPr kumimoji="1" lang="en-US" altLang="ja-JP" smtClean="0"/>
              <a:t>4</a:t>
            </a:r>
            <a:r>
              <a:rPr kumimoji="1" lang="ja-JP" altLang="en-US" smtClean="0"/>
              <a:t>日</a:t>
            </a:r>
            <a:endParaRPr kumimoji="1" lang="ja-JP" altLang="en-US"/>
          </a:p>
        </p:txBody>
      </p:sp>
      <p:sp>
        <p:nvSpPr>
          <p:cNvPr id="5" name="スライド番号プレースホルダー 4"/>
          <p:cNvSpPr>
            <a:spLocks noGrp="1"/>
          </p:cNvSpPr>
          <p:nvPr>
            <p:ph type="sldNum" sz="quarter" idx="12"/>
          </p:nvPr>
        </p:nvSpPr>
        <p:spPr/>
        <p:txBody>
          <a:bodyPr/>
          <a:lstStyle/>
          <a:p>
            <a:fld id="{A38B3158-FF8D-41B0-9FF9-D5505AA5FBAE}" type="slidenum">
              <a:rPr kumimoji="1" lang="ja-JP" altLang="en-US" smtClean="0"/>
              <a:t>20</a:t>
            </a:fld>
            <a:endParaRPr kumimoji="1" lang="ja-JP" alt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0900" y="3034380"/>
            <a:ext cx="4502200" cy="3691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51527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5292080" y="3446688"/>
            <a:ext cx="3371250" cy="3349000"/>
          </a:xfrm>
          <a:prstGeom prst="rect">
            <a:avLst/>
          </a:prstGeom>
        </p:spPr>
      </p:pic>
      <p:sp>
        <p:nvSpPr>
          <p:cNvPr id="2" name="タイトル 1"/>
          <p:cNvSpPr>
            <a:spLocks noGrp="1"/>
          </p:cNvSpPr>
          <p:nvPr>
            <p:ph type="title"/>
          </p:nvPr>
        </p:nvSpPr>
        <p:spPr/>
        <p:txBody>
          <a:bodyPr/>
          <a:lstStyle/>
          <a:p>
            <a:r>
              <a:rPr kumimoji="1" lang="en-US" altLang="ja-JP" dirty="0" err="1" smtClean="0">
                <a:latin typeface="+mn-lt"/>
              </a:rPr>
              <a:t>eRHIC</a:t>
            </a:r>
            <a:r>
              <a:rPr kumimoji="1" lang="ja-JP" altLang="en-US" dirty="0" err="1" smtClean="0">
                <a:latin typeface="+mn-lt"/>
              </a:rPr>
              <a:t>の偏</a:t>
            </a:r>
            <a:r>
              <a:rPr kumimoji="1" lang="ja-JP" altLang="en-US" dirty="0" smtClean="0">
                <a:latin typeface="+mn-lt"/>
              </a:rPr>
              <a:t>極</a:t>
            </a:r>
            <a:r>
              <a:rPr kumimoji="1" lang="en-US" altLang="ja-JP" dirty="0" err="1" smtClean="0">
                <a:latin typeface="+mn-lt"/>
              </a:rPr>
              <a:t>e+p</a:t>
            </a:r>
            <a:r>
              <a:rPr kumimoji="1" lang="ja-JP" altLang="en-US" dirty="0" smtClean="0">
                <a:latin typeface="+mn-lt"/>
              </a:rPr>
              <a:t>衝突の物理</a:t>
            </a:r>
            <a:endParaRPr kumimoji="1" lang="ja-JP" altLang="en-US" dirty="0">
              <a:latin typeface="+mn-lt"/>
            </a:endParaRPr>
          </a:p>
        </p:txBody>
      </p:sp>
      <p:sp>
        <p:nvSpPr>
          <p:cNvPr id="3" name="コンテンツ プレースホルダー 2"/>
          <p:cNvSpPr>
            <a:spLocks noGrp="1"/>
          </p:cNvSpPr>
          <p:nvPr>
            <p:ph idx="1"/>
          </p:nvPr>
        </p:nvSpPr>
        <p:spPr>
          <a:xfrm>
            <a:off x="251519" y="764704"/>
            <a:ext cx="5046037" cy="5760640"/>
          </a:xfrm>
        </p:spPr>
        <p:txBody>
          <a:bodyPr>
            <a:normAutofit/>
          </a:bodyPr>
          <a:lstStyle/>
          <a:p>
            <a:r>
              <a:rPr lang="ja-JP" altLang="en-US" dirty="0" smtClean="0"/>
              <a:t>核子スピンの理解</a:t>
            </a:r>
            <a:endParaRPr lang="en-US" altLang="ja-JP" dirty="0" smtClean="0"/>
          </a:p>
          <a:p>
            <a:pPr lvl="1"/>
            <a:r>
              <a:rPr lang="ja-JP" altLang="en-US" dirty="0" smtClean="0"/>
              <a:t>スピン和則とフレーバー分解</a:t>
            </a:r>
            <a:endParaRPr lang="en-US" altLang="ja-JP" dirty="0" smtClean="0"/>
          </a:p>
          <a:p>
            <a:pPr lvl="1"/>
            <a:r>
              <a:rPr lang="en-US" altLang="ja-JP" dirty="0" smtClean="0"/>
              <a:t>Inclusive </a:t>
            </a:r>
            <a:r>
              <a:rPr lang="en-US" altLang="ja-JP" dirty="0"/>
              <a:t>DIS</a:t>
            </a:r>
          </a:p>
          <a:p>
            <a:pPr lvl="2"/>
            <a:r>
              <a:rPr lang="ja-JP" altLang="en-US" dirty="0"/>
              <a:t>クォーク・グルーオンのヘリシティー分布</a:t>
            </a:r>
            <a:endParaRPr lang="en-US" altLang="ja-JP" dirty="0"/>
          </a:p>
          <a:p>
            <a:pPr lvl="1"/>
            <a:r>
              <a:rPr lang="en-US" altLang="ja-JP" dirty="0"/>
              <a:t>Semi-inclusive </a:t>
            </a:r>
            <a:r>
              <a:rPr lang="en-US" altLang="ja-JP" dirty="0" smtClean="0"/>
              <a:t>DIS</a:t>
            </a:r>
          </a:p>
          <a:p>
            <a:pPr lvl="2"/>
            <a:r>
              <a:rPr lang="ja-JP" altLang="en-US" dirty="0" smtClean="0"/>
              <a:t>海クォークの高精度偏極測定</a:t>
            </a:r>
            <a:endParaRPr lang="en-US" altLang="ja-JP" dirty="0" smtClean="0"/>
          </a:p>
          <a:p>
            <a:pPr lvl="3"/>
            <a:r>
              <a:rPr lang="ja-JP" altLang="en-US" dirty="0" smtClean="0"/>
              <a:t>対称か非対称か？</a:t>
            </a:r>
            <a:endParaRPr lang="en-US" altLang="ja-JP" dirty="0" smtClean="0"/>
          </a:p>
          <a:p>
            <a:pPr lvl="2"/>
            <a:r>
              <a:rPr lang="ja-JP" altLang="en-US" dirty="0" smtClean="0"/>
              <a:t>ストレンジネスの偏極測定</a:t>
            </a:r>
            <a:endParaRPr lang="en-US" altLang="ja-JP" dirty="0" smtClean="0"/>
          </a:p>
          <a:p>
            <a:pPr lvl="3"/>
            <a:r>
              <a:rPr lang="ja-JP" altLang="en-US" dirty="0" smtClean="0"/>
              <a:t>現行の</a:t>
            </a:r>
            <a:r>
              <a:rPr lang="en-US" altLang="ja-JP" dirty="0" smtClean="0"/>
              <a:t>SU(3)f</a:t>
            </a:r>
            <a:r>
              <a:rPr lang="ja-JP" altLang="en-US" dirty="0" smtClean="0"/>
              <a:t>仮定では矛盾</a:t>
            </a:r>
          </a:p>
        </p:txBody>
      </p:sp>
      <p:sp>
        <p:nvSpPr>
          <p:cNvPr id="4" name="日付プレースホルダー 3"/>
          <p:cNvSpPr>
            <a:spLocks noGrp="1"/>
          </p:cNvSpPr>
          <p:nvPr>
            <p:ph type="dt" sz="half" idx="10"/>
          </p:nvPr>
        </p:nvSpPr>
        <p:spPr/>
        <p:txBody>
          <a:bodyPr/>
          <a:lstStyle/>
          <a:p>
            <a:r>
              <a:rPr kumimoji="1" lang="en-US" altLang="ja-JP" smtClean="0"/>
              <a:t>2014</a:t>
            </a:r>
            <a:r>
              <a:rPr kumimoji="1" lang="ja-JP" altLang="en-US" smtClean="0"/>
              <a:t>年</a:t>
            </a:r>
            <a:r>
              <a:rPr kumimoji="1" lang="en-US" altLang="ja-JP" smtClean="0"/>
              <a:t>2</a:t>
            </a:r>
            <a:r>
              <a:rPr kumimoji="1" lang="ja-JP" altLang="en-US" smtClean="0"/>
              <a:t>月</a:t>
            </a:r>
            <a:r>
              <a:rPr kumimoji="1" lang="en-US" altLang="ja-JP" smtClean="0"/>
              <a:t>4</a:t>
            </a:r>
            <a:r>
              <a:rPr kumimoji="1" lang="ja-JP" altLang="en-US" smtClean="0"/>
              <a:t>日</a:t>
            </a:r>
            <a:endParaRPr kumimoji="1" lang="ja-JP" altLang="en-US"/>
          </a:p>
        </p:txBody>
      </p:sp>
      <p:sp>
        <p:nvSpPr>
          <p:cNvPr id="5" name="スライド番号プレースホルダー 4"/>
          <p:cNvSpPr>
            <a:spLocks noGrp="1"/>
          </p:cNvSpPr>
          <p:nvPr>
            <p:ph type="sldNum" sz="quarter" idx="12"/>
          </p:nvPr>
        </p:nvSpPr>
        <p:spPr/>
        <p:txBody>
          <a:bodyPr/>
          <a:lstStyle/>
          <a:p>
            <a:fld id="{A38B3158-FF8D-41B0-9FF9-D5505AA5FBAE}" type="slidenum">
              <a:rPr kumimoji="1" lang="ja-JP" altLang="en-US" smtClean="0"/>
              <a:t>21</a:t>
            </a:fld>
            <a:endParaRPr kumimoji="1" lang="ja-JP" altLang="en-US"/>
          </a:p>
        </p:txBody>
      </p:sp>
      <p:pic>
        <p:nvPicPr>
          <p:cNvPr id="6" name="図 5"/>
          <p:cNvPicPr>
            <a:picLocks noChangeAspect="1"/>
          </p:cNvPicPr>
          <p:nvPr/>
        </p:nvPicPr>
        <p:blipFill>
          <a:blip r:embed="rId3"/>
          <a:stretch>
            <a:fillRect/>
          </a:stretch>
        </p:blipFill>
        <p:spPr>
          <a:xfrm>
            <a:off x="5580112" y="594350"/>
            <a:ext cx="2784000" cy="2816334"/>
          </a:xfrm>
          <a:prstGeom prst="rect">
            <a:avLst/>
          </a:prstGeom>
        </p:spPr>
      </p:pic>
    </p:spTree>
    <p:extLst>
      <p:ext uri="{BB962C8B-B14F-4D97-AF65-F5344CB8AC3E}">
        <p14:creationId xmlns:p14="http://schemas.microsoft.com/office/powerpoint/2010/main" val="21004853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3200" b="1" i="1" kern="1200" dirty="0" err="1" smtClean="0">
                <a:solidFill>
                  <a:schemeClr val="tx1"/>
                </a:solidFill>
                <a:effectLst/>
                <a:latin typeface="+mn-lt"/>
              </a:rPr>
              <a:t>eRHIC</a:t>
            </a:r>
            <a:r>
              <a:rPr kumimoji="1" lang="ja-JP" altLang="ja-JP" sz="3200" b="1" i="1" kern="1200" dirty="0" err="1" smtClean="0">
                <a:solidFill>
                  <a:schemeClr val="tx1"/>
                </a:solidFill>
                <a:effectLst/>
                <a:latin typeface="+mn-lt"/>
              </a:rPr>
              <a:t>の偏</a:t>
            </a:r>
            <a:r>
              <a:rPr kumimoji="1" lang="ja-JP" altLang="ja-JP" sz="3200" b="1" i="1" kern="1200" dirty="0" smtClean="0">
                <a:solidFill>
                  <a:schemeClr val="tx1"/>
                </a:solidFill>
                <a:effectLst/>
                <a:latin typeface="+mn-lt"/>
              </a:rPr>
              <a:t>極</a:t>
            </a:r>
            <a:r>
              <a:rPr kumimoji="1" lang="en-US" altLang="ja-JP" sz="3200" b="1" i="1" kern="1200" dirty="0" err="1" smtClean="0">
                <a:solidFill>
                  <a:schemeClr val="tx1"/>
                </a:solidFill>
                <a:effectLst/>
                <a:latin typeface="+mn-lt"/>
              </a:rPr>
              <a:t>e+p</a:t>
            </a:r>
            <a:r>
              <a:rPr kumimoji="1" lang="ja-JP" altLang="ja-JP" sz="3200" b="1" i="1" kern="1200" dirty="0" smtClean="0">
                <a:solidFill>
                  <a:schemeClr val="tx1"/>
                </a:solidFill>
                <a:effectLst/>
                <a:latin typeface="+mn-lt"/>
              </a:rPr>
              <a:t>衝突の物理</a:t>
            </a:r>
            <a:endParaRPr kumimoji="1" lang="ja-JP" altLang="en-US" dirty="0">
              <a:latin typeface="+mn-lt"/>
            </a:endParaRPr>
          </a:p>
        </p:txBody>
      </p:sp>
      <p:sp>
        <p:nvSpPr>
          <p:cNvPr id="3" name="コンテンツ プレースホルダー 2"/>
          <p:cNvSpPr>
            <a:spLocks noGrp="1"/>
          </p:cNvSpPr>
          <p:nvPr>
            <p:ph idx="1"/>
          </p:nvPr>
        </p:nvSpPr>
        <p:spPr/>
        <p:txBody>
          <a:bodyPr/>
          <a:lstStyle/>
          <a:p>
            <a:r>
              <a:rPr lang="ja-JP" altLang="en-US" dirty="0" smtClean="0"/>
              <a:t>核子の３次元構造</a:t>
            </a:r>
            <a:endParaRPr lang="en-US" altLang="ja-JP" dirty="0" smtClean="0"/>
          </a:p>
          <a:p>
            <a:pPr lvl="1"/>
            <a:r>
              <a:rPr lang="en-US" altLang="ja-JP" dirty="0" smtClean="0"/>
              <a:t>Semi-inclusive DIS</a:t>
            </a:r>
          </a:p>
          <a:p>
            <a:pPr lvl="1"/>
            <a:r>
              <a:rPr lang="en-US" altLang="ja-JP" dirty="0" smtClean="0"/>
              <a:t>TMD</a:t>
            </a:r>
            <a:r>
              <a:rPr lang="ja-JP" altLang="en-US" dirty="0" smtClean="0"/>
              <a:t>分布関数の測定</a:t>
            </a:r>
            <a:endParaRPr lang="en-US" altLang="ja-JP" dirty="0" smtClean="0"/>
          </a:p>
        </p:txBody>
      </p:sp>
      <p:sp>
        <p:nvSpPr>
          <p:cNvPr id="4" name="日付プレースホルダー 3"/>
          <p:cNvSpPr>
            <a:spLocks noGrp="1"/>
          </p:cNvSpPr>
          <p:nvPr>
            <p:ph type="dt" sz="half" idx="10"/>
          </p:nvPr>
        </p:nvSpPr>
        <p:spPr/>
        <p:txBody>
          <a:bodyPr/>
          <a:lstStyle/>
          <a:p>
            <a:r>
              <a:rPr kumimoji="1" lang="en-US" altLang="ja-JP" smtClean="0"/>
              <a:t>2014</a:t>
            </a:r>
            <a:r>
              <a:rPr kumimoji="1" lang="ja-JP" altLang="en-US" smtClean="0"/>
              <a:t>年</a:t>
            </a:r>
            <a:r>
              <a:rPr kumimoji="1" lang="en-US" altLang="ja-JP" smtClean="0"/>
              <a:t>2</a:t>
            </a:r>
            <a:r>
              <a:rPr kumimoji="1" lang="ja-JP" altLang="en-US" smtClean="0"/>
              <a:t>月</a:t>
            </a:r>
            <a:r>
              <a:rPr kumimoji="1" lang="en-US" altLang="ja-JP" smtClean="0"/>
              <a:t>4</a:t>
            </a:r>
            <a:r>
              <a:rPr kumimoji="1" lang="ja-JP" altLang="en-US" smtClean="0"/>
              <a:t>日</a:t>
            </a:r>
            <a:endParaRPr kumimoji="1" lang="ja-JP" altLang="en-US"/>
          </a:p>
        </p:txBody>
      </p:sp>
      <p:sp>
        <p:nvSpPr>
          <p:cNvPr id="5" name="スライド番号プレースホルダー 4"/>
          <p:cNvSpPr>
            <a:spLocks noGrp="1"/>
          </p:cNvSpPr>
          <p:nvPr>
            <p:ph type="sldNum" sz="quarter" idx="12"/>
          </p:nvPr>
        </p:nvSpPr>
        <p:spPr/>
        <p:txBody>
          <a:bodyPr/>
          <a:lstStyle/>
          <a:p>
            <a:fld id="{A38B3158-FF8D-41B0-9FF9-D5505AA5FBAE}" type="slidenum">
              <a:rPr kumimoji="1" lang="ja-JP" altLang="en-US" smtClean="0"/>
              <a:t>22</a:t>
            </a:fld>
            <a:endParaRPr kumimoji="1" lang="ja-JP" altLang="en-US"/>
          </a:p>
        </p:txBody>
      </p:sp>
      <p:pic>
        <p:nvPicPr>
          <p:cNvPr id="6" name="図 5"/>
          <p:cNvPicPr>
            <a:picLocks noChangeAspect="1"/>
          </p:cNvPicPr>
          <p:nvPr/>
        </p:nvPicPr>
        <p:blipFill>
          <a:blip r:embed="rId2"/>
          <a:stretch>
            <a:fillRect/>
          </a:stretch>
        </p:blipFill>
        <p:spPr>
          <a:xfrm>
            <a:off x="1157249" y="2032509"/>
            <a:ext cx="6829501" cy="2980667"/>
          </a:xfrm>
          <a:prstGeom prst="rect">
            <a:avLst/>
          </a:prstGeom>
        </p:spPr>
      </p:pic>
    </p:spTree>
    <p:extLst>
      <p:ext uri="{BB962C8B-B14F-4D97-AF65-F5344CB8AC3E}">
        <p14:creationId xmlns:p14="http://schemas.microsoft.com/office/powerpoint/2010/main" val="17315091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20" name="Object 4"/>
          <p:cNvGraphicFramePr>
            <a:graphicFrameLocks noChangeAspect="1"/>
          </p:cNvGraphicFramePr>
          <p:nvPr>
            <p:extLst>
              <p:ext uri="{D42A27DB-BD31-4B8C-83A1-F6EECF244321}">
                <p14:modId xmlns:p14="http://schemas.microsoft.com/office/powerpoint/2010/main" val="295706334"/>
              </p:ext>
            </p:extLst>
          </p:nvPr>
        </p:nvGraphicFramePr>
        <p:xfrm>
          <a:off x="1042937" y="1936676"/>
          <a:ext cx="7129463" cy="2284412"/>
        </p:xfrm>
        <a:graphic>
          <a:graphicData uri="http://schemas.openxmlformats.org/presentationml/2006/ole">
            <mc:AlternateContent xmlns:mc="http://schemas.openxmlformats.org/markup-compatibility/2006">
              <mc:Choice xmlns:v="urn:schemas-microsoft-com:vml" Requires="v">
                <p:oleObj spid="_x0000_s2106" name="Photo Editor 写真" r:id="rId3" imgW="10038095" imgH="3219899" progId="MSPhotoEd.3">
                  <p:embed/>
                </p:oleObj>
              </mc:Choice>
              <mc:Fallback>
                <p:oleObj name="Photo Editor 写真" r:id="rId3" imgW="10038095" imgH="3219899"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37" y="1936676"/>
                        <a:ext cx="7129463" cy="228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日付プレースホルダー 4"/>
          <p:cNvSpPr>
            <a:spLocks noGrp="1"/>
          </p:cNvSpPr>
          <p:nvPr>
            <p:ph type="dt" sz="half" idx="10"/>
          </p:nvPr>
        </p:nvSpPr>
        <p:spPr/>
        <p:txBody>
          <a:bodyPr/>
          <a:lstStyle/>
          <a:p>
            <a:r>
              <a:rPr lang="en-US" altLang="ja-JP" smtClean="0"/>
              <a:t>2013</a:t>
            </a:r>
            <a:r>
              <a:rPr lang="ja-JP" altLang="en-US" smtClean="0"/>
              <a:t>年</a:t>
            </a:r>
            <a:r>
              <a:rPr lang="en-US" altLang="ja-JP" smtClean="0"/>
              <a:t>10</a:t>
            </a:r>
            <a:r>
              <a:rPr lang="ja-JP" altLang="en-US" smtClean="0"/>
              <a:t>月</a:t>
            </a:r>
            <a:r>
              <a:rPr lang="en-US" altLang="ja-JP" smtClean="0"/>
              <a:t>25</a:t>
            </a:r>
            <a:r>
              <a:rPr lang="ja-JP" altLang="en-US" smtClean="0"/>
              <a:t>日</a:t>
            </a:r>
            <a:r>
              <a:rPr lang="en-US" altLang="ja-JP" smtClean="0"/>
              <a:t>(</a:t>
            </a:r>
            <a:r>
              <a:rPr lang="ja-JP" altLang="en-US" smtClean="0"/>
              <a:t>金</a:t>
            </a:r>
            <a:r>
              <a:rPr lang="en-US" altLang="ja-JP" smtClean="0"/>
              <a:t>)</a:t>
            </a:r>
            <a:endParaRPr lang="en-US" altLang="ja-JP"/>
          </a:p>
        </p:txBody>
      </p:sp>
      <p:sp>
        <p:nvSpPr>
          <p:cNvPr id="14" name="スライド番号プレースホルダー 6"/>
          <p:cNvSpPr>
            <a:spLocks noGrp="1"/>
          </p:cNvSpPr>
          <p:nvPr>
            <p:ph type="sldNum" sz="quarter" idx="12"/>
          </p:nvPr>
        </p:nvSpPr>
        <p:spPr/>
        <p:txBody>
          <a:bodyPr/>
          <a:lstStyle/>
          <a:p>
            <a:fld id="{A8004B4A-7028-4E46-9BF6-E8DBF4C800FB}" type="slidenum">
              <a:rPr lang="en-US" altLang="ja-JP"/>
              <a:pPr/>
              <a:t>23</a:t>
            </a:fld>
            <a:endParaRPr lang="en-US" altLang="ja-JP"/>
          </a:p>
        </p:txBody>
      </p:sp>
      <p:sp>
        <p:nvSpPr>
          <p:cNvPr id="9218" name="Rectangle 2"/>
          <p:cNvSpPr>
            <a:spLocks noGrp="1" noChangeArrowheads="1"/>
          </p:cNvSpPr>
          <p:nvPr>
            <p:ph type="title"/>
          </p:nvPr>
        </p:nvSpPr>
        <p:spPr/>
        <p:txBody>
          <a:bodyPr/>
          <a:lstStyle/>
          <a:p>
            <a:r>
              <a:rPr lang="en-US" altLang="ja-JP" dirty="0" err="1" smtClean="0">
                <a:latin typeface="+mn-lt"/>
              </a:rPr>
              <a:t>eRHIC</a:t>
            </a:r>
            <a:r>
              <a:rPr lang="ja-JP" altLang="en-US" dirty="0" err="1" smtClean="0">
                <a:latin typeface="+mn-lt"/>
              </a:rPr>
              <a:t>の偏</a:t>
            </a:r>
            <a:r>
              <a:rPr lang="ja-JP" altLang="en-US" dirty="0" smtClean="0">
                <a:latin typeface="+mn-lt"/>
              </a:rPr>
              <a:t>極</a:t>
            </a:r>
            <a:r>
              <a:rPr lang="en-US" altLang="ja-JP" dirty="0" err="1" smtClean="0">
                <a:latin typeface="+mn-lt"/>
              </a:rPr>
              <a:t>e+p</a:t>
            </a:r>
            <a:r>
              <a:rPr lang="ja-JP" altLang="en-US" dirty="0" smtClean="0">
                <a:latin typeface="+mn-lt"/>
              </a:rPr>
              <a:t>衝突の物理</a:t>
            </a:r>
            <a:endParaRPr lang="ja-JP" altLang="en-US" dirty="0">
              <a:latin typeface="+mn-lt"/>
            </a:endParaRPr>
          </a:p>
        </p:txBody>
      </p:sp>
      <p:sp>
        <p:nvSpPr>
          <p:cNvPr id="9219" name="Rectangle 3"/>
          <p:cNvSpPr>
            <a:spLocks noGrp="1" noChangeArrowheads="1"/>
          </p:cNvSpPr>
          <p:nvPr>
            <p:ph type="body" sz="half" idx="1"/>
          </p:nvPr>
        </p:nvSpPr>
        <p:spPr>
          <a:xfrm>
            <a:off x="250825" y="836613"/>
            <a:ext cx="8642350" cy="1368251"/>
          </a:xfrm>
        </p:spPr>
        <p:txBody>
          <a:bodyPr>
            <a:normAutofit/>
          </a:bodyPr>
          <a:lstStyle/>
          <a:p>
            <a:r>
              <a:rPr lang="ja-JP" altLang="en-US" dirty="0" smtClean="0"/>
              <a:t>核子の３次元構造</a:t>
            </a:r>
            <a:endParaRPr lang="en-US" altLang="ja-JP" dirty="0" smtClean="0"/>
          </a:p>
          <a:p>
            <a:pPr lvl="1"/>
            <a:r>
              <a:rPr lang="en-US" altLang="ja-JP" dirty="0" smtClean="0"/>
              <a:t>GPD</a:t>
            </a:r>
            <a:r>
              <a:rPr lang="ja-JP" altLang="en-US" dirty="0"/>
              <a:t>（</a:t>
            </a:r>
            <a:r>
              <a:rPr lang="en-US" altLang="ja-JP" dirty="0"/>
              <a:t>Generalized Parton Distribution</a:t>
            </a:r>
            <a:r>
              <a:rPr lang="ja-JP" altLang="en-US" dirty="0"/>
              <a:t>）関数の測定</a:t>
            </a:r>
          </a:p>
          <a:p>
            <a:pPr lvl="1"/>
            <a:r>
              <a:rPr lang="ja-JP" altLang="en-US" dirty="0"/>
              <a:t>形状因子と</a:t>
            </a:r>
            <a:r>
              <a:rPr lang="en-US" altLang="ja-JP" dirty="0"/>
              <a:t>PDF</a:t>
            </a:r>
            <a:r>
              <a:rPr lang="ja-JP" altLang="en-US" dirty="0"/>
              <a:t>を包含した概念</a:t>
            </a:r>
          </a:p>
        </p:txBody>
      </p:sp>
      <p:sp>
        <p:nvSpPr>
          <p:cNvPr id="9226" name="Rectangle 10"/>
          <p:cNvSpPr>
            <a:spLocks noGrp="1" noChangeArrowheads="1"/>
          </p:cNvSpPr>
          <p:nvPr>
            <p:ph type="body" sz="half" idx="2"/>
          </p:nvPr>
        </p:nvSpPr>
        <p:spPr>
          <a:xfrm>
            <a:off x="250825" y="4221163"/>
            <a:ext cx="4826000" cy="2376487"/>
          </a:xfrm>
        </p:spPr>
        <p:txBody>
          <a:bodyPr>
            <a:normAutofit/>
          </a:bodyPr>
          <a:lstStyle/>
          <a:p>
            <a:r>
              <a:rPr lang="ja-JP" altLang="en-US" dirty="0" smtClean="0"/>
              <a:t>軌道角運動量</a:t>
            </a:r>
            <a:endParaRPr lang="en-US" altLang="ja-JP" dirty="0" smtClean="0"/>
          </a:p>
          <a:p>
            <a:pPr lvl="1"/>
            <a:r>
              <a:rPr lang="en-US" altLang="ja-JP" dirty="0" err="1" smtClean="0"/>
              <a:t>Ji</a:t>
            </a:r>
            <a:r>
              <a:rPr lang="ja-JP" altLang="en-US" dirty="0"/>
              <a:t>の和則から軌道角運動量の導出</a:t>
            </a:r>
          </a:p>
          <a:p>
            <a:pPr lvl="1"/>
            <a:r>
              <a:rPr lang="ja-JP" altLang="en-US" dirty="0"/>
              <a:t>核子スピンへの軌道角運動量の寄与を実験的に分離して導出する曖昧さのない手段</a:t>
            </a:r>
            <a:endParaRPr lang="ja-JP" altLang="en-US" sz="2000" dirty="0"/>
          </a:p>
        </p:txBody>
      </p:sp>
      <p:grpSp>
        <p:nvGrpSpPr>
          <p:cNvPr id="9221" name="Group 25"/>
          <p:cNvGrpSpPr>
            <a:grpSpLocks noChangeAspect="1"/>
          </p:cNvGrpSpPr>
          <p:nvPr/>
        </p:nvGrpSpPr>
        <p:grpSpPr bwMode="auto">
          <a:xfrm>
            <a:off x="4788024" y="4268613"/>
            <a:ext cx="4229100" cy="2197100"/>
            <a:chOff x="178858" y="4418542"/>
            <a:chExt cx="4697942" cy="2439458"/>
          </a:xfrm>
        </p:grpSpPr>
        <p:sp>
          <p:nvSpPr>
            <p:cNvPr id="22" name="Rectangle 10"/>
            <p:cNvSpPr>
              <a:spLocks noChangeAspect="1" noChangeArrowheads="1"/>
            </p:cNvSpPr>
            <p:nvPr/>
          </p:nvSpPr>
          <p:spPr bwMode="auto">
            <a:xfrm>
              <a:off x="178858" y="4418542"/>
              <a:ext cx="4697942" cy="243945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8D8D"/>
                  </a:solidFill>
                </a14:hiddenFill>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37931725" indent="-37474525">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kumimoji="0" lang="ja-JP" altLang="ja-JP" sz="2000" b="1">
                <a:solidFill>
                  <a:schemeClr val="tx2"/>
                </a:solidFill>
                <a:latin typeface="Comic Sans MS" panose="030F0702030302020204" pitchFamily="66" charset="0"/>
              </a:endParaRPr>
            </a:p>
          </p:txBody>
        </p:sp>
        <p:graphicFrame>
          <p:nvGraphicFramePr>
            <p:cNvPr id="9223" name="Object 7"/>
            <p:cNvGraphicFramePr>
              <a:graphicFrameLocks noChangeAspect="1"/>
            </p:cNvGraphicFramePr>
            <p:nvPr/>
          </p:nvGraphicFramePr>
          <p:xfrm>
            <a:off x="820738" y="5918200"/>
            <a:ext cx="3822700" cy="812800"/>
          </p:xfrm>
          <a:graphic>
            <a:graphicData uri="http://schemas.openxmlformats.org/presentationml/2006/ole">
              <mc:AlternateContent xmlns:mc="http://schemas.openxmlformats.org/markup-compatibility/2006">
                <mc:Choice xmlns:v="urn:schemas-microsoft-com:vml" Requires="v">
                  <p:oleObj spid="_x0000_s2107" name="Equation" r:id="rId5" imgW="3822700" imgH="812800" progId="Equation.DSMT4">
                    <p:embed/>
                  </p:oleObj>
                </mc:Choice>
                <mc:Fallback>
                  <p:oleObj name="Equation" r:id="rId5" imgW="3822700" imgH="812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0738" y="5918200"/>
                          <a:ext cx="3822700"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4" name="Object 8"/>
            <p:cNvGraphicFramePr>
              <a:graphicFrameLocks noChangeAspect="1"/>
            </p:cNvGraphicFramePr>
            <p:nvPr/>
          </p:nvGraphicFramePr>
          <p:xfrm>
            <a:off x="860425" y="5191125"/>
            <a:ext cx="2603500" cy="876300"/>
          </p:xfrm>
          <a:graphic>
            <a:graphicData uri="http://schemas.openxmlformats.org/presentationml/2006/ole">
              <mc:AlternateContent xmlns:mc="http://schemas.openxmlformats.org/markup-compatibility/2006">
                <mc:Choice xmlns:v="urn:schemas-microsoft-com:vml" Requires="v">
                  <p:oleObj spid="_x0000_s2108" name="Equation" r:id="rId7" imgW="2603500" imgH="876300" progId="Equation.DSMT4">
                    <p:embed/>
                  </p:oleObj>
                </mc:Choice>
                <mc:Fallback>
                  <p:oleObj name="Equation" r:id="rId7" imgW="2603500" imgH="8763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0425" y="5191125"/>
                          <a:ext cx="26035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5" name="Object 9"/>
            <p:cNvGraphicFramePr>
              <a:graphicFrameLocks noChangeAspect="1"/>
            </p:cNvGraphicFramePr>
            <p:nvPr/>
          </p:nvGraphicFramePr>
          <p:xfrm>
            <a:off x="354015" y="4478868"/>
            <a:ext cx="4292600" cy="876300"/>
          </p:xfrm>
          <a:graphic>
            <a:graphicData uri="http://schemas.openxmlformats.org/presentationml/2006/ole">
              <mc:AlternateContent xmlns:mc="http://schemas.openxmlformats.org/markup-compatibility/2006">
                <mc:Choice xmlns:v="urn:schemas-microsoft-com:vml" Requires="v">
                  <p:oleObj spid="_x0000_s2109" name="Equation" r:id="rId9" imgW="4292600" imgH="876300" progId="Equation.DSMT4">
                    <p:embed/>
                  </p:oleObj>
                </mc:Choice>
                <mc:Fallback>
                  <p:oleObj name="Equation" r:id="rId9" imgW="4292600" imgH="8763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4015" y="4478868"/>
                          <a:ext cx="42926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227" name="Rectangle 11"/>
          <p:cNvSpPr>
            <a:spLocks noChangeArrowheads="1"/>
          </p:cNvSpPr>
          <p:nvPr/>
        </p:nvSpPr>
        <p:spPr bwMode="auto">
          <a:xfrm>
            <a:off x="5308724" y="5708476"/>
            <a:ext cx="3529013" cy="719137"/>
          </a:xfrm>
          <a:prstGeom prst="rect">
            <a:avLst/>
          </a:prstGeom>
          <a:noFill/>
          <a:ln w="38100" algn="ctr">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228" name="Text Box 12"/>
          <p:cNvSpPr txBox="1">
            <a:spLocks noChangeArrowheads="1"/>
          </p:cNvSpPr>
          <p:nvPr/>
        </p:nvSpPr>
        <p:spPr bwMode="auto">
          <a:xfrm>
            <a:off x="6461249" y="6356176"/>
            <a:ext cx="1319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solidFill>
                  <a:srgbClr val="FF3399"/>
                </a:solidFill>
              </a:rPr>
              <a:t>Ji</a:t>
            </a:r>
            <a:r>
              <a:rPr lang="ja-JP" altLang="en-US" sz="2400">
                <a:solidFill>
                  <a:srgbClr val="FF3399"/>
                </a:solidFill>
              </a:rPr>
              <a:t>の和則</a:t>
            </a:r>
          </a:p>
        </p:txBody>
      </p:sp>
    </p:spTree>
    <p:extLst>
      <p:ext uri="{BB962C8B-B14F-4D97-AF65-F5344CB8AC3E}">
        <p14:creationId xmlns:p14="http://schemas.microsoft.com/office/powerpoint/2010/main" val="7804450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692659" y="3117937"/>
            <a:ext cx="5759661" cy="3551423"/>
          </a:xfrm>
          <a:prstGeom prst="rect">
            <a:avLst/>
          </a:prstGeom>
        </p:spPr>
      </p:pic>
      <p:sp>
        <p:nvSpPr>
          <p:cNvPr id="9" name="日付プレースホルダー 3"/>
          <p:cNvSpPr>
            <a:spLocks noGrp="1"/>
          </p:cNvSpPr>
          <p:nvPr>
            <p:ph type="dt" sz="half" idx="10"/>
          </p:nvPr>
        </p:nvSpPr>
        <p:spPr/>
        <p:txBody>
          <a:bodyPr/>
          <a:lstStyle/>
          <a:p>
            <a:r>
              <a:rPr lang="en-US" altLang="ja-JP" smtClean="0"/>
              <a:t>2013</a:t>
            </a:r>
            <a:r>
              <a:rPr lang="ja-JP" altLang="en-US" smtClean="0"/>
              <a:t>年</a:t>
            </a:r>
            <a:r>
              <a:rPr lang="en-US" altLang="ja-JP" smtClean="0"/>
              <a:t>10</a:t>
            </a:r>
            <a:r>
              <a:rPr lang="ja-JP" altLang="en-US" smtClean="0"/>
              <a:t>月</a:t>
            </a:r>
            <a:r>
              <a:rPr lang="en-US" altLang="ja-JP" smtClean="0"/>
              <a:t>25</a:t>
            </a:r>
            <a:r>
              <a:rPr lang="ja-JP" altLang="en-US" smtClean="0"/>
              <a:t>日</a:t>
            </a:r>
            <a:r>
              <a:rPr lang="en-US" altLang="ja-JP" smtClean="0"/>
              <a:t>(</a:t>
            </a:r>
            <a:r>
              <a:rPr lang="ja-JP" altLang="en-US" smtClean="0"/>
              <a:t>金</a:t>
            </a:r>
            <a:r>
              <a:rPr lang="en-US" altLang="ja-JP" smtClean="0"/>
              <a:t>)</a:t>
            </a:r>
            <a:endParaRPr lang="en-US" altLang="ja-JP"/>
          </a:p>
        </p:txBody>
      </p:sp>
      <p:sp>
        <p:nvSpPr>
          <p:cNvPr id="10" name="スライド番号プレースホルダー 5"/>
          <p:cNvSpPr>
            <a:spLocks noGrp="1"/>
          </p:cNvSpPr>
          <p:nvPr>
            <p:ph type="sldNum" sz="quarter" idx="12"/>
          </p:nvPr>
        </p:nvSpPr>
        <p:spPr/>
        <p:txBody>
          <a:bodyPr/>
          <a:lstStyle/>
          <a:p>
            <a:fld id="{49286ADD-E4BC-468B-A3FC-106A416342D3}" type="slidenum">
              <a:rPr lang="en-US" altLang="ja-JP"/>
              <a:pPr/>
              <a:t>24</a:t>
            </a:fld>
            <a:endParaRPr lang="en-US" altLang="ja-JP"/>
          </a:p>
        </p:txBody>
      </p:sp>
      <p:sp>
        <p:nvSpPr>
          <p:cNvPr id="33794" name="Rectangle 2"/>
          <p:cNvSpPr>
            <a:spLocks noGrp="1" noChangeArrowheads="1"/>
          </p:cNvSpPr>
          <p:nvPr>
            <p:ph type="title"/>
          </p:nvPr>
        </p:nvSpPr>
        <p:spPr/>
        <p:txBody>
          <a:bodyPr/>
          <a:lstStyle/>
          <a:p>
            <a:r>
              <a:rPr lang="en-US" altLang="ja-JP" dirty="0" err="1" smtClean="0">
                <a:latin typeface="+mn-lt"/>
              </a:rPr>
              <a:t>eRHIC</a:t>
            </a:r>
            <a:r>
              <a:rPr lang="ja-JP" altLang="en-US" dirty="0" err="1" smtClean="0">
                <a:latin typeface="+mn-lt"/>
              </a:rPr>
              <a:t>の偏</a:t>
            </a:r>
            <a:r>
              <a:rPr lang="ja-JP" altLang="en-US" dirty="0" smtClean="0">
                <a:latin typeface="+mn-lt"/>
              </a:rPr>
              <a:t>極</a:t>
            </a:r>
            <a:r>
              <a:rPr lang="en-US" altLang="ja-JP" dirty="0" err="1" smtClean="0">
                <a:latin typeface="+mn-lt"/>
              </a:rPr>
              <a:t>e+p</a:t>
            </a:r>
            <a:r>
              <a:rPr lang="ja-JP" altLang="en-US" dirty="0" smtClean="0">
                <a:latin typeface="+mn-lt"/>
              </a:rPr>
              <a:t>衝突の物理</a:t>
            </a:r>
            <a:endParaRPr lang="ja-JP" altLang="en-US" dirty="0">
              <a:latin typeface="+mn-lt"/>
            </a:endParaRPr>
          </a:p>
        </p:txBody>
      </p:sp>
      <p:sp>
        <p:nvSpPr>
          <p:cNvPr id="33795" name="Rectangle 3"/>
          <p:cNvSpPr>
            <a:spLocks noGrp="1" noChangeArrowheads="1"/>
          </p:cNvSpPr>
          <p:nvPr>
            <p:ph type="body" idx="1"/>
          </p:nvPr>
        </p:nvSpPr>
        <p:spPr>
          <a:xfrm>
            <a:off x="251521" y="836612"/>
            <a:ext cx="6480720" cy="4608612"/>
          </a:xfrm>
        </p:spPr>
        <p:txBody>
          <a:bodyPr>
            <a:normAutofit/>
          </a:bodyPr>
          <a:lstStyle/>
          <a:p>
            <a:r>
              <a:rPr lang="ja-JP" altLang="en-US" dirty="0" smtClean="0"/>
              <a:t>核子の３次元構造</a:t>
            </a:r>
            <a:endParaRPr lang="en-US" altLang="ja-JP" dirty="0" smtClean="0"/>
          </a:p>
          <a:p>
            <a:pPr lvl="1"/>
            <a:r>
              <a:rPr lang="en-US" altLang="ja-JP" dirty="0" smtClean="0"/>
              <a:t>Exclusive measurement: GPD</a:t>
            </a:r>
            <a:r>
              <a:rPr lang="ja-JP" altLang="en-US" dirty="0" smtClean="0"/>
              <a:t>関数の測定</a:t>
            </a:r>
            <a:endParaRPr lang="en-US" altLang="ja-JP" dirty="0" smtClean="0"/>
          </a:p>
          <a:p>
            <a:pPr lvl="2"/>
            <a:r>
              <a:rPr lang="en-US" altLang="ja-JP" dirty="0" smtClean="0"/>
              <a:t>DVCS</a:t>
            </a:r>
            <a:r>
              <a:rPr lang="ja-JP" altLang="en-US" dirty="0" smtClean="0"/>
              <a:t>（</a:t>
            </a:r>
            <a:r>
              <a:rPr lang="en-US" altLang="ja-JP" dirty="0" smtClean="0"/>
              <a:t>Deeply-Virtual Compton Scattering</a:t>
            </a:r>
            <a:r>
              <a:rPr lang="ja-JP" altLang="en-US" dirty="0" smtClean="0"/>
              <a:t>）過程</a:t>
            </a:r>
            <a:endParaRPr lang="en-US" altLang="ja-JP" dirty="0" smtClean="0"/>
          </a:p>
          <a:p>
            <a:pPr lvl="2"/>
            <a:r>
              <a:rPr lang="en-US" altLang="ja-JP" dirty="0" smtClean="0"/>
              <a:t>HEMP</a:t>
            </a:r>
            <a:r>
              <a:rPr lang="ja-JP" altLang="en-US" dirty="0" smtClean="0"/>
              <a:t>（</a:t>
            </a:r>
            <a:r>
              <a:rPr lang="en-US" altLang="ja-JP" dirty="0" smtClean="0"/>
              <a:t>Hard Exclusive Meson Production</a:t>
            </a:r>
            <a:r>
              <a:rPr lang="ja-JP" altLang="en-US" dirty="0" smtClean="0"/>
              <a:t>）過程</a:t>
            </a:r>
            <a:endParaRPr lang="en-US" altLang="ja-JP" dirty="0" smtClean="0"/>
          </a:p>
          <a:p>
            <a:pPr lvl="1"/>
            <a:r>
              <a:rPr lang="ja-JP" altLang="en-US" dirty="0" smtClean="0"/>
              <a:t>核子</a:t>
            </a:r>
            <a:r>
              <a:rPr lang="ja-JP" altLang="en-US" dirty="0"/>
              <a:t>内部のクォーク・グルーオン</a:t>
            </a:r>
            <a:r>
              <a:rPr lang="ja-JP" altLang="en-US" dirty="0" smtClean="0"/>
              <a:t>の</a:t>
            </a:r>
            <a:r>
              <a:rPr lang="ja-JP" altLang="en-US" dirty="0"/>
              <a:t>横方向</a:t>
            </a:r>
            <a:r>
              <a:rPr lang="ja-JP" altLang="en-US" dirty="0" smtClean="0"/>
              <a:t>空間</a:t>
            </a:r>
            <a:r>
              <a:rPr lang="ja-JP" altLang="en-US" dirty="0"/>
              <a:t>分布、</a:t>
            </a:r>
            <a:r>
              <a:rPr lang="en-US" altLang="ja-JP" dirty="0"/>
              <a:t>tomography</a:t>
            </a:r>
            <a:r>
              <a:rPr lang="ja-JP" altLang="en-US" dirty="0"/>
              <a:t>（断層撮影</a:t>
            </a:r>
            <a:r>
              <a:rPr lang="ja-JP" altLang="en-US" dirty="0" smtClean="0"/>
              <a:t>）</a:t>
            </a:r>
            <a:endParaRPr lang="en-US" altLang="ja-JP" dirty="0" smtClean="0"/>
          </a:p>
        </p:txBody>
      </p:sp>
      <p:pic>
        <p:nvPicPr>
          <p:cNvPr id="337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6051" y="1052736"/>
            <a:ext cx="2309974"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73353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latin typeface="+mn-lt"/>
              </a:rPr>
              <a:t>eRHIC</a:t>
            </a:r>
            <a:r>
              <a:rPr kumimoji="1" lang="ja-JP" altLang="en-US" dirty="0" smtClean="0">
                <a:latin typeface="+mn-lt"/>
              </a:rPr>
              <a:t>の</a:t>
            </a:r>
            <a:r>
              <a:rPr kumimoji="1" lang="en-US" altLang="ja-JP" dirty="0" err="1" smtClean="0">
                <a:latin typeface="+mn-lt"/>
              </a:rPr>
              <a:t>e+A</a:t>
            </a:r>
            <a:r>
              <a:rPr kumimoji="1" lang="ja-JP" altLang="en-US" dirty="0" smtClean="0">
                <a:latin typeface="+mn-lt"/>
              </a:rPr>
              <a:t>衝突の物理</a:t>
            </a:r>
            <a:endParaRPr kumimoji="1" lang="ja-JP" altLang="en-US" dirty="0">
              <a:latin typeface="+mn-lt"/>
            </a:endParaRPr>
          </a:p>
        </p:txBody>
      </p:sp>
      <p:sp>
        <p:nvSpPr>
          <p:cNvPr id="3" name="コンテンツ プレースホルダー 2"/>
          <p:cNvSpPr>
            <a:spLocks noGrp="1"/>
          </p:cNvSpPr>
          <p:nvPr>
            <p:ph idx="1"/>
          </p:nvPr>
        </p:nvSpPr>
        <p:spPr>
          <a:xfrm>
            <a:off x="628650" y="764704"/>
            <a:ext cx="5226750" cy="5760640"/>
          </a:xfrm>
        </p:spPr>
        <p:txBody>
          <a:bodyPr/>
          <a:lstStyle/>
          <a:p>
            <a:r>
              <a:rPr lang="ja-JP" altLang="en-US" dirty="0" smtClean="0"/>
              <a:t>グルーオン飽和</a:t>
            </a:r>
            <a:endParaRPr lang="en-US" altLang="ja-JP" dirty="0" smtClean="0"/>
          </a:p>
          <a:p>
            <a:pPr lvl="1"/>
            <a:r>
              <a:rPr lang="ja-JP" altLang="en-US" dirty="0" smtClean="0"/>
              <a:t>グルーオン飽和が実現すれば、グルーオンは古典的な場として振る舞うようになる</a:t>
            </a:r>
            <a:endParaRPr lang="en-US" altLang="ja-JP" dirty="0" smtClean="0"/>
          </a:p>
          <a:p>
            <a:pPr lvl="1"/>
            <a:r>
              <a:rPr lang="ja-JP" altLang="en-US" dirty="0" smtClean="0"/>
              <a:t>飽和グルーオン状態が実現しているかどうかは、原子核内での構造関数の変化などからわかる</a:t>
            </a:r>
            <a:endParaRPr lang="en-US" altLang="ja-JP" dirty="0" smtClean="0"/>
          </a:p>
          <a:p>
            <a:pPr lvl="1"/>
            <a:r>
              <a:rPr lang="ja-JP" altLang="en-US" dirty="0" smtClean="0"/>
              <a:t>飽和グルーオンのモデル</a:t>
            </a:r>
            <a:r>
              <a:rPr lang="en-US" altLang="ja-JP" dirty="0" smtClean="0"/>
              <a:t>CGC</a:t>
            </a:r>
            <a:r>
              <a:rPr lang="ja-JP" altLang="en-US" dirty="0" smtClean="0"/>
              <a:t>（</a:t>
            </a:r>
            <a:r>
              <a:rPr lang="en-US" altLang="ja-JP" dirty="0" smtClean="0"/>
              <a:t>Color Glass Condensate</a:t>
            </a:r>
            <a:r>
              <a:rPr lang="ja-JP" altLang="en-US" dirty="0" smtClean="0"/>
              <a:t>）は、この変化の精密な予言をしている</a:t>
            </a:r>
            <a:endParaRPr lang="en-US" altLang="ja-JP" dirty="0" smtClean="0"/>
          </a:p>
          <a:p>
            <a:endParaRPr lang="en-US" altLang="ja-JP" dirty="0" smtClean="0"/>
          </a:p>
          <a:p>
            <a:r>
              <a:rPr lang="ja-JP" altLang="en-US" dirty="0" smtClean="0"/>
              <a:t>原子核</a:t>
            </a:r>
            <a:r>
              <a:rPr lang="ja-JP" altLang="en-US" dirty="0"/>
              <a:t>の３次元</a:t>
            </a:r>
            <a:r>
              <a:rPr lang="ja-JP" altLang="en-US" dirty="0" smtClean="0"/>
              <a:t>構造</a:t>
            </a:r>
            <a:endParaRPr lang="en-US" altLang="ja-JP" dirty="0" smtClean="0"/>
          </a:p>
          <a:p>
            <a:pPr lvl="1"/>
            <a:r>
              <a:rPr lang="ja-JP" altLang="en-US" dirty="0" smtClean="0"/>
              <a:t>原子核内のグルーオンの３次元分布</a:t>
            </a:r>
            <a:endParaRPr lang="en-US" altLang="ja-JP" dirty="0"/>
          </a:p>
          <a:p>
            <a:endParaRPr lang="en-US" altLang="ja-JP" dirty="0" smtClean="0"/>
          </a:p>
        </p:txBody>
      </p:sp>
      <p:sp>
        <p:nvSpPr>
          <p:cNvPr id="4" name="日付プレースホルダー 3"/>
          <p:cNvSpPr>
            <a:spLocks noGrp="1"/>
          </p:cNvSpPr>
          <p:nvPr>
            <p:ph type="dt" sz="half" idx="10"/>
          </p:nvPr>
        </p:nvSpPr>
        <p:spPr/>
        <p:txBody>
          <a:bodyPr/>
          <a:lstStyle/>
          <a:p>
            <a:r>
              <a:rPr kumimoji="1" lang="en-US" altLang="ja-JP" smtClean="0"/>
              <a:t>2014</a:t>
            </a:r>
            <a:r>
              <a:rPr kumimoji="1" lang="ja-JP" altLang="en-US" smtClean="0"/>
              <a:t>年</a:t>
            </a:r>
            <a:r>
              <a:rPr kumimoji="1" lang="en-US" altLang="ja-JP" smtClean="0"/>
              <a:t>2</a:t>
            </a:r>
            <a:r>
              <a:rPr kumimoji="1" lang="ja-JP" altLang="en-US" smtClean="0"/>
              <a:t>月</a:t>
            </a:r>
            <a:r>
              <a:rPr kumimoji="1" lang="en-US" altLang="ja-JP" smtClean="0"/>
              <a:t>4</a:t>
            </a:r>
            <a:r>
              <a:rPr kumimoji="1" lang="ja-JP" altLang="en-US" smtClean="0"/>
              <a:t>日</a:t>
            </a:r>
            <a:endParaRPr kumimoji="1" lang="ja-JP" altLang="en-US"/>
          </a:p>
        </p:txBody>
      </p:sp>
      <p:sp>
        <p:nvSpPr>
          <p:cNvPr id="5" name="スライド番号プレースホルダー 4"/>
          <p:cNvSpPr>
            <a:spLocks noGrp="1"/>
          </p:cNvSpPr>
          <p:nvPr>
            <p:ph type="sldNum" sz="quarter" idx="12"/>
          </p:nvPr>
        </p:nvSpPr>
        <p:spPr/>
        <p:txBody>
          <a:bodyPr/>
          <a:lstStyle/>
          <a:p>
            <a:fld id="{A38B3158-FF8D-41B0-9FF9-D5505AA5FBAE}" type="slidenum">
              <a:rPr kumimoji="1" lang="ja-JP" altLang="en-US" smtClean="0"/>
              <a:t>25</a:t>
            </a:fld>
            <a:endParaRPr kumimoji="1" lang="ja-JP" altLang="en-US"/>
          </a:p>
        </p:txBody>
      </p:sp>
      <p:pic>
        <p:nvPicPr>
          <p:cNvPr id="6" name="図 5"/>
          <p:cNvPicPr>
            <a:picLocks noChangeAspect="1"/>
          </p:cNvPicPr>
          <p:nvPr/>
        </p:nvPicPr>
        <p:blipFill>
          <a:blip r:embed="rId2"/>
          <a:stretch>
            <a:fillRect/>
          </a:stretch>
        </p:blipFill>
        <p:spPr>
          <a:xfrm>
            <a:off x="5796136" y="836712"/>
            <a:ext cx="3262500" cy="2589667"/>
          </a:xfrm>
          <a:prstGeom prst="rect">
            <a:avLst/>
          </a:prstGeom>
        </p:spPr>
      </p:pic>
      <p:pic>
        <p:nvPicPr>
          <p:cNvPr id="7" name="図 6"/>
          <p:cNvPicPr>
            <a:picLocks noChangeAspect="1"/>
          </p:cNvPicPr>
          <p:nvPr/>
        </p:nvPicPr>
        <p:blipFill>
          <a:blip r:embed="rId3"/>
          <a:stretch>
            <a:fillRect/>
          </a:stretch>
        </p:blipFill>
        <p:spPr>
          <a:xfrm>
            <a:off x="5897738" y="3495613"/>
            <a:ext cx="3066750" cy="2453667"/>
          </a:xfrm>
          <a:prstGeom prst="rect">
            <a:avLst/>
          </a:prstGeom>
        </p:spPr>
      </p:pic>
    </p:spTree>
    <p:extLst>
      <p:ext uri="{BB962C8B-B14F-4D97-AF65-F5344CB8AC3E}">
        <p14:creationId xmlns:p14="http://schemas.microsoft.com/office/powerpoint/2010/main" val="8155523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annotat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16632"/>
            <a:ext cx="8640960" cy="6480720"/>
          </a:xfrm>
          <a:prstGeom prst="rect">
            <a:avLst/>
          </a:prstGeom>
        </p:spPr>
      </p:pic>
      <p:sp>
        <p:nvSpPr>
          <p:cNvPr id="2" name="タイトル 1"/>
          <p:cNvSpPr>
            <a:spLocks noGrp="1"/>
          </p:cNvSpPr>
          <p:nvPr>
            <p:ph type="title"/>
          </p:nvPr>
        </p:nvSpPr>
        <p:spPr/>
        <p:txBody>
          <a:bodyPr/>
          <a:lstStyle/>
          <a:p>
            <a:r>
              <a:rPr kumimoji="1" lang="en-US" altLang="ja-JP" dirty="0" err="1" smtClean="0">
                <a:latin typeface="+mn-lt"/>
              </a:rPr>
              <a:t>ePHENIX</a:t>
            </a:r>
            <a:r>
              <a:rPr kumimoji="1" lang="ja-JP" altLang="en-US" dirty="0" smtClean="0">
                <a:latin typeface="+mn-lt"/>
              </a:rPr>
              <a:t>実験</a:t>
            </a:r>
            <a:endParaRPr kumimoji="1" lang="ja-JP" altLang="en-US" dirty="0">
              <a:latin typeface="+mn-lt"/>
            </a:endParaRPr>
          </a:p>
        </p:txBody>
      </p:sp>
      <p:sp>
        <p:nvSpPr>
          <p:cNvPr id="4" name="日付プレースホルダー 3"/>
          <p:cNvSpPr>
            <a:spLocks noGrp="1"/>
          </p:cNvSpPr>
          <p:nvPr>
            <p:ph type="dt" sz="half" idx="10"/>
          </p:nvPr>
        </p:nvSpPr>
        <p:spPr/>
        <p:txBody>
          <a:bodyPr/>
          <a:lstStyle/>
          <a:p>
            <a:r>
              <a:rPr kumimoji="1" lang="en-US" altLang="ja-JP" smtClean="0"/>
              <a:t>2014</a:t>
            </a:r>
            <a:r>
              <a:rPr kumimoji="1" lang="ja-JP" altLang="en-US" smtClean="0"/>
              <a:t>年</a:t>
            </a:r>
            <a:r>
              <a:rPr kumimoji="1" lang="en-US" altLang="ja-JP" smtClean="0"/>
              <a:t>2</a:t>
            </a:r>
            <a:r>
              <a:rPr kumimoji="1" lang="ja-JP" altLang="en-US" smtClean="0"/>
              <a:t>月</a:t>
            </a:r>
            <a:r>
              <a:rPr kumimoji="1" lang="en-US" altLang="ja-JP" smtClean="0"/>
              <a:t>4</a:t>
            </a:r>
            <a:r>
              <a:rPr kumimoji="1" lang="ja-JP" altLang="en-US" smtClean="0"/>
              <a:t>日</a:t>
            </a:r>
            <a:endParaRPr kumimoji="1" lang="ja-JP" altLang="en-US"/>
          </a:p>
        </p:txBody>
      </p:sp>
      <p:sp>
        <p:nvSpPr>
          <p:cNvPr id="5" name="スライド番号プレースホルダー 4"/>
          <p:cNvSpPr>
            <a:spLocks noGrp="1"/>
          </p:cNvSpPr>
          <p:nvPr>
            <p:ph type="sldNum" sz="quarter" idx="12"/>
          </p:nvPr>
        </p:nvSpPr>
        <p:spPr/>
        <p:txBody>
          <a:bodyPr/>
          <a:lstStyle/>
          <a:p>
            <a:fld id="{A38B3158-FF8D-41B0-9FF9-D5505AA5FBAE}" type="slidenum">
              <a:rPr kumimoji="1" lang="ja-JP" altLang="en-US" smtClean="0"/>
              <a:t>26</a:t>
            </a:fld>
            <a:endParaRPr kumimoji="1" lang="ja-JP" altLang="en-US"/>
          </a:p>
        </p:txBody>
      </p:sp>
    </p:spTree>
    <p:extLst>
      <p:ext uri="{BB962C8B-B14F-4D97-AF65-F5344CB8AC3E}">
        <p14:creationId xmlns:p14="http://schemas.microsoft.com/office/powerpoint/2010/main" val="8008188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a:xfrm>
            <a:off x="628650" y="764704"/>
            <a:ext cx="8407846" cy="5760640"/>
          </a:xfrm>
        </p:spPr>
        <p:txBody>
          <a:bodyPr>
            <a:normAutofit lnSpcReduction="10000"/>
          </a:bodyPr>
          <a:lstStyle/>
          <a:p>
            <a:r>
              <a:rPr lang="ja-JP" altLang="en-US" dirty="0"/>
              <a:t>将来に対する大きな目標</a:t>
            </a:r>
            <a:endParaRPr lang="en-US" altLang="ja-JP" dirty="0"/>
          </a:p>
          <a:p>
            <a:pPr lvl="1"/>
            <a:r>
              <a:rPr lang="en-US" altLang="ja-JP" dirty="0" err="1" smtClean="0"/>
              <a:t>sPHENIX</a:t>
            </a:r>
            <a:r>
              <a:rPr lang="ja-JP" altLang="en-US" dirty="0" smtClean="0"/>
              <a:t>検出器高度化による</a:t>
            </a:r>
            <a:r>
              <a:rPr lang="en-US" altLang="ja-JP" dirty="0" smtClean="0"/>
              <a:t>PHENIX</a:t>
            </a:r>
            <a:r>
              <a:rPr lang="ja-JP" altLang="en-US" dirty="0" smtClean="0"/>
              <a:t>実験の完了</a:t>
            </a:r>
            <a:endParaRPr lang="en-US" altLang="ja-JP" dirty="0" smtClean="0"/>
          </a:p>
          <a:p>
            <a:pPr lvl="1"/>
            <a:r>
              <a:rPr lang="en-US" altLang="ja-JP" dirty="0" err="1" smtClean="0"/>
              <a:t>eRHIC</a:t>
            </a:r>
            <a:r>
              <a:rPr lang="ja-JP" altLang="en-US" dirty="0" smtClean="0"/>
              <a:t>の</a:t>
            </a:r>
            <a:r>
              <a:rPr lang="en-US" altLang="ja-JP" dirty="0" smtClean="0"/>
              <a:t>1st stage</a:t>
            </a:r>
            <a:r>
              <a:rPr lang="ja-JP" altLang="en-US" dirty="0" smtClean="0"/>
              <a:t>としての</a:t>
            </a:r>
            <a:r>
              <a:rPr lang="en-US" altLang="ja-JP" dirty="0" err="1" smtClean="0"/>
              <a:t>ePHENIX</a:t>
            </a:r>
            <a:r>
              <a:rPr lang="ja-JP" altLang="en-US" dirty="0" smtClean="0"/>
              <a:t>実験の開始</a:t>
            </a:r>
            <a:endParaRPr lang="en-US" altLang="ja-JP" dirty="0"/>
          </a:p>
          <a:p>
            <a:pPr lvl="1"/>
            <a:r>
              <a:rPr lang="ja-JP" altLang="en-US" dirty="0" smtClean="0"/>
              <a:t>クォーク・グルーオン描像による新たな核子・原子核の理解</a:t>
            </a:r>
            <a:endParaRPr lang="en-US" altLang="ja-JP" dirty="0" smtClean="0"/>
          </a:p>
          <a:p>
            <a:pPr lvl="2"/>
            <a:r>
              <a:rPr lang="ja-JP" altLang="en-US" dirty="0" smtClean="0"/>
              <a:t>グルーオン飽和</a:t>
            </a:r>
            <a:endParaRPr lang="en-US" altLang="ja-JP" dirty="0" smtClean="0"/>
          </a:p>
          <a:p>
            <a:pPr lvl="2"/>
            <a:r>
              <a:rPr lang="ja-JP" altLang="en-US" dirty="0" smtClean="0"/>
              <a:t>３次元構造</a:t>
            </a:r>
            <a:endParaRPr lang="en-US" altLang="ja-JP" dirty="0" smtClean="0"/>
          </a:p>
          <a:p>
            <a:pPr lvl="2"/>
            <a:r>
              <a:rPr lang="ja-JP" altLang="en-US" dirty="0" smtClean="0"/>
              <a:t>核子スピンの理解</a:t>
            </a:r>
            <a:endParaRPr lang="en-US" altLang="ja-JP" dirty="0"/>
          </a:p>
          <a:p>
            <a:r>
              <a:rPr lang="ja-JP" altLang="en-US" dirty="0"/>
              <a:t>当面の目標</a:t>
            </a:r>
            <a:endParaRPr lang="en-US" altLang="ja-JP" dirty="0"/>
          </a:p>
          <a:p>
            <a:pPr lvl="1"/>
            <a:r>
              <a:rPr lang="en-US" altLang="ja-JP" dirty="0" err="1" smtClean="0"/>
              <a:t>sPHENIX</a:t>
            </a:r>
            <a:r>
              <a:rPr lang="ja-JP" altLang="en-US" dirty="0" smtClean="0"/>
              <a:t>前方検出器高度化の物理</a:t>
            </a:r>
            <a:endParaRPr lang="en-US" altLang="ja-JP" dirty="0" smtClean="0"/>
          </a:p>
          <a:p>
            <a:pPr lvl="1"/>
            <a:r>
              <a:rPr lang="en-US" altLang="ja-JP" dirty="0" err="1" smtClean="0"/>
              <a:t>Sivers</a:t>
            </a:r>
            <a:r>
              <a:rPr lang="ja-JP" altLang="en-US" dirty="0" smtClean="0"/>
              <a:t>効果</a:t>
            </a:r>
            <a:r>
              <a:rPr lang="en-US" altLang="ja-JP" dirty="0" smtClean="0"/>
              <a:t>/Collins</a:t>
            </a:r>
            <a:r>
              <a:rPr lang="ja-JP" altLang="en-US" dirty="0" smtClean="0"/>
              <a:t>効果</a:t>
            </a:r>
            <a:r>
              <a:rPr lang="en-US" altLang="ja-JP" dirty="0" smtClean="0"/>
              <a:t>/higher-twist</a:t>
            </a:r>
            <a:r>
              <a:rPr lang="ja-JP" altLang="en-US" dirty="0" smtClean="0"/>
              <a:t>効果の分離・理解</a:t>
            </a:r>
            <a:endParaRPr lang="en-US" altLang="ja-JP" dirty="0"/>
          </a:p>
          <a:p>
            <a:pPr lvl="2"/>
            <a:r>
              <a:rPr lang="ja-JP" altLang="en-US" dirty="0" smtClean="0"/>
              <a:t>ジェット生成</a:t>
            </a:r>
            <a:endParaRPr lang="en-US" altLang="ja-JP" dirty="0" smtClean="0"/>
          </a:p>
          <a:p>
            <a:pPr lvl="2"/>
            <a:r>
              <a:rPr lang="ja-JP" altLang="en-US" dirty="0" smtClean="0"/>
              <a:t>光子の直接生成</a:t>
            </a:r>
            <a:endParaRPr lang="en-US" altLang="ja-JP" dirty="0" smtClean="0"/>
          </a:p>
          <a:p>
            <a:pPr lvl="1"/>
            <a:r>
              <a:rPr lang="en-US" altLang="ja-JP" dirty="0" smtClean="0"/>
              <a:t>TMD</a:t>
            </a:r>
            <a:r>
              <a:rPr lang="ja-JP" altLang="en-US" dirty="0" smtClean="0"/>
              <a:t>分布関数の</a:t>
            </a:r>
            <a:r>
              <a:rPr lang="en-US" altLang="ja-JP" dirty="0" smtClean="0"/>
              <a:t>non-universality</a:t>
            </a:r>
            <a:r>
              <a:rPr lang="ja-JP" altLang="en-US" dirty="0" smtClean="0"/>
              <a:t>の確立</a:t>
            </a:r>
            <a:endParaRPr lang="en-US" altLang="ja-JP" dirty="0"/>
          </a:p>
          <a:p>
            <a:pPr lvl="2"/>
            <a:r>
              <a:rPr lang="en-US" altLang="ja-JP" dirty="0" err="1" smtClean="0"/>
              <a:t>Drell</a:t>
            </a:r>
            <a:r>
              <a:rPr lang="en-US" altLang="ja-JP" dirty="0" smtClean="0"/>
              <a:t>-Yan</a:t>
            </a:r>
            <a:r>
              <a:rPr lang="ja-JP" altLang="en-US" dirty="0" smtClean="0"/>
              <a:t>過程</a:t>
            </a:r>
            <a:endParaRPr lang="en-US" altLang="ja-JP" dirty="0" smtClean="0"/>
          </a:p>
          <a:p>
            <a:pPr lvl="1"/>
            <a:r>
              <a:rPr lang="en-US" altLang="ja-JP" dirty="0" smtClean="0"/>
              <a:t>p</a:t>
            </a:r>
            <a:r>
              <a:rPr lang="en-US" altLang="ja-JP" dirty="0" smtClean="0">
                <a:sym typeface="Symbol" panose="05050102010706020507" pitchFamily="18" charset="2"/>
              </a:rPr>
              <a:t>+A</a:t>
            </a:r>
            <a:r>
              <a:rPr lang="ja-JP" altLang="en-US" dirty="0" smtClean="0">
                <a:sym typeface="Symbol" panose="05050102010706020507" pitchFamily="18" charset="2"/>
              </a:rPr>
              <a:t>の物理</a:t>
            </a:r>
            <a:endParaRPr lang="en-US" altLang="ja-JP" dirty="0" smtClean="0">
              <a:sym typeface="Symbol" panose="05050102010706020507" pitchFamily="18" charset="2"/>
            </a:endParaRPr>
          </a:p>
          <a:p>
            <a:pPr lvl="2"/>
            <a:r>
              <a:rPr lang="ja-JP" altLang="en-US" dirty="0" smtClean="0">
                <a:sym typeface="Symbol" panose="05050102010706020507" pitchFamily="18" charset="2"/>
              </a:rPr>
              <a:t>飽和スケールに対する感度</a:t>
            </a:r>
            <a:endParaRPr lang="en-US" altLang="ja-JP" dirty="0"/>
          </a:p>
        </p:txBody>
      </p:sp>
      <p:sp>
        <p:nvSpPr>
          <p:cNvPr id="4" name="日付プレースホルダー 3"/>
          <p:cNvSpPr>
            <a:spLocks noGrp="1"/>
          </p:cNvSpPr>
          <p:nvPr>
            <p:ph type="dt" sz="half" idx="10"/>
          </p:nvPr>
        </p:nvSpPr>
        <p:spPr/>
        <p:txBody>
          <a:bodyPr/>
          <a:lstStyle/>
          <a:p>
            <a:r>
              <a:rPr kumimoji="1" lang="en-US" altLang="ja-JP" smtClean="0"/>
              <a:t>2014</a:t>
            </a:r>
            <a:r>
              <a:rPr kumimoji="1" lang="ja-JP" altLang="en-US" smtClean="0"/>
              <a:t>年</a:t>
            </a:r>
            <a:r>
              <a:rPr kumimoji="1" lang="en-US" altLang="ja-JP" smtClean="0"/>
              <a:t>2</a:t>
            </a:r>
            <a:r>
              <a:rPr kumimoji="1" lang="ja-JP" altLang="en-US" smtClean="0"/>
              <a:t>月</a:t>
            </a:r>
            <a:r>
              <a:rPr kumimoji="1" lang="en-US" altLang="ja-JP" smtClean="0"/>
              <a:t>4</a:t>
            </a:r>
            <a:r>
              <a:rPr kumimoji="1" lang="ja-JP" altLang="en-US" smtClean="0"/>
              <a:t>日</a:t>
            </a:r>
            <a:endParaRPr kumimoji="1" lang="ja-JP" altLang="en-US"/>
          </a:p>
        </p:txBody>
      </p:sp>
      <p:sp>
        <p:nvSpPr>
          <p:cNvPr id="5" name="スライド番号プレースホルダー 4"/>
          <p:cNvSpPr>
            <a:spLocks noGrp="1"/>
          </p:cNvSpPr>
          <p:nvPr>
            <p:ph type="sldNum" sz="quarter" idx="12"/>
          </p:nvPr>
        </p:nvSpPr>
        <p:spPr/>
        <p:txBody>
          <a:bodyPr/>
          <a:lstStyle/>
          <a:p>
            <a:fld id="{A38B3158-FF8D-41B0-9FF9-D5505AA5FBAE}" type="slidenum">
              <a:rPr kumimoji="1" lang="ja-JP" altLang="en-US" smtClean="0"/>
              <a:t>27</a:t>
            </a:fld>
            <a:endParaRPr kumimoji="1" lang="ja-JP" altLang="en-US"/>
          </a:p>
        </p:txBody>
      </p:sp>
    </p:spTree>
    <p:extLst>
      <p:ext uri="{BB962C8B-B14F-4D97-AF65-F5344CB8AC3E}">
        <p14:creationId xmlns:p14="http://schemas.microsoft.com/office/powerpoint/2010/main" val="15492321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latin typeface="+mn-lt"/>
              </a:rPr>
              <a:t>BNL</a:t>
            </a:r>
            <a:r>
              <a:rPr kumimoji="1" lang="ja-JP" altLang="en-US" dirty="0" smtClean="0">
                <a:latin typeface="+mn-lt"/>
              </a:rPr>
              <a:t>の将来計画</a:t>
            </a:r>
            <a:endParaRPr kumimoji="1" lang="ja-JP" altLang="en-US" dirty="0">
              <a:latin typeface="+mn-lt"/>
            </a:endParaRPr>
          </a:p>
        </p:txBody>
      </p:sp>
      <p:sp>
        <p:nvSpPr>
          <p:cNvPr id="3" name="コンテンツ プレースホルダー 2"/>
          <p:cNvSpPr>
            <a:spLocks noGrp="1"/>
          </p:cNvSpPr>
          <p:nvPr>
            <p:ph idx="1"/>
          </p:nvPr>
        </p:nvSpPr>
        <p:spPr>
          <a:xfrm>
            <a:off x="251520" y="548680"/>
            <a:ext cx="8640960" cy="6172796"/>
          </a:xfrm>
        </p:spPr>
        <p:txBody>
          <a:bodyPr>
            <a:normAutofit fontScale="92500" lnSpcReduction="10000"/>
          </a:bodyPr>
          <a:lstStyle/>
          <a:p>
            <a:r>
              <a:rPr kumimoji="1" lang="en-US" altLang="ja-JP" dirty="0" smtClean="0"/>
              <a:t>RHIC</a:t>
            </a:r>
            <a:r>
              <a:rPr kumimoji="1" lang="ja-JP" altLang="en-US" dirty="0" smtClean="0"/>
              <a:t>から</a:t>
            </a:r>
            <a:r>
              <a:rPr kumimoji="1" lang="en-US" altLang="ja-JP" dirty="0" err="1" smtClean="0"/>
              <a:t>eRHIC</a:t>
            </a:r>
            <a:r>
              <a:rPr kumimoji="1" lang="ja-JP" altLang="en-US" dirty="0" smtClean="0"/>
              <a:t>へ</a:t>
            </a:r>
            <a:endParaRPr kumimoji="1" lang="en-US" altLang="ja-JP" dirty="0" smtClean="0"/>
          </a:p>
          <a:p>
            <a:pPr lvl="1"/>
            <a:endParaRPr kumimoji="1" lang="en-US" altLang="ja-JP" dirty="0" smtClean="0"/>
          </a:p>
          <a:p>
            <a:pPr lvl="1"/>
            <a:endParaRPr lang="en-US" altLang="ja-JP" dirty="0" smtClean="0"/>
          </a:p>
          <a:p>
            <a:pPr lvl="1"/>
            <a:endParaRPr lang="en-US" altLang="ja-JP" dirty="0"/>
          </a:p>
          <a:p>
            <a:pPr lvl="1"/>
            <a:endParaRPr kumimoji="1" lang="en-US" altLang="ja-JP" dirty="0" smtClean="0"/>
          </a:p>
          <a:p>
            <a:pPr lvl="1"/>
            <a:endParaRPr lang="en-US" altLang="ja-JP" dirty="0"/>
          </a:p>
          <a:p>
            <a:pPr lvl="1"/>
            <a:endParaRPr kumimoji="1" lang="en-US" altLang="ja-JP" dirty="0" smtClean="0"/>
          </a:p>
          <a:p>
            <a:pPr lvl="1"/>
            <a:endParaRPr lang="en-US" altLang="ja-JP" dirty="0"/>
          </a:p>
          <a:p>
            <a:pPr lvl="1"/>
            <a:endParaRPr kumimoji="1" lang="en-US" altLang="ja-JP" dirty="0" smtClean="0"/>
          </a:p>
          <a:p>
            <a:pPr lvl="1"/>
            <a:endParaRPr lang="en-US" altLang="ja-JP" dirty="0"/>
          </a:p>
          <a:p>
            <a:pPr lvl="1"/>
            <a:endParaRPr kumimoji="1" lang="en-US" altLang="ja-JP" dirty="0" smtClean="0"/>
          </a:p>
          <a:p>
            <a:pPr lvl="1"/>
            <a:endParaRPr lang="en-US" altLang="ja-JP" dirty="0" smtClean="0"/>
          </a:p>
          <a:p>
            <a:pPr lvl="1"/>
            <a:r>
              <a:rPr lang="en-US" altLang="ja-JP" dirty="0" err="1" smtClean="0"/>
              <a:t>sPHENIX</a:t>
            </a:r>
            <a:r>
              <a:rPr lang="ja-JP" altLang="en-US" dirty="0" smtClean="0"/>
              <a:t>検出器高度化</a:t>
            </a:r>
            <a:endParaRPr lang="en-US" altLang="ja-JP" dirty="0" smtClean="0"/>
          </a:p>
          <a:p>
            <a:pPr lvl="2"/>
            <a:r>
              <a:rPr lang="en-US" altLang="ja-JP" dirty="0" smtClean="0"/>
              <a:t>RHIC</a:t>
            </a:r>
            <a:r>
              <a:rPr lang="ja-JP" altLang="en-US" dirty="0" smtClean="0"/>
              <a:t>における</a:t>
            </a:r>
            <a:r>
              <a:rPr lang="en-US" altLang="ja-JP" dirty="0" smtClean="0"/>
              <a:t>PHENIX</a:t>
            </a:r>
            <a:r>
              <a:rPr lang="ja-JP" altLang="en-US" dirty="0" smtClean="0"/>
              <a:t>実験を完了させる</a:t>
            </a:r>
            <a:r>
              <a:rPr lang="en-US" altLang="ja-JP" dirty="0" smtClean="0"/>
              <a:t>: 2021-2022</a:t>
            </a:r>
          </a:p>
          <a:p>
            <a:pPr lvl="3"/>
            <a:r>
              <a:rPr lang="ja-JP" altLang="en-US" dirty="0" smtClean="0"/>
              <a:t>現在の</a:t>
            </a:r>
            <a:r>
              <a:rPr lang="en-US" altLang="ja-JP" dirty="0" smtClean="0"/>
              <a:t>PHENIX</a:t>
            </a:r>
            <a:r>
              <a:rPr lang="ja-JP" altLang="en-US" dirty="0" smtClean="0"/>
              <a:t>検出器を用いた実験は</a:t>
            </a:r>
            <a:r>
              <a:rPr lang="en-US" altLang="ja-JP" dirty="0" smtClean="0"/>
              <a:t>2016</a:t>
            </a:r>
            <a:r>
              <a:rPr lang="ja-JP" altLang="en-US" dirty="0" smtClean="0"/>
              <a:t>年まで</a:t>
            </a:r>
            <a:endParaRPr lang="en-US" altLang="ja-JP" dirty="0" smtClean="0"/>
          </a:p>
          <a:p>
            <a:pPr lvl="3"/>
            <a:r>
              <a:rPr lang="en-US" altLang="ja-JP" dirty="0" smtClean="0"/>
              <a:t>2018-2019</a:t>
            </a:r>
            <a:r>
              <a:rPr lang="ja-JP" altLang="en-US" dirty="0" smtClean="0"/>
              <a:t>の第２期重イオン衝突</a:t>
            </a:r>
            <a:r>
              <a:rPr lang="en-US" altLang="ja-JP" dirty="0" smtClean="0"/>
              <a:t>Beam Energy Scan</a:t>
            </a:r>
            <a:r>
              <a:rPr lang="ja-JP" altLang="en-US" dirty="0" smtClean="0"/>
              <a:t>（</a:t>
            </a:r>
            <a:r>
              <a:rPr lang="en-US" altLang="ja-JP" dirty="0" smtClean="0"/>
              <a:t>BES-2</a:t>
            </a:r>
            <a:r>
              <a:rPr lang="ja-JP" altLang="en-US" dirty="0" smtClean="0"/>
              <a:t>）の際に</a:t>
            </a:r>
            <a:r>
              <a:rPr lang="en-US" altLang="ja-JP" dirty="0" err="1" smtClean="0"/>
              <a:t>sPHENIX</a:t>
            </a:r>
            <a:r>
              <a:rPr lang="ja-JP" altLang="en-US" dirty="0" smtClean="0"/>
              <a:t>検出器高度化の試験運転と可能な物理（</a:t>
            </a:r>
            <a:r>
              <a:rPr lang="ja-JP" altLang="en-US" dirty="0"/>
              <a:t>テスト</a:t>
            </a:r>
            <a:r>
              <a:rPr lang="ja-JP" altLang="en-US" dirty="0" smtClean="0"/>
              <a:t>）を行う</a:t>
            </a:r>
            <a:endParaRPr lang="en-US" altLang="ja-JP" dirty="0" smtClean="0"/>
          </a:p>
          <a:p>
            <a:pPr lvl="1"/>
            <a:r>
              <a:rPr kumimoji="1" lang="en-US" altLang="ja-JP" dirty="0" err="1" smtClean="0"/>
              <a:t>ePHENIX</a:t>
            </a:r>
            <a:r>
              <a:rPr kumimoji="1" lang="ja-JP" altLang="en-US" dirty="0" smtClean="0"/>
              <a:t>実験</a:t>
            </a:r>
            <a:endParaRPr kumimoji="1" lang="en-US" altLang="ja-JP" dirty="0" smtClean="0"/>
          </a:p>
          <a:p>
            <a:pPr lvl="2"/>
            <a:r>
              <a:rPr kumimoji="1" lang="en-US" altLang="ja-JP" dirty="0" err="1" smtClean="0"/>
              <a:t>eRHIC</a:t>
            </a:r>
            <a:r>
              <a:rPr lang="ja-JP" altLang="en-US" dirty="0" smtClean="0"/>
              <a:t>の</a:t>
            </a:r>
            <a:r>
              <a:rPr lang="en-US" altLang="ja-JP" dirty="0" smtClean="0"/>
              <a:t>1st stage</a:t>
            </a:r>
            <a:r>
              <a:rPr lang="ja-JP" altLang="en-US" dirty="0" smtClean="0"/>
              <a:t>として</a:t>
            </a:r>
            <a:r>
              <a:rPr lang="en-US" altLang="ja-JP" dirty="0" err="1" smtClean="0"/>
              <a:t>ePHENIX</a:t>
            </a:r>
            <a:r>
              <a:rPr lang="ja-JP" altLang="en-US" dirty="0" smtClean="0"/>
              <a:t>実験を開始する（</a:t>
            </a:r>
            <a:r>
              <a:rPr lang="en-US" altLang="ja-JP" dirty="0" smtClean="0"/>
              <a:t>2025-</a:t>
            </a:r>
            <a:r>
              <a:rPr lang="ja-JP" altLang="en-US" dirty="0" smtClean="0"/>
              <a:t>）</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2014</a:t>
            </a:r>
            <a:r>
              <a:rPr kumimoji="1" lang="ja-JP" altLang="en-US" smtClean="0"/>
              <a:t>年</a:t>
            </a:r>
            <a:r>
              <a:rPr kumimoji="1" lang="en-US" altLang="ja-JP" smtClean="0"/>
              <a:t>2</a:t>
            </a:r>
            <a:r>
              <a:rPr kumimoji="1" lang="ja-JP" altLang="en-US" smtClean="0"/>
              <a:t>月</a:t>
            </a:r>
            <a:r>
              <a:rPr kumimoji="1" lang="en-US" altLang="ja-JP" smtClean="0"/>
              <a:t>4</a:t>
            </a:r>
            <a:r>
              <a:rPr kumimoji="1" lang="ja-JP" altLang="en-US" smtClean="0"/>
              <a:t>日</a:t>
            </a:r>
            <a:endParaRPr kumimoji="1" lang="ja-JP" altLang="en-US"/>
          </a:p>
        </p:txBody>
      </p:sp>
      <p:sp>
        <p:nvSpPr>
          <p:cNvPr id="5" name="スライド番号プレースホルダー 4"/>
          <p:cNvSpPr>
            <a:spLocks noGrp="1"/>
          </p:cNvSpPr>
          <p:nvPr>
            <p:ph type="sldNum" sz="quarter" idx="12"/>
          </p:nvPr>
        </p:nvSpPr>
        <p:spPr/>
        <p:txBody>
          <a:bodyPr/>
          <a:lstStyle/>
          <a:p>
            <a:fld id="{A38B3158-FF8D-41B0-9FF9-D5505AA5FBAE}" type="slidenum">
              <a:rPr kumimoji="1" lang="ja-JP" altLang="en-US" smtClean="0"/>
              <a:t>3</a:t>
            </a:fld>
            <a:endParaRPr kumimoji="1" lang="ja-JP" altLang="en-US"/>
          </a:p>
        </p:txBody>
      </p:sp>
      <p:pic>
        <p:nvPicPr>
          <p:cNvPr id="6" name="Picture 4" descr="Untitled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980728"/>
            <a:ext cx="8763000" cy="3616566"/>
          </a:xfrm>
          <a:prstGeom prst="rect">
            <a:avLst/>
          </a:prstGeom>
        </p:spPr>
      </p:pic>
    </p:spTree>
    <p:extLst>
      <p:ext uri="{BB962C8B-B14F-4D97-AF65-F5344CB8AC3E}">
        <p14:creationId xmlns:p14="http://schemas.microsoft.com/office/powerpoint/2010/main" val="17814034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latin typeface="+mn-lt"/>
              </a:rPr>
              <a:t>sPHENIX</a:t>
            </a:r>
            <a:r>
              <a:rPr kumimoji="1" lang="ja-JP" altLang="en-US" dirty="0" smtClean="0">
                <a:latin typeface="+mn-lt"/>
              </a:rPr>
              <a:t>～</a:t>
            </a:r>
            <a:r>
              <a:rPr kumimoji="1" lang="en-US" altLang="ja-JP" dirty="0" err="1" smtClean="0">
                <a:latin typeface="+mn-lt"/>
              </a:rPr>
              <a:t>ePHENIX</a:t>
            </a:r>
            <a:r>
              <a:rPr kumimoji="1" lang="en-US" altLang="ja-JP" dirty="0" smtClean="0">
                <a:latin typeface="+mn-lt"/>
              </a:rPr>
              <a:t>/</a:t>
            </a:r>
            <a:r>
              <a:rPr lang="en-US" altLang="ja-JP" dirty="0" err="1" smtClean="0">
                <a:latin typeface="+mn-lt"/>
              </a:rPr>
              <a:t>eRHIC</a:t>
            </a:r>
            <a:endParaRPr kumimoji="1" lang="ja-JP" altLang="en-US" dirty="0">
              <a:latin typeface="+mn-lt"/>
            </a:endParaRPr>
          </a:p>
        </p:txBody>
      </p:sp>
      <p:sp>
        <p:nvSpPr>
          <p:cNvPr id="3" name="コンテンツ プレースホルダー 2"/>
          <p:cNvSpPr>
            <a:spLocks noGrp="1"/>
          </p:cNvSpPr>
          <p:nvPr>
            <p:ph idx="1"/>
          </p:nvPr>
        </p:nvSpPr>
        <p:spPr>
          <a:xfrm>
            <a:off x="251520" y="764704"/>
            <a:ext cx="4320480" cy="5760640"/>
          </a:xfrm>
        </p:spPr>
        <p:txBody>
          <a:bodyPr>
            <a:normAutofit/>
          </a:bodyPr>
          <a:lstStyle/>
          <a:p>
            <a:r>
              <a:rPr kumimoji="1" lang="en-US" altLang="ja-JP" dirty="0" err="1" smtClean="0"/>
              <a:t>sPHENIX</a:t>
            </a:r>
            <a:r>
              <a:rPr kumimoji="1" lang="ja-JP" altLang="en-US" dirty="0" smtClean="0"/>
              <a:t>検出器高度化</a:t>
            </a:r>
            <a:endParaRPr kumimoji="1" lang="en-US" altLang="ja-JP" dirty="0" smtClean="0"/>
          </a:p>
          <a:p>
            <a:pPr lvl="1"/>
            <a:r>
              <a:rPr lang="ja-JP" altLang="en-US" dirty="0" smtClean="0"/>
              <a:t>バレル検出器</a:t>
            </a:r>
            <a:endParaRPr lang="en-US" altLang="ja-JP" dirty="0" smtClean="0"/>
          </a:p>
          <a:p>
            <a:pPr lvl="2"/>
            <a:r>
              <a:rPr lang="ja-JP" altLang="en-US" dirty="0"/>
              <a:t>電磁＋ハドロンカロリメータ</a:t>
            </a:r>
            <a:endParaRPr lang="en-US" altLang="ja-JP" dirty="0"/>
          </a:p>
          <a:p>
            <a:pPr lvl="2"/>
            <a:r>
              <a:rPr lang="ja-JP" altLang="en-US" dirty="0" smtClean="0"/>
              <a:t>飛跡検出器（</a:t>
            </a:r>
            <a:r>
              <a:rPr lang="en-US" altLang="ja-JP" dirty="0" smtClean="0"/>
              <a:t>TPC</a:t>
            </a:r>
            <a:r>
              <a:rPr lang="ja-JP" altLang="en-US" dirty="0" smtClean="0"/>
              <a:t>）</a:t>
            </a:r>
            <a:endParaRPr lang="en-US" altLang="ja-JP" dirty="0" smtClean="0"/>
          </a:p>
          <a:p>
            <a:pPr lvl="2"/>
            <a:r>
              <a:rPr lang="ja-JP" altLang="en-US" dirty="0" smtClean="0"/>
              <a:t>粒子識別（</a:t>
            </a:r>
            <a:r>
              <a:rPr lang="en-US" altLang="ja-JP" dirty="0" smtClean="0"/>
              <a:t>Babar DIRC?</a:t>
            </a:r>
            <a:r>
              <a:rPr lang="ja-JP" altLang="en-US" dirty="0" smtClean="0"/>
              <a:t>）</a:t>
            </a:r>
            <a:endParaRPr lang="en-US" altLang="ja-JP" dirty="0" smtClean="0"/>
          </a:p>
          <a:p>
            <a:pPr lvl="1"/>
            <a:r>
              <a:rPr lang="ja-JP" altLang="en-US" dirty="0" smtClean="0"/>
              <a:t>前方検出器</a:t>
            </a:r>
            <a:endParaRPr lang="en-US" altLang="ja-JP" dirty="0" smtClean="0"/>
          </a:p>
          <a:p>
            <a:pPr lvl="2"/>
            <a:r>
              <a:rPr lang="ja-JP" altLang="en-US" dirty="0"/>
              <a:t>電磁＋ハドロンカロリメータ</a:t>
            </a:r>
            <a:endParaRPr lang="en-US" altLang="ja-JP" dirty="0"/>
          </a:p>
          <a:p>
            <a:pPr lvl="2"/>
            <a:r>
              <a:rPr lang="ja-JP" altLang="en-US" dirty="0" smtClean="0"/>
              <a:t>飛跡検出器（</a:t>
            </a:r>
            <a:r>
              <a:rPr lang="en-US" altLang="ja-JP" dirty="0" smtClean="0"/>
              <a:t>GEM</a:t>
            </a:r>
            <a:r>
              <a:rPr lang="ja-JP" altLang="en-US" dirty="0" smtClean="0"/>
              <a:t>）</a:t>
            </a:r>
            <a:endParaRPr lang="en-US" altLang="ja-JP" dirty="0" smtClean="0"/>
          </a:p>
          <a:p>
            <a:pPr lvl="2"/>
            <a:r>
              <a:rPr lang="ja-JP" altLang="en-US" dirty="0" smtClean="0"/>
              <a:t>粒子</a:t>
            </a:r>
            <a:r>
              <a:rPr lang="ja-JP" altLang="en-US" dirty="0"/>
              <a:t>識別（</a:t>
            </a:r>
            <a:r>
              <a:rPr lang="en-US" altLang="ja-JP" dirty="0" err="1"/>
              <a:t>RICH+Aerogel</a:t>
            </a:r>
            <a:r>
              <a:rPr lang="ja-JP" altLang="en-US" dirty="0"/>
              <a:t>）</a:t>
            </a:r>
            <a:endParaRPr lang="en-US" altLang="ja-JP" dirty="0"/>
          </a:p>
          <a:p>
            <a:r>
              <a:rPr kumimoji="1" lang="en-US" altLang="ja-JP" dirty="0" err="1" smtClean="0"/>
              <a:t>ePHENIX</a:t>
            </a:r>
            <a:r>
              <a:rPr kumimoji="1" lang="ja-JP" altLang="en-US" dirty="0" smtClean="0"/>
              <a:t>実験</a:t>
            </a:r>
            <a:endParaRPr kumimoji="1" lang="en-US" altLang="ja-JP" dirty="0" smtClean="0"/>
          </a:p>
          <a:p>
            <a:pPr lvl="1"/>
            <a:r>
              <a:rPr lang="ja-JP" altLang="en-US" dirty="0" smtClean="0"/>
              <a:t>ハドロンビーム方向の検出器は</a:t>
            </a:r>
            <a:r>
              <a:rPr lang="en-US" altLang="ja-JP" dirty="0" err="1" smtClean="0"/>
              <a:t>sPHENIX</a:t>
            </a:r>
            <a:r>
              <a:rPr lang="ja-JP" altLang="en-US" dirty="0" smtClean="0"/>
              <a:t>前方検出器</a:t>
            </a:r>
            <a:endParaRPr kumimoji="1" lang="en-US" altLang="ja-JP" dirty="0" smtClean="0"/>
          </a:p>
          <a:p>
            <a:pPr lvl="1"/>
            <a:r>
              <a:rPr lang="ja-JP" altLang="en-US" dirty="0" smtClean="0"/>
              <a:t>電子ビーム方向の検出器</a:t>
            </a:r>
            <a:endParaRPr lang="en-US" altLang="ja-JP" dirty="0" smtClean="0"/>
          </a:p>
          <a:p>
            <a:pPr lvl="2"/>
            <a:r>
              <a:rPr lang="ja-JP" altLang="en-US" dirty="0" smtClean="0"/>
              <a:t>電磁カロリメータ</a:t>
            </a:r>
            <a:endParaRPr lang="en-US" altLang="ja-JP" dirty="0" smtClean="0"/>
          </a:p>
          <a:p>
            <a:pPr lvl="2"/>
            <a:r>
              <a:rPr lang="ja-JP" altLang="en-US" dirty="0" smtClean="0"/>
              <a:t>飛跡検出器</a:t>
            </a:r>
            <a:endParaRPr lang="en-US" altLang="ja-JP" dirty="0" smtClean="0"/>
          </a:p>
        </p:txBody>
      </p:sp>
      <p:sp>
        <p:nvSpPr>
          <p:cNvPr id="4" name="日付プレースホルダー 3"/>
          <p:cNvSpPr>
            <a:spLocks noGrp="1"/>
          </p:cNvSpPr>
          <p:nvPr>
            <p:ph type="dt" sz="half" idx="10"/>
          </p:nvPr>
        </p:nvSpPr>
        <p:spPr/>
        <p:txBody>
          <a:bodyPr/>
          <a:lstStyle/>
          <a:p>
            <a:r>
              <a:rPr kumimoji="1" lang="en-US" altLang="ja-JP" smtClean="0"/>
              <a:t>2014</a:t>
            </a:r>
            <a:r>
              <a:rPr kumimoji="1" lang="ja-JP" altLang="en-US" smtClean="0"/>
              <a:t>年</a:t>
            </a:r>
            <a:r>
              <a:rPr kumimoji="1" lang="en-US" altLang="ja-JP" smtClean="0"/>
              <a:t>2</a:t>
            </a:r>
            <a:r>
              <a:rPr kumimoji="1" lang="ja-JP" altLang="en-US" smtClean="0"/>
              <a:t>月</a:t>
            </a:r>
            <a:r>
              <a:rPr kumimoji="1" lang="en-US" altLang="ja-JP" smtClean="0"/>
              <a:t>4</a:t>
            </a:r>
            <a:r>
              <a:rPr kumimoji="1" lang="ja-JP" altLang="en-US" smtClean="0"/>
              <a:t>日</a:t>
            </a:r>
            <a:endParaRPr kumimoji="1" lang="ja-JP" altLang="en-US"/>
          </a:p>
        </p:txBody>
      </p:sp>
      <p:sp>
        <p:nvSpPr>
          <p:cNvPr id="5" name="スライド番号プレースホルダー 4"/>
          <p:cNvSpPr>
            <a:spLocks noGrp="1"/>
          </p:cNvSpPr>
          <p:nvPr>
            <p:ph type="sldNum" sz="quarter" idx="12"/>
          </p:nvPr>
        </p:nvSpPr>
        <p:spPr/>
        <p:txBody>
          <a:bodyPr/>
          <a:lstStyle/>
          <a:p>
            <a:fld id="{A38B3158-FF8D-41B0-9FF9-D5505AA5FBAE}" type="slidenum">
              <a:rPr kumimoji="1" lang="ja-JP" altLang="en-US" smtClean="0"/>
              <a:t>4</a:t>
            </a:fld>
            <a:endParaRPr kumimoji="1" lang="ja-JP" altLang="en-US" dirty="0"/>
          </a:p>
        </p:txBody>
      </p:sp>
      <p:pic>
        <p:nvPicPr>
          <p:cNvPr id="6" name="図 5"/>
          <p:cNvPicPr>
            <a:picLocks noChangeAspect="1"/>
          </p:cNvPicPr>
          <p:nvPr/>
        </p:nvPicPr>
        <p:blipFill>
          <a:blip r:embed="rId2"/>
          <a:stretch>
            <a:fillRect/>
          </a:stretch>
        </p:blipFill>
        <p:spPr>
          <a:xfrm>
            <a:off x="4716016" y="795918"/>
            <a:ext cx="4320480" cy="5266164"/>
          </a:xfrm>
          <a:prstGeom prst="rect">
            <a:avLst/>
          </a:prstGeom>
        </p:spPr>
      </p:pic>
    </p:spTree>
    <p:extLst>
      <p:ext uri="{BB962C8B-B14F-4D97-AF65-F5344CB8AC3E}">
        <p14:creationId xmlns:p14="http://schemas.microsoft.com/office/powerpoint/2010/main" val="6294531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latin typeface="+mn-lt"/>
              </a:rPr>
              <a:t>sPHENIX</a:t>
            </a:r>
            <a:r>
              <a:rPr kumimoji="1" lang="ja-JP" altLang="en-US" dirty="0" smtClean="0">
                <a:latin typeface="+mn-lt"/>
              </a:rPr>
              <a:t>の物理</a:t>
            </a:r>
            <a:endParaRPr kumimoji="1" lang="ja-JP" altLang="en-US" dirty="0">
              <a:latin typeface="+mn-lt"/>
            </a:endParaRPr>
          </a:p>
        </p:txBody>
      </p:sp>
      <p:sp>
        <p:nvSpPr>
          <p:cNvPr id="3" name="コンテンツ プレースホルダー 2"/>
          <p:cNvSpPr>
            <a:spLocks noGrp="1"/>
          </p:cNvSpPr>
          <p:nvPr>
            <p:ph idx="1"/>
          </p:nvPr>
        </p:nvSpPr>
        <p:spPr>
          <a:xfrm>
            <a:off x="251520" y="764704"/>
            <a:ext cx="4320480" cy="5760640"/>
          </a:xfrm>
        </p:spPr>
        <p:txBody>
          <a:bodyPr>
            <a:normAutofit fontScale="85000" lnSpcReduction="10000"/>
          </a:bodyPr>
          <a:lstStyle/>
          <a:p>
            <a:r>
              <a:rPr kumimoji="1" lang="en-US" altLang="ja-JP" dirty="0" smtClean="0"/>
              <a:t>RHIC</a:t>
            </a:r>
            <a:r>
              <a:rPr lang="ja-JP" altLang="en-US" dirty="0" smtClean="0"/>
              <a:t>における</a:t>
            </a:r>
            <a:r>
              <a:rPr lang="en-US" altLang="ja-JP" dirty="0" smtClean="0"/>
              <a:t>QGP</a:t>
            </a:r>
            <a:r>
              <a:rPr lang="ja-JP" altLang="en-US" dirty="0" smtClean="0"/>
              <a:t>研究、偏極研究の完了</a:t>
            </a:r>
            <a:endParaRPr lang="en-US" altLang="ja-JP" dirty="0" smtClean="0"/>
          </a:p>
          <a:p>
            <a:pPr lvl="1"/>
            <a:r>
              <a:rPr lang="en-US" altLang="ja-JP" dirty="0"/>
              <a:t>2013</a:t>
            </a:r>
            <a:r>
              <a:rPr lang="ja-JP" altLang="en-US" dirty="0"/>
              <a:t>年</a:t>
            </a:r>
            <a:r>
              <a:rPr lang="en-US" altLang="ja-JP" dirty="0"/>
              <a:t>9</a:t>
            </a:r>
            <a:r>
              <a:rPr lang="ja-JP" altLang="en-US" dirty="0"/>
              <a:t>月、米</a:t>
            </a:r>
            <a:r>
              <a:rPr lang="en-US" altLang="ja-JP" dirty="0"/>
              <a:t>DOE</a:t>
            </a:r>
            <a:r>
              <a:rPr lang="ja-JP" altLang="en-US" dirty="0"/>
              <a:t>に提案書を正式に</a:t>
            </a:r>
            <a:r>
              <a:rPr lang="ja-JP" altLang="en-US" dirty="0" smtClean="0"/>
              <a:t>提出</a:t>
            </a:r>
            <a:endParaRPr lang="en-US" altLang="ja-JP" dirty="0" smtClean="0"/>
          </a:p>
          <a:p>
            <a:pPr lvl="1"/>
            <a:r>
              <a:rPr lang="en-US" altLang="ja-JP" dirty="0" smtClean="0"/>
              <a:t>2014</a:t>
            </a:r>
            <a:r>
              <a:rPr lang="ja-JP" altLang="en-US" dirty="0" smtClean="0"/>
              <a:t>年、</a:t>
            </a:r>
            <a:r>
              <a:rPr lang="en-US" altLang="ja-JP" dirty="0" smtClean="0"/>
              <a:t>CD0</a:t>
            </a:r>
          </a:p>
          <a:p>
            <a:pPr lvl="1"/>
            <a:r>
              <a:rPr lang="en-US" altLang="ja-JP" dirty="0" smtClean="0"/>
              <a:t>2016-20</a:t>
            </a:r>
            <a:r>
              <a:rPr lang="ja-JP" altLang="en-US" dirty="0" smtClean="0"/>
              <a:t>年、建設</a:t>
            </a:r>
            <a:endParaRPr lang="en-US" altLang="ja-JP" dirty="0"/>
          </a:p>
          <a:p>
            <a:pPr lvl="1"/>
            <a:r>
              <a:rPr lang="en-US" altLang="ja-JP" dirty="0"/>
              <a:t>2019</a:t>
            </a:r>
            <a:r>
              <a:rPr lang="ja-JP" altLang="en-US" dirty="0" smtClean="0"/>
              <a:t>年、一部</a:t>
            </a:r>
            <a:r>
              <a:rPr lang="ja-JP" altLang="en-US" dirty="0"/>
              <a:t>装置で試験運転</a:t>
            </a:r>
            <a:endParaRPr lang="en-US" altLang="ja-JP" dirty="0"/>
          </a:p>
          <a:p>
            <a:pPr lvl="1"/>
            <a:r>
              <a:rPr lang="en-US" altLang="ja-JP" dirty="0" smtClean="0"/>
              <a:t>2021-22</a:t>
            </a:r>
            <a:r>
              <a:rPr lang="ja-JP" altLang="en-US" dirty="0" smtClean="0"/>
              <a:t>年、物理実験</a:t>
            </a:r>
            <a:endParaRPr lang="en-US" altLang="ja-JP" dirty="0" smtClean="0"/>
          </a:p>
          <a:p>
            <a:r>
              <a:rPr kumimoji="1" lang="en-US" altLang="ja-JP" dirty="0" smtClean="0"/>
              <a:t>QGP</a:t>
            </a:r>
            <a:r>
              <a:rPr kumimoji="1" lang="ja-JP" altLang="en-US" dirty="0" smtClean="0"/>
              <a:t>研究</a:t>
            </a:r>
            <a:endParaRPr kumimoji="1" lang="en-US" altLang="ja-JP" dirty="0" smtClean="0"/>
          </a:p>
          <a:p>
            <a:pPr lvl="1"/>
            <a:r>
              <a:rPr lang="ja-JP" altLang="en-US" dirty="0" smtClean="0"/>
              <a:t>超高温核物質である</a:t>
            </a:r>
            <a:r>
              <a:rPr lang="en-US" altLang="ja-JP" dirty="0" smtClean="0"/>
              <a:t>QGP</a:t>
            </a:r>
            <a:r>
              <a:rPr lang="ja-JP" altLang="en-US" dirty="0" smtClean="0"/>
              <a:t>（</a:t>
            </a:r>
            <a:r>
              <a:rPr lang="en-US" altLang="ja-JP" dirty="0" smtClean="0"/>
              <a:t>Quark Gluon Plasma</a:t>
            </a:r>
            <a:r>
              <a:rPr lang="ja-JP" altLang="en-US" dirty="0" smtClean="0"/>
              <a:t>）の性質をジェット、直接光子、重クォークの高統計測定により解明する</a:t>
            </a:r>
            <a:endParaRPr kumimoji="1" lang="en-US" altLang="ja-JP" dirty="0" smtClean="0"/>
          </a:p>
          <a:p>
            <a:r>
              <a:rPr lang="en-US" altLang="ja-JP" dirty="0" smtClean="0"/>
              <a:t>p</a:t>
            </a:r>
            <a:r>
              <a:rPr lang="en-US" altLang="ja-JP" dirty="0" smtClean="0">
                <a:sym typeface="Symbol" panose="05050102010706020507" pitchFamily="18" charset="2"/>
              </a:rPr>
              <a:t></a:t>
            </a:r>
            <a:r>
              <a:rPr lang="en-US" altLang="ja-JP" dirty="0" smtClean="0"/>
              <a:t>+p</a:t>
            </a:r>
            <a:r>
              <a:rPr lang="ja-JP" altLang="en-US" dirty="0" smtClean="0"/>
              <a:t>研究</a:t>
            </a:r>
            <a:endParaRPr lang="en-US" altLang="ja-JP" dirty="0" smtClean="0"/>
          </a:p>
          <a:p>
            <a:pPr lvl="1"/>
            <a:r>
              <a:rPr lang="ja-JP" altLang="en-US" dirty="0" smtClean="0"/>
              <a:t>横</a:t>
            </a:r>
            <a:r>
              <a:rPr lang="ja-JP" altLang="en-US" dirty="0"/>
              <a:t>偏</a:t>
            </a:r>
            <a:r>
              <a:rPr lang="ja-JP" altLang="en-US" dirty="0" smtClean="0"/>
              <a:t>極現象の解明</a:t>
            </a:r>
            <a:endParaRPr lang="en-US" altLang="ja-JP" dirty="0" smtClean="0"/>
          </a:p>
          <a:p>
            <a:pPr lvl="1"/>
            <a:r>
              <a:rPr lang="ja-JP" altLang="en-US" dirty="0" smtClean="0"/>
              <a:t>核子内部の横運動量分布とパートン間の相関</a:t>
            </a:r>
            <a:endParaRPr lang="en-US" altLang="ja-JP" dirty="0" smtClean="0"/>
          </a:p>
          <a:p>
            <a:r>
              <a:rPr kumimoji="1" lang="en-US" altLang="ja-JP" dirty="0" smtClean="0"/>
              <a:t>p</a:t>
            </a:r>
            <a:r>
              <a:rPr kumimoji="1" lang="en-US" altLang="ja-JP" dirty="0" smtClean="0">
                <a:sym typeface="Symbol" panose="05050102010706020507" pitchFamily="18" charset="2"/>
              </a:rPr>
              <a:t></a:t>
            </a:r>
            <a:r>
              <a:rPr kumimoji="1" lang="en-US" altLang="ja-JP" dirty="0" smtClean="0"/>
              <a:t>+A</a:t>
            </a:r>
            <a:r>
              <a:rPr kumimoji="1" lang="ja-JP" altLang="en-US" dirty="0" smtClean="0"/>
              <a:t>研究</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2014</a:t>
            </a:r>
            <a:r>
              <a:rPr kumimoji="1" lang="ja-JP" altLang="en-US" smtClean="0"/>
              <a:t>年</a:t>
            </a:r>
            <a:r>
              <a:rPr kumimoji="1" lang="en-US" altLang="ja-JP" smtClean="0"/>
              <a:t>2</a:t>
            </a:r>
            <a:r>
              <a:rPr kumimoji="1" lang="ja-JP" altLang="en-US" smtClean="0"/>
              <a:t>月</a:t>
            </a:r>
            <a:r>
              <a:rPr kumimoji="1" lang="en-US" altLang="ja-JP" smtClean="0"/>
              <a:t>4</a:t>
            </a:r>
            <a:r>
              <a:rPr kumimoji="1" lang="ja-JP" altLang="en-US" smtClean="0"/>
              <a:t>日</a:t>
            </a:r>
            <a:endParaRPr kumimoji="1" lang="ja-JP" altLang="en-US"/>
          </a:p>
        </p:txBody>
      </p:sp>
      <p:sp>
        <p:nvSpPr>
          <p:cNvPr id="5" name="スライド番号プレースホルダー 4"/>
          <p:cNvSpPr>
            <a:spLocks noGrp="1"/>
          </p:cNvSpPr>
          <p:nvPr>
            <p:ph type="sldNum" sz="quarter" idx="12"/>
          </p:nvPr>
        </p:nvSpPr>
        <p:spPr/>
        <p:txBody>
          <a:bodyPr/>
          <a:lstStyle/>
          <a:p>
            <a:fld id="{A38B3158-FF8D-41B0-9FF9-D5505AA5FBAE}" type="slidenum">
              <a:rPr kumimoji="1" lang="ja-JP" altLang="en-US" smtClean="0"/>
              <a:t>5</a:t>
            </a:fld>
            <a:endParaRPr kumimoji="1" lang="ja-JP" altLang="en-US"/>
          </a:p>
        </p:txBody>
      </p:sp>
      <p:pic>
        <p:nvPicPr>
          <p:cNvPr id="6" name="図 5"/>
          <p:cNvPicPr>
            <a:picLocks noChangeAspect="1"/>
          </p:cNvPicPr>
          <p:nvPr/>
        </p:nvPicPr>
        <p:blipFill>
          <a:blip r:embed="rId2"/>
          <a:stretch>
            <a:fillRect/>
          </a:stretch>
        </p:blipFill>
        <p:spPr>
          <a:xfrm>
            <a:off x="4716016" y="996395"/>
            <a:ext cx="4317064" cy="4865209"/>
          </a:xfrm>
          <a:prstGeom prst="rect">
            <a:avLst/>
          </a:prstGeom>
        </p:spPr>
      </p:pic>
    </p:spTree>
    <p:extLst>
      <p:ext uri="{BB962C8B-B14F-4D97-AF65-F5344CB8AC3E}">
        <p14:creationId xmlns:p14="http://schemas.microsoft.com/office/powerpoint/2010/main" val="2776697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latin typeface="+mn-lt"/>
              </a:rPr>
              <a:t>ePHENIX</a:t>
            </a:r>
            <a:r>
              <a:rPr kumimoji="1" lang="en-US" altLang="ja-JP" dirty="0" smtClean="0">
                <a:latin typeface="+mn-lt"/>
              </a:rPr>
              <a:t>/</a:t>
            </a:r>
            <a:r>
              <a:rPr kumimoji="1" lang="en-US" altLang="ja-JP" dirty="0" err="1" smtClean="0">
                <a:latin typeface="+mn-lt"/>
              </a:rPr>
              <a:t>eRHIC</a:t>
            </a:r>
            <a:r>
              <a:rPr kumimoji="1" lang="ja-JP" altLang="en-US" dirty="0" smtClean="0">
                <a:latin typeface="+mn-lt"/>
              </a:rPr>
              <a:t>の物理</a:t>
            </a:r>
            <a:endParaRPr kumimoji="1" lang="ja-JP" altLang="en-US" dirty="0">
              <a:latin typeface="+mn-lt"/>
            </a:endParaRPr>
          </a:p>
        </p:txBody>
      </p:sp>
      <p:sp>
        <p:nvSpPr>
          <p:cNvPr id="3" name="コンテンツ プレースホルダー 2"/>
          <p:cNvSpPr>
            <a:spLocks noGrp="1"/>
          </p:cNvSpPr>
          <p:nvPr>
            <p:ph idx="1"/>
          </p:nvPr>
        </p:nvSpPr>
        <p:spPr>
          <a:xfrm>
            <a:off x="251520" y="764704"/>
            <a:ext cx="5544616" cy="5760640"/>
          </a:xfrm>
        </p:spPr>
        <p:txBody>
          <a:bodyPr>
            <a:normAutofit lnSpcReduction="10000"/>
          </a:bodyPr>
          <a:lstStyle/>
          <a:p>
            <a:pPr marL="228600" lvl="1">
              <a:spcBef>
                <a:spcPts val="1000"/>
              </a:spcBef>
            </a:pPr>
            <a:r>
              <a:rPr lang="en-US" altLang="ja-JP" sz="2800" dirty="0" err="1"/>
              <a:t>eRHIC</a:t>
            </a:r>
            <a:r>
              <a:rPr lang="ja-JP" altLang="en-US" sz="2800" dirty="0"/>
              <a:t>の</a:t>
            </a:r>
            <a:r>
              <a:rPr lang="en-US" altLang="ja-JP" sz="2800" dirty="0"/>
              <a:t>1st stage</a:t>
            </a:r>
            <a:r>
              <a:rPr lang="ja-JP" altLang="en-US" sz="2800" dirty="0"/>
              <a:t>としての</a:t>
            </a:r>
            <a:r>
              <a:rPr lang="en-US" altLang="ja-JP" sz="2800" dirty="0" err="1" smtClean="0"/>
              <a:t>ePHENIX</a:t>
            </a:r>
            <a:r>
              <a:rPr lang="ja-JP" altLang="en-US" sz="2800" dirty="0" smtClean="0"/>
              <a:t>実験</a:t>
            </a:r>
            <a:endParaRPr lang="en-US" altLang="ja-JP" sz="2800" dirty="0" smtClean="0"/>
          </a:p>
          <a:p>
            <a:pPr lvl="1"/>
            <a:r>
              <a:rPr lang="en-US" altLang="ja-JP" dirty="0" smtClean="0"/>
              <a:t>2022-24</a:t>
            </a:r>
            <a:r>
              <a:rPr lang="ja-JP" altLang="en-US" dirty="0" smtClean="0"/>
              <a:t>年、建設</a:t>
            </a:r>
            <a:endParaRPr lang="en-US" altLang="ja-JP" dirty="0"/>
          </a:p>
          <a:p>
            <a:pPr lvl="1"/>
            <a:r>
              <a:rPr lang="en-US" altLang="ja-JP" dirty="0" smtClean="0"/>
              <a:t>2025</a:t>
            </a:r>
            <a:r>
              <a:rPr lang="ja-JP" altLang="en-US" dirty="0" smtClean="0"/>
              <a:t>年、物理実験を開始</a:t>
            </a:r>
            <a:endParaRPr lang="en-US" altLang="ja-JP" dirty="0" smtClean="0"/>
          </a:p>
          <a:p>
            <a:r>
              <a:rPr lang="ja-JP" altLang="en-US" dirty="0" smtClean="0"/>
              <a:t>グルーオン飽和</a:t>
            </a:r>
            <a:endParaRPr kumimoji="1" lang="en-US" altLang="ja-JP" dirty="0" smtClean="0"/>
          </a:p>
          <a:p>
            <a:pPr lvl="1"/>
            <a:r>
              <a:rPr kumimoji="1" lang="en-US" altLang="ja-JP" dirty="0" smtClean="0"/>
              <a:t>Small-x</a:t>
            </a:r>
            <a:r>
              <a:rPr lang="ja-JP" altLang="en-US" dirty="0" smtClean="0"/>
              <a:t>における</a:t>
            </a:r>
            <a:r>
              <a:rPr kumimoji="1" lang="ja-JP" altLang="en-US" dirty="0" smtClean="0"/>
              <a:t>グルーオンの古典場としての振舞い</a:t>
            </a:r>
            <a:endParaRPr kumimoji="1" lang="en-US" altLang="ja-JP" dirty="0" smtClean="0"/>
          </a:p>
          <a:p>
            <a:pPr lvl="1"/>
            <a:r>
              <a:rPr lang="en-US" altLang="ja-JP" dirty="0" smtClean="0"/>
              <a:t>CGC</a:t>
            </a:r>
            <a:r>
              <a:rPr lang="ja-JP" altLang="en-US" dirty="0"/>
              <a:t>（</a:t>
            </a:r>
            <a:r>
              <a:rPr lang="en-US" altLang="ja-JP" dirty="0" smtClean="0"/>
              <a:t>Color Glass Condensate</a:t>
            </a:r>
            <a:r>
              <a:rPr lang="ja-JP" altLang="en-US" dirty="0" smtClean="0"/>
              <a:t>）の精密テスト</a:t>
            </a:r>
            <a:endParaRPr kumimoji="1" lang="en-US" altLang="ja-JP" dirty="0" smtClean="0"/>
          </a:p>
          <a:p>
            <a:r>
              <a:rPr lang="ja-JP" altLang="en-US" dirty="0" smtClean="0"/>
              <a:t>核子・原子核の３次元構造</a:t>
            </a:r>
            <a:endParaRPr lang="en-US" altLang="ja-JP" dirty="0" smtClean="0"/>
          </a:p>
          <a:p>
            <a:pPr lvl="1"/>
            <a:r>
              <a:rPr kumimoji="1" lang="ja-JP" altLang="en-US" dirty="0" smtClean="0"/>
              <a:t>グルーオンの３次元分布</a:t>
            </a:r>
            <a:endParaRPr kumimoji="1" lang="en-US" altLang="ja-JP" dirty="0" smtClean="0"/>
          </a:p>
          <a:p>
            <a:r>
              <a:rPr lang="ja-JP" altLang="en-US" dirty="0" smtClean="0"/>
              <a:t>グルーオンによる新たな核子・原子核の理解</a:t>
            </a:r>
            <a:endParaRPr lang="en-US" altLang="ja-JP" dirty="0" smtClean="0"/>
          </a:p>
          <a:p>
            <a:pPr lvl="1"/>
            <a:r>
              <a:rPr kumimoji="1" lang="en-US" altLang="ja-JP" dirty="0" smtClean="0"/>
              <a:t>QGP</a:t>
            </a:r>
            <a:r>
              <a:rPr kumimoji="1" lang="ja-JP" altLang="en-US" dirty="0" smtClean="0"/>
              <a:t>や</a:t>
            </a:r>
            <a:r>
              <a:rPr lang="ja-JP" altLang="en-US" dirty="0" smtClean="0"/>
              <a:t>高エネルギー衝突の始状態</a:t>
            </a:r>
            <a:endParaRPr lang="en-US" altLang="ja-JP" dirty="0" smtClean="0"/>
          </a:p>
          <a:p>
            <a:pPr lvl="1"/>
            <a:r>
              <a:rPr kumimoji="1" lang="ja-JP" altLang="en-US" dirty="0" smtClean="0"/>
              <a:t>核子スピンの理解</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2014</a:t>
            </a:r>
            <a:r>
              <a:rPr kumimoji="1" lang="ja-JP" altLang="en-US" smtClean="0"/>
              <a:t>年</a:t>
            </a:r>
            <a:r>
              <a:rPr kumimoji="1" lang="en-US" altLang="ja-JP" smtClean="0"/>
              <a:t>2</a:t>
            </a:r>
            <a:r>
              <a:rPr kumimoji="1" lang="ja-JP" altLang="en-US" smtClean="0"/>
              <a:t>月</a:t>
            </a:r>
            <a:r>
              <a:rPr kumimoji="1" lang="en-US" altLang="ja-JP" smtClean="0"/>
              <a:t>4</a:t>
            </a:r>
            <a:r>
              <a:rPr kumimoji="1" lang="ja-JP" altLang="en-US" smtClean="0"/>
              <a:t>日</a:t>
            </a:r>
            <a:endParaRPr kumimoji="1" lang="ja-JP" altLang="en-US"/>
          </a:p>
        </p:txBody>
      </p:sp>
      <p:sp>
        <p:nvSpPr>
          <p:cNvPr id="5" name="スライド番号プレースホルダー 4"/>
          <p:cNvSpPr>
            <a:spLocks noGrp="1"/>
          </p:cNvSpPr>
          <p:nvPr>
            <p:ph type="sldNum" sz="quarter" idx="12"/>
          </p:nvPr>
        </p:nvSpPr>
        <p:spPr/>
        <p:txBody>
          <a:bodyPr/>
          <a:lstStyle/>
          <a:p>
            <a:fld id="{A38B3158-FF8D-41B0-9FF9-D5505AA5FBAE}" type="slidenum">
              <a:rPr kumimoji="1" lang="ja-JP" altLang="en-US" smtClean="0"/>
              <a:t>6</a:t>
            </a:fld>
            <a:endParaRPr kumimoji="1" lang="ja-JP" altLang="en-US"/>
          </a:p>
        </p:txBody>
      </p:sp>
      <p:pic>
        <p:nvPicPr>
          <p:cNvPr id="6" name="図 5"/>
          <p:cNvPicPr>
            <a:picLocks noChangeAspect="1"/>
          </p:cNvPicPr>
          <p:nvPr/>
        </p:nvPicPr>
        <p:blipFill>
          <a:blip r:embed="rId2"/>
          <a:stretch>
            <a:fillRect/>
          </a:stretch>
        </p:blipFill>
        <p:spPr>
          <a:xfrm>
            <a:off x="5724128" y="1271381"/>
            <a:ext cx="3262500" cy="2589667"/>
          </a:xfrm>
          <a:prstGeom prst="rect">
            <a:avLst/>
          </a:prstGeom>
        </p:spPr>
      </p:pic>
      <p:pic>
        <p:nvPicPr>
          <p:cNvPr id="7" name="図 6"/>
          <p:cNvPicPr>
            <a:picLocks noChangeAspect="1"/>
          </p:cNvPicPr>
          <p:nvPr/>
        </p:nvPicPr>
        <p:blipFill>
          <a:blip r:embed="rId3"/>
          <a:stretch>
            <a:fillRect/>
          </a:stretch>
        </p:blipFill>
        <p:spPr>
          <a:xfrm>
            <a:off x="6222070" y="4142574"/>
            <a:ext cx="2266616" cy="2166746"/>
          </a:xfrm>
          <a:prstGeom prst="rect">
            <a:avLst/>
          </a:prstGeom>
        </p:spPr>
      </p:pic>
    </p:spTree>
    <p:extLst>
      <p:ext uri="{BB962C8B-B14F-4D97-AF65-F5344CB8AC3E}">
        <p14:creationId xmlns:p14="http://schemas.microsoft.com/office/powerpoint/2010/main" val="14393581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スピンパズル</a:t>
            </a:r>
            <a:r>
              <a:rPr lang="ja-JP" altLang="en-US" dirty="0"/>
              <a:t>と</a:t>
            </a:r>
            <a:r>
              <a:rPr kumimoji="1" lang="ja-JP" altLang="en-US" dirty="0" smtClean="0"/>
              <a:t>核子構造の研究</a:t>
            </a:r>
            <a:endParaRPr kumimoji="1" lang="ja-JP" altLang="en-US" dirty="0"/>
          </a:p>
        </p:txBody>
      </p:sp>
      <p:sp>
        <p:nvSpPr>
          <p:cNvPr id="3" name="コンテンツ プレースホルダー 2"/>
          <p:cNvSpPr>
            <a:spLocks noGrp="1"/>
          </p:cNvSpPr>
          <p:nvPr>
            <p:ph idx="1"/>
          </p:nvPr>
        </p:nvSpPr>
        <p:spPr>
          <a:xfrm>
            <a:off x="135721" y="764704"/>
            <a:ext cx="7531558" cy="5760640"/>
          </a:xfrm>
        </p:spPr>
        <p:txBody>
          <a:bodyPr>
            <a:normAutofit fontScale="92500"/>
          </a:bodyPr>
          <a:lstStyle/>
          <a:p>
            <a:r>
              <a:rPr kumimoji="1" lang="ja-JP" altLang="en-US" dirty="0" smtClean="0">
                <a:solidFill>
                  <a:srgbClr val="009900"/>
                </a:solidFill>
              </a:rPr>
              <a:t>構成子クォーク描像</a:t>
            </a:r>
            <a:endParaRPr kumimoji="1" lang="en-US" altLang="ja-JP" dirty="0" smtClean="0">
              <a:solidFill>
                <a:srgbClr val="009900"/>
              </a:solidFill>
            </a:endParaRPr>
          </a:p>
          <a:p>
            <a:pPr lvl="1"/>
            <a:r>
              <a:rPr lang="ja-JP" altLang="en-US" dirty="0" smtClean="0"/>
              <a:t>カイラル対称性の破れにより質量を獲得、核子・ハドロンの質量スペクトラム、磁気モーメントを説明</a:t>
            </a:r>
            <a:endParaRPr kumimoji="1" lang="en-US" altLang="ja-JP" dirty="0" smtClean="0"/>
          </a:p>
          <a:p>
            <a:pPr lvl="1"/>
            <a:r>
              <a:rPr lang="ja-JP" altLang="en-US" dirty="0"/>
              <a:t>「スピンパズル</a:t>
            </a:r>
            <a:r>
              <a:rPr lang="ja-JP" altLang="en-US" dirty="0" smtClean="0"/>
              <a:t>」：偏極深非弾性散乱実験でクォークスピンが核子スピンを担う割合を測定すると３０％程度</a:t>
            </a:r>
            <a:endParaRPr kumimoji="1" lang="en-US" altLang="ja-JP" dirty="0" smtClean="0"/>
          </a:p>
          <a:p>
            <a:pPr lvl="1"/>
            <a:endParaRPr kumimoji="1" lang="en-US" altLang="ja-JP" dirty="0" smtClean="0"/>
          </a:p>
          <a:p>
            <a:pPr lvl="1"/>
            <a:endParaRPr kumimoji="1" lang="en-US" altLang="ja-JP" dirty="0" smtClean="0"/>
          </a:p>
          <a:p>
            <a:pPr lvl="1"/>
            <a:endParaRPr kumimoji="1" lang="en-US" altLang="ja-JP" dirty="0" smtClean="0"/>
          </a:p>
          <a:p>
            <a:r>
              <a:rPr lang="ja-JP" altLang="en-US" dirty="0" smtClean="0">
                <a:solidFill>
                  <a:srgbClr val="009900"/>
                </a:solidFill>
              </a:rPr>
              <a:t>クォーク・グルーオン描像</a:t>
            </a:r>
            <a:endParaRPr lang="en-US" altLang="ja-JP" dirty="0" smtClean="0">
              <a:solidFill>
                <a:srgbClr val="009900"/>
              </a:solidFill>
            </a:endParaRPr>
          </a:p>
          <a:p>
            <a:pPr lvl="1"/>
            <a:r>
              <a:rPr kumimoji="1" lang="ja-JP" altLang="en-US" dirty="0" smtClean="0"/>
              <a:t>深非弾性散乱実験で測定しているのは構成子クォークではなく、カレントクォーク</a:t>
            </a:r>
            <a:endParaRPr kumimoji="1" lang="en-US" altLang="ja-JP" dirty="0" smtClean="0"/>
          </a:p>
          <a:p>
            <a:pPr lvl="2"/>
            <a:r>
              <a:rPr lang="ja-JP" altLang="en-US" dirty="0" smtClean="0"/>
              <a:t>グルーオンによる核子構造の理解が必要</a:t>
            </a:r>
            <a:endParaRPr kumimoji="1" lang="en-US" altLang="ja-JP" dirty="0" smtClean="0"/>
          </a:p>
          <a:p>
            <a:pPr lvl="1"/>
            <a:r>
              <a:rPr kumimoji="1" lang="ja-JP" altLang="en-US" dirty="0" smtClean="0"/>
              <a:t>高エネルギーハドロン衝突</a:t>
            </a:r>
            <a:r>
              <a:rPr lang="ja-JP" altLang="en-US" dirty="0" smtClean="0"/>
              <a:t>、原子核衝突実験</a:t>
            </a:r>
            <a:r>
              <a:rPr kumimoji="1" lang="ja-JP" altLang="en-US" dirty="0" smtClean="0"/>
              <a:t>の初期状態</a:t>
            </a:r>
            <a:endParaRPr lang="en-US" altLang="ja-JP" dirty="0" smtClean="0"/>
          </a:p>
          <a:p>
            <a:r>
              <a:rPr kumimoji="1" lang="ja-JP" altLang="en-US" dirty="0" smtClean="0"/>
              <a:t>自然の階層としてのクォーク・グルーオンと構成子</a:t>
            </a:r>
            <a:r>
              <a:rPr lang="ja-JP" altLang="en-US" dirty="0" smtClean="0"/>
              <a:t>クォークの間の溝の理解</a:t>
            </a:r>
            <a:endParaRPr lang="en-US" altLang="ja-JP" dirty="0" smtClean="0"/>
          </a:p>
        </p:txBody>
      </p:sp>
      <p:sp>
        <p:nvSpPr>
          <p:cNvPr id="4" name="日付プレースホルダー 3"/>
          <p:cNvSpPr>
            <a:spLocks noGrp="1"/>
          </p:cNvSpPr>
          <p:nvPr>
            <p:ph type="dt" sz="half" idx="10"/>
          </p:nvPr>
        </p:nvSpPr>
        <p:spPr/>
        <p:txBody>
          <a:bodyPr/>
          <a:lstStyle/>
          <a:p>
            <a:r>
              <a:rPr kumimoji="1" lang="en-US" altLang="ja-JP" smtClean="0"/>
              <a:t>2013</a:t>
            </a:r>
            <a:r>
              <a:rPr kumimoji="1" lang="ja-JP" altLang="en-US" smtClean="0"/>
              <a:t>年</a:t>
            </a:r>
            <a:r>
              <a:rPr kumimoji="1" lang="en-US" altLang="ja-JP" smtClean="0"/>
              <a:t>11</a:t>
            </a:r>
            <a:r>
              <a:rPr kumimoji="1" lang="ja-JP" altLang="en-US" smtClean="0"/>
              <a:t>月</a:t>
            </a:r>
            <a:r>
              <a:rPr kumimoji="1" lang="en-US" altLang="ja-JP" smtClean="0"/>
              <a:t>15</a:t>
            </a:r>
            <a:r>
              <a:rPr kumimoji="1" lang="ja-JP" altLang="en-US" smtClean="0"/>
              <a:t>日</a:t>
            </a:r>
            <a:endParaRPr kumimoji="1" lang="ja-JP" altLang="en-US"/>
          </a:p>
        </p:txBody>
      </p:sp>
      <p:sp>
        <p:nvSpPr>
          <p:cNvPr id="5" name="スライド番号プレースホルダー 4"/>
          <p:cNvSpPr>
            <a:spLocks noGrp="1"/>
          </p:cNvSpPr>
          <p:nvPr>
            <p:ph type="sldNum" sz="quarter" idx="12"/>
          </p:nvPr>
        </p:nvSpPr>
        <p:spPr/>
        <p:txBody>
          <a:bodyPr/>
          <a:lstStyle/>
          <a:p>
            <a:fld id="{A38B3158-FF8D-41B0-9FF9-D5505AA5FBAE}" type="slidenum">
              <a:rPr kumimoji="1" lang="ja-JP" altLang="en-US" smtClean="0"/>
              <a:t>7</a:t>
            </a:fld>
            <a:endParaRPr kumimoji="1" lang="ja-JP" altLang="en-US" dirty="0"/>
          </a:p>
        </p:txBody>
      </p:sp>
      <p:grpSp>
        <p:nvGrpSpPr>
          <p:cNvPr id="6" name="Group 4"/>
          <p:cNvGrpSpPr>
            <a:grpSpLocks noChangeAspect="1"/>
          </p:cNvGrpSpPr>
          <p:nvPr/>
        </p:nvGrpSpPr>
        <p:grpSpPr bwMode="auto">
          <a:xfrm>
            <a:off x="7911198" y="778624"/>
            <a:ext cx="1116013" cy="1116012"/>
            <a:chOff x="1746" y="346"/>
            <a:chExt cx="1406" cy="1406"/>
          </a:xfrm>
        </p:grpSpPr>
        <p:sp>
          <p:nvSpPr>
            <p:cNvPr id="7" name="Oval 5"/>
            <p:cNvSpPr>
              <a:spLocks noChangeAspect="1" noChangeArrowheads="1"/>
            </p:cNvSpPr>
            <p:nvPr/>
          </p:nvSpPr>
          <p:spPr bwMode="auto">
            <a:xfrm>
              <a:off x="1746" y="346"/>
              <a:ext cx="1406" cy="1406"/>
            </a:xfrm>
            <a:prstGeom prst="ellipse">
              <a:avLst/>
            </a:prstGeom>
            <a:gradFill rotWithShape="1">
              <a:gsLst>
                <a:gs pos="0">
                  <a:srgbClr val="FFFF99"/>
                </a:gs>
                <a:gs pos="100000">
                  <a:srgbClr val="FFFF99">
                    <a:gamma/>
                    <a:shade val="46275"/>
                    <a:invGamma/>
                  </a:srgbClr>
                </a:gs>
              </a:gsLst>
              <a:lin ang="2700000" scaled="1"/>
            </a:gradFill>
            <a:ln w="9525">
              <a:solidFill>
                <a:srgbClr val="FFFF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 name="Oval 6"/>
            <p:cNvSpPr>
              <a:spLocks noChangeAspect="1" noChangeArrowheads="1"/>
            </p:cNvSpPr>
            <p:nvPr/>
          </p:nvSpPr>
          <p:spPr bwMode="auto">
            <a:xfrm>
              <a:off x="2381" y="635"/>
              <a:ext cx="91" cy="91"/>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 name="Oval 7"/>
            <p:cNvSpPr>
              <a:spLocks noChangeAspect="1" noChangeArrowheads="1"/>
            </p:cNvSpPr>
            <p:nvPr/>
          </p:nvSpPr>
          <p:spPr bwMode="auto">
            <a:xfrm>
              <a:off x="2109" y="363"/>
              <a:ext cx="635" cy="635"/>
            </a:xfrm>
            <a:prstGeom prst="ellipse">
              <a:avLst/>
            </a:prstGeom>
            <a:solidFill>
              <a:srgbClr val="FF0000">
                <a:alpha val="25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 name="Oval 8"/>
            <p:cNvSpPr>
              <a:spLocks noChangeAspect="1" noChangeArrowheads="1"/>
            </p:cNvSpPr>
            <p:nvPr/>
          </p:nvSpPr>
          <p:spPr bwMode="auto">
            <a:xfrm>
              <a:off x="2699" y="1179"/>
              <a:ext cx="91" cy="91"/>
            </a:xfrm>
            <a:prstGeom prst="ellipse">
              <a:avLst/>
            </a:prstGeom>
            <a:solidFill>
              <a:srgbClr val="3333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 name="Oval 9"/>
            <p:cNvSpPr>
              <a:spLocks noChangeAspect="1" noChangeArrowheads="1"/>
            </p:cNvSpPr>
            <p:nvPr/>
          </p:nvSpPr>
          <p:spPr bwMode="auto">
            <a:xfrm>
              <a:off x="2427" y="907"/>
              <a:ext cx="635" cy="635"/>
            </a:xfrm>
            <a:prstGeom prst="ellipse">
              <a:avLst/>
            </a:prstGeom>
            <a:solidFill>
              <a:srgbClr val="3333CC">
                <a:alpha val="25000"/>
              </a:srgbClr>
            </a:solidFill>
            <a:ln>
              <a:noFill/>
            </a:ln>
            <a:effectLst/>
            <a:extLst>
              <a:ext uri="{91240B29-F687-4F45-9708-019B960494DF}">
                <a14:hiddenLine xmlns:a14="http://schemas.microsoft.com/office/drawing/2010/main" w="9525">
                  <a:solidFill>
                    <a:srgbClr val="3333CC"/>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 name="Oval 10"/>
            <p:cNvSpPr>
              <a:spLocks noChangeAspect="1" noChangeArrowheads="1"/>
            </p:cNvSpPr>
            <p:nvPr/>
          </p:nvSpPr>
          <p:spPr bwMode="auto">
            <a:xfrm>
              <a:off x="2064" y="1179"/>
              <a:ext cx="91" cy="91"/>
            </a:xfrm>
            <a:prstGeom prst="ellipse">
              <a:avLst/>
            </a:prstGeom>
            <a:solidFill>
              <a:srgbClr val="00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 name="Oval 11"/>
            <p:cNvSpPr>
              <a:spLocks noChangeAspect="1" noChangeArrowheads="1"/>
            </p:cNvSpPr>
            <p:nvPr/>
          </p:nvSpPr>
          <p:spPr bwMode="auto">
            <a:xfrm>
              <a:off x="1792" y="907"/>
              <a:ext cx="635" cy="635"/>
            </a:xfrm>
            <a:prstGeom prst="ellipse">
              <a:avLst/>
            </a:prstGeom>
            <a:solidFill>
              <a:srgbClr val="00CC00">
                <a:alpha val="25000"/>
              </a:srgbClr>
            </a:solidFill>
            <a:ln>
              <a:noFill/>
            </a:ln>
            <a:effectLst/>
            <a:extLst>
              <a:ext uri="{91240B29-F687-4F45-9708-019B960494DF}">
                <a14:hiddenLine xmlns:a14="http://schemas.microsoft.com/office/drawing/2010/main" w="9525">
                  <a:solidFill>
                    <a:srgbClr val="00CC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14" name="Group 12"/>
          <p:cNvGrpSpPr>
            <a:grpSpLocks noChangeAspect="1"/>
          </p:cNvGrpSpPr>
          <p:nvPr/>
        </p:nvGrpSpPr>
        <p:grpSpPr bwMode="auto">
          <a:xfrm>
            <a:off x="6694924" y="3027116"/>
            <a:ext cx="1079500" cy="1101725"/>
            <a:chOff x="611" y="314"/>
            <a:chExt cx="1361" cy="1389"/>
          </a:xfrm>
        </p:grpSpPr>
        <p:sp>
          <p:nvSpPr>
            <p:cNvPr id="15" name="Oval 13"/>
            <p:cNvSpPr>
              <a:spLocks noChangeAspect="1" noChangeArrowheads="1"/>
            </p:cNvSpPr>
            <p:nvPr/>
          </p:nvSpPr>
          <p:spPr bwMode="auto">
            <a:xfrm>
              <a:off x="611" y="342"/>
              <a:ext cx="1361" cy="1361"/>
            </a:xfrm>
            <a:prstGeom prst="ellipse">
              <a:avLst/>
            </a:prstGeom>
            <a:gradFill rotWithShape="1">
              <a:gsLst>
                <a:gs pos="0">
                  <a:srgbClr val="FFFF99"/>
                </a:gs>
                <a:gs pos="100000">
                  <a:srgbClr val="FFFF99">
                    <a:gamma/>
                    <a:shade val="46275"/>
                    <a:invGamma/>
                  </a:srgbClr>
                </a:gs>
              </a:gsLst>
              <a:lin ang="2700000" scaled="1"/>
            </a:gradFill>
            <a:ln w="9525">
              <a:solidFill>
                <a:srgbClr val="FFFF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16" name="Group 14"/>
            <p:cNvGrpSpPr>
              <a:grpSpLocks noChangeAspect="1"/>
            </p:cNvGrpSpPr>
            <p:nvPr/>
          </p:nvGrpSpPr>
          <p:grpSpPr bwMode="auto">
            <a:xfrm flipV="1">
              <a:off x="1110" y="1113"/>
              <a:ext cx="367" cy="97"/>
              <a:chOff x="1383" y="2432"/>
              <a:chExt cx="4354" cy="1104"/>
            </a:xfrm>
          </p:grpSpPr>
          <p:sp>
            <p:nvSpPr>
              <p:cNvPr id="119" name="Freeform 15"/>
              <p:cNvSpPr>
                <a:spLocks noChangeAspect="1"/>
              </p:cNvSpPr>
              <p:nvPr/>
            </p:nvSpPr>
            <p:spPr bwMode="auto">
              <a:xfrm>
                <a:off x="3515" y="2432"/>
                <a:ext cx="544" cy="1104"/>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0" name="Freeform 16"/>
              <p:cNvSpPr>
                <a:spLocks noChangeAspect="1"/>
              </p:cNvSpPr>
              <p:nvPr/>
            </p:nvSpPr>
            <p:spPr bwMode="auto">
              <a:xfrm>
                <a:off x="3969" y="2432"/>
                <a:ext cx="544" cy="1104"/>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1" name="Freeform 17"/>
              <p:cNvSpPr>
                <a:spLocks noChangeAspect="1"/>
              </p:cNvSpPr>
              <p:nvPr/>
            </p:nvSpPr>
            <p:spPr bwMode="auto">
              <a:xfrm>
                <a:off x="4422" y="2432"/>
                <a:ext cx="544" cy="1104"/>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2" name="Freeform 18"/>
              <p:cNvSpPr>
                <a:spLocks noChangeAspect="1"/>
              </p:cNvSpPr>
              <p:nvPr/>
            </p:nvSpPr>
            <p:spPr bwMode="auto">
              <a:xfrm>
                <a:off x="4876" y="2432"/>
                <a:ext cx="544" cy="1104"/>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 name="Freeform 19"/>
              <p:cNvSpPr>
                <a:spLocks noChangeAspect="1"/>
              </p:cNvSpPr>
              <p:nvPr/>
            </p:nvSpPr>
            <p:spPr bwMode="auto">
              <a:xfrm>
                <a:off x="1700" y="2432"/>
                <a:ext cx="544" cy="1104"/>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4" name="Freeform 20"/>
              <p:cNvSpPr>
                <a:spLocks noChangeAspect="1"/>
              </p:cNvSpPr>
              <p:nvPr/>
            </p:nvSpPr>
            <p:spPr bwMode="auto">
              <a:xfrm>
                <a:off x="2154" y="2432"/>
                <a:ext cx="544" cy="1104"/>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5" name="Freeform 21"/>
              <p:cNvSpPr>
                <a:spLocks noChangeAspect="1"/>
              </p:cNvSpPr>
              <p:nvPr/>
            </p:nvSpPr>
            <p:spPr bwMode="auto">
              <a:xfrm>
                <a:off x="2607" y="2432"/>
                <a:ext cx="544" cy="1104"/>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 name="Freeform 22"/>
              <p:cNvSpPr>
                <a:spLocks noChangeAspect="1"/>
              </p:cNvSpPr>
              <p:nvPr/>
            </p:nvSpPr>
            <p:spPr bwMode="auto">
              <a:xfrm>
                <a:off x="3061" y="2432"/>
                <a:ext cx="544" cy="1104"/>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 name="Freeform 23"/>
              <p:cNvSpPr>
                <a:spLocks noChangeAspect="1"/>
              </p:cNvSpPr>
              <p:nvPr/>
            </p:nvSpPr>
            <p:spPr bwMode="auto">
              <a:xfrm>
                <a:off x="5329" y="3067"/>
                <a:ext cx="408" cy="469"/>
              </a:xfrm>
              <a:custGeom>
                <a:avLst/>
                <a:gdLst>
                  <a:gd name="T0" fmla="*/ 0 w 408"/>
                  <a:gd name="T1" fmla="*/ 454 h 469"/>
                  <a:gd name="T2" fmla="*/ 91 w 408"/>
                  <a:gd name="T3" fmla="*/ 454 h 469"/>
                  <a:gd name="T4" fmla="*/ 272 w 408"/>
                  <a:gd name="T5" fmla="*/ 363 h 469"/>
                  <a:gd name="T6" fmla="*/ 408 w 408"/>
                  <a:gd name="T7" fmla="*/ 0 h 469"/>
                </a:gdLst>
                <a:ahLst/>
                <a:cxnLst>
                  <a:cxn ang="0">
                    <a:pos x="T0" y="T1"/>
                  </a:cxn>
                  <a:cxn ang="0">
                    <a:pos x="T2" y="T3"/>
                  </a:cxn>
                  <a:cxn ang="0">
                    <a:pos x="T4" y="T5"/>
                  </a:cxn>
                  <a:cxn ang="0">
                    <a:pos x="T6" y="T7"/>
                  </a:cxn>
                </a:cxnLst>
                <a:rect l="0" t="0" r="r" b="b"/>
                <a:pathLst>
                  <a:path w="408" h="469">
                    <a:moveTo>
                      <a:pt x="0" y="454"/>
                    </a:moveTo>
                    <a:cubicBezTo>
                      <a:pt x="23" y="461"/>
                      <a:pt x="46" y="469"/>
                      <a:pt x="91" y="454"/>
                    </a:cubicBezTo>
                    <a:cubicBezTo>
                      <a:pt x="136" y="439"/>
                      <a:pt x="219" y="439"/>
                      <a:pt x="272" y="363"/>
                    </a:cubicBezTo>
                    <a:cubicBezTo>
                      <a:pt x="325" y="287"/>
                      <a:pt x="385" y="61"/>
                      <a:pt x="408" y="0"/>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 name="Freeform 24"/>
              <p:cNvSpPr>
                <a:spLocks noChangeAspect="1"/>
              </p:cNvSpPr>
              <p:nvPr/>
            </p:nvSpPr>
            <p:spPr bwMode="auto">
              <a:xfrm flipH="1">
                <a:off x="1383" y="3067"/>
                <a:ext cx="408" cy="469"/>
              </a:xfrm>
              <a:custGeom>
                <a:avLst/>
                <a:gdLst>
                  <a:gd name="T0" fmla="*/ 0 w 408"/>
                  <a:gd name="T1" fmla="*/ 454 h 469"/>
                  <a:gd name="T2" fmla="*/ 91 w 408"/>
                  <a:gd name="T3" fmla="*/ 454 h 469"/>
                  <a:gd name="T4" fmla="*/ 272 w 408"/>
                  <a:gd name="T5" fmla="*/ 363 h 469"/>
                  <a:gd name="T6" fmla="*/ 408 w 408"/>
                  <a:gd name="T7" fmla="*/ 0 h 469"/>
                </a:gdLst>
                <a:ahLst/>
                <a:cxnLst>
                  <a:cxn ang="0">
                    <a:pos x="T0" y="T1"/>
                  </a:cxn>
                  <a:cxn ang="0">
                    <a:pos x="T2" y="T3"/>
                  </a:cxn>
                  <a:cxn ang="0">
                    <a:pos x="T4" y="T5"/>
                  </a:cxn>
                  <a:cxn ang="0">
                    <a:pos x="T6" y="T7"/>
                  </a:cxn>
                </a:cxnLst>
                <a:rect l="0" t="0" r="r" b="b"/>
                <a:pathLst>
                  <a:path w="408" h="469">
                    <a:moveTo>
                      <a:pt x="0" y="454"/>
                    </a:moveTo>
                    <a:cubicBezTo>
                      <a:pt x="23" y="461"/>
                      <a:pt x="46" y="469"/>
                      <a:pt x="91" y="454"/>
                    </a:cubicBezTo>
                    <a:cubicBezTo>
                      <a:pt x="136" y="439"/>
                      <a:pt x="219" y="439"/>
                      <a:pt x="272" y="363"/>
                    </a:cubicBezTo>
                    <a:cubicBezTo>
                      <a:pt x="325" y="287"/>
                      <a:pt x="385" y="61"/>
                      <a:pt x="408" y="0"/>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7" name="Group 25"/>
            <p:cNvGrpSpPr>
              <a:grpSpLocks noChangeAspect="1"/>
            </p:cNvGrpSpPr>
            <p:nvPr/>
          </p:nvGrpSpPr>
          <p:grpSpPr bwMode="auto">
            <a:xfrm rot="7200000" flipV="1">
              <a:off x="975" y="931"/>
              <a:ext cx="367" cy="97"/>
              <a:chOff x="1383" y="2432"/>
              <a:chExt cx="4354" cy="1104"/>
            </a:xfrm>
          </p:grpSpPr>
          <p:sp>
            <p:nvSpPr>
              <p:cNvPr id="109" name="Freeform 26"/>
              <p:cNvSpPr>
                <a:spLocks noChangeAspect="1"/>
              </p:cNvSpPr>
              <p:nvPr/>
            </p:nvSpPr>
            <p:spPr bwMode="auto">
              <a:xfrm>
                <a:off x="3515" y="2432"/>
                <a:ext cx="544" cy="1104"/>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 name="Freeform 27"/>
              <p:cNvSpPr>
                <a:spLocks noChangeAspect="1"/>
              </p:cNvSpPr>
              <p:nvPr/>
            </p:nvSpPr>
            <p:spPr bwMode="auto">
              <a:xfrm>
                <a:off x="3969" y="2432"/>
                <a:ext cx="544" cy="1104"/>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1" name="Freeform 28"/>
              <p:cNvSpPr>
                <a:spLocks noChangeAspect="1"/>
              </p:cNvSpPr>
              <p:nvPr/>
            </p:nvSpPr>
            <p:spPr bwMode="auto">
              <a:xfrm>
                <a:off x="4422" y="2432"/>
                <a:ext cx="544" cy="1104"/>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 name="Freeform 29"/>
              <p:cNvSpPr>
                <a:spLocks noChangeAspect="1"/>
              </p:cNvSpPr>
              <p:nvPr/>
            </p:nvSpPr>
            <p:spPr bwMode="auto">
              <a:xfrm>
                <a:off x="4876" y="2432"/>
                <a:ext cx="544" cy="1104"/>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 name="Freeform 30"/>
              <p:cNvSpPr>
                <a:spLocks noChangeAspect="1"/>
              </p:cNvSpPr>
              <p:nvPr/>
            </p:nvSpPr>
            <p:spPr bwMode="auto">
              <a:xfrm>
                <a:off x="1700" y="2432"/>
                <a:ext cx="544" cy="1104"/>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 name="Freeform 31"/>
              <p:cNvSpPr>
                <a:spLocks noChangeAspect="1"/>
              </p:cNvSpPr>
              <p:nvPr/>
            </p:nvSpPr>
            <p:spPr bwMode="auto">
              <a:xfrm>
                <a:off x="2154" y="2432"/>
                <a:ext cx="544" cy="1104"/>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5" name="Freeform 32"/>
              <p:cNvSpPr>
                <a:spLocks noChangeAspect="1"/>
              </p:cNvSpPr>
              <p:nvPr/>
            </p:nvSpPr>
            <p:spPr bwMode="auto">
              <a:xfrm>
                <a:off x="2607" y="2432"/>
                <a:ext cx="544" cy="1104"/>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 name="Freeform 33"/>
              <p:cNvSpPr>
                <a:spLocks noChangeAspect="1"/>
              </p:cNvSpPr>
              <p:nvPr/>
            </p:nvSpPr>
            <p:spPr bwMode="auto">
              <a:xfrm>
                <a:off x="3061" y="2432"/>
                <a:ext cx="544" cy="1104"/>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 name="Freeform 34"/>
              <p:cNvSpPr>
                <a:spLocks noChangeAspect="1"/>
              </p:cNvSpPr>
              <p:nvPr/>
            </p:nvSpPr>
            <p:spPr bwMode="auto">
              <a:xfrm>
                <a:off x="5329" y="3067"/>
                <a:ext cx="408" cy="469"/>
              </a:xfrm>
              <a:custGeom>
                <a:avLst/>
                <a:gdLst>
                  <a:gd name="T0" fmla="*/ 0 w 408"/>
                  <a:gd name="T1" fmla="*/ 454 h 469"/>
                  <a:gd name="T2" fmla="*/ 91 w 408"/>
                  <a:gd name="T3" fmla="*/ 454 h 469"/>
                  <a:gd name="T4" fmla="*/ 272 w 408"/>
                  <a:gd name="T5" fmla="*/ 363 h 469"/>
                  <a:gd name="T6" fmla="*/ 408 w 408"/>
                  <a:gd name="T7" fmla="*/ 0 h 469"/>
                </a:gdLst>
                <a:ahLst/>
                <a:cxnLst>
                  <a:cxn ang="0">
                    <a:pos x="T0" y="T1"/>
                  </a:cxn>
                  <a:cxn ang="0">
                    <a:pos x="T2" y="T3"/>
                  </a:cxn>
                  <a:cxn ang="0">
                    <a:pos x="T4" y="T5"/>
                  </a:cxn>
                  <a:cxn ang="0">
                    <a:pos x="T6" y="T7"/>
                  </a:cxn>
                </a:cxnLst>
                <a:rect l="0" t="0" r="r" b="b"/>
                <a:pathLst>
                  <a:path w="408" h="469">
                    <a:moveTo>
                      <a:pt x="0" y="454"/>
                    </a:moveTo>
                    <a:cubicBezTo>
                      <a:pt x="23" y="461"/>
                      <a:pt x="46" y="469"/>
                      <a:pt x="91" y="454"/>
                    </a:cubicBezTo>
                    <a:cubicBezTo>
                      <a:pt x="136" y="439"/>
                      <a:pt x="219" y="439"/>
                      <a:pt x="272" y="363"/>
                    </a:cubicBezTo>
                    <a:cubicBezTo>
                      <a:pt x="325" y="287"/>
                      <a:pt x="385" y="61"/>
                      <a:pt x="408" y="0"/>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 name="Freeform 35"/>
              <p:cNvSpPr>
                <a:spLocks noChangeAspect="1"/>
              </p:cNvSpPr>
              <p:nvPr/>
            </p:nvSpPr>
            <p:spPr bwMode="auto">
              <a:xfrm flipH="1">
                <a:off x="1383" y="3067"/>
                <a:ext cx="408" cy="469"/>
              </a:xfrm>
              <a:custGeom>
                <a:avLst/>
                <a:gdLst>
                  <a:gd name="T0" fmla="*/ 0 w 408"/>
                  <a:gd name="T1" fmla="*/ 454 h 469"/>
                  <a:gd name="T2" fmla="*/ 91 w 408"/>
                  <a:gd name="T3" fmla="*/ 454 h 469"/>
                  <a:gd name="T4" fmla="*/ 272 w 408"/>
                  <a:gd name="T5" fmla="*/ 363 h 469"/>
                  <a:gd name="T6" fmla="*/ 408 w 408"/>
                  <a:gd name="T7" fmla="*/ 0 h 469"/>
                </a:gdLst>
                <a:ahLst/>
                <a:cxnLst>
                  <a:cxn ang="0">
                    <a:pos x="T0" y="T1"/>
                  </a:cxn>
                  <a:cxn ang="0">
                    <a:pos x="T2" y="T3"/>
                  </a:cxn>
                  <a:cxn ang="0">
                    <a:pos x="T4" y="T5"/>
                  </a:cxn>
                  <a:cxn ang="0">
                    <a:pos x="T6" y="T7"/>
                  </a:cxn>
                </a:cxnLst>
                <a:rect l="0" t="0" r="r" b="b"/>
                <a:pathLst>
                  <a:path w="408" h="469">
                    <a:moveTo>
                      <a:pt x="0" y="454"/>
                    </a:moveTo>
                    <a:cubicBezTo>
                      <a:pt x="23" y="461"/>
                      <a:pt x="46" y="469"/>
                      <a:pt x="91" y="454"/>
                    </a:cubicBezTo>
                    <a:cubicBezTo>
                      <a:pt x="136" y="439"/>
                      <a:pt x="219" y="439"/>
                      <a:pt x="272" y="363"/>
                    </a:cubicBezTo>
                    <a:cubicBezTo>
                      <a:pt x="325" y="287"/>
                      <a:pt x="385" y="61"/>
                      <a:pt x="408" y="0"/>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8" name="Oval 36"/>
            <p:cNvSpPr>
              <a:spLocks noChangeAspect="1" noChangeArrowheads="1"/>
            </p:cNvSpPr>
            <p:nvPr/>
          </p:nvSpPr>
          <p:spPr bwMode="auto">
            <a:xfrm>
              <a:off x="1019" y="1113"/>
              <a:ext cx="91" cy="91"/>
            </a:xfrm>
            <a:prstGeom prst="ellipse">
              <a:avLst/>
            </a:prstGeom>
            <a:solidFill>
              <a:srgbClr val="00CC00"/>
            </a:solidFill>
            <a:ln w="9525">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19" name="Group 37"/>
            <p:cNvGrpSpPr>
              <a:grpSpLocks noChangeAspect="1"/>
            </p:cNvGrpSpPr>
            <p:nvPr/>
          </p:nvGrpSpPr>
          <p:grpSpPr bwMode="auto">
            <a:xfrm rot="20700000">
              <a:off x="1315" y="679"/>
              <a:ext cx="226" cy="97"/>
              <a:chOff x="4968" y="3612"/>
              <a:chExt cx="226" cy="97"/>
            </a:xfrm>
          </p:grpSpPr>
          <p:sp>
            <p:nvSpPr>
              <p:cNvPr id="103" name="Freeform 38"/>
              <p:cNvSpPr>
                <a:spLocks noChangeAspect="1"/>
              </p:cNvSpPr>
              <p:nvPr/>
            </p:nvSpPr>
            <p:spPr bwMode="auto">
              <a:xfrm rot="10800000" flipV="1">
                <a:off x="5109" y="361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 name="Freeform 39"/>
              <p:cNvSpPr>
                <a:spLocks noChangeAspect="1"/>
              </p:cNvSpPr>
              <p:nvPr/>
            </p:nvSpPr>
            <p:spPr bwMode="auto">
              <a:xfrm rot="10800000" flipV="1">
                <a:off x="5071" y="361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 name="Freeform 40"/>
              <p:cNvSpPr>
                <a:spLocks noChangeAspect="1"/>
              </p:cNvSpPr>
              <p:nvPr/>
            </p:nvSpPr>
            <p:spPr bwMode="auto">
              <a:xfrm rot="10800000" flipV="1">
                <a:off x="5033" y="361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6" name="Freeform 41"/>
              <p:cNvSpPr>
                <a:spLocks noChangeAspect="1"/>
              </p:cNvSpPr>
              <p:nvPr/>
            </p:nvSpPr>
            <p:spPr bwMode="auto">
              <a:xfrm rot="10800000" flipV="1">
                <a:off x="4995" y="361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 name="Freeform 42"/>
              <p:cNvSpPr>
                <a:spLocks noChangeAspect="1"/>
              </p:cNvSpPr>
              <p:nvPr/>
            </p:nvSpPr>
            <p:spPr bwMode="auto">
              <a:xfrm rot="10800000" flipV="1">
                <a:off x="5148" y="361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 name="Freeform 43"/>
              <p:cNvSpPr>
                <a:spLocks noChangeAspect="1"/>
              </p:cNvSpPr>
              <p:nvPr/>
            </p:nvSpPr>
            <p:spPr bwMode="auto">
              <a:xfrm rot="10800000" flipV="1">
                <a:off x="4968" y="3668"/>
                <a:ext cx="34" cy="41"/>
              </a:xfrm>
              <a:custGeom>
                <a:avLst/>
                <a:gdLst>
                  <a:gd name="T0" fmla="*/ 0 w 408"/>
                  <a:gd name="T1" fmla="*/ 454 h 469"/>
                  <a:gd name="T2" fmla="*/ 91 w 408"/>
                  <a:gd name="T3" fmla="*/ 454 h 469"/>
                  <a:gd name="T4" fmla="*/ 272 w 408"/>
                  <a:gd name="T5" fmla="*/ 363 h 469"/>
                  <a:gd name="T6" fmla="*/ 408 w 408"/>
                  <a:gd name="T7" fmla="*/ 0 h 469"/>
                </a:gdLst>
                <a:ahLst/>
                <a:cxnLst>
                  <a:cxn ang="0">
                    <a:pos x="T0" y="T1"/>
                  </a:cxn>
                  <a:cxn ang="0">
                    <a:pos x="T2" y="T3"/>
                  </a:cxn>
                  <a:cxn ang="0">
                    <a:pos x="T4" y="T5"/>
                  </a:cxn>
                  <a:cxn ang="0">
                    <a:pos x="T6" y="T7"/>
                  </a:cxn>
                </a:cxnLst>
                <a:rect l="0" t="0" r="r" b="b"/>
                <a:pathLst>
                  <a:path w="408" h="469">
                    <a:moveTo>
                      <a:pt x="0" y="454"/>
                    </a:moveTo>
                    <a:cubicBezTo>
                      <a:pt x="23" y="461"/>
                      <a:pt x="46" y="469"/>
                      <a:pt x="91" y="454"/>
                    </a:cubicBezTo>
                    <a:cubicBezTo>
                      <a:pt x="136" y="439"/>
                      <a:pt x="219" y="439"/>
                      <a:pt x="272" y="363"/>
                    </a:cubicBezTo>
                    <a:cubicBezTo>
                      <a:pt x="325" y="287"/>
                      <a:pt x="385" y="61"/>
                      <a:pt x="408" y="0"/>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20" name="Group 44"/>
            <p:cNvGrpSpPr>
              <a:grpSpLocks noChangeAspect="1"/>
            </p:cNvGrpSpPr>
            <p:nvPr/>
          </p:nvGrpSpPr>
          <p:grpSpPr bwMode="auto">
            <a:xfrm rot="18900000">
              <a:off x="1527" y="1045"/>
              <a:ext cx="226" cy="97"/>
              <a:chOff x="5103" y="3612"/>
              <a:chExt cx="226" cy="97"/>
            </a:xfrm>
          </p:grpSpPr>
          <p:sp>
            <p:nvSpPr>
              <p:cNvPr id="97" name="Freeform 45"/>
              <p:cNvSpPr>
                <a:spLocks noChangeAspect="1"/>
              </p:cNvSpPr>
              <p:nvPr/>
            </p:nvSpPr>
            <p:spPr bwMode="auto">
              <a:xfrm flipV="1">
                <a:off x="5283" y="361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Freeform 46"/>
              <p:cNvSpPr>
                <a:spLocks noChangeAspect="1"/>
              </p:cNvSpPr>
              <p:nvPr/>
            </p:nvSpPr>
            <p:spPr bwMode="auto">
              <a:xfrm flipV="1">
                <a:off x="5130" y="361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 name="Freeform 47"/>
              <p:cNvSpPr>
                <a:spLocks noChangeAspect="1"/>
              </p:cNvSpPr>
              <p:nvPr/>
            </p:nvSpPr>
            <p:spPr bwMode="auto">
              <a:xfrm flipV="1">
                <a:off x="5168" y="361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0" name="Freeform 48"/>
              <p:cNvSpPr>
                <a:spLocks noChangeAspect="1"/>
              </p:cNvSpPr>
              <p:nvPr/>
            </p:nvSpPr>
            <p:spPr bwMode="auto">
              <a:xfrm flipV="1">
                <a:off x="5206" y="361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 name="Freeform 49"/>
              <p:cNvSpPr>
                <a:spLocks noChangeAspect="1"/>
              </p:cNvSpPr>
              <p:nvPr/>
            </p:nvSpPr>
            <p:spPr bwMode="auto">
              <a:xfrm flipV="1">
                <a:off x="5244" y="361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 name="Freeform 50"/>
              <p:cNvSpPr>
                <a:spLocks noChangeAspect="1"/>
              </p:cNvSpPr>
              <p:nvPr/>
            </p:nvSpPr>
            <p:spPr bwMode="auto">
              <a:xfrm flipH="1" flipV="1">
                <a:off x="5103" y="3612"/>
                <a:ext cx="34" cy="41"/>
              </a:xfrm>
              <a:custGeom>
                <a:avLst/>
                <a:gdLst>
                  <a:gd name="T0" fmla="*/ 0 w 408"/>
                  <a:gd name="T1" fmla="*/ 454 h 469"/>
                  <a:gd name="T2" fmla="*/ 91 w 408"/>
                  <a:gd name="T3" fmla="*/ 454 h 469"/>
                  <a:gd name="T4" fmla="*/ 272 w 408"/>
                  <a:gd name="T5" fmla="*/ 363 h 469"/>
                  <a:gd name="T6" fmla="*/ 408 w 408"/>
                  <a:gd name="T7" fmla="*/ 0 h 469"/>
                </a:gdLst>
                <a:ahLst/>
                <a:cxnLst>
                  <a:cxn ang="0">
                    <a:pos x="T0" y="T1"/>
                  </a:cxn>
                  <a:cxn ang="0">
                    <a:pos x="T2" y="T3"/>
                  </a:cxn>
                  <a:cxn ang="0">
                    <a:pos x="T4" y="T5"/>
                  </a:cxn>
                  <a:cxn ang="0">
                    <a:pos x="T6" y="T7"/>
                  </a:cxn>
                </a:cxnLst>
                <a:rect l="0" t="0" r="r" b="b"/>
                <a:pathLst>
                  <a:path w="408" h="469">
                    <a:moveTo>
                      <a:pt x="0" y="454"/>
                    </a:moveTo>
                    <a:cubicBezTo>
                      <a:pt x="23" y="461"/>
                      <a:pt x="46" y="469"/>
                      <a:pt x="91" y="454"/>
                    </a:cubicBezTo>
                    <a:cubicBezTo>
                      <a:pt x="136" y="439"/>
                      <a:pt x="219" y="439"/>
                      <a:pt x="272" y="363"/>
                    </a:cubicBezTo>
                    <a:cubicBezTo>
                      <a:pt x="325" y="287"/>
                      <a:pt x="385" y="61"/>
                      <a:pt x="408" y="0"/>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21" name="Group 51"/>
            <p:cNvGrpSpPr>
              <a:grpSpLocks noChangeAspect="1"/>
            </p:cNvGrpSpPr>
            <p:nvPr/>
          </p:nvGrpSpPr>
          <p:grpSpPr bwMode="auto">
            <a:xfrm rot="17100000">
              <a:off x="1499" y="1225"/>
              <a:ext cx="226" cy="97"/>
              <a:chOff x="5153" y="3793"/>
              <a:chExt cx="226" cy="97"/>
            </a:xfrm>
          </p:grpSpPr>
          <p:sp>
            <p:nvSpPr>
              <p:cNvPr id="91" name="Freeform 52"/>
              <p:cNvSpPr>
                <a:spLocks noChangeAspect="1"/>
              </p:cNvSpPr>
              <p:nvPr/>
            </p:nvSpPr>
            <p:spPr bwMode="auto">
              <a:xfrm flipV="1">
                <a:off x="5192" y="3793"/>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 name="Freeform 53"/>
              <p:cNvSpPr>
                <a:spLocks noChangeAspect="1"/>
              </p:cNvSpPr>
              <p:nvPr/>
            </p:nvSpPr>
            <p:spPr bwMode="auto">
              <a:xfrm flipV="1">
                <a:off x="5230" y="3793"/>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 name="Freeform 54"/>
              <p:cNvSpPr>
                <a:spLocks noChangeAspect="1"/>
              </p:cNvSpPr>
              <p:nvPr/>
            </p:nvSpPr>
            <p:spPr bwMode="auto">
              <a:xfrm flipV="1">
                <a:off x="5268" y="3793"/>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4" name="Freeform 55"/>
              <p:cNvSpPr>
                <a:spLocks noChangeAspect="1"/>
              </p:cNvSpPr>
              <p:nvPr/>
            </p:nvSpPr>
            <p:spPr bwMode="auto">
              <a:xfrm flipV="1">
                <a:off x="5306" y="3793"/>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5" name="Freeform 56"/>
              <p:cNvSpPr>
                <a:spLocks noChangeAspect="1"/>
              </p:cNvSpPr>
              <p:nvPr/>
            </p:nvSpPr>
            <p:spPr bwMode="auto">
              <a:xfrm flipV="1">
                <a:off x="5153" y="3793"/>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6" name="Freeform 57"/>
              <p:cNvSpPr>
                <a:spLocks noChangeAspect="1"/>
              </p:cNvSpPr>
              <p:nvPr/>
            </p:nvSpPr>
            <p:spPr bwMode="auto">
              <a:xfrm flipV="1">
                <a:off x="5345" y="3793"/>
                <a:ext cx="34" cy="41"/>
              </a:xfrm>
              <a:custGeom>
                <a:avLst/>
                <a:gdLst>
                  <a:gd name="T0" fmla="*/ 0 w 408"/>
                  <a:gd name="T1" fmla="*/ 454 h 469"/>
                  <a:gd name="T2" fmla="*/ 91 w 408"/>
                  <a:gd name="T3" fmla="*/ 454 h 469"/>
                  <a:gd name="T4" fmla="*/ 272 w 408"/>
                  <a:gd name="T5" fmla="*/ 363 h 469"/>
                  <a:gd name="T6" fmla="*/ 408 w 408"/>
                  <a:gd name="T7" fmla="*/ 0 h 469"/>
                </a:gdLst>
                <a:ahLst/>
                <a:cxnLst>
                  <a:cxn ang="0">
                    <a:pos x="T0" y="T1"/>
                  </a:cxn>
                  <a:cxn ang="0">
                    <a:pos x="T2" y="T3"/>
                  </a:cxn>
                  <a:cxn ang="0">
                    <a:pos x="T4" y="T5"/>
                  </a:cxn>
                  <a:cxn ang="0">
                    <a:pos x="T6" y="T7"/>
                  </a:cxn>
                </a:cxnLst>
                <a:rect l="0" t="0" r="r" b="b"/>
                <a:pathLst>
                  <a:path w="408" h="469">
                    <a:moveTo>
                      <a:pt x="0" y="454"/>
                    </a:moveTo>
                    <a:cubicBezTo>
                      <a:pt x="23" y="461"/>
                      <a:pt x="46" y="469"/>
                      <a:pt x="91" y="454"/>
                    </a:cubicBezTo>
                    <a:cubicBezTo>
                      <a:pt x="136" y="439"/>
                      <a:pt x="219" y="439"/>
                      <a:pt x="272" y="363"/>
                    </a:cubicBezTo>
                    <a:cubicBezTo>
                      <a:pt x="325" y="287"/>
                      <a:pt x="385" y="61"/>
                      <a:pt x="408" y="0"/>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22" name="Oval 58"/>
            <p:cNvSpPr>
              <a:spLocks noChangeAspect="1" noChangeArrowheads="1"/>
            </p:cNvSpPr>
            <p:nvPr/>
          </p:nvSpPr>
          <p:spPr bwMode="auto">
            <a:xfrm>
              <a:off x="1473" y="1113"/>
              <a:ext cx="91" cy="91"/>
            </a:xfrm>
            <a:prstGeom prst="ellipse">
              <a:avLst/>
            </a:prstGeom>
            <a:solidFill>
              <a:srgbClr val="3333CC"/>
            </a:solidFill>
            <a:ln w="9525">
              <a:solidFill>
                <a:srgbClr val="33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3" name="Oval 59"/>
            <p:cNvSpPr>
              <a:spLocks noChangeAspect="1" noChangeArrowheads="1"/>
            </p:cNvSpPr>
            <p:nvPr/>
          </p:nvSpPr>
          <p:spPr bwMode="auto">
            <a:xfrm>
              <a:off x="1246" y="750"/>
              <a:ext cx="91" cy="91"/>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24" name="Group 60"/>
            <p:cNvGrpSpPr>
              <a:grpSpLocks noChangeAspect="1"/>
            </p:cNvGrpSpPr>
            <p:nvPr/>
          </p:nvGrpSpPr>
          <p:grpSpPr bwMode="auto">
            <a:xfrm>
              <a:off x="984" y="741"/>
              <a:ext cx="155" cy="255"/>
              <a:chOff x="3943" y="2870"/>
              <a:chExt cx="155" cy="255"/>
            </a:xfrm>
          </p:grpSpPr>
          <p:sp>
            <p:nvSpPr>
              <p:cNvPr id="84" name="Freeform 61"/>
              <p:cNvSpPr>
                <a:spLocks noChangeAspect="1"/>
              </p:cNvSpPr>
              <p:nvPr/>
            </p:nvSpPr>
            <p:spPr bwMode="auto">
              <a:xfrm rot="4500000" flipV="1">
                <a:off x="4000" y="2961"/>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 name="Freeform 62"/>
              <p:cNvSpPr>
                <a:spLocks noChangeAspect="1"/>
              </p:cNvSpPr>
              <p:nvPr/>
            </p:nvSpPr>
            <p:spPr bwMode="auto">
              <a:xfrm rot="4500000" flipV="1">
                <a:off x="4010" y="2997"/>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 name="Freeform 63"/>
              <p:cNvSpPr>
                <a:spLocks noChangeAspect="1"/>
              </p:cNvSpPr>
              <p:nvPr/>
            </p:nvSpPr>
            <p:spPr bwMode="auto">
              <a:xfrm rot="4500000" flipV="1">
                <a:off x="4020" y="3034"/>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Freeform 64"/>
              <p:cNvSpPr>
                <a:spLocks noChangeAspect="1"/>
              </p:cNvSpPr>
              <p:nvPr/>
            </p:nvSpPr>
            <p:spPr bwMode="auto">
              <a:xfrm rot="4500000" flipV="1">
                <a:off x="3969" y="2844"/>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 name="Freeform 65"/>
              <p:cNvSpPr>
                <a:spLocks noChangeAspect="1"/>
              </p:cNvSpPr>
              <p:nvPr/>
            </p:nvSpPr>
            <p:spPr bwMode="auto">
              <a:xfrm rot="4500000" flipV="1">
                <a:off x="3979" y="2881"/>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 name="Freeform 66"/>
              <p:cNvSpPr>
                <a:spLocks noChangeAspect="1"/>
              </p:cNvSpPr>
              <p:nvPr/>
            </p:nvSpPr>
            <p:spPr bwMode="auto">
              <a:xfrm rot="4500000" flipV="1">
                <a:off x="3989" y="2917"/>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0" name="Freeform 67"/>
              <p:cNvSpPr>
                <a:spLocks noChangeAspect="1"/>
              </p:cNvSpPr>
              <p:nvPr/>
            </p:nvSpPr>
            <p:spPr bwMode="auto">
              <a:xfrm rot="4500000" flipV="1">
                <a:off x="4061" y="3087"/>
                <a:ext cx="34" cy="41"/>
              </a:xfrm>
              <a:custGeom>
                <a:avLst/>
                <a:gdLst>
                  <a:gd name="T0" fmla="*/ 0 w 408"/>
                  <a:gd name="T1" fmla="*/ 454 h 469"/>
                  <a:gd name="T2" fmla="*/ 91 w 408"/>
                  <a:gd name="T3" fmla="*/ 454 h 469"/>
                  <a:gd name="T4" fmla="*/ 272 w 408"/>
                  <a:gd name="T5" fmla="*/ 363 h 469"/>
                  <a:gd name="T6" fmla="*/ 408 w 408"/>
                  <a:gd name="T7" fmla="*/ 0 h 469"/>
                </a:gdLst>
                <a:ahLst/>
                <a:cxnLst>
                  <a:cxn ang="0">
                    <a:pos x="T0" y="T1"/>
                  </a:cxn>
                  <a:cxn ang="0">
                    <a:pos x="T2" y="T3"/>
                  </a:cxn>
                  <a:cxn ang="0">
                    <a:pos x="T4" y="T5"/>
                  </a:cxn>
                  <a:cxn ang="0">
                    <a:pos x="T6" y="T7"/>
                  </a:cxn>
                </a:cxnLst>
                <a:rect l="0" t="0" r="r" b="b"/>
                <a:pathLst>
                  <a:path w="408" h="469">
                    <a:moveTo>
                      <a:pt x="0" y="454"/>
                    </a:moveTo>
                    <a:cubicBezTo>
                      <a:pt x="23" y="461"/>
                      <a:pt x="46" y="469"/>
                      <a:pt x="91" y="454"/>
                    </a:cubicBezTo>
                    <a:cubicBezTo>
                      <a:pt x="136" y="439"/>
                      <a:pt x="219" y="439"/>
                      <a:pt x="272" y="363"/>
                    </a:cubicBezTo>
                    <a:cubicBezTo>
                      <a:pt x="325" y="287"/>
                      <a:pt x="385" y="61"/>
                      <a:pt x="408" y="0"/>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25" name="Oval 68"/>
            <p:cNvSpPr>
              <a:spLocks noChangeAspect="1" noChangeArrowheads="1"/>
            </p:cNvSpPr>
            <p:nvPr/>
          </p:nvSpPr>
          <p:spPr bwMode="auto">
            <a:xfrm>
              <a:off x="1314" y="1339"/>
              <a:ext cx="272" cy="27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6" name="Oval 69"/>
            <p:cNvSpPr>
              <a:spLocks noChangeAspect="1" noChangeArrowheads="1"/>
            </p:cNvSpPr>
            <p:nvPr/>
          </p:nvSpPr>
          <p:spPr bwMode="auto">
            <a:xfrm>
              <a:off x="1491" y="720"/>
              <a:ext cx="272" cy="27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7" name="Oval 70"/>
            <p:cNvSpPr>
              <a:spLocks noChangeAspect="1" noChangeArrowheads="1"/>
            </p:cNvSpPr>
            <p:nvPr/>
          </p:nvSpPr>
          <p:spPr bwMode="auto">
            <a:xfrm>
              <a:off x="1699" y="750"/>
              <a:ext cx="91" cy="91"/>
            </a:xfrm>
            <a:prstGeom prst="ellipse">
              <a:avLst/>
            </a:prstGeom>
            <a:solidFill>
              <a:srgbClr val="CC0099"/>
            </a:solidFill>
            <a:ln w="9525">
              <a:solidFill>
                <a:srgbClr val="CC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8" name="Oval 71"/>
            <p:cNvSpPr>
              <a:spLocks noChangeAspect="1" noChangeArrowheads="1"/>
            </p:cNvSpPr>
            <p:nvPr/>
          </p:nvSpPr>
          <p:spPr bwMode="auto">
            <a:xfrm>
              <a:off x="1473" y="886"/>
              <a:ext cx="91" cy="91"/>
            </a:xfrm>
            <a:prstGeom prst="ellipse">
              <a:avLst/>
            </a:prstGeom>
            <a:solidFill>
              <a:srgbClr val="00CC00"/>
            </a:solidFill>
            <a:ln w="9525">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9" name="Oval 72"/>
            <p:cNvSpPr>
              <a:spLocks noChangeAspect="1" noChangeArrowheads="1"/>
            </p:cNvSpPr>
            <p:nvPr/>
          </p:nvSpPr>
          <p:spPr bwMode="auto">
            <a:xfrm>
              <a:off x="947" y="456"/>
              <a:ext cx="272" cy="27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 name="Oval 73"/>
            <p:cNvSpPr>
              <a:spLocks noChangeAspect="1" noChangeArrowheads="1"/>
            </p:cNvSpPr>
            <p:nvPr/>
          </p:nvSpPr>
          <p:spPr bwMode="auto">
            <a:xfrm>
              <a:off x="929" y="467"/>
              <a:ext cx="91" cy="91"/>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1" name="Oval 74"/>
            <p:cNvSpPr>
              <a:spLocks noChangeAspect="1" noChangeArrowheads="1"/>
            </p:cNvSpPr>
            <p:nvPr/>
          </p:nvSpPr>
          <p:spPr bwMode="auto">
            <a:xfrm>
              <a:off x="1149" y="629"/>
              <a:ext cx="91" cy="91"/>
            </a:xfrm>
            <a:prstGeom prst="ellipse">
              <a:avLst/>
            </a:prstGeom>
            <a:solidFill>
              <a:srgbClr val="0099CC"/>
            </a:solidFill>
            <a:ln w="9525">
              <a:solidFill>
                <a:srgbClr val="0099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2" name="Oval 75"/>
            <p:cNvSpPr>
              <a:spLocks noChangeAspect="1" noChangeArrowheads="1"/>
            </p:cNvSpPr>
            <p:nvPr/>
          </p:nvSpPr>
          <p:spPr bwMode="auto">
            <a:xfrm>
              <a:off x="1341" y="1317"/>
              <a:ext cx="91" cy="91"/>
            </a:xfrm>
            <a:prstGeom prst="ellipse">
              <a:avLst/>
            </a:prstGeom>
            <a:solidFill>
              <a:srgbClr val="CCCC00"/>
            </a:solidFill>
            <a:ln w="9525">
              <a:solidFill>
                <a:srgbClr val="CC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3" name="Oval 76"/>
            <p:cNvSpPr>
              <a:spLocks noChangeAspect="1" noChangeArrowheads="1"/>
            </p:cNvSpPr>
            <p:nvPr/>
          </p:nvSpPr>
          <p:spPr bwMode="auto">
            <a:xfrm>
              <a:off x="1475" y="1540"/>
              <a:ext cx="91" cy="91"/>
            </a:xfrm>
            <a:prstGeom prst="ellipse">
              <a:avLst/>
            </a:prstGeom>
            <a:solidFill>
              <a:srgbClr val="3333CC"/>
            </a:solidFill>
            <a:ln w="9525">
              <a:solidFill>
                <a:srgbClr val="33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34" name="Group 77"/>
            <p:cNvGrpSpPr>
              <a:grpSpLocks noChangeAspect="1"/>
            </p:cNvGrpSpPr>
            <p:nvPr/>
          </p:nvGrpSpPr>
          <p:grpSpPr bwMode="auto">
            <a:xfrm>
              <a:off x="680" y="727"/>
              <a:ext cx="450" cy="649"/>
              <a:chOff x="3587" y="2343"/>
              <a:chExt cx="450" cy="649"/>
            </a:xfrm>
          </p:grpSpPr>
          <p:sp>
            <p:nvSpPr>
              <p:cNvPr id="57" name="Freeform 78"/>
              <p:cNvSpPr>
                <a:spLocks noChangeAspect="1"/>
              </p:cNvSpPr>
              <p:nvPr/>
            </p:nvSpPr>
            <p:spPr bwMode="auto">
              <a:xfrm rot="21000000" flipV="1">
                <a:off x="3944" y="289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 name="Freeform 79"/>
              <p:cNvSpPr>
                <a:spLocks noChangeAspect="1"/>
              </p:cNvSpPr>
              <p:nvPr/>
            </p:nvSpPr>
            <p:spPr bwMode="auto">
              <a:xfrm rot="20400000" flipV="1">
                <a:off x="3991" y="2880"/>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59" name="Group 80"/>
              <p:cNvGrpSpPr>
                <a:grpSpLocks noChangeAspect="1"/>
              </p:cNvGrpSpPr>
              <p:nvPr/>
            </p:nvGrpSpPr>
            <p:grpSpPr bwMode="auto">
              <a:xfrm>
                <a:off x="3587" y="2343"/>
                <a:ext cx="350" cy="649"/>
                <a:chOff x="3839" y="2568"/>
                <a:chExt cx="350" cy="649"/>
              </a:xfrm>
            </p:grpSpPr>
            <p:grpSp>
              <p:nvGrpSpPr>
                <p:cNvPr id="60" name="Group 81"/>
                <p:cNvGrpSpPr>
                  <a:grpSpLocks noChangeAspect="1"/>
                </p:cNvGrpSpPr>
                <p:nvPr/>
              </p:nvGrpSpPr>
              <p:grpSpPr bwMode="auto">
                <a:xfrm>
                  <a:off x="4047" y="3102"/>
                  <a:ext cx="142" cy="115"/>
                  <a:chOff x="4109" y="3664"/>
                  <a:chExt cx="142" cy="115"/>
                </a:xfrm>
              </p:grpSpPr>
              <p:sp>
                <p:nvSpPr>
                  <p:cNvPr id="81" name="Freeform 82"/>
                  <p:cNvSpPr>
                    <a:spLocks noChangeAspect="1"/>
                  </p:cNvSpPr>
                  <p:nvPr/>
                </p:nvSpPr>
                <p:spPr bwMode="auto">
                  <a:xfrm rot="1200000" flipV="1">
                    <a:off x="4109" y="3664"/>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 name="Freeform 83"/>
                  <p:cNvSpPr>
                    <a:spLocks noChangeAspect="1"/>
                  </p:cNvSpPr>
                  <p:nvPr/>
                </p:nvSpPr>
                <p:spPr bwMode="auto">
                  <a:xfrm rot="600000" flipV="1">
                    <a:off x="4155" y="3677"/>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 name="Freeform 84"/>
                  <p:cNvSpPr>
                    <a:spLocks noChangeAspect="1"/>
                  </p:cNvSpPr>
                  <p:nvPr/>
                </p:nvSpPr>
                <p:spPr bwMode="auto">
                  <a:xfrm flipV="1">
                    <a:off x="4205" y="368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61" name="Group 85"/>
                <p:cNvGrpSpPr>
                  <a:grpSpLocks noChangeAspect="1"/>
                </p:cNvGrpSpPr>
                <p:nvPr/>
              </p:nvGrpSpPr>
              <p:grpSpPr bwMode="auto">
                <a:xfrm rot="3600000">
                  <a:off x="3838" y="2921"/>
                  <a:ext cx="142" cy="115"/>
                  <a:chOff x="4109" y="3664"/>
                  <a:chExt cx="142" cy="115"/>
                </a:xfrm>
              </p:grpSpPr>
              <p:sp>
                <p:nvSpPr>
                  <p:cNvPr id="78" name="Freeform 86"/>
                  <p:cNvSpPr>
                    <a:spLocks noChangeAspect="1"/>
                  </p:cNvSpPr>
                  <p:nvPr/>
                </p:nvSpPr>
                <p:spPr bwMode="auto">
                  <a:xfrm rot="1200000" flipV="1">
                    <a:off x="4109" y="3664"/>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9" name="Freeform 87"/>
                  <p:cNvSpPr>
                    <a:spLocks noChangeAspect="1"/>
                  </p:cNvSpPr>
                  <p:nvPr/>
                </p:nvSpPr>
                <p:spPr bwMode="auto">
                  <a:xfrm rot="600000" flipV="1">
                    <a:off x="4155" y="3677"/>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 name="Freeform 88"/>
                  <p:cNvSpPr>
                    <a:spLocks noChangeAspect="1"/>
                  </p:cNvSpPr>
                  <p:nvPr/>
                </p:nvSpPr>
                <p:spPr bwMode="auto">
                  <a:xfrm flipV="1">
                    <a:off x="4205" y="368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62" name="Group 89"/>
                <p:cNvGrpSpPr>
                  <a:grpSpLocks noChangeAspect="1"/>
                </p:cNvGrpSpPr>
                <p:nvPr/>
              </p:nvGrpSpPr>
              <p:grpSpPr bwMode="auto">
                <a:xfrm rot="1800000">
                  <a:off x="3919" y="3041"/>
                  <a:ext cx="142" cy="115"/>
                  <a:chOff x="4109" y="3664"/>
                  <a:chExt cx="142" cy="115"/>
                </a:xfrm>
              </p:grpSpPr>
              <p:sp>
                <p:nvSpPr>
                  <p:cNvPr id="75" name="Freeform 90"/>
                  <p:cNvSpPr>
                    <a:spLocks noChangeAspect="1"/>
                  </p:cNvSpPr>
                  <p:nvPr/>
                </p:nvSpPr>
                <p:spPr bwMode="auto">
                  <a:xfrm rot="1200000" flipV="1">
                    <a:off x="4109" y="3664"/>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6" name="Freeform 91"/>
                  <p:cNvSpPr>
                    <a:spLocks noChangeAspect="1"/>
                  </p:cNvSpPr>
                  <p:nvPr/>
                </p:nvSpPr>
                <p:spPr bwMode="auto">
                  <a:xfrm rot="600000" flipV="1">
                    <a:off x="4155" y="3677"/>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7" name="Freeform 92"/>
                  <p:cNvSpPr>
                    <a:spLocks noChangeAspect="1"/>
                  </p:cNvSpPr>
                  <p:nvPr/>
                </p:nvSpPr>
                <p:spPr bwMode="auto">
                  <a:xfrm flipV="1">
                    <a:off x="4205" y="368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63" name="Group 93"/>
                <p:cNvGrpSpPr>
                  <a:grpSpLocks noChangeAspect="1"/>
                </p:cNvGrpSpPr>
                <p:nvPr/>
              </p:nvGrpSpPr>
              <p:grpSpPr bwMode="auto">
                <a:xfrm rot="5400000">
                  <a:off x="3826" y="2776"/>
                  <a:ext cx="142" cy="115"/>
                  <a:chOff x="4109" y="3664"/>
                  <a:chExt cx="142" cy="115"/>
                </a:xfrm>
              </p:grpSpPr>
              <p:sp>
                <p:nvSpPr>
                  <p:cNvPr id="72" name="Freeform 94"/>
                  <p:cNvSpPr>
                    <a:spLocks noChangeAspect="1"/>
                  </p:cNvSpPr>
                  <p:nvPr/>
                </p:nvSpPr>
                <p:spPr bwMode="auto">
                  <a:xfrm rot="1200000" flipV="1">
                    <a:off x="4109" y="3664"/>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 name="Freeform 95"/>
                  <p:cNvSpPr>
                    <a:spLocks noChangeAspect="1"/>
                  </p:cNvSpPr>
                  <p:nvPr/>
                </p:nvSpPr>
                <p:spPr bwMode="auto">
                  <a:xfrm rot="600000" flipV="1">
                    <a:off x="4155" y="3677"/>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4" name="Freeform 96"/>
                  <p:cNvSpPr>
                    <a:spLocks noChangeAspect="1"/>
                  </p:cNvSpPr>
                  <p:nvPr/>
                </p:nvSpPr>
                <p:spPr bwMode="auto">
                  <a:xfrm flipV="1">
                    <a:off x="4205" y="368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64" name="Group 97"/>
                <p:cNvGrpSpPr>
                  <a:grpSpLocks noChangeAspect="1"/>
                </p:cNvGrpSpPr>
                <p:nvPr/>
              </p:nvGrpSpPr>
              <p:grpSpPr bwMode="auto">
                <a:xfrm rot="7200000">
                  <a:off x="3887" y="2649"/>
                  <a:ext cx="142" cy="115"/>
                  <a:chOff x="4109" y="3664"/>
                  <a:chExt cx="142" cy="115"/>
                </a:xfrm>
              </p:grpSpPr>
              <p:sp>
                <p:nvSpPr>
                  <p:cNvPr id="69" name="Freeform 98"/>
                  <p:cNvSpPr>
                    <a:spLocks noChangeAspect="1"/>
                  </p:cNvSpPr>
                  <p:nvPr/>
                </p:nvSpPr>
                <p:spPr bwMode="auto">
                  <a:xfrm rot="1200000" flipV="1">
                    <a:off x="4109" y="3664"/>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 name="Freeform 99"/>
                  <p:cNvSpPr>
                    <a:spLocks noChangeAspect="1"/>
                  </p:cNvSpPr>
                  <p:nvPr/>
                </p:nvSpPr>
                <p:spPr bwMode="auto">
                  <a:xfrm rot="600000" flipV="1">
                    <a:off x="4155" y="3677"/>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 name="Freeform 100"/>
                  <p:cNvSpPr>
                    <a:spLocks noChangeAspect="1"/>
                  </p:cNvSpPr>
                  <p:nvPr/>
                </p:nvSpPr>
                <p:spPr bwMode="auto">
                  <a:xfrm flipV="1">
                    <a:off x="4205" y="368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65" name="Group 101"/>
                <p:cNvGrpSpPr>
                  <a:grpSpLocks noChangeAspect="1"/>
                </p:cNvGrpSpPr>
                <p:nvPr/>
              </p:nvGrpSpPr>
              <p:grpSpPr bwMode="auto">
                <a:xfrm rot="9000000">
                  <a:off x="4004" y="2568"/>
                  <a:ext cx="142" cy="115"/>
                  <a:chOff x="4109" y="3664"/>
                  <a:chExt cx="142" cy="115"/>
                </a:xfrm>
              </p:grpSpPr>
              <p:sp>
                <p:nvSpPr>
                  <p:cNvPr id="66" name="Freeform 102"/>
                  <p:cNvSpPr>
                    <a:spLocks noChangeAspect="1"/>
                  </p:cNvSpPr>
                  <p:nvPr/>
                </p:nvSpPr>
                <p:spPr bwMode="auto">
                  <a:xfrm rot="1200000" flipV="1">
                    <a:off x="4109" y="3664"/>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7" name="Freeform 103"/>
                  <p:cNvSpPr>
                    <a:spLocks noChangeAspect="1"/>
                  </p:cNvSpPr>
                  <p:nvPr/>
                </p:nvSpPr>
                <p:spPr bwMode="auto">
                  <a:xfrm rot="600000" flipV="1">
                    <a:off x="4155" y="3677"/>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8" name="Freeform 104"/>
                  <p:cNvSpPr>
                    <a:spLocks noChangeAspect="1"/>
                  </p:cNvSpPr>
                  <p:nvPr/>
                </p:nvSpPr>
                <p:spPr bwMode="auto">
                  <a:xfrm flipV="1">
                    <a:off x="4205" y="368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grpSp>
        <p:grpSp>
          <p:nvGrpSpPr>
            <p:cNvPr id="35" name="Group 105"/>
            <p:cNvGrpSpPr>
              <a:grpSpLocks noChangeAspect="1"/>
            </p:cNvGrpSpPr>
            <p:nvPr/>
          </p:nvGrpSpPr>
          <p:grpSpPr bwMode="auto">
            <a:xfrm>
              <a:off x="1089" y="1203"/>
              <a:ext cx="214" cy="400"/>
              <a:chOff x="4188" y="3300"/>
              <a:chExt cx="214" cy="400"/>
            </a:xfrm>
          </p:grpSpPr>
          <p:sp>
            <p:nvSpPr>
              <p:cNvPr id="47" name="Freeform 106"/>
              <p:cNvSpPr>
                <a:spLocks noChangeAspect="1"/>
              </p:cNvSpPr>
              <p:nvPr/>
            </p:nvSpPr>
            <p:spPr bwMode="auto">
              <a:xfrm rot="3000000" flipV="1">
                <a:off x="4325" y="3568"/>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 name="Freeform 107"/>
              <p:cNvSpPr>
                <a:spLocks noChangeAspect="1"/>
              </p:cNvSpPr>
              <p:nvPr/>
            </p:nvSpPr>
            <p:spPr bwMode="auto">
              <a:xfrm rot="3300000" flipV="1">
                <a:off x="4298" y="3531"/>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9" name="Freeform 108"/>
              <p:cNvSpPr>
                <a:spLocks noChangeAspect="1"/>
              </p:cNvSpPr>
              <p:nvPr/>
            </p:nvSpPr>
            <p:spPr bwMode="auto">
              <a:xfrm rot="2700000" flipV="1">
                <a:off x="4356" y="3603"/>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50" name="Group 109"/>
              <p:cNvGrpSpPr>
                <a:grpSpLocks noChangeAspect="1"/>
              </p:cNvGrpSpPr>
              <p:nvPr/>
            </p:nvGrpSpPr>
            <p:grpSpPr bwMode="auto">
              <a:xfrm rot="3600000">
                <a:off x="4131" y="3357"/>
                <a:ext cx="266" cy="151"/>
                <a:chOff x="4293" y="3784"/>
                <a:chExt cx="266" cy="151"/>
              </a:xfrm>
            </p:grpSpPr>
            <p:sp>
              <p:nvSpPr>
                <p:cNvPr id="51" name="Freeform 110"/>
                <p:cNvSpPr>
                  <a:spLocks noChangeAspect="1"/>
                </p:cNvSpPr>
                <p:nvPr/>
              </p:nvSpPr>
              <p:spPr bwMode="auto">
                <a:xfrm rot="1200000" flipV="1">
                  <a:off x="4335" y="380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 name="Freeform 111"/>
                <p:cNvSpPr>
                  <a:spLocks noChangeAspect="1"/>
                </p:cNvSpPr>
                <p:nvPr/>
              </p:nvSpPr>
              <p:spPr bwMode="auto">
                <a:xfrm rot="1500000" flipV="1">
                  <a:off x="4293" y="3784"/>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 name="Freeform 112"/>
                <p:cNvSpPr>
                  <a:spLocks noChangeAspect="1"/>
                </p:cNvSpPr>
                <p:nvPr/>
              </p:nvSpPr>
              <p:spPr bwMode="auto">
                <a:xfrm rot="900000" flipV="1">
                  <a:off x="4379" y="3817"/>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 name="Freeform 113"/>
                <p:cNvSpPr>
                  <a:spLocks noChangeAspect="1"/>
                </p:cNvSpPr>
                <p:nvPr/>
              </p:nvSpPr>
              <p:spPr bwMode="auto">
                <a:xfrm flipV="1">
                  <a:off x="4513" y="3838"/>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 name="Freeform 114"/>
                <p:cNvSpPr>
                  <a:spLocks noChangeAspect="1"/>
                </p:cNvSpPr>
                <p:nvPr/>
              </p:nvSpPr>
              <p:spPr bwMode="auto">
                <a:xfrm rot="300000" flipV="1">
                  <a:off x="4468" y="3835"/>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6" name="Freeform 115"/>
                <p:cNvSpPr>
                  <a:spLocks noChangeAspect="1"/>
                </p:cNvSpPr>
                <p:nvPr/>
              </p:nvSpPr>
              <p:spPr bwMode="auto">
                <a:xfrm rot="600000" flipV="1">
                  <a:off x="4424" y="3829"/>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grpSp>
          <p:nvGrpSpPr>
            <p:cNvPr id="36" name="Group 116"/>
            <p:cNvGrpSpPr>
              <a:grpSpLocks noChangeAspect="1"/>
            </p:cNvGrpSpPr>
            <p:nvPr/>
          </p:nvGrpSpPr>
          <p:grpSpPr bwMode="auto">
            <a:xfrm rot="9000000">
              <a:off x="1199" y="314"/>
              <a:ext cx="214" cy="400"/>
              <a:chOff x="4188" y="3300"/>
              <a:chExt cx="214" cy="400"/>
            </a:xfrm>
          </p:grpSpPr>
          <p:sp>
            <p:nvSpPr>
              <p:cNvPr id="37" name="Freeform 117"/>
              <p:cNvSpPr>
                <a:spLocks noChangeAspect="1"/>
              </p:cNvSpPr>
              <p:nvPr/>
            </p:nvSpPr>
            <p:spPr bwMode="auto">
              <a:xfrm rot="3000000" flipV="1">
                <a:off x="4325" y="3568"/>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 name="Freeform 118"/>
              <p:cNvSpPr>
                <a:spLocks noChangeAspect="1"/>
              </p:cNvSpPr>
              <p:nvPr/>
            </p:nvSpPr>
            <p:spPr bwMode="auto">
              <a:xfrm rot="3300000" flipV="1">
                <a:off x="4298" y="3531"/>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 name="Freeform 119"/>
              <p:cNvSpPr>
                <a:spLocks noChangeAspect="1"/>
              </p:cNvSpPr>
              <p:nvPr/>
            </p:nvSpPr>
            <p:spPr bwMode="auto">
              <a:xfrm rot="2700000" flipV="1">
                <a:off x="4356" y="3603"/>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40" name="Group 120"/>
              <p:cNvGrpSpPr>
                <a:grpSpLocks noChangeAspect="1"/>
              </p:cNvGrpSpPr>
              <p:nvPr/>
            </p:nvGrpSpPr>
            <p:grpSpPr bwMode="auto">
              <a:xfrm rot="3600000">
                <a:off x="4131" y="3357"/>
                <a:ext cx="266" cy="151"/>
                <a:chOff x="4293" y="3784"/>
                <a:chExt cx="266" cy="151"/>
              </a:xfrm>
            </p:grpSpPr>
            <p:sp>
              <p:nvSpPr>
                <p:cNvPr id="41" name="Freeform 121"/>
                <p:cNvSpPr>
                  <a:spLocks noChangeAspect="1"/>
                </p:cNvSpPr>
                <p:nvPr/>
              </p:nvSpPr>
              <p:spPr bwMode="auto">
                <a:xfrm rot="1200000" flipV="1">
                  <a:off x="4335" y="380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 name="Freeform 122"/>
                <p:cNvSpPr>
                  <a:spLocks noChangeAspect="1"/>
                </p:cNvSpPr>
                <p:nvPr/>
              </p:nvSpPr>
              <p:spPr bwMode="auto">
                <a:xfrm rot="1500000" flipV="1">
                  <a:off x="4293" y="3784"/>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 name="Freeform 123"/>
                <p:cNvSpPr>
                  <a:spLocks noChangeAspect="1"/>
                </p:cNvSpPr>
                <p:nvPr/>
              </p:nvSpPr>
              <p:spPr bwMode="auto">
                <a:xfrm rot="900000" flipV="1">
                  <a:off x="4379" y="3817"/>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 name="Freeform 124"/>
                <p:cNvSpPr>
                  <a:spLocks noChangeAspect="1"/>
                </p:cNvSpPr>
                <p:nvPr/>
              </p:nvSpPr>
              <p:spPr bwMode="auto">
                <a:xfrm flipV="1">
                  <a:off x="4513" y="3838"/>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 name="Freeform 125"/>
                <p:cNvSpPr>
                  <a:spLocks noChangeAspect="1"/>
                </p:cNvSpPr>
                <p:nvPr/>
              </p:nvSpPr>
              <p:spPr bwMode="auto">
                <a:xfrm rot="300000" flipV="1">
                  <a:off x="4468" y="3835"/>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6" name="Freeform 126"/>
                <p:cNvSpPr>
                  <a:spLocks noChangeAspect="1"/>
                </p:cNvSpPr>
                <p:nvPr/>
              </p:nvSpPr>
              <p:spPr bwMode="auto">
                <a:xfrm rot="600000" flipV="1">
                  <a:off x="4424" y="3829"/>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grpSp>
      <p:grpSp>
        <p:nvGrpSpPr>
          <p:cNvPr id="129" name="Group 127"/>
          <p:cNvGrpSpPr>
            <a:grpSpLocks noChangeAspect="1"/>
          </p:cNvGrpSpPr>
          <p:nvPr/>
        </p:nvGrpSpPr>
        <p:grpSpPr bwMode="auto">
          <a:xfrm>
            <a:off x="7925475" y="3030574"/>
            <a:ext cx="1079500" cy="1116013"/>
            <a:chOff x="3787" y="300"/>
            <a:chExt cx="1361" cy="1407"/>
          </a:xfrm>
        </p:grpSpPr>
        <p:sp>
          <p:nvSpPr>
            <p:cNvPr id="130" name="Oval 128"/>
            <p:cNvSpPr>
              <a:spLocks noChangeAspect="1" noChangeArrowheads="1"/>
            </p:cNvSpPr>
            <p:nvPr/>
          </p:nvSpPr>
          <p:spPr bwMode="auto">
            <a:xfrm>
              <a:off x="3787" y="346"/>
              <a:ext cx="1361" cy="1361"/>
            </a:xfrm>
            <a:prstGeom prst="ellipse">
              <a:avLst/>
            </a:prstGeom>
            <a:gradFill rotWithShape="1">
              <a:gsLst>
                <a:gs pos="0">
                  <a:srgbClr val="FFFF99"/>
                </a:gs>
                <a:gs pos="100000">
                  <a:srgbClr val="FFFF99">
                    <a:gamma/>
                    <a:shade val="46275"/>
                    <a:invGamma/>
                  </a:srgbClr>
                </a:gs>
              </a:gsLst>
              <a:lin ang="2700000" scaled="1"/>
            </a:gradFill>
            <a:ln w="9525">
              <a:solidFill>
                <a:srgbClr val="FFFF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131" name="Group 129"/>
            <p:cNvGrpSpPr>
              <a:grpSpLocks noChangeAspect="1"/>
            </p:cNvGrpSpPr>
            <p:nvPr/>
          </p:nvGrpSpPr>
          <p:grpSpPr bwMode="auto">
            <a:xfrm flipV="1">
              <a:off x="4286" y="1099"/>
              <a:ext cx="367" cy="97"/>
              <a:chOff x="1383" y="2432"/>
              <a:chExt cx="4354" cy="1104"/>
            </a:xfrm>
          </p:grpSpPr>
          <p:sp>
            <p:nvSpPr>
              <p:cNvPr id="425" name="Freeform 130"/>
              <p:cNvSpPr>
                <a:spLocks noChangeAspect="1"/>
              </p:cNvSpPr>
              <p:nvPr/>
            </p:nvSpPr>
            <p:spPr bwMode="auto">
              <a:xfrm>
                <a:off x="3515" y="2432"/>
                <a:ext cx="544" cy="1104"/>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6" name="Freeform 131"/>
              <p:cNvSpPr>
                <a:spLocks noChangeAspect="1"/>
              </p:cNvSpPr>
              <p:nvPr/>
            </p:nvSpPr>
            <p:spPr bwMode="auto">
              <a:xfrm>
                <a:off x="3969" y="2432"/>
                <a:ext cx="544" cy="1104"/>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7" name="Freeform 132"/>
              <p:cNvSpPr>
                <a:spLocks noChangeAspect="1"/>
              </p:cNvSpPr>
              <p:nvPr/>
            </p:nvSpPr>
            <p:spPr bwMode="auto">
              <a:xfrm>
                <a:off x="4422" y="2432"/>
                <a:ext cx="544" cy="1104"/>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8" name="Freeform 133"/>
              <p:cNvSpPr>
                <a:spLocks noChangeAspect="1"/>
              </p:cNvSpPr>
              <p:nvPr/>
            </p:nvSpPr>
            <p:spPr bwMode="auto">
              <a:xfrm>
                <a:off x="4876" y="2432"/>
                <a:ext cx="544" cy="1104"/>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9" name="Freeform 134"/>
              <p:cNvSpPr>
                <a:spLocks noChangeAspect="1"/>
              </p:cNvSpPr>
              <p:nvPr/>
            </p:nvSpPr>
            <p:spPr bwMode="auto">
              <a:xfrm>
                <a:off x="1700" y="2432"/>
                <a:ext cx="544" cy="1104"/>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 name="Freeform 135"/>
              <p:cNvSpPr>
                <a:spLocks noChangeAspect="1"/>
              </p:cNvSpPr>
              <p:nvPr/>
            </p:nvSpPr>
            <p:spPr bwMode="auto">
              <a:xfrm>
                <a:off x="2154" y="2432"/>
                <a:ext cx="544" cy="1104"/>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1" name="Freeform 136"/>
              <p:cNvSpPr>
                <a:spLocks noChangeAspect="1"/>
              </p:cNvSpPr>
              <p:nvPr/>
            </p:nvSpPr>
            <p:spPr bwMode="auto">
              <a:xfrm>
                <a:off x="2607" y="2432"/>
                <a:ext cx="544" cy="1104"/>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2" name="Freeform 137"/>
              <p:cNvSpPr>
                <a:spLocks noChangeAspect="1"/>
              </p:cNvSpPr>
              <p:nvPr/>
            </p:nvSpPr>
            <p:spPr bwMode="auto">
              <a:xfrm>
                <a:off x="3061" y="2432"/>
                <a:ext cx="544" cy="1104"/>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3" name="Freeform 138"/>
              <p:cNvSpPr>
                <a:spLocks noChangeAspect="1"/>
              </p:cNvSpPr>
              <p:nvPr/>
            </p:nvSpPr>
            <p:spPr bwMode="auto">
              <a:xfrm>
                <a:off x="5329" y="3067"/>
                <a:ext cx="408" cy="469"/>
              </a:xfrm>
              <a:custGeom>
                <a:avLst/>
                <a:gdLst>
                  <a:gd name="T0" fmla="*/ 0 w 408"/>
                  <a:gd name="T1" fmla="*/ 454 h 469"/>
                  <a:gd name="T2" fmla="*/ 91 w 408"/>
                  <a:gd name="T3" fmla="*/ 454 h 469"/>
                  <a:gd name="T4" fmla="*/ 272 w 408"/>
                  <a:gd name="T5" fmla="*/ 363 h 469"/>
                  <a:gd name="T6" fmla="*/ 408 w 408"/>
                  <a:gd name="T7" fmla="*/ 0 h 469"/>
                </a:gdLst>
                <a:ahLst/>
                <a:cxnLst>
                  <a:cxn ang="0">
                    <a:pos x="T0" y="T1"/>
                  </a:cxn>
                  <a:cxn ang="0">
                    <a:pos x="T2" y="T3"/>
                  </a:cxn>
                  <a:cxn ang="0">
                    <a:pos x="T4" y="T5"/>
                  </a:cxn>
                  <a:cxn ang="0">
                    <a:pos x="T6" y="T7"/>
                  </a:cxn>
                </a:cxnLst>
                <a:rect l="0" t="0" r="r" b="b"/>
                <a:pathLst>
                  <a:path w="408" h="469">
                    <a:moveTo>
                      <a:pt x="0" y="454"/>
                    </a:moveTo>
                    <a:cubicBezTo>
                      <a:pt x="23" y="461"/>
                      <a:pt x="46" y="469"/>
                      <a:pt x="91" y="454"/>
                    </a:cubicBezTo>
                    <a:cubicBezTo>
                      <a:pt x="136" y="439"/>
                      <a:pt x="219" y="439"/>
                      <a:pt x="272" y="363"/>
                    </a:cubicBezTo>
                    <a:cubicBezTo>
                      <a:pt x="325" y="287"/>
                      <a:pt x="385" y="61"/>
                      <a:pt x="408" y="0"/>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4" name="Freeform 139"/>
              <p:cNvSpPr>
                <a:spLocks noChangeAspect="1"/>
              </p:cNvSpPr>
              <p:nvPr/>
            </p:nvSpPr>
            <p:spPr bwMode="auto">
              <a:xfrm flipH="1">
                <a:off x="1383" y="3067"/>
                <a:ext cx="408" cy="469"/>
              </a:xfrm>
              <a:custGeom>
                <a:avLst/>
                <a:gdLst>
                  <a:gd name="T0" fmla="*/ 0 w 408"/>
                  <a:gd name="T1" fmla="*/ 454 h 469"/>
                  <a:gd name="T2" fmla="*/ 91 w 408"/>
                  <a:gd name="T3" fmla="*/ 454 h 469"/>
                  <a:gd name="T4" fmla="*/ 272 w 408"/>
                  <a:gd name="T5" fmla="*/ 363 h 469"/>
                  <a:gd name="T6" fmla="*/ 408 w 408"/>
                  <a:gd name="T7" fmla="*/ 0 h 469"/>
                </a:gdLst>
                <a:ahLst/>
                <a:cxnLst>
                  <a:cxn ang="0">
                    <a:pos x="T0" y="T1"/>
                  </a:cxn>
                  <a:cxn ang="0">
                    <a:pos x="T2" y="T3"/>
                  </a:cxn>
                  <a:cxn ang="0">
                    <a:pos x="T4" y="T5"/>
                  </a:cxn>
                  <a:cxn ang="0">
                    <a:pos x="T6" y="T7"/>
                  </a:cxn>
                </a:cxnLst>
                <a:rect l="0" t="0" r="r" b="b"/>
                <a:pathLst>
                  <a:path w="408" h="469">
                    <a:moveTo>
                      <a:pt x="0" y="454"/>
                    </a:moveTo>
                    <a:cubicBezTo>
                      <a:pt x="23" y="461"/>
                      <a:pt x="46" y="469"/>
                      <a:pt x="91" y="454"/>
                    </a:cubicBezTo>
                    <a:cubicBezTo>
                      <a:pt x="136" y="439"/>
                      <a:pt x="219" y="439"/>
                      <a:pt x="272" y="363"/>
                    </a:cubicBezTo>
                    <a:cubicBezTo>
                      <a:pt x="325" y="287"/>
                      <a:pt x="385" y="61"/>
                      <a:pt x="408" y="0"/>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32" name="Group 140"/>
            <p:cNvGrpSpPr>
              <a:grpSpLocks noChangeAspect="1"/>
            </p:cNvGrpSpPr>
            <p:nvPr/>
          </p:nvGrpSpPr>
          <p:grpSpPr bwMode="auto">
            <a:xfrm rot="7200000" flipV="1">
              <a:off x="4151" y="917"/>
              <a:ext cx="367" cy="97"/>
              <a:chOff x="1383" y="2432"/>
              <a:chExt cx="4354" cy="1104"/>
            </a:xfrm>
          </p:grpSpPr>
          <p:sp>
            <p:nvSpPr>
              <p:cNvPr id="415" name="Freeform 141"/>
              <p:cNvSpPr>
                <a:spLocks noChangeAspect="1"/>
              </p:cNvSpPr>
              <p:nvPr/>
            </p:nvSpPr>
            <p:spPr bwMode="auto">
              <a:xfrm>
                <a:off x="3515" y="2432"/>
                <a:ext cx="544" cy="1104"/>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6" name="Freeform 142"/>
              <p:cNvSpPr>
                <a:spLocks noChangeAspect="1"/>
              </p:cNvSpPr>
              <p:nvPr/>
            </p:nvSpPr>
            <p:spPr bwMode="auto">
              <a:xfrm>
                <a:off x="3969" y="2432"/>
                <a:ext cx="544" cy="1104"/>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7" name="Freeform 143"/>
              <p:cNvSpPr>
                <a:spLocks noChangeAspect="1"/>
              </p:cNvSpPr>
              <p:nvPr/>
            </p:nvSpPr>
            <p:spPr bwMode="auto">
              <a:xfrm>
                <a:off x="4422" y="2432"/>
                <a:ext cx="544" cy="1104"/>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8" name="Freeform 144"/>
              <p:cNvSpPr>
                <a:spLocks noChangeAspect="1"/>
              </p:cNvSpPr>
              <p:nvPr/>
            </p:nvSpPr>
            <p:spPr bwMode="auto">
              <a:xfrm>
                <a:off x="4876" y="2432"/>
                <a:ext cx="544" cy="1104"/>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9" name="Freeform 145"/>
              <p:cNvSpPr>
                <a:spLocks noChangeAspect="1"/>
              </p:cNvSpPr>
              <p:nvPr/>
            </p:nvSpPr>
            <p:spPr bwMode="auto">
              <a:xfrm>
                <a:off x="1700" y="2432"/>
                <a:ext cx="544" cy="1104"/>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 name="Freeform 146"/>
              <p:cNvSpPr>
                <a:spLocks noChangeAspect="1"/>
              </p:cNvSpPr>
              <p:nvPr/>
            </p:nvSpPr>
            <p:spPr bwMode="auto">
              <a:xfrm>
                <a:off x="2154" y="2432"/>
                <a:ext cx="544" cy="1104"/>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1" name="Freeform 147"/>
              <p:cNvSpPr>
                <a:spLocks noChangeAspect="1"/>
              </p:cNvSpPr>
              <p:nvPr/>
            </p:nvSpPr>
            <p:spPr bwMode="auto">
              <a:xfrm>
                <a:off x="2607" y="2432"/>
                <a:ext cx="544" cy="1104"/>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2" name="Freeform 148"/>
              <p:cNvSpPr>
                <a:spLocks noChangeAspect="1"/>
              </p:cNvSpPr>
              <p:nvPr/>
            </p:nvSpPr>
            <p:spPr bwMode="auto">
              <a:xfrm>
                <a:off x="3061" y="2432"/>
                <a:ext cx="544" cy="1104"/>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3" name="Freeform 149"/>
              <p:cNvSpPr>
                <a:spLocks noChangeAspect="1"/>
              </p:cNvSpPr>
              <p:nvPr/>
            </p:nvSpPr>
            <p:spPr bwMode="auto">
              <a:xfrm>
                <a:off x="5329" y="3067"/>
                <a:ext cx="408" cy="469"/>
              </a:xfrm>
              <a:custGeom>
                <a:avLst/>
                <a:gdLst>
                  <a:gd name="T0" fmla="*/ 0 w 408"/>
                  <a:gd name="T1" fmla="*/ 454 h 469"/>
                  <a:gd name="T2" fmla="*/ 91 w 408"/>
                  <a:gd name="T3" fmla="*/ 454 h 469"/>
                  <a:gd name="T4" fmla="*/ 272 w 408"/>
                  <a:gd name="T5" fmla="*/ 363 h 469"/>
                  <a:gd name="T6" fmla="*/ 408 w 408"/>
                  <a:gd name="T7" fmla="*/ 0 h 469"/>
                </a:gdLst>
                <a:ahLst/>
                <a:cxnLst>
                  <a:cxn ang="0">
                    <a:pos x="T0" y="T1"/>
                  </a:cxn>
                  <a:cxn ang="0">
                    <a:pos x="T2" y="T3"/>
                  </a:cxn>
                  <a:cxn ang="0">
                    <a:pos x="T4" y="T5"/>
                  </a:cxn>
                  <a:cxn ang="0">
                    <a:pos x="T6" y="T7"/>
                  </a:cxn>
                </a:cxnLst>
                <a:rect l="0" t="0" r="r" b="b"/>
                <a:pathLst>
                  <a:path w="408" h="469">
                    <a:moveTo>
                      <a:pt x="0" y="454"/>
                    </a:moveTo>
                    <a:cubicBezTo>
                      <a:pt x="23" y="461"/>
                      <a:pt x="46" y="469"/>
                      <a:pt x="91" y="454"/>
                    </a:cubicBezTo>
                    <a:cubicBezTo>
                      <a:pt x="136" y="439"/>
                      <a:pt x="219" y="439"/>
                      <a:pt x="272" y="363"/>
                    </a:cubicBezTo>
                    <a:cubicBezTo>
                      <a:pt x="325" y="287"/>
                      <a:pt x="385" y="61"/>
                      <a:pt x="408" y="0"/>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4" name="Freeform 150"/>
              <p:cNvSpPr>
                <a:spLocks noChangeAspect="1"/>
              </p:cNvSpPr>
              <p:nvPr/>
            </p:nvSpPr>
            <p:spPr bwMode="auto">
              <a:xfrm flipH="1">
                <a:off x="1383" y="3067"/>
                <a:ext cx="408" cy="469"/>
              </a:xfrm>
              <a:custGeom>
                <a:avLst/>
                <a:gdLst>
                  <a:gd name="T0" fmla="*/ 0 w 408"/>
                  <a:gd name="T1" fmla="*/ 454 h 469"/>
                  <a:gd name="T2" fmla="*/ 91 w 408"/>
                  <a:gd name="T3" fmla="*/ 454 h 469"/>
                  <a:gd name="T4" fmla="*/ 272 w 408"/>
                  <a:gd name="T5" fmla="*/ 363 h 469"/>
                  <a:gd name="T6" fmla="*/ 408 w 408"/>
                  <a:gd name="T7" fmla="*/ 0 h 469"/>
                </a:gdLst>
                <a:ahLst/>
                <a:cxnLst>
                  <a:cxn ang="0">
                    <a:pos x="T0" y="T1"/>
                  </a:cxn>
                  <a:cxn ang="0">
                    <a:pos x="T2" y="T3"/>
                  </a:cxn>
                  <a:cxn ang="0">
                    <a:pos x="T4" y="T5"/>
                  </a:cxn>
                  <a:cxn ang="0">
                    <a:pos x="T6" y="T7"/>
                  </a:cxn>
                </a:cxnLst>
                <a:rect l="0" t="0" r="r" b="b"/>
                <a:pathLst>
                  <a:path w="408" h="469">
                    <a:moveTo>
                      <a:pt x="0" y="454"/>
                    </a:moveTo>
                    <a:cubicBezTo>
                      <a:pt x="23" y="461"/>
                      <a:pt x="46" y="469"/>
                      <a:pt x="91" y="454"/>
                    </a:cubicBezTo>
                    <a:cubicBezTo>
                      <a:pt x="136" y="439"/>
                      <a:pt x="219" y="439"/>
                      <a:pt x="272" y="363"/>
                    </a:cubicBezTo>
                    <a:cubicBezTo>
                      <a:pt x="325" y="287"/>
                      <a:pt x="385" y="61"/>
                      <a:pt x="408" y="0"/>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33" name="Group 151"/>
            <p:cNvGrpSpPr>
              <a:grpSpLocks noChangeAspect="1"/>
            </p:cNvGrpSpPr>
            <p:nvPr/>
          </p:nvGrpSpPr>
          <p:grpSpPr bwMode="auto">
            <a:xfrm rot="20700000">
              <a:off x="4491" y="665"/>
              <a:ext cx="226" cy="97"/>
              <a:chOff x="4968" y="3612"/>
              <a:chExt cx="226" cy="97"/>
            </a:xfrm>
          </p:grpSpPr>
          <p:sp>
            <p:nvSpPr>
              <p:cNvPr id="409" name="Freeform 152"/>
              <p:cNvSpPr>
                <a:spLocks noChangeAspect="1"/>
              </p:cNvSpPr>
              <p:nvPr/>
            </p:nvSpPr>
            <p:spPr bwMode="auto">
              <a:xfrm rot="10800000" flipV="1">
                <a:off x="5109" y="361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0" name="Freeform 153"/>
              <p:cNvSpPr>
                <a:spLocks noChangeAspect="1"/>
              </p:cNvSpPr>
              <p:nvPr/>
            </p:nvSpPr>
            <p:spPr bwMode="auto">
              <a:xfrm rot="10800000" flipV="1">
                <a:off x="5071" y="361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1" name="Freeform 154"/>
              <p:cNvSpPr>
                <a:spLocks noChangeAspect="1"/>
              </p:cNvSpPr>
              <p:nvPr/>
            </p:nvSpPr>
            <p:spPr bwMode="auto">
              <a:xfrm rot="10800000" flipV="1">
                <a:off x="5033" y="361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 name="Freeform 155"/>
              <p:cNvSpPr>
                <a:spLocks noChangeAspect="1"/>
              </p:cNvSpPr>
              <p:nvPr/>
            </p:nvSpPr>
            <p:spPr bwMode="auto">
              <a:xfrm rot="10800000" flipV="1">
                <a:off x="4995" y="361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3" name="Freeform 156"/>
              <p:cNvSpPr>
                <a:spLocks noChangeAspect="1"/>
              </p:cNvSpPr>
              <p:nvPr/>
            </p:nvSpPr>
            <p:spPr bwMode="auto">
              <a:xfrm rot="10800000" flipV="1">
                <a:off x="5148" y="361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4" name="Freeform 157"/>
              <p:cNvSpPr>
                <a:spLocks noChangeAspect="1"/>
              </p:cNvSpPr>
              <p:nvPr/>
            </p:nvSpPr>
            <p:spPr bwMode="auto">
              <a:xfrm rot="10800000" flipV="1">
                <a:off x="4968" y="3668"/>
                <a:ext cx="34" cy="41"/>
              </a:xfrm>
              <a:custGeom>
                <a:avLst/>
                <a:gdLst>
                  <a:gd name="T0" fmla="*/ 0 w 408"/>
                  <a:gd name="T1" fmla="*/ 454 h 469"/>
                  <a:gd name="T2" fmla="*/ 91 w 408"/>
                  <a:gd name="T3" fmla="*/ 454 h 469"/>
                  <a:gd name="T4" fmla="*/ 272 w 408"/>
                  <a:gd name="T5" fmla="*/ 363 h 469"/>
                  <a:gd name="T6" fmla="*/ 408 w 408"/>
                  <a:gd name="T7" fmla="*/ 0 h 469"/>
                </a:gdLst>
                <a:ahLst/>
                <a:cxnLst>
                  <a:cxn ang="0">
                    <a:pos x="T0" y="T1"/>
                  </a:cxn>
                  <a:cxn ang="0">
                    <a:pos x="T2" y="T3"/>
                  </a:cxn>
                  <a:cxn ang="0">
                    <a:pos x="T4" y="T5"/>
                  </a:cxn>
                  <a:cxn ang="0">
                    <a:pos x="T6" y="T7"/>
                  </a:cxn>
                </a:cxnLst>
                <a:rect l="0" t="0" r="r" b="b"/>
                <a:pathLst>
                  <a:path w="408" h="469">
                    <a:moveTo>
                      <a:pt x="0" y="454"/>
                    </a:moveTo>
                    <a:cubicBezTo>
                      <a:pt x="23" y="461"/>
                      <a:pt x="46" y="469"/>
                      <a:pt x="91" y="454"/>
                    </a:cubicBezTo>
                    <a:cubicBezTo>
                      <a:pt x="136" y="439"/>
                      <a:pt x="219" y="439"/>
                      <a:pt x="272" y="363"/>
                    </a:cubicBezTo>
                    <a:cubicBezTo>
                      <a:pt x="325" y="287"/>
                      <a:pt x="385" y="61"/>
                      <a:pt x="408" y="0"/>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34" name="Group 158"/>
            <p:cNvGrpSpPr>
              <a:grpSpLocks noChangeAspect="1"/>
            </p:cNvGrpSpPr>
            <p:nvPr/>
          </p:nvGrpSpPr>
          <p:grpSpPr bwMode="auto">
            <a:xfrm rot="18900000">
              <a:off x="4703" y="1031"/>
              <a:ext cx="226" cy="97"/>
              <a:chOff x="5103" y="3612"/>
              <a:chExt cx="226" cy="97"/>
            </a:xfrm>
          </p:grpSpPr>
          <p:sp>
            <p:nvSpPr>
              <p:cNvPr id="403" name="Freeform 159"/>
              <p:cNvSpPr>
                <a:spLocks noChangeAspect="1"/>
              </p:cNvSpPr>
              <p:nvPr/>
            </p:nvSpPr>
            <p:spPr bwMode="auto">
              <a:xfrm flipV="1">
                <a:off x="5283" y="361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4" name="Freeform 160"/>
              <p:cNvSpPr>
                <a:spLocks noChangeAspect="1"/>
              </p:cNvSpPr>
              <p:nvPr/>
            </p:nvSpPr>
            <p:spPr bwMode="auto">
              <a:xfrm flipV="1">
                <a:off x="5130" y="361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5" name="Freeform 161"/>
              <p:cNvSpPr>
                <a:spLocks noChangeAspect="1"/>
              </p:cNvSpPr>
              <p:nvPr/>
            </p:nvSpPr>
            <p:spPr bwMode="auto">
              <a:xfrm flipV="1">
                <a:off x="5168" y="361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6" name="Freeform 162"/>
              <p:cNvSpPr>
                <a:spLocks noChangeAspect="1"/>
              </p:cNvSpPr>
              <p:nvPr/>
            </p:nvSpPr>
            <p:spPr bwMode="auto">
              <a:xfrm flipV="1">
                <a:off x="5206" y="361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7" name="Freeform 163"/>
              <p:cNvSpPr>
                <a:spLocks noChangeAspect="1"/>
              </p:cNvSpPr>
              <p:nvPr/>
            </p:nvSpPr>
            <p:spPr bwMode="auto">
              <a:xfrm flipV="1">
                <a:off x="5244" y="361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8" name="Freeform 164"/>
              <p:cNvSpPr>
                <a:spLocks noChangeAspect="1"/>
              </p:cNvSpPr>
              <p:nvPr/>
            </p:nvSpPr>
            <p:spPr bwMode="auto">
              <a:xfrm flipH="1" flipV="1">
                <a:off x="5103" y="3612"/>
                <a:ext cx="34" cy="41"/>
              </a:xfrm>
              <a:custGeom>
                <a:avLst/>
                <a:gdLst>
                  <a:gd name="T0" fmla="*/ 0 w 408"/>
                  <a:gd name="T1" fmla="*/ 454 h 469"/>
                  <a:gd name="T2" fmla="*/ 91 w 408"/>
                  <a:gd name="T3" fmla="*/ 454 h 469"/>
                  <a:gd name="T4" fmla="*/ 272 w 408"/>
                  <a:gd name="T5" fmla="*/ 363 h 469"/>
                  <a:gd name="T6" fmla="*/ 408 w 408"/>
                  <a:gd name="T7" fmla="*/ 0 h 469"/>
                </a:gdLst>
                <a:ahLst/>
                <a:cxnLst>
                  <a:cxn ang="0">
                    <a:pos x="T0" y="T1"/>
                  </a:cxn>
                  <a:cxn ang="0">
                    <a:pos x="T2" y="T3"/>
                  </a:cxn>
                  <a:cxn ang="0">
                    <a:pos x="T4" y="T5"/>
                  </a:cxn>
                  <a:cxn ang="0">
                    <a:pos x="T6" y="T7"/>
                  </a:cxn>
                </a:cxnLst>
                <a:rect l="0" t="0" r="r" b="b"/>
                <a:pathLst>
                  <a:path w="408" h="469">
                    <a:moveTo>
                      <a:pt x="0" y="454"/>
                    </a:moveTo>
                    <a:cubicBezTo>
                      <a:pt x="23" y="461"/>
                      <a:pt x="46" y="469"/>
                      <a:pt x="91" y="454"/>
                    </a:cubicBezTo>
                    <a:cubicBezTo>
                      <a:pt x="136" y="439"/>
                      <a:pt x="219" y="439"/>
                      <a:pt x="272" y="363"/>
                    </a:cubicBezTo>
                    <a:cubicBezTo>
                      <a:pt x="325" y="287"/>
                      <a:pt x="385" y="61"/>
                      <a:pt x="408" y="0"/>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35" name="Group 165"/>
            <p:cNvGrpSpPr>
              <a:grpSpLocks noChangeAspect="1"/>
            </p:cNvGrpSpPr>
            <p:nvPr/>
          </p:nvGrpSpPr>
          <p:grpSpPr bwMode="auto">
            <a:xfrm rot="17100000">
              <a:off x="4675" y="1211"/>
              <a:ext cx="226" cy="97"/>
              <a:chOff x="5153" y="3793"/>
              <a:chExt cx="226" cy="97"/>
            </a:xfrm>
          </p:grpSpPr>
          <p:sp>
            <p:nvSpPr>
              <p:cNvPr id="397" name="Freeform 166"/>
              <p:cNvSpPr>
                <a:spLocks noChangeAspect="1"/>
              </p:cNvSpPr>
              <p:nvPr/>
            </p:nvSpPr>
            <p:spPr bwMode="auto">
              <a:xfrm flipV="1">
                <a:off x="5192" y="3793"/>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8" name="Freeform 167"/>
              <p:cNvSpPr>
                <a:spLocks noChangeAspect="1"/>
              </p:cNvSpPr>
              <p:nvPr/>
            </p:nvSpPr>
            <p:spPr bwMode="auto">
              <a:xfrm flipV="1">
                <a:off x="5230" y="3793"/>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9" name="Freeform 168"/>
              <p:cNvSpPr>
                <a:spLocks noChangeAspect="1"/>
              </p:cNvSpPr>
              <p:nvPr/>
            </p:nvSpPr>
            <p:spPr bwMode="auto">
              <a:xfrm flipV="1">
                <a:off x="5268" y="3793"/>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0" name="Freeform 169"/>
              <p:cNvSpPr>
                <a:spLocks noChangeAspect="1"/>
              </p:cNvSpPr>
              <p:nvPr/>
            </p:nvSpPr>
            <p:spPr bwMode="auto">
              <a:xfrm flipV="1">
                <a:off x="5306" y="3793"/>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1" name="Freeform 170"/>
              <p:cNvSpPr>
                <a:spLocks noChangeAspect="1"/>
              </p:cNvSpPr>
              <p:nvPr/>
            </p:nvSpPr>
            <p:spPr bwMode="auto">
              <a:xfrm flipV="1">
                <a:off x="5153" y="3793"/>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2" name="Freeform 171"/>
              <p:cNvSpPr>
                <a:spLocks noChangeAspect="1"/>
              </p:cNvSpPr>
              <p:nvPr/>
            </p:nvSpPr>
            <p:spPr bwMode="auto">
              <a:xfrm flipV="1">
                <a:off x="5345" y="3793"/>
                <a:ext cx="34" cy="41"/>
              </a:xfrm>
              <a:custGeom>
                <a:avLst/>
                <a:gdLst>
                  <a:gd name="T0" fmla="*/ 0 w 408"/>
                  <a:gd name="T1" fmla="*/ 454 h 469"/>
                  <a:gd name="T2" fmla="*/ 91 w 408"/>
                  <a:gd name="T3" fmla="*/ 454 h 469"/>
                  <a:gd name="T4" fmla="*/ 272 w 408"/>
                  <a:gd name="T5" fmla="*/ 363 h 469"/>
                  <a:gd name="T6" fmla="*/ 408 w 408"/>
                  <a:gd name="T7" fmla="*/ 0 h 469"/>
                </a:gdLst>
                <a:ahLst/>
                <a:cxnLst>
                  <a:cxn ang="0">
                    <a:pos x="T0" y="T1"/>
                  </a:cxn>
                  <a:cxn ang="0">
                    <a:pos x="T2" y="T3"/>
                  </a:cxn>
                  <a:cxn ang="0">
                    <a:pos x="T4" y="T5"/>
                  </a:cxn>
                  <a:cxn ang="0">
                    <a:pos x="T6" y="T7"/>
                  </a:cxn>
                </a:cxnLst>
                <a:rect l="0" t="0" r="r" b="b"/>
                <a:pathLst>
                  <a:path w="408" h="469">
                    <a:moveTo>
                      <a:pt x="0" y="454"/>
                    </a:moveTo>
                    <a:cubicBezTo>
                      <a:pt x="23" y="461"/>
                      <a:pt x="46" y="469"/>
                      <a:pt x="91" y="454"/>
                    </a:cubicBezTo>
                    <a:cubicBezTo>
                      <a:pt x="136" y="439"/>
                      <a:pt x="219" y="439"/>
                      <a:pt x="272" y="363"/>
                    </a:cubicBezTo>
                    <a:cubicBezTo>
                      <a:pt x="325" y="287"/>
                      <a:pt x="385" y="61"/>
                      <a:pt x="408" y="0"/>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36" name="Oval 172"/>
            <p:cNvSpPr>
              <a:spLocks noChangeAspect="1" noChangeArrowheads="1"/>
            </p:cNvSpPr>
            <p:nvPr/>
          </p:nvSpPr>
          <p:spPr bwMode="auto">
            <a:xfrm>
              <a:off x="4649" y="1099"/>
              <a:ext cx="91" cy="91"/>
            </a:xfrm>
            <a:prstGeom prst="ellipse">
              <a:avLst/>
            </a:prstGeom>
            <a:solidFill>
              <a:srgbClr val="3333CC"/>
            </a:solidFill>
            <a:ln w="9525">
              <a:solidFill>
                <a:srgbClr val="33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7" name="Oval 173"/>
            <p:cNvSpPr>
              <a:spLocks noChangeAspect="1" noChangeArrowheads="1"/>
            </p:cNvSpPr>
            <p:nvPr/>
          </p:nvSpPr>
          <p:spPr bwMode="auto">
            <a:xfrm>
              <a:off x="4422" y="736"/>
              <a:ext cx="91" cy="91"/>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138" name="Group 174"/>
            <p:cNvGrpSpPr>
              <a:grpSpLocks noChangeAspect="1"/>
            </p:cNvGrpSpPr>
            <p:nvPr/>
          </p:nvGrpSpPr>
          <p:grpSpPr bwMode="auto">
            <a:xfrm>
              <a:off x="4160" y="727"/>
              <a:ext cx="155" cy="255"/>
              <a:chOff x="3943" y="2870"/>
              <a:chExt cx="155" cy="255"/>
            </a:xfrm>
          </p:grpSpPr>
          <p:sp>
            <p:nvSpPr>
              <p:cNvPr id="390" name="Freeform 175"/>
              <p:cNvSpPr>
                <a:spLocks noChangeAspect="1"/>
              </p:cNvSpPr>
              <p:nvPr/>
            </p:nvSpPr>
            <p:spPr bwMode="auto">
              <a:xfrm rot="4500000" flipV="1">
                <a:off x="4000" y="2961"/>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1" name="Freeform 176"/>
              <p:cNvSpPr>
                <a:spLocks noChangeAspect="1"/>
              </p:cNvSpPr>
              <p:nvPr/>
            </p:nvSpPr>
            <p:spPr bwMode="auto">
              <a:xfrm rot="4500000" flipV="1">
                <a:off x="4010" y="2997"/>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2" name="Freeform 177"/>
              <p:cNvSpPr>
                <a:spLocks noChangeAspect="1"/>
              </p:cNvSpPr>
              <p:nvPr/>
            </p:nvSpPr>
            <p:spPr bwMode="auto">
              <a:xfrm rot="4500000" flipV="1">
                <a:off x="4020" y="3034"/>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3" name="Freeform 178"/>
              <p:cNvSpPr>
                <a:spLocks noChangeAspect="1"/>
              </p:cNvSpPr>
              <p:nvPr/>
            </p:nvSpPr>
            <p:spPr bwMode="auto">
              <a:xfrm rot="4500000" flipV="1">
                <a:off x="3969" y="2844"/>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4" name="Freeform 179"/>
              <p:cNvSpPr>
                <a:spLocks noChangeAspect="1"/>
              </p:cNvSpPr>
              <p:nvPr/>
            </p:nvSpPr>
            <p:spPr bwMode="auto">
              <a:xfrm rot="4500000" flipV="1">
                <a:off x="3979" y="2881"/>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5" name="Freeform 180"/>
              <p:cNvSpPr>
                <a:spLocks noChangeAspect="1"/>
              </p:cNvSpPr>
              <p:nvPr/>
            </p:nvSpPr>
            <p:spPr bwMode="auto">
              <a:xfrm rot="4500000" flipV="1">
                <a:off x="3989" y="2917"/>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6" name="Freeform 181"/>
              <p:cNvSpPr>
                <a:spLocks noChangeAspect="1"/>
              </p:cNvSpPr>
              <p:nvPr/>
            </p:nvSpPr>
            <p:spPr bwMode="auto">
              <a:xfrm rot="4500000" flipV="1">
                <a:off x="4061" y="3087"/>
                <a:ext cx="34" cy="41"/>
              </a:xfrm>
              <a:custGeom>
                <a:avLst/>
                <a:gdLst>
                  <a:gd name="T0" fmla="*/ 0 w 408"/>
                  <a:gd name="T1" fmla="*/ 454 h 469"/>
                  <a:gd name="T2" fmla="*/ 91 w 408"/>
                  <a:gd name="T3" fmla="*/ 454 h 469"/>
                  <a:gd name="T4" fmla="*/ 272 w 408"/>
                  <a:gd name="T5" fmla="*/ 363 h 469"/>
                  <a:gd name="T6" fmla="*/ 408 w 408"/>
                  <a:gd name="T7" fmla="*/ 0 h 469"/>
                </a:gdLst>
                <a:ahLst/>
                <a:cxnLst>
                  <a:cxn ang="0">
                    <a:pos x="T0" y="T1"/>
                  </a:cxn>
                  <a:cxn ang="0">
                    <a:pos x="T2" y="T3"/>
                  </a:cxn>
                  <a:cxn ang="0">
                    <a:pos x="T4" y="T5"/>
                  </a:cxn>
                  <a:cxn ang="0">
                    <a:pos x="T6" y="T7"/>
                  </a:cxn>
                </a:cxnLst>
                <a:rect l="0" t="0" r="r" b="b"/>
                <a:pathLst>
                  <a:path w="408" h="469">
                    <a:moveTo>
                      <a:pt x="0" y="454"/>
                    </a:moveTo>
                    <a:cubicBezTo>
                      <a:pt x="23" y="461"/>
                      <a:pt x="46" y="469"/>
                      <a:pt x="91" y="454"/>
                    </a:cubicBezTo>
                    <a:cubicBezTo>
                      <a:pt x="136" y="439"/>
                      <a:pt x="219" y="439"/>
                      <a:pt x="272" y="363"/>
                    </a:cubicBezTo>
                    <a:cubicBezTo>
                      <a:pt x="325" y="287"/>
                      <a:pt x="385" y="61"/>
                      <a:pt x="408" y="0"/>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39" name="Oval 182"/>
            <p:cNvSpPr>
              <a:spLocks noChangeAspect="1" noChangeArrowheads="1"/>
            </p:cNvSpPr>
            <p:nvPr/>
          </p:nvSpPr>
          <p:spPr bwMode="auto">
            <a:xfrm>
              <a:off x="4490" y="1325"/>
              <a:ext cx="272" cy="27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0" name="Oval 183"/>
            <p:cNvSpPr>
              <a:spLocks noChangeAspect="1" noChangeArrowheads="1"/>
            </p:cNvSpPr>
            <p:nvPr/>
          </p:nvSpPr>
          <p:spPr bwMode="auto">
            <a:xfrm>
              <a:off x="4667" y="706"/>
              <a:ext cx="272" cy="27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1" name="Oval 184"/>
            <p:cNvSpPr>
              <a:spLocks noChangeAspect="1" noChangeArrowheads="1"/>
            </p:cNvSpPr>
            <p:nvPr/>
          </p:nvSpPr>
          <p:spPr bwMode="auto">
            <a:xfrm>
              <a:off x="4123" y="442"/>
              <a:ext cx="272" cy="27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2" name="Oval 185"/>
            <p:cNvSpPr>
              <a:spLocks noChangeAspect="1" noChangeArrowheads="1"/>
            </p:cNvSpPr>
            <p:nvPr/>
          </p:nvSpPr>
          <p:spPr bwMode="auto">
            <a:xfrm>
              <a:off x="4105" y="453"/>
              <a:ext cx="91" cy="91"/>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3" name="Oval 186"/>
            <p:cNvSpPr>
              <a:spLocks noChangeAspect="1" noChangeArrowheads="1"/>
            </p:cNvSpPr>
            <p:nvPr/>
          </p:nvSpPr>
          <p:spPr bwMode="auto">
            <a:xfrm>
              <a:off x="4325" y="615"/>
              <a:ext cx="91" cy="91"/>
            </a:xfrm>
            <a:prstGeom prst="ellipse">
              <a:avLst/>
            </a:prstGeom>
            <a:solidFill>
              <a:srgbClr val="0099CC"/>
            </a:solidFill>
            <a:ln w="9525">
              <a:solidFill>
                <a:srgbClr val="0099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4" name="Oval 187"/>
            <p:cNvSpPr>
              <a:spLocks noChangeAspect="1" noChangeArrowheads="1"/>
            </p:cNvSpPr>
            <p:nvPr/>
          </p:nvSpPr>
          <p:spPr bwMode="auto">
            <a:xfrm>
              <a:off x="4517" y="1303"/>
              <a:ext cx="91" cy="91"/>
            </a:xfrm>
            <a:prstGeom prst="ellipse">
              <a:avLst/>
            </a:prstGeom>
            <a:solidFill>
              <a:srgbClr val="CCCC00"/>
            </a:solidFill>
            <a:ln w="9525">
              <a:solidFill>
                <a:srgbClr val="CC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145" name="Group 188"/>
            <p:cNvGrpSpPr>
              <a:grpSpLocks noChangeAspect="1"/>
            </p:cNvGrpSpPr>
            <p:nvPr/>
          </p:nvGrpSpPr>
          <p:grpSpPr bwMode="auto">
            <a:xfrm>
              <a:off x="3856" y="713"/>
              <a:ext cx="450" cy="649"/>
              <a:chOff x="3587" y="2343"/>
              <a:chExt cx="450" cy="649"/>
            </a:xfrm>
          </p:grpSpPr>
          <p:sp>
            <p:nvSpPr>
              <p:cNvPr id="363" name="Freeform 189"/>
              <p:cNvSpPr>
                <a:spLocks noChangeAspect="1"/>
              </p:cNvSpPr>
              <p:nvPr/>
            </p:nvSpPr>
            <p:spPr bwMode="auto">
              <a:xfrm rot="21000000" flipV="1">
                <a:off x="3944" y="289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4" name="Freeform 190"/>
              <p:cNvSpPr>
                <a:spLocks noChangeAspect="1"/>
              </p:cNvSpPr>
              <p:nvPr/>
            </p:nvSpPr>
            <p:spPr bwMode="auto">
              <a:xfrm rot="20400000" flipV="1">
                <a:off x="3991" y="2880"/>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365" name="Group 191"/>
              <p:cNvGrpSpPr>
                <a:grpSpLocks noChangeAspect="1"/>
              </p:cNvGrpSpPr>
              <p:nvPr/>
            </p:nvGrpSpPr>
            <p:grpSpPr bwMode="auto">
              <a:xfrm>
                <a:off x="3587" y="2343"/>
                <a:ext cx="350" cy="649"/>
                <a:chOff x="3839" y="2568"/>
                <a:chExt cx="350" cy="649"/>
              </a:xfrm>
            </p:grpSpPr>
            <p:grpSp>
              <p:nvGrpSpPr>
                <p:cNvPr id="366" name="Group 192"/>
                <p:cNvGrpSpPr>
                  <a:grpSpLocks noChangeAspect="1"/>
                </p:cNvGrpSpPr>
                <p:nvPr/>
              </p:nvGrpSpPr>
              <p:grpSpPr bwMode="auto">
                <a:xfrm>
                  <a:off x="4047" y="3102"/>
                  <a:ext cx="142" cy="115"/>
                  <a:chOff x="4109" y="3664"/>
                  <a:chExt cx="142" cy="115"/>
                </a:xfrm>
              </p:grpSpPr>
              <p:sp>
                <p:nvSpPr>
                  <p:cNvPr id="387" name="Freeform 193"/>
                  <p:cNvSpPr>
                    <a:spLocks noChangeAspect="1"/>
                  </p:cNvSpPr>
                  <p:nvPr/>
                </p:nvSpPr>
                <p:spPr bwMode="auto">
                  <a:xfrm rot="1200000" flipV="1">
                    <a:off x="4109" y="3664"/>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8" name="Freeform 194"/>
                  <p:cNvSpPr>
                    <a:spLocks noChangeAspect="1"/>
                  </p:cNvSpPr>
                  <p:nvPr/>
                </p:nvSpPr>
                <p:spPr bwMode="auto">
                  <a:xfrm rot="600000" flipV="1">
                    <a:off x="4155" y="3677"/>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9" name="Freeform 195"/>
                  <p:cNvSpPr>
                    <a:spLocks noChangeAspect="1"/>
                  </p:cNvSpPr>
                  <p:nvPr/>
                </p:nvSpPr>
                <p:spPr bwMode="auto">
                  <a:xfrm flipV="1">
                    <a:off x="4205" y="368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367" name="Group 196"/>
                <p:cNvGrpSpPr>
                  <a:grpSpLocks noChangeAspect="1"/>
                </p:cNvGrpSpPr>
                <p:nvPr/>
              </p:nvGrpSpPr>
              <p:grpSpPr bwMode="auto">
                <a:xfrm rot="3600000">
                  <a:off x="3838" y="2921"/>
                  <a:ext cx="142" cy="115"/>
                  <a:chOff x="4109" y="3664"/>
                  <a:chExt cx="142" cy="115"/>
                </a:xfrm>
              </p:grpSpPr>
              <p:sp>
                <p:nvSpPr>
                  <p:cNvPr id="384" name="Freeform 197"/>
                  <p:cNvSpPr>
                    <a:spLocks noChangeAspect="1"/>
                  </p:cNvSpPr>
                  <p:nvPr/>
                </p:nvSpPr>
                <p:spPr bwMode="auto">
                  <a:xfrm rot="1200000" flipV="1">
                    <a:off x="4109" y="3664"/>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5" name="Freeform 198"/>
                  <p:cNvSpPr>
                    <a:spLocks noChangeAspect="1"/>
                  </p:cNvSpPr>
                  <p:nvPr/>
                </p:nvSpPr>
                <p:spPr bwMode="auto">
                  <a:xfrm rot="600000" flipV="1">
                    <a:off x="4155" y="3677"/>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6" name="Freeform 199"/>
                  <p:cNvSpPr>
                    <a:spLocks noChangeAspect="1"/>
                  </p:cNvSpPr>
                  <p:nvPr/>
                </p:nvSpPr>
                <p:spPr bwMode="auto">
                  <a:xfrm flipV="1">
                    <a:off x="4205" y="368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368" name="Group 200"/>
                <p:cNvGrpSpPr>
                  <a:grpSpLocks noChangeAspect="1"/>
                </p:cNvGrpSpPr>
                <p:nvPr/>
              </p:nvGrpSpPr>
              <p:grpSpPr bwMode="auto">
                <a:xfrm rot="1800000">
                  <a:off x="3919" y="3041"/>
                  <a:ext cx="142" cy="115"/>
                  <a:chOff x="4109" y="3664"/>
                  <a:chExt cx="142" cy="115"/>
                </a:xfrm>
              </p:grpSpPr>
              <p:sp>
                <p:nvSpPr>
                  <p:cNvPr id="381" name="Freeform 201"/>
                  <p:cNvSpPr>
                    <a:spLocks noChangeAspect="1"/>
                  </p:cNvSpPr>
                  <p:nvPr/>
                </p:nvSpPr>
                <p:spPr bwMode="auto">
                  <a:xfrm rot="1200000" flipV="1">
                    <a:off x="4109" y="3664"/>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2" name="Freeform 202"/>
                  <p:cNvSpPr>
                    <a:spLocks noChangeAspect="1"/>
                  </p:cNvSpPr>
                  <p:nvPr/>
                </p:nvSpPr>
                <p:spPr bwMode="auto">
                  <a:xfrm rot="600000" flipV="1">
                    <a:off x="4155" y="3677"/>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3" name="Freeform 203"/>
                  <p:cNvSpPr>
                    <a:spLocks noChangeAspect="1"/>
                  </p:cNvSpPr>
                  <p:nvPr/>
                </p:nvSpPr>
                <p:spPr bwMode="auto">
                  <a:xfrm flipV="1">
                    <a:off x="4205" y="368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369" name="Group 204"/>
                <p:cNvGrpSpPr>
                  <a:grpSpLocks noChangeAspect="1"/>
                </p:cNvGrpSpPr>
                <p:nvPr/>
              </p:nvGrpSpPr>
              <p:grpSpPr bwMode="auto">
                <a:xfrm rot="5400000">
                  <a:off x="3826" y="2776"/>
                  <a:ext cx="142" cy="115"/>
                  <a:chOff x="4109" y="3664"/>
                  <a:chExt cx="142" cy="115"/>
                </a:xfrm>
              </p:grpSpPr>
              <p:sp>
                <p:nvSpPr>
                  <p:cNvPr id="378" name="Freeform 205"/>
                  <p:cNvSpPr>
                    <a:spLocks noChangeAspect="1"/>
                  </p:cNvSpPr>
                  <p:nvPr/>
                </p:nvSpPr>
                <p:spPr bwMode="auto">
                  <a:xfrm rot="1200000" flipV="1">
                    <a:off x="4109" y="3664"/>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79" name="Freeform 206"/>
                  <p:cNvSpPr>
                    <a:spLocks noChangeAspect="1"/>
                  </p:cNvSpPr>
                  <p:nvPr/>
                </p:nvSpPr>
                <p:spPr bwMode="auto">
                  <a:xfrm rot="600000" flipV="1">
                    <a:off x="4155" y="3677"/>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0" name="Freeform 207"/>
                  <p:cNvSpPr>
                    <a:spLocks noChangeAspect="1"/>
                  </p:cNvSpPr>
                  <p:nvPr/>
                </p:nvSpPr>
                <p:spPr bwMode="auto">
                  <a:xfrm flipV="1">
                    <a:off x="4205" y="368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370" name="Group 208"/>
                <p:cNvGrpSpPr>
                  <a:grpSpLocks noChangeAspect="1"/>
                </p:cNvGrpSpPr>
                <p:nvPr/>
              </p:nvGrpSpPr>
              <p:grpSpPr bwMode="auto">
                <a:xfrm rot="7200000">
                  <a:off x="3887" y="2649"/>
                  <a:ext cx="142" cy="115"/>
                  <a:chOff x="4109" y="3664"/>
                  <a:chExt cx="142" cy="115"/>
                </a:xfrm>
              </p:grpSpPr>
              <p:sp>
                <p:nvSpPr>
                  <p:cNvPr id="375" name="Freeform 209"/>
                  <p:cNvSpPr>
                    <a:spLocks noChangeAspect="1"/>
                  </p:cNvSpPr>
                  <p:nvPr/>
                </p:nvSpPr>
                <p:spPr bwMode="auto">
                  <a:xfrm rot="1200000" flipV="1">
                    <a:off x="4109" y="3664"/>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76" name="Freeform 210"/>
                  <p:cNvSpPr>
                    <a:spLocks noChangeAspect="1"/>
                  </p:cNvSpPr>
                  <p:nvPr/>
                </p:nvSpPr>
                <p:spPr bwMode="auto">
                  <a:xfrm rot="600000" flipV="1">
                    <a:off x="4155" y="3677"/>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77" name="Freeform 211"/>
                  <p:cNvSpPr>
                    <a:spLocks noChangeAspect="1"/>
                  </p:cNvSpPr>
                  <p:nvPr/>
                </p:nvSpPr>
                <p:spPr bwMode="auto">
                  <a:xfrm flipV="1">
                    <a:off x="4205" y="368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371" name="Group 212"/>
                <p:cNvGrpSpPr>
                  <a:grpSpLocks noChangeAspect="1"/>
                </p:cNvGrpSpPr>
                <p:nvPr/>
              </p:nvGrpSpPr>
              <p:grpSpPr bwMode="auto">
                <a:xfrm rot="9000000">
                  <a:off x="4004" y="2568"/>
                  <a:ext cx="142" cy="115"/>
                  <a:chOff x="4109" y="3664"/>
                  <a:chExt cx="142" cy="115"/>
                </a:xfrm>
              </p:grpSpPr>
              <p:sp>
                <p:nvSpPr>
                  <p:cNvPr id="372" name="Freeform 213"/>
                  <p:cNvSpPr>
                    <a:spLocks noChangeAspect="1"/>
                  </p:cNvSpPr>
                  <p:nvPr/>
                </p:nvSpPr>
                <p:spPr bwMode="auto">
                  <a:xfrm rot="1200000" flipV="1">
                    <a:off x="4109" y="3664"/>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73" name="Freeform 214"/>
                  <p:cNvSpPr>
                    <a:spLocks noChangeAspect="1"/>
                  </p:cNvSpPr>
                  <p:nvPr/>
                </p:nvSpPr>
                <p:spPr bwMode="auto">
                  <a:xfrm rot="600000" flipV="1">
                    <a:off x="4155" y="3677"/>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74" name="Freeform 215"/>
                  <p:cNvSpPr>
                    <a:spLocks noChangeAspect="1"/>
                  </p:cNvSpPr>
                  <p:nvPr/>
                </p:nvSpPr>
                <p:spPr bwMode="auto">
                  <a:xfrm flipV="1">
                    <a:off x="4205" y="368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grpSp>
        <p:grpSp>
          <p:nvGrpSpPr>
            <p:cNvPr id="146" name="Group 216"/>
            <p:cNvGrpSpPr>
              <a:grpSpLocks noChangeAspect="1"/>
            </p:cNvGrpSpPr>
            <p:nvPr/>
          </p:nvGrpSpPr>
          <p:grpSpPr bwMode="auto">
            <a:xfrm>
              <a:off x="4265" y="1189"/>
              <a:ext cx="214" cy="400"/>
              <a:chOff x="4188" y="3300"/>
              <a:chExt cx="214" cy="400"/>
            </a:xfrm>
          </p:grpSpPr>
          <p:sp>
            <p:nvSpPr>
              <p:cNvPr id="353" name="Freeform 217"/>
              <p:cNvSpPr>
                <a:spLocks noChangeAspect="1"/>
              </p:cNvSpPr>
              <p:nvPr/>
            </p:nvSpPr>
            <p:spPr bwMode="auto">
              <a:xfrm rot="3000000" flipV="1">
                <a:off x="4325" y="3568"/>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54" name="Freeform 218"/>
              <p:cNvSpPr>
                <a:spLocks noChangeAspect="1"/>
              </p:cNvSpPr>
              <p:nvPr/>
            </p:nvSpPr>
            <p:spPr bwMode="auto">
              <a:xfrm rot="3300000" flipV="1">
                <a:off x="4298" y="3531"/>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55" name="Freeform 219"/>
              <p:cNvSpPr>
                <a:spLocks noChangeAspect="1"/>
              </p:cNvSpPr>
              <p:nvPr/>
            </p:nvSpPr>
            <p:spPr bwMode="auto">
              <a:xfrm rot="2700000" flipV="1">
                <a:off x="4356" y="3603"/>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356" name="Group 220"/>
              <p:cNvGrpSpPr>
                <a:grpSpLocks noChangeAspect="1"/>
              </p:cNvGrpSpPr>
              <p:nvPr/>
            </p:nvGrpSpPr>
            <p:grpSpPr bwMode="auto">
              <a:xfrm rot="3600000">
                <a:off x="4131" y="3357"/>
                <a:ext cx="266" cy="151"/>
                <a:chOff x="4293" y="3784"/>
                <a:chExt cx="266" cy="151"/>
              </a:xfrm>
            </p:grpSpPr>
            <p:sp>
              <p:nvSpPr>
                <p:cNvPr id="357" name="Freeform 221"/>
                <p:cNvSpPr>
                  <a:spLocks noChangeAspect="1"/>
                </p:cNvSpPr>
                <p:nvPr/>
              </p:nvSpPr>
              <p:spPr bwMode="auto">
                <a:xfrm rot="1200000" flipV="1">
                  <a:off x="4335" y="380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58" name="Freeform 222"/>
                <p:cNvSpPr>
                  <a:spLocks noChangeAspect="1"/>
                </p:cNvSpPr>
                <p:nvPr/>
              </p:nvSpPr>
              <p:spPr bwMode="auto">
                <a:xfrm rot="1500000" flipV="1">
                  <a:off x="4293" y="3784"/>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59" name="Freeform 223"/>
                <p:cNvSpPr>
                  <a:spLocks noChangeAspect="1"/>
                </p:cNvSpPr>
                <p:nvPr/>
              </p:nvSpPr>
              <p:spPr bwMode="auto">
                <a:xfrm rot="900000" flipV="1">
                  <a:off x="4379" y="3817"/>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0" name="Freeform 224"/>
                <p:cNvSpPr>
                  <a:spLocks noChangeAspect="1"/>
                </p:cNvSpPr>
                <p:nvPr/>
              </p:nvSpPr>
              <p:spPr bwMode="auto">
                <a:xfrm flipV="1">
                  <a:off x="4513" y="3838"/>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1" name="Freeform 225"/>
                <p:cNvSpPr>
                  <a:spLocks noChangeAspect="1"/>
                </p:cNvSpPr>
                <p:nvPr/>
              </p:nvSpPr>
              <p:spPr bwMode="auto">
                <a:xfrm rot="300000" flipV="1">
                  <a:off x="4468" y="3835"/>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2" name="Freeform 226"/>
                <p:cNvSpPr>
                  <a:spLocks noChangeAspect="1"/>
                </p:cNvSpPr>
                <p:nvPr/>
              </p:nvSpPr>
              <p:spPr bwMode="auto">
                <a:xfrm rot="600000" flipV="1">
                  <a:off x="4424" y="3829"/>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grpSp>
          <p:nvGrpSpPr>
            <p:cNvPr id="147" name="Group 227"/>
            <p:cNvGrpSpPr>
              <a:grpSpLocks noChangeAspect="1"/>
            </p:cNvGrpSpPr>
            <p:nvPr/>
          </p:nvGrpSpPr>
          <p:grpSpPr bwMode="auto">
            <a:xfrm rot="9000000">
              <a:off x="4375" y="300"/>
              <a:ext cx="214" cy="400"/>
              <a:chOff x="4188" y="3300"/>
              <a:chExt cx="214" cy="400"/>
            </a:xfrm>
          </p:grpSpPr>
          <p:sp>
            <p:nvSpPr>
              <p:cNvPr id="343" name="Freeform 228"/>
              <p:cNvSpPr>
                <a:spLocks noChangeAspect="1"/>
              </p:cNvSpPr>
              <p:nvPr/>
            </p:nvSpPr>
            <p:spPr bwMode="auto">
              <a:xfrm rot="3000000" flipV="1">
                <a:off x="4325" y="3568"/>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44" name="Freeform 229"/>
              <p:cNvSpPr>
                <a:spLocks noChangeAspect="1"/>
              </p:cNvSpPr>
              <p:nvPr/>
            </p:nvSpPr>
            <p:spPr bwMode="auto">
              <a:xfrm rot="3300000" flipV="1">
                <a:off x="4298" y="3531"/>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45" name="Freeform 230"/>
              <p:cNvSpPr>
                <a:spLocks noChangeAspect="1"/>
              </p:cNvSpPr>
              <p:nvPr/>
            </p:nvSpPr>
            <p:spPr bwMode="auto">
              <a:xfrm rot="2700000" flipV="1">
                <a:off x="4356" y="3603"/>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346" name="Group 231"/>
              <p:cNvGrpSpPr>
                <a:grpSpLocks noChangeAspect="1"/>
              </p:cNvGrpSpPr>
              <p:nvPr/>
            </p:nvGrpSpPr>
            <p:grpSpPr bwMode="auto">
              <a:xfrm rot="3600000">
                <a:off x="4131" y="3357"/>
                <a:ext cx="266" cy="151"/>
                <a:chOff x="4293" y="3784"/>
                <a:chExt cx="266" cy="151"/>
              </a:xfrm>
            </p:grpSpPr>
            <p:sp>
              <p:nvSpPr>
                <p:cNvPr id="347" name="Freeform 232"/>
                <p:cNvSpPr>
                  <a:spLocks noChangeAspect="1"/>
                </p:cNvSpPr>
                <p:nvPr/>
              </p:nvSpPr>
              <p:spPr bwMode="auto">
                <a:xfrm rot="1200000" flipV="1">
                  <a:off x="4335" y="380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48" name="Freeform 233"/>
                <p:cNvSpPr>
                  <a:spLocks noChangeAspect="1"/>
                </p:cNvSpPr>
                <p:nvPr/>
              </p:nvSpPr>
              <p:spPr bwMode="auto">
                <a:xfrm rot="1500000" flipV="1">
                  <a:off x="4293" y="3784"/>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49" name="Freeform 234"/>
                <p:cNvSpPr>
                  <a:spLocks noChangeAspect="1"/>
                </p:cNvSpPr>
                <p:nvPr/>
              </p:nvSpPr>
              <p:spPr bwMode="auto">
                <a:xfrm rot="900000" flipV="1">
                  <a:off x="4379" y="3817"/>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50" name="Freeform 235"/>
                <p:cNvSpPr>
                  <a:spLocks noChangeAspect="1"/>
                </p:cNvSpPr>
                <p:nvPr/>
              </p:nvSpPr>
              <p:spPr bwMode="auto">
                <a:xfrm flipV="1">
                  <a:off x="4513" y="3838"/>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51" name="Freeform 236"/>
                <p:cNvSpPr>
                  <a:spLocks noChangeAspect="1"/>
                </p:cNvSpPr>
                <p:nvPr/>
              </p:nvSpPr>
              <p:spPr bwMode="auto">
                <a:xfrm rot="300000" flipV="1">
                  <a:off x="4468" y="3835"/>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52" name="Freeform 237"/>
                <p:cNvSpPr>
                  <a:spLocks noChangeAspect="1"/>
                </p:cNvSpPr>
                <p:nvPr/>
              </p:nvSpPr>
              <p:spPr bwMode="auto">
                <a:xfrm rot="600000" flipV="1">
                  <a:off x="4424" y="3829"/>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grpSp>
          <p:nvGrpSpPr>
            <p:cNvPr id="148" name="Group 238"/>
            <p:cNvGrpSpPr>
              <a:grpSpLocks noChangeAspect="1"/>
            </p:cNvGrpSpPr>
            <p:nvPr/>
          </p:nvGrpSpPr>
          <p:grpSpPr bwMode="auto">
            <a:xfrm>
              <a:off x="4059" y="1298"/>
              <a:ext cx="338" cy="309"/>
              <a:chOff x="3818" y="1603"/>
              <a:chExt cx="338" cy="309"/>
            </a:xfrm>
          </p:grpSpPr>
          <p:grpSp>
            <p:nvGrpSpPr>
              <p:cNvPr id="331" name="Group 239"/>
              <p:cNvGrpSpPr>
                <a:grpSpLocks noChangeAspect="1"/>
              </p:cNvGrpSpPr>
              <p:nvPr/>
            </p:nvGrpSpPr>
            <p:grpSpPr bwMode="auto">
              <a:xfrm>
                <a:off x="4014" y="1797"/>
                <a:ext cx="142" cy="115"/>
                <a:chOff x="4109" y="3664"/>
                <a:chExt cx="142" cy="115"/>
              </a:xfrm>
            </p:grpSpPr>
            <p:sp>
              <p:nvSpPr>
                <p:cNvPr id="340" name="Freeform 240"/>
                <p:cNvSpPr>
                  <a:spLocks noChangeAspect="1"/>
                </p:cNvSpPr>
                <p:nvPr/>
              </p:nvSpPr>
              <p:spPr bwMode="auto">
                <a:xfrm rot="1200000" flipV="1">
                  <a:off x="4109" y="3664"/>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41" name="Freeform 241"/>
                <p:cNvSpPr>
                  <a:spLocks noChangeAspect="1"/>
                </p:cNvSpPr>
                <p:nvPr/>
              </p:nvSpPr>
              <p:spPr bwMode="auto">
                <a:xfrm rot="600000" flipV="1">
                  <a:off x="4155" y="3677"/>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42" name="Freeform 242"/>
                <p:cNvSpPr>
                  <a:spLocks noChangeAspect="1"/>
                </p:cNvSpPr>
                <p:nvPr/>
              </p:nvSpPr>
              <p:spPr bwMode="auto">
                <a:xfrm flipV="1">
                  <a:off x="4205" y="368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332" name="Group 243"/>
              <p:cNvGrpSpPr>
                <a:grpSpLocks noChangeAspect="1"/>
              </p:cNvGrpSpPr>
              <p:nvPr/>
            </p:nvGrpSpPr>
            <p:grpSpPr bwMode="auto">
              <a:xfrm rot="3600000">
                <a:off x="3805" y="1616"/>
                <a:ext cx="142" cy="115"/>
                <a:chOff x="4109" y="3664"/>
                <a:chExt cx="142" cy="115"/>
              </a:xfrm>
            </p:grpSpPr>
            <p:sp>
              <p:nvSpPr>
                <p:cNvPr id="337" name="Freeform 244"/>
                <p:cNvSpPr>
                  <a:spLocks noChangeAspect="1"/>
                </p:cNvSpPr>
                <p:nvPr/>
              </p:nvSpPr>
              <p:spPr bwMode="auto">
                <a:xfrm rot="1200000" flipV="1">
                  <a:off x="4109" y="3664"/>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8" name="Freeform 245"/>
                <p:cNvSpPr>
                  <a:spLocks noChangeAspect="1"/>
                </p:cNvSpPr>
                <p:nvPr/>
              </p:nvSpPr>
              <p:spPr bwMode="auto">
                <a:xfrm rot="600000" flipV="1">
                  <a:off x="4155" y="3677"/>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 name="Freeform 246"/>
                <p:cNvSpPr>
                  <a:spLocks noChangeAspect="1"/>
                </p:cNvSpPr>
                <p:nvPr/>
              </p:nvSpPr>
              <p:spPr bwMode="auto">
                <a:xfrm flipV="1">
                  <a:off x="4205" y="368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333" name="Group 247"/>
              <p:cNvGrpSpPr>
                <a:grpSpLocks noChangeAspect="1"/>
              </p:cNvGrpSpPr>
              <p:nvPr/>
            </p:nvGrpSpPr>
            <p:grpSpPr bwMode="auto">
              <a:xfrm rot="1800000">
                <a:off x="3886" y="1736"/>
                <a:ext cx="142" cy="115"/>
                <a:chOff x="4109" y="3664"/>
                <a:chExt cx="142" cy="115"/>
              </a:xfrm>
            </p:grpSpPr>
            <p:sp>
              <p:nvSpPr>
                <p:cNvPr id="334" name="Freeform 248"/>
                <p:cNvSpPr>
                  <a:spLocks noChangeAspect="1"/>
                </p:cNvSpPr>
                <p:nvPr/>
              </p:nvSpPr>
              <p:spPr bwMode="auto">
                <a:xfrm rot="1200000" flipV="1">
                  <a:off x="4109" y="3664"/>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5" name="Freeform 249"/>
                <p:cNvSpPr>
                  <a:spLocks noChangeAspect="1"/>
                </p:cNvSpPr>
                <p:nvPr/>
              </p:nvSpPr>
              <p:spPr bwMode="auto">
                <a:xfrm rot="600000" flipV="1">
                  <a:off x="4155" y="3677"/>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6" name="Freeform 250"/>
                <p:cNvSpPr>
                  <a:spLocks noChangeAspect="1"/>
                </p:cNvSpPr>
                <p:nvPr/>
              </p:nvSpPr>
              <p:spPr bwMode="auto">
                <a:xfrm flipV="1">
                  <a:off x="4205" y="368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
          <p:nvSpPr>
            <p:cNvPr id="149" name="Oval 251"/>
            <p:cNvSpPr>
              <a:spLocks noChangeAspect="1" noChangeArrowheads="1"/>
            </p:cNvSpPr>
            <p:nvPr/>
          </p:nvSpPr>
          <p:spPr bwMode="auto">
            <a:xfrm>
              <a:off x="4014" y="937"/>
              <a:ext cx="181" cy="181"/>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0" name="Oval 252"/>
            <p:cNvSpPr>
              <a:spLocks noChangeAspect="1" noChangeArrowheads="1"/>
            </p:cNvSpPr>
            <p:nvPr/>
          </p:nvSpPr>
          <p:spPr bwMode="auto">
            <a:xfrm>
              <a:off x="4129" y="928"/>
              <a:ext cx="91" cy="91"/>
            </a:xfrm>
            <a:prstGeom prst="ellipse">
              <a:avLst/>
            </a:prstGeom>
            <a:solidFill>
              <a:srgbClr val="CCCC00"/>
            </a:solidFill>
            <a:ln w="9525">
              <a:solidFill>
                <a:srgbClr val="CC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1" name="Oval 253"/>
            <p:cNvSpPr>
              <a:spLocks noChangeAspect="1" noChangeArrowheads="1"/>
            </p:cNvSpPr>
            <p:nvPr/>
          </p:nvSpPr>
          <p:spPr bwMode="auto">
            <a:xfrm>
              <a:off x="3991" y="1035"/>
              <a:ext cx="91" cy="91"/>
            </a:xfrm>
            <a:prstGeom prst="ellipse">
              <a:avLst/>
            </a:prstGeom>
            <a:solidFill>
              <a:srgbClr val="3333CC"/>
            </a:solidFill>
            <a:ln w="9525">
              <a:solidFill>
                <a:srgbClr val="33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152" name="Group 254"/>
            <p:cNvGrpSpPr>
              <a:grpSpLocks noChangeAspect="1"/>
            </p:cNvGrpSpPr>
            <p:nvPr/>
          </p:nvGrpSpPr>
          <p:grpSpPr bwMode="auto">
            <a:xfrm>
              <a:off x="4105" y="1101"/>
              <a:ext cx="148" cy="159"/>
              <a:chOff x="3547" y="613"/>
              <a:chExt cx="148" cy="159"/>
            </a:xfrm>
          </p:grpSpPr>
          <p:sp>
            <p:nvSpPr>
              <p:cNvPr id="326" name="Freeform 255"/>
              <p:cNvSpPr>
                <a:spLocks noChangeAspect="1"/>
              </p:cNvSpPr>
              <p:nvPr/>
            </p:nvSpPr>
            <p:spPr bwMode="auto">
              <a:xfrm rot="3600000" flipV="1">
                <a:off x="3573" y="626"/>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7" name="Freeform 256"/>
              <p:cNvSpPr>
                <a:spLocks noChangeAspect="1"/>
              </p:cNvSpPr>
              <p:nvPr/>
            </p:nvSpPr>
            <p:spPr bwMode="auto">
              <a:xfrm rot="3600000" flipV="1">
                <a:off x="3592" y="659"/>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8" name="Freeform 257"/>
              <p:cNvSpPr>
                <a:spLocks noChangeAspect="1"/>
              </p:cNvSpPr>
              <p:nvPr/>
            </p:nvSpPr>
            <p:spPr bwMode="auto">
              <a:xfrm rot="3600000" flipV="1">
                <a:off x="3611" y="69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9" name="Freeform 258"/>
              <p:cNvSpPr>
                <a:spLocks noChangeAspect="1"/>
              </p:cNvSpPr>
              <p:nvPr/>
            </p:nvSpPr>
            <p:spPr bwMode="auto">
              <a:xfrm rot="3600000" flipV="1">
                <a:off x="3658" y="734"/>
                <a:ext cx="34" cy="41"/>
              </a:xfrm>
              <a:custGeom>
                <a:avLst/>
                <a:gdLst>
                  <a:gd name="T0" fmla="*/ 0 w 408"/>
                  <a:gd name="T1" fmla="*/ 454 h 469"/>
                  <a:gd name="T2" fmla="*/ 91 w 408"/>
                  <a:gd name="T3" fmla="*/ 454 h 469"/>
                  <a:gd name="T4" fmla="*/ 272 w 408"/>
                  <a:gd name="T5" fmla="*/ 363 h 469"/>
                  <a:gd name="T6" fmla="*/ 408 w 408"/>
                  <a:gd name="T7" fmla="*/ 0 h 469"/>
                </a:gdLst>
                <a:ahLst/>
                <a:cxnLst>
                  <a:cxn ang="0">
                    <a:pos x="T0" y="T1"/>
                  </a:cxn>
                  <a:cxn ang="0">
                    <a:pos x="T2" y="T3"/>
                  </a:cxn>
                  <a:cxn ang="0">
                    <a:pos x="T4" y="T5"/>
                  </a:cxn>
                  <a:cxn ang="0">
                    <a:pos x="T6" y="T7"/>
                  </a:cxn>
                </a:cxnLst>
                <a:rect l="0" t="0" r="r" b="b"/>
                <a:pathLst>
                  <a:path w="408" h="469">
                    <a:moveTo>
                      <a:pt x="0" y="454"/>
                    </a:moveTo>
                    <a:cubicBezTo>
                      <a:pt x="23" y="461"/>
                      <a:pt x="46" y="469"/>
                      <a:pt x="91" y="454"/>
                    </a:cubicBezTo>
                    <a:cubicBezTo>
                      <a:pt x="136" y="439"/>
                      <a:pt x="219" y="439"/>
                      <a:pt x="272" y="363"/>
                    </a:cubicBezTo>
                    <a:cubicBezTo>
                      <a:pt x="325" y="287"/>
                      <a:pt x="385" y="61"/>
                      <a:pt x="408" y="0"/>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0" name="Freeform 259"/>
              <p:cNvSpPr>
                <a:spLocks noChangeAspect="1"/>
              </p:cNvSpPr>
              <p:nvPr/>
            </p:nvSpPr>
            <p:spPr bwMode="auto">
              <a:xfrm rot="3600000" flipH="1" flipV="1">
                <a:off x="3586" y="609"/>
                <a:ext cx="34" cy="41"/>
              </a:xfrm>
              <a:custGeom>
                <a:avLst/>
                <a:gdLst>
                  <a:gd name="T0" fmla="*/ 0 w 408"/>
                  <a:gd name="T1" fmla="*/ 454 h 469"/>
                  <a:gd name="T2" fmla="*/ 91 w 408"/>
                  <a:gd name="T3" fmla="*/ 454 h 469"/>
                  <a:gd name="T4" fmla="*/ 272 w 408"/>
                  <a:gd name="T5" fmla="*/ 363 h 469"/>
                  <a:gd name="T6" fmla="*/ 408 w 408"/>
                  <a:gd name="T7" fmla="*/ 0 h 469"/>
                </a:gdLst>
                <a:ahLst/>
                <a:cxnLst>
                  <a:cxn ang="0">
                    <a:pos x="T0" y="T1"/>
                  </a:cxn>
                  <a:cxn ang="0">
                    <a:pos x="T2" y="T3"/>
                  </a:cxn>
                  <a:cxn ang="0">
                    <a:pos x="T4" y="T5"/>
                  </a:cxn>
                  <a:cxn ang="0">
                    <a:pos x="T6" y="T7"/>
                  </a:cxn>
                </a:cxnLst>
                <a:rect l="0" t="0" r="r" b="b"/>
                <a:pathLst>
                  <a:path w="408" h="469">
                    <a:moveTo>
                      <a:pt x="0" y="454"/>
                    </a:moveTo>
                    <a:cubicBezTo>
                      <a:pt x="23" y="461"/>
                      <a:pt x="46" y="469"/>
                      <a:pt x="91" y="454"/>
                    </a:cubicBezTo>
                    <a:cubicBezTo>
                      <a:pt x="136" y="439"/>
                      <a:pt x="219" y="439"/>
                      <a:pt x="272" y="363"/>
                    </a:cubicBezTo>
                    <a:cubicBezTo>
                      <a:pt x="325" y="287"/>
                      <a:pt x="385" y="61"/>
                      <a:pt x="408" y="0"/>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53" name="Oval 260"/>
            <p:cNvSpPr>
              <a:spLocks noChangeAspect="1" noChangeArrowheads="1"/>
            </p:cNvSpPr>
            <p:nvPr/>
          </p:nvSpPr>
          <p:spPr bwMode="auto">
            <a:xfrm>
              <a:off x="4195" y="1099"/>
              <a:ext cx="91" cy="91"/>
            </a:xfrm>
            <a:prstGeom prst="ellipse">
              <a:avLst/>
            </a:prstGeom>
            <a:solidFill>
              <a:srgbClr val="00CC00"/>
            </a:solidFill>
            <a:ln w="9525">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154" name="Group 261"/>
            <p:cNvGrpSpPr>
              <a:grpSpLocks noChangeAspect="1"/>
            </p:cNvGrpSpPr>
            <p:nvPr/>
          </p:nvGrpSpPr>
          <p:grpSpPr bwMode="auto">
            <a:xfrm>
              <a:off x="4003" y="802"/>
              <a:ext cx="98" cy="145"/>
              <a:chOff x="3493" y="539"/>
              <a:chExt cx="98" cy="145"/>
            </a:xfrm>
          </p:grpSpPr>
          <p:sp>
            <p:nvSpPr>
              <p:cNvPr id="322" name="Freeform 262"/>
              <p:cNvSpPr>
                <a:spLocks noChangeAspect="1"/>
              </p:cNvSpPr>
              <p:nvPr/>
            </p:nvSpPr>
            <p:spPr bwMode="auto">
              <a:xfrm rot="5400000" flipV="1">
                <a:off x="3519" y="547"/>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3" name="Freeform 263"/>
              <p:cNvSpPr>
                <a:spLocks noChangeAspect="1"/>
              </p:cNvSpPr>
              <p:nvPr/>
            </p:nvSpPr>
            <p:spPr bwMode="auto">
              <a:xfrm rot="5400000" flipV="1">
                <a:off x="3519" y="586"/>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4" name="Freeform 264"/>
              <p:cNvSpPr>
                <a:spLocks noChangeAspect="1"/>
              </p:cNvSpPr>
              <p:nvPr/>
            </p:nvSpPr>
            <p:spPr bwMode="auto">
              <a:xfrm rot="5400000" flipV="1">
                <a:off x="3553" y="646"/>
                <a:ext cx="34" cy="41"/>
              </a:xfrm>
              <a:custGeom>
                <a:avLst/>
                <a:gdLst>
                  <a:gd name="T0" fmla="*/ 0 w 408"/>
                  <a:gd name="T1" fmla="*/ 454 h 469"/>
                  <a:gd name="T2" fmla="*/ 91 w 408"/>
                  <a:gd name="T3" fmla="*/ 454 h 469"/>
                  <a:gd name="T4" fmla="*/ 272 w 408"/>
                  <a:gd name="T5" fmla="*/ 363 h 469"/>
                  <a:gd name="T6" fmla="*/ 408 w 408"/>
                  <a:gd name="T7" fmla="*/ 0 h 469"/>
                </a:gdLst>
                <a:ahLst/>
                <a:cxnLst>
                  <a:cxn ang="0">
                    <a:pos x="T0" y="T1"/>
                  </a:cxn>
                  <a:cxn ang="0">
                    <a:pos x="T2" y="T3"/>
                  </a:cxn>
                  <a:cxn ang="0">
                    <a:pos x="T4" y="T5"/>
                  </a:cxn>
                  <a:cxn ang="0">
                    <a:pos x="T6" y="T7"/>
                  </a:cxn>
                </a:cxnLst>
                <a:rect l="0" t="0" r="r" b="b"/>
                <a:pathLst>
                  <a:path w="408" h="469">
                    <a:moveTo>
                      <a:pt x="0" y="454"/>
                    </a:moveTo>
                    <a:cubicBezTo>
                      <a:pt x="23" y="461"/>
                      <a:pt x="46" y="469"/>
                      <a:pt x="91" y="454"/>
                    </a:cubicBezTo>
                    <a:cubicBezTo>
                      <a:pt x="136" y="439"/>
                      <a:pt x="219" y="439"/>
                      <a:pt x="272" y="363"/>
                    </a:cubicBezTo>
                    <a:cubicBezTo>
                      <a:pt x="325" y="287"/>
                      <a:pt x="385" y="61"/>
                      <a:pt x="408" y="0"/>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5" name="Freeform 265"/>
              <p:cNvSpPr>
                <a:spLocks noChangeAspect="1"/>
              </p:cNvSpPr>
              <p:nvPr/>
            </p:nvSpPr>
            <p:spPr bwMode="auto">
              <a:xfrm rot="5400000" flipH="1" flipV="1">
                <a:off x="3554" y="535"/>
                <a:ext cx="34" cy="41"/>
              </a:xfrm>
              <a:custGeom>
                <a:avLst/>
                <a:gdLst>
                  <a:gd name="T0" fmla="*/ 0 w 408"/>
                  <a:gd name="T1" fmla="*/ 454 h 469"/>
                  <a:gd name="T2" fmla="*/ 91 w 408"/>
                  <a:gd name="T3" fmla="*/ 454 h 469"/>
                  <a:gd name="T4" fmla="*/ 272 w 408"/>
                  <a:gd name="T5" fmla="*/ 363 h 469"/>
                  <a:gd name="T6" fmla="*/ 408 w 408"/>
                  <a:gd name="T7" fmla="*/ 0 h 469"/>
                </a:gdLst>
                <a:ahLst/>
                <a:cxnLst>
                  <a:cxn ang="0">
                    <a:pos x="T0" y="T1"/>
                  </a:cxn>
                  <a:cxn ang="0">
                    <a:pos x="T2" y="T3"/>
                  </a:cxn>
                  <a:cxn ang="0">
                    <a:pos x="T4" y="T5"/>
                  </a:cxn>
                  <a:cxn ang="0">
                    <a:pos x="T6" y="T7"/>
                  </a:cxn>
                </a:cxnLst>
                <a:rect l="0" t="0" r="r" b="b"/>
                <a:pathLst>
                  <a:path w="408" h="469">
                    <a:moveTo>
                      <a:pt x="0" y="454"/>
                    </a:moveTo>
                    <a:cubicBezTo>
                      <a:pt x="23" y="461"/>
                      <a:pt x="46" y="469"/>
                      <a:pt x="91" y="454"/>
                    </a:cubicBezTo>
                    <a:cubicBezTo>
                      <a:pt x="136" y="439"/>
                      <a:pt x="219" y="439"/>
                      <a:pt x="272" y="363"/>
                    </a:cubicBezTo>
                    <a:cubicBezTo>
                      <a:pt x="325" y="287"/>
                      <a:pt x="385" y="61"/>
                      <a:pt x="408" y="0"/>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55" name="Group 266"/>
            <p:cNvGrpSpPr>
              <a:grpSpLocks noChangeAspect="1"/>
            </p:cNvGrpSpPr>
            <p:nvPr/>
          </p:nvGrpSpPr>
          <p:grpSpPr bwMode="auto">
            <a:xfrm>
              <a:off x="3892" y="502"/>
              <a:ext cx="207" cy="262"/>
              <a:chOff x="3386" y="211"/>
              <a:chExt cx="207" cy="262"/>
            </a:xfrm>
          </p:grpSpPr>
          <p:sp>
            <p:nvSpPr>
              <p:cNvPr id="315" name="Freeform 267"/>
              <p:cNvSpPr>
                <a:spLocks noChangeAspect="1"/>
              </p:cNvSpPr>
              <p:nvPr/>
            </p:nvSpPr>
            <p:spPr bwMode="auto">
              <a:xfrm rot="6600000" flipV="1">
                <a:off x="3425" y="355"/>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6" name="Freeform 268"/>
              <p:cNvSpPr>
                <a:spLocks noChangeAspect="1"/>
              </p:cNvSpPr>
              <p:nvPr/>
            </p:nvSpPr>
            <p:spPr bwMode="auto">
              <a:xfrm rot="6000000" flipV="1">
                <a:off x="3412" y="401"/>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317" name="Group 269"/>
              <p:cNvGrpSpPr>
                <a:grpSpLocks noChangeAspect="1"/>
              </p:cNvGrpSpPr>
              <p:nvPr/>
            </p:nvGrpSpPr>
            <p:grpSpPr bwMode="auto">
              <a:xfrm rot="7200000">
                <a:off x="3429" y="267"/>
                <a:ext cx="142" cy="115"/>
                <a:chOff x="4109" y="3664"/>
                <a:chExt cx="142" cy="115"/>
              </a:xfrm>
            </p:grpSpPr>
            <p:sp>
              <p:nvSpPr>
                <p:cNvPr id="319" name="Freeform 270"/>
                <p:cNvSpPr>
                  <a:spLocks noChangeAspect="1"/>
                </p:cNvSpPr>
                <p:nvPr/>
              </p:nvSpPr>
              <p:spPr bwMode="auto">
                <a:xfrm rot="1200000" flipV="1">
                  <a:off x="4109" y="3664"/>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0" name="Freeform 271"/>
                <p:cNvSpPr>
                  <a:spLocks noChangeAspect="1"/>
                </p:cNvSpPr>
                <p:nvPr/>
              </p:nvSpPr>
              <p:spPr bwMode="auto">
                <a:xfrm rot="600000" flipV="1">
                  <a:off x="4155" y="3677"/>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1" name="Freeform 272"/>
                <p:cNvSpPr>
                  <a:spLocks noChangeAspect="1"/>
                </p:cNvSpPr>
                <p:nvPr/>
              </p:nvSpPr>
              <p:spPr bwMode="auto">
                <a:xfrm flipV="1">
                  <a:off x="4205" y="368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318" name="Freeform 273"/>
              <p:cNvSpPr>
                <a:spLocks noChangeAspect="1"/>
              </p:cNvSpPr>
              <p:nvPr/>
            </p:nvSpPr>
            <p:spPr bwMode="auto">
              <a:xfrm rot="9000000" flipV="1">
                <a:off x="3547" y="211"/>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56" name="Group 274"/>
            <p:cNvGrpSpPr>
              <a:grpSpLocks noChangeAspect="1"/>
            </p:cNvGrpSpPr>
            <p:nvPr/>
          </p:nvGrpSpPr>
          <p:grpSpPr bwMode="auto">
            <a:xfrm rot="6300000" flipV="1">
              <a:off x="4382" y="873"/>
              <a:ext cx="367" cy="97"/>
              <a:chOff x="1383" y="2432"/>
              <a:chExt cx="4354" cy="1104"/>
            </a:xfrm>
          </p:grpSpPr>
          <p:sp>
            <p:nvSpPr>
              <p:cNvPr id="305" name="Freeform 275"/>
              <p:cNvSpPr>
                <a:spLocks noChangeAspect="1"/>
              </p:cNvSpPr>
              <p:nvPr/>
            </p:nvSpPr>
            <p:spPr bwMode="auto">
              <a:xfrm>
                <a:off x="3515" y="2432"/>
                <a:ext cx="544" cy="1104"/>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6" name="Freeform 276"/>
              <p:cNvSpPr>
                <a:spLocks noChangeAspect="1"/>
              </p:cNvSpPr>
              <p:nvPr/>
            </p:nvSpPr>
            <p:spPr bwMode="auto">
              <a:xfrm>
                <a:off x="3969" y="2432"/>
                <a:ext cx="544" cy="1104"/>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 name="Freeform 277"/>
              <p:cNvSpPr>
                <a:spLocks noChangeAspect="1"/>
              </p:cNvSpPr>
              <p:nvPr/>
            </p:nvSpPr>
            <p:spPr bwMode="auto">
              <a:xfrm>
                <a:off x="4422" y="2432"/>
                <a:ext cx="544" cy="1104"/>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8" name="Freeform 278"/>
              <p:cNvSpPr>
                <a:spLocks noChangeAspect="1"/>
              </p:cNvSpPr>
              <p:nvPr/>
            </p:nvSpPr>
            <p:spPr bwMode="auto">
              <a:xfrm>
                <a:off x="4876" y="2432"/>
                <a:ext cx="544" cy="1104"/>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9" name="Freeform 279"/>
              <p:cNvSpPr>
                <a:spLocks noChangeAspect="1"/>
              </p:cNvSpPr>
              <p:nvPr/>
            </p:nvSpPr>
            <p:spPr bwMode="auto">
              <a:xfrm>
                <a:off x="1700" y="2432"/>
                <a:ext cx="544" cy="1104"/>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0" name="Freeform 280"/>
              <p:cNvSpPr>
                <a:spLocks noChangeAspect="1"/>
              </p:cNvSpPr>
              <p:nvPr/>
            </p:nvSpPr>
            <p:spPr bwMode="auto">
              <a:xfrm>
                <a:off x="2154" y="2432"/>
                <a:ext cx="544" cy="1104"/>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1" name="Freeform 281"/>
              <p:cNvSpPr>
                <a:spLocks noChangeAspect="1"/>
              </p:cNvSpPr>
              <p:nvPr/>
            </p:nvSpPr>
            <p:spPr bwMode="auto">
              <a:xfrm>
                <a:off x="2607" y="2432"/>
                <a:ext cx="544" cy="1104"/>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2" name="Freeform 282"/>
              <p:cNvSpPr>
                <a:spLocks noChangeAspect="1"/>
              </p:cNvSpPr>
              <p:nvPr/>
            </p:nvSpPr>
            <p:spPr bwMode="auto">
              <a:xfrm>
                <a:off x="3061" y="2432"/>
                <a:ext cx="544" cy="1104"/>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3" name="Freeform 283"/>
              <p:cNvSpPr>
                <a:spLocks noChangeAspect="1"/>
              </p:cNvSpPr>
              <p:nvPr/>
            </p:nvSpPr>
            <p:spPr bwMode="auto">
              <a:xfrm>
                <a:off x="5329" y="3067"/>
                <a:ext cx="408" cy="469"/>
              </a:xfrm>
              <a:custGeom>
                <a:avLst/>
                <a:gdLst>
                  <a:gd name="T0" fmla="*/ 0 w 408"/>
                  <a:gd name="T1" fmla="*/ 454 h 469"/>
                  <a:gd name="T2" fmla="*/ 91 w 408"/>
                  <a:gd name="T3" fmla="*/ 454 h 469"/>
                  <a:gd name="T4" fmla="*/ 272 w 408"/>
                  <a:gd name="T5" fmla="*/ 363 h 469"/>
                  <a:gd name="T6" fmla="*/ 408 w 408"/>
                  <a:gd name="T7" fmla="*/ 0 h 469"/>
                </a:gdLst>
                <a:ahLst/>
                <a:cxnLst>
                  <a:cxn ang="0">
                    <a:pos x="T0" y="T1"/>
                  </a:cxn>
                  <a:cxn ang="0">
                    <a:pos x="T2" y="T3"/>
                  </a:cxn>
                  <a:cxn ang="0">
                    <a:pos x="T4" y="T5"/>
                  </a:cxn>
                  <a:cxn ang="0">
                    <a:pos x="T6" y="T7"/>
                  </a:cxn>
                </a:cxnLst>
                <a:rect l="0" t="0" r="r" b="b"/>
                <a:pathLst>
                  <a:path w="408" h="469">
                    <a:moveTo>
                      <a:pt x="0" y="454"/>
                    </a:moveTo>
                    <a:cubicBezTo>
                      <a:pt x="23" y="461"/>
                      <a:pt x="46" y="469"/>
                      <a:pt x="91" y="454"/>
                    </a:cubicBezTo>
                    <a:cubicBezTo>
                      <a:pt x="136" y="439"/>
                      <a:pt x="219" y="439"/>
                      <a:pt x="272" y="363"/>
                    </a:cubicBezTo>
                    <a:cubicBezTo>
                      <a:pt x="325" y="287"/>
                      <a:pt x="385" y="61"/>
                      <a:pt x="408" y="0"/>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4" name="Freeform 284"/>
              <p:cNvSpPr>
                <a:spLocks noChangeAspect="1"/>
              </p:cNvSpPr>
              <p:nvPr/>
            </p:nvSpPr>
            <p:spPr bwMode="auto">
              <a:xfrm flipH="1">
                <a:off x="1383" y="3067"/>
                <a:ext cx="408" cy="469"/>
              </a:xfrm>
              <a:custGeom>
                <a:avLst/>
                <a:gdLst>
                  <a:gd name="T0" fmla="*/ 0 w 408"/>
                  <a:gd name="T1" fmla="*/ 454 h 469"/>
                  <a:gd name="T2" fmla="*/ 91 w 408"/>
                  <a:gd name="T3" fmla="*/ 454 h 469"/>
                  <a:gd name="T4" fmla="*/ 272 w 408"/>
                  <a:gd name="T5" fmla="*/ 363 h 469"/>
                  <a:gd name="T6" fmla="*/ 408 w 408"/>
                  <a:gd name="T7" fmla="*/ 0 h 469"/>
                </a:gdLst>
                <a:ahLst/>
                <a:cxnLst>
                  <a:cxn ang="0">
                    <a:pos x="T0" y="T1"/>
                  </a:cxn>
                  <a:cxn ang="0">
                    <a:pos x="T2" y="T3"/>
                  </a:cxn>
                  <a:cxn ang="0">
                    <a:pos x="T4" y="T5"/>
                  </a:cxn>
                  <a:cxn ang="0">
                    <a:pos x="T6" y="T7"/>
                  </a:cxn>
                </a:cxnLst>
                <a:rect l="0" t="0" r="r" b="b"/>
                <a:pathLst>
                  <a:path w="408" h="469">
                    <a:moveTo>
                      <a:pt x="0" y="454"/>
                    </a:moveTo>
                    <a:cubicBezTo>
                      <a:pt x="23" y="461"/>
                      <a:pt x="46" y="469"/>
                      <a:pt x="91" y="454"/>
                    </a:cubicBezTo>
                    <a:cubicBezTo>
                      <a:pt x="136" y="439"/>
                      <a:pt x="219" y="439"/>
                      <a:pt x="272" y="363"/>
                    </a:cubicBezTo>
                    <a:cubicBezTo>
                      <a:pt x="325" y="287"/>
                      <a:pt x="385" y="61"/>
                      <a:pt x="408" y="0"/>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57" name="Oval 285"/>
            <p:cNvSpPr>
              <a:spLocks noChangeAspect="1" noChangeArrowheads="1"/>
            </p:cNvSpPr>
            <p:nvPr/>
          </p:nvSpPr>
          <p:spPr bwMode="auto">
            <a:xfrm>
              <a:off x="4645" y="452"/>
              <a:ext cx="181" cy="181"/>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158" name="Group 286"/>
            <p:cNvGrpSpPr>
              <a:grpSpLocks noChangeAspect="1"/>
            </p:cNvGrpSpPr>
            <p:nvPr/>
          </p:nvGrpSpPr>
          <p:grpSpPr bwMode="auto">
            <a:xfrm>
              <a:off x="4519" y="382"/>
              <a:ext cx="160" cy="97"/>
              <a:chOff x="3616" y="499"/>
              <a:chExt cx="160" cy="97"/>
            </a:xfrm>
          </p:grpSpPr>
          <p:sp>
            <p:nvSpPr>
              <p:cNvPr id="301" name="Freeform 287"/>
              <p:cNvSpPr>
                <a:spLocks noChangeAspect="1"/>
              </p:cNvSpPr>
              <p:nvPr/>
            </p:nvSpPr>
            <p:spPr bwMode="auto">
              <a:xfrm rot="10800000" flipV="1">
                <a:off x="3730" y="499"/>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2" name="Freeform 288"/>
              <p:cNvSpPr>
                <a:spLocks noChangeAspect="1"/>
              </p:cNvSpPr>
              <p:nvPr/>
            </p:nvSpPr>
            <p:spPr bwMode="auto">
              <a:xfrm rot="10800000" flipV="1">
                <a:off x="3692" y="499"/>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3" name="Freeform 289"/>
              <p:cNvSpPr>
                <a:spLocks noChangeAspect="1"/>
              </p:cNvSpPr>
              <p:nvPr/>
            </p:nvSpPr>
            <p:spPr bwMode="auto">
              <a:xfrm rot="10800000" flipV="1">
                <a:off x="3654" y="499"/>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4" name="Freeform 290"/>
              <p:cNvSpPr>
                <a:spLocks noChangeAspect="1"/>
              </p:cNvSpPr>
              <p:nvPr/>
            </p:nvSpPr>
            <p:spPr bwMode="auto">
              <a:xfrm rot="10800000" flipV="1">
                <a:off x="3616" y="499"/>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59" name="Group 291"/>
            <p:cNvGrpSpPr>
              <a:grpSpLocks noChangeAspect="1"/>
            </p:cNvGrpSpPr>
            <p:nvPr/>
          </p:nvGrpSpPr>
          <p:grpSpPr bwMode="auto">
            <a:xfrm>
              <a:off x="4799" y="582"/>
              <a:ext cx="135" cy="112"/>
              <a:chOff x="3508" y="528"/>
              <a:chExt cx="135" cy="112"/>
            </a:xfrm>
          </p:grpSpPr>
          <p:sp>
            <p:nvSpPr>
              <p:cNvPr id="298" name="Freeform 292"/>
              <p:cNvSpPr>
                <a:spLocks noChangeAspect="1"/>
              </p:cNvSpPr>
              <p:nvPr/>
            </p:nvSpPr>
            <p:spPr bwMode="auto">
              <a:xfrm rot="14400000" flipV="1">
                <a:off x="3572" y="568"/>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9" name="Freeform 293"/>
              <p:cNvSpPr>
                <a:spLocks noChangeAspect="1"/>
              </p:cNvSpPr>
              <p:nvPr/>
            </p:nvSpPr>
            <p:spPr bwMode="auto">
              <a:xfrm rot="14400000" flipV="1">
                <a:off x="3553" y="535"/>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0" name="Freeform 294"/>
              <p:cNvSpPr>
                <a:spLocks noChangeAspect="1"/>
              </p:cNvSpPr>
              <p:nvPr/>
            </p:nvSpPr>
            <p:spPr bwMode="auto">
              <a:xfrm rot="14400000" flipV="1">
                <a:off x="3534" y="50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60" name="Oval 295"/>
            <p:cNvSpPr>
              <a:spLocks noChangeAspect="1" noChangeArrowheads="1"/>
            </p:cNvSpPr>
            <p:nvPr/>
          </p:nvSpPr>
          <p:spPr bwMode="auto">
            <a:xfrm>
              <a:off x="4737" y="435"/>
              <a:ext cx="91" cy="91"/>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61" name="Oval 296"/>
            <p:cNvSpPr>
              <a:spLocks noChangeAspect="1" noChangeArrowheads="1"/>
            </p:cNvSpPr>
            <p:nvPr/>
          </p:nvSpPr>
          <p:spPr bwMode="auto">
            <a:xfrm>
              <a:off x="4637" y="562"/>
              <a:ext cx="91" cy="91"/>
            </a:xfrm>
            <a:prstGeom prst="ellipse">
              <a:avLst/>
            </a:prstGeom>
            <a:solidFill>
              <a:srgbClr val="0099CC"/>
            </a:solidFill>
            <a:ln w="9525">
              <a:solidFill>
                <a:srgbClr val="0099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162" name="Group 297"/>
            <p:cNvGrpSpPr>
              <a:grpSpLocks noChangeAspect="1"/>
            </p:cNvGrpSpPr>
            <p:nvPr/>
          </p:nvGrpSpPr>
          <p:grpSpPr bwMode="auto">
            <a:xfrm>
              <a:off x="4829" y="871"/>
              <a:ext cx="258" cy="577"/>
              <a:chOff x="5325" y="970"/>
              <a:chExt cx="258" cy="577"/>
            </a:xfrm>
          </p:grpSpPr>
          <p:sp>
            <p:nvSpPr>
              <p:cNvPr id="282" name="Freeform 298"/>
              <p:cNvSpPr>
                <a:spLocks noChangeAspect="1"/>
              </p:cNvSpPr>
              <p:nvPr/>
            </p:nvSpPr>
            <p:spPr bwMode="auto">
              <a:xfrm rot="13800000" flipV="1">
                <a:off x="5450" y="1004"/>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3" name="Freeform 299"/>
              <p:cNvSpPr>
                <a:spLocks noChangeAspect="1"/>
              </p:cNvSpPr>
              <p:nvPr/>
            </p:nvSpPr>
            <p:spPr bwMode="auto">
              <a:xfrm rot="13200000" flipV="1">
                <a:off x="5416" y="970"/>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284" name="Group 300"/>
              <p:cNvGrpSpPr>
                <a:grpSpLocks noChangeAspect="1"/>
              </p:cNvGrpSpPr>
              <p:nvPr/>
            </p:nvGrpSpPr>
            <p:grpSpPr bwMode="auto">
              <a:xfrm rot="16200000">
                <a:off x="5455" y="1226"/>
                <a:ext cx="142" cy="115"/>
                <a:chOff x="4109" y="3664"/>
                <a:chExt cx="142" cy="115"/>
              </a:xfrm>
            </p:grpSpPr>
            <p:sp>
              <p:nvSpPr>
                <p:cNvPr id="295" name="Freeform 301"/>
                <p:cNvSpPr>
                  <a:spLocks noChangeAspect="1"/>
                </p:cNvSpPr>
                <p:nvPr/>
              </p:nvSpPr>
              <p:spPr bwMode="auto">
                <a:xfrm rot="1200000" flipV="1">
                  <a:off x="4109" y="3664"/>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6" name="Freeform 302"/>
                <p:cNvSpPr>
                  <a:spLocks noChangeAspect="1"/>
                </p:cNvSpPr>
                <p:nvPr/>
              </p:nvSpPr>
              <p:spPr bwMode="auto">
                <a:xfrm rot="600000" flipV="1">
                  <a:off x="4155" y="3677"/>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 name="Freeform 303"/>
                <p:cNvSpPr>
                  <a:spLocks noChangeAspect="1"/>
                </p:cNvSpPr>
                <p:nvPr/>
              </p:nvSpPr>
              <p:spPr bwMode="auto">
                <a:xfrm flipV="1">
                  <a:off x="4205" y="368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285" name="Group 304"/>
              <p:cNvGrpSpPr>
                <a:grpSpLocks noChangeAspect="1"/>
              </p:cNvGrpSpPr>
              <p:nvPr/>
            </p:nvGrpSpPr>
            <p:grpSpPr bwMode="auto">
              <a:xfrm rot="14400000">
                <a:off x="5445" y="1081"/>
                <a:ext cx="142" cy="115"/>
                <a:chOff x="4109" y="3664"/>
                <a:chExt cx="142" cy="115"/>
              </a:xfrm>
            </p:grpSpPr>
            <p:sp>
              <p:nvSpPr>
                <p:cNvPr id="292" name="Freeform 305"/>
                <p:cNvSpPr>
                  <a:spLocks noChangeAspect="1"/>
                </p:cNvSpPr>
                <p:nvPr/>
              </p:nvSpPr>
              <p:spPr bwMode="auto">
                <a:xfrm rot="1200000" flipV="1">
                  <a:off x="4109" y="3664"/>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3" name="Freeform 306"/>
                <p:cNvSpPr>
                  <a:spLocks noChangeAspect="1"/>
                </p:cNvSpPr>
                <p:nvPr/>
              </p:nvSpPr>
              <p:spPr bwMode="auto">
                <a:xfrm rot="600000" flipV="1">
                  <a:off x="4155" y="3677"/>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4" name="Freeform 307"/>
                <p:cNvSpPr>
                  <a:spLocks noChangeAspect="1"/>
                </p:cNvSpPr>
                <p:nvPr/>
              </p:nvSpPr>
              <p:spPr bwMode="auto">
                <a:xfrm flipV="1">
                  <a:off x="4205" y="368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286" name="Group 308"/>
              <p:cNvGrpSpPr>
                <a:grpSpLocks noChangeAspect="1"/>
              </p:cNvGrpSpPr>
              <p:nvPr/>
            </p:nvGrpSpPr>
            <p:grpSpPr bwMode="auto">
              <a:xfrm rot="18000000">
                <a:off x="5393" y="1357"/>
                <a:ext cx="142" cy="115"/>
                <a:chOff x="4109" y="3664"/>
                <a:chExt cx="142" cy="115"/>
              </a:xfrm>
            </p:grpSpPr>
            <p:sp>
              <p:nvSpPr>
                <p:cNvPr id="289" name="Freeform 309"/>
                <p:cNvSpPr>
                  <a:spLocks noChangeAspect="1"/>
                </p:cNvSpPr>
                <p:nvPr/>
              </p:nvSpPr>
              <p:spPr bwMode="auto">
                <a:xfrm rot="1200000" flipV="1">
                  <a:off x="4109" y="3664"/>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0" name="Freeform 310"/>
                <p:cNvSpPr>
                  <a:spLocks noChangeAspect="1"/>
                </p:cNvSpPr>
                <p:nvPr/>
              </p:nvSpPr>
              <p:spPr bwMode="auto">
                <a:xfrm rot="600000" flipV="1">
                  <a:off x="4155" y="3677"/>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1" name="Freeform 311"/>
                <p:cNvSpPr>
                  <a:spLocks noChangeAspect="1"/>
                </p:cNvSpPr>
                <p:nvPr/>
              </p:nvSpPr>
              <p:spPr bwMode="auto">
                <a:xfrm flipV="1">
                  <a:off x="4205" y="368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287" name="Freeform 312"/>
              <p:cNvSpPr>
                <a:spLocks noChangeAspect="1"/>
              </p:cNvSpPr>
              <p:nvPr/>
            </p:nvSpPr>
            <p:spPr bwMode="auto">
              <a:xfrm rot="20400000" flipV="1">
                <a:off x="5325" y="1450"/>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8" name="Freeform 313"/>
              <p:cNvSpPr>
                <a:spLocks noChangeAspect="1"/>
              </p:cNvSpPr>
              <p:nvPr/>
            </p:nvSpPr>
            <p:spPr bwMode="auto">
              <a:xfrm rot="19800000" flipV="1">
                <a:off x="5371" y="1429"/>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63" name="Group 314"/>
            <p:cNvGrpSpPr>
              <a:grpSpLocks noChangeAspect="1"/>
            </p:cNvGrpSpPr>
            <p:nvPr/>
          </p:nvGrpSpPr>
          <p:grpSpPr bwMode="auto">
            <a:xfrm rot="20700000">
              <a:off x="4327" y="945"/>
              <a:ext cx="226" cy="97"/>
              <a:chOff x="4968" y="3612"/>
              <a:chExt cx="226" cy="97"/>
            </a:xfrm>
          </p:grpSpPr>
          <p:sp>
            <p:nvSpPr>
              <p:cNvPr id="276" name="Freeform 315"/>
              <p:cNvSpPr>
                <a:spLocks noChangeAspect="1"/>
              </p:cNvSpPr>
              <p:nvPr/>
            </p:nvSpPr>
            <p:spPr bwMode="auto">
              <a:xfrm rot="10800000" flipV="1">
                <a:off x="5109" y="361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7" name="Freeform 316"/>
              <p:cNvSpPr>
                <a:spLocks noChangeAspect="1"/>
              </p:cNvSpPr>
              <p:nvPr/>
            </p:nvSpPr>
            <p:spPr bwMode="auto">
              <a:xfrm rot="10800000" flipV="1">
                <a:off x="5071" y="361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8" name="Freeform 317"/>
              <p:cNvSpPr>
                <a:spLocks noChangeAspect="1"/>
              </p:cNvSpPr>
              <p:nvPr/>
            </p:nvSpPr>
            <p:spPr bwMode="auto">
              <a:xfrm rot="10800000" flipV="1">
                <a:off x="5033" y="361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9" name="Freeform 318"/>
              <p:cNvSpPr>
                <a:spLocks noChangeAspect="1"/>
              </p:cNvSpPr>
              <p:nvPr/>
            </p:nvSpPr>
            <p:spPr bwMode="auto">
              <a:xfrm rot="10800000" flipV="1">
                <a:off x="4995" y="361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0" name="Freeform 319"/>
              <p:cNvSpPr>
                <a:spLocks noChangeAspect="1"/>
              </p:cNvSpPr>
              <p:nvPr/>
            </p:nvSpPr>
            <p:spPr bwMode="auto">
              <a:xfrm rot="10800000" flipV="1">
                <a:off x="5148" y="361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1" name="Freeform 320"/>
              <p:cNvSpPr>
                <a:spLocks noChangeAspect="1"/>
              </p:cNvSpPr>
              <p:nvPr/>
            </p:nvSpPr>
            <p:spPr bwMode="auto">
              <a:xfrm rot="10800000" flipV="1">
                <a:off x="4968" y="3668"/>
                <a:ext cx="34" cy="41"/>
              </a:xfrm>
              <a:custGeom>
                <a:avLst/>
                <a:gdLst>
                  <a:gd name="T0" fmla="*/ 0 w 408"/>
                  <a:gd name="T1" fmla="*/ 454 h 469"/>
                  <a:gd name="T2" fmla="*/ 91 w 408"/>
                  <a:gd name="T3" fmla="*/ 454 h 469"/>
                  <a:gd name="T4" fmla="*/ 272 w 408"/>
                  <a:gd name="T5" fmla="*/ 363 h 469"/>
                  <a:gd name="T6" fmla="*/ 408 w 408"/>
                  <a:gd name="T7" fmla="*/ 0 h 469"/>
                </a:gdLst>
                <a:ahLst/>
                <a:cxnLst>
                  <a:cxn ang="0">
                    <a:pos x="T0" y="T1"/>
                  </a:cxn>
                  <a:cxn ang="0">
                    <a:pos x="T2" y="T3"/>
                  </a:cxn>
                  <a:cxn ang="0">
                    <a:pos x="T4" y="T5"/>
                  </a:cxn>
                  <a:cxn ang="0">
                    <a:pos x="T6" y="T7"/>
                  </a:cxn>
                </a:cxnLst>
                <a:rect l="0" t="0" r="r" b="b"/>
                <a:pathLst>
                  <a:path w="408" h="469">
                    <a:moveTo>
                      <a:pt x="0" y="454"/>
                    </a:moveTo>
                    <a:cubicBezTo>
                      <a:pt x="23" y="461"/>
                      <a:pt x="46" y="469"/>
                      <a:pt x="91" y="454"/>
                    </a:cubicBezTo>
                    <a:cubicBezTo>
                      <a:pt x="136" y="439"/>
                      <a:pt x="219" y="439"/>
                      <a:pt x="272" y="363"/>
                    </a:cubicBezTo>
                    <a:cubicBezTo>
                      <a:pt x="325" y="287"/>
                      <a:pt x="385" y="61"/>
                      <a:pt x="408" y="0"/>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64" name="Group 321"/>
            <p:cNvGrpSpPr>
              <a:grpSpLocks noChangeAspect="1"/>
            </p:cNvGrpSpPr>
            <p:nvPr/>
          </p:nvGrpSpPr>
          <p:grpSpPr bwMode="auto">
            <a:xfrm rot="18900000">
              <a:off x="4359" y="1236"/>
              <a:ext cx="226" cy="97"/>
              <a:chOff x="5103" y="3612"/>
              <a:chExt cx="226" cy="97"/>
            </a:xfrm>
          </p:grpSpPr>
          <p:sp>
            <p:nvSpPr>
              <p:cNvPr id="270" name="Freeform 322"/>
              <p:cNvSpPr>
                <a:spLocks noChangeAspect="1"/>
              </p:cNvSpPr>
              <p:nvPr/>
            </p:nvSpPr>
            <p:spPr bwMode="auto">
              <a:xfrm flipV="1">
                <a:off x="5283" y="361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1" name="Freeform 323"/>
              <p:cNvSpPr>
                <a:spLocks noChangeAspect="1"/>
              </p:cNvSpPr>
              <p:nvPr/>
            </p:nvSpPr>
            <p:spPr bwMode="auto">
              <a:xfrm flipV="1">
                <a:off x="5130" y="361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2" name="Freeform 324"/>
              <p:cNvSpPr>
                <a:spLocks noChangeAspect="1"/>
              </p:cNvSpPr>
              <p:nvPr/>
            </p:nvSpPr>
            <p:spPr bwMode="auto">
              <a:xfrm flipV="1">
                <a:off x="5168" y="361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3" name="Freeform 325"/>
              <p:cNvSpPr>
                <a:spLocks noChangeAspect="1"/>
              </p:cNvSpPr>
              <p:nvPr/>
            </p:nvSpPr>
            <p:spPr bwMode="auto">
              <a:xfrm flipV="1">
                <a:off x="5206" y="361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4" name="Freeform 326"/>
              <p:cNvSpPr>
                <a:spLocks noChangeAspect="1"/>
              </p:cNvSpPr>
              <p:nvPr/>
            </p:nvSpPr>
            <p:spPr bwMode="auto">
              <a:xfrm flipV="1">
                <a:off x="5244" y="361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5" name="Freeform 327"/>
              <p:cNvSpPr>
                <a:spLocks noChangeAspect="1"/>
              </p:cNvSpPr>
              <p:nvPr/>
            </p:nvSpPr>
            <p:spPr bwMode="auto">
              <a:xfrm flipH="1" flipV="1">
                <a:off x="5103" y="3612"/>
                <a:ext cx="34" cy="41"/>
              </a:xfrm>
              <a:custGeom>
                <a:avLst/>
                <a:gdLst>
                  <a:gd name="T0" fmla="*/ 0 w 408"/>
                  <a:gd name="T1" fmla="*/ 454 h 469"/>
                  <a:gd name="T2" fmla="*/ 91 w 408"/>
                  <a:gd name="T3" fmla="*/ 454 h 469"/>
                  <a:gd name="T4" fmla="*/ 272 w 408"/>
                  <a:gd name="T5" fmla="*/ 363 h 469"/>
                  <a:gd name="T6" fmla="*/ 408 w 408"/>
                  <a:gd name="T7" fmla="*/ 0 h 469"/>
                </a:gdLst>
                <a:ahLst/>
                <a:cxnLst>
                  <a:cxn ang="0">
                    <a:pos x="T0" y="T1"/>
                  </a:cxn>
                  <a:cxn ang="0">
                    <a:pos x="T2" y="T3"/>
                  </a:cxn>
                  <a:cxn ang="0">
                    <a:pos x="T4" y="T5"/>
                  </a:cxn>
                  <a:cxn ang="0">
                    <a:pos x="T6" y="T7"/>
                  </a:cxn>
                </a:cxnLst>
                <a:rect l="0" t="0" r="r" b="b"/>
                <a:pathLst>
                  <a:path w="408" h="469">
                    <a:moveTo>
                      <a:pt x="0" y="454"/>
                    </a:moveTo>
                    <a:cubicBezTo>
                      <a:pt x="23" y="461"/>
                      <a:pt x="46" y="469"/>
                      <a:pt x="91" y="454"/>
                    </a:cubicBezTo>
                    <a:cubicBezTo>
                      <a:pt x="136" y="439"/>
                      <a:pt x="219" y="439"/>
                      <a:pt x="272" y="363"/>
                    </a:cubicBezTo>
                    <a:cubicBezTo>
                      <a:pt x="325" y="287"/>
                      <a:pt x="385" y="61"/>
                      <a:pt x="408" y="0"/>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65" name="Group 328"/>
            <p:cNvGrpSpPr>
              <a:grpSpLocks noChangeAspect="1"/>
            </p:cNvGrpSpPr>
            <p:nvPr/>
          </p:nvGrpSpPr>
          <p:grpSpPr bwMode="auto">
            <a:xfrm>
              <a:off x="4106" y="449"/>
              <a:ext cx="328" cy="265"/>
              <a:chOff x="5142" y="452"/>
              <a:chExt cx="328" cy="265"/>
            </a:xfrm>
          </p:grpSpPr>
          <p:sp>
            <p:nvSpPr>
              <p:cNvPr id="260" name="Freeform 329"/>
              <p:cNvSpPr>
                <a:spLocks noChangeAspect="1"/>
              </p:cNvSpPr>
              <p:nvPr/>
            </p:nvSpPr>
            <p:spPr bwMode="auto">
              <a:xfrm rot="18900000" flipV="1">
                <a:off x="5287" y="536"/>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1" name="Freeform 330"/>
              <p:cNvSpPr>
                <a:spLocks noChangeAspect="1"/>
              </p:cNvSpPr>
              <p:nvPr/>
            </p:nvSpPr>
            <p:spPr bwMode="auto">
              <a:xfrm rot="18900000" flipV="1">
                <a:off x="5179" y="644"/>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2" name="Freeform 331"/>
              <p:cNvSpPr>
                <a:spLocks noChangeAspect="1"/>
              </p:cNvSpPr>
              <p:nvPr/>
            </p:nvSpPr>
            <p:spPr bwMode="auto">
              <a:xfrm rot="18900000" flipV="1">
                <a:off x="5206" y="617"/>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3" name="Freeform 332"/>
              <p:cNvSpPr>
                <a:spLocks noChangeAspect="1"/>
              </p:cNvSpPr>
              <p:nvPr/>
            </p:nvSpPr>
            <p:spPr bwMode="auto">
              <a:xfrm rot="18900000" flipV="1">
                <a:off x="5233" y="590"/>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4" name="Freeform 333"/>
              <p:cNvSpPr>
                <a:spLocks noChangeAspect="1"/>
              </p:cNvSpPr>
              <p:nvPr/>
            </p:nvSpPr>
            <p:spPr bwMode="auto">
              <a:xfrm rot="18900000" flipV="1">
                <a:off x="5260" y="563"/>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5" name="Freeform 334"/>
              <p:cNvSpPr>
                <a:spLocks noChangeAspect="1"/>
              </p:cNvSpPr>
              <p:nvPr/>
            </p:nvSpPr>
            <p:spPr bwMode="auto">
              <a:xfrm rot="18900000" flipH="1" flipV="1">
                <a:off x="5142" y="676"/>
                <a:ext cx="34" cy="41"/>
              </a:xfrm>
              <a:custGeom>
                <a:avLst/>
                <a:gdLst>
                  <a:gd name="T0" fmla="*/ 0 w 408"/>
                  <a:gd name="T1" fmla="*/ 454 h 469"/>
                  <a:gd name="T2" fmla="*/ 91 w 408"/>
                  <a:gd name="T3" fmla="*/ 454 h 469"/>
                  <a:gd name="T4" fmla="*/ 272 w 408"/>
                  <a:gd name="T5" fmla="*/ 363 h 469"/>
                  <a:gd name="T6" fmla="*/ 408 w 408"/>
                  <a:gd name="T7" fmla="*/ 0 h 469"/>
                </a:gdLst>
                <a:ahLst/>
                <a:cxnLst>
                  <a:cxn ang="0">
                    <a:pos x="T0" y="T1"/>
                  </a:cxn>
                  <a:cxn ang="0">
                    <a:pos x="T2" y="T3"/>
                  </a:cxn>
                  <a:cxn ang="0">
                    <a:pos x="T4" y="T5"/>
                  </a:cxn>
                  <a:cxn ang="0">
                    <a:pos x="T6" y="T7"/>
                  </a:cxn>
                </a:cxnLst>
                <a:rect l="0" t="0" r="r" b="b"/>
                <a:pathLst>
                  <a:path w="408" h="469">
                    <a:moveTo>
                      <a:pt x="0" y="454"/>
                    </a:moveTo>
                    <a:cubicBezTo>
                      <a:pt x="23" y="461"/>
                      <a:pt x="46" y="469"/>
                      <a:pt x="91" y="454"/>
                    </a:cubicBezTo>
                    <a:cubicBezTo>
                      <a:pt x="136" y="439"/>
                      <a:pt x="219" y="439"/>
                      <a:pt x="272" y="363"/>
                    </a:cubicBezTo>
                    <a:cubicBezTo>
                      <a:pt x="325" y="287"/>
                      <a:pt x="385" y="61"/>
                      <a:pt x="408" y="0"/>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 name="Freeform 335"/>
              <p:cNvSpPr>
                <a:spLocks noChangeAspect="1"/>
              </p:cNvSpPr>
              <p:nvPr/>
            </p:nvSpPr>
            <p:spPr bwMode="auto">
              <a:xfrm rot="18900000" flipV="1">
                <a:off x="5341" y="48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7" name="Freeform 336"/>
              <p:cNvSpPr>
                <a:spLocks noChangeAspect="1"/>
              </p:cNvSpPr>
              <p:nvPr/>
            </p:nvSpPr>
            <p:spPr bwMode="auto">
              <a:xfrm rot="18900000" flipV="1">
                <a:off x="5314" y="509"/>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8" name="Freeform 337"/>
              <p:cNvSpPr>
                <a:spLocks noChangeAspect="1"/>
              </p:cNvSpPr>
              <p:nvPr/>
            </p:nvSpPr>
            <p:spPr bwMode="auto">
              <a:xfrm rot="18900000" flipV="1">
                <a:off x="5399" y="426"/>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9" name="Freeform 338"/>
              <p:cNvSpPr>
                <a:spLocks noChangeAspect="1"/>
              </p:cNvSpPr>
              <p:nvPr/>
            </p:nvSpPr>
            <p:spPr bwMode="auto">
              <a:xfrm rot="18900000" flipV="1">
                <a:off x="5372" y="453"/>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66" name="Group 339"/>
            <p:cNvGrpSpPr>
              <a:grpSpLocks noChangeAspect="1"/>
            </p:cNvGrpSpPr>
            <p:nvPr/>
          </p:nvGrpSpPr>
          <p:grpSpPr bwMode="auto">
            <a:xfrm>
              <a:off x="4636" y="737"/>
              <a:ext cx="205" cy="154"/>
              <a:chOff x="5289" y="593"/>
              <a:chExt cx="205" cy="154"/>
            </a:xfrm>
          </p:grpSpPr>
          <p:sp>
            <p:nvSpPr>
              <p:cNvPr id="255" name="Freeform 340"/>
              <p:cNvSpPr>
                <a:spLocks noChangeAspect="1"/>
              </p:cNvSpPr>
              <p:nvPr/>
            </p:nvSpPr>
            <p:spPr bwMode="auto">
              <a:xfrm rot="18900000" flipV="1">
                <a:off x="5423" y="567"/>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 name="Freeform 341"/>
              <p:cNvSpPr>
                <a:spLocks noChangeAspect="1"/>
              </p:cNvSpPr>
              <p:nvPr/>
            </p:nvSpPr>
            <p:spPr bwMode="auto">
              <a:xfrm rot="18900000" flipV="1">
                <a:off x="5315" y="675"/>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7" name="Freeform 342"/>
              <p:cNvSpPr>
                <a:spLocks noChangeAspect="1"/>
              </p:cNvSpPr>
              <p:nvPr/>
            </p:nvSpPr>
            <p:spPr bwMode="auto">
              <a:xfrm rot="18900000" flipV="1">
                <a:off x="5342" y="648"/>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8" name="Freeform 343"/>
              <p:cNvSpPr>
                <a:spLocks noChangeAspect="1"/>
              </p:cNvSpPr>
              <p:nvPr/>
            </p:nvSpPr>
            <p:spPr bwMode="auto">
              <a:xfrm rot="18900000" flipV="1">
                <a:off x="5369" y="621"/>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9" name="Freeform 344"/>
              <p:cNvSpPr>
                <a:spLocks noChangeAspect="1"/>
              </p:cNvSpPr>
              <p:nvPr/>
            </p:nvSpPr>
            <p:spPr bwMode="auto">
              <a:xfrm rot="18900000" flipV="1">
                <a:off x="5396" y="594"/>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67" name="Oval 345"/>
            <p:cNvSpPr>
              <a:spLocks noChangeAspect="1" noChangeArrowheads="1"/>
            </p:cNvSpPr>
            <p:nvPr/>
          </p:nvSpPr>
          <p:spPr bwMode="auto">
            <a:xfrm>
              <a:off x="4649" y="872"/>
              <a:ext cx="91" cy="91"/>
            </a:xfrm>
            <a:prstGeom prst="ellipse">
              <a:avLst/>
            </a:prstGeom>
            <a:solidFill>
              <a:srgbClr val="00CC00"/>
            </a:solidFill>
            <a:ln w="9525">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168" name="Group 346"/>
            <p:cNvGrpSpPr>
              <a:grpSpLocks noChangeAspect="1"/>
            </p:cNvGrpSpPr>
            <p:nvPr/>
          </p:nvGrpSpPr>
          <p:grpSpPr bwMode="auto">
            <a:xfrm rot="5400000">
              <a:off x="4767" y="1455"/>
              <a:ext cx="135" cy="112"/>
              <a:chOff x="3508" y="528"/>
              <a:chExt cx="135" cy="112"/>
            </a:xfrm>
          </p:grpSpPr>
          <p:sp>
            <p:nvSpPr>
              <p:cNvPr id="252" name="Freeform 347"/>
              <p:cNvSpPr>
                <a:spLocks noChangeAspect="1"/>
              </p:cNvSpPr>
              <p:nvPr/>
            </p:nvSpPr>
            <p:spPr bwMode="auto">
              <a:xfrm rot="14400000" flipV="1">
                <a:off x="3572" y="568"/>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3" name="Freeform 348"/>
              <p:cNvSpPr>
                <a:spLocks noChangeAspect="1"/>
              </p:cNvSpPr>
              <p:nvPr/>
            </p:nvSpPr>
            <p:spPr bwMode="auto">
              <a:xfrm rot="14400000" flipV="1">
                <a:off x="3553" y="535"/>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4" name="Freeform 349"/>
              <p:cNvSpPr>
                <a:spLocks noChangeAspect="1"/>
              </p:cNvSpPr>
              <p:nvPr/>
            </p:nvSpPr>
            <p:spPr bwMode="auto">
              <a:xfrm rot="14400000" flipV="1">
                <a:off x="3534" y="50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69" name="Group 350"/>
            <p:cNvGrpSpPr>
              <a:grpSpLocks noChangeAspect="1"/>
            </p:cNvGrpSpPr>
            <p:nvPr/>
          </p:nvGrpSpPr>
          <p:grpSpPr bwMode="auto">
            <a:xfrm>
              <a:off x="4395" y="1331"/>
              <a:ext cx="352" cy="350"/>
              <a:chOff x="5188" y="1414"/>
              <a:chExt cx="352" cy="350"/>
            </a:xfrm>
          </p:grpSpPr>
          <p:grpSp>
            <p:nvGrpSpPr>
              <p:cNvPr id="239" name="Group 351"/>
              <p:cNvGrpSpPr>
                <a:grpSpLocks noChangeAspect="1"/>
              </p:cNvGrpSpPr>
              <p:nvPr/>
            </p:nvGrpSpPr>
            <p:grpSpPr bwMode="auto">
              <a:xfrm rot="16200000">
                <a:off x="5412" y="1427"/>
                <a:ext cx="142" cy="115"/>
                <a:chOff x="4109" y="3664"/>
                <a:chExt cx="142" cy="115"/>
              </a:xfrm>
            </p:grpSpPr>
            <p:sp>
              <p:nvSpPr>
                <p:cNvPr id="249" name="Freeform 352"/>
                <p:cNvSpPr>
                  <a:spLocks noChangeAspect="1"/>
                </p:cNvSpPr>
                <p:nvPr/>
              </p:nvSpPr>
              <p:spPr bwMode="auto">
                <a:xfrm rot="1200000" flipV="1">
                  <a:off x="4109" y="3664"/>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0" name="Freeform 353"/>
                <p:cNvSpPr>
                  <a:spLocks noChangeAspect="1"/>
                </p:cNvSpPr>
                <p:nvPr/>
              </p:nvSpPr>
              <p:spPr bwMode="auto">
                <a:xfrm rot="600000" flipV="1">
                  <a:off x="4155" y="3677"/>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1" name="Freeform 354"/>
                <p:cNvSpPr>
                  <a:spLocks noChangeAspect="1"/>
                </p:cNvSpPr>
                <p:nvPr/>
              </p:nvSpPr>
              <p:spPr bwMode="auto">
                <a:xfrm flipV="1">
                  <a:off x="4205" y="368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240" name="Group 355"/>
              <p:cNvGrpSpPr>
                <a:grpSpLocks noChangeAspect="1"/>
              </p:cNvGrpSpPr>
              <p:nvPr/>
            </p:nvGrpSpPr>
            <p:grpSpPr bwMode="auto">
              <a:xfrm rot="18000000">
                <a:off x="5350" y="1558"/>
                <a:ext cx="142" cy="115"/>
                <a:chOff x="4109" y="3664"/>
                <a:chExt cx="142" cy="115"/>
              </a:xfrm>
            </p:grpSpPr>
            <p:sp>
              <p:nvSpPr>
                <p:cNvPr id="246" name="Freeform 356"/>
                <p:cNvSpPr>
                  <a:spLocks noChangeAspect="1"/>
                </p:cNvSpPr>
                <p:nvPr/>
              </p:nvSpPr>
              <p:spPr bwMode="auto">
                <a:xfrm rot="1200000" flipV="1">
                  <a:off x="4109" y="3664"/>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7" name="Freeform 357"/>
                <p:cNvSpPr>
                  <a:spLocks noChangeAspect="1"/>
                </p:cNvSpPr>
                <p:nvPr/>
              </p:nvSpPr>
              <p:spPr bwMode="auto">
                <a:xfrm rot="600000" flipV="1">
                  <a:off x="4155" y="3677"/>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8" name="Freeform 358"/>
                <p:cNvSpPr>
                  <a:spLocks noChangeAspect="1"/>
                </p:cNvSpPr>
                <p:nvPr/>
              </p:nvSpPr>
              <p:spPr bwMode="auto">
                <a:xfrm flipV="1">
                  <a:off x="4205" y="368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241" name="Group 359"/>
              <p:cNvGrpSpPr>
                <a:grpSpLocks noChangeAspect="1"/>
              </p:cNvGrpSpPr>
              <p:nvPr/>
            </p:nvGrpSpPr>
            <p:grpSpPr bwMode="auto">
              <a:xfrm rot="19800000">
                <a:off x="5234" y="1638"/>
                <a:ext cx="142" cy="115"/>
                <a:chOff x="4109" y="3664"/>
                <a:chExt cx="142" cy="115"/>
              </a:xfrm>
            </p:grpSpPr>
            <p:sp>
              <p:nvSpPr>
                <p:cNvPr id="243" name="Freeform 360"/>
                <p:cNvSpPr>
                  <a:spLocks noChangeAspect="1"/>
                </p:cNvSpPr>
                <p:nvPr/>
              </p:nvSpPr>
              <p:spPr bwMode="auto">
                <a:xfrm rot="1200000" flipV="1">
                  <a:off x="4109" y="3664"/>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4" name="Freeform 361"/>
                <p:cNvSpPr>
                  <a:spLocks noChangeAspect="1"/>
                </p:cNvSpPr>
                <p:nvPr/>
              </p:nvSpPr>
              <p:spPr bwMode="auto">
                <a:xfrm rot="600000" flipV="1">
                  <a:off x="4155" y="3677"/>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5" name="Freeform 362"/>
                <p:cNvSpPr>
                  <a:spLocks noChangeAspect="1"/>
                </p:cNvSpPr>
                <p:nvPr/>
              </p:nvSpPr>
              <p:spPr bwMode="auto">
                <a:xfrm flipV="1">
                  <a:off x="4205" y="368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242" name="Freeform 363"/>
              <p:cNvSpPr>
                <a:spLocks noChangeAspect="1"/>
              </p:cNvSpPr>
              <p:nvPr/>
            </p:nvSpPr>
            <p:spPr bwMode="auto">
              <a:xfrm flipV="1">
                <a:off x="5188" y="1667"/>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70" name="Oval 364"/>
            <p:cNvSpPr>
              <a:spLocks noChangeAspect="1" noChangeArrowheads="1"/>
            </p:cNvSpPr>
            <p:nvPr/>
          </p:nvSpPr>
          <p:spPr bwMode="auto">
            <a:xfrm>
              <a:off x="4651" y="1526"/>
              <a:ext cx="91" cy="91"/>
            </a:xfrm>
            <a:prstGeom prst="ellipse">
              <a:avLst/>
            </a:prstGeom>
            <a:solidFill>
              <a:srgbClr val="3333CC"/>
            </a:solidFill>
            <a:ln w="9525">
              <a:solidFill>
                <a:srgbClr val="33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171" name="Group 365"/>
            <p:cNvGrpSpPr>
              <a:grpSpLocks noChangeAspect="1"/>
            </p:cNvGrpSpPr>
            <p:nvPr/>
          </p:nvGrpSpPr>
          <p:grpSpPr bwMode="auto">
            <a:xfrm rot="14400000">
              <a:off x="4863" y="709"/>
              <a:ext cx="266" cy="151"/>
              <a:chOff x="4293" y="3784"/>
              <a:chExt cx="266" cy="151"/>
            </a:xfrm>
          </p:grpSpPr>
          <p:sp>
            <p:nvSpPr>
              <p:cNvPr id="233" name="Freeform 366"/>
              <p:cNvSpPr>
                <a:spLocks noChangeAspect="1"/>
              </p:cNvSpPr>
              <p:nvPr/>
            </p:nvSpPr>
            <p:spPr bwMode="auto">
              <a:xfrm rot="1200000" flipV="1">
                <a:off x="4335" y="380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4" name="Freeform 367"/>
              <p:cNvSpPr>
                <a:spLocks noChangeAspect="1"/>
              </p:cNvSpPr>
              <p:nvPr/>
            </p:nvSpPr>
            <p:spPr bwMode="auto">
              <a:xfrm rot="1500000" flipV="1">
                <a:off x="4293" y="3784"/>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 name="Freeform 368"/>
              <p:cNvSpPr>
                <a:spLocks noChangeAspect="1"/>
              </p:cNvSpPr>
              <p:nvPr/>
            </p:nvSpPr>
            <p:spPr bwMode="auto">
              <a:xfrm rot="900000" flipV="1">
                <a:off x="4379" y="3817"/>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6" name="Freeform 369"/>
              <p:cNvSpPr>
                <a:spLocks noChangeAspect="1"/>
              </p:cNvSpPr>
              <p:nvPr/>
            </p:nvSpPr>
            <p:spPr bwMode="auto">
              <a:xfrm flipV="1">
                <a:off x="4513" y="3838"/>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7" name="Freeform 370"/>
              <p:cNvSpPr>
                <a:spLocks noChangeAspect="1"/>
              </p:cNvSpPr>
              <p:nvPr/>
            </p:nvSpPr>
            <p:spPr bwMode="auto">
              <a:xfrm rot="300000" flipV="1">
                <a:off x="4468" y="3835"/>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8" name="Freeform 371"/>
              <p:cNvSpPr>
                <a:spLocks noChangeAspect="1"/>
              </p:cNvSpPr>
              <p:nvPr/>
            </p:nvSpPr>
            <p:spPr bwMode="auto">
              <a:xfrm rot="600000" flipV="1">
                <a:off x="4424" y="3829"/>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72" name="Oval 372"/>
            <p:cNvSpPr>
              <a:spLocks noChangeAspect="1" noChangeArrowheads="1"/>
            </p:cNvSpPr>
            <p:nvPr/>
          </p:nvSpPr>
          <p:spPr bwMode="auto">
            <a:xfrm>
              <a:off x="4875" y="736"/>
              <a:ext cx="91" cy="91"/>
            </a:xfrm>
            <a:prstGeom prst="ellipse">
              <a:avLst/>
            </a:prstGeom>
            <a:solidFill>
              <a:srgbClr val="CC0099"/>
            </a:solidFill>
            <a:ln w="9525">
              <a:solidFill>
                <a:srgbClr val="CC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173" name="Group 373"/>
            <p:cNvGrpSpPr>
              <a:grpSpLocks noChangeAspect="1"/>
            </p:cNvGrpSpPr>
            <p:nvPr/>
          </p:nvGrpSpPr>
          <p:grpSpPr bwMode="auto">
            <a:xfrm>
              <a:off x="4447" y="597"/>
              <a:ext cx="97" cy="85"/>
              <a:chOff x="5319" y="626"/>
              <a:chExt cx="97" cy="85"/>
            </a:xfrm>
          </p:grpSpPr>
          <p:sp>
            <p:nvSpPr>
              <p:cNvPr id="231" name="Freeform 374"/>
              <p:cNvSpPr>
                <a:spLocks noChangeAspect="1"/>
              </p:cNvSpPr>
              <p:nvPr/>
            </p:nvSpPr>
            <p:spPr bwMode="auto">
              <a:xfrm rot="5400000" flipV="1">
                <a:off x="5345" y="600"/>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2" name="Freeform 375"/>
              <p:cNvSpPr>
                <a:spLocks noChangeAspect="1"/>
              </p:cNvSpPr>
              <p:nvPr/>
            </p:nvSpPr>
            <p:spPr bwMode="auto">
              <a:xfrm rot="5400000" flipV="1">
                <a:off x="5345" y="639"/>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74" name="Group 376"/>
            <p:cNvGrpSpPr>
              <a:grpSpLocks noChangeAspect="1"/>
            </p:cNvGrpSpPr>
            <p:nvPr/>
          </p:nvGrpSpPr>
          <p:grpSpPr bwMode="auto">
            <a:xfrm>
              <a:off x="3876" y="1265"/>
              <a:ext cx="173" cy="223"/>
              <a:chOff x="3710" y="1301"/>
              <a:chExt cx="173" cy="223"/>
            </a:xfrm>
          </p:grpSpPr>
          <p:sp>
            <p:nvSpPr>
              <p:cNvPr id="226" name="Freeform 377"/>
              <p:cNvSpPr>
                <a:spLocks noChangeAspect="1"/>
              </p:cNvSpPr>
              <p:nvPr/>
            </p:nvSpPr>
            <p:spPr bwMode="auto">
              <a:xfrm rot="3600000" flipV="1">
                <a:off x="3756" y="1316"/>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7" name="Freeform 378"/>
              <p:cNvSpPr>
                <a:spLocks noChangeAspect="1"/>
              </p:cNvSpPr>
              <p:nvPr/>
            </p:nvSpPr>
            <p:spPr bwMode="auto">
              <a:xfrm rot="3900000" flipV="1">
                <a:off x="3736" y="1275"/>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8" name="Freeform 379"/>
              <p:cNvSpPr>
                <a:spLocks noChangeAspect="1"/>
              </p:cNvSpPr>
              <p:nvPr/>
            </p:nvSpPr>
            <p:spPr bwMode="auto">
              <a:xfrm rot="3300000" flipV="1">
                <a:off x="3780" y="1356"/>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9" name="Freeform 380"/>
              <p:cNvSpPr>
                <a:spLocks noChangeAspect="1"/>
              </p:cNvSpPr>
              <p:nvPr/>
            </p:nvSpPr>
            <p:spPr bwMode="auto">
              <a:xfrm rot="2700000" flipV="1">
                <a:off x="3837" y="1427"/>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0" name="Freeform 381"/>
              <p:cNvSpPr>
                <a:spLocks noChangeAspect="1"/>
              </p:cNvSpPr>
              <p:nvPr/>
            </p:nvSpPr>
            <p:spPr bwMode="auto">
              <a:xfrm rot="3000000" flipV="1">
                <a:off x="3807" y="1394"/>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75" name="Group 382"/>
            <p:cNvGrpSpPr>
              <a:grpSpLocks noChangeAspect="1"/>
            </p:cNvGrpSpPr>
            <p:nvPr/>
          </p:nvGrpSpPr>
          <p:grpSpPr bwMode="auto">
            <a:xfrm>
              <a:off x="4545" y="1169"/>
              <a:ext cx="173" cy="180"/>
              <a:chOff x="3465" y="488"/>
              <a:chExt cx="173" cy="180"/>
            </a:xfrm>
          </p:grpSpPr>
          <p:sp>
            <p:nvSpPr>
              <p:cNvPr id="221" name="Freeform 383"/>
              <p:cNvSpPr>
                <a:spLocks noChangeAspect="1"/>
              </p:cNvSpPr>
              <p:nvPr/>
            </p:nvSpPr>
            <p:spPr bwMode="auto">
              <a:xfrm rot="3600000" flipV="1">
                <a:off x="3491" y="46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2" name="Freeform 384"/>
              <p:cNvSpPr>
                <a:spLocks noChangeAspect="1"/>
              </p:cNvSpPr>
              <p:nvPr/>
            </p:nvSpPr>
            <p:spPr bwMode="auto">
              <a:xfrm rot="3600000" flipV="1">
                <a:off x="3510" y="495"/>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3" name="Freeform 385"/>
              <p:cNvSpPr>
                <a:spLocks noChangeAspect="1"/>
              </p:cNvSpPr>
              <p:nvPr/>
            </p:nvSpPr>
            <p:spPr bwMode="auto">
              <a:xfrm rot="3600000" flipV="1">
                <a:off x="3529" y="528"/>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4" name="Freeform 386"/>
              <p:cNvSpPr>
                <a:spLocks noChangeAspect="1"/>
              </p:cNvSpPr>
              <p:nvPr/>
            </p:nvSpPr>
            <p:spPr bwMode="auto">
              <a:xfrm rot="3600000" flipV="1">
                <a:off x="3549" y="564"/>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5" name="Freeform 387"/>
              <p:cNvSpPr>
                <a:spLocks noChangeAspect="1"/>
              </p:cNvSpPr>
              <p:nvPr/>
            </p:nvSpPr>
            <p:spPr bwMode="auto">
              <a:xfrm rot="3600000" flipV="1">
                <a:off x="3567" y="596"/>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76" name="Group 388"/>
            <p:cNvGrpSpPr>
              <a:grpSpLocks noChangeAspect="1"/>
            </p:cNvGrpSpPr>
            <p:nvPr/>
          </p:nvGrpSpPr>
          <p:grpSpPr bwMode="auto">
            <a:xfrm>
              <a:off x="4548" y="904"/>
              <a:ext cx="194" cy="218"/>
              <a:chOff x="3505" y="492"/>
              <a:chExt cx="194" cy="218"/>
            </a:xfrm>
          </p:grpSpPr>
          <p:sp>
            <p:nvSpPr>
              <p:cNvPr id="215" name="Freeform 389"/>
              <p:cNvSpPr>
                <a:spLocks noChangeAspect="1"/>
              </p:cNvSpPr>
              <p:nvPr/>
            </p:nvSpPr>
            <p:spPr bwMode="auto">
              <a:xfrm rot="3600000" flipV="1">
                <a:off x="3531" y="466"/>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6" name="Freeform 390"/>
              <p:cNvSpPr>
                <a:spLocks noChangeAspect="1"/>
              </p:cNvSpPr>
              <p:nvPr/>
            </p:nvSpPr>
            <p:spPr bwMode="auto">
              <a:xfrm rot="3600000" flipV="1">
                <a:off x="3550" y="499"/>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7" name="Freeform 391"/>
              <p:cNvSpPr>
                <a:spLocks noChangeAspect="1"/>
              </p:cNvSpPr>
              <p:nvPr/>
            </p:nvSpPr>
            <p:spPr bwMode="auto">
              <a:xfrm rot="3600000" flipV="1">
                <a:off x="3569" y="53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8" name="Freeform 392"/>
              <p:cNvSpPr>
                <a:spLocks noChangeAspect="1"/>
              </p:cNvSpPr>
              <p:nvPr/>
            </p:nvSpPr>
            <p:spPr bwMode="auto">
              <a:xfrm rot="3600000" flipV="1">
                <a:off x="3589" y="568"/>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9" name="Freeform 393"/>
              <p:cNvSpPr>
                <a:spLocks noChangeAspect="1"/>
              </p:cNvSpPr>
              <p:nvPr/>
            </p:nvSpPr>
            <p:spPr bwMode="auto">
              <a:xfrm rot="3600000" flipV="1">
                <a:off x="3607" y="600"/>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0" name="Freeform 394"/>
              <p:cNvSpPr>
                <a:spLocks noChangeAspect="1"/>
              </p:cNvSpPr>
              <p:nvPr/>
            </p:nvSpPr>
            <p:spPr bwMode="auto">
              <a:xfrm rot="3600000" flipV="1">
                <a:off x="3628" y="638"/>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77" name="Group 395"/>
            <p:cNvGrpSpPr>
              <a:grpSpLocks noChangeAspect="1"/>
            </p:cNvGrpSpPr>
            <p:nvPr/>
          </p:nvGrpSpPr>
          <p:grpSpPr bwMode="auto">
            <a:xfrm>
              <a:off x="4199" y="633"/>
              <a:ext cx="194" cy="218"/>
              <a:chOff x="3505" y="492"/>
              <a:chExt cx="194" cy="218"/>
            </a:xfrm>
          </p:grpSpPr>
          <p:sp>
            <p:nvSpPr>
              <p:cNvPr id="209" name="Freeform 396"/>
              <p:cNvSpPr>
                <a:spLocks noChangeAspect="1"/>
              </p:cNvSpPr>
              <p:nvPr/>
            </p:nvSpPr>
            <p:spPr bwMode="auto">
              <a:xfrm rot="3600000" flipV="1">
                <a:off x="3531" y="466"/>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0" name="Freeform 397"/>
              <p:cNvSpPr>
                <a:spLocks noChangeAspect="1"/>
              </p:cNvSpPr>
              <p:nvPr/>
            </p:nvSpPr>
            <p:spPr bwMode="auto">
              <a:xfrm rot="3600000" flipV="1">
                <a:off x="3550" y="499"/>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1" name="Freeform 398"/>
              <p:cNvSpPr>
                <a:spLocks noChangeAspect="1"/>
              </p:cNvSpPr>
              <p:nvPr/>
            </p:nvSpPr>
            <p:spPr bwMode="auto">
              <a:xfrm rot="3600000" flipV="1">
                <a:off x="3569" y="53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2" name="Freeform 399"/>
              <p:cNvSpPr>
                <a:spLocks noChangeAspect="1"/>
              </p:cNvSpPr>
              <p:nvPr/>
            </p:nvSpPr>
            <p:spPr bwMode="auto">
              <a:xfrm rot="3600000" flipV="1">
                <a:off x="3589" y="568"/>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3" name="Freeform 400"/>
              <p:cNvSpPr>
                <a:spLocks noChangeAspect="1"/>
              </p:cNvSpPr>
              <p:nvPr/>
            </p:nvSpPr>
            <p:spPr bwMode="auto">
              <a:xfrm rot="3600000" flipV="1">
                <a:off x="3607" y="600"/>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4" name="Freeform 401"/>
              <p:cNvSpPr>
                <a:spLocks noChangeAspect="1"/>
              </p:cNvSpPr>
              <p:nvPr/>
            </p:nvSpPr>
            <p:spPr bwMode="auto">
              <a:xfrm rot="3600000" flipV="1">
                <a:off x="3628" y="638"/>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78" name="Group 402"/>
            <p:cNvGrpSpPr>
              <a:grpSpLocks noChangeAspect="1"/>
            </p:cNvGrpSpPr>
            <p:nvPr/>
          </p:nvGrpSpPr>
          <p:grpSpPr bwMode="auto">
            <a:xfrm>
              <a:off x="4850" y="1026"/>
              <a:ext cx="98" cy="276"/>
              <a:chOff x="3530" y="512"/>
              <a:chExt cx="98" cy="276"/>
            </a:xfrm>
          </p:grpSpPr>
          <p:sp>
            <p:nvSpPr>
              <p:cNvPr id="202" name="Freeform 403"/>
              <p:cNvSpPr>
                <a:spLocks noChangeAspect="1"/>
              </p:cNvSpPr>
              <p:nvPr/>
            </p:nvSpPr>
            <p:spPr bwMode="auto">
              <a:xfrm rot="5400000" flipV="1">
                <a:off x="3556" y="520"/>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3" name="Freeform 404"/>
              <p:cNvSpPr>
                <a:spLocks noChangeAspect="1"/>
              </p:cNvSpPr>
              <p:nvPr/>
            </p:nvSpPr>
            <p:spPr bwMode="auto">
              <a:xfrm rot="5400000" flipV="1">
                <a:off x="3556" y="559"/>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4" name="Freeform 405"/>
              <p:cNvSpPr>
                <a:spLocks noChangeAspect="1"/>
              </p:cNvSpPr>
              <p:nvPr/>
            </p:nvSpPr>
            <p:spPr bwMode="auto">
              <a:xfrm rot="5400000" flipH="1" flipV="1">
                <a:off x="3591" y="508"/>
                <a:ext cx="34" cy="41"/>
              </a:xfrm>
              <a:custGeom>
                <a:avLst/>
                <a:gdLst>
                  <a:gd name="T0" fmla="*/ 0 w 408"/>
                  <a:gd name="T1" fmla="*/ 454 h 469"/>
                  <a:gd name="T2" fmla="*/ 91 w 408"/>
                  <a:gd name="T3" fmla="*/ 454 h 469"/>
                  <a:gd name="T4" fmla="*/ 272 w 408"/>
                  <a:gd name="T5" fmla="*/ 363 h 469"/>
                  <a:gd name="T6" fmla="*/ 408 w 408"/>
                  <a:gd name="T7" fmla="*/ 0 h 469"/>
                </a:gdLst>
                <a:ahLst/>
                <a:cxnLst>
                  <a:cxn ang="0">
                    <a:pos x="T0" y="T1"/>
                  </a:cxn>
                  <a:cxn ang="0">
                    <a:pos x="T2" y="T3"/>
                  </a:cxn>
                  <a:cxn ang="0">
                    <a:pos x="T4" y="T5"/>
                  </a:cxn>
                  <a:cxn ang="0">
                    <a:pos x="T6" y="T7"/>
                  </a:cxn>
                </a:cxnLst>
                <a:rect l="0" t="0" r="r" b="b"/>
                <a:pathLst>
                  <a:path w="408" h="469">
                    <a:moveTo>
                      <a:pt x="0" y="454"/>
                    </a:moveTo>
                    <a:cubicBezTo>
                      <a:pt x="23" y="461"/>
                      <a:pt x="46" y="469"/>
                      <a:pt x="91" y="454"/>
                    </a:cubicBezTo>
                    <a:cubicBezTo>
                      <a:pt x="136" y="439"/>
                      <a:pt x="219" y="439"/>
                      <a:pt x="272" y="363"/>
                    </a:cubicBezTo>
                    <a:cubicBezTo>
                      <a:pt x="325" y="287"/>
                      <a:pt x="385" y="61"/>
                      <a:pt x="408" y="0"/>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5" name="Freeform 406"/>
              <p:cNvSpPr>
                <a:spLocks noChangeAspect="1"/>
              </p:cNvSpPr>
              <p:nvPr/>
            </p:nvSpPr>
            <p:spPr bwMode="auto">
              <a:xfrm rot="5400000" flipV="1">
                <a:off x="3557" y="600"/>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 name="Freeform 407"/>
              <p:cNvSpPr>
                <a:spLocks noChangeAspect="1"/>
              </p:cNvSpPr>
              <p:nvPr/>
            </p:nvSpPr>
            <p:spPr bwMode="auto">
              <a:xfrm rot="5400000" flipV="1">
                <a:off x="3557" y="639"/>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7" name="Freeform 408"/>
              <p:cNvSpPr>
                <a:spLocks noChangeAspect="1"/>
              </p:cNvSpPr>
              <p:nvPr/>
            </p:nvSpPr>
            <p:spPr bwMode="auto">
              <a:xfrm rot="5400000" flipV="1">
                <a:off x="3557" y="677"/>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8" name="Freeform 409"/>
              <p:cNvSpPr>
                <a:spLocks noChangeAspect="1"/>
              </p:cNvSpPr>
              <p:nvPr/>
            </p:nvSpPr>
            <p:spPr bwMode="auto">
              <a:xfrm rot="5400000" flipV="1">
                <a:off x="3557" y="716"/>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79" name="Oval 410"/>
            <p:cNvSpPr>
              <a:spLocks noChangeAspect="1" noChangeArrowheads="1"/>
            </p:cNvSpPr>
            <p:nvPr/>
          </p:nvSpPr>
          <p:spPr bwMode="auto">
            <a:xfrm>
              <a:off x="4055" y="1390"/>
              <a:ext cx="181" cy="181"/>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0" name="Oval 411"/>
            <p:cNvSpPr>
              <a:spLocks noChangeAspect="1" noChangeArrowheads="1"/>
            </p:cNvSpPr>
            <p:nvPr/>
          </p:nvSpPr>
          <p:spPr bwMode="auto">
            <a:xfrm>
              <a:off x="4094" y="1508"/>
              <a:ext cx="91" cy="91"/>
            </a:xfrm>
            <a:prstGeom prst="ellipse">
              <a:avLst/>
            </a:prstGeom>
            <a:solidFill>
              <a:srgbClr val="00CC00"/>
            </a:solidFill>
            <a:ln w="9525">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1" name="Oval 412"/>
            <p:cNvSpPr>
              <a:spLocks noChangeAspect="1" noChangeArrowheads="1"/>
            </p:cNvSpPr>
            <p:nvPr/>
          </p:nvSpPr>
          <p:spPr bwMode="auto">
            <a:xfrm>
              <a:off x="4101" y="1340"/>
              <a:ext cx="91" cy="91"/>
            </a:xfrm>
            <a:prstGeom prst="ellipse">
              <a:avLst/>
            </a:prstGeom>
            <a:solidFill>
              <a:srgbClr val="CC0099"/>
            </a:solidFill>
            <a:ln w="9525">
              <a:solidFill>
                <a:srgbClr val="CC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182" name="Group 413"/>
            <p:cNvGrpSpPr>
              <a:grpSpLocks noChangeAspect="1"/>
            </p:cNvGrpSpPr>
            <p:nvPr/>
          </p:nvGrpSpPr>
          <p:grpSpPr bwMode="auto">
            <a:xfrm>
              <a:off x="4221" y="1362"/>
              <a:ext cx="151" cy="100"/>
              <a:chOff x="3448" y="687"/>
              <a:chExt cx="151" cy="100"/>
            </a:xfrm>
          </p:grpSpPr>
          <p:sp>
            <p:nvSpPr>
              <p:cNvPr id="199" name="Freeform 414"/>
              <p:cNvSpPr>
                <a:spLocks noChangeAspect="1"/>
              </p:cNvSpPr>
              <p:nvPr/>
            </p:nvSpPr>
            <p:spPr bwMode="auto">
              <a:xfrm rot="18900000" flipV="1">
                <a:off x="3474" y="715"/>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0" name="Freeform 415"/>
              <p:cNvSpPr>
                <a:spLocks noChangeAspect="1"/>
              </p:cNvSpPr>
              <p:nvPr/>
            </p:nvSpPr>
            <p:spPr bwMode="auto">
              <a:xfrm rot="18900000" flipV="1">
                <a:off x="3501" y="688"/>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1" name="Freeform 416"/>
              <p:cNvSpPr>
                <a:spLocks noChangeAspect="1"/>
              </p:cNvSpPr>
              <p:nvPr/>
            </p:nvSpPr>
            <p:spPr bwMode="auto">
              <a:xfrm rot="18900000" flipV="1">
                <a:off x="3528" y="661"/>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83" name="Group 417"/>
            <p:cNvGrpSpPr>
              <a:grpSpLocks noChangeAspect="1"/>
            </p:cNvGrpSpPr>
            <p:nvPr/>
          </p:nvGrpSpPr>
          <p:grpSpPr bwMode="auto">
            <a:xfrm rot="18000000">
              <a:off x="4470" y="1391"/>
              <a:ext cx="135" cy="112"/>
              <a:chOff x="3508" y="528"/>
              <a:chExt cx="135" cy="112"/>
            </a:xfrm>
          </p:grpSpPr>
          <p:sp>
            <p:nvSpPr>
              <p:cNvPr id="196" name="Freeform 418"/>
              <p:cNvSpPr>
                <a:spLocks noChangeAspect="1"/>
              </p:cNvSpPr>
              <p:nvPr/>
            </p:nvSpPr>
            <p:spPr bwMode="auto">
              <a:xfrm rot="14400000" flipV="1">
                <a:off x="3572" y="568"/>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7" name="Freeform 419"/>
              <p:cNvSpPr>
                <a:spLocks noChangeAspect="1"/>
              </p:cNvSpPr>
              <p:nvPr/>
            </p:nvSpPr>
            <p:spPr bwMode="auto">
              <a:xfrm rot="14400000" flipV="1">
                <a:off x="3553" y="535"/>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8" name="Freeform 420"/>
              <p:cNvSpPr>
                <a:spLocks noChangeAspect="1"/>
              </p:cNvSpPr>
              <p:nvPr/>
            </p:nvSpPr>
            <p:spPr bwMode="auto">
              <a:xfrm rot="14400000" flipV="1">
                <a:off x="3534" y="50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84" name="Group 421"/>
            <p:cNvGrpSpPr>
              <a:grpSpLocks noChangeAspect="1"/>
            </p:cNvGrpSpPr>
            <p:nvPr/>
          </p:nvGrpSpPr>
          <p:grpSpPr bwMode="auto">
            <a:xfrm rot="1800000">
              <a:off x="3973" y="935"/>
              <a:ext cx="266" cy="151"/>
              <a:chOff x="4293" y="3784"/>
              <a:chExt cx="266" cy="151"/>
            </a:xfrm>
          </p:grpSpPr>
          <p:sp>
            <p:nvSpPr>
              <p:cNvPr id="190" name="Freeform 422"/>
              <p:cNvSpPr>
                <a:spLocks noChangeAspect="1"/>
              </p:cNvSpPr>
              <p:nvPr/>
            </p:nvSpPr>
            <p:spPr bwMode="auto">
              <a:xfrm rot="1200000" flipV="1">
                <a:off x="4335" y="3802"/>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1" name="Freeform 423"/>
              <p:cNvSpPr>
                <a:spLocks noChangeAspect="1"/>
              </p:cNvSpPr>
              <p:nvPr/>
            </p:nvSpPr>
            <p:spPr bwMode="auto">
              <a:xfrm rot="1500000" flipV="1">
                <a:off x="4293" y="3784"/>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 name="Freeform 424"/>
              <p:cNvSpPr>
                <a:spLocks noChangeAspect="1"/>
              </p:cNvSpPr>
              <p:nvPr/>
            </p:nvSpPr>
            <p:spPr bwMode="auto">
              <a:xfrm rot="900000" flipV="1">
                <a:off x="4379" y="3817"/>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3" name="Freeform 425"/>
              <p:cNvSpPr>
                <a:spLocks noChangeAspect="1"/>
              </p:cNvSpPr>
              <p:nvPr/>
            </p:nvSpPr>
            <p:spPr bwMode="auto">
              <a:xfrm flipV="1">
                <a:off x="4513" y="3838"/>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 name="Freeform 426"/>
              <p:cNvSpPr>
                <a:spLocks noChangeAspect="1"/>
              </p:cNvSpPr>
              <p:nvPr/>
            </p:nvSpPr>
            <p:spPr bwMode="auto">
              <a:xfrm rot="300000" flipV="1">
                <a:off x="4468" y="3835"/>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 name="Freeform 427"/>
              <p:cNvSpPr>
                <a:spLocks noChangeAspect="1"/>
              </p:cNvSpPr>
              <p:nvPr/>
            </p:nvSpPr>
            <p:spPr bwMode="auto">
              <a:xfrm rot="600000" flipV="1">
                <a:off x="4424" y="3829"/>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85" name="Group 428"/>
            <p:cNvGrpSpPr>
              <a:grpSpLocks noChangeAspect="1"/>
            </p:cNvGrpSpPr>
            <p:nvPr/>
          </p:nvGrpSpPr>
          <p:grpSpPr bwMode="auto">
            <a:xfrm rot="1800000">
              <a:off x="4789" y="797"/>
              <a:ext cx="160" cy="97"/>
              <a:chOff x="3616" y="499"/>
              <a:chExt cx="160" cy="97"/>
            </a:xfrm>
          </p:grpSpPr>
          <p:sp>
            <p:nvSpPr>
              <p:cNvPr id="186" name="Freeform 429"/>
              <p:cNvSpPr>
                <a:spLocks noChangeAspect="1"/>
              </p:cNvSpPr>
              <p:nvPr/>
            </p:nvSpPr>
            <p:spPr bwMode="auto">
              <a:xfrm rot="10800000" flipV="1">
                <a:off x="3730" y="499"/>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7" name="Freeform 430"/>
              <p:cNvSpPr>
                <a:spLocks noChangeAspect="1"/>
              </p:cNvSpPr>
              <p:nvPr/>
            </p:nvSpPr>
            <p:spPr bwMode="auto">
              <a:xfrm rot="10800000" flipV="1">
                <a:off x="3692" y="499"/>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 name="Freeform 431"/>
              <p:cNvSpPr>
                <a:spLocks noChangeAspect="1"/>
              </p:cNvSpPr>
              <p:nvPr/>
            </p:nvSpPr>
            <p:spPr bwMode="auto">
              <a:xfrm rot="10800000" flipV="1">
                <a:off x="3654" y="499"/>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9" name="Freeform 432"/>
              <p:cNvSpPr>
                <a:spLocks noChangeAspect="1"/>
              </p:cNvSpPr>
              <p:nvPr/>
            </p:nvSpPr>
            <p:spPr bwMode="auto">
              <a:xfrm rot="10800000" flipV="1">
                <a:off x="3616" y="499"/>
                <a:ext cx="46" cy="97"/>
              </a:xfrm>
              <a:custGeom>
                <a:avLst/>
                <a:gdLst>
                  <a:gd name="T0" fmla="*/ 0 w 544"/>
                  <a:gd name="T1" fmla="*/ 1089 h 1104"/>
                  <a:gd name="T2" fmla="*/ 91 w 544"/>
                  <a:gd name="T3" fmla="*/ 1089 h 1104"/>
                  <a:gd name="T4" fmla="*/ 272 w 544"/>
                  <a:gd name="T5" fmla="*/ 998 h 1104"/>
                  <a:gd name="T6" fmla="*/ 454 w 544"/>
                  <a:gd name="T7" fmla="*/ 590 h 1104"/>
                  <a:gd name="T8" fmla="*/ 454 w 544"/>
                  <a:gd name="T9" fmla="*/ 182 h 1104"/>
                  <a:gd name="T10" fmla="*/ 272 w 544"/>
                  <a:gd name="T11" fmla="*/ 0 h 1104"/>
                  <a:gd name="T12" fmla="*/ 91 w 544"/>
                  <a:gd name="T13" fmla="*/ 182 h 1104"/>
                  <a:gd name="T14" fmla="*/ 91 w 544"/>
                  <a:gd name="T15" fmla="*/ 635 h 1104"/>
                  <a:gd name="T16" fmla="*/ 272 w 544"/>
                  <a:gd name="T17" fmla="*/ 998 h 1104"/>
                  <a:gd name="T18" fmla="*/ 363 w 544"/>
                  <a:gd name="T19" fmla="*/ 1089 h 1104"/>
                  <a:gd name="T20" fmla="*/ 544 w 544"/>
                  <a:gd name="T21" fmla="*/ 108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 h="1104">
                    <a:moveTo>
                      <a:pt x="0" y="1089"/>
                    </a:moveTo>
                    <a:cubicBezTo>
                      <a:pt x="23" y="1096"/>
                      <a:pt x="46" y="1104"/>
                      <a:pt x="91" y="1089"/>
                    </a:cubicBezTo>
                    <a:cubicBezTo>
                      <a:pt x="136" y="1074"/>
                      <a:pt x="212" y="1081"/>
                      <a:pt x="272" y="998"/>
                    </a:cubicBezTo>
                    <a:cubicBezTo>
                      <a:pt x="332" y="915"/>
                      <a:pt x="424" y="726"/>
                      <a:pt x="454" y="590"/>
                    </a:cubicBezTo>
                    <a:cubicBezTo>
                      <a:pt x="484" y="454"/>
                      <a:pt x="484" y="280"/>
                      <a:pt x="454" y="182"/>
                    </a:cubicBezTo>
                    <a:cubicBezTo>
                      <a:pt x="424" y="84"/>
                      <a:pt x="332" y="0"/>
                      <a:pt x="272" y="0"/>
                    </a:cubicBezTo>
                    <a:cubicBezTo>
                      <a:pt x="212" y="0"/>
                      <a:pt x="121" y="76"/>
                      <a:pt x="91" y="182"/>
                    </a:cubicBezTo>
                    <a:cubicBezTo>
                      <a:pt x="61" y="288"/>
                      <a:pt x="61" y="499"/>
                      <a:pt x="91" y="635"/>
                    </a:cubicBezTo>
                    <a:cubicBezTo>
                      <a:pt x="121" y="771"/>
                      <a:pt x="227" y="922"/>
                      <a:pt x="272" y="998"/>
                    </a:cubicBezTo>
                    <a:cubicBezTo>
                      <a:pt x="317" y="1074"/>
                      <a:pt x="318" y="1074"/>
                      <a:pt x="363" y="1089"/>
                    </a:cubicBezTo>
                    <a:cubicBezTo>
                      <a:pt x="408" y="1104"/>
                      <a:pt x="514" y="1089"/>
                      <a:pt x="544" y="1089"/>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graphicFrame>
        <p:nvGraphicFramePr>
          <p:cNvPr id="436" name="オブジェクト 435"/>
          <p:cNvGraphicFramePr>
            <a:graphicFrameLocks noChangeAspect="1"/>
          </p:cNvGraphicFramePr>
          <p:nvPr>
            <p:extLst/>
          </p:nvPr>
        </p:nvGraphicFramePr>
        <p:xfrm>
          <a:off x="3598914" y="3721084"/>
          <a:ext cx="114300" cy="215900"/>
        </p:xfrm>
        <a:graphic>
          <a:graphicData uri="http://schemas.openxmlformats.org/presentationml/2006/ole">
            <mc:AlternateContent xmlns:mc="http://schemas.openxmlformats.org/markup-compatibility/2006">
              <mc:Choice xmlns:v="urn:schemas-microsoft-com:vml" Requires="v">
                <p:oleObj spid="_x0000_s1040" name="数式" r:id="rId4" imgW="114120" imgH="215640" progId="Equation.3">
                  <p:embed/>
                </p:oleObj>
              </mc:Choice>
              <mc:Fallback>
                <p:oleObj name="数式" r:id="rId4" imgW="114120" imgH="215640" progId="Equation.3">
                  <p:embed/>
                  <p:pic>
                    <p:nvPicPr>
                      <p:cNvPr id="0" name=""/>
                      <p:cNvPicPr/>
                      <p:nvPr/>
                    </p:nvPicPr>
                    <p:blipFill>
                      <a:blip r:embed="rId5"/>
                      <a:stretch>
                        <a:fillRect/>
                      </a:stretch>
                    </p:blipFill>
                    <p:spPr>
                      <a:xfrm>
                        <a:off x="3598914" y="3721084"/>
                        <a:ext cx="114300" cy="215900"/>
                      </a:xfrm>
                      <a:prstGeom prst="rect">
                        <a:avLst/>
                      </a:prstGeom>
                    </p:spPr>
                  </p:pic>
                </p:oleObj>
              </mc:Fallback>
            </mc:AlternateContent>
          </a:graphicData>
        </a:graphic>
      </p:graphicFrame>
      <p:grpSp>
        <p:nvGrpSpPr>
          <p:cNvPr id="441" name="グループ化 440"/>
          <p:cNvGrpSpPr/>
          <p:nvPr/>
        </p:nvGrpSpPr>
        <p:grpSpPr>
          <a:xfrm>
            <a:off x="1820003" y="2524270"/>
            <a:ext cx="4056958" cy="1206281"/>
            <a:chOff x="3851920" y="5589240"/>
            <a:chExt cx="4056958" cy="1206281"/>
          </a:xfrm>
        </p:grpSpPr>
        <mc:AlternateContent xmlns:mc="http://schemas.openxmlformats.org/markup-compatibility/2006" xmlns:a14="http://schemas.microsoft.com/office/drawing/2010/main">
          <mc:Choice Requires="a14">
            <p:sp>
              <p:nvSpPr>
                <p:cNvPr id="437" name="テキスト ボックス 436"/>
                <p:cNvSpPr txBox="1">
                  <a:spLocks noChangeAspect="1"/>
                </p:cNvSpPr>
                <p:nvPr/>
              </p:nvSpPr>
              <p:spPr>
                <a:xfrm>
                  <a:off x="3851920" y="5589240"/>
                  <a:ext cx="2503186" cy="6914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400" i="1" smtClean="0">
                                <a:solidFill>
                                  <a:srgbClr val="0000FF"/>
                                </a:solidFill>
                                <a:latin typeface="Cambria Math" panose="02040503050406030204" pitchFamily="18" charset="0"/>
                              </a:rPr>
                            </m:ctrlPr>
                          </m:fPr>
                          <m:num>
                            <m:r>
                              <a:rPr kumimoji="1" lang="en-US" altLang="ja-JP" sz="2400" b="0" i="1" smtClean="0">
                                <a:solidFill>
                                  <a:srgbClr val="0000FF"/>
                                </a:solidFill>
                                <a:latin typeface="Cambria Math" panose="02040503050406030204" pitchFamily="18" charset="0"/>
                              </a:rPr>
                              <m:t>1</m:t>
                            </m:r>
                          </m:num>
                          <m:den>
                            <m:r>
                              <a:rPr kumimoji="1" lang="en-US" altLang="ja-JP" sz="2400" b="0" i="1" smtClean="0">
                                <a:solidFill>
                                  <a:srgbClr val="0000FF"/>
                                </a:solidFill>
                                <a:latin typeface="Cambria Math" panose="02040503050406030204" pitchFamily="18" charset="0"/>
                              </a:rPr>
                              <m:t>2</m:t>
                            </m:r>
                          </m:den>
                        </m:f>
                        <m:r>
                          <a:rPr kumimoji="1" lang="en-US" altLang="ja-JP" sz="2400" i="1" smtClean="0">
                            <a:solidFill>
                              <a:srgbClr val="0000FF"/>
                            </a:solidFill>
                            <a:latin typeface="Cambria Math" panose="02040503050406030204" pitchFamily="18" charset="0"/>
                          </a:rPr>
                          <m:t>=</m:t>
                        </m:r>
                        <m:f>
                          <m:fPr>
                            <m:ctrlPr>
                              <a:rPr kumimoji="1" lang="en-US" altLang="ja-JP" sz="2400" i="1" smtClean="0">
                                <a:solidFill>
                                  <a:srgbClr val="0000FF"/>
                                </a:solidFill>
                                <a:latin typeface="Cambria Math" panose="02040503050406030204" pitchFamily="18" charset="0"/>
                              </a:rPr>
                            </m:ctrlPr>
                          </m:fPr>
                          <m:num>
                            <m:r>
                              <a:rPr kumimoji="1" lang="en-US" altLang="ja-JP" sz="2400" b="0" i="1" smtClean="0">
                                <a:solidFill>
                                  <a:srgbClr val="0000FF"/>
                                </a:solidFill>
                                <a:latin typeface="Cambria Math" panose="02040503050406030204" pitchFamily="18" charset="0"/>
                              </a:rPr>
                              <m:t>1</m:t>
                            </m:r>
                          </m:num>
                          <m:den>
                            <m:r>
                              <a:rPr kumimoji="1" lang="en-US" altLang="ja-JP" sz="2400" b="0" i="1" smtClean="0">
                                <a:solidFill>
                                  <a:srgbClr val="0000FF"/>
                                </a:solidFill>
                                <a:latin typeface="Cambria Math" panose="02040503050406030204" pitchFamily="18" charset="0"/>
                              </a:rPr>
                              <m:t>2</m:t>
                            </m:r>
                          </m:den>
                        </m:f>
                        <m:r>
                          <a:rPr kumimoji="1" lang="en-US" altLang="ja-JP" sz="2400" i="1" smtClean="0">
                            <a:solidFill>
                              <a:srgbClr val="0000FF"/>
                            </a:solidFill>
                            <a:latin typeface="Cambria Math" panose="02040503050406030204" pitchFamily="18" charset="0"/>
                            <a:ea typeface="Cambria Math" panose="02040503050406030204" pitchFamily="18" charset="0"/>
                          </a:rPr>
                          <m:t>∆</m:t>
                        </m:r>
                        <m:r>
                          <a:rPr kumimoji="1" lang="en-US" altLang="ja-JP" sz="2400" i="1" smtClean="0">
                            <a:solidFill>
                              <a:srgbClr val="0000FF"/>
                            </a:solidFill>
                            <a:latin typeface="Cambria Math" panose="02040503050406030204" pitchFamily="18" charset="0"/>
                            <a:ea typeface="Cambria Math" panose="02040503050406030204" pitchFamily="18" charset="0"/>
                            <a:sym typeface="Symbol" panose="05050102010706020507" pitchFamily="18" charset="2"/>
                          </a:rPr>
                          <m:t></m:t>
                        </m:r>
                        <m:r>
                          <a:rPr lang="en-US" altLang="ja-JP" sz="2400" i="1">
                            <a:solidFill>
                              <a:srgbClr val="0000FF"/>
                            </a:solidFill>
                            <a:latin typeface="Cambria Math" panose="02040503050406030204" pitchFamily="18" charset="0"/>
                            <a:ea typeface="Cambria Math" panose="02040503050406030204" pitchFamily="18" charset="0"/>
                            <a:sym typeface="Symbol" panose="05050102010706020507" pitchFamily="18" charset="2"/>
                          </a:rPr>
                          <m:t>+</m:t>
                        </m:r>
                        <m:r>
                          <a:rPr lang="en-US" altLang="ja-JP" sz="2400" i="1" smtClean="0">
                            <a:solidFill>
                              <a:srgbClr val="0000FF"/>
                            </a:solidFill>
                            <a:latin typeface="Cambria Math" panose="02040503050406030204" pitchFamily="18" charset="0"/>
                            <a:ea typeface="Cambria Math" panose="02040503050406030204" pitchFamily="18" charset="0"/>
                            <a:sym typeface="Symbol" panose="05050102010706020507" pitchFamily="18" charset="2"/>
                          </a:rPr>
                          <m:t>∆</m:t>
                        </m:r>
                        <m:r>
                          <a:rPr lang="en-US" altLang="ja-JP" sz="2400" b="0" i="1" smtClean="0">
                            <a:solidFill>
                              <a:srgbClr val="0000FF"/>
                            </a:solidFill>
                            <a:latin typeface="Cambria Math" panose="02040503050406030204" pitchFamily="18" charset="0"/>
                            <a:ea typeface="Cambria Math" panose="02040503050406030204" pitchFamily="18" charset="0"/>
                            <a:sym typeface="Symbol" panose="05050102010706020507" pitchFamily="18" charset="2"/>
                          </a:rPr>
                          <m:t>𝑔</m:t>
                        </m:r>
                        <m:r>
                          <a:rPr lang="en-US" altLang="ja-JP" sz="2400" b="0" i="1" smtClean="0">
                            <a:solidFill>
                              <a:srgbClr val="0000FF"/>
                            </a:solidFill>
                            <a:latin typeface="Cambria Math" panose="02040503050406030204" pitchFamily="18" charset="0"/>
                            <a:ea typeface="Cambria Math" panose="02040503050406030204" pitchFamily="18" charset="0"/>
                            <a:sym typeface="Symbol" panose="05050102010706020507" pitchFamily="18" charset="2"/>
                          </a:rPr>
                          <m:t>+</m:t>
                        </m:r>
                        <m:r>
                          <a:rPr lang="en-US" altLang="ja-JP" sz="2400" b="0" i="1" smtClean="0">
                            <a:solidFill>
                              <a:srgbClr val="0000FF"/>
                            </a:solidFill>
                            <a:latin typeface="Cambria Math" panose="02040503050406030204" pitchFamily="18" charset="0"/>
                            <a:ea typeface="Cambria Math" panose="02040503050406030204" pitchFamily="18" charset="0"/>
                            <a:sym typeface="Symbol" panose="05050102010706020507" pitchFamily="18" charset="2"/>
                          </a:rPr>
                          <m:t>𝐿</m:t>
                        </m:r>
                      </m:oMath>
                    </m:oMathPara>
                  </a14:m>
                  <a:endParaRPr kumimoji="1" lang="ja-JP" altLang="en-US" sz="2400" dirty="0">
                    <a:solidFill>
                      <a:srgbClr val="0000FF"/>
                    </a:solidFill>
                  </a:endParaRPr>
                </a:p>
              </p:txBody>
            </p:sp>
          </mc:Choice>
          <mc:Fallback xmlns="">
            <p:sp>
              <p:nvSpPr>
                <p:cNvPr id="437" name="テキスト ボックス 436"/>
                <p:cNvSpPr txBox="1">
                  <a:spLocks noRot="1" noChangeAspect="1" noMove="1" noResize="1" noEditPoints="1" noAdjustHandles="1" noChangeArrowheads="1" noChangeShapeType="1" noTextEdit="1"/>
                </p:cNvSpPr>
                <p:nvPr/>
              </p:nvSpPr>
              <p:spPr>
                <a:xfrm>
                  <a:off x="3851920" y="5589240"/>
                  <a:ext cx="2503186" cy="691471"/>
                </a:xfrm>
                <a:prstGeom prst="rect">
                  <a:avLst/>
                </a:prstGeom>
                <a:blipFill rotWithShape="0">
                  <a:blip r:embed="rId6"/>
                  <a:stretch>
                    <a:fillRect/>
                  </a:stretch>
                </a:blipFill>
              </p:spPr>
              <p:txBody>
                <a:bodyPr/>
                <a:lstStyle/>
                <a:p>
                  <a:r>
                    <a:rPr lang="ja-JP" altLang="en-US">
                      <a:noFill/>
                    </a:rPr>
                    <a:t> </a:t>
                  </a:r>
                </a:p>
              </p:txBody>
            </p:sp>
          </mc:Fallback>
        </mc:AlternateContent>
        <p:sp>
          <p:nvSpPr>
            <p:cNvPr id="438" name="テキスト ボックス 437"/>
            <p:cNvSpPr txBox="1"/>
            <p:nvPr/>
          </p:nvSpPr>
          <p:spPr>
            <a:xfrm>
              <a:off x="6339218" y="5785867"/>
              <a:ext cx="1569660" cy="369332"/>
            </a:xfrm>
            <a:prstGeom prst="rect">
              <a:avLst/>
            </a:prstGeom>
            <a:noFill/>
          </p:spPr>
          <p:txBody>
            <a:bodyPr wrap="none" rtlCol="0">
              <a:spAutoFit/>
            </a:bodyPr>
            <a:lstStyle/>
            <a:p>
              <a:r>
                <a:rPr lang="ja-JP" altLang="en-US" dirty="0" smtClean="0">
                  <a:solidFill>
                    <a:srgbClr val="0099CC"/>
                  </a:solidFill>
                </a:rPr>
                <a:t>軌道</a:t>
              </a:r>
              <a:r>
                <a:rPr lang="ja-JP" altLang="en-US" dirty="0">
                  <a:solidFill>
                    <a:srgbClr val="0099CC"/>
                  </a:solidFill>
                </a:rPr>
                <a:t>角運動量</a:t>
              </a:r>
              <a:endParaRPr kumimoji="1" lang="ja-JP" altLang="en-US" dirty="0">
                <a:solidFill>
                  <a:srgbClr val="0099CC"/>
                </a:solidFill>
              </a:endParaRPr>
            </a:p>
          </p:txBody>
        </p:sp>
        <p:sp>
          <p:nvSpPr>
            <p:cNvPr id="439" name="テキスト ボックス 438"/>
            <p:cNvSpPr txBox="1"/>
            <p:nvPr/>
          </p:nvSpPr>
          <p:spPr>
            <a:xfrm>
              <a:off x="5340810" y="6112110"/>
              <a:ext cx="2566728" cy="369332"/>
            </a:xfrm>
            <a:prstGeom prst="rect">
              <a:avLst/>
            </a:prstGeom>
            <a:noFill/>
          </p:spPr>
          <p:txBody>
            <a:bodyPr wrap="none" rtlCol="0">
              <a:spAutoFit/>
            </a:bodyPr>
            <a:lstStyle/>
            <a:p>
              <a:r>
                <a:rPr lang="ja-JP" altLang="en-US" dirty="0" smtClean="0">
                  <a:solidFill>
                    <a:srgbClr val="0099CC"/>
                  </a:solidFill>
                </a:rPr>
                <a:t>グルーオンスピンの寄与</a:t>
              </a:r>
              <a:endParaRPr kumimoji="1" lang="ja-JP" altLang="en-US" dirty="0">
                <a:solidFill>
                  <a:srgbClr val="0099CC"/>
                </a:solidFill>
              </a:endParaRPr>
            </a:p>
          </p:txBody>
        </p:sp>
        <p:sp>
          <p:nvSpPr>
            <p:cNvPr id="440" name="テキスト ボックス 439"/>
            <p:cNvSpPr txBox="1"/>
            <p:nvPr/>
          </p:nvSpPr>
          <p:spPr>
            <a:xfrm>
              <a:off x="4569986" y="6426189"/>
              <a:ext cx="2262158" cy="369332"/>
            </a:xfrm>
            <a:prstGeom prst="rect">
              <a:avLst/>
            </a:prstGeom>
            <a:noFill/>
          </p:spPr>
          <p:txBody>
            <a:bodyPr wrap="none" rtlCol="0">
              <a:spAutoFit/>
            </a:bodyPr>
            <a:lstStyle/>
            <a:p>
              <a:r>
                <a:rPr lang="ja-JP" altLang="en-US" dirty="0">
                  <a:solidFill>
                    <a:srgbClr val="0099CC"/>
                  </a:solidFill>
                </a:rPr>
                <a:t>クォーク</a:t>
              </a:r>
              <a:r>
                <a:rPr lang="ja-JP" altLang="en-US" dirty="0" smtClean="0">
                  <a:solidFill>
                    <a:srgbClr val="0099CC"/>
                  </a:solidFill>
                </a:rPr>
                <a:t>スピンの寄与</a:t>
              </a:r>
              <a:endParaRPr kumimoji="1" lang="ja-JP" altLang="en-US" dirty="0">
                <a:solidFill>
                  <a:srgbClr val="0099CC"/>
                </a:solidFill>
              </a:endParaRPr>
            </a:p>
          </p:txBody>
        </p:sp>
      </p:grpSp>
    </p:spTree>
    <p:extLst>
      <p:ext uri="{BB962C8B-B14F-4D97-AF65-F5344CB8AC3E}">
        <p14:creationId xmlns:p14="http://schemas.microsoft.com/office/powerpoint/2010/main" val="2578574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44624"/>
            <a:ext cx="8640960" cy="648072"/>
          </a:xfrm>
        </p:spPr>
        <p:txBody>
          <a:bodyPr>
            <a:normAutofit fontScale="90000"/>
          </a:bodyPr>
          <a:lstStyle/>
          <a:p>
            <a:r>
              <a:rPr kumimoji="1" lang="ja-JP" altLang="en-US" dirty="0" smtClean="0"/>
              <a:t>核子の３次元描像確立によるスピンパズルの解明へ</a:t>
            </a:r>
            <a:endParaRPr kumimoji="1" lang="ja-JP" altLang="en-US" dirty="0"/>
          </a:p>
        </p:txBody>
      </p:sp>
      <p:sp>
        <p:nvSpPr>
          <p:cNvPr id="4" name="コンテンツ プレースホルダー 3"/>
          <p:cNvSpPr>
            <a:spLocks noGrp="1"/>
          </p:cNvSpPr>
          <p:nvPr>
            <p:ph idx="1"/>
          </p:nvPr>
        </p:nvSpPr>
        <p:spPr>
          <a:xfrm>
            <a:off x="251520" y="754866"/>
            <a:ext cx="8784976" cy="3388252"/>
          </a:xfrm>
        </p:spPr>
        <p:txBody>
          <a:bodyPr>
            <a:normAutofit fontScale="92500" lnSpcReduction="10000"/>
          </a:bodyPr>
          <a:lstStyle/>
          <a:p>
            <a:r>
              <a:rPr kumimoji="1" lang="en-US" altLang="ja-JP" dirty="0" smtClean="0"/>
              <a:t>RHIC</a:t>
            </a:r>
            <a:r>
              <a:rPr kumimoji="1" lang="ja-JP" altLang="en-US" dirty="0" err="1" smtClean="0"/>
              <a:t>での縦偏</a:t>
            </a:r>
            <a:r>
              <a:rPr kumimoji="1" lang="ja-JP" altLang="en-US" dirty="0" smtClean="0"/>
              <a:t>極陽子衝突実験、ヘリシティー分布</a:t>
            </a:r>
            <a:endParaRPr kumimoji="1" lang="en-US" altLang="ja-JP" dirty="0" smtClean="0"/>
          </a:p>
          <a:p>
            <a:pPr lvl="1"/>
            <a:r>
              <a:rPr lang="ja-JP" altLang="en-US" dirty="0" smtClean="0"/>
              <a:t>グルーオン偏極測定</a:t>
            </a:r>
            <a:r>
              <a:rPr lang="ja-JP" altLang="en-US" dirty="0"/>
              <a:t>、</a:t>
            </a:r>
            <a:r>
              <a:rPr lang="en-US" altLang="ja-JP" dirty="0" smtClean="0"/>
              <a:t>W</a:t>
            </a:r>
            <a:r>
              <a:rPr lang="ja-JP" altLang="en-US" dirty="0" smtClean="0"/>
              <a:t>ボソンによる海クォーク偏極測定は完了</a:t>
            </a:r>
            <a:endParaRPr kumimoji="1" lang="en-US" altLang="ja-JP" dirty="0" smtClean="0"/>
          </a:p>
          <a:p>
            <a:r>
              <a:rPr kumimoji="1" lang="ja-JP" altLang="en-US" dirty="0" smtClean="0"/>
              <a:t>より広い核子構造の理解によるスピンパズルの解決</a:t>
            </a:r>
            <a:endParaRPr kumimoji="1" lang="en-US" altLang="ja-JP" dirty="0" smtClean="0"/>
          </a:p>
          <a:p>
            <a:pPr lvl="1"/>
            <a:r>
              <a:rPr lang="ja-JP" altLang="en-US" dirty="0" smtClean="0"/>
              <a:t>３次元での核子構造の記述</a:t>
            </a:r>
            <a:endParaRPr lang="en-US" altLang="ja-JP" dirty="0" smtClean="0"/>
          </a:p>
          <a:p>
            <a:pPr lvl="2"/>
            <a:r>
              <a:rPr lang="ja-JP" altLang="en-US" dirty="0" smtClean="0"/>
              <a:t>核子</a:t>
            </a:r>
            <a:r>
              <a:rPr lang="ja-JP" altLang="en-US" dirty="0"/>
              <a:t>内部</a:t>
            </a:r>
            <a:r>
              <a:rPr lang="ja-JP" altLang="en-US" dirty="0" smtClean="0"/>
              <a:t>のクォーク・グルーオンの横</a:t>
            </a:r>
            <a:r>
              <a:rPr lang="ja-JP" altLang="en-US" dirty="0"/>
              <a:t>運動量</a:t>
            </a:r>
            <a:r>
              <a:rPr lang="ja-JP" altLang="en-US" dirty="0" smtClean="0"/>
              <a:t>分布</a:t>
            </a:r>
            <a:endParaRPr lang="en-US" altLang="ja-JP" dirty="0"/>
          </a:p>
          <a:p>
            <a:pPr lvl="2"/>
            <a:r>
              <a:rPr lang="ja-JP" altLang="en-US" dirty="0"/>
              <a:t>核子内部</a:t>
            </a:r>
            <a:r>
              <a:rPr lang="ja-JP" altLang="en-US" dirty="0" smtClean="0"/>
              <a:t>のクォーク・グルーオンの空間</a:t>
            </a:r>
            <a:r>
              <a:rPr lang="ja-JP" altLang="en-US" dirty="0"/>
              <a:t>分布、</a:t>
            </a:r>
            <a:r>
              <a:rPr lang="en-US" altLang="ja-JP" dirty="0" smtClean="0"/>
              <a:t>tomography</a:t>
            </a:r>
            <a:r>
              <a:rPr lang="ja-JP" altLang="en-US" dirty="0" smtClean="0"/>
              <a:t>（断層撮影）</a:t>
            </a:r>
            <a:endParaRPr lang="en-US" altLang="ja-JP" dirty="0" smtClean="0"/>
          </a:p>
          <a:p>
            <a:pPr lvl="1"/>
            <a:r>
              <a:rPr lang="ja-JP" altLang="en-US" dirty="0" smtClean="0"/>
              <a:t>核子</a:t>
            </a:r>
            <a:r>
              <a:rPr lang="ja-JP" altLang="en-US" dirty="0"/>
              <a:t>内部の軌道運動の理解、軌道角運動量の</a:t>
            </a:r>
            <a:r>
              <a:rPr lang="ja-JP" altLang="en-US" dirty="0" smtClean="0"/>
              <a:t>導出へ</a:t>
            </a:r>
            <a:endParaRPr lang="en-US" altLang="ja-JP" dirty="0" smtClean="0"/>
          </a:p>
          <a:p>
            <a:r>
              <a:rPr lang="en-US" altLang="ja-JP" dirty="0" smtClean="0"/>
              <a:t>RHIC</a:t>
            </a:r>
            <a:r>
              <a:rPr lang="ja-JP" altLang="en-US" dirty="0" err="1" smtClean="0"/>
              <a:t>での横偏</a:t>
            </a:r>
            <a:r>
              <a:rPr lang="ja-JP" altLang="en-US" dirty="0" smtClean="0"/>
              <a:t>極陽子衝突実験（</a:t>
            </a:r>
            <a:r>
              <a:rPr lang="en-US" altLang="ja-JP" dirty="0" err="1" smtClean="0"/>
              <a:t>PHENIX</a:t>
            </a:r>
            <a:r>
              <a:rPr lang="en-US" altLang="ja-JP" dirty="0" err="1" smtClean="0">
                <a:sym typeface="Symbol" panose="05050102010706020507" pitchFamily="18" charset="2"/>
              </a:rPr>
              <a:t></a:t>
            </a:r>
            <a:r>
              <a:rPr lang="en-US" altLang="ja-JP" dirty="0" err="1" smtClean="0"/>
              <a:t>sPHENIX</a:t>
            </a:r>
            <a:r>
              <a:rPr lang="ja-JP" altLang="en-US" dirty="0" smtClean="0"/>
              <a:t>）から</a:t>
            </a:r>
            <a:r>
              <a:rPr lang="ja-JP" altLang="en-US" dirty="0"/>
              <a:t>、</a:t>
            </a:r>
            <a:r>
              <a:rPr lang="ja-JP" altLang="en-US" dirty="0" smtClean="0"/>
              <a:t>将来の</a:t>
            </a:r>
            <a:r>
              <a:rPr lang="en-US" altLang="ja-JP" dirty="0" err="1" smtClean="0"/>
              <a:t>eRHIC</a:t>
            </a:r>
            <a:r>
              <a:rPr lang="ja-JP" altLang="en-US" dirty="0" err="1" smtClean="0"/>
              <a:t>での</a:t>
            </a:r>
            <a:r>
              <a:rPr lang="ja-JP" altLang="en-US" dirty="0" smtClean="0"/>
              <a:t>電子陽子衝突実験（</a:t>
            </a:r>
            <a:r>
              <a:rPr lang="en-US" altLang="ja-JP" dirty="0" err="1" smtClean="0"/>
              <a:t>ePHENIX</a:t>
            </a:r>
            <a:r>
              <a:rPr lang="ja-JP" altLang="en-US" dirty="0" smtClean="0"/>
              <a:t>）へ</a:t>
            </a:r>
            <a:endParaRPr lang="en-US" altLang="ja-JP" dirty="0" smtClean="0"/>
          </a:p>
        </p:txBody>
      </p:sp>
      <p:sp>
        <p:nvSpPr>
          <p:cNvPr id="3" name="日付プレースホルダー 2"/>
          <p:cNvSpPr>
            <a:spLocks noGrp="1"/>
          </p:cNvSpPr>
          <p:nvPr>
            <p:ph type="dt" sz="half" idx="10"/>
          </p:nvPr>
        </p:nvSpPr>
        <p:spPr/>
        <p:txBody>
          <a:bodyPr/>
          <a:lstStyle/>
          <a:p>
            <a:r>
              <a:rPr kumimoji="1" lang="en-US" altLang="ja-JP" smtClean="0"/>
              <a:t>2014</a:t>
            </a:r>
            <a:r>
              <a:rPr kumimoji="1" lang="ja-JP" altLang="en-US" smtClean="0"/>
              <a:t>年</a:t>
            </a:r>
            <a:r>
              <a:rPr kumimoji="1" lang="en-US" altLang="ja-JP" smtClean="0"/>
              <a:t>2</a:t>
            </a:r>
            <a:r>
              <a:rPr kumimoji="1" lang="ja-JP" altLang="en-US" smtClean="0"/>
              <a:t>月</a:t>
            </a:r>
            <a:r>
              <a:rPr kumimoji="1" lang="en-US" altLang="ja-JP" smtClean="0"/>
              <a:t>4</a:t>
            </a:r>
            <a:r>
              <a:rPr kumimoji="1" lang="ja-JP" altLang="en-US" smtClean="0"/>
              <a:t>日</a:t>
            </a:r>
            <a:endParaRPr kumimoji="1" lang="ja-JP" altLang="en-US"/>
          </a:p>
        </p:txBody>
      </p:sp>
      <p:sp>
        <p:nvSpPr>
          <p:cNvPr id="6" name="スライド番号プレースホルダー 5"/>
          <p:cNvSpPr>
            <a:spLocks noGrp="1"/>
          </p:cNvSpPr>
          <p:nvPr>
            <p:ph type="sldNum" sz="quarter" idx="12"/>
          </p:nvPr>
        </p:nvSpPr>
        <p:spPr/>
        <p:txBody>
          <a:bodyPr/>
          <a:lstStyle/>
          <a:p>
            <a:fld id="{A38B3158-FF8D-41B0-9FF9-D5505AA5FBAE}" type="slidenum">
              <a:rPr kumimoji="1" lang="ja-JP" altLang="en-US" smtClean="0"/>
              <a:t>8</a:t>
            </a:fld>
            <a:endParaRPr kumimoji="1" lang="ja-JP" altLang="en-US"/>
          </a:p>
        </p:txBody>
      </p:sp>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149725"/>
            <a:ext cx="4321175"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9"/>
          <p:cNvGrpSpPr>
            <a:grpSpLocks/>
          </p:cNvGrpSpPr>
          <p:nvPr/>
        </p:nvGrpSpPr>
        <p:grpSpPr bwMode="auto">
          <a:xfrm>
            <a:off x="4572000" y="4149725"/>
            <a:ext cx="4321175" cy="2074863"/>
            <a:chOff x="2880" y="2659"/>
            <a:chExt cx="2722" cy="1307"/>
          </a:xfrm>
        </p:grpSpPr>
        <p:grpSp>
          <p:nvGrpSpPr>
            <p:cNvPr id="15" name="Group 37"/>
            <p:cNvGrpSpPr>
              <a:grpSpLocks noChangeAspect="1"/>
            </p:cNvGrpSpPr>
            <p:nvPr/>
          </p:nvGrpSpPr>
          <p:grpSpPr bwMode="auto">
            <a:xfrm>
              <a:off x="2880" y="2659"/>
              <a:ext cx="1349" cy="1306"/>
              <a:chOff x="1137" y="3148"/>
              <a:chExt cx="1005" cy="973"/>
            </a:xfrm>
          </p:grpSpPr>
          <p:pic>
            <p:nvPicPr>
              <p:cNvPr id="17"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7" y="3148"/>
                <a:ext cx="1005" cy="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8" y="3957"/>
                <a:ext cx="817"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1" y="2694"/>
              <a:ext cx="1361" cy="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 Box 10"/>
          <p:cNvSpPr txBox="1">
            <a:spLocks noChangeArrowheads="1"/>
          </p:cNvSpPr>
          <p:nvPr/>
        </p:nvSpPr>
        <p:spPr bwMode="auto">
          <a:xfrm>
            <a:off x="755650" y="6021388"/>
            <a:ext cx="350929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smtClean="0">
                <a:solidFill>
                  <a:srgbClr val="0099CC"/>
                </a:solidFill>
              </a:rPr>
              <a:t>一般化</a:t>
            </a:r>
            <a:r>
              <a:rPr lang="ja-JP" altLang="en-US" dirty="0">
                <a:solidFill>
                  <a:srgbClr val="0099CC"/>
                </a:solidFill>
              </a:rPr>
              <a:t>パートン</a:t>
            </a:r>
            <a:r>
              <a:rPr lang="ja-JP" altLang="en-US" dirty="0" smtClean="0">
                <a:solidFill>
                  <a:srgbClr val="0099CC"/>
                </a:solidFill>
              </a:rPr>
              <a:t>分布</a:t>
            </a:r>
            <a:r>
              <a:rPr lang="ja-JP" altLang="en-US" dirty="0">
                <a:solidFill>
                  <a:srgbClr val="0099CC"/>
                </a:solidFill>
              </a:rPr>
              <a:t>関数を用いた</a:t>
            </a:r>
          </a:p>
          <a:p>
            <a:r>
              <a:rPr lang="ja-JP" altLang="en-US" dirty="0">
                <a:solidFill>
                  <a:srgbClr val="0099CC"/>
                </a:solidFill>
              </a:rPr>
              <a:t>現象論的模型</a:t>
            </a:r>
          </a:p>
        </p:txBody>
      </p:sp>
      <p:sp>
        <p:nvSpPr>
          <p:cNvPr id="20" name="Text Box 11"/>
          <p:cNvSpPr txBox="1">
            <a:spLocks noChangeArrowheads="1"/>
          </p:cNvSpPr>
          <p:nvPr/>
        </p:nvSpPr>
        <p:spPr bwMode="auto">
          <a:xfrm>
            <a:off x="5724525" y="6165850"/>
            <a:ext cx="179671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a:solidFill>
                  <a:srgbClr val="0099CC"/>
                </a:solidFill>
              </a:rPr>
              <a:t>Lattice QCD </a:t>
            </a:r>
            <a:r>
              <a:rPr lang="ja-JP" altLang="en-US" dirty="0">
                <a:solidFill>
                  <a:srgbClr val="0099CC"/>
                </a:solidFill>
              </a:rPr>
              <a:t>計算</a:t>
            </a:r>
          </a:p>
        </p:txBody>
      </p:sp>
    </p:spTree>
    <p:extLst>
      <p:ext uri="{BB962C8B-B14F-4D97-AF65-F5344CB8AC3E}">
        <p14:creationId xmlns:p14="http://schemas.microsoft.com/office/powerpoint/2010/main" val="4172094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36096" y="764704"/>
            <a:ext cx="3612199" cy="2645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en-US" altLang="ja-JP" dirty="0" err="1" smtClean="0">
                <a:latin typeface="+mn-lt"/>
              </a:rPr>
              <a:t>sPHENIX</a:t>
            </a:r>
            <a:r>
              <a:rPr kumimoji="1" lang="ja-JP" altLang="en-US" dirty="0" err="1" smtClean="0">
                <a:latin typeface="+mn-lt"/>
              </a:rPr>
              <a:t>の偏</a:t>
            </a:r>
            <a:r>
              <a:rPr kumimoji="1" lang="ja-JP" altLang="en-US" dirty="0" smtClean="0">
                <a:latin typeface="+mn-lt"/>
              </a:rPr>
              <a:t>極</a:t>
            </a:r>
            <a:r>
              <a:rPr kumimoji="1" lang="en-US" altLang="ja-JP" dirty="0" err="1" smtClean="0">
                <a:latin typeface="+mn-lt"/>
              </a:rPr>
              <a:t>p+p</a:t>
            </a:r>
            <a:r>
              <a:rPr kumimoji="1" lang="ja-JP" altLang="en-US" dirty="0" smtClean="0">
                <a:latin typeface="+mn-lt"/>
              </a:rPr>
              <a:t>衝突の物理</a:t>
            </a:r>
            <a:endParaRPr kumimoji="1" lang="ja-JP" altLang="en-US" dirty="0">
              <a:latin typeface="+mn-lt"/>
            </a:endParaRPr>
          </a:p>
        </p:txBody>
      </p:sp>
      <p:sp>
        <p:nvSpPr>
          <p:cNvPr id="3" name="コンテンツ プレースホルダー 2"/>
          <p:cNvSpPr>
            <a:spLocks noGrp="1"/>
          </p:cNvSpPr>
          <p:nvPr>
            <p:ph idx="1"/>
          </p:nvPr>
        </p:nvSpPr>
        <p:spPr>
          <a:xfrm>
            <a:off x="81109" y="764704"/>
            <a:ext cx="5643019" cy="3689987"/>
          </a:xfrm>
        </p:spPr>
        <p:txBody>
          <a:bodyPr>
            <a:normAutofit fontScale="77500" lnSpcReduction="20000"/>
          </a:bodyPr>
          <a:lstStyle/>
          <a:p>
            <a:r>
              <a:rPr lang="en-US" altLang="ja-JP" dirty="0" smtClean="0"/>
              <a:t>Inclusive hadron</a:t>
            </a:r>
            <a:r>
              <a:rPr lang="ja-JP" altLang="en-US" dirty="0" smtClean="0"/>
              <a:t>の</a:t>
            </a:r>
            <a:r>
              <a:rPr lang="en-US" altLang="ja-JP" dirty="0" smtClean="0"/>
              <a:t>single transverse-spin asymmetry (SSA)</a:t>
            </a:r>
            <a:r>
              <a:rPr lang="ja-JP" altLang="en-US" dirty="0" smtClean="0"/>
              <a:t>の測定</a:t>
            </a:r>
            <a:endParaRPr lang="en-US" altLang="ja-JP" dirty="0" smtClean="0"/>
          </a:p>
          <a:p>
            <a:r>
              <a:rPr lang="ja-JP" altLang="en-US" dirty="0" smtClean="0"/>
              <a:t>低い</a:t>
            </a:r>
            <a:r>
              <a:rPr lang="en-US" altLang="ja-JP" i="1" dirty="0" err="1" smtClean="0"/>
              <a:t>p</a:t>
            </a:r>
            <a:r>
              <a:rPr lang="en-US" altLang="ja-JP" i="1" baseline="-25000" dirty="0" err="1" smtClean="0"/>
              <a:t>T</a:t>
            </a:r>
            <a:r>
              <a:rPr lang="ja-JP" altLang="en-US" dirty="0" smtClean="0"/>
              <a:t>領域での</a:t>
            </a:r>
            <a:r>
              <a:rPr kumimoji="1" lang="en-US" altLang="ja-JP" dirty="0" smtClean="0"/>
              <a:t>TMD</a:t>
            </a:r>
            <a:r>
              <a:rPr kumimoji="1" lang="ja-JP" altLang="en-US" dirty="0" smtClean="0"/>
              <a:t>（</a:t>
            </a:r>
            <a:r>
              <a:rPr kumimoji="1" lang="en-US" altLang="ja-JP" dirty="0" smtClean="0"/>
              <a:t>Transverse Momentum Dependent</a:t>
            </a:r>
            <a:r>
              <a:rPr kumimoji="1" lang="ja-JP" altLang="en-US" dirty="0" smtClean="0"/>
              <a:t>）分布関数による記述</a:t>
            </a:r>
            <a:endParaRPr kumimoji="1" lang="en-US" altLang="ja-JP" dirty="0" smtClean="0"/>
          </a:p>
          <a:p>
            <a:pPr lvl="1"/>
            <a:r>
              <a:rPr lang="en-US" altLang="ja-JP" dirty="0" err="1" smtClean="0"/>
              <a:t>Sivers</a:t>
            </a:r>
            <a:r>
              <a:rPr lang="ja-JP" altLang="en-US" dirty="0" smtClean="0"/>
              <a:t>効果</a:t>
            </a:r>
            <a:r>
              <a:rPr lang="en-US" altLang="ja-JP" dirty="0" smtClean="0"/>
              <a:t>: </a:t>
            </a:r>
            <a:r>
              <a:rPr lang="en-US" altLang="ja-JP" dirty="0" err="1" smtClean="0"/>
              <a:t>Sivers</a:t>
            </a:r>
            <a:r>
              <a:rPr lang="ja-JP" altLang="en-US" dirty="0" smtClean="0"/>
              <a:t>分布関数（始状態）</a:t>
            </a:r>
            <a:endParaRPr lang="en-US" altLang="ja-JP" dirty="0" smtClean="0"/>
          </a:p>
          <a:p>
            <a:pPr lvl="1"/>
            <a:r>
              <a:rPr kumimoji="1" lang="en-US" altLang="ja-JP" dirty="0" smtClean="0"/>
              <a:t>Collins</a:t>
            </a:r>
            <a:r>
              <a:rPr kumimoji="1" lang="ja-JP" altLang="en-US" dirty="0" smtClean="0"/>
              <a:t>効果</a:t>
            </a:r>
            <a:r>
              <a:rPr kumimoji="1" lang="en-US" altLang="ja-JP" dirty="0" smtClean="0"/>
              <a:t>: </a:t>
            </a:r>
            <a:r>
              <a:rPr lang="en-US" altLang="ja-JP" dirty="0" err="1" smtClean="0"/>
              <a:t>transversity</a:t>
            </a:r>
            <a:r>
              <a:rPr lang="ja-JP" altLang="en-US" dirty="0" smtClean="0"/>
              <a:t>分布関数（始状態） </a:t>
            </a:r>
            <a:r>
              <a:rPr lang="en-US" altLang="ja-JP" dirty="0" smtClean="0"/>
              <a:t>+ </a:t>
            </a:r>
            <a:r>
              <a:rPr kumimoji="1" lang="en-US" altLang="ja-JP" dirty="0" smtClean="0"/>
              <a:t>Collins</a:t>
            </a:r>
            <a:r>
              <a:rPr kumimoji="1" lang="ja-JP" altLang="en-US" dirty="0" smtClean="0"/>
              <a:t>破砕関数（終状態）</a:t>
            </a:r>
            <a:endParaRPr kumimoji="1" lang="en-US" altLang="ja-JP" dirty="0" smtClean="0"/>
          </a:p>
          <a:p>
            <a:r>
              <a:rPr kumimoji="1" lang="ja-JP" altLang="en-US" dirty="0" smtClean="0"/>
              <a:t>高い</a:t>
            </a:r>
            <a:r>
              <a:rPr kumimoji="1" lang="en-US" altLang="ja-JP" i="1" dirty="0" err="1" smtClean="0"/>
              <a:t>p</a:t>
            </a:r>
            <a:r>
              <a:rPr kumimoji="1" lang="en-US" altLang="ja-JP" i="1" baseline="-25000" dirty="0" err="1" smtClean="0"/>
              <a:t>T</a:t>
            </a:r>
            <a:r>
              <a:rPr kumimoji="1" lang="ja-JP" altLang="en-US" dirty="0" smtClean="0"/>
              <a:t>領域での</a:t>
            </a:r>
            <a:r>
              <a:rPr kumimoji="1" lang="en-US" altLang="ja-JP" dirty="0" smtClean="0"/>
              <a:t>higher-twist</a:t>
            </a:r>
            <a:r>
              <a:rPr kumimoji="1" lang="ja-JP" altLang="en-US" dirty="0" smtClean="0"/>
              <a:t>効果による記述</a:t>
            </a:r>
            <a:endParaRPr kumimoji="1" lang="en-US" altLang="ja-JP" dirty="0" smtClean="0"/>
          </a:p>
          <a:p>
            <a:pPr lvl="1"/>
            <a:r>
              <a:rPr lang="en-US" altLang="ja-JP" dirty="0"/>
              <a:t>q</a:t>
            </a:r>
            <a:r>
              <a:rPr lang="en-US" altLang="ja-JP" dirty="0" smtClean="0"/>
              <a:t>uark-gluon</a:t>
            </a:r>
            <a:r>
              <a:rPr lang="ja-JP" altLang="en-US" dirty="0" smtClean="0"/>
              <a:t>相関、</a:t>
            </a:r>
            <a:r>
              <a:rPr lang="en-US" altLang="ja-JP" dirty="0" smtClean="0"/>
              <a:t>multi-gluon</a:t>
            </a:r>
            <a:r>
              <a:rPr lang="ja-JP" altLang="en-US" dirty="0" smtClean="0"/>
              <a:t>相関</a:t>
            </a:r>
            <a:endParaRPr lang="en-US" altLang="ja-JP" dirty="0" smtClean="0"/>
          </a:p>
          <a:p>
            <a:r>
              <a:rPr lang="en-US" altLang="ja-JP" dirty="0" err="1" smtClean="0"/>
              <a:t>Sivers</a:t>
            </a:r>
            <a:r>
              <a:rPr lang="ja-JP" altLang="en-US" dirty="0" smtClean="0"/>
              <a:t>効果と</a:t>
            </a:r>
            <a:r>
              <a:rPr lang="en-US" altLang="ja-JP" dirty="0" smtClean="0"/>
              <a:t>twist-3</a:t>
            </a:r>
            <a:r>
              <a:rPr lang="ja-JP" altLang="en-US" dirty="0" smtClean="0"/>
              <a:t>効果は中間</a:t>
            </a:r>
            <a:r>
              <a:rPr kumimoji="1" lang="en-US" altLang="ja-JP" i="1" dirty="0" err="1" smtClean="0"/>
              <a:t>p</a:t>
            </a:r>
            <a:r>
              <a:rPr kumimoji="1" lang="en-US" altLang="ja-JP" i="1" baseline="-25000" dirty="0" err="1" smtClean="0"/>
              <a:t>T</a:t>
            </a:r>
            <a:r>
              <a:rPr kumimoji="1" lang="ja-JP" altLang="en-US" dirty="0" smtClean="0"/>
              <a:t>領域で一致</a:t>
            </a:r>
            <a:endParaRPr kumimoji="1" lang="en-US" altLang="ja-JP" dirty="0" smtClean="0"/>
          </a:p>
        </p:txBody>
      </p:sp>
      <p:sp>
        <p:nvSpPr>
          <p:cNvPr id="4" name="日付プレースホルダー 3"/>
          <p:cNvSpPr>
            <a:spLocks noGrp="1"/>
          </p:cNvSpPr>
          <p:nvPr>
            <p:ph type="dt" sz="half" idx="10"/>
          </p:nvPr>
        </p:nvSpPr>
        <p:spPr/>
        <p:txBody>
          <a:bodyPr/>
          <a:lstStyle/>
          <a:p>
            <a:r>
              <a:rPr kumimoji="1" lang="en-US" altLang="ja-JP" smtClean="0"/>
              <a:t>2014</a:t>
            </a:r>
            <a:r>
              <a:rPr kumimoji="1" lang="ja-JP" altLang="en-US" smtClean="0"/>
              <a:t>年</a:t>
            </a:r>
            <a:r>
              <a:rPr kumimoji="1" lang="en-US" altLang="ja-JP" smtClean="0"/>
              <a:t>2</a:t>
            </a:r>
            <a:r>
              <a:rPr kumimoji="1" lang="ja-JP" altLang="en-US" smtClean="0"/>
              <a:t>月</a:t>
            </a:r>
            <a:r>
              <a:rPr kumimoji="1" lang="en-US" altLang="ja-JP" smtClean="0"/>
              <a:t>4</a:t>
            </a:r>
            <a:r>
              <a:rPr kumimoji="1" lang="ja-JP" altLang="en-US" smtClean="0"/>
              <a:t>日</a:t>
            </a:r>
            <a:endParaRPr kumimoji="1" lang="ja-JP" altLang="en-US"/>
          </a:p>
        </p:txBody>
      </p:sp>
      <p:sp>
        <p:nvSpPr>
          <p:cNvPr id="5" name="スライド番号プレースホルダー 4"/>
          <p:cNvSpPr>
            <a:spLocks noGrp="1"/>
          </p:cNvSpPr>
          <p:nvPr>
            <p:ph type="sldNum" sz="quarter" idx="12"/>
          </p:nvPr>
        </p:nvSpPr>
        <p:spPr/>
        <p:txBody>
          <a:bodyPr/>
          <a:lstStyle/>
          <a:p>
            <a:fld id="{A38B3158-FF8D-41B0-9FF9-D5505AA5FBAE}" type="slidenum">
              <a:rPr kumimoji="1" lang="ja-JP" altLang="en-US" smtClean="0"/>
              <a:t>9</a:t>
            </a:fld>
            <a:endParaRPr kumimoji="1" lang="ja-JP" altLang="en-US"/>
          </a:p>
        </p:txBody>
      </p:sp>
      <p:grpSp>
        <p:nvGrpSpPr>
          <p:cNvPr id="26" name="グループ化 25"/>
          <p:cNvGrpSpPr>
            <a:grpSpLocks noChangeAspect="1"/>
          </p:cNvGrpSpPr>
          <p:nvPr/>
        </p:nvGrpSpPr>
        <p:grpSpPr>
          <a:xfrm>
            <a:off x="1043608" y="4149080"/>
            <a:ext cx="7056784" cy="2322626"/>
            <a:chOff x="900113" y="1341438"/>
            <a:chExt cx="8064500" cy="2654300"/>
          </a:xfrm>
        </p:grpSpPr>
        <p:pic>
          <p:nvPicPr>
            <p:cNvPr id="7" name="図 27" descr="txp_fig"/>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603375" y="3716338"/>
              <a:ext cx="20828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グループ化 33"/>
            <p:cNvGrpSpPr>
              <a:grpSpLocks/>
            </p:cNvGrpSpPr>
            <p:nvPr/>
          </p:nvGrpSpPr>
          <p:grpSpPr bwMode="auto">
            <a:xfrm>
              <a:off x="900113" y="1341438"/>
              <a:ext cx="4740275" cy="2089150"/>
              <a:chOff x="900113" y="1341438"/>
              <a:chExt cx="4740793" cy="2089150"/>
            </a:xfrm>
          </p:grpSpPr>
          <p:grpSp>
            <p:nvGrpSpPr>
              <p:cNvPr id="9" name="Group 16"/>
              <p:cNvGrpSpPr>
                <a:grpSpLocks/>
              </p:cNvGrpSpPr>
              <p:nvPr/>
            </p:nvGrpSpPr>
            <p:grpSpPr bwMode="auto">
              <a:xfrm>
                <a:off x="1073151" y="1516063"/>
                <a:ext cx="4165600" cy="1739900"/>
                <a:chOff x="930" y="890"/>
                <a:chExt cx="3764" cy="1905"/>
              </a:xfrm>
            </p:grpSpPr>
            <p:sp>
              <p:nvSpPr>
                <p:cNvPr id="19" name="Line 9"/>
                <p:cNvSpPr>
                  <a:spLocks noChangeShapeType="1"/>
                </p:cNvSpPr>
                <p:nvPr/>
              </p:nvSpPr>
              <p:spPr bwMode="auto">
                <a:xfrm flipV="1">
                  <a:off x="930" y="890"/>
                  <a:ext cx="0" cy="1860"/>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0" name="Line 12"/>
                <p:cNvSpPr>
                  <a:spLocks noChangeShapeType="1"/>
                </p:cNvSpPr>
                <p:nvPr/>
              </p:nvSpPr>
              <p:spPr bwMode="auto">
                <a:xfrm>
                  <a:off x="930" y="2750"/>
                  <a:ext cx="3764" cy="0"/>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1" name="Freeform 14"/>
                <p:cNvSpPr>
                  <a:spLocks/>
                </p:cNvSpPr>
                <p:nvPr/>
              </p:nvSpPr>
              <p:spPr bwMode="auto">
                <a:xfrm>
                  <a:off x="930" y="1033"/>
                  <a:ext cx="3719" cy="1717"/>
                </a:xfrm>
                <a:custGeom>
                  <a:avLst/>
                  <a:gdLst>
                    <a:gd name="T0" fmla="*/ 0 w 3719"/>
                    <a:gd name="T1" fmla="*/ 1717 h 1717"/>
                    <a:gd name="T2" fmla="*/ 90 w 3719"/>
                    <a:gd name="T3" fmla="*/ 1263 h 1717"/>
                    <a:gd name="T4" fmla="*/ 226 w 3719"/>
                    <a:gd name="T5" fmla="*/ 764 h 1717"/>
                    <a:gd name="T6" fmla="*/ 453 w 3719"/>
                    <a:gd name="T7" fmla="*/ 265 h 1717"/>
                    <a:gd name="T8" fmla="*/ 680 w 3719"/>
                    <a:gd name="T9" fmla="*/ 38 h 1717"/>
                    <a:gd name="T10" fmla="*/ 861 w 3719"/>
                    <a:gd name="T11" fmla="*/ 38 h 1717"/>
                    <a:gd name="T12" fmla="*/ 1088 w 3719"/>
                    <a:gd name="T13" fmla="*/ 265 h 1717"/>
                    <a:gd name="T14" fmla="*/ 1451 w 3719"/>
                    <a:gd name="T15" fmla="*/ 628 h 1717"/>
                    <a:gd name="T16" fmla="*/ 2131 w 3719"/>
                    <a:gd name="T17" fmla="*/ 1036 h 1717"/>
                    <a:gd name="T18" fmla="*/ 3039 w 3719"/>
                    <a:gd name="T19" fmla="*/ 1308 h 1717"/>
                    <a:gd name="T20" fmla="*/ 3719 w 3719"/>
                    <a:gd name="T21" fmla="*/ 1490 h 17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19"/>
                    <a:gd name="T34" fmla="*/ 0 h 1717"/>
                    <a:gd name="T35" fmla="*/ 3719 w 3719"/>
                    <a:gd name="T36" fmla="*/ 1717 h 17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19" h="1717">
                      <a:moveTo>
                        <a:pt x="0" y="1717"/>
                      </a:moveTo>
                      <a:cubicBezTo>
                        <a:pt x="26" y="1569"/>
                        <a:pt x="52" y="1422"/>
                        <a:pt x="90" y="1263"/>
                      </a:cubicBezTo>
                      <a:cubicBezTo>
                        <a:pt x="128" y="1104"/>
                        <a:pt x="166" y="930"/>
                        <a:pt x="226" y="764"/>
                      </a:cubicBezTo>
                      <a:cubicBezTo>
                        <a:pt x="286" y="598"/>
                        <a:pt x="377" y="386"/>
                        <a:pt x="453" y="265"/>
                      </a:cubicBezTo>
                      <a:cubicBezTo>
                        <a:pt x="529" y="144"/>
                        <a:pt x="612" y="76"/>
                        <a:pt x="680" y="38"/>
                      </a:cubicBezTo>
                      <a:cubicBezTo>
                        <a:pt x="748" y="0"/>
                        <a:pt x="793" y="0"/>
                        <a:pt x="861" y="38"/>
                      </a:cubicBezTo>
                      <a:cubicBezTo>
                        <a:pt x="929" y="76"/>
                        <a:pt x="990" y="167"/>
                        <a:pt x="1088" y="265"/>
                      </a:cubicBezTo>
                      <a:cubicBezTo>
                        <a:pt x="1186" y="363"/>
                        <a:pt x="1277" y="499"/>
                        <a:pt x="1451" y="628"/>
                      </a:cubicBezTo>
                      <a:cubicBezTo>
                        <a:pt x="1625" y="757"/>
                        <a:pt x="1866" y="923"/>
                        <a:pt x="2131" y="1036"/>
                      </a:cubicBezTo>
                      <a:cubicBezTo>
                        <a:pt x="2396" y="1149"/>
                        <a:pt x="2774" y="1232"/>
                        <a:pt x="3039" y="1308"/>
                      </a:cubicBezTo>
                      <a:cubicBezTo>
                        <a:pt x="3304" y="1384"/>
                        <a:pt x="3606" y="1460"/>
                        <a:pt x="3719" y="1490"/>
                      </a:cubicBezTo>
                    </a:path>
                  </a:pathLst>
                </a:custGeom>
                <a:noFill/>
                <a:ln w="222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2" name="Line 15"/>
                <p:cNvSpPr>
                  <a:spLocks noChangeShapeType="1"/>
                </p:cNvSpPr>
                <p:nvPr/>
              </p:nvSpPr>
              <p:spPr bwMode="auto">
                <a:xfrm>
                  <a:off x="1338" y="2704"/>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10" name="Line 17"/>
              <p:cNvSpPr>
                <a:spLocks noChangeShapeType="1"/>
              </p:cNvSpPr>
              <p:nvPr/>
            </p:nvSpPr>
            <p:spPr bwMode="auto">
              <a:xfrm flipH="1">
                <a:off x="2230438" y="1806576"/>
                <a:ext cx="2489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 name="Line 18"/>
              <p:cNvSpPr>
                <a:spLocks noChangeShapeType="1"/>
              </p:cNvSpPr>
              <p:nvPr/>
            </p:nvSpPr>
            <p:spPr bwMode="auto">
              <a:xfrm>
                <a:off x="1073151" y="2501901"/>
                <a:ext cx="20256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pic>
            <p:nvPicPr>
              <p:cNvPr id="12" name="図 32" descr="txp_fig"/>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1406752" y="2212975"/>
                <a:ext cx="836159" cy="204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1" descr="txp_fig"/>
              <p:cNvPicPr>
                <a:picLocks noChangeAspect="1" noChangeArrowheads="1"/>
              </p:cNvPicPr>
              <p:nvPr>
                <p:custDataLst>
                  <p:tags r:id="rId5"/>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4500563" y="1485901"/>
                <a:ext cx="693738"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2" descr="txp_fig"/>
              <p:cNvPicPr>
                <a:picLocks noChangeAspect="1" noChangeArrowheads="1"/>
              </p:cNvPicPr>
              <p:nvPr>
                <p:custDataLst>
                  <p:tags r:id="rId6"/>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1593851" y="2617788"/>
                <a:ext cx="531813"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図 30" descr="txp_fig"/>
              <p:cNvPicPr>
                <a:picLocks noChangeAspect="1"/>
              </p:cNvPicPr>
              <p:nvPr>
                <p:custDataLst>
                  <p:tags r:id="rId7"/>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5295382" y="3198813"/>
                <a:ext cx="345524" cy="20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4" descr="txp_fig"/>
              <p:cNvPicPr>
                <a:picLocks noChangeAspect="1" noChangeArrowheads="1"/>
              </p:cNvPicPr>
              <p:nvPr>
                <p:custDataLst>
                  <p:tags r:id="rId8"/>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900113" y="1341438"/>
                <a:ext cx="38735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Line 25"/>
              <p:cNvSpPr>
                <a:spLocks noChangeShapeType="1"/>
              </p:cNvSpPr>
              <p:nvPr/>
            </p:nvSpPr>
            <p:spPr bwMode="auto">
              <a:xfrm>
                <a:off x="2230438" y="3430588"/>
                <a:ext cx="868363" cy="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pic>
            <p:nvPicPr>
              <p:cNvPr id="18" name="図 29" descr="txp_fig"/>
              <p:cNvPicPr>
                <a:picLocks noChangeAspect="1"/>
              </p:cNvPicPr>
              <p:nvPr>
                <p:custDataLst>
                  <p:tags r:id="rId9"/>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2767771" y="1447800"/>
                <a:ext cx="1528834" cy="223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 name="図 29" descr="TP_tmp.bmp"/>
            <p:cNvPicPr>
              <a:picLocks noChangeAspect="1"/>
            </p:cNvPicPr>
            <p:nvPr>
              <p:custDataLst>
                <p:tags r:id="rId2"/>
              </p:custDataLst>
            </p:nvPr>
          </p:nvPicPr>
          <p:blipFill>
            <a:blip r:embed="rId19" cstate="print">
              <a:extLst>
                <a:ext uri="{28A0092B-C50C-407E-A947-70E740481C1C}">
                  <a14:useLocalDpi xmlns:a14="http://schemas.microsoft.com/office/drawing/2010/main" val="0"/>
                </a:ext>
              </a:extLst>
            </a:blip>
            <a:srcRect/>
            <a:stretch>
              <a:fillRect/>
            </a:stretch>
          </p:blipFill>
          <p:spPr bwMode="auto">
            <a:xfrm>
              <a:off x="4714875" y="2349500"/>
              <a:ext cx="90328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図 31" descr="TP_tmp.bmp"/>
            <p:cNvPicPr>
              <a:picLocks noChangeAspect="1"/>
            </p:cNvPicPr>
            <p:nvPr>
              <p:custDataLst>
                <p:tags r:id="rId3"/>
              </p:custDataLst>
            </p:nvPr>
          </p:nvPicPr>
          <p:blipFill>
            <a:blip r:embed="rId20" cstate="print">
              <a:extLst>
                <a:ext uri="{28A0092B-C50C-407E-A947-70E740481C1C}">
                  <a14:useLocalDpi xmlns:a14="http://schemas.microsoft.com/office/drawing/2010/main" val="0"/>
                </a:ext>
              </a:extLst>
            </a:blip>
            <a:srcRect/>
            <a:stretch>
              <a:fillRect/>
            </a:stretch>
          </p:blipFill>
          <p:spPr bwMode="auto">
            <a:xfrm>
              <a:off x="6156325" y="1989138"/>
              <a:ext cx="2768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正方形/長方形 24"/>
            <p:cNvSpPr/>
            <p:nvPr/>
          </p:nvSpPr>
          <p:spPr>
            <a:xfrm>
              <a:off x="6084888" y="1844675"/>
              <a:ext cx="2879725" cy="1079500"/>
            </a:xfrm>
            <a:prstGeom prst="rect">
              <a:avLst/>
            </a:prstGeom>
            <a:noFill/>
            <a:ln>
              <a:solidFill>
                <a:srgbClr val="00FE7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Tree>
    <p:extLst>
      <p:ext uri="{BB962C8B-B14F-4D97-AF65-F5344CB8AC3E}">
        <p14:creationId xmlns:p14="http://schemas.microsoft.com/office/powerpoint/2010/main" val="108535452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documentclass{jarticle}\pagestyle{empty}&#10;\usepackage{color}&#10;\def\la{\langle}&#10;\def\ra{\rangle}&#10;\def\beq{\begin{eqnarray}}&#10;\def\eeq{\end{eqnarray}}&#10;\begin{document}&#10;\textcolor{red}{&#10;$\Lambda_{\rm QCD}\ll P_{hT} \ll Q$}&#10;\end{document}&#10;"/>
  <p:tag name="FILENAME" val="txp_fig"/>
  <p:tag name="FORMAT" val="png16m"/>
  <p:tag name="RES" val="1200"/>
  <p:tag name="BLEND" val="0"/>
  <p:tag name="TRANSPARENT" val="0"/>
  <p:tag name="TBUG" val="0"/>
  <p:tag name="ALLOWFS" val="0"/>
  <p:tag name="ORIGWIDTH" val="82"/>
  <p:tag name="PICTUREFILESIZE" val="6313"/>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jarticle}\pagestyle{empty}&#10;\usepackage{color}&#10;\def\la{\langle}&#10;\def\ra{\rangle}&#10;\def\beq{\begin{eqnarray}}&#10;\def\eeq{\end{eqnarray}}&#10;\begin{document}&#10;\small&#10;\textcolor{blue}{&#10;$\sim {M_N\over P_T}$}&#10;\end{document}&#10;"/>
  <p:tag name="FILENAME" val="TP_tmp"/>
  <p:tag name="FORMAT" val="bmp256"/>
  <p:tag name="RES" val="1200"/>
  <p:tag name="BLEND" val="0"/>
  <p:tag name="TRANSPARENT" val="0"/>
  <p:tag name="TBUG" val="0"/>
  <p:tag name="ALLOWFS" val="0"/>
  <p:tag name="ORIGWIDTH" val="25"/>
  <p:tag name="PICTUREFILESIZE" val="98938"/>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jarticle}\pagestyle{empty}&#10;\usepackage{color}&#10;\def\la{\langle}&#10;\def\ra{\rangle}&#10;\def\beq{\begin{eqnarray}}&#10;\def\eeq{\end{eqnarray}}&#10;\begin{document}&#10;\small&#10;\noindent&#10;Twist-$\tau$ =\\ Suppressed by $\left({\Lambda_{\rm QCD}\over Q}\right)^{\tau-2}$&#10;\end{document}&#10;"/>
  <p:tag name="FILENAME" val="TP_tmp"/>
  <p:tag name="FORMAT" val="bmp256"/>
  <p:tag name="RES" val="1200"/>
  <p:tag name="BLEND" val="0"/>
  <p:tag name="TRANSPARENT" val="0"/>
  <p:tag name="TBUG" val="0"/>
  <p:tag name="ALLOWFS" val="0"/>
  <p:tag name="ORIGWIDTH" val="109"/>
  <p:tag name="PICTUREFILESIZE" val="820078"/>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jarticle}\pagestyle{empty}&#10;\usepackage{color}&#10;\def\la{\langle}&#10;\def\ra{\rangle}&#10;\def\beq{\begin{eqnarray}}&#10;\def\eeq{\end{eqnarray}}&#10;\begin{document}&#10;$P_{hT}\ll Q$&#10;\end{document}&#10;"/>
  <p:tag name="FILENAME" val="txp_fig"/>
  <p:tag name="FORMAT" val="pngmono"/>
  <p:tag name="RES" val="1200"/>
  <p:tag name="BLEND" val="0"/>
  <p:tag name="TRANSPARENT" val="0"/>
  <p:tag name="TBUG" val="0"/>
  <p:tag name="ALLOWFS" val="0"/>
  <p:tag name="ORIGWIDTH" val="41"/>
  <p:tag name="PICTUREFILESIZE" val="2671"/>
</p:tagLst>
</file>

<file path=ppt/tags/tag5.xml><?xml version="1.0" encoding="utf-8"?>
<p:tagLst xmlns:a="http://schemas.openxmlformats.org/drawingml/2006/main" xmlns:r="http://schemas.openxmlformats.org/officeDocument/2006/relationships" xmlns:p="http://schemas.openxmlformats.org/presentationml/2006/main">
  <p:tag name="SOURCE" val="\documentclass{jarticle}\pagestyle{empty}&#10;\usepackage{color}&#10;\def\la{\langle}&#10;\def\ra{\rangle}&#10;\def\beq{\begin{eqnarray}}&#10;\def\eeq{\end{eqnarray}}&#10;\begin{document}&#10;Twist-3&#10;\end{document}&#10;"/>
  <p:tag name="EXTERNALNAME" val="txp_fig"/>
  <p:tag name="BLEND" val="False"/>
  <p:tag name="TRANSPARENT" val="False"/>
  <p:tag name="KEEPFILES" val="False"/>
  <p:tag name="DEBUGPAUSE" val="False"/>
  <p:tag name="RESOLUTION" val="1200"/>
  <p:tag name="TIMEOUT" val="(none)"/>
  <p:tag name="BOXWIDTH" val="378"/>
  <p:tag name="BOXHEIGHT" val="311"/>
  <p:tag name="BOXFONT" val="10"/>
  <p:tag name="BOXWRAP" val="False"/>
  <p:tag name="WORKAROUNDTRANSPARENCYBUG" val="False"/>
  <p:tag name="ALLOWFONTSUBSTITUTION" val="False"/>
  <p:tag name="BITMAPFORMAT" val="pngmono"/>
  <p:tag name="ORIGWIDTH" val="34"/>
  <p:tag name="PICTUREFILESIZE" val="1435"/>
</p:tagLst>
</file>

<file path=ppt/tags/tag6.xml><?xml version="1.0" encoding="utf-8"?>
<p:tagLst xmlns:a="http://schemas.openxmlformats.org/drawingml/2006/main" xmlns:r="http://schemas.openxmlformats.org/officeDocument/2006/relationships" xmlns:p="http://schemas.openxmlformats.org/presentationml/2006/main">
  <p:tag name="SOURCE" val="\documentclass{jarticle}\pagestyle{empty}&#10;\usepackage{color}&#10;\def\la{\langle}&#10;\def\ra{\rangle}&#10;\def\beq{\begin{eqnarray}}&#10;\def\eeq{\end{eqnarray}}&#10;\begin{document}&#10;Sivers&#10;\end{document}&#10;"/>
  <p:tag name="EXTERNALNAME" val="txp_fig"/>
  <p:tag name="BLEND" val="False"/>
  <p:tag name="TRANSPARENT" val="False"/>
  <p:tag name="KEEPFILES" val="False"/>
  <p:tag name="DEBUGPAUSE" val="False"/>
  <p:tag name="RESOLUTION" val="1200"/>
  <p:tag name="TIMEOUT" val="(none)"/>
  <p:tag name="BOXWIDTH" val="378"/>
  <p:tag name="BOXHEIGHT" val="311"/>
  <p:tag name="BOXFONT" val="10"/>
  <p:tag name="BOXWRAP" val="False"/>
  <p:tag name="WORKAROUNDTRANSPARENCYBUG" val="False"/>
  <p:tag name="ALLOWFONTSUBSTITUTION" val="False"/>
  <p:tag name="BITMAPFORMAT" val="pngmono"/>
  <p:tag name="ORIGWIDTH" val="26"/>
  <p:tag name="PICTUREFILESIZE" val="1379"/>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jarticle}\pagestyle{empty}&#10;\usepackage{color}&#10;\def\la{\langle}&#10;\def\ra{\rangle}&#10;\def\beq{\begin{eqnarray}}&#10;\def\eeq{\end{eqnarray}}&#10;\begin{document}&#10;$P_{hT}$&#10;\end{document}&#10;"/>
  <p:tag name="FILENAME" val="txp_fig"/>
  <p:tag name="FORMAT" val="pngmono"/>
  <p:tag name="RES" val="1200"/>
  <p:tag name="BLEND" val="0"/>
  <p:tag name="TRANSPARENT" val="0"/>
  <p:tag name="TBUG" val="0"/>
  <p:tag name="ALLOWFS" val="0"/>
  <p:tag name="ORIGWIDTH" val="17"/>
  <p:tag name="PICTUREFILESIZE" val="1220"/>
</p:tagLst>
</file>

<file path=ppt/tags/tag8.xml><?xml version="1.0" encoding="utf-8"?>
<p:tagLst xmlns:a="http://schemas.openxmlformats.org/drawingml/2006/main" xmlns:r="http://schemas.openxmlformats.org/officeDocument/2006/relationships" xmlns:p="http://schemas.openxmlformats.org/presentationml/2006/main">
  <p:tag name="SOURCE" val="\documentclass{jarticle}\pagestyle{empty}&#10;\usepackage{color}&#10;\def\la{\langle}&#10;\def\ra{\rangle}&#10;\def\beq{\begin{eqnarray}}&#10;\def\eeq{\end{eqnarray}}&#10;\begin{document}&#10;SSA&#10;\end{document}&#10;"/>
  <p:tag name="EXTERNALNAME" val="txp_fig"/>
  <p:tag name="BLEND" val="False"/>
  <p:tag name="TRANSPARENT" val="False"/>
  <p:tag name="KEEPFILES" val="False"/>
  <p:tag name="DEBUGPAUSE" val="False"/>
  <p:tag name="RESOLUTION" val="1200"/>
  <p:tag name="TIMEOUT" val="(none)"/>
  <p:tag name="BOXWIDTH" val="378"/>
  <p:tag name="BOXHEIGHT" val="311"/>
  <p:tag name="BOXFONT" val="10"/>
  <p:tag name="BOXWRAP" val="False"/>
  <p:tag name="WORKAROUNDTRANSPARENCYBUG" val="False"/>
  <p:tag name="ALLOWFONTSUBSTITUTION" val="False"/>
  <p:tag name="BITMAPFORMAT" val="pngmono"/>
  <p:tag name="ORIGWIDTH" val="19"/>
  <p:tag name="PICTUREFILESIZE" val="1184"/>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jarticle}\pagestyle{empty}&#10;\usepackage{color}&#10;\def\la{\langle}&#10;\def\ra{\rangle}&#10;\def\beq{\begin{eqnarray}}&#10;\def\eeq{\end{eqnarray}}&#10;\begin{document}&#10;$\Lambda_{QCD}\ll P_{hT},\ Q$&#10;\end{document}&#10;"/>
  <p:tag name="FILENAME" val="txp_fig"/>
  <p:tag name="FORMAT" val="pngmono"/>
  <p:tag name="RES" val="1200"/>
  <p:tag name="BLEND" val="0"/>
  <p:tag name="TRANSPARENT" val="0"/>
  <p:tag name="TBUG" val="0"/>
  <p:tag name="ALLOWFS" val="0"/>
  <p:tag name="ORIGWIDTH" val="75"/>
  <p:tag name="PICTUREFILESIZE" val="4645"/>
</p:tagLst>
</file>

<file path=ppt/theme/theme1.xml><?xml version="1.0" encoding="utf-8"?>
<a:theme xmlns:a="http://schemas.openxmlformats.org/drawingml/2006/main" name="Office テーマ">
  <a:themeElements>
    <a:clrScheme name="ユーザー定義 6">
      <a:dk1>
        <a:srgbClr val="00206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1707</TotalTime>
  <Words>2095</Words>
  <Application>Microsoft Office PowerPoint</Application>
  <PresentationFormat>画面に合わせる (4:3)</PresentationFormat>
  <Paragraphs>379</Paragraphs>
  <Slides>27</Slides>
  <Notes>7</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3</vt:i4>
      </vt:variant>
      <vt:variant>
        <vt:lpstr>スライド タイトル</vt:lpstr>
      </vt:variant>
      <vt:variant>
        <vt:i4>27</vt:i4>
      </vt:variant>
    </vt:vector>
  </HeadingPairs>
  <TitlesOfParts>
    <vt:vector size="39" baseType="lpstr">
      <vt:lpstr>ＭＳ Ｐゴシック</vt:lpstr>
      <vt:lpstr>Arial</vt:lpstr>
      <vt:lpstr>Calibri</vt:lpstr>
      <vt:lpstr>Calibri Light</vt:lpstr>
      <vt:lpstr>Cambria Math</vt:lpstr>
      <vt:lpstr>Comic Sans MS</vt:lpstr>
      <vt:lpstr>Symbol</vt:lpstr>
      <vt:lpstr>Wingdings</vt:lpstr>
      <vt:lpstr>Office テーマ</vt:lpstr>
      <vt:lpstr>数式</vt:lpstr>
      <vt:lpstr>Photo Editor 写真</vt:lpstr>
      <vt:lpstr>Equation</vt:lpstr>
      <vt:lpstr>RHIC-PHENIX実験の 高度化計画</vt:lpstr>
      <vt:lpstr>トークの目的</vt:lpstr>
      <vt:lpstr>BNLの将来計画</vt:lpstr>
      <vt:lpstr>sPHENIX～ePHENIX/eRHIC</vt:lpstr>
      <vt:lpstr>sPHENIXの物理</vt:lpstr>
      <vt:lpstr>ePHENIX/eRHICの物理</vt:lpstr>
      <vt:lpstr>スピンパズルと核子構造の研究</vt:lpstr>
      <vt:lpstr>核子の３次元描像確立によるスピンパズルの解明へ</vt:lpstr>
      <vt:lpstr>sPHENIXの偏極p+p衝突の物理</vt:lpstr>
      <vt:lpstr>sPHENIXの偏極p+p衝突の物理</vt:lpstr>
      <vt:lpstr>sPHENIXの偏極p+p衝突の物理</vt:lpstr>
      <vt:lpstr>sPHENIXの偏極p+p衝突の物理</vt:lpstr>
      <vt:lpstr>sPHENIXの偏極p+p衝突の物理</vt:lpstr>
      <vt:lpstr>sPHENIXの偏極p+p衝突の物理</vt:lpstr>
      <vt:lpstr>sPHENIXの偏極p+p衝突の物理</vt:lpstr>
      <vt:lpstr>sPHENIXの偏極p+A衝突の物理</vt:lpstr>
      <vt:lpstr>sPHENIXバレル検出器</vt:lpstr>
      <vt:lpstr>前方検出器（2015-16）</vt:lpstr>
      <vt:lpstr>sPHENIX 前方検出器</vt:lpstr>
      <vt:lpstr>eRHIC</vt:lpstr>
      <vt:lpstr>eRHICの偏極e+p衝突の物理</vt:lpstr>
      <vt:lpstr>eRHICの偏極e+p衝突の物理</vt:lpstr>
      <vt:lpstr>eRHICの偏極e+p衝突の物理</vt:lpstr>
      <vt:lpstr>eRHICの偏極e+p衝突の物理</vt:lpstr>
      <vt:lpstr>eRHICのe+A衝突の物理</vt:lpstr>
      <vt:lpstr>ePHENIX実験</vt:lpstr>
      <vt:lpstr>まとめ</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RHIC-PHENIX実験の 検出器高度化計画</dc:title>
  <dc:creator>goto</dc:creator>
  <cp:lastModifiedBy>goto</cp:lastModifiedBy>
  <cp:revision>144</cp:revision>
  <cp:lastPrinted>2013-09-18T06:55:05Z</cp:lastPrinted>
  <dcterms:created xsi:type="dcterms:W3CDTF">2013-09-13T20:26:46Z</dcterms:created>
  <dcterms:modified xsi:type="dcterms:W3CDTF">2014-02-04T08:36:57Z</dcterms:modified>
</cp:coreProperties>
</file>