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5" r:id="rId16"/>
    <p:sldId id="276" r:id="rId17"/>
    <p:sldId id="277" r:id="rId18"/>
    <p:sldId id="278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1872208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Shell-model calculations for the </a:t>
            </a:r>
            <a:r>
              <a:rPr kumimoji="1" lang="en-US" altLang="ja-JP" sz="4000" dirty="0" err="1" smtClean="0"/>
              <a:t>IoI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4000" dirty="0" smtClean="0"/>
              <a:t>—a review from a personal point of view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568952" cy="1705744"/>
          </a:xfrm>
        </p:spPr>
        <p:txBody>
          <a:bodyPr/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Yutaka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Utsuno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en-US" altLang="ja-JP" sz="2400" i="1" dirty="0" smtClean="0">
                <a:solidFill>
                  <a:schemeClr val="tx1"/>
                </a:solidFill>
              </a:rPr>
              <a:t>Advanced Science Research Center, Japan Atomi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c Energy Agency</a:t>
            </a:r>
          </a:p>
          <a:p>
            <a:r>
              <a:rPr kumimoji="1" lang="en-US" altLang="ja-JP" sz="2400" i="1" dirty="0" smtClean="0">
                <a:solidFill>
                  <a:schemeClr val="tx1"/>
                </a:solidFill>
              </a:rPr>
              <a:t>Center for Nuclear Study, University 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of Tokyo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Revival of varying shell gap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1512168"/>
          </a:xfrm>
        </p:spPr>
        <p:txBody>
          <a:bodyPr/>
          <a:lstStyle/>
          <a:p>
            <a:r>
              <a:rPr kumimoji="1" lang="en-US" altLang="ja-JP" dirty="0" smtClean="0"/>
              <a:t>Motivated by no bound oxygen isotopes with N&gt;16</a:t>
            </a:r>
          </a:p>
          <a:p>
            <a:pPr lvl="1"/>
            <a:r>
              <a:rPr lang="en-US" altLang="ja-JP" dirty="0" smtClean="0"/>
              <a:t>Dubbed a new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=16 magic number later (Ozawa et al., 2000)</a:t>
            </a:r>
          </a:p>
          <a:p>
            <a:pPr lvl="1"/>
            <a:r>
              <a:rPr lang="en-US" altLang="ja-JP" dirty="0" smtClean="0"/>
              <a:t>Sharp change of the </a:t>
            </a:r>
            <a:r>
              <a:rPr lang="en-US" altLang="ja-JP" i="1" dirty="0" smtClean="0"/>
              <a:t>d</a:t>
            </a:r>
            <a:r>
              <a:rPr lang="en-US" altLang="ja-JP" baseline="-25000" dirty="0" smtClean="0"/>
              <a:t>3/2</a:t>
            </a:r>
            <a:r>
              <a:rPr lang="en-US" altLang="ja-JP" dirty="0" smtClean="0"/>
              <a:t> orbit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222565" cy="366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987824" y="6444179"/>
            <a:ext cx="4108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Y. </a:t>
            </a:r>
            <a:r>
              <a:rPr kumimoji="1" lang="en-US" altLang="ja-JP" sz="1600" dirty="0" err="1" smtClean="0"/>
              <a:t>Utsuno</a:t>
            </a:r>
            <a:r>
              <a:rPr kumimoji="1" lang="en-US" altLang="ja-JP" sz="1600" dirty="0" smtClean="0"/>
              <a:t> et al., Phys. Rev. C 60, 054315 (1999).</a:t>
            </a:r>
            <a:endParaRPr kumimoji="1" lang="ja-JP" alt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31" y="3607793"/>
            <a:ext cx="3981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308303" y="55892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62243" y="3068960"/>
            <a:ext cx="189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Oxygen isotopes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76925" y="44613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2+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2386" y="5928930"/>
            <a:ext cx="368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high 2+ has been confirmed later.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0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on the island of inversion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Monte Carlo shell-model calculations with the SDPF-M in the full </a:t>
            </a:r>
            <a:br>
              <a:rPr lang="en-US" altLang="ja-JP" dirty="0" smtClean="0"/>
            </a:br>
            <a:r>
              <a:rPr lang="en-US" altLang="ja-JP" i="1" dirty="0" err="1" smtClean="0"/>
              <a:t>sd</a:t>
            </a:r>
            <a:r>
              <a:rPr lang="en-US" altLang="ja-JP" dirty="0" smtClean="0"/>
              <a:t> </a:t>
            </a:r>
            <a:r>
              <a:rPr lang="en-US" altLang="ja-JP" dirty="0"/>
              <a:t>+ </a:t>
            </a:r>
            <a:r>
              <a:rPr lang="en-US" altLang="ja-JP" i="1" dirty="0"/>
              <a:t>f</a:t>
            </a:r>
            <a:r>
              <a:rPr lang="en-US" altLang="ja-JP" baseline="-25000" dirty="0"/>
              <a:t>7/2</a:t>
            </a:r>
            <a:r>
              <a:rPr lang="en-US" altLang="ja-JP" dirty="0"/>
              <a:t> + </a:t>
            </a:r>
            <a:r>
              <a:rPr lang="en-US" altLang="ja-JP" i="1" dirty="0"/>
              <a:t>p</a:t>
            </a:r>
            <a:r>
              <a:rPr lang="en-US" altLang="ja-JP" baseline="-25000" dirty="0"/>
              <a:t>3/2</a:t>
            </a:r>
            <a:r>
              <a:rPr lang="en-US" altLang="ja-JP" dirty="0" smtClean="0"/>
              <a:t> space (without </a:t>
            </a:r>
            <a:r>
              <a:rPr lang="en-US" altLang="ja-JP" i="1" dirty="0" smtClean="0"/>
              <a:t>p-h</a:t>
            </a:r>
            <a:r>
              <a:rPr lang="en-US" altLang="ja-JP" dirty="0" smtClean="0"/>
              <a:t> truncation)</a:t>
            </a:r>
          </a:p>
          <a:p>
            <a:pPr lvl="1"/>
            <a:r>
              <a:rPr lang="en-US" altLang="ja-JP" dirty="0" smtClean="0"/>
              <a:t>First satisfactorily large-scale shell-model calculations</a:t>
            </a:r>
          </a:p>
          <a:p>
            <a:pPr lvl="1"/>
            <a:r>
              <a:rPr lang="en-US" altLang="ja-JP" dirty="0"/>
              <a:t>Tested by many (more than 50?) experimental </a:t>
            </a:r>
            <a:r>
              <a:rPr lang="en-US" altLang="ja-JP" dirty="0" smtClean="0"/>
              <a:t>papers</a:t>
            </a:r>
          </a:p>
          <a:p>
            <a:pPr lvl="1"/>
            <a:r>
              <a:rPr kumimoji="1" lang="en-US" altLang="ja-JP" dirty="0" smtClean="0"/>
              <a:t>The quality of the MCSM calculation is recently confirmed with the exact </a:t>
            </a:r>
            <a:r>
              <a:rPr kumimoji="1" lang="en-US" altLang="ja-JP" dirty="0" err="1" smtClean="0"/>
              <a:t>diagonalization</a:t>
            </a:r>
            <a:r>
              <a:rPr kumimoji="1" lang="en-US" altLang="ja-JP" dirty="0" smtClean="0"/>
              <a:t> (Up to ~10</a:t>
            </a:r>
            <a:r>
              <a:rPr kumimoji="1" lang="en-US" altLang="ja-JP" baseline="30000" dirty="0" smtClean="0"/>
              <a:t>9</a:t>
            </a:r>
            <a:r>
              <a:rPr kumimoji="1" lang="en-US" altLang="ja-JP" dirty="0" smtClean="0"/>
              <a:t> dimension).</a:t>
            </a:r>
          </a:p>
          <a:p>
            <a:pPr lvl="2"/>
            <a:r>
              <a:rPr kumimoji="1" lang="en-US" altLang="ja-JP" dirty="0" smtClean="0"/>
              <a:t> accuracy of relative energy: ~0.1 MeV for band members, ~0.3 MeV for others</a:t>
            </a:r>
          </a:p>
          <a:p>
            <a:r>
              <a:rPr kumimoji="1" lang="en-US" altLang="ja-JP" dirty="0" smtClean="0"/>
              <a:t>Upward shift of </a:t>
            </a:r>
            <a:r>
              <a:rPr kumimoji="1" lang="en-US" altLang="ja-JP" i="1" dirty="0" smtClean="0"/>
              <a:t>d</a:t>
            </a:r>
            <a:r>
              <a:rPr kumimoji="1" lang="en-US" altLang="ja-JP" baseline="-25000" dirty="0" smtClean="0"/>
              <a:t>3/2</a:t>
            </a:r>
            <a:r>
              <a:rPr kumimoji="1" lang="en-US" altLang="ja-JP" dirty="0" smtClean="0"/>
              <a:t> = reduction of the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=20 gap for lower </a:t>
            </a:r>
            <a:r>
              <a:rPr kumimoji="1" lang="en-US" altLang="ja-JP" i="1" dirty="0" smtClean="0"/>
              <a:t>Z</a:t>
            </a:r>
            <a:br>
              <a:rPr kumimoji="1" lang="en-US" altLang="ja-JP" i="1" dirty="0" smtClean="0"/>
            </a:b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Enlarges the island</a:t>
            </a:r>
          </a:p>
          <a:p>
            <a:pPr lvl="1"/>
            <a:r>
              <a:rPr lang="en-US" altLang="ja-JP" dirty="0" smtClean="0"/>
              <a:t>Southern boundary (lower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): gain of binding energy in fluorine isotopes</a:t>
            </a:r>
          </a:p>
          <a:p>
            <a:pPr lvl="1"/>
            <a:r>
              <a:rPr kumimoji="1" lang="en-US" altLang="ja-JP" dirty="0" smtClean="0"/>
              <a:t>Western boundary (lower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)</a:t>
            </a:r>
            <a:r>
              <a:rPr lang="en-US" altLang="ja-JP" dirty="0" smtClean="0"/>
              <a:t>: Onset of intruder for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&lt;20</a:t>
            </a:r>
          </a:p>
          <a:p>
            <a:pPr lvl="1"/>
            <a:r>
              <a:rPr kumimoji="1" lang="en-US" altLang="ja-JP" dirty="0" smtClean="0"/>
              <a:t>Northern and eastern boundary: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3969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Onset of intruder state probed from moments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65394"/>
            <a:ext cx="5040560" cy="247963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Clear evidence for the intruder dominance in </a:t>
            </a:r>
            <a:r>
              <a:rPr kumimoji="1" lang="en-US" altLang="ja-JP" baseline="30000" dirty="0" smtClean="0"/>
              <a:t>30</a:t>
            </a:r>
            <a:r>
              <a:rPr kumimoji="1" lang="en-US" altLang="ja-JP" dirty="0" smtClean="0"/>
              <a:t>Na</a:t>
            </a:r>
            <a:endParaRPr lang="en-US" altLang="ja-JP" dirty="0" smtClean="0"/>
          </a:p>
          <a:p>
            <a:r>
              <a:rPr kumimoji="1" lang="en-US" altLang="ja-JP" dirty="0" smtClean="0"/>
              <a:t>With MCSM calculations, many nuclei in the island (Ne, Na, Mg) </a:t>
            </a:r>
            <a:r>
              <a:rPr lang="en-US" altLang="ja-JP" dirty="0" smtClean="0"/>
              <a:t>are well deformed.</a:t>
            </a:r>
            <a:endParaRPr kumimoji="1"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231365" cy="53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654804" y="980728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Na isotopes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283"/>
            <a:ext cx="5227290" cy="21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7584" y="6329038"/>
            <a:ext cx="4108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Y. </a:t>
            </a:r>
            <a:r>
              <a:rPr kumimoji="1" lang="en-US" altLang="ja-JP" sz="1600" dirty="0" err="1" smtClean="0"/>
              <a:t>Utsuno</a:t>
            </a:r>
            <a:r>
              <a:rPr kumimoji="1" lang="en-US" altLang="ja-JP" sz="1600" dirty="0" smtClean="0"/>
              <a:t> et al., Phys. Rev. C </a:t>
            </a:r>
            <a:r>
              <a:rPr lang="en-US" altLang="ja-JP" sz="1600" dirty="0"/>
              <a:t>70, 044307 (2004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171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err="1"/>
              <a:t>s</a:t>
            </a:r>
            <a:r>
              <a:rPr lang="en-US" altLang="ja-JP" i="1" dirty="0" err="1" smtClean="0"/>
              <a:t>d</a:t>
            </a:r>
            <a:r>
              <a:rPr lang="en-US" altLang="ja-JP" dirty="0" smtClean="0"/>
              <a:t> + </a:t>
            </a:r>
            <a:r>
              <a:rPr lang="en-US" altLang="ja-JP" i="1" dirty="0" smtClean="0"/>
              <a:t>pf</a:t>
            </a:r>
            <a:r>
              <a:rPr lang="en-US" altLang="ja-JP" dirty="0" smtClean="0"/>
              <a:t> calculation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6336704" cy="2736304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Caurier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Nowacki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Poves</a:t>
            </a:r>
            <a:r>
              <a:rPr kumimoji="1" lang="en-US" altLang="ja-JP" dirty="0" smtClean="0"/>
              <a:t> (2013)</a:t>
            </a:r>
          </a:p>
          <a:p>
            <a:pPr lvl="1"/>
            <a:r>
              <a:rPr lang="en-US" altLang="ja-JP" dirty="0" smtClean="0"/>
              <a:t>Called SDPF-U-MIX, based on SDPF-U for </a:t>
            </a:r>
            <a:r>
              <a:rPr lang="en-US" altLang="ja-JP" dirty="0"/>
              <a:t>0</a:t>
            </a:r>
            <a:r>
              <a:rPr lang="en-US" altLang="ja-JP" i="1" dirty="0"/>
              <a:t>ħ</a:t>
            </a:r>
            <a:r>
              <a:rPr lang="el-GR" altLang="ja-JP" i="1" dirty="0" smtClean="0"/>
              <a:t>ω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calc.</a:t>
            </a:r>
          </a:p>
          <a:p>
            <a:pPr lvl="1"/>
            <a:r>
              <a:rPr lang="en-US" altLang="ja-JP" dirty="0" smtClean="0"/>
              <a:t>SDPF-U: many free parameters (see right)</a:t>
            </a:r>
          </a:p>
          <a:p>
            <a:pPr lvl="1"/>
            <a:r>
              <a:rPr lang="en-US" altLang="ja-JP" dirty="0" smtClean="0"/>
              <a:t>Dimensions of </a:t>
            </a:r>
            <a:r>
              <a:rPr lang="en-US" altLang="ja-JP" i="1" dirty="0" smtClean="0"/>
              <a:t>O</a:t>
            </a:r>
            <a:r>
              <a:rPr lang="en-US" altLang="ja-JP" dirty="0" smtClean="0"/>
              <a:t>(10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); truncation must be included.</a:t>
            </a:r>
          </a:p>
          <a:p>
            <a:pPr lvl="1"/>
            <a:r>
              <a:rPr kumimoji="1" lang="en-US" altLang="ja-JP" dirty="0" smtClean="0"/>
              <a:t>Details are unclear, but its ESPE seems similar to that of SDPF-M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58311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7"/>
            <a:ext cx="2312638" cy="580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causes the “inversion”?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Based on shell-model results: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=10-12 favors </a:t>
            </a:r>
            <a:r>
              <a:rPr kumimoji="1" lang="en-US" altLang="ja-JP" dirty="0" err="1" smtClean="0"/>
              <a:t>prolate</a:t>
            </a:r>
            <a:r>
              <a:rPr kumimoji="1" lang="en-US" altLang="ja-JP" dirty="0" smtClean="0"/>
              <a:t> deformation.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Shell structure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ja-JP" dirty="0" smtClean="0"/>
              <a:t>Reduction of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=20 gap</a:t>
            </a:r>
          </a:p>
          <a:p>
            <a:pPr marL="1257300" lvl="2" indent="-457200"/>
            <a:r>
              <a:rPr lang="en-US" altLang="ja-JP" dirty="0" smtClean="0"/>
              <a:t>Direct impact on </a:t>
            </a:r>
            <a:r>
              <a:rPr lang="en-US" altLang="ja-JP" dirty="0"/>
              <a:t>0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dirty="0"/>
              <a:t> </a:t>
            </a:r>
            <a:r>
              <a:rPr lang="en-US" altLang="ja-JP" dirty="0" smtClean="0"/>
              <a:t>vs. </a:t>
            </a:r>
            <a:r>
              <a:rPr lang="en-US" altLang="ja-JP" dirty="0"/>
              <a:t>2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857250" lvl="1" indent="-457200">
              <a:buFont typeface="+mj-lt"/>
              <a:buAutoNum type="arabicPeriod"/>
            </a:pPr>
            <a:r>
              <a:rPr kumimoji="1" lang="en-US" altLang="ja-JP" dirty="0" smtClean="0"/>
              <a:t>Near degeneracy of </a:t>
            </a:r>
            <a:r>
              <a:rPr kumimoji="1" lang="en-US" altLang="ja-JP" i="1" dirty="0" smtClean="0"/>
              <a:t>f</a:t>
            </a:r>
            <a:r>
              <a:rPr kumimoji="1" lang="en-US" altLang="ja-JP" baseline="-25000" dirty="0" smtClean="0"/>
              <a:t>7/2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/>
              <a:t>p</a:t>
            </a:r>
            <a:r>
              <a:rPr kumimoji="1" lang="en-US" altLang="ja-JP" baseline="-25000" dirty="0" smtClean="0"/>
              <a:t>3/2</a:t>
            </a:r>
            <a:r>
              <a:rPr kumimoji="1" lang="en-US" altLang="ja-JP" dirty="0" smtClean="0"/>
              <a:t> </a:t>
            </a:r>
            <a:endParaRPr kumimoji="1" lang="en-US" altLang="ja-JP" baseline="-25000" dirty="0" smtClean="0"/>
          </a:p>
          <a:p>
            <a:pPr marL="1257300" lvl="2" indent="-457200"/>
            <a:r>
              <a:rPr lang="en-US" altLang="ja-JP" dirty="0" smtClean="0"/>
              <a:t>Enhances </a:t>
            </a:r>
            <a:r>
              <a:rPr lang="en-US" altLang="ja-JP" dirty="0" err="1" smtClean="0"/>
              <a:t>quadrupole</a:t>
            </a:r>
            <a:r>
              <a:rPr lang="en-US" altLang="ja-JP" dirty="0" smtClean="0"/>
              <a:t> collectivity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7020272" y="2276872"/>
            <a:ext cx="15121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7020272" y="2397438"/>
            <a:ext cx="15121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7064485" y="3068960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064485" y="3933056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439345" y="198884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/>
              <a:t>p</a:t>
            </a:r>
            <a:r>
              <a:rPr lang="en-US" altLang="ja-JP" sz="2000" baseline="-25000" dirty="0" smtClean="0"/>
              <a:t>3/2</a:t>
            </a:r>
            <a:endParaRPr lang="en-US" altLang="ja-JP" sz="20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90614" y="227687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/>
              <a:t>f</a:t>
            </a:r>
            <a:r>
              <a:rPr lang="en-US" altLang="ja-JP" sz="2000" baseline="-25000" dirty="0" smtClean="0"/>
              <a:t>7/2</a:t>
            </a:r>
            <a:endParaRPr lang="en-US" altLang="ja-JP" sz="20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712" y="286890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/>
              <a:t>d</a:t>
            </a:r>
            <a:r>
              <a:rPr lang="en-US" altLang="ja-JP" sz="2000" baseline="-25000" dirty="0" smtClean="0"/>
              <a:t>3/2</a:t>
            </a:r>
            <a:endParaRPr lang="en-US" altLang="ja-JP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7372" y="3733001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/>
              <a:t>s</a:t>
            </a:r>
            <a:r>
              <a:rPr lang="en-US" altLang="ja-JP" sz="2000" baseline="-25000" dirty="0" smtClean="0"/>
              <a:t>1/2</a:t>
            </a:r>
            <a:endParaRPr lang="en-US" altLang="ja-JP" sz="20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68541" y="333289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16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68541" y="25649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20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27" y="4751566"/>
            <a:ext cx="469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i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ntensive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extensive</a:t>
            </a:r>
            <a:r>
              <a:rPr kumimoji="1" lang="en-US" altLang="ja-JP" sz="2800" dirty="0" smtClean="0"/>
              <a:t> studies</a:t>
            </a:r>
            <a:endParaRPr kumimoji="1" lang="ja-JP" altLang="en-US" sz="2800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2267744" y="5274786"/>
            <a:ext cx="504056" cy="45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3528" y="5877272"/>
            <a:ext cx="306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to determine </a:t>
            </a:r>
            <a:r>
              <a:rPr lang="en-US" altLang="ja-JP" sz="2000" dirty="0" smtClean="0">
                <a:solidFill>
                  <a:srgbClr val="0070C0"/>
                </a:solidFill>
              </a:rPr>
              <a:t>local</a:t>
            </a:r>
            <a:r>
              <a:rPr lang="en-US" altLang="ja-JP" sz="2000" dirty="0" smtClean="0"/>
              <a:t> behavior</a:t>
            </a:r>
            <a:endParaRPr kumimoji="1" lang="ja-JP" altLang="en-US" sz="20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788024" y="5238782"/>
            <a:ext cx="504056" cy="530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355976" y="5881603"/>
            <a:ext cx="321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o determine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global</a:t>
            </a:r>
            <a:r>
              <a:rPr kumimoji="1" lang="en-US" altLang="ja-JP" sz="2000" dirty="0" smtClean="0"/>
              <a:t> behavior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6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Shell evolution: a global property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After some studies, we have reached a comprehensive picture named the monopole-based universal interaction (</a:t>
            </a:r>
            <a:r>
              <a:rPr lang="en-US" altLang="ja-JP" i="1" dirty="0" smtClean="0"/>
              <a:t>V</a:t>
            </a:r>
            <a:r>
              <a:rPr lang="en-US" altLang="ja-JP" baseline="-25000" dirty="0" smtClean="0"/>
              <a:t>MU</a:t>
            </a:r>
            <a:r>
              <a:rPr lang="en-US" altLang="ja-JP" dirty="0" smtClean="0"/>
              <a:t>) for describing the evolution of shell structure due to the effective interaction.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5" y="3284985"/>
            <a:ext cx="6750496" cy="31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99792" y="6408967"/>
            <a:ext cx="4405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Otsuka et al., Phys. Rev. </a:t>
            </a:r>
            <a:r>
              <a:rPr kumimoji="1" lang="en-US" altLang="ja-JP" sz="1600" dirty="0" err="1" smtClean="0"/>
              <a:t>Lett</a:t>
            </a:r>
            <a:r>
              <a:rPr kumimoji="1" lang="en-US" altLang="ja-JP" sz="1600" dirty="0" smtClean="0"/>
              <a:t>. </a:t>
            </a:r>
            <a:r>
              <a:rPr lang="en-US" altLang="ja-JP" sz="1600" dirty="0"/>
              <a:t>104, 012501 (2010)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640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properties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7047" y="5517232"/>
            <a:ext cx="402996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spin dependence → responsible for </a:t>
            </a:r>
            <a:r>
              <a:rPr lang="en-US" altLang="ja-JP" i="1" dirty="0" err="1" smtClean="0"/>
              <a:t>l∙s</a:t>
            </a:r>
            <a:r>
              <a:rPr lang="en-US" altLang="ja-JP" dirty="0" smtClean="0"/>
              <a:t> term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85750" y="1113779"/>
            <a:ext cx="4071938" cy="421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2571750" y="2113904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36575" y="3753792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6575" y="2755254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36575" y="4826942"/>
            <a:ext cx="1500188" cy="158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矢印 9"/>
          <p:cNvSpPr/>
          <p:nvPr/>
        </p:nvSpPr>
        <p:spPr>
          <a:xfrm>
            <a:off x="1179513" y="2828279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1108075" y="4471342"/>
            <a:ext cx="357188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475656" y="2785417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0d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475656" y="4399904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0d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751138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036888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テキスト ボックス 18"/>
          <p:cNvSpPr txBox="1">
            <a:spLocks noChangeArrowheads="1"/>
          </p:cNvSpPr>
          <p:nvPr/>
        </p:nvSpPr>
        <p:spPr bwMode="auto">
          <a:xfrm>
            <a:off x="1108075" y="3328342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7" name="テキスト ボックス 19"/>
          <p:cNvSpPr txBox="1">
            <a:spLocks noChangeArrowheads="1"/>
          </p:cNvSpPr>
          <p:nvPr/>
        </p:nvSpPr>
        <p:spPr bwMode="auto">
          <a:xfrm>
            <a:off x="1108075" y="3899842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1547664" y="3328342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" name="Freeform 30"/>
          <p:cNvSpPr/>
          <p:nvPr/>
        </p:nvSpPr>
        <p:spPr>
          <a:xfrm>
            <a:off x="1965325" y="2113904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Freeform 31"/>
          <p:cNvSpPr/>
          <p:nvPr/>
        </p:nvSpPr>
        <p:spPr>
          <a:xfrm>
            <a:off x="1965325" y="2113904"/>
            <a:ext cx="747713" cy="2281238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テキスト ボックス 13"/>
          <p:cNvSpPr txBox="1">
            <a:spLocks noChangeArrowheads="1"/>
          </p:cNvSpPr>
          <p:nvPr/>
        </p:nvSpPr>
        <p:spPr bwMode="auto">
          <a:xfrm>
            <a:off x="2679700" y="1613842"/>
            <a:ext cx="6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0f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テキスト ボックス 23"/>
          <p:cNvSpPr txBox="1">
            <a:spLocks noChangeArrowheads="1"/>
          </p:cNvSpPr>
          <p:nvPr/>
        </p:nvSpPr>
        <p:spPr bwMode="auto">
          <a:xfrm>
            <a:off x="1392229" y="1185217"/>
            <a:ext cx="196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751263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7000875" y="2113904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965700" y="3255317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965700" y="3753792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965700" y="2755254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000625" y="4685654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矢印 28"/>
          <p:cNvSpPr/>
          <p:nvPr/>
        </p:nvSpPr>
        <p:spPr>
          <a:xfrm>
            <a:off x="5608638" y="2828279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テキスト ボックス 59"/>
          <p:cNvSpPr txBox="1">
            <a:spLocks noChangeArrowheads="1"/>
          </p:cNvSpPr>
          <p:nvPr/>
        </p:nvSpPr>
        <p:spPr bwMode="auto">
          <a:xfrm>
            <a:off x="5940152" y="2785417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0d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テキスト ボックス 60"/>
          <p:cNvSpPr txBox="1">
            <a:spLocks noChangeArrowheads="1"/>
          </p:cNvSpPr>
          <p:nvPr/>
        </p:nvSpPr>
        <p:spPr bwMode="auto">
          <a:xfrm>
            <a:off x="5888994" y="4714229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0d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7180263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466013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4" name="テキスト ボックス 18"/>
          <p:cNvSpPr txBox="1">
            <a:spLocks noChangeArrowheads="1"/>
          </p:cNvSpPr>
          <p:nvPr/>
        </p:nvSpPr>
        <p:spPr bwMode="auto">
          <a:xfrm>
            <a:off x="5537200" y="3328342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5" name="テキスト ボックス 19"/>
          <p:cNvSpPr txBox="1">
            <a:spLocks noChangeArrowheads="1"/>
          </p:cNvSpPr>
          <p:nvPr/>
        </p:nvSpPr>
        <p:spPr bwMode="auto">
          <a:xfrm>
            <a:off x="5572125" y="4114154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5940152" y="3328342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" name="Freeform 30"/>
          <p:cNvSpPr/>
          <p:nvPr/>
        </p:nvSpPr>
        <p:spPr>
          <a:xfrm>
            <a:off x="6394450" y="2113904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Freeform 31"/>
          <p:cNvSpPr/>
          <p:nvPr/>
        </p:nvSpPr>
        <p:spPr>
          <a:xfrm>
            <a:off x="6429375" y="2113904"/>
            <a:ext cx="712788" cy="3071813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テキスト ボックス 13"/>
          <p:cNvSpPr txBox="1">
            <a:spLocks noChangeArrowheads="1"/>
          </p:cNvSpPr>
          <p:nvPr/>
        </p:nvSpPr>
        <p:spPr bwMode="auto">
          <a:xfrm>
            <a:off x="7108825" y="1613842"/>
            <a:ext cx="6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0f</a:t>
            </a:r>
            <a:r>
              <a:rPr lang="en-US" altLang="ja-JP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" name="テキスト ボックス 69"/>
          <p:cNvSpPr txBox="1">
            <a:spLocks noChangeArrowheads="1"/>
          </p:cNvSpPr>
          <p:nvPr/>
        </p:nvSpPr>
        <p:spPr bwMode="auto">
          <a:xfrm>
            <a:off x="5824560" y="1185217"/>
            <a:ext cx="2033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central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8180388" y="204246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4714875" y="1113779"/>
            <a:ext cx="4071938" cy="421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上下矢印 42"/>
          <p:cNvSpPr/>
          <p:nvPr/>
        </p:nvSpPr>
        <p:spPr>
          <a:xfrm>
            <a:off x="2714625" y="3328342"/>
            <a:ext cx="214313" cy="10715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73"/>
          <p:cNvSpPr txBox="1">
            <a:spLocks noChangeArrowheads="1"/>
          </p:cNvSpPr>
          <p:nvPr/>
        </p:nvSpPr>
        <p:spPr bwMode="auto">
          <a:xfrm>
            <a:off x="2857500" y="3614092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</a:rPr>
              <a:t>narrowing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5643563" y="4765029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上下矢印 45"/>
          <p:cNvSpPr/>
          <p:nvPr/>
        </p:nvSpPr>
        <p:spPr>
          <a:xfrm>
            <a:off x="7215188" y="3256904"/>
            <a:ext cx="214312" cy="192881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76"/>
          <p:cNvSpPr txBox="1">
            <a:spLocks noChangeArrowheads="1"/>
          </p:cNvSpPr>
          <p:nvPr/>
        </p:nvSpPr>
        <p:spPr bwMode="auto">
          <a:xfrm>
            <a:off x="7389813" y="3756967"/>
            <a:ext cx="125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FF0000"/>
                </a:solidFill>
              </a:rPr>
              <a:t>nearly</a:t>
            </a:r>
          </a:p>
          <a:p>
            <a:pPr algn="ctr"/>
            <a:r>
              <a:rPr lang="en-US" altLang="ja-JP" sz="2000" b="1">
                <a:solidFill>
                  <a:srgbClr val="FF0000"/>
                </a:solidFill>
              </a:rPr>
              <a:t>constant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48" name="上下矢印 47"/>
          <p:cNvSpPr/>
          <p:nvPr/>
        </p:nvSpPr>
        <p:spPr>
          <a:xfrm>
            <a:off x="6929438" y="2756842"/>
            <a:ext cx="214312" cy="192881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上下矢印 48"/>
          <p:cNvSpPr/>
          <p:nvPr/>
        </p:nvSpPr>
        <p:spPr>
          <a:xfrm>
            <a:off x="2428875" y="2828279"/>
            <a:ext cx="214313" cy="1928813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" name="Freeform 30"/>
          <p:cNvSpPr/>
          <p:nvPr/>
        </p:nvSpPr>
        <p:spPr>
          <a:xfrm>
            <a:off x="6429375" y="2113904"/>
            <a:ext cx="642938" cy="1643063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下矢印 50"/>
          <p:cNvSpPr/>
          <p:nvPr/>
        </p:nvSpPr>
        <p:spPr>
          <a:xfrm>
            <a:off x="5643563" y="3712577"/>
            <a:ext cx="285750" cy="142865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5000625" y="5185717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00063" y="3256904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00063" y="4399904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コンテンツ プレースホルダー 2"/>
          <p:cNvSpPr txBox="1">
            <a:spLocks/>
          </p:cNvSpPr>
          <p:nvPr/>
        </p:nvSpPr>
        <p:spPr>
          <a:xfrm>
            <a:off x="4790504" y="5517232"/>
            <a:ext cx="402996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node dependence → responsible for </a:t>
            </a:r>
            <a:r>
              <a:rPr lang="en-US" altLang="ja-JP" i="1" dirty="0" smtClean="0"/>
              <a:t>l</a:t>
            </a:r>
            <a:r>
              <a:rPr lang="en-US" altLang="ja-JP" baseline="30000" dirty="0" smtClean="0"/>
              <a:t>2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1293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Foundation of </a:t>
            </a:r>
            <a:r>
              <a:rPr kumimoji="1" lang="en-US" altLang="ja-JP" i="1" dirty="0" smtClean="0"/>
              <a:t>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: empirical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5358036"/>
            <a:ext cx="8712968" cy="145534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Tensor-subtracted monopole interaction</a:t>
            </a:r>
          </a:p>
          <a:p>
            <a:pPr lvl="1"/>
            <a:r>
              <a:rPr kumimoji="1" lang="en-US" altLang="ja-JP" dirty="0" smtClean="0"/>
              <a:t>Strong and almost constant for the same node</a:t>
            </a:r>
          </a:p>
          <a:p>
            <a:pPr lvl="1"/>
            <a:r>
              <a:rPr lang="en-US" altLang="ja-JP" dirty="0" smtClean="0"/>
              <a:t>Weaker and almost constant for different nodes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6" y="1052736"/>
            <a:ext cx="76485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Foundation of </a:t>
            </a:r>
            <a:r>
              <a:rPr kumimoji="1" lang="en-US" altLang="ja-JP" i="1" dirty="0" smtClean="0"/>
              <a:t>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: microscopic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3" y="1052736"/>
            <a:ext cx="4660362" cy="5688632"/>
          </a:xfrm>
        </p:spPr>
        <p:txBody>
          <a:bodyPr/>
          <a:lstStyle/>
          <a:p>
            <a:r>
              <a:rPr lang="en-US" altLang="ja-JP" dirty="0" smtClean="0"/>
              <a:t>“Renormalization persistency”: </a:t>
            </a:r>
            <a:r>
              <a:rPr lang="en-US" altLang="ja-JP" dirty="0"/>
              <a:t>s</a:t>
            </a:r>
            <a:r>
              <a:rPr kumimoji="1" lang="en-US" altLang="ja-JP" dirty="0" smtClean="0"/>
              <a:t>trength </a:t>
            </a:r>
            <a:r>
              <a:rPr lang="en-US" altLang="ja-JP" dirty="0" smtClean="0"/>
              <a:t>of the </a:t>
            </a:r>
            <a:r>
              <a:rPr lang="en-US" altLang="ja-JP" dirty="0" smtClean="0">
                <a:solidFill>
                  <a:srgbClr val="0070C0"/>
                </a:solidFill>
              </a:rPr>
              <a:t>bare</a:t>
            </a:r>
            <a:r>
              <a:rPr lang="en-US" altLang="ja-JP" dirty="0" smtClean="0"/>
              <a:t> tensor force ≈ strength of the </a:t>
            </a:r>
            <a:r>
              <a:rPr lang="en-US" altLang="ja-JP" dirty="0" smtClean="0">
                <a:solidFill>
                  <a:srgbClr val="FF0000"/>
                </a:solidFill>
              </a:rPr>
              <a:t>effective</a:t>
            </a:r>
            <a:r>
              <a:rPr lang="en-US" altLang="ja-JP" dirty="0" smtClean="0"/>
              <a:t> tensor force</a:t>
            </a:r>
          </a:p>
          <a:p>
            <a:r>
              <a:rPr lang="en-US" altLang="ja-JP" dirty="0" smtClean="0"/>
              <a:t>Central force: strongly renormalized, phenomenological</a:t>
            </a:r>
          </a:p>
          <a:p>
            <a:pPr lvl="1"/>
            <a:r>
              <a:rPr kumimoji="1" lang="en-US" altLang="ja-JP" dirty="0" smtClean="0"/>
              <a:t>Its strength </a:t>
            </a:r>
            <a:r>
              <a:rPr lang="en-US" altLang="ja-JP" dirty="0" smtClean="0"/>
              <a:t>can be determined by using a reference interaction (c.f., GXPF1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err="1" smtClean="0">
                <a:sym typeface="Wingdings" panose="05000000000000000000" pitchFamily="2" charset="2"/>
              </a:rPr>
              <a:t>sd</a:t>
            </a:r>
            <a:r>
              <a:rPr lang="en-US" altLang="ja-JP" dirty="0" smtClean="0">
                <a:sym typeface="Wingdings" panose="05000000000000000000" pitchFamily="2" charset="2"/>
              </a:rPr>
              <a:t>-pf shell interaction)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65" y="1052736"/>
            <a:ext cx="4252161" cy="49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1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Shell evolution in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=20 region with </a:t>
            </a:r>
            <a:r>
              <a:rPr lang="en-US" altLang="ja-JP" i="1" dirty="0" smtClean="0"/>
              <a:t>V</a:t>
            </a:r>
            <a:r>
              <a:rPr lang="en-US" altLang="ja-JP" baseline="-25000" dirty="0" smtClean="0"/>
              <a:t>MU</a:t>
            </a:r>
            <a:endParaRPr kumimoji="1" lang="ja-JP" altLang="en-US" baseline="-250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55544"/>
              </p:ext>
            </p:extLst>
          </p:nvPr>
        </p:nvGraphicFramePr>
        <p:xfrm>
          <a:off x="1763688" y="4941168"/>
          <a:ext cx="581594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944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244827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l-GR" altLang="ja-JP" sz="1600" dirty="0" smtClean="0"/>
                        <a:t>π</a:t>
                      </a:r>
                      <a:r>
                        <a:rPr kumimoji="1" lang="en-US" altLang="ja-JP" sz="1600" dirty="0" smtClean="0"/>
                        <a:t>0d5/2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π</a:t>
                      </a:r>
                      <a:r>
                        <a:rPr kumimoji="1" lang="en-US" altLang="ja-JP" sz="1600" dirty="0" smtClean="0"/>
                        <a:t>1s1/2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l-GR" altLang="ja-JP" sz="1600" dirty="0" smtClean="0"/>
                        <a:t>π</a:t>
                      </a:r>
                      <a:r>
                        <a:rPr kumimoji="1" lang="en-US" altLang="ja-JP" sz="1600" dirty="0" smtClean="0"/>
                        <a:t>0d3/2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central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tensor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central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tensor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central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tensor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kumimoji="1" lang="el-GR" altLang="ja-JP" sz="1600" dirty="0" smtClean="0"/>
                        <a:t>ν</a:t>
                      </a:r>
                      <a:r>
                        <a:rPr kumimoji="1" lang="en-US" altLang="ja-JP" sz="1600" dirty="0" smtClean="0"/>
                        <a:t>0d3/2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0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↑</a:t>
                      </a:r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1600" dirty="0" smtClean="0"/>
                        <a:t>ν</a:t>
                      </a:r>
                      <a:r>
                        <a:rPr kumimoji="1" lang="en-US" altLang="ja-JP" sz="1600" dirty="0" smtClean="0"/>
                        <a:t>0f7/2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↑</a:t>
                      </a:r>
                      <a:endParaRPr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0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kumimoji="1" lang="el-GR" altLang="ja-JP" sz="1600" dirty="0" smtClean="0"/>
                        <a:t>ν</a:t>
                      </a:r>
                      <a:r>
                        <a:rPr kumimoji="1" lang="en-US" altLang="ja-JP" sz="1600" dirty="0" smtClean="0"/>
                        <a:t>1p3/2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↑</a:t>
                      </a:r>
                      <a:endParaRPr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  <a:endParaRPr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↓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209312" cy="390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92158" y="981041"/>
            <a:ext cx="437233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Narrowing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=20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Near degeneracy of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 and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3/2</a:t>
            </a:r>
          </a:p>
          <a:p>
            <a:pPr marL="857250" lvl="1" indent="-457200"/>
            <a:r>
              <a:rPr lang="en-US" altLang="ja-JP" dirty="0" smtClean="0"/>
              <a:t>Occurs even in </a:t>
            </a:r>
            <a:r>
              <a:rPr lang="en-US" altLang="ja-JP" baseline="30000" dirty="0" smtClean="0"/>
              <a:t>36</a:t>
            </a:r>
            <a:r>
              <a:rPr lang="en-US" altLang="ja-JP" dirty="0" smtClean="0"/>
              <a:t>S with a modest </a:t>
            </a:r>
            <a:r>
              <a:rPr lang="en-US" altLang="ja-JP" i="1" dirty="0" smtClean="0"/>
              <a:t>S</a:t>
            </a:r>
            <a:r>
              <a:rPr lang="en-US" altLang="ja-JP" baseline="-25000" dirty="0" smtClean="0"/>
              <a:t>n</a:t>
            </a:r>
            <a:endParaRPr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8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Brief history of shell-model studies for </a:t>
            </a:r>
            <a:r>
              <a:rPr lang="en-US" altLang="ja-JP" dirty="0" err="1" smtClean="0"/>
              <a:t>IoI</a:t>
            </a:r>
            <a:endParaRPr lang="en-US" altLang="ja-JP" dirty="0" smtClean="0"/>
          </a:p>
          <a:p>
            <a:r>
              <a:rPr kumimoji="1" lang="en-US" altLang="ja-JP" dirty="0" smtClean="0"/>
              <a:t>Current understanding of shell evolution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50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Single-particle properties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6021288"/>
            <a:ext cx="4320480" cy="72008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57688" cy="51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344"/>
            <a:ext cx="4176464" cy="33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1640" y="4653136"/>
            <a:ext cx="3920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N. Imai et al., Phys. Rev. C </a:t>
            </a:r>
            <a:r>
              <a:rPr lang="en-US" altLang="ja-JP" sz="1600" dirty="0"/>
              <a:t>85, 034313 (2012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08198" y="6453336"/>
            <a:ext cx="4809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G. </a:t>
            </a:r>
            <a:r>
              <a:rPr lang="en-US" altLang="ja-JP" sz="1600" dirty="0" err="1" smtClean="0"/>
              <a:t>Burgunder</a:t>
            </a:r>
            <a:r>
              <a:rPr lang="en-US" altLang="ja-JP" sz="1600" dirty="0" smtClean="0"/>
              <a:t> et al., Phys. Rev.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112</a:t>
            </a:r>
            <a:r>
              <a:rPr lang="en-US" altLang="ja-JP" sz="1600" dirty="0"/>
              <a:t>, 042502 (2014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31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</a:t>
            </a:r>
            <a:r>
              <a:rPr lang="en-US" altLang="ja-JP" dirty="0" smtClean="0"/>
              <a:t>example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4536504" cy="403244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Proton-hole states in K isotopes</a:t>
            </a:r>
          </a:p>
          <a:p>
            <a:pPr lvl="1"/>
            <a:r>
              <a:rPr lang="en-US" altLang="ja-JP" dirty="0" smtClean="0"/>
              <a:t>Nothing to do with loosely binding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Re-inversion</a:t>
            </a:r>
            <a:r>
              <a:rPr lang="en-US" altLang="ja-JP" dirty="0" smtClean="0"/>
              <a:t> of the ordering is predicted.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223" t="16696" r="18789" b="15850"/>
          <a:stretch>
            <a:fillRect/>
          </a:stretch>
        </p:blipFill>
        <p:spPr bwMode="auto">
          <a:xfrm>
            <a:off x="4860032" y="1071546"/>
            <a:ext cx="41349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441138"/>
              </p:ext>
            </p:extLst>
          </p:nvPr>
        </p:nvGraphicFramePr>
        <p:xfrm>
          <a:off x="251520" y="2152251"/>
          <a:ext cx="430394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944"/>
                <a:gridCol w="756000"/>
                <a:gridCol w="756000"/>
                <a:gridCol w="756000"/>
                <a:gridCol w="756000"/>
              </a:tblGrid>
              <a:tr h="244827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0f7/2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1p3/2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central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tensor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central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tensor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π0d3/2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↓</a:t>
                      </a:r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π1s1/2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/>
                        <a:t>0</a:t>
                      </a:r>
                      <a:endParaRPr kumimoji="1" lang="ja-JP" alt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  <a:endParaRPr lang="ja-JP" alt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π0d5/2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↑</a:t>
                      </a:r>
                      <a:endParaRPr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94322" y="6165304"/>
            <a:ext cx="4465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J. </a:t>
            </a:r>
            <a:r>
              <a:rPr kumimoji="1" lang="en-US" altLang="ja-JP" sz="1600" dirty="0" err="1" smtClean="0"/>
              <a:t>Papuga</a:t>
            </a:r>
            <a:r>
              <a:rPr kumimoji="1" lang="en-US" altLang="ja-JP" sz="1600" dirty="0" smtClean="0"/>
              <a:t> et al., Phys. Rev. </a:t>
            </a:r>
            <a:r>
              <a:rPr kumimoji="1" lang="en-US" altLang="ja-JP" sz="1600" dirty="0" err="1" smtClean="0"/>
              <a:t>Lett</a:t>
            </a:r>
            <a:r>
              <a:rPr kumimoji="1" lang="en-US" altLang="ja-JP" sz="1600" dirty="0" smtClean="0"/>
              <a:t>. </a:t>
            </a:r>
            <a:r>
              <a:rPr lang="en-US" altLang="ja-JP" sz="1600" dirty="0" smtClean="0"/>
              <a:t>110</a:t>
            </a:r>
            <a:r>
              <a:rPr lang="en-US" altLang="ja-JP" sz="1600" dirty="0"/>
              <a:t>, 172503 (</a:t>
            </a:r>
            <a:r>
              <a:rPr lang="en-US" altLang="ja-JP" sz="1600" dirty="0" smtClean="0"/>
              <a:t>2013).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5262299"/>
            <a:ext cx="4638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3/2+ ground state in </a:t>
            </a:r>
            <a:r>
              <a:rPr kumimoji="1" lang="en-US" altLang="ja-JP" sz="2400" baseline="30000" dirty="0" smtClean="0"/>
              <a:t>51</a:t>
            </a:r>
            <a:r>
              <a:rPr kumimoji="1" lang="en-US" altLang="ja-JP" sz="2400" dirty="0" smtClean="0"/>
              <a:t>K (N=32) has </a:t>
            </a:r>
          </a:p>
          <a:p>
            <a:r>
              <a:rPr kumimoji="1" lang="en-US" altLang="ja-JP" sz="2400" dirty="0" smtClean="0"/>
              <a:t>been observed recently.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16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Central-force driven shell 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1152128"/>
          </a:xfrm>
        </p:spPr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central force is a common component among any interactions, with which this effect must be seen.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7" y="3356992"/>
            <a:ext cx="435836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417570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8272" y="6453336"/>
            <a:ext cx="367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M. Grasso et al., Phys. Rev. C 76, </a:t>
            </a:r>
            <a:r>
              <a:rPr lang="en-US" altLang="ja-JP" sz="1400" dirty="0"/>
              <a:t>044319 (2007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3416" y="6453336"/>
            <a:ext cx="3685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H. </a:t>
            </a:r>
            <a:r>
              <a:rPr kumimoji="1" lang="en-US" altLang="ja-JP" sz="1400" dirty="0" err="1" smtClean="0"/>
              <a:t>Nakada</a:t>
            </a:r>
            <a:r>
              <a:rPr kumimoji="1" lang="en-US" altLang="ja-JP" sz="1400" dirty="0" smtClean="0"/>
              <a:t> et al., Phys. Rev. C </a:t>
            </a:r>
            <a:r>
              <a:rPr lang="en-US" altLang="ja-JP" sz="1400" dirty="0"/>
              <a:t>87, 067305 (2013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54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Challenges of the shell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 smtClean="0"/>
              <a:t>Diagonalizing</a:t>
            </a:r>
            <a:r>
              <a:rPr kumimoji="1" lang="en-US" altLang="ja-JP" dirty="0" smtClean="0"/>
              <a:t> a huge matrix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Effective interaction</a:t>
            </a:r>
          </a:p>
          <a:p>
            <a:pPr marL="857250" lvl="1" indent="-457200"/>
            <a:r>
              <a:rPr lang="en-US" altLang="ja-JP" dirty="0" smtClean="0"/>
              <a:t>The result is very sensitive to the interaction used, especially its monopole interaction, which characterizes the </a:t>
            </a:r>
            <a:r>
              <a:rPr lang="en-US" altLang="ja-JP" i="1" dirty="0" smtClean="0">
                <a:solidFill>
                  <a:srgbClr val="FF0000"/>
                </a:solidFill>
              </a:rPr>
              <a:t>effective single-particle energy</a:t>
            </a:r>
            <a:r>
              <a:rPr lang="en-US" altLang="ja-JP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5423"/>
            <a:ext cx="3240360" cy="26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08809" y="1595313"/>
            <a:ext cx="284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f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ull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sd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-pf-shell calculation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97" y="1893019"/>
            <a:ext cx="3559977" cy="280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5364088" y="2590782"/>
            <a:ext cx="288032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56176" y="2214302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</a:rPr>
              <a:t>urrent frontier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Breakdown of the </a:t>
            </a:r>
            <a:r>
              <a:rPr lang="en-US" altLang="ja-JP" dirty="0" err="1" smtClean="0"/>
              <a:t>sd</a:t>
            </a:r>
            <a:r>
              <a:rPr lang="en-US" altLang="ja-JP" dirty="0" smtClean="0"/>
              <a:t>-shell calculation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4680520" cy="3960440"/>
          </a:xfrm>
        </p:spPr>
        <p:txBody>
          <a:bodyPr/>
          <a:lstStyle/>
          <a:p>
            <a:r>
              <a:rPr lang="en-US" altLang="ja-JP" dirty="0" smtClean="0"/>
              <a:t>Comparison with </a:t>
            </a:r>
            <a:r>
              <a:rPr lang="en-US" altLang="ja-JP" dirty="0" err="1" smtClean="0"/>
              <a:t>sd</a:t>
            </a:r>
            <a:r>
              <a:rPr lang="en-US" altLang="ja-JP" dirty="0" smtClean="0"/>
              <a:t>-shell calc.</a:t>
            </a:r>
          </a:p>
          <a:p>
            <a:pPr lvl="1"/>
            <a:r>
              <a:rPr lang="en-US" altLang="ja-JP" dirty="0" smtClean="0"/>
              <a:t>Full </a:t>
            </a:r>
            <a:r>
              <a:rPr lang="en-US" altLang="ja-JP" dirty="0" err="1" smtClean="0"/>
              <a:t>sd</a:t>
            </a:r>
            <a:r>
              <a:rPr lang="en-US" altLang="ja-JP" dirty="0" smtClean="0"/>
              <a:t>-shell calc. was possible around the early 1980s.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61886" cy="56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6365703"/>
            <a:ext cx="5159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B.H. </a:t>
            </a:r>
            <a:r>
              <a:rPr kumimoji="1" lang="en-US" altLang="ja-JP" sz="1600" dirty="0" err="1" smtClean="0"/>
              <a:t>Wildenthal</a:t>
            </a:r>
            <a:r>
              <a:rPr kumimoji="1" lang="en-US" altLang="ja-JP" sz="1600" dirty="0" smtClean="0"/>
              <a:t> and W. Chung, Phys. Rev. C 22, 2260 (1980).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287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err="1" smtClean="0"/>
              <a:t>sd</a:t>
            </a:r>
            <a:r>
              <a:rPr lang="en-US" altLang="ja-JP" dirty="0" smtClean="0"/>
              <a:t> +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 calc.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4680520" cy="5688632"/>
          </a:xfrm>
        </p:spPr>
        <p:txBody>
          <a:bodyPr/>
          <a:lstStyle/>
          <a:p>
            <a:r>
              <a:rPr kumimoji="1" lang="en-US" altLang="ja-JP" dirty="0" smtClean="0"/>
              <a:t>The first attempt to include </a:t>
            </a:r>
            <a:r>
              <a:rPr kumimoji="1" lang="en-US" altLang="ja-JP" i="1" dirty="0" smtClean="0"/>
              <a:t>f</a:t>
            </a:r>
            <a:r>
              <a:rPr kumimoji="1" lang="en-US" altLang="ja-JP" baseline="-25000" dirty="0" smtClean="0"/>
              <a:t>7/2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4152"/>
            <a:ext cx="6840760" cy="38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87824" y="6381328"/>
            <a:ext cx="342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A. Watt et al., J. Phys. G 7, L145 (1983).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4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Effective single-particle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76296"/>
            <a:ext cx="4608512" cy="5161016"/>
          </a:xfrm>
        </p:spPr>
        <p:txBody>
          <a:bodyPr/>
          <a:lstStyle/>
          <a:p>
            <a:r>
              <a:rPr kumimoji="1" lang="en-US" altLang="ja-JP" dirty="0" smtClean="0"/>
              <a:t>As far as I know, the paper of Storm et al. is the first paper that pointed out the importance of ESPE in the context of the island of inversion.</a:t>
            </a:r>
          </a:p>
          <a:p>
            <a:endParaRPr lang="en-US" altLang="ja-JP" dirty="0"/>
          </a:p>
          <a:p>
            <a:r>
              <a:rPr lang="en-US" altLang="ja-JP" dirty="0" smtClean="0"/>
              <a:t>Inversion of single-particle energy?</a:t>
            </a:r>
          </a:p>
          <a:p>
            <a:pPr lvl="1"/>
            <a:r>
              <a:rPr kumimoji="1" lang="en-US" altLang="ja-JP" dirty="0" smtClean="0"/>
              <a:t>Probably due to limit of a narrow model space</a:t>
            </a:r>
          </a:p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6296"/>
            <a:ext cx="4239902" cy="566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5533"/>
            <a:ext cx="2664296" cy="6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568" y="6398790"/>
            <a:ext cx="375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M.H. Storm et al., J. Phys. </a:t>
            </a:r>
            <a:r>
              <a:rPr lang="en-US" altLang="ja-JP" sz="1600" dirty="0" smtClean="0"/>
              <a:t>G 9, L165 (1983).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29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Shell-model calculations including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3/2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i="1" dirty="0"/>
              <a:t>f</a:t>
            </a:r>
            <a:r>
              <a:rPr kumimoji="1" lang="en-US" altLang="ja-JP" baseline="-25000" dirty="0" smtClean="0"/>
              <a:t>7/2</a:t>
            </a:r>
            <a:r>
              <a:rPr kumimoji="1" lang="en-US" altLang="ja-JP" dirty="0" smtClean="0"/>
              <a:t>-</a:t>
            </a:r>
            <a:r>
              <a:rPr kumimoji="1" lang="en-US" altLang="ja-JP" i="1" dirty="0" smtClean="0"/>
              <a:t>p</a:t>
            </a:r>
            <a:r>
              <a:rPr kumimoji="1" lang="en-US" altLang="ja-JP" baseline="-25000" dirty="0" smtClean="0"/>
              <a:t>3/2</a:t>
            </a:r>
            <a:r>
              <a:rPr kumimoji="1" lang="en-US" altLang="ja-JP" dirty="0" smtClean="0"/>
              <a:t>: </a:t>
            </a:r>
            <a:r>
              <a:rPr kumimoji="1" lang="el-GR" altLang="ja-JP" dirty="0" smtClean="0"/>
              <a:t>Δ</a:t>
            </a:r>
            <a:r>
              <a:rPr kumimoji="1" lang="en-US" altLang="ja-JP" i="1" dirty="0" smtClean="0"/>
              <a:t>j</a:t>
            </a:r>
            <a:r>
              <a:rPr kumimoji="1" lang="en-US" altLang="ja-JP" dirty="0" smtClean="0"/>
              <a:t>=2, a crucial role in </a:t>
            </a:r>
            <a:r>
              <a:rPr kumimoji="1" lang="en-US" altLang="ja-JP" dirty="0" err="1" smtClean="0"/>
              <a:t>quadrupole</a:t>
            </a:r>
            <a:r>
              <a:rPr kumimoji="1" lang="en-US" altLang="ja-JP" dirty="0" smtClean="0"/>
              <a:t> collectivity</a:t>
            </a:r>
          </a:p>
          <a:p>
            <a:r>
              <a:rPr lang="en-US" altLang="ja-JP" dirty="0" smtClean="0"/>
              <a:t>Several studies from the late 1980s</a:t>
            </a:r>
          </a:p>
          <a:p>
            <a:pPr lvl="1"/>
            <a:r>
              <a:rPr kumimoji="1" lang="en-US" altLang="ja-JP" dirty="0" err="1" smtClean="0"/>
              <a:t>Poves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Retamosa</a:t>
            </a:r>
            <a:r>
              <a:rPr kumimoji="1" lang="en-US" altLang="ja-JP" dirty="0" smtClean="0"/>
              <a:t> (1987, 1994)</a:t>
            </a:r>
          </a:p>
          <a:p>
            <a:pPr lvl="2"/>
            <a:r>
              <a:rPr lang="en-US" altLang="ja-JP" i="1" dirty="0" err="1" smtClean="0"/>
              <a:t>sd</a:t>
            </a:r>
            <a:r>
              <a:rPr lang="en-US" altLang="ja-JP" dirty="0" smtClean="0"/>
              <a:t> +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 +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3/2</a:t>
            </a:r>
            <a:r>
              <a:rPr lang="en-US" altLang="ja-JP" dirty="0" smtClean="0"/>
              <a:t> with sub-shell and major-shell truncations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Warburton, Becker, Brown (1990)</a:t>
            </a:r>
          </a:p>
          <a:p>
            <a:pPr lvl="2"/>
            <a:r>
              <a:rPr lang="en-US" altLang="ja-JP" dirty="0" smtClean="0"/>
              <a:t>Famous for the name of “island of inversion”</a:t>
            </a:r>
          </a:p>
          <a:p>
            <a:pPr lvl="2"/>
            <a:r>
              <a:rPr lang="en-US" altLang="ja-JP" i="1" dirty="0" err="1" smtClean="0"/>
              <a:t>sd</a:t>
            </a:r>
            <a:r>
              <a:rPr lang="en-US" altLang="ja-JP" dirty="0" smtClean="0"/>
              <a:t> + </a:t>
            </a:r>
            <a:r>
              <a:rPr lang="en-US" altLang="ja-JP" i="1" dirty="0" smtClean="0"/>
              <a:t>pf</a:t>
            </a:r>
            <a:r>
              <a:rPr lang="en-US" altLang="ja-JP" dirty="0"/>
              <a:t>, comparing </a:t>
            </a:r>
            <a:r>
              <a:rPr lang="en-US" altLang="ja-JP" dirty="0" smtClean="0"/>
              <a:t>between energies of 0</a:t>
            </a:r>
            <a:r>
              <a:rPr lang="en-US" altLang="ja-JP" i="1" dirty="0" smtClean="0"/>
              <a:t>ħ</a:t>
            </a:r>
            <a:r>
              <a:rPr lang="el-GR" altLang="ja-JP" i="1" dirty="0" smtClean="0"/>
              <a:t>ω</a:t>
            </a:r>
            <a:r>
              <a:rPr lang="en-US" altLang="ja-JP" dirty="0"/>
              <a:t> </a:t>
            </a:r>
            <a:r>
              <a:rPr lang="en-US" altLang="ja-JP" dirty="0" smtClean="0"/>
              <a:t>and 2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dirty="0"/>
              <a:t> </a:t>
            </a:r>
            <a:r>
              <a:rPr lang="en-US" altLang="ja-JP" dirty="0" smtClean="0"/>
              <a:t>states (for some nuclei)</a:t>
            </a:r>
          </a:p>
          <a:p>
            <a:pPr lvl="1"/>
            <a:r>
              <a:rPr kumimoji="1" lang="en-US" altLang="ja-JP" dirty="0" err="1" smtClean="0"/>
              <a:t>Fukunishi</a:t>
            </a:r>
            <a:r>
              <a:rPr kumimoji="1" lang="en-US" altLang="ja-JP" dirty="0" smtClean="0"/>
              <a:t>, Otsuka, </a:t>
            </a:r>
            <a:r>
              <a:rPr kumimoji="1" lang="en-US" altLang="ja-JP" dirty="0" err="1" smtClean="0"/>
              <a:t>Sebe</a:t>
            </a:r>
            <a:r>
              <a:rPr kumimoji="1" lang="en-US" altLang="ja-JP" dirty="0" smtClean="0"/>
              <a:t> (1992)</a:t>
            </a:r>
          </a:p>
          <a:p>
            <a:pPr lvl="2"/>
            <a:r>
              <a:rPr lang="en-US" altLang="ja-JP" i="1" dirty="0" err="1"/>
              <a:t>sd</a:t>
            </a:r>
            <a:r>
              <a:rPr lang="en-US" altLang="ja-JP" dirty="0"/>
              <a:t> + </a:t>
            </a:r>
            <a:r>
              <a:rPr lang="en-US" altLang="ja-JP" i="1" dirty="0"/>
              <a:t>f</a:t>
            </a:r>
            <a:r>
              <a:rPr lang="en-US" altLang="ja-JP" baseline="-25000" dirty="0"/>
              <a:t>7/2</a:t>
            </a:r>
            <a:r>
              <a:rPr lang="en-US" altLang="ja-JP" dirty="0"/>
              <a:t> +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3/2</a:t>
            </a:r>
            <a:r>
              <a:rPr lang="en-US" altLang="ja-JP" dirty="0" smtClean="0"/>
              <a:t> with major-shell truncations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Caurier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Nowacki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Poves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Retamosa</a:t>
            </a:r>
            <a:r>
              <a:rPr lang="en-US" altLang="ja-JP" dirty="0" smtClean="0"/>
              <a:t> (1998)</a:t>
            </a:r>
          </a:p>
          <a:p>
            <a:pPr lvl="2"/>
            <a:r>
              <a:rPr kumimoji="1" lang="en-US" altLang="ja-JP" dirty="0" smtClean="0"/>
              <a:t>Similar to “island of inversion” calculations, but for many nuclei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46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Island of inversion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2304256"/>
          </a:xfrm>
        </p:spPr>
        <p:txBody>
          <a:bodyPr/>
          <a:lstStyle/>
          <a:p>
            <a:r>
              <a:rPr lang="en-US" altLang="ja-JP" dirty="0" smtClean="0"/>
              <a:t>Based on comparison between </a:t>
            </a:r>
            <a:r>
              <a:rPr lang="en-US" altLang="ja-JP" dirty="0"/>
              <a:t>energies of 0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dirty="0"/>
              <a:t> and 2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dirty="0"/>
              <a:t> states </a:t>
            </a:r>
            <a:r>
              <a:rPr lang="en-US" altLang="ja-JP" dirty="0" smtClean="0">
                <a:solidFill>
                  <a:srgbClr val="FF0000"/>
                </a:solidFill>
              </a:rPr>
              <a:t>without mixing </a:t>
            </a:r>
            <a:r>
              <a:rPr lang="en-US" altLang="ja-JP" dirty="0" smtClean="0"/>
              <a:t>between different </a:t>
            </a:r>
            <a:r>
              <a:rPr lang="en-US" altLang="ja-JP" i="1" dirty="0"/>
              <a:t>ħ</a:t>
            </a:r>
            <a:r>
              <a:rPr lang="el-GR" altLang="ja-JP" i="1" dirty="0" smtClean="0"/>
              <a:t>ω</a:t>
            </a:r>
            <a:r>
              <a:rPr lang="en-US" altLang="ja-JP" dirty="0" smtClean="0"/>
              <a:t> states</a:t>
            </a:r>
          </a:p>
          <a:p>
            <a:pPr lvl="1"/>
            <a:r>
              <a:rPr kumimoji="1" lang="en-US" altLang="ja-JP" dirty="0" smtClean="0"/>
              <a:t>No need to change the </a:t>
            </a:r>
            <a:r>
              <a:rPr kumimoji="1" lang="en-US" altLang="ja-JP" i="1" dirty="0" err="1" smtClean="0"/>
              <a:t>sd</a:t>
            </a:r>
            <a:r>
              <a:rPr kumimoji="1" lang="en-US" altLang="ja-JP" dirty="0" smtClean="0"/>
              <a:t>-shell interaction</a:t>
            </a:r>
          </a:p>
          <a:p>
            <a:pPr lvl="1"/>
            <a:r>
              <a:rPr lang="en-US" altLang="ja-JP" dirty="0" smtClean="0"/>
              <a:t>To avoid “</a:t>
            </a:r>
            <a:r>
              <a:rPr lang="en-US" altLang="ja-JP" i="1" dirty="0" err="1" smtClean="0"/>
              <a:t>nħ</a:t>
            </a:r>
            <a:r>
              <a:rPr lang="el-GR" altLang="ja-JP" i="1" dirty="0" smtClean="0"/>
              <a:t>ω</a:t>
            </a:r>
            <a:r>
              <a:rPr lang="en-US" altLang="ja-JP" dirty="0"/>
              <a:t> </a:t>
            </a:r>
            <a:r>
              <a:rPr lang="en-US" altLang="ja-JP" dirty="0" err="1" smtClean="0"/>
              <a:t>catastrophy</a:t>
            </a:r>
            <a:r>
              <a:rPr lang="en-US" altLang="ja-JP" dirty="0" smtClean="0"/>
              <a:t>”</a:t>
            </a:r>
          </a:p>
          <a:p>
            <a:pPr lvl="1"/>
            <a:r>
              <a:rPr kumimoji="1" lang="en-US" altLang="ja-JP" dirty="0" smtClean="0"/>
              <a:t>Somewhat unrealistic but comprehensive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8999"/>
            <a:ext cx="3855372" cy="29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3475"/>
            <a:ext cx="3598282" cy="29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6453336"/>
            <a:ext cx="43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E.K. Warburton et al., Phys. Rev. C 41, 1147 (1990).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6233" y="6442612"/>
            <a:ext cx="3928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E. </a:t>
            </a:r>
            <a:r>
              <a:rPr kumimoji="1" lang="en-US" altLang="ja-JP" sz="1600" dirty="0" err="1" smtClean="0"/>
              <a:t>Caurier</a:t>
            </a:r>
            <a:r>
              <a:rPr kumimoji="1" lang="en-US" altLang="ja-JP" sz="1600" dirty="0" smtClean="0"/>
              <a:t> et al., Phys. Rev. C 58, 2033 (1998).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339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ESPE </a:t>
            </a:r>
            <a:r>
              <a:rPr lang="en-US" altLang="ja-JP" dirty="0" smtClean="0"/>
              <a:t>for “island of inversion” calculation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4032448" cy="5688632"/>
          </a:xfrm>
        </p:spPr>
        <p:txBody>
          <a:bodyPr/>
          <a:lstStyle/>
          <a:p>
            <a:r>
              <a:rPr lang="en-US" altLang="ja-JP" dirty="0" smtClean="0"/>
              <a:t>No sharp reduction of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=20 gap is required.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85" y="1052736"/>
            <a:ext cx="4476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1063</Words>
  <Application>Microsoft Office PowerPoint</Application>
  <PresentationFormat>画面に合わせる (4:3)</PresentationFormat>
  <Paragraphs>205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Shell-model calculations for the IoI —a review from a personal point of view</vt:lpstr>
      <vt:lpstr>Contents</vt:lpstr>
      <vt:lpstr>Challenges of the shell model</vt:lpstr>
      <vt:lpstr>Breakdown of the sd-shell calculation</vt:lpstr>
      <vt:lpstr>sd + f7/2 calc.</vt:lpstr>
      <vt:lpstr>Effective single-particle energy</vt:lpstr>
      <vt:lpstr>Shell-model calculations including p3/2</vt:lpstr>
      <vt:lpstr>Island of inversion</vt:lpstr>
      <vt:lpstr>ESPE for “island of inversion” calculation</vt:lpstr>
      <vt:lpstr>Revival of varying shell gap</vt:lpstr>
      <vt:lpstr>Impact on the island of inversion</vt:lpstr>
      <vt:lpstr>Onset of intruder state probed from moments</vt:lpstr>
      <vt:lpstr>sd + pf calculation </vt:lpstr>
      <vt:lpstr>What causes the “inversion”?</vt:lpstr>
      <vt:lpstr>Shell evolution: a global property</vt:lpstr>
      <vt:lpstr>Basic properties</vt:lpstr>
      <vt:lpstr>Foundation of VMU: empirical</vt:lpstr>
      <vt:lpstr>Foundation of VMU: microscopic</vt:lpstr>
      <vt:lpstr>Shell evolution in the N=20 region with VMU</vt:lpstr>
      <vt:lpstr>Single-particle properties</vt:lpstr>
      <vt:lpstr>Another example </vt:lpstr>
      <vt:lpstr>Central-force driven shell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Shell-model calculations for the IoI —a review from a personal point of view</dc:title>
  <cp:lastModifiedBy>utsuno</cp:lastModifiedBy>
  <cp:revision>52</cp:revision>
  <dcterms:modified xsi:type="dcterms:W3CDTF">2014-04-30T07:25:13Z</dcterms:modified>
</cp:coreProperties>
</file>