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0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1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3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7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8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690" r:id="rId4"/>
    <p:sldMasterId id="2147483704" r:id="rId5"/>
    <p:sldMasterId id="2147483718" r:id="rId6"/>
    <p:sldMasterId id="2147483746" r:id="rId7"/>
    <p:sldMasterId id="2147483772" r:id="rId8"/>
    <p:sldMasterId id="2147483784" r:id="rId9"/>
    <p:sldMasterId id="2147483796" r:id="rId10"/>
    <p:sldMasterId id="2147483936" r:id="rId11"/>
    <p:sldMasterId id="2147483948" r:id="rId12"/>
    <p:sldMasterId id="2147483996" r:id="rId13"/>
    <p:sldMasterId id="2147484008" r:id="rId14"/>
    <p:sldMasterId id="2147484020" r:id="rId15"/>
    <p:sldMasterId id="2147484044" r:id="rId16"/>
    <p:sldMasterId id="2147484064" r:id="rId17"/>
    <p:sldMasterId id="2147484078" r:id="rId18"/>
    <p:sldMasterId id="2147484091" r:id="rId19"/>
  </p:sldMasterIdLst>
  <p:notesMasterIdLst>
    <p:notesMasterId r:id="rId70"/>
  </p:notesMasterIdLst>
  <p:sldIdLst>
    <p:sldId id="271" r:id="rId20"/>
    <p:sldId id="435" r:id="rId21"/>
    <p:sldId id="436" r:id="rId22"/>
    <p:sldId id="534" r:id="rId23"/>
    <p:sldId id="438" r:id="rId24"/>
    <p:sldId id="441" r:id="rId25"/>
    <p:sldId id="432" r:id="rId26"/>
    <p:sldId id="266" r:id="rId27"/>
    <p:sldId id="477" r:id="rId28"/>
    <p:sldId id="478" r:id="rId29"/>
    <p:sldId id="553" r:id="rId30"/>
    <p:sldId id="468" r:id="rId31"/>
    <p:sldId id="543" r:id="rId32"/>
    <p:sldId id="544" r:id="rId33"/>
    <p:sldId id="545" r:id="rId34"/>
    <p:sldId id="546" r:id="rId35"/>
    <p:sldId id="547" r:id="rId36"/>
    <p:sldId id="287" r:id="rId37"/>
    <p:sldId id="454" r:id="rId38"/>
    <p:sldId id="473" r:id="rId39"/>
    <p:sldId id="310" r:id="rId40"/>
    <p:sldId id="293" r:id="rId41"/>
    <p:sldId id="548" r:id="rId42"/>
    <p:sldId id="549" r:id="rId43"/>
    <p:sldId id="550" r:id="rId44"/>
    <p:sldId id="551" r:id="rId45"/>
    <p:sldId id="311" r:id="rId46"/>
    <p:sldId id="456" r:id="rId47"/>
    <p:sldId id="458" r:id="rId48"/>
    <p:sldId id="453" r:id="rId49"/>
    <p:sldId id="459" r:id="rId50"/>
    <p:sldId id="460" r:id="rId51"/>
    <p:sldId id="324" r:id="rId52"/>
    <p:sldId id="461" r:id="rId53"/>
    <p:sldId id="462" r:id="rId54"/>
    <p:sldId id="463" r:id="rId55"/>
    <p:sldId id="552" r:id="rId56"/>
    <p:sldId id="485" r:id="rId57"/>
    <p:sldId id="486" r:id="rId58"/>
    <p:sldId id="474" r:id="rId59"/>
    <p:sldId id="533" r:id="rId60"/>
    <p:sldId id="532" r:id="rId61"/>
    <p:sldId id="511" r:id="rId62"/>
    <p:sldId id="554" r:id="rId63"/>
    <p:sldId id="527" r:id="rId64"/>
    <p:sldId id="528" r:id="rId65"/>
    <p:sldId id="538" r:id="rId66"/>
    <p:sldId id="539" r:id="rId67"/>
    <p:sldId id="489" r:id="rId68"/>
    <p:sldId id="487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2998"/>
    <a:srgbClr val="023AD8"/>
    <a:srgbClr val="10AEB2"/>
    <a:srgbClr val="00B9C2"/>
    <a:srgbClr val="3B689F"/>
    <a:srgbClr val="00FFFF"/>
    <a:srgbClr val="DF2F21"/>
    <a:srgbClr val="EDF2B0"/>
    <a:srgbClr val="FFFF99"/>
    <a:srgbClr val="0134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68" autoAdjust="0"/>
    <p:restoredTop sz="94608" autoAdjust="0"/>
  </p:normalViewPr>
  <p:slideViewPr>
    <p:cSldViewPr>
      <p:cViewPr varScale="1">
        <p:scale>
          <a:sx n="66" d="100"/>
          <a:sy n="66" d="100"/>
        </p:scale>
        <p:origin x="-108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7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7.xml"/><Relationship Id="rId39" Type="http://schemas.openxmlformats.org/officeDocument/2006/relationships/slide" Target="slides/slide20.xml"/><Relationship Id="rId21" Type="http://schemas.openxmlformats.org/officeDocument/2006/relationships/slide" Target="slides/slide2.xml"/><Relationship Id="rId34" Type="http://schemas.openxmlformats.org/officeDocument/2006/relationships/slide" Target="slides/slide15.xml"/><Relationship Id="rId42" Type="http://schemas.openxmlformats.org/officeDocument/2006/relationships/slide" Target="slides/slide23.xml"/><Relationship Id="rId47" Type="http://schemas.openxmlformats.org/officeDocument/2006/relationships/slide" Target="slides/slide28.xml"/><Relationship Id="rId50" Type="http://schemas.openxmlformats.org/officeDocument/2006/relationships/slide" Target="slides/slide31.xml"/><Relationship Id="rId55" Type="http://schemas.openxmlformats.org/officeDocument/2006/relationships/slide" Target="slides/slide36.xml"/><Relationship Id="rId63" Type="http://schemas.openxmlformats.org/officeDocument/2006/relationships/slide" Target="slides/slide44.xml"/><Relationship Id="rId68" Type="http://schemas.openxmlformats.org/officeDocument/2006/relationships/slide" Target="slides/slide49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5.xml"/><Relationship Id="rId32" Type="http://schemas.openxmlformats.org/officeDocument/2006/relationships/slide" Target="slides/slide13.xml"/><Relationship Id="rId37" Type="http://schemas.openxmlformats.org/officeDocument/2006/relationships/slide" Target="slides/slide18.xml"/><Relationship Id="rId40" Type="http://schemas.openxmlformats.org/officeDocument/2006/relationships/slide" Target="slides/slide21.xml"/><Relationship Id="rId45" Type="http://schemas.openxmlformats.org/officeDocument/2006/relationships/slide" Target="slides/slide26.xml"/><Relationship Id="rId53" Type="http://schemas.openxmlformats.org/officeDocument/2006/relationships/slide" Target="slides/slide34.xml"/><Relationship Id="rId58" Type="http://schemas.openxmlformats.org/officeDocument/2006/relationships/slide" Target="slides/slide39.xml"/><Relationship Id="rId66" Type="http://schemas.openxmlformats.org/officeDocument/2006/relationships/slide" Target="slides/slide47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4.xml"/><Relationship Id="rId28" Type="http://schemas.openxmlformats.org/officeDocument/2006/relationships/slide" Target="slides/slide9.xml"/><Relationship Id="rId36" Type="http://schemas.openxmlformats.org/officeDocument/2006/relationships/slide" Target="slides/slide17.xml"/><Relationship Id="rId49" Type="http://schemas.openxmlformats.org/officeDocument/2006/relationships/slide" Target="slides/slide30.xml"/><Relationship Id="rId57" Type="http://schemas.openxmlformats.org/officeDocument/2006/relationships/slide" Target="slides/slide38.xml"/><Relationship Id="rId61" Type="http://schemas.openxmlformats.org/officeDocument/2006/relationships/slide" Target="slides/slide42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2.xml"/><Relationship Id="rId44" Type="http://schemas.openxmlformats.org/officeDocument/2006/relationships/slide" Target="slides/slide25.xml"/><Relationship Id="rId52" Type="http://schemas.openxmlformats.org/officeDocument/2006/relationships/slide" Target="slides/slide33.xml"/><Relationship Id="rId60" Type="http://schemas.openxmlformats.org/officeDocument/2006/relationships/slide" Target="slides/slide41.xml"/><Relationship Id="rId65" Type="http://schemas.openxmlformats.org/officeDocument/2006/relationships/slide" Target="slides/slide46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3.xml"/><Relationship Id="rId27" Type="http://schemas.openxmlformats.org/officeDocument/2006/relationships/slide" Target="slides/slide8.xml"/><Relationship Id="rId30" Type="http://schemas.openxmlformats.org/officeDocument/2006/relationships/slide" Target="slides/slide11.xml"/><Relationship Id="rId35" Type="http://schemas.openxmlformats.org/officeDocument/2006/relationships/slide" Target="slides/slide16.xml"/><Relationship Id="rId43" Type="http://schemas.openxmlformats.org/officeDocument/2006/relationships/slide" Target="slides/slide24.xml"/><Relationship Id="rId48" Type="http://schemas.openxmlformats.org/officeDocument/2006/relationships/slide" Target="slides/slide29.xml"/><Relationship Id="rId56" Type="http://schemas.openxmlformats.org/officeDocument/2006/relationships/slide" Target="slides/slide37.xml"/><Relationship Id="rId64" Type="http://schemas.openxmlformats.org/officeDocument/2006/relationships/slide" Target="slides/slide45.xml"/><Relationship Id="rId69" Type="http://schemas.openxmlformats.org/officeDocument/2006/relationships/slide" Target="slides/slide5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2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6.xml"/><Relationship Id="rId33" Type="http://schemas.openxmlformats.org/officeDocument/2006/relationships/slide" Target="slides/slide14.xml"/><Relationship Id="rId38" Type="http://schemas.openxmlformats.org/officeDocument/2006/relationships/slide" Target="slides/slide19.xml"/><Relationship Id="rId46" Type="http://schemas.openxmlformats.org/officeDocument/2006/relationships/slide" Target="slides/slide27.xml"/><Relationship Id="rId59" Type="http://schemas.openxmlformats.org/officeDocument/2006/relationships/slide" Target="slides/slide40.xml"/><Relationship Id="rId67" Type="http://schemas.openxmlformats.org/officeDocument/2006/relationships/slide" Target="slides/slide48.xml"/><Relationship Id="rId20" Type="http://schemas.openxmlformats.org/officeDocument/2006/relationships/slide" Target="slides/slide1.xml"/><Relationship Id="rId41" Type="http://schemas.openxmlformats.org/officeDocument/2006/relationships/slide" Target="slides/slide22.xml"/><Relationship Id="rId54" Type="http://schemas.openxmlformats.org/officeDocument/2006/relationships/slide" Target="slides/slide35.xml"/><Relationship Id="rId62" Type="http://schemas.openxmlformats.org/officeDocument/2006/relationships/slide" Target="slides/slide43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39484D-4C98-4F4D-8CF9-89A1FAA62B54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C4F17-5E15-46F1-8484-A3D03F35E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25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32898-92EA-A04C-96C0-BCEF7F1ADB82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02756" indent="-270291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081164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13629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1946095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103404D-1F50-498D-8F72-5E67E23B533E}" type="slidenum">
              <a:rPr lang="en-GB" altLang="ja-JP" sz="1200">
                <a:solidFill>
                  <a:prstClr val="black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ja-JP" sz="1200">
              <a:solidFill>
                <a:prstClr val="black"/>
              </a:solidFill>
              <a:ea typeface="ＭＳ Ｐゴシック" pitchFamily="50" charset="-128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922728-3418-4D18-A6CD-F4349246593E}" type="slidenum">
              <a:rPr lang="en-US" altLang="ja-JP" smtClean="0"/>
              <a:pPr/>
              <a:t>18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FB0C8-D3F9-4069-9057-F4FE20887303}" type="slidenum">
              <a:rPr lang="en-US" altLang="ja-JP"/>
              <a:pPr/>
              <a:t>20</a:t>
            </a:fld>
            <a:endParaRPr lang="en-US" altLang="ja-JP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vl="1"/>
            <a:r>
              <a:rPr lang="en-US" altLang="ja-JP" smtClean="0"/>
              <a:t>ε0 = 23.0 GeV/fm3</a:t>
            </a:r>
          </a:p>
          <a:p>
            <a:pPr lvl="1"/>
            <a:r>
              <a:rPr lang="en-US" altLang="ja-JP" smtClean="0"/>
              <a:t> nB = 0.25 fm-3</a:t>
            </a:r>
          </a:p>
          <a:p>
            <a:pPr lvl="1"/>
            <a:r>
              <a:rPr lang="en-US" altLang="ja-JP" smtClean="0"/>
              <a:t>τ0 = 0.6 fm/c </a:t>
            </a:r>
          </a:p>
          <a:p>
            <a:pPr lvl="1"/>
            <a:r>
              <a:rPr lang="en-US" altLang="ja-JP" smtClean="0"/>
              <a:t>εf = 0.14 GeV/fm3</a:t>
            </a:r>
          </a:p>
          <a:p>
            <a:pPr lvl="1"/>
            <a:r>
              <a:rPr lang="en-US" altLang="ja-JP" smtClean="0"/>
              <a:t> Tf = 170 MeV </a:t>
            </a:r>
          </a:p>
          <a:p>
            <a:pPr lvl="1"/>
            <a:r>
              <a:rPr lang="ja-JP" altLang="en-US" smtClean="0"/>
              <a:t>潜熱</a:t>
            </a:r>
            <a:r>
              <a:rPr lang="en-US" altLang="ja-JP" smtClean="0"/>
              <a:t> = 1.15 GeV/fm3</a:t>
            </a:r>
          </a:p>
          <a:p>
            <a:pPr lvl="1"/>
            <a:endParaRPr lang="en-US" altLang="ja-JP" smtClean="0"/>
          </a:p>
          <a:p>
            <a:pPr lvl="1"/>
            <a:r>
              <a:rPr lang="en-US" altLang="ja-JP" smtClean="0"/>
              <a:t>EOS --- (E,p,nB)</a:t>
            </a:r>
          </a:p>
          <a:p>
            <a:endParaRPr lang="ja-JP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4F857C-9F77-4C67-800B-D864F9D742EB}" type="slidenum">
              <a:rPr lang="en-US"/>
              <a:pPr/>
              <a:t>22</a:t>
            </a:fld>
            <a:endParaRPr lang="en-US"/>
          </a:p>
        </p:txBody>
      </p:sp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9730" tIns="44865" rIns="89730" bIns="44865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mtClean="0">
              <a:latin typeface="Arial" pitchFamily="34" charset="0"/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02756" indent="-270291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081164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513629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1946095" indent="-216233" defTabSz="914485" eaLnBrk="0" hangingPunct="0">
              <a:spcBef>
                <a:spcPct val="30000"/>
              </a:spcBef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378560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2811026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243491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3675957" indent="-216233" defTabSz="914485" eaLnBrk="0" fontAlgn="base" hangingPunct="0">
              <a:spcBef>
                <a:spcPct val="30000"/>
              </a:spcBef>
              <a:spcAft>
                <a:spcPct val="0"/>
              </a:spcAft>
              <a:defRPr kumimoji="1" sz="11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A8FDF65C-576F-4354-A0A3-C0542A6BD0F1}" type="slidenum">
              <a:rPr lang="en-US" altLang="ja-JP" sz="1200">
                <a:solidFill>
                  <a:srgbClr val="000000"/>
                </a:solidFill>
                <a:ea typeface="ＭＳ Ｐゴシック" pitchFamily="50" charset="-128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ja-JP" sz="1200">
              <a:solidFill>
                <a:srgbClr val="000000"/>
              </a:solidFill>
              <a:ea typeface="ＭＳ Ｐゴシック" pitchFamily="50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9734E9-96B7-486D-9214-CB1D03469E26}" type="slidenum">
              <a:rPr lang="en-US" altLang="ja-JP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ja-JP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4326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C4F17-5E15-46F1-8484-A3D03F35E233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B061C3-1517-4180-9251-AF4C49EEF743}" type="slidenum">
              <a:rPr lang="en-US" smtClean="0">
                <a:latin typeface="Arial" charset="0"/>
              </a:rPr>
              <a:pPr>
                <a:defRPr/>
              </a:pPr>
              <a:t>29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/>
              <a:pPr/>
              <a:t>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8234EF-2CAF-47D6-90C9-A53C63691833}" type="slidenum">
              <a:rPr lang="en-US" altLang="ja-JP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31</a:t>
            </a:fld>
            <a:endParaRPr lang="en-US" altLang="ja-JP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76AC650-724D-4381-BF61-337757A401FD}" type="slidenum">
              <a:rPr lang="en-US" altLang="ja-JP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32</a:t>
            </a:fld>
            <a:endParaRPr lang="en-US" altLang="ja-JP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8B2828-1D8D-4A25-9BDA-556D105AC427}" type="slidenum">
              <a:rPr lang="en-US" altLang="ja-JP" smtClean="0"/>
              <a:pPr/>
              <a:t>33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FD8D1BF-16D1-41CE-A341-354B93B742C1}" type="slidenum">
              <a:rPr lang="en-US" altLang="ja-JP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34</a:t>
            </a:fld>
            <a:endParaRPr lang="en-US" altLang="ja-JP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de-DE" sz="1800" baseline="-2500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139AC11-EA1D-418B-8822-D2482DDC270F}" type="slidenum">
              <a:rPr lang="en-US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35</a:t>
            </a:fld>
            <a:endParaRPr lang="en-US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E89F0C-1349-4691-8625-8B15352F9E45}" type="slidenum">
              <a:rPr lang="en-US" altLang="ja-JP" smtClean="0">
                <a:solidFill>
                  <a:prstClr val="black"/>
                </a:solidFill>
                <a:latin typeface="Arial" charset="0"/>
              </a:rPr>
              <a:pPr>
                <a:defRPr/>
              </a:pPr>
              <a:t>36</a:t>
            </a:fld>
            <a:endParaRPr lang="en-US" altLang="ja-JP" smtClean="0">
              <a:solidFill>
                <a:prstClr val="black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FB8758-8A20-4CD2-B205-12A56812D58F}" type="slidenum">
              <a:rPr lang="ja-JP" altLang="en-US" smtClean="0"/>
              <a:pPr/>
              <a:t>38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55515F-7E81-45ED-B229-D83A1609E61E}" type="slidenum">
              <a:rPr lang="en-US" altLang="ja-JP" smtClean="0">
                <a:solidFill>
                  <a:prstClr val="black"/>
                </a:solidFill>
              </a:rPr>
              <a:pPr/>
              <a:t>40</a:t>
            </a:fld>
            <a:endParaRPr lang="en-US" altLang="ja-JP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58C092-B6CE-4DE0-BA58-692C0F115AE4}" type="slidenum">
              <a:rPr lang="en-US" altLang="ja-JP"/>
              <a:pPr/>
              <a:t>3</a:t>
            </a:fld>
            <a:endParaRPr lang="en-US" altLang="ja-JP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6388"/>
          </a:xfrm>
        </p:spPr>
        <p:txBody>
          <a:bodyPr lIns="91416" tIns="45708" rIns="91416" bIns="45708"/>
          <a:lstStyle/>
          <a:p>
            <a:endParaRPr lang="en-US">
              <a:ea typeface="MS PGothic" pitchFamily="50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0DB619-E6B1-4153-BC7E-2F949A416989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02756" indent="-270291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081164" indent="-216233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13629" indent="-216233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1946095" indent="-216233" defTabSz="91448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fld id="{0D0B8B0C-7DCE-42CD-AD1E-5D6105D24A0C}" type="slidenum">
              <a:rPr lang="en-US" altLang="ja-JP" smtClean="0"/>
              <a:pPr eaLnBrk="1" hangingPunct="1"/>
              <a:t>6</a:t>
            </a:fld>
            <a:endParaRPr lang="en-US" altLang="ja-JP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15FEE-720A-4A64-8F15-4D7B9374938C}" type="slidenum">
              <a:rPr lang="en-US" altLang="ja-JP"/>
              <a:pPr/>
              <a:t>8</a:t>
            </a:fld>
            <a:endParaRPr lang="en-US" altLang="ja-JP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>
              <a:ea typeface="MS PGothic" pitchFamily="50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BE27BA-AD2D-4C81-992A-C0B71982AF91}" type="slidenum">
              <a:rPr lang="en-US" altLang="ja-JP" smtClean="0">
                <a:solidFill>
                  <a:prstClr val="black"/>
                </a:solidFill>
              </a:rPr>
              <a:pPr/>
              <a:t>9</a:t>
            </a:fld>
            <a:endParaRPr lang="en-US" altLang="ja-JP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582E33-B468-AD42-9C5D-01E0E3D2726D}" type="slidenum">
              <a:rPr lang="en-US" altLang="ja-JP" smtClean="0">
                <a:solidFill>
                  <a:prstClr val="black"/>
                </a:solidFill>
              </a:rPr>
              <a:pPr/>
              <a:t>10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009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17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9060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6524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1264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1680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5628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8887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2295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2115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55559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001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77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963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11570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13552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42265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2616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199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25170083"/>
      </p:ext>
    </p:extLst>
  </p:cSld>
  <p:clrMapOvr>
    <a:masterClrMapping/>
  </p:clrMapOvr>
  <p:transition spd="med">
    <p:pull dir="d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209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799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1299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5972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2833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87375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1023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2249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20021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210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039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6268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630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83328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97483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6474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756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97221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92478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2165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76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0099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37286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17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4830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3286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4468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1358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748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33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05909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7202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760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63767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457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89225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2048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2316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1348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37747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56849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8047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976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184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62321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1107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2073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07736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794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57942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3444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8552F4D-D95E-4263-BD05-1CE02A4731CC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10C1D62-1359-4EDC-AEEA-A496D634F5F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668871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B620496-FFA8-49B0-8A7F-061319D51623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9863C3D-6E80-41B7-97BC-D0BFF3CB470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3415737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0EE3385-B3C6-48A3-AA7C-846B7CE8D436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2DF1229-97CD-4DC4-B2B1-828DF24FEB7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1675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4846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EEBEDCA-2A3D-4E39-BAD2-C5F607728F2E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7910810-612E-40C6-B7AA-70F20999D0B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2219978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3E4E68D-CF4B-47B0-899D-3EFD5E28FED3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C006DBB-2BBB-466C-BB82-4637381DDD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66420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BB1B566-B31E-46B0-BF72-55A9CF6C86DA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5D3F6D-0922-4B33-95F6-7DCA8C163AA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50583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98653AB-C28E-4339-AA8F-18F7703E584D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81A7164-7405-434B-A47C-685EEE3BF01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3217540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29FD4FE-5E1A-4362-8F0B-20A4F526A038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60813FC-8758-4EFE-8472-7149136E0CE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559352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BE9B069-A365-4708-B586-2D46BFB25C73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9D8979-7479-4032-9B8C-52F1D99C224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901635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4596625-B4E7-4F87-9EDD-AF6D74DA504D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3603D32-A90F-4394-9D19-8708786F17A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824956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7945EED-1980-43EB-9780-91B581681207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DACB61F-4A9F-4FBA-A9F0-C5D3787195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2653449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41B426C-E1B7-4600-B43A-75F603B2FB7B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B0B147F-E6D0-463E-8F32-22924347220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59083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296F193-D360-4FD1-AF68-D8ACC5ADE3CC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1E6F1E-BED8-4862-B879-5488BE2CE86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60522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31087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FBBB49B-551E-4AE7-B42B-5F8450EE6EFC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50177231-9FF7-4BED-A398-E19048BCCEB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9586257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DC80171-E875-4D58-B54E-4DE1CB93166C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C98A0DA-7690-43C0-993F-8B62F6E4AB8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184334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2A5F67B-A3E4-4218-90D2-E5809C99E588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FF4AC0-1040-41A1-AA98-89F20D08EDB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21972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165221F-470F-4D43-975C-97863B7DC6D8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77145B2-4F68-4C22-B3FD-84CB4BA6889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260783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7F11E0C-B22E-4EBE-B94E-55F14FC87C95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EE05909-FF58-417A-B58F-658B44E8A70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618640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C62FF09-7C07-42F7-B88D-14EC2197EDB3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A952C55-D6CB-4E9D-BAA2-F7060369823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266074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4D3DD2-92E4-4213-A2C2-30F2DE723E91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25F2ABC-2A19-4BB9-B263-63118A9ADD3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2888532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CA637A8C-0208-4352-BACD-1B4CBAC51106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40718C1-28D1-446B-B723-52700337FCA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138713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90E8B6-4C9B-4445-AF9C-F77D8895DCCE}" type="datetimeFigureOut">
              <a:rPr lang="ja-JP" altLang="en-US"/>
              <a:pPr>
                <a:defRPr/>
              </a:pPr>
              <a:t>2014/8/18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865C916-A1C4-4D76-BC97-32B6B4019B2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551983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1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0E1A297-470E-416B-96D0-114940FBD5D4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A5A57F2-0CE4-46A0-BA82-D67EA7A3D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09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7296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DD08D46-E1EB-4F92-9814-825EE49EC2B8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D0D4407C-D806-44FA-83D4-CA125DC065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6157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0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0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0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0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1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3B7C2C1-9DCD-441E-967E-D61E4304106F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BFDBE0E-59C4-430C-B9C6-3894DA26C0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43241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048EAFDE-89DC-4CEF-82E6-F373B2CDECA9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234D402-5BC4-4D7C-8F94-BD2468FFA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3493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F93A792-EFDB-4BD3-BF76-2E8CE76B9327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8C607C3D-800A-4DD1-A686-6C48DD6CA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79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F7F8CAF-AC6A-499E-AF3A-CCD467057CE6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90927C3-081E-45D5-9CFD-CCC52F80C5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0915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90E03E16-F53D-435F-B141-BD5A637E4E72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F624B40-3279-46F1-AF71-6F5AC4BE2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78703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035B99D-388C-4E82-A1AC-DFDB8BC8F57C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7D5C774-C609-42C5-97AC-FF04CDD04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0071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B226621F-CE92-4CE3-9AB9-AD5F39580087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2A02FB0A-D9DF-47C3-AADB-B9D93A3D17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278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A6F06B79-54F4-4342-8C73-09464317272C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202153D-06E4-4FDC-842A-85D3B16939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1344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6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6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12D19D7-C6BC-4D5F-BE12-FC394F67E247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EDE8ED53-F16C-4CE8-ABCD-B4FB03E313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758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4475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1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57600"/>
            <a:ext cx="3810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1" y="6248400"/>
            <a:ext cx="28956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kumimoji="1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6C5419A7-CCF2-42E0-87E7-5EBE8A69AD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057958"/>
      </p:ext>
    </p:extLst>
  </p:cSld>
  <p:clrMapOvr>
    <a:masterClrMapping/>
  </p:clrMapOvr>
  <p:transition spd="med">
    <p:pull dir="d"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6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26687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4" indent="0" algn="ctr">
              <a:buNone/>
              <a:defRPr/>
            </a:lvl3pPr>
            <a:lvl4pPr marL="1371040" indent="0" algn="ctr">
              <a:buNone/>
              <a:defRPr/>
            </a:lvl4pPr>
            <a:lvl5pPr marL="1828052" indent="0" algn="ctr">
              <a:buNone/>
              <a:defRPr/>
            </a:lvl5pPr>
            <a:lvl6pPr marL="2285064" indent="0" algn="ctr">
              <a:buNone/>
              <a:defRPr/>
            </a:lvl6pPr>
            <a:lvl7pPr marL="2742079" indent="0" algn="ctr">
              <a:buNone/>
              <a:defRPr/>
            </a:lvl7pPr>
            <a:lvl8pPr marL="3199088" indent="0" algn="ctr">
              <a:buNone/>
              <a:defRPr/>
            </a:lvl8pPr>
            <a:lvl9pPr marL="365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B03EBAB6-3DCE-43BB-8596-1F00BF2E45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178129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140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6741C1CA-593E-4EBC-9F53-A1D11567D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71816"/>
      </p:ext>
    </p:extLst>
  </p:cSld>
  <p:clrMapOvr>
    <a:masterClrMapping/>
  </p:clrMapOvr>
  <p:transition spd="slow"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5F9D4F26-921C-430C-AEBD-3A9C53711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44345"/>
      </p:ext>
    </p:extLst>
  </p:cSld>
  <p:clrMapOvr>
    <a:masterClrMapping/>
  </p:clrMapOvr>
  <p:transition spd="slow"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371600"/>
            <a:ext cx="3581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371600"/>
            <a:ext cx="35814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F35068EC-741A-4E90-9BDE-9A3CE025FB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25625"/>
      </p:ext>
    </p:extLst>
  </p:cSld>
  <p:clrMapOvr>
    <a:masterClrMapping/>
  </p:clrMapOvr>
  <p:transition spd="slow"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F79833B9-F4D1-4A05-AA75-4188FC2977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45804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1ECF8D2D-21DC-4DAF-888C-45EF32C298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87040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EF24D5A2-FE61-4F39-8F8D-93E08B271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18024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3A54BE99-8DC7-4F8B-9B73-448856D70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1388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38842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C48416B3-00C1-407D-850E-64845E0172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809029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44977A8B-BD2F-4871-8632-35BAE1F35F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61313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43750" y="0"/>
            <a:ext cx="200025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0"/>
            <a:ext cx="584835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 b="0">
                <a:solidFill>
                  <a:srgbClr val="000000"/>
                </a:solidFill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145EC028-577D-4BFA-81DF-C36345C84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760302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28800" y="-47625"/>
            <a:ext cx="7315200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9750" y="908050"/>
            <a:ext cx="3695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87851" y="908050"/>
            <a:ext cx="3695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9750" y="3575050"/>
            <a:ext cx="3695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87851" y="3575050"/>
            <a:ext cx="3695700" cy="2514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l" eaLnBrk="1" hangingPunct="1">
              <a:defRPr>
                <a:latin typeface="Brush Script MT" pitchFamily="66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ea typeface="ＭＳ Ｐゴシック" pitchFamily="50" charset="-128"/>
              </a:defRPr>
            </a:lvl1pPr>
          </a:lstStyle>
          <a:p>
            <a:pPr>
              <a:defRPr/>
            </a:pPr>
            <a:fld id="{BA620CB0-3ED1-4760-8026-90453772000D}" type="slidenum">
              <a:rPr lang="en-US"/>
              <a:pPr>
                <a:defRPr/>
              </a:pPr>
              <a:t>‹#›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33284228"/>
      </p:ext>
    </p:extLst>
  </p:cSld>
  <p:clrMapOvr>
    <a:masterClrMapping/>
  </p:clrMapOvr>
  <p:transition spd="med">
    <p:strips dir="rd"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 algn="ctr">
              <a:buNone/>
              <a:defRPr/>
            </a:lvl1pPr>
            <a:lvl2pPr marL="457011" indent="0" algn="ctr">
              <a:buNone/>
              <a:defRPr/>
            </a:lvl2pPr>
            <a:lvl3pPr marL="914024" indent="0" algn="ctr">
              <a:buNone/>
              <a:defRPr/>
            </a:lvl3pPr>
            <a:lvl4pPr marL="1371040" indent="0" algn="ctr">
              <a:buNone/>
              <a:defRPr/>
            </a:lvl4pPr>
            <a:lvl5pPr marL="1828052" indent="0" algn="ctr">
              <a:buNone/>
              <a:defRPr/>
            </a:lvl5pPr>
            <a:lvl6pPr marL="2285064" indent="0" algn="ctr">
              <a:buNone/>
              <a:defRPr/>
            </a:lvl6pPr>
            <a:lvl7pPr marL="2742079" indent="0" algn="ctr">
              <a:buNone/>
              <a:defRPr/>
            </a:lvl7pPr>
            <a:lvl8pPr marL="3199088" indent="0" algn="ctr">
              <a:buNone/>
              <a:defRPr/>
            </a:lvl8pPr>
            <a:lvl9pPr marL="3656104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315BE73-EFBF-41D5-B264-5475FDC582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09740691"/>
      </p:ext>
    </p:extLst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C358281-FA2F-47D8-9FAD-2BE924B449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50422641"/>
      </p:ext>
    </p:extLst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1"/>
            <a:ext cx="7772400" cy="1500187"/>
          </a:xfrm>
          <a:prstGeom prst="rect">
            <a:avLst/>
          </a:prstGeom>
        </p:spPr>
        <p:txBody>
          <a:bodyPr vert="horz" lIns="91402" tIns="45702" rIns="91402" bIns="45702" anchor="b"/>
          <a:lstStyle>
            <a:lvl1pPr marL="0" indent="0">
              <a:buNone/>
              <a:defRPr sz="2000"/>
            </a:lvl1pPr>
            <a:lvl2pPr marL="457011" indent="0">
              <a:buNone/>
              <a:defRPr sz="1800"/>
            </a:lvl2pPr>
            <a:lvl3pPr marL="914024" indent="0">
              <a:buNone/>
              <a:defRPr sz="1600"/>
            </a:lvl3pPr>
            <a:lvl4pPr marL="1371040" indent="0">
              <a:buNone/>
              <a:defRPr sz="1400"/>
            </a:lvl4pPr>
            <a:lvl5pPr marL="1828052" indent="0">
              <a:buNone/>
              <a:defRPr sz="1400"/>
            </a:lvl5pPr>
            <a:lvl6pPr marL="2285064" indent="0">
              <a:buNone/>
              <a:defRPr sz="1400"/>
            </a:lvl6pPr>
            <a:lvl7pPr marL="2742079" indent="0">
              <a:buNone/>
              <a:defRPr sz="1400"/>
            </a:lvl7pPr>
            <a:lvl8pPr marL="3199088" indent="0">
              <a:buNone/>
              <a:defRPr sz="1400"/>
            </a:lvl8pPr>
            <a:lvl9pPr marL="3656104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ABEDF56-A0AC-4249-BA5E-752E737A92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7808345"/>
      </p:ext>
    </p:extLst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F9E95ED-D669-4233-AF25-A8542B6B7B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22179422"/>
      </p:ext>
    </p:extLst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lIns="91402" tIns="45702" rIns="91402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vert="horz" lIns="91402" tIns="45702" rIns="91402" bIns="45702" anchor="b"/>
          <a:lstStyle>
            <a:lvl1pPr marL="0" indent="0">
              <a:buNone/>
              <a:defRPr sz="2400" b="1"/>
            </a:lvl1pPr>
            <a:lvl2pPr marL="457011" indent="0">
              <a:buNone/>
              <a:defRPr sz="2000" b="1"/>
            </a:lvl2pPr>
            <a:lvl3pPr marL="914024" indent="0">
              <a:buNone/>
              <a:defRPr sz="1800" b="1"/>
            </a:lvl3pPr>
            <a:lvl4pPr marL="1371040" indent="0">
              <a:buNone/>
              <a:defRPr sz="1600" b="1"/>
            </a:lvl4pPr>
            <a:lvl5pPr marL="1828052" indent="0">
              <a:buNone/>
              <a:defRPr sz="1600" b="1"/>
            </a:lvl5pPr>
            <a:lvl6pPr marL="2285064" indent="0">
              <a:buNone/>
              <a:defRPr sz="1600" b="1"/>
            </a:lvl6pPr>
            <a:lvl7pPr marL="2742079" indent="0">
              <a:buNone/>
              <a:defRPr sz="1600" b="1"/>
            </a:lvl7pPr>
            <a:lvl8pPr marL="3199088" indent="0">
              <a:buNone/>
              <a:defRPr sz="1600" b="1"/>
            </a:lvl8pPr>
            <a:lvl9pPr marL="365610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A3D85FF-545A-440D-827A-16680C85119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03560615"/>
      </p:ext>
    </p:extLst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75DEA86-DA20-436A-85B5-C00372B4C3F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89797494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6627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11C50AC-F40F-410D-B03E-6EA220A3B60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3647526"/>
      </p:ext>
    </p:extLst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8"/>
            <a:ext cx="5111750" cy="5853113"/>
          </a:xfrm>
          <a:prstGeom prst="rect">
            <a:avLst/>
          </a:prstGeom>
        </p:spPr>
        <p:txBody>
          <a:bodyPr vert="horz" lIns="91402" tIns="45702" rIns="91402" bIns="45702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06B5D57-4F61-48D1-885F-BE81CAE7AA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6933312"/>
      </p:ext>
    </p:extLst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>
              <a:buNone/>
              <a:defRPr sz="3200"/>
            </a:lvl1pPr>
            <a:lvl2pPr marL="457011" indent="0">
              <a:buNone/>
              <a:defRPr sz="2800"/>
            </a:lvl2pPr>
            <a:lvl3pPr marL="914024" indent="0">
              <a:buNone/>
              <a:defRPr sz="2400"/>
            </a:lvl3pPr>
            <a:lvl4pPr marL="1371040" indent="0">
              <a:buNone/>
              <a:defRPr sz="2000"/>
            </a:lvl4pPr>
            <a:lvl5pPr marL="1828052" indent="0">
              <a:buNone/>
              <a:defRPr sz="2000"/>
            </a:lvl5pPr>
            <a:lvl6pPr marL="2285064" indent="0">
              <a:buNone/>
              <a:defRPr sz="2000"/>
            </a:lvl6pPr>
            <a:lvl7pPr marL="2742079" indent="0">
              <a:buNone/>
              <a:defRPr sz="2000"/>
            </a:lvl7pPr>
            <a:lvl8pPr marL="3199088" indent="0">
              <a:buNone/>
              <a:defRPr sz="2000"/>
            </a:lvl8pPr>
            <a:lvl9pPr marL="3656104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 lIns="91402" tIns="45702" rIns="91402" bIns="45702"/>
          <a:lstStyle>
            <a:lvl1pPr marL="0" indent="0">
              <a:buNone/>
              <a:defRPr sz="1400"/>
            </a:lvl1pPr>
            <a:lvl2pPr marL="457011" indent="0">
              <a:buNone/>
              <a:defRPr sz="1200"/>
            </a:lvl2pPr>
            <a:lvl3pPr marL="914024" indent="0">
              <a:buNone/>
              <a:defRPr sz="1000"/>
            </a:lvl3pPr>
            <a:lvl4pPr marL="1371040" indent="0">
              <a:buNone/>
              <a:defRPr sz="900"/>
            </a:lvl4pPr>
            <a:lvl5pPr marL="1828052" indent="0">
              <a:buNone/>
              <a:defRPr sz="900"/>
            </a:lvl5pPr>
            <a:lvl6pPr marL="2285064" indent="0">
              <a:buNone/>
              <a:defRPr sz="900"/>
            </a:lvl6pPr>
            <a:lvl7pPr marL="2742079" indent="0">
              <a:buNone/>
              <a:defRPr sz="900"/>
            </a:lvl7pPr>
            <a:lvl8pPr marL="3199088" indent="0">
              <a:buNone/>
              <a:defRPr sz="900"/>
            </a:lvl8pPr>
            <a:lvl9pPr marL="365610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F471510-5C55-4E13-A22E-C5C44D2E91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22847785"/>
      </p:ext>
    </p:extLst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8"/>
            <a:ext cx="8229600" cy="4525963"/>
          </a:xfrm>
          <a:prstGeom prst="rect">
            <a:avLst/>
          </a:prstGeom>
        </p:spPr>
        <p:txBody>
          <a:bodyPr vert="eaVert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5A12272-F5AB-4DD4-ADD6-55A97A2BD47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97801264"/>
      </p:ext>
    </p:extLst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57208"/>
            <a:ext cx="2057400" cy="5668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8"/>
            <a:ext cx="6019800" cy="5668963"/>
          </a:xfrm>
          <a:prstGeom prst="rect">
            <a:avLst/>
          </a:prstGeom>
        </p:spPr>
        <p:txBody>
          <a:bodyPr vert="eaVert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0EF25E1-3B1A-44A4-A0AC-A2979757CE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78483304"/>
      </p:ext>
    </p:extLst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203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9"/>
            <a:ext cx="4038600" cy="2187575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5F3A2FAC-AC9A-494E-B71F-330DACEE4FE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11687307"/>
      </p:ext>
    </p:extLst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8153400" cy="203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8"/>
            <a:ext cx="4038600" cy="4525963"/>
          </a:xfrm>
          <a:prstGeom prst="rect">
            <a:avLst/>
          </a:prstGeom>
        </p:spPr>
        <p:txBody>
          <a:bodyPr vert="horz" lIns="91402" tIns="45702" rIns="91402" bIns="4570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648A4091-1A31-48E5-BF60-8FC6B5311EA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73024030"/>
      </p:ext>
    </p:extLst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2555F85-7401-4D83-83D3-A2D0B1E87BE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1030613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499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Itzhak Tserruya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QM12, Washington, Aug. 13-18,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8C88C-8EBC-6C4B-8947-0FEA5CE86C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626472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79897"/>
      </p:ext>
    </p:extLst>
  </p:cSld>
  <p:clrMapOvr>
    <a:masterClrMapping/>
  </p:clrMapOvr>
  <p:transition spd="med">
    <p:pull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281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694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33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4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30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5770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1540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83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9336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2916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87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Itzhak Tserruya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QM12, Washington, Aug. 13-18,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8C88C-8EBC-6C4B-8947-0FEA5CE86C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344131"/>
      </p:ext>
    </p:extLst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93209"/>
      </p:ext>
    </p:extLst>
  </p:cSld>
  <p:clrMapOvr>
    <a:masterClrMapping/>
  </p:clrMapOvr>
  <p:transition spd="med">
    <p:pull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13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329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664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579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3716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11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958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267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79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90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07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Itzhak Tserruya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QM12, Washington, Aug. 13-18,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8C88C-8EBC-6C4B-8947-0FEA5CE86C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44204"/>
      </p:ext>
    </p:extLst>
  </p:cSld>
  <p:clrMapOvr>
    <a:masterClrMapping/>
  </p:clrMapOvr>
  <p:transition spd="slow">
    <p:wipe dir="d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10639"/>
      </p:ext>
    </p:extLst>
  </p:cSld>
  <p:clrMapOvr>
    <a:masterClrMapping/>
  </p:clrMapOvr>
  <p:transition spd="med">
    <p:pull dir="d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47359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54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5826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9361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072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8907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9997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518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2305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70449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9155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Itzhak Tserruya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QM12, Washington, Aug. 13-18,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8C88C-8EBC-6C4B-8947-0FEA5CE86C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98445"/>
      </p:ext>
    </p:extLst>
  </p:cSld>
  <p:clrMapOvr>
    <a:masterClrMapping/>
  </p:clrMapOvr>
  <p:transition spd="slow">
    <p:wipe dir="d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8284"/>
      </p:ext>
    </p:extLst>
  </p:cSld>
  <p:clrMapOvr>
    <a:masterClrMapping/>
  </p:clrMapOvr>
  <p:transition spd="med">
    <p:pull dir="d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7498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1626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327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3781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670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17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4705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1297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2301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78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7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Itzhak Tserruya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QM12, Washington, Aug. 13-18, 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78C88C-8EBC-6C4B-8947-0FEA5CE86CC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485318"/>
      </p:ext>
    </p:extLst>
  </p:cSld>
  <p:clrMapOvr>
    <a:masterClrMapping/>
  </p:clrMapOvr>
  <p:transition spd="slow">
    <p:wipe dir="d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698062"/>
      </p:ext>
    </p:extLst>
  </p:cSld>
  <p:clrMapOvr>
    <a:masterClrMapping/>
  </p:clrMapOvr>
  <p:transition spd="med">
    <p:pull dir="d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7906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88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2232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7566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01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4704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7424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5664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7574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1910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151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87E52-2116-4CE5-AF82-506909D05B82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562802"/>
      </p:ext>
    </p:extLst>
  </p:cSld>
  <p:clrMapOvr>
    <a:masterClrMapping/>
  </p:clrMapOvr>
  <p:transition spd="med">
    <p:pull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3562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580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8034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264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816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1977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9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3768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0513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01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slideLayout" Target="../slideLayouts/slideLayout201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13" Type="http://schemas.openxmlformats.org/officeDocument/2006/relationships/theme" Target="../theme/theme18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5" Type="http://schemas.openxmlformats.org/officeDocument/2006/relationships/theme" Target="../theme/theme19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8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25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9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055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32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4339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42F93E66-6122-4EF2-B25D-CAE5A6E17878}" type="datetimeFigureOut">
              <a:rPr kumimoji="1" lang="ja-JP" altLang="en-US"/>
              <a:pPr>
                <a:defRPr/>
              </a:pPr>
              <a:t>2014/8/18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38456C8A-2A90-4C2B-BD31-277DD7EA5F3B}" type="slidenum">
              <a:rPr kumimoji="1" lang="ja-JP" altLang="en-US"/>
              <a:pPr>
                <a:defRPr/>
              </a:pPr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8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761" indent="-342761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5123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DAB5C29-473E-49F7-B405-255F47CD17A5}" type="datetimeFigureOut">
              <a:rPr kumimoji="1" lang="ja-JP" altLang="en-US"/>
              <a:pPr>
                <a:defRPr/>
              </a:pPr>
              <a:t>2014/8/18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  <a:cs typeface="+mn-cs"/>
              </a:defRPr>
            </a:lvl1pPr>
          </a:lstStyle>
          <a:p>
            <a:pPr>
              <a:defRPr/>
            </a:pPr>
            <a:fld id="{67927C00-7ED2-4BC0-AD8E-9C132F5BE8A7}" type="slidenum">
              <a:rPr kumimoji="1" lang="ja-JP" altLang="en-US"/>
              <a:pPr>
                <a:defRPr/>
              </a:pPr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2547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8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236A1D6B-93F3-43E3-AB83-265E59563470}" type="datetimeFigureOut">
              <a:rPr lang="en-US"/>
              <a:pPr>
                <a:defRPr/>
              </a:pPr>
              <a:t>8/18/2014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8"/>
            <a:ext cx="2895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02" tIns="45702" rIns="91402" bIns="45702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F81AB89-CC3D-43B3-BF52-EDDD549DAF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336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  <p:sldLayoutId id="2147484066" r:id="rId2"/>
    <p:sldLayoutId id="2147484067" r:id="rId3"/>
    <p:sldLayoutId id="2147484068" r:id="rId4"/>
    <p:sldLayoutId id="214748406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  <p:sldLayoutId id="214748407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0" charset="-128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0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44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60" indent="-22850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73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84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98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9" indent="-228505" algn="l" defTabSz="91402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00005"/>
            <a:ext cx="9144000" cy="914401"/>
          </a:xfrm>
          <a:prstGeom prst="rect">
            <a:avLst/>
          </a:prstGeom>
          <a:gradFill flip="none" rotWithShape="1">
            <a:gsLst>
              <a:gs pos="46000">
                <a:srgbClr val="0000FF"/>
              </a:gs>
              <a:gs pos="100000">
                <a:schemeClr val="accent6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9144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758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-25399" y="6642100"/>
            <a:ext cx="19050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buFontTx/>
              <a:buNone/>
              <a:defRPr sz="1100" b="1" i="0">
                <a:solidFill>
                  <a:srgbClr val="0000CC"/>
                </a:solidFill>
                <a:latin typeface="+mn-lt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en-US"/>
          </a:p>
        </p:txBody>
      </p:sp>
      <p:sp>
        <p:nvSpPr>
          <p:cNvPr id="3758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362825" y="6629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0"/>
              </a:spcBef>
              <a:buFontTx/>
              <a:buNone/>
              <a:defRPr sz="1200" b="0" i="0">
                <a:solidFill>
                  <a:srgbClr val="0000CC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kumimoji="1" lang="en-US"/>
          </a:p>
        </p:txBody>
      </p:sp>
      <p:sp>
        <p:nvSpPr>
          <p:cNvPr id="3758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02" tIns="45702" rIns="91402" bIns="45702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buFontTx/>
              <a:buNone/>
              <a:defRPr sz="1400" i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1A697DEB-18E5-43F0-9C42-2661B34092CC}" type="slidenum">
              <a:rPr kumimoji="1" lang="en-US"/>
              <a:pPr fontAlgn="base">
                <a:spcAft>
                  <a:spcPct val="0"/>
                </a:spcAft>
                <a:defRPr/>
              </a:pPr>
              <a:t>‹#›</a:t>
            </a:fld>
            <a:endParaRPr kumimoji="1" lang="en-US" dirty="0"/>
          </a:p>
        </p:txBody>
      </p:sp>
    </p:spTree>
    <p:extLst>
      <p:ext uri="{BB962C8B-B14F-4D97-AF65-F5344CB8AC3E}">
        <p14:creationId xmlns:p14="http://schemas.microsoft.com/office/powerpoint/2010/main" val="268283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  <p:sldLayoutId id="2147484085" r:id="rId7"/>
    <p:sldLayoutId id="2147484086" r:id="rId8"/>
    <p:sldLayoutId id="2147484087" r:id="rId9"/>
    <p:sldLayoutId id="2147484088" r:id="rId10"/>
    <p:sldLayoutId id="2147484089" r:id="rId11"/>
    <p:sldLayoutId id="2147484090" r:id="rId12"/>
  </p:sldLayoutIdLst>
  <p:transition spd="slow">
    <p:fade/>
  </p:transition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charset="0"/>
        </a:defRPr>
      </a:lvl5pPr>
      <a:lvl6pPr marL="457011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Arial" charset="0"/>
        </a:defRPr>
      </a:lvl6pPr>
      <a:lvl7pPr marL="914024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Arial" charset="0"/>
        </a:defRPr>
      </a:lvl7pPr>
      <a:lvl8pPr marL="137104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Arial" charset="0"/>
        </a:defRPr>
      </a:lvl8pPr>
      <a:lvl9pPr marL="1828052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6600"/>
          </a:solidFill>
          <a:latin typeface="Arial" charset="0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SzPct val="50000"/>
        <a:buFont typeface="Monotype Sorts" pitchFamily="-110" charset="2"/>
        <a:buChar char="l"/>
        <a:defRPr sz="3200">
          <a:solidFill>
            <a:srgbClr val="0000CC"/>
          </a:solidFill>
          <a:latin typeface="+mn-lt"/>
          <a:ea typeface="+mn-ea"/>
          <a:cs typeface="+mn-cs"/>
        </a:defRPr>
      </a:lvl1pPr>
      <a:lvl2pPr marL="742646" indent="-285632" algn="l" rtl="0" eaLnBrk="0" fontAlgn="base" hangingPunct="0">
        <a:spcBef>
          <a:spcPct val="20000"/>
        </a:spcBef>
        <a:spcAft>
          <a:spcPct val="0"/>
        </a:spcAft>
        <a:buFont typeface="Marlett" pitchFamily="2" charset="2"/>
        <a:buChar char="4"/>
        <a:defRPr sz="2800">
          <a:solidFill>
            <a:srgbClr val="FF0000"/>
          </a:solidFill>
          <a:latin typeface="+mn-lt"/>
        </a:defRPr>
      </a:lvl2pPr>
      <a:lvl3pPr marL="1142530" indent="-228505" algn="l" rtl="0" eaLnBrk="0" fontAlgn="base" hangingPunct="0">
        <a:spcBef>
          <a:spcPct val="20000"/>
        </a:spcBef>
        <a:spcAft>
          <a:spcPct val="0"/>
        </a:spcAft>
        <a:buSzPct val="75000"/>
        <a:buFont typeface="Monotype Sorts" pitchFamily="-110" charset="2"/>
        <a:buChar char="o"/>
        <a:defRPr sz="2000">
          <a:solidFill>
            <a:srgbClr val="333300"/>
          </a:solidFill>
          <a:latin typeface="+mn-lt"/>
        </a:defRPr>
      </a:lvl3pPr>
      <a:lvl4pPr marL="1599544" indent="-228505" algn="l" rtl="0" eaLnBrk="0" fontAlgn="base" hangingPunct="0">
        <a:spcBef>
          <a:spcPct val="20000"/>
        </a:spcBef>
        <a:spcAft>
          <a:spcPct val="0"/>
        </a:spcAft>
        <a:buFont typeface="CommonBullets"/>
        <a:buChar char="u"/>
        <a:defRPr sz="1600">
          <a:solidFill>
            <a:srgbClr val="CC3300"/>
          </a:solidFill>
          <a:latin typeface="+mn-lt"/>
        </a:defRPr>
      </a:lvl4pPr>
      <a:lvl5pPr marL="2056560" indent="-228505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rgbClr val="FF00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513573" indent="-228505" algn="l" rtl="0" eaLnBrk="0" fontAlgn="base" hangingPunct="0">
        <a:spcBef>
          <a:spcPct val="20000"/>
        </a:spcBef>
        <a:spcAft>
          <a:spcPct val="0"/>
        </a:spcAft>
        <a:buChar char="–"/>
        <a:defRPr sz="1000" b="1">
          <a:solidFill>
            <a:srgbClr val="FF00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970584" indent="-228505" algn="l" rtl="0" eaLnBrk="0" fontAlgn="base" hangingPunct="0">
        <a:spcBef>
          <a:spcPct val="20000"/>
        </a:spcBef>
        <a:spcAft>
          <a:spcPct val="0"/>
        </a:spcAft>
        <a:buChar char="–"/>
        <a:defRPr sz="1000" b="1">
          <a:solidFill>
            <a:srgbClr val="FF00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3427598" indent="-228505" algn="l" rtl="0" eaLnBrk="0" fontAlgn="base" hangingPunct="0">
        <a:spcBef>
          <a:spcPct val="20000"/>
        </a:spcBef>
        <a:spcAft>
          <a:spcPct val="0"/>
        </a:spcAft>
        <a:buChar char="–"/>
        <a:defRPr sz="1000" b="1">
          <a:solidFill>
            <a:srgbClr val="FF00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884609" indent="-228505" algn="l" rtl="0" eaLnBrk="0" fontAlgn="base" hangingPunct="0">
        <a:spcBef>
          <a:spcPct val="20000"/>
        </a:spcBef>
        <a:spcAft>
          <a:spcPct val="0"/>
        </a:spcAft>
        <a:buChar char="–"/>
        <a:defRPr sz="1000" b="1">
          <a:solidFill>
            <a:srgbClr val="FF0066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91402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nip Diagonal Corner Rectangle 19"/>
          <p:cNvSpPr/>
          <p:nvPr userDrawn="1"/>
        </p:nvSpPr>
        <p:spPr bwMode="auto">
          <a:xfrm flipH="1">
            <a:off x="76201" y="76200"/>
            <a:ext cx="8991600" cy="6553200"/>
          </a:xfrm>
          <a:prstGeom prst="snip2DiagRect">
            <a:avLst>
              <a:gd name="adj1" fmla="val 0"/>
              <a:gd name="adj2" fmla="val 2404"/>
            </a:avLst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91402" tIns="45702" rIns="91402" bIns="45702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ja-JP" altLang="ja-JP" sz="2400">
              <a:solidFill>
                <a:srgbClr val="000000"/>
              </a:solidFill>
            </a:endParaRPr>
          </a:p>
        </p:txBody>
      </p:sp>
      <p:sp>
        <p:nvSpPr>
          <p:cNvPr id="11267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25500"/>
          </a:xfrm>
          <a:prstGeom prst="rect">
            <a:avLst/>
          </a:prstGeom>
          <a:solidFill>
            <a:srgbClr val="000000"/>
          </a:soli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91402" tIns="45702" rIns="91402" bIns="45702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 sz="240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15400" y="6629401"/>
            <a:ext cx="2286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18280" rIns="0" bIns="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kumimoji="0" sz="1200">
                <a:solidFill>
                  <a:srgbClr val="FFFFFF"/>
                </a:solidFill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0FE362-A960-4371-BBD5-65B62BB67DF8}" type="slidenum">
              <a:rPr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ja-JP"/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38201" y="0"/>
            <a:ext cx="7467600" cy="812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115" name="Rectangle 91"/>
          <p:cNvSpPr>
            <a:spLocks noChangeArrowheads="1"/>
          </p:cNvSpPr>
          <p:nvPr userDrawn="1"/>
        </p:nvSpPr>
        <p:spPr bwMode="auto">
          <a:xfrm>
            <a:off x="3137248" y="6642107"/>
            <a:ext cx="3061593" cy="183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2" tIns="0" rIns="91402" bIns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120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</a:rPr>
              <a:t>P. Sorensen – NSAC Subcommittee 2012 </a:t>
            </a:r>
          </a:p>
        </p:txBody>
      </p:sp>
      <p:pic>
        <p:nvPicPr>
          <p:cNvPr id="11271" name="Picture 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91300"/>
            <a:ext cx="9652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034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  <p:sldLayoutId id="2147484103" r:id="rId12"/>
    <p:sldLayoutId id="2147484104" r:id="rId13"/>
    <p:sldLayoutId id="2147484105" r:id="rId14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AFF95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011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024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040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052" algn="ctr" rtl="0" fontAlgn="base">
        <a:spcBef>
          <a:spcPct val="0"/>
        </a:spcBef>
        <a:spcAft>
          <a:spcPct val="0"/>
        </a:spcAft>
        <a:defRPr sz="2000">
          <a:solidFill>
            <a:srgbClr val="333333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761" indent="-34276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646" indent="-285632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2530" indent="-22850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599544" indent="-228505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6560" indent="-22850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3573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0584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7598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4609" indent="-228505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4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9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88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104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103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6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2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04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44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998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917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0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itation.aip.org/getabs/servlet/GetabsServlet?prog=normal&amp;id=PRLTAO000091000018182301000001&amp;idtype=cvips&amp;gifs=yes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73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15.xml"/><Relationship Id="rId6" Type="http://schemas.openxmlformats.org/officeDocument/2006/relationships/image" Target="../media/image67.png"/><Relationship Id="rId11" Type="http://schemas.openxmlformats.org/officeDocument/2006/relationships/image" Target="../media/image72.emf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wmf"/><Relationship Id="rId11" Type="http://schemas.openxmlformats.org/officeDocument/2006/relationships/image" Target="../media/image84.png"/><Relationship Id="rId5" Type="http://schemas.openxmlformats.org/officeDocument/2006/relationships/oleObject" Target="../embeddings/oleObject4.bin"/><Relationship Id="rId10" Type="http://schemas.openxmlformats.org/officeDocument/2006/relationships/image" Target="../media/image8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102.png"/><Relationship Id="rId4" Type="http://schemas.openxmlformats.org/officeDocument/2006/relationships/image" Target="../media/image10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115.jpeg"/><Relationship Id="rId5" Type="http://schemas.openxmlformats.org/officeDocument/2006/relationships/image" Target="../media/image114.wmf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9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9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7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0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3870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</p:pic>
      <p:pic>
        <p:nvPicPr>
          <p:cNvPr id="6" name="Picture 1028" descr="curr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7526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7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924800" cy="1676400"/>
          </a:xfrm>
          <a:noFill/>
        </p:spPr>
        <p:txBody>
          <a:bodyPr>
            <a:noAutofit/>
          </a:bodyPr>
          <a:lstStyle/>
          <a:p>
            <a:r>
              <a:rPr lang="ja-JP" altLang="en-US" sz="4000" dirty="0" smtClean="0">
                <a:solidFill>
                  <a:srgbClr val="FFFF00"/>
                </a:solidFill>
              </a:rPr>
              <a:t>ＲＨＩＣにおける</a:t>
            </a:r>
            <a:r>
              <a:rPr lang="en-US" altLang="ja-JP" sz="4000" dirty="0" smtClean="0">
                <a:solidFill>
                  <a:srgbClr val="FFFF00"/>
                </a:solidFill>
              </a:rPr>
              <a:t/>
            </a:r>
            <a:br>
              <a:rPr lang="en-US" altLang="ja-JP" sz="4000" dirty="0" smtClean="0">
                <a:solidFill>
                  <a:srgbClr val="FFFF00"/>
                </a:solidFill>
              </a:rPr>
            </a:br>
            <a:r>
              <a:rPr lang="ja-JP" altLang="en-US" sz="4000" dirty="0" smtClean="0">
                <a:solidFill>
                  <a:srgbClr val="FFFF00"/>
                </a:solidFill>
              </a:rPr>
              <a:t>クォーク・グルーオン・プラズマ</a:t>
            </a:r>
            <a:r>
              <a:rPr lang="en-US" altLang="ja-JP" sz="4000" dirty="0" smtClean="0">
                <a:solidFill>
                  <a:srgbClr val="FFFF00"/>
                </a:solidFill>
              </a:rPr>
              <a:t/>
            </a:r>
            <a:br>
              <a:rPr lang="en-US" altLang="ja-JP" sz="4000" dirty="0" smtClean="0">
                <a:solidFill>
                  <a:srgbClr val="FFFF00"/>
                </a:solidFill>
              </a:rPr>
            </a:br>
            <a:r>
              <a:rPr lang="ja-JP" altLang="en-US" sz="4000" dirty="0" smtClean="0">
                <a:solidFill>
                  <a:srgbClr val="FFFF00"/>
                </a:solidFill>
              </a:rPr>
              <a:t>の物理</a:t>
            </a:r>
            <a:endParaRPr kumimoji="1" lang="en-US" altLang="ja-JP" sz="3200" i="1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00200" y="4648200"/>
            <a:ext cx="6553200" cy="156966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dirty="0" smtClean="0"/>
              <a:t>2014</a:t>
            </a:r>
            <a:r>
              <a:rPr lang="ja-JP" altLang="en-US" sz="2400" dirty="0" smtClean="0"/>
              <a:t>年</a:t>
            </a:r>
            <a:r>
              <a:rPr lang="en-US" altLang="ja-JP" sz="2400" dirty="0"/>
              <a:t>8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18</a:t>
            </a:r>
            <a:r>
              <a:rPr lang="ja-JP" altLang="en-US" sz="2400" dirty="0" smtClean="0"/>
              <a:t>日</a:t>
            </a:r>
            <a:endParaRPr lang="en-US" altLang="ja-JP" sz="2400" dirty="0" smtClean="0"/>
          </a:p>
          <a:p>
            <a:pPr algn="ctr"/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理化学研究所仁科加速器研究センター</a:t>
            </a:r>
            <a:endParaRPr lang="en-US" altLang="ja-JP" sz="2400" dirty="0" smtClean="0"/>
          </a:p>
          <a:p>
            <a:pPr algn="ctr"/>
            <a:r>
              <a:rPr lang="ja-JP" altLang="en-US" sz="2400" dirty="0" smtClean="0"/>
              <a:t>秋葉康之</a:t>
            </a:r>
            <a:endParaRPr lang="en-US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472AB1-DCCE-4758-9312-BE752FF967BA}" type="slidenum">
              <a:rPr lang="en-US" altLang="ja-JP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altLang="ja-JP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noFill/>
        </p:spPr>
        <p:txBody>
          <a:bodyPr/>
          <a:lstStyle/>
          <a:p>
            <a:r>
              <a:rPr lang="en-US" altLang="ja-JP" sz="3200" b="1" dirty="0" smtClean="0"/>
              <a:t>high </a:t>
            </a:r>
            <a:r>
              <a:rPr lang="en-US" altLang="ja-JP" sz="3200" b="1" dirty="0" err="1" smtClean="0"/>
              <a:t>pT</a:t>
            </a:r>
            <a:r>
              <a:rPr lang="en-US" altLang="ja-JP" sz="3200" b="1" dirty="0" smtClean="0"/>
              <a:t> </a:t>
            </a:r>
            <a:r>
              <a:rPr lang="ja-JP" altLang="en-US" sz="3200" b="1" dirty="0" smtClean="0"/>
              <a:t>抑制の測定結果</a:t>
            </a:r>
            <a:endParaRPr lang="en-US" altLang="ja-JP" sz="3200" b="1" dirty="0"/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3" cstate="print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4" cstate="print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5" cstate="print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6" cstate="print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5" name="Picture 7"/>
          <p:cNvPicPr>
            <a:picLocks noChangeAspect="1" noChangeArrowheads="1"/>
          </p:cNvPicPr>
          <p:nvPr/>
        </p:nvPicPr>
        <p:blipFill>
          <a:blip r:embed="rId7" cstate="print"/>
          <a:srcRect t="6107" r="8168"/>
          <a:stretch>
            <a:fillRect/>
          </a:stretch>
        </p:blipFill>
        <p:spPr bwMode="auto">
          <a:xfrm>
            <a:off x="762000" y="1828800"/>
            <a:ext cx="79248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9576" name="Picture 8"/>
          <p:cNvPicPr>
            <a:picLocks noChangeAspect="1" noChangeArrowheads="1"/>
          </p:cNvPicPr>
          <p:nvPr/>
        </p:nvPicPr>
        <p:blipFill>
          <a:blip r:embed="rId8" cstate="print"/>
          <a:srcRect t="6107" r="7285"/>
          <a:stretch>
            <a:fillRect/>
          </a:stretch>
        </p:blipFill>
        <p:spPr bwMode="auto">
          <a:xfrm>
            <a:off x="762000" y="1828800"/>
            <a:ext cx="8001000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304800" y="762000"/>
            <a:ext cx="8377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20 GeV/c</a:t>
            </a:r>
            <a:r>
              <a:rPr lang="ja-JP" altLang="en-US" dirty="0" smtClean="0">
                <a:solidFill>
                  <a:prstClr val="black"/>
                </a:solidFill>
              </a:rPr>
              <a:t>という非常に大きな</a:t>
            </a:r>
            <a:r>
              <a:rPr lang="en-US" altLang="ja-JP" dirty="0" err="1" smtClean="0">
                <a:solidFill>
                  <a:prstClr val="black"/>
                </a:solidFill>
              </a:rPr>
              <a:t>pT</a:t>
            </a:r>
            <a:r>
              <a:rPr lang="ja-JP" altLang="en-US" dirty="0" smtClean="0">
                <a:solidFill>
                  <a:prstClr val="black"/>
                </a:solidFill>
              </a:rPr>
              <a:t>まで、抑制率</a:t>
            </a:r>
            <a:r>
              <a:rPr lang="en-US" altLang="ja-JP" dirty="0" smtClean="0">
                <a:solidFill>
                  <a:prstClr val="black"/>
                </a:solidFill>
              </a:rPr>
              <a:t>1/5</a:t>
            </a:r>
            <a:r>
              <a:rPr lang="ja-JP" altLang="en-US" dirty="0" smtClean="0">
                <a:solidFill>
                  <a:prstClr val="black"/>
                </a:solidFill>
              </a:rPr>
              <a:t>という非常に強い抑制がかかっている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en-US" altLang="ja-JP" dirty="0" smtClean="0">
                <a:solidFill>
                  <a:prstClr val="black"/>
                </a:solidFill>
              </a:rPr>
              <a:t>RHIC</a:t>
            </a:r>
            <a:r>
              <a:rPr lang="ja-JP" altLang="en-US" dirty="0" smtClean="0">
                <a:solidFill>
                  <a:prstClr val="black"/>
                </a:solidFill>
              </a:rPr>
              <a:t>でつくられた</a:t>
            </a:r>
            <a:r>
              <a:rPr lang="en-US" altLang="ja-JP" dirty="0" smtClean="0">
                <a:solidFill>
                  <a:prstClr val="black"/>
                </a:solidFill>
              </a:rPr>
              <a:t>QGP</a:t>
            </a:r>
            <a:r>
              <a:rPr lang="ja-JP" altLang="en-US" dirty="0" smtClean="0">
                <a:solidFill>
                  <a:prstClr val="black"/>
                </a:solidFill>
              </a:rPr>
              <a:t>が非常な高密度であることを示す。</a:t>
            </a:r>
            <a:endParaRPr lang="en-US" altLang="ja-JP" dirty="0" smtClean="0">
              <a:solidFill>
                <a:prstClr val="black"/>
              </a:solidFill>
            </a:endParaRPr>
          </a:p>
          <a:p>
            <a:r>
              <a:rPr lang="ja-JP" altLang="en-US" dirty="0" smtClean="0">
                <a:solidFill>
                  <a:prstClr val="black"/>
                </a:solidFill>
              </a:rPr>
              <a:t>エネルギー密度</a:t>
            </a:r>
            <a:r>
              <a:rPr lang="en-US" altLang="ja-JP" dirty="0" smtClean="0">
                <a:solidFill>
                  <a:prstClr val="black"/>
                </a:solidFill>
              </a:rPr>
              <a:t>15 GeV/fm</a:t>
            </a:r>
            <a:r>
              <a:rPr lang="en-US" altLang="ja-JP" baseline="30000" dirty="0" smtClean="0">
                <a:solidFill>
                  <a:prstClr val="black"/>
                </a:solidFill>
              </a:rPr>
              <a:t>3</a:t>
            </a:r>
            <a:r>
              <a:rPr lang="ja-JP" altLang="en-US" baseline="30000" dirty="0" smtClean="0">
                <a:solidFill>
                  <a:prstClr val="black"/>
                </a:solidFill>
              </a:rPr>
              <a:t>　</a:t>
            </a:r>
            <a:r>
              <a:rPr lang="ja-JP" altLang="en-US" dirty="0" smtClean="0">
                <a:solidFill>
                  <a:prstClr val="black"/>
                </a:solidFill>
              </a:rPr>
              <a:t>程度（通常原子核密度の１００倍）と推定される。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5000" y="2510135"/>
            <a:ext cx="3276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b="1" dirty="0" smtClean="0">
                <a:solidFill>
                  <a:srgbClr val="FF0000"/>
                </a:solidFill>
              </a:rPr>
              <a:t>PRL101,232301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93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9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9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9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9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86" name="Picture 7" descr="C:\Users\Yasuyuki Akiba\Desktop\eta_gamma_pi0_phi_omega_jpsi_raa_combine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 b="945"/>
          <a:stretch/>
        </p:blipFill>
        <p:spPr bwMode="auto">
          <a:xfrm>
            <a:off x="533401" y="762000"/>
            <a:ext cx="7537830" cy="475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558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r>
              <a:rPr lang="ja-JP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色々な粒子の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en-US" altLang="ja-JP" sz="3200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AA</a:t>
            </a:r>
            <a:r>
              <a:rPr lang="en-US" altLang="ja-JP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endParaRPr lang="en-US" altLang="ja-JP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95588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5486400"/>
            <a:ext cx="8991600" cy="1219200"/>
          </a:xfrm>
        </p:spPr>
        <p:txBody>
          <a:bodyPr/>
          <a:lstStyle/>
          <a:p>
            <a:r>
              <a:rPr lang="en-US" altLang="ja-JP" sz="2000" b="1" dirty="0" smtClean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altLang="ja-JP" sz="2000" b="1" baseline="30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ja-JP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は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~20 </a:t>
            </a:r>
            <a:r>
              <a:rPr lang="en-US" altLang="ja-JP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GeV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/c</a:t>
            </a:r>
            <a:r>
              <a:rPr lang="ja-JP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まで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ja-JP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~1/5</a:t>
            </a:r>
            <a:r>
              <a:rPr lang="ja-JP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と強く抑制されている。</a:t>
            </a:r>
            <a:endParaRPr lang="en-US" altLang="ja-JP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altLang="ja-JP" sz="2000" b="1" dirty="0" smtClean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p</a:t>
            </a:r>
            <a:r>
              <a:rPr lang="en-US" altLang="ja-JP" sz="2000" b="1" baseline="30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ja-JP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と</a:t>
            </a:r>
            <a:r>
              <a:rPr lang="en-US" altLang="ja-JP" sz="2000" b="1" dirty="0" smtClean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h </a:t>
            </a:r>
            <a:r>
              <a:rPr lang="ja-JP" altLang="en-US" sz="2000" b="1" dirty="0" smtClean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の</a:t>
            </a:r>
            <a:r>
              <a:rPr lang="en-US" altLang="ja-JP" sz="2000" b="1" dirty="0" smtClean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en-US" altLang="ja-JP" sz="2000" b="1" baseline="-25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AA</a:t>
            </a:r>
            <a:r>
              <a:rPr lang="ja-JP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は同じ</a:t>
            </a:r>
            <a:r>
              <a:rPr lang="en-US" altLang="ja-JP" sz="2000" b="1" dirty="0" smtClean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ja-JP" altLang="en-US" sz="2000" b="1" dirty="0" smtClean="0">
                <a:solidFill>
                  <a:srgbClr val="FFFF00"/>
                </a:solidFill>
                <a:latin typeface="Symbol" panose="05050102010706020507" pitchFamily="18" charset="2"/>
                <a:cs typeface="Arial" pitchFamily="34" charset="0"/>
                <a:sym typeface="Wingdings" panose="05000000000000000000" pitchFamily="2" charset="2"/>
              </a:rPr>
              <a:t>パートンのレベルで抑制が起こっている。</a:t>
            </a:r>
            <a:endParaRPr lang="en-US" altLang="ja-JP" sz="2400" b="1" dirty="0">
              <a:solidFill>
                <a:srgbClr val="FFFF00"/>
              </a:solidFill>
              <a:latin typeface="Symbol" panose="05050102010706020507" pitchFamily="18" charset="2"/>
              <a:cs typeface="Arial" pitchFamily="34" charset="0"/>
            </a:endParaRPr>
          </a:p>
          <a:p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direct </a:t>
            </a:r>
            <a:r>
              <a:rPr lang="en-US" altLang="ja-JP" sz="2000" b="1" dirty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g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ja-JP" altLang="en-US" sz="2000" b="1" dirty="0" smtClean="0">
                <a:solidFill>
                  <a:srgbClr val="FFFF00"/>
                </a:solidFill>
                <a:cs typeface="Arial" pitchFamily="34" charset="0"/>
              </a:rPr>
              <a:t>は抑制されていない。</a:t>
            </a:r>
            <a:r>
              <a:rPr lang="en-US" altLang="ja-JP" sz="2000" b="1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altLang="ja-JP" sz="2000" b="1" dirty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 </a:t>
            </a:r>
            <a:r>
              <a:rPr lang="ja-JP" altLang="en-US" sz="2000" b="1" dirty="0" smtClean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抑制の原因は</a:t>
            </a:r>
            <a:r>
              <a:rPr lang="en-US" altLang="ja-JP" sz="2000" b="1" dirty="0" smtClean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QGP </a:t>
            </a:r>
            <a:r>
              <a:rPr lang="ja-JP" altLang="en-US" sz="2000" b="1" dirty="0" smtClean="0">
                <a:solidFill>
                  <a:srgbClr val="FFFF00"/>
                </a:solidFill>
                <a:cs typeface="Arial" pitchFamily="34" charset="0"/>
                <a:sym typeface="Wingdings" panose="05000000000000000000" pitchFamily="2" charset="2"/>
              </a:rPr>
              <a:t>媒体効果</a:t>
            </a:r>
            <a:endParaRPr lang="en-US" altLang="ja-JP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01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62000"/>
          </a:xfrm>
        </p:spPr>
        <p:txBody>
          <a:bodyPr/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LHC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3400" y="5115791"/>
            <a:ext cx="8229600" cy="12850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kumimoji="1" lang="ja-JP" altLang="en-US" dirty="0" smtClean="0">
                <a:solidFill>
                  <a:srgbClr val="FFFF00"/>
                </a:solidFill>
              </a:rPr>
              <a:t>２０１０年より</a:t>
            </a:r>
            <a:r>
              <a:rPr kumimoji="1" lang="en-US" altLang="ja-JP" dirty="0" smtClean="0">
                <a:solidFill>
                  <a:srgbClr val="FFFF00"/>
                </a:solidFill>
              </a:rPr>
              <a:t>2.76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TeV</a:t>
            </a:r>
            <a:r>
              <a:rPr kumimoji="1" lang="ja-JP" altLang="en-US" dirty="0" err="1" smtClean="0">
                <a:solidFill>
                  <a:srgbClr val="FFFF00"/>
                </a:solidFill>
              </a:rPr>
              <a:t>での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Pb+Pb</a:t>
            </a:r>
            <a:r>
              <a:rPr kumimoji="1" lang="ja-JP" altLang="en-US" dirty="0" smtClean="0">
                <a:solidFill>
                  <a:srgbClr val="FFFF00"/>
                </a:solidFill>
              </a:rPr>
              <a:t>衝突実験開始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kumimoji="1" lang="ja-JP" altLang="en-US" dirty="0" smtClean="0">
                <a:solidFill>
                  <a:srgbClr val="FFFF00"/>
                </a:solidFill>
              </a:rPr>
              <a:t>ＲＨＩＣより３倍大きなエネルギー密度を達成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kumimoji="1" lang="en-US" altLang="ja-JP" dirty="0" smtClean="0">
                <a:solidFill>
                  <a:srgbClr val="FFFF00"/>
                </a:solidFill>
              </a:rPr>
              <a:t>RHIC</a:t>
            </a:r>
            <a:r>
              <a:rPr kumimoji="1" lang="ja-JP" altLang="en-US" dirty="0" smtClean="0">
                <a:solidFill>
                  <a:srgbClr val="FFFF00"/>
                </a:solidFill>
              </a:rPr>
              <a:t>と似た性質の</a:t>
            </a:r>
            <a:r>
              <a:rPr kumimoji="1" lang="en-US" altLang="ja-JP" dirty="0" smtClean="0">
                <a:solidFill>
                  <a:srgbClr val="FFFF00"/>
                </a:solidFill>
              </a:rPr>
              <a:t>QGP</a:t>
            </a:r>
            <a:r>
              <a:rPr kumimoji="1" lang="ja-JP" altLang="en-US" dirty="0" smtClean="0">
                <a:solidFill>
                  <a:srgbClr val="FFFF00"/>
                </a:solidFill>
              </a:rPr>
              <a:t>が生成されていることが確認された。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85800"/>
            <a:ext cx="5791200" cy="427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76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0" y="8"/>
            <a:ext cx="9144000" cy="9032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LHC </a:t>
            </a:r>
            <a:r>
              <a:rPr lang="ja-JP" alt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では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altLang="ja-JP" b="1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測定を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~100 </a:t>
            </a:r>
            <a:r>
              <a:rPr lang="en-US" altLang="ja-JP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</a:t>
            </a:r>
            <a:r>
              <a:rPr lang="ja-JP" alt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まで拡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大</a:t>
            </a:r>
            <a:endParaRPr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9"/>
          <a:stretch/>
        </p:blipFill>
        <p:spPr bwMode="auto">
          <a:xfrm>
            <a:off x="457200" y="903287"/>
            <a:ext cx="7467600" cy="49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278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タイトル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49313"/>
          </a:xfrm>
        </p:spPr>
        <p:txBody>
          <a:bodyPr/>
          <a:lstStyle/>
          <a:p>
            <a:pPr eaLnBrk="1" hangingPunct="1"/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RHIC 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</a:t>
            </a:r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LHC</a:t>
            </a:r>
            <a:r>
              <a:rPr lang="ja-JP" altLang="en-US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エネルギー損失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933" y="4800608"/>
            <a:ext cx="9109075" cy="1624013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FF00"/>
                </a:solidFill>
              </a:rPr>
              <a:t>RHIC </a:t>
            </a:r>
            <a:r>
              <a:rPr lang="ja-JP" altLang="en-US" dirty="0">
                <a:solidFill>
                  <a:srgbClr val="FFFF00"/>
                </a:solidFill>
              </a:rPr>
              <a:t>でも</a:t>
            </a:r>
            <a:r>
              <a:rPr lang="en-US" altLang="ja-JP" dirty="0" smtClean="0">
                <a:solidFill>
                  <a:srgbClr val="FFFF00"/>
                </a:solidFill>
              </a:rPr>
              <a:t> LHC</a:t>
            </a:r>
            <a:r>
              <a:rPr lang="ja-JP" altLang="en-US" dirty="0" smtClean="0">
                <a:solidFill>
                  <a:srgbClr val="FFFF00"/>
                </a:solidFill>
              </a:rPr>
              <a:t>でも、</a:t>
            </a:r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baseline="-25000" dirty="0" smtClean="0">
                <a:solidFill>
                  <a:srgbClr val="FFFF00"/>
                </a:solidFill>
              </a:rPr>
              <a:t>AA</a:t>
            </a:r>
            <a:r>
              <a:rPr lang="ja-JP" altLang="en-US" dirty="0" smtClean="0">
                <a:solidFill>
                  <a:srgbClr val="FFFF00"/>
                </a:solidFill>
              </a:rPr>
              <a:t>は高い</a:t>
            </a:r>
            <a:r>
              <a:rPr lang="en-US" altLang="ja-JP" dirty="0" err="1" smtClean="0">
                <a:solidFill>
                  <a:srgbClr val="FFFF00"/>
                </a:solidFill>
              </a:rPr>
              <a:t>pT</a:t>
            </a:r>
            <a:r>
              <a:rPr lang="ja-JP" altLang="en-US" dirty="0" smtClean="0">
                <a:solidFill>
                  <a:srgbClr val="FFFF00"/>
                </a:solidFill>
              </a:rPr>
              <a:t>で増加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srgbClr val="FFFF00"/>
                </a:solidFill>
              </a:rPr>
              <a:t>同じ</a:t>
            </a:r>
            <a:r>
              <a:rPr lang="en-US" altLang="ja-JP" dirty="0" err="1" smtClean="0">
                <a:solidFill>
                  <a:srgbClr val="FFFF00"/>
                </a:solidFill>
              </a:rPr>
              <a:t>pT</a:t>
            </a:r>
            <a:r>
              <a:rPr lang="ja-JP" altLang="en-US" dirty="0" smtClean="0">
                <a:solidFill>
                  <a:srgbClr val="FFFF00"/>
                </a:solidFill>
              </a:rPr>
              <a:t>では、</a:t>
            </a:r>
            <a:r>
              <a:rPr lang="en-US" altLang="ja-JP" dirty="0" smtClean="0">
                <a:solidFill>
                  <a:srgbClr val="FFFF00"/>
                </a:solidFill>
              </a:rPr>
              <a:t>R</a:t>
            </a:r>
            <a:r>
              <a:rPr lang="en-US" altLang="ja-JP" baseline="-25000" dirty="0" smtClean="0">
                <a:solidFill>
                  <a:srgbClr val="FFFF00"/>
                </a:solidFill>
              </a:rPr>
              <a:t>AA</a:t>
            </a:r>
            <a:r>
              <a:rPr lang="en-US" altLang="ja-JP" dirty="0" smtClean="0">
                <a:solidFill>
                  <a:srgbClr val="FFFF00"/>
                </a:solidFill>
              </a:rPr>
              <a:t>(LHC)&lt;R</a:t>
            </a:r>
            <a:r>
              <a:rPr lang="en-US" altLang="ja-JP" baseline="-25000" dirty="0" smtClean="0">
                <a:solidFill>
                  <a:srgbClr val="FFFF00"/>
                </a:solidFill>
              </a:rPr>
              <a:t>AA</a:t>
            </a:r>
            <a:r>
              <a:rPr lang="en-US" altLang="ja-JP" dirty="0" smtClean="0">
                <a:solidFill>
                  <a:srgbClr val="FFFF00"/>
                </a:solidFill>
              </a:rPr>
              <a:t>(RHIC</a:t>
            </a:r>
            <a:r>
              <a:rPr lang="ja-JP" altLang="en-US" dirty="0">
                <a:solidFill>
                  <a:srgbClr val="FFFF00"/>
                </a:solidFill>
              </a:rPr>
              <a:t>）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srgbClr val="FFFF00"/>
                </a:solidFill>
              </a:rPr>
              <a:t>エネルギー損失</a:t>
            </a:r>
            <a:r>
              <a:rPr lang="ja-JP" altLang="en-US" dirty="0">
                <a:solidFill>
                  <a:srgbClr val="FFFF00"/>
                </a:solidFill>
              </a:rPr>
              <a:t>率</a:t>
            </a:r>
            <a:r>
              <a:rPr lang="en-US" altLang="ja-JP" dirty="0" err="1" smtClean="0">
                <a:solidFill>
                  <a:srgbClr val="FFFF00"/>
                </a:solidFill>
              </a:rPr>
              <a:t>Sloss</a:t>
            </a:r>
            <a:r>
              <a:rPr lang="ja-JP" altLang="en-US" dirty="0" smtClean="0">
                <a:solidFill>
                  <a:srgbClr val="FFFF00"/>
                </a:solidFill>
              </a:rPr>
              <a:t>が</a:t>
            </a:r>
            <a:r>
              <a:rPr lang="en-US" altLang="ja-JP" dirty="0" smtClean="0">
                <a:solidFill>
                  <a:srgbClr val="FFFF00"/>
                </a:solidFill>
              </a:rPr>
              <a:t>RAA</a:t>
            </a:r>
            <a:r>
              <a:rPr lang="ja-JP" altLang="en-US" dirty="0" smtClean="0">
                <a:solidFill>
                  <a:srgbClr val="FFFF00"/>
                </a:solidFill>
              </a:rPr>
              <a:t>と運動量分布から推定できる。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rgbClr val="FFFF00"/>
                </a:solidFill>
              </a:rPr>
              <a:t>LHC</a:t>
            </a:r>
            <a:r>
              <a:rPr lang="ja-JP" altLang="en-US" dirty="0" err="1" smtClean="0">
                <a:solidFill>
                  <a:srgbClr val="FFFF00"/>
                </a:solidFill>
              </a:rPr>
              <a:t>での</a:t>
            </a:r>
            <a:r>
              <a:rPr lang="en-US" altLang="ja-JP" dirty="0" err="1" smtClean="0">
                <a:solidFill>
                  <a:srgbClr val="FFFF00"/>
                </a:solidFill>
              </a:rPr>
              <a:t>Sloss</a:t>
            </a:r>
            <a:r>
              <a:rPr lang="ja-JP" altLang="en-US" dirty="0" smtClean="0">
                <a:solidFill>
                  <a:srgbClr val="FFFF00"/>
                </a:solidFill>
              </a:rPr>
              <a:t>は</a:t>
            </a:r>
            <a:r>
              <a:rPr lang="en-US" altLang="ja-JP" dirty="0" smtClean="0">
                <a:solidFill>
                  <a:srgbClr val="FFFF00"/>
                </a:solidFill>
              </a:rPr>
              <a:t>RHIC</a:t>
            </a:r>
            <a:r>
              <a:rPr lang="ja-JP" altLang="en-US" dirty="0" smtClean="0">
                <a:solidFill>
                  <a:srgbClr val="FFFF00"/>
                </a:solidFill>
              </a:rPr>
              <a:t>よりも大きい　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altLang="ja-JP" dirty="0" smtClean="0">
                <a:solidFill>
                  <a:srgbClr val="FFC000"/>
                </a:solidFill>
                <a:sym typeface="Wingdings" pitchFamily="2" charset="2"/>
              </a:rPr>
              <a:t></a:t>
            </a:r>
            <a:r>
              <a:rPr lang="en-US" altLang="ja-JP" dirty="0" smtClean="0"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FC000"/>
                </a:solidFill>
                <a:sym typeface="Wingdings" pitchFamily="2" charset="2"/>
              </a:rPr>
              <a:t>RHIC </a:t>
            </a:r>
            <a:r>
              <a:rPr lang="ja-JP" altLang="en-US" dirty="0" smtClean="0">
                <a:solidFill>
                  <a:srgbClr val="FFC000"/>
                </a:solidFill>
                <a:sym typeface="Wingdings" pitchFamily="2" charset="2"/>
              </a:rPr>
              <a:t>と</a:t>
            </a:r>
            <a:r>
              <a:rPr lang="en-US" altLang="ja-JP" dirty="0" smtClean="0">
                <a:solidFill>
                  <a:srgbClr val="FFC000"/>
                </a:solidFill>
                <a:sym typeface="Wingdings" pitchFamily="2" charset="2"/>
              </a:rPr>
              <a:t>LHC</a:t>
            </a:r>
            <a:r>
              <a:rPr lang="ja-JP" altLang="en-US" dirty="0" smtClean="0">
                <a:solidFill>
                  <a:srgbClr val="FFC000"/>
                </a:solidFill>
                <a:sym typeface="Wingdings" pitchFamily="2" charset="2"/>
              </a:rPr>
              <a:t>で作られるＱＧＰの性質の差が見え始めている。</a:t>
            </a:r>
            <a:endParaRPr lang="ja-JP" altLang="en-US" dirty="0">
              <a:solidFill>
                <a:srgbClr val="FFC000"/>
              </a:solidFill>
            </a:endParaRPr>
          </a:p>
        </p:txBody>
      </p:sp>
      <p:pic>
        <p:nvPicPr>
          <p:cNvPr id="1976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" t="1868" r="2206" b="48012"/>
          <a:stretch>
            <a:fillRect/>
          </a:stretch>
        </p:blipFill>
        <p:spPr bwMode="auto">
          <a:xfrm>
            <a:off x="34933" y="1203327"/>
            <a:ext cx="4824413" cy="305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37" name="テキスト ボックス 3"/>
          <p:cNvSpPr txBox="1">
            <a:spLocks noChangeArrowheads="1"/>
          </p:cNvSpPr>
          <p:nvPr/>
        </p:nvSpPr>
        <p:spPr bwMode="auto">
          <a:xfrm>
            <a:off x="5046652" y="4276591"/>
            <a:ext cx="4044620" cy="36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 dirty="0" smtClean="0">
                <a:solidFill>
                  <a:srgbClr val="FFFF00"/>
                </a:solidFill>
              </a:rPr>
              <a:t>R</a:t>
            </a:r>
            <a:r>
              <a:rPr lang="en-US" altLang="ja-JP" sz="1800" b="1" baseline="-25000" dirty="0" smtClean="0">
                <a:solidFill>
                  <a:srgbClr val="FFFF00"/>
                </a:solidFill>
              </a:rPr>
              <a:t>AA</a:t>
            </a:r>
            <a:r>
              <a:rPr lang="ja-JP" altLang="en-US" sz="1800" b="1" dirty="0" smtClean="0">
                <a:solidFill>
                  <a:srgbClr val="FFFF00"/>
                </a:solidFill>
              </a:rPr>
              <a:t>から推定</a:t>
            </a:r>
            <a:r>
              <a:rPr lang="ja-JP" altLang="en-US" sz="1800" b="1" dirty="0">
                <a:solidFill>
                  <a:srgbClr val="FFFF00"/>
                </a:solidFill>
              </a:rPr>
              <a:t>した</a:t>
            </a:r>
            <a:r>
              <a:rPr lang="ja-JP" altLang="en-US" sz="1800" b="1" dirty="0" smtClean="0">
                <a:solidFill>
                  <a:srgbClr val="FFFF00"/>
                </a:solidFill>
              </a:rPr>
              <a:t>エネルギー損失率</a:t>
            </a:r>
            <a:r>
              <a:rPr lang="en-US" altLang="ja-JP" sz="1800" b="1" dirty="0" err="1" smtClean="0">
                <a:solidFill>
                  <a:srgbClr val="FFFF00"/>
                </a:solidFill>
              </a:rPr>
              <a:t>Sloss</a:t>
            </a:r>
            <a:endParaRPr lang="ja-JP" altLang="en-US" sz="1800" b="1" baseline="-25000" dirty="0">
              <a:solidFill>
                <a:srgbClr val="FFFF00"/>
              </a:solidFill>
            </a:endParaRPr>
          </a:p>
        </p:txBody>
      </p:sp>
      <p:sp>
        <p:nvSpPr>
          <p:cNvPr id="197638" name="テキスト ボックス 7"/>
          <p:cNvSpPr txBox="1">
            <a:spLocks noChangeArrowheads="1"/>
          </p:cNvSpPr>
          <p:nvPr/>
        </p:nvSpPr>
        <p:spPr bwMode="auto">
          <a:xfrm>
            <a:off x="2916238" y="836613"/>
            <a:ext cx="2525674" cy="3736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</a:rPr>
              <a:t>ALICE PLB696,301(2011)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97639" name="テキスト ボックス 8"/>
          <p:cNvSpPr txBox="1">
            <a:spLocks noChangeArrowheads="1"/>
          </p:cNvSpPr>
          <p:nvPr/>
        </p:nvSpPr>
        <p:spPr bwMode="auto">
          <a:xfrm>
            <a:off x="34925" y="836613"/>
            <a:ext cx="2541454" cy="3736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</a:rPr>
              <a:t>PHENIX arXiv:1208.2254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97640" name="スライド番号プレースホルダー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646" indent="-285632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2530" indent="-228505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9544" indent="-228505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6560" indent="-228505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3573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0584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7598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4609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1634AF8-C9BE-4D36-AFDE-7166C94342D2}" type="slidenum">
              <a:rPr lang="ja-JP" altLang="en-US" sz="1200">
                <a:solidFill>
                  <a:srgbClr val="898989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ja-JP" altLang="en-US" sz="1200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19764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252538"/>
            <a:ext cx="3621088" cy="2824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7642" name="テキスト ボックス 4"/>
          <p:cNvSpPr txBox="1">
            <a:spLocks noChangeArrowheads="1"/>
          </p:cNvSpPr>
          <p:nvPr/>
        </p:nvSpPr>
        <p:spPr bwMode="auto">
          <a:xfrm>
            <a:off x="5795964" y="2987677"/>
            <a:ext cx="1166062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peripheral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97643" name="テキスト ボックス 10"/>
          <p:cNvSpPr txBox="1">
            <a:spLocks noChangeArrowheads="1"/>
          </p:cNvSpPr>
          <p:nvPr/>
        </p:nvSpPr>
        <p:spPr bwMode="auto">
          <a:xfrm>
            <a:off x="5948365" y="2492376"/>
            <a:ext cx="1354380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RHIC central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97644" name="テキスト ボックス 11"/>
          <p:cNvSpPr txBox="1">
            <a:spLocks noChangeArrowheads="1"/>
          </p:cNvSpPr>
          <p:nvPr/>
        </p:nvSpPr>
        <p:spPr bwMode="auto">
          <a:xfrm>
            <a:off x="7524758" y="1763714"/>
            <a:ext cx="1266465" cy="3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>
                <a:solidFill>
                  <a:srgbClr val="000000"/>
                </a:solidFill>
              </a:rPr>
              <a:t>LHC central</a:t>
            </a:r>
            <a:endParaRPr lang="ja-JP" altLang="en-US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642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762000"/>
          </a:xfrm>
        </p:spPr>
        <p:txBody>
          <a:bodyPr/>
          <a:lstStyle/>
          <a:p>
            <a:pPr eaLnBrk="1" hangingPunct="1"/>
            <a:r>
              <a:rPr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</a:t>
            </a: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エネルギー損失の直接測定</a:t>
            </a:r>
            <a:endParaRPr lang="en-US" altLang="ja-JP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943600"/>
            <a:ext cx="9144000" cy="53340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srgbClr val="FFFF00"/>
                </a:solidFill>
              </a:rPr>
              <a:t>二つ</a:t>
            </a:r>
            <a:r>
              <a:rPr lang="ja-JP" altLang="en-US" dirty="0">
                <a:solidFill>
                  <a:srgbClr val="FFFF00"/>
                </a:solidFill>
              </a:rPr>
              <a:t>の</a:t>
            </a:r>
            <a:r>
              <a:rPr lang="en-US" dirty="0" smtClean="0">
                <a:solidFill>
                  <a:srgbClr val="FFFF00"/>
                </a:solidFill>
              </a:rPr>
              <a:t>jet</a:t>
            </a:r>
            <a:r>
              <a:rPr lang="ja-JP" altLang="en-US" dirty="0" smtClean="0">
                <a:solidFill>
                  <a:srgbClr val="FFFF00"/>
                </a:solidFill>
              </a:rPr>
              <a:t>の片方が大きなエネルギー損失を蒙り、ジェットのエネルギーがバランスしない。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98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8123238" cy="503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001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6585284" y="1519536"/>
            <a:ext cx="2558716" cy="21380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2" rIns="91402" bIns="45702" spcCol="0" rtlCol="0" anchor="ctr"/>
          <a:lstStyle/>
          <a:p>
            <a:pPr algn="ctr"/>
            <a:endParaRPr kumimoji="1" lang="ja-JP" altLang="en-US"/>
          </a:p>
        </p:txBody>
      </p:sp>
      <p:sp>
        <p:nvSpPr>
          <p:cNvPr id="199682" name="タイトル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838200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</a:t>
            </a:r>
            <a:r>
              <a:rPr kumimoji="1"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エネルギーの非対称性測定</a:t>
            </a:r>
          </a:p>
        </p:txBody>
      </p:sp>
      <p:sp>
        <p:nvSpPr>
          <p:cNvPr id="19968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1000" y="5681663"/>
            <a:ext cx="8229600" cy="977900"/>
          </a:xfrm>
        </p:spPr>
        <p:txBody>
          <a:bodyPr>
            <a:normAutofit fontScale="92500" lnSpcReduction="10000"/>
          </a:bodyPr>
          <a:lstStyle/>
          <a:p>
            <a:r>
              <a:rPr kumimoji="1" lang="en-US" altLang="ja-JP" b="1" dirty="0" smtClean="0">
                <a:solidFill>
                  <a:srgbClr val="FFFF00"/>
                </a:solidFill>
              </a:rPr>
              <a:t>jet ET 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の大きな非対称性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 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ＱＧＰ内でのパートンエネルギー損失の直接的証拠</a:t>
            </a:r>
            <a:endParaRPr kumimoji="1" lang="ja-JP" altLang="en-US" b="1" dirty="0" smtClean="0">
              <a:solidFill>
                <a:srgbClr val="FFFF00"/>
              </a:solidFill>
            </a:endParaRPr>
          </a:p>
        </p:txBody>
      </p:sp>
      <p:pic>
        <p:nvPicPr>
          <p:cNvPr id="1996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42983"/>
            <a:ext cx="6400800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53201" y="1600208"/>
            <a:ext cx="2438400" cy="844205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 lIns="91402" tIns="45702" rIns="91402" bIns="45702"/>
          <a:lstStyle/>
          <a:p>
            <a:pPr>
              <a:defRPr/>
            </a:pPr>
            <a:r>
              <a:rPr lang="ja-JP" altLang="en-US">
                <a:solidFill>
                  <a:srgbClr val="FFFF00"/>
                </a:solidFill>
              </a:rPr>
              <a:t> </a:t>
            </a:r>
          </a:p>
        </p:txBody>
      </p:sp>
      <p:sp>
        <p:nvSpPr>
          <p:cNvPr id="8" name="テキスト ボックス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85292" y="2646219"/>
            <a:ext cx="2344231" cy="461665"/>
          </a:xfrm>
          <a:prstGeom prst="rect">
            <a:avLst/>
          </a:prstGeom>
          <a:blipFill rotWithShape="1">
            <a:blip r:embed="rId4"/>
            <a:stretch>
              <a:fillRect l="-519" t="-9211" r="-3117" b="-30263"/>
            </a:stretch>
          </a:blipFill>
        </p:spPr>
        <p:txBody>
          <a:bodyPr lIns="91402" tIns="45702" rIns="91402" bIns="45702"/>
          <a:lstStyle/>
          <a:p>
            <a:pPr>
              <a:defRPr/>
            </a:pPr>
            <a:r>
              <a:rPr lang="ja-JP" altLang="en-US">
                <a:noFill/>
              </a:rPr>
              <a:t> </a:t>
            </a:r>
          </a:p>
        </p:txBody>
      </p:sp>
      <p:sp>
        <p:nvSpPr>
          <p:cNvPr id="11" name="テキスト ボックス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585292" y="3124200"/>
            <a:ext cx="2344231" cy="461665"/>
          </a:xfrm>
          <a:prstGeom prst="rect">
            <a:avLst/>
          </a:prstGeom>
          <a:blipFill rotWithShape="1">
            <a:blip r:embed="rId5"/>
            <a:stretch>
              <a:fillRect l="-519" t="-9333" r="-3117" b="-30667"/>
            </a:stretch>
          </a:blipFill>
        </p:spPr>
        <p:txBody>
          <a:bodyPr lIns="91402" tIns="45702" rIns="91402" bIns="45702"/>
          <a:lstStyle/>
          <a:p>
            <a:pPr>
              <a:defRPr/>
            </a:pPr>
            <a:r>
              <a:rPr lang="ja-JP" altLang="en-US" dirty="0">
                <a:noFill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64419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92162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RHIC</a:t>
            </a:r>
            <a:r>
              <a:rPr lang="ja-JP" altLang="en-US" sz="4000" dirty="0" err="1" smtClean="0">
                <a:solidFill>
                  <a:srgbClr val="FFFF00"/>
                </a:solidFill>
              </a:rPr>
              <a:t>での</a:t>
            </a:r>
            <a:r>
              <a:rPr lang="ja-JP" altLang="en-US" sz="4000" dirty="0" smtClean="0">
                <a:solidFill>
                  <a:srgbClr val="FFFF00"/>
                </a:solidFill>
              </a:rPr>
              <a:t>２大発見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724400" y="1191399"/>
            <a:ext cx="4162425" cy="4551403"/>
            <a:chOff x="333375" y="838200"/>
            <a:chExt cx="4162425" cy="4551403"/>
          </a:xfrm>
        </p:grpSpPr>
        <p:pic>
          <p:nvPicPr>
            <p:cNvPr id="163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4500" t="10342" r="14999" b="30855"/>
            <a:stretch>
              <a:fillRect/>
            </a:stretch>
          </p:blipFill>
          <p:spPr bwMode="auto">
            <a:xfrm>
              <a:off x="333375" y="1176338"/>
              <a:ext cx="3705225" cy="26336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89" name="TextBox 8"/>
            <p:cNvSpPr txBox="1">
              <a:spLocks noChangeArrowheads="1"/>
            </p:cNvSpPr>
            <p:nvPr/>
          </p:nvSpPr>
          <p:spPr bwMode="auto">
            <a:xfrm>
              <a:off x="381000" y="3912275"/>
              <a:ext cx="411480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b="1" dirty="0" smtClean="0">
                  <a:solidFill>
                    <a:srgbClr val="FFC000"/>
                  </a:solidFill>
                </a:rPr>
                <a:t>「楕円型集団フロー」</a:t>
              </a:r>
              <a:endParaRPr lang="en-US" b="1" dirty="0">
                <a:solidFill>
                  <a:srgbClr val="FFC000"/>
                </a:solidFill>
              </a:endParaRPr>
            </a:p>
            <a:p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発生粒子が横方向へ集団運動をしている。</a:t>
              </a:r>
              <a:endParaRPr lang="en-US" altLang="ja-JP" b="1" dirty="0" smtClean="0">
                <a:solidFill>
                  <a:srgbClr val="FFFF00"/>
                </a:solidFill>
                <a:sym typeface="Wingdings" pitchFamily="2" charset="2"/>
              </a:endParaRPr>
            </a:p>
            <a:p>
              <a:pPr>
                <a:buFont typeface="Wingdings" pitchFamily="2" charset="2"/>
                <a:buChar char="à"/>
              </a:pPr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　粘性</a:t>
              </a:r>
              <a:r>
                <a:rPr lang="en-US" altLang="ja-JP" b="1" dirty="0" smtClean="0">
                  <a:solidFill>
                    <a:srgbClr val="FFFF00"/>
                  </a:solidFill>
                  <a:sym typeface="Wingdings" pitchFamily="2" charset="2"/>
                </a:rPr>
                <a:t>/</a:t>
              </a:r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エントロピー比（</a:t>
              </a:r>
              <a:r>
                <a:rPr lang="en-US" altLang="ja-JP" b="1" dirty="0" smtClean="0">
                  <a:solidFill>
                    <a:srgbClr val="FFFF00"/>
                  </a:solidFill>
                  <a:latin typeface="Symbol" pitchFamily="18" charset="2"/>
                  <a:sym typeface="Wingdings" pitchFamily="2" charset="2"/>
                </a:rPr>
                <a:t>h</a:t>
              </a:r>
              <a:r>
                <a:rPr lang="en-US" altLang="ja-JP" b="1" dirty="0" smtClean="0">
                  <a:solidFill>
                    <a:srgbClr val="FFFF00"/>
                  </a:solidFill>
                  <a:sym typeface="Wingdings" pitchFamily="2" charset="2"/>
                </a:rPr>
                <a:t>/s)</a:t>
              </a:r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が小さな流　　体がつくられている</a:t>
              </a:r>
              <a:endParaRPr lang="en-US" altLang="ja-JP" b="1" dirty="0" smtClean="0">
                <a:solidFill>
                  <a:srgbClr val="FFFF00"/>
                </a:solidFill>
                <a:sym typeface="Wingdings" pitchFamily="2" charset="2"/>
              </a:endParaRPr>
            </a:p>
          </p:txBody>
        </p:sp>
        <p:sp>
          <p:nvSpPr>
            <p:cNvPr id="16391" name="TextBox 10"/>
            <p:cNvSpPr txBox="1">
              <a:spLocks noChangeArrowheads="1"/>
            </p:cNvSpPr>
            <p:nvPr/>
          </p:nvSpPr>
          <p:spPr bwMode="auto">
            <a:xfrm>
              <a:off x="914400" y="838200"/>
              <a:ext cx="23932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STAR  PRL86,402 (2001)</a:t>
              </a:r>
            </a:p>
          </p:txBody>
        </p:sp>
      </p:grp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5" cstate="print"/>
          <a:srcRect l="25000" t="17180" r="17999" b="8974"/>
          <a:stretch>
            <a:fillRect/>
          </a:stretch>
        </p:blipFill>
        <p:spPr bwMode="auto">
          <a:xfrm>
            <a:off x="457200" y="1561286"/>
            <a:ext cx="3379788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457200" y="4265474"/>
            <a:ext cx="3827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C000"/>
                </a:solidFill>
              </a:rPr>
              <a:t>高横運動粒子の抑制</a:t>
            </a:r>
            <a:endParaRPr lang="en-US" altLang="ja-JP" b="1" dirty="0" smtClean="0">
              <a:solidFill>
                <a:srgbClr val="FFC000"/>
              </a:solidFill>
            </a:endParaRPr>
          </a:p>
          <a:p>
            <a:r>
              <a:rPr lang="en-US" altLang="ja-JP" b="1" dirty="0" smtClean="0">
                <a:solidFill>
                  <a:srgbClr val="FFC000"/>
                </a:solidFill>
              </a:rPr>
              <a:t>Jet</a:t>
            </a:r>
            <a:r>
              <a:rPr lang="ja-JP" altLang="en-US" b="1" dirty="0" smtClean="0">
                <a:solidFill>
                  <a:srgbClr val="FFC000"/>
                </a:solidFill>
              </a:rPr>
              <a:t>　</a:t>
            </a:r>
            <a:r>
              <a:rPr lang="en-US" altLang="ja-JP" b="1" dirty="0" smtClean="0">
                <a:solidFill>
                  <a:srgbClr val="FFC000"/>
                </a:solidFill>
              </a:rPr>
              <a:t>Quenching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生成された物質中で、クォーク</a:t>
            </a:r>
            <a:endParaRPr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やグルーオンが大きなエネルギー損失を蒙っている</a:t>
            </a:r>
            <a:endParaRPr lang="en-US" b="1" dirty="0">
              <a:solidFill>
                <a:srgbClr val="FFFF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　</a:t>
            </a:r>
            <a:r>
              <a:rPr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RHIC</a:t>
            </a:r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で生成された物質は高密度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838200" y="1267599"/>
            <a:ext cx="2937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PHENIX  PRL88,022301(2002)</a:t>
            </a:r>
          </a:p>
        </p:txBody>
      </p:sp>
      <p:sp>
        <p:nvSpPr>
          <p:cNvPr id="3" name="角丸四角形 2"/>
          <p:cNvSpPr/>
          <p:nvPr/>
        </p:nvSpPr>
        <p:spPr>
          <a:xfrm>
            <a:off x="4481511" y="1023257"/>
            <a:ext cx="4405313" cy="5334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923354"/>
      </p:ext>
    </p:extLst>
  </p:cSld>
  <p:clrMapOvr>
    <a:masterClrMapping/>
  </p:clrMapOvr>
  <p:transition spd="med" advTm="23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93024" y="152400"/>
            <a:ext cx="8229600" cy="762000"/>
          </a:xfrm>
        </p:spPr>
        <p:txBody>
          <a:bodyPr>
            <a:norm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  <a:ea typeface="ＭＳ Ｐゴシック" pitchFamily="34" charset="-128"/>
              </a:rPr>
              <a:t>発見（２）：楕円フロー（横方向の集団流）</a:t>
            </a:r>
            <a:endParaRPr lang="en-US" altLang="ja-JP" sz="3600" dirty="0" smtClean="0">
              <a:solidFill>
                <a:srgbClr val="FFFF00"/>
              </a:solidFill>
              <a:ea typeface="ＭＳ Ｐゴシック" pitchFamily="34" charset="-128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1" y="1143000"/>
            <a:ext cx="4309354" cy="2864624"/>
            <a:chOff x="453" y="1160"/>
            <a:chExt cx="2486" cy="1542"/>
          </a:xfrm>
        </p:grpSpPr>
        <p:sp>
          <p:nvSpPr>
            <p:cNvPr id="20548" name="Freeform 7"/>
            <p:cNvSpPr>
              <a:spLocks/>
            </p:cNvSpPr>
            <p:nvPr/>
          </p:nvSpPr>
          <p:spPr bwMode="auto">
            <a:xfrm rot="-10332135">
              <a:off x="2477" y="1160"/>
              <a:ext cx="246" cy="234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68" lon="2129997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20549" name="Line 8"/>
            <p:cNvSpPr>
              <a:spLocks noChangeShapeType="1"/>
            </p:cNvSpPr>
            <p:nvPr/>
          </p:nvSpPr>
          <p:spPr bwMode="auto">
            <a:xfrm rot="467865" flipH="1">
              <a:off x="1159" y="1242"/>
              <a:ext cx="426" cy="69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0" name="Line 9"/>
            <p:cNvSpPr>
              <a:spLocks noChangeShapeType="1"/>
            </p:cNvSpPr>
            <p:nvPr/>
          </p:nvSpPr>
          <p:spPr bwMode="auto">
            <a:xfrm rot="467865" flipH="1">
              <a:off x="1363" y="1270"/>
              <a:ext cx="419" cy="68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1" name="Line 10"/>
            <p:cNvSpPr>
              <a:spLocks noChangeShapeType="1"/>
            </p:cNvSpPr>
            <p:nvPr/>
          </p:nvSpPr>
          <p:spPr bwMode="auto">
            <a:xfrm rot="467865">
              <a:off x="1516" y="1502"/>
              <a:ext cx="140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2" name="Line 11"/>
            <p:cNvSpPr>
              <a:spLocks noChangeShapeType="1"/>
            </p:cNvSpPr>
            <p:nvPr/>
          </p:nvSpPr>
          <p:spPr bwMode="auto">
            <a:xfrm rot="467865">
              <a:off x="1386" y="2190"/>
              <a:ext cx="987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3" name="AutoShape 12"/>
            <p:cNvSpPr>
              <a:spLocks noChangeArrowheads="1"/>
            </p:cNvSpPr>
            <p:nvPr/>
          </p:nvSpPr>
          <p:spPr bwMode="auto">
            <a:xfrm rot="467865">
              <a:off x="710" y="1304"/>
              <a:ext cx="2229" cy="1349"/>
            </a:xfrm>
            <a:prstGeom prst="parallelogram">
              <a:avLst>
                <a:gd name="adj" fmla="val 61305"/>
              </a:avLst>
            </a:prstGeom>
            <a:noFill/>
            <a:ln w="2857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4" name="Line 13"/>
            <p:cNvSpPr>
              <a:spLocks noChangeShapeType="1"/>
            </p:cNvSpPr>
            <p:nvPr/>
          </p:nvSpPr>
          <p:spPr bwMode="auto">
            <a:xfrm rot="467865" flipH="1">
              <a:off x="648" y="2217"/>
              <a:ext cx="179" cy="294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5" name="Line 14"/>
            <p:cNvSpPr>
              <a:spLocks noChangeShapeType="1"/>
            </p:cNvSpPr>
            <p:nvPr/>
          </p:nvSpPr>
          <p:spPr bwMode="auto">
            <a:xfrm rot="467865" flipH="1">
              <a:off x="1450" y="1289"/>
              <a:ext cx="518" cy="84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6" name="Freeform 15"/>
            <p:cNvSpPr>
              <a:spLocks/>
            </p:cNvSpPr>
            <p:nvPr/>
          </p:nvSpPr>
          <p:spPr bwMode="auto">
            <a:xfrm rot="11267865" flipV="1">
              <a:off x="1348" y="2020"/>
              <a:ext cx="174" cy="541"/>
            </a:xfrm>
            <a:custGeom>
              <a:avLst/>
              <a:gdLst>
                <a:gd name="T0" fmla="*/ 1 w 252"/>
                <a:gd name="T1" fmla="*/ 5 h 715"/>
                <a:gd name="T2" fmla="*/ 1 w 252"/>
                <a:gd name="T3" fmla="*/ 4 h 715"/>
                <a:gd name="T4" fmla="*/ 1 w 252"/>
                <a:gd name="T5" fmla="*/ 3 h 715"/>
                <a:gd name="T6" fmla="*/ 1 w 252"/>
                <a:gd name="T7" fmla="*/ 2 h 715"/>
                <a:gd name="T8" fmla="*/ 1 w 252"/>
                <a:gd name="T9" fmla="*/ 2 h 715"/>
                <a:gd name="T10" fmla="*/ 1 w 252"/>
                <a:gd name="T11" fmla="*/ 2 h 715"/>
                <a:gd name="T12" fmla="*/ 1 w 252"/>
                <a:gd name="T13" fmla="*/ 2 h 715"/>
                <a:gd name="T14" fmla="*/ 1 w 252"/>
                <a:gd name="T15" fmla="*/ 2 h 715"/>
                <a:gd name="T16" fmla="*/ 1 w 252"/>
                <a:gd name="T17" fmla="*/ 4 h 715"/>
                <a:gd name="T18" fmla="*/ 1 w 252"/>
                <a:gd name="T19" fmla="*/ 5 h 715"/>
                <a:gd name="T20" fmla="*/ 1 w 252"/>
                <a:gd name="T21" fmla="*/ 5 h 715"/>
                <a:gd name="T22" fmla="*/ 1 w 252"/>
                <a:gd name="T23" fmla="*/ 5 h 71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52"/>
                <a:gd name="T37" fmla="*/ 0 h 715"/>
                <a:gd name="T38" fmla="*/ 252 w 252"/>
                <a:gd name="T39" fmla="*/ 715 h 715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52" h="715">
                  <a:moveTo>
                    <a:pt x="84" y="643"/>
                  </a:moveTo>
                  <a:cubicBezTo>
                    <a:pt x="64" y="611"/>
                    <a:pt x="38" y="568"/>
                    <a:pt x="24" y="519"/>
                  </a:cubicBezTo>
                  <a:cubicBezTo>
                    <a:pt x="10" y="470"/>
                    <a:pt x="0" y="403"/>
                    <a:pt x="1" y="351"/>
                  </a:cubicBezTo>
                  <a:cubicBezTo>
                    <a:pt x="2" y="299"/>
                    <a:pt x="14" y="251"/>
                    <a:pt x="30" y="205"/>
                  </a:cubicBezTo>
                  <a:cubicBezTo>
                    <a:pt x="46" y="159"/>
                    <a:pt x="77" y="106"/>
                    <a:pt x="100" y="73"/>
                  </a:cubicBezTo>
                  <a:cubicBezTo>
                    <a:pt x="123" y="40"/>
                    <a:pt x="163" y="0"/>
                    <a:pt x="166" y="4"/>
                  </a:cubicBezTo>
                  <a:cubicBezTo>
                    <a:pt x="198" y="57"/>
                    <a:pt x="212" y="120"/>
                    <a:pt x="225" y="171"/>
                  </a:cubicBezTo>
                  <a:cubicBezTo>
                    <a:pt x="239" y="226"/>
                    <a:pt x="246" y="280"/>
                    <a:pt x="249" y="337"/>
                  </a:cubicBezTo>
                  <a:cubicBezTo>
                    <a:pt x="252" y="394"/>
                    <a:pt x="249" y="464"/>
                    <a:pt x="241" y="514"/>
                  </a:cubicBezTo>
                  <a:cubicBezTo>
                    <a:pt x="233" y="564"/>
                    <a:pt x="216" y="603"/>
                    <a:pt x="199" y="636"/>
                  </a:cubicBezTo>
                  <a:cubicBezTo>
                    <a:pt x="182" y="669"/>
                    <a:pt x="142" y="715"/>
                    <a:pt x="142" y="712"/>
                  </a:cubicBezTo>
                  <a:cubicBezTo>
                    <a:pt x="142" y="711"/>
                    <a:pt x="104" y="675"/>
                    <a:pt x="84" y="64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7" name="Line 16"/>
            <p:cNvSpPr>
              <a:spLocks noChangeShapeType="1"/>
            </p:cNvSpPr>
            <p:nvPr/>
          </p:nvSpPr>
          <p:spPr bwMode="auto">
            <a:xfrm rot="467865" flipH="1">
              <a:off x="1255" y="1979"/>
              <a:ext cx="382" cy="62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58" name="Text Box 17"/>
            <p:cNvSpPr txBox="1">
              <a:spLocks noChangeArrowheads="1"/>
            </p:cNvSpPr>
            <p:nvPr/>
          </p:nvSpPr>
          <p:spPr bwMode="auto">
            <a:xfrm rot="467865">
              <a:off x="2540" y="2020"/>
              <a:ext cx="19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ja-JP" sz="1400"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20559" name="Text Box 18"/>
            <p:cNvSpPr txBox="1">
              <a:spLocks noChangeArrowheads="1"/>
            </p:cNvSpPr>
            <p:nvPr/>
          </p:nvSpPr>
          <p:spPr bwMode="auto">
            <a:xfrm rot="467865">
              <a:off x="1431" y="1193"/>
              <a:ext cx="16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ja-JP" sz="1400">
                  <a:latin typeface="Times New Roman" pitchFamily="18" charset="0"/>
                </a:rPr>
                <a:t>z</a:t>
              </a:r>
            </a:p>
          </p:txBody>
        </p:sp>
        <p:grpSp>
          <p:nvGrpSpPr>
            <p:cNvPr id="4" name="Group 19"/>
            <p:cNvGrpSpPr>
              <a:grpSpLocks/>
            </p:cNvGrpSpPr>
            <p:nvPr/>
          </p:nvGrpSpPr>
          <p:grpSpPr bwMode="auto">
            <a:xfrm rot="467865">
              <a:off x="2037" y="1253"/>
              <a:ext cx="708" cy="756"/>
              <a:chOff x="3157" y="3025"/>
              <a:chExt cx="1026" cy="999"/>
            </a:xfrm>
          </p:grpSpPr>
          <p:grpSp>
            <p:nvGrpSpPr>
              <p:cNvPr id="5" name="Group 20"/>
              <p:cNvGrpSpPr>
                <a:grpSpLocks/>
              </p:cNvGrpSpPr>
              <p:nvPr/>
            </p:nvGrpSpPr>
            <p:grpSpPr bwMode="auto">
              <a:xfrm>
                <a:off x="3157" y="3025"/>
                <a:ext cx="1026" cy="999"/>
                <a:chOff x="4130" y="2180"/>
                <a:chExt cx="1026" cy="999"/>
              </a:xfrm>
            </p:grpSpPr>
            <p:sp>
              <p:nvSpPr>
                <p:cNvPr id="20632" name="Oval 21"/>
                <p:cNvSpPr>
                  <a:spLocks noChangeArrowheads="1"/>
                </p:cNvSpPr>
                <p:nvPr/>
              </p:nvSpPr>
              <p:spPr bwMode="auto">
                <a:xfrm>
                  <a:off x="4153" y="2181"/>
                  <a:ext cx="981" cy="98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1"/>
                    </a:gs>
                    <a:gs pos="100000">
                      <a:schemeClr val="accent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3" name="Oval 22"/>
                <p:cNvSpPr>
                  <a:spLocks noChangeArrowheads="1"/>
                </p:cNvSpPr>
                <p:nvPr/>
              </p:nvSpPr>
              <p:spPr bwMode="auto">
                <a:xfrm>
                  <a:off x="4153" y="2180"/>
                  <a:ext cx="981" cy="981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4" name="Freeform 23"/>
                <p:cNvSpPr>
                  <a:spLocks/>
                </p:cNvSpPr>
                <p:nvPr/>
              </p:nvSpPr>
              <p:spPr bwMode="auto">
                <a:xfrm>
                  <a:off x="4130" y="2579"/>
                  <a:ext cx="1026" cy="600"/>
                </a:xfrm>
                <a:custGeom>
                  <a:avLst/>
                  <a:gdLst>
                    <a:gd name="T0" fmla="*/ 43 w 1026"/>
                    <a:gd name="T1" fmla="*/ 123 h 600"/>
                    <a:gd name="T2" fmla="*/ 120 w 1026"/>
                    <a:gd name="T3" fmla="*/ 181 h 600"/>
                    <a:gd name="T4" fmla="*/ 262 w 1026"/>
                    <a:gd name="T5" fmla="*/ 250 h 600"/>
                    <a:gd name="T6" fmla="*/ 432 w 1026"/>
                    <a:gd name="T7" fmla="*/ 280 h 600"/>
                    <a:gd name="T8" fmla="*/ 634 w 1026"/>
                    <a:gd name="T9" fmla="*/ 259 h 600"/>
                    <a:gd name="T10" fmla="*/ 799 w 1026"/>
                    <a:gd name="T11" fmla="*/ 201 h 600"/>
                    <a:gd name="T12" fmla="*/ 937 w 1026"/>
                    <a:gd name="T13" fmla="*/ 90 h 600"/>
                    <a:gd name="T14" fmla="*/ 1026 w 1026"/>
                    <a:gd name="T15" fmla="*/ 9 h 600"/>
                    <a:gd name="T16" fmla="*/ 1019 w 1026"/>
                    <a:gd name="T17" fmla="*/ 144 h 600"/>
                    <a:gd name="T18" fmla="*/ 992 w 1026"/>
                    <a:gd name="T19" fmla="*/ 267 h 600"/>
                    <a:gd name="T20" fmla="*/ 929 w 1026"/>
                    <a:gd name="T21" fmla="*/ 384 h 600"/>
                    <a:gd name="T22" fmla="*/ 857 w 1026"/>
                    <a:gd name="T23" fmla="*/ 467 h 600"/>
                    <a:gd name="T24" fmla="*/ 749 w 1026"/>
                    <a:gd name="T25" fmla="*/ 542 h 600"/>
                    <a:gd name="T26" fmla="*/ 610 w 1026"/>
                    <a:gd name="T27" fmla="*/ 588 h 600"/>
                    <a:gd name="T28" fmla="*/ 455 w 1026"/>
                    <a:gd name="T29" fmla="*/ 594 h 600"/>
                    <a:gd name="T30" fmla="*/ 310 w 1026"/>
                    <a:gd name="T31" fmla="*/ 553 h 600"/>
                    <a:gd name="T32" fmla="*/ 193 w 1026"/>
                    <a:gd name="T33" fmla="*/ 479 h 600"/>
                    <a:gd name="T34" fmla="*/ 95 w 1026"/>
                    <a:gd name="T35" fmla="*/ 368 h 600"/>
                    <a:gd name="T36" fmla="*/ 36 w 1026"/>
                    <a:gd name="T37" fmla="*/ 237 h 600"/>
                    <a:gd name="T38" fmla="*/ 1 w 1026"/>
                    <a:gd name="T39" fmla="*/ 73 h 600"/>
                    <a:gd name="T40" fmla="*/ 43 w 1026"/>
                    <a:gd name="T41" fmla="*/ 123 h 600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w 1026"/>
                    <a:gd name="T64" fmla="*/ 0 h 600"/>
                    <a:gd name="T65" fmla="*/ 1026 w 1026"/>
                    <a:gd name="T66" fmla="*/ 600 h 600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T63" t="T64" r="T65" b="T66"/>
                  <a:pathLst>
                    <a:path w="1026" h="600">
                      <a:moveTo>
                        <a:pt x="43" y="123"/>
                      </a:moveTo>
                      <a:cubicBezTo>
                        <a:pt x="61" y="136"/>
                        <a:pt x="84" y="160"/>
                        <a:pt x="120" y="181"/>
                      </a:cubicBezTo>
                      <a:cubicBezTo>
                        <a:pt x="156" y="202"/>
                        <a:pt x="210" y="233"/>
                        <a:pt x="262" y="250"/>
                      </a:cubicBezTo>
                      <a:cubicBezTo>
                        <a:pt x="314" y="267"/>
                        <a:pt x="370" y="279"/>
                        <a:pt x="432" y="280"/>
                      </a:cubicBezTo>
                      <a:cubicBezTo>
                        <a:pt x="494" y="281"/>
                        <a:pt x="573" y="272"/>
                        <a:pt x="634" y="259"/>
                      </a:cubicBezTo>
                      <a:cubicBezTo>
                        <a:pt x="695" y="246"/>
                        <a:pt x="749" y="229"/>
                        <a:pt x="799" y="201"/>
                      </a:cubicBezTo>
                      <a:cubicBezTo>
                        <a:pt x="849" y="173"/>
                        <a:pt x="899" y="122"/>
                        <a:pt x="937" y="90"/>
                      </a:cubicBezTo>
                      <a:cubicBezTo>
                        <a:pt x="975" y="58"/>
                        <a:pt x="1012" y="0"/>
                        <a:pt x="1026" y="9"/>
                      </a:cubicBezTo>
                      <a:cubicBezTo>
                        <a:pt x="1021" y="13"/>
                        <a:pt x="1025" y="101"/>
                        <a:pt x="1019" y="144"/>
                      </a:cubicBezTo>
                      <a:cubicBezTo>
                        <a:pt x="1013" y="187"/>
                        <a:pt x="1007" y="227"/>
                        <a:pt x="992" y="267"/>
                      </a:cubicBezTo>
                      <a:cubicBezTo>
                        <a:pt x="978" y="307"/>
                        <a:pt x="952" y="351"/>
                        <a:pt x="929" y="384"/>
                      </a:cubicBezTo>
                      <a:cubicBezTo>
                        <a:pt x="907" y="417"/>
                        <a:pt x="886" y="440"/>
                        <a:pt x="857" y="467"/>
                      </a:cubicBezTo>
                      <a:cubicBezTo>
                        <a:pt x="827" y="493"/>
                        <a:pt x="790" y="521"/>
                        <a:pt x="749" y="542"/>
                      </a:cubicBezTo>
                      <a:cubicBezTo>
                        <a:pt x="708" y="562"/>
                        <a:pt x="659" y="580"/>
                        <a:pt x="610" y="588"/>
                      </a:cubicBezTo>
                      <a:cubicBezTo>
                        <a:pt x="561" y="596"/>
                        <a:pt x="505" y="600"/>
                        <a:pt x="455" y="594"/>
                      </a:cubicBezTo>
                      <a:cubicBezTo>
                        <a:pt x="404" y="588"/>
                        <a:pt x="353" y="572"/>
                        <a:pt x="310" y="553"/>
                      </a:cubicBezTo>
                      <a:cubicBezTo>
                        <a:pt x="267" y="533"/>
                        <a:pt x="229" y="510"/>
                        <a:pt x="193" y="479"/>
                      </a:cubicBezTo>
                      <a:cubicBezTo>
                        <a:pt x="157" y="448"/>
                        <a:pt x="121" y="408"/>
                        <a:pt x="95" y="368"/>
                      </a:cubicBezTo>
                      <a:cubicBezTo>
                        <a:pt x="69" y="328"/>
                        <a:pt x="52" y="286"/>
                        <a:pt x="36" y="237"/>
                      </a:cubicBezTo>
                      <a:cubicBezTo>
                        <a:pt x="20" y="188"/>
                        <a:pt x="0" y="92"/>
                        <a:pt x="1" y="73"/>
                      </a:cubicBezTo>
                      <a:lnTo>
                        <a:pt x="43" y="123"/>
                      </a:lnTo>
                      <a:close/>
                    </a:path>
                  </a:pathLst>
                </a:custGeom>
                <a:solidFill>
                  <a:schemeClr val="bg1">
                    <a:alpha val="50195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0635" name="Freeform 24"/>
                <p:cNvSpPr>
                  <a:spLocks/>
                </p:cNvSpPr>
                <p:nvPr/>
              </p:nvSpPr>
              <p:spPr bwMode="auto">
                <a:xfrm>
                  <a:off x="4153" y="2604"/>
                  <a:ext cx="979" cy="257"/>
                </a:xfrm>
                <a:custGeom>
                  <a:avLst/>
                  <a:gdLst>
                    <a:gd name="T0" fmla="*/ 0 w 979"/>
                    <a:gd name="T1" fmla="*/ 78 h 257"/>
                    <a:gd name="T2" fmla="*/ 101 w 979"/>
                    <a:gd name="T3" fmla="*/ 160 h 257"/>
                    <a:gd name="T4" fmla="*/ 263 w 979"/>
                    <a:gd name="T5" fmla="*/ 232 h 257"/>
                    <a:gd name="T6" fmla="*/ 404 w 979"/>
                    <a:gd name="T7" fmla="*/ 256 h 257"/>
                    <a:gd name="T8" fmla="*/ 608 w 979"/>
                    <a:gd name="T9" fmla="*/ 238 h 257"/>
                    <a:gd name="T10" fmla="*/ 800 w 979"/>
                    <a:gd name="T11" fmla="*/ 160 h 257"/>
                    <a:gd name="T12" fmla="*/ 979 w 979"/>
                    <a:gd name="T13" fmla="*/ 0 h 25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79"/>
                    <a:gd name="T22" fmla="*/ 0 h 257"/>
                    <a:gd name="T23" fmla="*/ 979 w 979"/>
                    <a:gd name="T24" fmla="*/ 257 h 25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79" h="257">
                      <a:moveTo>
                        <a:pt x="0" y="78"/>
                      </a:moveTo>
                      <a:cubicBezTo>
                        <a:pt x="17" y="92"/>
                        <a:pt x="57" y="134"/>
                        <a:pt x="101" y="160"/>
                      </a:cubicBezTo>
                      <a:cubicBezTo>
                        <a:pt x="145" y="186"/>
                        <a:pt x="213" y="216"/>
                        <a:pt x="263" y="232"/>
                      </a:cubicBezTo>
                      <a:cubicBezTo>
                        <a:pt x="313" y="248"/>
                        <a:pt x="347" y="255"/>
                        <a:pt x="404" y="256"/>
                      </a:cubicBezTo>
                      <a:cubicBezTo>
                        <a:pt x="461" y="257"/>
                        <a:pt x="542" y="254"/>
                        <a:pt x="608" y="238"/>
                      </a:cubicBezTo>
                      <a:cubicBezTo>
                        <a:pt x="674" y="222"/>
                        <a:pt x="738" y="200"/>
                        <a:pt x="800" y="160"/>
                      </a:cubicBezTo>
                      <a:cubicBezTo>
                        <a:pt x="862" y="120"/>
                        <a:pt x="942" y="33"/>
                        <a:pt x="979" y="0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0631" name="Freeform 25"/>
              <p:cNvSpPr>
                <a:spLocks/>
              </p:cNvSpPr>
              <p:nvPr/>
            </p:nvSpPr>
            <p:spPr bwMode="auto">
              <a:xfrm>
                <a:off x="3175" y="3162"/>
                <a:ext cx="252" cy="715"/>
              </a:xfrm>
              <a:custGeom>
                <a:avLst/>
                <a:gdLst>
                  <a:gd name="T0" fmla="*/ 84 w 252"/>
                  <a:gd name="T1" fmla="*/ 643 h 715"/>
                  <a:gd name="T2" fmla="*/ 24 w 252"/>
                  <a:gd name="T3" fmla="*/ 519 h 715"/>
                  <a:gd name="T4" fmla="*/ 1 w 252"/>
                  <a:gd name="T5" fmla="*/ 351 h 715"/>
                  <a:gd name="T6" fmla="*/ 30 w 252"/>
                  <a:gd name="T7" fmla="*/ 205 h 715"/>
                  <a:gd name="T8" fmla="*/ 100 w 252"/>
                  <a:gd name="T9" fmla="*/ 73 h 715"/>
                  <a:gd name="T10" fmla="*/ 166 w 252"/>
                  <a:gd name="T11" fmla="*/ 4 h 715"/>
                  <a:gd name="T12" fmla="*/ 225 w 252"/>
                  <a:gd name="T13" fmla="*/ 171 h 715"/>
                  <a:gd name="T14" fmla="*/ 249 w 252"/>
                  <a:gd name="T15" fmla="*/ 337 h 715"/>
                  <a:gd name="T16" fmla="*/ 241 w 252"/>
                  <a:gd name="T17" fmla="*/ 514 h 715"/>
                  <a:gd name="T18" fmla="*/ 199 w 252"/>
                  <a:gd name="T19" fmla="*/ 636 h 715"/>
                  <a:gd name="T20" fmla="*/ 142 w 252"/>
                  <a:gd name="T21" fmla="*/ 712 h 715"/>
                  <a:gd name="T22" fmla="*/ 84 w 252"/>
                  <a:gd name="T23" fmla="*/ 643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61" name="Line 26"/>
            <p:cNvSpPr>
              <a:spLocks noChangeShapeType="1"/>
            </p:cNvSpPr>
            <p:nvPr/>
          </p:nvSpPr>
          <p:spPr bwMode="auto">
            <a:xfrm rot="467865">
              <a:off x="1637" y="1312"/>
              <a:ext cx="579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2" name="Line 27"/>
            <p:cNvSpPr>
              <a:spLocks noChangeShapeType="1"/>
            </p:cNvSpPr>
            <p:nvPr/>
          </p:nvSpPr>
          <p:spPr bwMode="auto">
            <a:xfrm rot="467865">
              <a:off x="1827" y="1477"/>
              <a:ext cx="41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3" name="Line 28"/>
            <p:cNvSpPr>
              <a:spLocks noChangeShapeType="1"/>
            </p:cNvSpPr>
            <p:nvPr/>
          </p:nvSpPr>
          <p:spPr bwMode="auto">
            <a:xfrm rot="467865">
              <a:off x="1408" y="1593"/>
              <a:ext cx="823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4" name="Line 29"/>
            <p:cNvSpPr>
              <a:spLocks noChangeShapeType="1"/>
            </p:cNvSpPr>
            <p:nvPr/>
          </p:nvSpPr>
          <p:spPr bwMode="auto">
            <a:xfrm rot="467865" flipH="1">
              <a:off x="1986" y="1577"/>
              <a:ext cx="224" cy="365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5" name="Line 30"/>
            <p:cNvSpPr>
              <a:spLocks noChangeShapeType="1"/>
            </p:cNvSpPr>
            <p:nvPr/>
          </p:nvSpPr>
          <p:spPr bwMode="auto">
            <a:xfrm rot="467865">
              <a:off x="1298" y="1765"/>
              <a:ext cx="140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6" name="Line 31"/>
            <p:cNvSpPr>
              <a:spLocks noChangeShapeType="1"/>
            </p:cNvSpPr>
            <p:nvPr/>
          </p:nvSpPr>
          <p:spPr bwMode="auto">
            <a:xfrm rot="467865" flipH="1">
              <a:off x="1305" y="1289"/>
              <a:ext cx="822" cy="134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67" name="Line 32"/>
            <p:cNvSpPr>
              <a:spLocks noChangeShapeType="1"/>
            </p:cNvSpPr>
            <p:nvPr/>
          </p:nvSpPr>
          <p:spPr bwMode="auto">
            <a:xfrm rot="467865">
              <a:off x="1190" y="1898"/>
              <a:ext cx="1405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" name="Group 33"/>
            <p:cNvGrpSpPr>
              <a:grpSpLocks/>
            </p:cNvGrpSpPr>
            <p:nvPr/>
          </p:nvGrpSpPr>
          <p:grpSpPr bwMode="auto">
            <a:xfrm rot="467865">
              <a:off x="1620" y="1596"/>
              <a:ext cx="338" cy="747"/>
              <a:chOff x="3811" y="2604"/>
              <a:chExt cx="489" cy="985"/>
            </a:xfrm>
          </p:grpSpPr>
          <p:sp>
            <p:nvSpPr>
              <p:cNvPr id="20626" name="Oval 34"/>
              <p:cNvSpPr>
                <a:spLocks noChangeArrowheads="1"/>
              </p:cNvSpPr>
              <p:nvPr/>
            </p:nvSpPr>
            <p:spPr bwMode="auto">
              <a:xfrm>
                <a:off x="3811" y="2605"/>
                <a:ext cx="488" cy="981"/>
              </a:xfrm>
              <a:prstGeom prst="ellipse">
                <a:avLst/>
              </a:prstGeom>
              <a:gradFill rotWithShape="0">
                <a:gsLst>
                  <a:gs pos="0">
                    <a:srgbClr val="FFCC00"/>
                  </a:gs>
                  <a:gs pos="100000">
                    <a:srgbClr val="FF3300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7" name="Freeform 35"/>
              <p:cNvSpPr>
                <a:spLocks/>
              </p:cNvSpPr>
              <p:nvPr/>
            </p:nvSpPr>
            <p:spPr bwMode="auto">
              <a:xfrm>
                <a:off x="3811" y="3074"/>
                <a:ext cx="489" cy="515"/>
              </a:xfrm>
              <a:custGeom>
                <a:avLst/>
                <a:gdLst>
                  <a:gd name="T0" fmla="*/ 13 w 489"/>
                  <a:gd name="T1" fmla="*/ 46 h 515"/>
                  <a:gd name="T2" fmla="*/ 65 w 489"/>
                  <a:gd name="T3" fmla="*/ 81 h 515"/>
                  <a:gd name="T4" fmla="*/ 121 w 489"/>
                  <a:gd name="T5" fmla="*/ 97 h 515"/>
                  <a:gd name="T6" fmla="*/ 176 w 489"/>
                  <a:gd name="T7" fmla="*/ 112 h 515"/>
                  <a:gd name="T8" fmla="*/ 241 w 489"/>
                  <a:gd name="T9" fmla="*/ 114 h 515"/>
                  <a:gd name="T10" fmla="*/ 313 w 489"/>
                  <a:gd name="T11" fmla="*/ 103 h 515"/>
                  <a:gd name="T12" fmla="*/ 385 w 489"/>
                  <a:gd name="T13" fmla="*/ 78 h 515"/>
                  <a:gd name="T14" fmla="*/ 452 w 489"/>
                  <a:gd name="T15" fmla="*/ 29 h 515"/>
                  <a:gd name="T16" fmla="*/ 485 w 489"/>
                  <a:gd name="T17" fmla="*/ 7 h 515"/>
                  <a:gd name="T18" fmla="*/ 487 w 489"/>
                  <a:gd name="T19" fmla="*/ 70 h 515"/>
                  <a:gd name="T20" fmla="*/ 474 w 489"/>
                  <a:gd name="T21" fmla="*/ 190 h 515"/>
                  <a:gd name="T22" fmla="*/ 444 w 489"/>
                  <a:gd name="T23" fmla="*/ 304 h 515"/>
                  <a:gd name="T24" fmla="*/ 408 w 489"/>
                  <a:gd name="T25" fmla="*/ 385 h 515"/>
                  <a:gd name="T26" fmla="*/ 356 w 489"/>
                  <a:gd name="T27" fmla="*/ 458 h 515"/>
                  <a:gd name="T28" fmla="*/ 289 w 489"/>
                  <a:gd name="T29" fmla="*/ 503 h 515"/>
                  <a:gd name="T30" fmla="*/ 214 w 489"/>
                  <a:gd name="T31" fmla="*/ 509 h 515"/>
                  <a:gd name="T32" fmla="*/ 143 w 489"/>
                  <a:gd name="T33" fmla="*/ 469 h 515"/>
                  <a:gd name="T34" fmla="*/ 87 w 489"/>
                  <a:gd name="T35" fmla="*/ 397 h 515"/>
                  <a:gd name="T36" fmla="*/ 39 w 489"/>
                  <a:gd name="T37" fmla="*/ 289 h 515"/>
                  <a:gd name="T38" fmla="*/ 10 w 489"/>
                  <a:gd name="T39" fmla="*/ 161 h 515"/>
                  <a:gd name="T40" fmla="*/ 0 w 489"/>
                  <a:gd name="T41" fmla="*/ 28 h 515"/>
                  <a:gd name="T42" fmla="*/ 13 w 489"/>
                  <a:gd name="T43" fmla="*/ 46 h 515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9"/>
                  <a:gd name="T67" fmla="*/ 0 h 515"/>
                  <a:gd name="T68" fmla="*/ 489 w 489"/>
                  <a:gd name="T69" fmla="*/ 515 h 515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9" h="515">
                    <a:moveTo>
                      <a:pt x="13" y="46"/>
                    </a:moveTo>
                    <a:cubicBezTo>
                      <a:pt x="24" y="55"/>
                      <a:pt x="47" y="72"/>
                      <a:pt x="65" y="81"/>
                    </a:cubicBezTo>
                    <a:cubicBezTo>
                      <a:pt x="83" y="90"/>
                      <a:pt x="103" y="92"/>
                      <a:pt x="121" y="97"/>
                    </a:cubicBezTo>
                    <a:cubicBezTo>
                      <a:pt x="139" y="102"/>
                      <a:pt x="156" y="109"/>
                      <a:pt x="176" y="112"/>
                    </a:cubicBezTo>
                    <a:cubicBezTo>
                      <a:pt x="196" y="115"/>
                      <a:pt x="218" y="115"/>
                      <a:pt x="241" y="114"/>
                    </a:cubicBezTo>
                    <a:cubicBezTo>
                      <a:pt x="264" y="113"/>
                      <a:pt x="289" y="109"/>
                      <a:pt x="313" y="103"/>
                    </a:cubicBezTo>
                    <a:cubicBezTo>
                      <a:pt x="337" y="97"/>
                      <a:pt x="362" y="90"/>
                      <a:pt x="385" y="78"/>
                    </a:cubicBezTo>
                    <a:cubicBezTo>
                      <a:pt x="408" y="66"/>
                      <a:pt x="435" y="41"/>
                      <a:pt x="452" y="29"/>
                    </a:cubicBezTo>
                    <a:cubicBezTo>
                      <a:pt x="469" y="17"/>
                      <a:pt x="479" y="0"/>
                      <a:pt x="485" y="7"/>
                    </a:cubicBezTo>
                    <a:cubicBezTo>
                      <a:pt x="483" y="11"/>
                      <a:pt x="489" y="40"/>
                      <a:pt x="487" y="70"/>
                    </a:cubicBezTo>
                    <a:cubicBezTo>
                      <a:pt x="485" y="100"/>
                      <a:pt x="481" y="151"/>
                      <a:pt x="474" y="190"/>
                    </a:cubicBezTo>
                    <a:cubicBezTo>
                      <a:pt x="467" y="229"/>
                      <a:pt x="455" y="272"/>
                      <a:pt x="444" y="304"/>
                    </a:cubicBezTo>
                    <a:cubicBezTo>
                      <a:pt x="433" y="336"/>
                      <a:pt x="423" y="359"/>
                      <a:pt x="408" y="385"/>
                    </a:cubicBezTo>
                    <a:cubicBezTo>
                      <a:pt x="394" y="411"/>
                      <a:pt x="376" y="438"/>
                      <a:pt x="356" y="458"/>
                    </a:cubicBezTo>
                    <a:cubicBezTo>
                      <a:pt x="336" y="478"/>
                      <a:pt x="313" y="495"/>
                      <a:pt x="289" y="503"/>
                    </a:cubicBezTo>
                    <a:cubicBezTo>
                      <a:pt x="265" y="511"/>
                      <a:pt x="238" y="515"/>
                      <a:pt x="214" y="509"/>
                    </a:cubicBezTo>
                    <a:cubicBezTo>
                      <a:pt x="189" y="503"/>
                      <a:pt x="164" y="488"/>
                      <a:pt x="143" y="469"/>
                    </a:cubicBezTo>
                    <a:cubicBezTo>
                      <a:pt x="122" y="450"/>
                      <a:pt x="104" y="427"/>
                      <a:pt x="87" y="397"/>
                    </a:cubicBezTo>
                    <a:cubicBezTo>
                      <a:pt x="69" y="367"/>
                      <a:pt x="52" y="328"/>
                      <a:pt x="39" y="289"/>
                    </a:cubicBezTo>
                    <a:cubicBezTo>
                      <a:pt x="27" y="250"/>
                      <a:pt x="17" y="204"/>
                      <a:pt x="10" y="161"/>
                    </a:cubicBezTo>
                    <a:cubicBezTo>
                      <a:pt x="4" y="118"/>
                      <a:pt x="0" y="47"/>
                      <a:pt x="0" y="28"/>
                    </a:cubicBezTo>
                    <a:lnTo>
                      <a:pt x="13" y="4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8" name="Freeform 36"/>
              <p:cNvSpPr>
                <a:spLocks/>
              </p:cNvSpPr>
              <p:nvPr/>
            </p:nvSpPr>
            <p:spPr bwMode="auto">
              <a:xfrm>
                <a:off x="3811" y="3076"/>
                <a:ext cx="487" cy="110"/>
              </a:xfrm>
              <a:custGeom>
                <a:avLst/>
                <a:gdLst>
                  <a:gd name="T0" fmla="*/ 0 w 979"/>
                  <a:gd name="T1" fmla="*/ 0 h 257"/>
                  <a:gd name="T2" fmla="*/ 0 w 979"/>
                  <a:gd name="T3" fmla="*/ 0 h 257"/>
                  <a:gd name="T4" fmla="*/ 0 w 979"/>
                  <a:gd name="T5" fmla="*/ 0 h 257"/>
                  <a:gd name="T6" fmla="*/ 0 w 979"/>
                  <a:gd name="T7" fmla="*/ 0 h 257"/>
                  <a:gd name="T8" fmla="*/ 0 w 979"/>
                  <a:gd name="T9" fmla="*/ 0 h 257"/>
                  <a:gd name="T10" fmla="*/ 0 w 979"/>
                  <a:gd name="T11" fmla="*/ 0 h 257"/>
                  <a:gd name="T12" fmla="*/ 0 w 979"/>
                  <a:gd name="T13" fmla="*/ 0 h 25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79"/>
                  <a:gd name="T22" fmla="*/ 0 h 257"/>
                  <a:gd name="T23" fmla="*/ 979 w 979"/>
                  <a:gd name="T24" fmla="*/ 257 h 25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79" h="257">
                    <a:moveTo>
                      <a:pt x="0" y="78"/>
                    </a:moveTo>
                    <a:cubicBezTo>
                      <a:pt x="17" y="92"/>
                      <a:pt x="57" y="134"/>
                      <a:pt x="101" y="160"/>
                    </a:cubicBezTo>
                    <a:cubicBezTo>
                      <a:pt x="145" y="186"/>
                      <a:pt x="213" y="216"/>
                      <a:pt x="263" y="232"/>
                    </a:cubicBezTo>
                    <a:cubicBezTo>
                      <a:pt x="313" y="248"/>
                      <a:pt x="347" y="255"/>
                      <a:pt x="404" y="256"/>
                    </a:cubicBezTo>
                    <a:cubicBezTo>
                      <a:pt x="461" y="257"/>
                      <a:pt x="542" y="254"/>
                      <a:pt x="608" y="238"/>
                    </a:cubicBezTo>
                    <a:cubicBezTo>
                      <a:pt x="674" y="222"/>
                      <a:pt x="738" y="200"/>
                      <a:pt x="800" y="160"/>
                    </a:cubicBezTo>
                    <a:cubicBezTo>
                      <a:pt x="862" y="120"/>
                      <a:pt x="942" y="33"/>
                      <a:pt x="979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9" name="Oval 37"/>
              <p:cNvSpPr>
                <a:spLocks noChangeArrowheads="1"/>
              </p:cNvSpPr>
              <p:nvPr/>
            </p:nvSpPr>
            <p:spPr bwMode="auto">
              <a:xfrm>
                <a:off x="3811" y="2604"/>
                <a:ext cx="488" cy="981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69" name="Line 38"/>
            <p:cNvSpPr>
              <a:spLocks noChangeShapeType="1"/>
            </p:cNvSpPr>
            <p:nvPr/>
          </p:nvSpPr>
          <p:spPr bwMode="auto">
            <a:xfrm rot="467865" flipH="1">
              <a:off x="1881" y="1693"/>
              <a:ext cx="617" cy="1009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0" name="Line 39"/>
            <p:cNvSpPr>
              <a:spLocks noChangeShapeType="1"/>
            </p:cNvSpPr>
            <p:nvPr/>
          </p:nvSpPr>
          <p:spPr bwMode="auto">
            <a:xfrm rot="467865" flipH="1">
              <a:off x="1681" y="1719"/>
              <a:ext cx="582" cy="95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1" name="Line 40"/>
            <p:cNvSpPr>
              <a:spLocks noChangeShapeType="1"/>
            </p:cNvSpPr>
            <p:nvPr/>
          </p:nvSpPr>
          <p:spPr bwMode="auto">
            <a:xfrm rot="467865">
              <a:off x="1836" y="2080"/>
              <a:ext cx="646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2" name="Line 41"/>
            <p:cNvSpPr>
              <a:spLocks noChangeShapeType="1"/>
            </p:cNvSpPr>
            <p:nvPr/>
          </p:nvSpPr>
          <p:spPr bwMode="auto">
            <a:xfrm rot="467865" flipH="1">
              <a:off x="1569" y="1192"/>
              <a:ext cx="107" cy="1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3" name="Line 42"/>
            <p:cNvSpPr>
              <a:spLocks noChangeShapeType="1"/>
            </p:cNvSpPr>
            <p:nvPr/>
          </p:nvSpPr>
          <p:spPr bwMode="auto">
            <a:xfrm rot="467865" flipH="1">
              <a:off x="1452" y="1995"/>
              <a:ext cx="390" cy="63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4" name="Line 43"/>
            <p:cNvSpPr>
              <a:spLocks noChangeShapeType="1"/>
            </p:cNvSpPr>
            <p:nvPr/>
          </p:nvSpPr>
          <p:spPr bwMode="auto">
            <a:xfrm rot="467865" flipH="1">
              <a:off x="1573" y="2000"/>
              <a:ext cx="96" cy="157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5" name="Line 44"/>
            <p:cNvSpPr>
              <a:spLocks noChangeShapeType="1"/>
            </p:cNvSpPr>
            <p:nvPr/>
          </p:nvSpPr>
          <p:spPr bwMode="auto">
            <a:xfrm rot="467865">
              <a:off x="1367" y="1995"/>
              <a:ext cx="3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45"/>
            <p:cNvGrpSpPr>
              <a:grpSpLocks/>
            </p:cNvGrpSpPr>
            <p:nvPr/>
          </p:nvGrpSpPr>
          <p:grpSpPr bwMode="auto">
            <a:xfrm rot="467865">
              <a:off x="837" y="1890"/>
              <a:ext cx="700" cy="757"/>
              <a:chOff x="3424" y="1488"/>
              <a:chExt cx="776" cy="764"/>
            </a:xfrm>
          </p:grpSpPr>
          <p:sp>
            <p:nvSpPr>
              <p:cNvPr id="20620" name="Oval 46"/>
              <p:cNvSpPr>
                <a:spLocks noChangeArrowheads="1"/>
              </p:cNvSpPr>
              <p:nvPr/>
            </p:nvSpPr>
            <p:spPr bwMode="auto">
              <a:xfrm>
                <a:off x="3435" y="1489"/>
                <a:ext cx="749" cy="749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2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1" name="Oval 47"/>
              <p:cNvSpPr>
                <a:spLocks noChangeArrowheads="1"/>
              </p:cNvSpPr>
              <p:nvPr/>
            </p:nvSpPr>
            <p:spPr bwMode="auto">
              <a:xfrm>
                <a:off x="3433" y="1488"/>
                <a:ext cx="749" cy="74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2" name="Freeform 48"/>
              <p:cNvSpPr>
                <a:spLocks/>
              </p:cNvSpPr>
              <p:nvPr/>
            </p:nvSpPr>
            <p:spPr bwMode="auto">
              <a:xfrm>
                <a:off x="3424" y="1799"/>
                <a:ext cx="776" cy="453"/>
              </a:xfrm>
              <a:custGeom>
                <a:avLst/>
                <a:gdLst>
                  <a:gd name="T0" fmla="*/ 2 w 982"/>
                  <a:gd name="T1" fmla="*/ 2 h 568"/>
                  <a:gd name="T2" fmla="*/ 2 w 982"/>
                  <a:gd name="T3" fmla="*/ 3 h 568"/>
                  <a:gd name="T4" fmla="*/ 4 w 982"/>
                  <a:gd name="T5" fmla="*/ 4 h 568"/>
                  <a:gd name="T6" fmla="*/ 6 w 982"/>
                  <a:gd name="T7" fmla="*/ 5 h 568"/>
                  <a:gd name="T8" fmla="*/ 8 w 982"/>
                  <a:gd name="T9" fmla="*/ 5 h 568"/>
                  <a:gd name="T10" fmla="*/ 10 w 982"/>
                  <a:gd name="T11" fmla="*/ 3 h 568"/>
                  <a:gd name="T12" fmla="*/ 13 w 982"/>
                  <a:gd name="T13" fmla="*/ 2 h 568"/>
                  <a:gd name="T14" fmla="*/ 13 w 982"/>
                  <a:gd name="T15" fmla="*/ 2 h 568"/>
                  <a:gd name="T16" fmla="*/ 13 w 982"/>
                  <a:gd name="T17" fmla="*/ 2 h 568"/>
                  <a:gd name="T18" fmla="*/ 13 w 982"/>
                  <a:gd name="T19" fmla="*/ 5 h 568"/>
                  <a:gd name="T20" fmla="*/ 13 w 982"/>
                  <a:gd name="T21" fmla="*/ 6 h 568"/>
                  <a:gd name="T22" fmla="*/ 12 w 982"/>
                  <a:gd name="T23" fmla="*/ 7 h 568"/>
                  <a:gd name="T24" fmla="*/ 10 w 982"/>
                  <a:gd name="T25" fmla="*/ 9 h 568"/>
                  <a:gd name="T26" fmla="*/ 8 w 982"/>
                  <a:gd name="T27" fmla="*/ 10 h 568"/>
                  <a:gd name="T28" fmla="*/ 6 w 982"/>
                  <a:gd name="T29" fmla="*/ 10 h 568"/>
                  <a:gd name="T30" fmla="*/ 4 w 982"/>
                  <a:gd name="T31" fmla="*/ 9 h 568"/>
                  <a:gd name="T32" fmla="*/ 2 w 982"/>
                  <a:gd name="T33" fmla="*/ 8 h 568"/>
                  <a:gd name="T34" fmla="*/ 2 w 982"/>
                  <a:gd name="T35" fmla="*/ 6 h 568"/>
                  <a:gd name="T36" fmla="*/ 2 w 982"/>
                  <a:gd name="T37" fmla="*/ 4 h 568"/>
                  <a:gd name="T38" fmla="*/ 0 w 982"/>
                  <a:gd name="T39" fmla="*/ 2 h 568"/>
                  <a:gd name="T40" fmla="*/ 2 w 982"/>
                  <a:gd name="T41" fmla="*/ 2 h 56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2"/>
                  <a:gd name="T64" fmla="*/ 0 h 568"/>
                  <a:gd name="T65" fmla="*/ 982 w 982"/>
                  <a:gd name="T66" fmla="*/ 568 h 568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2" h="568">
                    <a:moveTo>
                      <a:pt x="22" y="106"/>
                    </a:moveTo>
                    <a:cubicBezTo>
                      <a:pt x="39" y="120"/>
                      <a:pt x="60" y="144"/>
                      <a:pt x="100" y="166"/>
                    </a:cubicBezTo>
                    <a:cubicBezTo>
                      <a:pt x="140" y="188"/>
                      <a:pt x="212" y="222"/>
                      <a:pt x="262" y="238"/>
                    </a:cubicBezTo>
                    <a:cubicBezTo>
                      <a:pt x="312" y="254"/>
                      <a:pt x="346" y="261"/>
                      <a:pt x="403" y="262"/>
                    </a:cubicBezTo>
                    <a:cubicBezTo>
                      <a:pt x="460" y="263"/>
                      <a:pt x="546" y="257"/>
                      <a:pt x="607" y="244"/>
                    </a:cubicBezTo>
                    <a:cubicBezTo>
                      <a:pt x="668" y="231"/>
                      <a:pt x="719" y="210"/>
                      <a:pt x="769" y="183"/>
                    </a:cubicBezTo>
                    <a:cubicBezTo>
                      <a:pt x="819" y="156"/>
                      <a:pt x="872" y="111"/>
                      <a:pt x="907" y="82"/>
                    </a:cubicBezTo>
                    <a:cubicBezTo>
                      <a:pt x="942" y="53"/>
                      <a:pt x="966" y="0"/>
                      <a:pt x="978" y="7"/>
                    </a:cubicBezTo>
                    <a:cubicBezTo>
                      <a:pt x="973" y="11"/>
                      <a:pt x="982" y="84"/>
                      <a:pt x="978" y="123"/>
                    </a:cubicBezTo>
                    <a:cubicBezTo>
                      <a:pt x="974" y="162"/>
                      <a:pt x="966" y="204"/>
                      <a:pt x="952" y="243"/>
                    </a:cubicBezTo>
                    <a:cubicBezTo>
                      <a:pt x="938" y="282"/>
                      <a:pt x="913" y="325"/>
                      <a:pt x="891" y="357"/>
                    </a:cubicBezTo>
                    <a:cubicBezTo>
                      <a:pt x="869" y="389"/>
                      <a:pt x="849" y="412"/>
                      <a:pt x="820" y="438"/>
                    </a:cubicBezTo>
                    <a:cubicBezTo>
                      <a:pt x="791" y="464"/>
                      <a:pt x="755" y="491"/>
                      <a:pt x="715" y="511"/>
                    </a:cubicBezTo>
                    <a:cubicBezTo>
                      <a:pt x="675" y="531"/>
                      <a:pt x="628" y="548"/>
                      <a:pt x="580" y="556"/>
                    </a:cubicBezTo>
                    <a:cubicBezTo>
                      <a:pt x="532" y="564"/>
                      <a:pt x="478" y="568"/>
                      <a:pt x="429" y="562"/>
                    </a:cubicBezTo>
                    <a:cubicBezTo>
                      <a:pt x="380" y="556"/>
                      <a:pt x="330" y="541"/>
                      <a:pt x="288" y="522"/>
                    </a:cubicBezTo>
                    <a:cubicBezTo>
                      <a:pt x="246" y="503"/>
                      <a:pt x="209" y="480"/>
                      <a:pt x="174" y="450"/>
                    </a:cubicBezTo>
                    <a:cubicBezTo>
                      <a:pt x="139" y="420"/>
                      <a:pt x="104" y="381"/>
                      <a:pt x="79" y="342"/>
                    </a:cubicBezTo>
                    <a:cubicBezTo>
                      <a:pt x="54" y="303"/>
                      <a:pt x="34" y="257"/>
                      <a:pt x="21" y="214"/>
                    </a:cubicBezTo>
                    <a:cubicBezTo>
                      <a:pt x="8" y="171"/>
                      <a:pt x="0" y="99"/>
                      <a:pt x="0" y="81"/>
                    </a:cubicBezTo>
                    <a:lnTo>
                      <a:pt x="22" y="106"/>
                    </a:lnTo>
                    <a:close/>
                  </a:path>
                </a:pathLst>
              </a:custGeom>
              <a:solidFill>
                <a:schemeClr val="bg1">
                  <a:alpha val="50195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3" name="Freeform 49"/>
              <p:cNvSpPr>
                <a:spLocks/>
              </p:cNvSpPr>
              <p:nvPr/>
            </p:nvSpPr>
            <p:spPr bwMode="auto">
              <a:xfrm rot="10800000" flipV="1">
                <a:off x="3992" y="1580"/>
                <a:ext cx="193" cy="546"/>
              </a:xfrm>
              <a:custGeom>
                <a:avLst/>
                <a:gdLst>
                  <a:gd name="T0" fmla="*/ 2 w 252"/>
                  <a:gd name="T1" fmla="*/ 5 h 715"/>
                  <a:gd name="T2" fmla="*/ 2 w 252"/>
                  <a:gd name="T3" fmla="*/ 4 h 715"/>
                  <a:gd name="T4" fmla="*/ 1 w 252"/>
                  <a:gd name="T5" fmla="*/ 3 h 715"/>
                  <a:gd name="T6" fmla="*/ 2 w 252"/>
                  <a:gd name="T7" fmla="*/ 2 h 715"/>
                  <a:gd name="T8" fmla="*/ 2 w 252"/>
                  <a:gd name="T9" fmla="*/ 2 h 715"/>
                  <a:gd name="T10" fmla="*/ 2 w 252"/>
                  <a:gd name="T11" fmla="*/ 2 h 715"/>
                  <a:gd name="T12" fmla="*/ 2 w 252"/>
                  <a:gd name="T13" fmla="*/ 2 h 715"/>
                  <a:gd name="T14" fmla="*/ 2 w 252"/>
                  <a:gd name="T15" fmla="*/ 3 h 715"/>
                  <a:gd name="T16" fmla="*/ 2 w 252"/>
                  <a:gd name="T17" fmla="*/ 4 h 715"/>
                  <a:gd name="T18" fmla="*/ 2 w 252"/>
                  <a:gd name="T19" fmla="*/ 5 h 715"/>
                  <a:gd name="T20" fmla="*/ 2 w 252"/>
                  <a:gd name="T21" fmla="*/ 5 h 715"/>
                  <a:gd name="T22" fmla="*/ 2 w 252"/>
                  <a:gd name="T23" fmla="*/ 5 h 71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2"/>
                  <a:gd name="T37" fmla="*/ 0 h 715"/>
                  <a:gd name="T38" fmla="*/ 252 w 252"/>
                  <a:gd name="T39" fmla="*/ 715 h 71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2" h="715">
                    <a:moveTo>
                      <a:pt x="84" y="643"/>
                    </a:moveTo>
                    <a:cubicBezTo>
                      <a:pt x="64" y="611"/>
                      <a:pt x="38" y="568"/>
                      <a:pt x="24" y="519"/>
                    </a:cubicBezTo>
                    <a:cubicBezTo>
                      <a:pt x="10" y="470"/>
                      <a:pt x="0" y="403"/>
                      <a:pt x="1" y="351"/>
                    </a:cubicBezTo>
                    <a:cubicBezTo>
                      <a:pt x="2" y="299"/>
                      <a:pt x="14" y="251"/>
                      <a:pt x="30" y="205"/>
                    </a:cubicBezTo>
                    <a:cubicBezTo>
                      <a:pt x="46" y="159"/>
                      <a:pt x="77" y="106"/>
                      <a:pt x="100" y="73"/>
                    </a:cubicBezTo>
                    <a:cubicBezTo>
                      <a:pt x="123" y="40"/>
                      <a:pt x="163" y="0"/>
                      <a:pt x="166" y="4"/>
                    </a:cubicBezTo>
                    <a:cubicBezTo>
                      <a:pt x="198" y="57"/>
                      <a:pt x="212" y="120"/>
                      <a:pt x="225" y="171"/>
                    </a:cubicBezTo>
                    <a:cubicBezTo>
                      <a:pt x="239" y="226"/>
                      <a:pt x="246" y="280"/>
                      <a:pt x="249" y="337"/>
                    </a:cubicBezTo>
                    <a:cubicBezTo>
                      <a:pt x="252" y="394"/>
                      <a:pt x="249" y="464"/>
                      <a:pt x="241" y="514"/>
                    </a:cubicBezTo>
                    <a:cubicBezTo>
                      <a:pt x="233" y="564"/>
                      <a:pt x="216" y="603"/>
                      <a:pt x="199" y="636"/>
                    </a:cubicBezTo>
                    <a:cubicBezTo>
                      <a:pt x="182" y="669"/>
                      <a:pt x="142" y="715"/>
                      <a:pt x="142" y="712"/>
                    </a:cubicBezTo>
                    <a:cubicBezTo>
                      <a:pt x="142" y="711"/>
                      <a:pt x="104" y="675"/>
                      <a:pt x="84" y="643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4" name="Freeform 50"/>
              <p:cNvSpPr>
                <a:spLocks/>
              </p:cNvSpPr>
              <p:nvPr/>
            </p:nvSpPr>
            <p:spPr bwMode="auto">
              <a:xfrm>
                <a:off x="3974" y="1576"/>
                <a:ext cx="87" cy="556"/>
              </a:xfrm>
              <a:custGeom>
                <a:avLst/>
                <a:gdLst>
                  <a:gd name="T0" fmla="*/ 2 w 114"/>
                  <a:gd name="T1" fmla="*/ 5 h 728"/>
                  <a:gd name="T2" fmla="*/ 2 w 114"/>
                  <a:gd name="T3" fmla="*/ 4 h 728"/>
                  <a:gd name="T4" fmla="*/ 2 w 114"/>
                  <a:gd name="T5" fmla="*/ 3 h 728"/>
                  <a:gd name="T6" fmla="*/ 2 w 114"/>
                  <a:gd name="T7" fmla="*/ 2 h 728"/>
                  <a:gd name="T8" fmla="*/ 2 w 114"/>
                  <a:gd name="T9" fmla="*/ 2 h 728"/>
                  <a:gd name="T10" fmla="*/ 2 w 114"/>
                  <a:gd name="T11" fmla="*/ 2 h 728"/>
                  <a:gd name="T12" fmla="*/ 2 w 114"/>
                  <a:gd name="T13" fmla="*/ 2 h 728"/>
                  <a:gd name="T14" fmla="*/ 2 w 114"/>
                  <a:gd name="T15" fmla="*/ 3 h 728"/>
                  <a:gd name="T16" fmla="*/ 2 w 114"/>
                  <a:gd name="T17" fmla="*/ 4 h 728"/>
                  <a:gd name="T18" fmla="*/ 2 w 114"/>
                  <a:gd name="T19" fmla="*/ 5 h 728"/>
                  <a:gd name="T20" fmla="*/ 2 w 114"/>
                  <a:gd name="T21" fmla="*/ 5 h 728"/>
                  <a:gd name="T22" fmla="*/ 2 w 114"/>
                  <a:gd name="T23" fmla="*/ 5 h 72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4"/>
                  <a:gd name="T37" fmla="*/ 0 h 728"/>
                  <a:gd name="T38" fmla="*/ 114 w 114"/>
                  <a:gd name="T39" fmla="*/ 728 h 72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4" h="728">
                    <a:moveTo>
                      <a:pt x="90" y="621"/>
                    </a:moveTo>
                    <a:cubicBezTo>
                      <a:pt x="86" y="592"/>
                      <a:pt x="86" y="572"/>
                      <a:pt x="84" y="540"/>
                    </a:cubicBezTo>
                    <a:cubicBezTo>
                      <a:pt x="82" y="508"/>
                      <a:pt x="78" y="467"/>
                      <a:pt x="78" y="426"/>
                    </a:cubicBezTo>
                    <a:cubicBezTo>
                      <a:pt x="78" y="385"/>
                      <a:pt x="80" y="339"/>
                      <a:pt x="81" y="291"/>
                    </a:cubicBezTo>
                    <a:cubicBezTo>
                      <a:pt x="82" y="243"/>
                      <a:pt x="83" y="185"/>
                      <a:pt x="84" y="138"/>
                    </a:cubicBezTo>
                    <a:cubicBezTo>
                      <a:pt x="85" y="91"/>
                      <a:pt x="95" y="0"/>
                      <a:pt x="86" y="6"/>
                    </a:cubicBezTo>
                    <a:cubicBezTo>
                      <a:pt x="54" y="59"/>
                      <a:pt x="40" y="122"/>
                      <a:pt x="27" y="173"/>
                    </a:cubicBezTo>
                    <a:cubicBezTo>
                      <a:pt x="13" y="228"/>
                      <a:pt x="6" y="282"/>
                      <a:pt x="3" y="339"/>
                    </a:cubicBezTo>
                    <a:cubicBezTo>
                      <a:pt x="0" y="396"/>
                      <a:pt x="3" y="465"/>
                      <a:pt x="11" y="516"/>
                    </a:cubicBezTo>
                    <a:cubicBezTo>
                      <a:pt x="19" y="567"/>
                      <a:pt x="35" y="608"/>
                      <a:pt x="52" y="643"/>
                    </a:cubicBezTo>
                    <a:cubicBezTo>
                      <a:pt x="69" y="678"/>
                      <a:pt x="108" y="728"/>
                      <a:pt x="114" y="724"/>
                    </a:cubicBezTo>
                    <a:cubicBezTo>
                      <a:pt x="114" y="723"/>
                      <a:pt x="95" y="642"/>
                      <a:pt x="90" y="621"/>
                    </a:cubicBezTo>
                    <a:close/>
                  </a:path>
                </a:pathLst>
              </a:custGeom>
              <a:solidFill>
                <a:schemeClr val="hlink"/>
              </a:solidFill>
              <a:ln w="381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25" name="Freeform 51"/>
              <p:cNvSpPr>
                <a:spLocks/>
              </p:cNvSpPr>
              <p:nvPr/>
            </p:nvSpPr>
            <p:spPr bwMode="auto">
              <a:xfrm>
                <a:off x="3435" y="1872"/>
                <a:ext cx="603" cy="136"/>
              </a:xfrm>
              <a:custGeom>
                <a:avLst/>
                <a:gdLst>
                  <a:gd name="T0" fmla="*/ 0 w 790"/>
                  <a:gd name="T1" fmla="*/ 0 h 179"/>
                  <a:gd name="T2" fmla="*/ 2 w 790"/>
                  <a:gd name="T3" fmla="*/ 2 h 179"/>
                  <a:gd name="T4" fmla="*/ 2 w 790"/>
                  <a:gd name="T5" fmla="*/ 2 h 179"/>
                  <a:gd name="T6" fmla="*/ 3 w 790"/>
                  <a:gd name="T7" fmla="*/ 2 h 179"/>
                  <a:gd name="T8" fmla="*/ 5 w 790"/>
                  <a:gd name="T9" fmla="*/ 2 h 179"/>
                  <a:gd name="T10" fmla="*/ 5 w 790"/>
                  <a:gd name="T11" fmla="*/ 2 h 179"/>
                  <a:gd name="T12" fmla="*/ 6 w 790"/>
                  <a:gd name="T13" fmla="*/ 2 h 179"/>
                  <a:gd name="T14" fmla="*/ 6 w 790"/>
                  <a:gd name="T15" fmla="*/ 2 h 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90"/>
                  <a:gd name="T25" fmla="*/ 0 h 179"/>
                  <a:gd name="T26" fmla="*/ 790 w 790"/>
                  <a:gd name="T27" fmla="*/ 179 h 1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90" h="179">
                    <a:moveTo>
                      <a:pt x="0" y="0"/>
                    </a:moveTo>
                    <a:cubicBezTo>
                      <a:pt x="17" y="14"/>
                      <a:pt x="57" y="56"/>
                      <a:pt x="101" y="82"/>
                    </a:cubicBezTo>
                    <a:cubicBezTo>
                      <a:pt x="145" y="108"/>
                      <a:pt x="213" y="138"/>
                      <a:pt x="263" y="154"/>
                    </a:cubicBezTo>
                    <a:cubicBezTo>
                      <a:pt x="313" y="170"/>
                      <a:pt x="347" y="177"/>
                      <a:pt x="404" y="178"/>
                    </a:cubicBezTo>
                    <a:cubicBezTo>
                      <a:pt x="461" y="179"/>
                      <a:pt x="556" y="169"/>
                      <a:pt x="608" y="160"/>
                    </a:cubicBezTo>
                    <a:cubicBezTo>
                      <a:pt x="660" y="151"/>
                      <a:pt x="687" y="140"/>
                      <a:pt x="714" y="123"/>
                    </a:cubicBezTo>
                    <a:cubicBezTo>
                      <a:pt x="741" y="106"/>
                      <a:pt x="755" y="73"/>
                      <a:pt x="768" y="60"/>
                    </a:cubicBezTo>
                    <a:cubicBezTo>
                      <a:pt x="781" y="47"/>
                      <a:pt x="785" y="46"/>
                      <a:pt x="790" y="4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77" name="Line 52"/>
            <p:cNvSpPr>
              <a:spLocks noChangeShapeType="1"/>
            </p:cNvSpPr>
            <p:nvPr/>
          </p:nvSpPr>
          <p:spPr bwMode="auto">
            <a:xfrm rot="467865" flipH="1">
              <a:off x="1418" y="1847"/>
              <a:ext cx="156" cy="253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8" name="Line 53"/>
            <p:cNvSpPr>
              <a:spLocks noChangeShapeType="1"/>
            </p:cNvSpPr>
            <p:nvPr/>
          </p:nvSpPr>
          <p:spPr bwMode="auto">
            <a:xfrm rot="467865">
              <a:off x="1385" y="2183"/>
              <a:ext cx="8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9" name="Freeform 54"/>
            <p:cNvSpPr>
              <a:spLocks/>
            </p:cNvSpPr>
            <p:nvPr/>
          </p:nvSpPr>
          <p:spPr bwMode="auto">
            <a:xfrm rot="467865">
              <a:off x="1284" y="2459"/>
              <a:ext cx="874" cy="2"/>
            </a:xfrm>
            <a:custGeom>
              <a:avLst/>
              <a:gdLst>
                <a:gd name="T0" fmla="*/ 0 w 1266"/>
                <a:gd name="T1" fmla="*/ 1 h 3"/>
                <a:gd name="T2" fmla="*/ 1 w 1266"/>
                <a:gd name="T3" fmla="*/ 0 h 3"/>
                <a:gd name="T4" fmla="*/ 0 60000 65536"/>
                <a:gd name="T5" fmla="*/ 0 60000 65536"/>
                <a:gd name="T6" fmla="*/ 0 w 1266"/>
                <a:gd name="T7" fmla="*/ 0 h 3"/>
                <a:gd name="T8" fmla="*/ 1266 w 1266"/>
                <a:gd name="T9" fmla="*/ 3 h 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66" h="3">
                  <a:moveTo>
                    <a:pt x="0" y="3"/>
                  </a:moveTo>
                  <a:lnTo>
                    <a:pt x="1266" y="0"/>
                  </a:lnTo>
                </a:path>
              </a:pathLst>
            </a:cu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0" name="Line 55"/>
            <p:cNvSpPr>
              <a:spLocks noChangeShapeType="1"/>
            </p:cNvSpPr>
            <p:nvPr/>
          </p:nvSpPr>
          <p:spPr bwMode="auto">
            <a:xfrm rot="467865">
              <a:off x="1356" y="2327"/>
              <a:ext cx="92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1" name="Line 56"/>
            <p:cNvSpPr>
              <a:spLocks noChangeShapeType="1"/>
            </p:cNvSpPr>
            <p:nvPr/>
          </p:nvSpPr>
          <p:spPr bwMode="auto">
            <a:xfrm rot="467865" flipH="1">
              <a:off x="1245" y="2117"/>
              <a:ext cx="294" cy="481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2" name="Line 57"/>
            <p:cNvSpPr>
              <a:spLocks noChangeShapeType="1"/>
            </p:cNvSpPr>
            <p:nvPr/>
          </p:nvSpPr>
          <p:spPr bwMode="auto">
            <a:xfrm rot="467865" flipH="1">
              <a:off x="1035" y="2399"/>
              <a:ext cx="96" cy="15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3" name="Line 58"/>
            <p:cNvSpPr>
              <a:spLocks noChangeShapeType="1"/>
            </p:cNvSpPr>
            <p:nvPr/>
          </p:nvSpPr>
          <p:spPr bwMode="auto">
            <a:xfrm rot="467865" flipH="1">
              <a:off x="844" y="2340"/>
              <a:ext cx="114" cy="188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4" name="Line 59"/>
            <p:cNvSpPr>
              <a:spLocks noChangeShapeType="1"/>
            </p:cNvSpPr>
            <p:nvPr/>
          </p:nvSpPr>
          <p:spPr bwMode="auto">
            <a:xfrm rot="467865">
              <a:off x="649" y="2593"/>
              <a:ext cx="1374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5" name="Freeform 60"/>
            <p:cNvSpPr>
              <a:spLocks/>
            </p:cNvSpPr>
            <p:nvPr/>
          </p:nvSpPr>
          <p:spPr bwMode="auto">
            <a:xfrm rot="467865">
              <a:off x="863" y="2390"/>
              <a:ext cx="246" cy="234"/>
            </a:xfrm>
            <a:custGeom>
              <a:avLst/>
              <a:gdLst>
                <a:gd name="T0" fmla="*/ 0 w 720"/>
                <a:gd name="T1" fmla="*/ 0 h 622"/>
                <a:gd name="T2" fmla="*/ 0 w 720"/>
                <a:gd name="T3" fmla="*/ 0 h 622"/>
                <a:gd name="T4" fmla="*/ 0 w 720"/>
                <a:gd name="T5" fmla="*/ 0 h 622"/>
                <a:gd name="T6" fmla="*/ 0 w 720"/>
                <a:gd name="T7" fmla="*/ 0 h 622"/>
                <a:gd name="T8" fmla="*/ 0 w 720"/>
                <a:gd name="T9" fmla="*/ 0 h 622"/>
                <a:gd name="T10" fmla="*/ 0 w 720"/>
                <a:gd name="T11" fmla="*/ 0 h 622"/>
                <a:gd name="T12" fmla="*/ 0 w 720"/>
                <a:gd name="T13" fmla="*/ 0 h 622"/>
                <a:gd name="T14" fmla="*/ 0 w 720"/>
                <a:gd name="T15" fmla="*/ 0 h 62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720"/>
                <a:gd name="T25" fmla="*/ 0 h 622"/>
                <a:gd name="T26" fmla="*/ 720 w 720"/>
                <a:gd name="T27" fmla="*/ 622 h 62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720" h="622">
                  <a:moveTo>
                    <a:pt x="430" y="0"/>
                  </a:moveTo>
                  <a:lnTo>
                    <a:pt x="177" y="379"/>
                  </a:lnTo>
                  <a:lnTo>
                    <a:pt x="0" y="379"/>
                  </a:lnTo>
                  <a:lnTo>
                    <a:pt x="168" y="622"/>
                  </a:lnTo>
                  <a:lnTo>
                    <a:pt x="631" y="379"/>
                  </a:lnTo>
                  <a:lnTo>
                    <a:pt x="465" y="382"/>
                  </a:lnTo>
                  <a:lnTo>
                    <a:pt x="720" y="0"/>
                  </a:lnTo>
                  <a:lnTo>
                    <a:pt x="43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TopRight">
                <a:rot lat="20099968" lon="21299970" rev="0"/>
              </a:camera>
              <a:lightRig rig="legacyFlat1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grpSp>
          <p:nvGrpSpPr>
            <p:cNvPr id="8" name="Group 61"/>
            <p:cNvGrpSpPr>
              <a:grpSpLocks/>
            </p:cNvGrpSpPr>
            <p:nvPr/>
          </p:nvGrpSpPr>
          <p:grpSpPr bwMode="auto">
            <a:xfrm rot="467865">
              <a:off x="1408" y="1729"/>
              <a:ext cx="808" cy="258"/>
              <a:chOff x="4074" y="2980"/>
              <a:chExt cx="1170" cy="341"/>
            </a:xfrm>
          </p:grpSpPr>
          <p:sp>
            <p:nvSpPr>
              <p:cNvPr id="20607" name="Line 62"/>
              <p:cNvSpPr>
                <a:spLocks noChangeShapeType="1"/>
              </p:cNvSpPr>
              <p:nvPr/>
            </p:nvSpPr>
            <p:spPr bwMode="auto">
              <a:xfrm flipV="1">
                <a:off x="4703" y="3046"/>
                <a:ext cx="71" cy="10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8" name="Line 63"/>
              <p:cNvSpPr>
                <a:spLocks noChangeShapeType="1"/>
              </p:cNvSpPr>
              <p:nvPr/>
            </p:nvSpPr>
            <p:spPr bwMode="auto">
              <a:xfrm flipV="1">
                <a:off x="4831" y="2980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9" name="Line 64"/>
              <p:cNvSpPr>
                <a:spLocks noChangeShapeType="1"/>
              </p:cNvSpPr>
              <p:nvPr/>
            </p:nvSpPr>
            <p:spPr bwMode="auto">
              <a:xfrm flipV="1">
                <a:off x="4912" y="3148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0" name="Line 65"/>
              <p:cNvSpPr>
                <a:spLocks noChangeShapeType="1"/>
              </p:cNvSpPr>
              <p:nvPr/>
            </p:nvSpPr>
            <p:spPr bwMode="auto">
              <a:xfrm flipV="1">
                <a:off x="4912" y="3268"/>
                <a:ext cx="332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1" name="Line 66"/>
              <p:cNvSpPr>
                <a:spLocks noChangeShapeType="1"/>
              </p:cNvSpPr>
              <p:nvPr/>
            </p:nvSpPr>
            <p:spPr bwMode="auto">
              <a:xfrm flipH="1" flipV="1">
                <a:off x="4189" y="3007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2" name="Line 67"/>
              <p:cNvSpPr>
                <a:spLocks noChangeShapeType="1"/>
              </p:cNvSpPr>
              <p:nvPr/>
            </p:nvSpPr>
            <p:spPr bwMode="auto">
              <a:xfrm flipH="1" flipV="1">
                <a:off x="4096" y="3161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3" name="Line 68"/>
              <p:cNvSpPr>
                <a:spLocks noChangeShapeType="1"/>
              </p:cNvSpPr>
              <p:nvPr/>
            </p:nvSpPr>
            <p:spPr bwMode="auto">
              <a:xfrm flipH="1" flipV="1">
                <a:off x="4074" y="3316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4" name="Line 69"/>
              <p:cNvSpPr>
                <a:spLocks noChangeShapeType="1"/>
              </p:cNvSpPr>
              <p:nvPr/>
            </p:nvSpPr>
            <p:spPr bwMode="auto">
              <a:xfrm flipH="1" flipV="1">
                <a:off x="4338" y="3264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5" name="Line 70"/>
              <p:cNvSpPr>
                <a:spLocks noChangeShapeType="1"/>
              </p:cNvSpPr>
              <p:nvPr/>
            </p:nvSpPr>
            <p:spPr bwMode="auto">
              <a:xfrm flipH="1" flipV="1">
                <a:off x="4361" y="3139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6" name="Line 71"/>
              <p:cNvSpPr>
                <a:spLocks noChangeShapeType="1"/>
              </p:cNvSpPr>
              <p:nvPr/>
            </p:nvSpPr>
            <p:spPr bwMode="auto">
              <a:xfrm flipH="1" flipV="1">
                <a:off x="4544" y="3069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7" name="Line 72"/>
              <p:cNvSpPr>
                <a:spLocks noChangeShapeType="1"/>
              </p:cNvSpPr>
              <p:nvPr/>
            </p:nvSpPr>
            <p:spPr bwMode="auto">
              <a:xfrm flipV="1">
                <a:off x="4774" y="3131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8" name="Line 73"/>
              <p:cNvSpPr>
                <a:spLocks noChangeShapeType="1"/>
              </p:cNvSpPr>
              <p:nvPr/>
            </p:nvSpPr>
            <p:spPr bwMode="auto">
              <a:xfrm flipV="1">
                <a:off x="4763" y="3237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19" name="Line 74"/>
              <p:cNvSpPr>
                <a:spLocks noChangeShapeType="1"/>
              </p:cNvSpPr>
              <p:nvPr/>
            </p:nvSpPr>
            <p:spPr bwMode="auto">
              <a:xfrm flipH="1" flipV="1">
                <a:off x="4512" y="3215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000099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75"/>
            <p:cNvGrpSpPr>
              <a:grpSpLocks/>
            </p:cNvGrpSpPr>
            <p:nvPr/>
          </p:nvGrpSpPr>
          <p:grpSpPr bwMode="auto">
            <a:xfrm rot="467865">
              <a:off x="1376" y="2057"/>
              <a:ext cx="777" cy="259"/>
              <a:chOff x="3886" y="3532"/>
              <a:chExt cx="1125" cy="341"/>
            </a:xfrm>
          </p:grpSpPr>
          <p:sp>
            <p:nvSpPr>
              <p:cNvPr id="20594" name="Line 76"/>
              <p:cNvSpPr>
                <a:spLocks noChangeShapeType="1"/>
              </p:cNvSpPr>
              <p:nvPr/>
            </p:nvSpPr>
            <p:spPr bwMode="auto">
              <a:xfrm rot="10800000" flipV="1">
                <a:off x="4302" y="3667"/>
                <a:ext cx="76" cy="13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5" name="Line 77"/>
              <p:cNvSpPr>
                <a:spLocks noChangeShapeType="1"/>
              </p:cNvSpPr>
              <p:nvPr/>
            </p:nvSpPr>
            <p:spPr bwMode="auto">
              <a:xfrm rot="10800000" flipV="1">
                <a:off x="4071" y="3718"/>
                <a:ext cx="183" cy="15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6" name="Line 78"/>
              <p:cNvSpPr>
                <a:spLocks noChangeShapeType="1"/>
              </p:cNvSpPr>
              <p:nvPr/>
            </p:nvSpPr>
            <p:spPr bwMode="auto">
              <a:xfrm rot="10800000" flipV="1">
                <a:off x="3886" y="3630"/>
                <a:ext cx="287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7" name="Line 79"/>
              <p:cNvSpPr>
                <a:spLocks noChangeShapeType="1"/>
              </p:cNvSpPr>
              <p:nvPr/>
            </p:nvSpPr>
            <p:spPr bwMode="auto">
              <a:xfrm rot="10800000" flipV="1">
                <a:off x="3955" y="3564"/>
                <a:ext cx="219" cy="1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8" name="Line 80"/>
              <p:cNvSpPr>
                <a:spLocks noChangeShapeType="1"/>
              </p:cNvSpPr>
              <p:nvPr/>
            </p:nvSpPr>
            <p:spPr bwMode="auto">
              <a:xfrm rot="10800000" flipH="1" flipV="1">
                <a:off x="4599" y="3723"/>
                <a:ext cx="298" cy="12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599" name="Line 81"/>
              <p:cNvSpPr>
                <a:spLocks noChangeShapeType="1"/>
              </p:cNvSpPr>
              <p:nvPr/>
            </p:nvSpPr>
            <p:spPr bwMode="auto">
              <a:xfrm rot="10800000" flipH="1" flipV="1">
                <a:off x="4666" y="3617"/>
                <a:ext cx="323" cy="76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0" name="Line 82"/>
              <p:cNvSpPr>
                <a:spLocks noChangeShapeType="1"/>
              </p:cNvSpPr>
              <p:nvPr/>
            </p:nvSpPr>
            <p:spPr bwMode="auto">
              <a:xfrm rot="10800000" flipH="1" flipV="1">
                <a:off x="4724" y="3532"/>
                <a:ext cx="287" cy="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1" name="Line 83"/>
              <p:cNvSpPr>
                <a:spLocks noChangeShapeType="1"/>
              </p:cNvSpPr>
              <p:nvPr/>
            </p:nvSpPr>
            <p:spPr bwMode="auto">
              <a:xfrm rot="10800000" flipH="1" flipV="1">
                <a:off x="4542" y="3568"/>
                <a:ext cx="206" cy="22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2" name="Line 84"/>
              <p:cNvSpPr>
                <a:spLocks noChangeShapeType="1"/>
              </p:cNvSpPr>
              <p:nvPr/>
            </p:nvSpPr>
            <p:spPr bwMode="auto">
              <a:xfrm rot="10800000" flipH="1" flipV="1">
                <a:off x="4541" y="3661"/>
                <a:ext cx="183" cy="5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3" name="Line 85"/>
              <p:cNvSpPr>
                <a:spLocks noChangeShapeType="1"/>
              </p:cNvSpPr>
              <p:nvPr/>
            </p:nvSpPr>
            <p:spPr bwMode="auto">
              <a:xfrm rot="10800000" flipH="1" flipV="1">
                <a:off x="4474" y="3705"/>
                <a:ext cx="68" cy="79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4" name="Line 86"/>
              <p:cNvSpPr>
                <a:spLocks noChangeShapeType="1"/>
              </p:cNvSpPr>
              <p:nvPr/>
            </p:nvSpPr>
            <p:spPr bwMode="auto">
              <a:xfrm rot="10800000" flipV="1">
                <a:off x="4186" y="3679"/>
                <a:ext cx="125" cy="44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5" name="Line 87"/>
              <p:cNvSpPr>
                <a:spLocks noChangeShapeType="1"/>
              </p:cNvSpPr>
              <p:nvPr/>
            </p:nvSpPr>
            <p:spPr bwMode="auto">
              <a:xfrm rot="10800000" flipV="1">
                <a:off x="4117" y="3603"/>
                <a:ext cx="206" cy="13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606" name="Line 88"/>
              <p:cNvSpPr>
                <a:spLocks noChangeShapeType="1"/>
              </p:cNvSpPr>
              <p:nvPr/>
            </p:nvSpPr>
            <p:spPr bwMode="auto">
              <a:xfrm rot="10800000" flipH="1" flipV="1">
                <a:off x="4458" y="3603"/>
                <a:ext cx="115" cy="35"/>
              </a:xfrm>
              <a:prstGeom prst="line">
                <a:avLst/>
              </a:prstGeom>
              <a:noFill/>
              <a:ln w="9525">
                <a:solidFill>
                  <a:srgbClr val="99CCFF"/>
                </a:solidFill>
                <a:round/>
                <a:headEnd/>
                <a:tailEnd type="triangle" w="med" len="med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0588" name="Line 89"/>
            <p:cNvSpPr>
              <a:spLocks noChangeShapeType="1"/>
            </p:cNvSpPr>
            <p:nvPr/>
          </p:nvSpPr>
          <p:spPr bwMode="auto">
            <a:xfrm rot="467865">
              <a:off x="765" y="2345"/>
              <a:ext cx="228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9" name="Line 90"/>
            <p:cNvSpPr>
              <a:spLocks noChangeShapeType="1"/>
            </p:cNvSpPr>
            <p:nvPr/>
          </p:nvSpPr>
          <p:spPr bwMode="auto">
            <a:xfrm rot="467865">
              <a:off x="2631" y="1716"/>
              <a:ext cx="171" cy="0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0" name="Line 91"/>
            <p:cNvSpPr>
              <a:spLocks noChangeShapeType="1"/>
            </p:cNvSpPr>
            <p:nvPr/>
          </p:nvSpPr>
          <p:spPr bwMode="auto">
            <a:xfrm rot="467865" flipH="1">
              <a:off x="2736" y="1427"/>
              <a:ext cx="70" cy="116"/>
            </a:xfrm>
            <a:prstGeom prst="line">
              <a:avLst/>
            </a:prstGeom>
            <a:noFill/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1" name="Line 92"/>
            <p:cNvSpPr>
              <a:spLocks noChangeShapeType="1"/>
            </p:cNvSpPr>
            <p:nvPr/>
          </p:nvSpPr>
          <p:spPr bwMode="auto">
            <a:xfrm rot="467865">
              <a:off x="2285" y="2147"/>
              <a:ext cx="2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92" name="Text Box 93"/>
            <p:cNvSpPr txBox="1">
              <a:spLocks noChangeArrowheads="1"/>
            </p:cNvSpPr>
            <p:nvPr/>
          </p:nvSpPr>
          <p:spPr bwMode="auto">
            <a:xfrm rot="467865">
              <a:off x="453" y="2277"/>
              <a:ext cx="1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kumimoji="0" lang="en-US" altLang="ja-JP" sz="1400"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20593" name="Line 94"/>
            <p:cNvSpPr>
              <a:spLocks noChangeShapeType="1"/>
            </p:cNvSpPr>
            <p:nvPr/>
          </p:nvSpPr>
          <p:spPr bwMode="auto">
            <a:xfrm rot="-4932135">
              <a:off x="492" y="2330"/>
              <a:ext cx="315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945" name="Picture 1" descr="C:\Users\Yasuyuki Akiba\Desktop\Pictur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1538630"/>
            <a:ext cx="3949700" cy="2499970"/>
          </a:xfrm>
          <a:prstGeom prst="rect">
            <a:avLst/>
          </a:prstGeom>
          <a:noFill/>
        </p:spPr>
      </p:pic>
      <p:sp>
        <p:nvSpPr>
          <p:cNvPr id="332" name="Right Arrow 331"/>
          <p:cNvSpPr/>
          <p:nvPr/>
        </p:nvSpPr>
        <p:spPr>
          <a:xfrm>
            <a:off x="4191000" y="2438400"/>
            <a:ext cx="914400" cy="4572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TextBox 124"/>
          <p:cNvSpPr txBox="1"/>
          <p:nvPr/>
        </p:nvSpPr>
        <p:spPr>
          <a:xfrm>
            <a:off x="301477" y="4876800"/>
            <a:ext cx="85377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solidFill>
                  <a:srgbClr val="FFFF00"/>
                </a:solidFill>
              </a:rPr>
              <a:t>衝突のさい、楕円形をした高密度のＱＧＰができる。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400" b="1" dirty="0">
                <a:solidFill>
                  <a:srgbClr val="FFFF00"/>
                </a:solidFill>
              </a:rPr>
              <a:t>　</a:t>
            </a:r>
            <a:endParaRPr lang="en-US" altLang="ja-JP" sz="2400" b="1" dirty="0" smtClean="0">
              <a:solidFill>
                <a:srgbClr val="FFFF00"/>
              </a:solidFill>
            </a:endParaRPr>
          </a:p>
          <a:p>
            <a:r>
              <a:rPr lang="ja-JP" altLang="en-US" sz="2400" b="1" dirty="0" smtClean="0">
                <a:solidFill>
                  <a:srgbClr val="FFFF00"/>
                </a:solidFill>
              </a:rPr>
              <a:t>これが内部圧力で拡大するとき、圧力勾配の大きな横方向に集団的なフローがおこる。これはＱＧＰの粘性がほとんどないため。</a:t>
            </a:r>
            <a:endParaRPr lang="en-US" altLang="ja-JP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930"/>
            <a:ext cx="9176095" cy="50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469" y="914400"/>
            <a:ext cx="915572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930"/>
            <a:ext cx="9123809" cy="50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31930"/>
            <a:ext cx="7912408" cy="5011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20819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31930"/>
            <a:ext cx="9220200" cy="5058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945578"/>
            <a:ext cx="9252295" cy="5075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321168" cy="51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914400"/>
            <a:ext cx="9326254" cy="510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321168" cy="51504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84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45578"/>
            <a:ext cx="9251232" cy="5103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76201" y="762000"/>
            <a:ext cx="94488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13095" y="0"/>
            <a:ext cx="8229600" cy="1143000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ＱＧＰは粘性がほぼゼロの流体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33400" y="5791200"/>
            <a:ext cx="7515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FF00"/>
                </a:solidFill>
              </a:rPr>
              <a:t>粘性の大きなガスでは、楕円フローは起こらない。</a:t>
            </a:r>
            <a:endParaRPr kumimoji="1" lang="en-US" altLang="ja-JP" sz="2000" b="1" dirty="0" smtClean="0">
              <a:solidFill>
                <a:srgbClr val="FFFF00"/>
              </a:solidFill>
            </a:endParaRPr>
          </a:p>
          <a:p>
            <a:r>
              <a:rPr kumimoji="1" lang="ja-JP" altLang="en-US" sz="2000" b="1" dirty="0" smtClean="0">
                <a:solidFill>
                  <a:srgbClr val="FFFF00"/>
                </a:solidFill>
              </a:rPr>
              <a:t>楕円フローが生じるのは、ＱＧＰが粘性がほとんどゼロの流体のため</a:t>
            </a:r>
            <a:endParaRPr kumimoji="1" lang="ja-JP" alt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6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 4" descr="universum-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21336" y="826367"/>
            <a:ext cx="9147986" cy="5181600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7524F-CCAE-1F49-9255-7704177B2325}" type="slidenum">
              <a:rPr lang="en-US" altLang="ja-JP" smtClean="0"/>
              <a:pPr/>
              <a:t>2</a:t>
            </a:fld>
            <a:endParaRPr lang="en-US" altLang="ja-JP" dirty="0"/>
          </a:p>
        </p:txBody>
      </p:sp>
      <p:sp>
        <p:nvSpPr>
          <p:cNvPr id="7" name="Rectangle 6"/>
          <p:cNvSpPr/>
          <p:nvPr/>
        </p:nvSpPr>
        <p:spPr>
          <a:xfrm>
            <a:off x="4876800" y="1447800"/>
            <a:ext cx="228600" cy="2286000"/>
          </a:xfrm>
          <a:prstGeom prst="rect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334000"/>
            <a:ext cx="9172820" cy="1477328"/>
          </a:xfrm>
          <a:prstGeom prst="rect">
            <a:avLst/>
          </a:prstGeom>
          <a:solidFill>
            <a:srgbClr val="022998"/>
          </a:solidFill>
        </p:spPr>
        <p:txBody>
          <a:bodyPr wrap="square" rtlCol="0">
            <a:spAutoFit/>
          </a:bodyPr>
          <a:lstStyle/>
          <a:p>
            <a:r>
              <a:rPr lang="ja-JP" altLang="en-US" b="1" dirty="0" smtClean="0">
                <a:solidFill>
                  <a:srgbClr val="FFFF00"/>
                </a:solidFill>
              </a:rPr>
              <a:t>今から１３７億年前に宇宙はつくられた</a:t>
            </a:r>
            <a:endParaRPr lang="en-US" altLang="ja-JP" b="1" dirty="0" smtClean="0">
              <a:solidFill>
                <a:srgbClr val="FFFF00"/>
              </a:solidFill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</a:rPr>
              <a:t>宇宙初期は超高温で、クォークとグルーオンからなるスープ状態だった</a:t>
            </a:r>
            <a:endParaRPr lang="en-US" altLang="ja-JP" b="1" dirty="0" smtClean="0">
              <a:solidFill>
                <a:srgbClr val="FFFF00"/>
              </a:solidFill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</a:rPr>
              <a:t>宇宙創成１０万分の１秒後に、このスープが冷えて凍って、陽子や中性子ができた</a:t>
            </a:r>
            <a:endParaRPr lang="en-US" altLang="ja-JP" b="1" dirty="0" smtClean="0">
              <a:solidFill>
                <a:srgbClr val="FFFF00"/>
              </a:solidFill>
            </a:endParaRPr>
          </a:p>
          <a:p>
            <a:endParaRPr lang="en-US" altLang="ja-JP" b="1" dirty="0">
              <a:solidFill>
                <a:srgbClr val="FFFF00"/>
              </a:solidFill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</a:rPr>
              <a:t>ＲＨＩＣでは</a:t>
            </a:r>
            <a:r>
              <a:rPr lang="ja-JP" altLang="en-US" b="1" dirty="0">
                <a:solidFill>
                  <a:srgbClr val="FFFF00"/>
                </a:solidFill>
              </a:rPr>
              <a:t>この</a:t>
            </a:r>
            <a:r>
              <a:rPr lang="ja-JP" altLang="en-US" b="1" dirty="0" smtClean="0">
                <a:solidFill>
                  <a:srgbClr val="FFFF00"/>
                </a:solidFill>
              </a:rPr>
              <a:t>宇宙初期のクォーク・グルーオンスープ　（ＱＧＰ）　を再現している</a:t>
            </a:r>
            <a:endParaRPr lang="en-US" altLang="ja-JP" b="1" dirty="0" smtClean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914400"/>
            <a:ext cx="2667000" cy="461665"/>
          </a:xfrm>
          <a:prstGeom prst="rect">
            <a:avLst/>
          </a:prstGeom>
          <a:solidFill>
            <a:srgbClr val="01349B"/>
          </a:solidFill>
        </p:spPr>
        <p:txBody>
          <a:bodyPr wrap="square" rtlCol="0">
            <a:spAutoFit/>
          </a:bodyPr>
          <a:lstStyle/>
          <a:p>
            <a:r>
              <a:rPr lang="ja-JP" altLang="en-US" sz="2400" smtClean="0">
                <a:solidFill>
                  <a:schemeClr val="bg1"/>
                </a:solidFill>
              </a:rPr>
              <a:t>宇宙の進化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2819400"/>
            <a:ext cx="1200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>
                <a:solidFill>
                  <a:srgbClr val="FFFF00"/>
                </a:solidFill>
              </a:rPr>
              <a:t>ビッグバン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lang="ja-JP" altLang="en-US" smtClean="0">
                <a:solidFill>
                  <a:srgbClr val="FFFF00"/>
                </a:solidFill>
              </a:rPr>
              <a:t>宇宙創成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29314" y="960566"/>
            <a:ext cx="2223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クォークとグルーオン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lang="ja-JP" altLang="en-US" dirty="0" smtClean="0">
                <a:solidFill>
                  <a:srgbClr val="FFFF00"/>
                </a:solidFill>
              </a:rPr>
              <a:t>のスープ状態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8916" y="1066800"/>
            <a:ext cx="14542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陽子・中性子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lang="ja-JP" altLang="en-US" dirty="0" smtClean="0">
                <a:solidFill>
                  <a:srgbClr val="FFFF00"/>
                </a:solidFill>
              </a:rPr>
              <a:t>ができる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638800" y="1752600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原子ができる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34200" y="1422231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星や銀河ができる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1000" y="4648200"/>
            <a:ext cx="1579278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１０万分の１秒</a:t>
            </a:r>
            <a:endParaRPr lang="en-US" altLang="ja-JP" dirty="0" smtClean="0"/>
          </a:p>
          <a:p>
            <a:r>
              <a:rPr lang="ja-JP" altLang="en-US" dirty="0" smtClean="0">
                <a:solidFill>
                  <a:srgbClr val="FF0000"/>
                </a:solidFill>
              </a:rPr>
              <a:t>　温度２兆度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7" name="TextBox 9"/>
          <p:cNvSpPr txBox="1"/>
          <p:nvPr/>
        </p:nvSpPr>
        <p:spPr>
          <a:xfrm>
            <a:off x="0" y="528935"/>
            <a:ext cx="9169322" cy="461665"/>
          </a:xfrm>
          <a:prstGeom prst="rect">
            <a:avLst/>
          </a:prstGeom>
          <a:solidFill>
            <a:srgbClr val="01349B"/>
          </a:solidFill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8032" y="152400"/>
            <a:ext cx="55771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 smtClean="0">
                <a:solidFill>
                  <a:srgbClr val="FFFF00"/>
                </a:solidFill>
              </a:rPr>
              <a:t>宇宙初期の状態を再現する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21336" y="1371600"/>
            <a:ext cx="512064" cy="4004607"/>
          </a:xfrm>
          <a:prstGeom prst="rect">
            <a:avLst/>
          </a:prstGeom>
          <a:solidFill>
            <a:srgbClr val="022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8875757" y="990600"/>
            <a:ext cx="297063" cy="4495800"/>
          </a:xfrm>
          <a:prstGeom prst="rect">
            <a:avLst/>
          </a:prstGeom>
          <a:solidFill>
            <a:srgbClr val="0229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5458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8229600" cy="685800"/>
          </a:xfrm>
        </p:spPr>
        <p:txBody>
          <a:bodyPr/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楕円型フロー：完全流体模型との比較</a:t>
            </a:r>
            <a:endParaRPr lang="en-US" altLang="ja-JP" sz="3200" dirty="0" smtClean="0">
              <a:solidFill>
                <a:srgbClr val="FFFF00"/>
              </a:solidFill>
            </a:endParaRPr>
          </a:p>
        </p:txBody>
      </p:sp>
      <p:pic>
        <p:nvPicPr>
          <p:cNvPr id="21507" name="Picture 3" descr="v2pt_hydro_pikp_minbias_200GeV_AuAu_Run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062957"/>
            <a:ext cx="5029201" cy="5039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76200" y="1176040"/>
            <a:ext cx="39624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buClr>
                <a:srgbClr val="3333FF"/>
              </a:buClr>
            </a:pPr>
            <a:r>
              <a:rPr lang="en-US" altLang="ja-JP" sz="2800" dirty="0" err="1" smtClean="0">
                <a:solidFill>
                  <a:srgbClr val="FFFF00"/>
                </a:solidFill>
              </a:rPr>
              <a:t>dN</a:t>
            </a:r>
            <a:r>
              <a:rPr lang="en-US" altLang="ja-JP" sz="2800" dirty="0" smtClean="0">
                <a:solidFill>
                  <a:srgbClr val="FFFF00"/>
                </a:solidFill>
              </a:rPr>
              <a:t>/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d</a:t>
            </a:r>
            <a:r>
              <a:rPr lang="en-US" altLang="ja-JP" sz="2800" dirty="0" err="1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n-US" altLang="ja-JP" sz="2800" dirty="0" smtClean="0">
                <a:solidFill>
                  <a:srgbClr val="FFFF00"/>
                </a:solidFill>
                <a:latin typeface="Symbol" pitchFamily="18" charset="2"/>
              </a:rPr>
              <a:t> </a:t>
            </a:r>
            <a:r>
              <a:rPr lang="en-US" altLang="ja-JP" sz="2800" dirty="0" smtClean="0">
                <a:solidFill>
                  <a:srgbClr val="FFFF00"/>
                </a:solidFill>
              </a:rPr>
              <a:t>= 1 + 2v</a:t>
            </a:r>
            <a:r>
              <a:rPr lang="en-US" altLang="ja-JP" sz="2800" baseline="-25000" dirty="0" smtClean="0">
                <a:solidFill>
                  <a:srgbClr val="FFFF00"/>
                </a:solidFill>
              </a:rPr>
              <a:t>2</a:t>
            </a:r>
            <a:r>
              <a:rPr lang="en-US" altLang="ja-JP" sz="2800" dirty="0" smtClean="0">
                <a:solidFill>
                  <a:srgbClr val="FFFF00"/>
                </a:solidFill>
              </a:rPr>
              <a:t>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cos</a:t>
            </a:r>
            <a:r>
              <a:rPr lang="en-US" altLang="ja-JP" sz="2800" dirty="0" smtClean="0">
                <a:solidFill>
                  <a:srgbClr val="FFFF00"/>
                </a:solidFill>
              </a:rPr>
              <a:t>(</a:t>
            </a:r>
            <a:r>
              <a:rPr lang="en-US" altLang="ja-JP" sz="2800" dirty="0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n-US" altLang="ja-JP" sz="2800" dirty="0" smtClean="0">
                <a:solidFill>
                  <a:srgbClr val="FFFF00"/>
                </a:solidFill>
              </a:rPr>
              <a:t>-</a:t>
            </a:r>
            <a:r>
              <a:rPr lang="en-US" altLang="ja-JP" sz="2800" dirty="0" err="1" smtClean="0">
                <a:solidFill>
                  <a:srgbClr val="FFFF00"/>
                </a:solidFill>
                <a:latin typeface="Symbol" pitchFamily="18" charset="2"/>
              </a:rPr>
              <a:t>f</a:t>
            </a:r>
            <a:r>
              <a:rPr lang="en-US" altLang="ja-JP" sz="2800" baseline="-25000" dirty="0" err="1" smtClean="0">
                <a:solidFill>
                  <a:srgbClr val="FFFF00"/>
                </a:solidFill>
              </a:rPr>
              <a:t>RP</a:t>
            </a:r>
            <a:r>
              <a:rPr lang="en-US" altLang="ja-JP" sz="2800" dirty="0" smtClean="0">
                <a:solidFill>
                  <a:srgbClr val="FFFF00"/>
                </a:solidFill>
              </a:rPr>
              <a:t>)</a:t>
            </a:r>
            <a:endParaRPr lang="en-US" altLang="ja-JP" sz="2800" dirty="0">
              <a:solidFill>
                <a:srgbClr val="FFFF00"/>
              </a:solidFill>
            </a:endParaRPr>
          </a:p>
          <a:p>
            <a:pPr>
              <a:spcBef>
                <a:spcPct val="30000"/>
              </a:spcBef>
              <a:buClr>
                <a:srgbClr val="3333FF"/>
              </a:buClr>
            </a:pPr>
            <a:r>
              <a:rPr lang="ja-JP" altLang="en-US" sz="2000" dirty="0" smtClean="0">
                <a:solidFill>
                  <a:srgbClr val="FF0000"/>
                </a:solidFill>
              </a:rPr>
              <a:t>　　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v2: </a:t>
            </a:r>
            <a:r>
              <a:rPr lang="ja-JP" altLang="en-US" sz="2000" b="1" dirty="0" smtClean="0">
                <a:solidFill>
                  <a:srgbClr val="FFFF00"/>
                </a:solidFill>
              </a:rPr>
              <a:t>楕円フロー強度</a:t>
            </a:r>
            <a:endParaRPr lang="en-US" altLang="ja-JP" sz="2000" b="1" dirty="0" smtClean="0">
              <a:solidFill>
                <a:srgbClr val="FFFF00"/>
              </a:solidFill>
            </a:endParaRPr>
          </a:p>
          <a:p>
            <a:pPr>
              <a:spcBef>
                <a:spcPct val="30000"/>
              </a:spcBef>
              <a:buClr>
                <a:srgbClr val="3333FF"/>
              </a:buClr>
            </a:pPr>
            <a:r>
              <a:rPr lang="en-US" altLang="ja-JP" sz="2000" dirty="0" smtClean="0">
                <a:solidFill>
                  <a:srgbClr val="FF0000"/>
                </a:solidFill>
              </a:rPr>
              <a:t>	</a:t>
            </a:r>
          </a:p>
          <a:p>
            <a:pPr>
              <a:spcBef>
                <a:spcPct val="30000"/>
              </a:spcBef>
              <a:buClr>
                <a:srgbClr val="3333FF"/>
              </a:buClr>
              <a:buFont typeface="Wingdings" charset="2"/>
              <a:buNone/>
            </a:pPr>
            <a:r>
              <a:rPr lang="ja-JP" altLang="en-US" sz="2000" b="1" dirty="0" smtClean="0">
                <a:solidFill>
                  <a:srgbClr val="FFFF00"/>
                </a:solidFill>
              </a:rPr>
              <a:t>ｖ</a:t>
            </a:r>
            <a:r>
              <a:rPr lang="ja-JP" altLang="en-US" sz="2000" b="1" baseline="-25000" dirty="0" smtClean="0">
                <a:solidFill>
                  <a:srgbClr val="FFFF00"/>
                </a:solidFill>
              </a:rPr>
              <a:t>２</a:t>
            </a:r>
            <a:r>
              <a:rPr lang="ja-JP" altLang="en-US" sz="2000" b="1" dirty="0" smtClean="0">
                <a:solidFill>
                  <a:srgbClr val="FFFF00"/>
                </a:solidFill>
              </a:rPr>
              <a:t>の強度と、粒子種による違いが相対論的完全流体力学計算でほぼ再現できる。</a:t>
            </a:r>
            <a:endParaRPr lang="en-US" altLang="ja-JP" sz="2000" b="1" dirty="0" smtClean="0">
              <a:solidFill>
                <a:srgbClr val="FFFF00"/>
              </a:solidFill>
            </a:endParaRPr>
          </a:p>
          <a:p>
            <a:pPr>
              <a:spcBef>
                <a:spcPct val="30000"/>
              </a:spcBef>
              <a:buClr>
                <a:srgbClr val="3333FF"/>
              </a:buClr>
              <a:buFont typeface="Wingdings" charset="2"/>
              <a:buNone/>
            </a:pPr>
            <a:endParaRPr lang="en-US" altLang="ja-JP" sz="2000" dirty="0" smtClean="0">
              <a:solidFill>
                <a:srgbClr val="00B050"/>
              </a:solidFill>
            </a:endParaRPr>
          </a:p>
          <a:p>
            <a:pPr>
              <a:spcBef>
                <a:spcPct val="30000"/>
              </a:spcBef>
              <a:buClr>
                <a:srgbClr val="3333FF"/>
              </a:buClr>
              <a:buFont typeface="Wingdings" charset="2"/>
              <a:buNone/>
            </a:pPr>
            <a:r>
              <a:rPr lang="ja-JP" altLang="en-US" sz="2000" b="1" dirty="0" smtClean="0">
                <a:solidFill>
                  <a:srgbClr val="FFFF00"/>
                </a:solidFill>
              </a:rPr>
              <a:t>局所熱平衡が　</a:t>
            </a:r>
            <a:r>
              <a:rPr lang="en-US" altLang="ja-JP" sz="2000" b="1" dirty="0" smtClean="0">
                <a:solidFill>
                  <a:srgbClr val="FFFF00"/>
                </a:solidFill>
                <a:latin typeface="Symbol" pitchFamily="18" charset="2"/>
              </a:rPr>
              <a:t>t</a:t>
            </a:r>
            <a:r>
              <a:rPr lang="en-US" altLang="ja-JP" sz="2000" b="1" baseline="-25000" dirty="0" smtClean="0">
                <a:solidFill>
                  <a:srgbClr val="FFFF00"/>
                </a:solidFill>
              </a:rPr>
              <a:t>0</a:t>
            </a:r>
            <a:r>
              <a:rPr lang="en-US" altLang="ja-JP" sz="2000" b="1" dirty="0" smtClean="0">
                <a:solidFill>
                  <a:srgbClr val="FFFF00"/>
                </a:solidFill>
              </a:rPr>
              <a:t>=0.6 fm/c</a:t>
            </a:r>
            <a:r>
              <a:rPr lang="ja-JP" altLang="en-US" sz="2000" b="1" dirty="0" smtClean="0">
                <a:solidFill>
                  <a:srgbClr val="FFFF00"/>
                </a:solidFill>
              </a:rPr>
              <a:t>程度の早期に実現していないと、ｖ２の計算値は小さくなり、データの説明が困難になる。</a:t>
            </a:r>
            <a:endParaRPr lang="en-US" altLang="ja-JP" sz="2000" b="1" dirty="0" smtClean="0">
              <a:solidFill>
                <a:srgbClr val="FFFF00"/>
              </a:solidFill>
            </a:endParaRPr>
          </a:p>
          <a:p>
            <a:pPr>
              <a:spcBef>
                <a:spcPct val="30000"/>
              </a:spcBef>
              <a:buClr>
                <a:srgbClr val="3333FF"/>
              </a:buClr>
              <a:buFont typeface="Wingdings" charset="2"/>
              <a:buNone/>
            </a:pPr>
            <a:endParaRPr lang="en-US" altLang="ja-JP" sz="2000" b="1" dirty="0">
              <a:solidFill>
                <a:srgbClr val="022998"/>
              </a:solidFill>
            </a:endParaRPr>
          </a:p>
        </p:txBody>
      </p:sp>
      <p:sp>
        <p:nvSpPr>
          <p:cNvPr id="21509" name="Rectangle 16"/>
          <p:cNvSpPr>
            <a:spLocks noChangeArrowheads="1"/>
          </p:cNvSpPr>
          <p:nvPr/>
        </p:nvSpPr>
        <p:spPr bwMode="auto">
          <a:xfrm>
            <a:off x="4800600" y="990600"/>
            <a:ext cx="3935413" cy="5175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kumimoji="0" lang="en-US" altLang="ja-JP" sz="1400" i="1" dirty="0" err="1"/>
              <a:t>Hydro;Phys</a:t>
            </a:r>
            <a:r>
              <a:rPr kumimoji="0" lang="en-US" altLang="ja-JP" sz="1400" i="1" dirty="0"/>
              <a:t>. Rev. C 67 (03) 044903</a:t>
            </a:r>
          </a:p>
          <a:p>
            <a:r>
              <a:rPr kumimoji="0" lang="en-US" altLang="ja-JP" sz="1400" i="1" dirty="0"/>
              <a:t>v2; Phys.Rev.Lett.91 182301 (2003)</a:t>
            </a:r>
            <a:r>
              <a:rPr kumimoji="0" lang="ja-JP" altLang="en-US" sz="1400" i="1"/>
              <a:t>　</a:t>
            </a:r>
            <a:r>
              <a:rPr kumimoji="0" lang="en-US" altLang="ja-JP" sz="1400" i="1" dirty="0"/>
              <a:t>PHENIX</a:t>
            </a:r>
            <a:r>
              <a:rPr kumimoji="0" lang="en-US" altLang="ja-JP" sz="1400" dirty="0">
                <a:hlinkClick r:id="rId4"/>
              </a:rPr>
              <a:t> </a:t>
            </a:r>
            <a:endParaRPr kumimoji="0" lang="en-US" altLang="ja-JP" sz="1400" dirty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638800" y="198120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en-US" altLang="ja-JP" sz="1600" dirty="0" smtClean="0"/>
              <a:t>π</a:t>
            </a:r>
            <a:r>
              <a:rPr kumimoji="1" lang="ja-JP" altLang="en-US" sz="1600" dirty="0" smtClean="0"/>
              <a:t>中間子</a:t>
            </a:r>
            <a:endParaRPr kumimoji="1" lang="ja-JP" altLang="en-US" sz="1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630523" y="2373868"/>
            <a:ext cx="106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en-US" altLang="ja-JP" sz="1600" dirty="0" smtClean="0"/>
              <a:t>K</a:t>
            </a:r>
            <a:r>
              <a:rPr kumimoji="1" lang="ja-JP" altLang="en-US" sz="1600" dirty="0" smtClean="0"/>
              <a:t>中間子</a:t>
            </a:r>
            <a:endParaRPr kumimoji="1" lang="ja-JP" altLang="en-US" sz="1600" dirty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30867" y="2754868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kumimoji="1" lang="ja-JP" altLang="en-US" sz="1600" dirty="0" smtClean="0"/>
              <a:t>陽子・反陽子</a:t>
            </a:r>
            <a:endParaRPr kumimoji="1"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5444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流体力学計算と比較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3429000" cy="4800600"/>
          </a:xfrm>
        </p:spPr>
        <p:txBody>
          <a:bodyPr>
            <a:normAutofit fontScale="77500" lnSpcReduction="20000"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流体の振る舞いは粘性</a:t>
            </a:r>
            <a:r>
              <a:rPr lang="en-US" altLang="ja-JP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ja-JP" altLang="en-US" dirty="0" smtClean="0">
                <a:solidFill>
                  <a:srgbClr val="FFFF00"/>
                </a:solidFill>
              </a:rPr>
              <a:t>とエントロピー密度</a:t>
            </a:r>
            <a:r>
              <a:rPr lang="ja-JP" altLang="en-US" dirty="0" err="1" smtClean="0">
                <a:solidFill>
                  <a:srgbClr val="FFFF00"/>
                </a:solidFill>
              </a:rPr>
              <a:t>ｓ</a:t>
            </a:r>
            <a:r>
              <a:rPr lang="ja-JP" altLang="en-US" dirty="0" smtClean="0">
                <a:solidFill>
                  <a:srgbClr val="FFFF00"/>
                </a:solidFill>
              </a:rPr>
              <a:t>の比　（</a:t>
            </a:r>
            <a:r>
              <a:rPr lang="en-US" altLang="ja-JP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</a:rPr>
              <a:t>/</a:t>
            </a:r>
            <a:r>
              <a:rPr lang="ja-JP" altLang="en-US" dirty="0" smtClean="0">
                <a:solidFill>
                  <a:srgbClr val="FFFF00"/>
                </a:solidFill>
              </a:rPr>
              <a:t>ｓ）できまる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lang="ja-JP" altLang="en-US" dirty="0" smtClean="0">
                <a:solidFill>
                  <a:srgbClr val="FFFF00"/>
                </a:solidFill>
              </a:rPr>
              <a:t>粘性を含む相対論的流体力学と実験の比較から　</a:t>
            </a:r>
            <a:r>
              <a:rPr lang="en-US" altLang="ja-JP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</a:rPr>
              <a:t>/s</a:t>
            </a:r>
            <a:r>
              <a:rPr lang="ja-JP" altLang="en-US" dirty="0" smtClean="0">
                <a:solidFill>
                  <a:srgbClr val="FFFF00"/>
                </a:solidFill>
              </a:rPr>
              <a:t>　を定量的に評価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r>
              <a:rPr lang="en-US" altLang="ja-JP" dirty="0" smtClean="0">
                <a:solidFill>
                  <a:srgbClr val="FFFF00"/>
                </a:solidFill>
                <a:latin typeface="Symbol" pitchFamily="18" charset="2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</a:rPr>
              <a:t>/s</a:t>
            </a:r>
            <a:r>
              <a:rPr lang="ja-JP" altLang="en-US" dirty="0" smtClean="0">
                <a:solidFill>
                  <a:srgbClr val="FFFF00"/>
                </a:solidFill>
              </a:rPr>
              <a:t>の値は</a:t>
            </a:r>
            <a:r>
              <a:rPr lang="en-US" altLang="ja-JP" dirty="0" smtClean="0">
                <a:solidFill>
                  <a:srgbClr val="FFFF00"/>
                </a:solidFill>
              </a:rPr>
              <a:t>0.1</a:t>
            </a:r>
            <a:r>
              <a:rPr lang="ja-JP" altLang="en-US" dirty="0" smtClean="0">
                <a:solidFill>
                  <a:srgbClr val="FFFF00"/>
                </a:solidFill>
              </a:rPr>
              <a:t>程度と非常に小さい</a:t>
            </a:r>
            <a:endParaRPr lang="en-US" altLang="ja-JP" dirty="0" smtClean="0">
              <a:solidFill>
                <a:srgbClr val="FFFF00"/>
              </a:solidFill>
            </a:endParaRPr>
          </a:p>
          <a:p>
            <a:endParaRPr lang="en-US" altLang="ja-JP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US" altLang="ja-JP" dirty="0" smtClean="0">
                <a:solidFill>
                  <a:srgbClr val="FFFF00"/>
                </a:solidFill>
                <a:sym typeface="Wingdings" pitchFamily="2" charset="2"/>
              </a:rPr>
              <a:t> </a:t>
            </a:r>
            <a:r>
              <a:rPr lang="en-US" altLang="ja-JP" dirty="0" smtClean="0">
                <a:solidFill>
                  <a:srgbClr val="FFFF00"/>
                </a:solidFill>
              </a:rPr>
              <a:t>RHIC</a:t>
            </a:r>
            <a:r>
              <a:rPr lang="ja-JP" altLang="en-US" dirty="0" smtClean="0">
                <a:solidFill>
                  <a:srgbClr val="FFFF00"/>
                </a:solidFill>
              </a:rPr>
              <a:t>でつくられた</a:t>
            </a:r>
            <a:r>
              <a:rPr lang="en-US" altLang="ja-JP" dirty="0" smtClean="0">
                <a:solidFill>
                  <a:srgbClr val="FFFF00"/>
                </a:solidFill>
              </a:rPr>
              <a:t>QGP</a:t>
            </a:r>
            <a:r>
              <a:rPr lang="ja-JP" altLang="en-US" dirty="0" smtClean="0">
                <a:solidFill>
                  <a:srgbClr val="FFFF00"/>
                </a:solidFill>
              </a:rPr>
              <a:t>はほぼ「完全流体」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6067" y="1676400"/>
            <a:ext cx="5557933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581400" y="1611868"/>
            <a:ext cx="5463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P. </a:t>
            </a:r>
            <a:r>
              <a:rPr lang="en-US" altLang="ja-JP" dirty="0" err="1" smtClean="0"/>
              <a:t>Romatschke</a:t>
            </a:r>
            <a:r>
              <a:rPr lang="en-US" altLang="ja-JP" dirty="0" smtClean="0"/>
              <a:t> and U. </a:t>
            </a:r>
            <a:r>
              <a:rPr lang="en-US" altLang="ja-JP" dirty="0" err="1" smtClean="0"/>
              <a:t>Romatschke</a:t>
            </a:r>
            <a:r>
              <a:rPr lang="ja-JP" altLang="en-US" dirty="0" err="1" smtClean="0"/>
              <a:t>、</a:t>
            </a:r>
            <a:r>
              <a:rPr lang="en-US" altLang="ja-JP" dirty="0" smtClean="0"/>
              <a:t>PRL99,172301(2007)</a:t>
            </a:r>
            <a:endParaRPr lang="en-US" dirty="0"/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2996968" y="3339300"/>
            <a:ext cx="17139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楕円フロー強度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257800" y="5221843"/>
            <a:ext cx="25791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ja-JP" altLang="en-US" b="1" dirty="0" smtClean="0"/>
              <a:t>発生粒子運動量（</a:t>
            </a:r>
            <a:r>
              <a:rPr kumimoji="1" lang="en-US" altLang="ja-JP" b="1" dirty="0" err="1" smtClean="0"/>
              <a:t>GeV</a:t>
            </a:r>
            <a:r>
              <a:rPr kumimoji="1" lang="en-US" altLang="ja-JP" b="1" dirty="0" smtClean="0"/>
              <a:t>/c)</a:t>
            </a:r>
            <a:endParaRPr kumimoji="1" lang="ja-JP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DF68A84-7245-4D18-B7D2-E364A0710B8F}" type="slidenum">
              <a:rPr lang="en-US"/>
              <a:pPr/>
              <a:t>22</a:t>
            </a:fld>
            <a:endParaRPr lang="en-US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noFill/>
        </p:spPr>
        <p:txBody>
          <a:bodyPr/>
          <a:lstStyle/>
          <a:p>
            <a:r>
              <a:rPr lang="ja-JP" altLang="en-US" sz="3200" b="1" dirty="0" smtClean="0"/>
              <a:t>ＱＧＰは</a:t>
            </a:r>
            <a:r>
              <a:rPr lang="en-US" altLang="ja-JP" sz="3200" b="1" dirty="0" smtClean="0"/>
              <a:t>(</a:t>
            </a:r>
            <a:r>
              <a:rPr lang="ja-JP" altLang="en-US" sz="3200" b="1" dirty="0" smtClean="0"/>
              <a:t>ほとんど）完全流体</a:t>
            </a:r>
            <a:endParaRPr lang="en-US" sz="3200" b="1" dirty="0"/>
          </a:p>
        </p:txBody>
      </p:sp>
      <p:pic>
        <p:nvPicPr>
          <p:cNvPr id="112653" name="Picture 13" descr="graph_nature"/>
          <p:cNvPicPr>
            <a:picLocks noChangeAspect="1" noChangeArrowheads="1"/>
          </p:cNvPicPr>
          <p:nvPr/>
        </p:nvPicPr>
        <p:blipFill>
          <a:blip r:embed="rId3" cstate="print"/>
          <a:srcRect l="7567" t="11459" r="7935" b="6685"/>
          <a:stretch>
            <a:fillRect/>
          </a:stretch>
        </p:blipFill>
        <p:spPr bwMode="auto">
          <a:xfrm>
            <a:off x="2347755" y="1905000"/>
            <a:ext cx="5536845" cy="457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304800" y="6248400"/>
            <a:ext cx="8763000" cy="457200"/>
            <a:chOff x="240" y="3888"/>
            <a:chExt cx="5520" cy="288"/>
          </a:xfrm>
        </p:grpSpPr>
        <p:sp>
          <p:nvSpPr>
            <p:cNvPr id="112655" name="Text Box 15"/>
            <p:cNvSpPr txBox="1">
              <a:spLocks noChangeArrowheads="1"/>
            </p:cNvSpPr>
            <p:nvPr/>
          </p:nvSpPr>
          <p:spPr bwMode="auto">
            <a:xfrm>
              <a:off x="240" y="3888"/>
              <a:ext cx="1220" cy="288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RHIC matter</a:t>
              </a:r>
            </a:p>
          </p:txBody>
        </p:sp>
        <p:sp>
          <p:nvSpPr>
            <p:cNvPr id="112656" name="Line 16"/>
            <p:cNvSpPr>
              <a:spLocks noChangeShapeType="1"/>
            </p:cNvSpPr>
            <p:nvPr/>
          </p:nvSpPr>
          <p:spPr bwMode="auto">
            <a:xfrm>
              <a:off x="1440" y="4080"/>
              <a:ext cx="379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12657" name="Text Box 17"/>
            <p:cNvSpPr txBox="1">
              <a:spLocks noChangeArrowheads="1"/>
            </p:cNvSpPr>
            <p:nvPr/>
          </p:nvSpPr>
          <p:spPr bwMode="auto">
            <a:xfrm>
              <a:off x="5288" y="3984"/>
              <a:ext cx="472" cy="192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  <a:latin typeface="Helvetica" pitchFamily="34" charset="0"/>
                </a:rPr>
                <a:t>10</a:t>
              </a:r>
              <a:r>
                <a:rPr lang="en-US" sz="1400" b="1" baseline="30000">
                  <a:solidFill>
                    <a:schemeClr val="bg1"/>
                  </a:solidFill>
                  <a:latin typeface="Helvetica" pitchFamily="34" charset="0"/>
                </a:rPr>
                <a:t>12</a:t>
              </a:r>
              <a:r>
                <a:rPr lang="en-US" sz="1400" b="1">
                  <a:solidFill>
                    <a:schemeClr val="bg1"/>
                  </a:solidFill>
                  <a:latin typeface="Helvetica" pitchFamily="34" charset="0"/>
                </a:rPr>
                <a:t> </a:t>
              </a:r>
              <a:r>
                <a:rPr lang="en-US" sz="1400" b="1" baseline="30000">
                  <a:solidFill>
                    <a:schemeClr val="bg1"/>
                  </a:solidFill>
                  <a:latin typeface="Helvetica" pitchFamily="34" charset="0"/>
                </a:rPr>
                <a:t>0</a:t>
              </a:r>
              <a:r>
                <a:rPr lang="en-US" sz="1400" b="1">
                  <a:solidFill>
                    <a:schemeClr val="bg1"/>
                  </a:solidFill>
                  <a:latin typeface="Helvetica" pitchFamily="34" charset="0"/>
                </a:rPr>
                <a:t>C</a:t>
              </a:r>
            </a:p>
          </p:txBody>
        </p:sp>
      </p:grpSp>
      <p:pic>
        <p:nvPicPr>
          <p:cNvPr id="112662" name="Picture 22" descr="K:\BNLLecture\superripp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648200"/>
            <a:ext cx="2133600" cy="14224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895600" y="4876800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/>
              <a:t>ヘリウム</a:t>
            </a:r>
            <a:endParaRPr lang="en-US" sz="20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15000" y="4800600"/>
            <a:ext cx="7008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smtClean="0">
                <a:solidFill>
                  <a:srgbClr val="FF66CC"/>
                </a:solidFill>
              </a:rPr>
              <a:t>窒素</a:t>
            </a:r>
            <a:endParaRPr lang="en-US" sz="2000" b="1" dirty="0">
              <a:solidFill>
                <a:srgbClr val="FF66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8698" y="5010090"/>
            <a:ext cx="4427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b="1" dirty="0" smtClean="0">
                <a:solidFill>
                  <a:srgbClr val="FFC000"/>
                </a:solidFill>
              </a:rPr>
              <a:t>水</a:t>
            </a:r>
            <a:endParaRPr lang="en-US" sz="2000" b="1" dirty="0">
              <a:solidFill>
                <a:srgbClr val="FFC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862" y="685800"/>
            <a:ext cx="90619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90000"/>
              </a:lnSpc>
              <a:buFontTx/>
              <a:buNone/>
            </a:pPr>
            <a:r>
              <a:rPr lang="en-US" altLang="ja-JP" sz="2000" b="1" dirty="0">
                <a:solidFill>
                  <a:srgbClr val="000099"/>
                </a:solidFill>
              </a:rPr>
              <a:t>RHIC</a:t>
            </a:r>
            <a:r>
              <a:rPr lang="ja-JP" altLang="en-US" sz="2000" b="1" dirty="0">
                <a:solidFill>
                  <a:srgbClr val="000099"/>
                </a:solidFill>
              </a:rPr>
              <a:t>のｖ２データは、</a:t>
            </a:r>
            <a:r>
              <a:rPr lang="en-US" altLang="ja-JP" sz="2000" b="1" dirty="0">
                <a:solidFill>
                  <a:srgbClr val="000099"/>
                </a:solidFill>
              </a:rPr>
              <a:t>RHIC</a:t>
            </a:r>
            <a:r>
              <a:rPr lang="ja-JP" altLang="en-US" sz="2000" b="1" dirty="0">
                <a:solidFill>
                  <a:srgbClr val="000099"/>
                </a:solidFill>
              </a:rPr>
              <a:t>でつくられた高密度流体の粘性</a:t>
            </a:r>
            <a:r>
              <a:rPr lang="en-US" altLang="ja-JP" sz="2000" b="1" dirty="0">
                <a:solidFill>
                  <a:srgbClr val="000099"/>
                </a:solidFill>
              </a:rPr>
              <a:t>/</a:t>
            </a:r>
            <a:r>
              <a:rPr lang="ja-JP" altLang="en-US" sz="2000" b="1" dirty="0">
                <a:solidFill>
                  <a:srgbClr val="000099"/>
                </a:solidFill>
              </a:rPr>
              <a:t>エントロピー密度比（</a:t>
            </a:r>
            <a:r>
              <a:rPr lang="en-US" altLang="ja-JP" sz="2000" b="1" dirty="0">
                <a:solidFill>
                  <a:srgbClr val="000099"/>
                </a:solidFill>
                <a:latin typeface="Symbol" pitchFamily="18" charset="2"/>
              </a:rPr>
              <a:t>h</a:t>
            </a:r>
            <a:r>
              <a:rPr lang="en-US" altLang="ja-JP" sz="2000" b="1" dirty="0">
                <a:solidFill>
                  <a:srgbClr val="000099"/>
                </a:solidFill>
              </a:rPr>
              <a:t>/s </a:t>
            </a:r>
            <a:r>
              <a:rPr lang="ja-JP" altLang="en-US" sz="2000" b="1" dirty="0">
                <a:solidFill>
                  <a:srgbClr val="000099"/>
                </a:solidFill>
              </a:rPr>
              <a:t>）が極めて小さいことをしめしている</a:t>
            </a:r>
            <a:endParaRPr lang="en-US" altLang="ja-JP" sz="2000" b="1" dirty="0">
              <a:solidFill>
                <a:srgbClr val="000099"/>
              </a:solidFill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ja-JP" altLang="en-US" sz="2000" b="1" dirty="0">
                <a:solidFill>
                  <a:srgbClr val="000099"/>
                </a:solidFill>
              </a:rPr>
              <a:t>　前頁のスライドの理論計算例では、</a:t>
            </a:r>
            <a:r>
              <a:rPr lang="en-US" altLang="ja-JP" sz="2000" b="1" dirty="0">
                <a:solidFill>
                  <a:srgbClr val="000099"/>
                </a:solidFill>
                <a:latin typeface="Symbol" pitchFamily="18" charset="2"/>
              </a:rPr>
              <a:t>h</a:t>
            </a:r>
            <a:r>
              <a:rPr lang="en-US" altLang="ja-JP" sz="2000" b="1" dirty="0">
                <a:solidFill>
                  <a:srgbClr val="000099"/>
                </a:solidFill>
              </a:rPr>
              <a:t>/s = 0.1</a:t>
            </a:r>
            <a:r>
              <a:rPr lang="ja-JP" altLang="en-US" sz="2000" b="1" dirty="0">
                <a:solidFill>
                  <a:srgbClr val="000099"/>
                </a:solidFill>
              </a:rPr>
              <a:t>程度で、これは既知の物質に比べて１０分の１程度になる</a:t>
            </a:r>
            <a:r>
              <a:rPr lang="ja-JP" altLang="en-US" sz="2000" b="1" dirty="0" smtClean="0">
                <a:solidFill>
                  <a:srgbClr val="000099"/>
                </a:solidFill>
              </a:rPr>
              <a:t>。</a:t>
            </a:r>
            <a:endParaRPr lang="en-US" altLang="ja-JP" sz="2000" b="1" dirty="0">
              <a:solidFill>
                <a:srgbClr val="000099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 rot="16200000">
            <a:off x="784822" y="3127912"/>
            <a:ext cx="2640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023AD8"/>
                </a:solidFill>
              </a:rPr>
              <a:t>粘性</a:t>
            </a:r>
            <a:r>
              <a:rPr kumimoji="1" lang="en-US" altLang="ja-JP" sz="2000" b="1" dirty="0" smtClean="0">
                <a:solidFill>
                  <a:srgbClr val="023AD8"/>
                </a:solidFill>
              </a:rPr>
              <a:t>/</a:t>
            </a:r>
            <a:r>
              <a:rPr kumimoji="1" lang="ja-JP" altLang="en-US" sz="2000" b="1" dirty="0" smtClean="0">
                <a:solidFill>
                  <a:srgbClr val="023AD8"/>
                </a:solidFill>
              </a:rPr>
              <a:t>エントロピー密度</a:t>
            </a:r>
            <a:endParaRPr kumimoji="1" lang="en-US" altLang="ja-JP" sz="2000" b="1" dirty="0" smtClean="0">
              <a:solidFill>
                <a:srgbClr val="023AD8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135118" y="6169967"/>
            <a:ext cx="803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/>
              <a:t>温度</a:t>
            </a:r>
            <a:endParaRPr kumimoji="1" lang="ja-JP" altLang="en-US" sz="2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8"/>
            <a:ext cx="8229600" cy="639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dirty="0" smtClean="0">
                <a:solidFill>
                  <a:srgbClr val="FFFF00"/>
                </a:solidFill>
              </a:rPr>
              <a:t>「三角フロー」　ｖ３</a:t>
            </a:r>
            <a:endParaRPr lang="en-US" dirty="0">
              <a:solidFill>
                <a:srgbClr val="FFFF00"/>
              </a:solidFill>
            </a:endParaRPr>
          </a:p>
        </p:txBody>
      </p:sp>
      <p:graphicFrame>
        <p:nvGraphicFramePr>
          <p:cNvPr id="205827" name="Object 40"/>
          <p:cNvGraphicFramePr>
            <a:graphicFrameLocks noChangeAspect="1"/>
          </p:cNvGraphicFramePr>
          <p:nvPr/>
        </p:nvGraphicFramePr>
        <p:xfrm>
          <a:off x="2670176" y="838200"/>
          <a:ext cx="3273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057" name="Equation" r:id="rId3" imgW="1901520" imgH="429480" progId="Equation.3">
                  <p:embed/>
                </p:oleObj>
              </mc:Choice>
              <mc:Fallback>
                <p:oleObj name="Equation" r:id="rId3" imgW="1901520" imgH="429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0176" y="838200"/>
                        <a:ext cx="3273425" cy="762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7045" y="1600203"/>
            <a:ext cx="8685805" cy="1846623"/>
          </a:xfrm>
          <a:prstGeom prst="rect">
            <a:avLst/>
          </a:prstGeom>
          <a:noFill/>
        </p:spPr>
        <p:txBody>
          <a:bodyPr wrap="square" lIns="91402" tIns="45702" rIns="91402" bIns="45702">
            <a:spAutoFit/>
          </a:bodyPr>
          <a:lstStyle/>
          <a:p>
            <a:pPr>
              <a:defRPr/>
            </a:pPr>
            <a:r>
              <a:rPr lang="ja-JP" altLang="en-US" sz="2400" b="1" dirty="0" smtClean="0">
                <a:solidFill>
                  <a:srgbClr val="FFFF00"/>
                </a:solidFill>
                <a:cs typeface="Arial" pitchFamily="34" charset="0"/>
              </a:rPr>
              <a:t>楕円フロー</a:t>
            </a: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 </a:t>
            </a:r>
            <a:r>
              <a:rPr lang="en-US" altLang="ja-JP" sz="2400" b="1" dirty="0">
                <a:solidFill>
                  <a:srgbClr val="FFFF00"/>
                </a:solidFill>
                <a:cs typeface="Arial" pitchFamily="34" charset="0"/>
              </a:rPr>
              <a:t>v2 </a:t>
            </a:r>
            <a:r>
              <a:rPr lang="ja-JP" altLang="en-US" sz="2400" b="1" dirty="0" smtClean="0">
                <a:solidFill>
                  <a:srgbClr val="FFFF00"/>
                </a:solidFill>
                <a:cs typeface="Arial" pitchFamily="34" charset="0"/>
              </a:rPr>
              <a:t>は、２次の</a:t>
            </a: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Fourier </a:t>
            </a:r>
            <a:r>
              <a:rPr lang="ja-JP" altLang="en-US" sz="2400" b="1" dirty="0" smtClean="0">
                <a:solidFill>
                  <a:srgbClr val="FFFF00"/>
                </a:solidFill>
                <a:cs typeface="Arial" pitchFamily="34" charset="0"/>
              </a:rPr>
              <a:t>成分</a:t>
            </a:r>
            <a:endParaRPr lang="en-US" altLang="ja-JP" sz="2400" b="1" dirty="0" smtClean="0">
              <a:solidFill>
                <a:srgbClr val="FFFF00"/>
              </a:solidFill>
              <a:cs typeface="Arial" pitchFamily="34" charset="0"/>
            </a:endParaRPr>
          </a:p>
          <a:p>
            <a:pPr>
              <a:defRPr/>
            </a:pPr>
            <a:r>
              <a:rPr lang="ja-JP" altLang="en-US" sz="2400" b="1" dirty="0" smtClean="0">
                <a:solidFill>
                  <a:srgbClr val="FFFF00"/>
                </a:solidFill>
                <a:cs typeface="Arial" pitchFamily="34" charset="0"/>
              </a:rPr>
              <a:t>高次の</a:t>
            </a: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Fourier</a:t>
            </a:r>
            <a:r>
              <a:rPr lang="ja-JP" altLang="en-US" sz="2400" b="1" dirty="0" smtClean="0">
                <a:solidFill>
                  <a:srgbClr val="FFFF00"/>
                </a:solidFill>
                <a:cs typeface="Arial" pitchFamily="34" charset="0"/>
              </a:rPr>
              <a:t>成分</a:t>
            </a: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v3</a:t>
            </a:r>
            <a:r>
              <a:rPr lang="en-US" altLang="ja-JP" sz="2400" b="1" dirty="0">
                <a:solidFill>
                  <a:srgbClr val="FFFF00"/>
                </a:solidFill>
                <a:cs typeface="Arial" pitchFamily="34" charset="0"/>
              </a:rPr>
              <a:t>, v4, </a:t>
            </a:r>
            <a:r>
              <a:rPr lang="en-US" altLang="ja-JP" sz="2400" b="1" dirty="0" smtClean="0">
                <a:solidFill>
                  <a:srgbClr val="FFFF00"/>
                </a:solidFill>
                <a:cs typeface="Arial" pitchFamily="34" charset="0"/>
              </a:rPr>
              <a:t>v5</a:t>
            </a:r>
            <a:r>
              <a:rPr lang="ja-JP" altLang="en-US" sz="2400" b="1" dirty="0" smtClean="0">
                <a:solidFill>
                  <a:srgbClr val="FFFF00"/>
                </a:solidFill>
                <a:cs typeface="Arial" pitchFamily="34" charset="0"/>
              </a:rPr>
              <a:t>が存在する。</a:t>
            </a:r>
            <a:endParaRPr lang="en-US" altLang="ja-JP" sz="2400" b="1" dirty="0">
              <a:solidFill>
                <a:srgbClr val="FFFF00"/>
              </a:solidFill>
              <a:cs typeface="Arial" pitchFamily="34" charset="0"/>
            </a:endParaRPr>
          </a:p>
          <a:p>
            <a:pPr>
              <a:defRPr/>
            </a:pPr>
            <a:endParaRPr lang="en-US" dirty="0">
              <a:solidFill>
                <a:prstClr val="black"/>
              </a:solidFill>
              <a:ea typeface="ＭＳ Ｐゴシック" pitchFamily="50" charset="-128"/>
              <a:cs typeface="Arial" pitchFamily="34" charset="0"/>
            </a:endParaRPr>
          </a:p>
          <a:p>
            <a:pPr>
              <a:defRPr/>
            </a:pPr>
            <a:r>
              <a:rPr lang="ja-JP" altLang="en-US" sz="2400" b="1" i="1" dirty="0" smtClean="0">
                <a:solidFill>
                  <a:srgbClr val="FFC000"/>
                </a:solidFill>
                <a:cs typeface="Arial" pitchFamily="34" charset="0"/>
              </a:rPr>
              <a:t>反応平面に対して</a:t>
            </a:r>
            <a:r>
              <a:rPr lang="ja-JP" altLang="en-US" sz="2400" b="1" dirty="0" smtClean="0">
                <a:solidFill>
                  <a:srgbClr val="FFC000"/>
                </a:solidFill>
                <a:cs typeface="Arial" pitchFamily="34" charset="0"/>
              </a:rPr>
              <a:t>、奇数次の成分</a:t>
            </a:r>
            <a:r>
              <a:rPr lang="en-US" altLang="ja-JP" sz="2400" b="1" dirty="0" smtClean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en-US" altLang="ja-JP" sz="2400" b="1" dirty="0">
                <a:solidFill>
                  <a:srgbClr val="FFC000"/>
                </a:solidFill>
                <a:cs typeface="Arial" pitchFamily="34" charset="0"/>
              </a:rPr>
              <a:t>v3, v5, </a:t>
            </a:r>
            <a:r>
              <a:rPr lang="en-US" altLang="ja-JP" sz="2400" b="1" dirty="0" smtClean="0">
                <a:solidFill>
                  <a:srgbClr val="FFC000"/>
                </a:solidFill>
                <a:cs typeface="Arial" pitchFamily="34" charset="0"/>
              </a:rPr>
              <a:t>…</a:t>
            </a:r>
            <a:r>
              <a:rPr lang="ja-JP" altLang="en-US" sz="2400" b="1" dirty="0" smtClean="0">
                <a:solidFill>
                  <a:srgbClr val="FFC000"/>
                </a:solidFill>
                <a:cs typeface="Arial" pitchFamily="34" charset="0"/>
              </a:rPr>
              <a:t>は対称性から、平均的にはゼロになるはず。</a:t>
            </a:r>
            <a:endParaRPr lang="en-US" altLang="ja-JP" sz="2400" b="1" dirty="0">
              <a:solidFill>
                <a:srgbClr val="FFC000"/>
              </a:solidFill>
              <a:cs typeface="Arial" pitchFamily="34" charset="0"/>
            </a:endParaRPr>
          </a:p>
        </p:txBody>
      </p:sp>
      <p:pic>
        <p:nvPicPr>
          <p:cNvPr id="8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7"/>
          <a:stretch>
            <a:fillRect/>
          </a:stretch>
        </p:blipFill>
        <p:spPr bwMode="auto">
          <a:xfrm>
            <a:off x="228608" y="3419475"/>
            <a:ext cx="4010025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3894" name="TextBox 8"/>
          <p:cNvSpPr txBox="1">
            <a:spLocks noChangeArrowheads="1"/>
          </p:cNvSpPr>
          <p:nvPr/>
        </p:nvSpPr>
        <p:spPr bwMode="auto">
          <a:xfrm>
            <a:off x="4419600" y="3471862"/>
            <a:ext cx="4414837" cy="1938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2" tIns="45702" rIns="91402" bIns="45702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0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しかし</a:t>
            </a:r>
            <a:r>
              <a:rPr kumimoji="0" lang="ja-JP" altLang="en-US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、反応領域の初期形状のイベントごとのゆらぎが、</a:t>
            </a:r>
            <a:r>
              <a:rPr kumimoji="0" lang="en-US" altLang="ja-JP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v3</a:t>
            </a:r>
            <a:r>
              <a:rPr kumimoji="0" lang="ja-JP" altLang="en-US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などの奇数次成分を生み出すことができる。</a:t>
            </a:r>
            <a:endParaRPr kumimoji="0" lang="en-US" altLang="ja-JP" sz="2000" b="1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kumimoji="0" lang="en-US" altLang="ja-JP" sz="2000" b="1" dirty="0">
              <a:solidFill>
                <a:srgbClr val="FFFF00"/>
              </a:solidFill>
              <a:latin typeface="Calibri" pitchFamily="34" charset="0"/>
              <a:cs typeface="Arial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ja-JP" altLang="en-US" sz="2000" b="1" dirty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初期</a:t>
            </a:r>
            <a:r>
              <a:rPr kumimoji="0" lang="ja-JP" altLang="en-US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形状の３次の</a:t>
            </a:r>
            <a:r>
              <a:rPr kumimoji="0" lang="en-US" altLang="ja-JP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Fourier</a:t>
            </a:r>
            <a:r>
              <a:rPr kumimoji="0" lang="ja-JP" altLang="en-US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成分</a:t>
            </a:r>
            <a:r>
              <a:rPr kumimoji="0" lang="en-US" altLang="ja-JP" sz="2000" b="1" dirty="0" smtClean="0">
                <a:solidFill>
                  <a:srgbClr val="FFFF00"/>
                </a:solidFill>
                <a:latin typeface="Symbol" pitchFamily="18" charset="2"/>
                <a:cs typeface="Arial" pitchFamily="34" charset="0"/>
              </a:rPr>
              <a:t>e</a:t>
            </a:r>
            <a:r>
              <a:rPr kumimoji="0" lang="en-US" altLang="ja-JP" sz="2000" b="1" baseline="-25000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3</a:t>
            </a:r>
            <a:r>
              <a:rPr kumimoji="0" lang="en-US" altLang="ja-JP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kumimoji="0" lang="ja-JP" altLang="en-US" sz="2000" b="1" dirty="0" smtClean="0">
                <a:solidFill>
                  <a:srgbClr val="FFFF00"/>
                </a:solidFill>
                <a:latin typeface="Calibri" pitchFamily="34" charset="0"/>
                <a:cs typeface="Arial" pitchFamily="34" charset="0"/>
              </a:rPr>
              <a:t>が、フローの３次成分</a:t>
            </a:r>
            <a:r>
              <a:rPr kumimoji="0" lang="en-US" altLang="ja-JP" sz="2000" b="1" dirty="0" smtClean="0">
                <a:solidFill>
                  <a:srgbClr val="FFFF00"/>
                </a:solidFill>
                <a:latin typeface="Calibri"/>
                <a:cs typeface="Arial" pitchFamily="34" charset="0"/>
                <a:sym typeface="Wingdings" pitchFamily="2" charset="2"/>
              </a:rPr>
              <a:t>v3</a:t>
            </a:r>
            <a:r>
              <a:rPr kumimoji="0" lang="ja-JP" altLang="en-US" sz="2000" b="1" dirty="0" smtClean="0">
                <a:solidFill>
                  <a:srgbClr val="FFFF00"/>
                </a:solidFill>
                <a:latin typeface="Calibri"/>
                <a:cs typeface="Arial" pitchFamily="34" charset="0"/>
                <a:sym typeface="Wingdings" pitchFamily="2" charset="2"/>
              </a:rPr>
              <a:t>を生み出す。</a:t>
            </a:r>
            <a:endParaRPr kumimoji="0" lang="en-US" altLang="ja-JP" sz="2000" b="1" dirty="0">
              <a:solidFill>
                <a:srgbClr val="FFFF00"/>
              </a:solidFill>
              <a:latin typeface="Calibri"/>
              <a:cs typeface="Arial" pitchFamily="34" charset="0"/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3550" y="5486401"/>
            <a:ext cx="4560887" cy="769405"/>
          </a:xfrm>
          <a:prstGeom prst="rect">
            <a:avLst/>
          </a:prstGeom>
          <a:noFill/>
        </p:spPr>
        <p:txBody>
          <a:bodyPr wrap="square" lIns="91402" tIns="45702" rIns="91402" bIns="45702">
            <a:spAutoFit/>
          </a:bodyPr>
          <a:lstStyle/>
          <a:p>
            <a:pPr>
              <a:defRPr/>
            </a:pPr>
            <a:r>
              <a:rPr lang="en-US" altLang="ja-JP" sz="2200" b="1" dirty="0">
                <a:solidFill>
                  <a:srgbClr val="FFC000"/>
                </a:solidFill>
                <a:cs typeface="Arial" pitchFamily="34" charset="0"/>
              </a:rPr>
              <a:t>V3</a:t>
            </a:r>
            <a:r>
              <a:rPr lang="ja-JP" altLang="en-US" sz="2200" b="1" dirty="0">
                <a:solidFill>
                  <a:srgbClr val="FFC000"/>
                </a:solidFill>
                <a:cs typeface="Arial" pitchFamily="34" charset="0"/>
              </a:rPr>
              <a:t> </a:t>
            </a:r>
            <a:r>
              <a:rPr lang="ja-JP" altLang="en-US" sz="2200" b="1" dirty="0" smtClean="0">
                <a:solidFill>
                  <a:srgbClr val="FFC000"/>
                </a:solidFill>
                <a:cs typeface="Arial" pitchFamily="34" charset="0"/>
              </a:rPr>
              <a:t>の測定は、初期状態のよい測定になる。</a:t>
            </a:r>
            <a:endParaRPr lang="en-US" sz="2200" b="1" dirty="0">
              <a:solidFill>
                <a:srgbClr val="FFC000"/>
              </a:solidFill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379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Content Placeholder 1"/>
          <p:cNvSpPr>
            <a:spLocks noGrp="1"/>
          </p:cNvSpPr>
          <p:nvPr>
            <p:ph idx="1"/>
          </p:nvPr>
        </p:nvSpPr>
        <p:spPr>
          <a:xfrm>
            <a:off x="36513" y="682625"/>
            <a:ext cx="9144000" cy="2212975"/>
          </a:xfrm>
          <a:solidFill>
            <a:srgbClr val="0070C0"/>
          </a:solidFill>
        </p:spPr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</a:rPr>
              <a:t>v</a:t>
            </a:r>
            <a:r>
              <a:rPr lang="en-US" altLang="ja-JP" baseline="-25000" dirty="0" smtClean="0">
                <a:solidFill>
                  <a:srgbClr val="FFFF00"/>
                </a:solidFill>
                <a:ea typeface="ＭＳ Ｐゴシック" pitchFamily="50" charset="-128"/>
              </a:rPr>
              <a:t>3</a:t>
            </a:r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</a:rPr>
              <a:t>, v</a:t>
            </a:r>
            <a:r>
              <a:rPr lang="en-US" altLang="ja-JP" baseline="-25000" dirty="0" smtClean="0">
                <a:solidFill>
                  <a:srgbClr val="FFFF00"/>
                </a:solidFill>
                <a:ea typeface="ＭＳ Ｐゴシック" pitchFamily="50" charset="-128"/>
              </a:rPr>
              <a:t>4</a:t>
            </a:r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</a:rPr>
              <a:t>,</a:t>
            </a:r>
            <a:r>
              <a:rPr lang="ja-JP" altLang="en-US" dirty="0" smtClean="0">
                <a:solidFill>
                  <a:srgbClr val="FFFF00"/>
                </a:solidFill>
                <a:ea typeface="ＭＳ Ｐゴシック" pitchFamily="50" charset="-128"/>
              </a:rPr>
              <a:t>などの高次フロー成分は、比粘性</a:t>
            </a:r>
            <a:r>
              <a:rPr lang="en-US" altLang="ja-JP" dirty="0" smtClean="0">
                <a:solidFill>
                  <a:srgbClr val="FFFF00"/>
                </a:solidFill>
                <a:latin typeface="Symbol" pitchFamily="18" charset="2"/>
                <a:ea typeface="ＭＳ Ｐゴシック" pitchFamily="50" charset="-128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</a:rPr>
              <a:t>/s</a:t>
            </a:r>
            <a:r>
              <a:rPr lang="ja-JP" altLang="en-US" dirty="0" smtClean="0">
                <a:solidFill>
                  <a:srgbClr val="FFFF00"/>
                </a:solidFill>
                <a:ea typeface="ＭＳ Ｐゴシック" pitchFamily="50" charset="-128"/>
              </a:rPr>
              <a:t>の影響を大きく受ける。</a:t>
            </a:r>
            <a:endParaRPr lang="en-US" altLang="ja-JP" dirty="0" smtClean="0">
              <a:solidFill>
                <a:srgbClr val="FFFF00"/>
              </a:solidFill>
              <a:ea typeface="ＭＳ Ｐゴシック" pitchFamily="50" charset="-128"/>
            </a:endParaRPr>
          </a:p>
          <a:p>
            <a:r>
              <a:rPr lang="ja-JP" altLang="en-US" dirty="0">
                <a:solidFill>
                  <a:srgbClr val="FFFF00"/>
                </a:solidFill>
                <a:latin typeface="Symbol" pitchFamily="18" charset="2"/>
                <a:ea typeface="ＭＳ Ｐゴシック" pitchFamily="50" charset="-128"/>
              </a:rPr>
              <a:t>比粘性</a:t>
            </a:r>
            <a:r>
              <a:rPr lang="en-US" altLang="ja-JP" dirty="0" smtClean="0">
                <a:solidFill>
                  <a:srgbClr val="FFFF00"/>
                </a:solidFill>
                <a:latin typeface="Symbol" pitchFamily="18" charset="2"/>
                <a:ea typeface="ＭＳ Ｐゴシック" pitchFamily="50" charset="-128"/>
              </a:rPr>
              <a:t>h</a:t>
            </a:r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</a:rPr>
              <a:t>/s </a:t>
            </a:r>
            <a:r>
              <a:rPr lang="ja-JP" altLang="en-US" dirty="0" smtClean="0">
                <a:solidFill>
                  <a:srgbClr val="FFFF00"/>
                </a:solidFill>
                <a:ea typeface="ＭＳ Ｐゴシック" pitchFamily="50" charset="-128"/>
              </a:rPr>
              <a:t>によって、終状態はスムーズになる</a:t>
            </a:r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</a:rPr>
              <a:t> </a:t>
            </a:r>
          </a:p>
          <a:p>
            <a:pPr marL="0" indent="0">
              <a:buNone/>
            </a:pPr>
            <a:r>
              <a:rPr lang="ja-JP" altLang="en-US" dirty="0">
                <a:solidFill>
                  <a:srgbClr val="FFFF00"/>
                </a:solidFill>
                <a:ea typeface="ＭＳ Ｐゴシック" pitchFamily="50" charset="-128"/>
                <a:sym typeface="Wingdings" pitchFamily="2" charset="2"/>
              </a:rPr>
              <a:t>　</a:t>
            </a:r>
            <a:r>
              <a:rPr lang="en-US" altLang="ja-JP" dirty="0" smtClean="0">
                <a:solidFill>
                  <a:srgbClr val="FFFF00"/>
                </a:solidFill>
                <a:ea typeface="ＭＳ Ｐゴシック" pitchFamily="50" charset="-128"/>
                <a:sym typeface="Wingdings" pitchFamily="2" charset="2"/>
              </a:rPr>
              <a:t> </a:t>
            </a:r>
            <a:r>
              <a:rPr lang="ja-JP" altLang="en-US" dirty="0" smtClean="0">
                <a:solidFill>
                  <a:srgbClr val="FFFF00"/>
                </a:solidFill>
                <a:ea typeface="ＭＳ Ｐゴシック" pitchFamily="50" charset="-128"/>
                <a:sym typeface="Wingdings" pitchFamily="2" charset="2"/>
              </a:rPr>
              <a:t>高次の</a:t>
            </a:r>
            <a:r>
              <a:rPr lang="en-US" altLang="ja-JP" dirty="0" err="1" smtClean="0">
                <a:solidFill>
                  <a:srgbClr val="FFFF00"/>
                </a:solidFill>
                <a:ea typeface="ＭＳ Ｐゴシック" pitchFamily="50" charset="-128"/>
                <a:sym typeface="Wingdings" pitchFamily="2" charset="2"/>
              </a:rPr>
              <a:t>v</a:t>
            </a:r>
            <a:r>
              <a:rPr lang="en-US" altLang="ja-JP" baseline="-25000" dirty="0" err="1" smtClean="0">
                <a:solidFill>
                  <a:srgbClr val="FFFF00"/>
                </a:solidFill>
                <a:ea typeface="ＭＳ Ｐゴシック" pitchFamily="50" charset="-128"/>
                <a:sym typeface="Wingdings" pitchFamily="2" charset="2"/>
              </a:rPr>
              <a:t>n</a:t>
            </a:r>
            <a:r>
              <a:rPr lang="ja-JP" altLang="en-US" dirty="0" smtClean="0">
                <a:solidFill>
                  <a:srgbClr val="FFFF00"/>
                </a:solidFill>
                <a:ea typeface="ＭＳ Ｐゴシック" pitchFamily="50" charset="-128"/>
                <a:sym typeface="Wingdings" pitchFamily="2" charset="2"/>
              </a:rPr>
              <a:t>が抑制される</a:t>
            </a:r>
            <a:endParaRPr lang="en-US" altLang="ja-JP" baseline="-25000" dirty="0" smtClean="0">
              <a:solidFill>
                <a:srgbClr val="FFFF00"/>
              </a:solidFill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pPr lvl="3"/>
            <a:endParaRPr lang="en-US" altLang="ja-JP" dirty="0" smtClean="0">
              <a:ea typeface="ＭＳ Ｐゴシック" pitchFamily="50" charset="-128"/>
            </a:endParaRPr>
          </a:p>
          <a:p>
            <a:pPr lvl="3"/>
            <a:endParaRPr lang="en-US" altLang="ja-JP" dirty="0" smtClean="0">
              <a:ea typeface="ＭＳ Ｐゴシック" pitchFamily="50" charset="-128"/>
            </a:endParaRPr>
          </a:p>
          <a:p>
            <a:pPr lvl="3"/>
            <a:endParaRPr lang="en-US" altLang="ja-JP" dirty="0" smtClean="0">
              <a:ea typeface="ＭＳ Ｐゴシック" pitchFamily="50" charset="-128"/>
            </a:endParaRPr>
          </a:p>
          <a:p>
            <a:pPr lvl="3"/>
            <a:endParaRPr lang="en-US" altLang="ja-JP" dirty="0" smtClean="0">
              <a:ea typeface="ＭＳ Ｐゴシック" pitchFamily="50" charset="-128"/>
            </a:endParaRPr>
          </a:p>
          <a:p>
            <a:pPr lvl="3"/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  <a:p>
            <a:endParaRPr lang="en-US" altLang="ja-JP" dirty="0" smtClean="0">
              <a:ea typeface="ＭＳ Ｐゴシック" pitchFamily="50" charset="-128"/>
            </a:endParaRPr>
          </a:p>
        </p:txBody>
      </p:sp>
      <p:sp>
        <p:nvSpPr>
          <p:cNvPr id="207875" name="Title 2"/>
          <p:cNvSpPr>
            <a:spLocks noGrp="1"/>
          </p:cNvSpPr>
          <p:nvPr>
            <p:ph type="title"/>
          </p:nvPr>
        </p:nvSpPr>
        <p:spPr>
          <a:xfrm>
            <a:off x="0" y="-171450"/>
            <a:ext cx="9144000" cy="914400"/>
          </a:xfrm>
          <a:noFill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0000FF"/>
                    </a:gs>
                    <a:gs pos="46001">
                      <a:srgbClr val="0000FF"/>
                    </a:gs>
                    <a:gs pos="100000">
                      <a:srgbClr val="2D2DB9"/>
                    </a:gs>
                  </a:gsLst>
                  <a:lin ang="10800000" scaled="1"/>
                </a:gradFill>
              </a14:hiddenFill>
            </a:ext>
          </a:extLst>
        </p:spPr>
        <p:txBody>
          <a:bodyPr/>
          <a:lstStyle/>
          <a:p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高次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の</a:t>
            </a:r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 </a:t>
            </a:r>
            <a:r>
              <a:rPr lang="ja-JP" alt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フロー</a:t>
            </a:r>
            <a:r>
              <a:rPr lang="ja-JP" alt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と比粘性</a:t>
            </a:r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 </a:t>
            </a:r>
            <a:r>
              <a:rPr lang="en-US" altLang="ja-JP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ea typeface="ＭＳ Ｐゴシック" pitchFamily="50" charset="-128"/>
              </a:rPr>
              <a:t>h</a:t>
            </a:r>
            <a:r>
              <a:rPr lang="en-US" altLang="ja-JP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50" charset="-128"/>
              </a:rPr>
              <a:t>/s</a:t>
            </a:r>
            <a:endParaRPr lang="en-US" altLang="ja-JP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50" charset="-128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>
          <a:xfrm>
            <a:off x="-25399" y="6470650"/>
            <a:ext cx="1905000" cy="3429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2078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8" y="3360738"/>
            <a:ext cx="2447925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289" y="2533650"/>
            <a:ext cx="1846262" cy="188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87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850" y="4945063"/>
            <a:ext cx="2165350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07880" name="Straight Arrow Connector 13"/>
          <p:cNvCxnSpPr>
            <a:cxnSpLocks noChangeShapeType="1"/>
            <a:stCxn id="207877" idx="3"/>
          </p:cNvCxnSpPr>
          <p:nvPr/>
        </p:nvCxnSpPr>
        <p:spPr bwMode="auto">
          <a:xfrm flipV="1">
            <a:off x="5572133" y="3433763"/>
            <a:ext cx="720725" cy="919162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7881" name="Straight Arrow Connector 15"/>
          <p:cNvCxnSpPr>
            <a:cxnSpLocks noChangeShapeType="1"/>
            <a:stCxn id="207877" idx="3"/>
          </p:cNvCxnSpPr>
          <p:nvPr/>
        </p:nvCxnSpPr>
        <p:spPr bwMode="auto">
          <a:xfrm>
            <a:off x="5572125" y="4352925"/>
            <a:ext cx="647700" cy="9159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/>
          <p:cNvSpPr txBox="1"/>
          <p:nvPr/>
        </p:nvSpPr>
        <p:spPr>
          <a:xfrm rot="18541077">
            <a:off x="4635500" y="3581697"/>
            <a:ext cx="2268538" cy="369296"/>
          </a:xfrm>
          <a:prstGeom prst="rect">
            <a:avLst/>
          </a:prstGeom>
          <a:noFill/>
        </p:spPr>
        <p:txBody>
          <a:bodyPr lIns="91402" tIns="45702" rIns="91402" bIns="45702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i="1" dirty="0">
                <a:solidFill>
                  <a:srgbClr val="000000"/>
                </a:solidFill>
                <a:latin typeface="Symbol" pitchFamily="18" charset="2"/>
                <a:ea typeface="ＭＳ Ｐゴシック" pitchFamily="50" charset="-128"/>
                <a:cs typeface="Arial" pitchFamily="34" charset="0"/>
              </a:rPr>
              <a:t>h</a:t>
            </a:r>
            <a:r>
              <a:rPr kumimoji="1" lang="en-US" i="1" dirty="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/s </a:t>
            </a:r>
            <a:r>
              <a:rPr kumimoji="1" lang="en-US" dirty="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= 0</a:t>
            </a:r>
          </a:p>
        </p:txBody>
      </p:sp>
      <p:sp>
        <p:nvSpPr>
          <p:cNvPr id="22" name="TextBox 21"/>
          <p:cNvSpPr txBox="1"/>
          <p:nvPr/>
        </p:nvSpPr>
        <p:spPr>
          <a:xfrm rot="3280846">
            <a:off x="4632325" y="4748509"/>
            <a:ext cx="2268537" cy="369296"/>
          </a:xfrm>
          <a:prstGeom prst="rect">
            <a:avLst/>
          </a:prstGeom>
          <a:noFill/>
        </p:spPr>
        <p:txBody>
          <a:bodyPr lIns="91402" tIns="45702" rIns="91402" bIns="45702">
            <a:spAutoFit/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kumimoji="1" lang="en-US" i="1" dirty="0">
                <a:solidFill>
                  <a:srgbClr val="000000"/>
                </a:solidFill>
                <a:latin typeface="Symbol" pitchFamily="18" charset="2"/>
                <a:ea typeface="ＭＳ Ｐゴシック" pitchFamily="50" charset="-128"/>
                <a:cs typeface="Arial" pitchFamily="34" charset="0"/>
              </a:rPr>
              <a:t>h</a:t>
            </a:r>
            <a:r>
              <a:rPr kumimoji="1" lang="en-US" i="1" dirty="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/s </a:t>
            </a:r>
            <a:r>
              <a:rPr kumimoji="1" lang="en-US" dirty="0">
                <a:solidFill>
                  <a:srgbClr val="0000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= 0.16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" y="4948238"/>
            <a:ext cx="2951163" cy="1884168"/>
          </a:xfrm>
          <a:prstGeom prst="rect">
            <a:avLst/>
          </a:prstGeom>
          <a:noFill/>
        </p:spPr>
        <p:txBody>
          <a:bodyPr lIns="91402" tIns="45702" rIns="91402" bIns="45702">
            <a:spAutoFit/>
          </a:bodyPr>
          <a:lstStyle/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B. </a:t>
            </a:r>
            <a:r>
              <a:rPr kumimoji="1" lang="en-US" sz="1600" dirty="0" err="1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Schenke</a:t>
            </a: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, S. </a:t>
            </a:r>
            <a:r>
              <a:rPr kumimoji="1" lang="en-US" sz="1600" dirty="0" err="1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Jeon</a:t>
            </a: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, C. Gale, Phys. Rev. C82, 014903 (2010); Phys.Rev.Lett.106, 042301 (2011)</a:t>
            </a:r>
          </a:p>
          <a:p>
            <a:pPr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kumimoji="1" lang="en-US" sz="1600" dirty="0" err="1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B.Schenke</a:t>
            </a: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, </a:t>
            </a:r>
            <a:r>
              <a:rPr kumimoji="1" lang="en-US" sz="1600" dirty="0" err="1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P.Tribedy</a:t>
            </a: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, </a:t>
            </a:r>
            <a:r>
              <a:rPr kumimoji="1" lang="en-US" sz="1600" dirty="0" err="1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R.Venugopalan</a:t>
            </a: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, </a:t>
            </a:r>
            <a:r>
              <a:rPr kumimoji="1" lang="en-US" sz="1600" dirty="0" err="1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Phys.Rev.Lett</a:t>
            </a:r>
            <a:r>
              <a:rPr kumimoji="1" lang="en-US" sz="1600" dirty="0">
                <a:solidFill>
                  <a:srgbClr val="FFFF00"/>
                </a:solidFill>
                <a:latin typeface="Tahoma" pitchFamily="34" charset="0"/>
                <a:ea typeface="ＭＳ Ｐゴシック" pitchFamily="50" charset="-128"/>
                <a:cs typeface="Arial" pitchFamily="34" charset="0"/>
              </a:rPr>
              <a:t>. 108, 252301 (2012)</a:t>
            </a:r>
          </a:p>
        </p:txBody>
      </p:sp>
      <p:sp>
        <p:nvSpPr>
          <p:cNvPr id="207885" name="TextBox 9"/>
          <p:cNvSpPr txBox="1">
            <a:spLocks noChangeArrowheads="1"/>
          </p:cNvSpPr>
          <p:nvPr/>
        </p:nvSpPr>
        <p:spPr bwMode="auto">
          <a:xfrm>
            <a:off x="3810000" y="3048000"/>
            <a:ext cx="797812" cy="373659"/>
          </a:xfrm>
          <a:prstGeom prst="rect">
            <a:avLst/>
          </a:prstGeom>
          <a:solidFill>
            <a:srgbClr val="FFFF00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SzPct val="50000"/>
              <a:buFont typeface="Monotype Sorts" pitchFamily="-110" charset="2"/>
              <a:buChar char="l"/>
              <a:defRPr sz="3200">
                <a:solidFill>
                  <a:srgbClr val="0000CC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Marlett" pitchFamily="2" charset="2"/>
              <a:buChar char="4"/>
              <a:defRPr sz="28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Monotype Sorts" pitchFamily="-110" charset="2"/>
              <a:buChar char="o"/>
              <a:defRPr sz="2000">
                <a:solidFill>
                  <a:srgbClr val="3333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mmonBullets"/>
              <a:buChar char="u"/>
              <a:defRPr sz="1600">
                <a:solidFill>
                  <a:srgbClr val="CC33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kumimoji="1" lang="en-US" altLang="ja-JP" sz="1800" b="1">
                <a:solidFill>
                  <a:srgbClr val="000000"/>
                </a:solidFill>
                <a:ea typeface="ＭＳ Ｐゴシック" pitchFamily="50" charset="-128"/>
                <a:cs typeface="Arial" pitchFamily="34" charset="0"/>
              </a:rPr>
              <a:t>initial</a:t>
            </a:r>
          </a:p>
        </p:txBody>
      </p:sp>
      <p:sp>
        <p:nvSpPr>
          <p:cNvPr id="207886" name="TextBox 40"/>
          <p:cNvSpPr txBox="1">
            <a:spLocks noChangeArrowheads="1"/>
          </p:cNvSpPr>
          <p:nvPr/>
        </p:nvSpPr>
        <p:spPr bwMode="auto">
          <a:xfrm>
            <a:off x="6958013" y="4440239"/>
            <a:ext cx="667067" cy="373659"/>
          </a:xfrm>
          <a:prstGeom prst="rect">
            <a:avLst/>
          </a:prstGeom>
          <a:solidFill>
            <a:srgbClr val="FFFF00"/>
          </a:solidFill>
          <a:ln w="9525">
            <a:solidFill>
              <a:srgbClr val="3366FF"/>
            </a:solidFill>
            <a:miter lim="800000"/>
            <a:headEnd/>
            <a:tailEnd/>
          </a:ln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SzPct val="50000"/>
              <a:buFont typeface="Monotype Sorts" pitchFamily="-110" charset="2"/>
              <a:buChar char="l"/>
              <a:defRPr sz="3200">
                <a:solidFill>
                  <a:srgbClr val="0000CC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Marlett" pitchFamily="2" charset="2"/>
              <a:buChar char="4"/>
              <a:defRPr sz="2800">
                <a:solidFill>
                  <a:srgbClr val="FF0000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SzPct val="75000"/>
              <a:buFont typeface="Monotype Sorts" pitchFamily="-110" charset="2"/>
              <a:buChar char="o"/>
              <a:defRPr sz="2000">
                <a:solidFill>
                  <a:srgbClr val="333300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CommonBullets"/>
              <a:buChar char="u"/>
              <a:defRPr sz="1600">
                <a:solidFill>
                  <a:srgbClr val="CC3300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100">
                <a:solidFill>
                  <a:srgbClr val="FF0066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SzTx/>
              <a:buFontTx/>
              <a:buNone/>
            </a:pPr>
            <a:r>
              <a:rPr kumimoji="1" lang="en-US" altLang="ja-JP" sz="1800" b="1">
                <a:solidFill>
                  <a:srgbClr val="000000"/>
                </a:solidFill>
                <a:ea typeface="ＭＳ Ｐゴシック" pitchFamily="50" charset="-128"/>
                <a:cs typeface="Arial" pitchFamily="34" charset="0"/>
              </a:rPr>
              <a:t>final</a:t>
            </a:r>
          </a:p>
        </p:txBody>
      </p:sp>
    </p:spTree>
    <p:extLst>
      <p:ext uri="{BB962C8B-B14F-4D97-AF65-F5344CB8AC3E}">
        <p14:creationId xmlns:p14="http://schemas.microsoft.com/office/powerpoint/2010/main" val="360108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kumimoji="1"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RHIC </a:t>
            </a:r>
            <a:r>
              <a:rPr kumimoji="1" lang="ja-JP" alt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と</a:t>
            </a:r>
            <a:r>
              <a:rPr kumimoji="1" lang="en-US" altLang="ja-JP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LHC</a:t>
            </a:r>
            <a:r>
              <a:rPr kumimoji="1" lang="ja-JP" alt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での</a:t>
            </a:r>
            <a:r>
              <a:rPr kumimoji="1" lang="ja-JP" alt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フロー測定と理論の比較</a:t>
            </a:r>
            <a:endParaRPr kumimoji="1" lang="ja-JP" alt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4572000"/>
            <a:ext cx="4800600" cy="2133600"/>
          </a:xfrm>
        </p:spPr>
        <p:txBody>
          <a:bodyPr/>
          <a:lstStyle/>
          <a:p>
            <a:r>
              <a:rPr kumimoji="1" lang="en-US" altLang="ja-JP" sz="2400" dirty="0" smtClean="0">
                <a:solidFill>
                  <a:srgbClr val="FFFF00"/>
                </a:solidFill>
              </a:rPr>
              <a:t>RHIC &amp; LHC </a:t>
            </a:r>
            <a:r>
              <a:rPr kumimoji="1" lang="ja-JP" altLang="en-US" sz="2400" dirty="0">
                <a:solidFill>
                  <a:srgbClr val="FFFF00"/>
                </a:solidFill>
              </a:rPr>
              <a:t>の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 v2,v3,v4,v5</a:t>
            </a:r>
            <a:r>
              <a:rPr kumimoji="1" lang="ja-JP" altLang="en-US" sz="2400" dirty="0" smtClean="0">
                <a:solidFill>
                  <a:srgbClr val="FFFF00"/>
                </a:solidFill>
              </a:rPr>
              <a:t>データが同時に再現される。</a:t>
            </a:r>
            <a:endParaRPr kumimoji="1" lang="en-US" altLang="ja-JP" sz="2400" dirty="0" smtClean="0">
              <a:solidFill>
                <a:srgbClr val="FFFF00"/>
              </a:solidFill>
            </a:endParaRPr>
          </a:p>
          <a:p>
            <a:r>
              <a:rPr kumimoji="1" lang="en-US" altLang="ja-JP" sz="2400" dirty="0" smtClean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/s (LHC) ~ 1.6 </a:t>
            </a:r>
            <a:r>
              <a:rPr kumimoji="1" lang="en-US" altLang="ja-JP" sz="2400" dirty="0" smtClean="0">
                <a:solidFill>
                  <a:srgbClr val="FFFF00"/>
                </a:solidFill>
                <a:latin typeface="Symbol" panose="05050102010706020507" pitchFamily="18" charset="2"/>
              </a:rPr>
              <a:t>h</a:t>
            </a:r>
            <a:r>
              <a:rPr kumimoji="1" lang="en-US" altLang="ja-JP" sz="2400" dirty="0" smtClean="0">
                <a:solidFill>
                  <a:srgbClr val="FFFF00"/>
                </a:solidFill>
              </a:rPr>
              <a:t>/s (RHIC)</a:t>
            </a:r>
          </a:p>
          <a:p>
            <a:r>
              <a:rPr kumimoji="1" lang="ja-JP" altLang="en-US" sz="2400" dirty="0" smtClean="0">
                <a:solidFill>
                  <a:srgbClr val="FFFF00"/>
                </a:solidFill>
              </a:rPr>
              <a:t>高次フローの測定から、初期状態の揺らぎがわかる。</a:t>
            </a:r>
            <a:endParaRPr kumimoji="1" lang="ja-JP" altLang="en-US" sz="2400" dirty="0">
              <a:solidFill>
                <a:srgbClr val="FFFF00"/>
              </a:solidFill>
            </a:endParaRPr>
          </a:p>
        </p:txBody>
      </p: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76200" y="932366"/>
            <a:ext cx="4419599" cy="3715834"/>
            <a:chOff x="-191673" y="0"/>
            <a:chExt cx="6285916" cy="5285409"/>
          </a:xfrm>
        </p:grpSpPr>
        <p:pic>
          <p:nvPicPr>
            <p:cNvPr id="5" name="Picture 9" descr="MC-GLB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655" y="2370118"/>
              <a:ext cx="4120277" cy="2915291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6" name="Picture 10" descr="IPSa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425" y="0"/>
              <a:ext cx="4120276" cy="2915289"/>
            </a:xfrm>
            <a:prstGeom prst="rect">
              <a:avLst/>
            </a:prstGeom>
            <a:noFill/>
            <a:ln w="12700" cap="flat" cmpd="sng">
              <a:noFill/>
              <a:prstDash val="solid"/>
              <a:miter lim="0"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7" name="AutoShape 11"/>
            <p:cNvSpPr>
              <a:spLocks/>
            </p:cNvSpPr>
            <p:nvPr/>
          </p:nvSpPr>
          <p:spPr bwMode="auto">
            <a:xfrm>
              <a:off x="16486" y="93991"/>
              <a:ext cx="3259934" cy="330201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599" y="0"/>
                  </a:lnTo>
                  <a:lnTo>
                    <a:pt x="21599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algn="ctr" defTabSz="321391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A1818"/>
                </a:buClr>
              </a:pPr>
              <a:r>
                <a:rPr lang="ja-JP" altLang="ja-JP" dirty="0" smtClean="0">
                  <a:solidFill>
                    <a:srgbClr val="1A1818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Saturated</a:t>
              </a:r>
              <a:r>
                <a:rPr lang="en-US" altLang="ja-JP" dirty="0">
                  <a:solidFill>
                    <a:srgbClr val="1A1818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ja-JP" altLang="ja-JP" dirty="0" smtClean="0">
                  <a:solidFill>
                    <a:srgbClr val="1A1818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Glasma </a:t>
              </a:r>
              <a:endParaRPr lang="ja-JP" altLang="ja-JP" sz="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8" name="AutoShape 12"/>
            <p:cNvSpPr>
              <a:spLocks/>
            </p:cNvSpPr>
            <p:nvPr/>
          </p:nvSpPr>
          <p:spPr bwMode="auto">
            <a:xfrm>
              <a:off x="-191673" y="2649313"/>
              <a:ext cx="2842908" cy="265976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599"/>
                  </a:lnTo>
                  <a:lnTo>
                    <a:pt x="0" y="21599"/>
                  </a:lnTo>
                  <a:close/>
                </a:path>
              </a:pathLst>
            </a:custGeom>
            <a:noFill/>
            <a:ln w="12700" cap="flat" cmpd="sng">
              <a:noFill/>
              <a:prstDash val="solid"/>
              <a:miter lim="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38100" tIns="38100" rIns="38100" bIns="38100"/>
            <a:lstStyle/>
            <a:p>
              <a:pPr algn="ctr" defTabSz="321391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1A1818"/>
                </a:buClr>
              </a:pPr>
              <a:r>
                <a:rPr lang="ja-JP" altLang="ja-JP" dirty="0" smtClean="0">
                  <a:solidFill>
                    <a:srgbClr val="1A1818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MC</a:t>
              </a:r>
              <a:r>
                <a:rPr lang="en-US" altLang="ja-JP" dirty="0" smtClean="0">
                  <a:solidFill>
                    <a:srgbClr val="1A1818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 </a:t>
              </a:r>
              <a:r>
                <a:rPr lang="ja-JP" altLang="ja-JP" dirty="0" smtClean="0">
                  <a:solidFill>
                    <a:srgbClr val="1A1818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Glauber </a:t>
              </a:r>
              <a:endParaRPr lang="ja-JP" altLang="ja-JP" sz="800" dirty="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  <p:sp>
          <p:nvSpPr>
            <p:cNvPr id="10" name="Line 14"/>
            <p:cNvSpPr>
              <a:spLocks noChangeShapeType="1"/>
            </p:cNvSpPr>
            <p:nvPr/>
          </p:nvSpPr>
          <p:spPr bwMode="auto">
            <a:xfrm flipH="1" flipV="1">
              <a:off x="3027078" y="1550148"/>
              <a:ext cx="3067165" cy="3327268"/>
            </a:xfrm>
            <a:prstGeom prst="line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round/>
              <a:headEnd type="stealth" w="med" len="med"/>
              <a:tailEnd type="none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defTabSz="321391" fontAlgn="base" hangingPunct="0">
                <a:spcBef>
                  <a:spcPct val="0"/>
                </a:spcBef>
                <a:spcAft>
                  <a:spcPct val="0"/>
                </a:spcAft>
              </a:pPr>
              <a:endParaRPr lang="ja-JP" altLang="ja-JP" sz="800">
                <a:solidFill>
                  <a:srgbClr val="000000"/>
                </a:solidFill>
                <a:latin typeface="Helvetica" charset="0"/>
                <a:cs typeface="Helvetica" charset="0"/>
                <a:sym typeface="Helvetica" charset="0"/>
              </a:endParaRPr>
            </a:p>
          </p:txBody>
        </p:sp>
      </p:grp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4495800" y="3573416"/>
            <a:ext cx="4276800" cy="2903584"/>
            <a:chOff x="19936" y="0"/>
            <a:chExt cx="5058061" cy="2908300"/>
          </a:xfrm>
        </p:grpSpPr>
        <p:pic>
          <p:nvPicPr>
            <p:cNvPr id="12" name="Picture 5" descr="droppedImag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51" y="0"/>
              <a:ext cx="4969495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3" name="Picture 6" descr="droppedImage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" r="-653"/>
            <a:stretch/>
          </p:blipFill>
          <p:spPr bwMode="auto">
            <a:xfrm>
              <a:off x="19936" y="2260600"/>
              <a:ext cx="5058061" cy="647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7" descr="dropped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35" y="762000"/>
            <a:ext cx="4211613" cy="281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8712926" y="533400"/>
            <a:ext cx="228600" cy="61722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>
              <a:solidFill>
                <a:prstClr val="white"/>
              </a:solidFill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 flipH="1" flipV="1">
            <a:off x="2362199" y="1752600"/>
            <a:ext cx="2133599" cy="0"/>
          </a:xfrm>
          <a:prstGeom prst="line">
            <a:avLst/>
          </a:prstGeom>
          <a:noFill/>
          <a:ln w="38100" cap="flat" cmpd="sng">
            <a:solidFill>
              <a:srgbClr val="FFC000"/>
            </a:solidFill>
            <a:prstDash val="solid"/>
            <a:round/>
            <a:headEnd type="stealth" w="med" len="med"/>
            <a:tailEnd type="none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391" fontAlgn="base" hangingPunct="0">
              <a:spcBef>
                <a:spcPct val="0"/>
              </a:spcBef>
              <a:spcAft>
                <a:spcPct val="0"/>
              </a:spcAft>
            </a:pPr>
            <a:endParaRPr lang="ja-JP" altLang="ja-JP" sz="800">
              <a:solidFill>
                <a:srgbClr val="000000"/>
              </a:solidFill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10964" y="609600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ja-JP" alt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初期</a:t>
            </a:r>
            <a:r>
              <a:rPr kumimoji="1" lang="ja-JP" alt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状態の仮定</a:t>
            </a:r>
            <a:endParaRPr kumimoji="1" lang="ja-JP" alt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2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49"/>
          <p:cNvSpPr>
            <a:spLocks noChangeArrowheads="1"/>
          </p:cNvSpPr>
          <p:nvPr/>
        </p:nvSpPr>
        <p:spPr bwMode="auto">
          <a:xfrm>
            <a:off x="49213" y="0"/>
            <a:ext cx="91440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02" tIns="45702" rIns="91402" bIns="45702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8900" name="Rectangle 7"/>
          <p:cNvSpPr>
            <a:spLocks/>
          </p:cNvSpPr>
          <p:nvPr/>
        </p:nvSpPr>
        <p:spPr bwMode="auto">
          <a:xfrm>
            <a:off x="-4113206" y="868364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208901" name="Group 8"/>
          <p:cNvGrpSpPr>
            <a:grpSpLocks/>
          </p:cNvGrpSpPr>
          <p:nvPr/>
        </p:nvGrpSpPr>
        <p:grpSpPr bwMode="auto">
          <a:xfrm>
            <a:off x="373063" y="925514"/>
            <a:ext cx="3594100" cy="2351087"/>
            <a:chOff x="0" y="0"/>
            <a:chExt cx="3363" cy="2382"/>
          </a:xfrm>
        </p:grpSpPr>
        <p:pic>
          <p:nvPicPr>
            <p:cNvPr id="208944" name="Picture 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63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945" name="Rectangle 10"/>
            <p:cNvSpPr>
              <a:spLocks/>
            </p:cNvSpPr>
            <p:nvPr/>
          </p:nvSpPr>
          <p:spPr bwMode="auto">
            <a:xfrm>
              <a:off x="109" y="2233"/>
              <a:ext cx="573" cy="12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800">
                  <a:solidFill>
                    <a:srgbClr val="FFFFFF"/>
                  </a:solidFill>
                  <a:cs typeface="Arial" pitchFamily="34" charset="0"/>
                  <a:sym typeface="Arial" pitchFamily="34" charset="0"/>
                </a:rPr>
                <a:t>Credit: NASA</a:t>
              </a:r>
            </a:p>
          </p:txBody>
        </p:sp>
      </p:grpSp>
      <p:sp>
        <p:nvSpPr>
          <p:cNvPr id="208902" name="Rectangle 11"/>
          <p:cNvSpPr>
            <a:spLocks/>
          </p:cNvSpPr>
          <p:nvPr/>
        </p:nvSpPr>
        <p:spPr bwMode="auto">
          <a:xfrm>
            <a:off x="608021" y="865188"/>
            <a:ext cx="3349625" cy="277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>
                <a:solidFill>
                  <a:srgbClr val="FFFFFF"/>
                </a:solidFill>
                <a:latin typeface="Euphemia UCAS"/>
                <a:cs typeface="Arial" pitchFamily="34" charset="0"/>
                <a:sym typeface="Euphemia UCAS"/>
              </a:rPr>
              <a:t>The Universe</a:t>
            </a:r>
          </a:p>
        </p:txBody>
      </p:sp>
      <p:sp>
        <p:nvSpPr>
          <p:cNvPr id="208903" name="Rectangle 14"/>
          <p:cNvSpPr>
            <a:spLocks/>
          </p:cNvSpPr>
          <p:nvPr/>
        </p:nvSpPr>
        <p:spPr bwMode="auto">
          <a:xfrm>
            <a:off x="9223382" y="977900"/>
            <a:ext cx="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kumimoji="0" lang="ja-JP" altLang="ja-JP" sz="2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8904" name="Rectangle 15"/>
          <p:cNvSpPr>
            <a:spLocks/>
          </p:cNvSpPr>
          <p:nvPr/>
        </p:nvSpPr>
        <p:spPr bwMode="auto">
          <a:xfrm>
            <a:off x="5027621" y="1036638"/>
            <a:ext cx="3348037" cy="2778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700">
                <a:solidFill>
                  <a:srgbClr val="FFFFFF"/>
                </a:solidFill>
                <a:latin typeface="Euphemia UCAS"/>
                <a:cs typeface="Arial" pitchFamily="34" charset="0"/>
                <a:sym typeface="Euphemia UCAS"/>
              </a:rPr>
              <a:t>HIC</a:t>
            </a:r>
          </a:p>
        </p:txBody>
      </p:sp>
      <p:grpSp>
        <p:nvGrpSpPr>
          <p:cNvPr id="208905" name="Group 16"/>
          <p:cNvGrpSpPr>
            <a:grpSpLocks/>
          </p:cNvGrpSpPr>
          <p:nvPr/>
        </p:nvGrpSpPr>
        <p:grpSpPr bwMode="auto">
          <a:xfrm>
            <a:off x="5102225" y="838200"/>
            <a:ext cx="3273425" cy="2085975"/>
            <a:chOff x="0" y="0"/>
            <a:chExt cx="2932" cy="2557"/>
          </a:xfrm>
        </p:grpSpPr>
        <p:grpSp>
          <p:nvGrpSpPr>
            <p:cNvPr id="208913" name="Group 17"/>
            <p:cNvGrpSpPr>
              <a:grpSpLocks/>
            </p:cNvGrpSpPr>
            <p:nvPr/>
          </p:nvGrpSpPr>
          <p:grpSpPr bwMode="auto">
            <a:xfrm>
              <a:off x="0" y="0"/>
              <a:ext cx="2932" cy="2557"/>
              <a:chOff x="0" y="0"/>
              <a:chExt cx="2932" cy="2557"/>
            </a:xfrm>
          </p:grpSpPr>
          <p:pic>
            <p:nvPicPr>
              <p:cNvPr id="208920" name="Picture 1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6" y="1016"/>
                <a:ext cx="276" cy="8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21" name="Picture 19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10" y="574"/>
                <a:ext cx="408" cy="16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22" name="Picture 20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37" y="1127"/>
                <a:ext cx="2204" cy="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208923" name="Group 21"/>
              <p:cNvGrpSpPr>
                <a:grpSpLocks/>
              </p:cNvGrpSpPr>
              <p:nvPr/>
            </p:nvGrpSpPr>
            <p:grpSpPr bwMode="auto">
              <a:xfrm rot="5400000">
                <a:off x="1423" y="1144"/>
                <a:ext cx="2230" cy="560"/>
                <a:chOff x="0" y="0"/>
                <a:chExt cx="2229" cy="560"/>
              </a:xfrm>
            </p:grpSpPr>
            <p:sp>
              <p:nvSpPr>
                <p:cNvPr id="208942" name="Oval 22"/>
                <p:cNvSpPr>
                  <a:spLocks/>
                </p:cNvSpPr>
                <p:nvPr/>
              </p:nvSpPr>
              <p:spPr bwMode="auto">
                <a:xfrm>
                  <a:off x="0" y="0"/>
                  <a:ext cx="2229" cy="560"/>
                </a:xfrm>
                <a:prstGeom prst="ellips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ja-JP" sz="24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208943" name="Rectangle 23"/>
                <p:cNvSpPr>
                  <a:spLocks/>
                </p:cNvSpPr>
                <p:nvPr/>
              </p:nvSpPr>
              <p:spPr bwMode="auto">
                <a:xfrm>
                  <a:off x="1114" y="122"/>
                  <a:ext cx="0" cy="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1pPr>
                  <a:lvl2pPr marL="742950" indent="-28575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2pPr>
                  <a:lvl3pPr marL="11430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3pPr>
                  <a:lvl4pPr marL="16002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4pPr>
                  <a:lvl5pPr marL="2057400" indent="-228600" eaLnBrk="0" hangingPunct="0"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itchFamily="34" charset="0"/>
                      <a:ea typeface="ＭＳ Ｐゴシック" pitchFamily="50" charset="-128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0" lang="ja-JP" altLang="ja-JP" sz="24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208924" name="Rectangle 24"/>
              <p:cNvSpPr>
                <a:spLocks/>
              </p:cNvSpPr>
              <p:nvPr/>
            </p:nvSpPr>
            <p:spPr bwMode="auto">
              <a:xfrm>
                <a:off x="507" y="1295"/>
                <a:ext cx="640" cy="4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000">
                    <a:solidFill>
                      <a:srgbClr val="FFFFFF"/>
                    </a:solidFill>
                    <a:cs typeface="Arial" pitchFamily="34" charset="0"/>
                    <a:sym typeface="Arial" pitchFamily="34" charset="0"/>
                  </a:rPr>
                  <a:t>QGP phase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cs typeface="Arial" pitchFamily="34" charset="0"/>
                    <a:sym typeface="Arial" pitchFamily="34" charset="0"/>
                  </a:rPr>
                  <a:t>quark and gluon degrees of freedom</a:t>
                </a:r>
              </a:p>
            </p:txBody>
          </p:sp>
          <p:sp>
            <p:nvSpPr>
              <p:cNvPr id="208925" name="Rectangle 25"/>
              <p:cNvSpPr>
                <a:spLocks/>
              </p:cNvSpPr>
              <p:nvPr/>
            </p:nvSpPr>
            <p:spPr bwMode="auto">
              <a:xfrm>
                <a:off x="820" y="440"/>
                <a:ext cx="752" cy="12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hadronization</a:t>
                </a:r>
              </a:p>
            </p:txBody>
          </p:sp>
          <p:sp>
            <p:nvSpPr>
              <p:cNvPr id="208926" name="Rectangle 26"/>
              <p:cNvSpPr>
                <a:spLocks/>
              </p:cNvSpPr>
              <p:nvPr/>
            </p:nvSpPr>
            <p:spPr bwMode="auto">
              <a:xfrm>
                <a:off x="1500" y="146"/>
                <a:ext cx="584" cy="25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kinetic</a:t>
                </a:r>
              </a:p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freeze-out</a:t>
                </a:r>
              </a:p>
            </p:txBody>
          </p:sp>
          <p:sp>
            <p:nvSpPr>
              <p:cNvPr id="208927" name="Rectangle 27"/>
              <p:cNvSpPr>
                <a:spLocks/>
              </p:cNvSpPr>
              <p:nvPr/>
            </p:nvSpPr>
            <p:spPr bwMode="auto">
              <a:xfrm>
                <a:off x="0" y="536"/>
                <a:ext cx="736" cy="25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lumpy initial energy density</a:t>
                </a:r>
              </a:p>
            </p:txBody>
          </p:sp>
          <p:sp>
            <p:nvSpPr>
              <p:cNvPr id="208928" name="Line 28"/>
              <p:cNvSpPr>
                <a:spLocks noChangeShapeType="1"/>
              </p:cNvSpPr>
              <p:nvPr/>
            </p:nvSpPr>
            <p:spPr bwMode="auto">
              <a:xfrm>
                <a:off x="368" y="819"/>
                <a:ext cx="57" cy="395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grpSp>
            <p:nvGrpSpPr>
              <p:cNvPr id="208929" name="Group 29"/>
              <p:cNvGrpSpPr>
                <a:grpSpLocks/>
              </p:cNvGrpSpPr>
              <p:nvPr/>
            </p:nvGrpSpPr>
            <p:grpSpPr bwMode="auto">
              <a:xfrm>
                <a:off x="1072" y="563"/>
                <a:ext cx="331" cy="1501"/>
                <a:chOff x="-38" y="0"/>
                <a:chExt cx="330" cy="1500"/>
              </a:xfrm>
            </p:grpSpPr>
            <p:grpSp>
              <p:nvGrpSpPr>
                <p:cNvPr id="208937" name="Group 30"/>
                <p:cNvGrpSpPr>
                  <a:grpSpLocks/>
                </p:cNvGrpSpPr>
                <p:nvPr/>
              </p:nvGrpSpPr>
              <p:grpSpPr bwMode="auto">
                <a:xfrm rot="5400000">
                  <a:off x="-517" y="691"/>
                  <a:ext cx="1288" cy="330"/>
                  <a:chOff x="0" y="-17"/>
                  <a:chExt cx="1288" cy="330"/>
                </a:xfrm>
              </p:grpSpPr>
              <p:sp>
                <p:nvSpPr>
                  <p:cNvPr id="208940" name="Oval 3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1288" cy="281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000082">
                          <a:alpha val="35001"/>
                        </a:srgbClr>
                      </a:gs>
                      <a:gs pos="100000">
                        <a:srgbClr val="FF8200">
                          <a:alpha val="35001"/>
                        </a:srgbClr>
                      </a:gs>
                    </a:gsLst>
                    <a:lin ang="0" scaled="1"/>
                  </a:gradFill>
                  <a:ln w="12700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 lIns="0" tIns="0" rIns="0" bIns="0"/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0" lang="ja-JP" altLang="ja-JP" sz="2400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  <p:sp>
                <p:nvSpPr>
                  <p:cNvPr id="208941" name="Rectangle 32"/>
                  <p:cNvSpPr>
                    <a:spLocks/>
                  </p:cNvSpPr>
                  <p:nvPr/>
                </p:nvSpPr>
                <p:spPr bwMode="auto">
                  <a:xfrm>
                    <a:off x="644" y="-17"/>
                    <a:ext cx="0" cy="33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1pPr>
                    <a:lvl2pPr marL="742950" indent="-28575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2pPr>
                    <a:lvl3pPr marL="11430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3pPr>
                    <a:lvl4pPr marL="16002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4pPr>
                    <a:lvl5pPr marL="2057400" indent="-228600" eaLnBrk="0" hangingPunct="0"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itchFamily="34" charset="0"/>
                        <a:ea typeface="ＭＳ Ｐゴシック" pitchFamily="50" charset="-128"/>
                      </a:defRPr>
                    </a:lvl9pPr>
                  </a:lstStyle>
                  <a:p>
                    <a:pPr eaLnBrk="1" fontAlgn="base" hangingPunct="1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kumimoji="0" lang="ja-JP" altLang="ja-JP" sz="2400">
                      <a:solidFill>
                        <a:srgbClr val="000000"/>
                      </a:solidFill>
                      <a:cs typeface="Arial" pitchFamily="34" charset="0"/>
                    </a:endParaRPr>
                  </a:p>
                </p:txBody>
              </p:sp>
            </p:grpSp>
            <p:pic>
              <p:nvPicPr>
                <p:cNvPr id="208938" name="Picture 33"/>
                <p:cNvPicPr>
                  <a:picLocks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-480" y="700"/>
                  <a:ext cx="1242" cy="2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08939" name="Line 34"/>
                <p:cNvSpPr>
                  <a:spLocks noChangeShapeType="1"/>
                </p:cNvSpPr>
                <p:nvPr/>
              </p:nvSpPr>
              <p:spPr bwMode="auto">
                <a:xfrm>
                  <a:off x="104" y="0"/>
                  <a:ext cx="37" cy="312"/>
                </a:xfrm>
                <a:prstGeom prst="line">
                  <a:avLst/>
                </a:prstGeom>
                <a:noFill/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kumimoji="1" lang="ja-JP" altLang="en-US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</p:grpSp>
          <p:sp>
            <p:nvSpPr>
              <p:cNvPr id="208930" name="Line 35"/>
              <p:cNvSpPr>
                <a:spLocks noChangeShapeType="1"/>
              </p:cNvSpPr>
              <p:nvPr/>
            </p:nvSpPr>
            <p:spPr bwMode="auto">
              <a:xfrm>
                <a:off x="1790" y="384"/>
                <a:ext cx="1" cy="277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8931" name="Rectangle 36"/>
              <p:cNvSpPr>
                <a:spLocks/>
              </p:cNvSpPr>
              <p:nvPr/>
            </p:nvSpPr>
            <p:spPr bwMode="auto">
              <a:xfrm>
                <a:off x="1980" y="0"/>
                <a:ext cx="952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57799" bIns="0"/>
              <a:lstStyle>
                <a:lvl1pPr marL="39688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itchFamily="34" charset="0"/>
                    <a:ea typeface="ＭＳ Ｐゴシック" pitchFamily="50" charset="-128"/>
                  </a:defRPr>
                </a:lvl9pPr>
              </a:lstStyle>
              <a:p>
                <a:pPr algn="r"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800">
                    <a:solidFill>
                      <a:srgbClr val="FFFFFF"/>
                    </a:solidFill>
                    <a:latin typeface="Euphemia UCAS"/>
                    <a:cs typeface="Arial" pitchFamily="34" charset="0"/>
                    <a:sym typeface="Euphemia UCAS"/>
                  </a:rPr>
                  <a:t> distributions and correlations of produced particles</a:t>
                </a:r>
              </a:p>
            </p:txBody>
          </p:sp>
          <p:pic>
            <p:nvPicPr>
              <p:cNvPr id="208932" name="Picture 37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8" t="10001" r="8424" b="53331"/>
              <a:stretch>
                <a:fillRect/>
              </a:stretch>
            </p:blipFill>
            <p:spPr bwMode="auto">
              <a:xfrm>
                <a:off x="444" y="292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33" name="Picture 3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443" y="1745"/>
                <a:ext cx="2056" cy="8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34" name="Picture 39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689" t="53331" r="8423" b="10001"/>
              <a:stretch>
                <a:fillRect/>
              </a:stretch>
            </p:blipFill>
            <p:spPr bwMode="auto">
              <a:xfrm>
                <a:off x="364" y="1533"/>
                <a:ext cx="1941" cy="4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8935" name="Picture 40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24" t="53331" r="12688" b="10001"/>
              <a:stretch>
                <a:fillRect/>
              </a:stretch>
            </p:blipFill>
            <p:spPr bwMode="auto">
              <a:xfrm>
                <a:off x="357" y="859"/>
                <a:ext cx="1941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8936" name="Line 41"/>
              <p:cNvSpPr>
                <a:spLocks noChangeShapeType="1"/>
              </p:cNvSpPr>
              <p:nvPr/>
            </p:nvSpPr>
            <p:spPr bwMode="auto">
              <a:xfrm flipH="1">
                <a:off x="343" y="1424"/>
                <a:ext cx="1915" cy="1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8914" name="Group 42"/>
            <p:cNvGrpSpPr>
              <a:grpSpLocks/>
            </p:cNvGrpSpPr>
            <p:nvPr/>
          </p:nvGrpSpPr>
          <p:grpSpPr bwMode="auto">
            <a:xfrm>
              <a:off x="2116" y="2364"/>
              <a:ext cx="74" cy="68"/>
              <a:chOff x="0" y="0"/>
              <a:chExt cx="74" cy="68"/>
            </a:xfrm>
          </p:grpSpPr>
          <p:sp>
            <p:nvSpPr>
              <p:cNvPr id="208918" name="Line 43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8919" name="Line 44"/>
              <p:cNvSpPr>
                <a:spLocks noChangeShapeType="1"/>
              </p:cNvSpPr>
              <p:nvPr/>
            </p:nvSpPr>
            <p:spPr bwMode="auto">
              <a:xfrm flipH="1">
                <a:off x="4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208915" name="Group 45"/>
            <p:cNvGrpSpPr>
              <a:grpSpLocks/>
            </p:cNvGrpSpPr>
            <p:nvPr/>
          </p:nvGrpSpPr>
          <p:grpSpPr bwMode="auto">
            <a:xfrm>
              <a:off x="2108" y="423"/>
              <a:ext cx="68" cy="68"/>
              <a:chOff x="0" y="0"/>
              <a:chExt cx="68" cy="68"/>
            </a:xfrm>
          </p:grpSpPr>
          <p:sp>
            <p:nvSpPr>
              <p:cNvPr id="208916" name="Line 46"/>
              <p:cNvSpPr>
                <a:spLocks noChangeShapeType="1"/>
              </p:cNvSpPr>
              <p:nvPr/>
            </p:nvSpPr>
            <p:spPr bwMode="auto">
              <a:xfrm flipH="1">
                <a:off x="0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8917" name="Line 47"/>
              <p:cNvSpPr>
                <a:spLocks noChangeShapeType="1"/>
              </p:cNvSpPr>
              <p:nvPr/>
            </p:nvSpPr>
            <p:spPr bwMode="auto">
              <a:xfrm flipH="1">
                <a:off x="34" y="0"/>
                <a:ext cx="34" cy="68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2089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The Big Bang vs the Little Bangs</a:t>
            </a:r>
          </a:p>
        </p:txBody>
      </p:sp>
      <p:pic>
        <p:nvPicPr>
          <p:cNvPr id="222219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806950"/>
            <a:ext cx="2665412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646" indent="-285632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2530" indent="-22850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599544" indent="-22850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6560" indent="-228505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3573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0584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7598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4609" indent="-228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fld id="{BC2494E4-7EEB-4443-AE0A-E0CF59B0172E}" type="slidenum">
              <a:rPr lang="en-US" altLang="ja-JP" smtClean="0">
                <a:solidFill>
                  <a:srgbClr val="FFFFFF"/>
                </a:solidFill>
              </a:rPr>
              <a:pPr/>
              <a:t>26</a:t>
            </a:fld>
            <a:endParaRPr lang="en-US" altLang="ja-JP" smtClean="0">
              <a:solidFill>
                <a:srgbClr val="FFFFFF"/>
              </a:solidFill>
            </a:endParaRPr>
          </a:p>
        </p:txBody>
      </p:sp>
      <p:pic>
        <p:nvPicPr>
          <p:cNvPr id="222221" name="Picture 11" descr="fig2b.ep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" t="2028" r="50017"/>
          <a:stretch>
            <a:fillRect/>
          </a:stretch>
        </p:blipFill>
        <p:spPr bwMode="auto">
          <a:xfrm>
            <a:off x="5738821" y="4648201"/>
            <a:ext cx="2262187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2222" name="Picture 1"/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1" y="3136900"/>
            <a:ext cx="3349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/>
          </a:blip>
          <a:stretch>
            <a:fillRect/>
          </a:stretch>
        </p:blipFill>
        <p:spPr>
          <a:xfrm>
            <a:off x="5867400" y="2901944"/>
            <a:ext cx="1879246" cy="1822456"/>
          </a:xfrm>
          <a:prstGeom prst="rect">
            <a:avLst/>
          </a:prstGeom>
          <a:effectLst>
            <a:glow rad="12700">
              <a:srgbClr val="000090">
                <a:alpha val="33000"/>
              </a:srgbClr>
            </a:glow>
            <a:softEdge rad="63500"/>
          </a:effectLst>
        </p:spPr>
      </p:pic>
      <p:pic>
        <p:nvPicPr>
          <p:cNvPr id="270389" name="Picture 53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75" t="7432" r="24858" b="4020"/>
          <a:stretch/>
        </p:blipFill>
        <p:spPr bwMode="auto">
          <a:xfrm>
            <a:off x="5943601" y="3105158"/>
            <a:ext cx="1584325" cy="14763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596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2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0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2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89" name="Picture 1" descr="C:\Users\Yasuyuki Akiba\Documents\JFY2008\Mytalk\立教談話会 081017\s1g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3800" y="838200"/>
            <a:ext cx="6502400" cy="4334933"/>
          </a:xfrm>
          <a:prstGeom prst="rect">
            <a:avLst/>
          </a:prstGeom>
          <a:noFill/>
        </p:spPr>
      </p:pic>
      <p:sp>
        <p:nvSpPr>
          <p:cNvPr id="6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高温状態の温度をはかる。</a:t>
            </a:r>
            <a:endParaRPr lang="en-US" altLang="ja-JP" dirty="0" smtClean="0">
              <a:solidFill>
                <a:srgbClr val="FFFF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410200"/>
            <a:ext cx="8077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 smtClean="0">
                <a:solidFill>
                  <a:srgbClr val="FFFF00"/>
                </a:solidFill>
              </a:rPr>
              <a:t>ＲＨＩＣで作られたＱＧＰの温度は？</a:t>
            </a:r>
            <a:endParaRPr lang="en-US" altLang="ja-JP" sz="2800" b="1" dirty="0" smtClean="0">
              <a:solidFill>
                <a:srgbClr val="FFFF00"/>
              </a:solidFill>
            </a:endParaRPr>
          </a:p>
          <a:p>
            <a:r>
              <a:rPr lang="ja-JP" altLang="en-US" sz="2800" b="1" dirty="0" smtClean="0">
                <a:solidFill>
                  <a:srgbClr val="FFFF00"/>
                </a:solidFill>
              </a:rPr>
              <a:t>高温の物質は光をだす。</a:t>
            </a:r>
            <a:endParaRPr lang="en-US" altLang="ja-JP" sz="2800" b="1" dirty="0" smtClean="0">
              <a:solidFill>
                <a:srgbClr val="FFFF00"/>
              </a:solidFill>
            </a:endParaRPr>
          </a:p>
          <a:p>
            <a:r>
              <a:rPr lang="ja-JP" altLang="en-US" sz="2800" b="1" dirty="0" smtClean="0">
                <a:solidFill>
                  <a:srgbClr val="FFFF00"/>
                </a:solidFill>
              </a:rPr>
              <a:t>その光の色（エネルギー分布）から温度が分かる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162800" cy="422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8" r="36188" b="60616"/>
          <a:stretch>
            <a:fillRect/>
          </a:stretch>
        </p:blipFill>
        <p:spPr bwMode="auto">
          <a:xfrm>
            <a:off x="5257800" y="5410200"/>
            <a:ext cx="76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70" r="19066" b="60616"/>
          <a:stretch>
            <a:fillRect/>
          </a:stretch>
        </p:blipFill>
        <p:spPr bwMode="auto">
          <a:xfrm>
            <a:off x="3429000" y="5410200"/>
            <a:ext cx="76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67316" b="60616"/>
          <a:stretch>
            <a:fillRect/>
          </a:stretch>
        </p:blipFill>
        <p:spPr bwMode="auto">
          <a:xfrm>
            <a:off x="7086600" y="5410200"/>
            <a:ext cx="7620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4" r="1945" b="60616"/>
          <a:stretch>
            <a:fillRect/>
          </a:stretch>
        </p:blipFill>
        <p:spPr bwMode="auto">
          <a:xfrm>
            <a:off x="1524000" y="5486400"/>
            <a:ext cx="8382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277280" y="103124"/>
            <a:ext cx="82846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ja-JP" altLang="en-US" sz="4000" u="sng" dirty="0" smtClean="0">
                <a:solidFill>
                  <a:srgbClr val="FFFF00"/>
                </a:solidFill>
                <a:ea typeface="ＭＳ Ｐゴシック" pitchFamily="34" charset="-128"/>
              </a:rPr>
              <a:t>色から温度を知る：星の色と表面温度</a:t>
            </a:r>
            <a:endParaRPr lang="en-US" altLang="ja-JP" sz="4000" u="sng" dirty="0">
              <a:solidFill>
                <a:srgbClr val="FFFF00"/>
              </a:solidFill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174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Rectangle 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916" r:id="rId4" imgW="0" imgH="0" progId="">
                  <p:embed/>
                </p:oleObj>
              </mc:Choice>
              <mc:Fallback>
                <p:oleObj r:id="rId4" imgW="0" imgH="0" progId="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2" name="Group 10"/>
          <p:cNvGrpSpPr>
            <a:grpSpLocks/>
          </p:cNvGrpSpPr>
          <p:nvPr/>
        </p:nvGrpSpPr>
        <p:grpSpPr bwMode="auto">
          <a:xfrm>
            <a:off x="0" y="0"/>
            <a:ext cx="9296400" cy="6872288"/>
            <a:chOff x="133" y="77"/>
            <a:chExt cx="3276" cy="2763"/>
          </a:xfrm>
        </p:grpSpPr>
        <p:sp>
          <p:nvSpPr>
            <p:cNvPr id="2075" name="Text Box 11"/>
            <p:cNvSpPr txBox="1">
              <a:spLocks noChangeArrowheads="1"/>
            </p:cNvSpPr>
            <p:nvPr/>
          </p:nvSpPr>
          <p:spPr bwMode="auto">
            <a:xfrm>
              <a:off x="369" y="531"/>
              <a:ext cx="3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600" b="1">
                  <a:solidFill>
                    <a:schemeClr val="bg1"/>
                  </a:solidFill>
                </a:rPr>
                <a:t>time</a:t>
              </a:r>
            </a:p>
          </p:txBody>
        </p:sp>
        <p:sp>
          <p:nvSpPr>
            <p:cNvPr id="2076" name="Rectangle 12"/>
            <p:cNvSpPr>
              <a:spLocks noChangeArrowheads="1"/>
            </p:cNvSpPr>
            <p:nvPr/>
          </p:nvSpPr>
          <p:spPr bwMode="auto">
            <a:xfrm>
              <a:off x="133" y="77"/>
              <a:ext cx="3276" cy="2757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aphicFrame>
          <p:nvGraphicFramePr>
            <p:cNvPr id="2051" name="Object 3"/>
            <p:cNvGraphicFramePr>
              <a:graphicFrameLocks noChangeAspect="1"/>
            </p:cNvGraphicFramePr>
            <p:nvPr/>
          </p:nvGraphicFramePr>
          <p:xfrm>
            <a:off x="643" y="684"/>
            <a:ext cx="2200" cy="21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0917" name="Image" r:id="rId5" imgW="2471760" imgH="1911240" progId="">
                    <p:embed/>
                  </p:oleObj>
                </mc:Choice>
                <mc:Fallback>
                  <p:oleObj name="Image" r:id="rId5" imgW="2471760" imgH="191124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15788"/>
                        <a:stretch>
                          <a:fillRect/>
                        </a:stretch>
                      </p:blipFill>
                      <p:spPr bwMode="auto">
                        <a:xfrm>
                          <a:off x="643" y="684"/>
                          <a:ext cx="2200" cy="21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6350">
                              <a:solidFill>
                                <a:srgbClr val="0000FF"/>
                              </a:solidFill>
                              <a:miter lim="800000"/>
                              <a:headEnd type="none" w="sm" len="sm"/>
                              <a:tailEnd type="none" w="sm" len="sm"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077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1"/>
            <a:stretch>
              <a:fillRect/>
            </a:stretch>
          </p:blipFill>
          <p:spPr bwMode="auto">
            <a:xfrm>
              <a:off x="348" y="1976"/>
              <a:ext cx="158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78" name="Text Box 15"/>
            <p:cNvSpPr txBox="1">
              <a:spLocks noChangeArrowheads="1"/>
            </p:cNvSpPr>
            <p:nvPr/>
          </p:nvSpPr>
          <p:spPr bwMode="auto">
            <a:xfrm>
              <a:off x="1898" y="1976"/>
              <a:ext cx="1216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rgbClr val="00FF00"/>
                  </a:solidFill>
                </a:rPr>
                <a:t>hard parton scattering</a:t>
              </a:r>
            </a:p>
          </p:txBody>
        </p:sp>
        <p:pic>
          <p:nvPicPr>
            <p:cNvPr id="2079" name="Picture 1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515"/>
            <a:stretch>
              <a:fillRect/>
            </a:stretch>
          </p:blipFill>
          <p:spPr bwMode="auto">
            <a:xfrm>
              <a:off x="378" y="2356"/>
              <a:ext cx="104" cy="2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0" name="Text Box 17"/>
            <p:cNvSpPr txBox="1">
              <a:spLocks noChangeArrowheads="1"/>
            </p:cNvSpPr>
            <p:nvPr/>
          </p:nvSpPr>
          <p:spPr bwMode="auto">
            <a:xfrm>
              <a:off x="2040" y="2589"/>
              <a:ext cx="21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rgbClr val="FFFF00"/>
                  </a:solidFill>
                </a:rPr>
                <a:t>Au</a:t>
              </a:r>
            </a:p>
          </p:txBody>
        </p:sp>
        <p:sp>
          <p:nvSpPr>
            <p:cNvPr id="2081" name="Text Box 18"/>
            <p:cNvSpPr txBox="1">
              <a:spLocks noChangeArrowheads="1"/>
            </p:cNvSpPr>
            <p:nvPr/>
          </p:nvSpPr>
          <p:spPr bwMode="auto">
            <a:xfrm>
              <a:off x="1288" y="2558"/>
              <a:ext cx="287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rgbClr val="FFFF00"/>
                  </a:solidFill>
                </a:rPr>
                <a:t>Au</a:t>
              </a:r>
            </a:p>
          </p:txBody>
        </p:sp>
        <p:grpSp>
          <p:nvGrpSpPr>
            <p:cNvPr id="2082" name="Group 19"/>
            <p:cNvGrpSpPr>
              <a:grpSpLocks/>
            </p:cNvGrpSpPr>
            <p:nvPr/>
          </p:nvGrpSpPr>
          <p:grpSpPr bwMode="auto">
            <a:xfrm>
              <a:off x="307" y="1111"/>
              <a:ext cx="2896" cy="531"/>
              <a:chOff x="547" y="1447"/>
              <a:chExt cx="5527" cy="837"/>
            </a:xfrm>
          </p:grpSpPr>
          <p:pic>
            <p:nvPicPr>
              <p:cNvPr id="2107" name="Picture 20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827"/>
              <a:stretch>
                <a:fillRect/>
              </a:stretch>
            </p:blipFill>
            <p:spPr bwMode="auto">
              <a:xfrm>
                <a:off x="547" y="1549"/>
                <a:ext cx="488" cy="7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08" name="Text Box 21"/>
              <p:cNvSpPr txBox="1">
                <a:spLocks noChangeArrowheads="1"/>
              </p:cNvSpPr>
              <p:nvPr/>
            </p:nvSpPr>
            <p:spPr bwMode="auto">
              <a:xfrm>
                <a:off x="4777" y="1447"/>
                <a:ext cx="1297" cy="29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altLang="ja-JP" sz="2400" b="1">
                    <a:solidFill>
                      <a:srgbClr val="CC0000"/>
                    </a:solidFill>
                  </a:rPr>
                  <a:t>Hadron Gas</a:t>
                </a:r>
                <a:endParaRPr lang="en-US" altLang="ja-JP" sz="2400">
                  <a:solidFill>
                    <a:srgbClr val="CC0000"/>
                  </a:solidFill>
                  <a:latin typeface="Times New Roman" charset="0"/>
                </a:endParaRPr>
              </a:p>
            </p:txBody>
          </p:sp>
        </p:grpSp>
        <p:pic>
          <p:nvPicPr>
            <p:cNvPr id="2083" name="Picture 2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47"/>
            <a:stretch>
              <a:fillRect/>
            </a:stretch>
          </p:blipFill>
          <p:spPr bwMode="auto">
            <a:xfrm>
              <a:off x="136" y="670"/>
              <a:ext cx="479" cy="5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4" name="Text Box 23"/>
            <p:cNvSpPr txBox="1">
              <a:spLocks noChangeArrowheads="1"/>
            </p:cNvSpPr>
            <p:nvPr/>
          </p:nvSpPr>
          <p:spPr bwMode="auto">
            <a:xfrm>
              <a:off x="2749" y="475"/>
              <a:ext cx="607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chemeClr val="accent1"/>
                  </a:solidFill>
                </a:rPr>
                <a:t>freeze-out</a:t>
              </a:r>
              <a:endParaRPr lang="en-US" altLang="ja-JP" sz="2400">
                <a:solidFill>
                  <a:schemeClr val="accent1"/>
                </a:solidFill>
                <a:latin typeface="Times New Roman" charset="0"/>
              </a:endParaRPr>
            </a:p>
          </p:txBody>
        </p:sp>
        <p:pic>
          <p:nvPicPr>
            <p:cNvPr id="2085" name="Picture 2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15" r="54047" b="18518"/>
            <a:stretch>
              <a:fillRect/>
            </a:stretch>
          </p:blipFill>
          <p:spPr bwMode="auto">
            <a:xfrm>
              <a:off x="348" y="1635"/>
              <a:ext cx="145" cy="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86" name="Text Box 25"/>
            <p:cNvSpPr txBox="1">
              <a:spLocks noChangeArrowheads="1"/>
            </p:cNvSpPr>
            <p:nvPr/>
          </p:nvSpPr>
          <p:spPr bwMode="auto">
            <a:xfrm>
              <a:off x="2147" y="1639"/>
              <a:ext cx="120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rgbClr val="FFFF00"/>
                  </a:solidFill>
                </a:rPr>
                <a:t>quark-gluon plasma</a:t>
              </a:r>
            </a:p>
          </p:txBody>
        </p:sp>
        <p:sp>
          <p:nvSpPr>
            <p:cNvPr id="2087" name="Line 26"/>
            <p:cNvSpPr>
              <a:spLocks noChangeShapeType="1"/>
            </p:cNvSpPr>
            <p:nvPr/>
          </p:nvSpPr>
          <p:spPr bwMode="auto">
            <a:xfrm>
              <a:off x="697" y="2221"/>
              <a:ext cx="2109" cy="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88" name="Line 27"/>
            <p:cNvSpPr>
              <a:spLocks noChangeShapeType="1"/>
            </p:cNvSpPr>
            <p:nvPr/>
          </p:nvSpPr>
          <p:spPr bwMode="auto">
            <a:xfrm flipV="1">
              <a:off x="724" y="598"/>
              <a:ext cx="0" cy="165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89" name="Text Box 28"/>
            <p:cNvSpPr txBox="1">
              <a:spLocks noChangeArrowheads="1"/>
            </p:cNvSpPr>
            <p:nvPr/>
          </p:nvSpPr>
          <p:spPr bwMode="auto">
            <a:xfrm>
              <a:off x="2391" y="2242"/>
              <a:ext cx="379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chemeClr val="bg1"/>
                  </a:solidFill>
                </a:rPr>
                <a:t>Space</a:t>
              </a:r>
            </a:p>
          </p:txBody>
        </p:sp>
        <p:sp>
          <p:nvSpPr>
            <p:cNvPr id="2090" name="Text Box 29"/>
            <p:cNvSpPr txBox="1">
              <a:spLocks noChangeArrowheads="1"/>
            </p:cNvSpPr>
            <p:nvPr/>
          </p:nvSpPr>
          <p:spPr bwMode="auto">
            <a:xfrm>
              <a:off x="428" y="445"/>
              <a:ext cx="310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945" tIns="41473" rIns="82945" bIns="41473">
              <a:spAutoFit/>
            </a:bodyPr>
            <a:lstStyle>
              <a:lvl1pPr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defTabSz="828675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defTabSz="828675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chemeClr val="bg1"/>
                  </a:solidFill>
                </a:rPr>
                <a:t>Time</a:t>
              </a:r>
            </a:p>
          </p:txBody>
        </p:sp>
        <p:sp>
          <p:nvSpPr>
            <p:cNvPr id="2091" name="Text Box 30"/>
            <p:cNvSpPr txBox="1">
              <a:spLocks noChangeArrowheads="1"/>
            </p:cNvSpPr>
            <p:nvPr/>
          </p:nvSpPr>
          <p:spPr bwMode="auto">
            <a:xfrm rot="3157553">
              <a:off x="772" y="1335"/>
              <a:ext cx="654" cy="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000" b="1">
                  <a:solidFill>
                    <a:srgbClr val="1DEBFF"/>
                  </a:solidFill>
                </a:rPr>
                <a:t>expansion</a:t>
              </a:r>
              <a:endParaRPr lang="en-US" altLang="ja-JP" sz="2000">
                <a:solidFill>
                  <a:srgbClr val="1DEBFF"/>
                </a:solidFill>
              </a:endParaRPr>
            </a:p>
          </p:txBody>
        </p:sp>
        <p:sp>
          <p:nvSpPr>
            <p:cNvPr id="2092" name="Line 31"/>
            <p:cNvSpPr>
              <a:spLocks noChangeShapeType="1"/>
            </p:cNvSpPr>
            <p:nvPr/>
          </p:nvSpPr>
          <p:spPr bwMode="auto">
            <a:xfrm flipH="1" flipV="1">
              <a:off x="804" y="952"/>
              <a:ext cx="110" cy="169"/>
            </a:xfrm>
            <a:prstGeom prst="line">
              <a:avLst/>
            </a:prstGeom>
            <a:noFill/>
            <a:ln w="31750">
              <a:solidFill>
                <a:srgbClr val="1DEBFF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093" name="Line 32"/>
            <p:cNvSpPr>
              <a:spLocks noChangeShapeType="1"/>
            </p:cNvSpPr>
            <p:nvPr/>
          </p:nvSpPr>
          <p:spPr bwMode="auto">
            <a:xfrm flipH="1" flipV="1">
              <a:off x="1244" y="1628"/>
              <a:ext cx="110" cy="169"/>
            </a:xfrm>
            <a:prstGeom prst="line">
              <a:avLst/>
            </a:prstGeom>
            <a:noFill/>
            <a:ln w="31750">
              <a:solidFill>
                <a:srgbClr val="1DEBFF"/>
              </a:solidFill>
              <a:round/>
              <a:headEnd/>
              <a:tailEnd type="triangle" w="lg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sp>
          <p:nvSpPr>
            <p:cNvPr id="2094" name="Line 35"/>
            <p:cNvSpPr>
              <a:spLocks noChangeShapeType="1"/>
            </p:cNvSpPr>
            <p:nvPr/>
          </p:nvSpPr>
          <p:spPr bwMode="auto">
            <a:xfrm flipH="1" flipV="1">
              <a:off x="1503" y="628"/>
              <a:ext cx="80" cy="429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5" name="Line 36"/>
            <p:cNvSpPr>
              <a:spLocks noChangeShapeType="1"/>
            </p:cNvSpPr>
            <p:nvPr/>
          </p:nvSpPr>
          <p:spPr bwMode="auto">
            <a:xfrm flipH="1" flipV="1">
              <a:off x="1288" y="628"/>
              <a:ext cx="80" cy="307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096" name="Text Box 41"/>
            <p:cNvSpPr txBox="1">
              <a:spLocks noChangeArrowheads="1"/>
            </p:cNvSpPr>
            <p:nvPr/>
          </p:nvSpPr>
          <p:spPr bwMode="auto">
            <a:xfrm>
              <a:off x="1744" y="357"/>
              <a:ext cx="141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800" b="1">
                  <a:solidFill>
                    <a:srgbClr val="FFFF00"/>
                  </a:solidFill>
                  <a:latin typeface="Symbol" charset="2"/>
                </a:rPr>
                <a:t>g</a:t>
              </a:r>
            </a:p>
          </p:txBody>
        </p:sp>
        <p:sp>
          <p:nvSpPr>
            <p:cNvPr id="2097" name="Text Box 44"/>
            <p:cNvSpPr txBox="1">
              <a:spLocks noChangeArrowheads="1"/>
            </p:cNvSpPr>
            <p:nvPr/>
          </p:nvSpPr>
          <p:spPr bwMode="auto">
            <a:xfrm>
              <a:off x="885" y="353"/>
              <a:ext cx="117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800" b="1">
                  <a:solidFill>
                    <a:srgbClr val="24FC29"/>
                  </a:solidFill>
                  <a:latin typeface="Symbol" charset="2"/>
                </a:rPr>
                <a:t>g</a:t>
              </a:r>
            </a:p>
          </p:txBody>
        </p:sp>
        <p:sp>
          <p:nvSpPr>
            <p:cNvPr id="2098" name="Text Box 49"/>
            <p:cNvSpPr txBox="1">
              <a:spLocks noChangeArrowheads="1"/>
            </p:cNvSpPr>
            <p:nvPr/>
          </p:nvSpPr>
          <p:spPr bwMode="auto">
            <a:xfrm>
              <a:off x="1209" y="443"/>
              <a:ext cx="133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1000" b="1">
                  <a:solidFill>
                    <a:schemeClr val="bg1"/>
                  </a:solidFill>
                  <a:latin typeface="Symbol" charset="2"/>
                </a:rPr>
                <a:t> </a:t>
              </a:r>
              <a:r>
                <a:rPr lang="en-US" altLang="ja-JP" sz="2400" b="1">
                  <a:solidFill>
                    <a:srgbClr val="00B050"/>
                  </a:solidFill>
                  <a:latin typeface="Symbol" charset="2"/>
                </a:rPr>
                <a:t>f</a:t>
              </a:r>
            </a:p>
          </p:txBody>
        </p:sp>
        <p:sp>
          <p:nvSpPr>
            <p:cNvPr id="2099" name="Line 50"/>
            <p:cNvSpPr>
              <a:spLocks noChangeShapeType="1"/>
            </p:cNvSpPr>
            <p:nvPr/>
          </p:nvSpPr>
          <p:spPr bwMode="auto">
            <a:xfrm flipV="1">
              <a:off x="1664" y="628"/>
              <a:ext cx="0" cy="399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00" name="Line 52"/>
            <p:cNvSpPr>
              <a:spLocks noChangeShapeType="1"/>
            </p:cNvSpPr>
            <p:nvPr/>
          </p:nvSpPr>
          <p:spPr bwMode="auto">
            <a:xfrm flipV="1">
              <a:off x="1986" y="628"/>
              <a:ext cx="54" cy="399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01" name="Line 53"/>
            <p:cNvSpPr>
              <a:spLocks noChangeShapeType="1"/>
            </p:cNvSpPr>
            <p:nvPr/>
          </p:nvSpPr>
          <p:spPr bwMode="auto">
            <a:xfrm flipV="1">
              <a:off x="2442" y="619"/>
              <a:ext cx="134" cy="316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02" name="Line 54"/>
            <p:cNvSpPr>
              <a:spLocks noChangeShapeType="1"/>
            </p:cNvSpPr>
            <p:nvPr/>
          </p:nvSpPr>
          <p:spPr bwMode="auto">
            <a:xfrm flipH="1" flipV="1">
              <a:off x="1180" y="598"/>
              <a:ext cx="81" cy="245"/>
            </a:xfrm>
            <a:prstGeom prst="line">
              <a:avLst/>
            </a:prstGeom>
            <a:noFill/>
            <a:ln w="25400">
              <a:solidFill>
                <a:srgbClr val="00CC99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03" name="Text Box 55"/>
            <p:cNvSpPr txBox="1">
              <a:spLocks noChangeArrowheads="1"/>
            </p:cNvSpPr>
            <p:nvPr/>
          </p:nvSpPr>
          <p:spPr bwMode="auto">
            <a:xfrm>
              <a:off x="1422" y="445"/>
              <a:ext cx="131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chemeClr val="accent1"/>
                  </a:solidFill>
                </a:rPr>
                <a:t>p</a:t>
              </a:r>
            </a:p>
          </p:txBody>
        </p:sp>
        <p:sp>
          <p:nvSpPr>
            <p:cNvPr id="2104" name="Text Box 56"/>
            <p:cNvSpPr txBox="1">
              <a:spLocks noChangeArrowheads="1"/>
            </p:cNvSpPr>
            <p:nvPr/>
          </p:nvSpPr>
          <p:spPr bwMode="auto">
            <a:xfrm>
              <a:off x="1583" y="445"/>
              <a:ext cx="144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rgbClr val="00CC99"/>
                  </a:solidFill>
                </a:rPr>
                <a:t>K</a:t>
              </a:r>
            </a:p>
          </p:txBody>
        </p:sp>
        <p:sp>
          <p:nvSpPr>
            <p:cNvPr id="2105" name="Text Box 57"/>
            <p:cNvSpPr txBox="1">
              <a:spLocks noChangeArrowheads="1"/>
            </p:cNvSpPr>
            <p:nvPr/>
          </p:nvSpPr>
          <p:spPr bwMode="auto">
            <a:xfrm>
              <a:off x="1971" y="442"/>
              <a:ext cx="12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chemeClr val="accent1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2106" name="Text Box 59"/>
            <p:cNvSpPr txBox="1">
              <a:spLocks noChangeArrowheads="1"/>
            </p:cNvSpPr>
            <p:nvPr/>
          </p:nvSpPr>
          <p:spPr bwMode="auto">
            <a:xfrm>
              <a:off x="1073" y="418"/>
              <a:ext cx="122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altLang="ja-JP" sz="2400" b="1">
                  <a:solidFill>
                    <a:schemeClr val="accent1"/>
                  </a:solidFill>
                  <a:latin typeface="Symbol" charset="2"/>
                </a:rPr>
                <a:t>p</a:t>
              </a:r>
            </a:p>
          </p:txBody>
        </p:sp>
      </p:grpSp>
      <p:sp>
        <p:nvSpPr>
          <p:cNvPr id="2053" name="Text Placeholder 57"/>
          <p:cNvSpPr>
            <a:spLocks noGrp="1"/>
          </p:cNvSpPr>
          <p:nvPr>
            <p:ph type="body" sz="half" idx="1"/>
          </p:nvPr>
        </p:nvSpPr>
        <p:spPr>
          <a:xfrm>
            <a:off x="7010400" y="6477000"/>
            <a:ext cx="1524000" cy="228600"/>
          </a:xfrm>
        </p:spPr>
        <p:txBody>
          <a:bodyPr>
            <a:normAutofit fontScale="92500" lnSpcReduction="10000"/>
          </a:bodyPr>
          <a:lstStyle/>
          <a:p>
            <a:endParaRPr lang="en-US" sz="1100" smtClean="0"/>
          </a:p>
        </p:txBody>
      </p:sp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光子で初期状態をプローブする</a:t>
            </a:r>
            <a:endParaRPr lang="en-US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055" name="Text Box 59"/>
          <p:cNvSpPr txBox="1">
            <a:spLocks noChangeArrowheads="1"/>
          </p:cNvSpPr>
          <p:nvPr/>
        </p:nvSpPr>
        <p:spPr bwMode="auto">
          <a:xfrm>
            <a:off x="6858000" y="914400"/>
            <a:ext cx="34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chemeClr val="accent1"/>
                </a:solidFill>
                <a:latin typeface="Symbol" charset="2"/>
              </a:rPr>
              <a:t>p</a:t>
            </a:r>
          </a:p>
        </p:txBody>
      </p:sp>
      <p:sp>
        <p:nvSpPr>
          <p:cNvPr id="2056" name="Text Box 59"/>
          <p:cNvSpPr txBox="1">
            <a:spLocks noChangeArrowheads="1"/>
          </p:cNvSpPr>
          <p:nvPr/>
        </p:nvSpPr>
        <p:spPr bwMode="auto">
          <a:xfrm>
            <a:off x="2667000" y="847725"/>
            <a:ext cx="3460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chemeClr val="accent1"/>
                </a:solidFill>
                <a:latin typeface="Symbol" charset="2"/>
              </a:rPr>
              <a:t>p</a:t>
            </a:r>
          </a:p>
        </p:txBody>
      </p:sp>
      <p:sp>
        <p:nvSpPr>
          <p:cNvPr id="2057" name="Text Box 56"/>
          <p:cNvSpPr txBox="1">
            <a:spLocks noChangeArrowheads="1"/>
          </p:cNvSpPr>
          <p:nvPr/>
        </p:nvSpPr>
        <p:spPr bwMode="auto">
          <a:xfrm>
            <a:off x="6019800" y="985838"/>
            <a:ext cx="407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altLang="ja-JP" sz="2400" b="1">
                <a:solidFill>
                  <a:srgbClr val="00CC99"/>
                </a:solidFill>
              </a:rPr>
              <a:t>K</a:t>
            </a:r>
          </a:p>
        </p:txBody>
      </p:sp>
      <p:sp>
        <p:nvSpPr>
          <p:cNvPr id="2058" name="Line 50"/>
          <p:cNvSpPr>
            <a:spLocks noChangeShapeType="1"/>
          </p:cNvSpPr>
          <p:nvPr/>
        </p:nvSpPr>
        <p:spPr bwMode="auto">
          <a:xfrm flipV="1">
            <a:off x="5791200" y="1371600"/>
            <a:ext cx="434975" cy="914400"/>
          </a:xfrm>
          <a:prstGeom prst="line">
            <a:avLst/>
          </a:prstGeom>
          <a:noFill/>
          <a:ln w="25400">
            <a:solidFill>
              <a:srgbClr val="00CC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grpSp>
        <p:nvGrpSpPr>
          <p:cNvPr id="2059" name="Group 90"/>
          <p:cNvGrpSpPr>
            <a:grpSpLocks/>
          </p:cNvGrpSpPr>
          <p:nvPr/>
        </p:nvGrpSpPr>
        <p:grpSpPr bwMode="auto">
          <a:xfrm>
            <a:off x="2522538" y="1279525"/>
            <a:ext cx="2130425" cy="3822700"/>
            <a:chOff x="2523156" y="1278805"/>
            <a:chExt cx="2129572" cy="3823977"/>
          </a:xfrm>
        </p:grpSpPr>
        <p:sp>
          <p:nvSpPr>
            <p:cNvPr id="2068" name="Freeform 36"/>
            <p:cNvSpPr>
              <a:spLocks/>
            </p:cNvSpPr>
            <p:nvPr/>
          </p:nvSpPr>
          <p:spPr bwMode="auto">
            <a:xfrm rot="3658736">
              <a:off x="3282382" y="3015622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9" name="Freeform 36"/>
            <p:cNvSpPr>
              <a:spLocks/>
            </p:cNvSpPr>
            <p:nvPr/>
          </p:nvSpPr>
          <p:spPr bwMode="auto">
            <a:xfrm rot="3658736">
              <a:off x="2984633" y="2478936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0" name="Freeform 36"/>
            <p:cNvSpPr>
              <a:spLocks/>
            </p:cNvSpPr>
            <p:nvPr/>
          </p:nvSpPr>
          <p:spPr bwMode="auto">
            <a:xfrm rot="3658736">
              <a:off x="3580130" y="3552308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1" name="Freeform 36"/>
            <p:cNvSpPr>
              <a:spLocks/>
            </p:cNvSpPr>
            <p:nvPr/>
          </p:nvSpPr>
          <p:spPr bwMode="auto">
            <a:xfrm rot="3658736">
              <a:off x="3877878" y="4088994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2" name="Freeform 36"/>
            <p:cNvSpPr>
              <a:spLocks/>
            </p:cNvSpPr>
            <p:nvPr/>
          </p:nvSpPr>
          <p:spPr bwMode="auto">
            <a:xfrm rot="3658736">
              <a:off x="4175626" y="4625681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3" name="Freeform 36"/>
            <p:cNvSpPr>
              <a:spLocks/>
            </p:cNvSpPr>
            <p:nvPr/>
          </p:nvSpPr>
          <p:spPr bwMode="auto">
            <a:xfrm rot="3658736">
              <a:off x="2680159" y="1948851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74" name="Freeform 36"/>
            <p:cNvSpPr>
              <a:spLocks/>
            </p:cNvSpPr>
            <p:nvPr/>
          </p:nvSpPr>
          <p:spPr bwMode="auto">
            <a:xfrm rot="3658736">
              <a:off x="2386510" y="1415451"/>
              <a:ext cx="613747" cy="340456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24FC2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2060" name="Group 64"/>
          <p:cNvGrpSpPr>
            <a:grpSpLocks/>
          </p:cNvGrpSpPr>
          <p:nvPr/>
        </p:nvGrpSpPr>
        <p:grpSpPr bwMode="auto">
          <a:xfrm rot="5616525">
            <a:off x="3304382" y="2515394"/>
            <a:ext cx="3068637" cy="339725"/>
            <a:chOff x="1295400" y="4572000"/>
            <a:chExt cx="4953000" cy="228600"/>
          </a:xfrm>
        </p:grpSpPr>
        <p:sp>
          <p:nvSpPr>
            <p:cNvPr id="2063" name="Freeform 36"/>
            <p:cNvSpPr>
              <a:spLocks/>
            </p:cNvSpPr>
            <p:nvPr/>
          </p:nvSpPr>
          <p:spPr bwMode="auto">
            <a:xfrm>
              <a:off x="22860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4" name="Freeform 36"/>
            <p:cNvSpPr>
              <a:spLocks/>
            </p:cNvSpPr>
            <p:nvPr/>
          </p:nvSpPr>
          <p:spPr bwMode="auto">
            <a:xfrm>
              <a:off x="12954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5" name="Freeform 36"/>
            <p:cNvSpPr>
              <a:spLocks/>
            </p:cNvSpPr>
            <p:nvPr/>
          </p:nvSpPr>
          <p:spPr bwMode="auto">
            <a:xfrm>
              <a:off x="32766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6" name="Freeform 36"/>
            <p:cNvSpPr>
              <a:spLocks/>
            </p:cNvSpPr>
            <p:nvPr/>
          </p:nvSpPr>
          <p:spPr bwMode="auto">
            <a:xfrm>
              <a:off x="42672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067" name="Freeform 36"/>
            <p:cNvSpPr>
              <a:spLocks/>
            </p:cNvSpPr>
            <p:nvPr/>
          </p:nvSpPr>
          <p:spPr bwMode="auto">
            <a:xfrm>
              <a:off x="5257800" y="4572000"/>
              <a:ext cx="990600" cy="228600"/>
            </a:xfrm>
            <a:custGeom>
              <a:avLst/>
              <a:gdLst>
                <a:gd name="T0" fmla="*/ 0 w 616"/>
                <a:gd name="T1" fmla="*/ 0 h 170"/>
                <a:gd name="T2" fmla="*/ 2147483647 w 616"/>
                <a:gd name="T3" fmla="*/ 0 h 170"/>
                <a:gd name="T4" fmla="*/ 2147483647 w 616"/>
                <a:gd name="T5" fmla="*/ 0 h 170"/>
                <a:gd name="T6" fmla="*/ 2147483647 w 616"/>
                <a:gd name="T7" fmla="*/ 0 h 170"/>
                <a:gd name="T8" fmla="*/ 2147483647 w 616"/>
                <a:gd name="T9" fmla="*/ 0 h 170"/>
                <a:gd name="T10" fmla="*/ 2147483647 w 616"/>
                <a:gd name="T11" fmla="*/ 0 h 170"/>
                <a:gd name="T12" fmla="*/ 2147483647 w 616"/>
                <a:gd name="T13" fmla="*/ 0 h 170"/>
                <a:gd name="T14" fmla="*/ 2147483647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31750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381000" y="4572000"/>
            <a:ext cx="40386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sz="2400" dirty="0" smtClean="0">
                <a:solidFill>
                  <a:srgbClr val="FFFF00"/>
                </a:solidFill>
              </a:rPr>
              <a:t>光子は、終状態相互作用の影響をうけない。ＱＧＰ内部で発生す</a:t>
            </a:r>
            <a:r>
              <a:rPr lang="ja-JP" altLang="en-US" sz="2400" dirty="0">
                <a:solidFill>
                  <a:srgbClr val="FFFF00"/>
                </a:solidFill>
              </a:rPr>
              <a:t>る</a:t>
            </a:r>
            <a:r>
              <a:rPr lang="ja-JP" altLang="en-US" sz="2400" dirty="0" smtClean="0">
                <a:solidFill>
                  <a:srgbClr val="FFFF00"/>
                </a:solidFill>
              </a:rPr>
              <a:t>熱光子の測定によって、ＱＧＰの状態を直接プローブできる。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2062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38855-383A-46F4-9AD0-C27FB9C37EDF}" type="slidenum">
              <a:rPr lang="en-US" altLang="ja-JP" smtClean="0">
                <a:latin typeface="Times New Roman" charset="0"/>
              </a:rPr>
              <a:pPr>
                <a:defRPr/>
              </a:pPr>
              <a:t>29</a:t>
            </a:fld>
            <a:endParaRPr lang="en-US" altLang="ja-JP" smtClean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99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47700"/>
          </a:xfrm>
        </p:spPr>
        <p:txBody>
          <a:bodyPr>
            <a:normAutofit/>
          </a:bodyPr>
          <a:lstStyle/>
          <a:p>
            <a:r>
              <a:rPr lang="ja-JP" altLang="en-US" sz="3600" dirty="0" smtClean="0"/>
              <a:t>宇宙初期の超高温状態を再現する</a:t>
            </a:r>
            <a:endParaRPr lang="ja-JP" altLang="en-US" sz="3600" dirty="0"/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228600" y="609600"/>
            <a:ext cx="8686800" cy="2369880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ja-JP" altLang="en-US" sz="2400" dirty="0" smtClean="0">
                <a:latin typeface="Times New Roman" pitchFamily="18" charset="0"/>
              </a:rPr>
              <a:t>ビッグバン直後</a:t>
            </a:r>
            <a:r>
              <a:rPr lang="en-US" altLang="ja-JP" sz="2400" dirty="0" smtClean="0">
                <a:latin typeface="Times New Roman" pitchFamily="18" charset="0"/>
              </a:rPr>
              <a:t>10</a:t>
            </a:r>
            <a:r>
              <a:rPr lang="ja-JP" altLang="en-US" sz="2400" dirty="0" smtClean="0">
                <a:latin typeface="Times New Roman" pitchFamily="18" charset="0"/>
              </a:rPr>
              <a:t>万分の</a:t>
            </a:r>
            <a:r>
              <a:rPr lang="en-US" altLang="ja-JP" sz="2400" dirty="0" smtClean="0">
                <a:latin typeface="Times New Roman" pitchFamily="18" charset="0"/>
              </a:rPr>
              <a:t>1</a:t>
            </a:r>
            <a:r>
              <a:rPr lang="ja-JP" altLang="en-US" sz="2400" dirty="0" smtClean="0">
                <a:latin typeface="Times New Roman" pitchFamily="18" charset="0"/>
              </a:rPr>
              <a:t>秒くらいまでの初期宇宙はクォークとグルーオンからなる超高温のスープだった</a:t>
            </a:r>
          </a:p>
          <a:p>
            <a:pPr eaLnBrk="0" hangingPunct="0"/>
            <a:endParaRPr kumimoji="0" lang="en-US" altLang="ja-JP" sz="2000" dirty="0" smtClean="0">
              <a:latin typeface="Times New Roman" pitchFamily="18" charset="0"/>
            </a:endParaRPr>
          </a:p>
          <a:p>
            <a:pPr eaLnBrk="0" hangingPunct="0"/>
            <a:r>
              <a:rPr kumimoji="0" lang="en-US" altLang="ja-JP" sz="2000" dirty="0" smtClean="0">
                <a:latin typeface="Times New Roman" pitchFamily="18" charset="0"/>
              </a:rPr>
              <a:t>RHIC</a:t>
            </a:r>
            <a:r>
              <a:rPr kumimoji="0" lang="ja-JP" altLang="en-US" sz="2000" dirty="0" smtClean="0">
                <a:latin typeface="Times New Roman" pitchFamily="18" charset="0"/>
              </a:rPr>
              <a:t>で重い原子核同士を超高エネルギーで衝突させることで、宇宙初期</a:t>
            </a:r>
            <a:r>
              <a:rPr lang="ja-JP" altLang="en-US" sz="2000" dirty="0" smtClean="0">
                <a:latin typeface="Times New Roman" pitchFamily="18" charset="0"/>
              </a:rPr>
              <a:t>と同じ温度２兆度以上の</a:t>
            </a:r>
            <a:r>
              <a:rPr kumimoji="0" lang="ja-JP" altLang="en-US" sz="2000" dirty="0" smtClean="0">
                <a:latin typeface="Times New Roman" pitchFamily="18" charset="0"/>
              </a:rPr>
              <a:t>超</a:t>
            </a:r>
            <a:r>
              <a:rPr kumimoji="0" lang="ja-JP" altLang="en-US" sz="2000" dirty="0">
                <a:latin typeface="Times New Roman" pitchFamily="18" charset="0"/>
              </a:rPr>
              <a:t>高</a:t>
            </a:r>
            <a:r>
              <a:rPr kumimoji="0" lang="ja-JP" altLang="en-US" sz="2000" dirty="0" smtClean="0">
                <a:latin typeface="Times New Roman" pitchFamily="18" charset="0"/>
              </a:rPr>
              <a:t>温</a:t>
            </a:r>
            <a:r>
              <a:rPr lang="ja-JP" altLang="en-US" sz="2000" dirty="0" smtClean="0">
                <a:latin typeface="Times New Roman" pitchFamily="18" charset="0"/>
              </a:rPr>
              <a:t>状態をつくり、クォーク・グルーオンスープを再現する</a:t>
            </a:r>
            <a:endParaRPr lang="en-US" altLang="ja-JP" sz="2000" dirty="0" smtClean="0">
              <a:latin typeface="Times New Roman" pitchFamily="18" charset="0"/>
            </a:endParaRPr>
          </a:p>
          <a:p>
            <a:pPr eaLnBrk="0" hangingPunct="0"/>
            <a:endParaRPr kumimoji="0" lang="en-US" altLang="ja-JP" sz="2000" dirty="0" smtClean="0">
              <a:latin typeface="Times New Roman" pitchFamily="18" charset="0"/>
            </a:endParaRPr>
          </a:p>
          <a:p>
            <a:pPr algn="ctr" eaLnBrk="0" hangingPunct="0"/>
            <a:r>
              <a:rPr kumimoji="0" lang="ja-JP" alt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氷</a:t>
            </a:r>
            <a:r>
              <a:rPr kumimoji="0" lang="ja-JP" altLang="en-US" sz="2000" b="1" dirty="0">
                <a:solidFill>
                  <a:srgbClr val="FF0000"/>
                </a:solidFill>
                <a:latin typeface="Times New Roman" pitchFamily="18" charset="0"/>
              </a:rPr>
              <a:t>粒が溶けて水になるように、陽子が溶け</a:t>
            </a:r>
            <a:r>
              <a:rPr kumimoji="0" lang="ja-JP" alt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て</a:t>
            </a:r>
            <a:r>
              <a:rPr lang="ja-JP" alt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クォークスープになる</a:t>
            </a:r>
            <a:endParaRPr kumimoji="0" lang="en-US" altLang="ja-JP" sz="2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458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928" y="3429000"/>
            <a:ext cx="7142431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762000" y="5562600"/>
            <a:ext cx="3200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ja-JP" altLang="en-US" sz="1600" dirty="0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通常の物質状態では、クォークやグルーオンは、陽子や中性子という、「氷粒」の中に閉じ込められて</a:t>
            </a:r>
            <a:r>
              <a:rPr kumimoji="0" lang="ja-JP" altLang="en-US" sz="1600" dirty="0" smtClean="0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い</a:t>
            </a:r>
            <a:r>
              <a:rPr lang="ja-JP" altLang="en-US" sz="1600" dirty="0" smtClean="0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る</a:t>
            </a:r>
            <a:endParaRPr kumimoji="0" lang="ja-JP" altLang="en-US" sz="1600" dirty="0">
              <a:solidFill>
                <a:srgbClr val="000099"/>
              </a:solidFill>
              <a:latin typeface="ＭＳ Ｐ明朝" pitchFamily="18" charset="-128"/>
              <a:ea typeface="ＭＳ Ｐ明朝" pitchFamily="18" charset="-128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4724400" y="5585936"/>
            <a:ext cx="3886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kumimoji="0" lang="ja-JP" altLang="en-US" sz="1600" dirty="0" smtClean="0">
                <a:solidFill>
                  <a:srgbClr val="000099"/>
                </a:solidFill>
                <a:latin typeface="ＭＳ Ｐ明朝" pitchFamily="18" charset="-128"/>
                <a:ea typeface="ＭＳ Ｐ明朝" pitchFamily="18" charset="-128"/>
              </a:rPr>
              <a:t>２兆度以上の高温状態では、陽子や中性子という「氷粒」が溶けて、クォークとグルーオンからなるスープ、クォーク・グルーオン・プラズマ（ＱＧＰ）になる</a:t>
            </a:r>
            <a:endParaRPr kumimoji="0" lang="ja-JP" altLang="en-US" sz="1600" dirty="0">
              <a:solidFill>
                <a:srgbClr val="000099"/>
              </a:solidFill>
              <a:latin typeface="ＭＳ Ｐ明朝" pitchFamily="18" charset="-128"/>
              <a:ea typeface="ＭＳ Ｐ明朝" pitchFamily="18" charset="-128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1600200" y="3124200"/>
            <a:ext cx="1447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1600" b="1" smtClean="0"/>
              <a:t>通常の物質</a:t>
            </a:r>
            <a:endParaRPr lang="ja-JP" altLang="en-US" sz="1600" b="1"/>
          </a:p>
        </p:txBody>
      </p:sp>
      <p:sp>
        <p:nvSpPr>
          <p:cNvPr id="9" name="Text Box 18"/>
          <p:cNvSpPr txBox="1">
            <a:spLocks noChangeArrowheads="1"/>
          </p:cNvSpPr>
          <p:nvPr/>
        </p:nvSpPr>
        <p:spPr bwMode="auto">
          <a:xfrm>
            <a:off x="5029200" y="3124200"/>
            <a:ext cx="3581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1600" b="1" dirty="0" smtClean="0"/>
              <a:t>クォーク・グルーオン・プラズマ（ＱＧＰ）</a:t>
            </a:r>
            <a:endParaRPr lang="ja-JP" altLang="en-US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657600" y="3657600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mtClean="0"/>
              <a:t>衝突による</a:t>
            </a:r>
            <a:endParaRPr lang="en-US" altLang="ja-JP" dirty="0" smtClean="0"/>
          </a:p>
          <a:p>
            <a:r>
              <a:rPr lang="ja-JP" altLang="en-US" smtClean="0"/>
              <a:t>加熱・圧縮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814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" y="990600"/>
            <a:ext cx="9106546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90600"/>
            <a:ext cx="9149565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095334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78506"/>
            <a:ext cx="9176778" cy="5141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85824"/>
            <a:ext cx="9241157" cy="5133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888099"/>
            <a:ext cx="9350881" cy="520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807" y="878506"/>
            <a:ext cx="9188041" cy="5217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1143000" y="6019800"/>
            <a:ext cx="75312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 smtClean="0">
                <a:solidFill>
                  <a:srgbClr val="FFFF00"/>
                </a:solidFill>
              </a:rPr>
              <a:t>高温のＱＧＰは高エネルギーの光を放射している</a:t>
            </a:r>
            <a:endParaRPr kumimoji="1" lang="ja-JP" altLang="en-US" sz="2800" b="1" dirty="0">
              <a:solidFill>
                <a:srgbClr val="FFFF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-2" y="579120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0" y="685800"/>
            <a:ext cx="9144001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323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latin typeface="Arial" charset="0"/>
                <a:cs typeface="Arial" charset="0"/>
              </a:rPr>
              <a:t>光子の発生源</a:t>
            </a:r>
            <a:endParaRPr lang="en-US" dirty="0" smtClean="0">
              <a:latin typeface="Arial" charset="0"/>
              <a:cs typeface="Arial" charset="0"/>
            </a:endParaRPr>
          </a:p>
        </p:txBody>
      </p:sp>
      <p:cxnSp>
        <p:nvCxnSpPr>
          <p:cNvPr id="14339" name="Straight Arrow Connector 5"/>
          <p:cNvCxnSpPr>
            <a:cxnSpLocks noChangeShapeType="1"/>
          </p:cNvCxnSpPr>
          <p:nvPr/>
        </p:nvCxnSpPr>
        <p:spPr bwMode="auto">
          <a:xfrm>
            <a:off x="609600" y="1652588"/>
            <a:ext cx="12954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0" name="TextBox 6"/>
          <p:cNvSpPr txBox="1">
            <a:spLocks noChangeArrowheads="1"/>
          </p:cNvSpPr>
          <p:nvPr/>
        </p:nvSpPr>
        <p:spPr bwMode="auto">
          <a:xfrm>
            <a:off x="838200" y="1349375"/>
            <a:ext cx="76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quark</a:t>
            </a:r>
          </a:p>
        </p:txBody>
      </p:sp>
      <p:cxnSp>
        <p:nvCxnSpPr>
          <p:cNvPr id="14341" name="Straight Arrow Connector 17"/>
          <p:cNvCxnSpPr>
            <a:cxnSpLocks noChangeShapeType="1"/>
          </p:cNvCxnSpPr>
          <p:nvPr/>
        </p:nvCxnSpPr>
        <p:spPr bwMode="auto">
          <a:xfrm rot="10800000">
            <a:off x="2209800" y="1654175"/>
            <a:ext cx="13716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342" name="Straight Arrow Connector 19"/>
          <p:cNvCxnSpPr>
            <a:cxnSpLocks noChangeShapeType="1"/>
          </p:cNvCxnSpPr>
          <p:nvPr/>
        </p:nvCxnSpPr>
        <p:spPr bwMode="auto">
          <a:xfrm rot="16200000" flipV="1">
            <a:off x="1638300" y="1235075"/>
            <a:ext cx="533400" cy="3048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Freeform 35"/>
          <p:cNvSpPr>
            <a:spLocks/>
          </p:cNvSpPr>
          <p:nvPr/>
        </p:nvSpPr>
        <p:spPr bwMode="auto">
          <a:xfrm>
            <a:off x="2743200" y="1730375"/>
            <a:ext cx="447675" cy="107950"/>
          </a:xfrm>
          <a:custGeom>
            <a:avLst/>
            <a:gdLst>
              <a:gd name="T0" fmla="*/ 0 w 744"/>
              <a:gd name="T1" fmla="*/ 0 h 152"/>
              <a:gd name="T2" fmla="*/ 2147483647 w 744"/>
              <a:gd name="T3" fmla="*/ 0 h 152"/>
              <a:gd name="T4" fmla="*/ 2147483647 w 744"/>
              <a:gd name="T5" fmla="*/ 0 h 152"/>
              <a:gd name="T6" fmla="*/ 2147483647 w 744"/>
              <a:gd name="T7" fmla="*/ 0 h 152"/>
              <a:gd name="T8" fmla="*/ 2147483647 w 744"/>
              <a:gd name="T9" fmla="*/ 0 h 152"/>
              <a:gd name="T10" fmla="*/ 2147483647 w 744"/>
              <a:gd name="T11" fmla="*/ 0 h 152"/>
              <a:gd name="T12" fmla="*/ 2147483647 w 744"/>
              <a:gd name="T13" fmla="*/ 0 h 152"/>
              <a:gd name="T14" fmla="*/ 2147483647 w 744"/>
              <a:gd name="T15" fmla="*/ 0 h 152"/>
              <a:gd name="T16" fmla="*/ 2147483647 w 744"/>
              <a:gd name="T17" fmla="*/ 0 h 152"/>
              <a:gd name="T18" fmla="*/ 2147483647 w 744"/>
              <a:gd name="T19" fmla="*/ 0 h 152"/>
              <a:gd name="T20" fmla="*/ 2147483647 w 744"/>
              <a:gd name="T21" fmla="*/ 0 h 152"/>
              <a:gd name="T22" fmla="*/ 2147483647 w 744"/>
              <a:gd name="T23" fmla="*/ 0 h 152"/>
              <a:gd name="T24" fmla="*/ 2147483647 w 744"/>
              <a:gd name="T25" fmla="*/ 0 h 152"/>
              <a:gd name="T26" fmla="*/ 2147483647 w 744"/>
              <a:gd name="T27" fmla="*/ 0 h 152"/>
              <a:gd name="T28" fmla="*/ 2147483647 w 744"/>
              <a:gd name="T29" fmla="*/ 0 h 152"/>
              <a:gd name="T30" fmla="*/ 2147483647 w 744"/>
              <a:gd name="T31" fmla="*/ 0 h 152"/>
              <a:gd name="T32" fmla="*/ 2147483647 w 744"/>
              <a:gd name="T33" fmla="*/ 0 h 152"/>
              <a:gd name="T34" fmla="*/ 2147483647 w 744"/>
              <a:gd name="T35" fmla="*/ 0 h 152"/>
              <a:gd name="T36" fmla="*/ 2147483647 w 744"/>
              <a:gd name="T37" fmla="*/ 0 h 152"/>
              <a:gd name="T38" fmla="*/ 2147483647 w 744"/>
              <a:gd name="T39" fmla="*/ 0 h 152"/>
              <a:gd name="T40" fmla="*/ 2147483647 w 744"/>
              <a:gd name="T41" fmla="*/ 0 h 152"/>
              <a:gd name="T42" fmla="*/ 2147483647 w 744"/>
              <a:gd name="T43" fmla="*/ 0 h 152"/>
              <a:gd name="T44" fmla="*/ 2147483647 w 744"/>
              <a:gd name="T45" fmla="*/ 0 h 152"/>
              <a:gd name="T46" fmla="*/ 2147483647 w 744"/>
              <a:gd name="T47" fmla="*/ 0 h 152"/>
              <a:gd name="T48" fmla="*/ 2147483647 w 744"/>
              <a:gd name="T49" fmla="*/ 0 h 152"/>
              <a:gd name="T50" fmla="*/ 2147483647 w 744"/>
              <a:gd name="T51" fmla="*/ 0 h 152"/>
              <a:gd name="T52" fmla="*/ 2147483647 w 744"/>
              <a:gd name="T53" fmla="*/ 0 h 152"/>
              <a:gd name="T54" fmla="*/ 2147483647 w 744"/>
              <a:gd name="T55" fmla="*/ 0 h 152"/>
              <a:gd name="T56" fmla="*/ 2147483647 w 744"/>
              <a:gd name="T57" fmla="*/ 0 h 152"/>
              <a:gd name="T58" fmla="*/ 2147483647 w 744"/>
              <a:gd name="T59" fmla="*/ 0 h 152"/>
              <a:gd name="T60" fmla="*/ 2147483647 w 744"/>
              <a:gd name="T61" fmla="*/ 0 h 152"/>
              <a:gd name="T62" fmla="*/ 2147483647 w 744"/>
              <a:gd name="T63" fmla="*/ 0 h 15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744"/>
              <a:gd name="T97" fmla="*/ 0 h 152"/>
              <a:gd name="T98" fmla="*/ 744 w 744"/>
              <a:gd name="T99" fmla="*/ 152 h 152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744" h="152">
                <a:moveTo>
                  <a:pt x="0" y="82"/>
                </a:moveTo>
                <a:cubicBezTo>
                  <a:pt x="26" y="44"/>
                  <a:pt x="52" y="6"/>
                  <a:pt x="68" y="6"/>
                </a:cubicBezTo>
                <a:cubicBezTo>
                  <a:pt x="84" y="6"/>
                  <a:pt x="98" y="59"/>
                  <a:pt x="98" y="82"/>
                </a:cubicBezTo>
                <a:cubicBezTo>
                  <a:pt x="98" y="105"/>
                  <a:pt x="77" y="147"/>
                  <a:pt x="70" y="146"/>
                </a:cubicBezTo>
                <a:cubicBezTo>
                  <a:pt x="63" y="145"/>
                  <a:pt x="44" y="97"/>
                  <a:pt x="54" y="74"/>
                </a:cubicBezTo>
                <a:cubicBezTo>
                  <a:pt x="64" y="51"/>
                  <a:pt x="111" y="7"/>
                  <a:pt x="130" y="8"/>
                </a:cubicBezTo>
                <a:cubicBezTo>
                  <a:pt x="149" y="9"/>
                  <a:pt x="168" y="54"/>
                  <a:pt x="170" y="78"/>
                </a:cubicBezTo>
                <a:cubicBezTo>
                  <a:pt x="172" y="102"/>
                  <a:pt x="148" y="152"/>
                  <a:pt x="140" y="150"/>
                </a:cubicBezTo>
                <a:cubicBezTo>
                  <a:pt x="132" y="148"/>
                  <a:pt x="112" y="92"/>
                  <a:pt x="124" y="68"/>
                </a:cubicBezTo>
                <a:cubicBezTo>
                  <a:pt x="136" y="44"/>
                  <a:pt x="189" y="0"/>
                  <a:pt x="210" y="4"/>
                </a:cubicBezTo>
                <a:cubicBezTo>
                  <a:pt x="231" y="8"/>
                  <a:pt x="246" y="66"/>
                  <a:pt x="248" y="90"/>
                </a:cubicBezTo>
                <a:cubicBezTo>
                  <a:pt x="250" y="114"/>
                  <a:pt x="229" y="151"/>
                  <a:pt x="220" y="150"/>
                </a:cubicBezTo>
                <a:cubicBezTo>
                  <a:pt x="211" y="149"/>
                  <a:pt x="184" y="109"/>
                  <a:pt x="194" y="86"/>
                </a:cubicBezTo>
                <a:cubicBezTo>
                  <a:pt x="204" y="63"/>
                  <a:pt x="256" y="10"/>
                  <a:pt x="278" y="10"/>
                </a:cubicBezTo>
                <a:cubicBezTo>
                  <a:pt x="300" y="10"/>
                  <a:pt x="324" y="61"/>
                  <a:pt x="328" y="84"/>
                </a:cubicBezTo>
                <a:cubicBezTo>
                  <a:pt x="332" y="107"/>
                  <a:pt x="310" y="145"/>
                  <a:pt x="302" y="146"/>
                </a:cubicBezTo>
                <a:cubicBezTo>
                  <a:pt x="294" y="147"/>
                  <a:pt x="267" y="111"/>
                  <a:pt x="278" y="88"/>
                </a:cubicBezTo>
                <a:cubicBezTo>
                  <a:pt x="289" y="65"/>
                  <a:pt x="342" y="10"/>
                  <a:pt x="368" y="6"/>
                </a:cubicBezTo>
                <a:cubicBezTo>
                  <a:pt x="394" y="2"/>
                  <a:pt x="427" y="41"/>
                  <a:pt x="434" y="64"/>
                </a:cubicBezTo>
                <a:cubicBezTo>
                  <a:pt x="441" y="87"/>
                  <a:pt x="417" y="143"/>
                  <a:pt x="408" y="146"/>
                </a:cubicBezTo>
                <a:cubicBezTo>
                  <a:pt x="399" y="149"/>
                  <a:pt x="371" y="107"/>
                  <a:pt x="382" y="84"/>
                </a:cubicBezTo>
                <a:cubicBezTo>
                  <a:pt x="393" y="61"/>
                  <a:pt x="453" y="7"/>
                  <a:pt x="476" y="6"/>
                </a:cubicBezTo>
                <a:cubicBezTo>
                  <a:pt x="499" y="5"/>
                  <a:pt x="518" y="52"/>
                  <a:pt x="522" y="76"/>
                </a:cubicBezTo>
                <a:cubicBezTo>
                  <a:pt x="526" y="100"/>
                  <a:pt x="506" y="149"/>
                  <a:pt x="498" y="148"/>
                </a:cubicBezTo>
                <a:cubicBezTo>
                  <a:pt x="490" y="147"/>
                  <a:pt x="463" y="95"/>
                  <a:pt x="474" y="72"/>
                </a:cubicBezTo>
                <a:cubicBezTo>
                  <a:pt x="485" y="49"/>
                  <a:pt x="541" y="6"/>
                  <a:pt x="564" y="8"/>
                </a:cubicBezTo>
                <a:cubicBezTo>
                  <a:pt x="587" y="10"/>
                  <a:pt x="610" y="63"/>
                  <a:pt x="612" y="86"/>
                </a:cubicBezTo>
                <a:cubicBezTo>
                  <a:pt x="614" y="109"/>
                  <a:pt x="584" y="150"/>
                  <a:pt x="574" y="148"/>
                </a:cubicBezTo>
                <a:cubicBezTo>
                  <a:pt x="564" y="146"/>
                  <a:pt x="541" y="99"/>
                  <a:pt x="552" y="76"/>
                </a:cubicBezTo>
                <a:cubicBezTo>
                  <a:pt x="563" y="53"/>
                  <a:pt x="615" y="10"/>
                  <a:pt x="638" y="8"/>
                </a:cubicBezTo>
                <a:cubicBezTo>
                  <a:pt x="661" y="6"/>
                  <a:pt x="670" y="52"/>
                  <a:pt x="688" y="62"/>
                </a:cubicBezTo>
                <a:cubicBezTo>
                  <a:pt x="706" y="72"/>
                  <a:pt x="735" y="69"/>
                  <a:pt x="744" y="70"/>
                </a:cubicBezTo>
              </a:path>
            </a:pathLst>
          </a:custGeom>
          <a:noFill/>
          <a:ln w="952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344" name="TextBox 21"/>
          <p:cNvSpPr txBox="1">
            <a:spLocks noChangeArrowheads="1"/>
          </p:cNvSpPr>
          <p:nvPr/>
        </p:nvSpPr>
        <p:spPr bwMode="auto">
          <a:xfrm>
            <a:off x="2514600" y="1349375"/>
            <a:ext cx="749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</a:rPr>
              <a:t>gluon</a:t>
            </a:r>
          </a:p>
        </p:txBody>
      </p:sp>
      <p:sp>
        <p:nvSpPr>
          <p:cNvPr id="14345" name="Freeform 36"/>
          <p:cNvSpPr>
            <a:spLocks/>
          </p:cNvSpPr>
          <p:nvPr/>
        </p:nvSpPr>
        <p:spPr bwMode="auto">
          <a:xfrm rot="-7271665">
            <a:off x="2018507" y="1872456"/>
            <a:ext cx="393700" cy="106363"/>
          </a:xfrm>
          <a:custGeom>
            <a:avLst/>
            <a:gdLst>
              <a:gd name="T0" fmla="*/ 0 w 616"/>
              <a:gd name="T1" fmla="*/ 0 h 170"/>
              <a:gd name="T2" fmla="*/ 2147483647 w 616"/>
              <a:gd name="T3" fmla="*/ 0 h 170"/>
              <a:gd name="T4" fmla="*/ 2147483647 w 616"/>
              <a:gd name="T5" fmla="*/ 0 h 170"/>
              <a:gd name="T6" fmla="*/ 2147483647 w 616"/>
              <a:gd name="T7" fmla="*/ 0 h 170"/>
              <a:gd name="T8" fmla="*/ 2147483647 w 616"/>
              <a:gd name="T9" fmla="*/ 0 h 170"/>
              <a:gd name="T10" fmla="*/ 2147483647 w 616"/>
              <a:gd name="T11" fmla="*/ 0 h 170"/>
              <a:gd name="T12" fmla="*/ 2147483647 w 616"/>
              <a:gd name="T13" fmla="*/ 0 h 170"/>
              <a:gd name="T14" fmla="*/ 2147483647 w 616"/>
              <a:gd name="T15" fmla="*/ 0 h 1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6"/>
              <a:gd name="T25" fmla="*/ 0 h 170"/>
              <a:gd name="T26" fmla="*/ 616 w 616"/>
              <a:gd name="T27" fmla="*/ 170 h 1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6" h="170">
                <a:moveTo>
                  <a:pt x="0" y="86"/>
                </a:moveTo>
                <a:cubicBezTo>
                  <a:pt x="27" y="43"/>
                  <a:pt x="54" y="0"/>
                  <a:pt x="82" y="12"/>
                </a:cubicBezTo>
                <a:cubicBezTo>
                  <a:pt x="110" y="24"/>
                  <a:pt x="136" y="160"/>
                  <a:pt x="168" y="160"/>
                </a:cubicBezTo>
                <a:cubicBezTo>
                  <a:pt x="200" y="160"/>
                  <a:pt x="243" y="11"/>
                  <a:pt x="276" y="10"/>
                </a:cubicBezTo>
                <a:cubicBezTo>
                  <a:pt x="309" y="9"/>
                  <a:pt x="337" y="154"/>
                  <a:pt x="368" y="154"/>
                </a:cubicBezTo>
                <a:cubicBezTo>
                  <a:pt x="399" y="154"/>
                  <a:pt x="430" y="11"/>
                  <a:pt x="460" y="12"/>
                </a:cubicBezTo>
                <a:cubicBezTo>
                  <a:pt x="490" y="13"/>
                  <a:pt x="520" y="146"/>
                  <a:pt x="546" y="158"/>
                </a:cubicBezTo>
                <a:cubicBezTo>
                  <a:pt x="572" y="170"/>
                  <a:pt x="605" y="96"/>
                  <a:pt x="616" y="84"/>
                </a:cubicBezTo>
              </a:path>
            </a:pathLst>
          </a:custGeom>
          <a:noFill/>
          <a:ln w="952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346" name="Freeform 36"/>
          <p:cNvSpPr>
            <a:spLocks/>
          </p:cNvSpPr>
          <p:nvPr/>
        </p:nvSpPr>
        <p:spPr bwMode="auto">
          <a:xfrm rot="-7271665">
            <a:off x="2182019" y="2189957"/>
            <a:ext cx="393700" cy="106362"/>
          </a:xfrm>
          <a:custGeom>
            <a:avLst/>
            <a:gdLst>
              <a:gd name="T0" fmla="*/ 0 w 616"/>
              <a:gd name="T1" fmla="*/ 0 h 170"/>
              <a:gd name="T2" fmla="*/ 2147483647 w 616"/>
              <a:gd name="T3" fmla="*/ 0 h 170"/>
              <a:gd name="T4" fmla="*/ 2147483647 w 616"/>
              <a:gd name="T5" fmla="*/ 0 h 170"/>
              <a:gd name="T6" fmla="*/ 2147483647 w 616"/>
              <a:gd name="T7" fmla="*/ 0 h 170"/>
              <a:gd name="T8" fmla="*/ 2147483647 w 616"/>
              <a:gd name="T9" fmla="*/ 0 h 170"/>
              <a:gd name="T10" fmla="*/ 2147483647 w 616"/>
              <a:gd name="T11" fmla="*/ 0 h 170"/>
              <a:gd name="T12" fmla="*/ 2147483647 w 616"/>
              <a:gd name="T13" fmla="*/ 0 h 170"/>
              <a:gd name="T14" fmla="*/ 2147483647 w 616"/>
              <a:gd name="T15" fmla="*/ 0 h 17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616"/>
              <a:gd name="T25" fmla="*/ 0 h 170"/>
              <a:gd name="T26" fmla="*/ 616 w 616"/>
              <a:gd name="T27" fmla="*/ 170 h 17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616" h="170">
                <a:moveTo>
                  <a:pt x="0" y="86"/>
                </a:moveTo>
                <a:cubicBezTo>
                  <a:pt x="27" y="43"/>
                  <a:pt x="54" y="0"/>
                  <a:pt x="82" y="12"/>
                </a:cubicBezTo>
                <a:cubicBezTo>
                  <a:pt x="110" y="24"/>
                  <a:pt x="136" y="160"/>
                  <a:pt x="168" y="160"/>
                </a:cubicBezTo>
                <a:cubicBezTo>
                  <a:pt x="200" y="160"/>
                  <a:pt x="243" y="11"/>
                  <a:pt x="276" y="10"/>
                </a:cubicBezTo>
                <a:cubicBezTo>
                  <a:pt x="309" y="9"/>
                  <a:pt x="337" y="154"/>
                  <a:pt x="368" y="154"/>
                </a:cubicBezTo>
                <a:cubicBezTo>
                  <a:pt x="399" y="154"/>
                  <a:pt x="430" y="11"/>
                  <a:pt x="460" y="12"/>
                </a:cubicBezTo>
                <a:cubicBezTo>
                  <a:pt x="490" y="13"/>
                  <a:pt x="520" y="146"/>
                  <a:pt x="546" y="158"/>
                </a:cubicBezTo>
                <a:cubicBezTo>
                  <a:pt x="572" y="170"/>
                  <a:pt x="605" y="96"/>
                  <a:pt x="616" y="84"/>
                </a:cubicBezTo>
              </a:path>
            </a:pathLst>
          </a:custGeom>
          <a:noFill/>
          <a:ln w="9525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sp>
        <p:nvSpPr>
          <p:cNvPr id="14347" name="TextBox 25"/>
          <p:cNvSpPr txBox="1">
            <a:spLocks noChangeArrowheads="1"/>
          </p:cNvSpPr>
          <p:nvPr/>
        </p:nvSpPr>
        <p:spPr bwMode="auto">
          <a:xfrm>
            <a:off x="2438400" y="2035175"/>
            <a:ext cx="27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prstClr val="black"/>
                </a:solidFill>
                <a:latin typeface="Symbol" charset="2"/>
              </a:rPr>
              <a:t>g</a:t>
            </a:r>
          </a:p>
        </p:txBody>
      </p:sp>
      <p:sp>
        <p:nvSpPr>
          <p:cNvPr id="14348" name="TextBox 26"/>
          <p:cNvSpPr txBox="1">
            <a:spLocks noChangeArrowheads="1"/>
          </p:cNvSpPr>
          <p:nvPr/>
        </p:nvSpPr>
        <p:spPr bwMode="auto">
          <a:xfrm>
            <a:off x="4098131" y="1295400"/>
            <a:ext cx="4588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sz="2400" i="1" dirty="0" smtClean="0">
                <a:solidFill>
                  <a:prstClr val="black"/>
                </a:solidFill>
              </a:rPr>
              <a:t>クォークとグルーオンの「堅い衝突」で発生する</a:t>
            </a:r>
            <a:r>
              <a:rPr lang="en-US" sz="2400" i="1" dirty="0" err="1" smtClean="0">
                <a:solidFill>
                  <a:srgbClr val="00CC99"/>
                </a:solidFill>
              </a:rPr>
              <a:t>pQCD</a:t>
            </a:r>
            <a:r>
              <a:rPr lang="en-US" sz="2400" i="1" dirty="0" smtClean="0">
                <a:solidFill>
                  <a:srgbClr val="00CC99"/>
                </a:solidFill>
              </a:rPr>
              <a:t> </a:t>
            </a:r>
            <a:r>
              <a:rPr lang="ja-JP" altLang="en-US" sz="2400" i="1" dirty="0" smtClean="0">
                <a:solidFill>
                  <a:srgbClr val="00CC99"/>
                </a:solidFill>
              </a:rPr>
              <a:t>直接光子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1295400" y="4267200"/>
            <a:ext cx="7467600" cy="1219200"/>
            <a:chOff x="1295400" y="4267200"/>
            <a:chExt cx="7467600" cy="1219200"/>
          </a:xfrm>
        </p:grpSpPr>
        <p:grpSp>
          <p:nvGrpSpPr>
            <p:cNvPr id="14384" name="Group 12"/>
            <p:cNvGrpSpPr>
              <a:grpSpLocks/>
            </p:cNvGrpSpPr>
            <p:nvPr/>
          </p:nvGrpSpPr>
          <p:grpSpPr bwMode="auto">
            <a:xfrm>
              <a:off x="1295400" y="4343400"/>
              <a:ext cx="1447800" cy="1143000"/>
              <a:chOff x="724" y="3120"/>
              <a:chExt cx="1253" cy="955"/>
            </a:xfrm>
          </p:grpSpPr>
          <p:sp>
            <p:nvSpPr>
              <p:cNvPr id="14386" name="Line 13"/>
              <p:cNvSpPr>
                <a:spLocks noChangeShapeType="1"/>
              </p:cNvSpPr>
              <p:nvPr/>
            </p:nvSpPr>
            <p:spPr bwMode="auto">
              <a:xfrm rot="19557788" flipV="1">
                <a:off x="859" y="3640"/>
                <a:ext cx="373" cy="7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7" name="Freeform 14"/>
              <p:cNvSpPr>
                <a:spLocks/>
              </p:cNvSpPr>
              <p:nvPr/>
            </p:nvSpPr>
            <p:spPr bwMode="auto">
              <a:xfrm rot="2500574">
                <a:off x="1338" y="3639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88" name="Text Box 15"/>
              <p:cNvSpPr txBox="1">
                <a:spLocks noChangeArrowheads="1"/>
              </p:cNvSpPr>
              <p:nvPr/>
            </p:nvSpPr>
            <p:spPr bwMode="auto">
              <a:xfrm>
                <a:off x="1686" y="3713"/>
                <a:ext cx="291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b="1">
                    <a:solidFill>
                      <a:srgbClr val="C0504D"/>
                    </a:solidFill>
                    <a:latin typeface="Symbol" charset="2"/>
                  </a:rPr>
                  <a:t>g</a:t>
                </a:r>
              </a:p>
            </p:txBody>
          </p:sp>
          <p:sp>
            <p:nvSpPr>
              <p:cNvPr id="14389" name="Oval 16"/>
              <p:cNvSpPr>
                <a:spLocks noChangeArrowheads="1"/>
              </p:cNvSpPr>
              <p:nvPr/>
            </p:nvSpPr>
            <p:spPr bwMode="auto">
              <a:xfrm>
                <a:off x="1136" y="3424"/>
                <a:ext cx="288" cy="144"/>
              </a:xfrm>
              <a:prstGeom prst="ellips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GB">
                  <a:solidFill>
                    <a:prstClr val="black"/>
                  </a:solidFill>
                </a:endParaRPr>
              </a:p>
            </p:txBody>
          </p:sp>
          <p:sp>
            <p:nvSpPr>
              <p:cNvPr id="14390" name="Line 17"/>
              <p:cNvSpPr>
                <a:spLocks noChangeShapeType="1"/>
              </p:cNvSpPr>
              <p:nvPr/>
            </p:nvSpPr>
            <p:spPr bwMode="auto">
              <a:xfrm rot="2042212" flipH="1" flipV="1">
                <a:off x="859" y="3265"/>
                <a:ext cx="373" cy="7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1" name="Line 18"/>
              <p:cNvSpPr>
                <a:spLocks noChangeShapeType="1"/>
              </p:cNvSpPr>
              <p:nvPr/>
            </p:nvSpPr>
            <p:spPr bwMode="auto">
              <a:xfrm rot="19557788" flipV="1">
                <a:off x="1351" y="3277"/>
                <a:ext cx="373" cy="71"/>
              </a:xfrm>
              <a:prstGeom prst="line">
                <a:avLst/>
              </a:pr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4392" name="Text Box 19"/>
              <p:cNvSpPr txBox="1">
                <a:spLocks noChangeArrowheads="1"/>
              </p:cNvSpPr>
              <p:nvPr/>
            </p:nvSpPr>
            <p:spPr bwMode="auto">
              <a:xfrm>
                <a:off x="1650" y="3137"/>
                <a:ext cx="32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b="1">
                    <a:solidFill>
                      <a:srgbClr val="C0504D"/>
                    </a:solidFill>
                    <a:latin typeface="Symbol" charset="2"/>
                  </a:rPr>
                  <a:t>p</a:t>
                </a:r>
              </a:p>
            </p:txBody>
          </p:sp>
          <p:sp>
            <p:nvSpPr>
              <p:cNvPr id="14393" name="Text Box 20"/>
              <p:cNvSpPr txBox="1">
                <a:spLocks noChangeArrowheads="1"/>
              </p:cNvSpPr>
              <p:nvPr/>
            </p:nvSpPr>
            <p:spPr bwMode="auto">
              <a:xfrm>
                <a:off x="724" y="3692"/>
                <a:ext cx="32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b="1">
                    <a:solidFill>
                      <a:srgbClr val="C0504D"/>
                    </a:solidFill>
                    <a:latin typeface="Symbol" charset="2"/>
                  </a:rPr>
                  <a:t>r</a:t>
                </a:r>
              </a:p>
            </p:txBody>
          </p:sp>
          <p:sp>
            <p:nvSpPr>
              <p:cNvPr id="14394" name="Text Box 21"/>
              <p:cNvSpPr txBox="1">
                <a:spLocks noChangeArrowheads="1"/>
              </p:cNvSpPr>
              <p:nvPr/>
            </p:nvSpPr>
            <p:spPr bwMode="auto">
              <a:xfrm>
                <a:off x="731" y="3120"/>
                <a:ext cx="320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b="1">
                    <a:solidFill>
                      <a:srgbClr val="C0504D"/>
                    </a:solidFill>
                    <a:latin typeface="Symbol" charset="2"/>
                  </a:rPr>
                  <a:t>p</a:t>
                </a:r>
              </a:p>
            </p:txBody>
          </p:sp>
        </p:grpSp>
        <p:sp>
          <p:nvSpPr>
            <p:cNvPr id="14385" name="TextBox 58"/>
            <p:cNvSpPr txBox="1">
              <a:spLocks noChangeArrowheads="1"/>
            </p:cNvSpPr>
            <p:nvPr/>
          </p:nvSpPr>
          <p:spPr bwMode="auto">
            <a:xfrm>
              <a:off x="4267200" y="4267200"/>
              <a:ext cx="4495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ja-JP" altLang="en-US" sz="2400" i="1" dirty="0" smtClean="0">
                  <a:solidFill>
                    <a:prstClr val="black"/>
                  </a:solidFill>
                </a:rPr>
                <a:t>ハドロン化後のハドロンガスから発生する</a:t>
              </a:r>
              <a:r>
                <a:rPr lang="ja-JP" altLang="en-US" sz="2400" i="1" dirty="0" smtClean="0">
                  <a:solidFill>
                    <a:srgbClr val="C0504D"/>
                  </a:solidFill>
                </a:rPr>
                <a:t>熱的光子</a:t>
              </a:r>
              <a:endParaRPr lang="en-US" sz="2400" i="1" dirty="0">
                <a:solidFill>
                  <a:srgbClr val="C0504D"/>
                </a:solidFill>
              </a:endParaRPr>
            </a:p>
          </p:txBody>
        </p:sp>
      </p:grpSp>
      <p:grpSp>
        <p:nvGrpSpPr>
          <p:cNvPr id="4" name="Group 56"/>
          <p:cNvGrpSpPr>
            <a:grpSpLocks/>
          </p:cNvGrpSpPr>
          <p:nvPr/>
        </p:nvGrpSpPr>
        <p:grpSpPr bwMode="auto">
          <a:xfrm>
            <a:off x="1247775" y="5573713"/>
            <a:ext cx="7439025" cy="972284"/>
            <a:chOff x="1247775" y="5573713"/>
            <a:chExt cx="7439025" cy="972284"/>
          </a:xfrm>
        </p:grpSpPr>
        <p:grpSp>
          <p:nvGrpSpPr>
            <p:cNvPr id="14373" name="Group 55"/>
            <p:cNvGrpSpPr>
              <a:grpSpLocks/>
            </p:cNvGrpSpPr>
            <p:nvPr/>
          </p:nvGrpSpPr>
          <p:grpSpPr bwMode="auto">
            <a:xfrm>
              <a:off x="1247775" y="5573713"/>
              <a:ext cx="1419225" cy="922337"/>
              <a:chOff x="1247775" y="5573713"/>
              <a:chExt cx="1419225" cy="922337"/>
            </a:xfrm>
          </p:grpSpPr>
          <p:sp>
            <p:nvSpPr>
              <p:cNvPr id="14375" name="TextBox 59"/>
              <p:cNvSpPr txBox="1">
                <a:spLocks noChangeArrowheads="1"/>
              </p:cNvSpPr>
              <p:nvPr/>
            </p:nvSpPr>
            <p:spPr bwMode="auto">
              <a:xfrm>
                <a:off x="1247775" y="5867400"/>
                <a:ext cx="352425" cy="461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2400">
                    <a:solidFill>
                      <a:prstClr val="black"/>
                    </a:solidFill>
                    <a:latin typeface="Symbol" charset="2"/>
                  </a:rPr>
                  <a:t>p</a:t>
                </a:r>
              </a:p>
            </p:txBody>
          </p:sp>
          <p:grpSp>
            <p:nvGrpSpPr>
              <p:cNvPr id="14376" name="Group 62"/>
              <p:cNvGrpSpPr>
                <a:grpSpLocks/>
              </p:cNvGrpSpPr>
              <p:nvPr/>
            </p:nvGrpSpPr>
            <p:grpSpPr bwMode="auto">
              <a:xfrm rot="-1476371">
                <a:off x="1511300" y="5949950"/>
                <a:ext cx="788988" cy="109538"/>
                <a:chOff x="2171253" y="6107151"/>
                <a:chExt cx="789396" cy="108570"/>
              </a:xfrm>
            </p:grpSpPr>
            <p:sp>
              <p:nvSpPr>
                <p:cNvPr id="14382" name="Freeform 36"/>
                <p:cNvSpPr>
                  <a:spLocks/>
                </p:cNvSpPr>
                <p:nvPr/>
              </p:nvSpPr>
              <p:spPr bwMode="auto">
                <a:xfrm rot="10800000">
                  <a:off x="2171253" y="6110044"/>
                  <a:ext cx="392831" cy="105677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83" name="Freeform 36"/>
                <p:cNvSpPr>
                  <a:spLocks/>
                </p:cNvSpPr>
                <p:nvPr/>
              </p:nvSpPr>
              <p:spPr bwMode="auto">
                <a:xfrm rot="10800000">
                  <a:off x="2567818" y="6107151"/>
                  <a:ext cx="392831" cy="105677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77" name="Group 63"/>
              <p:cNvGrpSpPr>
                <a:grpSpLocks/>
              </p:cNvGrpSpPr>
              <p:nvPr/>
            </p:nvGrpSpPr>
            <p:grpSpPr bwMode="auto">
              <a:xfrm rot="862204">
                <a:off x="1525588" y="6192838"/>
                <a:ext cx="788987" cy="107950"/>
                <a:chOff x="2171253" y="6107151"/>
                <a:chExt cx="789396" cy="108570"/>
              </a:xfrm>
            </p:grpSpPr>
            <p:sp>
              <p:nvSpPr>
                <p:cNvPr id="14380" name="Freeform 36"/>
                <p:cNvSpPr>
                  <a:spLocks/>
                </p:cNvSpPr>
                <p:nvPr/>
              </p:nvSpPr>
              <p:spPr bwMode="auto">
                <a:xfrm rot="10800000">
                  <a:off x="2171253" y="6110044"/>
                  <a:ext cx="392831" cy="105677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81" name="Freeform 36"/>
                <p:cNvSpPr>
                  <a:spLocks/>
                </p:cNvSpPr>
                <p:nvPr/>
              </p:nvSpPr>
              <p:spPr bwMode="auto">
                <a:xfrm rot="10800000">
                  <a:off x="2567818" y="6107151"/>
                  <a:ext cx="392831" cy="105677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14378" name="TextBox 66"/>
              <p:cNvSpPr txBox="1">
                <a:spLocks noChangeArrowheads="1"/>
              </p:cNvSpPr>
              <p:nvPr/>
            </p:nvSpPr>
            <p:spPr bwMode="auto">
              <a:xfrm>
                <a:off x="2362200" y="5573713"/>
                <a:ext cx="3048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prstClr val="black"/>
                    </a:solidFill>
                    <a:latin typeface="Symbol" charset="2"/>
                  </a:rPr>
                  <a:t>g</a:t>
                </a:r>
              </a:p>
            </p:txBody>
          </p:sp>
          <p:sp>
            <p:nvSpPr>
              <p:cNvPr id="14379" name="TextBox 67"/>
              <p:cNvSpPr txBox="1">
                <a:spLocks noChangeArrowheads="1"/>
              </p:cNvSpPr>
              <p:nvPr/>
            </p:nvSpPr>
            <p:spPr bwMode="auto">
              <a:xfrm>
                <a:off x="2362200" y="6096000"/>
                <a:ext cx="304800" cy="400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/>
                <a:r>
                  <a:rPr lang="en-US" sz="2000">
                    <a:solidFill>
                      <a:prstClr val="black"/>
                    </a:solidFill>
                    <a:latin typeface="Symbol" charset="2"/>
                  </a:rPr>
                  <a:t>g</a:t>
                </a:r>
              </a:p>
            </p:txBody>
          </p:sp>
        </p:grpSp>
        <p:sp>
          <p:nvSpPr>
            <p:cNvPr id="14374" name="TextBox 68"/>
            <p:cNvSpPr txBox="1">
              <a:spLocks noChangeArrowheads="1"/>
            </p:cNvSpPr>
            <p:nvPr/>
          </p:nvSpPr>
          <p:spPr bwMode="auto">
            <a:xfrm>
              <a:off x="4191000" y="5715000"/>
              <a:ext cx="4495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ja-JP" altLang="en-US" sz="2400" i="1" dirty="0">
                  <a:solidFill>
                    <a:prstClr val="black"/>
                  </a:solidFill>
                </a:rPr>
                <a:t>ハドロン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</a:rPr>
                <a:t>(</a:t>
              </a:r>
              <a:r>
                <a:rPr lang="en-US" sz="2400" dirty="0">
                  <a:solidFill>
                    <a:prstClr val="black"/>
                  </a:solidFill>
                  <a:latin typeface="Symbol" charset="2"/>
                </a:rPr>
                <a:t>p</a:t>
              </a:r>
              <a:r>
                <a:rPr lang="en-US" sz="2400" baseline="30000" dirty="0">
                  <a:solidFill>
                    <a:prstClr val="black"/>
                  </a:solidFill>
                </a:rPr>
                <a:t>0</a:t>
              </a:r>
              <a:r>
                <a:rPr lang="en-US" sz="2400" dirty="0">
                  <a:solidFill>
                    <a:prstClr val="black"/>
                  </a:solidFill>
                </a:rPr>
                <a:t>, </a:t>
              </a:r>
              <a:r>
                <a:rPr lang="en-US" sz="2400" dirty="0">
                  <a:solidFill>
                    <a:prstClr val="black"/>
                  </a:solidFill>
                  <a:latin typeface="Symbol" charset="2"/>
                </a:rPr>
                <a:t>h</a:t>
              </a:r>
              <a:r>
                <a:rPr lang="en-US" sz="2400" dirty="0">
                  <a:solidFill>
                    <a:prstClr val="black"/>
                  </a:solidFill>
                </a:rPr>
                <a:t>, </a:t>
              </a:r>
              <a:r>
                <a:rPr lang="ja-JP" altLang="en-US" sz="2400" dirty="0">
                  <a:solidFill>
                    <a:prstClr val="black"/>
                  </a:solidFill>
                </a:rPr>
                <a:t>など</a:t>
              </a:r>
              <a:r>
                <a:rPr lang="en-US" sz="2400" dirty="0" smtClean="0">
                  <a:solidFill>
                    <a:prstClr val="black"/>
                  </a:solidFill>
                </a:rPr>
                <a:t>)</a:t>
              </a:r>
              <a:r>
                <a:rPr lang="ja-JP" altLang="en-US" sz="2400" dirty="0" smtClean="0">
                  <a:solidFill>
                    <a:prstClr val="black"/>
                  </a:solidFill>
                </a:rPr>
                <a:t>の崩壊から生じる崩壊光子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 86"/>
          <p:cNvGrpSpPr>
            <a:grpSpLocks/>
          </p:cNvGrpSpPr>
          <p:nvPr/>
        </p:nvGrpSpPr>
        <p:grpSpPr bwMode="auto">
          <a:xfrm>
            <a:off x="914400" y="5638800"/>
            <a:ext cx="6553200" cy="990600"/>
            <a:chOff x="3581400" y="5257800"/>
            <a:chExt cx="1600200" cy="1371600"/>
          </a:xfrm>
        </p:grpSpPr>
        <p:cxnSp>
          <p:nvCxnSpPr>
            <p:cNvPr id="14371" name="Straight Connector 83"/>
            <p:cNvCxnSpPr>
              <a:cxnSpLocks noChangeShapeType="1"/>
            </p:cNvCxnSpPr>
            <p:nvPr/>
          </p:nvCxnSpPr>
          <p:spPr bwMode="auto">
            <a:xfrm rot="10800000" flipV="1">
              <a:off x="3581400" y="5257800"/>
              <a:ext cx="1600200" cy="137160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372" name="Straight Connector 85"/>
            <p:cNvCxnSpPr>
              <a:cxnSpLocks noChangeShapeType="1"/>
            </p:cNvCxnSpPr>
            <p:nvPr/>
          </p:nvCxnSpPr>
          <p:spPr bwMode="auto">
            <a:xfrm>
              <a:off x="3581400" y="5257800"/>
              <a:ext cx="1600200" cy="1371600"/>
            </a:xfrm>
            <a:prstGeom prst="line">
              <a:avLst/>
            </a:prstGeom>
            <a:noFill/>
            <a:ln w="508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8" name="TextBox 87"/>
          <p:cNvSpPr txBox="1">
            <a:spLocks noChangeArrowheads="1"/>
          </p:cNvSpPr>
          <p:nvPr/>
        </p:nvSpPr>
        <p:spPr bwMode="auto">
          <a:xfrm>
            <a:off x="3200400" y="5315449"/>
            <a:ext cx="1989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sz="2400" i="1" dirty="0">
                <a:solidFill>
                  <a:srgbClr val="FF0000"/>
                </a:solidFill>
              </a:rPr>
              <a:t>バックグランド</a:t>
            </a:r>
            <a:endParaRPr lang="en-US" sz="2400" i="1" dirty="0">
              <a:solidFill>
                <a:srgbClr val="FF0000"/>
              </a:solidFill>
            </a:endParaRPr>
          </a:p>
        </p:txBody>
      </p: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785813" y="2209800"/>
            <a:ext cx="7274718" cy="2047875"/>
            <a:chOff x="785813" y="2209800"/>
            <a:chExt cx="7274718" cy="2047875"/>
          </a:xfrm>
        </p:grpSpPr>
        <p:sp>
          <p:nvSpPr>
            <p:cNvPr id="14355" name="TextBox 47"/>
            <p:cNvSpPr txBox="1">
              <a:spLocks noChangeArrowheads="1"/>
            </p:cNvSpPr>
            <p:nvPr/>
          </p:nvSpPr>
          <p:spPr bwMode="auto">
            <a:xfrm>
              <a:off x="4098131" y="2895600"/>
              <a:ext cx="3962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ja-JP" altLang="en-US" sz="2400" i="1" dirty="0" smtClean="0">
                  <a:solidFill>
                    <a:srgbClr val="FF0000"/>
                  </a:solidFill>
                </a:rPr>
                <a:t>ＱＧＰ</a:t>
              </a:r>
              <a:r>
                <a:rPr lang="ja-JP" altLang="en-US" sz="2400" i="1" dirty="0" smtClean="0">
                  <a:solidFill>
                    <a:prstClr val="black"/>
                  </a:solidFill>
                </a:rPr>
                <a:t>から発生する</a:t>
              </a:r>
              <a:r>
                <a:rPr lang="ja-JP" altLang="en-US" sz="2400" i="1" dirty="0" smtClean="0">
                  <a:solidFill>
                    <a:srgbClr val="FFC000"/>
                  </a:solidFill>
                </a:rPr>
                <a:t>熱的光子</a:t>
              </a:r>
              <a:endParaRPr lang="en-US" sz="2400" i="1" dirty="0">
                <a:solidFill>
                  <a:srgbClr val="FFC000"/>
                </a:solidFill>
              </a:endParaRPr>
            </a:p>
          </p:txBody>
        </p:sp>
        <p:grpSp>
          <p:nvGrpSpPr>
            <p:cNvPr id="14356" name="Group 52"/>
            <p:cNvGrpSpPr>
              <a:grpSpLocks/>
            </p:cNvGrpSpPr>
            <p:nvPr/>
          </p:nvGrpSpPr>
          <p:grpSpPr bwMode="auto">
            <a:xfrm>
              <a:off x="785813" y="2209800"/>
              <a:ext cx="2479675" cy="2047875"/>
              <a:chOff x="785813" y="2209800"/>
              <a:chExt cx="2479675" cy="2047875"/>
            </a:xfrm>
          </p:grpSpPr>
          <p:pic>
            <p:nvPicPr>
              <p:cNvPr id="14357" name="Picture 4" descr="C:\Users\Yasuyuki Akiba\Documents\JFY2009\conference\APS Feb2010\My Talk\JN_Pict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2438400"/>
                <a:ext cx="2133600" cy="1814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4358" name="Group 46"/>
              <p:cNvGrpSpPr>
                <a:grpSpLocks/>
              </p:cNvGrpSpPr>
              <p:nvPr/>
            </p:nvGrpSpPr>
            <p:grpSpPr bwMode="auto">
              <a:xfrm>
                <a:off x="2133600" y="2209800"/>
                <a:ext cx="1131888" cy="914400"/>
                <a:chOff x="2090608" y="2370858"/>
                <a:chExt cx="1131911" cy="914800"/>
              </a:xfrm>
            </p:grpSpPr>
            <p:sp>
              <p:nvSpPr>
                <p:cNvPr id="14367" name="Freeform 36"/>
                <p:cNvSpPr>
                  <a:spLocks/>
                </p:cNvSpPr>
                <p:nvPr/>
              </p:nvSpPr>
              <p:spPr bwMode="auto">
                <a:xfrm rot="8336449">
                  <a:off x="2875530" y="2370858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68" name="Freeform 36"/>
                <p:cNvSpPr>
                  <a:spLocks/>
                </p:cNvSpPr>
                <p:nvPr/>
              </p:nvSpPr>
              <p:spPr bwMode="auto">
                <a:xfrm rot="8336449">
                  <a:off x="2613889" y="2598774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69" name="Freeform 36"/>
                <p:cNvSpPr>
                  <a:spLocks/>
                </p:cNvSpPr>
                <p:nvPr/>
              </p:nvSpPr>
              <p:spPr bwMode="auto">
                <a:xfrm rot="8336449">
                  <a:off x="2352248" y="2826690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70" name="Freeform 36"/>
                <p:cNvSpPr>
                  <a:spLocks/>
                </p:cNvSpPr>
                <p:nvPr/>
              </p:nvSpPr>
              <p:spPr bwMode="auto">
                <a:xfrm rot="8336449">
                  <a:off x="2090608" y="3054605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59" name="Group 45"/>
              <p:cNvGrpSpPr>
                <a:grpSpLocks/>
              </p:cNvGrpSpPr>
              <p:nvPr/>
            </p:nvGrpSpPr>
            <p:grpSpPr bwMode="auto">
              <a:xfrm rot="4293880">
                <a:off x="2453481" y="3479007"/>
                <a:ext cx="871537" cy="685800"/>
                <a:chOff x="2766289" y="3113774"/>
                <a:chExt cx="870270" cy="686884"/>
              </a:xfrm>
            </p:grpSpPr>
            <p:sp>
              <p:nvSpPr>
                <p:cNvPr id="14364" name="Freeform 36"/>
                <p:cNvSpPr>
                  <a:spLocks/>
                </p:cNvSpPr>
                <p:nvPr/>
              </p:nvSpPr>
              <p:spPr bwMode="auto">
                <a:xfrm rot="8336449">
                  <a:off x="3027930" y="3341689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65" name="Freeform 36"/>
                <p:cNvSpPr>
                  <a:spLocks/>
                </p:cNvSpPr>
                <p:nvPr/>
              </p:nvSpPr>
              <p:spPr bwMode="auto">
                <a:xfrm rot="8336449">
                  <a:off x="3289570" y="3113774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66" name="Freeform 36"/>
                <p:cNvSpPr>
                  <a:spLocks/>
                </p:cNvSpPr>
                <p:nvPr/>
              </p:nvSpPr>
              <p:spPr bwMode="auto">
                <a:xfrm rot="8336449">
                  <a:off x="2766289" y="3569605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60" name="Group 89"/>
              <p:cNvGrpSpPr>
                <a:grpSpLocks/>
              </p:cNvGrpSpPr>
              <p:nvPr/>
            </p:nvGrpSpPr>
            <p:grpSpPr bwMode="auto">
              <a:xfrm rot="2864642">
                <a:off x="694532" y="2913856"/>
                <a:ext cx="869950" cy="687387"/>
                <a:chOff x="2766289" y="3113774"/>
                <a:chExt cx="870270" cy="686884"/>
              </a:xfrm>
            </p:grpSpPr>
            <p:sp>
              <p:nvSpPr>
                <p:cNvPr id="14361" name="Freeform 36"/>
                <p:cNvSpPr>
                  <a:spLocks/>
                </p:cNvSpPr>
                <p:nvPr/>
              </p:nvSpPr>
              <p:spPr bwMode="auto">
                <a:xfrm rot="8336449">
                  <a:off x="3027930" y="3341689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62" name="Freeform 36"/>
                <p:cNvSpPr>
                  <a:spLocks/>
                </p:cNvSpPr>
                <p:nvPr/>
              </p:nvSpPr>
              <p:spPr bwMode="auto">
                <a:xfrm rot="8336449">
                  <a:off x="3289570" y="3113774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363" name="Freeform 36"/>
                <p:cNvSpPr>
                  <a:spLocks/>
                </p:cNvSpPr>
                <p:nvPr/>
              </p:nvSpPr>
              <p:spPr bwMode="auto">
                <a:xfrm rot="8336449">
                  <a:off x="2766289" y="3569605"/>
                  <a:ext cx="346989" cy="231053"/>
                </a:xfrm>
                <a:custGeom>
                  <a:avLst/>
                  <a:gdLst>
                    <a:gd name="T0" fmla="*/ 0 w 616"/>
                    <a:gd name="T1" fmla="*/ 0 h 170"/>
                    <a:gd name="T2" fmla="*/ 2147483647 w 616"/>
                    <a:gd name="T3" fmla="*/ 0 h 170"/>
                    <a:gd name="T4" fmla="*/ 2147483647 w 616"/>
                    <a:gd name="T5" fmla="*/ 0 h 170"/>
                    <a:gd name="T6" fmla="*/ 2147483647 w 616"/>
                    <a:gd name="T7" fmla="*/ 0 h 170"/>
                    <a:gd name="T8" fmla="*/ 2147483647 w 616"/>
                    <a:gd name="T9" fmla="*/ 0 h 170"/>
                    <a:gd name="T10" fmla="*/ 2147483647 w 616"/>
                    <a:gd name="T11" fmla="*/ 0 h 170"/>
                    <a:gd name="T12" fmla="*/ 2147483647 w 616"/>
                    <a:gd name="T13" fmla="*/ 0 h 170"/>
                    <a:gd name="T14" fmla="*/ 2147483647 w 616"/>
                    <a:gd name="T15" fmla="*/ 0 h 170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616"/>
                    <a:gd name="T25" fmla="*/ 0 h 170"/>
                    <a:gd name="T26" fmla="*/ 616 w 616"/>
                    <a:gd name="T27" fmla="*/ 170 h 170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616" h="170">
                      <a:moveTo>
                        <a:pt x="0" y="86"/>
                      </a:moveTo>
                      <a:cubicBezTo>
                        <a:pt x="27" y="43"/>
                        <a:pt x="54" y="0"/>
                        <a:pt x="82" y="12"/>
                      </a:cubicBezTo>
                      <a:cubicBezTo>
                        <a:pt x="110" y="24"/>
                        <a:pt x="136" y="160"/>
                        <a:pt x="168" y="160"/>
                      </a:cubicBezTo>
                      <a:cubicBezTo>
                        <a:pt x="200" y="160"/>
                        <a:pt x="243" y="11"/>
                        <a:pt x="276" y="10"/>
                      </a:cubicBezTo>
                      <a:cubicBezTo>
                        <a:pt x="309" y="9"/>
                        <a:pt x="337" y="154"/>
                        <a:pt x="368" y="154"/>
                      </a:cubicBezTo>
                      <a:cubicBezTo>
                        <a:pt x="399" y="154"/>
                        <a:pt x="430" y="11"/>
                        <a:pt x="460" y="12"/>
                      </a:cubicBezTo>
                      <a:cubicBezTo>
                        <a:pt x="490" y="13"/>
                        <a:pt x="520" y="146"/>
                        <a:pt x="546" y="158"/>
                      </a:cubicBezTo>
                      <a:cubicBezTo>
                        <a:pt x="572" y="170"/>
                        <a:pt x="605" y="96"/>
                        <a:pt x="616" y="84"/>
                      </a:cubicBezTo>
                    </a:path>
                  </a:pathLst>
                </a:custGeom>
                <a:noFill/>
                <a:ln w="31750">
                  <a:solidFill>
                    <a:srgbClr val="FF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15378" name="Slide Number Placeholder 57"/>
          <p:cNvSpPr>
            <a:spLocks noGrp="1"/>
          </p:cNvSpPr>
          <p:nvPr>
            <p:ph type="sldNum" sz="quarter" idx="12"/>
          </p:nvPr>
        </p:nvSpPr>
        <p:spPr>
          <a:xfrm>
            <a:off x="8534400" y="6400800"/>
            <a:ext cx="533400" cy="457200"/>
          </a:xfrm>
        </p:spPr>
        <p:txBody>
          <a:bodyPr/>
          <a:lstStyle/>
          <a:p>
            <a:pPr>
              <a:defRPr/>
            </a:pPr>
            <a:fld id="{7791495E-D2D2-4E9B-BCBC-CFB53F0AB8F6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>
                <a:defRPr/>
              </a:pPr>
              <a:t>31</a:t>
            </a:fld>
            <a:endParaRPr lang="en-US" altLang="ja-JP" smtClean="0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56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10967" y="46087"/>
            <a:ext cx="8229600" cy="792113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latin typeface="Arial" charset="0"/>
                <a:cs typeface="Arial" charset="0"/>
              </a:rPr>
              <a:t>熱的</a:t>
            </a:r>
            <a:r>
              <a:rPr lang="ja-JP" altLang="en-US" dirty="0">
                <a:latin typeface="Arial" charset="0"/>
                <a:cs typeface="Arial" charset="0"/>
              </a:rPr>
              <a:t>光子</a:t>
            </a:r>
            <a:r>
              <a:rPr lang="en-US" dirty="0" smtClean="0">
                <a:latin typeface="Arial" charset="0"/>
                <a:cs typeface="Arial" charset="0"/>
              </a:rPr>
              <a:t> (</a:t>
            </a:r>
            <a:r>
              <a:rPr lang="ja-JP" altLang="en-US" dirty="0" smtClean="0">
                <a:latin typeface="Arial" charset="0"/>
                <a:cs typeface="Arial" charset="0"/>
              </a:rPr>
              <a:t>理論</a:t>
            </a:r>
            <a:r>
              <a:rPr lang="ja-JP" altLang="en-US" dirty="0">
                <a:latin typeface="Arial" charset="0"/>
                <a:cs typeface="Arial" charset="0"/>
              </a:rPr>
              <a:t>予測</a:t>
            </a:r>
            <a:r>
              <a:rPr lang="en-US" dirty="0" smtClean="0"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>
          <a:xfrm>
            <a:off x="5105400" y="1371600"/>
            <a:ext cx="4038600" cy="5257800"/>
          </a:xfrm>
        </p:spPr>
        <p:txBody>
          <a:bodyPr/>
          <a:lstStyle/>
          <a:p>
            <a:r>
              <a:rPr lang="ja-JP" altLang="en-US" sz="22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高い</a:t>
            </a:r>
            <a:r>
              <a:rPr lang="en-US" sz="2200" dirty="0" err="1" smtClean="0">
                <a:solidFill>
                  <a:srgbClr val="00B050"/>
                </a:solidFill>
                <a:latin typeface="Arial" charset="0"/>
                <a:cs typeface="Arial" charset="0"/>
              </a:rPr>
              <a:t>p</a:t>
            </a:r>
            <a:r>
              <a:rPr lang="en-US" sz="2200" baseline="-25000" dirty="0" err="1" smtClean="0">
                <a:solidFill>
                  <a:srgbClr val="00B050"/>
                </a:solidFill>
                <a:latin typeface="Arial" charset="0"/>
                <a:cs typeface="Arial" charset="0"/>
              </a:rPr>
              <a:t>T</a:t>
            </a:r>
            <a:r>
              <a:rPr lang="en-US" sz="22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 (</a:t>
            </a:r>
            <a:r>
              <a:rPr lang="en-US" sz="2200" dirty="0" err="1" smtClean="0">
                <a:solidFill>
                  <a:srgbClr val="00B050"/>
                </a:solidFill>
                <a:latin typeface="Arial" charset="0"/>
                <a:cs typeface="Arial" charset="0"/>
              </a:rPr>
              <a:t>p</a:t>
            </a:r>
            <a:r>
              <a:rPr lang="en-US" sz="2200" baseline="-25000" dirty="0" err="1" smtClean="0">
                <a:solidFill>
                  <a:srgbClr val="00B050"/>
                </a:solidFill>
                <a:latin typeface="Arial" charset="0"/>
                <a:cs typeface="Arial" charset="0"/>
              </a:rPr>
              <a:t>T</a:t>
            </a:r>
            <a:r>
              <a:rPr lang="en-US" sz="22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&gt;3 </a:t>
            </a:r>
            <a:r>
              <a:rPr lang="en-US" sz="2200" dirty="0" err="1" smtClean="0">
                <a:solidFill>
                  <a:srgbClr val="00B050"/>
                </a:solidFill>
                <a:latin typeface="Arial" charset="0"/>
                <a:cs typeface="Arial" charset="0"/>
              </a:rPr>
              <a:t>GeV</a:t>
            </a:r>
            <a:r>
              <a:rPr lang="en-US" sz="22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/c)</a:t>
            </a:r>
            <a:r>
              <a:rPr lang="ja-JP" altLang="en-US" sz="22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では</a:t>
            </a:r>
            <a:r>
              <a:rPr lang="en-US" sz="2200" dirty="0" err="1" smtClean="0">
                <a:solidFill>
                  <a:srgbClr val="00B050"/>
                </a:solidFill>
                <a:latin typeface="Arial" charset="0"/>
                <a:cs typeface="Arial" charset="0"/>
              </a:rPr>
              <a:t>pQCD</a:t>
            </a:r>
            <a:r>
              <a:rPr lang="ja-JP" altLang="en-US" sz="2200" dirty="0" smtClean="0">
                <a:solidFill>
                  <a:srgbClr val="00B050"/>
                </a:solidFill>
                <a:latin typeface="Arial" charset="0"/>
                <a:cs typeface="Arial" charset="0"/>
              </a:rPr>
              <a:t>直接光子が支配的</a:t>
            </a:r>
            <a:endParaRPr lang="en-US" sz="2200" dirty="0" smtClean="0">
              <a:solidFill>
                <a:srgbClr val="00B050"/>
              </a:solidFill>
              <a:latin typeface="Arial" charset="0"/>
              <a:cs typeface="Arial" charset="0"/>
            </a:endParaRPr>
          </a:p>
          <a:p>
            <a:r>
              <a:rPr lang="ja-JP" altLang="en-US" sz="2200" dirty="0">
                <a:solidFill>
                  <a:schemeClr val="accent2"/>
                </a:solidFill>
                <a:latin typeface="Arial" charset="0"/>
                <a:cs typeface="Arial" charset="0"/>
              </a:rPr>
              <a:t>低い</a:t>
            </a:r>
            <a:r>
              <a:rPr lang="en-US" sz="2200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p</a:t>
            </a:r>
            <a:r>
              <a:rPr lang="en-US" sz="2200" baseline="-25000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2200" baseline="-250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  <a:r>
              <a:rPr lang="en-US" sz="2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(</a:t>
            </a:r>
            <a:r>
              <a:rPr lang="en-US" sz="2200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p</a:t>
            </a:r>
            <a:r>
              <a:rPr lang="en-US" sz="2200" baseline="-25000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T</a:t>
            </a:r>
            <a:r>
              <a:rPr lang="en-US" sz="2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&lt;1 </a:t>
            </a:r>
            <a:r>
              <a:rPr lang="en-US" sz="2200" dirty="0" err="1" smtClean="0">
                <a:solidFill>
                  <a:schemeClr val="accent2"/>
                </a:solidFill>
                <a:latin typeface="Arial" charset="0"/>
                <a:cs typeface="Arial" charset="0"/>
              </a:rPr>
              <a:t>GeV</a:t>
            </a:r>
            <a:r>
              <a:rPr lang="en-US" sz="2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/c)</a:t>
            </a:r>
            <a:r>
              <a:rPr lang="ja-JP" altLang="en-US" sz="2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では</a:t>
            </a:r>
            <a:endParaRPr lang="en-US" sz="22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pPr>
              <a:buFontTx/>
              <a:buNone/>
            </a:pPr>
            <a:r>
              <a:rPr lang="en-US" sz="2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	</a:t>
            </a:r>
            <a:r>
              <a:rPr lang="ja-JP" altLang="en-US" sz="22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ハドロンガスからの光子が支配的</a:t>
            </a:r>
            <a:endParaRPr lang="en-US" sz="2200" dirty="0" smtClean="0">
              <a:solidFill>
                <a:schemeClr val="accent2"/>
              </a:solidFill>
              <a:latin typeface="Arial" charset="0"/>
              <a:cs typeface="Arial" charset="0"/>
            </a:endParaRPr>
          </a:p>
          <a:p>
            <a:r>
              <a:rPr lang="ja-JP" alt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ＱＧＰからの熱的光子が、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1&lt;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</a:t>
            </a:r>
            <a:r>
              <a:rPr lang="en-US" sz="2000" baseline="-25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T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&lt;3 </a:t>
            </a:r>
            <a:r>
              <a:rPr lang="en-US" sz="2000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GeV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/c</a:t>
            </a:r>
            <a:r>
              <a:rPr lang="ja-JP" altLang="en-US" sz="2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で直接光子の主な発生源になる</a:t>
            </a:r>
            <a:endParaRPr lang="en-US" altLang="ja-JP" sz="2000" dirty="0" smtClean="0">
              <a:latin typeface="Arial" charset="0"/>
              <a:ea typeface="ＭＳ Ｐゴシック" pitchFamily="34" charset="-128"/>
              <a:cs typeface="Arial" charset="0"/>
            </a:endParaRPr>
          </a:p>
          <a:p>
            <a:r>
              <a:rPr lang="ja-JP" altLang="en-US" sz="2000" dirty="0" smtClean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Arial" charset="0"/>
              </a:rPr>
              <a:t>しかし、これらの直接光子の１０倍近く、ハドロン崩壊からくるバックグランド光子があるので、この測定は困難</a:t>
            </a:r>
            <a:endParaRPr lang="en-US" altLang="ja-JP" sz="2000" dirty="0" smtClean="0">
              <a:solidFill>
                <a:srgbClr val="0070C0"/>
              </a:solidFill>
              <a:latin typeface="Arial" charset="0"/>
              <a:ea typeface="ＭＳ Ｐゴシック" pitchFamily="34" charset="-128"/>
              <a:cs typeface="Arial" charset="0"/>
            </a:endParaRPr>
          </a:p>
          <a:p>
            <a:pPr>
              <a:buFontTx/>
              <a:buNone/>
            </a:pPr>
            <a:endParaRPr lang="en-US" dirty="0" smtClean="0"/>
          </a:p>
        </p:txBody>
      </p:sp>
      <p:grpSp>
        <p:nvGrpSpPr>
          <p:cNvPr id="15364" name="グループ化 24"/>
          <p:cNvGrpSpPr>
            <a:grpSpLocks/>
          </p:cNvGrpSpPr>
          <p:nvPr/>
        </p:nvGrpSpPr>
        <p:grpSpPr bwMode="auto">
          <a:xfrm>
            <a:off x="228600" y="2209800"/>
            <a:ext cx="4876800" cy="4384675"/>
            <a:chOff x="5880100" y="3543300"/>
            <a:chExt cx="3263901" cy="2810030"/>
          </a:xfrm>
        </p:grpSpPr>
        <p:pic>
          <p:nvPicPr>
            <p:cNvPr id="15393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0100" y="3543300"/>
              <a:ext cx="3192463" cy="2600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94" name="Comment 17"/>
            <p:cNvSpPr>
              <a:spLocks noChangeArrowheads="1"/>
            </p:cNvSpPr>
            <p:nvPr/>
          </p:nvSpPr>
          <p:spPr bwMode="auto">
            <a:xfrm>
              <a:off x="6190949" y="6143624"/>
              <a:ext cx="2953052" cy="209706"/>
            </a:xfrm>
            <a:prstGeom prst="rect">
              <a:avLst/>
            </a:prstGeom>
            <a:noFill/>
            <a:ln>
              <a:noFill/>
            </a:ln>
            <a:effectLst>
              <a:prstShdw prst="shdw17" dist="17961" dir="13500000">
                <a:srgbClr val="99903B"/>
              </a:prst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ja-JP" sz="1600" b="1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S.Turbide </a:t>
              </a:r>
              <a:r>
                <a:rPr lang="en-US" altLang="ja-JP" sz="1600" b="1" i="1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et al</a:t>
              </a:r>
              <a:r>
                <a:rPr lang="en-US" altLang="ja-JP" sz="1600" b="1">
                  <a:solidFill>
                    <a:srgbClr val="000000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  PRC  69  014903 </a:t>
              </a:r>
            </a:p>
          </p:txBody>
        </p:sp>
      </p:grpSp>
      <p:sp>
        <p:nvSpPr>
          <p:cNvPr id="6" name="円/楕円 26"/>
          <p:cNvSpPr/>
          <p:nvPr/>
        </p:nvSpPr>
        <p:spPr bwMode="auto">
          <a:xfrm rot="1957616">
            <a:off x="2071688" y="3503613"/>
            <a:ext cx="2027237" cy="444500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FFFFFF"/>
              </a:solidFill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3810000" y="1143000"/>
            <a:ext cx="1290638" cy="869950"/>
            <a:chOff x="659" y="2526"/>
            <a:chExt cx="1404" cy="665"/>
          </a:xfrm>
        </p:grpSpPr>
        <p:grpSp>
          <p:nvGrpSpPr>
            <p:cNvPr id="15383" name="Group 34"/>
            <p:cNvGrpSpPr>
              <a:grpSpLocks/>
            </p:cNvGrpSpPr>
            <p:nvPr/>
          </p:nvGrpSpPr>
          <p:grpSpPr bwMode="auto">
            <a:xfrm>
              <a:off x="852" y="2575"/>
              <a:ext cx="938" cy="460"/>
              <a:chOff x="2144" y="2660"/>
              <a:chExt cx="878" cy="410"/>
            </a:xfrm>
          </p:grpSpPr>
          <p:sp>
            <p:nvSpPr>
              <p:cNvPr id="15388" name="Freeform 35"/>
              <p:cNvSpPr>
                <a:spLocks/>
              </p:cNvSpPr>
              <p:nvPr/>
            </p:nvSpPr>
            <p:spPr bwMode="auto">
              <a:xfrm>
                <a:off x="2144" y="2660"/>
                <a:ext cx="456" cy="74"/>
              </a:xfrm>
              <a:custGeom>
                <a:avLst/>
                <a:gdLst>
                  <a:gd name="T0" fmla="*/ 0 w 744"/>
                  <a:gd name="T1" fmla="*/ 0 h 152"/>
                  <a:gd name="T2" fmla="*/ 1 w 744"/>
                  <a:gd name="T3" fmla="*/ 0 h 152"/>
                  <a:gd name="T4" fmla="*/ 1 w 744"/>
                  <a:gd name="T5" fmla="*/ 0 h 152"/>
                  <a:gd name="T6" fmla="*/ 1 w 744"/>
                  <a:gd name="T7" fmla="*/ 0 h 152"/>
                  <a:gd name="T8" fmla="*/ 1 w 744"/>
                  <a:gd name="T9" fmla="*/ 0 h 152"/>
                  <a:gd name="T10" fmla="*/ 1 w 744"/>
                  <a:gd name="T11" fmla="*/ 0 h 152"/>
                  <a:gd name="T12" fmla="*/ 1 w 744"/>
                  <a:gd name="T13" fmla="*/ 0 h 152"/>
                  <a:gd name="T14" fmla="*/ 1 w 744"/>
                  <a:gd name="T15" fmla="*/ 0 h 152"/>
                  <a:gd name="T16" fmla="*/ 1 w 744"/>
                  <a:gd name="T17" fmla="*/ 0 h 152"/>
                  <a:gd name="T18" fmla="*/ 1 w 744"/>
                  <a:gd name="T19" fmla="*/ 0 h 152"/>
                  <a:gd name="T20" fmla="*/ 1 w 744"/>
                  <a:gd name="T21" fmla="*/ 0 h 152"/>
                  <a:gd name="T22" fmla="*/ 1 w 744"/>
                  <a:gd name="T23" fmla="*/ 0 h 152"/>
                  <a:gd name="T24" fmla="*/ 1 w 744"/>
                  <a:gd name="T25" fmla="*/ 0 h 152"/>
                  <a:gd name="T26" fmla="*/ 1 w 744"/>
                  <a:gd name="T27" fmla="*/ 0 h 152"/>
                  <a:gd name="T28" fmla="*/ 1 w 744"/>
                  <a:gd name="T29" fmla="*/ 0 h 152"/>
                  <a:gd name="T30" fmla="*/ 1 w 744"/>
                  <a:gd name="T31" fmla="*/ 0 h 152"/>
                  <a:gd name="T32" fmla="*/ 1 w 744"/>
                  <a:gd name="T33" fmla="*/ 0 h 152"/>
                  <a:gd name="T34" fmla="*/ 1 w 744"/>
                  <a:gd name="T35" fmla="*/ 0 h 152"/>
                  <a:gd name="T36" fmla="*/ 1 w 744"/>
                  <a:gd name="T37" fmla="*/ 0 h 152"/>
                  <a:gd name="T38" fmla="*/ 1 w 744"/>
                  <a:gd name="T39" fmla="*/ 0 h 152"/>
                  <a:gd name="T40" fmla="*/ 1 w 744"/>
                  <a:gd name="T41" fmla="*/ 0 h 152"/>
                  <a:gd name="T42" fmla="*/ 1 w 744"/>
                  <a:gd name="T43" fmla="*/ 0 h 152"/>
                  <a:gd name="T44" fmla="*/ 1 w 744"/>
                  <a:gd name="T45" fmla="*/ 0 h 152"/>
                  <a:gd name="T46" fmla="*/ 1 w 744"/>
                  <a:gd name="T47" fmla="*/ 0 h 152"/>
                  <a:gd name="T48" fmla="*/ 1 w 744"/>
                  <a:gd name="T49" fmla="*/ 0 h 152"/>
                  <a:gd name="T50" fmla="*/ 1 w 744"/>
                  <a:gd name="T51" fmla="*/ 0 h 152"/>
                  <a:gd name="T52" fmla="*/ 1 w 744"/>
                  <a:gd name="T53" fmla="*/ 0 h 152"/>
                  <a:gd name="T54" fmla="*/ 1 w 744"/>
                  <a:gd name="T55" fmla="*/ 0 h 152"/>
                  <a:gd name="T56" fmla="*/ 1 w 744"/>
                  <a:gd name="T57" fmla="*/ 0 h 152"/>
                  <a:gd name="T58" fmla="*/ 1 w 744"/>
                  <a:gd name="T59" fmla="*/ 0 h 152"/>
                  <a:gd name="T60" fmla="*/ 1 w 744"/>
                  <a:gd name="T61" fmla="*/ 0 h 152"/>
                  <a:gd name="T62" fmla="*/ 1 w 744"/>
                  <a:gd name="T63" fmla="*/ 0 h 1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44"/>
                  <a:gd name="T97" fmla="*/ 0 h 152"/>
                  <a:gd name="T98" fmla="*/ 744 w 744"/>
                  <a:gd name="T99" fmla="*/ 152 h 1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44" h="152">
                    <a:moveTo>
                      <a:pt x="0" y="82"/>
                    </a:moveTo>
                    <a:cubicBezTo>
                      <a:pt x="26" y="44"/>
                      <a:pt x="52" y="6"/>
                      <a:pt x="68" y="6"/>
                    </a:cubicBezTo>
                    <a:cubicBezTo>
                      <a:pt x="84" y="6"/>
                      <a:pt x="98" y="59"/>
                      <a:pt x="98" y="82"/>
                    </a:cubicBezTo>
                    <a:cubicBezTo>
                      <a:pt x="98" y="105"/>
                      <a:pt x="77" y="147"/>
                      <a:pt x="70" y="146"/>
                    </a:cubicBezTo>
                    <a:cubicBezTo>
                      <a:pt x="63" y="145"/>
                      <a:pt x="44" y="97"/>
                      <a:pt x="54" y="74"/>
                    </a:cubicBezTo>
                    <a:cubicBezTo>
                      <a:pt x="64" y="51"/>
                      <a:pt x="111" y="7"/>
                      <a:pt x="130" y="8"/>
                    </a:cubicBezTo>
                    <a:cubicBezTo>
                      <a:pt x="149" y="9"/>
                      <a:pt x="168" y="54"/>
                      <a:pt x="170" y="78"/>
                    </a:cubicBezTo>
                    <a:cubicBezTo>
                      <a:pt x="172" y="102"/>
                      <a:pt x="148" y="152"/>
                      <a:pt x="140" y="150"/>
                    </a:cubicBezTo>
                    <a:cubicBezTo>
                      <a:pt x="132" y="148"/>
                      <a:pt x="112" y="92"/>
                      <a:pt x="124" y="68"/>
                    </a:cubicBezTo>
                    <a:cubicBezTo>
                      <a:pt x="136" y="44"/>
                      <a:pt x="189" y="0"/>
                      <a:pt x="210" y="4"/>
                    </a:cubicBezTo>
                    <a:cubicBezTo>
                      <a:pt x="231" y="8"/>
                      <a:pt x="246" y="66"/>
                      <a:pt x="248" y="90"/>
                    </a:cubicBezTo>
                    <a:cubicBezTo>
                      <a:pt x="250" y="114"/>
                      <a:pt x="229" y="151"/>
                      <a:pt x="220" y="150"/>
                    </a:cubicBezTo>
                    <a:cubicBezTo>
                      <a:pt x="211" y="149"/>
                      <a:pt x="184" y="109"/>
                      <a:pt x="194" y="86"/>
                    </a:cubicBezTo>
                    <a:cubicBezTo>
                      <a:pt x="204" y="63"/>
                      <a:pt x="256" y="10"/>
                      <a:pt x="278" y="10"/>
                    </a:cubicBezTo>
                    <a:cubicBezTo>
                      <a:pt x="300" y="10"/>
                      <a:pt x="324" y="61"/>
                      <a:pt x="328" y="84"/>
                    </a:cubicBezTo>
                    <a:cubicBezTo>
                      <a:pt x="332" y="107"/>
                      <a:pt x="310" y="145"/>
                      <a:pt x="302" y="146"/>
                    </a:cubicBezTo>
                    <a:cubicBezTo>
                      <a:pt x="294" y="147"/>
                      <a:pt x="267" y="111"/>
                      <a:pt x="278" y="88"/>
                    </a:cubicBezTo>
                    <a:cubicBezTo>
                      <a:pt x="289" y="65"/>
                      <a:pt x="342" y="10"/>
                      <a:pt x="368" y="6"/>
                    </a:cubicBezTo>
                    <a:cubicBezTo>
                      <a:pt x="394" y="2"/>
                      <a:pt x="427" y="41"/>
                      <a:pt x="434" y="64"/>
                    </a:cubicBezTo>
                    <a:cubicBezTo>
                      <a:pt x="441" y="87"/>
                      <a:pt x="417" y="143"/>
                      <a:pt x="408" y="146"/>
                    </a:cubicBezTo>
                    <a:cubicBezTo>
                      <a:pt x="399" y="149"/>
                      <a:pt x="371" y="107"/>
                      <a:pt x="382" y="84"/>
                    </a:cubicBezTo>
                    <a:cubicBezTo>
                      <a:pt x="393" y="61"/>
                      <a:pt x="453" y="7"/>
                      <a:pt x="476" y="6"/>
                    </a:cubicBezTo>
                    <a:cubicBezTo>
                      <a:pt x="499" y="5"/>
                      <a:pt x="518" y="52"/>
                      <a:pt x="522" y="76"/>
                    </a:cubicBezTo>
                    <a:cubicBezTo>
                      <a:pt x="526" y="100"/>
                      <a:pt x="506" y="149"/>
                      <a:pt x="498" y="148"/>
                    </a:cubicBezTo>
                    <a:cubicBezTo>
                      <a:pt x="490" y="147"/>
                      <a:pt x="463" y="95"/>
                      <a:pt x="474" y="72"/>
                    </a:cubicBezTo>
                    <a:cubicBezTo>
                      <a:pt x="485" y="49"/>
                      <a:pt x="541" y="6"/>
                      <a:pt x="564" y="8"/>
                    </a:cubicBezTo>
                    <a:cubicBezTo>
                      <a:pt x="587" y="10"/>
                      <a:pt x="610" y="63"/>
                      <a:pt x="612" y="86"/>
                    </a:cubicBezTo>
                    <a:cubicBezTo>
                      <a:pt x="614" y="109"/>
                      <a:pt x="584" y="150"/>
                      <a:pt x="574" y="148"/>
                    </a:cubicBezTo>
                    <a:cubicBezTo>
                      <a:pt x="564" y="146"/>
                      <a:pt x="541" y="99"/>
                      <a:pt x="552" y="76"/>
                    </a:cubicBezTo>
                    <a:cubicBezTo>
                      <a:pt x="563" y="53"/>
                      <a:pt x="615" y="10"/>
                      <a:pt x="638" y="8"/>
                    </a:cubicBezTo>
                    <a:cubicBezTo>
                      <a:pt x="661" y="6"/>
                      <a:pt x="670" y="52"/>
                      <a:pt x="688" y="62"/>
                    </a:cubicBezTo>
                    <a:cubicBezTo>
                      <a:pt x="706" y="72"/>
                      <a:pt x="735" y="69"/>
                      <a:pt x="744" y="70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89" name="Freeform 36"/>
              <p:cNvSpPr>
                <a:spLocks/>
              </p:cNvSpPr>
              <p:nvPr/>
            </p:nvSpPr>
            <p:spPr bwMode="auto">
              <a:xfrm>
                <a:off x="2594" y="2998"/>
                <a:ext cx="400" cy="72"/>
              </a:xfrm>
              <a:custGeom>
                <a:avLst/>
                <a:gdLst>
                  <a:gd name="T0" fmla="*/ 0 w 616"/>
                  <a:gd name="T1" fmla="*/ 0 h 170"/>
                  <a:gd name="T2" fmla="*/ 1 w 616"/>
                  <a:gd name="T3" fmla="*/ 0 h 170"/>
                  <a:gd name="T4" fmla="*/ 1 w 616"/>
                  <a:gd name="T5" fmla="*/ 0 h 170"/>
                  <a:gd name="T6" fmla="*/ 1 w 616"/>
                  <a:gd name="T7" fmla="*/ 0 h 170"/>
                  <a:gd name="T8" fmla="*/ 1 w 616"/>
                  <a:gd name="T9" fmla="*/ 0 h 170"/>
                  <a:gd name="T10" fmla="*/ 1 w 616"/>
                  <a:gd name="T11" fmla="*/ 0 h 170"/>
                  <a:gd name="T12" fmla="*/ 1 w 616"/>
                  <a:gd name="T13" fmla="*/ 0 h 170"/>
                  <a:gd name="T14" fmla="*/ 1 w 616"/>
                  <a:gd name="T15" fmla="*/ 0 h 17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16"/>
                  <a:gd name="T25" fmla="*/ 0 h 170"/>
                  <a:gd name="T26" fmla="*/ 616 w 616"/>
                  <a:gd name="T27" fmla="*/ 170 h 17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16" h="170">
                    <a:moveTo>
                      <a:pt x="0" y="86"/>
                    </a:moveTo>
                    <a:cubicBezTo>
                      <a:pt x="27" y="43"/>
                      <a:pt x="54" y="0"/>
                      <a:pt x="82" y="12"/>
                    </a:cubicBezTo>
                    <a:cubicBezTo>
                      <a:pt x="110" y="24"/>
                      <a:pt x="136" y="160"/>
                      <a:pt x="168" y="160"/>
                    </a:cubicBezTo>
                    <a:cubicBezTo>
                      <a:pt x="200" y="160"/>
                      <a:pt x="243" y="11"/>
                      <a:pt x="276" y="10"/>
                    </a:cubicBezTo>
                    <a:cubicBezTo>
                      <a:pt x="309" y="9"/>
                      <a:pt x="337" y="154"/>
                      <a:pt x="368" y="154"/>
                    </a:cubicBezTo>
                    <a:cubicBezTo>
                      <a:pt x="399" y="154"/>
                      <a:pt x="430" y="11"/>
                      <a:pt x="460" y="12"/>
                    </a:cubicBezTo>
                    <a:cubicBezTo>
                      <a:pt x="490" y="13"/>
                      <a:pt x="520" y="146"/>
                      <a:pt x="546" y="158"/>
                    </a:cubicBezTo>
                    <a:cubicBezTo>
                      <a:pt x="572" y="170"/>
                      <a:pt x="605" y="96"/>
                      <a:pt x="616" y="84"/>
                    </a:cubicBezTo>
                  </a:path>
                </a:pathLst>
              </a:cu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90" name="Line 37"/>
              <p:cNvSpPr>
                <a:spLocks noChangeShapeType="1"/>
              </p:cNvSpPr>
              <p:nvPr/>
            </p:nvSpPr>
            <p:spPr bwMode="auto">
              <a:xfrm>
                <a:off x="2152" y="303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91" name="Line 38"/>
              <p:cNvSpPr>
                <a:spLocks noChangeShapeType="1"/>
              </p:cNvSpPr>
              <p:nvPr/>
            </p:nvSpPr>
            <p:spPr bwMode="auto">
              <a:xfrm>
                <a:off x="2588" y="2694"/>
                <a:ext cx="434" cy="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5392" name="Line 39"/>
              <p:cNvSpPr>
                <a:spLocks noChangeShapeType="1"/>
              </p:cNvSpPr>
              <p:nvPr/>
            </p:nvSpPr>
            <p:spPr bwMode="auto">
              <a:xfrm flipV="1">
                <a:off x="2590" y="2694"/>
                <a:ext cx="0" cy="342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5384" name="Text Box 40"/>
            <p:cNvSpPr txBox="1">
              <a:spLocks noChangeArrowheads="1"/>
            </p:cNvSpPr>
            <p:nvPr/>
          </p:nvSpPr>
          <p:spPr bwMode="auto">
            <a:xfrm>
              <a:off x="675" y="2958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00B050"/>
                  </a:solidFill>
                  <a:latin typeface="Times New Roman" charset="0"/>
                </a:rPr>
                <a:t>q</a:t>
              </a:r>
            </a:p>
          </p:txBody>
        </p:sp>
        <p:sp>
          <p:nvSpPr>
            <p:cNvPr id="15385" name="Text Box 41"/>
            <p:cNvSpPr txBox="1">
              <a:spLocks noChangeArrowheads="1"/>
            </p:cNvSpPr>
            <p:nvPr/>
          </p:nvSpPr>
          <p:spPr bwMode="auto">
            <a:xfrm>
              <a:off x="1756" y="2526"/>
              <a:ext cx="30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00B050"/>
                  </a:solidFill>
                  <a:latin typeface="Times New Roman" charset="0"/>
                </a:rPr>
                <a:t>q</a:t>
              </a:r>
            </a:p>
          </p:txBody>
        </p:sp>
        <p:sp>
          <p:nvSpPr>
            <p:cNvPr id="15386" name="Text Box 42"/>
            <p:cNvSpPr txBox="1">
              <a:spLocks noChangeArrowheads="1"/>
            </p:cNvSpPr>
            <p:nvPr/>
          </p:nvSpPr>
          <p:spPr bwMode="auto">
            <a:xfrm>
              <a:off x="659" y="2526"/>
              <a:ext cx="297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00B050"/>
                  </a:solidFill>
                  <a:latin typeface="Times New Roman" charset="0"/>
                </a:rPr>
                <a:t>g</a:t>
              </a:r>
            </a:p>
          </p:txBody>
        </p:sp>
        <p:sp>
          <p:nvSpPr>
            <p:cNvPr id="15387" name="Text Box 43"/>
            <p:cNvSpPr txBox="1">
              <a:spLocks noChangeArrowheads="1"/>
            </p:cNvSpPr>
            <p:nvPr/>
          </p:nvSpPr>
          <p:spPr bwMode="auto">
            <a:xfrm>
              <a:off x="1735" y="2950"/>
              <a:ext cx="28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00B050"/>
                  </a:solidFill>
                  <a:latin typeface="Symbol" charset="2"/>
                </a:rPr>
                <a:t>g</a:t>
              </a:r>
              <a:endParaRPr lang="en-US" sz="1400" b="1">
                <a:solidFill>
                  <a:srgbClr val="00B050"/>
                </a:solidFill>
                <a:latin typeface="Times New Roman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990600" y="1143000"/>
            <a:ext cx="1112838" cy="812800"/>
            <a:chOff x="724" y="3120"/>
            <a:chExt cx="1253" cy="955"/>
          </a:xfrm>
        </p:grpSpPr>
        <p:sp>
          <p:nvSpPr>
            <p:cNvPr id="15374" name="Line 13"/>
            <p:cNvSpPr>
              <a:spLocks noChangeShapeType="1"/>
            </p:cNvSpPr>
            <p:nvPr/>
          </p:nvSpPr>
          <p:spPr bwMode="auto">
            <a:xfrm rot="19557788" flipV="1">
              <a:off x="859" y="3640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5375" name="Freeform 14"/>
            <p:cNvSpPr>
              <a:spLocks/>
            </p:cNvSpPr>
            <p:nvPr/>
          </p:nvSpPr>
          <p:spPr bwMode="auto">
            <a:xfrm rot="2500574">
              <a:off x="1338" y="3639"/>
              <a:ext cx="400" cy="72"/>
            </a:xfrm>
            <a:custGeom>
              <a:avLst/>
              <a:gdLst>
                <a:gd name="T0" fmla="*/ 0 w 616"/>
                <a:gd name="T1" fmla="*/ 0 h 170"/>
                <a:gd name="T2" fmla="*/ 1 w 616"/>
                <a:gd name="T3" fmla="*/ 0 h 170"/>
                <a:gd name="T4" fmla="*/ 1 w 616"/>
                <a:gd name="T5" fmla="*/ 0 h 170"/>
                <a:gd name="T6" fmla="*/ 1 w 616"/>
                <a:gd name="T7" fmla="*/ 0 h 170"/>
                <a:gd name="T8" fmla="*/ 1 w 616"/>
                <a:gd name="T9" fmla="*/ 0 h 170"/>
                <a:gd name="T10" fmla="*/ 1 w 616"/>
                <a:gd name="T11" fmla="*/ 0 h 170"/>
                <a:gd name="T12" fmla="*/ 1 w 616"/>
                <a:gd name="T13" fmla="*/ 0 h 170"/>
                <a:gd name="T14" fmla="*/ 1 w 616"/>
                <a:gd name="T15" fmla="*/ 0 h 1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16"/>
                <a:gd name="T25" fmla="*/ 0 h 170"/>
                <a:gd name="T26" fmla="*/ 616 w 616"/>
                <a:gd name="T27" fmla="*/ 170 h 17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16" h="170">
                  <a:moveTo>
                    <a:pt x="0" y="86"/>
                  </a:moveTo>
                  <a:cubicBezTo>
                    <a:pt x="27" y="43"/>
                    <a:pt x="54" y="0"/>
                    <a:pt x="82" y="12"/>
                  </a:cubicBezTo>
                  <a:cubicBezTo>
                    <a:pt x="110" y="24"/>
                    <a:pt x="136" y="160"/>
                    <a:pt x="168" y="160"/>
                  </a:cubicBezTo>
                  <a:cubicBezTo>
                    <a:pt x="200" y="160"/>
                    <a:pt x="243" y="11"/>
                    <a:pt x="276" y="10"/>
                  </a:cubicBezTo>
                  <a:cubicBezTo>
                    <a:pt x="309" y="9"/>
                    <a:pt x="337" y="154"/>
                    <a:pt x="368" y="154"/>
                  </a:cubicBezTo>
                  <a:cubicBezTo>
                    <a:pt x="399" y="154"/>
                    <a:pt x="430" y="11"/>
                    <a:pt x="460" y="12"/>
                  </a:cubicBezTo>
                  <a:cubicBezTo>
                    <a:pt x="490" y="13"/>
                    <a:pt x="520" y="146"/>
                    <a:pt x="546" y="158"/>
                  </a:cubicBezTo>
                  <a:cubicBezTo>
                    <a:pt x="572" y="170"/>
                    <a:pt x="605" y="96"/>
                    <a:pt x="616" y="84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5376" name="Text Box 15"/>
            <p:cNvSpPr txBox="1">
              <a:spLocks noChangeArrowheads="1"/>
            </p:cNvSpPr>
            <p:nvPr/>
          </p:nvSpPr>
          <p:spPr bwMode="auto">
            <a:xfrm>
              <a:off x="1686" y="3713"/>
              <a:ext cx="291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C0504D"/>
                  </a:solidFill>
                  <a:latin typeface="Symbol" charset="2"/>
                </a:rPr>
                <a:t>g</a:t>
              </a:r>
            </a:p>
          </p:txBody>
        </p:sp>
        <p:sp>
          <p:nvSpPr>
            <p:cNvPr id="15377" name="Oval 16"/>
            <p:cNvSpPr>
              <a:spLocks noChangeArrowheads="1"/>
            </p:cNvSpPr>
            <p:nvPr/>
          </p:nvSpPr>
          <p:spPr bwMode="auto">
            <a:xfrm>
              <a:off x="1136" y="3424"/>
              <a:ext cx="288" cy="144"/>
            </a:xfrm>
            <a:prstGeom prst="ellips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15378" name="Line 17"/>
            <p:cNvSpPr>
              <a:spLocks noChangeShapeType="1"/>
            </p:cNvSpPr>
            <p:nvPr/>
          </p:nvSpPr>
          <p:spPr bwMode="auto">
            <a:xfrm rot="2042212" flipH="1" flipV="1">
              <a:off x="859" y="3265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5379" name="Line 18"/>
            <p:cNvSpPr>
              <a:spLocks noChangeShapeType="1"/>
            </p:cNvSpPr>
            <p:nvPr/>
          </p:nvSpPr>
          <p:spPr bwMode="auto">
            <a:xfrm rot="19557788" flipV="1">
              <a:off x="1351" y="3277"/>
              <a:ext cx="373" cy="7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prstClr val="black"/>
                </a:solidFill>
              </a:endParaRPr>
            </a:p>
          </p:txBody>
        </p:sp>
        <p:sp>
          <p:nvSpPr>
            <p:cNvPr id="15380" name="Text Box 19"/>
            <p:cNvSpPr txBox="1">
              <a:spLocks noChangeArrowheads="1"/>
            </p:cNvSpPr>
            <p:nvPr/>
          </p:nvSpPr>
          <p:spPr bwMode="auto">
            <a:xfrm>
              <a:off x="1650" y="3137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C0504D"/>
                  </a:solidFill>
                  <a:latin typeface="Symbol" charset="2"/>
                </a:rPr>
                <a:t>p</a:t>
              </a:r>
            </a:p>
          </p:txBody>
        </p:sp>
        <p:sp>
          <p:nvSpPr>
            <p:cNvPr id="15381" name="Text Box 20"/>
            <p:cNvSpPr txBox="1">
              <a:spLocks noChangeArrowheads="1"/>
            </p:cNvSpPr>
            <p:nvPr/>
          </p:nvSpPr>
          <p:spPr bwMode="auto">
            <a:xfrm>
              <a:off x="724" y="3692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C0504D"/>
                  </a:solidFill>
                  <a:latin typeface="Symbol" charset="2"/>
                </a:rPr>
                <a:t>r</a:t>
              </a:r>
            </a:p>
          </p:txBody>
        </p:sp>
        <p:sp>
          <p:nvSpPr>
            <p:cNvPr id="15382" name="Text Box 21"/>
            <p:cNvSpPr txBox="1">
              <a:spLocks noChangeArrowheads="1"/>
            </p:cNvSpPr>
            <p:nvPr/>
          </p:nvSpPr>
          <p:spPr bwMode="auto">
            <a:xfrm>
              <a:off x="731" y="3120"/>
              <a:ext cx="320" cy="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r>
                <a:rPr lang="en-US" sz="1400" b="1">
                  <a:solidFill>
                    <a:srgbClr val="C0504D"/>
                  </a:solidFill>
                  <a:latin typeface="Symbol" charset="2"/>
                </a:rPr>
                <a:t>p</a:t>
              </a:r>
            </a:p>
          </p:txBody>
        </p:sp>
      </p:grpSp>
      <p:cxnSp>
        <p:nvCxnSpPr>
          <p:cNvPr id="12295" name="Straight Arrow Connector 30"/>
          <p:cNvCxnSpPr>
            <a:cxnSpLocks noChangeShapeType="1"/>
          </p:cNvCxnSpPr>
          <p:nvPr/>
        </p:nvCxnSpPr>
        <p:spPr bwMode="auto">
          <a:xfrm rot="5400000">
            <a:off x="1371601" y="2209800"/>
            <a:ext cx="609600" cy="3175"/>
          </a:xfrm>
          <a:prstGeom prst="straightConnector1">
            <a:avLst/>
          </a:prstGeom>
          <a:noFill/>
          <a:ln w="19050" algn="ctr">
            <a:solidFill>
              <a:schemeClr val="accent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296" name="Straight Arrow Connector 31"/>
          <p:cNvCxnSpPr>
            <a:cxnSpLocks noChangeShapeType="1"/>
          </p:cNvCxnSpPr>
          <p:nvPr/>
        </p:nvCxnSpPr>
        <p:spPr bwMode="auto">
          <a:xfrm rot="5400000">
            <a:off x="3124200" y="3124200"/>
            <a:ext cx="2362200" cy="76200"/>
          </a:xfrm>
          <a:prstGeom prst="straightConnector1">
            <a:avLst/>
          </a:prstGeom>
          <a:noFill/>
          <a:ln w="19050" algn="ctr">
            <a:solidFill>
              <a:srgbClr val="00B05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Freeform 30"/>
          <p:cNvSpPr>
            <a:spLocks/>
          </p:cNvSpPr>
          <p:nvPr/>
        </p:nvSpPr>
        <p:spPr bwMode="auto">
          <a:xfrm>
            <a:off x="2039938" y="2363788"/>
            <a:ext cx="2889250" cy="1962150"/>
          </a:xfrm>
          <a:custGeom>
            <a:avLst/>
            <a:gdLst>
              <a:gd name="T0" fmla="*/ 0 w 2888166"/>
              <a:gd name="T1" fmla="*/ 0 h 1962614"/>
              <a:gd name="T2" fmla="*/ 458920 w 2888166"/>
              <a:gd name="T3" fmla="*/ 433867 h 1962614"/>
              <a:gd name="T4" fmla="*/ 1141701 w 2888166"/>
              <a:gd name="T5" fmla="*/ 945613 h 1962614"/>
              <a:gd name="T6" fmla="*/ 1914027 w 2888166"/>
              <a:gd name="T7" fmla="*/ 1446236 h 1962614"/>
              <a:gd name="T8" fmla="*/ 2663964 w 2888166"/>
              <a:gd name="T9" fmla="*/ 1846730 h 1962614"/>
              <a:gd name="T10" fmla="*/ 2899020 w 2888166"/>
              <a:gd name="T11" fmla="*/ 1957979 h 1962614"/>
              <a:gd name="T12" fmla="*/ 2899020 w 2888166"/>
              <a:gd name="T13" fmla="*/ 1957979 h 19626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888166"/>
              <a:gd name="T22" fmla="*/ 0 h 1962614"/>
              <a:gd name="T23" fmla="*/ 2888166 w 2888166"/>
              <a:gd name="T24" fmla="*/ 1962614 h 196261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888166" h="1962614">
                <a:moveTo>
                  <a:pt x="0" y="0"/>
                </a:moveTo>
                <a:cubicBezTo>
                  <a:pt x="133814" y="138461"/>
                  <a:pt x="267629" y="276922"/>
                  <a:pt x="457200" y="434897"/>
                </a:cubicBezTo>
                <a:cubicBezTo>
                  <a:pt x="646771" y="592872"/>
                  <a:pt x="895815" y="778726"/>
                  <a:pt x="1137425" y="947853"/>
                </a:cubicBezTo>
                <a:cubicBezTo>
                  <a:pt x="1379035" y="1116980"/>
                  <a:pt x="1654098" y="1299116"/>
                  <a:pt x="1906859" y="1449658"/>
                </a:cubicBezTo>
                <a:cubicBezTo>
                  <a:pt x="2159620" y="1600200"/>
                  <a:pt x="2490439" y="1765609"/>
                  <a:pt x="2653990" y="1851102"/>
                </a:cubicBezTo>
                <a:cubicBezTo>
                  <a:pt x="2817541" y="1936595"/>
                  <a:pt x="2888166" y="1962614"/>
                  <a:pt x="2888166" y="1962614"/>
                </a:cubicBezTo>
              </a:path>
            </a:pathLst>
          </a:custGeom>
          <a:noFill/>
          <a:ln w="317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ja-JP" altLang="en-US">
              <a:solidFill>
                <a:prstClr val="black"/>
              </a:solidFill>
            </a:endParaRPr>
          </a:p>
        </p:txBody>
      </p:sp>
      <p:cxnSp>
        <p:nvCxnSpPr>
          <p:cNvPr id="33" name="Straight Arrow Connector 32"/>
          <p:cNvCxnSpPr>
            <a:cxnSpLocks noChangeShapeType="1"/>
          </p:cNvCxnSpPr>
          <p:nvPr/>
        </p:nvCxnSpPr>
        <p:spPr bwMode="auto">
          <a:xfrm rot="5400000">
            <a:off x="2247901" y="2476500"/>
            <a:ext cx="1143000" cy="3175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89163" y="1335088"/>
            <a:ext cx="16208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>
                <a:solidFill>
                  <a:srgbClr val="00B0F0"/>
                </a:solidFill>
              </a:rPr>
              <a:t>Hadron decay</a:t>
            </a:r>
          </a:p>
          <a:p>
            <a:pPr eaLnBrk="1" hangingPunct="1"/>
            <a:r>
              <a:rPr lang="en-US">
                <a:solidFill>
                  <a:srgbClr val="00B0F0"/>
                </a:solidFill>
              </a:rPr>
              <a:t>photons</a:t>
            </a:r>
          </a:p>
        </p:txBody>
      </p:sp>
      <p:sp>
        <p:nvSpPr>
          <p:cNvPr id="16397" name="Slide Number Placeholder 3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11B35-756D-46CE-AB10-862366F396E7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>
                <a:defRPr/>
              </a:pPr>
              <a:t>32</a:t>
            </a:fld>
            <a:endParaRPr lang="en-US" altLang="ja-JP" smtClean="0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95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1" grpId="0" animBg="1"/>
      <p:bldP spid="3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rgbClr val="FFFF00"/>
                </a:solidFill>
              </a:rPr>
              <a:t>光子の代わりに低質量電子対を測る</a:t>
            </a:r>
            <a:endParaRPr lang="en-US" dirty="0" smtClean="0">
              <a:solidFill>
                <a:srgbClr val="FFFF00"/>
              </a:solidFill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152400" y="5181600"/>
            <a:ext cx="8610600" cy="1447800"/>
          </a:xfrm>
        </p:spPr>
        <p:txBody>
          <a:bodyPr>
            <a:normAutofit/>
          </a:bodyPr>
          <a:lstStyle/>
          <a:p>
            <a:r>
              <a:rPr lang="ja-JP" altLang="en-US" sz="2000" b="1" dirty="0" smtClean="0">
                <a:solidFill>
                  <a:srgbClr val="FFFF00"/>
                </a:solidFill>
              </a:rPr>
              <a:t>高エネルギーの光子の発生源は低質量の電子対も発生することができる。</a:t>
            </a:r>
            <a:endParaRPr lang="en-US" sz="2000" b="1" dirty="0" smtClean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sz="2000" b="1" dirty="0" smtClean="0">
                <a:solidFill>
                  <a:srgbClr val="FFFF00"/>
                </a:solidFill>
                <a:sym typeface="Wingdings" pitchFamily="2" charset="2"/>
              </a:rPr>
              <a:t>光子のかわりに、電子対（レプトンペア）を測定する。</a:t>
            </a:r>
            <a:endParaRPr lang="en-US" altLang="ja-JP" sz="2000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sz="2000" b="1" dirty="0" smtClean="0">
                <a:solidFill>
                  <a:srgbClr val="FFFF00"/>
                </a:solidFill>
                <a:sym typeface="Wingdings" pitchFamily="2" charset="2"/>
              </a:rPr>
              <a:t>これ</a:t>
            </a:r>
            <a:r>
              <a:rPr lang="ja-JP" altLang="en-US" sz="2000" b="1" dirty="0">
                <a:solidFill>
                  <a:srgbClr val="FFFF00"/>
                </a:solidFill>
                <a:sym typeface="Wingdings" pitchFamily="2" charset="2"/>
              </a:rPr>
              <a:t>により</a:t>
            </a:r>
            <a:r>
              <a:rPr lang="ja-JP" altLang="en-US" sz="2000" b="1" dirty="0" smtClean="0">
                <a:solidFill>
                  <a:srgbClr val="FFFF00"/>
                </a:solidFill>
                <a:sym typeface="Wingdings" pitchFamily="2" charset="2"/>
              </a:rPr>
              <a:t>、シグナル対ノイズ比を</a:t>
            </a:r>
            <a:r>
              <a:rPr lang="en-US" altLang="ja-JP" sz="2000" b="1" dirty="0" smtClean="0">
                <a:solidFill>
                  <a:srgbClr val="FFFF00"/>
                </a:solidFill>
                <a:sym typeface="Wingdings" pitchFamily="2" charset="2"/>
              </a:rPr>
              <a:t>5</a:t>
            </a:r>
            <a:r>
              <a:rPr lang="ja-JP" altLang="en-US" sz="2000" b="1" dirty="0" smtClean="0">
                <a:solidFill>
                  <a:srgbClr val="FFFF00"/>
                </a:solidFill>
                <a:sym typeface="Wingdings" pitchFamily="2" charset="2"/>
              </a:rPr>
              <a:t>倍よくして、ＱＧＰからの熱放射の測定に成功した。</a:t>
            </a:r>
            <a:endParaRPr lang="en-US" sz="2000" b="1" dirty="0" smtClean="0">
              <a:solidFill>
                <a:srgbClr val="FFFF00"/>
              </a:solidFill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32" y="1253606"/>
            <a:ext cx="849050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" name="テキスト ボックス 1"/>
          <p:cNvSpPr txBox="1"/>
          <p:nvPr/>
        </p:nvSpPr>
        <p:spPr>
          <a:xfrm>
            <a:off x="1281700" y="434340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光子源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396500" y="4343400"/>
            <a:ext cx="1112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 smtClean="0">
                <a:solidFill>
                  <a:srgbClr val="FF0000"/>
                </a:solidFill>
              </a:rPr>
              <a:t>光子源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318305" y="3505200"/>
            <a:ext cx="1928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光子（無質量）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80705" y="3505200"/>
            <a:ext cx="251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仮想光子（質量あり）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7576105" y="1253606"/>
            <a:ext cx="1110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電子対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553200" y="1657290"/>
            <a:ext cx="756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電子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543800" y="1981200"/>
            <a:ext cx="1112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 smtClean="0">
                <a:solidFill>
                  <a:srgbClr val="FF0000"/>
                </a:solidFill>
              </a:rPr>
              <a:t>陽電子</a:t>
            </a:r>
            <a:endParaRPr kumimoji="1" lang="en-US" altLang="ja-JP" sz="2000" b="1" dirty="0" smtClean="0">
              <a:solidFill>
                <a:srgbClr val="FF0000"/>
              </a:solidFill>
            </a:endParaRPr>
          </a:p>
        </p:txBody>
      </p:sp>
      <p:sp>
        <p:nvSpPr>
          <p:cNvPr id="4" name="右中かっこ 3"/>
          <p:cNvSpPr/>
          <p:nvPr/>
        </p:nvSpPr>
        <p:spPr>
          <a:xfrm rot="17587492">
            <a:off x="7493431" y="913579"/>
            <a:ext cx="528802" cy="1731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5638800" cy="413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440635" y="71438"/>
            <a:ext cx="8229600" cy="919162"/>
          </a:xfrm>
        </p:spPr>
        <p:txBody>
          <a:bodyPr>
            <a:normAutofit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ほぼ</a:t>
            </a:r>
            <a:r>
              <a:rPr lang="en-US" altLang="ja-JP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real</a:t>
            </a:r>
            <a:r>
              <a:rPr lang="ja-JP" altLang="en-US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な実光子の測定</a:t>
            </a:r>
            <a:endParaRPr lang="en-US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grpSp>
        <p:nvGrpSpPr>
          <p:cNvPr id="23557" name="Group 22"/>
          <p:cNvGrpSpPr>
            <a:grpSpLocks/>
          </p:cNvGrpSpPr>
          <p:nvPr/>
        </p:nvGrpSpPr>
        <p:grpSpPr bwMode="auto">
          <a:xfrm>
            <a:off x="0" y="1214438"/>
            <a:ext cx="5638801" cy="461962"/>
            <a:chOff x="471" y="1077"/>
            <a:chExt cx="2662" cy="291"/>
          </a:xfrm>
          <a:solidFill>
            <a:schemeClr val="bg1"/>
          </a:solidFill>
        </p:grpSpPr>
        <p:sp>
          <p:nvSpPr>
            <p:cNvPr id="23568" name="Text Box 18"/>
            <p:cNvSpPr txBox="1">
              <a:spLocks noChangeArrowheads="1"/>
            </p:cNvSpPr>
            <p:nvPr/>
          </p:nvSpPr>
          <p:spPr bwMode="auto">
            <a:xfrm>
              <a:off x="471" y="1077"/>
              <a:ext cx="1331" cy="29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ja-JP" altLang="en-US" sz="2400" dirty="0" smtClean="0">
                  <a:solidFill>
                    <a:prstClr val="black"/>
                  </a:solidFill>
                </a:rPr>
                <a:t>　　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pp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3569" name="Text Box 19"/>
            <p:cNvSpPr txBox="1">
              <a:spLocks noChangeArrowheads="1"/>
            </p:cNvSpPr>
            <p:nvPr/>
          </p:nvSpPr>
          <p:spPr bwMode="auto">
            <a:xfrm>
              <a:off x="1811" y="1077"/>
              <a:ext cx="1322" cy="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ja-JP" altLang="en-US" sz="2400" dirty="0" smtClean="0">
                  <a:solidFill>
                    <a:prstClr val="black"/>
                  </a:solidFill>
                </a:rPr>
                <a:t>　</a:t>
              </a:r>
              <a:r>
                <a:rPr lang="en-US" sz="2400" dirty="0" err="1" smtClean="0">
                  <a:solidFill>
                    <a:prstClr val="black"/>
                  </a:solidFill>
                </a:rPr>
                <a:t>Au+Au</a:t>
              </a:r>
              <a:r>
                <a:rPr lang="en-US" sz="2400" dirty="0" smtClean="0">
                  <a:solidFill>
                    <a:prstClr val="black"/>
                  </a:solidFill>
                </a:rPr>
                <a:t> </a:t>
              </a:r>
              <a:r>
                <a:rPr lang="en-US" sz="2400" dirty="0">
                  <a:solidFill>
                    <a:prstClr val="black"/>
                  </a:solidFill>
                </a:rPr>
                <a:t>(MB)</a:t>
              </a:r>
            </a:p>
          </p:txBody>
        </p:sp>
      </p:grpSp>
      <p:sp>
        <p:nvSpPr>
          <p:cNvPr id="23558" name="Text Box 21"/>
          <p:cNvSpPr txBox="1">
            <a:spLocks noChangeArrowheads="1"/>
          </p:cNvSpPr>
          <p:nvPr/>
        </p:nvSpPr>
        <p:spPr bwMode="auto">
          <a:xfrm>
            <a:off x="0" y="5514975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b="1" dirty="0" smtClean="0">
                <a:solidFill>
                  <a:srgbClr val="FF0000"/>
                </a:solidFill>
              </a:rPr>
              <a:t>　　　　　　　　　　　　　　　</a:t>
            </a:r>
            <a:r>
              <a:rPr lang="en-US" b="1" dirty="0" smtClean="0">
                <a:solidFill>
                  <a:srgbClr val="FF0000"/>
                </a:solidFill>
              </a:rPr>
              <a:t>1 </a:t>
            </a:r>
            <a:r>
              <a:rPr lang="en-US" b="1" dirty="0">
                <a:solidFill>
                  <a:srgbClr val="FF0000"/>
                </a:solidFill>
              </a:rPr>
              <a:t>&lt; </a:t>
            </a:r>
            <a:r>
              <a:rPr lang="en-US" b="1" dirty="0" err="1">
                <a:solidFill>
                  <a:srgbClr val="FF0000"/>
                </a:solidFill>
              </a:rPr>
              <a:t>p</a:t>
            </a:r>
            <a:r>
              <a:rPr lang="en-US" b="1" baseline="-25000" dirty="0" err="1">
                <a:solidFill>
                  <a:srgbClr val="FF0000"/>
                </a:solidFill>
              </a:rPr>
              <a:t>T</a:t>
            </a:r>
            <a:r>
              <a:rPr lang="en-US" b="1" dirty="0">
                <a:solidFill>
                  <a:srgbClr val="FF0000"/>
                </a:solidFill>
              </a:rPr>
              <a:t> &lt; 2 </a:t>
            </a:r>
            <a:r>
              <a:rPr lang="en-US" b="1" dirty="0" err="1">
                <a:solidFill>
                  <a:srgbClr val="FF0000"/>
                </a:solidFill>
              </a:rPr>
              <a:t>GeV</a:t>
            </a:r>
            <a:endParaRPr lang="en-US" b="1" dirty="0">
              <a:solidFill>
                <a:srgbClr val="FF0000"/>
              </a:solidFill>
            </a:endParaRPr>
          </a:p>
          <a:p>
            <a:pPr eaLnBrk="1" hangingPunct="1"/>
            <a:r>
              <a:rPr lang="ja-JP" altLang="en-US" b="1" dirty="0" smtClean="0">
                <a:solidFill>
                  <a:srgbClr val="33CC33"/>
                </a:solidFill>
              </a:rPr>
              <a:t>　　　　　　　　　　　　　　　</a:t>
            </a:r>
            <a:r>
              <a:rPr lang="en-US" b="1" dirty="0" smtClean="0">
                <a:solidFill>
                  <a:srgbClr val="33CC33"/>
                </a:solidFill>
              </a:rPr>
              <a:t>2 </a:t>
            </a:r>
            <a:r>
              <a:rPr lang="en-US" b="1" dirty="0">
                <a:solidFill>
                  <a:srgbClr val="33CC33"/>
                </a:solidFill>
              </a:rPr>
              <a:t>&lt; </a:t>
            </a:r>
            <a:r>
              <a:rPr lang="en-US" b="1" dirty="0" err="1">
                <a:solidFill>
                  <a:srgbClr val="33CC33"/>
                </a:solidFill>
              </a:rPr>
              <a:t>p</a:t>
            </a:r>
            <a:r>
              <a:rPr lang="en-US" b="1" baseline="-25000" dirty="0" err="1">
                <a:solidFill>
                  <a:srgbClr val="33CC33"/>
                </a:solidFill>
              </a:rPr>
              <a:t>T</a:t>
            </a:r>
            <a:r>
              <a:rPr lang="en-US" b="1" dirty="0">
                <a:solidFill>
                  <a:srgbClr val="33CC33"/>
                </a:solidFill>
              </a:rPr>
              <a:t> &lt; 3 </a:t>
            </a:r>
            <a:r>
              <a:rPr lang="en-US" b="1" dirty="0" err="1">
                <a:solidFill>
                  <a:srgbClr val="33CC33"/>
                </a:solidFill>
              </a:rPr>
              <a:t>GeV</a:t>
            </a:r>
            <a:endParaRPr lang="en-US" b="1" dirty="0">
              <a:solidFill>
                <a:srgbClr val="33CC33"/>
              </a:solidFill>
            </a:endParaRPr>
          </a:p>
          <a:p>
            <a:pPr eaLnBrk="1" hangingPunct="1"/>
            <a:r>
              <a:rPr lang="ja-JP" altLang="en-US" b="1" dirty="0" smtClean="0">
                <a:solidFill>
                  <a:srgbClr val="0000FF"/>
                </a:solidFill>
              </a:rPr>
              <a:t>　　　　　　　　　　　　　　　</a:t>
            </a:r>
            <a:r>
              <a:rPr lang="en-US" b="1" dirty="0" smtClean="0">
                <a:solidFill>
                  <a:srgbClr val="0000FF"/>
                </a:solidFill>
              </a:rPr>
              <a:t>3 </a:t>
            </a:r>
            <a:r>
              <a:rPr lang="en-US" b="1" dirty="0">
                <a:solidFill>
                  <a:srgbClr val="0000FF"/>
                </a:solidFill>
              </a:rPr>
              <a:t>&lt; </a:t>
            </a:r>
            <a:r>
              <a:rPr lang="en-US" b="1" dirty="0" err="1">
                <a:solidFill>
                  <a:srgbClr val="0000FF"/>
                </a:solidFill>
              </a:rPr>
              <a:t>p</a:t>
            </a:r>
            <a:r>
              <a:rPr lang="en-US" b="1" baseline="-25000" dirty="0" err="1">
                <a:solidFill>
                  <a:srgbClr val="0000FF"/>
                </a:solidFill>
              </a:rPr>
              <a:t>T</a:t>
            </a:r>
            <a:r>
              <a:rPr lang="en-US" b="1" dirty="0">
                <a:solidFill>
                  <a:srgbClr val="0000FF"/>
                </a:solidFill>
              </a:rPr>
              <a:t> &lt; 4 </a:t>
            </a:r>
            <a:r>
              <a:rPr lang="en-US" b="1" dirty="0" err="1">
                <a:solidFill>
                  <a:srgbClr val="0000FF"/>
                </a:solidFill>
              </a:rPr>
              <a:t>GeV</a:t>
            </a:r>
            <a:endParaRPr lang="en-US" b="1" dirty="0">
              <a:solidFill>
                <a:srgbClr val="0000FF"/>
              </a:solidFill>
            </a:endParaRPr>
          </a:p>
          <a:p>
            <a:pPr eaLnBrk="1" hangingPunct="1"/>
            <a:r>
              <a:rPr lang="ja-JP" altLang="en-US" b="1" dirty="0" smtClean="0">
                <a:solidFill>
                  <a:srgbClr val="FF00FF"/>
                </a:solidFill>
              </a:rPr>
              <a:t>　　　　　　　　　　　　　　　</a:t>
            </a:r>
            <a:r>
              <a:rPr lang="en-US" b="1" dirty="0" smtClean="0">
                <a:solidFill>
                  <a:srgbClr val="FF00FF"/>
                </a:solidFill>
              </a:rPr>
              <a:t>4 </a:t>
            </a:r>
            <a:r>
              <a:rPr lang="en-US" b="1" dirty="0">
                <a:solidFill>
                  <a:srgbClr val="FF00FF"/>
                </a:solidFill>
              </a:rPr>
              <a:t>&lt; </a:t>
            </a:r>
            <a:r>
              <a:rPr lang="en-US" b="1" dirty="0" err="1">
                <a:solidFill>
                  <a:srgbClr val="FF00FF"/>
                </a:solidFill>
              </a:rPr>
              <a:t>p</a:t>
            </a:r>
            <a:r>
              <a:rPr lang="en-US" b="1" baseline="-25000" dirty="0" err="1">
                <a:solidFill>
                  <a:srgbClr val="FF00FF"/>
                </a:solidFill>
              </a:rPr>
              <a:t>T</a:t>
            </a:r>
            <a:r>
              <a:rPr lang="en-US" b="1" dirty="0">
                <a:solidFill>
                  <a:srgbClr val="FF00FF"/>
                </a:solidFill>
              </a:rPr>
              <a:t> &lt; 5 </a:t>
            </a:r>
            <a:r>
              <a:rPr lang="en-US" b="1" dirty="0" err="1">
                <a:solidFill>
                  <a:srgbClr val="FF00FF"/>
                </a:solidFill>
              </a:rPr>
              <a:t>GeV</a:t>
            </a:r>
            <a:endParaRPr lang="en-US" b="1" dirty="0">
              <a:solidFill>
                <a:srgbClr val="FF00FF"/>
              </a:solidFill>
            </a:endParaRPr>
          </a:p>
        </p:txBody>
      </p:sp>
      <p:sp>
        <p:nvSpPr>
          <p:cNvPr id="23559" name="TextBox 8"/>
          <p:cNvSpPr txBox="1">
            <a:spLocks noChangeArrowheads="1"/>
          </p:cNvSpPr>
          <p:nvPr/>
        </p:nvSpPr>
        <p:spPr bwMode="auto">
          <a:xfrm>
            <a:off x="0" y="6334125"/>
            <a:ext cx="19812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prstClr val="black"/>
                </a:solidFill>
              </a:rPr>
              <a:t>PRL104,132301(2010)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23560" name="Picture 19" descr="C:\Users\Yasuyuki Akiba\Desktop\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838200"/>
            <a:ext cx="1787525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290638" y="1828800"/>
            <a:ext cx="461962" cy="3722688"/>
            <a:chOff x="1290614" y="1828800"/>
            <a:chExt cx="461986" cy="3722132"/>
          </a:xfrm>
        </p:grpSpPr>
        <p:cxnSp>
          <p:nvCxnSpPr>
            <p:cNvPr id="23566" name="Straight Connector 15"/>
            <p:cNvCxnSpPr>
              <a:cxnSpLocks noChangeShapeType="1"/>
            </p:cNvCxnSpPr>
            <p:nvPr/>
          </p:nvCxnSpPr>
          <p:spPr bwMode="auto">
            <a:xfrm rot="5400000">
              <a:off x="-196360" y="3461240"/>
              <a:ext cx="3276600" cy="1172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67" name="TextBox 18"/>
            <p:cNvSpPr txBox="1">
              <a:spLocks noChangeArrowheads="1"/>
            </p:cNvSpPr>
            <p:nvPr/>
          </p:nvSpPr>
          <p:spPr bwMode="auto">
            <a:xfrm>
              <a:off x="1290614" y="5181600"/>
              <a:ext cx="4619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M</a:t>
              </a:r>
              <a:r>
                <a:rPr lang="en-US" baseline="-25000">
                  <a:solidFill>
                    <a:srgbClr val="FF0000"/>
                  </a:solidFill>
                  <a:latin typeface="Symbol" charset="2"/>
                </a:rPr>
                <a:t>p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4016375" y="1828800"/>
            <a:ext cx="461963" cy="3722688"/>
            <a:chOff x="1290614" y="1828800"/>
            <a:chExt cx="461986" cy="3722132"/>
          </a:xfrm>
        </p:grpSpPr>
        <p:cxnSp>
          <p:nvCxnSpPr>
            <p:cNvPr id="23564" name="Straight Connector 22"/>
            <p:cNvCxnSpPr>
              <a:cxnSpLocks noChangeShapeType="1"/>
            </p:cNvCxnSpPr>
            <p:nvPr/>
          </p:nvCxnSpPr>
          <p:spPr bwMode="auto">
            <a:xfrm rot="5400000">
              <a:off x="-196360" y="3461240"/>
              <a:ext cx="3276600" cy="11720"/>
            </a:xfrm>
            <a:prstGeom prst="line">
              <a:avLst/>
            </a:prstGeom>
            <a:noFill/>
            <a:ln w="25400" algn="ctr">
              <a:solidFill>
                <a:srgbClr val="FF0000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565" name="TextBox 23"/>
            <p:cNvSpPr txBox="1">
              <a:spLocks noChangeArrowheads="1"/>
            </p:cNvSpPr>
            <p:nvPr/>
          </p:nvSpPr>
          <p:spPr bwMode="auto">
            <a:xfrm>
              <a:off x="1290614" y="5181600"/>
              <a:ext cx="46198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>
                  <a:solidFill>
                    <a:srgbClr val="FF0000"/>
                  </a:solidFill>
                </a:rPr>
                <a:t>M</a:t>
              </a:r>
              <a:r>
                <a:rPr lang="en-US" baseline="-25000">
                  <a:solidFill>
                    <a:srgbClr val="FF0000"/>
                  </a:solidFill>
                  <a:latin typeface="Symbol" charset="2"/>
                </a:rPr>
                <a:t>p</a:t>
              </a:r>
            </a:p>
          </p:txBody>
        </p:sp>
      </p:grpSp>
      <p:sp>
        <p:nvSpPr>
          <p:cNvPr id="24587" name="Slide Number Placehold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77AAAB-4A1E-4D1C-8623-A0E57C9CBBE9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>
                <a:defRPr/>
              </a:pPr>
              <a:t>34</a:t>
            </a:fld>
            <a:endParaRPr lang="en-US" altLang="ja-JP" dirty="0" smtClean="0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21508" name="Rectangle 20"/>
          <p:cNvSpPr>
            <a:spLocks noChangeArrowheads="1"/>
          </p:cNvSpPr>
          <p:nvPr/>
        </p:nvSpPr>
        <p:spPr bwMode="auto">
          <a:xfrm>
            <a:off x="5638800" y="2590800"/>
            <a:ext cx="350519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>
              <a:spcBef>
                <a:spcPct val="20000"/>
              </a:spcBef>
            </a:pPr>
            <a:r>
              <a:rPr lang="ja-JP" altLang="en-US" dirty="0" smtClean="0">
                <a:solidFill>
                  <a:srgbClr val="FFFF00"/>
                </a:solidFill>
              </a:rPr>
              <a:t>低質量電子対</a:t>
            </a:r>
            <a:r>
              <a:rPr lang="en-US" dirty="0" smtClean="0">
                <a:solidFill>
                  <a:srgbClr val="FFFF00"/>
                </a:solidFill>
              </a:rPr>
              <a:t>(m&lt;300 </a:t>
            </a:r>
            <a:r>
              <a:rPr lang="en-US" dirty="0">
                <a:solidFill>
                  <a:srgbClr val="FFFF00"/>
                </a:solidFill>
              </a:rPr>
              <a:t>MeV)  </a:t>
            </a:r>
            <a:r>
              <a:rPr lang="ja-JP" altLang="en-US" dirty="0">
                <a:solidFill>
                  <a:srgbClr val="FFFF00"/>
                </a:solidFill>
              </a:rPr>
              <a:t>を</a:t>
            </a:r>
            <a:r>
              <a:rPr lang="en-US" dirty="0" smtClean="0">
                <a:solidFill>
                  <a:srgbClr val="FFFF00"/>
                </a:solidFill>
              </a:rPr>
              <a:t>1&lt;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baseline="-25000" dirty="0" err="1" smtClean="0">
                <a:solidFill>
                  <a:srgbClr val="FFFF00"/>
                </a:solidFill>
              </a:rPr>
              <a:t>T</a:t>
            </a:r>
            <a:r>
              <a:rPr lang="en-US" dirty="0" smtClean="0">
                <a:solidFill>
                  <a:srgbClr val="FFFF00"/>
                </a:solidFill>
              </a:rPr>
              <a:t>&lt;5 </a:t>
            </a:r>
            <a:r>
              <a:rPr lang="en-US" dirty="0" err="1" smtClean="0">
                <a:solidFill>
                  <a:srgbClr val="FFFF00"/>
                </a:solidFill>
              </a:rPr>
              <a:t>GeV</a:t>
            </a:r>
            <a:r>
              <a:rPr lang="en-US" dirty="0" smtClean="0">
                <a:solidFill>
                  <a:srgbClr val="FFFF00"/>
                </a:solidFill>
              </a:rPr>
              <a:t>/c</a:t>
            </a:r>
            <a:r>
              <a:rPr lang="ja-JP" altLang="en-US" dirty="0" smtClean="0">
                <a:solidFill>
                  <a:srgbClr val="FFFF00"/>
                </a:solidFill>
              </a:rPr>
              <a:t>の範囲で測定</a:t>
            </a:r>
            <a:endParaRPr lang="en-US" dirty="0">
              <a:solidFill>
                <a:srgbClr val="FFFF00"/>
              </a:solidFill>
            </a:endParaRPr>
          </a:p>
          <a:p>
            <a:pPr marL="228600" indent="-228600">
              <a:spcBef>
                <a:spcPct val="20000"/>
              </a:spcBef>
            </a:pPr>
            <a:r>
              <a:rPr lang="en-US" dirty="0" err="1">
                <a:solidFill>
                  <a:srgbClr val="FFFF00"/>
                </a:solidFill>
              </a:rPr>
              <a:t>p+p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ja-JP" altLang="en-US" dirty="0" smtClean="0">
                <a:solidFill>
                  <a:srgbClr val="FFFF00"/>
                </a:solidFill>
              </a:rPr>
              <a:t>ハドロン崩壊成分の和から予想される量とよく一致する</a:t>
            </a:r>
            <a:endParaRPr lang="en-US" dirty="0">
              <a:solidFill>
                <a:srgbClr val="FFFF00"/>
              </a:solidFill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ja-JP" altLang="en-US" dirty="0" smtClean="0">
                <a:solidFill>
                  <a:srgbClr val="FFFF00"/>
                </a:solidFill>
              </a:rPr>
              <a:t>高い</a:t>
            </a:r>
            <a:r>
              <a:rPr lang="en-US" altLang="ja-JP" dirty="0" err="1" smtClean="0">
                <a:solidFill>
                  <a:srgbClr val="FFFF0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T</a:t>
            </a:r>
            <a:r>
              <a:rPr lang="ja-JP" altLang="en-US" dirty="0" smtClean="0">
                <a:solidFill>
                  <a:srgbClr val="FFFF00"/>
                </a:solidFill>
              </a:rPr>
              <a:t>では、</a:t>
            </a:r>
            <a:r>
              <a:rPr lang="en-US" altLang="ja-JP" dirty="0" smtClean="0">
                <a:solidFill>
                  <a:srgbClr val="FFFF00"/>
                </a:solidFill>
              </a:rPr>
              <a:t>π</a:t>
            </a:r>
            <a:r>
              <a:rPr lang="ja-JP" altLang="en-US" dirty="0" smtClean="0">
                <a:solidFill>
                  <a:srgbClr val="FFFF00"/>
                </a:solidFill>
              </a:rPr>
              <a:t>中間子の質量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m</a:t>
            </a:r>
            <a:r>
              <a:rPr lang="en-US" baseline="-25000" dirty="0" err="1">
                <a:solidFill>
                  <a:srgbClr val="FFFF00"/>
                </a:solidFill>
                <a:latin typeface="Symbol" charset="2"/>
              </a:rPr>
              <a:t>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ja-JP" altLang="en-US" dirty="0" smtClean="0">
                <a:solidFill>
                  <a:srgbClr val="FFFF00"/>
                </a:solidFill>
              </a:rPr>
              <a:t>以上に</a:t>
            </a:r>
            <a:r>
              <a:rPr lang="en-US" dirty="0" err="1" smtClean="0">
                <a:solidFill>
                  <a:srgbClr val="FFFF00"/>
                </a:solidFill>
              </a:rPr>
              <a:t>pQCD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ja-JP" altLang="en-US" dirty="0" smtClean="0">
                <a:solidFill>
                  <a:srgbClr val="FFFF00"/>
                </a:solidFill>
              </a:rPr>
              <a:t>直接光子成分の寄与が少しみえる。</a:t>
            </a:r>
            <a:endParaRPr lang="en-US" b="1" baseline="-25000" dirty="0">
              <a:solidFill>
                <a:srgbClr val="FFFF00"/>
              </a:solidFill>
            </a:endParaRPr>
          </a:p>
          <a:p>
            <a:pPr marL="228600" indent="-228600">
              <a:spcBef>
                <a:spcPct val="20000"/>
              </a:spcBef>
            </a:pPr>
            <a:r>
              <a:rPr lang="en-US" dirty="0" err="1">
                <a:solidFill>
                  <a:srgbClr val="FFFF00"/>
                </a:solidFill>
              </a:rPr>
              <a:t>Au+Au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marL="228600" indent="-228600">
              <a:spcBef>
                <a:spcPct val="20000"/>
              </a:spcBef>
              <a:buFontTx/>
              <a:buChar char="•"/>
            </a:pPr>
            <a:r>
              <a:rPr lang="ja-JP" altLang="en-US" dirty="0" smtClean="0">
                <a:solidFill>
                  <a:srgbClr val="FFFF00"/>
                </a:solidFill>
              </a:rPr>
              <a:t>全ての</a:t>
            </a:r>
            <a:r>
              <a:rPr lang="en-US" altLang="ja-JP" dirty="0" err="1" smtClean="0">
                <a:solidFill>
                  <a:srgbClr val="FFFF00"/>
                </a:solidFill>
              </a:rPr>
              <a:t>p</a:t>
            </a:r>
            <a:r>
              <a:rPr lang="en-US" altLang="ja-JP" baseline="-25000" dirty="0" err="1" smtClean="0">
                <a:solidFill>
                  <a:srgbClr val="FFFF00"/>
                </a:solidFill>
              </a:rPr>
              <a:t>T</a:t>
            </a:r>
            <a:r>
              <a:rPr lang="ja-JP" altLang="en-US" dirty="0" smtClean="0">
                <a:solidFill>
                  <a:srgbClr val="FFFF00"/>
                </a:solidFill>
              </a:rPr>
              <a:t>で</a:t>
            </a:r>
            <a:r>
              <a:rPr lang="en-US" dirty="0" err="1" smtClean="0">
                <a:solidFill>
                  <a:srgbClr val="FFFF00"/>
                </a:solidFill>
              </a:rPr>
              <a:t>m</a:t>
            </a:r>
            <a:r>
              <a:rPr lang="en-US" baseline="-25000" dirty="0" err="1" smtClean="0">
                <a:solidFill>
                  <a:srgbClr val="FFFF00"/>
                </a:solidFill>
                <a:latin typeface="Symbol" charset="2"/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=135 MeV </a:t>
            </a:r>
            <a:r>
              <a:rPr lang="ja-JP" altLang="en-US" dirty="0" smtClean="0">
                <a:solidFill>
                  <a:srgbClr val="FFFF00"/>
                </a:solidFill>
              </a:rPr>
              <a:t>以上でハドロン崩壊成分より過剰な成分（直接光子成分）がみえる</a:t>
            </a:r>
            <a:endParaRPr lang="en-US" baseline="-25000" dirty="0">
              <a:solidFill>
                <a:srgbClr val="FFFF00"/>
              </a:solidFill>
            </a:endParaRPr>
          </a:p>
          <a:p>
            <a:pPr marL="228600" indent="-228600">
              <a:spcBef>
                <a:spcPct val="20000"/>
              </a:spcBef>
            </a:pPr>
            <a:endParaRPr lang="en-US" sz="2000" dirty="0">
              <a:solidFill>
                <a:srgbClr val="FFFF00"/>
              </a:solidFill>
            </a:endParaRPr>
          </a:p>
          <a:p>
            <a:pPr marL="228600" indent="-228600">
              <a:spcBef>
                <a:spcPct val="20000"/>
              </a:spcBef>
              <a:buFontTx/>
              <a:buChar char="•"/>
            </a:pPr>
            <a:endParaRPr lang="en-US" sz="2000" dirty="0">
              <a:solidFill>
                <a:prstClr val="black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54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59499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itle 8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9144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直接光子が全光子に占める割合の測定</a:t>
            </a:r>
            <a:endParaRPr lang="en-US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24580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943600" y="1295400"/>
            <a:ext cx="2971800" cy="4643438"/>
          </a:xfrm>
        </p:spPr>
        <p:txBody>
          <a:bodyPr>
            <a:normAutofit lnSpcReduction="10000"/>
          </a:bodyPr>
          <a:lstStyle/>
          <a:p>
            <a:pPr marL="228600" indent="-228600"/>
            <a:r>
              <a:rPr lang="ja-JP" alt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電子対発生量の過剰成分から、直接光子が全光子に占める割合を測定</a:t>
            </a:r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indent="-228600"/>
            <a:r>
              <a:rPr lang="en-US" sz="20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pQCD</a:t>
            </a:r>
            <a:r>
              <a:rPr lang="ja-JP" alt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直接光子の量の理論予想と比較</a:t>
            </a:r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indent="-228600">
              <a:buFontTx/>
              <a:buNone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marL="228600" indent="-228600">
              <a:buFontTx/>
              <a:buNone/>
            </a:pPr>
            <a:r>
              <a:rPr lang="en-US" sz="20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p+p</a:t>
            </a:r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indent="-228600"/>
            <a:r>
              <a:rPr 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NLO </a:t>
            </a:r>
            <a:r>
              <a:rPr lang="en-US" sz="20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pQCD</a:t>
            </a:r>
            <a:r>
              <a:rPr lang="ja-JP" alt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計算はデータとよく一致している。</a:t>
            </a:r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indent="-228600"/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indent="-228600">
              <a:buFontTx/>
              <a:buNone/>
            </a:pPr>
            <a:r>
              <a:rPr lang="en-US" sz="20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Au+Au</a:t>
            </a:r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  <a:p>
            <a:pPr marL="228600" indent="-228600"/>
            <a:r>
              <a:rPr lang="en-US" sz="2000" dirty="0" err="1" smtClean="0">
                <a:solidFill>
                  <a:srgbClr val="FFFF00"/>
                </a:solidFill>
                <a:latin typeface="Arial" charset="0"/>
                <a:cs typeface="Arial" charset="0"/>
              </a:rPr>
              <a:t>pQCD</a:t>
            </a:r>
            <a:r>
              <a:rPr lang="ja-JP" altLang="en-US" sz="200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計算にくらべて、直接光子成分がはるかに大きい</a:t>
            </a:r>
            <a:endParaRPr lang="en-US" sz="2000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12298" name="Text Box 10"/>
          <p:cNvSpPr txBox="1">
            <a:spLocks noChangeArrowheads="1"/>
          </p:cNvSpPr>
          <p:nvPr/>
        </p:nvSpPr>
        <p:spPr bwMode="auto">
          <a:xfrm>
            <a:off x="838200" y="2667000"/>
            <a:ext cx="17526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</a:rPr>
              <a:t>NLO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</a:rPr>
              <a:t>pQCD</a:t>
            </a:r>
            <a:endParaRPr lang="en-US" sz="2400" dirty="0">
              <a:solidFill>
                <a:prstClr val="black"/>
              </a:solidFill>
              <a:latin typeface="Times New Roman" pitchFamily="18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l-GR" sz="2400" dirty="0">
                <a:solidFill>
                  <a:srgbClr val="FF0000"/>
                </a:solidFill>
                <a:latin typeface="Times New Roman" pitchFamily="18" charset="0"/>
              </a:rPr>
              <a:t>μ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= 0.5p</a:t>
            </a:r>
            <a:r>
              <a:rPr lang="en-US" sz="2400" baseline="-25000" dirty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rPr>
              <a:t>T</a:t>
            </a:r>
          </a:p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l-GR" sz="2400" dirty="0">
                <a:solidFill>
                  <a:srgbClr val="0000FF"/>
                </a:solidFill>
                <a:latin typeface="Times New Roman" pitchFamily="18" charset="0"/>
              </a:rPr>
              <a:t>μ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= 1.0p</a:t>
            </a:r>
            <a:r>
              <a:rPr lang="en-US" sz="2400" baseline="-25000" dirty="0">
                <a:solidFill>
                  <a:srgbClr val="0000FF"/>
                </a:solidFill>
                <a:latin typeface="Times New Roman" pitchFamily="18" charset="0"/>
                <a:cs typeface="Arial" pitchFamily="34" charset="0"/>
              </a:rPr>
              <a:t>T</a:t>
            </a:r>
            <a:endParaRPr lang="el-GR" sz="2400" baseline="-25000" dirty="0">
              <a:solidFill>
                <a:srgbClr val="0000FF"/>
              </a:solidFill>
              <a:latin typeface="Times New Roman" pitchFamily="18" charset="0"/>
              <a:cs typeface="Arial" pitchFamily="34" charset="0"/>
            </a:endParaRPr>
          </a:p>
          <a:p>
            <a:pPr>
              <a:defRPr/>
            </a:pPr>
            <a:r>
              <a:rPr lang="en-US" sz="2400" dirty="0">
                <a:solidFill>
                  <a:srgbClr val="33CC33"/>
                </a:solidFill>
                <a:latin typeface="Times New Roman" pitchFamily="18" charset="0"/>
              </a:rPr>
              <a:t>  </a:t>
            </a:r>
            <a:r>
              <a:rPr lang="el-GR" sz="2400" dirty="0">
                <a:solidFill>
                  <a:srgbClr val="33CC33"/>
                </a:solidFill>
                <a:latin typeface="Times New Roman" pitchFamily="18" charset="0"/>
              </a:rPr>
              <a:t>μ</a:t>
            </a:r>
            <a:r>
              <a:rPr lang="en-US" sz="2400" dirty="0">
                <a:solidFill>
                  <a:srgbClr val="33CC33"/>
                </a:solidFill>
                <a:latin typeface="Times New Roman" pitchFamily="18" charset="0"/>
              </a:rPr>
              <a:t> </a:t>
            </a:r>
            <a:r>
              <a:rPr lang="en-US" sz="2400" dirty="0">
                <a:solidFill>
                  <a:srgbClr val="33CC33"/>
                </a:solidFill>
                <a:latin typeface="Times New Roman" pitchFamily="18" charset="0"/>
                <a:cs typeface="Arial" pitchFamily="34" charset="0"/>
              </a:rPr>
              <a:t>= 2.0p</a:t>
            </a:r>
            <a:r>
              <a:rPr lang="en-US" sz="2400" baseline="-25000" dirty="0">
                <a:solidFill>
                  <a:srgbClr val="33CC33"/>
                </a:solidFill>
                <a:latin typeface="Times New Roman" pitchFamily="18" charset="0"/>
                <a:cs typeface="Arial" pitchFamily="34" charset="0"/>
              </a:rPr>
              <a:t>T</a:t>
            </a:r>
            <a:endParaRPr lang="el-GR" sz="2400" baseline="-25000" dirty="0">
              <a:solidFill>
                <a:srgbClr val="33CC33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0" y="1447800"/>
            <a:ext cx="3200399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ja-JP" altLang="en-US" sz="2400" dirty="0" smtClean="0">
                <a:solidFill>
                  <a:prstClr val="black"/>
                </a:solidFill>
              </a:rPr>
              <a:t>　　　</a:t>
            </a:r>
            <a:r>
              <a:rPr lang="en-US" sz="2400" dirty="0" err="1" smtClean="0">
                <a:solidFill>
                  <a:prstClr val="black"/>
                </a:solidFill>
              </a:rPr>
              <a:t>p+p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24583" name="Text Box 14"/>
          <p:cNvSpPr txBox="1">
            <a:spLocks noChangeArrowheads="1"/>
          </p:cNvSpPr>
          <p:nvPr/>
        </p:nvSpPr>
        <p:spPr bwMode="auto">
          <a:xfrm>
            <a:off x="3200400" y="1447800"/>
            <a:ext cx="274955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2400" dirty="0" err="1">
                <a:solidFill>
                  <a:prstClr val="black"/>
                </a:solidFill>
              </a:rPr>
              <a:t>Au+Au</a:t>
            </a:r>
            <a:r>
              <a:rPr lang="en-US" sz="2400" dirty="0">
                <a:solidFill>
                  <a:prstClr val="black"/>
                </a:solidFill>
              </a:rPr>
              <a:t> (MB)</a:t>
            </a:r>
          </a:p>
        </p:txBody>
      </p:sp>
      <p:sp>
        <p:nvSpPr>
          <p:cNvPr id="24584" name="TextBox 8"/>
          <p:cNvSpPr txBox="1">
            <a:spLocks noChangeArrowheads="1"/>
          </p:cNvSpPr>
          <p:nvPr/>
        </p:nvSpPr>
        <p:spPr bwMode="auto">
          <a:xfrm>
            <a:off x="838200" y="5867400"/>
            <a:ext cx="484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dirty="0">
                <a:solidFill>
                  <a:srgbClr val="FFFF00"/>
                </a:solidFill>
              </a:rPr>
              <a:t>NLO </a:t>
            </a:r>
            <a:r>
              <a:rPr lang="en-US" dirty="0" err="1">
                <a:solidFill>
                  <a:srgbClr val="FFFF00"/>
                </a:solidFill>
              </a:rPr>
              <a:t>pQCD</a:t>
            </a:r>
            <a:r>
              <a:rPr lang="en-US" dirty="0">
                <a:solidFill>
                  <a:srgbClr val="FFFF00"/>
                </a:solidFill>
              </a:rPr>
              <a:t> calculation by Werner </a:t>
            </a:r>
            <a:r>
              <a:rPr lang="en-US" dirty="0" err="1">
                <a:solidFill>
                  <a:srgbClr val="FFFF00"/>
                </a:solidFill>
              </a:rPr>
              <a:t>Vogelsang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56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884CD-1DAE-4956-9F48-55915C67769A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>
                <a:defRPr/>
              </a:pPr>
              <a:t>35</a:t>
            </a:fld>
            <a:endParaRPr lang="en-US" altLang="ja-JP" smtClean="0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0" y="6334125"/>
            <a:ext cx="19812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prstClr val="black"/>
                </a:solidFill>
              </a:rPr>
              <a:t>PRL104,132301(2010)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0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ja-JP" altLang="en-US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熱的光子生成の理論予測との比較</a:t>
            </a:r>
            <a:endParaRPr lang="en-US" dirty="0" smtClean="0">
              <a:solidFill>
                <a:srgbClr val="FFFF00"/>
              </a:solidFill>
              <a:latin typeface="Arial" charset="0"/>
              <a:cs typeface="Arial" charset="0"/>
            </a:endParaRP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5029200" y="990600"/>
            <a:ext cx="3962400" cy="556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ja-JP" alt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熱的光子生成の理論計算とデータを比較</a:t>
            </a:r>
            <a:endParaRPr lang="en-US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1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D.d’Enterria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&amp;</a:t>
            </a:r>
            <a:r>
              <a:rPr lang="en-US" sz="1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D.Peressounko</a:t>
            </a:r>
            <a:endParaRPr lang="en-US" sz="1400" dirty="0" smtClean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T=590MeV, </a:t>
            </a:r>
            <a:r>
              <a:rPr lang="en-US" sz="1400" dirty="0" smtClean="0">
                <a:solidFill>
                  <a:srgbClr val="FFC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=0.15fm/c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S. </a:t>
            </a:r>
            <a:r>
              <a:rPr lang="en-US" sz="1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Rasanen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T=580MeV, </a:t>
            </a:r>
            <a:r>
              <a:rPr lang="en-US" sz="1400" dirty="0" smtClean="0">
                <a:solidFill>
                  <a:srgbClr val="FFC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=0.17fm/c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D. K. </a:t>
            </a:r>
            <a:r>
              <a:rPr lang="en-US" sz="1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Srivastava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T=450-600MeV, </a:t>
            </a:r>
            <a:r>
              <a:rPr lang="en-US" sz="1400" dirty="0" smtClean="0">
                <a:solidFill>
                  <a:srgbClr val="FFC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=0.2fm/c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S. </a:t>
            </a:r>
            <a:r>
              <a:rPr lang="en-US" sz="1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Turbide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T=370MeV, </a:t>
            </a:r>
            <a:r>
              <a:rPr lang="en-US" sz="1400" dirty="0" smtClean="0">
                <a:solidFill>
                  <a:srgbClr val="FFC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=0.33fm/c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J. </a:t>
            </a:r>
            <a:r>
              <a:rPr lang="en-US" sz="1400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Alam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et al. 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T=300MeV, </a:t>
            </a:r>
            <a:r>
              <a:rPr lang="en-US" sz="1400" dirty="0" smtClean="0">
                <a:solidFill>
                  <a:srgbClr val="FFC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=0.5fm/c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F.M. Liu et al.</a:t>
            </a:r>
          </a:p>
          <a:p>
            <a:pPr>
              <a:buFontTx/>
              <a:buNone/>
              <a:defRPr/>
            </a:pP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	   T=370MeV, </a:t>
            </a:r>
            <a:r>
              <a:rPr lang="en-US" sz="1400" dirty="0" smtClean="0">
                <a:solidFill>
                  <a:srgbClr val="FFC000"/>
                </a:solidFill>
                <a:latin typeface="Symbol" pitchFamily="18" charset="2"/>
                <a:cs typeface="Arial" pitchFamily="34" charset="0"/>
              </a:rPr>
              <a:t>t</a:t>
            </a:r>
            <a:r>
              <a:rPr lang="en-US" sz="1400" baseline="-250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1400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=0.6 fm/c</a:t>
            </a:r>
          </a:p>
          <a:p>
            <a:pPr>
              <a:buFontTx/>
              <a:buNone/>
              <a:defRPr/>
            </a:pPr>
            <a:r>
              <a:rPr 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ja-JP" altLang="en-US" sz="20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理論計算は、実験データをファクター２程度の範囲で再現</a:t>
            </a:r>
            <a:endParaRPr lang="en-US" altLang="ja-JP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en-US" altLang="ja-JP" sz="20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r>
              <a:rPr lang="en-US" sz="2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ja-JP" alt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初期温度 </a:t>
            </a:r>
            <a:r>
              <a:rPr lang="en-US" altLang="ja-JP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Tini</a:t>
            </a:r>
            <a:r>
              <a:rPr lang="en-US" altLang="ja-JP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= 300-600MeV</a:t>
            </a:r>
            <a:endParaRPr lang="en-US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>
              <a:buFontTx/>
              <a:buNone/>
              <a:defRPr/>
            </a:pPr>
            <a:endParaRPr lang="en-US" sz="2000" dirty="0" smtClean="0"/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23557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09E24BF-F80B-4B35-94C5-58BD972F33F6}" type="slidenum">
              <a:rPr lang="en-US" altLang="ja-JP" smtClean="0">
                <a:solidFill>
                  <a:prstClr val="black">
                    <a:tint val="75000"/>
                  </a:prstClr>
                </a:solidFill>
                <a:latin typeface="Times New Roman" charset="0"/>
              </a:rPr>
              <a:pPr>
                <a:defRPr/>
              </a:pPr>
              <a:t>36</a:t>
            </a:fld>
            <a:endParaRPr lang="en-US" altLang="ja-JP" dirty="0" smtClean="0">
              <a:solidFill>
                <a:prstClr val="black">
                  <a:tint val="75000"/>
                </a:prstClr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6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8313" y="-15875"/>
            <a:ext cx="8229600" cy="635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直接光子による初期温度測定</a:t>
            </a:r>
            <a:endParaRPr lang="ja-JP" alt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53000" y="685800"/>
            <a:ext cx="3938588" cy="3319462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b="1" dirty="0" smtClean="0">
                <a:solidFill>
                  <a:srgbClr val="FFFF00"/>
                </a:solidFill>
              </a:rPr>
              <a:t>Low </a:t>
            </a:r>
            <a:r>
              <a:rPr lang="en-US" altLang="ja-JP" b="1" dirty="0" err="1" smtClean="0">
                <a:solidFill>
                  <a:srgbClr val="FFFF00"/>
                </a:solidFill>
              </a:rPr>
              <a:t>pT</a:t>
            </a:r>
            <a:r>
              <a:rPr lang="ja-JP" altLang="en-US" b="1" dirty="0" err="1" smtClean="0">
                <a:solidFill>
                  <a:srgbClr val="FFFF00"/>
                </a:solidFill>
              </a:rPr>
              <a:t>での</a:t>
            </a:r>
            <a:r>
              <a:rPr lang="ja-JP" altLang="en-US" b="1" dirty="0" smtClean="0">
                <a:solidFill>
                  <a:srgbClr val="FFFF00"/>
                </a:solidFill>
              </a:rPr>
              <a:t>直接光子生成の増加は、高温のＱＧＰからの熱放射によると考えられる。</a:t>
            </a:r>
            <a:endParaRPr lang="en-US" altLang="ja-JP" b="1" dirty="0" smtClean="0">
              <a:solidFill>
                <a:srgbClr val="FFFF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b="1" dirty="0" smtClean="0">
                <a:solidFill>
                  <a:srgbClr val="FFFF00"/>
                </a:solidFill>
              </a:rPr>
              <a:t>増加した光子の運動量分布と強度は、初期温度</a:t>
            </a:r>
            <a:r>
              <a:rPr lang="en-US" altLang="ja-JP" b="1" dirty="0" smtClean="0">
                <a:solidFill>
                  <a:srgbClr val="FFFF00"/>
                </a:solidFill>
              </a:rPr>
              <a:t>300-600MeV</a:t>
            </a:r>
            <a:r>
              <a:rPr lang="ja-JP" altLang="en-US" b="1" dirty="0" smtClean="0">
                <a:solidFill>
                  <a:srgbClr val="FFFF00"/>
                </a:solidFill>
              </a:rPr>
              <a:t>からの熱放射と一致している。</a:t>
            </a:r>
            <a:endParaRPr lang="en-US" altLang="ja-JP" b="1" dirty="0" smtClean="0">
              <a:solidFill>
                <a:srgbClr val="FFFF00"/>
              </a:solidFill>
            </a:endParaRPr>
          </a:p>
        </p:txBody>
      </p:sp>
      <p:pic>
        <p:nvPicPr>
          <p:cNvPr id="192516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57283"/>
            <a:ext cx="44958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143001"/>
            <a:ext cx="836613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テキスト ボックス 9"/>
          <p:cNvSpPr txBox="1">
            <a:spLocks noChangeArrowheads="1"/>
          </p:cNvSpPr>
          <p:nvPr/>
        </p:nvSpPr>
        <p:spPr bwMode="auto">
          <a:xfrm>
            <a:off x="34933" y="620714"/>
            <a:ext cx="3228991" cy="37365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rgbClr val="000000"/>
                </a:solidFill>
              </a:rPr>
              <a:t>PHENIX PRL104, 132391 (2010</a:t>
            </a:r>
            <a:r>
              <a:rPr lang="en-US" altLang="ja-JP" sz="1800">
                <a:solidFill>
                  <a:srgbClr val="000000"/>
                </a:solidFill>
              </a:rPr>
              <a:t>) </a:t>
            </a:r>
            <a:endParaRPr lang="ja-JP" altLang="en-US" sz="1800">
              <a:solidFill>
                <a:srgbClr val="000000"/>
              </a:solidFill>
            </a:endParaRPr>
          </a:p>
        </p:txBody>
      </p:sp>
      <p:sp>
        <p:nvSpPr>
          <p:cNvPr id="192519" name="スライド番号プレースホルダー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646" indent="-285632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2530" indent="-228505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599544" indent="-228505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6560" indent="-228505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3573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0584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7598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4609" indent="-22850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873C8CC-394F-4648-9897-8BA6F547E5E6}" type="slidenum">
              <a:rPr lang="ja-JP" altLang="en-US" sz="1200">
                <a:solidFill>
                  <a:srgbClr val="898989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ja-JP" altLang="en-US" sz="1200">
              <a:solidFill>
                <a:srgbClr val="898989"/>
              </a:solidFill>
              <a:latin typeface="Arial" pitchFamily="34" charset="0"/>
            </a:endParaRPr>
          </a:p>
        </p:txBody>
      </p:sp>
      <p:grpSp>
        <p:nvGrpSpPr>
          <p:cNvPr id="5" name="グループ化 4"/>
          <p:cNvGrpSpPr>
            <a:grpSpLocks/>
          </p:cNvGrpSpPr>
          <p:nvPr/>
        </p:nvGrpSpPr>
        <p:grpSpPr bwMode="auto">
          <a:xfrm>
            <a:off x="4800600" y="4191000"/>
            <a:ext cx="4084638" cy="2667000"/>
            <a:chOff x="4800600" y="4191000"/>
            <a:chExt cx="4084638" cy="2667000"/>
          </a:xfrm>
        </p:grpSpPr>
        <p:pic>
          <p:nvPicPr>
            <p:cNvPr id="192521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191000"/>
              <a:ext cx="4084638" cy="266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左右矢印 3"/>
            <p:cNvSpPr/>
            <p:nvPr/>
          </p:nvSpPr>
          <p:spPr>
            <a:xfrm>
              <a:off x="6096000" y="4572000"/>
              <a:ext cx="1028700" cy="152400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ja-JP" altLang="en-US"/>
            </a:p>
          </p:txBody>
        </p:sp>
        <p:sp>
          <p:nvSpPr>
            <p:cNvPr id="192523" name="テキスト ボックス 4"/>
            <p:cNvSpPr txBox="1">
              <a:spLocks noChangeArrowheads="1"/>
            </p:cNvSpPr>
            <p:nvPr/>
          </p:nvSpPr>
          <p:spPr bwMode="auto">
            <a:xfrm>
              <a:off x="6019800" y="4191000"/>
              <a:ext cx="113691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kumimoji="1"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kumimoji="1"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ja-JP" sz="1800">
                  <a:latin typeface="Arial" pitchFamily="34" charset="0"/>
                </a:rPr>
                <a:t>RHIC T</a:t>
              </a:r>
              <a:r>
                <a:rPr lang="en-US" altLang="ja-JP" sz="1800" baseline="-25000">
                  <a:latin typeface="Arial" pitchFamily="34" charset="0"/>
                </a:rPr>
                <a:t>init</a:t>
              </a:r>
              <a:endParaRPr lang="ja-JP" altLang="en-US" sz="18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879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ja-JP" altLang="en-US" b="1" dirty="0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重いクォークで</a:t>
            </a:r>
            <a:r>
              <a:rPr lang="en-US" altLang="ja-JP" b="1" dirty="0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QGP</a:t>
            </a:r>
            <a:r>
              <a:rPr lang="ja-JP" altLang="en-US" b="1" dirty="0" smtClean="0">
                <a:solidFill>
                  <a:srgbClr val="FFFF00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を探る</a:t>
            </a:r>
            <a:endParaRPr lang="en-US" altLang="ja-JP" b="1" dirty="0" smtClean="0">
              <a:solidFill>
                <a:srgbClr val="FFFF00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pic>
        <p:nvPicPr>
          <p:cNvPr id="38916" name="Picture 5" descr="collision_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895600"/>
            <a:ext cx="50292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8917" name="Straight Connector 5"/>
          <p:cNvCxnSpPr>
            <a:cxnSpLocks noChangeShapeType="1"/>
          </p:cNvCxnSpPr>
          <p:nvPr/>
        </p:nvCxnSpPr>
        <p:spPr bwMode="auto">
          <a:xfrm rot="5400000" flipH="1" flipV="1">
            <a:off x="3238500" y="3543300"/>
            <a:ext cx="914400" cy="838200"/>
          </a:xfrm>
          <a:prstGeom prst="line">
            <a:avLst/>
          </a:prstGeom>
          <a:noFill/>
          <a:ln w="19050" algn="ctr">
            <a:solidFill>
              <a:srgbClr val="0070C0"/>
            </a:solidFill>
            <a:round/>
            <a:headEnd/>
            <a:tailEnd/>
          </a:ln>
        </p:spPr>
      </p:cxnSp>
      <p:grpSp>
        <p:nvGrpSpPr>
          <p:cNvPr id="2" name="Group 13"/>
          <p:cNvGrpSpPr>
            <a:grpSpLocks/>
          </p:cNvGrpSpPr>
          <p:nvPr/>
        </p:nvGrpSpPr>
        <p:grpSpPr bwMode="auto">
          <a:xfrm rot="-226702">
            <a:off x="4567238" y="1433513"/>
            <a:ext cx="1974850" cy="2230437"/>
            <a:chOff x="6543902" y="1413096"/>
            <a:chExt cx="1974623" cy="2229661"/>
          </a:xfrm>
        </p:grpSpPr>
        <p:sp>
          <p:nvSpPr>
            <p:cNvPr id="38922" name="Line 77"/>
            <p:cNvSpPr>
              <a:spLocks noChangeShapeType="1"/>
            </p:cNvSpPr>
            <p:nvPr/>
          </p:nvSpPr>
          <p:spPr bwMode="auto">
            <a:xfrm rot="2601550" flipV="1">
              <a:off x="6543902" y="2028908"/>
              <a:ext cx="124844" cy="161384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3" name="Line 78"/>
            <p:cNvSpPr>
              <a:spLocks noChangeShapeType="1"/>
            </p:cNvSpPr>
            <p:nvPr/>
          </p:nvSpPr>
          <p:spPr bwMode="auto">
            <a:xfrm rot="9900889" flipH="1">
              <a:off x="7080805" y="1413096"/>
              <a:ext cx="1005560" cy="710788"/>
            </a:xfrm>
            <a:prstGeom prst="line">
              <a:avLst/>
            </a:prstGeom>
            <a:noFill/>
            <a:ln w="28575">
              <a:solidFill>
                <a:srgbClr val="6600CC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4" name="Line 79"/>
            <p:cNvSpPr>
              <a:spLocks noChangeShapeType="1"/>
            </p:cNvSpPr>
            <p:nvPr/>
          </p:nvSpPr>
          <p:spPr bwMode="auto">
            <a:xfrm rot="10800000" flipH="1">
              <a:off x="7286625" y="2219325"/>
              <a:ext cx="1231900" cy="123825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5" name="Line 80"/>
            <p:cNvSpPr>
              <a:spLocks noChangeShapeType="1"/>
            </p:cNvSpPr>
            <p:nvPr/>
          </p:nvSpPr>
          <p:spPr bwMode="auto">
            <a:xfrm rot="9900889" flipH="1">
              <a:off x="7053263" y="1789113"/>
              <a:ext cx="263525" cy="401637"/>
            </a:xfrm>
            <a:prstGeom prst="line">
              <a:avLst/>
            </a:prstGeom>
            <a:noFill/>
            <a:ln w="28575">
              <a:solidFill>
                <a:srgbClr val="00CC00"/>
              </a:solidFill>
              <a:round/>
              <a:headEnd/>
              <a:tailEnd type="arrow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8919" name="TextBox 17"/>
          <p:cNvSpPr txBox="1">
            <a:spLocks noChangeArrowheads="1"/>
          </p:cNvSpPr>
          <p:nvPr/>
        </p:nvSpPr>
        <p:spPr bwMode="auto">
          <a:xfrm>
            <a:off x="3429000" y="4038600"/>
            <a:ext cx="1536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70C0"/>
                </a:solidFill>
              </a:rPr>
              <a:t>c, b quark</a:t>
            </a:r>
          </a:p>
        </p:txBody>
      </p:sp>
      <p:sp>
        <p:nvSpPr>
          <p:cNvPr id="38920" name="TextBox 18"/>
          <p:cNvSpPr txBox="1">
            <a:spLocks noChangeArrowheads="1"/>
          </p:cNvSpPr>
          <p:nvPr/>
        </p:nvSpPr>
        <p:spPr bwMode="auto">
          <a:xfrm>
            <a:off x="4114800" y="2362200"/>
            <a:ext cx="782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0000"/>
                </a:solidFill>
              </a:rPr>
              <a:t>D, B</a:t>
            </a:r>
          </a:p>
        </p:txBody>
      </p:sp>
      <p:sp>
        <p:nvSpPr>
          <p:cNvPr id="38921" name="TextBox 19"/>
          <p:cNvSpPr txBox="1">
            <a:spLocks noChangeArrowheads="1"/>
          </p:cNvSpPr>
          <p:nvPr/>
        </p:nvSpPr>
        <p:spPr bwMode="auto">
          <a:xfrm>
            <a:off x="5867400" y="914400"/>
            <a:ext cx="362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e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9900" y="5867400"/>
            <a:ext cx="8229600" cy="781050"/>
          </a:xfrm>
        </p:spPr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711626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34344"/>
            <a:ext cx="8229600" cy="956256"/>
          </a:xfrm>
        </p:spPr>
        <p:txBody>
          <a:bodyPr/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重いクォーク（チャーム、ボトム）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2865" y="4495800"/>
            <a:ext cx="8229600" cy="2286000"/>
          </a:xfrm>
        </p:spPr>
        <p:txBody>
          <a:bodyPr>
            <a:normAutofit fontScale="77500" lnSpcReduction="20000"/>
          </a:bodyPr>
          <a:lstStyle/>
          <a:p>
            <a:r>
              <a:rPr kumimoji="1" lang="ja-JP" altLang="en-US" b="1" dirty="0" smtClean="0">
                <a:solidFill>
                  <a:srgbClr val="FFFF00"/>
                </a:solidFill>
              </a:rPr>
              <a:t>陽子・中性子は</a:t>
            </a:r>
            <a:r>
              <a:rPr kumimoji="1" lang="en-US" altLang="ja-JP" b="1" dirty="0" smtClean="0">
                <a:solidFill>
                  <a:srgbClr val="FFFF00"/>
                </a:solidFill>
              </a:rPr>
              <a:t>u, d 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クォークからなる。</a:t>
            </a:r>
            <a:endParaRPr kumimoji="1" lang="en-US" altLang="ja-JP" b="1" dirty="0" smtClean="0">
              <a:solidFill>
                <a:srgbClr val="FFFF00"/>
              </a:solidFill>
            </a:endParaRPr>
          </a:p>
          <a:p>
            <a:r>
              <a:rPr kumimoji="1" lang="en-US" altLang="ja-JP" b="1" dirty="0" smtClean="0">
                <a:solidFill>
                  <a:srgbClr val="FFFF00"/>
                </a:solidFill>
              </a:rPr>
              <a:t>u, d, s 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クォークは軽いので、反応後期に生成できる。反応初期の情報は薄められている</a:t>
            </a:r>
            <a:endParaRPr kumimoji="1" lang="en-US" altLang="ja-JP" b="1" dirty="0" smtClean="0">
              <a:solidFill>
                <a:srgbClr val="FFFF00"/>
              </a:solidFill>
            </a:endParaRPr>
          </a:p>
          <a:p>
            <a:r>
              <a:rPr kumimoji="1" lang="en-US" altLang="ja-JP" b="1" dirty="0" smtClean="0">
                <a:solidFill>
                  <a:srgbClr val="FFFF00"/>
                </a:solidFill>
              </a:rPr>
              <a:t>c, b 	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クォークは、重いので、反応初期にのみ作られ、その生成量はＱＣＤ理論で計算できる</a:t>
            </a:r>
            <a:endParaRPr kumimoji="1" lang="en-US" altLang="ja-JP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kumimoji="1" lang="ja-JP" altLang="en-US" b="1" dirty="0" smtClean="0">
                <a:solidFill>
                  <a:srgbClr val="FFFF00"/>
                </a:solidFill>
              </a:rPr>
              <a:t>　→</a:t>
            </a:r>
            <a:r>
              <a:rPr kumimoji="1" lang="ja-JP" altLang="en-US" b="1" dirty="0">
                <a:solidFill>
                  <a:srgbClr val="FFFF00"/>
                </a:solidFill>
              </a:rPr>
              <a:t>　</a:t>
            </a:r>
            <a:r>
              <a:rPr kumimoji="1" lang="ja-JP" altLang="en-US" b="1" dirty="0" smtClean="0">
                <a:solidFill>
                  <a:srgbClr val="FFFF00"/>
                </a:solidFill>
              </a:rPr>
              <a:t>ＱＧＰ状態を探るためのプローブとして使える</a:t>
            </a:r>
            <a:endParaRPr kumimoji="1" lang="en-US" altLang="ja-JP" b="1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kumimoji="1" lang="en-US" altLang="ja-JP" b="1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305536" y="939786"/>
            <a:ext cx="15712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 smtClean="0">
                <a:solidFill>
                  <a:srgbClr val="FFFF00"/>
                </a:solidFill>
              </a:rPr>
              <a:t>クォーク</a:t>
            </a:r>
            <a:endParaRPr lang="en-US" sz="3200" dirty="0">
              <a:solidFill>
                <a:srgbClr val="FFFF00"/>
              </a:solidFill>
            </a:endParaRPr>
          </a:p>
        </p:txBody>
      </p:sp>
      <p:grpSp>
        <p:nvGrpSpPr>
          <p:cNvPr id="5" name="Group 10"/>
          <p:cNvGrpSpPr/>
          <p:nvPr/>
        </p:nvGrpSpPr>
        <p:grpSpPr>
          <a:xfrm>
            <a:off x="1295400" y="1676400"/>
            <a:ext cx="814647" cy="2286000"/>
            <a:chOff x="1447800" y="1600200"/>
            <a:chExt cx="814647" cy="2286000"/>
          </a:xfrm>
        </p:grpSpPr>
        <p:sp>
          <p:nvSpPr>
            <p:cNvPr id="6" name="Oval 5"/>
            <p:cNvSpPr/>
            <p:nvPr/>
          </p:nvSpPr>
          <p:spPr>
            <a:xfrm>
              <a:off x="1447800" y="16002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u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7" name="Oval 7"/>
            <p:cNvSpPr/>
            <p:nvPr/>
          </p:nvSpPr>
          <p:spPr>
            <a:xfrm>
              <a:off x="1447800" y="28194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d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447800" y="2297668"/>
              <a:ext cx="764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アップ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447800" y="3516868"/>
              <a:ext cx="814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ダウン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0" name="Group 11"/>
          <p:cNvGrpSpPr/>
          <p:nvPr/>
        </p:nvGrpSpPr>
        <p:grpSpPr>
          <a:xfrm>
            <a:off x="3352800" y="1676400"/>
            <a:ext cx="1144865" cy="2274332"/>
            <a:chOff x="1295400" y="1600200"/>
            <a:chExt cx="1144865" cy="2274332"/>
          </a:xfrm>
        </p:grpSpPr>
        <p:sp>
          <p:nvSpPr>
            <p:cNvPr id="11" name="Oval 12"/>
            <p:cNvSpPr/>
            <p:nvPr/>
          </p:nvSpPr>
          <p:spPr>
            <a:xfrm>
              <a:off x="1447800" y="16002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c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2" name="Oval 13"/>
            <p:cNvSpPr/>
            <p:nvPr/>
          </p:nvSpPr>
          <p:spPr>
            <a:xfrm>
              <a:off x="1447800" y="28194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s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4"/>
            <p:cNvSpPr txBox="1"/>
            <p:nvPr/>
          </p:nvSpPr>
          <p:spPr>
            <a:xfrm>
              <a:off x="1295400" y="2286000"/>
              <a:ext cx="1027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チャーム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4" name="TextBox 15"/>
            <p:cNvSpPr txBox="1"/>
            <p:nvPr/>
          </p:nvSpPr>
          <p:spPr>
            <a:xfrm>
              <a:off x="1295400" y="3505200"/>
              <a:ext cx="11448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ストレンジ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5" name="Group 16"/>
          <p:cNvGrpSpPr/>
          <p:nvPr/>
        </p:nvGrpSpPr>
        <p:grpSpPr>
          <a:xfrm>
            <a:off x="5926219" y="1676400"/>
            <a:ext cx="779381" cy="2286000"/>
            <a:chOff x="1447800" y="1600200"/>
            <a:chExt cx="779381" cy="2286000"/>
          </a:xfrm>
        </p:grpSpPr>
        <p:sp>
          <p:nvSpPr>
            <p:cNvPr id="16" name="Oval 17"/>
            <p:cNvSpPr/>
            <p:nvPr/>
          </p:nvSpPr>
          <p:spPr>
            <a:xfrm>
              <a:off x="1447800" y="16002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t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7" name="Oval 18"/>
            <p:cNvSpPr/>
            <p:nvPr/>
          </p:nvSpPr>
          <p:spPr>
            <a:xfrm>
              <a:off x="1447800" y="2819400"/>
              <a:ext cx="762000" cy="762000"/>
            </a:xfrm>
            <a:prstGeom prst="ellipse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0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smtClean="0">
                  <a:solidFill>
                    <a:schemeClr val="tx1"/>
                  </a:solidFill>
                </a:rPr>
                <a:t>b</a:t>
              </a:r>
              <a:endParaRPr lang="en-US" sz="3600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9"/>
            <p:cNvSpPr txBox="1"/>
            <p:nvPr/>
          </p:nvSpPr>
          <p:spPr>
            <a:xfrm>
              <a:off x="1447800" y="2297668"/>
              <a:ext cx="7072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トップ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9" name="TextBox 20"/>
            <p:cNvSpPr txBox="1"/>
            <p:nvPr/>
          </p:nvSpPr>
          <p:spPr>
            <a:xfrm>
              <a:off x="1447800" y="3516868"/>
              <a:ext cx="779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solidFill>
                    <a:srgbClr val="FFFF00"/>
                  </a:solidFill>
                </a:rPr>
                <a:t>ボトム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  <p:sp>
        <p:nvSpPr>
          <p:cNvPr id="21" name="テキスト ボックス 20"/>
          <p:cNvSpPr txBox="1"/>
          <p:nvPr/>
        </p:nvSpPr>
        <p:spPr>
          <a:xfrm>
            <a:off x="1995251" y="237386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>
                <a:solidFill>
                  <a:srgbClr val="FFFF00"/>
                </a:solidFill>
              </a:rPr>
              <a:t>2</a:t>
            </a:r>
            <a:r>
              <a:rPr kumimoji="1" lang="en-US" altLang="ja-JP" dirty="0" smtClean="0">
                <a:solidFill>
                  <a:srgbClr val="FFFF00"/>
                </a:solidFill>
              </a:rPr>
              <a:t>MeV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995251" y="3593068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>
                <a:solidFill>
                  <a:srgbClr val="FFFF00"/>
                </a:solidFill>
              </a:rPr>
              <a:t>5</a:t>
            </a:r>
            <a:r>
              <a:rPr kumimoji="1" lang="en-US" altLang="ja-JP" dirty="0" smtClean="0">
                <a:solidFill>
                  <a:srgbClr val="FFFF00"/>
                </a:solidFill>
              </a:rPr>
              <a:t>MeV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310219" y="237386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 smtClean="0">
                <a:solidFill>
                  <a:srgbClr val="FFFF00"/>
                </a:solidFill>
              </a:rPr>
              <a:t>1.2GeV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4386419" y="3593068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 smtClean="0">
                <a:solidFill>
                  <a:srgbClr val="FFFF00"/>
                </a:solidFill>
              </a:rPr>
              <a:t>0.1GeV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34577" y="3581400"/>
            <a:ext cx="1099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 smtClean="0">
                <a:solidFill>
                  <a:srgbClr val="FFFF00"/>
                </a:solidFill>
              </a:rPr>
              <a:t>4.2GeV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6705600" y="2362200"/>
            <a:ext cx="12121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 smtClean="0">
                <a:solidFill>
                  <a:srgbClr val="FFFF00"/>
                </a:solidFill>
              </a:rPr>
              <a:t>170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GeV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091631" y="4114800"/>
            <a:ext cx="459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(</a:t>
            </a:r>
            <a:r>
              <a:rPr kumimoji="1" lang="ja-JP" altLang="en-US" dirty="0" smtClean="0">
                <a:solidFill>
                  <a:srgbClr val="FFFF00"/>
                </a:solidFill>
              </a:rPr>
              <a:t>陽子の質量は約</a:t>
            </a:r>
            <a:r>
              <a:rPr kumimoji="1" lang="en-US" altLang="ja-JP" dirty="0" smtClean="0">
                <a:solidFill>
                  <a:srgbClr val="FFFF00"/>
                </a:solidFill>
              </a:rPr>
              <a:t>0.94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GeV</a:t>
            </a:r>
            <a:r>
              <a:rPr kumimoji="1" lang="en-US" altLang="ja-JP" dirty="0" smtClean="0">
                <a:solidFill>
                  <a:srgbClr val="FFFF00"/>
                </a:solidFill>
              </a:rPr>
              <a:t>; 1GeV = 1000 MeV)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37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タイトル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QCD </a:t>
            </a:r>
            <a:r>
              <a:rPr lang="ja-JP" altLang="en-US" dirty="0">
                <a:solidFill>
                  <a:srgbClr val="FFFF00"/>
                </a:solidFill>
              </a:rPr>
              <a:t>相図</a:t>
            </a:r>
            <a:endParaRPr lang="ja-JP" altLang="en-US" dirty="0" smtClean="0">
              <a:solidFill>
                <a:srgbClr val="FFFF00"/>
              </a:solidFill>
            </a:endParaRPr>
          </a:p>
        </p:txBody>
      </p:sp>
      <p:sp>
        <p:nvSpPr>
          <p:cNvPr id="185347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885987" y="4802607"/>
            <a:ext cx="4178299" cy="1031496"/>
          </a:xfrm>
        </p:spPr>
        <p:txBody>
          <a:bodyPr/>
          <a:lstStyle/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2400" dirty="0" smtClean="0">
                <a:solidFill>
                  <a:srgbClr val="FFFF00"/>
                </a:solidFill>
                <a:latin typeface="Arial" pitchFamily="34" charset="0"/>
              </a:rPr>
              <a:t>格子</a:t>
            </a:r>
            <a:r>
              <a:rPr lang="en-US" altLang="ja-JP" sz="2400" dirty="0" smtClean="0">
                <a:solidFill>
                  <a:srgbClr val="FFFF00"/>
                </a:solidFill>
                <a:latin typeface="Arial" pitchFamily="34" charset="0"/>
              </a:rPr>
              <a:t>QCD</a:t>
            </a:r>
            <a:r>
              <a:rPr lang="ja-JP" altLang="en-US" sz="2400" dirty="0" smtClean="0">
                <a:solidFill>
                  <a:srgbClr val="FFFF00"/>
                </a:solidFill>
                <a:latin typeface="Arial" pitchFamily="34" charset="0"/>
              </a:rPr>
              <a:t>計算によると、</a:t>
            </a:r>
            <a:endParaRPr lang="en-US" altLang="ja-JP" sz="2400" dirty="0" smtClean="0">
              <a:solidFill>
                <a:srgbClr val="FFFF00"/>
              </a:solidFill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dirty="0" smtClean="0">
                <a:solidFill>
                  <a:srgbClr val="FFFF00"/>
                </a:solidFill>
                <a:latin typeface="Arial" pitchFamily="34" charset="0"/>
              </a:rPr>
              <a:t>T</a:t>
            </a:r>
            <a:r>
              <a:rPr lang="en-US" altLang="ja-JP" sz="2400" baseline="-25000" dirty="0" smtClean="0">
                <a:solidFill>
                  <a:srgbClr val="FFFF00"/>
                </a:solidFill>
                <a:latin typeface="Arial" pitchFamily="34" charset="0"/>
              </a:rPr>
              <a:t>c</a:t>
            </a:r>
            <a:r>
              <a:rPr lang="en-US" altLang="ja-JP" sz="2400" dirty="0" smtClean="0">
                <a:solidFill>
                  <a:srgbClr val="FFFF00"/>
                </a:solidFill>
                <a:latin typeface="Arial" pitchFamily="34" charset="0"/>
              </a:rPr>
              <a:t> </a:t>
            </a:r>
            <a:r>
              <a:rPr lang="en-US" altLang="ja-JP" sz="2400" dirty="0">
                <a:solidFill>
                  <a:srgbClr val="FFFF00"/>
                </a:solidFill>
                <a:latin typeface="Arial" pitchFamily="34" charset="0"/>
              </a:rPr>
              <a:t>~ 160 MeV; </a:t>
            </a:r>
            <a:r>
              <a:rPr lang="en-US" altLang="ja-JP" sz="2400" dirty="0">
                <a:solidFill>
                  <a:srgbClr val="FFFF00"/>
                </a:solidFill>
                <a:latin typeface="Symbol" pitchFamily="18" charset="2"/>
              </a:rPr>
              <a:t>e</a:t>
            </a:r>
            <a:r>
              <a:rPr lang="en-US" altLang="ja-JP" sz="2400" dirty="0">
                <a:solidFill>
                  <a:srgbClr val="FFFF00"/>
                </a:solidFill>
                <a:latin typeface="Arial" pitchFamily="34" charset="0"/>
              </a:rPr>
              <a:t> ~ 1 </a:t>
            </a:r>
            <a:r>
              <a:rPr lang="en-US" altLang="ja-JP" sz="2400" dirty="0" err="1" smtClean="0">
                <a:solidFill>
                  <a:srgbClr val="FFFF00"/>
                </a:solidFill>
                <a:latin typeface="Arial" pitchFamily="34" charset="0"/>
              </a:rPr>
              <a:t>GeV</a:t>
            </a:r>
            <a:r>
              <a:rPr lang="en-US" altLang="ja-JP" sz="2400" dirty="0" smtClean="0">
                <a:solidFill>
                  <a:srgbClr val="FFFF00"/>
                </a:solidFill>
                <a:latin typeface="Arial" pitchFamily="34" charset="0"/>
              </a:rPr>
              <a:t>/fm</a:t>
            </a:r>
            <a:r>
              <a:rPr lang="en-US" altLang="ja-JP" sz="2400" baseline="30000" dirty="0" smtClean="0">
                <a:solidFill>
                  <a:srgbClr val="FFFF00"/>
                </a:solidFill>
                <a:latin typeface="Arial" pitchFamily="34" charset="0"/>
              </a:rPr>
              <a:t>3</a:t>
            </a:r>
            <a:endParaRPr lang="en-US" altLang="ja-JP" sz="2400" baseline="30000" dirty="0">
              <a:solidFill>
                <a:srgbClr val="FFFF00"/>
              </a:solidFill>
              <a:latin typeface="Arial" pitchFamily="34" charset="0"/>
            </a:endParaRPr>
          </a:p>
        </p:txBody>
      </p:sp>
      <p:grpSp>
        <p:nvGrpSpPr>
          <p:cNvPr id="185348" name="グループ化 3"/>
          <p:cNvGrpSpPr>
            <a:grpSpLocks/>
          </p:cNvGrpSpPr>
          <p:nvPr/>
        </p:nvGrpSpPr>
        <p:grpSpPr bwMode="auto">
          <a:xfrm>
            <a:off x="179396" y="936626"/>
            <a:ext cx="4752975" cy="5198735"/>
            <a:chOff x="30615" y="1628800"/>
            <a:chExt cx="3821305" cy="4218578"/>
          </a:xfrm>
        </p:grpSpPr>
        <p:pic>
          <p:nvPicPr>
            <p:cNvPr id="185350" name="Pictur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262" b="2423"/>
            <a:stretch>
              <a:fillRect/>
            </a:stretch>
          </p:blipFill>
          <p:spPr bwMode="auto">
            <a:xfrm>
              <a:off x="30615" y="1700808"/>
              <a:ext cx="3821305" cy="414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5351" name="テキスト ボックス 7"/>
            <p:cNvSpPr txBox="1">
              <a:spLocks noChangeArrowheads="1"/>
            </p:cNvSpPr>
            <p:nvPr/>
          </p:nvSpPr>
          <p:spPr bwMode="auto">
            <a:xfrm>
              <a:off x="35496" y="1628800"/>
              <a:ext cx="299256" cy="3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b="1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T</a:t>
              </a:r>
              <a:endParaRPr lang="ja-JP" altLang="en-US" sz="2400" b="1">
                <a:solidFill>
                  <a:srgbClr val="FFFFFF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185352" name="テキスト ボックス 8"/>
            <p:cNvSpPr txBox="1">
              <a:spLocks noChangeArrowheads="1"/>
            </p:cNvSpPr>
            <p:nvPr/>
          </p:nvSpPr>
          <p:spPr bwMode="auto">
            <a:xfrm>
              <a:off x="3047654" y="5415607"/>
              <a:ext cx="401070" cy="374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2400" b="1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m</a:t>
              </a:r>
              <a:r>
                <a:rPr lang="en-US" altLang="ja-JP" sz="2400" b="1" baseline="-25000">
                  <a:solidFill>
                    <a:srgbClr val="FFFFFF"/>
                  </a:solidFill>
                  <a:latin typeface="Symbol" pitchFamily="18" charset="2"/>
                  <a:cs typeface="Arial" pitchFamily="34" charset="0"/>
                </a:rPr>
                <a:t>B</a:t>
              </a:r>
              <a:endParaRPr lang="ja-JP" altLang="en-US" sz="2400" b="1" baseline="-25000">
                <a:solidFill>
                  <a:srgbClr val="FFFFFF"/>
                </a:solidFill>
                <a:latin typeface="Symbol" pitchFamily="18" charset="2"/>
                <a:cs typeface="Arial" pitchFamily="34" charset="0"/>
              </a:endParaRPr>
            </a:p>
          </p:txBody>
        </p:sp>
        <p:sp>
          <p:nvSpPr>
            <p:cNvPr id="185353" name="テキスト ボックス 9"/>
            <p:cNvSpPr txBox="1">
              <a:spLocks noChangeArrowheads="1"/>
            </p:cNvSpPr>
            <p:nvPr/>
          </p:nvSpPr>
          <p:spPr bwMode="auto">
            <a:xfrm>
              <a:off x="565465" y="2348880"/>
              <a:ext cx="442311" cy="299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CCFF99"/>
                  </a:solidFill>
                  <a:latin typeface="Calibri" pitchFamily="34" charset="0"/>
                  <a:cs typeface="Arial" pitchFamily="34" charset="0"/>
                </a:rPr>
                <a:t>LHC</a:t>
              </a:r>
              <a:endParaRPr lang="ja-JP" altLang="en-US" b="1">
                <a:solidFill>
                  <a:srgbClr val="CCFF99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85354" name="テキスト ボックス 10"/>
            <p:cNvSpPr txBox="1">
              <a:spLocks noChangeArrowheads="1"/>
            </p:cNvSpPr>
            <p:nvPr/>
          </p:nvSpPr>
          <p:spPr bwMode="auto">
            <a:xfrm>
              <a:off x="751910" y="3764851"/>
              <a:ext cx="517061" cy="29969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b="1">
                  <a:solidFill>
                    <a:srgbClr val="93CDDD"/>
                  </a:solidFill>
                  <a:latin typeface="Calibri" pitchFamily="34" charset="0"/>
                  <a:cs typeface="Arial" pitchFamily="34" charset="0"/>
                </a:rPr>
                <a:t>RHIC</a:t>
              </a:r>
              <a:endParaRPr lang="ja-JP" altLang="en-US" b="1">
                <a:solidFill>
                  <a:srgbClr val="93CDDD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1548160" y="3272539"/>
              <a:ext cx="1259729" cy="10820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kumimoji="1"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5356" name="TextBox 53"/>
            <p:cNvSpPr txBox="1">
              <a:spLocks noChangeArrowheads="1"/>
            </p:cNvSpPr>
            <p:nvPr/>
          </p:nvSpPr>
          <p:spPr bwMode="auto">
            <a:xfrm>
              <a:off x="682808" y="2957834"/>
              <a:ext cx="3011378" cy="474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200" b="1" dirty="0">
                  <a:solidFill>
                    <a:srgbClr val="FFFF00"/>
                  </a:solidFill>
                  <a:latin typeface="Calibri" pitchFamily="34" charset="0"/>
                  <a:cs typeface="Arial" pitchFamily="34" charset="0"/>
                </a:rPr>
                <a:t>Quark Gluon Plasma</a:t>
              </a:r>
            </a:p>
          </p:txBody>
        </p:sp>
      </p:grpSp>
      <p:sp>
        <p:nvSpPr>
          <p:cNvPr id="15" name="テキスト ボックス 1"/>
          <p:cNvSpPr txBox="1">
            <a:spLocks noChangeArrowheads="1"/>
          </p:cNvSpPr>
          <p:nvPr/>
        </p:nvSpPr>
        <p:spPr bwMode="auto">
          <a:xfrm>
            <a:off x="5410200" y="1219208"/>
            <a:ext cx="1595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kumimoji="1" lang="en-US" altLang="ja-JP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JHEP11(2010) 77</a:t>
            </a:r>
            <a:endParaRPr kumimoji="1" lang="ja-JP" altLang="en-US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0" y="6096001"/>
            <a:ext cx="9144000" cy="461628"/>
          </a:xfrm>
          <a:prstGeom prst="rect">
            <a:avLst/>
          </a:prstGeom>
          <a:solidFill>
            <a:schemeClr val="tx1"/>
          </a:solidFill>
          <a:ln>
            <a:noFill/>
          </a:ln>
          <a:extLst/>
        </p:spPr>
        <p:txBody>
          <a:bodyPr wrap="square" lIns="91402" tIns="45702" rIns="91402" bIns="45702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algn="ctr">
              <a:buNone/>
            </a:pPr>
            <a:r>
              <a:rPr lang="en-US" altLang="ja-JP" sz="2400" b="1" dirty="0" smtClean="0">
                <a:solidFill>
                  <a:srgbClr val="FFFF00"/>
                </a:solidFill>
              </a:rPr>
              <a:t>QGP</a:t>
            </a:r>
            <a:r>
              <a:rPr lang="ja-JP" altLang="en-US" sz="2400" b="1" dirty="0" smtClean="0">
                <a:solidFill>
                  <a:srgbClr val="FFFF00"/>
                </a:solidFill>
              </a:rPr>
              <a:t>相転移は初期宇宙の相</a:t>
            </a:r>
            <a:r>
              <a:rPr lang="ja-JP" altLang="en-US" sz="2400" b="1" dirty="0">
                <a:solidFill>
                  <a:srgbClr val="FFFF00"/>
                </a:solidFill>
              </a:rPr>
              <a:t>転移のなかで、唯一実験的に再現可能。</a:t>
            </a:r>
            <a:endParaRPr lang="en-US" altLang="ja-JP" sz="2400" b="1" dirty="0">
              <a:solidFill>
                <a:srgbClr val="FFFF00"/>
              </a:solidFill>
            </a:endParaRPr>
          </a:p>
        </p:txBody>
      </p:sp>
      <p:grpSp>
        <p:nvGrpSpPr>
          <p:cNvPr id="20" name="Group 14"/>
          <p:cNvGrpSpPr/>
          <p:nvPr/>
        </p:nvGrpSpPr>
        <p:grpSpPr>
          <a:xfrm>
            <a:off x="5225029" y="653626"/>
            <a:ext cx="3758096" cy="3916978"/>
            <a:chOff x="5029200" y="1066800"/>
            <a:chExt cx="3758096" cy="3916978"/>
          </a:xfrm>
        </p:grpSpPr>
        <p:pic>
          <p:nvPicPr>
            <p:cNvPr id="22" name="Picture 6" descr="water_phas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29200" y="1066800"/>
              <a:ext cx="3758096" cy="3813362"/>
            </a:xfrm>
            <a:prstGeom prst="rect">
              <a:avLst/>
            </a:prstGeom>
            <a:noFill/>
          </p:spPr>
        </p:pic>
        <p:sp>
          <p:nvSpPr>
            <p:cNvPr id="21" name="Text Box 3"/>
            <p:cNvSpPr txBox="1">
              <a:spLocks noChangeArrowheads="1"/>
            </p:cNvSpPr>
            <p:nvPr/>
          </p:nvSpPr>
          <p:spPr bwMode="auto">
            <a:xfrm>
              <a:off x="6196866" y="1066800"/>
              <a:ext cx="1595309" cy="430887"/>
            </a:xfrm>
            <a:prstGeom prst="rect">
              <a:avLst/>
            </a:prstGeom>
            <a:solidFill>
              <a:srgbClr val="FFFF99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ja-JP" altLang="en-US" sz="2200" smtClean="0">
                  <a:solidFill>
                    <a:prstClr val="black"/>
                  </a:solidFill>
                  <a:latin typeface="Arial" charset="0"/>
                </a:rPr>
                <a:t>「水」の相図</a:t>
              </a:r>
              <a:endParaRPr lang="en-US" altLang="ja-JP" sz="2200" dirty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23" name="TextBox 9"/>
            <p:cNvSpPr txBox="1"/>
            <p:nvPr/>
          </p:nvSpPr>
          <p:spPr>
            <a:xfrm>
              <a:off x="6248400" y="1828800"/>
              <a:ext cx="160020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mtClean="0">
                  <a:solidFill>
                    <a:srgbClr val="FF0000"/>
                  </a:solidFill>
                </a:rPr>
                <a:t>水蒸気（気体）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10"/>
            <p:cNvSpPr txBox="1"/>
            <p:nvPr/>
          </p:nvSpPr>
          <p:spPr>
            <a:xfrm>
              <a:off x="7086600" y="3048000"/>
              <a:ext cx="1143000" cy="646331"/>
            </a:xfrm>
            <a:prstGeom prst="rect">
              <a:avLst/>
            </a:prstGeom>
            <a:solidFill>
              <a:srgbClr val="00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mtClean="0">
                  <a:solidFill>
                    <a:srgbClr val="002060"/>
                  </a:solidFill>
                </a:rPr>
                <a:t>水</a:t>
              </a:r>
              <a:endParaRPr lang="en-US" altLang="ja-JP" dirty="0" smtClean="0">
                <a:solidFill>
                  <a:srgbClr val="002060"/>
                </a:solidFill>
              </a:endParaRPr>
            </a:p>
            <a:p>
              <a:pPr algn="ctr"/>
              <a:r>
                <a:rPr lang="ja-JP" altLang="en-US" smtClean="0">
                  <a:solidFill>
                    <a:srgbClr val="002060"/>
                  </a:solidFill>
                </a:rPr>
                <a:t>（液体）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sp>
          <p:nvSpPr>
            <p:cNvPr id="25" name="TextBox 11"/>
            <p:cNvSpPr txBox="1"/>
            <p:nvPr/>
          </p:nvSpPr>
          <p:spPr>
            <a:xfrm>
              <a:off x="6019800" y="4114800"/>
              <a:ext cx="914400" cy="369332"/>
            </a:xfrm>
            <a:prstGeom prst="rect">
              <a:avLst/>
            </a:prstGeom>
            <a:solidFill>
              <a:srgbClr val="00FF99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mtClean="0">
                  <a:solidFill>
                    <a:prstClr val="black"/>
                  </a:solidFill>
                </a:rPr>
                <a:t>氷</a:t>
              </a:r>
              <a:endParaRPr lang="en-US" altLang="ja-JP" dirty="0" smtClean="0">
                <a:solidFill>
                  <a:prstClr val="black"/>
                </a:solidFill>
              </a:endParaRPr>
            </a:p>
          </p:txBody>
        </p:sp>
        <p:sp>
          <p:nvSpPr>
            <p:cNvPr id="26" name="TextBox 12"/>
            <p:cNvSpPr txBox="1"/>
            <p:nvPr/>
          </p:nvSpPr>
          <p:spPr>
            <a:xfrm>
              <a:off x="7696200" y="4614446"/>
              <a:ext cx="7620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dirty="0" smtClean="0">
                  <a:solidFill>
                    <a:prstClr val="black"/>
                  </a:solidFill>
                </a:rPr>
                <a:t>圧力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 rot="16200000">
              <a:off x="4845650" y="1783750"/>
              <a:ext cx="11936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ja-JP" altLang="en-US" smtClean="0">
                  <a:solidFill>
                    <a:prstClr val="black"/>
                  </a:solidFill>
                </a:rPr>
                <a:t>温度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4800594" y="1025365"/>
            <a:ext cx="4343406" cy="2978389"/>
            <a:chOff x="4724401" y="728662"/>
            <a:chExt cx="4343406" cy="2978389"/>
          </a:xfrm>
        </p:grpSpPr>
        <p:pic>
          <p:nvPicPr>
            <p:cNvPr id="18534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8" y="1066800"/>
              <a:ext cx="4343399" cy="2640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8"/>
            <p:cNvSpPr>
              <a:spLocks noChangeArrowheads="1"/>
            </p:cNvSpPr>
            <p:nvPr/>
          </p:nvSpPr>
          <p:spPr bwMode="auto">
            <a:xfrm>
              <a:off x="6369050" y="728662"/>
              <a:ext cx="2089150" cy="338138"/>
            </a:xfrm>
            <a:prstGeom prst="rect">
              <a:avLst/>
            </a:prstGeom>
            <a:solidFill>
              <a:srgbClr val="EFF34B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none" lIns="91402" tIns="45702" rIns="91402" bIns="45702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Monotype Sorts" pitchFamily="-110" charset="2"/>
                <a:buNone/>
              </a:pPr>
              <a:r>
                <a:rPr kumimoji="1" lang="en-US" altLang="ja-JP" sz="16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Quark Gluon Plasma</a:t>
              </a:r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4724401" y="3349831"/>
              <a:ext cx="838200" cy="307777"/>
            </a:xfrm>
            <a:prstGeom prst="rect">
              <a:avLst/>
            </a:prstGeom>
            <a:solidFill>
              <a:srgbClr val="EFF34B"/>
            </a:solidFill>
            <a:ln w="9525">
              <a:solidFill>
                <a:schemeClr val="hlink"/>
              </a:solidFill>
              <a:miter lim="800000"/>
              <a:headEnd/>
              <a:tailEnd/>
            </a:ln>
          </p:spPr>
          <p:txBody>
            <a:bodyPr wrap="square" lIns="91402" tIns="45702" rIns="91402" bIns="45702">
              <a:spAutoFit/>
            </a:bodyPr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 typeface="Monotype Sorts" pitchFamily="-110" charset="2"/>
                <a:buNone/>
              </a:pPr>
              <a:r>
                <a:rPr kumimoji="1" lang="en-US" altLang="ja-JP" sz="1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Hadron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4165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5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5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  <p:bldP spid="17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792162"/>
          </a:xfrm>
        </p:spPr>
        <p:txBody>
          <a:bodyPr>
            <a:no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重いクォークのエネルギーロス・楕円フローの測定</a:t>
            </a:r>
            <a:endParaRPr lang="en-US" sz="2800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4" name="Picture 63" descr="1_RAA_C0010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31594"/>
            <a:ext cx="4724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55" descr="non_phov2_mim_10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50912"/>
            <a:ext cx="4572000" cy="346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6" name="TextBox 7"/>
          <p:cNvSpPr txBox="1">
            <a:spLocks noChangeArrowheads="1"/>
          </p:cNvSpPr>
          <p:nvPr/>
        </p:nvSpPr>
        <p:spPr bwMode="auto">
          <a:xfrm>
            <a:off x="1600200" y="870247"/>
            <a:ext cx="185820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b,c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e</a:t>
            </a:r>
            <a:r>
              <a:rPr lang="ja-JP" altLang="en-US" sz="2400" dirty="0" smtClean="0">
                <a:solidFill>
                  <a:prstClr val="black"/>
                </a:solidFill>
                <a:sym typeface="Wingdings" pitchFamily="2" charset="2"/>
              </a:rPr>
              <a:t>の</a:t>
            </a:r>
            <a:r>
              <a:rPr lang="en-US" sz="2400" dirty="0" smtClean="0">
                <a:solidFill>
                  <a:prstClr val="black"/>
                </a:solidFill>
              </a:rPr>
              <a:t>R</a:t>
            </a:r>
            <a:r>
              <a:rPr lang="en-US" sz="2400" baseline="-25000" dirty="0" smtClean="0">
                <a:solidFill>
                  <a:prstClr val="black"/>
                </a:solidFill>
              </a:rPr>
              <a:t>AA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0967" name="TextBox 8"/>
          <p:cNvSpPr txBox="1">
            <a:spLocks noChangeArrowheads="1"/>
          </p:cNvSpPr>
          <p:nvPr/>
        </p:nvSpPr>
        <p:spPr bwMode="auto">
          <a:xfrm>
            <a:off x="5943600" y="874712"/>
            <a:ext cx="18357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</a:rPr>
              <a:t>b,c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en-US" sz="2400" dirty="0" smtClean="0">
                <a:solidFill>
                  <a:prstClr val="black"/>
                </a:solidFill>
                <a:sym typeface="Wingdings" pitchFamily="2" charset="2"/>
              </a:rPr>
              <a:t>e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ja-JP" altLang="en-US" sz="2400" smtClean="0">
                <a:solidFill>
                  <a:prstClr val="black"/>
                </a:solidFill>
              </a:rPr>
              <a:t>の</a:t>
            </a:r>
            <a:r>
              <a:rPr lang="en-US" sz="2400" dirty="0" smtClean="0">
                <a:solidFill>
                  <a:prstClr val="black"/>
                </a:solidFill>
              </a:rPr>
              <a:t>v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  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0968" name="TextBox 7"/>
          <p:cNvSpPr txBox="1">
            <a:spLocks noChangeArrowheads="1"/>
          </p:cNvSpPr>
          <p:nvPr/>
        </p:nvSpPr>
        <p:spPr bwMode="auto">
          <a:xfrm>
            <a:off x="228600" y="4485382"/>
            <a:ext cx="419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1600" dirty="0" smtClean="0">
                <a:solidFill>
                  <a:srgbClr val="FFFF00"/>
                </a:solidFill>
              </a:rPr>
              <a:t>重いクォーク（ｂ、ｃ）の崩壊からの電子も高い</a:t>
            </a:r>
            <a:r>
              <a:rPr lang="en-US" altLang="ja-JP" sz="1600" dirty="0" err="1" smtClean="0">
                <a:solidFill>
                  <a:srgbClr val="FFFF00"/>
                </a:solidFill>
              </a:rPr>
              <a:t>pT</a:t>
            </a:r>
            <a:r>
              <a:rPr lang="ja-JP" altLang="en-US" sz="1600" dirty="0" smtClean="0">
                <a:solidFill>
                  <a:srgbClr val="FFFF00"/>
                </a:solidFill>
              </a:rPr>
              <a:t>で強い抑制を受けている</a:t>
            </a:r>
            <a:endParaRPr lang="en-US" sz="16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sz="1600" dirty="0" smtClean="0">
                <a:solidFill>
                  <a:srgbClr val="FFFF00"/>
                </a:solidFill>
                <a:sym typeface="Wingdings" pitchFamily="2" charset="2"/>
              </a:rPr>
              <a:t>　重いクォークも大きなエネルギー損失を蒙っている。</a:t>
            </a:r>
            <a:endParaRPr lang="en-US" sz="1600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40969" name="TextBox 8"/>
          <p:cNvSpPr txBox="1">
            <a:spLocks noChangeArrowheads="1"/>
          </p:cNvSpPr>
          <p:nvPr/>
        </p:nvSpPr>
        <p:spPr bwMode="auto">
          <a:xfrm>
            <a:off x="4724400" y="4419601"/>
            <a:ext cx="4191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1600" dirty="0" smtClean="0">
                <a:solidFill>
                  <a:srgbClr val="FFFF00"/>
                </a:solidFill>
              </a:rPr>
              <a:t>重いクォークの崩壊からの電子も強い楕円型フローをもつ</a:t>
            </a:r>
            <a:endParaRPr lang="en-US" sz="1600" dirty="0">
              <a:solidFill>
                <a:srgbClr val="FFFF00"/>
              </a:solidFill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sz="1600" dirty="0" smtClean="0">
                <a:solidFill>
                  <a:srgbClr val="FFFF00"/>
                </a:solidFill>
                <a:sym typeface="Wingdings" pitchFamily="2" charset="2"/>
              </a:rPr>
              <a:t>　重いクォークも</a:t>
            </a:r>
            <a:r>
              <a:rPr lang="en-US" altLang="ja-JP" sz="1600" dirty="0" smtClean="0">
                <a:solidFill>
                  <a:srgbClr val="FFFF00"/>
                </a:solidFill>
                <a:sym typeface="Wingdings" pitchFamily="2" charset="2"/>
              </a:rPr>
              <a:t>QGP</a:t>
            </a:r>
            <a:r>
              <a:rPr lang="ja-JP" altLang="en-US" sz="1600" dirty="0" smtClean="0">
                <a:solidFill>
                  <a:srgbClr val="FFFF00"/>
                </a:solidFill>
                <a:sym typeface="Wingdings" pitchFamily="2" charset="2"/>
              </a:rPr>
              <a:t>のフローの影響をうけてフローしている</a:t>
            </a:r>
            <a:endParaRPr lang="en-US" dirty="0">
              <a:solidFill>
                <a:srgbClr val="FFFF00"/>
              </a:solidFill>
              <a:sym typeface="Wingdings" pitchFamily="2" charset="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" y="55626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solidFill>
                  <a:srgbClr val="FFFF00"/>
                </a:solidFill>
              </a:rPr>
              <a:t>この測定では、チャームとボトムを区別できない。</a:t>
            </a:r>
            <a:endParaRPr lang="en-US" altLang="ja-JP" sz="2000" b="1" dirty="0" smtClean="0">
              <a:solidFill>
                <a:srgbClr val="FFFF00"/>
              </a:solidFill>
            </a:endParaRPr>
          </a:p>
          <a:p>
            <a:r>
              <a:rPr lang="ja-JP" altLang="en-US" sz="2000" b="1" dirty="0" smtClean="0">
                <a:solidFill>
                  <a:srgbClr val="FFFF00"/>
                </a:solidFill>
              </a:rPr>
              <a:t>→　新測定器を導入してより精密に重クォーク生成・フローを研究する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0" y="666612"/>
            <a:ext cx="1981200" cy="3077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prstClr val="black"/>
                </a:solidFill>
              </a:rPr>
              <a:t>PRL98,172301 (2007)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40136" y="2366665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3692" y="1371600"/>
            <a:ext cx="836908" cy="2702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097551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930275" y="546100"/>
            <a:ext cx="7278688" cy="385763"/>
          </a:xfrm>
          <a:prstGeom prst="rect">
            <a:avLst/>
          </a:prstGeom>
          <a:noFill/>
          <a:ln w="19050">
            <a:solidFill>
              <a:srgbClr val="0066FF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0066FF"/>
                </a:solidFill>
              </a:rPr>
              <a:t>D</a:t>
            </a:r>
            <a:r>
              <a:rPr lang="ja-JP" altLang="en-US" b="1" dirty="0" err="1">
                <a:solidFill>
                  <a:srgbClr val="0066FF"/>
                </a:solidFill>
              </a:rPr>
              <a:t>、</a:t>
            </a:r>
            <a:r>
              <a:rPr lang="ja-JP" altLang="en-US" b="1" dirty="0">
                <a:solidFill>
                  <a:srgbClr val="0066FF"/>
                </a:solidFill>
              </a:rPr>
              <a:t> </a:t>
            </a:r>
            <a:r>
              <a:rPr lang="en-US" altLang="ja-JP" b="1" dirty="0">
                <a:solidFill>
                  <a:srgbClr val="0066FF"/>
                </a:solidFill>
              </a:rPr>
              <a:t>B </a:t>
            </a:r>
            <a:r>
              <a:rPr lang="ja-JP" altLang="en-US" b="1" dirty="0">
                <a:solidFill>
                  <a:srgbClr val="0066FF"/>
                </a:solidFill>
              </a:rPr>
              <a:t>の寿命の違いを利用して、バックグラウンドを排除、</a:t>
            </a:r>
            <a:r>
              <a:rPr lang="en-US" altLang="ja-JP" b="1" dirty="0">
                <a:solidFill>
                  <a:srgbClr val="0066FF"/>
                </a:solidFill>
              </a:rPr>
              <a:t>c, b </a:t>
            </a:r>
            <a:r>
              <a:rPr lang="ja-JP" altLang="en-US" b="1" dirty="0">
                <a:solidFill>
                  <a:srgbClr val="0066FF"/>
                </a:solidFill>
              </a:rPr>
              <a:t>を分離する</a:t>
            </a:r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0850" y="977900"/>
            <a:ext cx="3348038" cy="33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7675" y="3811588"/>
            <a:ext cx="3240088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0" y="19050"/>
            <a:ext cx="65801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b="1" u="sng">
                <a:solidFill>
                  <a:prstClr val="black"/>
                </a:solidFill>
              </a:rPr>
              <a:t>バックグラウンドの除去とチャーム </a:t>
            </a:r>
            <a:r>
              <a:rPr lang="en-US" altLang="ja-JP" sz="2400" b="1" u="sng">
                <a:solidFill>
                  <a:prstClr val="black"/>
                </a:solidFill>
              </a:rPr>
              <a:t>/ </a:t>
            </a:r>
            <a:r>
              <a:rPr lang="ja-JP" altLang="en-US" sz="2400" b="1" u="sng">
                <a:solidFill>
                  <a:prstClr val="black"/>
                </a:solidFill>
              </a:rPr>
              <a:t>ボトムの分離</a:t>
            </a:r>
          </a:p>
        </p:txBody>
      </p:sp>
      <p:sp>
        <p:nvSpPr>
          <p:cNvPr id="19462" name="Oval 6"/>
          <p:cNvSpPr>
            <a:spLocks noChangeArrowheads="1"/>
          </p:cNvSpPr>
          <p:nvPr/>
        </p:nvSpPr>
        <p:spPr bwMode="auto">
          <a:xfrm>
            <a:off x="2533650" y="2744788"/>
            <a:ext cx="147638" cy="147637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3" name="Line 7"/>
          <p:cNvSpPr>
            <a:spLocks noChangeShapeType="1"/>
          </p:cNvSpPr>
          <p:nvPr/>
        </p:nvSpPr>
        <p:spPr bwMode="auto">
          <a:xfrm flipH="1" flipV="1">
            <a:off x="2436813" y="2641600"/>
            <a:ext cx="173037" cy="184150"/>
          </a:xfrm>
          <a:prstGeom prst="line">
            <a:avLst/>
          </a:prstGeom>
          <a:noFill/>
          <a:ln w="19050">
            <a:solidFill>
              <a:srgbClr val="008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 flipH="1" flipV="1">
            <a:off x="1997075" y="1177925"/>
            <a:ext cx="438150" cy="14732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 flipH="1" flipV="1">
            <a:off x="2603500" y="2816225"/>
            <a:ext cx="887413" cy="303213"/>
          </a:xfrm>
          <a:prstGeom prst="line">
            <a:avLst/>
          </a:prstGeom>
          <a:noFill/>
          <a:ln w="19050">
            <a:solidFill>
              <a:srgbClr val="0066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H="1" flipV="1">
            <a:off x="3481388" y="3094038"/>
            <a:ext cx="549275" cy="1222375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 flipV="1">
            <a:off x="3235325" y="2492375"/>
            <a:ext cx="247650" cy="595313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 flipV="1">
            <a:off x="2613025" y="2495550"/>
            <a:ext cx="636588" cy="314325"/>
          </a:xfrm>
          <a:prstGeom prst="line">
            <a:avLst/>
          </a:prstGeom>
          <a:noFill/>
          <a:ln w="38100">
            <a:solidFill>
              <a:srgbClr val="CC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585788" y="1274763"/>
            <a:ext cx="4357687" cy="3005137"/>
            <a:chOff x="243" y="838"/>
            <a:chExt cx="2745" cy="1893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43" y="856"/>
              <a:ext cx="2745" cy="1857"/>
              <a:chOff x="243" y="856"/>
              <a:chExt cx="2745" cy="1857"/>
            </a:xfrm>
          </p:grpSpPr>
          <p:sp>
            <p:nvSpPr>
              <p:cNvPr id="19511" name="Line 15"/>
              <p:cNvSpPr>
                <a:spLocks noChangeShapeType="1"/>
              </p:cNvSpPr>
              <p:nvPr/>
            </p:nvSpPr>
            <p:spPr bwMode="auto">
              <a:xfrm>
                <a:off x="243" y="856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2" name="Line 16"/>
              <p:cNvSpPr>
                <a:spLocks noChangeShapeType="1"/>
              </p:cNvSpPr>
              <p:nvPr/>
            </p:nvSpPr>
            <p:spPr bwMode="auto">
              <a:xfrm>
                <a:off x="247" y="1033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3" name="Line 17"/>
              <p:cNvSpPr>
                <a:spLocks noChangeShapeType="1"/>
              </p:cNvSpPr>
              <p:nvPr/>
            </p:nvSpPr>
            <p:spPr bwMode="auto">
              <a:xfrm>
                <a:off x="243" y="1180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4" name="Line 18"/>
              <p:cNvSpPr>
                <a:spLocks noChangeShapeType="1"/>
              </p:cNvSpPr>
              <p:nvPr/>
            </p:nvSpPr>
            <p:spPr bwMode="auto">
              <a:xfrm>
                <a:off x="247" y="1357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5" name="Line 19"/>
              <p:cNvSpPr>
                <a:spLocks noChangeShapeType="1"/>
              </p:cNvSpPr>
              <p:nvPr/>
            </p:nvSpPr>
            <p:spPr bwMode="auto">
              <a:xfrm>
                <a:off x="243" y="2207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6" name="Line 20"/>
              <p:cNvSpPr>
                <a:spLocks noChangeShapeType="1"/>
              </p:cNvSpPr>
              <p:nvPr/>
            </p:nvSpPr>
            <p:spPr bwMode="auto">
              <a:xfrm>
                <a:off x="247" y="2384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7" name="Line 21"/>
              <p:cNvSpPr>
                <a:spLocks noChangeShapeType="1"/>
              </p:cNvSpPr>
              <p:nvPr/>
            </p:nvSpPr>
            <p:spPr bwMode="auto">
              <a:xfrm>
                <a:off x="248" y="2541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518" name="Line 22"/>
              <p:cNvSpPr>
                <a:spLocks noChangeShapeType="1"/>
              </p:cNvSpPr>
              <p:nvPr/>
            </p:nvSpPr>
            <p:spPr bwMode="auto">
              <a:xfrm>
                <a:off x="252" y="2713"/>
                <a:ext cx="2736" cy="0"/>
              </a:xfrm>
              <a:prstGeom prst="line">
                <a:avLst/>
              </a:prstGeom>
              <a:noFill/>
              <a:ln w="19050">
                <a:solidFill>
                  <a:srgbClr val="33CC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503" name="Oval 23"/>
            <p:cNvSpPr>
              <a:spLocks noChangeArrowheads="1"/>
            </p:cNvSpPr>
            <p:nvPr/>
          </p:nvSpPr>
          <p:spPr bwMode="auto">
            <a:xfrm>
              <a:off x="1288" y="1345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4" name="Oval 24"/>
            <p:cNvSpPr>
              <a:spLocks noChangeArrowheads="1"/>
            </p:cNvSpPr>
            <p:nvPr/>
          </p:nvSpPr>
          <p:spPr bwMode="auto">
            <a:xfrm>
              <a:off x="1230" y="1161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5" name="Oval 25"/>
            <p:cNvSpPr>
              <a:spLocks noChangeArrowheads="1"/>
            </p:cNvSpPr>
            <p:nvPr/>
          </p:nvSpPr>
          <p:spPr bwMode="auto">
            <a:xfrm>
              <a:off x="1189" y="1012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6" name="Oval 26"/>
            <p:cNvSpPr>
              <a:spLocks noChangeArrowheads="1"/>
            </p:cNvSpPr>
            <p:nvPr/>
          </p:nvSpPr>
          <p:spPr bwMode="auto">
            <a:xfrm>
              <a:off x="1131" y="838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7" name="Oval 27"/>
            <p:cNvSpPr>
              <a:spLocks noChangeArrowheads="1"/>
            </p:cNvSpPr>
            <p:nvPr/>
          </p:nvSpPr>
          <p:spPr bwMode="auto">
            <a:xfrm>
              <a:off x="2368" y="2687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8" name="Oval 28"/>
            <p:cNvSpPr>
              <a:spLocks noChangeArrowheads="1"/>
            </p:cNvSpPr>
            <p:nvPr/>
          </p:nvSpPr>
          <p:spPr bwMode="auto">
            <a:xfrm>
              <a:off x="2292" y="2520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9" name="Oval 29"/>
            <p:cNvSpPr>
              <a:spLocks noChangeArrowheads="1"/>
            </p:cNvSpPr>
            <p:nvPr/>
          </p:nvSpPr>
          <p:spPr bwMode="auto">
            <a:xfrm>
              <a:off x="2220" y="2358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10" name="Oval 30"/>
            <p:cNvSpPr>
              <a:spLocks noChangeArrowheads="1"/>
            </p:cNvSpPr>
            <p:nvPr/>
          </p:nvSpPr>
          <p:spPr bwMode="auto">
            <a:xfrm>
              <a:off x="2139" y="2184"/>
              <a:ext cx="44" cy="4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470" name="Text Box 31"/>
          <p:cNvSpPr txBox="1">
            <a:spLocks noChangeArrowheads="1"/>
          </p:cNvSpPr>
          <p:nvPr/>
        </p:nvSpPr>
        <p:spPr bwMode="auto">
          <a:xfrm>
            <a:off x="3686175" y="1770063"/>
            <a:ext cx="14795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prstClr val="black"/>
                </a:solidFill>
              </a:rPr>
              <a:t>寿命 </a:t>
            </a:r>
            <a:r>
              <a:rPr lang="en-US" altLang="ja-JP" b="1">
                <a:solidFill>
                  <a:prstClr val="black"/>
                </a:solidFill>
              </a:rPr>
              <a:t>(c</a:t>
            </a:r>
            <a:r>
              <a:rPr lang="en-US" altLang="ja-JP" b="1">
                <a:solidFill>
                  <a:prstClr val="black"/>
                </a:solidFill>
                <a:latin typeface="Symbol" pitchFamily="18" charset="2"/>
              </a:rPr>
              <a:t>t</a:t>
            </a:r>
            <a:r>
              <a:rPr lang="en-US" altLang="ja-JP" b="1">
                <a:solidFill>
                  <a:prstClr val="black"/>
                </a:solidFill>
              </a:rPr>
              <a:t>)</a:t>
            </a:r>
          </a:p>
          <a:p>
            <a:r>
              <a:rPr lang="en-US" altLang="ja-JP" b="1">
                <a:solidFill>
                  <a:srgbClr val="008000"/>
                </a:solidFill>
              </a:rPr>
              <a:t> D</a:t>
            </a:r>
            <a:r>
              <a:rPr lang="en-US" altLang="ja-JP" b="1" baseline="30000">
                <a:solidFill>
                  <a:srgbClr val="008000"/>
                </a:solidFill>
              </a:rPr>
              <a:t>0</a:t>
            </a:r>
            <a:r>
              <a:rPr lang="en-US" altLang="ja-JP" b="1">
                <a:solidFill>
                  <a:srgbClr val="008000"/>
                </a:solidFill>
              </a:rPr>
              <a:t> : 125 </a:t>
            </a:r>
            <a:r>
              <a:rPr lang="en-US" altLang="ja-JP" b="1">
                <a:solidFill>
                  <a:srgbClr val="008000"/>
                </a:solidFill>
                <a:latin typeface="Symbol" pitchFamily="18" charset="2"/>
              </a:rPr>
              <a:t>m</a:t>
            </a:r>
            <a:r>
              <a:rPr lang="en-US" altLang="ja-JP" b="1">
                <a:solidFill>
                  <a:srgbClr val="008000"/>
                </a:solidFill>
              </a:rPr>
              <a:t>m</a:t>
            </a:r>
            <a:endParaRPr lang="en-US" altLang="ja-JP" b="1">
              <a:solidFill>
                <a:prstClr val="black"/>
              </a:solidFill>
            </a:endParaRPr>
          </a:p>
          <a:p>
            <a:r>
              <a:rPr lang="en-US" altLang="ja-JP" b="1">
                <a:solidFill>
                  <a:srgbClr val="0000FF"/>
                </a:solidFill>
              </a:rPr>
              <a:t> B</a:t>
            </a:r>
            <a:r>
              <a:rPr lang="en-US" altLang="ja-JP" b="1" baseline="30000">
                <a:solidFill>
                  <a:srgbClr val="0000FF"/>
                </a:solidFill>
              </a:rPr>
              <a:t>0</a:t>
            </a:r>
            <a:r>
              <a:rPr lang="en-US" altLang="ja-JP" b="1">
                <a:solidFill>
                  <a:srgbClr val="0000FF"/>
                </a:solidFill>
              </a:rPr>
              <a:t> : 464 </a:t>
            </a:r>
            <a:r>
              <a:rPr lang="en-US" altLang="ja-JP" b="1">
                <a:solidFill>
                  <a:srgbClr val="0000FF"/>
                </a:solidFill>
                <a:latin typeface="Symbol" pitchFamily="18" charset="2"/>
              </a:rPr>
              <a:t>m</a:t>
            </a:r>
            <a:r>
              <a:rPr lang="en-US" altLang="ja-JP" b="1">
                <a:solidFill>
                  <a:srgbClr val="0000FF"/>
                </a:solidFill>
              </a:rPr>
              <a:t>m</a:t>
            </a:r>
          </a:p>
        </p:txBody>
      </p:sp>
      <p:sp>
        <p:nvSpPr>
          <p:cNvPr id="19471" name="Text Box 32"/>
          <p:cNvSpPr txBox="1">
            <a:spLocks noChangeArrowheads="1"/>
          </p:cNvSpPr>
          <p:nvPr/>
        </p:nvSpPr>
        <p:spPr bwMode="auto">
          <a:xfrm>
            <a:off x="2552700" y="2195513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prstClr val="black"/>
                </a:solidFill>
              </a:rPr>
              <a:t>DCA</a:t>
            </a:r>
          </a:p>
        </p:txBody>
      </p:sp>
      <p:sp>
        <p:nvSpPr>
          <p:cNvPr id="19472" name="Text Box 33"/>
          <p:cNvSpPr txBox="1">
            <a:spLocks noChangeArrowheads="1"/>
          </p:cNvSpPr>
          <p:nvPr/>
        </p:nvSpPr>
        <p:spPr bwMode="auto">
          <a:xfrm>
            <a:off x="8264525" y="6583363"/>
            <a:ext cx="8794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200" b="1">
                <a:solidFill>
                  <a:prstClr val="black"/>
                </a:solidFill>
              </a:rPr>
              <a:t>DCA (</a:t>
            </a:r>
            <a:r>
              <a:rPr lang="en-US" altLang="ja-JP" sz="1200" b="1">
                <a:solidFill>
                  <a:prstClr val="black"/>
                </a:solidFill>
                <a:latin typeface="Symbol" pitchFamily="18" charset="2"/>
              </a:rPr>
              <a:t>m</a:t>
            </a:r>
            <a:r>
              <a:rPr lang="en-US" altLang="ja-JP" sz="1200" b="1">
                <a:solidFill>
                  <a:prstClr val="black"/>
                </a:solidFill>
              </a:rPr>
              <a:t>m)</a:t>
            </a:r>
          </a:p>
        </p:txBody>
      </p:sp>
      <p:sp>
        <p:nvSpPr>
          <p:cNvPr id="19473" name="Line 34"/>
          <p:cNvSpPr>
            <a:spLocks noChangeShapeType="1"/>
          </p:cNvSpPr>
          <p:nvPr/>
        </p:nvSpPr>
        <p:spPr bwMode="auto">
          <a:xfrm>
            <a:off x="635000" y="2813050"/>
            <a:ext cx="1917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4" name="Line 35"/>
          <p:cNvSpPr>
            <a:spLocks noChangeShapeType="1"/>
          </p:cNvSpPr>
          <p:nvPr/>
        </p:nvSpPr>
        <p:spPr bwMode="auto">
          <a:xfrm flipH="1">
            <a:off x="2693988" y="2820988"/>
            <a:ext cx="1917700" cy="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75" name="Text Box 36"/>
          <p:cNvSpPr txBox="1">
            <a:spLocks noChangeArrowheads="1"/>
          </p:cNvSpPr>
          <p:nvPr/>
        </p:nvSpPr>
        <p:spPr bwMode="auto">
          <a:xfrm>
            <a:off x="4648200" y="2708275"/>
            <a:ext cx="414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prstClr val="black"/>
                </a:solidFill>
              </a:rPr>
              <a:t>金</a:t>
            </a:r>
          </a:p>
        </p:txBody>
      </p:sp>
      <p:sp>
        <p:nvSpPr>
          <p:cNvPr id="19476" name="Text Box 37"/>
          <p:cNvSpPr txBox="1">
            <a:spLocks noChangeArrowheads="1"/>
          </p:cNvSpPr>
          <p:nvPr/>
        </p:nvSpPr>
        <p:spPr bwMode="auto">
          <a:xfrm>
            <a:off x="200025" y="2667000"/>
            <a:ext cx="4143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prstClr val="black"/>
                </a:solidFill>
              </a:rPr>
              <a:t>金</a:t>
            </a:r>
          </a:p>
        </p:txBody>
      </p:sp>
      <p:sp>
        <p:nvSpPr>
          <p:cNvPr id="19477" name="Text Box 38"/>
          <p:cNvSpPr txBox="1">
            <a:spLocks noChangeArrowheads="1"/>
          </p:cNvSpPr>
          <p:nvPr/>
        </p:nvSpPr>
        <p:spPr bwMode="auto">
          <a:xfrm>
            <a:off x="2079625" y="247173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19478" name="Text Box 39"/>
          <p:cNvSpPr txBox="1">
            <a:spLocks noChangeArrowheads="1"/>
          </p:cNvSpPr>
          <p:nvPr/>
        </p:nvSpPr>
        <p:spPr bwMode="auto">
          <a:xfrm>
            <a:off x="2636838" y="2960688"/>
            <a:ext cx="349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66FF"/>
                </a:solidFill>
              </a:rPr>
              <a:t>B</a:t>
            </a:r>
          </a:p>
        </p:txBody>
      </p:sp>
      <p:sp>
        <p:nvSpPr>
          <p:cNvPr id="19479" name="Line 40"/>
          <p:cNvSpPr>
            <a:spLocks noChangeShapeType="1"/>
          </p:cNvSpPr>
          <p:nvPr/>
        </p:nvSpPr>
        <p:spPr bwMode="auto">
          <a:xfrm>
            <a:off x="3136900" y="2544763"/>
            <a:ext cx="42863" cy="1079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0" name="Line 41"/>
          <p:cNvSpPr>
            <a:spLocks noChangeShapeType="1"/>
          </p:cNvSpPr>
          <p:nvPr/>
        </p:nvSpPr>
        <p:spPr bwMode="auto">
          <a:xfrm flipV="1">
            <a:off x="3179763" y="2593975"/>
            <a:ext cx="107950" cy="587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1" name="Text Box 42"/>
          <p:cNvSpPr txBox="1">
            <a:spLocks noChangeArrowheads="1"/>
          </p:cNvSpPr>
          <p:nvPr/>
        </p:nvSpPr>
        <p:spPr bwMode="auto">
          <a:xfrm>
            <a:off x="1657350" y="9572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e</a:t>
            </a:r>
          </a:p>
        </p:txBody>
      </p:sp>
      <p:sp>
        <p:nvSpPr>
          <p:cNvPr id="19482" name="Text Box 43"/>
          <p:cNvSpPr txBox="1">
            <a:spLocks noChangeArrowheads="1"/>
          </p:cNvSpPr>
          <p:nvPr/>
        </p:nvSpPr>
        <p:spPr bwMode="auto">
          <a:xfrm>
            <a:off x="4059238" y="396557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e</a:t>
            </a:r>
          </a:p>
        </p:txBody>
      </p:sp>
      <p:pic>
        <p:nvPicPr>
          <p:cNvPr id="19483" name="Picture 44" descr="d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8488" y="4351338"/>
            <a:ext cx="233203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4" name="Picture 45" descr="nodc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5" y="4348163"/>
            <a:ext cx="2370138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896938" y="4711700"/>
            <a:ext cx="1570037" cy="614363"/>
            <a:chOff x="939" y="3184"/>
            <a:chExt cx="989" cy="387"/>
          </a:xfrm>
        </p:grpSpPr>
        <p:sp>
          <p:nvSpPr>
            <p:cNvPr id="19496" name="Line 47"/>
            <p:cNvSpPr>
              <a:spLocks noChangeShapeType="1"/>
            </p:cNvSpPr>
            <p:nvPr/>
          </p:nvSpPr>
          <p:spPr bwMode="auto">
            <a:xfrm>
              <a:off x="939" y="3275"/>
              <a:ext cx="201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97" name="Text Box 48"/>
            <p:cNvSpPr txBox="1">
              <a:spLocks noChangeArrowheads="1"/>
            </p:cNvSpPr>
            <p:nvPr/>
          </p:nvSpPr>
          <p:spPr bwMode="auto">
            <a:xfrm>
              <a:off x="1129" y="3184"/>
              <a:ext cx="79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ja-JP" altLang="en-US" sz="1200" b="1">
                  <a:solidFill>
                    <a:prstClr val="black"/>
                  </a:solidFill>
                </a:rPr>
                <a:t>バックグラウンド</a:t>
              </a:r>
            </a:p>
          </p:txBody>
        </p:sp>
        <p:sp>
          <p:nvSpPr>
            <p:cNvPr id="19498" name="Line 49"/>
            <p:cNvSpPr>
              <a:spLocks noChangeShapeType="1"/>
            </p:cNvSpPr>
            <p:nvPr/>
          </p:nvSpPr>
          <p:spPr bwMode="auto">
            <a:xfrm>
              <a:off x="945" y="3375"/>
              <a:ext cx="200" cy="0"/>
            </a:xfrm>
            <a:prstGeom prst="line">
              <a:avLst/>
            </a:prstGeom>
            <a:noFill/>
            <a:ln w="19050">
              <a:solidFill>
                <a:srgbClr val="33CC33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499" name="Text Box 50"/>
            <p:cNvSpPr txBox="1">
              <a:spLocks noChangeArrowheads="1"/>
            </p:cNvSpPr>
            <p:nvPr/>
          </p:nvSpPr>
          <p:spPr bwMode="auto">
            <a:xfrm>
              <a:off x="1174" y="3290"/>
              <a:ext cx="52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b="1">
                  <a:solidFill>
                    <a:prstClr val="black"/>
                  </a:solidFill>
                </a:rPr>
                <a:t>c </a:t>
              </a:r>
              <a:r>
                <a:rPr lang="ja-JP" altLang="en-US" sz="1200" b="1">
                  <a:solidFill>
                    <a:prstClr val="black"/>
                  </a:solidFill>
                </a:rPr>
                <a:t>クォーク</a:t>
              </a:r>
            </a:p>
          </p:txBody>
        </p:sp>
        <p:sp>
          <p:nvSpPr>
            <p:cNvPr id="19500" name="Line 51"/>
            <p:cNvSpPr>
              <a:spLocks noChangeShapeType="1"/>
            </p:cNvSpPr>
            <p:nvPr/>
          </p:nvSpPr>
          <p:spPr bwMode="auto">
            <a:xfrm>
              <a:off x="942" y="3483"/>
              <a:ext cx="201" cy="0"/>
            </a:xfrm>
            <a:prstGeom prst="line">
              <a:avLst/>
            </a:prstGeom>
            <a:noFill/>
            <a:ln w="1905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501" name="Text Box 52"/>
            <p:cNvSpPr txBox="1">
              <a:spLocks noChangeArrowheads="1"/>
            </p:cNvSpPr>
            <p:nvPr/>
          </p:nvSpPr>
          <p:spPr bwMode="auto">
            <a:xfrm>
              <a:off x="1171" y="3398"/>
              <a:ext cx="52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200" b="1">
                  <a:solidFill>
                    <a:prstClr val="black"/>
                  </a:solidFill>
                </a:rPr>
                <a:t>b </a:t>
              </a:r>
              <a:r>
                <a:rPr lang="ja-JP" altLang="en-US" sz="1200" b="1">
                  <a:solidFill>
                    <a:prstClr val="black"/>
                  </a:solidFill>
                </a:rPr>
                <a:t>クォーク</a:t>
              </a:r>
            </a:p>
          </p:txBody>
        </p:sp>
      </p:grpSp>
      <p:sp>
        <p:nvSpPr>
          <p:cNvPr id="19486" name="Text Box 53"/>
          <p:cNvSpPr txBox="1">
            <a:spLocks noChangeArrowheads="1"/>
          </p:cNvSpPr>
          <p:nvPr/>
        </p:nvSpPr>
        <p:spPr bwMode="auto">
          <a:xfrm>
            <a:off x="2278063" y="6615113"/>
            <a:ext cx="12176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1200" b="1">
                <a:solidFill>
                  <a:prstClr val="black"/>
                </a:solidFill>
              </a:rPr>
              <a:t>運動量 </a:t>
            </a:r>
            <a:r>
              <a:rPr lang="en-US" altLang="ja-JP" sz="1200" b="1">
                <a:solidFill>
                  <a:prstClr val="black"/>
                </a:solidFill>
              </a:rPr>
              <a:t>(GeV/c)</a:t>
            </a:r>
          </a:p>
        </p:txBody>
      </p:sp>
      <p:sp>
        <p:nvSpPr>
          <p:cNvPr id="19487" name="Line 54"/>
          <p:cNvSpPr>
            <a:spLocks noChangeShapeType="1"/>
          </p:cNvSpPr>
          <p:nvPr/>
        </p:nvSpPr>
        <p:spPr bwMode="auto">
          <a:xfrm>
            <a:off x="2643188" y="5580063"/>
            <a:ext cx="428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9488" name="Text Box 55"/>
          <p:cNvSpPr txBox="1">
            <a:spLocks noChangeArrowheads="1"/>
          </p:cNvSpPr>
          <p:nvPr/>
        </p:nvSpPr>
        <p:spPr bwMode="auto">
          <a:xfrm>
            <a:off x="3416300" y="4625975"/>
            <a:ext cx="1744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b="1">
                <a:solidFill>
                  <a:srgbClr val="FF0000"/>
                </a:solidFill>
              </a:rPr>
              <a:t>バックグラウンド</a:t>
            </a:r>
          </a:p>
          <a:p>
            <a:r>
              <a:rPr lang="ja-JP" altLang="en-US" b="1">
                <a:solidFill>
                  <a:srgbClr val="FF0000"/>
                </a:solidFill>
              </a:rPr>
              <a:t>の低減</a:t>
            </a:r>
          </a:p>
        </p:txBody>
      </p:sp>
      <p:sp>
        <p:nvSpPr>
          <p:cNvPr id="19489" name="Text Box 56"/>
          <p:cNvSpPr txBox="1">
            <a:spLocks noChangeArrowheads="1"/>
          </p:cNvSpPr>
          <p:nvPr/>
        </p:nvSpPr>
        <p:spPr bwMode="auto">
          <a:xfrm>
            <a:off x="6335713" y="3897313"/>
            <a:ext cx="2595562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</a:rPr>
              <a:t>DCA </a:t>
            </a:r>
            <a:r>
              <a:rPr lang="ja-JP" altLang="en-US" b="1">
                <a:solidFill>
                  <a:srgbClr val="FF0000"/>
                </a:solidFill>
              </a:rPr>
              <a:t>分布を同時 </a:t>
            </a:r>
            <a:r>
              <a:rPr lang="en-US" altLang="ja-JP" b="1">
                <a:solidFill>
                  <a:srgbClr val="FF0000"/>
                </a:solidFill>
              </a:rPr>
              <a:t>Fit </a:t>
            </a:r>
            <a:r>
              <a:rPr lang="ja-JP" altLang="en-US" b="1">
                <a:solidFill>
                  <a:srgbClr val="FF0000"/>
                </a:solidFill>
              </a:rPr>
              <a:t>し、</a:t>
            </a:r>
          </a:p>
          <a:p>
            <a:r>
              <a:rPr lang="en-US" altLang="ja-JP" b="1">
                <a:solidFill>
                  <a:srgbClr val="FF0000"/>
                </a:solidFill>
              </a:rPr>
              <a:t>c, b </a:t>
            </a:r>
            <a:r>
              <a:rPr lang="ja-JP" altLang="en-US" b="1">
                <a:solidFill>
                  <a:srgbClr val="FF0000"/>
                </a:solidFill>
              </a:rPr>
              <a:t>を分離する</a:t>
            </a:r>
          </a:p>
        </p:txBody>
      </p: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6372225" y="1208088"/>
            <a:ext cx="466725" cy="5240337"/>
            <a:chOff x="4014" y="761"/>
            <a:chExt cx="294" cy="3301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>
              <a:off x="4017" y="761"/>
              <a:ext cx="5" cy="3301"/>
              <a:chOff x="4017" y="761"/>
              <a:chExt cx="5" cy="3301"/>
            </a:xfrm>
          </p:grpSpPr>
          <p:sp>
            <p:nvSpPr>
              <p:cNvPr id="19494" name="Line 59"/>
              <p:cNvSpPr>
                <a:spLocks noChangeShapeType="1"/>
              </p:cNvSpPr>
              <p:nvPr/>
            </p:nvSpPr>
            <p:spPr bwMode="auto">
              <a:xfrm flipV="1">
                <a:off x="4017" y="761"/>
                <a:ext cx="0" cy="16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495" name="Line 60"/>
              <p:cNvSpPr>
                <a:spLocks noChangeShapeType="1"/>
              </p:cNvSpPr>
              <p:nvPr/>
            </p:nvSpPr>
            <p:spPr bwMode="auto">
              <a:xfrm flipV="1">
                <a:off x="4022" y="2432"/>
                <a:ext cx="0" cy="163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9493" name="Line 61"/>
            <p:cNvSpPr>
              <a:spLocks noChangeShapeType="1"/>
            </p:cNvSpPr>
            <p:nvPr/>
          </p:nvSpPr>
          <p:spPr bwMode="auto">
            <a:xfrm>
              <a:off x="4014" y="993"/>
              <a:ext cx="29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9491" name="Text Box 62"/>
          <p:cNvSpPr txBox="1">
            <a:spLocks noChangeArrowheads="1"/>
          </p:cNvSpPr>
          <p:nvPr/>
        </p:nvSpPr>
        <p:spPr bwMode="auto">
          <a:xfrm rot="-900000">
            <a:off x="7791450" y="2236788"/>
            <a:ext cx="1352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b="1" i="1" dirty="0">
                <a:solidFill>
                  <a:srgbClr val="33CC33"/>
                </a:solidFill>
              </a:rPr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12443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2"/>
          <a:srcRect t="6201" b="6413"/>
          <a:stretch>
            <a:fillRect/>
          </a:stretch>
        </p:blipFill>
        <p:spPr bwMode="auto">
          <a:xfrm>
            <a:off x="5256213" y="2976563"/>
            <a:ext cx="3311525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713" y="3392488"/>
            <a:ext cx="4511675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6575" y="476250"/>
            <a:ext cx="261461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3950" y="512763"/>
            <a:ext cx="2763838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6" name="テキスト ボックス 9"/>
          <p:cNvSpPr txBox="1">
            <a:spLocks noChangeArrowheads="1"/>
          </p:cNvSpPr>
          <p:nvPr/>
        </p:nvSpPr>
        <p:spPr bwMode="auto">
          <a:xfrm>
            <a:off x="6300788" y="71438"/>
            <a:ext cx="1435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BEAM VIEW</a:t>
            </a:r>
          </a:p>
        </p:txBody>
      </p:sp>
      <p:pic>
        <p:nvPicPr>
          <p:cNvPr id="10247" name="Picture 2" descr="[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51500" y="441325"/>
            <a:ext cx="2592388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2"/>
          <p:cNvPicPr>
            <a:picLocks noChangeAspect="1" noChangeArrowheads="1"/>
          </p:cNvPicPr>
          <p:nvPr/>
        </p:nvPicPr>
        <p:blipFill>
          <a:blip r:embed="rId7"/>
          <a:srcRect t="10922" r="38222" b="14201"/>
          <a:stretch>
            <a:fillRect/>
          </a:stretch>
        </p:blipFill>
        <p:spPr bwMode="auto">
          <a:xfrm>
            <a:off x="576263" y="404813"/>
            <a:ext cx="3833812" cy="2987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249" name="テキスト ボックス 8"/>
          <p:cNvSpPr txBox="1">
            <a:spLocks noChangeArrowheads="1"/>
          </p:cNvSpPr>
          <p:nvPr/>
        </p:nvSpPr>
        <p:spPr bwMode="auto">
          <a:xfrm>
            <a:off x="1943100" y="188913"/>
            <a:ext cx="12700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prstClr val="black"/>
                </a:solidFill>
              </a:rPr>
              <a:t>SIDE VIEW</a:t>
            </a:r>
          </a:p>
        </p:txBody>
      </p:sp>
      <p:sp>
        <p:nvSpPr>
          <p:cNvPr id="10250" name="テキスト ボックス 4"/>
          <p:cNvSpPr txBox="1">
            <a:spLocks noChangeArrowheads="1"/>
          </p:cNvSpPr>
          <p:nvPr/>
        </p:nvSpPr>
        <p:spPr bwMode="auto">
          <a:xfrm>
            <a:off x="0" y="0"/>
            <a:ext cx="1800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1" lang="en-US" altLang="ja-JP" sz="2800" b="1" u="sng">
                <a:solidFill>
                  <a:prstClr val="black"/>
                </a:solidFill>
              </a:rPr>
              <a:t>VTX</a:t>
            </a:r>
            <a:r>
              <a:rPr kumimoji="1" lang="ja-JP" altLang="en-US" sz="2800" b="1" u="sng">
                <a:solidFill>
                  <a:prstClr val="black"/>
                </a:solidFill>
              </a:rPr>
              <a:t>バレル</a:t>
            </a:r>
            <a:endParaRPr kumimoji="1" lang="en-US" altLang="ja-JP" sz="2800" b="1" u="sng">
              <a:solidFill>
                <a:prstClr val="black"/>
              </a:solidFill>
            </a:endParaRPr>
          </a:p>
        </p:txBody>
      </p:sp>
      <p:cxnSp>
        <p:nvCxnSpPr>
          <p:cNvPr id="16" name="直線矢印コネクタ 15"/>
          <p:cNvCxnSpPr/>
          <p:nvPr/>
        </p:nvCxnSpPr>
        <p:spPr>
          <a:xfrm>
            <a:off x="287338" y="1879600"/>
            <a:ext cx="2211387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グループ化 21"/>
          <p:cNvGrpSpPr>
            <a:grpSpLocks/>
          </p:cNvGrpSpPr>
          <p:nvPr/>
        </p:nvGrpSpPr>
        <p:grpSpPr bwMode="auto">
          <a:xfrm>
            <a:off x="6851650" y="1600200"/>
            <a:ext cx="215900" cy="215900"/>
            <a:chOff x="4752020" y="1448780"/>
            <a:chExt cx="216024" cy="216024"/>
          </a:xfrm>
        </p:grpSpPr>
        <p:sp>
          <p:nvSpPr>
            <p:cNvPr id="17" name="円/楕円 16"/>
            <p:cNvSpPr/>
            <p:nvPr/>
          </p:nvSpPr>
          <p:spPr>
            <a:xfrm>
              <a:off x="4752020" y="1448780"/>
              <a:ext cx="216024" cy="216024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9" name="直線コネクタ 18"/>
            <p:cNvCxnSpPr>
              <a:stCxn id="17" idx="1"/>
              <a:endCxn id="17" idx="5"/>
            </p:cNvCxnSpPr>
            <p:nvPr/>
          </p:nvCxnSpPr>
          <p:spPr>
            <a:xfrm rot="16200000" flipH="1">
              <a:off x="4783788" y="1480548"/>
              <a:ext cx="152488" cy="15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>
              <a:stCxn id="17" idx="7"/>
              <a:endCxn id="17" idx="3"/>
            </p:cNvCxnSpPr>
            <p:nvPr/>
          </p:nvCxnSpPr>
          <p:spPr>
            <a:xfrm rot="16200000" flipH="1" flipV="1">
              <a:off x="4783788" y="1480548"/>
              <a:ext cx="152488" cy="152488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直線矢印コネクタ 24"/>
          <p:cNvCxnSpPr/>
          <p:nvPr/>
        </p:nvCxnSpPr>
        <p:spPr>
          <a:xfrm>
            <a:off x="2459038" y="1892300"/>
            <a:ext cx="2211387" cy="1588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4" name="テキスト ボックス 26"/>
          <p:cNvSpPr txBox="1">
            <a:spLocks noChangeArrowheads="1"/>
          </p:cNvSpPr>
          <p:nvPr/>
        </p:nvSpPr>
        <p:spPr bwMode="auto">
          <a:xfrm>
            <a:off x="4687888" y="1700213"/>
            <a:ext cx="7159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beam</a:t>
            </a:r>
          </a:p>
        </p:txBody>
      </p:sp>
      <p:sp>
        <p:nvSpPr>
          <p:cNvPr id="28" name="スライド番号プレースホルダ 27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19484787-717B-48D3-BB8A-F1B505FB87EC}" type="slidenum">
              <a:rPr kumimoji="1"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42</a:t>
            </a:fld>
            <a:endParaRPr kumimoji="1"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9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タイトル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3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solidFill>
                  <a:srgbClr val="FFFF00"/>
                </a:solidFill>
              </a:rPr>
              <a:t>VTX</a:t>
            </a:r>
            <a:r>
              <a:rPr lang="ja-JP" altLang="en-US" dirty="0" smtClean="0">
                <a:solidFill>
                  <a:srgbClr val="FFFF00"/>
                </a:solidFill>
              </a:rPr>
              <a:t>測定器の最初の成果</a:t>
            </a:r>
          </a:p>
        </p:txBody>
      </p:sp>
      <p:sp>
        <p:nvSpPr>
          <p:cNvPr id="17411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400" y="4343400"/>
            <a:ext cx="8991600" cy="1828800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期待した</a:t>
            </a:r>
            <a:r>
              <a:rPr lang="en-US" altLang="ja-JP" sz="2800" dirty="0" smtClean="0">
                <a:solidFill>
                  <a:srgbClr val="FFFF00"/>
                </a:solidFill>
              </a:rPr>
              <a:t>DCA</a:t>
            </a:r>
            <a:r>
              <a:rPr lang="ja-JP" altLang="en-US" sz="2800" dirty="0" smtClean="0">
                <a:solidFill>
                  <a:srgbClr val="FFFF00"/>
                </a:solidFill>
              </a:rPr>
              <a:t>分解能を達成</a:t>
            </a:r>
            <a:r>
              <a:rPr lang="en-US" altLang="ja-JP" sz="2800" dirty="0" smtClean="0">
                <a:solidFill>
                  <a:srgbClr val="FFFF00"/>
                </a:solidFill>
              </a:rPr>
              <a:t> (</a:t>
            </a:r>
            <a:r>
              <a:rPr lang="en-US" altLang="ja-JP" sz="2800" dirty="0" smtClean="0">
                <a:solidFill>
                  <a:srgbClr val="FFFF00"/>
                </a:solidFill>
                <a:latin typeface="Symbol" pitchFamily="18" charset="2"/>
              </a:rPr>
              <a:t>s</a:t>
            </a:r>
            <a:r>
              <a:rPr lang="en-US" altLang="ja-JP" sz="2800" baseline="-25000" dirty="0" smtClean="0">
                <a:solidFill>
                  <a:srgbClr val="FFFF00"/>
                </a:solidFill>
              </a:rPr>
              <a:t>DCA</a:t>
            </a:r>
            <a:r>
              <a:rPr lang="en-US" altLang="ja-JP" sz="2800" dirty="0" smtClean="0">
                <a:solidFill>
                  <a:srgbClr val="FFFF00"/>
                </a:solidFill>
              </a:rPr>
              <a:t>~70 mm @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pT</a:t>
            </a:r>
            <a:r>
              <a:rPr lang="en-US" altLang="ja-JP" sz="2800" dirty="0" smtClean="0">
                <a:solidFill>
                  <a:srgbClr val="FFFF00"/>
                </a:solidFill>
              </a:rPr>
              <a:t>=1 </a:t>
            </a:r>
            <a:r>
              <a:rPr lang="en-US" altLang="ja-JP" sz="2800" dirty="0" err="1" smtClean="0">
                <a:solidFill>
                  <a:srgbClr val="FFFF00"/>
                </a:solidFill>
              </a:rPr>
              <a:t>GeV</a:t>
            </a:r>
            <a:r>
              <a:rPr lang="en-US" altLang="ja-JP" sz="2800" dirty="0" smtClean="0">
                <a:solidFill>
                  <a:srgbClr val="FFFF00"/>
                </a:solidFill>
              </a:rPr>
              <a:t>/c)</a:t>
            </a:r>
          </a:p>
          <a:p>
            <a:r>
              <a:rPr lang="en-US" altLang="ja-JP" sz="2800" dirty="0" err="1" smtClean="0">
                <a:solidFill>
                  <a:srgbClr val="FFFF00"/>
                </a:solidFill>
              </a:rPr>
              <a:t>b</a:t>
            </a:r>
            <a:r>
              <a:rPr lang="en-US" altLang="ja-JP" sz="2800" dirty="0" err="1" smtClean="0">
                <a:solidFill>
                  <a:srgbClr val="FFFF00"/>
                </a:solidFill>
                <a:sym typeface="Wingdings" pitchFamily="2" charset="2"/>
              </a:rPr>
              <a:t>e</a:t>
            </a:r>
            <a:r>
              <a:rPr lang="en-US" altLang="ja-JP" sz="28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ja-JP" altLang="en-US" sz="2800" dirty="0">
                <a:solidFill>
                  <a:srgbClr val="FFFF00"/>
                </a:solidFill>
                <a:sym typeface="Wingdings" pitchFamily="2" charset="2"/>
              </a:rPr>
              <a:t>と</a:t>
            </a:r>
            <a:r>
              <a:rPr lang="en-US" altLang="ja-JP" sz="2800" dirty="0" err="1" smtClean="0">
                <a:solidFill>
                  <a:srgbClr val="FFFF00"/>
                </a:solidFill>
                <a:sym typeface="Wingdings" pitchFamily="2" charset="2"/>
              </a:rPr>
              <a:t>ce</a:t>
            </a:r>
            <a:r>
              <a:rPr lang="en-US" altLang="ja-JP" sz="2800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lang="ja-JP" altLang="en-US" sz="2800" dirty="0">
                <a:solidFill>
                  <a:srgbClr val="FFFF00"/>
                </a:solidFill>
                <a:sym typeface="Wingdings" pitchFamily="2" charset="2"/>
              </a:rPr>
              <a:t>を</a:t>
            </a:r>
            <a:r>
              <a:rPr lang="en-US" altLang="ja-JP" sz="2800" dirty="0" smtClean="0">
                <a:solidFill>
                  <a:srgbClr val="FFFF00"/>
                </a:solidFill>
                <a:sym typeface="Wingdings" pitchFamily="2" charset="2"/>
              </a:rPr>
              <a:t> DCA </a:t>
            </a:r>
            <a:r>
              <a:rPr lang="ja-JP" altLang="en-US" sz="2800" dirty="0" smtClean="0">
                <a:solidFill>
                  <a:srgbClr val="FFFF00"/>
                </a:solidFill>
                <a:sym typeface="Wingdings" pitchFamily="2" charset="2"/>
              </a:rPr>
              <a:t>分布から分離</a:t>
            </a:r>
            <a:endParaRPr lang="en-US" altLang="ja-JP" sz="2800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ja-JP" altLang="en-US" sz="2800" dirty="0" smtClean="0">
                <a:solidFill>
                  <a:srgbClr val="FFFF00"/>
                </a:solidFill>
                <a:sym typeface="Wingdings" pitchFamily="2" charset="2"/>
              </a:rPr>
              <a:t>最初の結果を</a:t>
            </a:r>
            <a:r>
              <a:rPr lang="en-US" altLang="ja-JP" sz="2800" dirty="0" smtClean="0">
                <a:solidFill>
                  <a:srgbClr val="FFFF00"/>
                </a:solidFill>
                <a:sym typeface="Wingdings" pitchFamily="2" charset="2"/>
              </a:rPr>
              <a:t>QM2012 </a:t>
            </a:r>
            <a:r>
              <a:rPr lang="ja-JP" altLang="en-US" sz="2800" dirty="0" smtClean="0">
                <a:solidFill>
                  <a:srgbClr val="FFFF00"/>
                </a:solidFill>
                <a:sym typeface="Wingdings" pitchFamily="2" charset="2"/>
              </a:rPr>
              <a:t>国際会議で発表</a:t>
            </a:r>
            <a:endParaRPr lang="en-US" altLang="ja-JP" sz="2800" dirty="0" smtClean="0">
              <a:solidFill>
                <a:srgbClr val="FFFF00"/>
              </a:solidFill>
            </a:endParaRPr>
          </a:p>
        </p:txBody>
      </p:sp>
      <p:pic>
        <p:nvPicPr>
          <p:cNvPr id="17412" name="Picture 9" descr="DCA_AuAu_8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" t="4974" r="8829" b="1244"/>
          <a:stretch>
            <a:fillRect/>
          </a:stretch>
        </p:blipFill>
        <p:spPr bwMode="auto">
          <a:xfrm>
            <a:off x="0" y="1035050"/>
            <a:ext cx="44958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7" descr="bcpp_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t="7462" r="12041" b="3731"/>
          <a:stretch>
            <a:fillRect/>
          </a:stretch>
        </p:blipFill>
        <p:spPr bwMode="auto">
          <a:xfrm>
            <a:off x="4572000" y="1143000"/>
            <a:ext cx="440213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024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RUN14</a:t>
            </a:r>
            <a:r>
              <a:rPr kumimoji="1" lang="ja-JP" altLang="en-US" dirty="0" smtClean="0">
                <a:solidFill>
                  <a:srgbClr val="FFFF00"/>
                </a:solidFill>
              </a:rPr>
              <a:t>：重クォーク測定ＲＵＮ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4876800"/>
            <a:ext cx="9105900" cy="1828800"/>
          </a:xfrm>
        </p:spPr>
        <p:txBody>
          <a:bodyPr>
            <a:normAutofit fontScale="70000" lnSpcReduction="20000"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今年の</a:t>
            </a:r>
            <a:r>
              <a:rPr kumimoji="1" lang="en-US" altLang="ja-JP" dirty="0" smtClean="0">
                <a:solidFill>
                  <a:srgbClr val="FFFF00"/>
                </a:solidFill>
              </a:rPr>
              <a:t>RUN (RUN14)</a:t>
            </a:r>
            <a:r>
              <a:rPr kumimoji="1" lang="ja-JP" altLang="en-US" dirty="0" smtClean="0">
                <a:solidFill>
                  <a:srgbClr val="FFFF00"/>
                </a:solidFill>
              </a:rPr>
              <a:t>は重クォーク測定ＲＵＮ。高統計の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Au+Au</a:t>
            </a:r>
            <a:r>
              <a:rPr kumimoji="1" lang="en-US" altLang="ja-JP" dirty="0" smtClean="0">
                <a:solidFill>
                  <a:srgbClr val="FFFF00"/>
                </a:solidFill>
              </a:rPr>
              <a:t> @200 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GeV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VTX</a:t>
            </a:r>
            <a:r>
              <a:rPr kumimoji="1" lang="ja-JP" altLang="en-US" dirty="0" smtClean="0">
                <a:solidFill>
                  <a:srgbClr val="FFFF00"/>
                </a:solidFill>
              </a:rPr>
              <a:t>測定器のアクセプタンス内に</a:t>
            </a:r>
            <a:r>
              <a:rPr kumimoji="1" lang="en-US" altLang="ja-JP" dirty="0" smtClean="0">
                <a:solidFill>
                  <a:srgbClr val="FFFF00"/>
                </a:solidFill>
              </a:rPr>
              <a:t>2.3/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nb</a:t>
            </a:r>
            <a:r>
              <a:rPr kumimoji="1" lang="ja-JP" altLang="en-US" dirty="0" err="1">
                <a:solidFill>
                  <a:srgbClr val="FFFF00"/>
                </a:solidFill>
              </a:rPr>
              <a:t>、</a:t>
            </a:r>
            <a:r>
              <a:rPr kumimoji="1" lang="ja-JP" altLang="en-US" dirty="0" smtClean="0">
                <a:solidFill>
                  <a:srgbClr val="FFFF00"/>
                </a:solidFill>
              </a:rPr>
              <a:t>約</a:t>
            </a:r>
            <a:r>
              <a:rPr kumimoji="1" lang="en-US" altLang="ja-JP" dirty="0" smtClean="0">
                <a:solidFill>
                  <a:srgbClr val="FFFF00"/>
                </a:solidFill>
              </a:rPr>
              <a:t>14.3B </a:t>
            </a:r>
            <a:r>
              <a:rPr kumimoji="1" lang="ja-JP" altLang="en-US" dirty="0" smtClean="0">
                <a:solidFill>
                  <a:srgbClr val="FFFF00"/>
                </a:solidFill>
              </a:rPr>
              <a:t>イベントを記録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kumimoji="1" lang="ja-JP" altLang="en-US" dirty="0" smtClean="0">
                <a:solidFill>
                  <a:srgbClr val="FFFF00"/>
                </a:solidFill>
              </a:rPr>
              <a:t>記録した全イベント数は</a:t>
            </a:r>
            <a:r>
              <a:rPr kumimoji="1" lang="en-US" altLang="ja-JP" dirty="0" smtClean="0">
                <a:solidFill>
                  <a:srgbClr val="FFFF00"/>
                </a:solidFill>
              </a:rPr>
              <a:t>17B</a:t>
            </a:r>
            <a:r>
              <a:rPr kumimoji="1" lang="ja-JP" altLang="en-US" dirty="0" smtClean="0">
                <a:solidFill>
                  <a:srgbClr val="FFFF00"/>
                </a:solidFill>
              </a:rPr>
              <a:t>イベント以上</a:t>
            </a:r>
            <a:r>
              <a:rPr kumimoji="1" lang="ja-JP" altLang="en-US" dirty="0">
                <a:solidFill>
                  <a:srgbClr val="FFFF00"/>
                </a:solidFill>
              </a:rPr>
              <a:t>、</a:t>
            </a:r>
            <a:r>
              <a:rPr kumimoji="1" lang="en-US" altLang="ja-JP" dirty="0" smtClean="0">
                <a:solidFill>
                  <a:srgbClr val="FFFF00"/>
                </a:solidFill>
              </a:rPr>
              <a:t>RUN14</a:t>
            </a:r>
            <a:r>
              <a:rPr kumimoji="1" lang="ja-JP" altLang="en-US" dirty="0" smtClean="0">
                <a:solidFill>
                  <a:srgbClr val="FFFF00"/>
                </a:solidFill>
              </a:rPr>
              <a:t>以前の全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Au+Au</a:t>
            </a:r>
            <a:r>
              <a:rPr kumimoji="1" lang="ja-JP" altLang="en-US" dirty="0" smtClean="0">
                <a:solidFill>
                  <a:srgbClr val="FFFF00"/>
                </a:solidFill>
              </a:rPr>
              <a:t>データより多い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r>
              <a:rPr kumimoji="1" lang="en-US" altLang="ja-JP" dirty="0" smtClean="0">
                <a:solidFill>
                  <a:srgbClr val="FFFF00"/>
                </a:solidFill>
              </a:rPr>
              <a:t>VTX</a:t>
            </a:r>
            <a:r>
              <a:rPr kumimoji="1" lang="ja-JP" altLang="en-US" dirty="0" smtClean="0">
                <a:solidFill>
                  <a:srgbClr val="FFFF00"/>
                </a:solidFill>
              </a:rPr>
              <a:t>測定器は順調に稼働。</a:t>
            </a:r>
            <a:r>
              <a:rPr kumimoji="1" lang="en-US" altLang="ja-JP" dirty="0" err="1" smtClean="0">
                <a:solidFill>
                  <a:srgbClr val="FFFF00"/>
                </a:solidFill>
              </a:rPr>
              <a:t>pT</a:t>
            </a:r>
            <a:r>
              <a:rPr kumimoji="1" lang="en-US" altLang="ja-JP" dirty="0" smtClean="0">
                <a:solidFill>
                  <a:srgbClr val="FFFF00"/>
                </a:solidFill>
              </a:rPr>
              <a:t>&gt;1GeV</a:t>
            </a:r>
            <a:r>
              <a:rPr kumimoji="1" lang="ja-JP" altLang="en-US" dirty="0" smtClean="0">
                <a:solidFill>
                  <a:srgbClr val="FFFF00"/>
                </a:solidFill>
              </a:rPr>
              <a:t>で</a:t>
            </a:r>
            <a:r>
              <a:rPr kumimoji="1" lang="en-US" altLang="ja-JP" dirty="0" smtClean="0">
                <a:solidFill>
                  <a:srgbClr val="FFFF00"/>
                </a:solidFill>
              </a:rPr>
              <a:t>80</a:t>
            </a:r>
            <a:r>
              <a:rPr kumimoji="1" lang="ja-JP" altLang="en-US" dirty="0" smtClean="0">
                <a:solidFill>
                  <a:srgbClr val="FFFF00"/>
                </a:solidFill>
              </a:rPr>
              <a:t>ミクロン以上の</a:t>
            </a:r>
            <a:r>
              <a:rPr kumimoji="1" lang="en-US" altLang="ja-JP" dirty="0" smtClean="0">
                <a:solidFill>
                  <a:srgbClr val="FFFF00"/>
                </a:solidFill>
              </a:rPr>
              <a:t>DCA</a:t>
            </a:r>
            <a:r>
              <a:rPr kumimoji="1" lang="ja-JP" altLang="en-US" dirty="0" smtClean="0">
                <a:solidFill>
                  <a:srgbClr val="FFFF00"/>
                </a:solidFill>
              </a:rPr>
              <a:t>分解能を達成</a:t>
            </a:r>
            <a:endParaRPr kumimoji="1" lang="en-US" altLang="ja-JP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kumimoji="1" lang="en-US" altLang="ja-JP" dirty="0" smtClean="0"/>
          </a:p>
          <a:p>
            <a:endParaRPr kumimoji="1" lang="ja-JP" altLang="en-US" dirty="0"/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5874"/>
            <a:ext cx="4114800" cy="394910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49343"/>
            <a:ext cx="4236334" cy="2885091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762000" y="1447800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dirty="0" smtClean="0"/>
              <a:t>ＶＴＸ測定器中の積分ルミノシティー</a:t>
            </a:r>
            <a:endParaRPr kumimoji="1" lang="ja-JP" altLang="en-US" sz="16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4800600" y="1261646"/>
            <a:ext cx="40751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>
                <a:solidFill>
                  <a:srgbClr val="FFFF00"/>
                </a:solidFill>
              </a:rPr>
              <a:t>RUN14</a:t>
            </a:r>
            <a:r>
              <a:rPr kumimoji="1" lang="ja-JP" altLang="en-US" sz="1600" dirty="0" smtClean="0">
                <a:solidFill>
                  <a:srgbClr val="FFFF00"/>
                </a:solidFill>
              </a:rPr>
              <a:t>データでのＶＴＸ測定器のＤＣＡ分解能</a:t>
            </a:r>
            <a:endParaRPr kumimoji="1" lang="ja-JP" alt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57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7514"/>
            <a:ext cx="8229600" cy="72448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VTX</a:t>
            </a:r>
            <a:r>
              <a:rPr kumimoji="1" lang="ja-JP" altLang="en-US" dirty="0" smtClean="0">
                <a:solidFill>
                  <a:srgbClr val="FFFF00"/>
                </a:solidFill>
              </a:rPr>
              <a:t>を使っての今後の測定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638800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b="1" dirty="0" err="1" smtClean="0">
                <a:solidFill>
                  <a:srgbClr val="FFFF00"/>
                </a:solidFill>
              </a:rPr>
              <a:t>b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e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and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ce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を分離しての抑制ファクター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R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AA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測定</a:t>
            </a:r>
            <a:endParaRPr kumimoji="1" lang="en-US" altLang="ja-JP" b="1" baseline="-25000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VTX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を使っての反応平面の測定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>
                <a:solidFill>
                  <a:srgbClr val="FFFF00"/>
                </a:solidFill>
                <a:sym typeface="Wingdings" pitchFamily="2" charset="2"/>
              </a:rPr>
              <a:t>PHENIX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の他の測定器より約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倍反応平面分解能が良い</a:t>
            </a:r>
            <a:endParaRPr kumimoji="1" lang="en-US" altLang="ja-JP" b="1" dirty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ハドロンの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v2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やｖ３測定を向上できる。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 </a:t>
            </a:r>
          </a:p>
          <a:p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be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ja-JP" altLang="en-US" b="1" dirty="0">
                <a:solidFill>
                  <a:srgbClr val="FFFF00"/>
                </a:solidFill>
                <a:sym typeface="Wingdings" pitchFamily="2" charset="2"/>
              </a:rPr>
              <a:t>および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ce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v2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高い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pT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のハドロンの運動量分布の測定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VTX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で運動量分解能が約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2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倍向上する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バックグランドが消える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チャームを含むハドロンの直接再構成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D</a:t>
            </a:r>
            <a:r>
              <a:rPr kumimoji="1" lang="en-US" altLang="ja-JP" b="1" baseline="30000" dirty="0" smtClean="0">
                <a:solidFill>
                  <a:srgbClr val="FFFF00"/>
                </a:solidFill>
                <a:sym typeface="Wingdings" pitchFamily="2" charset="2"/>
              </a:rPr>
              <a:t>0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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K</a:t>
            </a:r>
            <a:r>
              <a:rPr kumimoji="1" lang="en-US" altLang="ja-JP" b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ja-JP" altLang="en-US" b="1" dirty="0" err="1" smtClean="0">
                <a:solidFill>
                  <a:srgbClr val="FFFF00"/>
                </a:solidFill>
                <a:sym typeface="Wingdings" pitchFamily="2" charset="2"/>
              </a:rPr>
              <a:t>、</a:t>
            </a:r>
            <a:r>
              <a:rPr kumimoji="1" lang="en-US" altLang="ja-JP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K</a:t>
            </a:r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pp</a:t>
            </a:r>
            <a:r>
              <a:rPr kumimoji="1" lang="en-US" altLang="ja-JP" b="1" baseline="30000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0</a:t>
            </a:r>
            <a:endParaRPr kumimoji="1" lang="en-US" altLang="ja-JP" b="1" baseline="30000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D</a:t>
            </a:r>
            <a:r>
              <a:rPr kumimoji="1" lang="en-US" altLang="ja-JP" b="1" baseline="30000" dirty="0" smtClean="0">
                <a:solidFill>
                  <a:srgbClr val="FFFF00"/>
                </a:solidFill>
                <a:sym typeface="Wingdings" pitchFamily="2" charset="2"/>
              </a:rPr>
              <a:t>+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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K</a:t>
            </a:r>
            <a:r>
              <a:rPr kumimoji="1" lang="en-US" altLang="ja-JP" b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pp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</a:p>
          <a:p>
            <a:pPr lvl="1"/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D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s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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KK</a:t>
            </a:r>
            <a:r>
              <a:rPr kumimoji="1" lang="en-US" altLang="ja-JP" b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,  KK</a:t>
            </a:r>
            <a:r>
              <a:rPr kumimoji="1" lang="en-US" altLang="ja-JP" b="1" baseline="30000" dirty="0" smtClean="0">
                <a:solidFill>
                  <a:srgbClr val="FFFF00"/>
                </a:solidFill>
                <a:sym typeface="Wingdings" pitchFamily="2" charset="2"/>
              </a:rPr>
              <a:t>0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ja-JP" b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baseline="-25000" dirty="0" err="1" smtClean="0">
                <a:solidFill>
                  <a:srgbClr val="FFFF00"/>
                </a:solidFill>
                <a:sym typeface="Wingdings" pitchFamily="2" charset="2"/>
              </a:rPr>
              <a:t>c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-&gt; pK</a:t>
            </a:r>
            <a:r>
              <a:rPr kumimoji="1" lang="en-US" altLang="ja-JP" b="1" baseline="30000" dirty="0" smtClean="0">
                <a:solidFill>
                  <a:srgbClr val="FFFF00"/>
                </a:solidFill>
                <a:sym typeface="Wingdings" pitchFamily="2" charset="2"/>
              </a:rPr>
              <a:t>0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pK</a:t>
            </a:r>
            <a:r>
              <a:rPr kumimoji="1" lang="en-US" altLang="ja-JP" b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D* -&gt;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D</a:t>
            </a:r>
            <a:r>
              <a:rPr kumimoji="1" lang="en-US" altLang="ja-JP" b="1" dirty="0" err="1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p</a:t>
            </a:r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 </a:t>
            </a:r>
          </a:p>
          <a:p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B J/Psi + 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による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B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生成の測定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endParaRPr kumimoji="1" lang="en-US" altLang="ja-JP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57091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7514"/>
            <a:ext cx="8229600" cy="724486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solidFill>
                  <a:srgbClr val="FFFF00"/>
                </a:solidFill>
              </a:rPr>
              <a:t>VTX</a:t>
            </a:r>
            <a:r>
              <a:rPr kumimoji="1" lang="ja-JP" altLang="en-US" dirty="0" smtClean="0">
                <a:solidFill>
                  <a:srgbClr val="FFFF00"/>
                </a:solidFill>
              </a:rPr>
              <a:t>を使っての今後の測定（２）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211763"/>
          </a:xfrm>
        </p:spPr>
        <p:txBody>
          <a:bodyPr>
            <a:normAutofit fontScale="77500" lnSpcReduction="20000"/>
          </a:bodyPr>
          <a:lstStyle/>
          <a:p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pp</a:t>
            </a:r>
            <a:r>
              <a:rPr kumimoji="1" lang="ja-JP" altLang="en-US" b="1" dirty="0" err="1" smtClean="0">
                <a:solidFill>
                  <a:srgbClr val="FFFF00"/>
                </a:solidFill>
                <a:sym typeface="Wingdings" pitchFamily="2" charset="2"/>
              </a:rPr>
              <a:t>での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チャームの横スピン</a:t>
            </a:r>
            <a:r>
              <a:rPr kumimoji="1" lang="ja-JP" altLang="en-US" b="1" dirty="0">
                <a:solidFill>
                  <a:srgbClr val="FFFF00"/>
                </a:solidFill>
                <a:sym typeface="Wingdings" pitchFamily="2" charset="2"/>
              </a:rPr>
              <a:t>非対称性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N</a:t>
            </a:r>
            <a:endParaRPr kumimoji="1" lang="en-US" altLang="ja-JP" b="1" dirty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ce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be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</a:t>
            </a:r>
            <a:r>
              <a:rPr kumimoji="1" lang="en-US" altLang="ja-JP" b="1" dirty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kumimoji="1" lang="en-US" altLang="ja-JP" b="1" baseline="-25000" dirty="0">
                <a:solidFill>
                  <a:srgbClr val="FFFF00"/>
                </a:solidFill>
                <a:sym typeface="Wingdings" pitchFamily="2" charset="2"/>
              </a:rPr>
              <a:t>N</a:t>
            </a:r>
            <a:endParaRPr kumimoji="1" lang="en-US" altLang="ja-JP" b="1" dirty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D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中間子の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N</a:t>
            </a: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かなり大きな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N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を予言しているモデルがある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チャーム、ボトムの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A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LL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小さな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領域での</a:t>
            </a:r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G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のクリーンな測定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L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, </a:t>
            </a:r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S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, K</a:t>
            </a:r>
            <a:r>
              <a:rPr kumimoji="1" lang="en-US" altLang="ja-JP" b="1" baseline="-25000" dirty="0" smtClean="0">
                <a:solidFill>
                  <a:srgbClr val="FFFF00"/>
                </a:solidFill>
                <a:sym typeface="Wingdings" pitchFamily="2" charset="2"/>
              </a:rPr>
              <a:t>s</a:t>
            </a: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重イオンでの</a:t>
            </a:r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L-L</a:t>
            </a:r>
            <a:r>
              <a:rPr kumimoji="1" lang="ja-JP" altLang="en-US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相関から</a:t>
            </a:r>
            <a:r>
              <a:rPr kumimoji="1" lang="en-US" altLang="ja-JP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L-L</a:t>
            </a:r>
            <a:r>
              <a:rPr kumimoji="1" lang="ja-JP" altLang="en-US" b="1" dirty="0" smtClean="0">
                <a:solidFill>
                  <a:srgbClr val="FFFF00"/>
                </a:solidFill>
                <a:latin typeface="Symbol" pitchFamily="18" charset="2"/>
                <a:sym typeface="Wingdings" pitchFamily="2" charset="2"/>
              </a:rPr>
              <a:t>相互作用を測定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チャーム・ハイパー核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VTX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内での光子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―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電子対転換を利用しての直接光子測定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セントラルアームと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VTX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の</a:t>
            </a:r>
            <a:r>
              <a:rPr kumimoji="1" lang="en-US" altLang="ja-JP" b="1" dirty="0" err="1" smtClean="0">
                <a:solidFill>
                  <a:srgbClr val="FFFF00"/>
                </a:solidFill>
                <a:sym typeface="Wingdings" pitchFamily="2" charset="2"/>
              </a:rPr>
              <a:t>StandAlone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 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track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との相関測定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ハドロン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―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ハドロンのジェット相関測定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チャーム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– 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ハドロンの相関測定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pPr lvl="1"/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直接光子</a:t>
            </a:r>
            <a:r>
              <a:rPr kumimoji="1"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―</a:t>
            </a:r>
            <a:r>
              <a:rPr kumimoji="1"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ジェットの相関測定</a:t>
            </a:r>
            <a:endParaRPr kumimoji="1"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2857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667000"/>
            <a:ext cx="8229600" cy="1143000"/>
          </a:xfrm>
        </p:spPr>
        <p:txBody>
          <a:bodyPr/>
          <a:lstStyle/>
          <a:p>
            <a:r>
              <a:rPr lang="ja-JP" altLang="en-US" sz="5400" b="1" dirty="0" smtClean="0">
                <a:solidFill>
                  <a:srgbClr val="FFFF00"/>
                </a:solidFill>
              </a:rPr>
              <a:t>もっと詳しくしりたければ</a:t>
            </a:r>
            <a:r>
              <a:rPr lang="en-US" altLang="ja-JP" sz="5400" b="1" dirty="0" smtClean="0">
                <a:solidFill>
                  <a:srgbClr val="FFFF00"/>
                </a:solidFill>
              </a:rPr>
              <a:t>….</a:t>
            </a:r>
            <a:endParaRPr kumimoji="1" lang="ja-JP" altLang="en-US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328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9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962400" y="6386281"/>
            <a:ext cx="3550920" cy="361363"/>
          </a:xfrm>
        </p:spPr>
        <p:txBody>
          <a:bodyPr/>
          <a:lstStyle/>
          <a:p>
            <a:pPr marL="0" indent="0">
              <a:buNone/>
            </a:pPr>
            <a:r>
              <a:rPr lang="en-US" altLang="ja-JP" sz="1800" dirty="0" smtClean="0">
                <a:solidFill>
                  <a:srgbClr val="FFFF00"/>
                </a:solidFill>
              </a:rPr>
              <a:t>2014</a:t>
            </a:r>
            <a:r>
              <a:rPr lang="ja-JP" altLang="en-US" sz="1800" dirty="0" smtClean="0">
                <a:solidFill>
                  <a:srgbClr val="FFFF00"/>
                </a:solidFill>
              </a:rPr>
              <a:t>年４月に出版</a:t>
            </a:r>
            <a:endParaRPr kumimoji="1" lang="ja-JP" altLang="en-US" sz="1800" dirty="0">
              <a:solidFill>
                <a:srgbClr val="FFFF00"/>
              </a:solidFill>
            </a:endParaRPr>
          </a:p>
        </p:txBody>
      </p:sp>
      <p:pic>
        <p:nvPicPr>
          <p:cNvPr id="2109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" t="992" r="465" b="1025"/>
          <a:stretch/>
        </p:blipFill>
        <p:spPr bwMode="auto">
          <a:xfrm>
            <a:off x="2819400" y="838200"/>
            <a:ext cx="3835577" cy="533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5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32048"/>
            <a:ext cx="8229600" cy="804664"/>
          </a:xfrm>
        </p:spPr>
        <p:txBody>
          <a:bodyPr>
            <a:norm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まとめ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49</a:t>
            </a:fld>
            <a:endParaRPr kumimoji="1" lang="ja-JP" altLang="en-US" dirty="0"/>
          </a:p>
        </p:txBody>
      </p:sp>
      <p:grpSp>
        <p:nvGrpSpPr>
          <p:cNvPr id="34" name="グループ化 33"/>
          <p:cNvGrpSpPr/>
          <p:nvPr/>
        </p:nvGrpSpPr>
        <p:grpSpPr>
          <a:xfrm>
            <a:off x="457200" y="990600"/>
            <a:ext cx="5028230" cy="5325582"/>
            <a:chOff x="30615" y="1628800"/>
            <a:chExt cx="3821305" cy="4248472"/>
          </a:xfrm>
        </p:grpSpPr>
        <p:pic>
          <p:nvPicPr>
            <p:cNvPr id="3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8" t="1262" b="2423"/>
            <a:stretch>
              <a:fillRect/>
            </a:stretch>
          </p:blipFill>
          <p:spPr bwMode="auto">
            <a:xfrm>
              <a:off x="30615" y="1700808"/>
              <a:ext cx="3821305" cy="41465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テキスト ボックス 36"/>
            <p:cNvSpPr txBox="1"/>
            <p:nvPr/>
          </p:nvSpPr>
          <p:spPr>
            <a:xfrm rot="16200000">
              <a:off x="-284492" y="3411634"/>
              <a:ext cx="978532" cy="280681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sz="1600" dirty="0" smtClean="0">
                  <a:solidFill>
                    <a:schemeClr val="bg1"/>
                  </a:solidFill>
                </a:rPr>
                <a:t>　</a:t>
              </a:r>
              <a:r>
                <a:rPr kumimoji="1" lang="ja-JP" altLang="en-US" b="1" dirty="0" smtClean="0">
                  <a:solidFill>
                    <a:schemeClr val="bg1"/>
                  </a:solidFill>
                </a:rPr>
                <a:t>　温度　</a:t>
              </a:r>
              <a:r>
                <a:rPr kumimoji="1" lang="ja-JP" altLang="en-US" sz="1600" dirty="0" smtClean="0">
                  <a:solidFill>
                    <a:schemeClr val="bg1"/>
                  </a:solidFill>
                </a:rPr>
                <a:t>　</a:t>
              </a:r>
              <a:endParaRPr kumimoji="1" lang="ja-JP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1316777" y="5507940"/>
              <a:ext cx="1111274" cy="294634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b="1" dirty="0" smtClean="0">
                  <a:solidFill>
                    <a:schemeClr val="bg1"/>
                  </a:solidFill>
                </a:rPr>
                <a:t>バリオン密度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39" name="テキスト ボックス 38"/>
            <p:cNvSpPr txBox="1"/>
            <p:nvPr/>
          </p:nvSpPr>
          <p:spPr>
            <a:xfrm>
              <a:off x="35496" y="1628800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>
                  <a:solidFill>
                    <a:schemeClr val="bg1"/>
                  </a:solidFill>
                  <a:latin typeface="Symbol" pitchFamily="18" charset="2"/>
                </a:rPr>
                <a:t>T</a:t>
              </a:r>
              <a:endParaRPr kumimoji="1" lang="ja-JP" altLang="en-US" sz="2400" b="1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047654" y="5415607"/>
              <a:ext cx="4988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b="1" dirty="0" err="1" smtClean="0">
                  <a:solidFill>
                    <a:schemeClr val="bg1"/>
                  </a:solidFill>
                  <a:latin typeface="Symbol" pitchFamily="18" charset="2"/>
                </a:rPr>
                <a:t>m</a:t>
              </a:r>
              <a:r>
                <a:rPr lang="en-US" altLang="ja-JP" sz="2400" b="1" baseline="-25000" dirty="0" err="1" smtClean="0">
                  <a:solidFill>
                    <a:schemeClr val="bg1"/>
                  </a:solidFill>
                  <a:latin typeface="Symbol" pitchFamily="18" charset="2"/>
                </a:rPr>
                <a:t>B</a:t>
              </a:r>
              <a:endParaRPr kumimoji="1" lang="ja-JP" altLang="en-US" sz="2400" b="1" baseline="-25000" dirty="0">
                <a:solidFill>
                  <a:schemeClr val="bg1"/>
                </a:solidFill>
                <a:latin typeface="Symbol" pitchFamily="18" charset="2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65465" y="2348880"/>
              <a:ext cx="550151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solidFill>
                    <a:srgbClr val="CCFF99"/>
                  </a:solidFill>
                </a:rPr>
                <a:t>LHC</a:t>
              </a:r>
              <a:endParaRPr kumimoji="1" lang="ja-JP" altLang="en-US" b="1" dirty="0">
                <a:solidFill>
                  <a:srgbClr val="CCFF99"/>
                </a:solidFill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751910" y="3764851"/>
              <a:ext cx="643125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RHIC</a:t>
              </a:r>
              <a:endParaRPr kumimoji="1" lang="ja-JP" altLang="en-US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1547664" y="3272284"/>
              <a:ext cx="1260000" cy="10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TextBox 53"/>
            <p:cNvSpPr txBox="1">
              <a:spLocks noChangeArrowheads="1"/>
            </p:cNvSpPr>
            <p:nvPr/>
          </p:nvSpPr>
          <p:spPr bwMode="auto">
            <a:xfrm>
              <a:off x="840540" y="2957834"/>
              <a:ext cx="3011378" cy="859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3200" b="1" dirty="0" smtClean="0">
                  <a:solidFill>
                    <a:srgbClr val="FFFF00"/>
                  </a:solidFill>
                </a:rPr>
                <a:t>クォーク・グルーオン・プラズマ</a:t>
              </a:r>
              <a:endParaRPr lang="en-US" sz="3200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5334000" y="907373"/>
            <a:ext cx="3429000" cy="5188627"/>
          </a:xfrm>
        </p:spPr>
        <p:txBody>
          <a:bodyPr>
            <a:normAutofit fontScale="92500"/>
          </a:bodyPr>
          <a:lstStyle/>
          <a:p>
            <a:r>
              <a:rPr lang="en-US" altLang="ja-JP" sz="2200" b="1" dirty="0" smtClean="0">
                <a:solidFill>
                  <a:srgbClr val="FFFF00"/>
                </a:solidFill>
              </a:rPr>
              <a:t>RHIC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の原子核衝突で、宇宙初期に存在した高温のクォーク・グルーオンプラズマが再現された</a:t>
            </a:r>
            <a:endParaRPr lang="en-US" altLang="ja-JP" sz="2200" b="1" dirty="0" smtClean="0">
              <a:solidFill>
                <a:srgbClr val="FFFF00"/>
              </a:solidFill>
            </a:endParaRPr>
          </a:p>
          <a:p>
            <a:r>
              <a:rPr lang="ja-JP" altLang="en-US" sz="2200" b="1" dirty="0" smtClean="0">
                <a:solidFill>
                  <a:srgbClr val="FFFF00"/>
                </a:solidFill>
              </a:rPr>
              <a:t>今後は</a:t>
            </a:r>
            <a:r>
              <a:rPr lang="ja-JP" altLang="en-US" sz="2200" b="1" dirty="0">
                <a:solidFill>
                  <a:srgbClr val="FFFF00"/>
                </a:solidFill>
              </a:rPr>
              <a:t>その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物性</a:t>
            </a:r>
            <a:r>
              <a:rPr lang="ja-JP" altLang="en-US" sz="2200" b="1" dirty="0">
                <a:solidFill>
                  <a:srgbClr val="FFFF00"/>
                </a:solidFill>
              </a:rPr>
              <a:t>を定量的に研究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する</a:t>
            </a:r>
            <a:endParaRPr lang="en-US" altLang="ja-JP" sz="2200" b="1" dirty="0" smtClean="0">
              <a:solidFill>
                <a:srgbClr val="FFFF00"/>
              </a:solidFill>
            </a:endParaRPr>
          </a:p>
          <a:p>
            <a:r>
              <a:rPr lang="en-US" altLang="ja-JP" sz="2200" b="1" dirty="0" smtClean="0">
                <a:solidFill>
                  <a:srgbClr val="FFFF00"/>
                </a:solidFill>
              </a:rPr>
              <a:t>VTX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を使っての重いクォークの測定によるＱＧＰ物性の研究がはじまった。今後数年は、これが</a:t>
            </a:r>
            <a:r>
              <a:rPr lang="en-US" altLang="ja-JP" sz="2200" b="1" dirty="0" smtClean="0">
                <a:solidFill>
                  <a:srgbClr val="FFFF00"/>
                </a:solidFill>
              </a:rPr>
              <a:t>RHIC</a:t>
            </a:r>
            <a:r>
              <a:rPr lang="ja-JP" altLang="en-US" sz="2200" b="1" dirty="0" err="1" smtClean="0">
                <a:solidFill>
                  <a:srgbClr val="FFFF00"/>
                </a:solidFill>
              </a:rPr>
              <a:t>での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重イオン物理の中心</a:t>
            </a:r>
            <a:endParaRPr lang="en-US" altLang="ja-JP" sz="2200" b="1" dirty="0" smtClean="0">
              <a:solidFill>
                <a:srgbClr val="FFFF00"/>
              </a:solidFill>
            </a:endParaRPr>
          </a:p>
          <a:p>
            <a:r>
              <a:rPr lang="en-US" altLang="ja-JP" sz="2200" b="1" dirty="0" smtClean="0">
                <a:solidFill>
                  <a:srgbClr val="FFFF00"/>
                </a:solidFill>
              </a:rPr>
              <a:t>LHC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でもより高温の</a:t>
            </a:r>
            <a:r>
              <a:rPr lang="en-US" altLang="ja-JP" sz="2200" b="1" dirty="0" smtClean="0">
                <a:solidFill>
                  <a:srgbClr val="FFFF00"/>
                </a:solidFill>
              </a:rPr>
              <a:t>QGP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が作られるようになり、今後は</a:t>
            </a:r>
            <a:r>
              <a:rPr lang="en-US" altLang="ja-JP" sz="2200" b="1" dirty="0" smtClean="0">
                <a:solidFill>
                  <a:srgbClr val="FFFF00"/>
                </a:solidFill>
              </a:rPr>
              <a:t>RHIC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と</a:t>
            </a:r>
            <a:r>
              <a:rPr lang="en-US" altLang="ja-JP" sz="2200" b="1" dirty="0" smtClean="0">
                <a:solidFill>
                  <a:srgbClr val="FFFF00"/>
                </a:solidFill>
              </a:rPr>
              <a:t>LHC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で</a:t>
            </a:r>
            <a:r>
              <a:rPr lang="en-US" altLang="ja-JP" sz="2200" b="1" dirty="0" smtClean="0">
                <a:solidFill>
                  <a:srgbClr val="FFFF00"/>
                </a:solidFill>
              </a:rPr>
              <a:t>QGP</a:t>
            </a:r>
            <a:r>
              <a:rPr lang="ja-JP" altLang="en-US" sz="2200" b="1" dirty="0" smtClean="0">
                <a:solidFill>
                  <a:srgbClr val="FFFF00"/>
                </a:solidFill>
              </a:rPr>
              <a:t>物性とその温度依存性が研究される。</a:t>
            </a:r>
            <a:endParaRPr lang="en-US" altLang="ja-JP" sz="2200" b="1" dirty="0">
              <a:solidFill>
                <a:srgbClr val="FFFF00"/>
              </a:solidFill>
            </a:endParaRP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8522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3124200" y="6127750"/>
            <a:ext cx="2895600" cy="365125"/>
          </a:xfrm>
        </p:spPr>
        <p:txBody>
          <a:bodyPr/>
          <a:lstStyle/>
          <a:p>
            <a:fld id="{A8DCBBDA-B3FC-4F2A-B673-AEC3D3FD084E}" type="slidenum">
              <a:rPr lang="en-US"/>
              <a:pPr/>
              <a:t>5</a:t>
            </a:fld>
            <a:endParaRPr lang="en-US"/>
          </a:p>
        </p:txBody>
      </p:sp>
      <p:pic>
        <p:nvPicPr>
          <p:cNvPr id="38914" name="Picture 2" descr="\\Rnfs01\phenix\workarea\obrien\tex\rhic2000\rhic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77526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sp>
        <p:nvSpPr>
          <p:cNvPr id="38938" name="Rectangle 2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  <a:noFill/>
        </p:spPr>
        <p:txBody>
          <a:bodyPr>
            <a:noAutofit/>
          </a:bodyPr>
          <a:lstStyle/>
          <a:p>
            <a:r>
              <a:rPr lang="en-US" altLang="ja-JP" sz="4000" b="1" dirty="0" smtClean="0">
                <a:solidFill>
                  <a:srgbClr val="FFFF00"/>
                </a:solidFill>
              </a:rPr>
              <a:t>RHIC</a:t>
            </a:r>
            <a:r>
              <a:rPr lang="ja-JP" altLang="en-US" sz="4000" b="1" smtClean="0">
                <a:solidFill>
                  <a:srgbClr val="FFFF00"/>
                </a:solidFill>
              </a:rPr>
              <a:t>加速器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27" name="Rectangle 1032"/>
          <p:cNvSpPr>
            <a:spLocks noChangeArrowheads="1"/>
          </p:cNvSpPr>
          <p:nvPr/>
        </p:nvSpPr>
        <p:spPr bwMode="auto">
          <a:xfrm>
            <a:off x="4343400" y="3262699"/>
            <a:ext cx="4648200" cy="1975926"/>
          </a:xfrm>
          <a:prstGeom prst="rect">
            <a:avLst/>
          </a:prstGeom>
          <a:solidFill>
            <a:srgbClr val="FFFF00">
              <a:alpha val="9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dirty="0" smtClean="0">
                <a:latin typeface="Arial" charset="0"/>
              </a:rPr>
              <a:t>　</a:t>
            </a:r>
            <a:r>
              <a:rPr lang="ja-JP" altLang="en-US" sz="1800" b="0" dirty="0" smtClean="0">
                <a:latin typeface="Arial" charset="0"/>
              </a:rPr>
              <a:t>周長　</a:t>
            </a:r>
            <a:r>
              <a:rPr lang="en-US" altLang="ja-JP" sz="1800" b="0" dirty="0" smtClean="0">
                <a:latin typeface="Arial" charset="0"/>
              </a:rPr>
              <a:t>3.8 km</a:t>
            </a:r>
            <a:r>
              <a:rPr lang="ja-JP" altLang="en-US" sz="1800" b="0" dirty="0" smtClean="0">
                <a:latin typeface="Arial" charset="0"/>
              </a:rPr>
              <a:t>の</a:t>
            </a:r>
            <a:r>
              <a:rPr lang="en-US" altLang="ja-JP" sz="1800" b="0" dirty="0" smtClean="0">
                <a:latin typeface="Arial" charset="0"/>
              </a:rPr>
              <a:t> </a:t>
            </a:r>
            <a:r>
              <a:rPr lang="ja-JP" altLang="en-US" sz="1800" b="0" dirty="0" smtClean="0">
                <a:latin typeface="Arial" charset="0"/>
              </a:rPr>
              <a:t>２つのリングがある</a:t>
            </a:r>
            <a:endParaRPr lang="en-US" altLang="ja-JP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sz="1800" b="0" dirty="0" smtClean="0">
                <a:latin typeface="Arial" charset="0"/>
              </a:rPr>
              <a:t>　</a:t>
            </a:r>
            <a:r>
              <a:rPr lang="ja-JP" altLang="en-US" dirty="0" smtClean="0">
                <a:latin typeface="Arial" charset="0"/>
              </a:rPr>
              <a:t>２つのビームを超高エネルギーで衝突</a:t>
            </a:r>
            <a:r>
              <a:rPr lang="en-US" altLang="ja-JP" dirty="0" smtClean="0">
                <a:latin typeface="Arial" charset="0"/>
              </a:rPr>
              <a:t> </a:t>
            </a:r>
          </a:p>
          <a:p>
            <a:pPr lvl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dirty="0" smtClean="0">
                <a:latin typeface="Arial" charset="0"/>
              </a:rPr>
              <a:t>　光速の</a:t>
            </a:r>
            <a:r>
              <a:rPr lang="en-US" altLang="ja-JP" dirty="0" smtClean="0">
                <a:latin typeface="Arial" charset="0"/>
              </a:rPr>
              <a:t>99.995%</a:t>
            </a:r>
            <a:r>
              <a:rPr lang="ja-JP" altLang="en-US" dirty="0" smtClean="0">
                <a:latin typeface="Arial" charset="0"/>
              </a:rPr>
              <a:t>に金原子核を加速</a:t>
            </a:r>
            <a:endParaRPr lang="en-US" altLang="ja-JP" dirty="0" smtClean="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dirty="0" smtClean="0">
                <a:latin typeface="Arial" charset="0"/>
              </a:rPr>
              <a:t>　陽子から金までのイオンを加速・衝突する</a:t>
            </a:r>
            <a:endParaRPr lang="en-US" altLang="ja-JP" dirty="0" smtClean="0">
              <a:latin typeface="Arial" charset="0"/>
            </a:endParaRPr>
          </a:p>
          <a:p>
            <a:pPr algn="l" eaLnBrk="1" hangingPunct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sz="1800" b="0" dirty="0" smtClean="0">
                <a:latin typeface="Arial" charset="0"/>
              </a:rPr>
              <a:t>　超電導磁石を使用</a:t>
            </a:r>
            <a:endParaRPr lang="en-US" altLang="ja-JP" sz="1800" b="0" dirty="0" smtClean="0">
              <a:latin typeface="Arial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dirty="0" smtClean="0">
                <a:latin typeface="Arial" charset="0"/>
              </a:rPr>
              <a:t>　電気抵抗がなく、エネルギー損失ゼロ</a:t>
            </a:r>
            <a:endParaRPr lang="en-US" altLang="ja-JP" dirty="0" smtClean="0">
              <a:latin typeface="Arial" charset="0"/>
            </a:endParaRPr>
          </a:p>
          <a:p>
            <a:pPr lvl="1">
              <a:lnSpc>
                <a:spcPct val="80000"/>
              </a:lnSpc>
              <a:spcBef>
                <a:spcPct val="20000"/>
              </a:spcBef>
              <a:buSzPct val="120000"/>
              <a:buFontTx/>
              <a:buChar char="•"/>
            </a:pPr>
            <a:r>
              <a:rPr lang="ja-JP" altLang="en-US" dirty="0" smtClean="0">
                <a:latin typeface="Arial" charset="0"/>
              </a:rPr>
              <a:t>　強い磁場で高エネルギーを実現</a:t>
            </a:r>
            <a:endParaRPr lang="en-US" altLang="ja-JP" dirty="0" smtClean="0">
              <a:latin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" y="1752600"/>
            <a:ext cx="134844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PHENIX</a:t>
            </a:r>
            <a:r>
              <a:rPr lang="ja-JP" altLang="en-US" smtClean="0"/>
              <a:t>実験</a:t>
            </a:r>
            <a:endParaRPr lang="en-US" dirty="0"/>
          </a:p>
        </p:txBody>
      </p:sp>
      <p:sp>
        <p:nvSpPr>
          <p:cNvPr id="8" name="Curved Right Arrow 7"/>
          <p:cNvSpPr/>
          <p:nvPr/>
        </p:nvSpPr>
        <p:spPr>
          <a:xfrm>
            <a:off x="228600" y="990600"/>
            <a:ext cx="685800" cy="16002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urved Left Arrow 8"/>
          <p:cNvSpPr/>
          <p:nvPr/>
        </p:nvSpPr>
        <p:spPr>
          <a:xfrm>
            <a:off x="7239000" y="914400"/>
            <a:ext cx="838200" cy="15240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095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 animBg="1"/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27528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152400"/>
            <a:ext cx="6324600" cy="508000"/>
          </a:xfrm>
        </p:spPr>
        <p:txBody>
          <a:bodyPr>
            <a:noAutofit/>
          </a:bodyPr>
          <a:lstStyle/>
          <a:p>
            <a:r>
              <a:rPr lang="en-US" altLang="ja-JP" sz="3600" b="1" dirty="0" smtClean="0">
                <a:solidFill>
                  <a:srgbClr val="FFFF00"/>
                </a:solidFill>
                <a:latin typeface="Helvetica" pitchFamily="34" charset="0"/>
                <a:ea typeface="ＭＳ Ｐゴシック" pitchFamily="50" charset="-128"/>
              </a:rPr>
              <a:t>RHIC</a:t>
            </a:r>
            <a:r>
              <a:rPr lang="ja-JP" altLang="en-US" sz="3600" b="1" dirty="0" err="1" smtClean="0">
                <a:solidFill>
                  <a:srgbClr val="FFFF00"/>
                </a:solidFill>
                <a:latin typeface="Helvetica" pitchFamily="34" charset="0"/>
                <a:ea typeface="ＭＳ Ｐゴシック" pitchFamily="50" charset="-128"/>
              </a:rPr>
              <a:t>での</a:t>
            </a:r>
            <a:r>
              <a:rPr lang="ja-JP" altLang="en-US" sz="3600" b="1" dirty="0" smtClean="0">
                <a:solidFill>
                  <a:srgbClr val="FFFF00"/>
                </a:solidFill>
                <a:latin typeface="Helvetica" pitchFamily="34" charset="0"/>
                <a:ea typeface="ＭＳ Ｐゴシック" pitchFamily="50" charset="-128"/>
              </a:rPr>
              <a:t>金原子核衝突</a:t>
            </a:r>
            <a:endParaRPr lang="en-US" altLang="ja-JP" sz="3600" b="1" dirty="0" smtClean="0">
              <a:solidFill>
                <a:srgbClr val="FFFF00"/>
              </a:solidFill>
              <a:latin typeface="Helvetica" pitchFamily="34" charset="0"/>
              <a:ea typeface="ＭＳ Ｐゴシック" pitchFamily="50" charset="-128"/>
            </a:endParaRPr>
          </a:p>
        </p:txBody>
      </p:sp>
      <p:pic>
        <p:nvPicPr>
          <p:cNvPr id="17" name="Picture 4" descr="star_e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838200"/>
            <a:ext cx="5008051" cy="4633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3810000" y="762000"/>
            <a:ext cx="5410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正方形/長方形 21"/>
          <p:cNvSpPr/>
          <p:nvPr/>
        </p:nvSpPr>
        <p:spPr>
          <a:xfrm>
            <a:off x="3733800" y="5460642"/>
            <a:ext cx="5410200" cy="228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/>
          <p:cNvSpPr/>
          <p:nvPr/>
        </p:nvSpPr>
        <p:spPr>
          <a:xfrm>
            <a:off x="4038600" y="876300"/>
            <a:ext cx="457200" cy="49653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990600"/>
            <a:ext cx="4648200" cy="4267200"/>
            <a:chOff x="3264" y="2016"/>
            <a:chExt cx="2496" cy="2256"/>
          </a:xfrm>
        </p:grpSpPr>
        <p:pic>
          <p:nvPicPr>
            <p:cNvPr id="12299" name="Picture 8" descr="\\Rnfs01\phenix\workarea\obrien\tex\detcouncil\newevent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016"/>
              <a:ext cx="2496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00" name="Text Box 9"/>
            <p:cNvSpPr txBox="1">
              <a:spLocks noChangeArrowheads="1"/>
            </p:cNvSpPr>
            <p:nvPr/>
          </p:nvSpPr>
          <p:spPr bwMode="auto">
            <a:xfrm>
              <a:off x="3632" y="2016"/>
              <a:ext cx="1824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itchFamily="34" charset="0"/>
                  <a:ea typeface="ＭＳ Ｐゴシック" pitchFamily="50" charset="-128"/>
                </a:defRPr>
              </a:lvl9pPr>
            </a:lstStyle>
            <a:p>
              <a:pPr eaLnBrk="1" hangingPunct="1"/>
              <a:endParaRPr lang="en-US" sz="16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8" name="テキスト ボックス 7"/>
          <p:cNvSpPr txBox="1"/>
          <p:nvPr/>
        </p:nvSpPr>
        <p:spPr>
          <a:xfrm>
            <a:off x="271841" y="5830669"/>
            <a:ext cx="85988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ＲＨＩＣの金原子核衝突では、</a:t>
            </a:r>
            <a:r>
              <a:rPr kumimoji="1" lang="en-US" altLang="ja-JP" dirty="0" smtClean="0">
                <a:solidFill>
                  <a:srgbClr val="FFFF00"/>
                </a:solidFill>
              </a:rPr>
              <a:t>1</a:t>
            </a:r>
            <a:r>
              <a:rPr kumimoji="1" lang="ja-JP" altLang="en-US" dirty="0" smtClean="0">
                <a:solidFill>
                  <a:srgbClr val="FFFF00"/>
                </a:solidFill>
              </a:rPr>
              <a:t>衝突事象で数</a:t>
            </a:r>
            <a:r>
              <a:rPr kumimoji="1" lang="en-US" altLang="ja-JP" dirty="0" smtClean="0">
                <a:solidFill>
                  <a:srgbClr val="FFFF00"/>
                </a:solidFill>
              </a:rPr>
              <a:t>1000</a:t>
            </a:r>
            <a:r>
              <a:rPr kumimoji="1" lang="ja-JP" altLang="en-US" dirty="0" smtClean="0">
                <a:solidFill>
                  <a:srgbClr val="FFFF00"/>
                </a:solidFill>
              </a:rPr>
              <a:t>の粒子が生み出される</a:t>
            </a:r>
            <a:endParaRPr kumimoji="1" lang="en-US" altLang="ja-JP" dirty="0">
              <a:solidFill>
                <a:srgbClr val="FFFF00"/>
              </a:solidFill>
            </a:endParaRPr>
          </a:p>
          <a:p>
            <a:r>
              <a:rPr kumimoji="1" lang="ja-JP" altLang="en-US" dirty="0" smtClean="0">
                <a:solidFill>
                  <a:srgbClr val="FFFF00"/>
                </a:solidFill>
              </a:rPr>
              <a:t>これらの粒子を大測定器で測定し、それから反応初期に何が起こっているかを分析する</a:t>
            </a:r>
            <a:endParaRPr kumimoji="1" lang="en-US" altLang="ja-JP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569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792162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</a:rPr>
              <a:t>RHIC</a:t>
            </a:r>
            <a:r>
              <a:rPr lang="ja-JP" altLang="en-US" sz="4000" dirty="0" err="1" smtClean="0">
                <a:solidFill>
                  <a:srgbClr val="FFFF00"/>
                </a:solidFill>
              </a:rPr>
              <a:t>での</a:t>
            </a:r>
            <a:r>
              <a:rPr lang="ja-JP" altLang="en-US" sz="4000" dirty="0" smtClean="0">
                <a:solidFill>
                  <a:srgbClr val="FFFF00"/>
                </a:solidFill>
              </a:rPr>
              <a:t>２大発見</a:t>
            </a:r>
            <a:endParaRPr lang="en-US" sz="4000" dirty="0" smtClean="0">
              <a:solidFill>
                <a:srgbClr val="FFFF00"/>
              </a:solidFill>
            </a:endParaRPr>
          </a:p>
        </p:txBody>
      </p:sp>
      <p:grpSp>
        <p:nvGrpSpPr>
          <p:cNvPr id="2" name="Group 10"/>
          <p:cNvGrpSpPr/>
          <p:nvPr/>
        </p:nvGrpSpPr>
        <p:grpSpPr>
          <a:xfrm>
            <a:off x="4724400" y="1191399"/>
            <a:ext cx="4162425" cy="4551403"/>
            <a:chOff x="333375" y="838200"/>
            <a:chExt cx="4162425" cy="4551403"/>
          </a:xfrm>
        </p:grpSpPr>
        <p:pic>
          <p:nvPicPr>
            <p:cNvPr id="163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24500" t="10342" r="14999" b="30855"/>
            <a:stretch>
              <a:fillRect/>
            </a:stretch>
          </p:blipFill>
          <p:spPr bwMode="auto">
            <a:xfrm>
              <a:off x="333375" y="1176338"/>
              <a:ext cx="3705225" cy="263366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16389" name="TextBox 8"/>
            <p:cNvSpPr txBox="1">
              <a:spLocks noChangeArrowheads="1"/>
            </p:cNvSpPr>
            <p:nvPr/>
          </p:nvSpPr>
          <p:spPr bwMode="auto">
            <a:xfrm>
              <a:off x="381000" y="3912275"/>
              <a:ext cx="4114800" cy="1477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ja-JP" altLang="en-US" b="1" dirty="0" smtClean="0">
                  <a:solidFill>
                    <a:srgbClr val="FFC000"/>
                  </a:solidFill>
                </a:rPr>
                <a:t>「楕円型集団フロー」</a:t>
              </a:r>
              <a:endParaRPr lang="en-US" b="1" dirty="0">
                <a:solidFill>
                  <a:srgbClr val="FFC000"/>
                </a:solidFill>
              </a:endParaRPr>
            </a:p>
            <a:p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発生粒子が横方向へ集団運動をしている。</a:t>
              </a:r>
              <a:endParaRPr lang="en-US" altLang="ja-JP" b="1" dirty="0" smtClean="0">
                <a:solidFill>
                  <a:srgbClr val="FFFF00"/>
                </a:solidFill>
                <a:sym typeface="Wingdings" pitchFamily="2" charset="2"/>
              </a:endParaRPr>
            </a:p>
            <a:p>
              <a:pPr>
                <a:buFont typeface="Wingdings" pitchFamily="2" charset="2"/>
                <a:buChar char="à"/>
              </a:pPr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　粘性</a:t>
              </a:r>
              <a:r>
                <a:rPr lang="en-US" altLang="ja-JP" b="1" dirty="0" smtClean="0">
                  <a:solidFill>
                    <a:srgbClr val="FFFF00"/>
                  </a:solidFill>
                  <a:sym typeface="Wingdings" pitchFamily="2" charset="2"/>
                </a:rPr>
                <a:t>/</a:t>
              </a:r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エントロピー比（</a:t>
              </a:r>
              <a:r>
                <a:rPr lang="en-US" altLang="ja-JP" b="1" dirty="0" smtClean="0">
                  <a:solidFill>
                    <a:srgbClr val="FFFF00"/>
                  </a:solidFill>
                  <a:latin typeface="Symbol" pitchFamily="18" charset="2"/>
                  <a:sym typeface="Wingdings" pitchFamily="2" charset="2"/>
                </a:rPr>
                <a:t>h</a:t>
              </a:r>
              <a:r>
                <a:rPr lang="en-US" altLang="ja-JP" b="1" dirty="0" smtClean="0">
                  <a:solidFill>
                    <a:srgbClr val="FFFF00"/>
                  </a:solidFill>
                  <a:sym typeface="Wingdings" pitchFamily="2" charset="2"/>
                </a:rPr>
                <a:t>/s)</a:t>
              </a:r>
              <a:r>
                <a:rPr lang="ja-JP" altLang="en-US" b="1" dirty="0" smtClean="0">
                  <a:solidFill>
                    <a:srgbClr val="FFFF00"/>
                  </a:solidFill>
                  <a:sym typeface="Wingdings" pitchFamily="2" charset="2"/>
                </a:rPr>
                <a:t>が小さな流　　体がつくられている</a:t>
              </a:r>
              <a:endParaRPr lang="en-US" altLang="ja-JP" b="1" dirty="0" smtClean="0">
                <a:solidFill>
                  <a:srgbClr val="FFFF00"/>
                </a:solidFill>
                <a:sym typeface="Wingdings" pitchFamily="2" charset="2"/>
              </a:endParaRPr>
            </a:p>
          </p:txBody>
        </p:sp>
        <p:sp>
          <p:nvSpPr>
            <p:cNvPr id="16391" name="TextBox 10"/>
            <p:cNvSpPr txBox="1">
              <a:spLocks noChangeArrowheads="1"/>
            </p:cNvSpPr>
            <p:nvPr/>
          </p:nvSpPr>
          <p:spPr bwMode="auto">
            <a:xfrm>
              <a:off x="914400" y="838200"/>
              <a:ext cx="23932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STAR  PRL86,402 (2001)</a:t>
              </a:r>
            </a:p>
          </p:txBody>
        </p:sp>
      </p:grp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5" cstate="print"/>
          <a:srcRect l="25000" t="17180" r="17999" b="8974"/>
          <a:stretch>
            <a:fillRect/>
          </a:stretch>
        </p:blipFill>
        <p:spPr bwMode="auto">
          <a:xfrm>
            <a:off x="457200" y="1561286"/>
            <a:ext cx="3379788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390" name="TextBox 9"/>
          <p:cNvSpPr txBox="1">
            <a:spLocks noChangeArrowheads="1"/>
          </p:cNvSpPr>
          <p:nvPr/>
        </p:nvSpPr>
        <p:spPr bwMode="auto">
          <a:xfrm>
            <a:off x="457200" y="4265474"/>
            <a:ext cx="382746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b="1" dirty="0" smtClean="0">
                <a:solidFill>
                  <a:srgbClr val="FFC000"/>
                </a:solidFill>
              </a:rPr>
              <a:t>高横運動粒子の抑制</a:t>
            </a:r>
            <a:endParaRPr lang="en-US" altLang="ja-JP" b="1" dirty="0" smtClean="0">
              <a:solidFill>
                <a:srgbClr val="FFC000"/>
              </a:solidFill>
            </a:endParaRPr>
          </a:p>
          <a:p>
            <a:r>
              <a:rPr lang="en-US" altLang="ja-JP" b="1" dirty="0" smtClean="0">
                <a:solidFill>
                  <a:srgbClr val="FFC000"/>
                </a:solidFill>
              </a:rPr>
              <a:t>Jet</a:t>
            </a:r>
            <a:r>
              <a:rPr lang="ja-JP" altLang="en-US" b="1" dirty="0" smtClean="0">
                <a:solidFill>
                  <a:srgbClr val="FFC000"/>
                </a:solidFill>
              </a:rPr>
              <a:t>　</a:t>
            </a:r>
            <a:r>
              <a:rPr lang="en-US" altLang="ja-JP" b="1" dirty="0" smtClean="0">
                <a:solidFill>
                  <a:srgbClr val="FFC000"/>
                </a:solidFill>
              </a:rPr>
              <a:t>Quenching</a:t>
            </a:r>
            <a:endParaRPr lang="en-US" b="1" dirty="0">
              <a:solidFill>
                <a:srgbClr val="FFC000"/>
              </a:solidFill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生成された物質中で、クォーク</a:t>
            </a:r>
            <a:endParaRPr lang="en-US" altLang="ja-JP" b="1" dirty="0" smtClean="0">
              <a:solidFill>
                <a:srgbClr val="FFFF00"/>
              </a:solidFill>
              <a:sym typeface="Wingdings" pitchFamily="2" charset="2"/>
            </a:endParaRPr>
          </a:p>
          <a:p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やグルーオンが大きなエネルギー損失を蒙っている</a:t>
            </a:r>
            <a:endParaRPr lang="en-US" b="1" dirty="0">
              <a:solidFill>
                <a:srgbClr val="FFFF00"/>
              </a:solidFill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　</a:t>
            </a:r>
            <a:r>
              <a:rPr lang="en-US" altLang="ja-JP" b="1" dirty="0" smtClean="0">
                <a:solidFill>
                  <a:srgbClr val="FFFF00"/>
                </a:solidFill>
                <a:sym typeface="Wingdings" pitchFamily="2" charset="2"/>
              </a:rPr>
              <a:t>RHIC</a:t>
            </a:r>
            <a:r>
              <a:rPr lang="ja-JP" altLang="en-US" b="1" dirty="0" smtClean="0">
                <a:solidFill>
                  <a:srgbClr val="FFFF00"/>
                </a:solidFill>
                <a:sym typeface="Wingdings" pitchFamily="2" charset="2"/>
              </a:rPr>
              <a:t>で生成された物質は高密度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392" name="TextBox 11"/>
          <p:cNvSpPr txBox="1">
            <a:spLocks noChangeArrowheads="1"/>
          </p:cNvSpPr>
          <p:nvPr/>
        </p:nvSpPr>
        <p:spPr bwMode="auto">
          <a:xfrm>
            <a:off x="838200" y="1267599"/>
            <a:ext cx="29370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PHENIX  PRL88,022301(2002)</a:t>
            </a:r>
          </a:p>
        </p:txBody>
      </p:sp>
      <p:sp>
        <p:nvSpPr>
          <p:cNvPr id="10" name="角丸四角形 9"/>
          <p:cNvSpPr/>
          <p:nvPr/>
        </p:nvSpPr>
        <p:spPr>
          <a:xfrm>
            <a:off x="228600" y="1066800"/>
            <a:ext cx="4191000" cy="5334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</p:cSld>
  <p:clrMapOvr>
    <a:masterClrMapping/>
  </p:clrMapOvr>
  <p:transition spd="med" advTm="2370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304800" y="762000"/>
            <a:ext cx="3354388" cy="2133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kumimoji="0" lang="en-US" sz="2400">
              <a:latin typeface="Times New Roman" pitchFamily="18" charset="0"/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563563"/>
          </a:xfrm>
        </p:spPr>
        <p:txBody>
          <a:bodyPr/>
          <a:lstStyle/>
          <a:p>
            <a:r>
              <a:rPr lang="ja-JP" altLang="en-US" sz="2800" dirty="0" smtClean="0">
                <a:solidFill>
                  <a:srgbClr val="FFFF00"/>
                </a:solidFill>
              </a:rPr>
              <a:t>発見（１）：高横運動量ハドロンの抑制</a:t>
            </a:r>
            <a:endParaRPr lang="ja-JP" altLang="en-US" sz="2800" dirty="0">
              <a:solidFill>
                <a:srgbClr val="FFFF00"/>
              </a:solidFill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/>
          <a:srcRect r="19447"/>
          <a:stretch>
            <a:fillRect/>
          </a:stretch>
        </p:blipFill>
        <p:spPr bwMode="auto">
          <a:xfrm>
            <a:off x="1365106" y="2895600"/>
            <a:ext cx="2292494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 t="14815" r="54047" b="18518"/>
          <a:stretch>
            <a:fillRect/>
          </a:stretch>
        </p:blipFill>
        <p:spPr bwMode="auto">
          <a:xfrm>
            <a:off x="295275" y="2895600"/>
            <a:ext cx="1308632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295275" y="4953000"/>
            <a:ext cx="3346405" cy="304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kumimoji="0" lang="en-US" altLang="ja-JP">
                <a:solidFill>
                  <a:schemeClr val="bg1"/>
                </a:solidFill>
                <a:latin typeface="Times New Roman" pitchFamily="18" charset="0"/>
              </a:rPr>
              <a:t>  </a:t>
            </a:r>
          </a:p>
        </p:txBody>
      </p:sp>
      <p:sp>
        <p:nvSpPr>
          <p:cNvPr id="26632" name="Line 8"/>
          <p:cNvSpPr>
            <a:spLocks noChangeShapeType="1"/>
          </p:cNvSpPr>
          <p:nvPr/>
        </p:nvSpPr>
        <p:spPr bwMode="auto">
          <a:xfrm>
            <a:off x="1059440" y="5105400"/>
            <a:ext cx="2063245" cy="0"/>
          </a:xfrm>
          <a:prstGeom prst="line">
            <a:avLst/>
          </a:prstGeom>
          <a:noFill/>
          <a:ln w="3175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838200" y="3810000"/>
            <a:ext cx="381000" cy="304800"/>
          </a:xfrm>
          <a:prstGeom prst="irregularSeal2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34" name="Line 10"/>
          <p:cNvSpPr>
            <a:spLocks noChangeShapeType="1"/>
          </p:cNvSpPr>
          <p:nvPr/>
        </p:nvSpPr>
        <p:spPr bwMode="auto">
          <a:xfrm flipV="1">
            <a:off x="2743200" y="3124200"/>
            <a:ext cx="0" cy="762000"/>
          </a:xfrm>
          <a:prstGeom prst="line">
            <a:avLst/>
          </a:prstGeom>
          <a:noFill/>
          <a:ln w="25400">
            <a:solidFill>
              <a:srgbClr val="FFFF99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381000" y="2895600"/>
            <a:ext cx="7809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ja-JP" altLang="en-US" b="1" dirty="0">
                <a:solidFill>
                  <a:schemeClr val="bg1"/>
                </a:solidFill>
                <a:latin typeface="Times New Roman" pitchFamily="18" charset="0"/>
              </a:rPr>
              <a:t>金</a:t>
            </a:r>
            <a:r>
              <a:rPr kumimoji="0" lang="en-US" altLang="ja-JP" b="1" dirty="0">
                <a:solidFill>
                  <a:schemeClr val="bg1"/>
                </a:solidFill>
                <a:latin typeface="Times New Roman" pitchFamily="18" charset="0"/>
              </a:rPr>
              <a:t>+</a:t>
            </a:r>
            <a:r>
              <a:rPr kumimoji="0" lang="ja-JP" altLang="en-US" b="1" dirty="0">
                <a:solidFill>
                  <a:schemeClr val="bg1"/>
                </a:solidFill>
                <a:latin typeface="Times New Roman" pitchFamily="18" charset="0"/>
              </a:rPr>
              <a:t>金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3810000" y="7620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kumimoji="0" lang="en-US" sz="2400">
              <a:latin typeface="Times New Roman" pitchFamily="18" charset="0"/>
            </a:endParaRPr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4724400" y="685800"/>
            <a:ext cx="3962400" cy="5181600"/>
            <a:chOff x="3530" y="832"/>
            <a:chExt cx="2814" cy="3247"/>
          </a:xfrm>
        </p:grpSpPr>
        <p:pic>
          <p:nvPicPr>
            <p:cNvPr id="26638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30" y="832"/>
              <a:ext cx="2814" cy="3247"/>
            </a:xfrm>
            <a:prstGeom prst="rect">
              <a:avLst/>
            </a:prstGeom>
            <a:noFill/>
          </p:spPr>
        </p:pic>
        <p:sp>
          <p:nvSpPr>
            <p:cNvPr id="26639" name="Text Box 15"/>
            <p:cNvSpPr txBox="1">
              <a:spLocks noChangeArrowheads="1"/>
            </p:cNvSpPr>
            <p:nvPr/>
          </p:nvSpPr>
          <p:spPr bwMode="auto">
            <a:xfrm>
              <a:off x="4006" y="3269"/>
              <a:ext cx="1" cy="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01688" hangingPunct="0">
                <a:lnSpc>
                  <a:spcPct val="93000"/>
                </a:lnSpc>
                <a:buClr>
                  <a:srgbClr val="000000"/>
                </a:buClr>
                <a:buSzPct val="45000"/>
                <a:buFont typeface="StarSymbol" charset="0"/>
                <a:buNone/>
                <a:tabLst>
                  <a:tab pos="635000" algn="l"/>
                  <a:tab pos="1270000" algn="l"/>
                </a:tabLst>
              </a:pPr>
              <a:endParaRPr kumimoji="0" lang="en-GB" sz="1600">
                <a:solidFill>
                  <a:srgbClr val="0000FF"/>
                </a:solidFill>
                <a:latin typeface="Helvetica" charset="0"/>
              </a:endParaRPr>
            </a:p>
          </p:txBody>
        </p:sp>
        <p:pic>
          <p:nvPicPr>
            <p:cNvPr id="26640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484" y="1536"/>
              <a:ext cx="638" cy="250"/>
            </a:xfrm>
            <a:prstGeom prst="rect">
              <a:avLst/>
            </a:prstGeom>
            <a:noFill/>
          </p:spPr>
        </p:pic>
      </p:grpSp>
      <p:sp>
        <p:nvSpPr>
          <p:cNvPr id="26641" name="Text Box 17"/>
          <p:cNvSpPr txBox="1">
            <a:spLocks noChangeArrowheads="1"/>
          </p:cNvSpPr>
          <p:nvPr/>
        </p:nvSpPr>
        <p:spPr bwMode="auto">
          <a:xfrm>
            <a:off x="0" y="5316538"/>
            <a:ext cx="47244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金</a:t>
            </a:r>
            <a:r>
              <a:rPr lang="ja-JP" altLang="en-US" b="1" dirty="0" err="1">
                <a:solidFill>
                  <a:srgbClr val="FFFF00"/>
                </a:solidFill>
              </a:rPr>
              <a:t>ー</a:t>
            </a:r>
            <a:r>
              <a:rPr lang="ja-JP" altLang="en-US" b="1" dirty="0">
                <a:solidFill>
                  <a:srgbClr val="FFFF00"/>
                </a:solidFill>
              </a:rPr>
              <a:t>金衝突では高エネルギー粒子の発生量が陽子＋陽子衝突に比べて著しく抑制され</a:t>
            </a:r>
            <a:r>
              <a:rPr lang="ja-JP" altLang="en-US" b="1" dirty="0" smtClean="0">
                <a:solidFill>
                  <a:srgbClr val="FFFF00"/>
                </a:solidFill>
              </a:rPr>
              <a:t>ている。</a:t>
            </a:r>
            <a:r>
              <a:rPr lang="ja-JP" altLang="en-US" b="1" dirty="0">
                <a:solidFill>
                  <a:srgbClr val="FFFF00"/>
                </a:solidFill>
              </a:rPr>
              <a:t>これは、金＋金衝突で出来た高密度物質の中を粒子が通過する間にエネルギーを損失するためと考え</a:t>
            </a:r>
            <a:r>
              <a:rPr lang="ja-JP" altLang="en-US" b="1" dirty="0" smtClean="0">
                <a:solidFill>
                  <a:srgbClr val="FFFF00"/>
                </a:solidFill>
              </a:rPr>
              <a:t>られる。</a:t>
            </a:r>
            <a:endParaRPr lang="ja-JP" altLang="en-US" b="1" dirty="0">
              <a:solidFill>
                <a:srgbClr val="FFFF00"/>
              </a:solidFill>
            </a:endParaRPr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838200" y="1219200"/>
            <a:ext cx="2590800" cy="1066800"/>
            <a:chOff x="432" y="432"/>
            <a:chExt cx="1632" cy="672"/>
          </a:xfrm>
        </p:grpSpPr>
        <p:sp>
          <p:nvSpPr>
            <p:cNvPr id="26643" name="Oval 19"/>
            <p:cNvSpPr>
              <a:spLocks noChangeArrowheads="1"/>
            </p:cNvSpPr>
            <p:nvPr/>
          </p:nvSpPr>
          <p:spPr bwMode="auto">
            <a:xfrm>
              <a:off x="480" y="864"/>
              <a:ext cx="96" cy="24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Oval 20"/>
            <p:cNvSpPr>
              <a:spLocks noChangeArrowheads="1"/>
            </p:cNvSpPr>
            <p:nvPr/>
          </p:nvSpPr>
          <p:spPr bwMode="auto">
            <a:xfrm>
              <a:off x="576" y="816"/>
              <a:ext cx="96" cy="240"/>
            </a:xfrm>
            <a:prstGeom prst="ellipse">
              <a:avLst/>
            </a:prstGeom>
            <a:gradFill rotWithShape="0">
              <a:gsLst>
                <a:gs pos="0">
                  <a:schemeClr val="bg1">
                    <a:gamma/>
                    <a:shade val="0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AutoShape 21"/>
            <p:cNvSpPr>
              <a:spLocks noChangeArrowheads="1"/>
            </p:cNvSpPr>
            <p:nvPr/>
          </p:nvSpPr>
          <p:spPr bwMode="auto">
            <a:xfrm>
              <a:off x="432" y="864"/>
              <a:ext cx="240" cy="192"/>
            </a:xfrm>
            <a:prstGeom prst="irregularSeal2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Line 22"/>
            <p:cNvSpPr>
              <a:spLocks noChangeShapeType="1"/>
            </p:cNvSpPr>
            <p:nvPr/>
          </p:nvSpPr>
          <p:spPr bwMode="auto">
            <a:xfrm flipV="1">
              <a:off x="576" y="720"/>
              <a:ext cx="1" cy="192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Oval 23"/>
            <p:cNvSpPr>
              <a:spLocks noChangeArrowheads="1"/>
            </p:cNvSpPr>
            <p:nvPr/>
          </p:nvSpPr>
          <p:spPr bwMode="auto">
            <a:xfrm>
              <a:off x="1200" y="768"/>
              <a:ext cx="48" cy="288"/>
            </a:xfrm>
            <a:prstGeom prst="ellipse">
              <a:avLst/>
            </a:prstGeom>
            <a:solidFill>
              <a:srgbClr val="CCFFFF"/>
            </a:solidFill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48" name="Oval 24"/>
            <p:cNvSpPr>
              <a:spLocks noChangeArrowheads="1"/>
            </p:cNvSpPr>
            <p:nvPr/>
          </p:nvSpPr>
          <p:spPr bwMode="auto">
            <a:xfrm>
              <a:off x="2016" y="816"/>
              <a:ext cx="48" cy="288"/>
            </a:xfrm>
            <a:prstGeom prst="ellipse">
              <a:avLst/>
            </a:prstGeom>
            <a:solidFill>
              <a:srgbClr val="CCFFFF"/>
            </a:solidFill>
            <a:ln w="19050">
              <a:solidFill>
                <a:srgbClr val="CCFFFF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26649" name="Line 25"/>
            <p:cNvSpPr>
              <a:spLocks noChangeShapeType="1"/>
            </p:cNvSpPr>
            <p:nvPr/>
          </p:nvSpPr>
          <p:spPr bwMode="auto">
            <a:xfrm flipV="1">
              <a:off x="1679" y="432"/>
              <a:ext cx="1" cy="480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50" name="Text Box 26"/>
          <p:cNvSpPr txBox="1">
            <a:spLocks noChangeArrowheads="1"/>
          </p:cNvSpPr>
          <p:nvPr/>
        </p:nvSpPr>
        <p:spPr bwMode="auto">
          <a:xfrm>
            <a:off x="533400" y="1203325"/>
            <a:ext cx="13468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kumimoji="0" lang="ja-JP" altLang="en-US" b="1" dirty="0">
                <a:solidFill>
                  <a:schemeClr val="bg1"/>
                </a:solidFill>
                <a:latin typeface="Times New Roman" pitchFamily="18" charset="0"/>
              </a:rPr>
              <a:t>陽子＋陽子</a:t>
            </a:r>
          </a:p>
        </p:txBody>
      </p:sp>
      <p:sp>
        <p:nvSpPr>
          <p:cNvPr id="26653" name="Text Box 29"/>
          <p:cNvSpPr txBox="1">
            <a:spLocks noChangeArrowheads="1"/>
          </p:cNvSpPr>
          <p:nvPr/>
        </p:nvSpPr>
        <p:spPr bwMode="auto">
          <a:xfrm>
            <a:off x="5257800" y="3810000"/>
            <a:ext cx="1676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>
                <a:solidFill>
                  <a:srgbClr val="FF0000"/>
                </a:solidFill>
              </a:rPr>
              <a:t>金＋金衝突</a:t>
            </a:r>
          </a:p>
          <a:p>
            <a:r>
              <a:rPr lang="ja-JP" altLang="en-US">
                <a:solidFill>
                  <a:srgbClr val="FF0000"/>
                </a:solidFill>
              </a:rPr>
              <a:t>（陽子衝突１回当たりに換算）</a:t>
            </a:r>
          </a:p>
        </p:txBody>
      </p:sp>
      <p:sp>
        <p:nvSpPr>
          <p:cNvPr id="26654" name="Text Box 30"/>
          <p:cNvSpPr txBox="1">
            <a:spLocks noChangeArrowheads="1"/>
          </p:cNvSpPr>
          <p:nvPr/>
        </p:nvSpPr>
        <p:spPr bwMode="auto">
          <a:xfrm>
            <a:off x="6096000" y="2133600"/>
            <a:ext cx="1784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>
                <a:solidFill>
                  <a:srgbClr val="6600FF"/>
                </a:solidFill>
              </a:rPr>
              <a:t>陽子＋陽子衝突</a:t>
            </a:r>
          </a:p>
        </p:txBody>
      </p:sp>
      <p:sp>
        <p:nvSpPr>
          <p:cNvPr id="26655" name="Text Box 31"/>
          <p:cNvSpPr txBox="1">
            <a:spLocks noChangeArrowheads="1"/>
          </p:cNvSpPr>
          <p:nvPr/>
        </p:nvSpPr>
        <p:spPr bwMode="auto">
          <a:xfrm>
            <a:off x="5511800" y="5867400"/>
            <a:ext cx="2448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発生粒子のエネルギー</a:t>
            </a:r>
          </a:p>
        </p:txBody>
      </p:sp>
      <p:sp>
        <p:nvSpPr>
          <p:cNvPr id="26656" name="Text Box 32"/>
          <p:cNvSpPr txBox="1">
            <a:spLocks noChangeArrowheads="1"/>
          </p:cNvSpPr>
          <p:nvPr/>
        </p:nvSpPr>
        <p:spPr bwMode="auto">
          <a:xfrm>
            <a:off x="5073650" y="6005512"/>
            <a:ext cx="417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低</a:t>
            </a:r>
          </a:p>
        </p:txBody>
      </p:sp>
      <p:sp>
        <p:nvSpPr>
          <p:cNvPr id="26657" name="Text Box 33"/>
          <p:cNvSpPr txBox="1">
            <a:spLocks noChangeArrowheads="1"/>
          </p:cNvSpPr>
          <p:nvPr/>
        </p:nvSpPr>
        <p:spPr bwMode="auto">
          <a:xfrm>
            <a:off x="8045450" y="6005512"/>
            <a:ext cx="4171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高</a:t>
            </a:r>
          </a:p>
        </p:txBody>
      </p:sp>
      <p:sp>
        <p:nvSpPr>
          <p:cNvPr id="26658" name="Line 34"/>
          <p:cNvSpPr>
            <a:spLocks noChangeShapeType="1"/>
          </p:cNvSpPr>
          <p:nvPr/>
        </p:nvSpPr>
        <p:spPr bwMode="auto">
          <a:xfrm>
            <a:off x="5607050" y="6234112"/>
            <a:ext cx="2362200" cy="0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0" name="Line 36"/>
          <p:cNvSpPr>
            <a:spLocks noChangeShapeType="1"/>
          </p:cNvSpPr>
          <p:nvPr/>
        </p:nvSpPr>
        <p:spPr bwMode="auto">
          <a:xfrm flipH="1">
            <a:off x="7315200" y="4648200"/>
            <a:ext cx="609600" cy="0"/>
          </a:xfrm>
          <a:prstGeom prst="line">
            <a:avLst/>
          </a:prstGeom>
          <a:noFill/>
          <a:ln w="9525">
            <a:solidFill>
              <a:srgbClr val="00FF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6662" name="Text Box 38"/>
          <p:cNvSpPr txBox="1">
            <a:spLocks noChangeArrowheads="1"/>
          </p:cNvSpPr>
          <p:nvPr/>
        </p:nvSpPr>
        <p:spPr bwMode="auto">
          <a:xfrm>
            <a:off x="6858000" y="4845050"/>
            <a:ext cx="15573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rgbClr val="00FF00"/>
                </a:solidFill>
              </a:rPr>
              <a:t>エネルギー損失</a:t>
            </a:r>
          </a:p>
        </p:txBody>
      </p:sp>
      <p:sp>
        <p:nvSpPr>
          <p:cNvPr id="26663" name="Text Box 39"/>
          <p:cNvSpPr txBox="1">
            <a:spLocks noChangeArrowheads="1"/>
          </p:cNvSpPr>
          <p:nvPr/>
        </p:nvSpPr>
        <p:spPr bwMode="auto">
          <a:xfrm>
            <a:off x="6934200" y="2651125"/>
            <a:ext cx="16764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000"/>
              <a:t>高エネルギー粒子の発生頻度は、エネルギーが高いほど急激に低くなるので、エネルギー損失を蒙ると、同じエネルギーでは発生量が抑制されてみ</a:t>
            </a:r>
            <a:r>
              <a:rPr lang="ja-JP" altLang="en-US" sz="1000" smtClean="0"/>
              <a:t>える</a:t>
            </a:r>
            <a:endParaRPr lang="ja-JP" altLang="en-US" sz="1000"/>
          </a:p>
        </p:txBody>
      </p:sp>
      <p:sp>
        <p:nvSpPr>
          <p:cNvPr id="26665" name="Rectangle 41"/>
          <p:cNvSpPr>
            <a:spLocks noChangeArrowheads="1"/>
          </p:cNvSpPr>
          <p:nvPr/>
        </p:nvSpPr>
        <p:spPr bwMode="auto">
          <a:xfrm>
            <a:off x="4724400" y="685800"/>
            <a:ext cx="457200" cy="464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6664" name="Text Box 40"/>
          <p:cNvSpPr txBox="1">
            <a:spLocks noChangeArrowheads="1"/>
          </p:cNvSpPr>
          <p:nvPr/>
        </p:nvSpPr>
        <p:spPr bwMode="auto">
          <a:xfrm rot="16200000">
            <a:off x="2582862" y="2659062"/>
            <a:ext cx="4040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b="1" dirty="0">
                <a:solidFill>
                  <a:srgbClr val="FFFF00"/>
                </a:solidFill>
              </a:rPr>
              <a:t>粒子の発生頻度（相対値、対数目盛）</a:t>
            </a:r>
          </a:p>
        </p:txBody>
      </p:sp>
      <p:sp>
        <p:nvSpPr>
          <p:cNvPr id="26667" name="Text Box 43"/>
          <p:cNvSpPr txBox="1">
            <a:spLocks noChangeArrowheads="1"/>
          </p:cNvSpPr>
          <p:nvPr/>
        </p:nvSpPr>
        <p:spPr bwMode="auto">
          <a:xfrm rot="16200000">
            <a:off x="4814094" y="4980781"/>
            <a:ext cx="3397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１</a:t>
            </a:r>
          </a:p>
        </p:txBody>
      </p:sp>
      <p:sp>
        <p:nvSpPr>
          <p:cNvPr id="26671" name="Text Box 47"/>
          <p:cNvSpPr txBox="1">
            <a:spLocks noChangeArrowheads="1"/>
          </p:cNvSpPr>
          <p:nvPr/>
        </p:nvSpPr>
        <p:spPr bwMode="auto">
          <a:xfrm rot="16200000">
            <a:off x="4714082" y="772318"/>
            <a:ext cx="539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/>
              <a:t>1</a:t>
            </a:r>
            <a:r>
              <a:rPr lang="ja-JP" altLang="en-US"/>
              <a:t>億</a:t>
            </a:r>
          </a:p>
        </p:txBody>
      </p:sp>
      <p:sp>
        <p:nvSpPr>
          <p:cNvPr id="26672" name="Text Box 48"/>
          <p:cNvSpPr txBox="1">
            <a:spLocks noChangeArrowheads="1"/>
          </p:cNvSpPr>
          <p:nvPr/>
        </p:nvSpPr>
        <p:spPr bwMode="auto">
          <a:xfrm rot="16200000">
            <a:off x="4658519" y="4028281"/>
            <a:ext cx="650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１００</a:t>
            </a:r>
          </a:p>
        </p:txBody>
      </p:sp>
      <p:sp>
        <p:nvSpPr>
          <p:cNvPr id="26673" name="Text Box 49"/>
          <p:cNvSpPr txBox="1">
            <a:spLocks noChangeArrowheads="1"/>
          </p:cNvSpPr>
          <p:nvPr/>
        </p:nvSpPr>
        <p:spPr bwMode="auto">
          <a:xfrm rot="16200000">
            <a:off x="4699794" y="2885281"/>
            <a:ext cx="568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１万</a:t>
            </a:r>
          </a:p>
        </p:txBody>
      </p:sp>
      <p:sp>
        <p:nvSpPr>
          <p:cNvPr id="26674" name="Text Box 50"/>
          <p:cNvSpPr txBox="1">
            <a:spLocks noChangeArrowheads="1"/>
          </p:cNvSpPr>
          <p:nvPr/>
        </p:nvSpPr>
        <p:spPr bwMode="auto">
          <a:xfrm rot="16200000">
            <a:off x="4545806" y="1702595"/>
            <a:ext cx="879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/>
              <a:t>１００万</a:t>
            </a:r>
          </a:p>
        </p:txBody>
      </p:sp>
      <p:sp>
        <p:nvSpPr>
          <p:cNvPr id="26675" name="Text Box 51"/>
          <p:cNvSpPr txBox="1">
            <a:spLocks noChangeArrowheads="1"/>
          </p:cNvSpPr>
          <p:nvPr/>
        </p:nvSpPr>
        <p:spPr bwMode="auto">
          <a:xfrm>
            <a:off x="1524000" y="4692650"/>
            <a:ext cx="996950" cy="3365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ja-JP" altLang="en-US" sz="1600" dirty="0">
                <a:solidFill>
                  <a:srgbClr val="FFFF99"/>
                </a:solidFill>
              </a:rPr>
              <a:t>時間経過</a:t>
            </a:r>
          </a:p>
        </p:txBody>
      </p:sp>
      <p:sp>
        <p:nvSpPr>
          <p:cNvPr id="26676" name="Text Box 52"/>
          <p:cNvSpPr txBox="1">
            <a:spLocks noChangeArrowheads="1"/>
          </p:cNvSpPr>
          <p:nvPr/>
        </p:nvSpPr>
        <p:spPr bwMode="auto">
          <a:xfrm>
            <a:off x="2057400" y="822325"/>
            <a:ext cx="1524000" cy="4308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ja-JP" altLang="en-US" sz="1100" b="1" dirty="0">
                <a:solidFill>
                  <a:srgbClr val="FFFF99"/>
                </a:solidFill>
              </a:rPr>
              <a:t>発生粒子はエネルギー損失をうけない。</a:t>
            </a:r>
          </a:p>
        </p:txBody>
      </p:sp>
      <p:sp>
        <p:nvSpPr>
          <p:cNvPr id="26677" name="Text Box 53"/>
          <p:cNvSpPr txBox="1">
            <a:spLocks noChangeArrowheads="1"/>
          </p:cNvSpPr>
          <p:nvPr/>
        </p:nvSpPr>
        <p:spPr bwMode="auto">
          <a:xfrm>
            <a:off x="1827212" y="2514600"/>
            <a:ext cx="1906588" cy="60016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FFFF99"/>
                </a:solidFill>
              </a:rPr>
              <a:t>発生粒子は、高密度物質を通過しなければならない</a:t>
            </a:r>
            <a:r>
              <a:rPr lang="ja-JP" altLang="en-US" sz="1100" b="1" dirty="0" smtClean="0">
                <a:solidFill>
                  <a:srgbClr val="FFFF99"/>
                </a:solidFill>
              </a:rPr>
              <a:t>ので、</a:t>
            </a:r>
            <a:r>
              <a:rPr lang="ja-JP" altLang="en-US" sz="1100" b="1" dirty="0">
                <a:solidFill>
                  <a:srgbClr val="FFFF99"/>
                </a:solidFill>
              </a:rPr>
              <a:t>エネルー損失をうける。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fig2_R_AA_pi0_phenix_co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143000"/>
            <a:ext cx="54864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791200" y="1752600"/>
          <a:ext cx="3222625" cy="89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94" name="Equation" r:id="rId5" imgW="1828800" imgH="495000" progId="Equation.3">
                  <p:embed/>
                </p:oleObj>
              </mc:Choice>
              <mc:Fallback>
                <p:oleObj name="Equation" r:id="rId5" imgW="1828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1200" y="1752600"/>
                        <a:ext cx="3222625" cy="89058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0" y="0"/>
            <a:ext cx="9067800" cy="6461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3600" smtClean="0">
                <a:solidFill>
                  <a:prstClr val="black"/>
                </a:solidFill>
                <a:latin typeface="Times New Roman" pitchFamily="18" charset="0"/>
              </a:rPr>
              <a:t>高横運動量パイ中間子の抑制</a:t>
            </a:r>
            <a:endParaRPr lang="en-US" altLang="ja-JP" sz="36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11288" y="2052638"/>
            <a:ext cx="41513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altLang="ja-JP" b="1">
                <a:solidFill>
                  <a:prstClr val="black"/>
                </a:solidFill>
                <a:latin typeface="Times New Roman" pitchFamily="18" charset="0"/>
              </a:rPr>
              <a:t>Au-Au at 200 GeV</a:t>
            </a:r>
            <a:r>
              <a:rPr lang="en-US" altLang="ja-JP" sz="2400" b="1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altLang="ja-JP" sz="1600" b="1">
                <a:solidFill>
                  <a:srgbClr val="FF0000"/>
                </a:solidFill>
                <a:latin typeface="Times New Roman" pitchFamily="18" charset="0"/>
              </a:rPr>
              <a:t>PRL91 072301</a:t>
            </a:r>
            <a:endParaRPr lang="en-US" altLang="ja-JP" sz="2400" b="1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3078" name="Picture 9" descr="PHENIX big 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100" y="1295400"/>
            <a:ext cx="1350963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11"/>
          <p:cNvSpPr txBox="1">
            <a:spLocks noChangeArrowheads="1"/>
          </p:cNvSpPr>
          <p:nvPr/>
        </p:nvSpPr>
        <p:spPr bwMode="auto">
          <a:xfrm>
            <a:off x="4038600" y="3243262"/>
            <a:ext cx="1547813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ja-JP" sz="1600" dirty="0">
                <a:solidFill>
                  <a:prstClr val="black"/>
                </a:solidFill>
                <a:latin typeface="Times New Roman" pitchFamily="18" charset="0"/>
              </a:rPr>
              <a:t>N+N baseline</a:t>
            </a:r>
          </a:p>
        </p:txBody>
      </p:sp>
      <p:sp>
        <p:nvSpPr>
          <p:cNvPr id="3080" name="Text Box 12"/>
          <p:cNvSpPr txBox="1">
            <a:spLocks noChangeArrowheads="1"/>
          </p:cNvSpPr>
          <p:nvPr/>
        </p:nvSpPr>
        <p:spPr bwMode="auto">
          <a:xfrm>
            <a:off x="5638800" y="3581400"/>
            <a:ext cx="3505200" cy="310854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sz="2400" b="1" i="1" dirty="0" smtClean="0">
                <a:solidFill>
                  <a:srgbClr val="FF3300"/>
                </a:solidFill>
                <a:latin typeface="Times New Roman" pitchFamily="18" charset="0"/>
              </a:rPr>
              <a:t>10 GeV/c</a:t>
            </a:r>
            <a:r>
              <a:rPr lang="ja-JP" altLang="en-US" sz="2400" b="1" i="1" dirty="0" smtClean="0">
                <a:solidFill>
                  <a:srgbClr val="FF3300"/>
                </a:solidFill>
                <a:latin typeface="Times New Roman" pitchFamily="18" charset="0"/>
              </a:rPr>
              <a:t>で、生成量が期待値の</a:t>
            </a:r>
            <a:r>
              <a:rPr lang="en-US" altLang="ja-JP" sz="2400" b="1" i="1" dirty="0" smtClean="0">
                <a:solidFill>
                  <a:srgbClr val="FF3300"/>
                </a:solidFill>
                <a:latin typeface="Times New Roman" pitchFamily="18" charset="0"/>
              </a:rPr>
              <a:t>1/5</a:t>
            </a:r>
            <a:r>
              <a:rPr lang="ja-JP" altLang="en-US" sz="2400" b="1" i="1" dirty="0" smtClean="0">
                <a:solidFill>
                  <a:srgbClr val="FF3300"/>
                </a:solidFill>
                <a:latin typeface="Times New Roman" pitchFamily="18" charset="0"/>
              </a:rPr>
              <a:t>に抑制されている</a:t>
            </a:r>
            <a:endParaRPr lang="en-US" altLang="ja-JP" sz="24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endParaRPr lang="en-US" altLang="ja-JP" sz="2400" b="1" i="1" dirty="0">
              <a:solidFill>
                <a:srgbClr val="FF3300"/>
              </a:solidFill>
              <a:latin typeface="Times New Roman" pitchFamily="18" charset="0"/>
            </a:endParaRPr>
          </a:p>
          <a:p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</a:t>
            </a:r>
            <a:r>
              <a:rPr lang="ja-JP" altLang="en-US" sz="2000" b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パートンが大きなエネルギー損失を蒙っている</a:t>
            </a:r>
            <a:r>
              <a:rPr lang="en-US" altLang="ja-JP" sz="2000" b="1" dirty="0" smtClean="0">
                <a:solidFill>
                  <a:srgbClr val="FF0000"/>
                </a:solidFill>
                <a:latin typeface="Times New Roman" pitchFamily="18" charset="0"/>
                <a:sym typeface="Wingdings" pitchFamily="2" charset="2"/>
              </a:rPr>
              <a:t>  </a:t>
            </a:r>
            <a:endParaRPr lang="en-US" altLang="ja-JP" sz="2000" b="1" dirty="0">
              <a:solidFill>
                <a:srgbClr val="FF0000"/>
              </a:solidFill>
              <a:latin typeface="Times New Roman" pitchFamily="18" charset="0"/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ja-JP" altLang="en-US" sz="2000" b="1" dirty="0" smtClean="0">
                <a:solidFill>
                  <a:srgbClr val="FF0000"/>
                </a:solidFill>
                <a:latin typeface="Times New Roman" pitchFamily="18" charset="0"/>
              </a:rPr>
              <a:t>　エネルギー損失を起こすような、超高密度の物質がつくられている。</a:t>
            </a:r>
            <a:endParaRPr lang="en-US" altLang="ja-JP" sz="2000" i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cxnSp>
        <p:nvCxnSpPr>
          <p:cNvPr id="3081" name="Straight Arrow Connector 9"/>
          <p:cNvCxnSpPr>
            <a:cxnSpLocks noChangeShapeType="1"/>
          </p:cNvCxnSpPr>
          <p:nvPr/>
        </p:nvCxnSpPr>
        <p:spPr bwMode="auto">
          <a:xfrm rot="5400000">
            <a:off x="4418807" y="4267994"/>
            <a:ext cx="1981200" cy="1587"/>
          </a:xfrm>
          <a:prstGeom prst="straightConnector1">
            <a:avLst/>
          </a:prstGeom>
          <a:noFill/>
          <a:ln w="22225" algn="ctr">
            <a:solidFill>
              <a:schemeClr val="tx1"/>
            </a:solidFill>
            <a:round/>
            <a:headEnd type="arrow" w="lg" len="lg"/>
            <a:tailEnd type="arrow" w="lg" len="lg"/>
          </a:ln>
        </p:spPr>
      </p:cxnSp>
      <p:sp>
        <p:nvSpPr>
          <p:cNvPr id="11" name="円/楕円 10"/>
          <p:cNvSpPr/>
          <p:nvPr/>
        </p:nvSpPr>
        <p:spPr>
          <a:xfrm>
            <a:off x="3857608" y="2743200"/>
            <a:ext cx="342900" cy="381000"/>
          </a:xfrm>
          <a:prstGeom prst="ellipse">
            <a:avLst/>
          </a:prstGeom>
          <a:noFill/>
          <a:ln>
            <a:solidFill>
              <a:srgbClr val="00B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円/楕円 11"/>
          <p:cNvSpPr/>
          <p:nvPr/>
        </p:nvSpPr>
        <p:spPr>
          <a:xfrm>
            <a:off x="3698796" y="4495800"/>
            <a:ext cx="3429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円/楕円 12"/>
          <p:cNvSpPr/>
          <p:nvPr/>
        </p:nvSpPr>
        <p:spPr>
          <a:xfrm>
            <a:off x="3774996" y="4495800"/>
            <a:ext cx="342900" cy="381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429000" y="41148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</a:rPr>
              <a:t>中心</a:t>
            </a:r>
            <a:r>
              <a:rPr kumimoji="1" lang="ja-JP" altLang="en-US" b="1" dirty="0" smtClean="0">
                <a:solidFill>
                  <a:srgbClr val="FF0000"/>
                </a:solidFill>
              </a:rPr>
              <a:t>衝突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5" name="円/楕円 14"/>
          <p:cNvSpPr/>
          <p:nvPr/>
        </p:nvSpPr>
        <p:spPr>
          <a:xfrm>
            <a:off x="3629008" y="2743200"/>
            <a:ext cx="342900" cy="381000"/>
          </a:xfrm>
          <a:prstGeom prst="ellipse">
            <a:avLst/>
          </a:prstGeom>
          <a:noFill/>
          <a:ln>
            <a:solidFill>
              <a:srgbClr val="00B9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38813" y="1066800"/>
            <a:ext cx="3328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b="1" dirty="0" smtClean="0"/>
              <a:t>陽子＋陽子の場合に比べての抑制度</a:t>
            </a:r>
            <a:endParaRPr kumimoji="1" lang="en-US" altLang="ja-JP" b="1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429000" y="2438400"/>
            <a:ext cx="111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00FFFF"/>
                </a:solidFill>
              </a:rPr>
              <a:t>周辺</a:t>
            </a:r>
            <a:r>
              <a:rPr kumimoji="1" lang="ja-JP" altLang="en-US" b="1" dirty="0" smtClean="0">
                <a:solidFill>
                  <a:srgbClr val="00FFFF"/>
                </a:solidFill>
              </a:rPr>
              <a:t>衝突</a:t>
            </a:r>
            <a:endParaRPr kumimoji="1" lang="ja-JP" altLang="en-US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3990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3_NN97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7030A0"/>
      </a:hlink>
      <a:folHlink>
        <a:srgbClr val="B2B2B2"/>
      </a:folHlink>
    </a:clrScheme>
    <a:fontScheme name="NN9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innerShdw blurRad="63500" dist="50800" dir="2700000">
            <a:prstClr val="black">
              <a:alpha val="50000"/>
            </a:prstClr>
          </a:innerShdw>
        </a:effectLst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sz="2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1" lang="en-US" sz="22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NN9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97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N97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97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97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97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N97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3074</TotalTime>
  <Words>2734</Words>
  <Application>Microsoft Office PowerPoint</Application>
  <PresentationFormat>画面に合わせる (4:3)</PresentationFormat>
  <Paragraphs>538</Paragraphs>
  <Slides>50</Slides>
  <Notes>27</Notes>
  <HiddenSlides>0</HiddenSlides>
  <MMClips>0</MMClips>
  <ScaleCrop>false</ScaleCrop>
  <HeadingPairs>
    <vt:vector size="6" baseType="variant">
      <vt:variant>
        <vt:lpstr>テーマ</vt:lpstr>
      </vt:variant>
      <vt:variant>
        <vt:i4>19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50</vt:i4>
      </vt:variant>
    </vt:vector>
  </HeadingPairs>
  <TitlesOfParts>
    <vt:vector size="71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9_Office Theme</vt:lpstr>
      <vt:lpstr>10_Office Theme</vt:lpstr>
      <vt:lpstr>11_Office Theme</vt:lpstr>
      <vt:lpstr>18_Office Theme</vt:lpstr>
      <vt:lpstr>19_Office Theme</vt:lpstr>
      <vt:lpstr>23_Office Theme</vt:lpstr>
      <vt:lpstr>24_Office Theme</vt:lpstr>
      <vt:lpstr>4_Office テーマ</vt:lpstr>
      <vt:lpstr>3_Office テーマ</vt:lpstr>
      <vt:lpstr>25_Office Theme</vt:lpstr>
      <vt:lpstr>3_NN97</vt:lpstr>
      <vt:lpstr>Blank Presentation</vt:lpstr>
      <vt:lpstr>Equation</vt:lpstr>
      <vt:lpstr>Image</vt:lpstr>
      <vt:lpstr>ＲＨＩＣにおける クォーク・グルーオン・プラズマ の物理</vt:lpstr>
      <vt:lpstr>PowerPoint プレゼンテーション</vt:lpstr>
      <vt:lpstr>宇宙初期の超高温状態を再現する</vt:lpstr>
      <vt:lpstr>QCD 相図</vt:lpstr>
      <vt:lpstr>RHIC加速器</vt:lpstr>
      <vt:lpstr>RHICでの金原子核衝突</vt:lpstr>
      <vt:lpstr>RHICでの２大発見</vt:lpstr>
      <vt:lpstr>発見（１）：高横運動量ハドロンの抑制</vt:lpstr>
      <vt:lpstr>PowerPoint プレゼンテーション</vt:lpstr>
      <vt:lpstr>high pT 抑制の測定結果</vt:lpstr>
      <vt:lpstr>色々な粒子のRAA  </vt:lpstr>
      <vt:lpstr>LHC</vt:lpstr>
      <vt:lpstr>LHC ではRAA 測定を~100 GeV/cまで拡大</vt:lpstr>
      <vt:lpstr>RHIC と LHCでのエネルギー損失</vt:lpstr>
      <vt:lpstr>Jetエネルギー損失の直接測定</vt:lpstr>
      <vt:lpstr>Jet エネルギーの非対称性測定</vt:lpstr>
      <vt:lpstr>RHICでの２大発見</vt:lpstr>
      <vt:lpstr>発見（２）：楕円フロー（横方向の集団流）</vt:lpstr>
      <vt:lpstr>ＱＧＰは粘性がほぼゼロの流体</vt:lpstr>
      <vt:lpstr>楕円型フロー：完全流体模型との比較</vt:lpstr>
      <vt:lpstr>流体力学計算と比較</vt:lpstr>
      <vt:lpstr>ＱＧＰは(ほとんど）完全流体</vt:lpstr>
      <vt:lpstr>「三角フロー」　ｖ３</vt:lpstr>
      <vt:lpstr>高次の フローと比粘性 h/s</vt:lpstr>
      <vt:lpstr>RHIC と LHCでのフロー測定と理論の比較</vt:lpstr>
      <vt:lpstr>The Big Bang vs the Little Bangs</vt:lpstr>
      <vt:lpstr>高温状態の温度をはかる。</vt:lpstr>
      <vt:lpstr>PowerPoint プレゼンテーション</vt:lpstr>
      <vt:lpstr>光子で初期状態をプローブする</vt:lpstr>
      <vt:lpstr>PowerPoint プレゼンテーション</vt:lpstr>
      <vt:lpstr>光子の発生源</vt:lpstr>
      <vt:lpstr>熱的光子 (理論予測)</vt:lpstr>
      <vt:lpstr>光子の代わりに低質量電子対を測る</vt:lpstr>
      <vt:lpstr>ほぼrealな実光子の測定</vt:lpstr>
      <vt:lpstr>直接光子が全光子に占める割合の測定</vt:lpstr>
      <vt:lpstr>熱的光子生成の理論予測との比較</vt:lpstr>
      <vt:lpstr>直接光子による初期温度測定</vt:lpstr>
      <vt:lpstr>重いクォークでQGPを探る</vt:lpstr>
      <vt:lpstr>重いクォーク（チャーム、ボトム）</vt:lpstr>
      <vt:lpstr>重いクォークのエネルギーロス・楕円フローの測定</vt:lpstr>
      <vt:lpstr>PowerPoint プレゼンテーション</vt:lpstr>
      <vt:lpstr>PowerPoint プレゼンテーション</vt:lpstr>
      <vt:lpstr>VTX測定器の最初の成果</vt:lpstr>
      <vt:lpstr>RUN14：重クォーク測定ＲＵＮ</vt:lpstr>
      <vt:lpstr>VTXを使っての今後の測定</vt:lpstr>
      <vt:lpstr>VTXを使っての今後の測定（２）</vt:lpstr>
      <vt:lpstr>もっと詳しくしりたければ….</vt:lpstr>
      <vt:lpstr>PowerPoint プレゼンテーション</vt:lpstr>
      <vt:lpstr>まとめ</vt:lpstr>
      <vt:lpstr>PowerPoint プレゼンテーション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RHIC PHENIX実験  高エネルギー原子核衝突で宇宙創成初めの １００万分の１秒を探る</dc:title>
  <dc:creator>Yasuyuki Akiba</dc:creator>
  <cp:lastModifiedBy>FJ-USER</cp:lastModifiedBy>
  <cp:revision>242</cp:revision>
  <dcterms:created xsi:type="dcterms:W3CDTF">2006-08-16T00:00:00Z</dcterms:created>
  <dcterms:modified xsi:type="dcterms:W3CDTF">2014-08-18T13:08:41Z</dcterms:modified>
</cp:coreProperties>
</file>