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tags/tag7.xml" ContentType="application/vnd.openxmlformats-officedocument.presentationml.tags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tags/tag1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72" r:id="rId4"/>
    <p:sldId id="277" r:id="rId5"/>
    <p:sldId id="273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4" r:id="rId14"/>
    <p:sldId id="275" r:id="rId15"/>
    <p:sldId id="276" r:id="rId16"/>
    <p:sldId id="268" r:id="rId17"/>
  </p:sldIdLst>
  <p:sldSz cx="9144000" cy="6858000" type="screen4x3"/>
  <p:notesSz cx="6858000" cy="9144000"/>
  <p:custDataLst>
    <p:tags r:id="rId19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12" Type="http://schemas.openxmlformats.org/officeDocument/2006/relationships/image" Target="../media/image25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11" Type="http://schemas.openxmlformats.org/officeDocument/2006/relationships/image" Target="../media/image24.wmf"/><Relationship Id="rId5" Type="http://schemas.openxmlformats.org/officeDocument/2006/relationships/image" Target="../media/image18.wmf"/><Relationship Id="rId10" Type="http://schemas.openxmlformats.org/officeDocument/2006/relationships/image" Target="../media/image23.wmf"/><Relationship Id="rId4" Type="http://schemas.openxmlformats.org/officeDocument/2006/relationships/image" Target="../media/image17.wmf"/><Relationship Id="rId9" Type="http://schemas.openxmlformats.org/officeDocument/2006/relationships/image" Target="../media/image2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Relationship Id="rId9" Type="http://schemas.openxmlformats.org/officeDocument/2006/relationships/image" Target="../media/image3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4" Type="http://schemas.openxmlformats.org/officeDocument/2006/relationships/image" Target="../media/image4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5" Type="http://schemas.openxmlformats.org/officeDocument/2006/relationships/image" Target="../media/image13.wmf"/><Relationship Id="rId4" Type="http://schemas.openxmlformats.org/officeDocument/2006/relationships/image" Target="../media/image5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4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66D884-7334-4DAD-AC95-3D1912327DC5}" type="datetimeFigureOut">
              <a:rPr kumimoji="1" lang="ja-JP" altLang="en-US" smtClean="0"/>
              <a:pPr/>
              <a:t>2014/7/17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9B6D6-5C2E-40AC-922C-DF2188F0325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971010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9B6D6-5C2E-40AC-922C-DF2188F0325D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9B6D6-5C2E-40AC-922C-DF2188F0325D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9B6D6-5C2E-40AC-922C-DF2188F0325D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9B6D6-5C2E-40AC-922C-DF2188F0325D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9B6D6-5C2E-40AC-922C-DF2188F0325D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9B6D6-5C2E-40AC-922C-DF2188F0325D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9B6D6-5C2E-40AC-922C-DF2188F0325D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9B6D6-5C2E-40AC-922C-DF2188F0325D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355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3C60930E-BB2E-478C-8250-890153CBDDFA}" type="slidenum">
              <a:rPr lang="ja-JP" altLang="en-US" smtClean="0"/>
              <a:pPr eaLnBrk="1" hangingPunct="1"/>
              <a:t>2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458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50C7E73B-81BB-47F3-A0BC-AA99FE0152DF}" type="slidenum">
              <a:rPr lang="ja-JP" altLang="en-US" smtClean="0"/>
              <a:pPr eaLnBrk="1" hangingPunct="1"/>
              <a:t>3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 smtClean="0"/>
          </a:p>
        </p:txBody>
      </p:sp>
      <p:sp>
        <p:nvSpPr>
          <p:cNvPr id="2560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7F1CCE7C-48FF-40C1-9475-F49E994BF839}" type="slidenum">
              <a:rPr lang="ja-JP" altLang="en-US" smtClean="0"/>
              <a:pPr eaLnBrk="1" hangingPunct="1"/>
              <a:t>4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6628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26EC4954-4FF4-45F8-8DB0-EF05E34F02D5}" type="slidenum">
              <a:rPr lang="ja-JP" altLang="en-US" smtClean="0"/>
              <a:pPr eaLnBrk="1" hangingPunct="1"/>
              <a:t>5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9B6D6-5C2E-40AC-922C-DF2188F0325D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9B6D6-5C2E-40AC-922C-DF2188F0325D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9B6D6-5C2E-40AC-922C-DF2188F0325D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9B6D6-5C2E-40AC-922C-DF2188F0325D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F6631-CE0A-4D83-A311-2E5C1A8298FD}" type="datetimeFigureOut">
              <a:rPr kumimoji="1" lang="ja-JP" altLang="en-US" smtClean="0"/>
              <a:pPr/>
              <a:t>2014/7/17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29272-6359-4543-B077-3DF0CA750D5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440773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F6631-CE0A-4D83-A311-2E5C1A8298FD}" type="datetimeFigureOut">
              <a:rPr kumimoji="1" lang="ja-JP" altLang="en-US" smtClean="0"/>
              <a:pPr/>
              <a:t>2014/7/17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29272-6359-4543-B077-3DF0CA750D5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00383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F6631-CE0A-4D83-A311-2E5C1A8298FD}" type="datetimeFigureOut">
              <a:rPr kumimoji="1" lang="ja-JP" altLang="en-US" smtClean="0"/>
              <a:pPr/>
              <a:t>2014/7/17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29272-6359-4543-B077-3DF0CA750D5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04285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F6631-CE0A-4D83-A311-2E5C1A8298FD}" type="datetimeFigureOut">
              <a:rPr kumimoji="1" lang="ja-JP" altLang="en-US" smtClean="0"/>
              <a:pPr/>
              <a:t>2014/7/17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29272-6359-4543-B077-3DF0CA750D5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712995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F6631-CE0A-4D83-A311-2E5C1A8298FD}" type="datetimeFigureOut">
              <a:rPr kumimoji="1" lang="ja-JP" altLang="en-US" smtClean="0"/>
              <a:pPr/>
              <a:t>2014/7/17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29272-6359-4543-B077-3DF0CA750D5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598132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F6631-CE0A-4D83-A311-2E5C1A8298FD}" type="datetimeFigureOut">
              <a:rPr kumimoji="1" lang="ja-JP" altLang="en-US" smtClean="0"/>
              <a:pPr/>
              <a:t>2014/7/17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29272-6359-4543-B077-3DF0CA750D5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251486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F6631-CE0A-4D83-A311-2E5C1A8298FD}" type="datetimeFigureOut">
              <a:rPr kumimoji="1" lang="ja-JP" altLang="en-US" smtClean="0"/>
              <a:pPr/>
              <a:t>2014/7/17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29272-6359-4543-B077-3DF0CA750D5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478315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F6631-CE0A-4D83-A311-2E5C1A8298FD}" type="datetimeFigureOut">
              <a:rPr kumimoji="1" lang="ja-JP" altLang="en-US" smtClean="0"/>
              <a:pPr/>
              <a:t>2014/7/17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29272-6359-4543-B077-3DF0CA750D5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415368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F6631-CE0A-4D83-A311-2E5C1A8298FD}" type="datetimeFigureOut">
              <a:rPr kumimoji="1" lang="ja-JP" altLang="en-US" smtClean="0"/>
              <a:pPr/>
              <a:t>2014/7/17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29272-6359-4543-B077-3DF0CA750D5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844430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F6631-CE0A-4D83-A311-2E5C1A8298FD}" type="datetimeFigureOut">
              <a:rPr kumimoji="1" lang="ja-JP" altLang="en-US" smtClean="0"/>
              <a:pPr/>
              <a:t>2014/7/17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29272-6359-4543-B077-3DF0CA750D5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589856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F6631-CE0A-4D83-A311-2E5C1A8298FD}" type="datetimeFigureOut">
              <a:rPr kumimoji="1" lang="ja-JP" altLang="en-US" smtClean="0"/>
              <a:pPr/>
              <a:t>2014/7/17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29272-6359-4543-B077-3DF0CA750D5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404612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F6631-CE0A-4D83-A311-2E5C1A8298FD}" type="datetimeFigureOut">
              <a:rPr kumimoji="1" lang="ja-JP" altLang="en-US" smtClean="0"/>
              <a:pPr/>
              <a:t>2014/7/17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29272-6359-4543-B077-3DF0CA750D5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660465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52.bin"/><Relationship Id="rId2" Type="http://schemas.openxmlformats.org/officeDocument/2006/relationships/tags" Target="../tags/tag11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1.bin"/><Relationship Id="rId5" Type="http://schemas.openxmlformats.org/officeDocument/2006/relationships/oleObject" Target="../embeddings/oleObject50.bin"/><Relationship Id="rId10" Type="http://schemas.openxmlformats.org/officeDocument/2006/relationships/oleObject" Target="../embeddings/oleObject55.bin"/><Relationship Id="rId4" Type="http://schemas.openxmlformats.org/officeDocument/2006/relationships/notesSlide" Target="../notesSlides/notesSlide10.xml"/><Relationship Id="rId9" Type="http://schemas.openxmlformats.org/officeDocument/2006/relationships/oleObject" Target="../embeddings/oleObject54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9.bin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58.bin"/><Relationship Id="rId2" Type="http://schemas.openxmlformats.org/officeDocument/2006/relationships/tags" Target="../tags/tag1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57.bin"/><Relationship Id="rId5" Type="http://schemas.openxmlformats.org/officeDocument/2006/relationships/oleObject" Target="../embeddings/oleObject56.bin"/><Relationship Id="rId4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Relationship Id="rId4" Type="http://schemas.openxmlformats.org/officeDocument/2006/relationships/image" Target="../media/image56.e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13" Type="http://schemas.openxmlformats.org/officeDocument/2006/relationships/image" Target="../media/image66.png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60.png"/><Relationship Id="rId12" Type="http://schemas.openxmlformats.org/officeDocument/2006/relationships/image" Target="../media/image6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Relationship Id="rId6" Type="http://schemas.openxmlformats.org/officeDocument/2006/relationships/image" Target="../media/image59.png"/><Relationship Id="rId11" Type="http://schemas.openxmlformats.org/officeDocument/2006/relationships/image" Target="../media/image64.png"/><Relationship Id="rId5" Type="http://schemas.openxmlformats.org/officeDocument/2006/relationships/image" Target="../media/image58.png"/><Relationship Id="rId10" Type="http://schemas.openxmlformats.org/officeDocument/2006/relationships/image" Target="../media/image63.png"/><Relationship Id="rId4" Type="http://schemas.openxmlformats.org/officeDocument/2006/relationships/image" Target="../media/image57.png"/><Relationship Id="rId9" Type="http://schemas.openxmlformats.org/officeDocument/2006/relationships/image" Target="../media/image62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png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7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Relationship Id="rId6" Type="http://schemas.openxmlformats.org/officeDocument/2006/relationships/image" Target="../media/image69.png"/><Relationship Id="rId5" Type="http://schemas.openxmlformats.org/officeDocument/2006/relationships/image" Target="../media/image68.png"/><Relationship Id="rId4" Type="http://schemas.openxmlformats.org/officeDocument/2006/relationships/image" Target="../media/image6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Relationship Id="rId6" Type="http://schemas.openxmlformats.org/officeDocument/2006/relationships/image" Target="../media/image74.png"/><Relationship Id="rId5" Type="http://schemas.openxmlformats.org/officeDocument/2006/relationships/image" Target="../media/image73.png"/><Relationship Id="rId4" Type="http://schemas.openxmlformats.org/officeDocument/2006/relationships/image" Target="../media/image7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oleObject" Target="../embeddings/oleObject9.bin"/><Relationship Id="rId18" Type="http://schemas.openxmlformats.org/officeDocument/2006/relationships/oleObject" Target="../embeddings/oleObject14.bin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8.bin"/><Relationship Id="rId17" Type="http://schemas.openxmlformats.org/officeDocument/2006/relationships/oleObject" Target="../embeddings/oleObject13.bin"/><Relationship Id="rId2" Type="http://schemas.openxmlformats.org/officeDocument/2006/relationships/tags" Target="../tags/tag4.xml"/><Relationship Id="rId16" Type="http://schemas.openxmlformats.org/officeDocument/2006/relationships/oleObject" Target="../embeddings/oleObject12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11.bin"/><Relationship Id="rId10" Type="http://schemas.openxmlformats.org/officeDocument/2006/relationships/oleObject" Target="../embeddings/oleObject6.bin"/><Relationship Id="rId19" Type="http://schemas.openxmlformats.org/officeDocument/2006/relationships/oleObject" Target="../embeddings/oleObject15.bin"/><Relationship Id="rId4" Type="http://schemas.openxmlformats.org/officeDocument/2006/relationships/notesSlide" Target="../notesSlides/notesSlide3.xml"/><Relationship Id="rId9" Type="http://schemas.openxmlformats.org/officeDocument/2006/relationships/oleObject" Target="../embeddings/oleObject5.bin"/><Relationship Id="rId14" Type="http://schemas.openxmlformats.org/officeDocument/2006/relationships/oleObject" Target="../embeddings/oleObject10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oleObject" Target="../embeddings/oleObject24.bin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18.bin"/><Relationship Id="rId12" Type="http://schemas.openxmlformats.org/officeDocument/2006/relationships/oleObject" Target="../embeddings/oleObject23.bin"/><Relationship Id="rId2" Type="http://schemas.openxmlformats.org/officeDocument/2006/relationships/tags" Target="../tags/tag5.xml"/><Relationship Id="rId16" Type="http://schemas.openxmlformats.org/officeDocument/2006/relationships/oleObject" Target="../embeddings/oleObject27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7.bin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6.bin"/><Relationship Id="rId15" Type="http://schemas.openxmlformats.org/officeDocument/2006/relationships/oleObject" Target="../embeddings/oleObject26.bin"/><Relationship Id="rId10" Type="http://schemas.openxmlformats.org/officeDocument/2006/relationships/oleObject" Target="../embeddings/oleObject21.bin"/><Relationship Id="rId4" Type="http://schemas.openxmlformats.org/officeDocument/2006/relationships/notesSlide" Target="../notesSlides/notesSlide4.xml"/><Relationship Id="rId9" Type="http://schemas.openxmlformats.org/officeDocument/2006/relationships/oleObject" Target="../embeddings/oleObject20.bin"/><Relationship Id="rId14" Type="http://schemas.openxmlformats.org/officeDocument/2006/relationships/oleObject" Target="../embeddings/oleObject25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13" Type="http://schemas.openxmlformats.org/officeDocument/2006/relationships/oleObject" Target="../embeddings/oleObject36.bin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30.bin"/><Relationship Id="rId12" Type="http://schemas.openxmlformats.org/officeDocument/2006/relationships/oleObject" Target="../embeddings/oleObject35.bin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9.bin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28.bin"/><Relationship Id="rId10" Type="http://schemas.openxmlformats.org/officeDocument/2006/relationships/oleObject" Target="../embeddings/oleObject33.bin"/><Relationship Id="rId4" Type="http://schemas.openxmlformats.org/officeDocument/2006/relationships/notesSlide" Target="../notesSlides/notesSlide5.xml"/><Relationship Id="rId9" Type="http://schemas.openxmlformats.org/officeDocument/2006/relationships/oleObject" Target="../embeddings/oleObject3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13" Type="http://schemas.openxmlformats.org/officeDocument/2006/relationships/image" Target="../media/image41.emf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38.bin"/><Relationship Id="rId12" Type="http://schemas.openxmlformats.org/officeDocument/2006/relationships/image" Target="../media/image40.emf"/><Relationship Id="rId2" Type="http://schemas.openxmlformats.org/officeDocument/2006/relationships/tags" Target="../tags/tag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7.bin"/><Relationship Id="rId11" Type="http://schemas.openxmlformats.org/officeDocument/2006/relationships/image" Target="../media/image39.emf"/><Relationship Id="rId5" Type="http://schemas.openxmlformats.org/officeDocument/2006/relationships/image" Target="../media/image37.emf"/><Relationship Id="rId10" Type="http://schemas.openxmlformats.org/officeDocument/2006/relationships/image" Target="../media/image38.emf"/><Relationship Id="rId4" Type="http://schemas.openxmlformats.org/officeDocument/2006/relationships/notesSlide" Target="../notesSlides/notesSlide6.xml"/><Relationship Id="rId9" Type="http://schemas.openxmlformats.org/officeDocument/2006/relationships/oleObject" Target="../embeddings/oleObject40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44.emf"/><Relationship Id="rId2" Type="http://schemas.openxmlformats.org/officeDocument/2006/relationships/tags" Target="../tags/tag8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41.bin"/><Relationship Id="rId5" Type="http://schemas.openxmlformats.org/officeDocument/2006/relationships/image" Target="../media/image43.png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44.bin"/><Relationship Id="rId2" Type="http://schemas.openxmlformats.org/officeDocument/2006/relationships/tags" Target="../tags/tag9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3.bin"/><Relationship Id="rId5" Type="http://schemas.openxmlformats.org/officeDocument/2006/relationships/oleObject" Target="../embeddings/oleObject42.bin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13" Type="http://schemas.openxmlformats.org/officeDocument/2006/relationships/image" Target="../media/image51.emf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46.bin"/><Relationship Id="rId12" Type="http://schemas.openxmlformats.org/officeDocument/2006/relationships/image" Target="../media/image50.emf"/><Relationship Id="rId2" Type="http://schemas.openxmlformats.org/officeDocument/2006/relationships/tags" Target="../tags/tag10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9.emf"/><Relationship Id="rId11" Type="http://schemas.openxmlformats.org/officeDocument/2006/relationships/image" Target="../media/image37.emf"/><Relationship Id="rId5" Type="http://schemas.openxmlformats.org/officeDocument/2006/relationships/image" Target="../media/image48.emf"/><Relationship Id="rId10" Type="http://schemas.openxmlformats.org/officeDocument/2006/relationships/oleObject" Target="../embeddings/oleObject49.bin"/><Relationship Id="rId4" Type="http://schemas.openxmlformats.org/officeDocument/2006/relationships/notesSlide" Target="../notesSlides/notesSlide9.xml"/><Relationship Id="rId9" Type="http://schemas.openxmlformats.org/officeDocument/2006/relationships/oleObject" Target="../embeddings/oleObject4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27584" y="1196752"/>
            <a:ext cx="7488832" cy="1902073"/>
          </a:xfrm>
          <a:noFill/>
          <a:ln w="28575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kumimoji="1" lang="en-US" altLang="ja-JP" dirty="0" smtClean="0"/>
              <a:t>Spatial measure of reaction size </a:t>
            </a:r>
            <a:br>
              <a:rPr kumimoji="1" lang="en-US" altLang="ja-JP" dirty="0" smtClean="0"/>
            </a:br>
            <a:r>
              <a:rPr lang="en-US" altLang="ja-JP" dirty="0" smtClean="0"/>
              <a:t>in proton scattering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93304" y="4340696"/>
            <a:ext cx="8352928" cy="1752600"/>
          </a:xfrm>
        </p:spPr>
        <p:txBody>
          <a:bodyPr>
            <a:normAutofit fontScale="92500"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M. Tomita, M. Iwasaki, R. </a:t>
            </a:r>
            <a:r>
              <a:rPr kumimoji="1" lang="en-US" altLang="ja-JP" dirty="0" err="1" smtClean="0">
                <a:solidFill>
                  <a:schemeClr val="tx1"/>
                </a:solidFill>
              </a:rPr>
              <a:t>Ohtani</a:t>
            </a:r>
            <a:r>
              <a:rPr lang="en-US" altLang="ja-JP" dirty="0">
                <a:solidFill>
                  <a:schemeClr val="tx1"/>
                </a:solidFill>
              </a:rPr>
              <a:t>,</a:t>
            </a:r>
            <a:r>
              <a:rPr kumimoji="1" lang="en-US" altLang="ja-JP" dirty="0" smtClean="0">
                <a:solidFill>
                  <a:schemeClr val="tx1"/>
                </a:solidFill>
              </a:rPr>
              <a:t> and M. </a:t>
            </a:r>
            <a:r>
              <a:rPr lang="en-US" altLang="ja-JP" dirty="0" smtClean="0">
                <a:solidFill>
                  <a:schemeClr val="tx1"/>
                </a:solidFill>
              </a:rPr>
              <a:t>Ito</a:t>
            </a:r>
            <a:r>
              <a:rPr kumimoji="1" lang="en-US" altLang="ja-JP" dirty="0" smtClean="0">
                <a:solidFill>
                  <a:schemeClr val="tx1"/>
                </a:solidFill>
              </a:rPr>
              <a:t> </a:t>
            </a:r>
          </a:p>
          <a:p>
            <a:endParaRPr lang="en-US" altLang="ja-JP" dirty="0">
              <a:solidFill>
                <a:schemeClr val="tx1"/>
              </a:solidFill>
            </a:endParaRPr>
          </a:p>
          <a:p>
            <a:r>
              <a:rPr kumimoji="1" lang="en-US" altLang="ja-JP" dirty="0" smtClean="0">
                <a:solidFill>
                  <a:schemeClr val="tx1"/>
                </a:solidFill>
              </a:rPr>
              <a:t>Department of Pure and Applied Physics, Kansai </a:t>
            </a:r>
            <a:r>
              <a:rPr kumimoji="1" lang="en-US" altLang="ja-JP" dirty="0" err="1" smtClean="0">
                <a:solidFill>
                  <a:schemeClr val="tx1"/>
                </a:solidFill>
              </a:rPr>
              <a:t>univ.</a:t>
            </a:r>
            <a:endParaRPr kumimoji="1"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331358" y="3212976"/>
            <a:ext cx="669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－</a:t>
            </a:r>
            <a:r>
              <a:rPr kumimoji="1" lang="en-US" altLang="ja-JP" sz="2000" dirty="0" smtClean="0"/>
              <a:t> Introduction of the scattering radius and its application</a:t>
            </a:r>
            <a:r>
              <a:rPr kumimoji="1" lang="ja-JP" altLang="en-US" sz="2000" dirty="0" smtClean="0"/>
              <a:t>－</a:t>
            </a:r>
            <a:endParaRPr kumimoji="1" lang="en-US" altLang="ja-JP" sz="20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3365727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10553" y="44624"/>
            <a:ext cx="6123286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Scattering radius  for channels with a finite spin </a:t>
            </a:r>
            <a:endParaRPr kumimoji="1" lang="ja-JP" altLang="en-US" sz="2400" dirty="0"/>
          </a:p>
        </p:txBody>
      </p:sp>
      <p:sp>
        <p:nvSpPr>
          <p:cNvPr id="75" name="正方形/長方形 74"/>
          <p:cNvSpPr/>
          <p:nvPr/>
        </p:nvSpPr>
        <p:spPr>
          <a:xfrm>
            <a:off x="223641" y="1228690"/>
            <a:ext cx="86805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 smtClean="0"/>
              <a:t>If the final channel has a finite spin S,  the partial cross sections are modified like</a:t>
            </a:r>
            <a:endParaRPr lang="ja-JP" altLang="en-US" sz="20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7748836" y="3275692"/>
            <a:ext cx="1359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S</a:t>
            </a:r>
            <a:r>
              <a:rPr lang="en-US" altLang="ja-JP" dirty="0" smtClean="0"/>
              <a:t> : final spin </a:t>
            </a:r>
            <a:endParaRPr kumimoji="1" lang="ja-JP" altLang="en-US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755576" y="2230246"/>
            <a:ext cx="763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Initial </a:t>
            </a:r>
            <a:endParaRPr kumimoji="1" lang="ja-JP" altLang="en-US" dirty="0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6732240" y="2204864"/>
            <a:ext cx="1805302" cy="369332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Final  2</a:t>
            </a:r>
            <a:r>
              <a:rPr lang="en-US" altLang="ja-JP" baseline="-25000" dirty="0" smtClean="0"/>
              <a:t>1</a:t>
            </a:r>
            <a:r>
              <a:rPr lang="en-US" altLang="ja-JP" baseline="30000" dirty="0" smtClean="0"/>
              <a:t>+</a:t>
            </a:r>
            <a:r>
              <a:rPr lang="en-US" altLang="ja-JP" dirty="0" smtClean="0"/>
              <a:t>, 2</a:t>
            </a:r>
            <a:r>
              <a:rPr lang="en-US" altLang="ja-JP" baseline="-25000" dirty="0" smtClean="0"/>
              <a:t>2</a:t>
            </a:r>
            <a:r>
              <a:rPr lang="en-US" altLang="ja-JP" baseline="30000" dirty="0" smtClean="0"/>
              <a:t>+</a:t>
            </a:r>
            <a:r>
              <a:rPr lang="en-US" altLang="ja-JP" dirty="0" smtClean="0"/>
              <a:t>, 3</a:t>
            </a:r>
            <a:r>
              <a:rPr lang="en-US" altLang="ja-JP" baseline="-25000" dirty="0" smtClean="0"/>
              <a:t>1</a:t>
            </a:r>
            <a:r>
              <a:rPr lang="en-US" altLang="ja-JP" baseline="30000" dirty="0" smtClean="0"/>
              <a:t>-</a:t>
            </a:r>
            <a:endParaRPr kumimoji="1" lang="ja-JP" altLang="en-US" baseline="30000" dirty="0"/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1374911" y="2223448"/>
            <a:ext cx="758541" cy="369332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0</a:t>
            </a:r>
            <a:r>
              <a:rPr kumimoji="1" lang="en-US" altLang="ja-JP" baseline="-25000" dirty="0" smtClean="0"/>
              <a:t>1</a:t>
            </a:r>
            <a:r>
              <a:rPr kumimoji="1" lang="en-US" altLang="ja-JP" baseline="30000" dirty="0" smtClean="0"/>
              <a:t>+  </a:t>
            </a:r>
            <a:r>
              <a:rPr kumimoji="1" lang="ja-JP" altLang="en-US" dirty="0" smtClean="0"/>
              <a:t>⇒</a:t>
            </a:r>
            <a:endParaRPr kumimoji="1" lang="ja-JP" altLang="en-US" dirty="0"/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1980817" y="2230246"/>
            <a:ext cx="1007007" cy="369332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Final  0</a:t>
            </a:r>
            <a:r>
              <a:rPr lang="en-US" altLang="ja-JP" baseline="-25000" dirty="0" smtClean="0"/>
              <a:t>2</a:t>
            </a:r>
            <a:r>
              <a:rPr lang="en-US" altLang="ja-JP" baseline="30000" dirty="0" smtClean="0"/>
              <a:t>+</a:t>
            </a:r>
            <a:endParaRPr kumimoji="1" lang="ja-JP" altLang="en-US" baseline="30000" dirty="0"/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6084168" y="2207358"/>
            <a:ext cx="758541" cy="369332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0</a:t>
            </a:r>
            <a:r>
              <a:rPr kumimoji="1" lang="en-US" altLang="ja-JP" baseline="-25000" dirty="0" smtClean="0"/>
              <a:t>1</a:t>
            </a:r>
            <a:r>
              <a:rPr kumimoji="1" lang="en-US" altLang="ja-JP" baseline="30000" dirty="0" smtClean="0"/>
              <a:t>+  </a:t>
            </a:r>
            <a:r>
              <a:rPr kumimoji="1" lang="ja-JP" altLang="en-US" dirty="0" smtClean="0"/>
              <a:t>⇒</a:t>
            </a:r>
            <a:endParaRPr kumimoji="1" lang="ja-JP" altLang="en-US" dirty="0"/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5464833" y="2214156"/>
            <a:ext cx="763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Initial </a:t>
            </a:r>
            <a:endParaRPr kumimoji="1"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918786" y="1745369"/>
            <a:ext cx="1925592" cy="369332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spinless</a:t>
            </a:r>
            <a:r>
              <a:rPr kumimoji="1" lang="en-US" altLang="ja-JP" dirty="0" smtClean="0"/>
              <a:t> transition 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05498" y="1745369"/>
            <a:ext cx="2698944" cy="369332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transition</a:t>
            </a:r>
            <a:r>
              <a:rPr kumimoji="1" lang="en-US" altLang="ja-JP" dirty="0" smtClean="0"/>
              <a:t> with a finite </a:t>
            </a:r>
            <a:r>
              <a:rPr lang="en-US" altLang="ja-JP" dirty="0" smtClean="0"/>
              <a:t>spin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38483" y="3284984"/>
            <a:ext cx="2565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solidFill>
                  <a:srgbClr val="0000FF"/>
                </a:solidFill>
              </a:rPr>
              <a:t>initial and final channels</a:t>
            </a:r>
            <a:endParaRPr kumimoji="1" lang="en-US" altLang="ja-JP" dirty="0" smtClean="0">
              <a:solidFill>
                <a:srgbClr val="0000FF"/>
              </a:solidFill>
            </a:endParaRPr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5355448" y="3265787"/>
            <a:ext cx="108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rgbClr val="0000FF"/>
                </a:solidFill>
              </a:rPr>
              <a:t>initial </a:t>
            </a:r>
            <a:r>
              <a:rPr lang="en-US" altLang="ja-JP" dirty="0" err="1" smtClean="0">
                <a:solidFill>
                  <a:srgbClr val="0000FF"/>
                </a:solidFill>
              </a:rPr>
              <a:t>ch.</a:t>
            </a:r>
            <a:r>
              <a:rPr lang="en-US" altLang="ja-JP" dirty="0" smtClean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6812732" y="3275692"/>
            <a:ext cx="976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rgbClr val="00B050"/>
                </a:solidFill>
              </a:rPr>
              <a:t>final </a:t>
            </a:r>
            <a:r>
              <a:rPr lang="en-US" altLang="ja-JP" dirty="0" err="1" smtClean="0">
                <a:solidFill>
                  <a:srgbClr val="00B050"/>
                </a:solidFill>
              </a:rPr>
              <a:t>ch.</a:t>
            </a:r>
            <a:r>
              <a:rPr lang="en-US" altLang="ja-JP" dirty="0" smtClean="0">
                <a:solidFill>
                  <a:srgbClr val="00B050"/>
                </a:solidFill>
              </a:rPr>
              <a:t> </a:t>
            </a:r>
          </a:p>
        </p:txBody>
      </p:sp>
      <p:cxnSp>
        <p:nvCxnSpPr>
          <p:cNvPr id="27" name="カギ線コネクタ 26"/>
          <p:cNvCxnSpPr/>
          <p:nvPr/>
        </p:nvCxnSpPr>
        <p:spPr>
          <a:xfrm rot="10800000">
            <a:off x="6804248" y="3119152"/>
            <a:ext cx="53443" cy="341207"/>
          </a:xfrm>
          <a:prstGeom prst="bentConnector2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カギ線コネクタ 32"/>
          <p:cNvCxnSpPr>
            <a:stCxn id="94" idx="3"/>
          </p:cNvCxnSpPr>
          <p:nvPr/>
        </p:nvCxnSpPr>
        <p:spPr>
          <a:xfrm flipV="1">
            <a:off x="6444208" y="3119152"/>
            <a:ext cx="148687" cy="33130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 flipH="1" flipV="1">
            <a:off x="1921166" y="3105095"/>
            <a:ext cx="1" cy="2518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302418" y="5805264"/>
            <a:ext cx="32614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i="1" dirty="0" smtClean="0"/>
              <a:t>L</a:t>
            </a:r>
            <a:r>
              <a:rPr kumimoji="1" lang="en-US" altLang="ja-JP" sz="2400" dirty="0" smtClean="0"/>
              <a:t> is common in both the </a:t>
            </a:r>
          </a:p>
          <a:p>
            <a:r>
              <a:rPr kumimoji="1" lang="en-US" altLang="ja-JP" sz="2400" dirty="0" smtClean="0"/>
              <a:t>initial and final channels</a:t>
            </a:r>
            <a:endParaRPr kumimoji="1" lang="ja-JP" altLang="en-US" sz="24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644008" y="5802074"/>
            <a:ext cx="44070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   is calculated from the </a:t>
            </a:r>
          </a:p>
          <a:p>
            <a:r>
              <a:rPr lang="en-US" altLang="ja-JP" sz="2400" dirty="0"/>
              <a:t>a</a:t>
            </a:r>
            <a:r>
              <a:rPr lang="en-US" altLang="ja-JP" sz="2400" dirty="0" smtClean="0"/>
              <a:t>verage </a:t>
            </a:r>
            <a:r>
              <a:rPr kumimoji="1" lang="en-US" altLang="ja-JP" sz="2400" dirty="0" smtClean="0"/>
              <a:t>of the initial orbital spin </a:t>
            </a:r>
            <a:r>
              <a:rPr kumimoji="1" lang="en-US" altLang="ja-JP" sz="2400" i="1" dirty="0" smtClean="0"/>
              <a:t>L</a:t>
            </a:r>
            <a:endParaRPr kumimoji="1" lang="ja-JP" altLang="en-US" sz="2400" i="1" dirty="0">
              <a:solidFill>
                <a:srgbClr val="0000FF"/>
              </a:solidFill>
            </a:endParaRPr>
          </a:p>
        </p:txBody>
      </p:sp>
      <p:sp>
        <p:nvSpPr>
          <p:cNvPr id="3" name="右矢印 2"/>
          <p:cNvSpPr/>
          <p:nvPr/>
        </p:nvSpPr>
        <p:spPr>
          <a:xfrm>
            <a:off x="3707904" y="2679562"/>
            <a:ext cx="864096" cy="8791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10553" y="630293"/>
            <a:ext cx="6084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We should extend </a:t>
            </a:r>
            <a:r>
              <a:rPr lang="en-US" altLang="ja-JP" dirty="0"/>
              <a:t>t</a:t>
            </a:r>
            <a:r>
              <a:rPr kumimoji="1" lang="en-US" altLang="ja-JP" dirty="0" smtClean="0"/>
              <a:t>he definition of       in the finite spin channel</a:t>
            </a:r>
            <a:endParaRPr kumimoji="1" lang="ja-JP" altLang="en-US" dirty="0"/>
          </a:p>
        </p:txBody>
      </p:sp>
      <p:sp>
        <p:nvSpPr>
          <p:cNvPr id="105" name="右矢印 104"/>
          <p:cNvSpPr/>
          <p:nvPr/>
        </p:nvSpPr>
        <p:spPr>
          <a:xfrm>
            <a:off x="3707904" y="4532708"/>
            <a:ext cx="864096" cy="8791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2" name="オブジェクト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6087068"/>
              </p:ext>
            </p:extLst>
          </p:nvPr>
        </p:nvGraphicFramePr>
        <p:xfrm>
          <a:off x="1187624" y="2636912"/>
          <a:ext cx="1066852" cy="603246"/>
        </p:xfrm>
        <a:graphic>
          <a:graphicData uri="http://schemas.openxmlformats.org/presentationml/2006/ole">
            <p:oleObj spid="_x0000_s6267" name="数式" r:id="rId5" imgW="380880" imgH="215640" progId="Equation.3">
              <p:embed/>
            </p:oleObj>
          </a:graphicData>
        </a:graphic>
      </p:graphicFrame>
      <p:graphicFrame>
        <p:nvGraphicFramePr>
          <p:cNvPr id="13" name="オブジェクト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26571008"/>
              </p:ext>
            </p:extLst>
          </p:nvPr>
        </p:nvGraphicFramePr>
        <p:xfrm>
          <a:off x="5852691" y="2681734"/>
          <a:ext cx="1671637" cy="603250"/>
        </p:xfrm>
        <a:graphic>
          <a:graphicData uri="http://schemas.openxmlformats.org/presentationml/2006/ole">
            <p:oleObj spid="_x0000_s6268" name="数式" r:id="rId6" imgW="596880" imgH="215640" progId="Equation.3">
              <p:embed/>
            </p:oleObj>
          </a:graphicData>
        </a:graphic>
      </p:graphicFrame>
      <p:graphicFrame>
        <p:nvGraphicFramePr>
          <p:cNvPr id="18" name="オブジェクト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35997151"/>
              </p:ext>
            </p:extLst>
          </p:nvPr>
        </p:nvGraphicFramePr>
        <p:xfrm>
          <a:off x="3532262" y="620688"/>
          <a:ext cx="247650" cy="311150"/>
        </p:xfrm>
        <a:graphic>
          <a:graphicData uri="http://schemas.openxmlformats.org/presentationml/2006/ole">
            <p:oleObj spid="_x0000_s6269" name="数式" r:id="rId7" imgW="152334" imgH="190417" progId="Equation.3">
              <p:embed/>
            </p:oleObj>
          </a:graphicData>
        </a:graphic>
      </p:graphicFrame>
      <p:graphicFrame>
        <p:nvGraphicFramePr>
          <p:cNvPr id="20" name="オブジェクト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7039025"/>
              </p:ext>
            </p:extLst>
          </p:nvPr>
        </p:nvGraphicFramePr>
        <p:xfrm>
          <a:off x="4808859" y="4322763"/>
          <a:ext cx="4011613" cy="1193800"/>
        </p:xfrm>
        <a:graphic>
          <a:graphicData uri="http://schemas.openxmlformats.org/presentationml/2006/ole">
            <p:oleObj spid="_x0000_s6270" name="数式" r:id="rId8" imgW="2133360" imgH="634680" progId="Equation.3">
              <p:embed/>
            </p:oleObj>
          </a:graphicData>
        </a:graphic>
      </p:graphicFrame>
      <p:graphicFrame>
        <p:nvGraphicFramePr>
          <p:cNvPr id="22" name="オブジェクト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52438249"/>
              </p:ext>
            </p:extLst>
          </p:nvPr>
        </p:nvGraphicFramePr>
        <p:xfrm>
          <a:off x="251520" y="4323432"/>
          <a:ext cx="3367087" cy="1193800"/>
        </p:xfrm>
        <a:graphic>
          <a:graphicData uri="http://schemas.openxmlformats.org/presentationml/2006/ole">
            <p:oleObj spid="_x0000_s6271" name="数式" r:id="rId9" imgW="1790700" imgH="635000" progId="Equation.3">
              <p:embed/>
            </p:oleObj>
          </a:graphicData>
        </a:graphic>
      </p:graphicFrame>
      <p:graphicFrame>
        <p:nvGraphicFramePr>
          <p:cNvPr id="23" name="オブジェクト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49211967"/>
              </p:ext>
            </p:extLst>
          </p:nvPr>
        </p:nvGraphicFramePr>
        <p:xfrm>
          <a:off x="4684390" y="5854154"/>
          <a:ext cx="247650" cy="311150"/>
        </p:xfrm>
        <a:graphic>
          <a:graphicData uri="http://schemas.openxmlformats.org/presentationml/2006/ole">
            <p:oleObj spid="_x0000_s6272" name="数式" r:id="rId10" imgW="152334" imgH="190417" progId="Equation.3">
              <p:embed/>
            </p:oleObj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xmlns="" val="2644793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75516426"/>
              </p:ext>
            </p:extLst>
          </p:nvPr>
        </p:nvGraphicFramePr>
        <p:xfrm>
          <a:off x="734194" y="2276872"/>
          <a:ext cx="7726238" cy="3168352"/>
        </p:xfrm>
        <a:graphic>
          <a:graphicData uri="http://schemas.openxmlformats.org/drawingml/2006/table">
            <a:tbl>
              <a:tblPr/>
              <a:tblGrid>
                <a:gridCol w="2575412"/>
                <a:gridCol w="1165067"/>
                <a:gridCol w="1165067"/>
                <a:gridCol w="1020492"/>
                <a:gridCol w="941728"/>
                <a:gridCol w="858472"/>
              </a:tblGrid>
              <a:tr h="54031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</a:t>
                      </a:r>
                      <a:r>
                        <a:rPr lang="en-US" altLang="ja-JP" sz="2400" b="1" i="0" u="none" strike="noStrike" baseline="-25000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</a:t>
                      </a:r>
                      <a:r>
                        <a:rPr lang="en-US" altLang="ja-JP" sz="2400" b="1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+</a:t>
                      </a:r>
                      <a:endParaRPr lang="en-US" altLang="ja-JP" sz="2400" b="1" dirty="0" smtClean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</a:t>
                      </a:r>
                      <a:r>
                        <a:rPr lang="en-US" sz="2800" b="0" i="0" u="none" strike="noStrike" baseline="-25000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</a:t>
                      </a:r>
                      <a:r>
                        <a:rPr lang="en-US" sz="28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+</a:t>
                      </a:r>
                      <a:endParaRPr lang="en-US" sz="28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 0</a:t>
                      </a:r>
                      <a:r>
                        <a:rPr lang="en-US" altLang="ja-JP" sz="2400" b="1" i="0" u="none" strike="noStrike" baseline="-25000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</a:t>
                      </a:r>
                      <a:r>
                        <a:rPr lang="en-US" altLang="ja-JP" sz="2400" b="1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+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</a:t>
                      </a:r>
                      <a:r>
                        <a:rPr lang="en-US" sz="2800" b="0" i="0" u="none" strike="noStrike" baseline="-25000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</a:t>
                      </a:r>
                      <a:r>
                        <a:rPr lang="en-US" sz="28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+</a:t>
                      </a:r>
                      <a:endParaRPr lang="en-US" sz="28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</a:t>
                      </a:r>
                      <a:r>
                        <a:rPr lang="en-US" sz="2800" b="0" i="0" u="none" strike="noStrike" baseline="-25000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</a:t>
                      </a:r>
                      <a:r>
                        <a:rPr lang="en-US" sz="28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</a:t>
                      </a:r>
                      <a:endParaRPr lang="en-US" sz="28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583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 effective orbital spin</a:t>
                      </a:r>
                      <a:endParaRPr lang="en-US" sz="2000" b="1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4.83</a:t>
                      </a:r>
                      <a:endParaRPr lang="en-US" altLang="ja-JP" sz="2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5.67</a:t>
                      </a:r>
                      <a:endParaRPr lang="en-US" altLang="ja-JP" sz="2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6.55</a:t>
                      </a:r>
                      <a:endParaRPr lang="en-US" altLang="ja-JP" sz="2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7.16</a:t>
                      </a:r>
                      <a:endParaRPr lang="en-US" altLang="ja-JP" sz="2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6.47</a:t>
                      </a:r>
                      <a:endParaRPr lang="en-US" altLang="ja-JP" sz="2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12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scattering radius</a:t>
                      </a:r>
                      <a:r>
                        <a:rPr lang="en-US" sz="2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 </a:t>
                      </a:r>
                    </a:p>
                    <a:p>
                      <a:pPr algn="ctr" fontAlgn="ctr"/>
                      <a:r>
                        <a:rPr lang="en-US" sz="2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Rsc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 [</a:t>
                      </a:r>
                      <a:r>
                        <a:rPr lang="en-US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fm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2.73</a:t>
                      </a:r>
                      <a:endParaRPr lang="en-US" altLang="ja-JP" sz="28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3.21</a:t>
                      </a:r>
                      <a:endParaRPr lang="en-US" altLang="ja-JP" sz="28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3.70</a:t>
                      </a:r>
                      <a:endParaRPr lang="en-US" altLang="ja-JP" sz="2800" b="0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4.04</a:t>
                      </a:r>
                      <a:endParaRPr lang="en-US" altLang="ja-JP" sz="2800" b="0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3.65</a:t>
                      </a:r>
                      <a:endParaRPr lang="en-US" altLang="ja-JP" sz="2800" b="0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92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matter radius   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[</a:t>
                      </a:r>
                      <a:r>
                        <a:rPr lang="en-US" sz="2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fm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]</a:t>
                      </a:r>
                      <a:r>
                        <a:rPr lang="en-US" altLang="ja-JP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※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2.40</a:t>
                      </a:r>
                      <a:endParaRPr lang="en-US" altLang="ja-JP" sz="28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2.38</a:t>
                      </a:r>
                      <a:endParaRPr lang="en-US" altLang="ja-JP" sz="2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3.47</a:t>
                      </a:r>
                      <a:endParaRPr lang="en-US" altLang="ja-JP" sz="28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4.00</a:t>
                      </a:r>
                      <a:endParaRPr lang="en-US" altLang="ja-JP" sz="28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2.76</a:t>
                      </a:r>
                      <a:endParaRPr lang="en-US" altLang="ja-JP" sz="28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125898" y="66730"/>
            <a:ext cx="5439877" cy="5232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Scattering radius with the finite spin </a:t>
            </a:r>
            <a:endParaRPr kumimoji="1" lang="en-US" altLang="ja-JP" sz="2800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13830" y="5733256"/>
            <a:ext cx="7402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err="1" smtClean="0"/>
              <a:t>Rsc</a:t>
            </a:r>
            <a:r>
              <a:rPr lang="en-US" altLang="ja-JP" sz="2800" dirty="0" smtClean="0"/>
              <a:t> is enhanced in the 0</a:t>
            </a:r>
            <a:r>
              <a:rPr lang="en-US" altLang="ja-JP" sz="2800" baseline="-25000" dirty="0" smtClean="0"/>
              <a:t>2</a:t>
            </a:r>
            <a:r>
              <a:rPr lang="en-US" altLang="ja-JP" sz="2800" baseline="30000" dirty="0" smtClean="0"/>
              <a:t>+</a:t>
            </a:r>
            <a:r>
              <a:rPr lang="en-US" altLang="ja-JP" sz="2800" dirty="0" smtClean="0"/>
              <a:t>, 2</a:t>
            </a:r>
            <a:r>
              <a:rPr lang="en-US" altLang="ja-JP" sz="2800" baseline="-25000" dirty="0" smtClean="0"/>
              <a:t>2</a:t>
            </a:r>
            <a:r>
              <a:rPr lang="en-US" altLang="ja-JP" sz="2800" baseline="30000" dirty="0" smtClean="0"/>
              <a:t>+</a:t>
            </a:r>
            <a:r>
              <a:rPr lang="en-US" altLang="ja-JP" sz="2800" dirty="0" smtClean="0"/>
              <a:t> and 3</a:t>
            </a:r>
            <a:r>
              <a:rPr lang="en-US" altLang="ja-JP" sz="2800" baseline="-25000" dirty="0" smtClean="0"/>
              <a:t>1</a:t>
            </a:r>
            <a:r>
              <a:rPr lang="en-US" altLang="ja-JP" sz="2800" baseline="30000" dirty="0" smtClean="0"/>
              <a:t>-</a:t>
            </a:r>
            <a:r>
              <a:rPr lang="en-US" altLang="ja-JP" sz="2800" dirty="0" smtClean="0"/>
              <a:t> channels.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789260" y="1907540"/>
            <a:ext cx="2893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i</a:t>
            </a:r>
            <a:r>
              <a:rPr lang="en-US" altLang="ja-JP" dirty="0" smtClean="0"/>
              <a:t>ncident energy E</a:t>
            </a:r>
            <a:r>
              <a:rPr lang="en-US" altLang="ja-JP" baseline="-25000" dirty="0" smtClean="0"/>
              <a:t>lab</a:t>
            </a:r>
            <a:r>
              <a:rPr lang="en-US" altLang="ja-JP" dirty="0" smtClean="0"/>
              <a:t> </a:t>
            </a:r>
            <a:r>
              <a:rPr lang="en-US" altLang="ja-JP" dirty="0"/>
              <a:t>= </a:t>
            </a:r>
            <a:r>
              <a:rPr lang="en-US" altLang="ja-JP" dirty="0" smtClean="0"/>
              <a:t>65MeV</a:t>
            </a:r>
            <a:endParaRPr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5789260" y="5445224"/>
            <a:ext cx="3244863" cy="369332"/>
          </a:xfrm>
          <a:prstGeom prst="rect">
            <a:avLst/>
          </a:prstGeom>
          <a:ln w="28575">
            <a:noFill/>
          </a:ln>
        </p:spPr>
        <p:txBody>
          <a:bodyPr wrap="none">
            <a:spAutoFit/>
          </a:bodyPr>
          <a:lstStyle/>
          <a:p>
            <a:r>
              <a:rPr lang="en-US" altLang="ja-JP" dirty="0"/>
              <a:t>※</a:t>
            </a:r>
            <a:r>
              <a:rPr lang="en-US" altLang="ja-JP" dirty="0" smtClean="0"/>
              <a:t>M</a:t>
            </a:r>
            <a:r>
              <a:rPr lang="en-US" altLang="ja-JP" dirty="0"/>
              <a:t>. </a:t>
            </a:r>
            <a:r>
              <a:rPr lang="en-US" altLang="ja-JP" dirty="0" err="1"/>
              <a:t>Kamimura</a:t>
            </a:r>
            <a:r>
              <a:rPr lang="en-US" altLang="ja-JP" dirty="0"/>
              <a:t>, </a:t>
            </a:r>
            <a:r>
              <a:rPr lang="en-US" altLang="ja-JP" dirty="0" smtClean="0"/>
              <a:t>NPA351 </a:t>
            </a:r>
            <a:r>
              <a:rPr lang="en-US" altLang="ja-JP" dirty="0"/>
              <a:t>(1981).</a:t>
            </a:r>
            <a:endParaRPr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95536" y="6341258"/>
            <a:ext cx="5246510" cy="400110"/>
          </a:xfrm>
          <a:prstGeom prst="rect">
            <a:avLst/>
          </a:prstGeom>
          <a:noFill/>
          <a:ln w="19050"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 smtClean="0"/>
              <a:t>The scattering radius of 2</a:t>
            </a:r>
            <a:r>
              <a:rPr kumimoji="1" lang="en-US" altLang="ja-JP" sz="2000" baseline="-25000" dirty="0" smtClean="0"/>
              <a:t>2</a:t>
            </a:r>
            <a:r>
              <a:rPr kumimoji="1" lang="en-US" altLang="ja-JP" sz="2000" baseline="30000" dirty="0" smtClean="0"/>
              <a:t>+</a:t>
            </a:r>
            <a:r>
              <a:rPr kumimoji="1" lang="en-US" altLang="ja-JP" sz="2000" dirty="0" smtClean="0"/>
              <a:t> is strongly enhanced </a:t>
            </a:r>
            <a:endParaRPr kumimoji="1" lang="ja-JP" altLang="en-US" sz="2000" dirty="0"/>
          </a:p>
        </p:txBody>
      </p:sp>
      <p:cxnSp>
        <p:nvCxnSpPr>
          <p:cNvPr id="10" name="直線コネクタ 9"/>
          <p:cNvCxnSpPr/>
          <p:nvPr/>
        </p:nvCxnSpPr>
        <p:spPr>
          <a:xfrm>
            <a:off x="5781674" y="997694"/>
            <a:ext cx="8636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5781674" y="1413619"/>
            <a:ext cx="8636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5781674" y="1701527"/>
            <a:ext cx="8636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7527924" y="1126282"/>
            <a:ext cx="8636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7508874" y="961182"/>
            <a:ext cx="86518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5565774" y="1269157"/>
            <a:ext cx="3181350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15"/>
          <p:cNvSpPr txBox="1">
            <a:spLocks noChangeArrowheads="1"/>
          </p:cNvSpPr>
          <p:nvPr/>
        </p:nvSpPr>
        <p:spPr bwMode="auto">
          <a:xfrm>
            <a:off x="8747124" y="1116757"/>
            <a:ext cx="4333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dirty="0"/>
              <a:t>3α</a:t>
            </a:r>
            <a:endParaRPr lang="ja-JP" altLang="en-US" dirty="0"/>
          </a:p>
        </p:txBody>
      </p:sp>
      <p:grpSp>
        <p:nvGrpSpPr>
          <p:cNvPr id="18" name="グループ化 116"/>
          <p:cNvGrpSpPr>
            <a:grpSpLocks/>
          </p:cNvGrpSpPr>
          <p:nvPr/>
        </p:nvGrpSpPr>
        <p:grpSpPr bwMode="auto">
          <a:xfrm>
            <a:off x="5957489" y="288082"/>
            <a:ext cx="511969" cy="502444"/>
            <a:chOff x="4427984" y="2291786"/>
            <a:chExt cx="3096344" cy="3081430"/>
          </a:xfrm>
        </p:grpSpPr>
        <p:sp>
          <p:nvSpPr>
            <p:cNvPr id="19" name="円/楕円 18"/>
            <p:cNvSpPr/>
            <p:nvPr/>
          </p:nvSpPr>
          <p:spPr>
            <a:xfrm>
              <a:off x="4427984" y="2291786"/>
              <a:ext cx="3096344" cy="3081430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rgbClr val="0070C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0" name="円/楕円 19"/>
            <p:cNvSpPr/>
            <p:nvPr/>
          </p:nvSpPr>
          <p:spPr>
            <a:xfrm>
              <a:off x="6047803" y="2677781"/>
              <a:ext cx="286583" cy="28786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1" name="円/楕円 20"/>
            <p:cNvSpPr/>
            <p:nvPr/>
          </p:nvSpPr>
          <p:spPr>
            <a:xfrm>
              <a:off x="6191093" y="3888112"/>
              <a:ext cx="286583" cy="28786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2" name="円/楕円 21"/>
            <p:cNvSpPr/>
            <p:nvPr/>
          </p:nvSpPr>
          <p:spPr>
            <a:xfrm>
              <a:off x="6826560" y="4261022"/>
              <a:ext cx="292815" cy="28786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3" name="円/楕円 22"/>
            <p:cNvSpPr/>
            <p:nvPr/>
          </p:nvSpPr>
          <p:spPr>
            <a:xfrm>
              <a:off x="6222245" y="4470376"/>
              <a:ext cx="286583" cy="28786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4" name="円/楕円 23"/>
            <p:cNvSpPr/>
            <p:nvPr/>
          </p:nvSpPr>
          <p:spPr>
            <a:xfrm>
              <a:off x="5368723" y="4679730"/>
              <a:ext cx="292815" cy="28786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5" name="円/楕円 24"/>
            <p:cNvSpPr/>
            <p:nvPr/>
          </p:nvSpPr>
          <p:spPr>
            <a:xfrm>
              <a:off x="5549397" y="3953535"/>
              <a:ext cx="286583" cy="28786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6" name="円/楕円 25"/>
            <p:cNvSpPr/>
            <p:nvPr/>
          </p:nvSpPr>
          <p:spPr>
            <a:xfrm>
              <a:off x="4932618" y="4221768"/>
              <a:ext cx="292815" cy="28786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7" name="円/楕円 26"/>
            <p:cNvSpPr/>
            <p:nvPr/>
          </p:nvSpPr>
          <p:spPr>
            <a:xfrm>
              <a:off x="4776868" y="3233880"/>
              <a:ext cx="286583" cy="28786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8" name="円/楕円 27"/>
            <p:cNvSpPr/>
            <p:nvPr/>
          </p:nvSpPr>
          <p:spPr>
            <a:xfrm>
              <a:off x="5462176" y="2756289"/>
              <a:ext cx="286583" cy="28786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9" name="円/楕円 28"/>
            <p:cNvSpPr/>
            <p:nvPr/>
          </p:nvSpPr>
          <p:spPr>
            <a:xfrm>
              <a:off x="5219201" y="3508657"/>
              <a:ext cx="292815" cy="28786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30" name="円/楕円 29"/>
            <p:cNvSpPr/>
            <p:nvPr/>
          </p:nvSpPr>
          <p:spPr>
            <a:xfrm>
              <a:off x="6708190" y="2946018"/>
              <a:ext cx="286583" cy="28786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31" name="円/楕円 30"/>
            <p:cNvSpPr/>
            <p:nvPr/>
          </p:nvSpPr>
          <p:spPr>
            <a:xfrm>
              <a:off x="6122564" y="3449774"/>
              <a:ext cx="286583" cy="28786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grpSp>
        <p:nvGrpSpPr>
          <p:cNvPr id="32" name="グループ化 130"/>
          <p:cNvGrpSpPr>
            <a:grpSpLocks/>
          </p:cNvGrpSpPr>
          <p:nvPr/>
        </p:nvGrpSpPr>
        <p:grpSpPr bwMode="auto">
          <a:xfrm>
            <a:off x="7581899" y="116632"/>
            <a:ext cx="739775" cy="719137"/>
            <a:chOff x="4139951" y="2060847"/>
            <a:chExt cx="3024336" cy="2880320"/>
          </a:xfrm>
        </p:grpSpPr>
        <p:sp>
          <p:nvSpPr>
            <p:cNvPr id="33" name="円/楕円 32"/>
            <p:cNvSpPr/>
            <p:nvPr/>
          </p:nvSpPr>
          <p:spPr>
            <a:xfrm>
              <a:off x="4139951" y="2060847"/>
              <a:ext cx="3024336" cy="2880320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34" name="円/楕円 33"/>
            <p:cNvSpPr/>
            <p:nvPr/>
          </p:nvSpPr>
          <p:spPr>
            <a:xfrm>
              <a:off x="5119942" y="2105353"/>
              <a:ext cx="1285018" cy="1290742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35" name="円/楕円 34"/>
            <p:cNvSpPr/>
            <p:nvPr/>
          </p:nvSpPr>
          <p:spPr>
            <a:xfrm>
              <a:off x="4250283" y="3109969"/>
              <a:ext cx="1297998" cy="1271665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36" name="円/楕円 35"/>
            <p:cNvSpPr/>
            <p:nvPr/>
          </p:nvSpPr>
          <p:spPr>
            <a:xfrm>
              <a:off x="5528809" y="3364302"/>
              <a:ext cx="1323958" cy="1303459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37" name="円/楕円 36"/>
            <p:cNvSpPr/>
            <p:nvPr/>
          </p:nvSpPr>
          <p:spPr>
            <a:xfrm>
              <a:off x="4451471" y="3745802"/>
              <a:ext cx="285560" cy="286127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38" name="円/楕円 37"/>
            <p:cNvSpPr/>
            <p:nvPr/>
          </p:nvSpPr>
          <p:spPr>
            <a:xfrm>
              <a:off x="6404960" y="3847535"/>
              <a:ext cx="285560" cy="286127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39" name="円/楕円 38"/>
            <p:cNvSpPr/>
            <p:nvPr/>
          </p:nvSpPr>
          <p:spPr>
            <a:xfrm>
              <a:off x="5068022" y="3440602"/>
              <a:ext cx="285560" cy="286127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40" name="円/楕円 39"/>
            <p:cNvSpPr/>
            <p:nvPr/>
          </p:nvSpPr>
          <p:spPr>
            <a:xfrm>
              <a:off x="5963641" y="2747546"/>
              <a:ext cx="285560" cy="286123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41" name="円/楕円 40"/>
            <p:cNvSpPr/>
            <p:nvPr/>
          </p:nvSpPr>
          <p:spPr>
            <a:xfrm>
              <a:off x="5321129" y="2607663"/>
              <a:ext cx="285560" cy="286123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42" name="円/楕円 41"/>
            <p:cNvSpPr/>
            <p:nvPr/>
          </p:nvSpPr>
          <p:spPr>
            <a:xfrm>
              <a:off x="5697549" y="4031928"/>
              <a:ext cx="285560" cy="292483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43" name="円/楕円 42"/>
            <p:cNvSpPr/>
            <p:nvPr/>
          </p:nvSpPr>
          <p:spPr>
            <a:xfrm>
              <a:off x="5671589" y="2219803"/>
              <a:ext cx="292052" cy="286127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44" name="円/楕円 43"/>
            <p:cNvSpPr/>
            <p:nvPr/>
          </p:nvSpPr>
          <p:spPr>
            <a:xfrm>
              <a:off x="5963641" y="3542335"/>
              <a:ext cx="285560" cy="286127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45" name="円/楕円 44"/>
            <p:cNvSpPr/>
            <p:nvPr/>
          </p:nvSpPr>
          <p:spPr>
            <a:xfrm>
              <a:off x="4607230" y="3256212"/>
              <a:ext cx="285560" cy="28612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46" name="円/楕円 45"/>
            <p:cNvSpPr/>
            <p:nvPr/>
          </p:nvSpPr>
          <p:spPr>
            <a:xfrm>
              <a:off x="4951202" y="3987418"/>
              <a:ext cx="292048" cy="286127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47" name="円/楕円 46"/>
            <p:cNvSpPr/>
            <p:nvPr/>
          </p:nvSpPr>
          <p:spPr>
            <a:xfrm>
              <a:off x="5509341" y="2963729"/>
              <a:ext cx="285560" cy="29248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48" name="円/楕円 47"/>
            <p:cNvSpPr/>
            <p:nvPr/>
          </p:nvSpPr>
          <p:spPr>
            <a:xfrm>
              <a:off x="6190788" y="4273545"/>
              <a:ext cx="285560" cy="28612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sp>
        <p:nvSpPr>
          <p:cNvPr id="49" name="テキスト ボックス 147"/>
          <p:cNvSpPr txBox="1">
            <a:spLocks noChangeArrowheads="1"/>
          </p:cNvSpPr>
          <p:nvPr/>
        </p:nvSpPr>
        <p:spPr bwMode="auto">
          <a:xfrm>
            <a:off x="8127999" y="1413520"/>
            <a:ext cx="517525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dirty="0"/>
              <a:t> </a:t>
            </a:r>
            <a:r>
              <a:rPr lang="en-US" altLang="ja-JP" baseline="30000" dirty="0"/>
              <a:t>12</a:t>
            </a:r>
            <a:r>
              <a:rPr lang="en-US" altLang="ja-JP" dirty="0"/>
              <a:t>C</a:t>
            </a:r>
            <a:endParaRPr lang="ja-JP" altLang="en-US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6588099" y="767507"/>
            <a:ext cx="426720" cy="369332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3</a:t>
            </a:r>
            <a:r>
              <a:rPr kumimoji="1" lang="en-US" altLang="ja-JP" baseline="-25000" dirty="0" smtClean="0"/>
              <a:t>1</a:t>
            </a:r>
            <a:r>
              <a:rPr kumimoji="1" lang="en-US" altLang="ja-JP" baseline="30000" dirty="0" smtClean="0"/>
              <a:t>-</a:t>
            </a:r>
            <a:endParaRPr kumimoji="1" lang="ja-JP" altLang="en-US" baseline="30000" dirty="0"/>
          </a:p>
        </p:txBody>
      </p:sp>
      <p:sp>
        <p:nvSpPr>
          <p:cNvPr id="7" name="正方形/長方形 6"/>
          <p:cNvSpPr/>
          <p:nvPr/>
        </p:nvSpPr>
        <p:spPr>
          <a:xfrm>
            <a:off x="6645275" y="3573016"/>
            <a:ext cx="936624" cy="1862913"/>
          </a:xfrm>
          <a:prstGeom prst="rect">
            <a:avLst/>
          </a:prstGeom>
          <a:noFill/>
          <a:ln w="3810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5868144" y="6340826"/>
            <a:ext cx="3171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※Y. Funaki et al., EPJA24 (2005)</a:t>
            </a:r>
            <a:endParaRPr kumimoji="1" lang="ja-JP" altLang="en-US" dirty="0"/>
          </a:p>
        </p:txBody>
      </p:sp>
      <p:graphicFrame>
        <p:nvGraphicFramePr>
          <p:cNvPr id="56" name="オブジェクト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16069005"/>
              </p:ext>
            </p:extLst>
          </p:nvPr>
        </p:nvGraphicFramePr>
        <p:xfrm>
          <a:off x="3059832" y="3045842"/>
          <a:ext cx="247650" cy="311150"/>
        </p:xfrm>
        <a:graphic>
          <a:graphicData uri="http://schemas.openxmlformats.org/presentationml/2006/ole">
            <p:oleObj spid="_x0000_s9296" name="数式" r:id="rId5" imgW="152334" imgH="190417" progId="Equation.3">
              <p:embed/>
            </p:oleObj>
          </a:graphicData>
        </a:graphic>
      </p:graphicFrame>
      <p:graphicFrame>
        <p:nvGraphicFramePr>
          <p:cNvPr id="57" name="オブジェクト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9209467"/>
              </p:ext>
            </p:extLst>
          </p:nvPr>
        </p:nvGraphicFramePr>
        <p:xfrm>
          <a:off x="1331640" y="5013176"/>
          <a:ext cx="279970" cy="335537"/>
        </p:xfrm>
        <a:graphic>
          <a:graphicData uri="http://schemas.openxmlformats.org/presentationml/2006/ole">
            <p:oleObj spid="_x0000_s9297" name="数式" r:id="rId6" imgW="126835" imgH="152202" progId="Equation.3">
              <p:embed/>
            </p:oleObj>
          </a:graphicData>
        </a:graphic>
      </p:graphicFrame>
      <p:graphicFrame>
        <p:nvGraphicFramePr>
          <p:cNvPr id="60" name="オブジェクト 5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87534933"/>
              </p:ext>
            </p:extLst>
          </p:nvPr>
        </p:nvGraphicFramePr>
        <p:xfrm>
          <a:off x="257633" y="898729"/>
          <a:ext cx="3525950" cy="1049274"/>
        </p:xfrm>
        <a:graphic>
          <a:graphicData uri="http://schemas.openxmlformats.org/presentationml/2006/ole">
            <p:oleObj spid="_x0000_s9298" name="数式" r:id="rId7" imgW="2133600" imgH="635000" progId="Equation.3">
              <p:embed/>
            </p:oleObj>
          </a:graphicData>
        </a:graphic>
      </p:graphicFrame>
      <p:graphicFrame>
        <p:nvGraphicFramePr>
          <p:cNvPr id="61" name="オブジェクト 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31000749"/>
              </p:ext>
            </p:extLst>
          </p:nvPr>
        </p:nvGraphicFramePr>
        <p:xfrm>
          <a:off x="4140200" y="1039391"/>
          <a:ext cx="1008063" cy="733425"/>
        </p:xfrm>
        <a:graphic>
          <a:graphicData uri="http://schemas.openxmlformats.org/presentationml/2006/ole">
            <p:oleObj spid="_x0000_s9299" name="数式" r:id="rId8" imgW="558558" imgH="406224" progId="Equation.3">
              <p:embed/>
            </p:oleObj>
          </a:graphicData>
        </a:graphic>
      </p:graphicFrame>
      <p:sp>
        <p:nvSpPr>
          <p:cNvPr id="62" name="テキスト ボックス 61"/>
          <p:cNvSpPr txBox="1"/>
          <p:nvPr/>
        </p:nvSpPr>
        <p:spPr>
          <a:xfrm>
            <a:off x="6588224" y="1196752"/>
            <a:ext cx="457176" cy="369332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2</a:t>
            </a:r>
            <a:r>
              <a:rPr kumimoji="1" lang="en-US" altLang="ja-JP" baseline="-25000" dirty="0" smtClean="0"/>
              <a:t>1</a:t>
            </a:r>
            <a:r>
              <a:rPr lang="en-US" altLang="ja-JP" baseline="30000" dirty="0"/>
              <a:t>+</a:t>
            </a:r>
            <a:endParaRPr kumimoji="1" lang="ja-JP" altLang="en-US" baseline="30000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8388424" y="620688"/>
            <a:ext cx="457176" cy="369332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2</a:t>
            </a:r>
            <a:r>
              <a:rPr kumimoji="1" lang="en-US" altLang="ja-JP" baseline="-25000" dirty="0" smtClean="0"/>
              <a:t>2</a:t>
            </a:r>
            <a:r>
              <a:rPr lang="en-US" altLang="ja-JP" baseline="30000" dirty="0" smtClean="0"/>
              <a:t>+</a:t>
            </a:r>
            <a:endParaRPr kumimoji="1" lang="ja-JP" altLang="en-US" baseline="30000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8363296" y="908720"/>
            <a:ext cx="457176" cy="369332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0</a:t>
            </a:r>
            <a:r>
              <a:rPr kumimoji="1" lang="en-US" altLang="ja-JP" baseline="-25000" dirty="0" smtClean="0"/>
              <a:t>2</a:t>
            </a:r>
            <a:r>
              <a:rPr lang="en-US" altLang="ja-JP" baseline="30000" dirty="0" smtClean="0"/>
              <a:t>+</a:t>
            </a:r>
            <a:endParaRPr kumimoji="1" lang="ja-JP" altLang="en-US" baseline="30000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6588224" y="1547500"/>
            <a:ext cx="457176" cy="369332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0</a:t>
            </a:r>
            <a:r>
              <a:rPr kumimoji="1" lang="en-US" altLang="ja-JP" baseline="-25000" dirty="0" smtClean="0"/>
              <a:t>1</a:t>
            </a:r>
            <a:r>
              <a:rPr lang="en-US" altLang="ja-JP" baseline="30000" dirty="0" smtClean="0"/>
              <a:t>+</a:t>
            </a:r>
            <a:endParaRPr kumimoji="1" lang="ja-JP" altLang="en-US" baseline="30000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xmlns="" val="2002600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 animBg="1"/>
      <p:bldP spid="7" grpId="0" animBg="1"/>
      <p:bldP spid="5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971710"/>
            <a:ext cx="7015004" cy="4761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テキスト ボックス 26"/>
          <p:cNvSpPr txBox="1"/>
          <p:nvPr/>
        </p:nvSpPr>
        <p:spPr>
          <a:xfrm>
            <a:off x="107504" y="50140"/>
            <a:ext cx="5616624" cy="5232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dirty="0" smtClean="0"/>
              <a:t> </a:t>
            </a:r>
            <a:r>
              <a:rPr lang="en-US" altLang="ja-JP" sz="2800" dirty="0"/>
              <a:t>I</a:t>
            </a:r>
            <a:r>
              <a:rPr lang="en-US" altLang="ja-JP" sz="2800" dirty="0" smtClean="0"/>
              <a:t>ncident energy dependence of </a:t>
            </a:r>
            <a:r>
              <a:rPr lang="en-US" altLang="ja-JP" sz="2800" dirty="0" err="1" smtClean="0"/>
              <a:t>Rsc</a:t>
            </a:r>
            <a:endParaRPr lang="en-US" altLang="ja-JP" sz="2800" dirty="0" smtClean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79512" y="5995829"/>
            <a:ext cx="8872622" cy="46166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The scattering radius </a:t>
            </a:r>
            <a:r>
              <a:rPr lang="en-US" altLang="ja-JP" sz="2400" dirty="0" smtClean="0"/>
              <a:t>doesn’t depend so much on the incident energy.</a:t>
            </a:r>
            <a:endParaRPr kumimoji="1" lang="ja-JP" altLang="en-US" sz="24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462234" y="1700808"/>
            <a:ext cx="4860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>
                <a:solidFill>
                  <a:srgbClr val="00B050"/>
                </a:solidFill>
              </a:rPr>
              <a:t>2</a:t>
            </a:r>
            <a:r>
              <a:rPr lang="en-US" altLang="ja-JP" sz="2000" baseline="-25000" dirty="0" smtClean="0">
                <a:solidFill>
                  <a:srgbClr val="00B050"/>
                </a:solidFill>
              </a:rPr>
              <a:t>2</a:t>
            </a:r>
            <a:r>
              <a:rPr lang="en-US" altLang="ja-JP" sz="2000" baseline="30000" dirty="0" smtClean="0">
                <a:solidFill>
                  <a:srgbClr val="00B050"/>
                </a:solidFill>
              </a:rPr>
              <a:t>+</a:t>
            </a:r>
            <a:endParaRPr kumimoji="1" lang="ja-JP" altLang="en-US" sz="2000" baseline="30000" dirty="0">
              <a:solidFill>
                <a:srgbClr val="00B050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359387" y="2524834"/>
            <a:ext cx="4860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>
                <a:solidFill>
                  <a:srgbClr val="0000FF"/>
                </a:solidFill>
              </a:rPr>
              <a:t>0</a:t>
            </a:r>
            <a:r>
              <a:rPr lang="en-US" altLang="ja-JP" sz="2000" baseline="-25000" dirty="0" smtClean="0">
                <a:solidFill>
                  <a:srgbClr val="0000FF"/>
                </a:solidFill>
              </a:rPr>
              <a:t>2</a:t>
            </a:r>
            <a:r>
              <a:rPr lang="en-US" altLang="ja-JP" sz="2000" baseline="30000" dirty="0" smtClean="0">
                <a:solidFill>
                  <a:srgbClr val="0000FF"/>
                </a:solidFill>
              </a:rPr>
              <a:t>+</a:t>
            </a:r>
            <a:endParaRPr kumimoji="1" lang="ja-JP" altLang="en-US" sz="2000" baseline="30000" dirty="0">
              <a:solidFill>
                <a:srgbClr val="0000FF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6372200" y="3028890"/>
            <a:ext cx="4539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3</a:t>
            </a:r>
            <a:r>
              <a:rPr lang="en-US" altLang="ja-JP" sz="2000" baseline="-25000" dirty="0" smtClean="0"/>
              <a:t>1</a:t>
            </a:r>
            <a:r>
              <a:rPr lang="en-US" altLang="ja-JP" sz="2000" baseline="30000" dirty="0" smtClean="0"/>
              <a:t>-</a:t>
            </a:r>
            <a:endParaRPr kumimoji="1" lang="ja-JP" altLang="en-US" sz="2000" baseline="300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6372200" y="3460938"/>
            <a:ext cx="4860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2</a:t>
            </a:r>
            <a:r>
              <a:rPr lang="en-US" altLang="ja-JP" sz="2000" baseline="-25000" dirty="0" smtClean="0"/>
              <a:t>1</a:t>
            </a:r>
            <a:r>
              <a:rPr lang="en-US" altLang="ja-JP" sz="2000" baseline="30000" dirty="0" smtClean="0"/>
              <a:t>+</a:t>
            </a:r>
            <a:endParaRPr kumimoji="1" lang="ja-JP" altLang="en-US" sz="2000" baseline="300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6372200" y="4109010"/>
            <a:ext cx="4860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>
                <a:solidFill>
                  <a:srgbClr val="FF0000"/>
                </a:solidFill>
              </a:rPr>
              <a:t>0</a:t>
            </a:r>
            <a:r>
              <a:rPr lang="en-US" altLang="ja-JP" sz="2000" baseline="-25000" dirty="0" smtClean="0">
                <a:solidFill>
                  <a:srgbClr val="FF0000"/>
                </a:solidFill>
              </a:rPr>
              <a:t>1</a:t>
            </a:r>
            <a:r>
              <a:rPr lang="en-US" altLang="ja-JP" sz="2000" baseline="30000" dirty="0" smtClean="0">
                <a:solidFill>
                  <a:srgbClr val="FF0000"/>
                </a:solidFill>
              </a:rPr>
              <a:t>+</a:t>
            </a:r>
            <a:endParaRPr kumimoji="1" lang="ja-JP" altLang="en-US" sz="2000" baseline="30000" dirty="0">
              <a:solidFill>
                <a:srgbClr val="FF0000"/>
              </a:solidFill>
            </a:endParaRPr>
          </a:p>
        </p:txBody>
      </p:sp>
      <p:cxnSp>
        <p:nvCxnSpPr>
          <p:cNvPr id="23" name="直線矢印コネクタ 22"/>
          <p:cNvCxnSpPr/>
          <p:nvPr/>
        </p:nvCxnSpPr>
        <p:spPr>
          <a:xfrm rot="10800000">
            <a:off x="7524329" y="3844557"/>
            <a:ext cx="428625" cy="1587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31"/>
          <p:cNvSpPr txBox="1">
            <a:spLocks noChangeArrowheads="1"/>
          </p:cNvSpPr>
          <p:nvPr/>
        </p:nvSpPr>
        <p:spPr bwMode="auto">
          <a:xfrm>
            <a:off x="7918772" y="4571281"/>
            <a:ext cx="901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dirty="0">
                <a:solidFill>
                  <a:srgbClr val="FF0000"/>
                </a:solidFill>
              </a:rPr>
              <a:t>2.75 </a:t>
            </a:r>
            <a:r>
              <a:rPr lang="en-US" altLang="ja-JP" dirty="0" err="1">
                <a:solidFill>
                  <a:srgbClr val="FF0000"/>
                </a:solidFill>
              </a:rPr>
              <a:t>fm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25" name="テキスト ボックス 32"/>
          <p:cNvSpPr txBox="1">
            <a:spLocks noChangeArrowheads="1"/>
          </p:cNvSpPr>
          <p:nvPr/>
        </p:nvSpPr>
        <p:spPr bwMode="auto">
          <a:xfrm>
            <a:off x="7956376" y="3563169"/>
            <a:ext cx="901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dirty="0">
                <a:solidFill>
                  <a:srgbClr val="0000FF"/>
                </a:solidFill>
              </a:rPr>
              <a:t>3.20 </a:t>
            </a:r>
            <a:r>
              <a:rPr lang="en-US" altLang="ja-JP" dirty="0" err="1">
                <a:solidFill>
                  <a:srgbClr val="0000FF"/>
                </a:solidFill>
              </a:rPr>
              <a:t>fm</a:t>
            </a:r>
            <a:endParaRPr lang="ja-JP" altLang="en-US" dirty="0">
              <a:solidFill>
                <a:srgbClr val="0000FF"/>
              </a:solidFill>
            </a:endParaRPr>
          </a:p>
        </p:txBody>
      </p:sp>
      <p:sp>
        <p:nvSpPr>
          <p:cNvPr id="26" name="テキスト ボックス 33"/>
          <p:cNvSpPr txBox="1">
            <a:spLocks noChangeArrowheads="1"/>
          </p:cNvSpPr>
          <p:nvPr/>
        </p:nvSpPr>
        <p:spPr bwMode="auto">
          <a:xfrm>
            <a:off x="7740352" y="2218631"/>
            <a:ext cx="1392753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dirty="0"/>
              <a:t>K. Iida et al.</a:t>
            </a:r>
          </a:p>
          <a:p>
            <a:pPr eaLnBrk="1" hangingPunct="1"/>
            <a:r>
              <a:rPr lang="en-US" altLang="ja-JP" dirty="0"/>
              <a:t>MPLA27</a:t>
            </a:r>
          </a:p>
          <a:p>
            <a:pPr eaLnBrk="1" hangingPunct="1"/>
            <a:r>
              <a:rPr lang="en-US" altLang="ja-JP" sz="1600" dirty="0" err="1"/>
              <a:t>E</a:t>
            </a:r>
            <a:r>
              <a:rPr lang="en-US" altLang="ja-JP" sz="1600" baseline="-25000" dirty="0" err="1"/>
              <a:t>p</a:t>
            </a:r>
            <a:r>
              <a:rPr lang="en-US" altLang="ja-JP" sz="1600" dirty="0"/>
              <a:t> = </a:t>
            </a:r>
            <a:r>
              <a:rPr lang="en-US" altLang="ja-JP" sz="1600" dirty="0" smtClean="0"/>
              <a:t>1040MeV</a:t>
            </a:r>
            <a:endParaRPr lang="ja-JP" altLang="en-US" sz="1600" dirty="0"/>
          </a:p>
        </p:txBody>
      </p:sp>
      <p:cxnSp>
        <p:nvCxnSpPr>
          <p:cNvPr id="29" name="直線矢印コネクタ 28"/>
          <p:cNvCxnSpPr/>
          <p:nvPr/>
        </p:nvCxnSpPr>
        <p:spPr>
          <a:xfrm rot="10800000">
            <a:off x="7524329" y="4795564"/>
            <a:ext cx="428625" cy="158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正方形/長方形 35"/>
          <p:cNvSpPr/>
          <p:nvPr/>
        </p:nvSpPr>
        <p:spPr>
          <a:xfrm>
            <a:off x="7783033" y="2290639"/>
            <a:ext cx="1279681" cy="834479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7956376" y="4829090"/>
            <a:ext cx="7425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>
                <a:solidFill>
                  <a:srgbClr val="FF0000"/>
                </a:solidFill>
              </a:rPr>
              <a:t>（</a:t>
            </a:r>
            <a:r>
              <a:rPr lang="en-US" altLang="ja-JP" sz="2000" dirty="0" smtClean="0">
                <a:solidFill>
                  <a:srgbClr val="FF0000"/>
                </a:solidFill>
              </a:rPr>
              <a:t>0</a:t>
            </a:r>
            <a:r>
              <a:rPr lang="en-US" altLang="ja-JP" sz="2000" baseline="-25000" dirty="0" smtClean="0">
                <a:solidFill>
                  <a:srgbClr val="FF0000"/>
                </a:solidFill>
              </a:rPr>
              <a:t>1</a:t>
            </a:r>
            <a:r>
              <a:rPr lang="en-US" altLang="ja-JP" sz="2000" baseline="30000" dirty="0" smtClean="0">
                <a:solidFill>
                  <a:srgbClr val="FF0000"/>
                </a:solidFill>
              </a:rPr>
              <a:t>+</a:t>
            </a:r>
            <a:r>
              <a:rPr lang="ja-JP" altLang="en-US" sz="2000" dirty="0">
                <a:solidFill>
                  <a:srgbClr val="FF0000"/>
                </a:solidFill>
              </a:rPr>
              <a:t>）</a:t>
            </a:r>
            <a:endParaRPr kumimoji="1" lang="ja-JP" altLang="en-US" sz="2000" baseline="30000" dirty="0">
              <a:solidFill>
                <a:srgbClr val="FF0000"/>
              </a:solidFill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7956376" y="3820978"/>
            <a:ext cx="7425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>
                <a:solidFill>
                  <a:srgbClr val="0000FF"/>
                </a:solidFill>
              </a:rPr>
              <a:t>（</a:t>
            </a:r>
            <a:r>
              <a:rPr lang="en-US" altLang="ja-JP" sz="2000" dirty="0" smtClean="0">
                <a:solidFill>
                  <a:srgbClr val="0000FF"/>
                </a:solidFill>
              </a:rPr>
              <a:t>0</a:t>
            </a:r>
            <a:r>
              <a:rPr lang="en-US" altLang="ja-JP" sz="2000" baseline="-25000" dirty="0" smtClean="0">
                <a:solidFill>
                  <a:srgbClr val="0000FF"/>
                </a:solidFill>
              </a:rPr>
              <a:t>2</a:t>
            </a:r>
            <a:r>
              <a:rPr lang="en-US" altLang="ja-JP" sz="2000" baseline="30000" dirty="0" smtClean="0">
                <a:solidFill>
                  <a:srgbClr val="0000FF"/>
                </a:solidFill>
              </a:rPr>
              <a:t>+</a:t>
            </a:r>
            <a:r>
              <a:rPr lang="ja-JP" altLang="en-US" sz="2000" dirty="0">
                <a:solidFill>
                  <a:srgbClr val="0000FF"/>
                </a:solidFill>
              </a:rPr>
              <a:t>）</a:t>
            </a:r>
            <a:endParaRPr kumimoji="1" lang="ja-JP" altLang="en-US" sz="2000" baseline="30000" dirty="0">
              <a:solidFill>
                <a:srgbClr val="0000FF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832508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36" grpId="0" animBg="1"/>
      <p:bldP spid="37" grpId="0"/>
      <p:bldP spid="3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25898" y="66730"/>
            <a:ext cx="6683817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Comparison of cluster with mono. </a:t>
            </a:r>
            <a:r>
              <a:rPr kumimoji="1" lang="en-US" altLang="ja-JP" sz="3200" dirty="0" err="1" smtClean="0"/>
              <a:t>Vib</a:t>
            </a:r>
            <a:r>
              <a:rPr kumimoji="1" lang="en-US" altLang="ja-JP" sz="3200" dirty="0" smtClean="0"/>
              <a:t>. </a:t>
            </a:r>
          </a:p>
        </p:txBody>
      </p:sp>
      <p:grpSp>
        <p:nvGrpSpPr>
          <p:cNvPr id="32" name="グループ化 31"/>
          <p:cNvGrpSpPr/>
          <p:nvPr/>
        </p:nvGrpSpPr>
        <p:grpSpPr>
          <a:xfrm>
            <a:off x="179512" y="2708920"/>
            <a:ext cx="5445613" cy="3265609"/>
            <a:chOff x="77368" y="3259384"/>
            <a:chExt cx="5445613" cy="3265609"/>
          </a:xfrm>
        </p:grpSpPr>
        <p:pic>
          <p:nvPicPr>
            <p:cNvPr id="4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5117" y="3422116"/>
              <a:ext cx="4179289" cy="25271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正方形/長方形 4"/>
            <p:cNvSpPr/>
            <p:nvPr/>
          </p:nvSpPr>
          <p:spPr>
            <a:xfrm>
              <a:off x="1130789" y="5779313"/>
              <a:ext cx="4392192" cy="34557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en-US" altLang="ja-JP" sz="2400" dirty="0" smtClean="0">
                  <a:solidFill>
                    <a:schemeClr val="tx1"/>
                  </a:solidFill>
                </a:rPr>
                <a:t>0     1      2     3      4     5      6      7</a:t>
              </a:r>
              <a:endParaRPr kumimoji="1" lang="ja-JP" alt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608741" y="3259384"/>
              <a:ext cx="590859" cy="34557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000" dirty="0" smtClean="0">
                  <a:solidFill>
                    <a:schemeClr val="tx1"/>
                  </a:solidFill>
                </a:rPr>
                <a:t>0.3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608741" y="3691432"/>
              <a:ext cx="590859" cy="34557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000" dirty="0" smtClean="0">
                  <a:solidFill>
                    <a:schemeClr val="tx1"/>
                  </a:solidFill>
                </a:rPr>
                <a:t>0.2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590324" y="4483520"/>
              <a:ext cx="590859" cy="34557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000" dirty="0" smtClean="0">
                  <a:solidFill>
                    <a:schemeClr val="tx1"/>
                  </a:solidFill>
                </a:rPr>
                <a:t>0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538391" y="5189130"/>
              <a:ext cx="664907" cy="34557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000" dirty="0" smtClean="0">
                  <a:solidFill>
                    <a:schemeClr val="tx1"/>
                  </a:solidFill>
                </a:rPr>
                <a:t>-0.2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590324" y="5621178"/>
              <a:ext cx="612974" cy="34557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000" dirty="0" smtClean="0">
                  <a:solidFill>
                    <a:schemeClr val="tx1"/>
                  </a:solidFill>
                </a:rPr>
                <a:t>-0.3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11" name="テキスト ボックス 10"/>
                <p:cNvSpPr txBox="1"/>
                <p:nvPr/>
              </p:nvSpPr>
              <p:spPr>
                <a:xfrm rot="16200000">
                  <a:off x="-570922" y="4512507"/>
                  <a:ext cx="1756962" cy="46038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sz="20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1" lang="en-US" altLang="ja-JP" sz="2000" b="0" i="1" smtClean="0">
                                <a:latin typeface="Cambria Math"/>
                              </a:rPr>
                              <m:t>𝜌</m:t>
                            </m:r>
                          </m:e>
                          <m:sub>
                            <m:sSubSup>
                              <m:sSubSupPr>
                                <m:ctrlPr>
                                  <a:rPr kumimoji="1" lang="en-US" altLang="ja-JP" sz="2000" b="0" i="1" smtClean="0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kumimoji="1" lang="en-US" altLang="ja-JP" sz="20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sub>
                                <m:r>
                                  <a:rPr kumimoji="1" lang="en-US" altLang="ja-JP" sz="2000" b="0" i="1" smtClean="0">
                                    <a:latin typeface="Cambria Math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kumimoji="1" lang="en-US" altLang="ja-JP" sz="2000" b="0" i="1" smtClean="0">
                                    <a:latin typeface="Cambria Math"/>
                                  </a:rPr>
                                  <m:t>+</m:t>
                                </m:r>
                              </m:sup>
                            </m:sSubSup>
                            <m:r>
                              <a:rPr kumimoji="1" lang="ja-JP" altLang="en-US" sz="2000" b="0" i="1" smtClean="0">
                                <a:latin typeface="Cambria Math"/>
                              </a:rPr>
                              <m:t>→</m:t>
                            </m:r>
                            <m:sSubSup>
                              <m:sSubSupPr>
                                <m:ctrlPr>
                                  <a:rPr kumimoji="1" lang="en-US" altLang="ja-JP" sz="2000" b="0" i="1" smtClean="0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kumimoji="1" lang="en-US" altLang="ja-JP" sz="20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sub>
                                <m:r>
                                  <a:rPr kumimoji="1" lang="en-US" altLang="ja-JP" sz="2000" b="0" i="1" smtClean="0">
                                    <a:latin typeface="Cambria Math"/>
                                  </a:rPr>
                                  <m:t>2</m:t>
                                </m:r>
                              </m:sub>
                              <m:sup>
                                <m:r>
                                  <a:rPr kumimoji="1" lang="en-US" altLang="ja-JP" sz="2000" b="0" i="1" smtClean="0">
                                    <a:latin typeface="Cambria Math"/>
                                  </a:rPr>
                                  <m:t>+</m:t>
                                </m:r>
                              </m:sup>
                            </m:sSubSup>
                          </m:sub>
                        </m:sSub>
                        <m:r>
                          <a:rPr kumimoji="1" lang="en-US" altLang="ja-JP" sz="2000" b="0" i="1" smtClean="0">
                            <a:latin typeface="Cambria Math"/>
                          </a:rPr>
                          <m:t>(</m:t>
                        </m:r>
                        <m:r>
                          <a:rPr kumimoji="1" lang="en-US" altLang="ja-JP" sz="2000" b="0" i="1" smtClean="0">
                            <a:latin typeface="Cambria Math"/>
                          </a:rPr>
                          <m:t>𝑅</m:t>
                        </m:r>
                        <m:r>
                          <a:rPr kumimoji="1" lang="en-US" altLang="ja-JP" sz="2000" b="0" i="1" smtClean="0">
                            <a:latin typeface="Cambria Math"/>
                          </a:rPr>
                          <m:t>)</m:t>
                        </m:r>
                        <m:sSup>
                          <m:sSupPr>
                            <m:ctrlPr>
                              <a:rPr kumimoji="1" lang="en-US" altLang="ja-JP" sz="20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kumimoji="1" lang="ja-JP" altLang="en-US" sz="2000" b="0" i="1" smtClean="0">
                                <a:latin typeface="Cambria Math"/>
                              </a:rPr>
                              <m:t>・</m:t>
                            </m:r>
                            <m:r>
                              <a:rPr kumimoji="1" lang="en-US" altLang="ja-JP" sz="2000" b="0" i="1" smtClean="0">
                                <a:latin typeface="Cambria Math"/>
                              </a:rPr>
                              <m:t>𝑅</m:t>
                            </m:r>
                          </m:e>
                          <m:sup>
                            <m:r>
                              <a:rPr kumimoji="1" lang="en-US" altLang="ja-JP" sz="20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kumimoji="1" lang="en-US" altLang="ja-JP" sz="2000" b="0" i="1" smtClean="0">
                            <a:latin typeface="Cambria Math"/>
                          </a:rPr>
                          <m:t>[</m:t>
                        </m:r>
                        <m:sSup>
                          <m:sSupPr>
                            <m:ctrlPr>
                              <a:rPr kumimoji="1" lang="en-US" altLang="ja-JP" sz="20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kumimoji="1" lang="en-US" altLang="ja-JP" sz="2000" b="0" i="1" smtClean="0">
                                <a:latin typeface="Cambria Math"/>
                              </a:rPr>
                              <m:t>𝑓𝑚</m:t>
                            </m:r>
                          </m:e>
                          <m:sup>
                            <m:r>
                              <a:rPr kumimoji="1" lang="en-US" altLang="ja-JP" sz="2000" b="0" i="1" smtClean="0">
                                <a:latin typeface="Cambria Math"/>
                              </a:rPr>
                              <m:t>−1</m:t>
                            </m:r>
                          </m:sup>
                        </m:sSup>
                        <m:r>
                          <a:rPr kumimoji="1" lang="en-US" altLang="ja-JP" sz="2000" b="0" i="1" smtClean="0">
                            <a:latin typeface="Cambria Math"/>
                          </a:rPr>
                          <m:t>]</m:t>
                        </m:r>
                      </m:oMath>
                    </m:oMathPara>
                  </a14:m>
                  <a:endParaRPr kumimoji="1" lang="ja-JP" altLang="en-US" sz="2000" dirty="0"/>
                </a:p>
              </p:txBody>
            </p:sp>
          </mc:Choice>
          <mc:Fallback>
            <p:sp>
              <p:nvSpPr>
                <p:cNvPr id="11" name="テキスト ボックス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-570922" y="4512507"/>
                  <a:ext cx="1756962" cy="460382"/>
                </a:xfrm>
                <a:prstGeom prst="rect">
                  <a:avLst/>
                </a:prstGeom>
                <a:blipFill rotWithShape="1">
                  <a:blip r:embed="rId5" cstate="print"/>
                  <a:stretch>
                    <a:fillRect t="-46528" r="-2667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12" name="テキスト ボックス 11"/>
                <p:cNvSpPr txBox="1"/>
                <p:nvPr/>
              </p:nvSpPr>
              <p:spPr>
                <a:xfrm>
                  <a:off x="2267743" y="6124883"/>
                  <a:ext cx="1943643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ja-JP" sz="2000" dirty="0" smtClean="0"/>
                    <a:t>d</a:t>
                  </a:r>
                  <a:r>
                    <a:rPr lang="en-US" altLang="ja-JP" sz="2000" dirty="0" smtClean="0"/>
                    <a:t>istance</a:t>
                  </a:r>
                  <a14:m>
                    <m:oMath xmlns:m="http://schemas.openxmlformats.org/officeDocument/2006/math">
                      <m:r>
                        <a:rPr kumimoji="1" lang="en-US" altLang="ja-JP" sz="2000" b="0" i="1" smtClean="0">
                          <a:latin typeface="Cambria Math"/>
                        </a:rPr>
                        <m:t>𝑅</m:t>
                      </m:r>
                      <m:r>
                        <a:rPr kumimoji="1" lang="en-US" altLang="ja-JP" sz="2000" b="0" i="1" smtClean="0">
                          <a:latin typeface="Cambria Math"/>
                        </a:rPr>
                        <m:t>[</m:t>
                      </m:r>
                      <m:r>
                        <a:rPr kumimoji="1" lang="en-US" altLang="ja-JP" sz="2000" b="0" i="1" smtClean="0">
                          <a:latin typeface="Cambria Math"/>
                        </a:rPr>
                        <m:t>𝑓𝑚</m:t>
                      </m:r>
                      <m:r>
                        <a:rPr kumimoji="1" lang="en-US" altLang="ja-JP" sz="2000" b="0" i="1" smtClean="0">
                          <a:latin typeface="Cambria Math"/>
                        </a:rPr>
                        <m:t>]</m:t>
                      </m:r>
                    </m:oMath>
                  </a14:m>
                  <a:endParaRPr kumimoji="1" lang="ja-JP" altLang="en-US" sz="2000" dirty="0"/>
                </a:p>
              </p:txBody>
            </p:sp>
          </mc:Choice>
          <mc:Fallback>
            <p:sp>
              <p:nvSpPr>
                <p:cNvPr id="12" name="テキスト ボックス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67743" y="6124883"/>
                  <a:ext cx="1943643" cy="400110"/>
                </a:xfrm>
                <a:prstGeom prst="rect">
                  <a:avLst/>
                </a:prstGeom>
                <a:blipFill rotWithShape="1">
                  <a:blip r:embed="rId6" cstate="print"/>
                  <a:stretch>
                    <a:fillRect l="-3448" t="-7576" b="-25758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正方形/長方形 13"/>
            <p:cNvSpPr/>
            <p:nvPr/>
          </p:nvSpPr>
          <p:spPr>
            <a:xfrm>
              <a:off x="590324" y="4829090"/>
              <a:ext cx="594481" cy="34557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000" dirty="0" smtClean="0">
                  <a:solidFill>
                    <a:schemeClr val="tx1"/>
                  </a:solidFill>
                </a:rPr>
                <a:t>-0.1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608741" y="4109010"/>
              <a:ext cx="584691" cy="34557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000" dirty="0" smtClean="0">
                  <a:solidFill>
                    <a:schemeClr val="tx1"/>
                  </a:solidFill>
                </a:rPr>
                <a:t>0.1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7" name="直線コネクタ 16"/>
          <p:cNvCxnSpPr/>
          <p:nvPr/>
        </p:nvCxnSpPr>
        <p:spPr>
          <a:xfrm>
            <a:off x="6042104" y="5101153"/>
            <a:ext cx="50405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6042104" y="4583946"/>
            <a:ext cx="50405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7361061" y="2636912"/>
            <a:ext cx="50405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7361061" y="5101153"/>
            <a:ext cx="50405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 flipV="1">
            <a:off x="6294132" y="4598596"/>
            <a:ext cx="0" cy="50255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 flipV="1">
            <a:off x="7613089" y="2636912"/>
            <a:ext cx="0" cy="246424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5" name="テキスト ボックス 24"/>
              <p:cNvSpPr txBox="1"/>
              <p:nvPr/>
            </p:nvSpPr>
            <p:spPr>
              <a:xfrm>
                <a:off x="6474152" y="4930617"/>
                <a:ext cx="4261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kumimoji="1" lang="en-US" altLang="ja-JP" sz="140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kumimoji="1" lang="en-US" altLang="ja-JP" sz="1400" b="0" i="1" smtClean="0">
                              <a:latin typeface="Cambria Math"/>
                            </a:rPr>
                            <m:t>0</m:t>
                          </m:r>
                        </m:e>
                        <m:sub>
                          <m:r>
                            <a:rPr kumimoji="1" lang="en-US" altLang="ja-JP" sz="1400" b="0" i="1" smtClean="0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kumimoji="1" lang="en-US" altLang="ja-JP" sz="1400" b="0" i="1" smtClean="0">
                              <a:latin typeface="Cambria Math"/>
                            </a:rPr>
                            <m:t>+</m:t>
                          </m:r>
                        </m:sup>
                      </m:sSubSup>
                    </m:oMath>
                  </m:oMathPara>
                </a14:m>
                <a:endParaRPr kumimoji="1" lang="ja-JP" altLang="en-US" sz="1400" dirty="0"/>
              </a:p>
            </p:txBody>
          </p:sp>
        </mc:Choice>
        <mc:Fallback>
          <p:sp>
            <p:nvSpPr>
              <p:cNvPr id="25" name="テキスト ボックス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4152" y="4930617"/>
                <a:ext cx="426142" cy="307777"/>
              </a:xfrm>
              <a:prstGeom prst="rect">
                <a:avLst/>
              </a:prstGeom>
              <a:blipFill rotWithShape="1"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6" name="テキスト ボックス 25"/>
              <p:cNvSpPr txBox="1"/>
              <p:nvPr/>
            </p:nvSpPr>
            <p:spPr>
              <a:xfrm>
                <a:off x="7793109" y="4934576"/>
                <a:ext cx="4261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kumimoji="1" lang="en-US" altLang="ja-JP" sz="140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kumimoji="1" lang="en-US" altLang="ja-JP" sz="1400" b="0" i="1" smtClean="0">
                              <a:latin typeface="Cambria Math"/>
                            </a:rPr>
                            <m:t>0</m:t>
                          </m:r>
                        </m:e>
                        <m:sub>
                          <m:r>
                            <a:rPr kumimoji="1" lang="en-US" altLang="ja-JP" sz="1400" b="0" i="1" smtClean="0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kumimoji="1" lang="en-US" altLang="ja-JP" sz="1400" b="0" i="1" smtClean="0">
                              <a:latin typeface="Cambria Math"/>
                            </a:rPr>
                            <m:t>+</m:t>
                          </m:r>
                        </m:sup>
                      </m:sSubSup>
                    </m:oMath>
                  </m:oMathPara>
                </a14:m>
                <a:endParaRPr kumimoji="1" lang="ja-JP" altLang="en-US" sz="1400" dirty="0"/>
              </a:p>
            </p:txBody>
          </p:sp>
        </mc:Choice>
        <mc:Fallback>
          <p:sp>
            <p:nvSpPr>
              <p:cNvPr id="26" name="テキスト ボックス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3109" y="4934576"/>
                <a:ext cx="426142" cy="307777"/>
              </a:xfrm>
              <a:prstGeom prst="rect">
                <a:avLst/>
              </a:prstGeom>
              <a:blipFill rotWithShape="1">
                <a:blip r:embed="rId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7" name="テキスト ボックス 26"/>
              <p:cNvSpPr txBox="1"/>
              <p:nvPr/>
            </p:nvSpPr>
            <p:spPr>
              <a:xfrm>
                <a:off x="6474152" y="4387399"/>
                <a:ext cx="4261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kumimoji="1" lang="en-US" altLang="ja-JP" sz="140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kumimoji="1" lang="en-US" altLang="ja-JP" sz="1400" b="0" i="1" smtClean="0">
                              <a:latin typeface="Cambria Math"/>
                            </a:rPr>
                            <m:t>0</m:t>
                          </m:r>
                        </m:e>
                        <m:sub>
                          <m:r>
                            <a:rPr kumimoji="1" lang="en-US" altLang="ja-JP" sz="1400" b="0" i="1" smtClean="0">
                              <a:latin typeface="Cambria Math"/>
                            </a:rPr>
                            <m:t>2</m:t>
                          </m:r>
                        </m:sub>
                        <m:sup>
                          <m:r>
                            <a:rPr kumimoji="1" lang="en-US" altLang="ja-JP" sz="1400" b="0" i="1" smtClean="0">
                              <a:latin typeface="Cambria Math"/>
                            </a:rPr>
                            <m:t>+</m:t>
                          </m:r>
                        </m:sup>
                      </m:sSubSup>
                    </m:oMath>
                  </m:oMathPara>
                </a14:m>
                <a:endParaRPr kumimoji="1" lang="ja-JP" altLang="en-US" sz="1400" dirty="0"/>
              </a:p>
            </p:txBody>
          </p:sp>
        </mc:Choice>
        <mc:Fallback>
          <p:sp>
            <p:nvSpPr>
              <p:cNvPr id="27" name="テキスト ボックス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4152" y="4387399"/>
                <a:ext cx="426142" cy="307777"/>
              </a:xfrm>
              <a:prstGeom prst="rect">
                <a:avLst/>
              </a:prstGeom>
              <a:blipFill rotWithShape="1">
                <a:blip r:embed="rId9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テキスト ボックス 27"/>
          <p:cNvSpPr txBox="1"/>
          <p:nvPr/>
        </p:nvSpPr>
        <p:spPr>
          <a:xfrm>
            <a:off x="6486849" y="4581128"/>
            <a:ext cx="9589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(7.65MeV)</a:t>
            </a:r>
            <a:endParaRPr kumimoji="1" lang="ja-JP" altLang="en-US" sz="14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7805806" y="2689175"/>
            <a:ext cx="8226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(35MeV)</a:t>
            </a:r>
            <a:endParaRPr kumimoji="1" lang="ja-JP" altLang="en-US" sz="14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23528" y="764704"/>
            <a:ext cx="3990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Bohr-Mottelson</a:t>
            </a:r>
            <a:r>
              <a:rPr lang="ja-JP" altLang="en-US" dirty="0"/>
              <a:t> </a:t>
            </a:r>
            <a:r>
              <a:rPr lang="en-US" altLang="ja-JP" dirty="0" smtClean="0"/>
              <a:t>model for the tr. density</a:t>
            </a:r>
            <a:endParaRPr kumimoji="1"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51520" y="6093296"/>
            <a:ext cx="80055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⇒</a:t>
            </a:r>
            <a:r>
              <a:rPr lang="en-US" altLang="ja-JP" dirty="0" smtClean="0"/>
              <a:t>Distributions of the transition density  are similar, but the excitation energies are </a:t>
            </a:r>
          </a:p>
          <a:p>
            <a:r>
              <a:rPr lang="en-US" altLang="ja-JP" dirty="0"/>
              <a:t> </a:t>
            </a:r>
            <a:r>
              <a:rPr lang="en-US" altLang="ja-JP" dirty="0" smtClean="0"/>
              <a:t>    very different between 3α </a:t>
            </a:r>
            <a:r>
              <a:rPr kumimoji="1" lang="en-US" altLang="ja-JP" dirty="0" smtClean="0"/>
              <a:t>and monopole vibrational state </a:t>
            </a:r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508104" y="5349764"/>
            <a:ext cx="1398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3α</a:t>
            </a:r>
            <a:r>
              <a:rPr lang="ja-JP" altLang="en-US" dirty="0"/>
              <a:t> </a:t>
            </a:r>
            <a:r>
              <a:rPr lang="en-US" altLang="ja-JP" dirty="0" smtClean="0"/>
              <a:t>excitation</a:t>
            </a:r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113716" y="5340477"/>
            <a:ext cx="12747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Mono. </a:t>
            </a:r>
            <a:r>
              <a:rPr lang="en-US" altLang="ja-JP" dirty="0" err="1" smtClean="0"/>
              <a:t>Vib</a:t>
            </a:r>
            <a:r>
              <a:rPr lang="en-US" altLang="ja-JP" dirty="0" smtClean="0"/>
              <a:t>. </a:t>
            </a:r>
          </a:p>
          <a:p>
            <a:r>
              <a:rPr lang="en-US" altLang="ja-JP" dirty="0" smtClean="0"/>
              <a:t>excitation</a:t>
            </a:r>
            <a:endParaRPr kumimoji="1" lang="ja-JP" altLang="en-US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212463" y="3290022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3α</a:t>
            </a:r>
            <a:r>
              <a:rPr lang="ja-JP" altLang="en-US" dirty="0"/>
              <a:t> </a:t>
            </a:r>
            <a:r>
              <a:rPr lang="en-US" altLang="ja-JP" dirty="0" smtClean="0"/>
              <a:t>model</a:t>
            </a:r>
            <a:endParaRPr kumimoji="1" lang="ja-JP" altLang="en-US" dirty="0"/>
          </a:p>
        </p:txBody>
      </p:sp>
      <p:cxnSp>
        <p:nvCxnSpPr>
          <p:cNvPr id="38" name="直線矢印コネクタ 37"/>
          <p:cNvCxnSpPr/>
          <p:nvPr/>
        </p:nvCxnSpPr>
        <p:spPr>
          <a:xfrm flipH="1">
            <a:off x="2659914" y="3486538"/>
            <a:ext cx="552549" cy="32810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1346156" y="4735016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Mono. </a:t>
            </a:r>
            <a:r>
              <a:rPr lang="en-US" altLang="ja-JP" dirty="0" err="1" smtClean="0"/>
              <a:t>Vib</a:t>
            </a:r>
            <a:r>
              <a:rPr lang="en-US" altLang="ja-JP" dirty="0" smtClean="0"/>
              <a:t>. </a:t>
            </a:r>
            <a:endParaRPr kumimoji="1" lang="ja-JP" altLang="en-US" dirty="0"/>
          </a:p>
        </p:txBody>
      </p:sp>
      <p:cxnSp>
        <p:nvCxnSpPr>
          <p:cNvPr id="41" name="直線矢印コネクタ 40"/>
          <p:cNvCxnSpPr/>
          <p:nvPr/>
        </p:nvCxnSpPr>
        <p:spPr>
          <a:xfrm flipV="1">
            <a:off x="2130986" y="4365104"/>
            <a:ext cx="424790" cy="3568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7" name="テキスト ボックス 36"/>
              <p:cNvSpPr txBox="1"/>
              <p:nvPr/>
            </p:nvSpPr>
            <p:spPr>
              <a:xfrm>
                <a:off x="179512" y="1268760"/>
                <a:ext cx="4095032" cy="733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kumimoji="1" lang="en-US" altLang="ja-JP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kumimoji="1" lang="en-US" altLang="ja-JP" b="0" i="1" smtClean="0">
                              <a:latin typeface="Cambria Math"/>
                            </a:rPr>
                            <m:t> </m:t>
                          </m:r>
                          <m:r>
                            <a:rPr kumimoji="1" lang="en-US" altLang="ja-JP" b="0" i="1" smtClean="0">
                              <a:latin typeface="Cambria Math"/>
                            </a:rPr>
                            <m:t>𝜌</m:t>
                          </m:r>
                        </m:e>
                        <m:sub>
                          <m:sSubSup>
                            <m:sSubSupPr>
                              <m:ctrlPr>
                                <a:rPr kumimoji="1" lang="en-US" altLang="ja-JP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sub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  <m:sup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+</m:t>
                              </m:r>
                            </m:sup>
                          </m:sSubSup>
                          <m:r>
                            <a:rPr kumimoji="1" lang="ja-JP" altLang="en-US" b="0" i="1" smtClean="0">
                              <a:latin typeface="Cambria Math"/>
                            </a:rPr>
                            <m:t>→</m:t>
                          </m:r>
                          <m:sSubSup>
                            <m:sSubSupPr>
                              <m:ctrlPr>
                                <a:rPr kumimoji="1" lang="en-US" altLang="ja-JP" b="0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sub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  <m:sup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+</m:t>
                              </m:r>
                            </m:sup>
                          </m:sSubSup>
                        </m:sub>
                        <m:sup>
                          <m:r>
                            <a:rPr kumimoji="1" lang="en-US" altLang="ja-JP" b="0" i="1" smtClean="0">
                              <a:latin typeface="Cambria Math"/>
                            </a:rPr>
                            <m:t>𝐵𝑀</m:t>
                          </m:r>
                        </m:sup>
                      </m:sSubSup>
                      <m:d>
                        <m:dPr>
                          <m:ctrlPr>
                            <a:rPr kumimoji="1" lang="en-US" altLang="ja-JP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kumimoji="1" lang="en-US" altLang="ja-JP" b="0" i="1" smtClean="0">
                              <a:latin typeface="Cambria Math"/>
                            </a:rPr>
                            <m:t>𝑅</m:t>
                          </m:r>
                        </m:e>
                      </m:d>
                      <m:r>
                        <a:rPr kumimoji="1" lang="en-US" altLang="ja-JP" b="0" i="1" smtClean="0">
                          <a:latin typeface="Cambria Math"/>
                        </a:rPr>
                        <m:t>=−</m:t>
                      </m:r>
                      <m:r>
                        <a:rPr kumimoji="1" lang="en-US" altLang="ja-JP" b="0" i="1" smtClean="0">
                          <a:latin typeface="Cambria Math"/>
                        </a:rPr>
                        <m:t>𝛽</m:t>
                      </m:r>
                      <m:d>
                        <m:dPr>
                          <m:begChr m:val="["/>
                          <m:endChr m:val="]"/>
                          <m:ctrlPr>
                            <a:rPr kumimoji="1" lang="en-US" altLang="ja-JP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kumimoji="1" lang="en-US" altLang="ja-JP" b="0" i="1" smtClean="0">
                              <a:latin typeface="Cambria Math"/>
                            </a:rPr>
                            <m:t>3</m:t>
                          </m:r>
                          <m:sSub>
                            <m:sSubPr>
                              <m:ctrlPr>
                                <a:rPr kumimoji="1" lang="en-US" altLang="ja-JP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𝜌</m:t>
                              </m:r>
                            </m:e>
                            <m:sub>
                              <m:sSubSup>
                                <m:sSubSupPr>
                                  <m:ctrlPr>
                                    <a:rPr kumimoji="1" lang="en-US" altLang="ja-JP" b="0" i="1" smtClean="0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kumimoji="1" lang="en-US" altLang="ja-JP" b="0" i="1" smtClean="0">
                                      <a:latin typeface="Cambria Math"/>
                                    </a:rPr>
                                    <m:t>0</m:t>
                                  </m:r>
                                </m:e>
                                <m:sub>
                                  <m:r>
                                    <a:rPr kumimoji="1" lang="en-US" altLang="ja-JP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kumimoji="1" lang="en-US" altLang="ja-JP" b="0" i="1" smtClean="0">
                                      <a:latin typeface="Cambria Math"/>
                                    </a:rPr>
                                    <m:t>+</m:t>
                                  </m:r>
                                </m:sup>
                              </m:sSubSup>
                            </m:sub>
                          </m:sSub>
                          <m:d>
                            <m:dPr>
                              <m:ctrlPr>
                                <a:rPr kumimoji="1" lang="en-US" altLang="ja-JP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</m:d>
                          <m:r>
                            <a:rPr kumimoji="1" lang="en-US" altLang="ja-JP" b="0" i="1" smtClean="0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kumimoji="1" lang="en-US" altLang="ja-JP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𝑑</m:t>
                              </m:r>
                              <m:sSub>
                                <m:sSubPr>
                                  <m:ctrlPr>
                                    <a:rPr kumimoji="1" lang="en-US" altLang="ja-JP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ja-JP" b="0" i="1" smtClean="0">
                                      <a:latin typeface="Cambria Math"/>
                                    </a:rPr>
                                    <m:t>𝜌</m:t>
                                  </m:r>
                                </m:e>
                                <m:sub>
                                  <m:sSubSup>
                                    <m:sSubSupPr>
                                      <m:ctrlPr>
                                        <a:rPr kumimoji="1" lang="en-US" altLang="ja-JP" b="0" i="1" smtClean="0"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kumimoji="1" lang="en-US" altLang="ja-JP" b="0" i="1" smtClean="0">
                                          <a:latin typeface="Cambria Math"/>
                                        </a:rPr>
                                        <m:t>0</m:t>
                                      </m:r>
                                    </m:e>
                                    <m:sub>
                                      <m:r>
                                        <a:rPr kumimoji="1" lang="en-US" altLang="ja-JP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kumimoji="1" lang="en-US" altLang="ja-JP" b="0" i="1" smtClean="0">
                                          <a:latin typeface="Cambria Math"/>
                                        </a:rPr>
                                        <m:t>+</m:t>
                                      </m:r>
                                    </m:sup>
                                  </m:sSubSup>
                                </m:sub>
                              </m:sSub>
                              <m:d>
                                <m:dPr>
                                  <m:ctrlPr>
                                    <a:rPr kumimoji="1" lang="en-US" altLang="ja-JP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kumimoji="1" lang="en-US" altLang="ja-JP" b="0" i="1" smtClean="0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</m:d>
                            </m:num>
                            <m:den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𝑑𝑅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kumimoji="1" lang="ja-JP" altLang="en-US" dirty="0"/>
              </a:p>
            </p:txBody>
          </p:sp>
        </mc:Choice>
        <mc:Fallback>
          <p:sp>
            <p:nvSpPr>
              <p:cNvPr id="37" name="テキスト ボックス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268760"/>
                <a:ext cx="4095032" cy="733278"/>
              </a:xfrm>
              <a:prstGeom prst="rect">
                <a:avLst/>
              </a:prstGeom>
              <a:blipFill rotWithShape="1">
                <a:blip r:embed="rId10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0" name="テキスト ボックス 39"/>
              <p:cNvSpPr txBox="1"/>
              <p:nvPr/>
            </p:nvSpPr>
            <p:spPr>
              <a:xfrm>
                <a:off x="7793109" y="2473151"/>
                <a:ext cx="4261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kumimoji="1" lang="en-US" altLang="ja-JP" sz="140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kumimoji="1" lang="en-US" altLang="ja-JP" sz="1400" b="0" i="1" smtClean="0">
                              <a:latin typeface="Cambria Math"/>
                            </a:rPr>
                            <m:t>0</m:t>
                          </m:r>
                        </m:e>
                        <m:sub>
                          <m:r>
                            <a:rPr kumimoji="1" lang="en-US" altLang="ja-JP" sz="1400" b="0" i="1" smtClean="0">
                              <a:latin typeface="Cambria Math"/>
                            </a:rPr>
                            <m:t>2</m:t>
                          </m:r>
                        </m:sub>
                        <m:sup>
                          <m:r>
                            <a:rPr kumimoji="1" lang="en-US" altLang="ja-JP" sz="1400" b="0" i="1" smtClean="0">
                              <a:latin typeface="Cambria Math"/>
                            </a:rPr>
                            <m:t>+</m:t>
                          </m:r>
                        </m:sup>
                      </m:sSubSup>
                    </m:oMath>
                  </m:oMathPara>
                </a14:m>
                <a:endParaRPr kumimoji="1" lang="ja-JP" altLang="en-US" sz="1400" dirty="0"/>
              </a:p>
            </p:txBody>
          </p:sp>
        </mc:Choice>
        <mc:Fallback>
          <p:sp>
            <p:nvSpPr>
              <p:cNvPr id="40" name="テキスト ボックス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3109" y="2473151"/>
                <a:ext cx="426142" cy="307777"/>
              </a:xfrm>
              <a:prstGeom prst="rect">
                <a:avLst/>
              </a:prstGeom>
              <a:blipFill rotWithShape="1">
                <a:blip r:embed="rId9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2" name="テキスト ボックス 41"/>
              <p:cNvSpPr txBox="1"/>
              <p:nvPr/>
            </p:nvSpPr>
            <p:spPr>
              <a:xfrm>
                <a:off x="6084376" y="764704"/>
                <a:ext cx="2653547" cy="663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ja-JP" dirty="0" smtClean="0"/>
                  <a:t>Excitation energy</a:t>
                </a:r>
                <a:endParaRPr lang="en-US" altLang="ja-JP" i="1" dirty="0" smtClean="0">
                  <a:latin typeface="Cambria Math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kumimoji="1" lang="en-US" altLang="ja-JP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kumimoji="1" lang="en-US" altLang="ja-JP" b="0" i="1" smtClean="0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/>
                            </a:rPr>
                            <m:t>𝑥</m:t>
                          </m:r>
                        </m:sub>
                        <m:sup/>
                      </m:sSubSup>
                      <m:r>
                        <a:rPr kumimoji="1" lang="en-US" altLang="ja-JP" i="1" smtClean="0">
                          <a:latin typeface="Cambria Math"/>
                          <a:ea typeface="Cambria Math"/>
                        </a:rPr>
                        <m:t>~</m:t>
                      </m:r>
                      <m:r>
                        <a:rPr kumimoji="1" lang="en-US" altLang="ja-JP" b="0" i="1" smtClean="0">
                          <a:latin typeface="Cambria Math"/>
                          <a:ea typeface="Cambria Math"/>
                        </a:rPr>
                        <m:t>80</m:t>
                      </m:r>
                      <m:sSup>
                        <m:sSupPr>
                          <m:ctrlPr>
                            <a:rPr kumimoji="1" lang="en-US" altLang="ja-JP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kumimoji="1" lang="en-US" altLang="ja-JP" b="0" i="1" smtClean="0">
                              <a:latin typeface="Cambria Math"/>
                              <a:ea typeface="Cambria Math"/>
                            </a:rPr>
                            <m:t>𝐴</m:t>
                          </m:r>
                        </m:e>
                        <m:sup>
                          <m:f>
                            <m:fPr>
                              <m:type m:val="lin"/>
                              <m:ctrlPr>
                                <a:rPr kumimoji="1" lang="en-US" altLang="ja-JP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kumimoji="1" lang="en-US" altLang="ja-JP" b="0" i="1" smtClean="0">
                                  <a:latin typeface="Cambria Math"/>
                                  <a:ea typeface="Cambria Math"/>
                                </a:rPr>
                                <m:t>−1</m:t>
                              </m:r>
                            </m:num>
                            <m:den>
                              <m:r>
                                <a:rPr kumimoji="1" lang="en-US" altLang="ja-JP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  <m:r>
                        <a:rPr lang="en-US" altLang="ja-JP" i="1">
                          <a:latin typeface="Cambria Math"/>
                          <a:ea typeface="Cambria Math"/>
                        </a:rPr>
                        <m:t>≅</m:t>
                      </m:r>
                      <m:r>
                        <a:rPr lang="en-US" altLang="ja-JP" b="0" i="1" smtClean="0">
                          <a:latin typeface="Cambria Math"/>
                          <a:ea typeface="Cambria Math"/>
                        </a:rPr>
                        <m:t>35[</m:t>
                      </m:r>
                      <m:r>
                        <a:rPr lang="en-US" altLang="ja-JP" b="0" i="1" smtClean="0">
                          <a:latin typeface="Cambria Math"/>
                          <a:ea typeface="Cambria Math"/>
                        </a:rPr>
                        <m:t>𝑀𝑒𝑉</m:t>
                      </m:r>
                      <m:r>
                        <a:rPr lang="en-US" altLang="ja-JP" b="0" i="1" smtClean="0">
                          <a:latin typeface="Cambria Math"/>
                          <a:ea typeface="Cambria Math"/>
                        </a:rPr>
                        <m:t>]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>
          <p:sp>
            <p:nvSpPr>
              <p:cNvPr id="42" name="テキスト ボックス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376" y="764704"/>
                <a:ext cx="2653547" cy="663771"/>
              </a:xfrm>
              <a:prstGeom prst="rect">
                <a:avLst/>
              </a:prstGeom>
              <a:blipFill rotWithShape="1">
                <a:blip r:embed="rId11" cstate="print"/>
                <a:stretch>
                  <a:fillRect t="-5505" b="-5596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3" name="グループ化 42"/>
          <p:cNvGrpSpPr/>
          <p:nvPr/>
        </p:nvGrpSpPr>
        <p:grpSpPr>
          <a:xfrm>
            <a:off x="7065562" y="1503369"/>
            <a:ext cx="1087587" cy="1061535"/>
            <a:chOff x="4427984" y="2291786"/>
            <a:chExt cx="3096344" cy="3081430"/>
          </a:xfrm>
        </p:grpSpPr>
        <p:sp>
          <p:nvSpPr>
            <p:cNvPr id="44" name="円/楕円 43"/>
            <p:cNvSpPr/>
            <p:nvPr/>
          </p:nvSpPr>
          <p:spPr>
            <a:xfrm>
              <a:off x="4427984" y="2291786"/>
              <a:ext cx="3096344" cy="3081430"/>
            </a:xfrm>
            <a:prstGeom prst="ellipse">
              <a:avLst/>
            </a:prstGeom>
            <a:solidFill>
              <a:srgbClr val="FFC000"/>
            </a:solidFill>
            <a:ln w="57150">
              <a:solidFill>
                <a:srgbClr val="0070C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円/楕円 44"/>
            <p:cNvSpPr/>
            <p:nvPr/>
          </p:nvSpPr>
          <p:spPr>
            <a:xfrm>
              <a:off x="4788024" y="2708920"/>
              <a:ext cx="2376264" cy="2232248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円/楕円 45"/>
            <p:cNvSpPr/>
            <p:nvPr/>
          </p:nvSpPr>
          <p:spPr>
            <a:xfrm>
              <a:off x="5223327" y="3092356"/>
              <a:ext cx="1527538" cy="1480289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 w="5715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円/楕円 46"/>
            <p:cNvSpPr/>
            <p:nvPr/>
          </p:nvSpPr>
          <p:spPr>
            <a:xfrm>
              <a:off x="6048320" y="2676472"/>
              <a:ext cx="288032" cy="28803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円/楕円 47"/>
            <p:cNvSpPr/>
            <p:nvPr/>
          </p:nvSpPr>
          <p:spPr>
            <a:xfrm>
              <a:off x="6189331" y="3888311"/>
              <a:ext cx="288032" cy="28803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円/楕円 48"/>
            <p:cNvSpPr/>
            <p:nvPr/>
          </p:nvSpPr>
          <p:spPr>
            <a:xfrm>
              <a:off x="6829273" y="4258578"/>
              <a:ext cx="288032" cy="28803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円/楕円 49"/>
            <p:cNvSpPr/>
            <p:nvPr/>
          </p:nvSpPr>
          <p:spPr>
            <a:xfrm>
              <a:off x="6222409" y="4468991"/>
              <a:ext cx="288032" cy="28803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円/楕円 50"/>
            <p:cNvSpPr/>
            <p:nvPr/>
          </p:nvSpPr>
          <p:spPr>
            <a:xfrm>
              <a:off x="5371115" y="4677097"/>
              <a:ext cx="288032" cy="28803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円/楕円 51"/>
            <p:cNvSpPr/>
            <p:nvPr/>
          </p:nvSpPr>
          <p:spPr>
            <a:xfrm>
              <a:off x="5549688" y="3951168"/>
              <a:ext cx="288032" cy="28803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円/楕円 52"/>
            <p:cNvSpPr/>
            <p:nvPr/>
          </p:nvSpPr>
          <p:spPr>
            <a:xfrm>
              <a:off x="4935294" y="4219340"/>
              <a:ext cx="288032" cy="28803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円/楕円 53"/>
            <p:cNvSpPr/>
            <p:nvPr/>
          </p:nvSpPr>
          <p:spPr>
            <a:xfrm>
              <a:off x="4776030" y="3234816"/>
              <a:ext cx="288032" cy="28803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円/楕円 54"/>
            <p:cNvSpPr/>
            <p:nvPr/>
          </p:nvSpPr>
          <p:spPr>
            <a:xfrm>
              <a:off x="5463553" y="2759124"/>
              <a:ext cx="288032" cy="28803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円/楕円 55"/>
            <p:cNvSpPr/>
            <p:nvPr/>
          </p:nvSpPr>
          <p:spPr>
            <a:xfrm>
              <a:off x="5221626" y="3507608"/>
              <a:ext cx="288032" cy="28803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円/楕円 56"/>
            <p:cNvSpPr/>
            <p:nvPr/>
          </p:nvSpPr>
          <p:spPr>
            <a:xfrm>
              <a:off x="6706397" y="2946784"/>
              <a:ext cx="288032" cy="28803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円/楕円 57"/>
            <p:cNvSpPr/>
            <p:nvPr/>
          </p:nvSpPr>
          <p:spPr>
            <a:xfrm>
              <a:off x="6123560" y="3447755"/>
              <a:ext cx="288032" cy="28803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0" name="グループ化 59"/>
          <p:cNvGrpSpPr/>
          <p:nvPr/>
        </p:nvGrpSpPr>
        <p:grpSpPr>
          <a:xfrm>
            <a:off x="5779749" y="3290134"/>
            <a:ext cx="1089953" cy="1074970"/>
            <a:chOff x="4139951" y="2060847"/>
            <a:chExt cx="3024336" cy="2880320"/>
          </a:xfrm>
        </p:grpSpPr>
        <p:sp>
          <p:nvSpPr>
            <p:cNvPr id="61" name="円/楕円 60"/>
            <p:cNvSpPr/>
            <p:nvPr/>
          </p:nvSpPr>
          <p:spPr>
            <a:xfrm>
              <a:off x="4139951" y="2060847"/>
              <a:ext cx="3024336" cy="2880320"/>
            </a:xfrm>
            <a:prstGeom prst="ellipse">
              <a:avLst/>
            </a:prstGeom>
            <a:solidFill>
              <a:srgbClr val="FFC000"/>
            </a:solidFill>
            <a:ln w="57150"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円/楕円 61"/>
            <p:cNvSpPr/>
            <p:nvPr/>
          </p:nvSpPr>
          <p:spPr>
            <a:xfrm>
              <a:off x="5116847" y="2102768"/>
              <a:ext cx="1288894" cy="1291952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円/楕円 62"/>
            <p:cNvSpPr/>
            <p:nvPr/>
          </p:nvSpPr>
          <p:spPr>
            <a:xfrm>
              <a:off x="4249830" y="3110297"/>
              <a:ext cx="1296144" cy="1272649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" name="円/楕円 63"/>
            <p:cNvSpPr/>
            <p:nvPr/>
          </p:nvSpPr>
          <p:spPr>
            <a:xfrm>
              <a:off x="5529639" y="3364649"/>
              <a:ext cx="1321296" cy="1304562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" name="円/楕円 64"/>
            <p:cNvSpPr/>
            <p:nvPr/>
          </p:nvSpPr>
          <p:spPr>
            <a:xfrm>
              <a:off x="4449897" y="3746621"/>
              <a:ext cx="288032" cy="28803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" name="円/楕円 65"/>
            <p:cNvSpPr/>
            <p:nvPr/>
          </p:nvSpPr>
          <p:spPr>
            <a:xfrm>
              <a:off x="6404739" y="3847965"/>
              <a:ext cx="288032" cy="28803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" name="円/楕円 66"/>
            <p:cNvSpPr/>
            <p:nvPr/>
          </p:nvSpPr>
          <p:spPr>
            <a:xfrm>
              <a:off x="5066902" y="3438330"/>
              <a:ext cx="288032" cy="28803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" name="円/楕円 67"/>
            <p:cNvSpPr/>
            <p:nvPr/>
          </p:nvSpPr>
          <p:spPr>
            <a:xfrm>
              <a:off x="5961688" y="2748744"/>
              <a:ext cx="288032" cy="28803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" name="円/楕円 68"/>
            <p:cNvSpPr/>
            <p:nvPr/>
          </p:nvSpPr>
          <p:spPr>
            <a:xfrm>
              <a:off x="5318889" y="2604728"/>
              <a:ext cx="288032" cy="28803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" name="円/楕円 69"/>
            <p:cNvSpPr/>
            <p:nvPr/>
          </p:nvSpPr>
          <p:spPr>
            <a:xfrm>
              <a:off x="5694554" y="4034653"/>
              <a:ext cx="288032" cy="28803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円/楕円 70"/>
            <p:cNvSpPr/>
            <p:nvPr/>
          </p:nvSpPr>
          <p:spPr>
            <a:xfrm>
              <a:off x="5673656" y="2219777"/>
              <a:ext cx="288032" cy="28803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円/楕円 71"/>
            <p:cNvSpPr/>
            <p:nvPr/>
          </p:nvSpPr>
          <p:spPr>
            <a:xfrm>
              <a:off x="5961688" y="3542345"/>
              <a:ext cx="288032" cy="28803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円/楕円 72"/>
            <p:cNvSpPr/>
            <p:nvPr/>
          </p:nvSpPr>
          <p:spPr>
            <a:xfrm>
              <a:off x="4606402" y="3254313"/>
              <a:ext cx="288032" cy="28803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円/楕円 73"/>
            <p:cNvSpPr/>
            <p:nvPr/>
          </p:nvSpPr>
          <p:spPr>
            <a:xfrm>
              <a:off x="4954037" y="3984699"/>
              <a:ext cx="288032" cy="28803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" name="円/楕円 74"/>
            <p:cNvSpPr/>
            <p:nvPr/>
          </p:nvSpPr>
          <p:spPr>
            <a:xfrm>
              <a:off x="5508104" y="2966281"/>
              <a:ext cx="288032" cy="28803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" name="円/楕円 75"/>
            <p:cNvSpPr/>
            <p:nvPr/>
          </p:nvSpPr>
          <p:spPr>
            <a:xfrm>
              <a:off x="6190288" y="4272731"/>
              <a:ext cx="288032" cy="28803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テキスト ボックス 2"/>
              <p:cNvSpPr txBox="1"/>
              <p:nvPr/>
            </p:nvSpPr>
            <p:spPr>
              <a:xfrm>
                <a:off x="323528" y="1988840"/>
                <a:ext cx="464024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1400" b="0" i="1" smtClean="0">
                          <a:latin typeface="Cambria Math"/>
                        </a:rPr>
                        <m:t>𝛽</m:t>
                      </m:r>
                      <m:r>
                        <a:rPr lang="en-US" altLang="ja-JP" sz="1400" b="0" i="1" smtClean="0">
                          <a:latin typeface="Cambria Math"/>
                        </a:rPr>
                        <m:t> </m:t>
                      </m:r>
                      <m:r>
                        <a:rPr lang="en-US" altLang="ja-JP" sz="1400" b="0" i="1" smtClean="0">
                          <a:latin typeface="Cambria Math"/>
                        </a:rPr>
                        <m:t>𝑖𝑠</m:t>
                      </m:r>
                      <m:r>
                        <a:rPr lang="en-US" altLang="ja-JP" sz="1400" b="0" i="1" smtClean="0">
                          <a:latin typeface="Cambria Math"/>
                        </a:rPr>
                        <m:t> </m:t>
                      </m:r>
                      <m:r>
                        <a:rPr lang="en-US" altLang="ja-JP" sz="1400" b="0" i="1" smtClean="0">
                          <a:latin typeface="Cambria Math"/>
                        </a:rPr>
                        <m:t>𝑡𝑎𝑘𝑒𝑛</m:t>
                      </m:r>
                      <m:r>
                        <a:rPr lang="en-US" altLang="ja-JP" sz="1400" b="0" i="1" smtClean="0">
                          <a:latin typeface="Cambria Math"/>
                        </a:rPr>
                        <m:t> </m:t>
                      </m:r>
                      <m:r>
                        <a:rPr lang="en-US" altLang="ja-JP" sz="1400" b="0" i="1" smtClean="0">
                          <a:latin typeface="Cambria Math"/>
                        </a:rPr>
                        <m:t>𝑡𝑜</m:t>
                      </m:r>
                      <m:r>
                        <a:rPr lang="en-US" altLang="ja-JP" sz="1400" b="0" i="1" smtClean="0">
                          <a:latin typeface="Cambria Math"/>
                        </a:rPr>
                        <m:t> </m:t>
                      </m:r>
                      <m:r>
                        <a:rPr lang="en-US" altLang="ja-JP" sz="1400" b="0" i="1" smtClean="0">
                          <a:latin typeface="Cambria Math"/>
                        </a:rPr>
                        <m:t>𝑏𝑒</m:t>
                      </m:r>
                      <m:r>
                        <a:rPr lang="en-US" altLang="ja-JP" sz="1400" b="0" i="1" smtClean="0">
                          <a:latin typeface="Cambria Math"/>
                        </a:rPr>
                        <m:t> </m:t>
                      </m:r>
                      <m:r>
                        <a:rPr lang="en-US" altLang="ja-JP" sz="1400" b="0" i="1" smtClean="0">
                          <a:latin typeface="Cambria Math"/>
                        </a:rPr>
                        <m:t>𝑡h𝑒</m:t>
                      </m:r>
                      <m:r>
                        <a:rPr lang="en-US" altLang="ja-JP" sz="1400" b="0" i="1" smtClean="0">
                          <a:latin typeface="Cambria Math"/>
                        </a:rPr>
                        <m:t> </m:t>
                      </m:r>
                      <m:r>
                        <a:rPr lang="en-US" altLang="ja-JP" sz="1400" b="0" i="1" smtClean="0">
                          <a:latin typeface="Cambria Math"/>
                        </a:rPr>
                        <m:t>𝑠𝑎𝑚𝑒</m:t>
                      </m:r>
                      <m:r>
                        <a:rPr lang="en-US" altLang="ja-JP" sz="1400" b="0" i="1" smtClean="0">
                          <a:latin typeface="Cambria Math"/>
                        </a:rPr>
                        <m:t> </m:t>
                      </m:r>
                      <m:r>
                        <a:rPr lang="en-US" altLang="ja-JP" sz="1400" b="0" i="1" smtClean="0">
                          <a:latin typeface="Cambria Math"/>
                        </a:rPr>
                        <m:t>𝑠𝑡𝑟𝑒𝑛𝑔𝑡h</m:t>
                      </m:r>
                      <m:r>
                        <a:rPr lang="en-US" altLang="ja-JP" sz="1400" b="0" i="1" smtClean="0">
                          <a:latin typeface="Cambria Math"/>
                        </a:rPr>
                        <m:t> </m:t>
                      </m:r>
                      <m:r>
                        <a:rPr lang="en-US" altLang="ja-JP" sz="1400" b="0" i="1" smtClean="0">
                          <a:latin typeface="Cambria Math"/>
                        </a:rPr>
                        <m:t>𝑎𝑠</m:t>
                      </m:r>
                      <m:r>
                        <a:rPr lang="en-US" altLang="ja-JP" sz="1400" b="0" i="1" smtClean="0">
                          <a:latin typeface="Cambria Math"/>
                        </a:rPr>
                        <m:t> </m:t>
                      </m:r>
                      <m:r>
                        <a:rPr lang="en-US" altLang="ja-JP" sz="1400" b="0" i="1" smtClean="0">
                          <a:latin typeface="Cambria Math"/>
                        </a:rPr>
                        <m:t>𝑡h𝑒</m:t>
                      </m:r>
                      <m:r>
                        <a:rPr lang="en-US" altLang="ja-JP" sz="1400" b="0" i="1" smtClean="0">
                          <a:latin typeface="Cambria Math"/>
                        </a:rPr>
                        <m:t> 3</m:t>
                      </m:r>
                      <m:r>
                        <a:rPr lang="en-US" altLang="ja-JP" sz="1400" b="0" i="1" smtClean="0">
                          <a:latin typeface="Cambria Math"/>
                        </a:rPr>
                        <m:t>𝛼</m:t>
                      </m:r>
                      <m:r>
                        <a:rPr lang="en-US" altLang="ja-JP" sz="1400" b="0" i="1" smtClean="0">
                          <a:latin typeface="Cambria Math"/>
                        </a:rPr>
                        <m:t> </m:t>
                      </m:r>
                      <m:r>
                        <a:rPr lang="en-US" altLang="ja-JP" sz="1400" b="0" i="1" smtClean="0">
                          <a:latin typeface="Cambria Math"/>
                        </a:rPr>
                        <m:t>𝑒𝑥𝑐𝑖𝑡𝑎𝑡𝑖𝑜𝑛</m:t>
                      </m:r>
                    </m:oMath>
                  </m:oMathPara>
                </a14:m>
                <a:endParaRPr kumimoji="1" lang="ja-JP" altLang="en-US" sz="1400" i="1" dirty="0"/>
              </a:p>
            </p:txBody>
          </p:sp>
        </mc:Choice>
        <mc:Fallback>
          <p:sp>
            <p:nvSpPr>
              <p:cNvPr id="3" name="テキスト ボックス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988840"/>
                <a:ext cx="4640245" cy="307777"/>
              </a:xfrm>
              <a:prstGeom prst="rect">
                <a:avLst/>
              </a:prstGeom>
              <a:blipFill rotWithShape="1">
                <a:blip r:embed="rId12" cstate="print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3" name="テキスト ボックス 12"/>
              <p:cNvSpPr txBox="1"/>
              <p:nvPr/>
            </p:nvSpPr>
            <p:spPr>
              <a:xfrm>
                <a:off x="323528" y="2204864"/>
                <a:ext cx="2516073" cy="3456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1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en-US" altLang="ja-JP" sz="1400" b="0" i="1" smtClean="0">
                            <a:latin typeface="Cambria Math"/>
                          </a:rPr>
                          <m:t>𝜌</m:t>
                        </m:r>
                      </m:e>
                      <m:sub>
                        <m:sSubSup>
                          <m:sSubSupPr>
                            <m:ctrlPr>
                              <a:rPr kumimoji="1" lang="en-US" altLang="ja-JP" sz="1400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kumimoji="1" lang="en-US" altLang="ja-JP" sz="1400" b="0" i="1" smtClean="0">
                                <a:latin typeface="Cambria Math"/>
                              </a:rPr>
                              <m:t>0</m:t>
                            </m:r>
                          </m:e>
                          <m:sub>
                            <m:r>
                              <a:rPr kumimoji="1" lang="en-US" altLang="ja-JP" sz="1400" b="0" i="1" smtClean="0">
                                <a:latin typeface="Cambria Math"/>
                              </a:rPr>
                              <m:t>1</m:t>
                            </m:r>
                          </m:sub>
                          <m:sup>
                            <m:r>
                              <a:rPr kumimoji="1" lang="en-US" altLang="ja-JP" sz="1400" b="0" i="1" smtClean="0">
                                <a:latin typeface="Cambria Math"/>
                              </a:rPr>
                              <m:t>+</m:t>
                            </m:r>
                          </m:sup>
                        </m:sSubSup>
                      </m:sub>
                    </m:sSub>
                  </m:oMath>
                </a14:m>
                <a:r>
                  <a:rPr kumimoji="1" lang="ja-JP" altLang="en-US" sz="1400" dirty="0" smtClean="0"/>
                  <a:t>：</a:t>
                </a:r>
                <a:r>
                  <a:rPr lang="en-US" altLang="ja-JP" sz="1400" dirty="0" smtClean="0"/>
                  <a:t>density of the ground state</a:t>
                </a:r>
                <a:endParaRPr kumimoji="1" lang="ja-JP" altLang="en-US" sz="1600" dirty="0"/>
              </a:p>
            </p:txBody>
          </p:sp>
        </mc:Choice>
        <mc:Fallback>
          <p:sp>
            <p:nvSpPr>
              <p:cNvPr id="13" name="テキスト ボックス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204864"/>
                <a:ext cx="2516073" cy="345607"/>
              </a:xfrm>
              <a:prstGeom prst="rect">
                <a:avLst/>
              </a:prstGeom>
              <a:blipFill rotWithShape="1">
                <a:blip r:embed="rId13" cstate="print"/>
                <a:stretch>
                  <a:fillRect t="-5357" b="-892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7" name="正方形/長方形 76"/>
          <p:cNvSpPr/>
          <p:nvPr/>
        </p:nvSpPr>
        <p:spPr>
          <a:xfrm>
            <a:off x="0" y="3429000"/>
            <a:ext cx="785786" cy="13573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テキスト ボックス 78"/>
          <p:cNvSpPr txBox="1"/>
          <p:nvPr/>
        </p:nvSpPr>
        <p:spPr>
          <a:xfrm rot="16200000">
            <a:off x="-452727" y="3810258"/>
            <a:ext cx="17956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R</a:t>
            </a:r>
            <a:r>
              <a:rPr kumimoji="1" lang="en-US" altLang="ja-JP" sz="2400" baseline="30000" dirty="0" smtClean="0"/>
              <a:t>2</a:t>
            </a:r>
            <a:r>
              <a:rPr kumimoji="1" lang="en-US" altLang="ja-JP" sz="2400" dirty="0" smtClean="0"/>
              <a:t>ρ(R)  (fm</a:t>
            </a:r>
            <a:r>
              <a:rPr kumimoji="1" lang="en-US" altLang="ja-JP" sz="2400" baseline="30000" dirty="0" smtClean="0"/>
              <a:t>-1</a:t>
            </a:r>
            <a:r>
              <a:rPr kumimoji="1" lang="en-US" altLang="ja-JP" sz="2400" dirty="0" smtClean="0"/>
              <a:t>)</a:t>
            </a:r>
            <a:endParaRPr kumimoji="1" lang="ja-JP" alt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706438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07504" y="44624"/>
            <a:ext cx="5579413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3200" dirty="0" smtClean="0"/>
              <a:t>Comparison of 3α with vibration</a:t>
            </a:r>
            <a:endParaRPr kumimoji="1" lang="ja-JP" altLang="en-US" sz="3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00069" y="951111"/>
            <a:ext cx="6702291" cy="4389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テキスト ボックス 6"/>
              <p:cNvSpPr txBox="1"/>
              <p:nvPr/>
            </p:nvSpPr>
            <p:spPr>
              <a:xfrm>
                <a:off x="3583053" y="5343599"/>
                <a:ext cx="198363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2400" dirty="0"/>
                  <a:t>T</a:t>
                </a:r>
                <a:r>
                  <a:rPr lang="en-US" altLang="ja-JP" sz="2400" dirty="0" smtClean="0"/>
                  <a:t>otal spin </a:t>
                </a:r>
                <a14:m>
                  <m:oMath xmlns:m="http://schemas.openxmlformats.org/officeDocument/2006/math">
                    <m:r>
                      <a:rPr lang="en-US" altLang="ja-JP" sz="2400" b="0" i="1" smtClean="0">
                        <a:latin typeface="Cambria Math"/>
                      </a:rPr>
                      <m:t>𝐽</m:t>
                    </m:r>
                  </m:oMath>
                </a14:m>
                <a:endParaRPr kumimoji="1" lang="ja-JP" altLang="en-US" sz="2400" dirty="0"/>
              </a:p>
            </p:txBody>
          </p:sp>
        </mc:Choice>
        <mc:Fallback>
          <p:sp>
            <p:nvSpPr>
              <p:cNvPr id="7" name="テキスト ボックス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3053" y="5343599"/>
                <a:ext cx="1983638" cy="461665"/>
              </a:xfrm>
              <a:prstGeom prst="rect">
                <a:avLst/>
              </a:prstGeom>
              <a:blipFill rotWithShape="1">
                <a:blip r:embed="rId5" cstate="print"/>
                <a:stretch>
                  <a:fillRect l="-4923" t="-10667" b="-30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テキスト ボックス 7"/>
          <p:cNvSpPr txBox="1"/>
          <p:nvPr/>
        </p:nvSpPr>
        <p:spPr>
          <a:xfrm>
            <a:off x="919456" y="951706"/>
            <a:ext cx="61574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 smtClean="0"/>
              <a:t>0.7</a:t>
            </a:r>
            <a:endParaRPr kumimoji="1" lang="ja-JP" altLang="en-US" sz="2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919457" y="1455167"/>
            <a:ext cx="61574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 smtClean="0"/>
              <a:t>0.6</a:t>
            </a:r>
            <a:endParaRPr kumimoji="1" lang="ja-JP" altLang="en-US" sz="24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919454" y="2034118"/>
            <a:ext cx="61574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 smtClean="0"/>
              <a:t>0.5</a:t>
            </a:r>
            <a:endParaRPr kumimoji="1" lang="ja-JP" altLang="en-US" sz="24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919457" y="2598003"/>
            <a:ext cx="61574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 smtClean="0"/>
              <a:t>0.4</a:t>
            </a:r>
            <a:endParaRPr kumimoji="1" lang="ja-JP" altLang="en-US" sz="24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921457" y="3139765"/>
            <a:ext cx="61574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 smtClean="0"/>
              <a:t>0.3</a:t>
            </a:r>
            <a:endParaRPr kumimoji="1" lang="ja-JP" altLang="en-US" sz="24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921457" y="3703607"/>
            <a:ext cx="61574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 smtClean="0"/>
              <a:t>0.2</a:t>
            </a:r>
            <a:endParaRPr kumimoji="1" lang="ja-JP" altLang="en-US" sz="24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919453" y="4257230"/>
            <a:ext cx="61574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 smtClean="0"/>
              <a:t>0.1</a:t>
            </a:r>
            <a:endParaRPr kumimoji="1" lang="ja-JP" altLang="en-US" sz="24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919453" y="4813179"/>
            <a:ext cx="612343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 smtClean="0"/>
              <a:t>0</a:t>
            </a:r>
            <a:endParaRPr kumimoji="1" lang="ja-JP" altLang="en-US" sz="2400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333677" y="5839913"/>
            <a:ext cx="46726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Extended distribution in the 3α channel</a:t>
            </a:r>
            <a:endParaRPr lang="en-US" altLang="ja-JP" sz="2000" dirty="0" smtClean="0"/>
          </a:p>
        </p:txBody>
      </p:sp>
      <p:cxnSp>
        <p:nvCxnSpPr>
          <p:cNvPr id="49" name="直線矢印コネクタ 48"/>
          <p:cNvCxnSpPr/>
          <p:nvPr/>
        </p:nvCxnSpPr>
        <p:spPr>
          <a:xfrm flipH="1">
            <a:off x="5781497" y="2910709"/>
            <a:ext cx="188054" cy="66487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1" name="正方形/長方形 50"/>
              <p:cNvSpPr/>
              <p:nvPr/>
            </p:nvSpPr>
            <p:spPr>
              <a:xfrm>
                <a:off x="4591164" y="1328889"/>
                <a:ext cx="286115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ja-JP" sz="2000" dirty="0"/>
                  <a:t>M</a:t>
                </a:r>
                <a:r>
                  <a:rPr lang="en-US" altLang="ja-JP" sz="2000" dirty="0" smtClean="0"/>
                  <a:t>ono. </a:t>
                </a:r>
                <a:r>
                  <a:rPr lang="en-US" altLang="ja-JP" sz="2000" dirty="0" err="1" smtClean="0"/>
                  <a:t>Vib</a:t>
                </a:r>
                <a:r>
                  <a:rPr lang="en-US" altLang="ja-JP" sz="2000" dirty="0" smtClean="0"/>
                  <a:t>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ja-JP" sz="2000" i="1" smtClean="0">
                            <a:latin typeface="Cambria Math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altLang="ja-JP" sz="2000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altLang="ja-JP" sz="2000" b="0" i="1" smtClean="0">
                                <a:latin typeface="Cambria Math"/>
                              </a:rPr>
                              <m:t>0</m:t>
                            </m:r>
                          </m:e>
                          <m:sub>
                            <m:r>
                              <a:rPr lang="en-US" altLang="ja-JP" sz="2000" b="0" i="1" smtClean="0">
                                <a:latin typeface="Cambria Math"/>
                              </a:rPr>
                              <m:t>2</m:t>
                            </m:r>
                          </m:sub>
                          <m:sup>
                            <m:r>
                              <a:rPr lang="en-US" altLang="ja-JP" sz="2000" b="0" i="1" smtClean="0">
                                <a:latin typeface="Cambria Math"/>
                              </a:rPr>
                              <m:t>+</m:t>
                            </m:r>
                          </m:sup>
                        </m:sSubSup>
                      </m:e>
                    </m:d>
                  </m:oMath>
                </a14:m>
                <a:endParaRPr lang="ja-JP" altLang="en-US" sz="2000" dirty="0"/>
              </a:p>
            </p:txBody>
          </p:sp>
        </mc:Choice>
        <mc:Fallback>
          <p:sp>
            <p:nvSpPr>
              <p:cNvPr id="51" name="正方形/長方形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164" y="1328889"/>
                <a:ext cx="2861156" cy="400110"/>
              </a:xfrm>
              <a:prstGeom prst="rect">
                <a:avLst/>
              </a:prstGeom>
              <a:blipFill rotWithShape="1">
                <a:blip r:embed="rId6" cstate="print"/>
                <a:stretch>
                  <a:fillRect l="-2132" t="-7576" b="-2575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直線矢印コネクタ 51"/>
          <p:cNvCxnSpPr>
            <a:stCxn id="51" idx="1"/>
          </p:cNvCxnSpPr>
          <p:nvPr/>
        </p:nvCxnSpPr>
        <p:spPr>
          <a:xfrm flipH="1">
            <a:off x="3742216" y="1528944"/>
            <a:ext cx="848948" cy="4119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テキスト ボックス 55"/>
          <p:cNvSpPr txBox="1"/>
          <p:nvPr/>
        </p:nvSpPr>
        <p:spPr>
          <a:xfrm>
            <a:off x="1547664" y="6309320"/>
            <a:ext cx="65503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/>
              <a:t>⇒</a:t>
            </a:r>
            <a:r>
              <a:rPr lang="en-US" altLang="ja-JP" sz="2000" dirty="0" smtClean="0"/>
              <a:t>Scattering area of 3α is larger than that of mono. </a:t>
            </a:r>
            <a:r>
              <a:rPr lang="en-US" altLang="ja-JP" sz="2000" dirty="0" err="1" smtClean="0"/>
              <a:t>Vib</a:t>
            </a:r>
            <a:r>
              <a:rPr lang="en-US" altLang="ja-JP" sz="2000" dirty="0" smtClean="0"/>
              <a:t>. state</a:t>
            </a:r>
            <a:endParaRPr kumimoji="1" lang="ja-JP" altLang="en-US" sz="2000" dirty="0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6300192" y="683404"/>
            <a:ext cx="1548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（</a:t>
            </a:r>
            <a:r>
              <a:rPr kumimoji="1" lang="en-US" altLang="ja-JP" dirty="0" err="1" smtClean="0"/>
              <a:t>Ep</a:t>
            </a:r>
            <a:r>
              <a:rPr kumimoji="1" lang="en-US" altLang="ja-JP" dirty="0" smtClean="0"/>
              <a:t> = 65MeV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1393648" y="4997845"/>
            <a:ext cx="6552728" cy="3430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2400" dirty="0" smtClean="0">
                <a:solidFill>
                  <a:schemeClr val="tx1"/>
                </a:solidFill>
              </a:rPr>
              <a:t>0               2                4               6                8               10      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3" name="テキスト ボックス 22"/>
              <p:cNvSpPr txBox="1"/>
              <p:nvPr/>
            </p:nvSpPr>
            <p:spPr>
              <a:xfrm>
                <a:off x="6488752" y="-9470"/>
                <a:ext cx="2115696" cy="7693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ja-JP" i="1" smtClean="0">
                          <a:latin typeface="Cambria Math"/>
                        </a:rPr>
                        <m:t>σ</m:t>
                      </m:r>
                      <m:d>
                        <m:dPr>
                          <m:ctrlPr>
                            <a:rPr lang="en-US" altLang="ja-JP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ja-JP" b="0" i="1" smtClean="0">
                              <a:latin typeface="Cambria Math"/>
                            </a:rPr>
                            <m:t>𝐽</m:t>
                          </m:r>
                        </m:e>
                      </m:d>
                      <m:r>
                        <a:rPr lang="ja-JP" altLang="en-US" b="0" i="1" smtClean="0">
                          <a:latin typeface="Cambria Math"/>
                        </a:rPr>
                        <m:t>＝</m:t>
                      </m:r>
                      <m:nary>
                        <m:naryPr>
                          <m:chr m:val="∑"/>
                          <m:supHide m:val="on"/>
                          <m:ctrlPr>
                            <a:rPr lang="ja-JP" alt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altLang="ja-JP" b="0" i="1" smtClean="0">
                              <a:latin typeface="Cambria Math"/>
                            </a:rPr>
                            <m:t>𝐿</m:t>
                          </m:r>
                        </m:sub>
                        <m:sup/>
                        <m:e>
                          <m:r>
                            <a:rPr lang="en-US" altLang="ja-JP" i="1">
                              <a:latin typeface="Cambria Math"/>
                            </a:rPr>
                            <m:t>𝜎</m:t>
                          </m:r>
                          <m:d>
                            <m:dPr>
                              <m:ctrlPr>
                                <a:rPr lang="en-US" altLang="ja-JP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ja-JP" i="1">
                                  <a:latin typeface="Cambria Math"/>
                                </a:rPr>
                                <m:t>𝐽𝐿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US" altLang="ja-JP" b="0" dirty="0" smtClean="0"/>
              </a:p>
            </p:txBody>
          </p:sp>
        </mc:Choice>
        <mc:Fallback>
          <p:sp>
            <p:nvSpPr>
              <p:cNvPr id="23" name="テキスト ボックス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8752" y="-9470"/>
                <a:ext cx="2115696" cy="769313"/>
              </a:xfrm>
              <a:prstGeom prst="rect">
                <a:avLst/>
              </a:prstGeom>
              <a:blipFill rotWithShape="1"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4" name="テキスト ボックス 23"/>
              <p:cNvSpPr txBox="1"/>
              <p:nvPr/>
            </p:nvSpPr>
            <p:spPr>
              <a:xfrm>
                <a:off x="5270695" y="2534208"/>
                <a:ext cx="16794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ja-JP" dirty="0" smtClean="0"/>
                  <a:t>3α</a:t>
                </a:r>
                <a:r>
                  <a:rPr lang="ja-JP" altLang="en-US" dirty="0"/>
                  <a:t> </a:t>
                </a:r>
                <a:r>
                  <a:rPr lang="en-US" altLang="ja-JP" dirty="0" smtClean="0"/>
                  <a:t>channel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ja-JP" i="1" smtClean="0">
                            <a:latin typeface="Cambria Math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altLang="ja-JP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altLang="ja-JP" b="0" i="1" smtClean="0">
                                <a:latin typeface="Cambria Math"/>
                              </a:rPr>
                              <m:t>0</m:t>
                            </m:r>
                          </m:e>
                          <m:sub>
                            <m:r>
                              <a:rPr lang="en-US" altLang="ja-JP" b="0" i="1" smtClean="0">
                                <a:latin typeface="Cambria Math"/>
                              </a:rPr>
                              <m:t>2</m:t>
                            </m:r>
                          </m:sub>
                          <m:sup>
                            <m:r>
                              <a:rPr lang="en-US" altLang="ja-JP" b="0" i="1" smtClean="0">
                                <a:latin typeface="Cambria Math"/>
                              </a:rPr>
                              <m:t>+</m:t>
                            </m:r>
                          </m:sup>
                        </m:sSubSup>
                      </m:e>
                    </m:d>
                  </m:oMath>
                </a14:m>
                <a:endParaRPr lang="ja-JP" altLang="en-US" dirty="0"/>
              </a:p>
            </p:txBody>
          </p:sp>
        </mc:Choice>
        <mc:Fallback>
          <p:sp>
            <p:nvSpPr>
              <p:cNvPr id="24" name="テキスト ボックス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0695" y="2534208"/>
                <a:ext cx="1679435" cy="369332"/>
              </a:xfrm>
              <a:prstGeom prst="rect">
                <a:avLst/>
              </a:prstGeom>
              <a:blipFill rotWithShape="1">
                <a:blip r:embed="rId8" cstate="print"/>
                <a:stretch>
                  <a:fillRect l="-3273" t="-8333" b="-2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テキスト ボックス 24"/>
          <p:cNvSpPr txBox="1"/>
          <p:nvPr/>
        </p:nvSpPr>
        <p:spPr>
          <a:xfrm rot="16200000">
            <a:off x="-1176114" y="2719946"/>
            <a:ext cx="35282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Partial Cross sections (</a:t>
            </a:r>
            <a:r>
              <a:rPr kumimoji="1" lang="en-US" altLang="ja-JP" sz="2400" dirty="0" err="1" smtClean="0"/>
              <a:t>a.u</a:t>
            </a:r>
            <a:r>
              <a:rPr kumimoji="1" lang="en-US" altLang="ja-JP" sz="2400" dirty="0" smtClean="0"/>
              <a:t>.)</a:t>
            </a:r>
            <a:endParaRPr kumimoji="1" lang="ja-JP" alt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1391566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graphicFrame>
            <p:nvGraphicFramePr>
              <p:cNvPr id="3" name="表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04201119"/>
                  </p:ext>
                </p:extLst>
              </p:nvPr>
            </p:nvGraphicFramePr>
            <p:xfrm>
              <a:off x="179512" y="2276872"/>
              <a:ext cx="8712968" cy="3024336"/>
            </p:xfrm>
            <a:graphic>
              <a:graphicData uri="http://schemas.openxmlformats.org/drawingml/2006/table">
                <a:tbl>
                  <a:tblPr/>
                  <a:tblGrid>
                    <a:gridCol w="1646277"/>
                    <a:gridCol w="2223749"/>
                    <a:gridCol w="2457371"/>
                    <a:gridCol w="2385571"/>
                  </a:tblGrid>
                  <a:tr h="946568">
                    <a:tc>
                      <a:txBody>
                        <a:bodyPr/>
                        <a:lstStyle/>
                        <a:p>
                          <a:pPr algn="l" fontAlgn="ctr"/>
                          <a:r>
                            <a:rPr lang="ja-JP" altLang="en-US" sz="2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ＭＳ Ｐゴシック"/>
                            </a:rPr>
                            <a:t>　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ja-JP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ＭＳ Ｐゴシック"/>
                            </a:rPr>
                            <a:t>Elastic</a:t>
                          </a:r>
                          <a:r>
                            <a:rPr lang="en-US" altLang="ja-JP" sz="2400" b="0" i="0" u="none" strike="noStrike" baseline="0" dirty="0" smtClean="0">
                              <a:solidFill>
                                <a:srgbClr val="000000"/>
                              </a:solidFill>
                              <a:effectLst/>
                              <a:latin typeface="ＭＳ Ｐゴシック"/>
                            </a:rPr>
                            <a:t> channel</a:t>
                          </a:r>
                          <a:endParaRPr lang="en-US" altLang="ja-JP" sz="24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ＭＳ Ｐゴシック"/>
                          </a:endParaRPr>
                        </a:p>
                        <a:p>
                          <a:pPr algn="ctr" font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altLang="ja-JP" sz="24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sSubSup>
                                      <m:sSubSupPr>
                                        <m:ctrlPr>
                                          <a:rPr lang="en-US" altLang="ja-JP" sz="2400" b="0" i="1" u="none" strike="noStrike" smtClean="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altLang="ja-JP" sz="2400" b="0" i="1" u="none" strike="noStrike" smtClean="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/>
                                          </a:rPr>
                                          <m:t>0</m:t>
                                        </m:r>
                                      </m:e>
                                      <m:sub>
                                        <m:r>
                                          <a:rPr lang="en-US" altLang="ja-JP" sz="2400" b="0" i="1" u="none" strike="noStrike" smtClean="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/>
                                          </a:rPr>
                                          <m:t>1</m:t>
                                        </m:r>
                                      </m:sub>
                                      <m:sup>
                                        <m:r>
                                          <a:rPr lang="en-US" altLang="ja-JP" sz="2400" b="0" i="1" u="none" strike="noStrike" smtClean="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/>
                                          </a:rPr>
                                          <m:t>+</m:t>
                                        </m:r>
                                      </m:sup>
                                    </m:sSubSup>
                                  </m:e>
                                </m:d>
                              </m:oMath>
                            </m:oMathPara>
                          </a14:m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ＭＳ Ｐゴシック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l-GR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ＭＳ Ｐゴシック"/>
                            </a:rPr>
                            <a:t>3</a:t>
                          </a:r>
                          <a:r>
                            <a:rPr lang="en-US" altLang="ja-JP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ＭＳ Ｐゴシック"/>
                            </a:rPr>
                            <a:t>α</a:t>
                          </a:r>
                          <a:r>
                            <a:rPr lang="ja-JP" altLang="en-US" sz="2400" b="0" i="0" u="none" strike="noStrike" baseline="0" dirty="0" smtClean="0">
                              <a:solidFill>
                                <a:srgbClr val="000000"/>
                              </a:solidFill>
                              <a:effectLst/>
                              <a:latin typeface="ＭＳ Ｐゴシック"/>
                            </a:rPr>
                            <a:t> </a:t>
                          </a:r>
                          <a:r>
                            <a:rPr lang="en-US" altLang="ja-JP" sz="2400" b="0" i="0" u="none" strike="noStrike" baseline="0" dirty="0" smtClean="0">
                              <a:solidFill>
                                <a:srgbClr val="000000"/>
                              </a:solidFill>
                              <a:effectLst/>
                              <a:latin typeface="ＭＳ Ｐゴシック"/>
                            </a:rPr>
                            <a:t>channel</a:t>
                          </a:r>
                          <a:endParaRPr lang="en-US" altLang="ja-JP" sz="24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ＭＳ Ｐゴシック"/>
                          </a:endParaRPr>
                        </a:p>
                        <a:p>
                          <a:pPr algn="ctr" font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altLang="ja-JP" sz="24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sSubSup>
                                      <m:sSubSupPr>
                                        <m:ctrlPr>
                                          <a:rPr lang="en-US" altLang="ja-JP" sz="2400" b="0" i="1" u="none" strike="noStrike" smtClean="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altLang="ja-JP" sz="2400" b="0" i="1" u="none" strike="noStrike" smtClean="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/>
                                          </a:rPr>
                                          <m:t>0</m:t>
                                        </m:r>
                                      </m:e>
                                      <m:sub>
                                        <m:r>
                                          <a:rPr lang="en-US" altLang="ja-JP" sz="2400" b="0" i="1" u="none" strike="noStrike" smtClean="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/>
                                          </a:rPr>
                                          <m:t>2</m:t>
                                        </m:r>
                                      </m:sub>
                                      <m:sup>
                                        <m:r>
                                          <a:rPr lang="en-US" altLang="ja-JP" sz="2400" b="0" i="1" u="none" strike="noStrike" smtClean="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/>
                                          </a:rPr>
                                          <m:t>+</m:t>
                                        </m:r>
                                      </m:sup>
                                    </m:sSubSup>
                                  </m:e>
                                </m:d>
                              </m:oMath>
                            </m:oMathPara>
                          </a14:m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ＭＳ Ｐゴシック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ja-JP" sz="20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ＭＳ Ｐゴシック"/>
                            </a:rPr>
                            <a:t>Mono.</a:t>
                          </a:r>
                          <a:r>
                            <a:rPr lang="en-US" altLang="ja-JP" sz="2000" b="0" i="0" u="none" strike="noStrike" baseline="0" dirty="0" smtClean="0">
                              <a:solidFill>
                                <a:srgbClr val="000000"/>
                              </a:solidFill>
                              <a:effectLst/>
                              <a:latin typeface="ＭＳ Ｐゴシック"/>
                            </a:rPr>
                            <a:t> </a:t>
                          </a:r>
                          <a:r>
                            <a:rPr lang="en-US" altLang="ja-JP" sz="2000" b="0" i="0" u="none" strike="noStrike" baseline="0" dirty="0" err="1" smtClean="0">
                              <a:solidFill>
                                <a:srgbClr val="000000"/>
                              </a:solidFill>
                              <a:effectLst/>
                              <a:latin typeface="ＭＳ Ｐゴシック"/>
                            </a:rPr>
                            <a:t>Vib</a:t>
                          </a:r>
                          <a:r>
                            <a:rPr lang="en-US" altLang="ja-JP" sz="2000" b="0" i="0" u="none" strike="noStrike" baseline="0" dirty="0" smtClean="0">
                              <a:solidFill>
                                <a:srgbClr val="000000"/>
                              </a:solidFill>
                              <a:effectLst/>
                              <a:latin typeface="ＭＳ Ｐゴシック"/>
                            </a:rPr>
                            <a:t>. channel</a:t>
                          </a:r>
                          <a:endParaRPr lang="en-US" altLang="ja-JP" sz="20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ＭＳ Ｐゴシック"/>
                          </a:endParaRPr>
                        </a:p>
                        <a:p>
                          <a:pPr algn="ctr" font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altLang="ja-JP" sz="24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sSubSup>
                                      <m:sSubSupPr>
                                        <m:ctrlPr>
                                          <a:rPr lang="en-US" altLang="ja-JP" sz="2400" b="0" i="1" u="none" strike="noStrike" smtClean="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altLang="ja-JP" sz="2400" b="0" i="1" u="none" strike="noStrike" smtClean="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/>
                                          </a:rPr>
                                          <m:t>0</m:t>
                                        </m:r>
                                      </m:e>
                                      <m:sub>
                                        <m:r>
                                          <a:rPr lang="en-US" altLang="ja-JP" sz="2400" b="0" i="1" u="none" strike="noStrike" smtClean="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/>
                                          </a:rPr>
                                          <m:t>2</m:t>
                                        </m:r>
                                      </m:sub>
                                      <m:sup>
                                        <m:r>
                                          <a:rPr lang="en-US" altLang="ja-JP" sz="2400" b="0" i="1" u="none" strike="noStrike" smtClean="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/>
                                          </a:rPr>
                                          <m:t>+</m:t>
                                        </m:r>
                                      </m:sup>
                                    </m:sSubSup>
                                  </m:e>
                                </m:d>
                              </m:oMath>
                            </m:oMathPara>
                          </a14:m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ＭＳ Ｐゴシック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635101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6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ＭＳ Ｐゴシック"/>
                            </a:rPr>
                            <a:t>Excitation</a:t>
                          </a:r>
                          <a:r>
                            <a:rPr lang="en-US" sz="1600" b="1" i="0" u="none" strike="noStrike" baseline="0" dirty="0" smtClean="0">
                              <a:solidFill>
                                <a:srgbClr val="000000"/>
                              </a:solidFill>
                              <a:effectLst/>
                              <a:latin typeface="ＭＳ Ｐゴシック"/>
                            </a:rPr>
                            <a:t> energy</a:t>
                          </a:r>
                          <a:r>
                            <a:rPr lang="en-US" sz="16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ＭＳ Ｐゴシック"/>
                            </a:rPr>
                            <a:t> [MeV</a:t>
                          </a:r>
                          <a:r>
                            <a:rPr lang="en-US" sz="16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ＭＳ Ｐゴシック"/>
                            </a:rPr>
                            <a:t>]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ja-JP" sz="2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ＭＳ Ｐゴシック"/>
                            </a:rPr>
                            <a:t>0.00 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ja-JP" sz="2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ＭＳ Ｐゴシック"/>
                            </a:rPr>
                            <a:t>7.65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ja-JP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ＭＳ Ｐゴシック"/>
                            </a:rPr>
                            <a:t>35</a:t>
                          </a:r>
                          <a:endParaRPr lang="en-US" altLang="ja-JP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ＭＳ Ｐゴシック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712967">
                    <a:tc>
                      <a:txBody>
                        <a:bodyPr/>
                        <a:lstStyle/>
                        <a:p>
                          <a:pPr algn="ctr" font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lang="ja-JP" altLang="en-US" sz="1800" b="1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altLang="ja-JP" sz="1800" b="1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𝑳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US" sz="18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ＭＳ Ｐゴシック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ja-JP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ＭＳ Ｐゴシック"/>
                            </a:rPr>
                            <a:t>4.69</a:t>
                          </a:r>
                          <a:endParaRPr lang="en-US" altLang="ja-JP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ＭＳ Ｐゴシック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ja-JP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ＭＳ Ｐゴシック"/>
                            </a:rPr>
                            <a:t>6.13</a:t>
                          </a:r>
                          <a:endParaRPr lang="en-US" altLang="ja-JP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ＭＳ Ｐゴシック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ja-JP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ＭＳ Ｐゴシック"/>
                            </a:rPr>
                            <a:t>4.09</a:t>
                          </a:r>
                          <a:endParaRPr lang="en-US" altLang="ja-JP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ＭＳ Ｐゴシック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729700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 err="1" smtClean="0">
                              <a:solidFill>
                                <a:srgbClr val="000000"/>
                              </a:solidFill>
                              <a:effectLst/>
                              <a:latin typeface="ＭＳ Ｐゴシック"/>
                            </a:rPr>
                            <a:t>Rsc</a:t>
                          </a:r>
                          <a:r>
                            <a:rPr lang="en-US" sz="20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ＭＳ Ｐゴシック"/>
                            </a:rPr>
                            <a:t> [</a:t>
                          </a:r>
                          <a:r>
                            <a:rPr lang="en-US" sz="2000" b="1" i="0" u="none" strike="noStrike" dirty="0" err="1">
                              <a:solidFill>
                                <a:srgbClr val="000000"/>
                              </a:solidFill>
                              <a:effectLst/>
                              <a:latin typeface="ＭＳ Ｐゴシック"/>
                            </a:rPr>
                            <a:t>fm</a:t>
                          </a:r>
                          <a:r>
                            <a:rPr lang="en-US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ＭＳ Ｐゴシック"/>
                            </a:rPr>
                            <a:t>]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ja-JP" sz="2400" b="0" i="0" u="none" strike="noStrike" dirty="0">
                              <a:solidFill>
                                <a:srgbClr val="FF0000"/>
                              </a:solidFill>
                              <a:effectLst/>
                              <a:latin typeface="ＭＳ Ｐゴシック"/>
                            </a:rPr>
                            <a:t>2.65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ja-JP" sz="2400" b="0" i="0" u="none" strike="noStrike" dirty="0">
                              <a:solidFill>
                                <a:srgbClr val="FF0000"/>
                              </a:solidFill>
                              <a:effectLst/>
                              <a:latin typeface="ＭＳ Ｐゴシック"/>
                            </a:rPr>
                            <a:t>3.46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ja-JP" sz="2400" b="0" i="0" u="none" strike="noStrike" dirty="0" smtClean="0">
                              <a:solidFill>
                                <a:srgbClr val="FF0000"/>
                              </a:solidFill>
                              <a:effectLst/>
                              <a:latin typeface="ＭＳ Ｐゴシック"/>
                            </a:rPr>
                            <a:t>2.31</a:t>
                          </a:r>
                          <a:endParaRPr lang="en-US" altLang="ja-JP" sz="24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ＭＳ Ｐゴシック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3" name="表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xmlns="" xmlns:a14="http://schemas.microsoft.com/office/drawing/2010/main" val="1604201119"/>
                  </p:ext>
                </p:extLst>
              </p:nvPr>
            </p:nvGraphicFramePr>
            <p:xfrm>
              <a:off x="179512" y="2276872"/>
              <a:ext cx="8712968" cy="3024336"/>
            </p:xfrm>
            <a:graphic>
              <a:graphicData uri="http://schemas.openxmlformats.org/drawingml/2006/table">
                <a:tbl>
                  <a:tblPr/>
                  <a:tblGrid>
                    <a:gridCol w="1646277"/>
                    <a:gridCol w="2223749"/>
                    <a:gridCol w="2457371"/>
                    <a:gridCol w="2385571"/>
                  </a:tblGrid>
                  <a:tr h="946568">
                    <a:tc>
                      <a:txBody>
                        <a:bodyPr/>
                        <a:lstStyle/>
                        <a:p>
                          <a:pPr algn="l" fontAlgn="ctr"/>
                          <a:r>
                            <a:rPr lang="ja-JP" altLang="en-US" sz="2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ＭＳ Ｐゴシック"/>
                            </a:rPr>
                            <a:t>　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4"/>
                          <a:stretch>
                            <a:fillRect l="-73973" t="-645" r="-217808" b="-2206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4"/>
                          <a:stretch>
                            <a:fillRect l="-157568" t="-645" r="-97270" b="-2206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4"/>
                          <a:stretch>
                            <a:fillRect l="-264796" t="-645" b="-220645"/>
                          </a:stretch>
                        </a:blipFill>
                      </a:tcPr>
                    </a:tc>
                  </a:tr>
                  <a:tr h="635101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6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ＭＳ Ｐゴシック"/>
                            </a:rPr>
                            <a:t>Excitation</a:t>
                          </a:r>
                          <a:r>
                            <a:rPr lang="en-US" sz="1600" b="1" i="0" u="none" strike="noStrike" baseline="0" dirty="0" smtClean="0">
                              <a:solidFill>
                                <a:srgbClr val="000000"/>
                              </a:solidFill>
                              <a:effectLst/>
                              <a:latin typeface="ＭＳ Ｐゴシック"/>
                            </a:rPr>
                            <a:t> energy</a:t>
                          </a:r>
                          <a:r>
                            <a:rPr lang="en-US" sz="16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ＭＳ Ｐゴシック"/>
                            </a:rPr>
                            <a:t> [MeV</a:t>
                          </a:r>
                          <a:r>
                            <a:rPr lang="en-US" sz="16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ＭＳ Ｐゴシック"/>
                            </a:rPr>
                            <a:t>]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ja-JP" sz="2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ＭＳ Ｐゴシック"/>
                            </a:rPr>
                            <a:t>0.00 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ja-JP" sz="2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ＭＳ Ｐゴシック"/>
                            </a:rPr>
                            <a:t>7.65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ja-JP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ＭＳ Ｐゴシック"/>
                            </a:rPr>
                            <a:t>35</a:t>
                          </a:r>
                          <a:endParaRPr lang="en-US" altLang="ja-JP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ＭＳ Ｐゴシック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712967">
                    <a:tc>
                      <a:txBody>
                        <a:bodyPr/>
                        <a:lstStyle/>
                        <a:p>
                          <a:endParaRPr lang="ja-JP" dirty="0"/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4"/>
                          <a:stretch>
                            <a:fillRect t="-222222" r="-429630" b="-1034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ja-JP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ＭＳ Ｐゴシック"/>
                            </a:rPr>
                            <a:t>4.69</a:t>
                          </a:r>
                          <a:endParaRPr lang="en-US" altLang="ja-JP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ＭＳ Ｐゴシック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ja-JP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ＭＳ Ｐゴシック"/>
                            </a:rPr>
                            <a:t>6.13</a:t>
                          </a:r>
                          <a:endParaRPr lang="en-US" altLang="ja-JP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ＭＳ Ｐゴシック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ja-JP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ＭＳ Ｐゴシック"/>
                            </a:rPr>
                            <a:t>4.09</a:t>
                          </a:r>
                          <a:endParaRPr lang="en-US" altLang="ja-JP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ＭＳ Ｐゴシック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729700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2000" b="1" i="0" u="none" strike="noStrike" dirty="0" err="1" smtClean="0">
                              <a:solidFill>
                                <a:srgbClr val="000000"/>
                              </a:solidFill>
                              <a:effectLst/>
                              <a:latin typeface="ＭＳ Ｐゴシック"/>
                            </a:rPr>
                            <a:t>Rsc</a:t>
                          </a:r>
                          <a:r>
                            <a:rPr lang="en-US" sz="20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ＭＳ Ｐゴシック"/>
                            </a:rPr>
                            <a:t> [</a:t>
                          </a:r>
                          <a:r>
                            <a:rPr lang="en-US" sz="2000" b="1" i="0" u="none" strike="noStrike" dirty="0" err="1">
                              <a:solidFill>
                                <a:srgbClr val="000000"/>
                              </a:solidFill>
                              <a:effectLst/>
                              <a:latin typeface="ＭＳ Ｐゴシック"/>
                            </a:rPr>
                            <a:t>fm</a:t>
                          </a:r>
                          <a:r>
                            <a:rPr lang="en-US" sz="20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ＭＳ Ｐゴシック"/>
                            </a:rPr>
                            <a:t>]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ja-JP" sz="2400" b="0" i="0" u="none" strike="noStrike" dirty="0">
                              <a:solidFill>
                                <a:srgbClr val="FF0000"/>
                              </a:solidFill>
                              <a:effectLst/>
                              <a:latin typeface="ＭＳ Ｐゴシック"/>
                            </a:rPr>
                            <a:t>2.65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ja-JP" sz="2400" b="0" i="0" u="none" strike="noStrike" dirty="0">
                              <a:solidFill>
                                <a:srgbClr val="FF0000"/>
                              </a:solidFill>
                              <a:effectLst/>
                              <a:latin typeface="ＭＳ Ｐゴシック"/>
                            </a:rPr>
                            <a:t>3.46</a:t>
                          </a: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ja-JP" sz="2400" b="0" i="0" u="none" strike="noStrike" dirty="0" smtClean="0">
                              <a:solidFill>
                                <a:srgbClr val="FF0000"/>
                              </a:solidFill>
                              <a:effectLst/>
                              <a:latin typeface="ＭＳ Ｐゴシック"/>
                            </a:rPr>
                            <a:t>2.31</a:t>
                          </a:r>
                          <a:endParaRPr lang="en-US" altLang="ja-JP" sz="24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ＭＳ Ｐゴシック"/>
                          </a:endParaRPr>
                        </a:p>
                      </a:txBody>
                      <a:tcPr marL="9525" marR="9525" marT="9525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4" name="テキスト ボックス 3"/>
          <p:cNvSpPr txBox="1"/>
          <p:nvPr/>
        </p:nvSpPr>
        <p:spPr>
          <a:xfrm>
            <a:off x="107504" y="44624"/>
            <a:ext cx="6123599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3200" dirty="0" smtClean="0"/>
              <a:t>Comparison of the scattering radius</a:t>
            </a:r>
            <a:endParaRPr kumimoji="1" lang="ja-JP" altLang="en-US" sz="3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492312" y="1335925"/>
            <a:ext cx="1548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（</a:t>
            </a:r>
            <a:r>
              <a:rPr lang="en-US" altLang="ja-JP" dirty="0" err="1" smtClean="0"/>
              <a:t>Ep</a:t>
            </a:r>
            <a:r>
              <a:rPr lang="en-US" altLang="ja-JP" dirty="0" smtClean="0"/>
              <a:t> = </a:t>
            </a:r>
            <a:r>
              <a:rPr kumimoji="1" lang="en-US" altLang="ja-JP" dirty="0" smtClean="0"/>
              <a:t>65MeV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テキスト ボックス 5"/>
              <p:cNvSpPr txBox="1"/>
              <p:nvPr/>
            </p:nvSpPr>
            <p:spPr>
              <a:xfrm>
                <a:off x="278279" y="836712"/>
                <a:ext cx="2886472" cy="10502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ja-JP" altLang="en-US" sz="16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altLang="ja-JP" sz="1600" b="0" i="1" smtClean="0">
                              <a:latin typeface="Cambria Math"/>
                            </a:rPr>
                            <m:t>𝐿</m:t>
                          </m:r>
                        </m:e>
                      </m:acc>
                      <m:r>
                        <a:rPr lang="en-US" altLang="ja-JP" sz="1600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altLang="ja-JP" sz="1600" i="1"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altLang="ja-JP" sz="1600" i="1">
                                  <a:latin typeface="Cambria Math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limLoc m:val="subSup"/>
                                  <m:supHide m:val="on"/>
                                  <m:ctrlPr>
                                    <a:rPr lang="en-US" altLang="ja-JP" sz="1600" i="1" smtClean="0">
                                      <a:latin typeface="Cambria Math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9"/>
                                    </m:rPr>
                                    <a:rPr lang="en-US" altLang="ja-JP" sz="1600" b="0" i="1" smtClean="0">
                                      <a:latin typeface="Cambria Math"/>
                                    </a:rPr>
                                    <m:t>𝐽</m:t>
                                  </m:r>
                                  <m:r>
                                    <a:rPr lang="en-US" altLang="ja-JP" sz="1600" b="0" i="1" smtClean="0">
                                      <a:latin typeface="Cambria Math"/>
                                    </a:rPr>
                                    <m:t>𝐿</m:t>
                                  </m:r>
                                </m:sub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altLang="ja-JP" sz="160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en-US" altLang="ja-JP" sz="1600" i="1" smtClean="0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ad>
                                            <m:radPr>
                                              <m:degHide m:val="on"/>
                                              <m:ctrlPr>
                                                <a:rPr lang="en-US" altLang="ja-JP" sz="1600" i="1" smtClean="0">
                                                  <a:latin typeface="Cambria Math"/>
                                                </a:rPr>
                                              </m:ctrlPr>
                                            </m:radPr>
                                            <m:deg/>
                                            <m:e>
                                              <m:r>
                                                <a:rPr lang="en-US" altLang="ja-JP" sz="1600" b="0" i="1" smtClean="0">
                                                  <a:latin typeface="Cambria Math"/>
                                                </a:rPr>
                                                <m:t>𝐿</m:t>
                                              </m:r>
                                              <m:d>
                                                <m:dPr>
                                                  <m:ctrlPr>
                                                    <a:rPr lang="en-US" altLang="ja-JP" sz="1600" b="0" i="1" smtClean="0">
                                                      <a:latin typeface="Cambria Math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r>
                                                    <a:rPr lang="en-US" altLang="ja-JP" sz="1600" b="0" i="1" smtClean="0">
                                                      <a:latin typeface="Cambria Math"/>
                                                    </a:rPr>
                                                    <m:t>𝐿</m:t>
                                                  </m:r>
                                                  <m:r>
                                                    <a:rPr lang="en-US" altLang="ja-JP" sz="1600" b="0" i="1" smtClean="0">
                                                      <a:latin typeface="Cambria Math"/>
                                                    </a:rPr>
                                                    <m:t>+1</m:t>
                                                  </m:r>
                                                </m:e>
                                              </m:d>
                                            </m:e>
                                          </m:rad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altLang="ja-JP" sz="1600" b="0" i="1" smtClean="0">
                                          <a:latin typeface="Cambria Math"/>
                                        </a:rPr>
                                        <m:t>4</m:t>
                                      </m:r>
                                    </m:sup>
                                  </m:sSup>
                                </m:e>
                              </m:nary>
                              <m:r>
                                <a:rPr lang="en-US" altLang="ja-JP" sz="1600" b="0" i="1" smtClean="0">
                                  <a:latin typeface="Cambria Math"/>
                                </a:rPr>
                                <m:t>𝜎</m:t>
                              </m:r>
                              <m:d>
                                <m:dPr>
                                  <m:ctrlPr>
                                    <a:rPr lang="en-US" altLang="ja-JP" sz="16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sz="1600" b="0" i="1" smtClean="0"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lang="en-US" altLang="ja-JP" sz="1600" b="0" i="1" smtClean="0">
                                      <a:latin typeface="Cambria Math"/>
                                    </a:rPr>
                                    <m:t>𝐽𝐿</m:t>
                                  </m:r>
                                  <m:r>
                                    <a:rPr lang="en-US" altLang="ja-JP" sz="1600" b="0" i="1" smtClean="0">
                                      <a:latin typeface="Cambria Math"/>
                                    </a:rPr>
                                    <m:t> </m:t>
                                  </m:r>
                                </m:e>
                              </m:d>
                            </m:num>
                            <m:den>
                              <m:nary>
                                <m:naryPr>
                                  <m:chr m:val="∑"/>
                                  <m:limLoc m:val="subSup"/>
                                  <m:supHide m:val="on"/>
                                  <m:ctrlPr>
                                    <a:rPr lang="en-US" altLang="ja-JP" sz="1600" i="1">
                                      <a:latin typeface="Cambria Math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9"/>
                                    </m:rPr>
                                    <a:rPr lang="en-US" altLang="ja-JP" sz="1600" i="1">
                                      <a:latin typeface="Cambria Math"/>
                                    </a:rPr>
                                    <m:t>𝐽</m:t>
                                  </m:r>
                                  <m:r>
                                    <a:rPr lang="en-US" altLang="ja-JP" sz="1600" i="1">
                                      <a:latin typeface="Cambria Math"/>
                                    </a:rPr>
                                    <m:t>𝐿</m:t>
                                  </m:r>
                                </m:sub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altLang="ja-JP" sz="1600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en-US" altLang="ja-JP" sz="1600" i="1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ad>
                                            <m:radPr>
                                              <m:degHide m:val="on"/>
                                              <m:ctrlPr>
                                                <a:rPr lang="en-US" altLang="ja-JP" sz="1600" i="1">
                                                  <a:latin typeface="Cambria Math"/>
                                                </a:rPr>
                                              </m:ctrlPr>
                                            </m:radPr>
                                            <m:deg/>
                                            <m:e>
                                              <m:r>
                                                <a:rPr lang="en-US" altLang="ja-JP" sz="1600" i="1">
                                                  <a:latin typeface="Cambria Math"/>
                                                </a:rPr>
                                                <m:t>𝐿</m:t>
                                              </m:r>
                                              <m:r>
                                                <a:rPr lang="en-US" altLang="ja-JP" sz="1600" i="1">
                                                  <a:latin typeface="Cambria Math"/>
                                                </a:rPr>
                                                <m:t>(</m:t>
                                              </m:r>
                                              <m:r>
                                                <a:rPr lang="en-US" altLang="ja-JP" sz="1600" i="1">
                                                  <a:latin typeface="Cambria Math"/>
                                                </a:rPr>
                                                <m:t>𝐿</m:t>
                                              </m:r>
                                              <m:r>
                                                <a:rPr lang="en-US" altLang="ja-JP" sz="1600" i="1">
                                                  <a:latin typeface="Cambria Math"/>
                                                </a:rPr>
                                                <m:t>+1)</m:t>
                                              </m:r>
                                            </m:e>
                                          </m:rad>
                                          <m:r>
                                            <a:rPr lang="en-US" altLang="ja-JP" sz="1600" b="0" i="1" smtClean="0">
                                              <a:latin typeface="Cambria Math"/>
                                            </a:rPr>
                                            <m:t> 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altLang="ja-JP" sz="1600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  <m:r>
                                <a:rPr lang="en-US" altLang="ja-JP" sz="1600" i="1">
                                  <a:latin typeface="Cambria Math"/>
                                </a:rPr>
                                <m:t>𝜎</m:t>
                              </m:r>
                              <m:d>
                                <m:dPr>
                                  <m:ctrlPr>
                                    <a:rPr lang="en-US" altLang="ja-JP" sz="16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sz="1600" b="0" i="1" smtClean="0"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lang="en-US" altLang="ja-JP" sz="1600" i="1">
                                      <a:latin typeface="Cambria Math"/>
                                    </a:rPr>
                                    <m:t>𝐽𝐿</m:t>
                                  </m:r>
                                  <m:r>
                                    <a:rPr lang="en-US" altLang="ja-JP" sz="1600" b="0" i="1" smtClean="0">
                                      <a:latin typeface="Cambria Math"/>
                                    </a:rPr>
                                    <m:t> </m:t>
                                  </m:r>
                                </m:e>
                              </m:d>
                            </m:den>
                          </m:f>
                        </m:e>
                      </m:rad>
                    </m:oMath>
                  </m:oMathPara>
                </a14:m>
                <a:endParaRPr lang="ja-JP" altLang="en-US" sz="2400" dirty="0"/>
              </a:p>
            </p:txBody>
          </p:sp>
        </mc:Choice>
        <mc:Fallback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279" y="836712"/>
                <a:ext cx="2886472" cy="1050288"/>
              </a:xfrm>
              <a:prstGeom prst="rect">
                <a:avLst/>
              </a:prstGeom>
              <a:blipFill rotWithShape="1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テキスト ボックス 6"/>
              <p:cNvSpPr txBox="1"/>
              <p:nvPr/>
            </p:nvSpPr>
            <p:spPr>
              <a:xfrm>
                <a:off x="3635896" y="1052736"/>
                <a:ext cx="1021755" cy="6476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/>
                            </a:rPr>
                            <m:t>𝑆𝐶</m:t>
                          </m:r>
                        </m:sub>
                      </m:sSub>
                      <m:r>
                        <a:rPr kumimoji="1" lang="en-US" altLang="ja-JP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kumimoji="1" lang="en-US" altLang="ja-JP" b="0" i="1" smtClean="0">
                              <a:latin typeface="Cambria Math"/>
                            </a:rPr>
                          </m:ctrlPr>
                        </m:fPr>
                        <m:num>
                          <m:acc>
                            <m:accPr>
                              <m:chr m:val="̅"/>
                              <m:ctrlPr>
                                <a:rPr kumimoji="1" lang="en-US" altLang="ja-JP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𝐿</m:t>
                              </m:r>
                            </m:e>
                          </m:acc>
                        </m:num>
                        <m:den>
                          <m:r>
                            <a:rPr kumimoji="1" lang="en-US" altLang="ja-JP" b="0" i="1" smtClean="0">
                              <a:latin typeface="Cambria Math"/>
                            </a:rPr>
                            <m:t>𝑘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>
          <p:sp>
            <p:nvSpPr>
              <p:cNvPr id="7" name="テキスト ボックス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96" y="1052736"/>
                <a:ext cx="1021755" cy="647678"/>
              </a:xfrm>
              <a:prstGeom prst="rect">
                <a:avLst/>
              </a:prstGeom>
              <a:blipFill rotWithShape="1"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テキスト ボックス 7"/>
          <p:cNvSpPr txBox="1"/>
          <p:nvPr/>
        </p:nvSpPr>
        <p:spPr>
          <a:xfrm>
            <a:off x="323528" y="5661248"/>
            <a:ext cx="8404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Scattering radius of the </a:t>
            </a:r>
            <a:r>
              <a:rPr kumimoji="1" lang="en-US" altLang="ja-JP" dirty="0" smtClean="0"/>
              <a:t>3α channel is extended in comparison to the mono. </a:t>
            </a:r>
            <a:r>
              <a:rPr kumimoji="1" lang="en-US" altLang="ja-JP" dirty="0" err="1" smtClean="0"/>
              <a:t>Vib</a:t>
            </a:r>
            <a:r>
              <a:rPr kumimoji="1" lang="en-US" altLang="ja-JP" dirty="0" smtClean="0"/>
              <a:t>. channel</a:t>
            </a:r>
            <a:endParaRPr kumimoji="1"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99075" y="6114111"/>
            <a:ext cx="8693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⇒</a:t>
            </a:r>
            <a:r>
              <a:rPr lang="en-US" altLang="ja-JP" dirty="0" smtClean="0"/>
              <a:t>There is a possibility that the </a:t>
            </a:r>
            <a:r>
              <a:rPr lang="en-US" altLang="ja-JP" dirty="0" err="1" smtClean="0"/>
              <a:t>scatt</a:t>
            </a:r>
            <a:r>
              <a:rPr lang="en-US" altLang="ja-JP" dirty="0" smtClean="0"/>
              <a:t>. radius is sensitive to the structure of the final channel</a:t>
            </a:r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9882246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07504" y="87015"/>
            <a:ext cx="1373966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Summary</a:t>
            </a:r>
            <a:endParaRPr kumimoji="1" lang="ja-JP" altLang="en-US" sz="24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9512" y="2535287"/>
            <a:ext cx="1075359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Results</a:t>
            </a:r>
            <a:endParaRPr kumimoji="1" lang="ja-JP" altLang="en-US" sz="2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79512" y="4797152"/>
            <a:ext cx="1966116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Future studies</a:t>
            </a:r>
            <a:endParaRPr kumimoji="1" lang="ja-JP" altLang="en-US" sz="2400" dirty="0"/>
          </a:p>
        </p:txBody>
      </p:sp>
      <p:grpSp>
        <p:nvGrpSpPr>
          <p:cNvPr id="14" name="グループ化 13"/>
          <p:cNvGrpSpPr/>
          <p:nvPr/>
        </p:nvGrpSpPr>
        <p:grpSpPr>
          <a:xfrm>
            <a:off x="292791" y="692696"/>
            <a:ext cx="8599689" cy="1521461"/>
            <a:chOff x="379076" y="534159"/>
            <a:chExt cx="8102229" cy="1753105"/>
          </a:xfrm>
        </p:grpSpPr>
        <p:sp>
          <p:nvSpPr>
            <p:cNvPr id="3" name="テキスト ボックス 2"/>
            <p:cNvSpPr txBox="1"/>
            <p:nvPr/>
          </p:nvSpPr>
          <p:spPr>
            <a:xfrm>
              <a:off x="379459" y="534159"/>
              <a:ext cx="8101846" cy="10639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itchFamily="34" charset="0"/>
                <a:buChar char="•"/>
              </a:pPr>
              <a:r>
                <a:rPr lang="en-US" altLang="ja-JP" dirty="0" smtClean="0"/>
                <a:t>We have performed the microscopic coupled-channel calculation of the p+</a:t>
              </a:r>
              <a:r>
                <a:rPr lang="en-US" altLang="ja-JP" baseline="30000" dirty="0" smtClean="0"/>
                <a:t>12</a:t>
              </a:r>
              <a:r>
                <a:rPr lang="en-US" altLang="ja-JP" dirty="0" smtClean="0"/>
                <a:t>C </a:t>
              </a:r>
            </a:p>
            <a:p>
              <a:r>
                <a:rPr lang="en-US" altLang="ja-JP" dirty="0"/>
                <a:t> </a:t>
              </a:r>
              <a:r>
                <a:rPr lang="en-US" altLang="ja-JP" dirty="0" smtClean="0"/>
                <a:t>      inelastic scattering going </a:t>
              </a:r>
              <a:r>
                <a:rPr lang="en-US" altLang="ja-JP" dirty="0"/>
                <a:t>to </a:t>
              </a:r>
              <a:r>
                <a:rPr lang="en-US" altLang="ja-JP" dirty="0" smtClean="0"/>
                <a:t>the 0</a:t>
              </a:r>
              <a:r>
                <a:rPr lang="en-US" altLang="ja-JP" baseline="-25000" dirty="0" smtClean="0"/>
                <a:t>1</a:t>
              </a:r>
              <a:r>
                <a:rPr lang="en-US" altLang="ja-JP" baseline="30000" dirty="0"/>
                <a:t>+</a:t>
              </a:r>
              <a:r>
                <a:rPr lang="en-US" altLang="ja-JP" dirty="0"/>
                <a:t>, 0</a:t>
              </a:r>
              <a:r>
                <a:rPr lang="en-US" altLang="ja-JP" baseline="-25000" dirty="0"/>
                <a:t>2</a:t>
              </a:r>
              <a:r>
                <a:rPr lang="en-US" altLang="ja-JP" baseline="30000" dirty="0"/>
                <a:t>+</a:t>
              </a:r>
              <a:r>
                <a:rPr lang="en-US" altLang="ja-JP" dirty="0"/>
                <a:t>, 2</a:t>
              </a:r>
              <a:r>
                <a:rPr lang="en-US" altLang="ja-JP" baseline="-25000" dirty="0"/>
                <a:t>1</a:t>
              </a:r>
              <a:r>
                <a:rPr lang="en-US" altLang="ja-JP" baseline="30000" dirty="0"/>
                <a:t>+</a:t>
              </a:r>
              <a:r>
                <a:rPr lang="en-US" altLang="ja-JP" dirty="0"/>
                <a:t>, 2</a:t>
              </a:r>
              <a:r>
                <a:rPr lang="en-US" altLang="ja-JP" baseline="-25000" dirty="0"/>
                <a:t>2</a:t>
              </a:r>
              <a:r>
                <a:rPr lang="en-US" altLang="ja-JP" baseline="30000" dirty="0"/>
                <a:t>+</a:t>
              </a:r>
              <a:r>
                <a:rPr lang="en-US" altLang="ja-JP" dirty="0"/>
                <a:t> </a:t>
              </a:r>
              <a:r>
                <a:rPr lang="en-US" altLang="ja-JP" dirty="0" smtClean="0"/>
                <a:t>and 3</a:t>
              </a:r>
              <a:r>
                <a:rPr lang="en-US" altLang="ja-JP" baseline="-25000" dirty="0" smtClean="0"/>
                <a:t>1</a:t>
              </a:r>
              <a:r>
                <a:rPr lang="en-US" altLang="ja-JP" baseline="30000" dirty="0"/>
                <a:t>-</a:t>
              </a:r>
              <a:r>
                <a:rPr lang="en-US" altLang="ja-JP" dirty="0" smtClean="0"/>
                <a:t> states (DDM3Y+3αRGM w.f.).</a:t>
              </a:r>
              <a:endParaRPr lang="en-US" altLang="ja-JP" dirty="0"/>
            </a:p>
            <a:p>
              <a:endParaRPr lang="en-US" altLang="ja-JP" dirty="0" smtClean="0"/>
            </a:p>
          </p:txBody>
        </p:sp>
        <p:sp>
          <p:nvSpPr>
            <p:cNvPr id="5" name="正方形/長方形 4"/>
            <p:cNvSpPr/>
            <p:nvPr/>
          </p:nvSpPr>
          <p:spPr>
            <a:xfrm>
              <a:off x="379076" y="548681"/>
              <a:ext cx="8102229" cy="1738583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379463" y="1363872"/>
              <a:ext cx="7830472" cy="4255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buFont typeface="Arial" pitchFamily="34" charset="0"/>
                <a:buChar char="•"/>
              </a:pPr>
              <a:r>
                <a:rPr lang="en-US" altLang="ja-JP" dirty="0"/>
                <a:t>We </a:t>
              </a:r>
              <a:r>
                <a:rPr lang="en-US" altLang="ja-JP" dirty="0" smtClean="0"/>
                <a:t>have derived </a:t>
              </a:r>
              <a:r>
                <a:rPr lang="en-US" altLang="ja-JP" dirty="0"/>
                <a:t>the scattering radii </a:t>
              </a:r>
              <a:r>
                <a:rPr lang="en-US" altLang="ja-JP" dirty="0" smtClean="0"/>
                <a:t>of the individual channels.</a:t>
              </a:r>
              <a:endParaRPr lang="en-US" altLang="ja-JP" dirty="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379459" y="1861700"/>
              <a:ext cx="7830473" cy="4255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>
                <a:buFont typeface="Arial" pitchFamily="34" charset="0"/>
                <a:buChar char="•"/>
              </a:pPr>
              <a:r>
                <a:rPr lang="en-US" altLang="ja-JP" dirty="0"/>
                <a:t>T</a:t>
              </a:r>
              <a:r>
                <a:rPr lang="en-US" altLang="ja-JP" dirty="0" smtClean="0"/>
                <a:t>he </a:t>
              </a:r>
              <a:r>
                <a:rPr lang="en-US" altLang="ja-JP" dirty="0"/>
                <a:t>incident energy dependence of the scattering </a:t>
              </a:r>
              <a:r>
                <a:rPr lang="en-US" altLang="ja-JP" dirty="0" smtClean="0"/>
                <a:t>radius has been checked.</a:t>
              </a:r>
              <a:endParaRPr lang="en-US" altLang="ja-JP" dirty="0"/>
            </a:p>
          </p:txBody>
        </p:sp>
      </p:grpSp>
      <p:sp>
        <p:nvSpPr>
          <p:cNvPr id="19" name="テキスト ボックス 18"/>
          <p:cNvSpPr txBox="1"/>
          <p:nvPr/>
        </p:nvSpPr>
        <p:spPr>
          <a:xfrm>
            <a:off x="1547664" y="179348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M. Tomita, M. Iwasaki, R. </a:t>
            </a:r>
            <a:r>
              <a:rPr kumimoji="1" lang="en-US" altLang="ja-JP" dirty="0" err="1" smtClean="0"/>
              <a:t>Otani</a:t>
            </a:r>
            <a:r>
              <a:rPr kumimoji="1" lang="en-US" altLang="ja-JP" dirty="0" smtClean="0"/>
              <a:t>, M. Ito, PRC89, 034619 (2014)</a:t>
            </a:r>
            <a:endParaRPr kumimoji="1" lang="ja-JP" altLang="en-US" dirty="0"/>
          </a:p>
        </p:txBody>
      </p:sp>
      <p:grpSp>
        <p:nvGrpSpPr>
          <p:cNvPr id="12" name="グループ化 11"/>
          <p:cNvGrpSpPr/>
          <p:nvPr/>
        </p:nvGrpSpPr>
        <p:grpSpPr>
          <a:xfrm>
            <a:off x="293202" y="5373216"/>
            <a:ext cx="8599278" cy="1301573"/>
            <a:chOff x="539549" y="5373216"/>
            <a:chExt cx="8064899" cy="1301573"/>
          </a:xfrm>
        </p:grpSpPr>
        <p:sp>
          <p:nvSpPr>
            <p:cNvPr id="9" name="テキスト ボックス 8"/>
            <p:cNvSpPr txBox="1"/>
            <p:nvPr/>
          </p:nvSpPr>
          <p:spPr>
            <a:xfrm>
              <a:off x="539549" y="5373216"/>
              <a:ext cx="4863511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pPr marL="285750" indent="-285750">
                <a:buFont typeface="Arial" pitchFamily="34" charset="0"/>
                <a:buChar char="•"/>
              </a:pPr>
              <a:r>
                <a:rPr lang="en-US" altLang="ja-JP" dirty="0" smtClean="0"/>
                <a:t>We should optimize the Potential parameters.</a:t>
              </a:r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539549" y="6305457"/>
              <a:ext cx="8064899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buFont typeface="Arial" pitchFamily="34" charset="0"/>
                <a:buChar char="•"/>
              </a:pPr>
              <a:r>
                <a:rPr lang="en-US" altLang="ja-JP" dirty="0"/>
                <a:t>Systematic studies of other </a:t>
              </a:r>
              <a:r>
                <a:rPr lang="en-US" altLang="ja-JP" dirty="0" smtClean="0"/>
                <a:t>systems   (</a:t>
              </a:r>
              <a:r>
                <a:rPr lang="en-US" altLang="ja-JP" baseline="30000" dirty="0" smtClean="0"/>
                <a:t> 16</a:t>
              </a:r>
              <a:r>
                <a:rPr lang="en-US" altLang="ja-JP" dirty="0" smtClean="0"/>
                <a:t>O=α+</a:t>
              </a:r>
              <a:r>
                <a:rPr lang="en-US" altLang="ja-JP" baseline="30000" dirty="0" smtClean="0"/>
                <a:t>12</a:t>
              </a:r>
              <a:r>
                <a:rPr lang="en-US" altLang="ja-JP" dirty="0" smtClean="0"/>
                <a:t>C, </a:t>
              </a:r>
              <a:r>
                <a:rPr lang="en-US" altLang="ja-JP" baseline="30000" dirty="0" smtClean="0"/>
                <a:t>20</a:t>
              </a:r>
              <a:r>
                <a:rPr lang="en-US" altLang="ja-JP" dirty="0" smtClean="0"/>
                <a:t>Ne </a:t>
              </a:r>
              <a:r>
                <a:rPr lang="en-US" altLang="ja-JP" dirty="0"/>
                <a:t>= α+</a:t>
              </a:r>
              <a:r>
                <a:rPr lang="en-US" altLang="ja-JP" baseline="30000" dirty="0"/>
                <a:t>16</a:t>
              </a:r>
              <a:r>
                <a:rPr lang="en-US" altLang="ja-JP" dirty="0"/>
                <a:t>O</a:t>
              </a:r>
              <a:r>
                <a:rPr lang="ja-JP" altLang="en-US" dirty="0" smtClean="0"/>
                <a:t> </a:t>
              </a:r>
              <a:r>
                <a:rPr lang="en-US" altLang="ja-JP" dirty="0" smtClean="0"/>
                <a:t>)</a:t>
              </a:r>
              <a:r>
                <a:rPr lang="ja-JP" altLang="en-US" dirty="0" smtClean="0"/>
                <a:t> </a:t>
              </a:r>
              <a:endParaRPr lang="ja-JP" altLang="en-US" dirty="0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539549" y="5373217"/>
              <a:ext cx="8064899" cy="1282324"/>
            </a:xfrm>
            <a:prstGeom prst="rect">
              <a:avLst/>
            </a:prstGeom>
            <a:noFill/>
            <a:ln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539549" y="5867980"/>
              <a:ext cx="6562566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pPr marL="285750" indent="-285750">
                <a:buFont typeface="Arial" pitchFamily="34" charset="0"/>
                <a:buChar char="•"/>
              </a:pPr>
              <a:r>
                <a:rPr lang="en-US" altLang="ja-JP" dirty="0" smtClean="0"/>
                <a:t>Possible variety of the effective orbital spin should be considered.</a:t>
              </a: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289145" y="3244914"/>
            <a:ext cx="8603335" cy="1264206"/>
            <a:chOff x="289145" y="3316922"/>
            <a:chExt cx="8603335" cy="1264206"/>
          </a:xfrm>
        </p:grpSpPr>
        <p:sp>
          <p:nvSpPr>
            <p:cNvPr id="7" name="正方形/長方形 6"/>
            <p:cNvSpPr/>
            <p:nvPr/>
          </p:nvSpPr>
          <p:spPr>
            <a:xfrm>
              <a:off x="293197" y="3337247"/>
              <a:ext cx="8599283" cy="1243881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正方形/長方形 11"/>
            <p:cNvSpPr>
              <a:spLocks noChangeArrowheads="1"/>
            </p:cNvSpPr>
            <p:nvPr/>
          </p:nvSpPr>
          <p:spPr bwMode="auto">
            <a:xfrm>
              <a:off x="292791" y="3800073"/>
              <a:ext cx="859968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marL="342900" indent="-342900">
                <a:buFont typeface="Arial" charset="0"/>
                <a:buChar char="•"/>
              </a:pPr>
              <a:r>
                <a:rPr lang="en-US" altLang="ja-JP" dirty="0"/>
                <a:t>A prominent enhancement of the scattering radius is found in </a:t>
              </a:r>
              <a:r>
                <a:rPr lang="en-US" altLang="ja-JP" dirty="0" smtClean="0"/>
                <a:t>cluster channels(0</a:t>
              </a:r>
              <a:r>
                <a:rPr lang="en-US" altLang="ja-JP" baseline="-25000" dirty="0" smtClean="0"/>
                <a:t>2</a:t>
              </a:r>
              <a:r>
                <a:rPr lang="en-US" altLang="ja-JP" baseline="30000" dirty="0" smtClean="0"/>
                <a:t>+</a:t>
              </a:r>
              <a:r>
                <a:rPr lang="en-US" altLang="ja-JP" dirty="0" smtClean="0"/>
                <a:t>, 2</a:t>
              </a:r>
              <a:r>
                <a:rPr lang="en-US" altLang="ja-JP" baseline="-25000" dirty="0" smtClean="0"/>
                <a:t>2</a:t>
              </a:r>
              <a:r>
                <a:rPr lang="en-US" altLang="ja-JP" baseline="30000" dirty="0" smtClean="0"/>
                <a:t>+</a:t>
              </a:r>
              <a:r>
                <a:rPr lang="en-US" altLang="ja-JP" dirty="0" smtClean="0"/>
                <a:t>).</a:t>
              </a:r>
              <a:endParaRPr lang="en-US" altLang="ja-JP" dirty="0"/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292791" y="4211796"/>
              <a:ext cx="7907954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>
                <a:buFont typeface="Arial" pitchFamily="34" charset="0"/>
                <a:buChar char="•"/>
              </a:pPr>
              <a:r>
                <a:rPr lang="en-US" altLang="ja-JP" dirty="0"/>
                <a:t>The scattering radius doesn’t depend so much on the incident </a:t>
              </a:r>
              <a:r>
                <a:rPr lang="en-US" altLang="ja-JP" dirty="0" smtClean="0"/>
                <a:t>energy.</a:t>
              </a:r>
              <a:endParaRPr lang="ja-JP" altLang="en-US" dirty="0"/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289145" y="3316922"/>
              <a:ext cx="759522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>
                <a:buFont typeface="Arial" pitchFamily="34" charset="0"/>
                <a:buChar char="•"/>
              </a:pPr>
              <a:r>
                <a:rPr lang="en-US" altLang="ja-JP" sz="2000" dirty="0" smtClean="0">
                  <a:solidFill>
                    <a:srgbClr val="FF0000"/>
                  </a:solidFill>
                </a:rPr>
                <a:t>The scattering radius is considered to characterize a reaction radius.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xmlns="" val="2414014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テキスト ボックス 3"/>
          <p:cNvSpPr txBox="1">
            <a:spLocks noChangeArrowheads="1"/>
          </p:cNvSpPr>
          <p:nvPr/>
        </p:nvSpPr>
        <p:spPr bwMode="auto">
          <a:xfrm>
            <a:off x="261938" y="285750"/>
            <a:ext cx="1738312" cy="4619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2400" dirty="0"/>
              <a:t>Introduction</a:t>
            </a:r>
            <a:endParaRPr lang="ja-JP" altLang="en-US" sz="2400" dirty="0"/>
          </a:p>
        </p:txBody>
      </p:sp>
      <p:sp>
        <p:nvSpPr>
          <p:cNvPr id="3075" name="テキスト ボックス 6"/>
          <p:cNvSpPr txBox="1">
            <a:spLocks noChangeArrowheads="1"/>
          </p:cNvSpPr>
          <p:nvPr/>
        </p:nvSpPr>
        <p:spPr bwMode="auto">
          <a:xfrm>
            <a:off x="179388" y="2130425"/>
            <a:ext cx="48974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dirty="0">
                <a:solidFill>
                  <a:srgbClr val="0000FF"/>
                </a:solidFill>
              </a:rPr>
              <a:t>2.</a:t>
            </a:r>
            <a:r>
              <a:rPr lang="ja-JP" altLang="en-US" dirty="0">
                <a:solidFill>
                  <a:srgbClr val="0000FF"/>
                </a:solidFill>
              </a:rPr>
              <a:t> </a:t>
            </a:r>
            <a:r>
              <a:rPr lang="en-US" altLang="ja-JP" dirty="0">
                <a:solidFill>
                  <a:srgbClr val="0000FF"/>
                </a:solidFill>
              </a:rPr>
              <a:t>Recent studies of 3α radius by nuclear reactions</a:t>
            </a:r>
            <a:endParaRPr lang="ja-JP" altLang="en-US" dirty="0">
              <a:solidFill>
                <a:srgbClr val="0000FF"/>
              </a:solidFill>
            </a:endParaRPr>
          </a:p>
        </p:txBody>
      </p:sp>
      <p:sp>
        <p:nvSpPr>
          <p:cNvPr id="3076" name="テキスト ボックス 7"/>
          <p:cNvSpPr txBox="1">
            <a:spLocks noChangeArrowheads="1"/>
          </p:cNvSpPr>
          <p:nvPr/>
        </p:nvSpPr>
        <p:spPr bwMode="auto">
          <a:xfrm>
            <a:off x="285750" y="3714750"/>
            <a:ext cx="90360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u="sng" dirty="0"/>
              <a:t>B. Microscopic coupled-channels </a:t>
            </a:r>
            <a:r>
              <a:rPr lang="ja-JP" altLang="en-US" u="sng" dirty="0"/>
              <a:t>（</a:t>
            </a:r>
            <a:r>
              <a:rPr lang="en-US" altLang="ja-JP" u="sng" baseline="30000" dirty="0"/>
              <a:t>3</a:t>
            </a:r>
            <a:r>
              <a:rPr lang="en-US" altLang="ja-JP" u="sng" dirty="0"/>
              <a:t>He+</a:t>
            </a:r>
            <a:r>
              <a:rPr lang="en-US" altLang="ja-JP" u="sng" baseline="30000" dirty="0"/>
              <a:t>12</a:t>
            </a:r>
            <a:r>
              <a:rPr lang="en-US" altLang="ja-JP" u="sng" dirty="0"/>
              <a:t>C</a:t>
            </a:r>
            <a:r>
              <a:rPr lang="ja-JP" altLang="en-US" u="sng" dirty="0"/>
              <a:t>）</a:t>
            </a:r>
            <a:r>
              <a:rPr lang="en-US" altLang="ja-JP" u="sng" dirty="0"/>
              <a:t>      Sh. Hamada et al., PRC87 (2013)</a:t>
            </a:r>
            <a:endParaRPr lang="ja-JP" altLang="en-US" u="sng" dirty="0"/>
          </a:p>
        </p:txBody>
      </p:sp>
      <p:sp>
        <p:nvSpPr>
          <p:cNvPr id="3077" name="テキスト ボックス 10"/>
          <p:cNvSpPr txBox="1">
            <a:spLocks noChangeArrowheads="1"/>
          </p:cNvSpPr>
          <p:nvPr/>
        </p:nvSpPr>
        <p:spPr bwMode="auto">
          <a:xfrm>
            <a:off x="385763" y="4130675"/>
            <a:ext cx="8472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dirty="0"/>
              <a:t>Evolution of Airy structures are confirmed in the inelastic scattering of  </a:t>
            </a:r>
            <a:r>
              <a:rPr lang="en-US" altLang="ja-JP" baseline="30000" dirty="0"/>
              <a:t>12</a:t>
            </a:r>
            <a:r>
              <a:rPr lang="en-US" altLang="ja-JP" dirty="0"/>
              <a:t>C</a:t>
            </a:r>
            <a:r>
              <a:rPr lang="en-US" altLang="ja-JP" baseline="-25000" dirty="0"/>
              <a:t>g.s.</a:t>
            </a:r>
            <a:r>
              <a:rPr lang="en-US" altLang="ja-JP" dirty="0"/>
              <a:t>→</a:t>
            </a:r>
            <a:r>
              <a:rPr lang="en-US" altLang="ja-JP" baseline="30000" dirty="0"/>
              <a:t> 12</a:t>
            </a:r>
            <a:r>
              <a:rPr lang="en-US" altLang="ja-JP" dirty="0"/>
              <a:t>C(0</a:t>
            </a:r>
            <a:r>
              <a:rPr lang="en-US" altLang="ja-JP" baseline="-25000" dirty="0"/>
              <a:t>2</a:t>
            </a:r>
            <a:r>
              <a:rPr lang="en-US" altLang="ja-JP" baseline="30000" dirty="0"/>
              <a:t>+</a:t>
            </a:r>
            <a:r>
              <a:rPr lang="en-US" altLang="ja-JP" dirty="0"/>
              <a:t>)</a:t>
            </a:r>
            <a:endParaRPr lang="ja-JP" altLang="en-US" dirty="0"/>
          </a:p>
        </p:txBody>
      </p:sp>
      <p:sp>
        <p:nvSpPr>
          <p:cNvPr id="12" name="テキスト ボックス 11"/>
          <p:cNvSpPr txBox="1">
            <a:spLocks noChangeArrowheads="1"/>
          </p:cNvSpPr>
          <p:nvPr/>
        </p:nvSpPr>
        <p:spPr bwMode="auto">
          <a:xfrm>
            <a:off x="250825" y="5265738"/>
            <a:ext cx="20605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rgbClr val="0000FF"/>
                </a:solidFill>
              </a:rPr>
              <a:t>3.</a:t>
            </a:r>
            <a:r>
              <a:rPr lang="ja-JP" altLang="en-US">
                <a:solidFill>
                  <a:srgbClr val="0000FF"/>
                </a:solidFill>
              </a:rPr>
              <a:t> </a:t>
            </a:r>
            <a:r>
              <a:rPr lang="en-US" altLang="ja-JP">
                <a:solidFill>
                  <a:srgbClr val="0000FF"/>
                </a:solidFill>
              </a:rPr>
              <a:t>Present approach</a:t>
            </a:r>
            <a:endParaRPr lang="ja-JP" altLang="en-US">
              <a:solidFill>
                <a:srgbClr val="0000FF"/>
              </a:solidFill>
            </a:endParaRPr>
          </a:p>
        </p:txBody>
      </p:sp>
      <p:sp>
        <p:nvSpPr>
          <p:cNvPr id="13" name="テキスト ボックス 12"/>
          <p:cNvSpPr txBox="1">
            <a:spLocks noChangeArrowheads="1"/>
          </p:cNvSpPr>
          <p:nvPr/>
        </p:nvSpPr>
        <p:spPr bwMode="auto">
          <a:xfrm>
            <a:off x="395536" y="5733256"/>
            <a:ext cx="3498850" cy="36988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dirty="0"/>
              <a:t>p+</a:t>
            </a:r>
            <a:r>
              <a:rPr lang="en-US" altLang="ja-JP" baseline="30000" dirty="0"/>
              <a:t>12</a:t>
            </a:r>
            <a:r>
              <a:rPr lang="en-US" altLang="ja-JP" dirty="0"/>
              <a:t>C</a:t>
            </a:r>
            <a:r>
              <a:rPr lang="ja-JP" altLang="en-US" dirty="0"/>
              <a:t> </a:t>
            </a:r>
            <a:r>
              <a:rPr lang="en-US" altLang="ja-JP" dirty="0"/>
              <a:t>Microscopic coupled-channel</a:t>
            </a:r>
            <a:endParaRPr lang="ja-JP" altLang="en-US" dirty="0"/>
          </a:p>
        </p:txBody>
      </p:sp>
      <p:sp>
        <p:nvSpPr>
          <p:cNvPr id="3080" name="正方形/長方形 1"/>
          <p:cNvSpPr>
            <a:spLocks noChangeArrowheads="1"/>
          </p:cNvSpPr>
          <p:nvPr/>
        </p:nvSpPr>
        <p:spPr bwMode="auto">
          <a:xfrm>
            <a:off x="285750" y="2541588"/>
            <a:ext cx="82121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ja-JP" u="sng" dirty="0"/>
              <a:t>A. Diffraction model </a:t>
            </a:r>
            <a:r>
              <a:rPr lang="ja-JP" altLang="en-US" u="sng" dirty="0"/>
              <a:t>（</a:t>
            </a:r>
            <a:r>
              <a:rPr lang="en-US" altLang="ja-JP" u="sng" dirty="0"/>
              <a:t>p+</a:t>
            </a:r>
            <a:r>
              <a:rPr lang="en-US" altLang="ja-JP" u="sng" baseline="30000" dirty="0"/>
              <a:t>12</a:t>
            </a:r>
            <a:r>
              <a:rPr lang="en-US" altLang="ja-JP" u="sng" dirty="0"/>
              <a:t>C</a:t>
            </a:r>
            <a:r>
              <a:rPr lang="ja-JP" altLang="en-US" u="sng" dirty="0"/>
              <a:t>）　       </a:t>
            </a:r>
            <a:r>
              <a:rPr lang="en-US" altLang="ja-JP" u="sng" dirty="0"/>
              <a:t>K. Iida et al., MPLA27  (2012)</a:t>
            </a:r>
          </a:p>
        </p:txBody>
      </p:sp>
      <p:sp>
        <p:nvSpPr>
          <p:cNvPr id="3081" name="正方形/長方形 2"/>
          <p:cNvSpPr>
            <a:spLocks noChangeArrowheads="1"/>
          </p:cNvSpPr>
          <p:nvPr/>
        </p:nvSpPr>
        <p:spPr bwMode="auto">
          <a:xfrm>
            <a:off x="363538" y="2844800"/>
            <a:ext cx="8137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ja-JP" dirty="0"/>
              <a:t>An enhanced diffraction radius is obtained in the transition of </a:t>
            </a:r>
            <a:r>
              <a:rPr lang="en-US" altLang="ja-JP" baseline="30000" dirty="0"/>
              <a:t>12</a:t>
            </a:r>
            <a:r>
              <a:rPr lang="en-US" altLang="ja-JP" dirty="0"/>
              <a:t>C</a:t>
            </a:r>
            <a:r>
              <a:rPr lang="en-US" altLang="ja-JP" baseline="-25000" dirty="0"/>
              <a:t>g.s.</a:t>
            </a:r>
            <a:r>
              <a:rPr lang="ja-JP" altLang="en-US" dirty="0"/>
              <a:t>→</a:t>
            </a:r>
            <a:r>
              <a:rPr lang="en-US" altLang="ja-JP" baseline="30000" dirty="0"/>
              <a:t>12</a:t>
            </a:r>
            <a:r>
              <a:rPr lang="en-US" altLang="ja-JP" dirty="0"/>
              <a:t>C(0</a:t>
            </a:r>
            <a:r>
              <a:rPr lang="en-US" altLang="ja-JP" baseline="-25000" dirty="0"/>
              <a:t>2</a:t>
            </a:r>
            <a:r>
              <a:rPr lang="en-US" altLang="ja-JP" baseline="30000" dirty="0"/>
              <a:t>+</a:t>
            </a:r>
            <a:r>
              <a:rPr lang="en-US" altLang="ja-JP" dirty="0"/>
              <a:t>)</a:t>
            </a:r>
            <a:endParaRPr lang="ja-JP" altLang="en-US" dirty="0"/>
          </a:p>
        </p:txBody>
      </p:sp>
      <p:sp>
        <p:nvSpPr>
          <p:cNvPr id="3082" name="テキスト ボックス 9"/>
          <p:cNvSpPr txBox="1">
            <a:spLocks noChangeArrowheads="1"/>
          </p:cNvSpPr>
          <p:nvPr/>
        </p:nvSpPr>
        <p:spPr bwMode="auto">
          <a:xfrm>
            <a:off x="285750" y="1357313"/>
            <a:ext cx="82057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dirty="0"/>
              <a:t>Radius of the 3α</a:t>
            </a:r>
            <a:r>
              <a:rPr lang="ja-JP" altLang="en-US" dirty="0"/>
              <a:t> </a:t>
            </a:r>
            <a:r>
              <a:rPr lang="en-US" altLang="ja-JP" dirty="0"/>
              <a:t>state is expected to be enhanced in a comparison to the ground state</a:t>
            </a:r>
            <a:endParaRPr lang="ja-JP" altLang="en-US" dirty="0"/>
          </a:p>
        </p:txBody>
      </p:sp>
      <p:grpSp>
        <p:nvGrpSpPr>
          <p:cNvPr id="3083" name="グループ化 21"/>
          <p:cNvGrpSpPr>
            <a:grpSpLocks/>
          </p:cNvGrpSpPr>
          <p:nvPr/>
        </p:nvGrpSpPr>
        <p:grpSpPr bwMode="auto">
          <a:xfrm>
            <a:off x="7119938" y="71438"/>
            <a:ext cx="814387" cy="808037"/>
            <a:chOff x="4139952" y="2060851"/>
            <a:chExt cx="3024336" cy="2880322"/>
          </a:xfrm>
        </p:grpSpPr>
        <p:sp>
          <p:nvSpPr>
            <p:cNvPr id="37" name="円/楕円 36"/>
            <p:cNvSpPr/>
            <p:nvPr/>
          </p:nvSpPr>
          <p:spPr>
            <a:xfrm>
              <a:off x="4139952" y="2060851"/>
              <a:ext cx="3024336" cy="288032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38" name="円/楕円 37"/>
            <p:cNvSpPr/>
            <p:nvPr/>
          </p:nvSpPr>
          <p:spPr>
            <a:xfrm>
              <a:off x="5118588" y="2100461"/>
              <a:ext cx="1285196" cy="1295865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39" name="円/楕円 38"/>
            <p:cNvSpPr/>
            <p:nvPr/>
          </p:nvSpPr>
          <p:spPr>
            <a:xfrm>
              <a:off x="4251963" y="3107725"/>
              <a:ext cx="1291093" cy="1273229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40" name="円/楕円 39"/>
            <p:cNvSpPr/>
            <p:nvPr/>
          </p:nvSpPr>
          <p:spPr>
            <a:xfrm>
              <a:off x="5531265" y="3362373"/>
              <a:ext cx="1320569" cy="1307179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41" name="円/楕円 40"/>
            <p:cNvSpPr/>
            <p:nvPr/>
          </p:nvSpPr>
          <p:spPr>
            <a:xfrm>
              <a:off x="4452406" y="3747170"/>
              <a:ext cx="282979" cy="28859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42" name="円/楕円 41"/>
            <p:cNvSpPr/>
            <p:nvPr/>
          </p:nvSpPr>
          <p:spPr>
            <a:xfrm>
              <a:off x="6403784" y="3849028"/>
              <a:ext cx="288873" cy="28859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43" name="円/楕円 42"/>
            <p:cNvSpPr/>
            <p:nvPr/>
          </p:nvSpPr>
          <p:spPr>
            <a:xfrm>
              <a:off x="5065527" y="3435935"/>
              <a:ext cx="288876" cy="28860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44" name="円/楕円 43"/>
            <p:cNvSpPr/>
            <p:nvPr/>
          </p:nvSpPr>
          <p:spPr>
            <a:xfrm>
              <a:off x="5961627" y="2751223"/>
              <a:ext cx="288876" cy="282939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45" name="円/楕円 44"/>
            <p:cNvSpPr/>
            <p:nvPr/>
          </p:nvSpPr>
          <p:spPr>
            <a:xfrm>
              <a:off x="5319031" y="2604095"/>
              <a:ext cx="288873" cy="28859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46" name="円/楕円 45"/>
            <p:cNvSpPr/>
            <p:nvPr/>
          </p:nvSpPr>
          <p:spPr>
            <a:xfrm>
              <a:off x="5696336" y="4035767"/>
              <a:ext cx="288873" cy="28860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47" name="円/楕円 46"/>
            <p:cNvSpPr/>
            <p:nvPr/>
          </p:nvSpPr>
          <p:spPr>
            <a:xfrm>
              <a:off x="5672755" y="2219297"/>
              <a:ext cx="288873" cy="28859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48" name="円/楕円 47"/>
            <p:cNvSpPr/>
            <p:nvPr/>
          </p:nvSpPr>
          <p:spPr>
            <a:xfrm>
              <a:off x="5961627" y="3543454"/>
              <a:ext cx="288876" cy="28859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49" name="円/楕円 48"/>
            <p:cNvSpPr/>
            <p:nvPr/>
          </p:nvSpPr>
          <p:spPr>
            <a:xfrm>
              <a:off x="4605686" y="3254854"/>
              <a:ext cx="288876" cy="2886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50" name="円/楕円 49"/>
            <p:cNvSpPr/>
            <p:nvPr/>
          </p:nvSpPr>
          <p:spPr>
            <a:xfrm>
              <a:off x="4953517" y="3984839"/>
              <a:ext cx="288873" cy="28859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51" name="円/楕円 50"/>
            <p:cNvSpPr/>
            <p:nvPr/>
          </p:nvSpPr>
          <p:spPr>
            <a:xfrm>
              <a:off x="5507684" y="2966257"/>
              <a:ext cx="288873" cy="28859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52" name="円/楕円 51"/>
            <p:cNvSpPr/>
            <p:nvPr/>
          </p:nvSpPr>
          <p:spPr>
            <a:xfrm>
              <a:off x="6191550" y="4273436"/>
              <a:ext cx="288873" cy="2886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grpSp>
        <p:nvGrpSpPr>
          <p:cNvPr id="3084" name="グループ化 22"/>
          <p:cNvGrpSpPr>
            <a:grpSpLocks/>
          </p:cNvGrpSpPr>
          <p:nvPr/>
        </p:nvGrpSpPr>
        <p:grpSpPr bwMode="auto">
          <a:xfrm>
            <a:off x="5568950" y="204788"/>
            <a:ext cx="495300" cy="523875"/>
            <a:chOff x="1539523" y="3416631"/>
            <a:chExt cx="1304285" cy="1277738"/>
          </a:xfrm>
        </p:grpSpPr>
        <p:sp>
          <p:nvSpPr>
            <p:cNvPr id="24" name="円/楕円 23"/>
            <p:cNvSpPr/>
            <p:nvPr/>
          </p:nvSpPr>
          <p:spPr>
            <a:xfrm>
              <a:off x="1539523" y="3416631"/>
              <a:ext cx="1304285" cy="1277738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5" name="円/楕円 24"/>
            <p:cNvSpPr/>
            <p:nvPr/>
          </p:nvSpPr>
          <p:spPr>
            <a:xfrm>
              <a:off x="1945023" y="3881263"/>
              <a:ext cx="171395" cy="18198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6" name="円/楕円 25"/>
            <p:cNvSpPr/>
            <p:nvPr/>
          </p:nvSpPr>
          <p:spPr>
            <a:xfrm>
              <a:off x="1857233" y="4295559"/>
              <a:ext cx="171398" cy="18198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7" name="円/楕円 26"/>
            <p:cNvSpPr/>
            <p:nvPr/>
          </p:nvSpPr>
          <p:spPr>
            <a:xfrm>
              <a:off x="2392325" y="4311046"/>
              <a:ext cx="171398" cy="18585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8" name="円/楕円 27"/>
            <p:cNvSpPr/>
            <p:nvPr/>
          </p:nvSpPr>
          <p:spPr>
            <a:xfrm>
              <a:off x="2563722" y="3714769"/>
              <a:ext cx="171395" cy="18198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9" name="円/楕円 28"/>
            <p:cNvSpPr/>
            <p:nvPr/>
          </p:nvSpPr>
          <p:spPr>
            <a:xfrm>
              <a:off x="1639853" y="3861902"/>
              <a:ext cx="171398" cy="18198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30" name="円/楕円 29"/>
            <p:cNvSpPr/>
            <p:nvPr/>
          </p:nvSpPr>
          <p:spPr>
            <a:xfrm>
              <a:off x="2308717" y="3912238"/>
              <a:ext cx="171398" cy="18198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31" name="円/楕円 30"/>
            <p:cNvSpPr/>
            <p:nvPr/>
          </p:nvSpPr>
          <p:spPr>
            <a:xfrm>
              <a:off x="2154043" y="4094218"/>
              <a:ext cx="171395" cy="185853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32" name="円/楕円 31"/>
            <p:cNvSpPr/>
            <p:nvPr/>
          </p:nvSpPr>
          <p:spPr>
            <a:xfrm>
              <a:off x="2220930" y="3563764"/>
              <a:ext cx="171395" cy="18198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33" name="円/楕円 32"/>
            <p:cNvSpPr/>
            <p:nvPr/>
          </p:nvSpPr>
          <p:spPr>
            <a:xfrm>
              <a:off x="1857233" y="3610228"/>
              <a:ext cx="171398" cy="18198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34" name="円/楕円 33"/>
            <p:cNvSpPr/>
            <p:nvPr/>
          </p:nvSpPr>
          <p:spPr>
            <a:xfrm>
              <a:off x="1669117" y="4132937"/>
              <a:ext cx="171395" cy="18198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35" name="円/楕円 34"/>
            <p:cNvSpPr/>
            <p:nvPr/>
          </p:nvSpPr>
          <p:spPr>
            <a:xfrm>
              <a:off x="2170765" y="4365253"/>
              <a:ext cx="171395" cy="18198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36" name="円/楕円 35"/>
            <p:cNvSpPr/>
            <p:nvPr/>
          </p:nvSpPr>
          <p:spPr>
            <a:xfrm>
              <a:off x="2475933" y="4078730"/>
              <a:ext cx="171398" cy="18198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sp>
        <p:nvSpPr>
          <p:cNvPr id="53" name="テキスト ボックス 52"/>
          <p:cNvSpPr txBox="1">
            <a:spLocks noChangeArrowheads="1"/>
          </p:cNvSpPr>
          <p:nvPr/>
        </p:nvSpPr>
        <p:spPr bwMode="auto">
          <a:xfrm>
            <a:off x="358775" y="3201988"/>
            <a:ext cx="84119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dirty="0">
                <a:solidFill>
                  <a:srgbClr val="FF0000"/>
                </a:solidFill>
              </a:rPr>
              <a:t>⇒ </a:t>
            </a:r>
            <a:r>
              <a:rPr lang="en-US" altLang="ja-JP" dirty="0">
                <a:solidFill>
                  <a:srgbClr val="FF0000"/>
                </a:solidFill>
              </a:rPr>
              <a:t>Diffraction radii are evaluated, </a:t>
            </a:r>
            <a:r>
              <a:rPr lang="en-US" altLang="ja-JP" dirty="0"/>
              <a:t>but a relation between radius and 3α w.f. is </a:t>
            </a:r>
            <a:r>
              <a:rPr lang="en-US" altLang="ja-JP" dirty="0" smtClean="0"/>
              <a:t>NOT clear. </a:t>
            </a:r>
            <a:endParaRPr lang="ja-JP" altLang="en-US" dirty="0"/>
          </a:p>
        </p:txBody>
      </p:sp>
      <p:sp>
        <p:nvSpPr>
          <p:cNvPr id="54" name="テキスト ボックス 53"/>
          <p:cNvSpPr txBox="1">
            <a:spLocks noChangeArrowheads="1"/>
          </p:cNvSpPr>
          <p:nvPr/>
        </p:nvSpPr>
        <p:spPr bwMode="auto">
          <a:xfrm>
            <a:off x="412750" y="4559300"/>
            <a:ext cx="78025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dirty="0">
                <a:solidFill>
                  <a:srgbClr val="FF0000"/>
                </a:solidFill>
              </a:rPr>
              <a:t>⇒ </a:t>
            </a:r>
            <a:r>
              <a:rPr lang="en-US" altLang="ja-JP" dirty="0">
                <a:solidFill>
                  <a:srgbClr val="FF0000"/>
                </a:solidFill>
              </a:rPr>
              <a:t>Nuclear interactions are constructed from 3α w.f.,  </a:t>
            </a:r>
            <a:r>
              <a:rPr lang="en-US" altLang="ja-JP" dirty="0"/>
              <a:t>but radius is NOT evaluated.</a:t>
            </a:r>
            <a:endParaRPr lang="ja-JP" altLang="en-US" dirty="0"/>
          </a:p>
        </p:txBody>
      </p:sp>
      <p:sp>
        <p:nvSpPr>
          <p:cNvPr id="55" name="テキスト ボックス 54"/>
          <p:cNvSpPr txBox="1">
            <a:spLocks noChangeArrowheads="1"/>
          </p:cNvSpPr>
          <p:nvPr/>
        </p:nvSpPr>
        <p:spPr bwMode="auto">
          <a:xfrm>
            <a:off x="2312838" y="5265738"/>
            <a:ext cx="69405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dirty="0" smtClean="0"/>
              <a:t>We combine the </a:t>
            </a:r>
            <a:r>
              <a:rPr lang="en-US" altLang="ja-JP" dirty="0" smtClean="0">
                <a:solidFill>
                  <a:srgbClr val="FF0000"/>
                </a:solidFill>
              </a:rPr>
              <a:t>advantages in A and B</a:t>
            </a:r>
            <a:r>
              <a:rPr lang="en-US" altLang="ja-JP" dirty="0" smtClean="0"/>
              <a:t>     </a:t>
            </a:r>
            <a:r>
              <a:rPr lang="en-US" altLang="ja-JP" dirty="0"/>
              <a:t>M. Tomita et al., PRC89 (2014</a:t>
            </a:r>
            <a:r>
              <a:rPr lang="en-US" altLang="ja-JP" dirty="0" smtClean="0"/>
              <a:t>)</a:t>
            </a:r>
            <a:endParaRPr lang="ja-JP" altLang="en-US" dirty="0"/>
          </a:p>
        </p:txBody>
      </p:sp>
      <p:sp>
        <p:nvSpPr>
          <p:cNvPr id="56" name="テキスト ボックス 55"/>
          <p:cNvSpPr txBox="1">
            <a:spLocks noChangeArrowheads="1"/>
          </p:cNvSpPr>
          <p:nvPr/>
        </p:nvSpPr>
        <p:spPr bwMode="auto">
          <a:xfrm>
            <a:off x="323528" y="6274371"/>
            <a:ext cx="4000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dirty="0"/>
              <a:t>Interactions are constructed from 3α w.f.</a:t>
            </a:r>
            <a:endParaRPr lang="ja-JP" altLang="en-US" dirty="0"/>
          </a:p>
        </p:txBody>
      </p:sp>
      <p:sp>
        <p:nvSpPr>
          <p:cNvPr id="57" name="テキスト ボックス 56"/>
          <p:cNvSpPr txBox="1">
            <a:spLocks noChangeArrowheads="1"/>
          </p:cNvSpPr>
          <p:nvPr/>
        </p:nvSpPr>
        <p:spPr bwMode="auto">
          <a:xfrm>
            <a:off x="5253286" y="5733256"/>
            <a:ext cx="3776663" cy="36988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dirty="0"/>
              <a:t>We define radii of the scattering  area</a:t>
            </a:r>
            <a:endParaRPr lang="ja-JP" altLang="en-US" dirty="0"/>
          </a:p>
        </p:txBody>
      </p:sp>
      <p:sp>
        <p:nvSpPr>
          <p:cNvPr id="58" name="右矢印 57"/>
          <p:cNvSpPr/>
          <p:nvPr/>
        </p:nvSpPr>
        <p:spPr>
          <a:xfrm>
            <a:off x="4355976" y="5949280"/>
            <a:ext cx="717550" cy="431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092" name="テキスト ボックス 5"/>
          <p:cNvSpPr txBox="1">
            <a:spLocks noChangeArrowheads="1"/>
          </p:cNvSpPr>
          <p:nvPr/>
        </p:nvSpPr>
        <p:spPr bwMode="auto">
          <a:xfrm>
            <a:off x="7981950" y="169863"/>
            <a:ext cx="809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400" dirty="0"/>
              <a:t>Radius</a:t>
            </a:r>
          </a:p>
          <a:p>
            <a:pPr algn="ctr" eaLnBrk="1" hangingPunct="1"/>
            <a:r>
              <a:rPr lang="en-US" altLang="ja-JP" sz="1400" dirty="0"/>
              <a:t>3.47[</a:t>
            </a:r>
            <a:r>
              <a:rPr lang="en-US" altLang="ja-JP" sz="1400" dirty="0" err="1"/>
              <a:t>fm</a:t>
            </a:r>
            <a:r>
              <a:rPr lang="en-US" altLang="ja-JP" sz="1400" dirty="0"/>
              <a:t>]</a:t>
            </a:r>
            <a:endParaRPr lang="ja-JP" altLang="en-US" sz="1400" dirty="0"/>
          </a:p>
        </p:txBody>
      </p:sp>
      <p:sp>
        <p:nvSpPr>
          <p:cNvPr id="3093" name="テキスト ボックス 59"/>
          <p:cNvSpPr txBox="1">
            <a:spLocks noChangeArrowheads="1"/>
          </p:cNvSpPr>
          <p:nvPr/>
        </p:nvSpPr>
        <p:spPr bwMode="auto">
          <a:xfrm>
            <a:off x="6102350" y="214313"/>
            <a:ext cx="8096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400" dirty="0"/>
              <a:t>Radius</a:t>
            </a:r>
          </a:p>
          <a:p>
            <a:pPr algn="ctr" eaLnBrk="1" hangingPunct="1"/>
            <a:r>
              <a:rPr lang="en-US" altLang="ja-JP" sz="1400" dirty="0"/>
              <a:t>2.40[</a:t>
            </a:r>
            <a:r>
              <a:rPr lang="en-US" altLang="ja-JP" sz="1400" dirty="0" err="1"/>
              <a:t>fm</a:t>
            </a:r>
            <a:r>
              <a:rPr lang="en-US" altLang="ja-JP" sz="1400" dirty="0"/>
              <a:t>]</a:t>
            </a:r>
            <a:endParaRPr lang="ja-JP" altLang="en-US" sz="1400" dirty="0"/>
          </a:p>
        </p:txBody>
      </p:sp>
      <p:sp>
        <p:nvSpPr>
          <p:cNvPr id="3094" name="テキスト ボックス 59"/>
          <p:cNvSpPr txBox="1">
            <a:spLocks noChangeArrowheads="1"/>
          </p:cNvSpPr>
          <p:nvPr/>
        </p:nvSpPr>
        <p:spPr bwMode="auto">
          <a:xfrm>
            <a:off x="214313" y="1000125"/>
            <a:ext cx="27035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dirty="0">
                <a:solidFill>
                  <a:srgbClr val="0000FF"/>
                </a:solidFill>
              </a:rPr>
              <a:t>1. Cluster structures in </a:t>
            </a:r>
            <a:r>
              <a:rPr lang="en-US" altLang="ja-JP" baseline="30000" dirty="0">
                <a:solidFill>
                  <a:srgbClr val="0000FF"/>
                </a:solidFill>
              </a:rPr>
              <a:t>12</a:t>
            </a:r>
            <a:r>
              <a:rPr lang="en-US" altLang="ja-JP" dirty="0">
                <a:solidFill>
                  <a:srgbClr val="0000FF"/>
                </a:solidFill>
              </a:rPr>
              <a:t>C</a:t>
            </a:r>
            <a:endParaRPr lang="ja-JP" altLang="en-US" dirty="0">
              <a:solidFill>
                <a:srgbClr val="0000FF"/>
              </a:solidFill>
            </a:endParaRPr>
          </a:p>
        </p:txBody>
      </p:sp>
      <p:sp>
        <p:nvSpPr>
          <p:cNvPr id="3095" name="テキスト ボックス 60"/>
          <p:cNvSpPr txBox="1">
            <a:spLocks noChangeArrowheads="1"/>
          </p:cNvSpPr>
          <p:nvPr/>
        </p:nvSpPr>
        <p:spPr bwMode="auto">
          <a:xfrm>
            <a:off x="5357813" y="871538"/>
            <a:ext cx="9699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dirty="0"/>
              <a:t>0</a:t>
            </a:r>
            <a:r>
              <a:rPr lang="en-US" altLang="ja-JP" baseline="-25000" dirty="0"/>
              <a:t>1</a:t>
            </a:r>
            <a:r>
              <a:rPr lang="en-US" altLang="ja-JP" baseline="30000" dirty="0"/>
              <a:t>+</a:t>
            </a:r>
            <a:r>
              <a:rPr lang="en-US" altLang="ja-JP" dirty="0"/>
              <a:t> state</a:t>
            </a:r>
            <a:endParaRPr lang="ja-JP" altLang="en-US" dirty="0"/>
          </a:p>
        </p:txBody>
      </p:sp>
      <p:sp>
        <p:nvSpPr>
          <p:cNvPr id="3096" name="テキスト ボックス 61"/>
          <p:cNvSpPr txBox="1">
            <a:spLocks noChangeArrowheads="1"/>
          </p:cNvSpPr>
          <p:nvPr/>
        </p:nvSpPr>
        <p:spPr bwMode="auto">
          <a:xfrm>
            <a:off x="6554788" y="871538"/>
            <a:ext cx="24939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dirty="0"/>
              <a:t>0</a:t>
            </a:r>
            <a:r>
              <a:rPr lang="en-US" altLang="ja-JP" baseline="-25000" dirty="0"/>
              <a:t>2</a:t>
            </a:r>
            <a:r>
              <a:rPr lang="en-US" altLang="ja-JP" baseline="30000" dirty="0"/>
              <a:t>+</a:t>
            </a:r>
            <a:r>
              <a:rPr lang="en-US" altLang="ja-JP" dirty="0"/>
              <a:t> state at E</a:t>
            </a:r>
            <a:r>
              <a:rPr lang="en-US" altLang="ja-JP" baseline="-25000" dirty="0"/>
              <a:t>x</a:t>
            </a:r>
            <a:r>
              <a:rPr lang="en-US" altLang="ja-JP" dirty="0"/>
              <a:t>=7.65 MeV</a:t>
            </a:r>
            <a:endParaRPr lang="ja-JP" altLang="en-US" dirty="0"/>
          </a:p>
        </p:txBody>
      </p:sp>
      <p:sp>
        <p:nvSpPr>
          <p:cNvPr id="3097" name="テキスト ボックス 59"/>
          <p:cNvSpPr txBox="1">
            <a:spLocks noChangeArrowheads="1"/>
          </p:cNvSpPr>
          <p:nvPr/>
        </p:nvSpPr>
        <p:spPr bwMode="auto">
          <a:xfrm>
            <a:off x="5143500" y="1714500"/>
            <a:ext cx="3836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dirty="0"/>
              <a:t>( But direct measurement is difficult… )</a:t>
            </a:r>
            <a:endParaRPr lang="ja-JP" altLang="en-US" dirty="0"/>
          </a:p>
        </p:txBody>
      </p:sp>
      <p:sp>
        <p:nvSpPr>
          <p:cNvPr id="2" name="正方形/長方形 1"/>
          <p:cNvSpPr/>
          <p:nvPr/>
        </p:nvSpPr>
        <p:spPr>
          <a:xfrm>
            <a:off x="5508169" y="6237312"/>
            <a:ext cx="33123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baseline="30000" dirty="0" smtClean="0">
                <a:solidFill>
                  <a:prstClr val="black"/>
                </a:solidFill>
              </a:rPr>
              <a:t>12</a:t>
            </a:r>
            <a:r>
              <a:rPr lang="en-US" altLang="ja-JP" dirty="0" smtClean="0">
                <a:solidFill>
                  <a:prstClr val="black"/>
                </a:solidFill>
              </a:rPr>
              <a:t>C(0</a:t>
            </a:r>
            <a:r>
              <a:rPr lang="en-US" altLang="ja-JP" baseline="-25000" dirty="0" smtClean="0">
                <a:solidFill>
                  <a:prstClr val="black"/>
                </a:solidFill>
              </a:rPr>
              <a:t>1</a:t>
            </a:r>
            <a:r>
              <a:rPr lang="en-US" altLang="ja-JP" baseline="30000" dirty="0" smtClean="0">
                <a:solidFill>
                  <a:prstClr val="black"/>
                </a:solidFill>
              </a:rPr>
              <a:t>+</a:t>
            </a:r>
            <a:r>
              <a:rPr lang="en-US" altLang="ja-JP" dirty="0" smtClean="0">
                <a:solidFill>
                  <a:prstClr val="black"/>
                </a:solidFill>
              </a:rPr>
              <a:t>)</a:t>
            </a:r>
            <a:r>
              <a:rPr lang="ja-JP" altLang="en-US" dirty="0" smtClean="0">
                <a:solidFill>
                  <a:prstClr val="black"/>
                </a:solidFill>
              </a:rPr>
              <a:t>→</a:t>
            </a:r>
            <a:r>
              <a:rPr lang="en-US" altLang="ja-JP" baseline="30000" dirty="0" smtClean="0"/>
              <a:t>12</a:t>
            </a:r>
            <a:r>
              <a:rPr lang="en-US" altLang="ja-JP" dirty="0" smtClean="0"/>
              <a:t>C(0</a:t>
            </a:r>
            <a:r>
              <a:rPr lang="en-US" altLang="ja-JP" baseline="-25000" dirty="0" smtClean="0"/>
              <a:t>1</a:t>
            </a:r>
            <a:r>
              <a:rPr lang="en-US" altLang="ja-JP" baseline="30000" dirty="0" smtClean="0"/>
              <a:t>+</a:t>
            </a:r>
            <a:r>
              <a:rPr lang="en-US" altLang="ja-JP" dirty="0" smtClean="0"/>
              <a:t>, 0</a:t>
            </a:r>
            <a:r>
              <a:rPr lang="en-US" altLang="ja-JP" baseline="-25000" dirty="0" smtClean="0"/>
              <a:t>2</a:t>
            </a:r>
            <a:r>
              <a:rPr lang="en-US" altLang="ja-JP" baseline="30000" dirty="0" smtClean="0"/>
              <a:t>+</a:t>
            </a:r>
            <a:r>
              <a:rPr lang="en-US" altLang="ja-JP" dirty="0" smtClean="0"/>
              <a:t>, 2</a:t>
            </a:r>
            <a:r>
              <a:rPr lang="en-US" altLang="ja-JP" baseline="-25000" dirty="0" smtClean="0"/>
              <a:t>1</a:t>
            </a:r>
            <a:r>
              <a:rPr lang="en-US" altLang="ja-JP" baseline="30000" dirty="0" smtClean="0"/>
              <a:t>+</a:t>
            </a:r>
            <a:r>
              <a:rPr lang="en-US" altLang="ja-JP" dirty="0" smtClean="0"/>
              <a:t>, 2</a:t>
            </a:r>
            <a:r>
              <a:rPr lang="en-US" altLang="ja-JP" baseline="-25000" dirty="0" smtClean="0"/>
              <a:t>2</a:t>
            </a:r>
            <a:r>
              <a:rPr lang="en-US" altLang="ja-JP" baseline="30000" dirty="0" smtClean="0"/>
              <a:t>+</a:t>
            </a:r>
            <a:r>
              <a:rPr lang="en-US" altLang="ja-JP" dirty="0" smtClean="0"/>
              <a:t>,</a:t>
            </a:r>
            <a:r>
              <a:rPr lang="en-US" altLang="ja-JP" baseline="30000" dirty="0"/>
              <a:t> </a:t>
            </a:r>
            <a:r>
              <a:rPr lang="en-US" altLang="ja-JP" dirty="0" smtClean="0"/>
              <a:t>3</a:t>
            </a:r>
            <a:r>
              <a:rPr lang="en-US" altLang="ja-JP" baseline="-25000" dirty="0" smtClean="0"/>
              <a:t>1</a:t>
            </a:r>
            <a:r>
              <a:rPr lang="en-US" altLang="ja-JP" baseline="30000" dirty="0" smtClean="0"/>
              <a:t>-</a:t>
            </a:r>
            <a:r>
              <a:rPr lang="en-US" altLang="ja-JP" dirty="0" smtClean="0"/>
              <a:t>)</a:t>
            </a:r>
            <a:endParaRPr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490014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53" grpId="0"/>
      <p:bldP spid="54" grpId="0"/>
      <p:bldP spid="55" grpId="0"/>
      <p:bldP spid="56" grpId="0"/>
      <p:bldP spid="57" grpId="0" animBg="1"/>
      <p:bldP spid="5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27"/>
          <p:cNvSpPr txBox="1">
            <a:spLocks noChangeArrowheads="1"/>
          </p:cNvSpPr>
          <p:nvPr/>
        </p:nvSpPr>
        <p:spPr bwMode="auto">
          <a:xfrm>
            <a:off x="320675" y="2266950"/>
            <a:ext cx="65897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2000" dirty="0"/>
              <a:t>⇒</a:t>
            </a:r>
            <a:r>
              <a:rPr lang="en-US" altLang="ja-JP" sz="2000" dirty="0"/>
              <a:t>We calculate the radius of the scattering area from              .</a:t>
            </a:r>
            <a:endParaRPr lang="ja-JP" altLang="en-US" sz="2000" dirty="0"/>
          </a:p>
        </p:txBody>
      </p:sp>
      <p:sp>
        <p:nvSpPr>
          <p:cNvPr id="4099" name="テキスト ボックス 3"/>
          <p:cNvSpPr txBox="1">
            <a:spLocks noChangeArrowheads="1"/>
          </p:cNvSpPr>
          <p:nvPr/>
        </p:nvSpPr>
        <p:spPr bwMode="auto">
          <a:xfrm>
            <a:off x="111125" y="119063"/>
            <a:ext cx="2613025" cy="5238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2800" dirty="0"/>
              <a:t>Scattering radius</a:t>
            </a:r>
            <a:endParaRPr lang="ja-JP" altLang="en-US" sz="2800" dirty="0"/>
          </a:p>
        </p:txBody>
      </p:sp>
      <p:sp>
        <p:nvSpPr>
          <p:cNvPr id="4100" name="テキスト ボックス 53"/>
          <p:cNvSpPr txBox="1">
            <a:spLocks noChangeArrowheads="1"/>
          </p:cNvSpPr>
          <p:nvPr/>
        </p:nvSpPr>
        <p:spPr bwMode="auto">
          <a:xfrm>
            <a:off x="34925" y="1198563"/>
            <a:ext cx="352107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2200" dirty="0">
                <a:solidFill>
                  <a:srgbClr val="0033CC"/>
                </a:solidFill>
              </a:rPr>
              <a:t>（</a:t>
            </a:r>
            <a:r>
              <a:rPr lang="en-US" altLang="ja-JP" sz="2200" dirty="0">
                <a:solidFill>
                  <a:srgbClr val="0033CC"/>
                </a:solidFill>
              </a:rPr>
              <a:t>1</a:t>
            </a:r>
            <a:r>
              <a:rPr lang="ja-JP" altLang="en-US" sz="2200" dirty="0">
                <a:solidFill>
                  <a:srgbClr val="0033CC"/>
                </a:solidFill>
              </a:rPr>
              <a:t>）</a:t>
            </a:r>
            <a:r>
              <a:rPr lang="en-US" altLang="ja-JP" sz="2200" dirty="0">
                <a:solidFill>
                  <a:srgbClr val="0033CC"/>
                </a:solidFill>
              </a:rPr>
              <a:t>General scattering theory</a:t>
            </a:r>
            <a:endParaRPr lang="ja-JP" altLang="en-US" sz="2200" dirty="0">
              <a:solidFill>
                <a:srgbClr val="0033CC"/>
              </a:solidFill>
            </a:endParaRPr>
          </a:p>
        </p:txBody>
      </p:sp>
      <p:sp>
        <p:nvSpPr>
          <p:cNvPr id="4101" name="テキスト ボックス 59"/>
          <p:cNvSpPr txBox="1">
            <a:spLocks noChangeArrowheads="1"/>
          </p:cNvSpPr>
          <p:nvPr/>
        </p:nvSpPr>
        <p:spPr bwMode="auto">
          <a:xfrm>
            <a:off x="-17463" y="2924175"/>
            <a:ext cx="44338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2200" dirty="0">
                <a:solidFill>
                  <a:srgbClr val="0033CC"/>
                </a:solidFill>
              </a:rPr>
              <a:t>（</a:t>
            </a:r>
            <a:r>
              <a:rPr lang="en-US" altLang="ja-JP" sz="2200" dirty="0">
                <a:solidFill>
                  <a:srgbClr val="0033CC"/>
                </a:solidFill>
              </a:rPr>
              <a:t>2</a:t>
            </a:r>
            <a:r>
              <a:rPr lang="ja-JP" altLang="en-US" sz="2200" dirty="0">
                <a:solidFill>
                  <a:srgbClr val="0033CC"/>
                </a:solidFill>
              </a:rPr>
              <a:t>）</a:t>
            </a:r>
            <a:r>
              <a:rPr lang="en-US" altLang="ja-JP" sz="2200" dirty="0">
                <a:solidFill>
                  <a:srgbClr val="0033CC"/>
                </a:solidFill>
              </a:rPr>
              <a:t>Definition of the scattering radius</a:t>
            </a:r>
            <a:endParaRPr lang="ja-JP" altLang="en-US" sz="2200" dirty="0">
              <a:solidFill>
                <a:srgbClr val="0033CC"/>
              </a:solidFill>
            </a:endParaRPr>
          </a:p>
        </p:txBody>
      </p:sp>
      <p:sp>
        <p:nvSpPr>
          <p:cNvPr id="4102" name="正方形/長方形 8"/>
          <p:cNvSpPr>
            <a:spLocks noChangeArrowheads="1"/>
          </p:cNvSpPr>
          <p:nvPr/>
        </p:nvSpPr>
        <p:spPr bwMode="auto">
          <a:xfrm>
            <a:off x="107950" y="796925"/>
            <a:ext cx="57483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ja-JP" sz="2000" dirty="0"/>
              <a:t>We characterize the spatial size of scattering area.</a:t>
            </a:r>
            <a:endParaRPr lang="ja-JP" altLang="en-US" sz="2000" dirty="0"/>
          </a:p>
        </p:txBody>
      </p:sp>
      <p:sp>
        <p:nvSpPr>
          <p:cNvPr id="63" name="正方形/長方形 62"/>
          <p:cNvSpPr/>
          <p:nvPr/>
        </p:nvSpPr>
        <p:spPr bwMode="auto">
          <a:xfrm>
            <a:off x="1485900" y="5330825"/>
            <a:ext cx="2892425" cy="6000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107950" y="3429000"/>
            <a:ext cx="4537075" cy="2808288"/>
          </a:xfrm>
          <a:prstGeom prst="rect">
            <a:avLst/>
          </a:prstGeom>
          <a:noFill/>
          <a:ln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grpSp>
        <p:nvGrpSpPr>
          <p:cNvPr id="4105" name="グループ化 63"/>
          <p:cNvGrpSpPr>
            <a:grpSpLocks/>
          </p:cNvGrpSpPr>
          <p:nvPr/>
        </p:nvGrpSpPr>
        <p:grpSpPr bwMode="auto">
          <a:xfrm>
            <a:off x="6780213" y="762000"/>
            <a:ext cx="258762" cy="511175"/>
            <a:chOff x="268112" y="2743072"/>
            <a:chExt cx="766443" cy="1443029"/>
          </a:xfrm>
        </p:grpSpPr>
        <p:sp>
          <p:nvSpPr>
            <p:cNvPr id="73" name="円/楕円 72"/>
            <p:cNvSpPr/>
            <p:nvPr/>
          </p:nvSpPr>
          <p:spPr>
            <a:xfrm>
              <a:off x="268112" y="3177775"/>
              <a:ext cx="766443" cy="757365"/>
            </a:xfrm>
            <a:prstGeom prst="ellipse">
              <a:avLst/>
            </a:prstGeom>
            <a:solidFill>
              <a:srgbClr val="3333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  <p:cxnSp>
          <p:nvCxnSpPr>
            <p:cNvPr id="74" name="直線矢印コネクタ 73"/>
            <p:cNvCxnSpPr/>
            <p:nvPr/>
          </p:nvCxnSpPr>
          <p:spPr>
            <a:xfrm flipH="1" flipV="1">
              <a:off x="648982" y="2743072"/>
              <a:ext cx="4704" cy="144302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" name="直線矢印コネクタ 13"/>
          <p:cNvCxnSpPr/>
          <p:nvPr/>
        </p:nvCxnSpPr>
        <p:spPr>
          <a:xfrm flipV="1">
            <a:off x="7545388" y="306388"/>
            <a:ext cx="0" cy="13223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円/楕円 46"/>
          <p:cNvSpPr/>
          <p:nvPr/>
        </p:nvSpPr>
        <p:spPr>
          <a:xfrm>
            <a:off x="7893050" y="631825"/>
            <a:ext cx="852488" cy="82708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cxnSp>
        <p:nvCxnSpPr>
          <p:cNvPr id="19" name="直線コネクタ 18"/>
          <p:cNvCxnSpPr>
            <a:stCxn id="47" idx="2"/>
            <a:endCxn id="73" idx="6"/>
          </p:cNvCxnSpPr>
          <p:nvPr/>
        </p:nvCxnSpPr>
        <p:spPr>
          <a:xfrm flipH="1">
            <a:off x="7038975" y="1046163"/>
            <a:ext cx="854075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グループ化 10"/>
          <p:cNvGrpSpPr>
            <a:grpSpLocks/>
          </p:cNvGrpSpPr>
          <p:nvPr/>
        </p:nvGrpSpPr>
        <p:grpSpPr bwMode="auto">
          <a:xfrm>
            <a:off x="5883275" y="5178425"/>
            <a:ext cx="2936875" cy="1274763"/>
            <a:chOff x="5883471" y="3162453"/>
            <a:chExt cx="2937001" cy="1274658"/>
          </a:xfrm>
        </p:grpSpPr>
        <p:grpSp>
          <p:nvGrpSpPr>
            <p:cNvPr id="4138" name="グループ化 9"/>
            <p:cNvGrpSpPr>
              <a:grpSpLocks/>
            </p:cNvGrpSpPr>
            <p:nvPr/>
          </p:nvGrpSpPr>
          <p:grpSpPr bwMode="auto">
            <a:xfrm>
              <a:off x="5883471" y="3162453"/>
              <a:ext cx="2937001" cy="1274658"/>
              <a:chOff x="5883471" y="3162453"/>
              <a:chExt cx="2937001" cy="1274658"/>
            </a:xfrm>
          </p:grpSpPr>
          <p:grpSp>
            <p:nvGrpSpPr>
              <p:cNvPr id="4140" name="グループ化 38"/>
              <p:cNvGrpSpPr>
                <a:grpSpLocks/>
              </p:cNvGrpSpPr>
              <p:nvPr/>
            </p:nvGrpSpPr>
            <p:grpSpPr bwMode="auto">
              <a:xfrm>
                <a:off x="5883471" y="3162453"/>
                <a:ext cx="2937001" cy="1274658"/>
                <a:chOff x="5883471" y="3162453"/>
                <a:chExt cx="2937001" cy="1274658"/>
              </a:xfrm>
            </p:grpSpPr>
            <p:grpSp>
              <p:nvGrpSpPr>
                <p:cNvPr id="4142" name="グループ化 5"/>
                <p:cNvGrpSpPr>
                  <a:grpSpLocks/>
                </p:cNvGrpSpPr>
                <p:nvPr/>
              </p:nvGrpSpPr>
              <p:grpSpPr bwMode="auto">
                <a:xfrm>
                  <a:off x="6439549" y="3162453"/>
                  <a:ext cx="2380923" cy="1274658"/>
                  <a:chOff x="6439549" y="3162453"/>
                  <a:chExt cx="2380923" cy="1274658"/>
                </a:xfrm>
              </p:grpSpPr>
              <p:sp>
                <p:nvSpPr>
                  <p:cNvPr id="44" name="円/楕円 43"/>
                  <p:cNvSpPr/>
                  <p:nvPr/>
                </p:nvSpPr>
                <p:spPr>
                  <a:xfrm>
                    <a:off x="7667898" y="3578344"/>
                    <a:ext cx="893801" cy="858767"/>
                  </a:xfrm>
                  <a:prstGeom prst="ellipse">
                    <a:avLst/>
                  </a:prstGeom>
                  <a:solidFill>
                    <a:schemeClr val="accent1">
                      <a:lumMod val="40000"/>
                      <a:lumOff val="60000"/>
                    </a:schemeClr>
                  </a:solidFill>
                  <a:ln>
                    <a:prstDash val="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ja-JP" altLang="en-US"/>
                  </a:p>
                </p:txBody>
              </p:sp>
              <p:sp>
                <p:nvSpPr>
                  <p:cNvPr id="4146" name="テキスト ボックス 6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439549" y="3162453"/>
                    <a:ext cx="2380923" cy="33855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Calibri" pitchFamily="34" charset="0"/>
                        <a:ea typeface="ＭＳ Ｐゴシック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Calibri" pitchFamily="34" charset="0"/>
                        <a:ea typeface="ＭＳ Ｐゴシック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Calibri" pitchFamily="34" charset="0"/>
                        <a:ea typeface="ＭＳ Ｐゴシック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Calibri" pitchFamily="34" charset="0"/>
                        <a:ea typeface="ＭＳ Ｐゴシック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Calibri" pitchFamily="34" charset="0"/>
                        <a:ea typeface="ＭＳ Ｐゴシック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Calibri" pitchFamily="34" charset="0"/>
                        <a:ea typeface="ＭＳ Ｐゴシック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Calibri" pitchFamily="34" charset="0"/>
                        <a:ea typeface="ＭＳ Ｐゴシック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Calibri" pitchFamily="34" charset="0"/>
                        <a:ea typeface="ＭＳ Ｐゴシック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Calibri" pitchFamily="34" charset="0"/>
                        <a:ea typeface="ＭＳ Ｐゴシック" charset="-128"/>
                      </a:defRPr>
                    </a:lvl9pPr>
                  </a:lstStyle>
                  <a:p>
                    <a:pPr eaLnBrk="1" hangingPunct="1"/>
                    <a:r>
                      <a:rPr lang="en-US" altLang="ja-JP" sz="1600" b="1" dirty="0"/>
                      <a:t>k, incident wave number</a:t>
                    </a:r>
                    <a:endParaRPr lang="ja-JP" altLang="en-US" sz="1600" b="1" dirty="0"/>
                  </a:p>
                </p:txBody>
              </p:sp>
            </p:grpSp>
            <p:cxnSp>
              <p:nvCxnSpPr>
                <p:cNvPr id="23" name="直線矢印コネクタ 22"/>
                <p:cNvCxnSpPr/>
                <p:nvPr/>
              </p:nvCxnSpPr>
              <p:spPr>
                <a:xfrm>
                  <a:off x="5883471" y="4006933"/>
                  <a:ext cx="2937001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直線矢印コネクタ 33"/>
                <p:cNvCxnSpPr/>
                <p:nvPr/>
              </p:nvCxnSpPr>
              <p:spPr>
                <a:xfrm>
                  <a:off x="6732820" y="3645013"/>
                  <a:ext cx="1160512" cy="0"/>
                </a:xfrm>
                <a:prstGeom prst="straightConnector1">
                  <a:avLst/>
                </a:prstGeom>
                <a:ln w="952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" name="円/楕円 11"/>
              <p:cNvSpPr/>
              <p:nvPr/>
            </p:nvSpPr>
            <p:spPr>
              <a:xfrm>
                <a:off x="6537549" y="3578344"/>
                <a:ext cx="122243" cy="13810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</p:grpSp>
        <p:cxnSp>
          <p:nvCxnSpPr>
            <p:cNvPr id="13" name="直線矢印コネクタ 12"/>
            <p:cNvCxnSpPr>
              <a:endCxn id="44" idx="0"/>
            </p:cNvCxnSpPr>
            <p:nvPr/>
          </p:nvCxnSpPr>
          <p:spPr>
            <a:xfrm flipV="1">
              <a:off x="8115592" y="3578344"/>
              <a:ext cx="0" cy="41747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グループ化 21"/>
          <p:cNvGrpSpPr>
            <a:grpSpLocks/>
          </p:cNvGrpSpPr>
          <p:nvPr/>
        </p:nvGrpSpPr>
        <p:grpSpPr bwMode="auto">
          <a:xfrm>
            <a:off x="4778375" y="3068638"/>
            <a:ext cx="4257675" cy="1944687"/>
            <a:chOff x="4778734" y="4437112"/>
            <a:chExt cx="4257762" cy="1944216"/>
          </a:xfrm>
        </p:grpSpPr>
        <p:sp>
          <p:nvSpPr>
            <p:cNvPr id="7" name="右矢印 6"/>
            <p:cNvSpPr/>
            <p:nvPr/>
          </p:nvSpPr>
          <p:spPr bwMode="auto">
            <a:xfrm rot="10800000">
              <a:off x="4778734" y="4914833"/>
              <a:ext cx="1195412" cy="1395075"/>
            </a:xfrm>
            <a:prstGeom prst="rightArrow">
              <a:avLst/>
            </a:prstGeom>
            <a:solidFill>
              <a:srgbClr val="00FF00"/>
            </a:solidFill>
            <a:ln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6077336" y="4437112"/>
              <a:ext cx="2959160" cy="194421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4137" name="テキスト ボックス 20"/>
            <p:cNvSpPr txBox="1">
              <a:spLocks noChangeArrowheads="1"/>
            </p:cNvSpPr>
            <p:nvPr/>
          </p:nvSpPr>
          <p:spPr bwMode="auto">
            <a:xfrm>
              <a:off x="6147778" y="4479044"/>
              <a:ext cx="229511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ja-JP"/>
                <a:t>cf. mean matter radius</a:t>
              </a:r>
              <a:endParaRPr lang="ja-JP" altLang="en-US"/>
            </a:p>
          </p:txBody>
        </p:sp>
      </p:grpSp>
      <p:graphicFrame>
        <p:nvGraphicFramePr>
          <p:cNvPr id="4112" name="オブジェクト 3"/>
          <p:cNvGraphicFramePr>
            <a:graphicFrameLocks noChangeAspect="1"/>
          </p:cNvGraphicFramePr>
          <p:nvPr/>
        </p:nvGraphicFramePr>
        <p:xfrm>
          <a:off x="7218363" y="1287463"/>
          <a:ext cx="152400" cy="498475"/>
        </p:xfrm>
        <a:graphic>
          <a:graphicData uri="http://schemas.openxmlformats.org/presentationml/2006/ole">
            <p:oleObj spid="_x0000_s7440" name="数式" r:id="rId5" imgW="152334" imgH="418918" progId="Equation.3">
              <p:embed/>
            </p:oleObj>
          </a:graphicData>
        </a:graphic>
      </p:graphicFrame>
      <p:sp>
        <p:nvSpPr>
          <p:cNvPr id="4113" name="テキスト ボックス 4"/>
          <p:cNvSpPr txBox="1">
            <a:spLocks noChangeArrowheads="1"/>
          </p:cNvSpPr>
          <p:nvPr/>
        </p:nvSpPr>
        <p:spPr bwMode="auto">
          <a:xfrm>
            <a:off x="5889625" y="1335088"/>
            <a:ext cx="13779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/>
              <a:t>nucleon spin</a:t>
            </a:r>
            <a:endParaRPr lang="ja-JP" altLang="en-US"/>
          </a:p>
        </p:txBody>
      </p:sp>
      <p:graphicFrame>
        <p:nvGraphicFramePr>
          <p:cNvPr id="4114" name="オブジェクト 5"/>
          <p:cNvGraphicFramePr>
            <a:graphicFrameLocks noChangeAspect="1"/>
          </p:cNvGraphicFramePr>
          <p:nvPr/>
        </p:nvGraphicFramePr>
        <p:xfrm>
          <a:off x="7840663" y="-4763"/>
          <a:ext cx="225425" cy="325438"/>
        </p:xfrm>
        <a:graphic>
          <a:graphicData uri="http://schemas.openxmlformats.org/presentationml/2006/ole">
            <p:oleObj spid="_x0000_s7441" name="数式" r:id="rId6" imgW="139639" imgH="203112" progId="Equation.3">
              <p:embed/>
            </p:oleObj>
          </a:graphicData>
        </a:graphic>
      </p:graphicFrame>
      <p:sp>
        <p:nvSpPr>
          <p:cNvPr id="4115" name="テキスト ボックス 8"/>
          <p:cNvSpPr txBox="1">
            <a:spLocks noChangeArrowheads="1"/>
          </p:cNvSpPr>
          <p:nvPr/>
        </p:nvSpPr>
        <p:spPr bwMode="auto">
          <a:xfrm>
            <a:off x="6648450" y="-4763"/>
            <a:ext cx="1238250" cy="368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/>
              <a:t>orbital spin</a:t>
            </a:r>
            <a:endParaRPr lang="ja-JP" altLang="en-US"/>
          </a:p>
        </p:txBody>
      </p:sp>
      <p:graphicFrame>
        <p:nvGraphicFramePr>
          <p:cNvPr id="4116" name="オブジェクト 9"/>
          <p:cNvGraphicFramePr>
            <a:graphicFrameLocks noChangeAspect="1"/>
          </p:cNvGraphicFramePr>
          <p:nvPr/>
        </p:nvGraphicFramePr>
        <p:xfrm>
          <a:off x="5176838" y="247650"/>
          <a:ext cx="900112" cy="595313"/>
        </p:xfrm>
        <a:graphic>
          <a:graphicData uri="http://schemas.openxmlformats.org/presentationml/2006/ole">
            <p:oleObj spid="_x0000_s7442" name="数式" r:id="rId7" imgW="634725" imgH="418918" progId="Equation.3">
              <p:embed/>
            </p:oleObj>
          </a:graphicData>
        </a:graphic>
      </p:graphicFrame>
      <p:sp>
        <p:nvSpPr>
          <p:cNvPr id="4117" name="テキスト ボックス 10"/>
          <p:cNvSpPr txBox="1">
            <a:spLocks noChangeArrowheads="1"/>
          </p:cNvSpPr>
          <p:nvPr/>
        </p:nvSpPr>
        <p:spPr bwMode="auto">
          <a:xfrm>
            <a:off x="4605338" y="53975"/>
            <a:ext cx="1057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dirty="0"/>
              <a:t>total spin</a:t>
            </a:r>
            <a:endParaRPr lang="ja-JP" altLang="en-US" dirty="0"/>
          </a:p>
        </p:txBody>
      </p:sp>
      <p:graphicFrame>
        <p:nvGraphicFramePr>
          <p:cNvPr id="4118" name="オブジェクト 20"/>
          <p:cNvGraphicFramePr>
            <a:graphicFrameLocks noChangeAspect="1"/>
          </p:cNvGraphicFramePr>
          <p:nvPr/>
        </p:nvGraphicFramePr>
        <p:xfrm>
          <a:off x="552450" y="1700213"/>
          <a:ext cx="2709863" cy="508000"/>
        </p:xfrm>
        <a:graphic>
          <a:graphicData uri="http://schemas.openxmlformats.org/presentationml/2006/ole">
            <p:oleObj spid="_x0000_s7443" name="数式" r:id="rId8" imgW="1219200" imgH="228600" progId="Equation.3">
              <p:embed/>
            </p:oleObj>
          </a:graphicData>
        </a:graphic>
      </p:graphicFrame>
      <p:graphicFrame>
        <p:nvGraphicFramePr>
          <p:cNvPr id="4119" name="オブジェクト 24"/>
          <p:cNvGraphicFramePr>
            <a:graphicFrameLocks noChangeAspect="1"/>
          </p:cNvGraphicFramePr>
          <p:nvPr/>
        </p:nvGraphicFramePr>
        <p:xfrm>
          <a:off x="5608638" y="1798638"/>
          <a:ext cx="606425" cy="342900"/>
        </p:xfrm>
        <a:graphic>
          <a:graphicData uri="http://schemas.openxmlformats.org/presentationml/2006/ole">
            <p:oleObj spid="_x0000_s7444" name="数式" r:id="rId9" imgW="380835" imgH="215806" progId="Equation.3">
              <p:embed/>
            </p:oleObj>
          </a:graphicData>
        </a:graphic>
      </p:graphicFrame>
      <p:graphicFrame>
        <p:nvGraphicFramePr>
          <p:cNvPr id="4120" name="オブジェクト 25"/>
          <p:cNvGraphicFramePr>
            <a:graphicFrameLocks noChangeAspect="1"/>
          </p:cNvGraphicFramePr>
          <p:nvPr/>
        </p:nvGraphicFramePr>
        <p:xfrm>
          <a:off x="6011863" y="2282825"/>
          <a:ext cx="625475" cy="354013"/>
        </p:xfrm>
        <a:graphic>
          <a:graphicData uri="http://schemas.openxmlformats.org/presentationml/2006/ole">
            <p:oleObj spid="_x0000_s7445" name="数式" r:id="rId10" imgW="380835" imgH="215806" progId="Equation.3">
              <p:embed/>
            </p:oleObj>
          </a:graphicData>
        </a:graphic>
      </p:graphicFrame>
      <p:sp>
        <p:nvSpPr>
          <p:cNvPr id="4121" name="テキスト ボックス 26"/>
          <p:cNvSpPr txBox="1">
            <a:spLocks noChangeArrowheads="1"/>
          </p:cNvSpPr>
          <p:nvPr/>
        </p:nvSpPr>
        <p:spPr bwMode="auto">
          <a:xfrm>
            <a:off x="3382963" y="1795463"/>
            <a:ext cx="22796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dirty="0"/>
              <a:t>⇒</a:t>
            </a:r>
            <a:r>
              <a:rPr lang="en-US" altLang="ja-JP" dirty="0"/>
              <a:t>partial cross section</a:t>
            </a:r>
            <a:endParaRPr lang="ja-JP" altLang="en-US" dirty="0"/>
          </a:p>
        </p:txBody>
      </p:sp>
      <p:sp>
        <p:nvSpPr>
          <p:cNvPr id="4122" name="テキスト ボックス 29"/>
          <p:cNvSpPr txBox="1">
            <a:spLocks noChangeArrowheads="1"/>
          </p:cNvSpPr>
          <p:nvPr/>
        </p:nvSpPr>
        <p:spPr bwMode="auto">
          <a:xfrm>
            <a:off x="184150" y="3479800"/>
            <a:ext cx="42370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dirty="0"/>
              <a:t>Effective orbital spin      of an incident wave</a:t>
            </a:r>
            <a:endParaRPr lang="ja-JP" altLang="en-US" dirty="0"/>
          </a:p>
        </p:txBody>
      </p:sp>
      <p:graphicFrame>
        <p:nvGraphicFramePr>
          <p:cNvPr id="4123" name="オブジェクト 5153"/>
          <p:cNvGraphicFramePr>
            <a:graphicFrameLocks noChangeAspect="1"/>
          </p:cNvGraphicFramePr>
          <p:nvPr/>
        </p:nvGraphicFramePr>
        <p:xfrm>
          <a:off x="2214563" y="3479800"/>
          <a:ext cx="290512" cy="311150"/>
        </p:xfrm>
        <a:graphic>
          <a:graphicData uri="http://schemas.openxmlformats.org/presentationml/2006/ole">
            <p:oleObj spid="_x0000_s7446" name="数式" r:id="rId11" imgW="152334" imgH="190417" progId="Equation.3">
              <p:embed/>
            </p:oleObj>
          </a:graphicData>
        </a:graphic>
      </p:graphicFrame>
      <p:graphicFrame>
        <p:nvGraphicFramePr>
          <p:cNvPr id="1033" name="オブジェクト 5155"/>
          <p:cNvGraphicFramePr>
            <a:graphicFrameLocks noChangeAspect="1"/>
          </p:cNvGraphicFramePr>
          <p:nvPr/>
        </p:nvGraphicFramePr>
        <p:xfrm>
          <a:off x="6502400" y="3429000"/>
          <a:ext cx="2173288" cy="1135063"/>
        </p:xfrm>
        <a:graphic>
          <a:graphicData uri="http://schemas.openxmlformats.org/presentationml/2006/ole">
            <p:oleObj spid="_x0000_s7447" name="数式" r:id="rId12" imgW="1143000" imgH="596900" progId="Equation.3">
              <p:embed/>
            </p:oleObj>
          </a:graphicData>
        </a:graphic>
      </p:graphicFrame>
      <p:graphicFrame>
        <p:nvGraphicFramePr>
          <p:cNvPr id="1034" name="オブジェクト 5157"/>
          <p:cNvGraphicFramePr>
            <a:graphicFrameLocks noChangeAspect="1"/>
          </p:cNvGraphicFramePr>
          <p:nvPr/>
        </p:nvGraphicFramePr>
        <p:xfrm>
          <a:off x="6870700" y="4602163"/>
          <a:ext cx="498475" cy="339725"/>
        </p:xfrm>
        <a:graphic>
          <a:graphicData uri="http://schemas.openxmlformats.org/presentationml/2006/ole">
            <p:oleObj spid="_x0000_s7448" name="数式" r:id="rId13" imgW="317087" imgH="215619" progId="Equation.3">
              <p:embed/>
            </p:oleObj>
          </a:graphicData>
        </a:graphic>
      </p:graphicFrame>
      <p:sp>
        <p:nvSpPr>
          <p:cNvPr id="2" name="テキスト ボックス 5158"/>
          <p:cNvSpPr txBox="1">
            <a:spLocks noChangeArrowheads="1"/>
          </p:cNvSpPr>
          <p:nvPr/>
        </p:nvSpPr>
        <p:spPr bwMode="auto">
          <a:xfrm>
            <a:off x="7313613" y="4572000"/>
            <a:ext cx="1619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dirty="0"/>
              <a:t>:matter density</a:t>
            </a:r>
            <a:endParaRPr lang="ja-JP" altLang="en-US" dirty="0"/>
          </a:p>
        </p:txBody>
      </p:sp>
      <p:graphicFrame>
        <p:nvGraphicFramePr>
          <p:cNvPr id="1035" name="オブジェクト 5159"/>
          <p:cNvGraphicFramePr>
            <a:graphicFrameLocks noChangeAspect="1"/>
          </p:cNvGraphicFramePr>
          <p:nvPr/>
        </p:nvGraphicFramePr>
        <p:xfrm>
          <a:off x="8123238" y="5672138"/>
          <a:ext cx="387350" cy="349250"/>
        </p:xfrm>
        <a:graphic>
          <a:graphicData uri="http://schemas.openxmlformats.org/presentationml/2006/ole">
            <p:oleObj spid="_x0000_s7449" name="数式" r:id="rId14" imgW="253890" imgH="228501" progId="Equation.3">
              <p:embed/>
            </p:oleObj>
          </a:graphicData>
        </a:graphic>
      </p:graphicFrame>
      <p:graphicFrame>
        <p:nvGraphicFramePr>
          <p:cNvPr id="1036" name="オブジェクト 5161"/>
          <p:cNvGraphicFramePr>
            <a:graphicFrameLocks noChangeAspect="1"/>
          </p:cNvGraphicFramePr>
          <p:nvPr/>
        </p:nvGraphicFramePr>
        <p:xfrm>
          <a:off x="5353050" y="5178425"/>
          <a:ext cx="1006475" cy="415925"/>
        </p:xfrm>
        <a:graphic>
          <a:graphicData uri="http://schemas.openxmlformats.org/presentationml/2006/ole">
            <p:oleObj spid="_x0000_s7450" name="数式" r:id="rId15" imgW="583947" imgH="241195" progId="Equation.3">
              <p:embed/>
            </p:oleObj>
          </a:graphicData>
        </a:graphic>
      </p:graphicFrame>
      <p:graphicFrame>
        <p:nvGraphicFramePr>
          <p:cNvPr id="1037" name="オブジェクト 5162"/>
          <p:cNvGraphicFramePr>
            <a:graphicFrameLocks noChangeAspect="1"/>
          </p:cNvGraphicFramePr>
          <p:nvPr/>
        </p:nvGraphicFramePr>
        <p:xfrm>
          <a:off x="217488" y="5462588"/>
          <a:ext cx="925512" cy="382587"/>
        </p:xfrm>
        <a:graphic>
          <a:graphicData uri="http://schemas.openxmlformats.org/presentationml/2006/ole">
            <p:oleObj spid="_x0000_s7451" name="数式" r:id="rId16" imgW="583947" imgH="241195" progId="Equation.3">
              <p:embed/>
            </p:oleObj>
          </a:graphicData>
        </a:graphic>
      </p:graphicFrame>
      <p:graphicFrame>
        <p:nvGraphicFramePr>
          <p:cNvPr id="1038" name="オブジェクト 5163"/>
          <p:cNvGraphicFramePr>
            <a:graphicFrameLocks noChangeAspect="1"/>
          </p:cNvGraphicFramePr>
          <p:nvPr/>
        </p:nvGraphicFramePr>
        <p:xfrm>
          <a:off x="3382963" y="5343525"/>
          <a:ext cx="790575" cy="574675"/>
        </p:xfrm>
        <a:graphic>
          <a:graphicData uri="http://schemas.openxmlformats.org/presentationml/2006/ole">
            <p:oleObj spid="_x0000_s7452" name="数式" r:id="rId17" imgW="558558" imgH="406224" progId="Equation.3">
              <p:embed/>
            </p:oleObj>
          </a:graphicData>
        </a:graphic>
      </p:graphicFrame>
      <p:sp>
        <p:nvSpPr>
          <p:cNvPr id="1060" name="テキスト ボックス 5164"/>
          <p:cNvSpPr txBox="1">
            <a:spLocks noChangeArrowheads="1"/>
          </p:cNvSpPr>
          <p:nvPr/>
        </p:nvSpPr>
        <p:spPr bwMode="auto">
          <a:xfrm>
            <a:off x="1109663" y="5476875"/>
            <a:ext cx="21796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/>
              <a:t>⇒　</a:t>
            </a:r>
            <a:r>
              <a:rPr lang="en-US" altLang="ja-JP"/>
              <a:t>scattering radius:</a:t>
            </a:r>
            <a:endParaRPr lang="ja-JP" altLang="en-US"/>
          </a:p>
        </p:txBody>
      </p:sp>
      <p:graphicFrame>
        <p:nvGraphicFramePr>
          <p:cNvPr id="1039" name="オブジェクト 5165"/>
          <p:cNvGraphicFramePr>
            <a:graphicFrameLocks noChangeAspect="1"/>
          </p:cNvGraphicFramePr>
          <p:nvPr/>
        </p:nvGraphicFramePr>
        <p:xfrm>
          <a:off x="4857750" y="6489700"/>
          <a:ext cx="330200" cy="296863"/>
        </p:xfrm>
        <a:graphic>
          <a:graphicData uri="http://schemas.openxmlformats.org/presentationml/2006/ole">
            <p:oleObj spid="_x0000_s7453" name="数式" r:id="rId18" imgW="253890" imgH="228501" progId="Equation.3">
              <p:embed/>
            </p:oleObj>
          </a:graphicData>
        </a:graphic>
      </p:graphicFrame>
      <p:sp>
        <p:nvSpPr>
          <p:cNvPr id="1061" name="テキスト ボックス 5166"/>
          <p:cNvSpPr txBox="1">
            <a:spLocks noChangeArrowheads="1"/>
          </p:cNvSpPr>
          <p:nvPr/>
        </p:nvSpPr>
        <p:spPr bwMode="auto">
          <a:xfrm>
            <a:off x="539750" y="6443663"/>
            <a:ext cx="84439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dirty="0"/>
              <a:t>⇒</a:t>
            </a:r>
            <a:r>
              <a:rPr lang="en-US" altLang="ja-JP" dirty="0"/>
              <a:t>We can always define the scattering radius      </a:t>
            </a:r>
            <a:r>
              <a:rPr lang="ja-JP" altLang="en-US" dirty="0"/>
              <a:t>　</a:t>
            </a:r>
            <a:r>
              <a:rPr lang="en-US" altLang="ja-JP" dirty="0"/>
              <a:t> in the standard scattering calculation.</a:t>
            </a:r>
            <a:endParaRPr lang="ja-JP" altLang="en-US" dirty="0"/>
          </a:p>
        </p:txBody>
      </p:sp>
      <p:graphicFrame>
        <p:nvGraphicFramePr>
          <p:cNvPr id="4134" name="オブジェクト 2"/>
          <p:cNvGraphicFramePr>
            <a:graphicFrameLocks noChangeAspect="1"/>
          </p:cNvGraphicFramePr>
          <p:nvPr/>
        </p:nvGraphicFramePr>
        <p:xfrm>
          <a:off x="585788" y="3949700"/>
          <a:ext cx="3367087" cy="1193800"/>
        </p:xfrm>
        <a:graphic>
          <a:graphicData uri="http://schemas.openxmlformats.org/presentationml/2006/ole">
            <p:oleObj spid="_x0000_s7454" name="数式" r:id="rId19" imgW="1790700" imgH="635000" progId="Equation.3">
              <p:embed/>
            </p:oleObj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8075358" y="762530"/>
            <a:ext cx="4860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0</a:t>
            </a:r>
            <a:r>
              <a:rPr kumimoji="1" lang="en-US" altLang="ja-JP" sz="2800" baseline="30000" dirty="0" smtClean="0"/>
              <a:t>+</a:t>
            </a:r>
            <a:endParaRPr kumimoji="1" lang="ja-JP" altLang="en-US" sz="2800" baseline="30000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xmlns="" val="375963225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2" grpId="0"/>
      <p:bldP spid="1060" grpId="0"/>
      <p:bldP spid="106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" name="テキスト ボックス 3"/>
          <p:cNvSpPr txBox="1">
            <a:spLocks noChangeArrowheads="1"/>
          </p:cNvSpPr>
          <p:nvPr/>
        </p:nvSpPr>
        <p:spPr bwMode="auto">
          <a:xfrm>
            <a:off x="111125" y="119063"/>
            <a:ext cx="5332413" cy="4619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2400"/>
              <a:t>Black sphere limit of the scattering radius</a:t>
            </a:r>
            <a:endParaRPr lang="ja-JP" altLang="en-US" sz="2400"/>
          </a:p>
        </p:txBody>
      </p:sp>
      <p:sp>
        <p:nvSpPr>
          <p:cNvPr id="2063" name="テキスト ボックス 2"/>
          <p:cNvSpPr txBox="1">
            <a:spLocks noChangeArrowheads="1"/>
          </p:cNvSpPr>
          <p:nvPr/>
        </p:nvSpPr>
        <p:spPr bwMode="auto">
          <a:xfrm>
            <a:off x="357188" y="714375"/>
            <a:ext cx="7165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2000"/>
              <a:t>We consider the high energy  scattering by a black sphere potential</a:t>
            </a:r>
            <a:endParaRPr lang="ja-JP" altLang="en-US" sz="2000"/>
          </a:p>
        </p:txBody>
      </p:sp>
      <p:sp>
        <p:nvSpPr>
          <p:cNvPr id="2064" name="テキスト ボックス 3"/>
          <p:cNvSpPr txBox="1">
            <a:spLocks noChangeArrowheads="1"/>
          </p:cNvSpPr>
          <p:nvPr/>
        </p:nvSpPr>
        <p:spPr bwMode="auto">
          <a:xfrm>
            <a:off x="142875" y="1285875"/>
            <a:ext cx="2268538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/>
              <a:t>Black sphere potential</a:t>
            </a:r>
            <a:endParaRPr lang="ja-JP" altLang="en-US"/>
          </a:p>
        </p:txBody>
      </p:sp>
      <p:cxnSp>
        <p:nvCxnSpPr>
          <p:cNvPr id="6" name="直線矢印コネクタ 5"/>
          <p:cNvCxnSpPr/>
          <p:nvPr/>
        </p:nvCxnSpPr>
        <p:spPr>
          <a:xfrm rot="5400000" flipH="1" flipV="1">
            <a:off x="-427831" y="2785269"/>
            <a:ext cx="200025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>
            <a:off x="571500" y="2357438"/>
            <a:ext cx="1785938" cy="15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/>
          <p:cNvSpPr/>
          <p:nvPr/>
        </p:nvSpPr>
        <p:spPr>
          <a:xfrm>
            <a:off x="571500" y="2357438"/>
            <a:ext cx="1214438" cy="1143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068" name="テキスト ボックス 10"/>
          <p:cNvSpPr txBox="1">
            <a:spLocks noChangeArrowheads="1"/>
          </p:cNvSpPr>
          <p:nvPr/>
        </p:nvSpPr>
        <p:spPr bwMode="auto">
          <a:xfrm>
            <a:off x="0" y="1928813"/>
            <a:ext cx="6111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/>
              <a:t>W(r)</a:t>
            </a:r>
            <a:endParaRPr lang="ja-JP" altLang="en-US"/>
          </a:p>
        </p:txBody>
      </p:sp>
      <p:sp>
        <p:nvSpPr>
          <p:cNvPr id="2069" name="テキスト ボックス 11"/>
          <p:cNvSpPr txBox="1">
            <a:spLocks noChangeArrowheads="1"/>
          </p:cNvSpPr>
          <p:nvPr/>
        </p:nvSpPr>
        <p:spPr bwMode="auto">
          <a:xfrm>
            <a:off x="2286000" y="2214563"/>
            <a:ext cx="2651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/>
              <a:t>r</a:t>
            </a:r>
            <a:endParaRPr lang="ja-JP" altLang="en-US"/>
          </a:p>
        </p:txBody>
      </p:sp>
      <p:graphicFrame>
        <p:nvGraphicFramePr>
          <p:cNvPr id="2050" name="オブジェクト 5162"/>
          <p:cNvGraphicFramePr>
            <a:graphicFrameLocks noChangeAspect="1"/>
          </p:cNvGraphicFramePr>
          <p:nvPr/>
        </p:nvGraphicFramePr>
        <p:xfrm>
          <a:off x="2665413" y="1785938"/>
          <a:ext cx="1346200" cy="857250"/>
        </p:xfrm>
        <a:graphic>
          <a:graphicData uri="http://schemas.openxmlformats.org/presentationml/2006/ole">
            <p:oleObj spid="_x0000_s10398" name="数式" r:id="rId5" imgW="698197" imgH="444307" progId="Equation.3">
              <p:embed/>
            </p:oleObj>
          </a:graphicData>
        </a:graphic>
      </p:graphicFrame>
      <p:graphicFrame>
        <p:nvGraphicFramePr>
          <p:cNvPr id="2051" name="Object 4"/>
          <p:cNvGraphicFramePr>
            <a:graphicFrameLocks noChangeAspect="1"/>
          </p:cNvGraphicFramePr>
          <p:nvPr/>
        </p:nvGraphicFramePr>
        <p:xfrm>
          <a:off x="5072063" y="2846388"/>
          <a:ext cx="1003300" cy="461962"/>
        </p:xfrm>
        <a:graphic>
          <a:graphicData uri="http://schemas.openxmlformats.org/presentationml/2006/ole">
            <p:oleObj spid="_x0000_s10399" name="数式" r:id="rId6" imgW="469696" imgH="215806" progId="Equation.3">
              <p:embed/>
            </p:oleObj>
          </a:graphicData>
        </a:graphic>
      </p:graphicFrame>
      <p:graphicFrame>
        <p:nvGraphicFramePr>
          <p:cNvPr id="2052" name="Object 5"/>
          <p:cNvGraphicFramePr>
            <a:graphicFrameLocks noChangeAspect="1"/>
          </p:cNvGraphicFramePr>
          <p:nvPr/>
        </p:nvGraphicFramePr>
        <p:xfrm>
          <a:off x="5130800" y="2000250"/>
          <a:ext cx="1301750" cy="488950"/>
        </p:xfrm>
        <a:graphic>
          <a:graphicData uri="http://schemas.openxmlformats.org/presentationml/2006/ole">
            <p:oleObj spid="_x0000_s10400" name="数式" r:id="rId7" imgW="609600" imgH="228600" progId="Equation.3">
              <p:embed/>
            </p:oleObj>
          </a:graphicData>
        </a:graphic>
      </p:graphicFrame>
      <p:graphicFrame>
        <p:nvGraphicFramePr>
          <p:cNvPr id="2053" name="Object 6"/>
          <p:cNvGraphicFramePr>
            <a:graphicFrameLocks noChangeAspect="1"/>
          </p:cNvGraphicFramePr>
          <p:nvPr/>
        </p:nvGraphicFramePr>
        <p:xfrm>
          <a:off x="7789863" y="2560638"/>
          <a:ext cx="1139825" cy="490537"/>
        </p:xfrm>
        <a:graphic>
          <a:graphicData uri="http://schemas.openxmlformats.org/presentationml/2006/ole">
            <p:oleObj spid="_x0000_s10401" name="数式" r:id="rId8" imgW="533169" imgH="228501" progId="Equation.3">
              <p:embed/>
            </p:oleObj>
          </a:graphicData>
        </a:graphic>
      </p:graphicFrame>
      <p:graphicFrame>
        <p:nvGraphicFramePr>
          <p:cNvPr id="2054" name="Object 7"/>
          <p:cNvGraphicFramePr>
            <a:graphicFrameLocks noChangeAspect="1"/>
          </p:cNvGraphicFramePr>
          <p:nvPr/>
        </p:nvGraphicFramePr>
        <p:xfrm>
          <a:off x="6289675" y="2589213"/>
          <a:ext cx="868363" cy="354012"/>
        </p:xfrm>
        <a:graphic>
          <a:graphicData uri="http://schemas.openxmlformats.org/presentationml/2006/ole">
            <p:oleObj spid="_x0000_s10402" name="数式" r:id="rId9" imgW="406048" imgH="164957" progId="Equation.3">
              <p:embed/>
            </p:oleObj>
          </a:graphicData>
        </a:graphic>
      </p:graphicFrame>
      <p:sp>
        <p:nvSpPr>
          <p:cNvPr id="19" name="左中かっこ 18"/>
          <p:cNvSpPr/>
          <p:nvPr/>
        </p:nvSpPr>
        <p:spPr>
          <a:xfrm>
            <a:off x="6075363" y="2560638"/>
            <a:ext cx="214312" cy="1000125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071" name="テキスト ボックス 20"/>
          <p:cNvSpPr txBox="1">
            <a:spLocks noChangeArrowheads="1"/>
          </p:cNvSpPr>
          <p:nvPr/>
        </p:nvSpPr>
        <p:spPr bwMode="auto">
          <a:xfrm>
            <a:off x="7235825" y="2562225"/>
            <a:ext cx="482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2000"/>
              <a:t>for</a:t>
            </a:r>
            <a:endParaRPr lang="ja-JP" altLang="en-US" sz="2000"/>
          </a:p>
        </p:txBody>
      </p:sp>
      <p:graphicFrame>
        <p:nvGraphicFramePr>
          <p:cNvPr id="2055" name="Object 9"/>
          <p:cNvGraphicFramePr>
            <a:graphicFrameLocks noChangeAspect="1"/>
          </p:cNvGraphicFramePr>
          <p:nvPr/>
        </p:nvGraphicFramePr>
        <p:xfrm>
          <a:off x="7793038" y="3154363"/>
          <a:ext cx="1139825" cy="490537"/>
        </p:xfrm>
        <a:graphic>
          <a:graphicData uri="http://schemas.openxmlformats.org/presentationml/2006/ole">
            <p:oleObj spid="_x0000_s10403" name="数式" r:id="rId10" imgW="533169" imgH="228501" progId="Equation.3">
              <p:embed/>
            </p:oleObj>
          </a:graphicData>
        </a:graphic>
      </p:graphicFrame>
      <p:graphicFrame>
        <p:nvGraphicFramePr>
          <p:cNvPr id="2056" name="Object 10"/>
          <p:cNvGraphicFramePr>
            <a:graphicFrameLocks noChangeAspect="1"/>
          </p:cNvGraphicFramePr>
          <p:nvPr/>
        </p:nvGraphicFramePr>
        <p:xfrm>
          <a:off x="6591300" y="3170238"/>
          <a:ext cx="271463" cy="381000"/>
        </p:xfrm>
        <a:graphic>
          <a:graphicData uri="http://schemas.openxmlformats.org/presentationml/2006/ole">
            <p:oleObj spid="_x0000_s10404" name="数式" r:id="rId11" imgW="126725" imgH="177415" progId="Equation.3">
              <p:embed/>
            </p:oleObj>
          </a:graphicData>
        </a:graphic>
      </p:graphicFrame>
      <p:sp>
        <p:nvSpPr>
          <p:cNvPr id="2072" name="テキスト ボックス 23"/>
          <p:cNvSpPr txBox="1">
            <a:spLocks noChangeArrowheads="1"/>
          </p:cNvSpPr>
          <p:nvPr/>
        </p:nvSpPr>
        <p:spPr bwMode="auto">
          <a:xfrm>
            <a:off x="7239000" y="3155950"/>
            <a:ext cx="482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2000"/>
              <a:t>for</a:t>
            </a:r>
            <a:endParaRPr lang="ja-JP" altLang="en-US" sz="2000"/>
          </a:p>
        </p:txBody>
      </p:sp>
      <p:graphicFrame>
        <p:nvGraphicFramePr>
          <p:cNvPr id="2057" name="オブジェクト 5151"/>
          <p:cNvGraphicFramePr>
            <a:graphicFrameLocks noChangeAspect="1"/>
          </p:cNvGraphicFramePr>
          <p:nvPr/>
        </p:nvGraphicFramePr>
        <p:xfrm>
          <a:off x="298450" y="4441825"/>
          <a:ext cx="6715125" cy="1690688"/>
        </p:xfrm>
        <a:graphic>
          <a:graphicData uri="http://schemas.openxmlformats.org/presentationml/2006/ole">
            <p:oleObj spid="_x0000_s10405" name="数式" r:id="rId12" imgW="3581400" imgH="901700" progId="Equation.3">
              <p:embed/>
            </p:oleObj>
          </a:graphicData>
        </a:graphic>
      </p:graphicFrame>
      <p:sp>
        <p:nvSpPr>
          <p:cNvPr id="2073" name="テキスト ボックス 25"/>
          <p:cNvSpPr txBox="1">
            <a:spLocks noChangeArrowheads="1"/>
          </p:cNvSpPr>
          <p:nvPr/>
        </p:nvSpPr>
        <p:spPr bwMode="auto">
          <a:xfrm>
            <a:off x="150813" y="4000500"/>
            <a:ext cx="446405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/>
              <a:t>Effective orbital spin and the scattering radius</a:t>
            </a:r>
            <a:endParaRPr lang="ja-JP" altLang="en-US"/>
          </a:p>
        </p:txBody>
      </p:sp>
      <p:graphicFrame>
        <p:nvGraphicFramePr>
          <p:cNvPr id="2058" name="Object 12"/>
          <p:cNvGraphicFramePr>
            <a:graphicFrameLocks noChangeAspect="1"/>
          </p:cNvGraphicFramePr>
          <p:nvPr/>
        </p:nvGraphicFramePr>
        <p:xfrm>
          <a:off x="2286000" y="5588000"/>
          <a:ext cx="723900" cy="282575"/>
        </p:xfrm>
        <a:graphic>
          <a:graphicData uri="http://schemas.openxmlformats.org/presentationml/2006/ole">
            <p:oleObj spid="_x0000_s10406" name="数式" r:id="rId13" imgW="457002" imgH="177723" progId="Equation.3">
              <p:embed/>
            </p:oleObj>
          </a:graphicData>
        </a:graphic>
      </p:graphicFrame>
      <p:sp>
        <p:nvSpPr>
          <p:cNvPr id="2074" name="テキスト ボックス 27"/>
          <p:cNvSpPr txBox="1">
            <a:spLocks noChangeArrowheads="1"/>
          </p:cNvSpPr>
          <p:nvPr/>
        </p:nvSpPr>
        <p:spPr bwMode="auto">
          <a:xfrm>
            <a:off x="2286000" y="2987675"/>
            <a:ext cx="2114550" cy="36988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/>
              <a:t>r.m.s of Black sphere</a:t>
            </a:r>
            <a:endParaRPr lang="ja-JP" altLang="en-US"/>
          </a:p>
        </p:txBody>
      </p:sp>
      <p:cxnSp>
        <p:nvCxnSpPr>
          <p:cNvPr id="30" name="直線コネクタ 29"/>
          <p:cNvCxnSpPr/>
          <p:nvPr/>
        </p:nvCxnSpPr>
        <p:spPr>
          <a:xfrm>
            <a:off x="2593975" y="2500313"/>
            <a:ext cx="500063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/>
          <p:cNvCxnSpPr/>
          <p:nvPr/>
        </p:nvCxnSpPr>
        <p:spPr>
          <a:xfrm rot="5400000">
            <a:off x="2628901" y="2749550"/>
            <a:ext cx="500062" cy="1587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1213" name="Object 13"/>
          <p:cNvGraphicFramePr>
            <a:graphicFrameLocks noChangeAspect="1"/>
          </p:cNvGraphicFramePr>
          <p:nvPr/>
        </p:nvGraphicFramePr>
        <p:xfrm>
          <a:off x="7331075" y="4513263"/>
          <a:ext cx="1552575" cy="539750"/>
        </p:xfrm>
        <a:graphic>
          <a:graphicData uri="http://schemas.openxmlformats.org/presentationml/2006/ole">
            <p:oleObj spid="_x0000_s10407" name="数式" r:id="rId14" imgW="660400" imgH="228600" progId="Equation.3">
              <p:embed/>
            </p:oleObj>
          </a:graphicData>
        </a:graphic>
      </p:graphicFrame>
      <p:sp>
        <p:nvSpPr>
          <p:cNvPr id="35" name="テキスト ボックス 34"/>
          <p:cNvSpPr txBox="1">
            <a:spLocks noChangeArrowheads="1"/>
          </p:cNvSpPr>
          <p:nvPr/>
        </p:nvSpPr>
        <p:spPr bwMode="auto">
          <a:xfrm>
            <a:off x="7286625" y="5224463"/>
            <a:ext cx="17129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/>
              <a:t>A. Kohama et al.</a:t>
            </a:r>
          </a:p>
          <a:p>
            <a:pPr eaLnBrk="1" hangingPunct="1"/>
            <a:r>
              <a:rPr lang="en-US" altLang="ja-JP"/>
              <a:t> PRC69 (2009)</a:t>
            </a:r>
          </a:p>
        </p:txBody>
      </p:sp>
      <p:sp>
        <p:nvSpPr>
          <p:cNvPr id="36" name="正方形/長方形 35"/>
          <p:cNvSpPr/>
          <p:nvPr/>
        </p:nvSpPr>
        <p:spPr>
          <a:xfrm>
            <a:off x="7286625" y="4441825"/>
            <a:ext cx="1643063" cy="157162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cxnSp>
        <p:nvCxnSpPr>
          <p:cNvPr id="38" name="直線コネクタ 37"/>
          <p:cNvCxnSpPr/>
          <p:nvPr/>
        </p:nvCxnSpPr>
        <p:spPr>
          <a:xfrm>
            <a:off x="5072063" y="5513388"/>
            <a:ext cx="357187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>
            <a:off x="6429375" y="5513388"/>
            <a:ext cx="642938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1214" name="Object 14"/>
          <p:cNvGraphicFramePr>
            <a:graphicFrameLocks noChangeAspect="1"/>
          </p:cNvGraphicFramePr>
          <p:nvPr/>
        </p:nvGraphicFramePr>
        <p:xfrm>
          <a:off x="3190875" y="6129338"/>
          <a:ext cx="3052763" cy="534987"/>
        </p:xfrm>
        <a:graphic>
          <a:graphicData uri="http://schemas.openxmlformats.org/presentationml/2006/ole">
            <p:oleObj spid="_x0000_s10408" name="数式" r:id="rId15" imgW="1384300" imgH="241300" progId="Equation.3">
              <p:embed/>
            </p:oleObj>
          </a:graphicData>
        </a:graphic>
      </p:graphicFrame>
      <p:sp>
        <p:nvSpPr>
          <p:cNvPr id="43" name="正方形/長方形 42"/>
          <p:cNvSpPr/>
          <p:nvPr/>
        </p:nvSpPr>
        <p:spPr>
          <a:xfrm>
            <a:off x="3094038" y="6000750"/>
            <a:ext cx="3214687" cy="7143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4" name="テキスト ボックス 43"/>
          <p:cNvSpPr txBox="1">
            <a:spLocks noChangeArrowheads="1"/>
          </p:cNvSpPr>
          <p:nvPr/>
        </p:nvSpPr>
        <p:spPr bwMode="auto">
          <a:xfrm>
            <a:off x="6308725" y="6357938"/>
            <a:ext cx="26209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/>
              <a:t>(  high BS scattering limit )</a:t>
            </a:r>
            <a:endParaRPr lang="ja-JP" altLang="en-US"/>
          </a:p>
        </p:txBody>
      </p:sp>
      <p:sp>
        <p:nvSpPr>
          <p:cNvPr id="45" name="正方形/長方形 44"/>
          <p:cNvSpPr/>
          <p:nvPr/>
        </p:nvSpPr>
        <p:spPr>
          <a:xfrm>
            <a:off x="2214563" y="4786313"/>
            <a:ext cx="785812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6" name="正方形/長方形 45"/>
          <p:cNvSpPr/>
          <p:nvPr/>
        </p:nvSpPr>
        <p:spPr>
          <a:xfrm>
            <a:off x="5500688" y="4714875"/>
            <a:ext cx="1643062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7" name="正方形/長方形 46"/>
          <p:cNvSpPr/>
          <p:nvPr/>
        </p:nvSpPr>
        <p:spPr>
          <a:xfrm>
            <a:off x="3000375" y="4714875"/>
            <a:ext cx="2428875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graphicFrame>
        <p:nvGraphicFramePr>
          <p:cNvPr id="2061" name="Object 38"/>
          <p:cNvGraphicFramePr>
            <a:graphicFrameLocks noChangeAspect="1"/>
          </p:cNvGraphicFramePr>
          <p:nvPr/>
        </p:nvGraphicFramePr>
        <p:xfrm>
          <a:off x="1657350" y="2058988"/>
          <a:ext cx="271463" cy="298450"/>
        </p:xfrm>
        <a:graphic>
          <a:graphicData uri="http://schemas.openxmlformats.org/presentationml/2006/ole">
            <p:oleObj spid="_x0000_s10409" name="数式" r:id="rId16" imgW="126835" imgH="139518" progId="Equation.3">
              <p:embed/>
            </p:oleObj>
          </a:graphicData>
        </a:graphic>
      </p:graphicFrame>
      <p:sp>
        <p:nvSpPr>
          <p:cNvPr id="2086" name="テキスト ボックス 3"/>
          <p:cNvSpPr txBox="1">
            <a:spLocks noChangeArrowheads="1"/>
          </p:cNvSpPr>
          <p:nvPr/>
        </p:nvSpPr>
        <p:spPr bwMode="auto">
          <a:xfrm>
            <a:off x="4946650" y="1285875"/>
            <a:ext cx="3910013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/>
              <a:t>Partial cross section of the BS scattering</a:t>
            </a:r>
            <a:endParaRPr lang="ja-JP" alt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xmlns="" val="804596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1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 animBg="1"/>
      <p:bldP spid="43" grpId="0" animBg="1"/>
      <p:bldP spid="44" grpId="0"/>
      <p:bldP spid="45" grpId="0" animBg="1"/>
      <p:bldP spid="46" grpId="0" animBg="1"/>
      <p:bldP spid="4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オブジェクト 6"/>
          <p:cNvGraphicFramePr>
            <a:graphicFrameLocks noChangeAspect="1"/>
          </p:cNvGraphicFramePr>
          <p:nvPr/>
        </p:nvGraphicFramePr>
        <p:xfrm>
          <a:off x="1590675" y="3271838"/>
          <a:ext cx="5786438" cy="588962"/>
        </p:xfrm>
        <a:graphic>
          <a:graphicData uri="http://schemas.openxmlformats.org/presentationml/2006/ole">
            <p:oleObj spid="_x0000_s8356" name="数式" r:id="rId5" imgW="2616200" imgH="266700" progId="Equation.3">
              <p:embed/>
            </p:oleObj>
          </a:graphicData>
        </a:graphic>
      </p:graphicFrame>
      <p:graphicFrame>
        <p:nvGraphicFramePr>
          <p:cNvPr id="6147" name="オブジェクト 3"/>
          <p:cNvGraphicFramePr>
            <a:graphicFrameLocks noChangeAspect="1"/>
          </p:cNvGraphicFramePr>
          <p:nvPr/>
        </p:nvGraphicFramePr>
        <p:xfrm>
          <a:off x="377825" y="2076450"/>
          <a:ext cx="6208713" cy="788988"/>
        </p:xfrm>
        <a:graphic>
          <a:graphicData uri="http://schemas.openxmlformats.org/presentationml/2006/ole">
            <p:oleObj spid="_x0000_s8357" name="数式" r:id="rId6" imgW="2895600" imgH="368300" progId="Equation.3">
              <p:embed/>
            </p:oleObj>
          </a:graphicData>
        </a:graphic>
      </p:graphicFrame>
      <p:sp>
        <p:nvSpPr>
          <p:cNvPr id="6148" name="テキスト ボックス 3"/>
          <p:cNvSpPr txBox="1">
            <a:spLocks noChangeArrowheads="1"/>
          </p:cNvSpPr>
          <p:nvPr/>
        </p:nvSpPr>
        <p:spPr bwMode="auto">
          <a:xfrm>
            <a:off x="134938" y="46038"/>
            <a:ext cx="1597025" cy="4619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2400"/>
              <a:t>Framework</a:t>
            </a:r>
            <a:endParaRPr lang="ja-JP" altLang="en-US" sz="2400"/>
          </a:p>
        </p:txBody>
      </p:sp>
      <p:grpSp>
        <p:nvGrpSpPr>
          <p:cNvPr id="6149" name="グループ化 9"/>
          <p:cNvGrpSpPr>
            <a:grpSpLocks/>
          </p:cNvGrpSpPr>
          <p:nvPr/>
        </p:nvGrpSpPr>
        <p:grpSpPr bwMode="auto">
          <a:xfrm>
            <a:off x="2708275" y="496888"/>
            <a:ext cx="1649413" cy="758825"/>
            <a:chOff x="397737" y="3339750"/>
            <a:chExt cx="2834195" cy="1354624"/>
          </a:xfrm>
        </p:grpSpPr>
        <p:sp>
          <p:nvSpPr>
            <p:cNvPr id="11" name="円/楕円 10"/>
            <p:cNvSpPr/>
            <p:nvPr/>
          </p:nvSpPr>
          <p:spPr>
            <a:xfrm>
              <a:off x="397737" y="3416266"/>
              <a:ext cx="1306622" cy="1278108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2" name="円/楕円 11"/>
            <p:cNvSpPr/>
            <p:nvPr/>
          </p:nvSpPr>
          <p:spPr>
            <a:xfrm>
              <a:off x="3060079" y="3339750"/>
              <a:ext cx="171853" cy="18420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cxnSp>
          <p:nvCxnSpPr>
            <p:cNvPr id="14" name="直線コネクタ 13"/>
            <p:cNvCxnSpPr>
              <a:endCxn id="12" idx="2"/>
            </p:cNvCxnSpPr>
            <p:nvPr/>
          </p:nvCxnSpPr>
          <p:spPr>
            <a:xfrm flipV="1">
              <a:off x="1690719" y="3430436"/>
              <a:ext cx="1369360" cy="48177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円/楕円 16"/>
            <p:cNvSpPr/>
            <p:nvPr/>
          </p:nvSpPr>
          <p:spPr>
            <a:xfrm>
              <a:off x="804181" y="3881032"/>
              <a:ext cx="171851" cy="184207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8" name="円/楕円 17"/>
            <p:cNvSpPr/>
            <p:nvPr/>
          </p:nvSpPr>
          <p:spPr>
            <a:xfrm>
              <a:off x="716892" y="4294787"/>
              <a:ext cx="171851" cy="184207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9" name="円/楕円 18"/>
            <p:cNvSpPr/>
            <p:nvPr/>
          </p:nvSpPr>
          <p:spPr>
            <a:xfrm>
              <a:off x="1251542" y="4311791"/>
              <a:ext cx="171851" cy="184207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0" name="円/楕円 19"/>
            <p:cNvSpPr/>
            <p:nvPr/>
          </p:nvSpPr>
          <p:spPr>
            <a:xfrm>
              <a:off x="1423393" y="3713830"/>
              <a:ext cx="171853" cy="18420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1" name="円/楕円 20"/>
            <p:cNvSpPr/>
            <p:nvPr/>
          </p:nvSpPr>
          <p:spPr>
            <a:xfrm>
              <a:off x="498667" y="3861195"/>
              <a:ext cx="171851" cy="18137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2" name="円/楕円 21"/>
            <p:cNvSpPr/>
            <p:nvPr/>
          </p:nvSpPr>
          <p:spPr>
            <a:xfrm>
              <a:off x="1166979" y="3912206"/>
              <a:ext cx="171853" cy="18420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3" name="円/楕円 22"/>
            <p:cNvSpPr/>
            <p:nvPr/>
          </p:nvSpPr>
          <p:spPr>
            <a:xfrm>
              <a:off x="1014222" y="4096411"/>
              <a:ext cx="171853" cy="184207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4" name="円/楕円 23"/>
            <p:cNvSpPr/>
            <p:nvPr/>
          </p:nvSpPr>
          <p:spPr>
            <a:xfrm>
              <a:off x="1076962" y="3563630"/>
              <a:ext cx="174580" cy="18137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5" name="円/楕円 24"/>
            <p:cNvSpPr/>
            <p:nvPr/>
          </p:nvSpPr>
          <p:spPr>
            <a:xfrm>
              <a:off x="716892" y="3611808"/>
              <a:ext cx="171851" cy="18137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6" name="円/楕円 25"/>
            <p:cNvSpPr/>
            <p:nvPr/>
          </p:nvSpPr>
          <p:spPr>
            <a:xfrm>
              <a:off x="528672" y="4133254"/>
              <a:ext cx="171853" cy="184205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7" name="円/楕円 26"/>
            <p:cNvSpPr/>
            <p:nvPr/>
          </p:nvSpPr>
          <p:spPr>
            <a:xfrm>
              <a:off x="1030589" y="4365637"/>
              <a:ext cx="171853" cy="18137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8" name="円/楕円 27"/>
            <p:cNvSpPr/>
            <p:nvPr/>
          </p:nvSpPr>
          <p:spPr>
            <a:xfrm>
              <a:off x="1336103" y="4079408"/>
              <a:ext cx="171853" cy="18137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sp>
        <p:nvSpPr>
          <p:cNvPr id="6150" name="テキスト ボックス 34"/>
          <p:cNvSpPr txBox="1">
            <a:spLocks noChangeArrowheads="1"/>
          </p:cNvSpPr>
          <p:nvPr/>
        </p:nvSpPr>
        <p:spPr bwMode="auto">
          <a:xfrm>
            <a:off x="107950" y="2852738"/>
            <a:ext cx="2522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2000" dirty="0">
                <a:solidFill>
                  <a:srgbClr val="0000FF"/>
                </a:solidFill>
              </a:rPr>
              <a:t>（２）</a:t>
            </a:r>
            <a:r>
              <a:rPr lang="en-US" altLang="ja-JP" sz="2000" dirty="0">
                <a:solidFill>
                  <a:srgbClr val="0000FF"/>
                </a:solidFill>
              </a:rPr>
              <a:t>Coupling Potential</a:t>
            </a:r>
            <a:endParaRPr lang="ja-JP" altLang="en-US" sz="2000" dirty="0">
              <a:solidFill>
                <a:srgbClr val="0000FF"/>
              </a:solidFill>
            </a:endParaRPr>
          </a:p>
        </p:txBody>
      </p:sp>
      <p:sp>
        <p:nvSpPr>
          <p:cNvPr id="86" name="正方形/長方形 85"/>
          <p:cNvSpPr/>
          <p:nvPr/>
        </p:nvSpPr>
        <p:spPr>
          <a:xfrm>
            <a:off x="6924675" y="4800600"/>
            <a:ext cx="765175" cy="360363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91" name="直線コネクタ 90"/>
          <p:cNvCxnSpPr/>
          <p:nvPr/>
        </p:nvCxnSpPr>
        <p:spPr>
          <a:xfrm>
            <a:off x="3040063" y="6524625"/>
            <a:ext cx="76517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3" name="テキスト ボックス 91"/>
          <p:cNvSpPr txBox="1">
            <a:spLocks noChangeArrowheads="1"/>
          </p:cNvSpPr>
          <p:nvPr/>
        </p:nvSpPr>
        <p:spPr bwMode="auto">
          <a:xfrm>
            <a:off x="4643438" y="3922713"/>
            <a:ext cx="4451350" cy="369887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dirty="0"/>
              <a:t>phenomenological WS pot. of vol. + surf. type</a:t>
            </a:r>
          </a:p>
        </p:txBody>
      </p:sp>
      <p:sp>
        <p:nvSpPr>
          <p:cNvPr id="93" name="正方形/長方形 92"/>
          <p:cNvSpPr/>
          <p:nvPr/>
        </p:nvSpPr>
        <p:spPr>
          <a:xfrm>
            <a:off x="107950" y="4189413"/>
            <a:ext cx="3827463" cy="117316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94" name="直線コネクタ 93"/>
          <p:cNvCxnSpPr/>
          <p:nvPr/>
        </p:nvCxnSpPr>
        <p:spPr>
          <a:xfrm flipH="1">
            <a:off x="6243638" y="3703638"/>
            <a:ext cx="22225" cy="206375"/>
          </a:xfrm>
          <a:prstGeom prst="line">
            <a:avLst/>
          </a:prstGeom>
          <a:ln w="2857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線コネクタ 94"/>
          <p:cNvCxnSpPr/>
          <p:nvPr/>
        </p:nvCxnSpPr>
        <p:spPr>
          <a:xfrm flipV="1">
            <a:off x="4356100" y="3819525"/>
            <a:ext cx="0" cy="1770063"/>
          </a:xfrm>
          <a:prstGeom prst="line">
            <a:avLst/>
          </a:prstGeom>
          <a:ln w="28575">
            <a:solidFill>
              <a:srgbClr val="33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コネクタ 95"/>
          <p:cNvCxnSpPr/>
          <p:nvPr/>
        </p:nvCxnSpPr>
        <p:spPr>
          <a:xfrm flipV="1">
            <a:off x="2819400" y="3819525"/>
            <a:ext cx="220663" cy="3698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正方形/長方形 96"/>
          <p:cNvSpPr/>
          <p:nvPr/>
        </p:nvSpPr>
        <p:spPr>
          <a:xfrm>
            <a:off x="107950" y="5589588"/>
            <a:ext cx="4346575" cy="1112837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6159" name="テキスト ボックス 97"/>
          <p:cNvSpPr txBox="1">
            <a:spLocks noChangeArrowheads="1"/>
          </p:cNvSpPr>
          <p:nvPr/>
        </p:nvSpPr>
        <p:spPr bwMode="auto">
          <a:xfrm>
            <a:off x="166688" y="5597525"/>
            <a:ext cx="19939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/>
              <a:t>spin-orbit potential</a:t>
            </a:r>
            <a:endParaRPr lang="ja-JP" altLang="en-US"/>
          </a:p>
        </p:txBody>
      </p:sp>
      <p:sp>
        <p:nvSpPr>
          <p:cNvPr id="6160" name="正方形/長方形 99"/>
          <p:cNvSpPr>
            <a:spLocks noChangeArrowheads="1"/>
          </p:cNvSpPr>
          <p:nvPr/>
        </p:nvSpPr>
        <p:spPr bwMode="auto">
          <a:xfrm>
            <a:off x="4906963" y="6300788"/>
            <a:ext cx="3833812" cy="3683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US" altLang="ja-JP" dirty="0"/>
              <a:t>M. </a:t>
            </a:r>
            <a:r>
              <a:rPr lang="en-US" altLang="ja-JP" dirty="0" err="1"/>
              <a:t>Kamimura</a:t>
            </a:r>
            <a:r>
              <a:rPr lang="en-US" altLang="ja-JP" dirty="0"/>
              <a:t>, </a:t>
            </a:r>
            <a:r>
              <a:rPr lang="en-US" altLang="ja-JP" dirty="0" err="1"/>
              <a:t>Nucl</a:t>
            </a:r>
            <a:r>
              <a:rPr lang="en-US" altLang="ja-JP" dirty="0"/>
              <a:t>. Phys. A351 (1981).</a:t>
            </a:r>
            <a:endParaRPr lang="ja-JP" altLang="en-US" dirty="0"/>
          </a:p>
        </p:txBody>
      </p:sp>
      <p:sp>
        <p:nvSpPr>
          <p:cNvPr id="6161" name="正方形/長方形 102"/>
          <p:cNvSpPr>
            <a:spLocks noChangeArrowheads="1"/>
          </p:cNvSpPr>
          <p:nvPr/>
        </p:nvSpPr>
        <p:spPr bwMode="auto">
          <a:xfrm>
            <a:off x="4860925" y="5508625"/>
            <a:ext cx="3924300" cy="3683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altLang="ja-JP" dirty="0"/>
              <a:t>G. </a:t>
            </a:r>
            <a:r>
              <a:rPr lang="en-US" altLang="ja-JP" dirty="0" err="1"/>
              <a:t>Bertsch</a:t>
            </a:r>
            <a:r>
              <a:rPr lang="en-US" altLang="ja-JP" dirty="0"/>
              <a:t> et al., </a:t>
            </a:r>
            <a:r>
              <a:rPr lang="en-US" altLang="ja-JP" dirty="0" err="1"/>
              <a:t>Nucl.Phys</a:t>
            </a:r>
            <a:r>
              <a:rPr lang="en-US" altLang="ja-JP" dirty="0"/>
              <a:t>. A284(1977).</a:t>
            </a:r>
            <a:endParaRPr lang="ja-JP" altLang="en-US" dirty="0"/>
          </a:p>
        </p:txBody>
      </p:sp>
      <p:cxnSp>
        <p:nvCxnSpPr>
          <p:cNvPr id="3" name="直線コネクタ 2"/>
          <p:cNvCxnSpPr/>
          <p:nvPr/>
        </p:nvCxnSpPr>
        <p:spPr>
          <a:xfrm>
            <a:off x="5000625" y="2713038"/>
            <a:ext cx="779463" cy="0"/>
          </a:xfrm>
          <a:prstGeom prst="line">
            <a:avLst/>
          </a:prstGeom>
          <a:ln w="28575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コネクタ 83"/>
          <p:cNvCxnSpPr/>
          <p:nvPr/>
        </p:nvCxnSpPr>
        <p:spPr>
          <a:xfrm>
            <a:off x="1643063" y="2713038"/>
            <a:ext cx="779462" cy="0"/>
          </a:xfrm>
          <a:prstGeom prst="line">
            <a:avLst/>
          </a:prstGeom>
          <a:ln w="28575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コネクタ 84"/>
          <p:cNvCxnSpPr/>
          <p:nvPr/>
        </p:nvCxnSpPr>
        <p:spPr>
          <a:xfrm>
            <a:off x="1689100" y="3860800"/>
            <a:ext cx="854075" cy="0"/>
          </a:xfrm>
          <a:prstGeom prst="line">
            <a:avLst/>
          </a:prstGeom>
          <a:ln w="28575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65" name="テキスト ボックス 28"/>
          <p:cNvSpPr txBox="1">
            <a:spLocks noChangeArrowheads="1"/>
          </p:cNvSpPr>
          <p:nvPr/>
        </p:nvSpPr>
        <p:spPr bwMode="auto">
          <a:xfrm>
            <a:off x="6715125" y="2143125"/>
            <a:ext cx="19097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2000" dirty="0"/>
              <a:t>⇒</a:t>
            </a:r>
            <a:r>
              <a:rPr lang="en-US" altLang="ja-JP" sz="2000" dirty="0"/>
              <a:t>diff. cross sec.</a:t>
            </a:r>
            <a:endParaRPr lang="ja-JP" altLang="en-US" sz="2000" dirty="0"/>
          </a:p>
          <a:p>
            <a:pPr eaLnBrk="1" hangingPunct="1"/>
            <a:r>
              <a:rPr lang="en-US" altLang="ja-JP" sz="2000" dirty="0"/>
              <a:t>partial cross sec.</a:t>
            </a:r>
          </a:p>
        </p:txBody>
      </p:sp>
      <p:sp>
        <p:nvSpPr>
          <p:cNvPr id="6166" name="テキスト ボックス 103"/>
          <p:cNvSpPr txBox="1">
            <a:spLocks noChangeArrowheads="1"/>
          </p:cNvSpPr>
          <p:nvPr/>
        </p:nvSpPr>
        <p:spPr bwMode="auto">
          <a:xfrm>
            <a:off x="107950" y="1428750"/>
            <a:ext cx="34305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2000">
                <a:solidFill>
                  <a:srgbClr val="0000FF"/>
                </a:solidFill>
              </a:rPr>
              <a:t>（１）</a:t>
            </a:r>
            <a:r>
              <a:rPr lang="en-US" altLang="ja-JP" sz="2000">
                <a:solidFill>
                  <a:srgbClr val="0000FF"/>
                </a:solidFill>
              </a:rPr>
              <a:t>Coupled-channel equation</a:t>
            </a:r>
            <a:endParaRPr lang="ja-JP" altLang="en-US" sz="2000">
              <a:solidFill>
                <a:srgbClr val="0000FF"/>
              </a:solidFill>
            </a:endParaRPr>
          </a:p>
        </p:txBody>
      </p:sp>
      <p:graphicFrame>
        <p:nvGraphicFramePr>
          <p:cNvPr id="6182" name="オブジェクト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299937077"/>
              </p:ext>
            </p:extLst>
          </p:nvPr>
        </p:nvGraphicFramePr>
        <p:xfrm>
          <a:off x="188540" y="4724400"/>
          <a:ext cx="3735388" cy="504825"/>
        </p:xfrm>
        <a:graphic>
          <a:graphicData uri="http://schemas.openxmlformats.org/presentationml/2006/ole">
            <p:oleObj spid="_x0000_s8358" name="数式" r:id="rId7" imgW="2070000" imgH="279360" progId="Equation.3">
              <p:embed/>
            </p:oleObj>
          </a:graphicData>
        </a:graphic>
      </p:graphicFrame>
      <p:sp>
        <p:nvSpPr>
          <p:cNvPr id="6183" name="テキスト ボックス 63"/>
          <p:cNvSpPr txBox="1">
            <a:spLocks noChangeArrowheads="1"/>
          </p:cNvSpPr>
          <p:nvPr/>
        </p:nvSpPr>
        <p:spPr bwMode="auto">
          <a:xfrm>
            <a:off x="149225" y="4246563"/>
            <a:ext cx="17319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/>
              <a:t>central potential</a:t>
            </a:r>
            <a:endParaRPr lang="ja-JP" altLang="en-US"/>
          </a:p>
        </p:txBody>
      </p:sp>
      <p:graphicFrame>
        <p:nvGraphicFramePr>
          <p:cNvPr id="6184" name="オブジェクト 6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48494266"/>
              </p:ext>
            </p:extLst>
          </p:nvPr>
        </p:nvGraphicFramePr>
        <p:xfrm>
          <a:off x="190946" y="5951538"/>
          <a:ext cx="4237038" cy="749300"/>
        </p:xfrm>
        <a:graphic>
          <a:graphicData uri="http://schemas.openxmlformats.org/presentationml/2006/ole">
            <p:oleObj spid="_x0000_s8359" name="数式" r:id="rId8" imgW="2438280" imgH="431640" progId="Equation.3">
              <p:embed/>
            </p:oleObj>
          </a:graphicData>
        </a:graphic>
      </p:graphicFrame>
      <p:graphicFrame>
        <p:nvGraphicFramePr>
          <p:cNvPr id="6185" name="オブジェクト 65"/>
          <p:cNvGraphicFramePr>
            <a:graphicFrameLocks noChangeAspect="1"/>
          </p:cNvGraphicFramePr>
          <p:nvPr/>
        </p:nvGraphicFramePr>
        <p:xfrm>
          <a:off x="4621213" y="5876925"/>
          <a:ext cx="455612" cy="431800"/>
        </p:xfrm>
        <a:graphic>
          <a:graphicData uri="http://schemas.openxmlformats.org/presentationml/2006/ole">
            <p:oleObj spid="_x0000_s8360" name="数式" r:id="rId9" imgW="253890" imgH="241195" progId="Equation.3">
              <p:embed/>
            </p:oleObj>
          </a:graphicData>
        </a:graphic>
      </p:graphicFrame>
      <p:sp>
        <p:nvSpPr>
          <p:cNvPr id="6186" name="テキスト ボックス 66"/>
          <p:cNvSpPr txBox="1">
            <a:spLocks noChangeArrowheads="1"/>
          </p:cNvSpPr>
          <p:nvPr/>
        </p:nvSpPr>
        <p:spPr bwMode="auto">
          <a:xfrm>
            <a:off x="5003800" y="5897563"/>
            <a:ext cx="28971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dirty="0"/>
              <a:t>:transition density of 3αRGM</a:t>
            </a:r>
            <a:endParaRPr lang="ja-JP" altLang="en-US" dirty="0"/>
          </a:p>
        </p:txBody>
      </p:sp>
      <p:graphicFrame>
        <p:nvGraphicFramePr>
          <p:cNvPr id="6187" name="オブジェクト 67"/>
          <p:cNvGraphicFramePr>
            <a:graphicFrameLocks noChangeAspect="1"/>
          </p:cNvGraphicFramePr>
          <p:nvPr/>
        </p:nvGraphicFramePr>
        <p:xfrm>
          <a:off x="4572000" y="5137150"/>
          <a:ext cx="490538" cy="371475"/>
        </p:xfrm>
        <a:graphic>
          <a:graphicData uri="http://schemas.openxmlformats.org/presentationml/2006/ole">
            <p:oleObj spid="_x0000_s8361" name="数式" r:id="rId10" imgW="317225" imgH="241091" progId="Equation.3">
              <p:embed/>
            </p:oleObj>
          </a:graphicData>
        </a:graphic>
      </p:graphicFrame>
      <p:sp>
        <p:nvSpPr>
          <p:cNvPr id="6188" name="テキスト ボックス 68"/>
          <p:cNvSpPr txBox="1">
            <a:spLocks noChangeArrowheads="1"/>
          </p:cNvSpPr>
          <p:nvPr/>
        </p:nvSpPr>
        <p:spPr bwMode="auto">
          <a:xfrm>
            <a:off x="4945063" y="5137150"/>
            <a:ext cx="29956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1400" b="1" dirty="0"/>
              <a:t>:the TO part of the M3Y LS interaction</a:t>
            </a:r>
            <a:endParaRPr lang="ja-JP" altLang="en-US" sz="1400" b="1" dirty="0"/>
          </a:p>
        </p:txBody>
      </p:sp>
      <p:graphicFrame>
        <p:nvGraphicFramePr>
          <p:cNvPr id="6189" name="オブジェクト 6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87399868"/>
              </p:ext>
            </p:extLst>
          </p:nvPr>
        </p:nvGraphicFramePr>
        <p:xfrm>
          <a:off x="4464050" y="4713288"/>
          <a:ext cx="704850" cy="371475"/>
        </p:xfrm>
        <a:graphic>
          <a:graphicData uri="http://schemas.openxmlformats.org/presentationml/2006/ole">
            <p:oleObj spid="_x0000_s8362" name="数式" r:id="rId11" imgW="457200" imgH="241200" progId="Equation.3">
              <p:embed/>
            </p:oleObj>
          </a:graphicData>
        </a:graphic>
      </p:graphicFrame>
      <p:sp>
        <p:nvSpPr>
          <p:cNvPr id="6190" name="テキスト ボックス 115"/>
          <p:cNvSpPr txBox="1">
            <a:spLocks noChangeArrowheads="1"/>
          </p:cNvSpPr>
          <p:nvPr/>
        </p:nvSpPr>
        <p:spPr bwMode="auto">
          <a:xfrm>
            <a:off x="4992688" y="4776788"/>
            <a:ext cx="261687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1400" b="1" dirty="0" smtClean="0"/>
              <a:t>:DDM3Y </a:t>
            </a:r>
            <a:r>
              <a:rPr lang="en-US" altLang="ja-JP" sz="1400" b="1" dirty="0"/>
              <a:t>effective NN interaction</a:t>
            </a:r>
            <a:endParaRPr lang="ja-JP" altLang="en-US" sz="1400" b="1" dirty="0"/>
          </a:p>
        </p:txBody>
      </p:sp>
      <p:sp>
        <p:nvSpPr>
          <p:cNvPr id="6191" name="テキスト ボックス 70"/>
          <p:cNvSpPr txBox="1">
            <a:spLocks noChangeArrowheads="1"/>
          </p:cNvSpPr>
          <p:nvPr/>
        </p:nvSpPr>
        <p:spPr bwMode="auto">
          <a:xfrm>
            <a:off x="2343150" y="234950"/>
            <a:ext cx="4651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baseline="30000" dirty="0"/>
              <a:t>12</a:t>
            </a:r>
            <a:r>
              <a:rPr lang="en-US" altLang="ja-JP" dirty="0"/>
              <a:t>C</a:t>
            </a:r>
            <a:endParaRPr lang="ja-JP" altLang="en-US" dirty="0"/>
          </a:p>
        </p:txBody>
      </p:sp>
      <p:graphicFrame>
        <p:nvGraphicFramePr>
          <p:cNvPr id="6192" name="オブジェクト 71"/>
          <p:cNvGraphicFramePr>
            <a:graphicFrameLocks noChangeAspect="1"/>
          </p:cNvGraphicFramePr>
          <p:nvPr/>
        </p:nvGraphicFramePr>
        <p:xfrm>
          <a:off x="3394075" y="214313"/>
          <a:ext cx="571500" cy="415925"/>
        </p:xfrm>
        <a:graphic>
          <a:graphicData uri="http://schemas.openxmlformats.org/presentationml/2006/ole">
            <p:oleObj spid="_x0000_s8363" name="数式" r:id="rId12" imgW="330057" imgH="241195" progId="Equation.3">
              <p:embed/>
            </p:oleObj>
          </a:graphicData>
        </a:graphic>
      </p:graphicFrame>
      <p:graphicFrame>
        <p:nvGraphicFramePr>
          <p:cNvPr id="6193" name="オブジェクト 72"/>
          <p:cNvGraphicFramePr>
            <a:graphicFrameLocks noChangeAspect="1"/>
          </p:cNvGraphicFramePr>
          <p:nvPr/>
        </p:nvGraphicFramePr>
        <p:xfrm>
          <a:off x="3784600" y="725488"/>
          <a:ext cx="287338" cy="382587"/>
        </p:xfrm>
        <a:graphic>
          <a:graphicData uri="http://schemas.openxmlformats.org/presentationml/2006/ole">
            <p:oleObj spid="_x0000_s8364" name="数式" r:id="rId13" imgW="152268" imgH="203024" progId="Equation.3">
              <p:embed/>
            </p:oleObj>
          </a:graphicData>
        </a:graphic>
      </p:graphicFrame>
      <p:cxnSp>
        <p:nvCxnSpPr>
          <p:cNvPr id="98" name="直線コネクタ 97"/>
          <p:cNvCxnSpPr/>
          <p:nvPr/>
        </p:nvCxnSpPr>
        <p:spPr>
          <a:xfrm>
            <a:off x="5507980" y="997694"/>
            <a:ext cx="8636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線コネクタ 98"/>
          <p:cNvCxnSpPr/>
          <p:nvPr/>
        </p:nvCxnSpPr>
        <p:spPr>
          <a:xfrm>
            <a:off x="5507980" y="1413619"/>
            <a:ext cx="8636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線コネクタ 99"/>
          <p:cNvCxnSpPr/>
          <p:nvPr/>
        </p:nvCxnSpPr>
        <p:spPr>
          <a:xfrm>
            <a:off x="5507980" y="1701527"/>
            <a:ext cx="8636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線コネクタ 100"/>
          <p:cNvCxnSpPr/>
          <p:nvPr/>
        </p:nvCxnSpPr>
        <p:spPr>
          <a:xfrm>
            <a:off x="7254230" y="1126282"/>
            <a:ext cx="8636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コネクタ 101"/>
          <p:cNvCxnSpPr/>
          <p:nvPr/>
        </p:nvCxnSpPr>
        <p:spPr>
          <a:xfrm>
            <a:off x="7235180" y="961182"/>
            <a:ext cx="86518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直線コネクタ 102"/>
          <p:cNvCxnSpPr/>
          <p:nvPr/>
        </p:nvCxnSpPr>
        <p:spPr>
          <a:xfrm>
            <a:off x="5292080" y="1269157"/>
            <a:ext cx="3181350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テキスト ボックス 115"/>
          <p:cNvSpPr txBox="1">
            <a:spLocks noChangeArrowheads="1"/>
          </p:cNvSpPr>
          <p:nvPr/>
        </p:nvSpPr>
        <p:spPr bwMode="auto">
          <a:xfrm>
            <a:off x="8473430" y="1116757"/>
            <a:ext cx="4333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dirty="0"/>
              <a:t>3α</a:t>
            </a:r>
            <a:endParaRPr lang="ja-JP" altLang="en-US" dirty="0"/>
          </a:p>
        </p:txBody>
      </p:sp>
      <p:grpSp>
        <p:nvGrpSpPr>
          <p:cNvPr id="116" name="グループ化 116"/>
          <p:cNvGrpSpPr>
            <a:grpSpLocks/>
          </p:cNvGrpSpPr>
          <p:nvPr/>
        </p:nvGrpSpPr>
        <p:grpSpPr bwMode="auto">
          <a:xfrm>
            <a:off x="5683795" y="288082"/>
            <a:ext cx="511969" cy="502444"/>
            <a:chOff x="4427984" y="2291786"/>
            <a:chExt cx="3096344" cy="3081430"/>
          </a:xfrm>
        </p:grpSpPr>
        <p:sp>
          <p:nvSpPr>
            <p:cNvPr id="117" name="円/楕円 116"/>
            <p:cNvSpPr/>
            <p:nvPr/>
          </p:nvSpPr>
          <p:spPr>
            <a:xfrm>
              <a:off x="4427984" y="2291786"/>
              <a:ext cx="3096344" cy="3081430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rgbClr val="0070C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31" name="円/楕円 130"/>
            <p:cNvSpPr/>
            <p:nvPr/>
          </p:nvSpPr>
          <p:spPr>
            <a:xfrm>
              <a:off x="6047803" y="2677781"/>
              <a:ext cx="286583" cy="28786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48" name="円/楕円 147"/>
            <p:cNvSpPr/>
            <p:nvPr/>
          </p:nvSpPr>
          <p:spPr>
            <a:xfrm>
              <a:off x="6191093" y="3888112"/>
              <a:ext cx="286583" cy="28786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49" name="円/楕円 148"/>
            <p:cNvSpPr/>
            <p:nvPr/>
          </p:nvSpPr>
          <p:spPr>
            <a:xfrm>
              <a:off x="6826560" y="4261022"/>
              <a:ext cx="292815" cy="28786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50" name="円/楕円 149"/>
            <p:cNvSpPr/>
            <p:nvPr/>
          </p:nvSpPr>
          <p:spPr>
            <a:xfrm>
              <a:off x="6222245" y="4470376"/>
              <a:ext cx="286583" cy="28786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51" name="円/楕円 150"/>
            <p:cNvSpPr/>
            <p:nvPr/>
          </p:nvSpPr>
          <p:spPr>
            <a:xfrm>
              <a:off x="5368723" y="4679730"/>
              <a:ext cx="292815" cy="28786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52" name="円/楕円 151"/>
            <p:cNvSpPr/>
            <p:nvPr/>
          </p:nvSpPr>
          <p:spPr>
            <a:xfrm>
              <a:off x="5549397" y="3953535"/>
              <a:ext cx="286583" cy="28786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53" name="円/楕円 152"/>
            <p:cNvSpPr/>
            <p:nvPr/>
          </p:nvSpPr>
          <p:spPr>
            <a:xfrm>
              <a:off x="4932618" y="4221768"/>
              <a:ext cx="292815" cy="28786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54" name="円/楕円 153"/>
            <p:cNvSpPr/>
            <p:nvPr/>
          </p:nvSpPr>
          <p:spPr>
            <a:xfrm>
              <a:off x="4776868" y="3233880"/>
              <a:ext cx="286583" cy="28786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55" name="円/楕円 154"/>
            <p:cNvSpPr/>
            <p:nvPr/>
          </p:nvSpPr>
          <p:spPr>
            <a:xfrm>
              <a:off x="5462176" y="2756289"/>
              <a:ext cx="286583" cy="28786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56" name="円/楕円 155"/>
            <p:cNvSpPr/>
            <p:nvPr/>
          </p:nvSpPr>
          <p:spPr>
            <a:xfrm>
              <a:off x="5219201" y="3508657"/>
              <a:ext cx="292815" cy="28786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57" name="円/楕円 156"/>
            <p:cNvSpPr/>
            <p:nvPr/>
          </p:nvSpPr>
          <p:spPr>
            <a:xfrm>
              <a:off x="6708190" y="2946018"/>
              <a:ext cx="286583" cy="28786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58" name="円/楕円 157"/>
            <p:cNvSpPr/>
            <p:nvPr/>
          </p:nvSpPr>
          <p:spPr>
            <a:xfrm>
              <a:off x="6122564" y="3449774"/>
              <a:ext cx="286583" cy="28786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grpSp>
        <p:nvGrpSpPr>
          <p:cNvPr id="159" name="グループ化 130"/>
          <p:cNvGrpSpPr>
            <a:grpSpLocks/>
          </p:cNvGrpSpPr>
          <p:nvPr/>
        </p:nvGrpSpPr>
        <p:grpSpPr bwMode="auto">
          <a:xfrm>
            <a:off x="7308205" y="116632"/>
            <a:ext cx="739775" cy="719137"/>
            <a:chOff x="4139951" y="2060847"/>
            <a:chExt cx="3024336" cy="2880320"/>
          </a:xfrm>
        </p:grpSpPr>
        <p:sp>
          <p:nvSpPr>
            <p:cNvPr id="160" name="円/楕円 159"/>
            <p:cNvSpPr/>
            <p:nvPr/>
          </p:nvSpPr>
          <p:spPr>
            <a:xfrm>
              <a:off x="4139951" y="2060847"/>
              <a:ext cx="3024336" cy="2880320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61" name="円/楕円 160"/>
            <p:cNvSpPr/>
            <p:nvPr/>
          </p:nvSpPr>
          <p:spPr>
            <a:xfrm>
              <a:off x="5119942" y="2105353"/>
              <a:ext cx="1285018" cy="1290742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62" name="円/楕円 161"/>
            <p:cNvSpPr/>
            <p:nvPr/>
          </p:nvSpPr>
          <p:spPr>
            <a:xfrm>
              <a:off x="4250283" y="3109969"/>
              <a:ext cx="1297998" cy="1271665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63" name="円/楕円 162"/>
            <p:cNvSpPr/>
            <p:nvPr/>
          </p:nvSpPr>
          <p:spPr>
            <a:xfrm>
              <a:off x="5528809" y="3364302"/>
              <a:ext cx="1323958" cy="1303459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64" name="円/楕円 163"/>
            <p:cNvSpPr/>
            <p:nvPr/>
          </p:nvSpPr>
          <p:spPr>
            <a:xfrm>
              <a:off x="4451471" y="3745802"/>
              <a:ext cx="285560" cy="286127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65" name="円/楕円 164"/>
            <p:cNvSpPr/>
            <p:nvPr/>
          </p:nvSpPr>
          <p:spPr>
            <a:xfrm>
              <a:off x="6404960" y="3847535"/>
              <a:ext cx="285560" cy="286127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66" name="円/楕円 165"/>
            <p:cNvSpPr/>
            <p:nvPr/>
          </p:nvSpPr>
          <p:spPr>
            <a:xfrm>
              <a:off x="5068022" y="3440602"/>
              <a:ext cx="285560" cy="286127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67" name="円/楕円 166"/>
            <p:cNvSpPr/>
            <p:nvPr/>
          </p:nvSpPr>
          <p:spPr>
            <a:xfrm>
              <a:off x="5963641" y="2747546"/>
              <a:ext cx="285560" cy="286123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68" name="円/楕円 167"/>
            <p:cNvSpPr/>
            <p:nvPr/>
          </p:nvSpPr>
          <p:spPr>
            <a:xfrm>
              <a:off x="5321129" y="2607663"/>
              <a:ext cx="285560" cy="286123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69" name="円/楕円 168"/>
            <p:cNvSpPr/>
            <p:nvPr/>
          </p:nvSpPr>
          <p:spPr>
            <a:xfrm>
              <a:off x="5697549" y="4031928"/>
              <a:ext cx="285560" cy="292483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70" name="円/楕円 169"/>
            <p:cNvSpPr/>
            <p:nvPr/>
          </p:nvSpPr>
          <p:spPr>
            <a:xfrm>
              <a:off x="5671589" y="2219803"/>
              <a:ext cx="292052" cy="286127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71" name="円/楕円 170"/>
            <p:cNvSpPr/>
            <p:nvPr/>
          </p:nvSpPr>
          <p:spPr>
            <a:xfrm>
              <a:off x="5963641" y="3542335"/>
              <a:ext cx="285560" cy="286127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72" name="円/楕円 171"/>
            <p:cNvSpPr/>
            <p:nvPr/>
          </p:nvSpPr>
          <p:spPr>
            <a:xfrm>
              <a:off x="4607230" y="3256212"/>
              <a:ext cx="285560" cy="28612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73" name="円/楕円 172"/>
            <p:cNvSpPr/>
            <p:nvPr/>
          </p:nvSpPr>
          <p:spPr>
            <a:xfrm>
              <a:off x="4951202" y="3987418"/>
              <a:ext cx="292048" cy="286127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74" name="円/楕円 173"/>
            <p:cNvSpPr/>
            <p:nvPr/>
          </p:nvSpPr>
          <p:spPr>
            <a:xfrm>
              <a:off x="5509341" y="2963729"/>
              <a:ext cx="285560" cy="29248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75" name="円/楕円 174"/>
            <p:cNvSpPr/>
            <p:nvPr/>
          </p:nvSpPr>
          <p:spPr>
            <a:xfrm>
              <a:off x="6190788" y="4273545"/>
              <a:ext cx="285560" cy="28612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sp>
        <p:nvSpPr>
          <p:cNvPr id="176" name="テキスト ボックス 147"/>
          <p:cNvSpPr txBox="1">
            <a:spLocks noChangeArrowheads="1"/>
          </p:cNvSpPr>
          <p:nvPr/>
        </p:nvSpPr>
        <p:spPr bwMode="auto">
          <a:xfrm>
            <a:off x="7854305" y="1413520"/>
            <a:ext cx="517525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dirty="0"/>
              <a:t> </a:t>
            </a:r>
            <a:r>
              <a:rPr lang="en-US" altLang="ja-JP" baseline="30000" dirty="0"/>
              <a:t>12</a:t>
            </a:r>
            <a:r>
              <a:rPr lang="en-US" altLang="ja-JP" dirty="0"/>
              <a:t>C</a:t>
            </a:r>
            <a:endParaRPr lang="ja-JP" altLang="en-US" dirty="0"/>
          </a:p>
        </p:txBody>
      </p:sp>
      <p:sp>
        <p:nvSpPr>
          <p:cNvPr id="177" name="テキスト ボックス 176"/>
          <p:cNvSpPr txBox="1"/>
          <p:nvPr/>
        </p:nvSpPr>
        <p:spPr>
          <a:xfrm>
            <a:off x="6314405" y="767507"/>
            <a:ext cx="426720" cy="369332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3</a:t>
            </a:r>
            <a:r>
              <a:rPr kumimoji="1" lang="en-US" altLang="ja-JP" baseline="-25000" dirty="0" smtClean="0"/>
              <a:t>1</a:t>
            </a:r>
            <a:r>
              <a:rPr kumimoji="1" lang="en-US" altLang="ja-JP" baseline="30000" dirty="0" smtClean="0"/>
              <a:t>-</a:t>
            </a:r>
            <a:endParaRPr kumimoji="1" lang="ja-JP" altLang="en-US" baseline="30000" dirty="0"/>
          </a:p>
        </p:txBody>
      </p:sp>
      <p:sp>
        <p:nvSpPr>
          <p:cNvPr id="178" name="テキスト ボックス 177"/>
          <p:cNvSpPr txBox="1"/>
          <p:nvPr/>
        </p:nvSpPr>
        <p:spPr>
          <a:xfrm>
            <a:off x="6314530" y="1196752"/>
            <a:ext cx="457176" cy="369332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2</a:t>
            </a:r>
            <a:r>
              <a:rPr kumimoji="1" lang="en-US" altLang="ja-JP" baseline="-25000" dirty="0" smtClean="0"/>
              <a:t>1</a:t>
            </a:r>
            <a:r>
              <a:rPr lang="en-US" altLang="ja-JP" baseline="30000" dirty="0"/>
              <a:t>+</a:t>
            </a:r>
            <a:endParaRPr kumimoji="1" lang="ja-JP" altLang="en-US" baseline="30000" dirty="0"/>
          </a:p>
        </p:txBody>
      </p:sp>
      <p:sp>
        <p:nvSpPr>
          <p:cNvPr id="179" name="テキスト ボックス 178"/>
          <p:cNvSpPr txBox="1"/>
          <p:nvPr/>
        </p:nvSpPr>
        <p:spPr>
          <a:xfrm>
            <a:off x="8114730" y="620688"/>
            <a:ext cx="457176" cy="369332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2</a:t>
            </a:r>
            <a:r>
              <a:rPr kumimoji="1" lang="en-US" altLang="ja-JP" baseline="-25000" dirty="0" smtClean="0"/>
              <a:t>2</a:t>
            </a:r>
            <a:r>
              <a:rPr lang="en-US" altLang="ja-JP" baseline="30000" dirty="0" smtClean="0"/>
              <a:t>+</a:t>
            </a:r>
            <a:endParaRPr kumimoji="1" lang="ja-JP" altLang="en-US" baseline="30000" dirty="0"/>
          </a:p>
        </p:txBody>
      </p:sp>
      <p:sp>
        <p:nvSpPr>
          <p:cNvPr id="180" name="テキスト ボックス 179"/>
          <p:cNvSpPr txBox="1"/>
          <p:nvPr/>
        </p:nvSpPr>
        <p:spPr>
          <a:xfrm>
            <a:off x="8089602" y="908720"/>
            <a:ext cx="457176" cy="369332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0</a:t>
            </a:r>
            <a:r>
              <a:rPr kumimoji="1" lang="en-US" altLang="ja-JP" baseline="-25000" dirty="0" smtClean="0"/>
              <a:t>2</a:t>
            </a:r>
            <a:r>
              <a:rPr lang="en-US" altLang="ja-JP" baseline="30000" dirty="0" smtClean="0"/>
              <a:t>+</a:t>
            </a:r>
            <a:endParaRPr kumimoji="1" lang="ja-JP" altLang="en-US" baseline="30000" dirty="0"/>
          </a:p>
        </p:txBody>
      </p:sp>
      <p:sp>
        <p:nvSpPr>
          <p:cNvPr id="181" name="テキスト ボックス 180"/>
          <p:cNvSpPr txBox="1"/>
          <p:nvPr/>
        </p:nvSpPr>
        <p:spPr>
          <a:xfrm>
            <a:off x="6314530" y="1547500"/>
            <a:ext cx="457176" cy="369332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0</a:t>
            </a:r>
            <a:r>
              <a:rPr kumimoji="1" lang="en-US" altLang="ja-JP" baseline="-25000" dirty="0" smtClean="0"/>
              <a:t>1</a:t>
            </a:r>
            <a:r>
              <a:rPr lang="en-US" altLang="ja-JP" baseline="30000" dirty="0" smtClean="0"/>
              <a:t>+</a:t>
            </a:r>
            <a:endParaRPr kumimoji="1" lang="ja-JP" altLang="en-US" baseline="30000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xmlns="" val="426680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5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277203" y="1597353"/>
            <a:ext cx="1233855" cy="60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" name="オブジェクト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41120005"/>
              </p:ext>
            </p:extLst>
          </p:nvPr>
        </p:nvGraphicFramePr>
        <p:xfrm>
          <a:off x="1903551" y="3156861"/>
          <a:ext cx="1410519" cy="416155"/>
        </p:xfrm>
        <a:graphic>
          <a:graphicData uri="http://schemas.openxmlformats.org/presentationml/2006/ole">
            <p:oleObj spid="_x0000_s1106" name="数式" r:id="rId6" imgW="774360" imgH="228600" progId="Equation.3">
              <p:embed/>
            </p:oleObj>
          </a:graphicData>
        </a:graphic>
      </p:graphicFrame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67380083"/>
              </p:ext>
            </p:extLst>
          </p:nvPr>
        </p:nvGraphicFramePr>
        <p:xfrm>
          <a:off x="6272213" y="3157538"/>
          <a:ext cx="1411287" cy="415925"/>
        </p:xfrm>
        <a:graphic>
          <a:graphicData uri="http://schemas.openxmlformats.org/presentationml/2006/ole">
            <p:oleObj spid="_x0000_s1107" name="数式" r:id="rId7" imgW="774364" imgH="228501" progId="Equation.3">
              <p:embed/>
            </p:oleObj>
          </a:graphicData>
        </a:graphic>
      </p:graphicFrame>
      <p:graphicFrame>
        <p:nvGraphicFramePr>
          <p:cNvPr id="5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80732474"/>
              </p:ext>
            </p:extLst>
          </p:nvPr>
        </p:nvGraphicFramePr>
        <p:xfrm>
          <a:off x="1903413" y="6417196"/>
          <a:ext cx="1411287" cy="415925"/>
        </p:xfrm>
        <a:graphic>
          <a:graphicData uri="http://schemas.openxmlformats.org/presentationml/2006/ole">
            <p:oleObj spid="_x0000_s1108" name="数式" r:id="rId8" imgW="774364" imgH="228501" progId="Equation.3">
              <p:embed/>
            </p:oleObj>
          </a:graphicData>
        </a:graphic>
      </p:graphicFrame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714504036"/>
              </p:ext>
            </p:extLst>
          </p:nvPr>
        </p:nvGraphicFramePr>
        <p:xfrm>
          <a:off x="6372200" y="6417196"/>
          <a:ext cx="1411287" cy="415925"/>
        </p:xfrm>
        <a:graphic>
          <a:graphicData uri="http://schemas.openxmlformats.org/presentationml/2006/ole">
            <p:oleObj spid="_x0000_s1109" name="数式" r:id="rId9" imgW="774364" imgH="228501" progId="Equation.3">
              <p:embed/>
            </p:oleObj>
          </a:graphicData>
        </a:graphic>
      </p:graphicFrame>
      <p:pic>
        <p:nvPicPr>
          <p:cNvPr id="16" name="Picture 5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237588" y="4903853"/>
            <a:ext cx="1233855" cy="60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直線コネクタ 7"/>
          <p:cNvCxnSpPr/>
          <p:nvPr/>
        </p:nvCxnSpPr>
        <p:spPr>
          <a:xfrm>
            <a:off x="0" y="3645024"/>
            <a:ext cx="9144000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4824944" y="44624"/>
            <a:ext cx="32754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3333FF"/>
                </a:solidFill>
              </a:rPr>
              <a:t>＊</a:t>
            </a:r>
            <a:r>
              <a:rPr kumimoji="1" lang="ja-JP" altLang="en-US" dirty="0" smtClean="0">
                <a:solidFill>
                  <a:srgbClr val="0000FF"/>
                </a:solidFill>
              </a:rPr>
              <a:t>：</a:t>
            </a:r>
            <a:r>
              <a:rPr kumimoji="1" lang="en-US" altLang="ja-JP" dirty="0" smtClean="0">
                <a:solidFill>
                  <a:srgbClr val="0000FF"/>
                </a:solidFill>
              </a:rPr>
              <a:t>experimental data</a:t>
            </a:r>
            <a:r>
              <a:rPr kumimoji="1" lang="ja-JP" altLang="en-US" dirty="0" smtClean="0"/>
              <a:t>　 </a:t>
            </a:r>
            <a:endParaRPr kumimoji="1" lang="en-US" altLang="ja-JP" dirty="0" smtClean="0"/>
          </a:p>
          <a:p>
            <a:r>
              <a:rPr kumimoji="1" lang="en-US" altLang="ja-JP" dirty="0" smtClean="0">
                <a:solidFill>
                  <a:srgbClr val="FF0000"/>
                </a:solidFill>
              </a:rPr>
              <a:t>red line</a:t>
            </a:r>
            <a:r>
              <a:rPr kumimoji="1" lang="ja-JP" altLang="en-US" dirty="0" smtClean="0">
                <a:solidFill>
                  <a:srgbClr val="FF0000"/>
                </a:solidFill>
              </a:rPr>
              <a:t>：</a:t>
            </a:r>
            <a:r>
              <a:rPr kumimoji="1" lang="en-US" altLang="ja-JP" dirty="0" smtClean="0">
                <a:solidFill>
                  <a:srgbClr val="FF0000"/>
                </a:solidFill>
              </a:rPr>
              <a:t>DDM3Y+multi channel</a:t>
            </a:r>
            <a:r>
              <a:rPr lang="ja-JP" altLang="en-US" dirty="0" smtClean="0"/>
              <a:t>　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5496" y="44624"/>
            <a:ext cx="4248471" cy="4001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000" dirty="0" smtClean="0"/>
              <a:t>Results of the differential cross section</a:t>
            </a:r>
            <a:endParaRPr kumimoji="1" lang="ja-JP" altLang="en-US" sz="24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-36512" y="404664"/>
            <a:ext cx="2928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(incident energy </a:t>
            </a:r>
            <a:r>
              <a:rPr lang="en-US" altLang="ja-JP" dirty="0" smtClean="0"/>
              <a:t>E</a:t>
            </a:r>
            <a:r>
              <a:rPr lang="en-US" altLang="ja-JP" baseline="-25000" dirty="0" smtClean="0"/>
              <a:t>lab</a:t>
            </a:r>
            <a:r>
              <a:rPr lang="en-US" altLang="ja-JP" dirty="0" smtClean="0"/>
              <a:t>=65MeV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-36512" y="3653629"/>
            <a:ext cx="31032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(incident </a:t>
            </a:r>
            <a:r>
              <a:rPr lang="en-US" altLang="ja-JP" dirty="0" smtClean="0"/>
              <a:t>energy E</a:t>
            </a:r>
            <a:r>
              <a:rPr lang="en-US" altLang="ja-JP" baseline="-25000" dirty="0" smtClean="0"/>
              <a:t>lab</a:t>
            </a:r>
            <a:r>
              <a:rPr lang="en-US" altLang="ja-JP" dirty="0" smtClean="0"/>
              <a:t>=35.2MeV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160054" y="827420"/>
            <a:ext cx="2195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 smtClean="0"/>
              <a:t>ground channel</a:t>
            </a:r>
            <a:r>
              <a:rPr lang="ja-JP" altLang="en-US" dirty="0"/>
              <a:t> </a:t>
            </a:r>
            <a:r>
              <a:rPr lang="en-US" altLang="ja-JP" dirty="0" smtClean="0"/>
              <a:t>(0</a:t>
            </a:r>
            <a:r>
              <a:rPr lang="en-US" altLang="ja-JP" baseline="-25000" dirty="0" smtClean="0"/>
              <a:t>1</a:t>
            </a:r>
            <a:r>
              <a:rPr lang="en-US" altLang="ja-JP" baseline="30000" dirty="0" smtClean="0"/>
              <a:t>+</a:t>
            </a:r>
            <a:r>
              <a:rPr lang="en-US" altLang="ja-JP" dirty="0" smtClean="0"/>
              <a:t>)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123728" y="4139788"/>
            <a:ext cx="2195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 smtClean="0"/>
              <a:t>ground channel</a:t>
            </a:r>
            <a:r>
              <a:rPr lang="ja-JP" altLang="en-US" dirty="0"/>
              <a:t> </a:t>
            </a:r>
            <a:r>
              <a:rPr lang="en-US" altLang="ja-JP" dirty="0" smtClean="0"/>
              <a:t>(0</a:t>
            </a:r>
            <a:r>
              <a:rPr lang="en-US" altLang="ja-JP" baseline="-25000" dirty="0" smtClean="0"/>
              <a:t>1</a:t>
            </a:r>
            <a:r>
              <a:rPr lang="en-US" altLang="ja-JP" baseline="30000" dirty="0" smtClean="0"/>
              <a:t>+</a:t>
            </a:r>
            <a:r>
              <a:rPr lang="en-US" altLang="ja-JP" dirty="0" smtClean="0"/>
              <a:t>)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876256" y="836712"/>
            <a:ext cx="1694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 smtClean="0"/>
              <a:t>3α channel</a:t>
            </a:r>
            <a:r>
              <a:rPr lang="ja-JP" altLang="en-US" dirty="0"/>
              <a:t> </a:t>
            </a:r>
            <a:r>
              <a:rPr lang="en-US" altLang="ja-JP" dirty="0" smtClean="0"/>
              <a:t>(0</a:t>
            </a:r>
            <a:r>
              <a:rPr lang="en-US" altLang="ja-JP" baseline="-25000" dirty="0"/>
              <a:t>2</a:t>
            </a:r>
            <a:r>
              <a:rPr lang="en-US" altLang="ja-JP" baseline="30000" dirty="0" smtClean="0"/>
              <a:t>+</a:t>
            </a:r>
            <a:r>
              <a:rPr lang="en-US" altLang="ja-JP" dirty="0" smtClean="0"/>
              <a:t>)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948264" y="4139788"/>
            <a:ext cx="1694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 smtClean="0"/>
              <a:t>3α channel</a:t>
            </a:r>
            <a:r>
              <a:rPr lang="ja-JP" altLang="en-US" dirty="0"/>
              <a:t> </a:t>
            </a:r>
            <a:r>
              <a:rPr lang="en-US" altLang="ja-JP" dirty="0" smtClean="0"/>
              <a:t>(0</a:t>
            </a:r>
            <a:r>
              <a:rPr lang="en-US" altLang="ja-JP" baseline="-25000" dirty="0"/>
              <a:t>2</a:t>
            </a:r>
            <a:r>
              <a:rPr lang="en-US" altLang="ja-JP" baseline="30000" dirty="0" smtClean="0"/>
              <a:t>+</a:t>
            </a:r>
            <a:r>
              <a:rPr lang="en-US" altLang="ja-JP" dirty="0" smtClean="0"/>
              <a:t>)</a:t>
            </a:r>
          </a:p>
        </p:txBody>
      </p:sp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9174" y="3861048"/>
            <a:ext cx="3762826" cy="2630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8" name="Picture 10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34278" y="3894738"/>
            <a:ext cx="3907786" cy="259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34278" y="541436"/>
            <a:ext cx="3814187" cy="2671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557769"/>
            <a:ext cx="3888432" cy="2723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xmlns="" val="113696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079289"/>
            <a:ext cx="6624736" cy="400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1181226" y="1052736"/>
            <a:ext cx="780151" cy="4575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aseline="30000" dirty="0">
              <a:solidFill>
                <a:schemeClr val="tx1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307485" y="1700808"/>
            <a:ext cx="672227" cy="4575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0.2</a:t>
            </a:r>
            <a:endParaRPr kumimoji="1" lang="ja-JP" altLang="en-US" sz="2800" baseline="30000" dirty="0">
              <a:solidFill>
                <a:schemeClr val="tx1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260739" y="3140968"/>
            <a:ext cx="718973" cy="4575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0.1</a:t>
            </a:r>
            <a:endParaRPr kumimoji="1" lang="ja-JP" altLang="en-US" sz="2800" baseline="30000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289276" y="4520473"/>
            <a:ext cx="672227" cy="4575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>
                <a:solidFill>
                  <a:schemeClr val="tx1"/>
                </a:solidFill>
              </a:rPr>
              <a:t>0</a:t>
            </a:r>
            <a:endParaRPr kumimoji="1" lang="ja-JP" altLang="en-US" sz="2800" baseline="30000" dirty="0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124503" y="2492896"/>
            <a:ext cx="855209" cy="2614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1087482" y="2564904"/>
            <a:ext cx="873895" cy="3268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1087607" y="4005064"/>
            <a:ext cx="873895" cy="2614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1827353" y="4850982"/>
            <a:ext cx="6417055" cy="3268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2800" dirty="0" smtClean="0">
                <a:solidFill>
                  <a:schemeClr val="tx1"/>
                </a:solidFill>
              </a:rPr>
              <a:t>0          </a:t>
            </a:r>
            <a:r>
              <a:rPr lang="ja-JP" altLang="en-US" sz="2800" dirty="0" smtClean="0">
                <a:solidFill>
                  <a:schemeClr val="tx1"/>
                </a:solidFill>
              </a:rPr>
              <a:t>  </a:t>
            </a:r>
            <a:r>
              <a:rPr kumimoji="1" lang="en-US" altLang="ja-JP" sz="2800" dirty="0" smtClean="0">
                <a:solidFill>
                  <a:schemeClr val="tx1"/>
                </a:solidFill>
              </a:rPr>
              <a:t>2            4            6             8           10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 rot="16200000">
            <a:off x="-538134" y="3431272"/>
            <a:ext cx="30726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Partial </a:t>
            </a:r>
            <a:r>
              <a:rPr lang="en-US" altLang="ja-JP" sz="2800" smtClean="0"/>
              <a:t>cross section</a:t>
            </a:r>
            <a:endParaRPr kumimoji="1" lang="ja-JP" altLang="en-US" sz="28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25898" y="66730"/>
            <a:ext cx="5154744" cy="5232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Results of the partial cross section</a:t>
            </a:r>
          </a:p>
        </p:txBody>
      </p:sp>
      <p:cxnSp>
        <p:nvCxnSpPr>
          <p:cNvPr id="19" name="直線矢印コネクタ 18"/>
          <p:cNvCxnSpPr/>
          <p:nvPr/>
        </p:nvCxnSpPr>
        <p:spPr>
          <a:xfrm flipH="1">
            <a:off x="4898300" y="1600688"/>
            <a:ext cx="58600" cy="70171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 flipH="1">
            <a:off x="6421551" y="2029490"/>
            <a:ext cx="574342" cy="1044555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2237636" y="5770929"/>
            <a:ext cx="53213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3α channel has the extended distribution</a:t>
            </a:r>
            <a:endParaRPr lang="en-US" altLang="ja-JP" sz="24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861268" y="836712"/>
            <a:ext cx="2893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i</a:t>
            </a:r>
            <a:r>
              <a:rPr lang="en-US" altLang="ja-JP" dirty="0" smtClean="0"/>
              <a:t>ncident energy </a:t>
            </a:r>
            <a:r>
              <a:rPr lang="en-US" altLang="ja-JP" dirty="0"/>
              <a:t>E</a:t>
            </a:r>
            <a:r>
              <a:rPr lang="en-US" altLang="ja-JP" baseline="-25000" dirty="0"/>
              <a:t>lab</a:t>
            </a:r>
            <a:r>
              <a:rPr lang="en-US" altLang="ja-JP" dirty="0"/>
              <a:t> = </a:t>
            </a:r>
            <a:r>
              <a:rPr lang="en-US" altLang="ja-JP" dirty="0" smtClean="0"/>
              <a:t>65MeV</a:t>
            </a:r>
            <a:endParaRPr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467544" y="6279703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 smtClean="0"/>
              <a:t>⇒</a:t>
            </a:r>
            <a:r>
              <a:rPr lang="en-US" altLang="ja-JP" sz="2400" dirty="0" smtClean="0"/>
              <a:t>Scattering occurs in the wide spatial region in the 3α channel </a:t>
            </a:r>
            <a:endParaRPr lang="ja-JP" altLang="en-US" sz="2400" dirty="0"/>
          </a:p>
        </p:txBody>
      </p:sp>
      <p:graphicFrame>
        <p:nvGraphicFramePr>
          <p:cNvPr id="2" name="オブジェクト 1"/>
          <p:cNvGraphicFramePr>
            <a:graphicFrameLocks noChangeAspect="1"/>
          </p:cNvGraphicFramePr>
          <p:nvPr/>
        </p:nvGraphicFramePr>
        <p:xfrm>
          <a:off x="6615113" y="188913"/>
          <a:ext cx="1909762" cy="488950"/>
        </p:xfrm>
        <a:graphic>
          <a:graphicData uri="http://schemas.openxmlformats.org/presentationml/2006/ole">
            <p:oleObj spid="_x0000_s4117" name="数式" r:id="rId6" imgW="1040948" imgH="266584" progId="Equation.3">
              <p:embed/>
            </p:oleObj>
          </a:graphicData>
        </a:graphic>
      </p:graphicFrame>
      <p:sp>
        <p:nvSpPr>
          <p:cNvPr id="26" name="テキスト ボックス 25"/>
          <p:cNvSpPr txBox="1">
            <a:spLocks noChangeArrowheads="1"/>
          </p:cNvSpPr>
          <p:nvPr/>
        </p:nvSpPr>
        <p:spPr bwMode="auto">
          <a:xfrm>
            <a:off x="6175155" y="1659603"/>
            <a:ext cx="16414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dirty="0"/>
              <a:t>3α channel(0</a:t>
            </a:r>
            <a:r>
              <a:rPr lang="en-US" altLang="ja-JP" baseline="-25000" dirty="0"/>
              <a:t>2</a:t>
            </a:r>
            <a:r>
              <a:rPr lang="en-US" altLang="ja-JP" baseline="30000" dirty="0"/>
              <a:t>+</a:t>
            </a:r>
            <a:r>
              <a:rPr lang="en-US" altLang="ja-JP" dirty="0"/>
              <a:t>)</a:t>
            </a:r>
            <a:endParaRPr lang="ja-JP" altLang="en-US" dirty="0"/>
          </a:p>
        </p:txBody>
      </p:sp>
      <p:sp>
        <p:nvSpPr>
          <p:cNvPr id="27" name="テキスト ボックス 16"/>
          <p:cNvSpPr txBox="1">
            <a:spLocks noChangeArrowheads="1"/>
          </p:cNvSpPr>
          <p:nvPr/>
        </p:nvSpPr>
        <p:spPr bwMode="auto">
          <a:xfrm>
            <a:off x="3885337" y="1199815"/>
            <a:ext cx="21431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dirty="0"/>
              <a:t>ground channel(0</a:t>
            </a:r>
            <a:r>
              <a:rPr lang="en-US" altLang="ja-JP" baseline="-25000" dirty="0"/>
              <a:t>1</a:t>
            </a:r>
            <a:r>
              <a:rPr lang="en-US" altLang="ja-JP" baseline="30000" dirty="0"/>
              <a:t>+</a:t>
            </a:r>
            <a:r>
              <a:rPr lang="en-US" altLang="ja-JP" dirty="0"/>
              <a:t>)</a:t>
            </a:r>
            <a:endParaRPr lang="ja-JP" altLang="en-US" dirty="0"/>
          </a:p>
        </p:txBody>
      </p:sp>
      <p:sp>
        <p:nvSpPr>
          <p:cNvPr id="28" name="テキスト ボックス 19"/>
          <p:cNvSpPr txBox="1">
            <a:spLocks noChangeArrowheads="1"/>
          </p:cNvSpPr>
          <p:nvPr/>
        </p:nvSpPr>
        <p:spPr bwMode="auto">
          <a:xfrm>
            <a:off x="3981450" y="5187950"/>
            <a:ext cx="17684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2800" dirty="0"/>
              <a:t>Total spin </a:t>
            </a:r>
            <a:r>
              <a:rPr lang="en-US" altLang="ja-JP" sz="2800" b="1" i="1" dirty="0"/>
              <a:t>J</a:t>
            </a:r>
            <a:endParaRPr lang="ja-JP" altLang="en-US" sz="2800" b="1" i="1" dirty="0"/>
          </a:p>
        </p:txBody>
      </p:sp>
      <p:pic>
        <p:nvPicPr>
          <p:cNvPr id="29" name="Picture 2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43644" y="1353220"/>
            <a:ext cx="1360487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xmlns="" val="42401455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23755439"/>
              </p:ext>
            </p:extLst>
          </p:nvPr>
        </p:nvGraphicFramePr>
        <p:xfrm>
          <a:off x="395536" y="2204862"/>
          <a:ext cx="8424936" cy="2880322"/>
        </p:xfrm>
        <a:graphic>
          <a:graphicData uri="http://schemas.openxmlformats.org/drawingml/2006/table">
            <a:tbl>
              <a:tblPr/>
              <a:tblGrid>
                <a:gridCol w="2795219"/>
                <a:gridCol w="2665525"/>
                <a:gridCol w="2964192"/>
              </a:tblGrid>
              <a:tr h="55442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ground</a:t>
                      </a:r>
                      <a:r>
                        <a:rPr lang="en-US" altLang="ja-JP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 </a:t>
                      </a:r>
                      <a:r>
                        <a:rPr kumimoji="1" lang="en-US" altLang="ja-JP" sz="2400" b="0" dirty="0" smtClean="0">
                          <a:solidFill>
                            <a:schemeClr val="tx1"/>
                          </a:solidFill>
                        </a:rPr>
                        <a:t>channel(0</a:t>
                      </a:r>
                      <a:r>
                        <a:rPr kumimoji="1" lang="en-US" altLang="ja-JP" sz="2400" b="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kumimoji="1" lang="en-US" altLang="ja-JP" sz="2400" b="0" baseline="300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kumimoji="1" lang="en-US" altLang="ja-JP" sz="24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2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</a:t>
                      </a:r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α</a:t>
                      </a:r>
                      <a:r>
                        <a:rPr lang="ja-JP" altLang="en-US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 </a:t>
                      </a:r>
                      <a:r>
                        <a:rPr kumimoji="1" lang="en-US" altLang="ja-JP" sz="2400" b="0" dirty="0" smtClean="0">
                          <a:solidFill>
                            <a:schemeClr val="tx1"/>
                          </a:solidFill>
                        </a:rPr>
                        <a:t>channel(0</a:t>
                      </a:r>
                      <a:r>
                        <a:rPr kumimoji="1" lang="en-US" altLang="ja-JP" sz="2400" b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kumimoji="1" lang="en-US" altLang="ja-JP" sz="2400" b="0" baseline="300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kumimoji="1" lang="en-US" altLang="ja-JP" sz="24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2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868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 effective orbital spin 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4.83</a:t>
                      </a:r>
                      <a:endParaRPr lang="en-US" altLang="ja-JP" sz="2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6.55</a:t>
                      </a:r>
                      <a:endParaRPr lang="en-US" altLang="ja-JP" sz="2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17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scattering radius</a:t>
                      </a:r>
                      <a:r>
                        <a:rPr lang="en-US" sz="2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 </a:t>
                      </a:r>
                    </a:p>
                    <a:p>
                      <a:pPr algn="ctr" fontAlgn="ctr"/>
                      <a:r>
                        <a:rPr lang="en-US" sz="2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Rsc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 [</a:t>
                      </a:r>
                      <a:r>
                        <a:rPr lang="en-US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fm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]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2.73</a:t>
                      </a:r>
                      <a:endParaRPr lang="en-US" altLang="ja-JP" sz="2800" b="0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3.70</a:t>
                      </a:r>
                      <a:endParaRPr lang="en-US" altLang="ja-JP" sz="2800" b="0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543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matter radius   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[</a:t>
                      </a:r>
                      <a:r>
                        <a:rPr lang="en-US" sz="2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fm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]</a:t>
                      </a:r>
                      <a:r>
                        <a:rPr lang="en-US" altLang="ja-JP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※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2.40</a:t>
                      </a:r>
                      <a:endParaRPr lang="en-US" altLang="ja-JP" sz="2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3.47</a:t>
                      </a:r>
                      <a:endParaRPr lang="en-US" altLang="ja-JP" sz="2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125898" y="66730"/>
            <a:ext cx="4660250" cy="5232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Results of the scattering radius</a:t>
            </a:r>
            <a:endParaRPr kumimoji="1" lang="en-US" altLang="ja-JP" sz="2800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832044" y="5445224"/>
            <a:ext cx="54224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err="1" smtClean="0"/>
              <a:t>Rsc</a:t>
            </a:r>
            <a:r>
              <a:rPr lang="en-US" altLang="ja-JP" sz="2800" dirty="0" smtClean="0"/>
              <a:t> is enhanced in the 3α </a:t>
            </a:r>
            <a:r>
              <a:rPr kumimoji="1" lang="en-US" altLang="ja-JP" sz="2800" dirty="0" smtClean="0"/>
              <a:t>channel</a:t>
            </a:r>
            <a:endParaRPr kumimoji="1" lang="ja-JP" altLang="en-US" sz="2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72209" y="6021288"/>
            <a:ext cx="87421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⇒</a:t>
            </a:r>
            <a:r>
              <a:rPr lang="en-US" altLang="ja-JP" sz="2400" dirty="0" smtClean="0"/>
              <a:t>Inelastic scattering to 3α channel occurs at a large distance region </a:t>
            </a:r>
            <a:endParaRPr kumimoji="1" lang="ja-JP" altLang="en-US" sz="2400" dirty="0"/>
          </a:p>
        </p:txBody>
      </p:sp>
      <p:sp>
        <p:nvSpPr>
          <p:cNvPr id="10" name="正方形/長方形 9"/>
          <p:cNvSpPr/>
          <p:nvPr/>
        </p:nvSpPr>
        <p:spPr>
          <a:xfrm>
            <a:off x="5724128" y="5085184"/>
            <a:ext cx="3244863" cy="369332"/>
          </a:xfrm>
          <a:prstGeom prst="rect">
            <a:avLst/>
          </a:prstGeom>
          <a:ln w="28575">
            <a:noFill/>
          </a:ln>
        </p:spPr>
        <p:txBody>
          <a:bodyPr wrap="none">
            <a:spAutoFit/>
          </a:bodyPr>
          <a:lstStyle/>
          <a:p>
            <a:r>
              <a:rPr lang="en-US" altLang="ja-JP" dirty="0"/>
              <a:t>※</a:t>
            </a:r>
            <a:r>
              <a:rPr lang="en-US" altLang="ja-JP" dirty="0" smtClean="0"/>
              <a:t>M</a:t>
            </a:r>
            <a:r>
              <a:rPr lang="en-US" altLang="ja-JP" dirty="0"/>
              <a:t>. </a:t>
            </a:r>
            <a:r>
              <a:rPr lang="en-US" altLang="ja-JP" dirty="0" err="1"/>
              <a:t>Kamimura</a:t>
            </a:r>
            <a:r>
              <a:rPr lang="en-US" altLang="ja-JP" dirty="0"/>
              <a:t>, </a:t>
            </a:r>
            <a:r>
              <a:rPr lang="en-US" altLang="ja-JP" dirty="0" smtClean="0"/>
              <a:t>NPA351 </a:t>
            </a:r>
            <a:r>
              <a:rPr lang="en-US" altLang="ja-JP" dirty="0"/>
              <a:t>(1981).</a:t>
            </a:r>
            <a:endParaRPr lang="ja-JP" altLang="en-US" dirty="0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64050463"/>
              </p:ext>
            </p:extLst>
          </p:nvPr>
        </p:nvGraphicFramePr>
        <p:xfrm>
          <a:off x="2771800" y="2924944"/>
          <a:ext cx="247650" cy="311150"/>
        </p:xfrm>
        <a:graphic>
          <a:graphicData uri="http://schemas.openxmlformats.org/presentationml/2006/ole">
            <p:oleObj spid="_x0000_s5203" name="数式" r:id="rId5" imgW="152334" imgH="190417" progId="Equation.3">
              <p:embed/>
            </p:oleObj>
          </a:graphicData>
        </a:graphic>
      </p:graphicFrame>
      <p:graphicFrame>
        <p:nvGraphicFramePr>
          <p:cNvPr id="11" name="オブジェクト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923651527"/>
              </p:ext>
            </p:extLst>
          </p:nvPr>
        </p:nvGraphicFramePr>
        <p:xfrm>
          <a:off x="2195513" y="4653136"/>
          <a:ext cx="207962" cy="249237"/>
        </p:xfrm>
        <a:graphic>
          <a:graphicData uri="http://schemas.openxmlformats.org/presentationml/2006/ole">
            <p:oleObj spid="_x0000_s5204" name="数式" r:id="rId6" imgW="126835" imgH="152202" progId="Equation.3">
              <p:embed/>
            </p:oleObj>
          </a:graphicData>
        </a:graphic>
      </p:graphicFrame>
      <p:sp>
        <p:nvSpPr>
          <p:cNvPr id="12" name="テキスト ボックス 9"/>
          <p:cNvSpPr txBox="1">
            <a:spLocks noChangeArrowheads="1"/>
          </p:cNvSpPr>
          <p:nvPr/>
        </p:nvSpPr>
        <p:spPr bwMode="auto">
          <a:xfrm>
            <a:off x="5861050" y="1125538"/>
            <a:ext cx="27876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dirty="0"/>
              <a:t>incident energy </a:t>
            </a:r>
            <a:r>
              <a:rPr lang="en-US" altLang="ja-JP" dirty="0" err="1"/>
              <a:t>E</a:t>
            </a:r>
            <a:r>
              <a:rPr lang="en-US" altLang="ja-JP" baseline="-25000" dirty="0" err="1"/>
              <a:t>lab</a:t>
            </a:r>
            <a:r>
              <a:rPr lang="en-US" altLang="ja-JP" dirty="0"/>
              <a:t>=65MeV</a:t>
            </a:r>
            <a:endParaRPr lang="ja-JP" altLang="en-US" dirty="0"/>
          </a:p>
        </p:txBody>
      </p:sp>
      <p:graphicFrame>
        <p:nvGraphicFramePr>
          <p:cNvPr id="13" name="オブジェクト 12"/>
          <p:cNvGraphicFramePr>
            <a:graphicFrameLocks noChangeAspect="1"/>
          </p:cNvGraphicFramePr>
          <p:nvPr/>
        </p:nvGraphicFramePr>
        <p:xfrm>
          <a:off x="4140200" y="901700"/>
          <a:ext cx="1008063" cy="733425"/>
        </p:xfrm>
        <a:graphic>
          <a:graphicData uri="http://schemas.openxmlformats.org/presentationml/2006/ole">
            <p:oleObj spid="_x0000_s5205" name="数式" r:id="rId7" imgW="558558" imgH="406224" progId="Equation.3">
              <p:embed/>
            </p:oleObj>
          </a:graphicData>
        </a:graphic>
      </p:graphicFrame>
      <p:graphicFrame>
        <p:nvGraphicFramePr>
          <p:cNvPr id="14" name="オブジェクト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775981509"/>
              </p:ext>
            </p:extLst>
          </p:nvPr>
        </p:nvGraphicFramePr>
        <p:xfrm>
          <a:off x="315913" y="723032"/>
          <a:ext cx="3319462" cy="1193800"/>
        </p:xfrm>
        <a:graphic>
          <a:graphicData uri="http://schemas.openxmlformats.org/presentationml/2006/ole">
            <p:oleObj spid="_x0000_s5206" name="数式" r:id="rId8" imgW="1764534" imgH="634725" progId="Equation.3">
              <p:embed/>
            </p:oleObj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xmlns="" val="28648553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10"/>
          <p:cNvSpPr txBox="1">
            <a:spLocks noChangeArrowheads="1"/>
          </p:cNvSpPr>
          <p:nvPr/>
        </p:nvSpPr>
        <p:spPr bwMode="auto">
          <a:xfrm>
            <a:off x="3672408" y="1012726"/>
            <a:ext cx="538163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dirty="0"/>
              <a:t> </a:t>
            </a:r>
            <a:r>
              <a:rPr lang="en-US" altLang="ja-JP" sz="2000" dirty="0"/>
              <a:t>2</a:t>
            </a:r>
            <a:r>
              <a:rPr lang="en-US" altLang="ja-JP" sz="2000" baseline="-25000" dirty="0"/>
              <a:t>1</a:t>
            </a:r>
            <a:r>
              <a:rPr lang="en-US" altLang="ja-JP" sz="2000" baseline="30000" dirty="0"/>
              <a:t>+</a:t>
            </a:r>
            <a:endParaRPr lang="ja-JP" altLang="en-US" sz="2000" baseline="30000" dirty="0"/>
          </a:p>
        </p:txBody>
      </p:sp>
      <p:sp>
        <p:nvSpPr>
          <p:cNvPr id="7" name="テキスト ボックス 13"/>
          <p:cNvSpPr txBox="1">
            <a:spLocks noChangeArrowheads="1"/>
          </p:cNvSpPr>
          <p:nvPr/>
        </p:nvSpPr>
        <p:spPr bwMode="auto">
          <a:xfrm>
            <a:off x="8069446" y="1012726"/>
            <a:ext cx="454025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2000" dirty="0"/>
              <a:t>3</a:t>
            </a:r>
            <a:r>
              <a:rPr lang="en-US" altLang="ja-JP" sz="2000" baseline="-25000" dirty="0"/>
              <a:t>1</a:t>
            </a:r>
            <a:r>
              <a:rPr lang="en-US" altLang="ja-JP" sz="2000" baseline="30000" dirty="0"/>
              <a:t>-</a:t>
            </a:r>
            <a:endParaRPr lang="ja-JP" altLang="en-US" sz="2000" baseline="300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9510" y="467380"/>
            <a:ext cx="2928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(incident energy </a:t>
            </a:r>
            <a:r>
              <a:rPr lang="en-US" altLang="ja-JP" dirty="0" smtClean="0"/>
              <a:t>E</a:t>
            </a:r>
            <a:r>
              <a:rPr lang="en-US" altLang="ja-JP" baseline="-25000" dirty="0" smtClean="0"/>
              <a:t>lab</a:t>
            </a:r>
            <a:r>
              <a:rPr lang="en-US" altLang="ja-JP" dirty="0" smtClean="0"/>
              <a:t>=65MeV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0081" y="3909285"/>
            <a:ext cx="3887415" cy="2616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テキスト ボックス 10"/>
          <p:cNvSpPr txBox="1">
            <a:spLocks noChangeArrowheads="1"/>
          </p:cNvSpPr>
          <p:nvPr/>
        </p:nvSpPr>
        <p:spPr bwMode="auto">
          <a:xfrm>
            <a:off x="3707904" y="4253086"/>
            <a:ext cx="538163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/>
              <a:t> </a:t>
            </a:r>
            <a:r>
              <a:rPr lang="en-US" altLang="ja-JP" sz="2000"/>
              <a:t>2</a:t>
            </a:r>
            <a:r>
              <a:rPr lang="en-US" altLang="ja-JP" sz="2000" baseline="-25000"/>
              <a:t>1</a:t>
            </a:r>
            <a:r>
              <a:rPr lang="en-US" altLang="ja-JP" sz="2000" baseline="30000"/>
              <a:t>+</a:t>
            </a:r>
            <a:endParaRPr lang="ja-JP" altLang="en-US" sz="2000" baseline="30000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77073" y="3909285"/>
            <a:ext cx="3887415" cy="2616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テキスト ボックス 13"/>
          <p:cNvSpPr txBox="1">
            <a:spLocks noChangeArrowheads="1"/>
          </p:cNvSpPr>
          <p:nvPr/>
        </p:nvSpPr>
        <p:spPr bwMode="auto">
          <a:xfrm>
            <a:off x="8136904" y="4253086"/>
            <a:ext cx="454025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2000" dirty="0"/>
              <a:t>3</a:t>
            </a:r>
            <a:r>
              <a:rPr lang="en-US" altLang="ja-JP" sz="2000" baseline="-25000" dirty="0"/>
              <a:t>1</a:t>
            </a:r>
            <a:r>
              <a:rPr lang="en-US" altLang="ja-JP" sz="2000" baseline="30000" dirty="0"/>
              <a:t>-</a:t>
            </a:r>
            <a:endParaRPr lang="ja-JP" altLang="en-US" sz="2000" baseline="300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88032" y="3645024"/>
            <a:ext cx="31032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(incident </a:t>
            </a:r>
            <a:r>
              <a:rPr lang="en-US" altLang="ja-JP" dirty="0" smtClean="0"/>
              <a:t>energy E</a:t>
            </a:r>
            <a:r>
              <a:rPr lang="en-US" altLang="ja-JP" baseline="-25000" dirty="0" smtClean="0"/>
              <a:t>lab</a:t>
            </a:r>
            <a:r>
              <a:rPr lang="en-US" altLang="ja-JP" dirty="0" smtClean="0"/>
              <a:t>=35.2MeV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cxnSp>
        <p:nvCxnSpPr>
          <p:cNvPr id="14" name="直線コネクタ 13"/>
          <p:cNvCxnSpPr/>
          <p:nvPr/>
        </p:nvCxnSpPr>
        <p:spPr>
          <a:xfrm>
            <a:off x="35496" y="3645024"/>
            <a:ext cx="9144000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06421771"/>
              </p:ext>
            </p:extLst>
          </p:nvPr>
        </p:nvGraphicFramePr>
        <p:xfrm>
          <a:off x="2160240" y="3212976"/>
          <a:ext cx="1411287" cy="415925"/>
        </p:xfrm>
        <a:graphic>
          <a:graphicData uri="http://schemas.openxmlformats.org/presentationml/2006/ole">
            <p:oleObj spid="_x0000_s2130" name="数式" r:id="rId7" imgW="774364" imgH="228501" progId="Equation.3">
              <p:embed/>
            </p:oleObj>
          </a:graphicData>
        </a:graphic>
      </p:graphicFrame>
      <p:graphicFrame>
        <p:nvGraphicFramePr>
          <p:cNvPr id="5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58850350"/>
              </p:ext>
            </p:extLst>
          </p:nvPr>
        </p:nvGraphicFramePr>
        <p:xfrm>
          <a:off x="6581601" y="3212976"/>
          <a:ext cx="1411287" cy="415925"/>
        </p:xfrm>
        <a:graphic>
          <a:graphicData uri="http://schemas.openxmlformats.org/presentationml/2006/ole">
            <p:oleObj spid="_x0000_s2131" name="数式" r:id="rId8" imgW="774364" imgH="228501" progId="Equation.3">
              <p:embed/>
            </p:oleObj>
          </a:graphicData>
        </a:graphic>
      </p:graphicFrame>
      <p:graphicFrame>
        <p:nvGraphicFramePr>
          <p:cNvPr id="9" name="オブジェクト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56211159"/>
              </p:ext>
            </p:extLst>
          </p:nvPr>
        </p:nvGraphicFramePr>
        <p:xfrm>
          <a:off x="2227957" y="6397451"/>
          <a:ext cx="1411287" cy="415925"/>
        </p:xfrm>
        <a:graphic>
          <a:graphicData uri="http://schemas.openxmlformats.org/presentationml/2006/ole">
            <p:oleObj spid="_x0000_s2132" name="数式" r:id="rId9" imgW="774364" imgH="228501" progId="Equation.3">
              <p:embed/>
            </p:oleObj>
          </a:graphicData>
        </a:graphic>
      </p:graphicFrame>
      <p:graphicFrame>
        <p:nvGraphicFramePr>
          <p:cNvPr id="11" name="オブジェクト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31430467"/>
              </p:ext>
            </p:extLst>
          </p:nvPr>
        </p:nvGraphicFramePr>
        <p:xfrm>
          <a:off x="6552728" y="6397451"/>
          <a:ext cx="1411287" cy="415925"/>
        </p:xfrm>
        <a:graphic>
          <a:graphicData uri="http://schemas.openxmlformats.org/presentationml/2006/ole">
            <p:oleObj spid="_x0000_s2133" name="数式" r:id="rId10" imgW="774364" imgH="228501" progId="Equation.3">
              <p:embed/>
            </p:oleObj>
          </a:graphicData>
        </a:graphic>
      </p:graphicFrame>
      <p:pic>
        <p:nvPicPr>
          <p:cNvPr id="19" name="Picture 59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277203" y="1813377"/>
            <a:ext cx="1233855" cy="60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59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205195" y="4884108"/>
            <a:ext cx="1233855" cy="60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テキスト ボックス 20"/>
          <p:cNvSpPr txBox="1"/>
          <p:nvPr/>
        </p:nvSpPr>
        <p:spPr>
          <a:xfrm>
            <a:off x="3779486" y="467380"/>
            <a:ext cx="5689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3333FF"/>
                </a:solidFill>
              </a:rPr>
              <a:t>＊</a:t>
            </a:r>
            <a:r>
              <a:rPr kumimoji="1" lang="ja-JP" altLang="en-US" dirty="0" smtClean="0">
                <a:solidFill>
                  <a:srgbClr val="0000FF"/>
                </a:solidFill>
              </a:rPr>
              <a:t>：</a:t>
            </a:r>
            <a:r>
              <a:rPr kumimoji="1" lang="en-US" altLang="ja-JP" dirty="0" smtClean="0">
                <a:solidFill>
                  <a:srgbClr val="0000FF"/>
                </a:solidFill>
              </a:rPr>
              <a:t>experimental data</a:t>
            </a:r>
            <a:r>
              <a:rPr kumimoji="1" lang="ja-JP" altLang="en-US" dirty="0" smtClean="0"/>
              <a:t>　 </a:t>
            </a:r>
            <a:r>
              <a:rPr kumimoji="1" lang="en-US" altLang="ja-JP" dirty="0" smtClean="0">
                <a:solidFill>
                  <a:srgbClr val="FF0000"/>
                </a:solidFill>
              </a:rPr>
              <a:t>red line</a:t>
            </a:r>
            <a:r>
              <a:rPr kumimoji="1" lang="ja-JP" altLang="en-US" dirty="0" smtClean="0">
                <a:solidFill>
                  <a:srgbClr val="FF0000"/>
                </a:solidFill>
              </a:rPr>
              <a:t>：</a:t>
            </a:r>
            <a:r>
              <a:rPr kumimoji="1" lang="en-US" altLang="ja-JP" dirty="0" smtClean="0">
                <a:solidFill>
                  <a:srgbClr val="FF0000"/>
                </a:solidFill>
              </a:rPr>
              <a:t>DDM3Y+multi channel</a:t>
            </a:r>
            <a:r>
              <a:rPr lang="ja-JP" altLang="en-US" dirty="0" smtClean="0"/>
              <a:t>　</a:t>
            </a:r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5496" y="44624"/>
            <a:ext cx="4248471" cy="4001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000" dirty="0" smtClean="0"/>
              <a:t>Results of the differential cross section</a:t>
            </a:r>
            <a:endParaRPr kumimoji="1" lang="ja-JP" altLang="en-US" sz="2400" dirty="0"/>
          </a:p>
        </p:txBody>
      </p:sp>
      <p:pic>
        <p:nvPicPr>
          <p:cNvPr id="6438" name="Picture 294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6239" y="641160"/>
            <a:ext cx="3901257" cy="2732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39" name="Picture 295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52046"/>
            <a:ext cx="3815408" cy="2672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xmlns="" val="411674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1"/>
  <p:tag name="PARTLISTDEFAULT" val="1"/>
  <p:tag name="INCORRECTPOINTVALUE" val="0"/>
  <p:tag name="AUTOADJUSTPARTRANGE" val="True"/>
  <p:tag name="FIBNUMRESULTS" val="5"/>
  <p:tag name="PRRESPONSE2" val="9"/>
  <p:tag name="PRRESPONSE6" val="5"/>
  <p:tag name="PRRESPONSE10" val="1"/>
  <p:tag name="POWERPOINTVERSION" val="12.0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722948"/>
  <p:tag name="USESCHEMECOLORS" val="True"/>
  <p:tag name="GRIDROTATIONINTERVAL" val="2"/>
  <p:tag name="CHARTCOLORS" val="0"/>
  <p:tag name="INCLUDEPPT" val="True"/>
  <p:tag name="REALTIMEBACKUPPATH" val="(なし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INCLUDENONRESPONDERS" val="False"/>
  <p:tag name="REALTIMEBACKUP" val="False"/>
  <p:tag name="FIBINCLUDEOTHER" val="True"/>
  <p:tag name="PRRESPONSE5" val="6"/>
  <p:tag name="ALWAYSOPENPOLL" val="False"/>
  <p:tag name="ANSWERNOWTEXT" val="今すぐ回答"/>
  <p:tag name="BACKUPSESSIONS" val="True"/>
  <p:tag name="RACEENDPOINTS" val="100"/>
  <p:tag name="DEFAULTNUMTEAMS" val="5"/>
  <p:tag name="DISPLAYDEVICENUMBER" val="True"/>
  <p:tag name="RESETCHARTS" val="True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MULTIRESPDIVISOR" val="1"/>
  <p:tag name="SAVECSVWITHSESSION" val="True"/>
  <p:tag name="DISPLAYNAME" val="True"/>
  <p:tag name="PRRESPONSE7" val="4"/>
  <p:tag name="POLLINGCYCLE" val="2"/>
  <p:tag name="STDCHART" val="1"/>
  <p:tag name="RESPTABLESTYLE" val="-1"/>
  <p:tag name="CUSTOMCELLBACKCOLOR1" val="-657956"/>
  <p:tag name="PRRESPONSE4" val="7"/>
  <p:tag name="ADVANCEDSETTINGSVIEW" val="False"/>
  <p:tag name="DELIMITERS" val="3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3.9|7.1|14.5"/>
  <p:tag name="NOPREFERENCE" val="False"/>
  <p:tag name="DELIMITERS" val="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8.2"/>
  <p:tag name="NOPREFERENCE" val="False"/>
  <p:tag name="DELIMITERS" val="3.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3.9|7.1|14.5"/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1258</Words>
  <Application>Microsoft Office PowerPoint</Application>
  <PresentationFormat>画面に合わせる (4:3)</PresentationFormat>
  <Paragraphs>292</Paragraphs>
  <Slides>16</Slides>
  <Notes>16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18" baseType="lpstr">
      <vt:lpstr>Office ​​テーマ</vt:lpstr>
      <vt:lpstr>数式</vt:lpstr>
      <vt:lpstr>Spatial measure of reaction size  in proton scattering</vt:lpstr>
      <vt:lpstr>スライド 2</vt:lpstr>
      <vt:lpstr>スライド 3</vt:lpstr>
      <vt:lpstr>スライド 4</vt:lpstr>
      <vt:lpstr>スライド 5</vt:lpstr>
      <vt:lpstr>スライド 6</vt:lpstr>
      <vt:lpstr>スライド 7</vt:lpstr>
      <vt:lpstr>スライド 8</vt:lpstr>
      <vt:lpstr>スライド 9</vt:lpstr>
      <vt:lpstr>スライド 10</vt:lpstr>
      <vt:lpstr>スライド 11</vt:lpstr>
      <vt:lpstr>スライド 12</vt:lpstr>
      <vt:lpstr>スライド 13</vt:lpstr>
      <vt:lpstr>スライド 14</vt:lpstr>
      <vt:lpstr>スライド 15</vt:lpstr>
      <vt:lpstr>スライド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manybody</dc:creator>
  <cp:lastModifiedBy>itom</cp:lastModifiedBy>
  <cp:revision>23</cp:revision>
  <dcterms:created xsi:type="dcterms:W3CDTF">2014-07-03T01:00:47Z</dcterms:created>
  <dcterms:modified xsi:type="dcterms:W3CDTF">2014-07-17T04:24:59Z</dcterms:modified>
</cp:coreProperties>
</file>