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embeddings/Microsoft___2.bin" ContentType="application/vnd.openxmlformats-officedocument.oleObject"/>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embeddings/Microsoft___6.bin" ContentType="application/vnd.openxmlformats-officedocument.oleObject"/>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14.xml" ContentType="application/vnd.openxmlformats-officedocument.presentationml.slide+xml"/>
  <Override PartName="/ppt/embeddings/Microsoft___1.bin" ContentType="application/vnd.openxmlformats-officedocument.oleObject"/>
  <Override PartName="/ppt/embeddings/Microsoft___5.bin" ContentType="application/vnd.openxmlformats-officedocument.oleObject"/>
  <Default Extension="pict" ContentType="image/pict"/>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embeddings/Microsoft___4.bin" ContentType="application/vnd.openxmlformats-officedocument.oleObject"/>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embeddings/Microsoft___3.bin" ContentType="application/vnd.openxmlformats-officedocument.oleObject"/>
  <Override PartName="/ppt/presProps.xml" ContentType="application/vnd.openxmlformats-officedocument.presentationml.presProps+xml"/>
  <Default Extension="vml" ContentType="application/vnd.openxmlformats-officedocument.vmlDrawing"/>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embeddings/Microsoft___7.bin" ContentType="application/vnd.openxmlformats-officedocument.oleObject"/>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pdf" ContentType="application/pdf"/>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1"/>
  </p:notesMasterIdLst>
  <p:handoutMasterIdLst>
    <p:handoutMasterId r:id="rId32"/>
  </p:handoutMasterIdLst>
  <p:sldIdLst>
    <p:sldId id="290" r:id="rId2"/>
    <p:sldId id="258" r:id="rId3"/>
    <p:sldId id="260" r:id="rId4"/>
    <p:sldId id="276" r:id="rId5"/>
    <p:sldId id="279" r:id="rId6"/>
    <p:sldId id="280" r:id="rId7"/>
    <p:sldId id="281" r:id="rId8"/>
    <p:sldId id="283" r:id="rId9"/>
    <p:sldId id="284" r:id="rId10"/>
    <p:sldId id="285" r:id="rId11"/>
    <p:sldId id="259" r:id="rId12"/>
    <p:sldId id="261" r:id="rId13"/>
    <p:sldId id="287" r:id="rId14"/>
    <p:sldId id="263" r:id="rId15"/>
    <p:sldId id="288" r:id="rId16"/>
    <p:sldId id="262" r:id="rId17"/>
    <p:sldId id="264" r:id="rId18"/>
    <p:sldId id="265" r:id="rId19"/>
    <p:sldId id="266" r:id="rId20"/>
    <p:sldId id="268" r:id="rId21"/>
    <p:sldId id="267" r:id="rId22"/>
    <p:sldId id="269" r:id="rId23"/>
    <p:sldId id="270" r:id="rId24"/>
    <p:sldId id="273" r:id="rId25"/>
    <p:sldId id="274" r:id="rId26"/>
    <p:sldId id="275" r:id="rId27"/>
    <p:sldId id="291" r:id="rId28"/>
    <p:sldId id="257" r:id="rId29"/>
    <p:sldId id="289" r:id="rId30"/>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p:scale>
          <a:sx n="75" d="100"/>
          <a:sy n="75" d="100"/>
        </p:scale>
        <p:origin x="-1304" y="-53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5" Type="http://schemas.openxmlformats.org/officeDocument/2006/relationships/viewProps" Target="viewProps.xml"/><Relationship Id="rId3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36" Type="http://schemas.openxmlformats.org/officeDocument/2006/relationships/theme" Target="theme/theme1.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handoutMaster" Target="handoutMasters/handoutMaster1.xml"/><Relationship Id="rId37"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printerSettings" Target="printerSettings/printerSettings1.bin"/><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4" Type="http://schemas.openxmlformats.org/officeDocument/2006/relationships/image" Target="../media/image13.pict"/><Relationship Id="rId1" Type="http://schemas.openxmlformats.org/officeDocument/2006/relationships/image" Target="../media/image10.pict"/><Relationship Id="rId2" Type="http://schemas.openxmlformats.org/officeDocument/2006/relationships/image" Target="../media/image11.pict"/><Relationship Id="rId3" Type="http://schemas.openxmlformats.org/officeDocument/2006/relationships/image" Target="../media/image12.pict"/><Relationship Id="rId5" Type="http://schemas.openxmlformats.org/officeDocument/2006/relationships/image" Target="../media/image14.pict"/></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pict"/><Relationship Id="rId1" Type="http://schemas.openxmlformats.org/officeDocument/2006/relationships/image" Target="../media/image15.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2F1119E-034C-F047-8EF7-57649EF266A9}" type="datetime1">
              <a:rPr lang="ja-JP" altLang="en-US" smtClean="0"/>
              <a:pPr/>
              <a:t>10.4.26</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EA3122-4EEC-2243-970D-C4493448D35F}"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23F8B9-F349-2444-84B9-EC70F5D04B7B}" type="datetime1">
              <a:rPr lang="ja-JP" altLang="en-US" smtClean="0"/>
              <a:pPr/>
              <a:t>10.4.26</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5DEA72-B30A-584B-9E02-6923996CFF84}"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a:p>
        </p:txBody>
      </p:sp>
      <p:sp>
        <p:nvSpPr>
          <p:cNvPr id="4" name="スライド番号プレースホルダ 3"/>
          <p:cNvSpPr>
            <a:spLocks noGrp="1"/>
          </p:cNvSpPr>
          <p:nvPr>
            <p:ph type="sldNum" sz="quarter" idx="10"/>
          </p:nvPr>
        </p:nvSpPr>
        <p:spPr/>
        <p:txBody>
          <a:bodyPr/>
          <a:lstStyle/>
          <a:p>
            <a:fld id="{335DEA72-B30A-584B-9E02-6923996CFF84}" type="slidenum">
              <a:rPr lang="ja-JP" altLang="en-US" smtClean="0"/>
              <a:pPr/>
              <a:t>11</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0BCFFB77-D648-634F-9FF5-82BA9B8BBD7F}"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0BCFFB77-D648-634F-9FF5-82BA9B8BBD7F}"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0BCFFB77-D648-634F-9FF5-82BA9B8BBD7F}"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0BCFFB77-D648-634F-9FF5-82BA9B8BBD7F}"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0BCFFB77-D648-634F-9FF5-82BA9B8BBD7F}"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r>
              <a:rPr lang="en-US" altLang="ja-JP" smtClean="0"/>
              <a:t>Apr. 26. 2010</a:t>
            </a:r>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0BCFFB77-D648-634F-9FF5-82BA9B8BBD7F}"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r>
              <a:rPr lang="en-US" altLang="ja-JP" smtClean="0"/>
              <a:t>Apr. 26. 2010</a:t>
            </a:r>
            <a:endParaRPr lang="ja-JP" altLang="en-US"/>
          </a:p>
        </p:txBody>
      </p:sp>
      <p:sp>
        <p:nvSpPr>
          <p:cNvPr id="8" name="フッター プレースホルダ 7"/>
          <p:cNvSpPr>
            <a:spLocks noGrp="1"/>
          </p:cNvSpPr>
          <p:nvPr>
            <p:ph type="ftr" sz="quarter" idx="11"/>
          </p:nvPr>
        </p:nvSpPr>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0BCFFB77-D648-634F-9FF5-82BA9B8BBD7F}"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r>
              <a:rPr lang="en-US" altLang="ja-JP" smtClean="0"/>
              <a:t>Apr. 26. 2010</a:t>
            </a:r>
            <a:endParaRPr lang="ja-JP" altLang="en-US"/>
          </a:p>
        </p:txBody>
      </p:sp>
      <p:sp>
        <p:nvSpPr>
          <p:cNvPr id="4" name="フッター プレースホルダ 3"/>
          <p:cNvSpPr>
            <a:spLocks noGrp="1"/>
          </p:cNvSpPr>
          <p:nvPr>
            <p:ph type="ftr" sz="quarter" idx="11"/>
          </p:nvPr>
        </p:nvSpPr>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0BCFFB77-D648-634F-9FF5-82BA9B8BBD7F}"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lang="en-US" altLang="ja-JP" smtClean="0"/>
              <a:t>Apr. 26. 2010</a:t>
            </a:r>
            <a:endParaRPr lang="ja-JP" altLang="en-US"/>
          </a:p>
        </p:txBody>
      </p:sp>
      <p:sp>
        <p:nvSpPr>
          <p:cNvPr id="3" name="フッター プレースホルダ 2"/>
          <p:cNvSpPr>
            <a:spLocks noGrp="1"/>
          </p:cNvSpPr>
          <p:nvPr>
            <p:ph type="ftr" sz="quarter" idx="11"/>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0BCFFB77-D648-634F-9FF5-82BA9B8BBD7F}"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r>
              <a:rPr lang="en-US" altLang="ja-JP" smtClean="0"/>
              <a:t>Apr. 26. 2010</a:t>
            </a:r>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0BCFFB77-D648-634F-9FF5-82BA9B8BBD7F}"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r>
              <a:rPr lang="en-US" altLang="ja-JP" smtClean="0"/>
              <a:t>Apr. 26. 2010</a:t>
            </a:r>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0BCFFB77-D648-634F-9FF5-82BA9B8BBD7F}"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ja-JP" smtClean="0"/>
              <a:t>Apr. 26. 2010</a:t>
            </a:r>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CFFB77-D648-634F-9FF5-82BA9B8BBD7F}"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df"/><Relationship Id="rId3"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oleObject" Target="../embeddings/Microsoft___2.bin"/><Relationship Id="rId5" Type="http://schemas.openxmlformats.org/officeDocument/2006/relationships/oleObject" Target="../embeddings/Microsoft___3.bin"/><Relationship Id="rId7" Type="http://schemas.openxmlformats.org/officeDocument/2006/relationships/oleObject" Target="../embeddings/Microsoft___5.bin"/><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Microsoft___1.bin"/><Relationship Id="rId6" Type="http://schemas.openxmlformats.org/officeDocument/2006/relationships/oleObject" Target="../embeddings/Microsoft___4.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oleObject" Target="../embeddings/Microsoft___7.bin"/><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Microsoft___6.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7.pdf"/><Relationship Id="rId3"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df"/><Relationship Id="rId3"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3" Type="http://schemas.openxmlformats.org/officeDocument/2006/relationships/image" Target="../media/image2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df"/><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df"/><Relationship Id="rId3"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df"/><Relationship Id="rId3"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df"/><Relationship Id="rId3"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df"/><Relationship Id="rId3"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374316"/>
            <a:ext cx="7772400" cy="1470025"/>
          </a:xfrm>
        </p:spPr>
        <p:txBody>
          <a:bodyPr/>
          <a:lstStyle/>
          <a:p>
            <a:r>
              <a:rPr lang="ja-JP" altLang="en-US" dirty="0" smtClean="0"/>
              <a:t>電子回路</a:t>
            </a:r>
            <a:endParaRPr lang="ja-JP" altLang="en-US" dirty="0"/>
          </a:p>
        </p:txBody>
      </p:sp>
      <p:sp>
        <p:nvSpPr>
          <p:cNvPr id="3" name="サブタイトル 2"/>
          <p:cNvSpPr>
            <a:spLocks noGrp="1"/>
          </p:cNvSpPr>
          <p:nvPr>
            <p:ph type="subTitle" idx="1"/>
          </p:nvPr>
        </p:nvSpPr>
        <p:spPr>
          <a:xfrm>
            <a:off x="1371600" y="2112211"/>
            <a:ext cx="6400800" cy="1296736"/>
          </a:xfrm>
        </p:spPr>
        <p:txBody>
          <a:bodyPr>
            <a:normAutofit lnSpcReduction="10000"/>
          </a:bodyPr>
          <a:lstStyle/>
          <a:p>
            <a:r>
              <a:rPr lang="ja-JP" altLang="en-US" sz="2400" dirty="0" smtClean="0"/>
              <a:t>放射線計測エレクトロニクスの信号処理の為の</a:t>
            </a:r>
            <a:endParaRPr lang="en-US" altLang="ja-JP" sz="2400" dirty="0" smtClean="0"/>
          </a:p>
          <a:p>
            <a:r>
              <a:rPr lang="ja-JP" altLang="en-US" sz="2400" dirty="0" smtClean="0"/>
              <a:t>アナログ電子回路の基礎</a:t>
            </a:r>
            <a:endParaRPr lang="en-US" altLang="ja-JP" sz="2400" dirty="0" smtClean="0"/>
          </a:p>
          <a:p>
            <a:r>
              <a:rPr lang="ja-JP" altLang="en-US" sz="2400" dirty="0" smtClean="0"/>
              <a:t>第二回</a:t>
            </a:r>
            <a:endParaRPr lang="ja-JP" altLang="en-US" sz="2400" dirty="0"/>
          </a:p>
        </p:txBody>
      </p:sp>
      <p:sp>
        <p:nvSpPr>
          <p:cNvPr id="4" name="テキスト ボックス 3"/>
          <p:cNvSpPr txBox="1"/>
          <p:nvPr/>
        </p:nvSpPr>
        <p:spPr>
          <a:xfrm>
            <a:off x="3649579" y="3758244"/>
            <a:ext cx="1826141" cy="584776"/>
          </a:xfrm>
          <a:prstGeom prst="rect">
            <a:avLst/>
          </a:prstGeom>
          <a:noFill/>
        </p:spPr>
        <p:txBody>
          <a:bodyPr wrap="none" rtlCol="0">
            <a:spAutoFit/>
          </a:bodyPr>
          <a:lstStyle/>
          <a:p>
            <a:r>
              <a:rPr kumimoji="1" lang="ja-JP" altLang="en-US" sz="3200" dirty="0" smtClean="0"/>
              <a:t>村上浩之</a:t>
            </a:r>
            <a:endParaRPr kumimoji="1" lang="ja-JP" altLang="en-US" sz="3200" dirty="0"/>
          </a:p>
        </p:txBody>
      </p:sp>
      <p:sp>
        <p:nvSpPr>
          <p:cNvPr id="5" name="日付プレースホルダ 4"/>
          <p:cNvSpPr>
            <a:spLocks noGrp="1"/>
          </p:cNvSpPr>
          <p:nvPr>
            <p:ph type="dt" sz="half" idx="10"/>
          </p:nvPr>
        </p:nvSpPr>
        <p:spPr/>
        <p:txBody>
          <a:bodyPr/>
          <a:lstStyle/>
          <a:p>
            <a:r>
              <a:rPr lang="en-US" altLang="ja-JP" smtClean="0"/>
              <a:t>Apr. 26. 2010</a:t>
            </a:r>
            <a:endParaRPr lang="ja-JP"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944563"/>
          </a:xfrm>
        </p:spPr>
        <p:txBody>
          <a:bodyPr>
            <a:normAutofit/>
          </a:bodyPr>
          <a:lstStyle/>
          <a:p>
            <a:r>
              <a:rPr lang="ja-JP" altLang="en-US" sz="2800" dirty="0" smtClean="0"/>
              <a:t>２重グリッド電離箱のグリッド波形</a:t>
            </a:r>
            <a:r>
              <a:rPr lang="en-US" altLang="ja-JP" sz="2800" dirty="0" smtClean="0"/>
              <a:t/>
            </a:r>
            <a:br>
              <a:rPr lang="en-US" altLang="ja-JP" sz="2800" dirty="0" smtClean="0"/>
            </a:br>
            <a:r>
              <a:rPr lang="ja-JP" altLang="en-US" sz="2000" dirty="0" smtClean="0"/>
              <a:t>電極に平行に荷電粒子が入射した場合</a:t>
            </a:r>
            <a:endParaRPr lang="ja-JP" altLang="en-US" sz="2000" dirty="0"/>
          </a:p>
        </p:txBody>
      </p:sp>
      <p:sp>
        <p:nvSpPr>
          <p:cNvPr id="4" name="日付プレースホルダ 3"/>
          <p:cNvSpPr>
            <a:spLocks noGrp="1"/>
          </p:cNvSpPr>
          <p:nvPr>
            <p:ph type="dt" sz="half" idx="10"/>
          </p:nvPr>
        </p:nvSpPr>
        <p:spPr/>
        <p:txBody>
          <a:bodyPr/>
          <a:lstStyle/>
          <a:p>
            <a:r>
              <a:rPr lang="en-US" altLang="ja-JP" dirty="0" smtClean="0"/>
              <a:t>Apr. 26. 2010</a:t>
            </a:r>
            <a:endParaRPr lang="ja-JP" altLang="en-US" dirty="0"/>
          </a:p>
        </p:txBody>
      </p:sp>
      <p:pic>
        <p:nvPicPr>
          <p:cNvPr id="13" name="コンテンツ プレースホルダ 12" descr="２重グリッド信号波形2.pct"/>
          <p:cNvPicPr>
            <a:picLocks noGrp="1" noChangeAspect="1"/>
          </p:cNvPicPr>
          <p:nvPr>
            <p:ph idx="1"/>
          </p:nvPr>
        </p:nvPicPr>
        <mc:AlternateContent>
          <mc:Choice xmlns:ma="http://schemas.microsoft.com/office/mac/drawingml/2008/main" Requires="ma">
            <p:blipFill>
              <a:blip r:embed="rId2"/>
              <a:srcRect l="-35640" r="-35640"/>
              <a:stretch>
                <a:fillRect/>
              </a:stretch>
            </p:blipFill>
          </mc:Choice>
          <mc:Fallback>
            <p:blipFill>
              <a:blip r:embed="rId3"/>
              <a:srcRect l="-35640" r="-35640"/>
              <a:stretch>
                <a:fillRect/>
              </a:stretch>
            </p:blipFill>
          </mc:Fallback>
        </mc:AlternateContent>
        <p:spPr>
          <a:xfrm>
            <a:off x="457200" y="1227674"/>
            <a:ext cx="8229600" cy="4258723"/>
          </a:xfrm>
        </p:spPr>
      </p:pic>
      <p:sp>
        <p:nvSpPr>
          <p:cNvPr id="14" name="テキスト ボックス 13"/>
          <p:cNvSpPr txBox="1"/>
          <p:nvPr/>
        </p:nvSpPr>
        <p:spPr>
          <a:xfrm>
            <a:off x="6502400" y="4927608"/>
            <a:ext cx="646331" cy="369332"/>
          </a:xfrm>
          <a:prstGeom prst="rect">
            <a:avLst/>
          </a:prstGeom>
          <a:noFill/>
        </p:spPr>
        <p:txBody>
          <a:bodyPr wrap="none" rtlCol="0">
            <a:spAutoFit/>
          </a:bodyPr>
          <a:lstStyle/>
          <a:p>
            <a:r>
              <a:rPr kumimoji="1" lang="ja-JP" altLang="en-US" dirty="0" smtClean="0"/>
              <a:t>時間</a:t>
            </a:r>
            <a:endParaRPr kumimoji="1" lang="ja-JP" altLang="en-US" dirty="0"/>
          </a:p>
        </p:txBody>
      </p:sp>
      <p:sp>
        <p:nvSpPr>
          <p:cNvPr id="15" name="テキスト ボックス 14"/>
          <p:cNvSpPr txBox="1"/>
          <p:nvPr/>
        </p:nvSpPr>
        <p:spPr>
          <a:xfrm>
            <a:off x="6316137" y="1574802"/>
            <a:ext cx="2095445" cy="369332"/>
          </a:xfrm>
          <a:prstGeom prst="rect">
            <a:avLst/>
          </a:prstGeom>
          <a:noFill/>
        </p:spPr>
        <p:txBody>
          <a:bodyPr wrap="none" rtlCol="0">
            <a:spAutoFit/>
          </a:bodyPr>
          <a:lstStyle/>
          <a:p>
            <a:r>
              <a:rPr kumimoji="1" lang="ja-JP" altLang="en-US" dirty="0" smtClean="0"/>
              <a:t>点線はアノード波形</a:t>
            </a:r>
            <a:endParaRPr kumimoji="1" lang="ja-JP" altLang="en-US" dirty="0"/>
          </a:p>
        </p:txBody>
      </p:sp>
      <p:sp>
        <p:nvSpPr>
          <p:cNvPr id="16" name="テキスト ボックス 15"/>
          <p:cNvSpPr txBox="1"/>
          <p:nvPr/>
        </p:nvSpPr>
        <p:spPr>
          <a:xfrm>
            <a:off x="6214539" y="3064942"/>
            <a:ext cx="2454518" cy="369332"/>
          </a:xfrm>
          <a:prstGeom prst="rect">
            <a:avLst/>
          </a:prstGeom>
          <a:noFill/>
        </p:spPr>
        <p:txBody>
          <a:bodyPr wrap="none" rtlCol="0">
            <a:spAutoFit/>
          </a:bodyPr>
          <a:lstStyle/>
          <a:p>
            <a:r>
              <a:rPr kumimoji="1" lang="ja-JP" altLang="en-US" dirty="0" smtClean="0"/>
              <a:t>実線は２重グリッド波形</a:t>
            </a:r>
            <a:endParaRPr kumimoji="1" lang="ja-JP" altLang="en-US" dirty="0"/>
          </a:p>
        </p:txBody>
      </p:sp>
      <p:sp>
        <p:nvSpPr>
          <p:cNvPr id="17" name="テキスト ボックス 16"/>
          <p:cNvSpPr txBox="1"/>
          <p:nvPr/>
        </p:nvSpPr>
        <p:spPr>
          <a:xfrm rot="16200000">
            <a:off x="1439314" y="2539996"/>
            <a:ext cx="1569660" cy="369332"/>
          </a:xfrm>
          <a:prstGeom prst="rect">
            <a:avLst/>
          </a:prstGeom>
          <a:noFill/>
        </p:spPr>
        <p:txBody>
          <a:bodyPr wrap="none" rtlCol="0">
            <a:spAutoFit/>
          </a:bodyPr>
          <a:lstStyle/>
          <a:p>
            <a:r>
              <a:rPr kumimoji="1" lang="ja-JP" altLang="en-US" dirty="0" smtClean="0"/>
              <a:t>電荷量の波高</a:t>
            </a:r>
            <a:endParaRPr kumimoji="1" lang="ja-JP" altLang="en-US" dirty="0"/>
          </a:p>
        </p:txBody>
      </p:sp>
      <p:sp>
        <p:nvSpPr>
          <p:cNvPr id="18" name="テキスト ボックス 17"/>
          <p:cNvSpPr txBox="1"/>
          <p:nvPr/>
        </p:nvSpPr>
        <p:spPr>
          <a:xfrm>
            <a:off x="2324145" y="4910675"/>
            <a:ext cx="301660" cy="369332"/>
          </a:xfrm>
          <a:prstGeom prst="rect">
            <a:avLst/>
          </a:prstGeom>
          <a:noFill/>
        </p:spPr>
        <p:txBody>
          <a:bodyPr wrap="none" rtlCol="0">
            <a:spAutoFit/>
          </a:bodyPr>
          <a:lstStyle/>
          <a:p>
            <a:r>
              <a:rPr kumimoji="1" lang="en-US" altLang="ja-JP" dirty="0" smtClean="0"/>
              <a:t>0</a:t>
            </a:r>
            <a:endParaRPr kumimoji="1" lang="ja-JP" altLang="en-US" dirty="0"/>
          </a:p>
        </p:txBody>
      </p:sp>
      <p:sp>
        <p:nvSpPr>
          <p:cNvPr id="19" name="テキスト ボックス 18"/>
          <p:cNvSpPr txBox="1"/>
          <p:nvPr/>
        </p:nvSpPr>
        <p:spPr>
          <a:xfrm>
            <a:off x="3374515" y="4927621"/>
            <a:ext cx="295236" cy="369332"/>
          </a:xfrm>
          <a:prstGeom prst="rect">
            <a:avLst/>
          </a:prstGeom>
          <a:noFill/>
        </p:spPr>
        <p:txBody>
          <a:bodyPr wrap="none" rtlCol="0">
            <a:spAutoFit/>
          </a:bodyPr>
          <a:lstStyle/>
          <a:p>
            <a:r>
              <a:rPr kumimoji="1" lang="en-US" altLang="ja-JP" dirty="0" smtClean="0"/>
              <a:t>a</a:t>
            </a:r>
            <a:endParaRPr kumimoji="1" lang="ja-JP" altLang="en-US" dirty="0"/>
          </a:p>
        </p:txBody>
      </p:sp>
      <p:sp>
        <p:nvSpPr>
          <p:cNvPr id="20" name="テキスト ボックス 19"/>
          <p:cNvSpPr txBox="1"/>
          <p:nvPr/>
        </p:nvSpPr>
        <p:spPr>
          <a:xfrm>
            <a:off x="3885101" y="4927621"/>
            <a:ext cx="305943" cy="369332"/>
          </a:xfrm>
          <a:prstGeom prst="rect">
            <a:avLst/>
          </a:prstGeom>
          <a:noFill/>
        </p:spPr>
        <p:txBody>
          <a:bodyPr wrap="none" rtlCol="0">
            <a:spAutoFit/>
          </a:bodyPr>
          <a:lstStyle/>
          <a:p>
            <a:r>
              <a:rPr kumimoji="1" lang="en-US" altLang="ja-JP" dirty="0" err="1" smtClean="0"/>
              <a:t>b</a:t>
            </a:r>
            <a:endParaRPr kumimoji="1" lang="ja-JP" altLang="en-US" dirty="0"/>
          </a:p>
        </p:txBody>
      </p:sp>
      <p:sp>
        <p:nvSpPr>
          <p:cNvPr id="21" name="テキスト ボックス 20"/>
          <p:cNvSpPr txBox="1"/>
          <p:nvPr/>
        </p:nvSpPr>
        <p:spPr>
          <a:xfrm>
            <a:off x="4622801" y="4927621"/>
            <a:ext cx="282274" cy="369332"/>
          </a:xfrm>
          <a:prstGeom prst="rect">
            <a:avLst/>
          </a:prstGeom>
          <a:noFill/>
        </p:spPr>
        <p:txBody>
          <a:bodyPr wrap="none" rtlCol="0">
            <a:spAutoFit/>
          </a:bodyPr>
          <a:lstStyle/>
          <a:p>
            <a:r>
              <a:rPr kumimoji="1" lang="en-US" altLang="ja-JP" dirty="0" err="1" smtClean="0"/>
              <a:t>c</a:t>
            </a:r>
            <a:endParaRPr kumimoji="1" lang="ja-JP" altLang="en-US" dirty="0"/>
          </a:p>
        </p:txBody>
      </p:sp>
      <p:sp>
        <p:nvSpPr>
          <p:cNvPr id="22" name="テキスト ボックス 21"/>
          <p:cNvSpPr txBox="1"/>
          <p:nvPr/>
        </p:nvSpPr>
        <p:spPr>
          <a:xfrm>
            <a:off x="4106379" y="1168496"/>
            <a:ext cx="352831" cy="369332"/>
          </a:xfrm>
          <a:prstGeom prst="rect">
            <a:avLst/>
          </a:prstGeom>
          <a:noFill/>
        </p:spPr>
        <p:txBody>
          <a:bodyPr wrap="none" rtlCol="0">
            <a:spAutoFit/>
          </a:bodyPr>
          <a:lstStyle/>
          <a:p>
            <a:r>
              <a:rPr lang="en-US" altLang="ja-JP" dirty="0" smtClean="0"/>
              <a:t>a</a:t>
            </a:r>
            <a:r>
              <a:rPr kumimoji="1" lang="en-US" altLang="ja-JP" dirty="0" smtClean="0"/>
              <a:t>’</a:t>
            </a:r>
            <a:endParaRPr kumimoji="1" lang="ja-JP" altLang="en-US" dirty="0"/>
          </a:p>
        </p:txBody>
      </p:sp>
      <p:sp>
        <p:nvSpPr>
          <p:cNvPr id="23" name="テキスト ボックス 22"/>
          <p:cNvSpPr txBox="1"/>
          <p:nvPr/>
        </p:nvSpPr>
        <p:spPr>
          <a:xfrm>
            <a:off x="4441031" y="1168496"/>
            <a:ext cx="363539" cy="369332"/>
          </a:xfrm>
          <a:prstGeom prst="rect">
            <a:avLst/>
          </a:prstGeom>
          <a:noFill/>
        </p:spPr>
        <p:txBody>
          <a:bodyPr wrap="none" rtlCol="0">
            <a:spAutoFit/>
          </a:bodyPr>
          <a:lstStyle/>
          <a:p>
            <a:r>
              <a:rPr lang="en-US" altLang="ja-JP" dirty="0" err="1" smtClean="0"/>
              <a:t>b</a:t>
            </a:r>
            <a:r>
              <a:rPr kumimoji="1" lang="en-US" altLang="ja-JP" dirty="0" smtClean="0"/>
              <a:t>’</a:t>
            </a:r>
            <a:endParaRPr kumimoji="1" lang="ja-JP" altLang="en-US" dirty="0"/>
          </a:p>
        </p:txBody>
      </p:sp>
      <p:sp>
        <p:nvSpPr>
          <p:cNvPr id="24" name="テキスト ボックス 23"/>
          <p:cNvSpPr txBox="1"/>
          <p:nvPr/>
        </p:nvSpPr>
        <p:spPr>
          <a:xfrm>
            <a:off x="5266271" y="1168496"/>
            <a:ext cx="339869" cy="369332"/>
          </a:xfrm>
          <a:prstGeom prst="rect">
            <a:avLst/>
          </a:prstGeom>
          <a:noFill/>
        </p:spPr>
        <p:txBody>
          <a:bodyPr wrap="none" rtlCol="0">
            <a:spAutoFit/>
          </a:bodyPr>
          <a:lstStyle/>
          <a:p>
            <a:r>
              <a:rPr lang="en-US" altLang="ja-JP" dirty="0" err="1" smtClean="0"/>
              <a:t>c</a:t>
            </a:r>
            <a:r>
              <a:rPr kumimoji="1" lang="en-US" altLang="ja-JP" dirty="0" smtClean="0"/>
              <a:t>’</a:t>
            </a:r>
            <a:endParaRPr kumimoji="1" lang="ja-JP" altLang="en-US" dirty="0"/>
          </a:p>
        </p:txBody>
      </p:sp>
      <p:sp>
        <p:nvSpPr>
          <p:cNvPr id="25" name="テキスト ボックス 24"/>
          <p:cNvSpPr txBox="1"/>
          <p:nvPr/>
        </p:nvSpPr>
        <p:spPr>
          <a:xfrm>
            <a:off x="4736838" y="5164680"/>
            <a:ext cx="410426" cy="369332"/>
          </a:xfrm>
          <a:prstGeom prst="rect">
            <a:avLst/>
          </a:prstGeom>
          <a:noFill/>
        </p:spPr>
        <p:txBody>
          <a:bodyPr wrap="none" rtlCol="0">
            <a:spAutoFit/>
          </a:bodyPr>
          <a:lstStyle/>
          <a:p>
            <a:r>
              <a:rPr lang="en-US" altLang="ja-JP" dirty="0" smtClean="0"/>
              <a:t>a</a:t>
            </a:r>
            <a:r>
              <a:rPr kumimoji="1" lang="en-US" altLang="ja-JP" dirty="0" smtClean="0"/>
              <a:t>’’</a:t>
            </a:r>
            <a:endParaRPr kumimoji="1" lang="ja-JP" altLang="en-US" dirty="0"/>
          </a:p>
        </p:txBody>
      </p:sp>
      <p:sp>
        <p:nvSpPr>
          <p:cNvPr id="26" name="テキスト ボックス 25"/>
          <p:cNvSpPr txBox="1"/>
          <p:nvPr/>
        </p:nvSpPr>
        <p:spPr>
          <a:xfrm>
            <a:off x="5055704" y="5181618"/>
            <a:ext cx="421134" cy="369332"/>
          </a:xfrm>
          <a:prstGeom prst="rect">
            <a:avLst/>
          </a:prstGeom>
          <a:noFill/>
        </p:spPr>
        <p:txBody>
          <a:bodyPr wrap="none" rtlCol="0">
            <a:spAutoFit/>
          </a:bodyPr>
          <a:lstStyle/>
          <a:p>
            <a:r>
              <a:rPr lang="en-US" altLang="ja-JP" dirty="0" err="1" smtClean="0"/>
              <a:t>b</a:t>
            </a:r>
            <a:r>
              <a:rPr kumimoji="1" lang="en-US" altLang="ja-JP" dirty="0" smtClean="0"/>
              <a:t>’’</a:t>
            </a:r>
            <a:endParaRPr kumimoji="1" lang="ja-JP" altLang="en-US" dirty="0"/>
          </a:p>
        </p:txBody>
      </p:sp>
      <p:sp>
        <p:nvSpPr>
          <p:cNvPr id="27" name="テキスト ボックス 26"/>
          <p:cNvSpPr txBox="1"/>
          <p:nvPr/>
        </p:nvSpPr>
        <p:spPr>
          <a:xfrm>
            <a:off x="5817074" y="5164680"/>
            <a:ext cx="397465" cy="369332"/>
          </a:xfrm>
          <a:prstGeom prst="rect">
            <a:avLst/>
          </a:prstGeom>
          <a:noFill/>
        </p:spPr>
        <p:txBody>
          <a:bodyPr wrap="none" rtlCol="0">
            <a:spAutoFit/>
          </a:bodyPr>
          <a:lstStyle/>
          <a:p>
            <a:r>
              <a:rPr lang="en-US" altLang="ja-JP" dirty="0" err="1" smtClean="0"/>
              <a:t>c</a:t>
            </a:r>
            <a:r>
              <a:rPr kumimoji="1" lang="en-US" altLang="ja-JP" dirty="0" smtClean="0"/>
              <a:t>’’</a:t>
            </a:r>
            <a:endParaRPr kumimoji="1" lang="ja-JP" altLang="en-US" dirty="0"/>
          </a:p>
        </p:txBody>
      </p:sp>
      <p:sp>
        <p:nvSpPr>
          <p:cNvPr id="28" name="テキスト ボックス 27"/>
          <p:cNvSpPr txBox="1"/>
          <p:nvPr/>
        </p:nvSpPr>
        <p:spPr>
          <a:xfrm>
            <a:off x="2099725" y="4687365"/>
            <a:ext cx="301660" cy="369332"/>
          </a:xfrm>
          <a:prstGeom prst="rect">
            <a:avLst/>
          </a:prstGeom>
          <a:noFill/>
        </p:spPr>
        <p:txBody>
          <a:bodyPr wrap="none" rtlCol="0">
            <a:spAutoFit/>
          </a:bodyPr>
          <a:lstStyle/>
          <a:p>
            <a:r>
              <a:rPr kumimoji="1" lang="en-US" altLang="ja-JP" dirty="0" smtClean="0"/>
              <a:t>0</a:t>
            </a:r>
            <a:endParaRPr kumimoji="1" lang="ja-JP" altLang="en-US" dirty="0"/>
          </a:p>
        </p:txBody>
      </p:sp>
      <p:sp>
        <p:nvSpPr>
          <p:cNvPr id="29" name="テキスト ボックス 28"/>
          <p:cNvSpPr txBox="1"/>
          <p:nvPr/>
        </p:nvSpPr>
        <p:spPr>
          <a:xfrm>
            <a:off x="2847307" y="5534618"/>
            <a:ext cx="4445322" cy="369332"/>
          </a:xfrm>
          <a:prstGeom prst="rect">
            <a:avLst/>
          </a:prstGeom>
          <a:noFill/>
        </p:spPr>
        <p:txBody>
          <a:bodyPr wrap="square" rtlCol="0">
            <a:spAutoFit/>
          </a:bodyPr>
          <a:lstStyle/>
          <a:p>
            <a:r>
              <a:rPr lang="en-US" altLang="ja-JP" dirty="0" smtClean="0"/>
              <a:t>a,</a:t>
            </a:r>
            <a:r>
              <a:rPr kumimoji="1" lang="en-US" altLang="ja-JP" dirty="0" smtClean="0"/>
              <a:t> </a:t>
            </a:r>
            <a:r>
              <a:rPr lang="en-US" altLang="ja-JP" dirty="0" err="1" smtClean="0"/>
              <a:t>b</a:t>
            </a:r>
            <a:r>
              <a:rPr kumimoji="1" lang="en-US" altLang="ja-JP" dirty="0" smtClean="0"/>
              <a:t>, </a:t>
            </a:r>
            <a:r>
              <a:rPr lang="en-US" altLang="ja-JP" dirty="0" err="1" smtClean="0"/>
              <a:t>c</a:t>
            </a:r>
            <a:r>
              <a:rPr kumimoji="1" lang="en-US" altLang="ja-JP" dirty="0" smtClean="0"/>
              <a:t> </a:t>
            </a:r>
            <a:r>
              <a:rPr kumimoji="1" lang="ja-JP" altLang="en-US" dirty="0" smtClean="0"/>
              <a:t>は電子が　第</a:t>
            </a:r>
            <a:r>
              <a:rPr kumimoji="1" lang="en-US" altLang="ja-JP" dirty="0" smtClean="0"/>
              <a:t>1</a:t>
            </a:r>
            <a:r>
              <a:rPr kumimoji="1" lang="ja-JP" altLang="en-US" dirty="0" smtClean="0"/>
              <a:t>グリッドに到着した時間</a:t>
            </a:r>
            <a:endParaRPr kumimoji="1" lang="ja-JP" altLang="en-US" dirty="0"/>
          </a:p>
        </p:txBody>
      </p:sp>
      <p:sp>
        <p:nvSpPr>
          <p:cNvPr id="30" name="テキスト ボックス 29"/>
          <p:cNvSpPr txBox="1"/>
          <p:nvPr/>
        </p:nvSpPr>
        <p:spPr>
          <a:xfrm>
            <a:off x="2844771" y="5882226"/>
            <a:ext cx="4618948" cy="369332"/>
          </a:xfrm>
          <a:prstGeom prst="rect">
            <a:avLst/>
          </a:prstGeom>
          <a:noFill/>
        </p:spPr>
        <p:txBody>
          <a:bodyPr wrap="square" rtlCol="0">
            <a:spAutoFit/>
          </a:bodyPr>
          <a:lstStyle/>
          <a:p>
            <a:r>
              <a:rPr lang="en-US" altLang="ja-JP" dirty="0" smtClean="0"/>
              <a:t>a’, </a:t>
            </a:r>
            <a:r>
              <a:rPr lang="en-US" altLang="ja-JP" dirty="0" err="1" smtClean="0"/>
              <a:t>b</a:t>
            </a:r>
            <a:r>
              <a:rPr lang="en-US" altLang="ja-JP" dirty="0" smtClean="0"/>
              <a:t>’, </a:t>
            </a:r>
            <a:r>
              <a:rPr lang="en-US" altLang="ja-JP" dirty="0" err="1" smtClean="0"/>
              <a:t>c</a:t>
            </a:r>
            <a:r>
              <a:rPr lang="en-US" altLang="ja-JP" dirty="0" smtClean="0"/>
              <a:t>’ </a:t>
            </a:r>
            <a:r>
              <a:rPr lang="ja-JP" altLang="en-US" dirty="0" smtClean="0"/>
              <a:t>は電子が　第</a:t>
            </a:r>
            <a:r>
              <a:rPr lang="en-US" altLang="ja-JP" dirty="0" smtClean="0"/>
              <a:t>2</a:t>
            </a:r>
            <a:r>
              <a:rPr lang="ja-JP" altLang="en-US" dirty="0" smtClean="0"/>
              <a:t>グリッドに到着した時間</a:t>
            </a:r>
          </a:p>
        </p:txBody>
      </p:sp>
      <p:sp>
        <p:nvSpPr>
          <p:cNvPr id="31" name="テキスト ボックス 30"/>
          <p:cNvSpPr txBox="1"/>
          <p:nvPr/>
        </p:nvSpPr>
        <p:spPr>
          <a:xfrm>
            <a:off x="2835290" y="6254752"/>
            <a:ext cx="4414039" cy="369332"/>
          </a:xfrm>
          <a:prstGeom prst="rect">
            <a:avLst/>
          </a:prstGeom>
          <a:noFill/>
        </p:spPr>
        <p:txBody>
          <a:bodyPr wrap="none" rtlCol="0">
            <a:spAutoFit/>
          </a:bodyPr>
          <a:lstStyle/>
          <a:p>
            <a:r>
              <a:rPr lang="en-US" altLang="ja-JP" dirty="0" smtClean="0"/>
              <a:t>a’’, </a:t>
            </a:r>
            <a:r>
              <a:rPr lang="en-US" altLang="ja-JP" dirty="0" err="1" smtClean="0"/>
              <a:t>b</a:t>
            </a:r>
            <a:r>
              <a:rPr lang="en-US" altLang="ja-JP" dirty="0" smtClean="0"/>
              <a:t>’’, </a:t>
            </a:r>
            <a:r>
              <a:rPr lang="en-US" altLang="ja-JP" dirty="0" err="1" smtClean="0"/>
              <a:t>c</a:t>
            </a:r>
            <a:r>
              <a:rPr lang="en-US" altLang="ja-JP" dirty="0" smtClean="0"/>
              <a:t>’’ </a:t>
            </a:r>
            <a:r>
              <a:rPr lang="ja-JP" altLang="en-US" dirty="0" smtClean="0"/>
              <a:t>は電子がアノードに到着した時間</a:t>
            </a:r>
          </a:p>
        </p:txBody>
      </p:sp>
      <p:sp>
        <p:nvSpPr>
          <p:cNvPr id="32" name="テキスト ボックス 31"/>
          <p:cNvSpPr txBox="1"/>
          <p:nvPr/>
        </p:nvSpPr>
        <p:spPr>
          <a:xfrm>
            <a:off x="829732" y="5655737"/>
            <a:ext cx="1596011" cy="646331"/>
          </a:xfrm>
          <a:prstGeom prst="rect">
            <a:avLst/>
          </a:prstGeom>
          <a:noFill/>
        </p:spPr>
        <p:txBody>
          <a:bodyPr wrap="square" rtlCol="0">
            <a:spAutoFit/>
          </a:bodyPr>
          <a:lstStyle/>
          <a:p>
            <a:r>
              <a:rPr kumimoji="1" lang="en-US" altLang="ja-JP" dirty="0" smtClean="0"/>
              <a:t>0</a:t>
            </a:r>
            <a:r>
              <a:rPr kumimoji="1" lang="ja-JP" altLang="en-US" dirty="0" smtClean="0"/>
              <a:t>時間に荷電粒子が入射</a:t>
            </a:r>
            <a:endParaRPr kumimoji="1" lang="ja-JP"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27994"/>
          </a:xfrm>
        </p:spPr>
        <p:txBody>
          <a:bodyPr>
            <a:normAutofit/>
          </a:bodyPr>
          <a:lstStyle/>
          <a:p>
            <a:pPr lvl="1" algn="ctr" defTabSz="457200" rtl="0">
              <a:spcBef>
                <a:spcPct val="0"/>
              </a:spcBef>
            </a:pPr>
            <a:r>
              <a:rPr lang="ja-JP" altLang="en-US" sz="3111" dirty="0" smtClean="0"/>
              <a:t>放射線計測の信号処理の流れ</a:t>
            </a:r>
            <a:endParaRPr lang="ja-JP" altLang="en-US" sz="3200" dirty="0"/>
          </a:p>
        </p:txBody>
      </p:sp>
      <p:sp>
        <p:nvSpPr>
          <p:cNvPr id="3" name="コンテンツ プレースホルダ 2"/>
          <p:cNvSpPr>
            <a:spLocks noGrp="1"/>
          </p:cNvSpPr>
          <p:nvPr>
            <p:ph idx="1"/>
          </p:nvPr>
        </p:nvSpPr>
        <p:spPr>
          <a:xfrm>
            <a:off x="457200" y="1383941"/>
            <a:ext cx="8229600" cy="4645191"/>
          </a:xfrm>
        </p:spPr>
        <p:txBody>
          <a:bodyPr>
            <a:normAutofit/>
          </a:bodyPr>
          <a:lstStyle/>
          <a:p>
            <a:pPr algn="ctr">
              <a:buNone/>
            </a:pPr>
            <a:r>
              <a:rPr lang="ja-JP" altLang="en-US" sz="2000" dirty="0" smtClean="0"/>
              <a:t>検出器に入射した放射線の情報を</a:t>
            </a:r>
            <a:endParaRPr lang="en-US" altLang="ja-JP" sz="2000" dirty="0" smtClean="0"/>
          </a:p>
          <a:p>
            <a:pPr algn="ctr">
              <a:buNone/>
            </a:pPr>
            <a:r>
              <a:rPr lang="ja-JP" altLang="en-US" sz="2000" dirty="0" smtClean="0"/>
              <a:t>処理するブロック図の一般的な例</a:t>
            </a:r>
            <a:endParaRPr lang="ja-JP" altLang="en-US" sz="2000" dirty="0"/>
          </a:p>
        </p:txBody>
      </p:sp>
      <p:sp>
        <p:nvSpPr>
          <p:cNvPr id="4" name="正方形/長方形 3"/>
          <p:cNvSpPr/>
          <p:nvPr/>
        </p:nvSpPr>
        <p:spPr>
          <a:xfrm>
            <a:off x="922420" y="2580117"/>
            <a:ext cx="1109579" cy="156410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600" dirty="0" smtClean="0"/>
              <a:t>検出器</a:t>
            </a:r>
            <a:endParaRPr kumimoji="1" lang="ja-JP" altLang="en-US" sz="1600" dirty="0"/>
          </a:p>
        </p:txBody>
      </p:sp>
      <p:cxnSp>
        <p:nvCxnSpPr>
          <p:cNvPr id="11" name="直線矢印コネクタ 10"/>
          <p:cNvCxnSpPr/>
          <p:nvPr/>
        </p:nvCxnSpPr>
        <p:spPr>
          <a:xfrm flipV="1">
            <a:off x="2031999" y="3355470"/>
            <a:ext cx="454526" cy="66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flipV="1">
            <a:off x="3606805" y="3328750"/>
            <a:ext cx="454526" cy="66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flipV="1">
            <a:off x="5176258" y="3362154"/>
            <a:ext cx="454526" cy="66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正方形/長方形 17"/>
          <p:cNvSpPr/>
          <p:nvPr/>
        </p:nvSpPr>
        <p:spPr>
          <a:xfrm>
            <a:off x="2486525" y="2580117"/>
            <a:ext cx="1109579" cy="156410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600" dirty="0" smtClean="0"/>
              <a:t>前置</a:t>
            </a:r>
            <a:r>
              <a:rPr kumimoji="1" lang="en-US" altLang="ja-JP" sz="1600" dirty="0" smtClean="0"/>
              <a:t/>
            </a:r>
            <a:br>
              <a:rPr kumimoji="1" lang="en-US" altLang="ja-JP" sz="1600" dirty="0" smtClean="0"/>
            </a:br>
            <a:r>
              <a:rPr kumimoji="1" lang="ja-JP" altLang="en-US" sz="1600" dirty="0" smtClean="0"/>
              <a:t>増幅器</a:t>
            </a:r>
            <a:endParaRPr kumimoji="1" lang="ja-JP" altLang="en-US" sz="1600" dirty="0"/>
          </a:p>
        </p:txBody>
      </p:sp>
      <p:sp>
        <p:nvSpPr>
          <p:cNvPr id="19" name="正方形/長方形 18"/>
          <p:cNvSpPr/>
          <p:nvPr/>
        </p:nvSpPr>
        <p:spPr>
          <a:xfrm>
            <a:off x="4061331" y="2580117"/>
            <a:ext cx="1109579" cy="156410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600" dirty="0" smtClean="0"/>
              <a:t>アナログ信号処理</a:t>
            </a:r>
            <a:endParaRPr kumimoji="1" lang="ja-JP" altLang="en-US" sz="1600" dirty="0"/>
          </a:p>
        </p:txBody>
      </p:sp>
      <p:sp>
        <p:nvSpPr>
          <p:cNvPr id="20" name="正方形/長方形 19"/>
          <p:cNvSpPr/>
          <p:nvPr/>
        </p:nvSpPr>
        <p:spPr>
          <a:xfrm>
            <a:off x="5630777" y="2586801"/>
            <a:ext cx="1109579" cy="156410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600" dirty="0" smtClean="0"/>
              <a:t>ディジタル信号処理</a:t>
            </a:r>
            <a:endParaRPr kumimoji="1" lang="ja-JP" altLang="en-US" sz="1600" dirty="0"/>
          </a:p>
        </p:txBody>
      </p:sp>
      <p:cxnSp>
        <p:nvCxnSpPr>
          <p:cNvPr id="21" name="直線矢印コネクタ 20"/>
          <p:cNvCxnSpPr/>
          <p:nvPr/>
        </p:nvCxnSpPr>
        <p:spPr>
          <a:xfrm flipV="1">
            <a:off x="6740356" y="3368838"/>
            <a:ext cx="454526" cy="66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正方形/長方形 21"/>
          <p:cNvSpPr/>
          <p:nvPr/>
        </p:nvSpPr>
        <p:spPr>
          <a:xfrm>
            <a:off x="7194882" y="2580101"/>
            <a:ext cx="1109579" cy="156410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smtClean="0"/>
              <a:t>出力</a:t>
            </a:r>
            <a:endParaRPr kumimoji="1" lang="ja-JP" altLang="en-US" dirty="0"/>
          </a:p>
        </p:txBody>
      </p:sp>
      <p:sp>
        <p:nvSpPr>
          <p:cNvPr id="23" name="テキスト ボックス 22"/>
          <p:cNvSpPr txBox="1"/>
          <p:nvPr/>
        </p:nvSpPr>
        <p:spPr>
          <a:xfrm>
            <a:off x="641699" y="4291285"/>
            <a:ext cx="1620957" cy="584776"/>
          </a:xfrm>
          <a:prstGeom prst="rect">
            <a:avLst/>
          </a:prstGeom>
          <a:noFill/>
        </p:spPr>
        <p:txBody>
          <a:bodyPr wrap="none" rtlCol="0">
            <a:spAutoFit/>
          </a:bodyPr>
          <a:lstStyle/>
          <a:p>
            <a:r>
              <a:rPr kumimoji="1" lang="ja-JP" altLang="en-US" sz="1600" dirty="0" smtClean="0"/>
              <a:t>検出器の出力は</a:t>
            </a:r>
            <a:r>
              <a:rPr kumimoji="1" lang="en-US" altLang="ja-JP" sz="1600" dirty="0" smtClean="0"/>
              <a:t/>
            </a:r>
            <a:br>
              <a:rPr kumimoji="1" lang="en-US" altLang="ja-JP" sz="1600" dirty="0" smtClean="0"/>
            </a:br>
            <a:r>
              <a:rPr kumimoji="1" lang="ja-JP" altLang="en-US" sz="1600" dirty="0" smtClean="0"/>
              <a:t>電流パルス</a:t>
            </a:r>
            <a:endParaRPr kumimoji="1" lang="ja-JP" altLang="en-US" sz="1600" dirty="0"/>
          </a:p>
        </p:txBody>
      </p:sp>
      <p:sp>
        <p:nvSpPr>
          <p:cNvPr id="24" name="テキスト ボックス 23"/>
          <p:cNvSpPr txBox="1"/>
          <p:nvPr/>
        </p:nvSpPr>
        <p:spPr>
          <a:xfrm>
            <a:off x="2326110" y="4294549"/>
            <a:ext cx="1507958" cy="1077218"/>
          </a:xfrm>
          <a:prstGeom prst="rect">
            <a:avLst/>
          </a:prstGeom>
          <a:noFill/>
        </p:spPr>
        <p:txBody>
          <a:bodyPr wrap="square" rtlCol="0">
            <a:spAutoFit/>
          </a:bodyPr>
          <a:lstStyle/>
          <a:p>
            <a:r>
              <a:rPr lang="ja-JP" altLang="en-US" sz="1600" dirty="0" smtClean="0"/>
              <a:t>検出器からの</a:t>
            </a:r>
            <a:r>
              <a:rPr kumimoji="1" lang="ja-JP" altLang="en-US" sz="1600" dirty="0" smtClean="0"/>
              <a:t>電流パルスを電圧パルスに変換</a:t>
            </a:r>
            <a:endParaRPr kumimoji="1" lang="ja-JP" altLang="en-US" sz="1600" dirty="0"/>
          </a:p>
        </p:txBody>
      </p:sp>
      <p:sp>
        <p:nvSpPr>
          <p:cNvPr id="15" name="テキスト ボックス 14"/>
          <p:cNvSpPr txBox="1"/>
          <p:nvPr/>
        </p:nvSpPr>
        <p:spPr>
          <a:xfrm>
            <a:off x="3874172" y="4294549"/>
            <a:ext cx="1386117" cy="1569660"/>
          </a:xfrm>
          <a:prstGeom prst="rect">
            <a:avLst/>
          </a:prstGeom>
          <a:noFill/>
        </p:spPr>
        <p:txBody>
          <a:bodyPr wrap="square" rtlCol="0">
            <a:spAutoFit/>
          </a:bodyPr>
          <a:lstStyle/>
          <a:p>
            <a:r>
              <a:rPr lang="ja-JP" altLang="en-US" sz="1600" dirty="0" smtClean="0"/>
              <a:t>取得したい</a:t>
            </a:r>
            <a:r>
              <a:rPr lang="en-US" altLang="ja-JP" sz="1600" dirty="0" smtClean="0"/>
              <a:t/>
            </a:r>
            <a:br>
              <a:rPr lang="en-US" altLang="ja-JP" sz="1600" dirty="0" smtClean="0"/>
            </a:br>
            <a:r>
              <a:rPr lang="ja-JP" altLang="en-US" sz="1600" dirty="0" smtClean="0"/>
              <a:t>物理量を最適化して電圧パルスに変換した後に</a:t>
            </a:r>
            <a:r>
              <a:rPr lang="en-US" altLang="ja-JP" sz="1600" dirty="0" smtClean="0"/>
              <a:t>AD</a:t>
            </a:r>
            <a:r>
              <a:rPr lang="ja-JP" altLang="en-US" sz="1600" dirty="0" smtClean="0"/>
              <a:t>変換を行う</a:t>
            </a:r>
            <a:endParaRPr kumimoji="1" lang="ja-JP" altLang="en-US" sz="1600" dirty="0"/>
          </a:p>
        </p:txBody>
      </p:sp>
      <p:sp>
        <p:nvSpPr>
          <p:cNvPr id="25" name="日付プレースホルダ 24"/>
          <p:cNvSpPr>
            <a:spLocks noGrp="1"/>
          </p:cNvSpPr>
          <p:nvPr>
            <p:ph type="dt" sz="half" idx="10"/>
          </p:nvPr>
        </p:nvSpPr>
        <p:spPr/>
        <p:txBody>
          <a:bodyPr/>
          <a:lstStyle/>
          <a:p>
            <a:r>
              <a:rPr lang="en-US" altLang="ja-JP" smtClean="0"/>
              <a:t>Apr. 26. 2010</a:t>
            </a:r>
            <a:endParaRPr lang="ja-JP" altLang="en-US" dirty="0"/>
          </a:p>
        </p:txBody>
      </p:sp>
      <p:sp>
        <p:nvSpPr>
          <p:cNvPr id="26" name="テキスト ボックス 25"/>
          <p:cNvSpPr txBox="1"/>
          <p:nvPr/>
        </p:nvSpPr>
        <p:spPr>
          <a:xfrm>
            <a:off x="5454377" y="4294549"/>
            <a:ext cx="1564105" cy="1323439"/>
          </a:xfrm>
          <a:prstGeom prst="rect">
            <a:avLst/>
          </a:prstGeom>
          <a:noFill/>
        </p:spPr>
        <p:txBody>
          <a:bodyPr wrap="square" rtlCol="0">
            <a:spAutoFit/>
          </a:bodyPr>
          <a:lstStyle/>
          <a:p>
            <a:r>
              <a:rPr kumimoji="1" lang="ja-JP" altLang="en-US" sz="1600" dirty="0" smtClean="0"/>
              <a:t>ディジタル信号に変換された物理量に対して分類、分析などの処理を行</a:t>
            </a:r>
            <a:r>
              <a:rPr lang="ja-JP" altLang="en-US" sz="1600" dirty="0" smtClean="0"/>
              <a:t>う。</a:t>
            </a:r>
            <a:endParaRPr kumimoji="1" lang="en-US" altLang="ja-JP" sz="1600" dirty="0" smtClean="0"/>
          </a:p>
        </p:txBody>
      </p:sp>
      <p:sp>
        <p:nvSpPr>
          <p:cNvPr id="27" name="テキスト ボックス 26"/>
          <p:cNvSpPr txBox="1"/>
          <p:nvPr/>
        </p:nvSpPr>
        <p:spPr>
          <a:xfrm>
            <a:off x="7018482" y="4283980"/>
            <a:ext cx="1668318" cy="1077218"/>
          </a:xfrm>
          <a:prstGeom prst="rect">
            <a:avLst/>
          </a:prstGeom>
          <a:noFill/>
        </p:spPr>
        <p:txBody>
          <a:bodyPr wrap="square" rtlCol="0">
            <a:spAutoFit/>
          </a:bodyPr>
          <a:lstStyle/>
          <a:p>
            <a:r>
              <a:rPr kumimoji="1" lang="ja-JP" altLang="en-US" sz="1600" dirty="0" smtClean="0"/>
              <a:t>結果を出力装置に出力して人が測定結果を利用する。</a:t>
            </a:r>
            <a:endParaRPr kumimoji="1" lang="ja-JP" altLang="en-US" sz="1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94836"/>
          </a:xfrm>
        </p:spPr>
        <p:txBody>
          <a:bodyPr>
            <a:normAutofit/>
          </a:bodyPr>
          <a:lstStyle/>
          <a:p>
            <a:r>
              <a:rPr lang="ja-JP" altLang="en-US" sz="2800" dirty="0" smtClean="0"/>
              <a:t>それぞれのブロックの機能</a:t>
            </a:r>
            <a:endParaRPr lang="ja-JP" altLang="en-US" sz="2800" dirty="0"/>
          </a:p>
        </p:txBody>
      </p:sp>
      <p:sp>
        <p:nvSpPr>
          <p:cNvPr id="3" name="コンテンツ プレースホルダ 2"/>
          <p:cNvSpPr>
            <a:spLocks noGrp="1"/>
          </p:cNvSpPr>
          <p:nvPr>
            <p:ph idx="1"/>
          </p:nvPr>
        </p:nvSpPr>
        <p:spPr/>
        <p:txBody>
          <a:bodyPr>
            <a:normAutofit/>
          </a:bodyPr>
          <a:lstStyle/>
          <a:p>
            <a:r>
              <a:rPr lang="ja-JP" altLang="en-US" sz="2400" dirty="0" smtClean="0"/>
              <a:t>検出器</a:t>
            </a:r>
            <a:endParaRPr lang="en-US" altLang="ja-JP" sz="2000" dirty="0" smtClean="0"/>
          </a:p>
          <a:p>
            <a:pPr lvl="1"/>
            <a:r>
              <a:rPr lang="ja-JP" altLang="en-US" sz="1600" dirty="0" smtClean="0"/>
              <a:t>入射した放射線のエネルギー損失量に対応した電荷パルス又は光パルスを出力する。</a:t>
            </a:r>
            <a:r>
              <a:rPr lang="en-US" altLang="ja-JP" sz="1600" dirty="0" smtClean="0"/>
              <a:t/>
            </a:r>
            <a:br>
              <a:rPr lang="en-US" altLang="ja-JP" sz="1600" dirty="0" smtClean="0"/>
            </a:br>
            <a:r>
              <a:rPr lang="ja-JP" altLang="en-US" sz="1600" dirty="0" smtClean="0"/>
              <a:t>光パルスは光電変換素子で電荷パルスに変換して出力する。</a:t>
            </a:r>
            <a:r>
              <a:rPr lang="en-US" altLang="ja-JP" sz="1600" dirty="0" smtClean="0"/>
              <a:t/>
            </a:r>
            <a:br>
              <a:rPr lang="en-US" altLang="ja-JP" sz="1600" dirty="0" smtClean="0"/>
            </a:br>
            <a:r>
              <a:rPr lang="ja-JP" altLang="en-US" sz="1600" dirty="0" smtClean="0"/>
              <a:t>電荷パルスは入射した放射線と検出器の相互作用に関する情報を持っている。</a:t>
            </a:r>
            <a:endParaRPr lang="en-US" altLang="ja-JP" sz="1600" dirty="0" smtClean="0"/>
          </a:p>
          <a:p>
            <a:pPr lvl="2"/>
            <a:r>
              <a:rPr lang="ja-JP" altLang="en-US" sz="1200" dirty="0" smtClean="0"/>
              <a:t>入射した放射線の</a:t>
            </a:r>
            <a:r>
              <a:rPr lang="en-US" altLang="ja-JP" sz="1200" dirty="0" smtClean="0"/>
              <a:t> E, </a:t>
            </a:r>
            <a:r>
              <a:rPr lang="en-US" altLang="ja-JP" sz="1200" dirty="0" err="1" smtClean="0"/>
              <a:t>dE/dx</a:t>
            </a:r>
            <a:r>
              <a:rPr lang="en-US" altLang="ja-JP" sz="1200" dirty="0" smtClean="0"/>
              <a:t>, </a:t>
            </a:r>
            <a:r>
              <a:rPr lang="ja-JP" altLang="en-US" sz="1200" dirty="0" smtClean="0"/>
              <a:t>入射時刻、　入射位置、　・・・</a:t>
            </a:r>
            <a:r>
              <a:rPr lang="en-US" altLang="ja-JP" sz="1200" dirty="0" smtClean="0"/>
              <a:t> </a:t>
            </a:r>
          </a:p>
          <a:p>
            <a:r>
              <a:rPr lang="ja-JP" altLang="en-US" sz="2000" dirty="0" smtClean="0"/>
              <a:t>前置増幅器</a:t>
            </a:r>
            <a:endParaRPr lang="en-US" altLang="ja-JP" sz="1600" dirty="0" smtClean="0"/>
          </a:p>
          <a:p>
            <a:pPr lvl="1"/>
            <a:r>
              <a:rPr lang="ja-JP" altLang="en-US" sz="1600" dirty="0" smtClean="0"/>
              <a:t>検出器からの電荷パルスは前置増幅器で電流又は電荷に対応した電圧に変換する。</a:t>
            </a:r>
            <a:r>
              <a:rPr lang="en-US" altLang="ja-JP" sz="1600" dirty="0" smtClean="0"/>
              <a:t/>
            </a:r>
            <a:br>
              <a:rPr lang="en-US" altLang="ja-JP" sz="1600" dirty="0" smtClean="0"/>
            </a:br>
            <a:r>
              <a:rPr lang="ja-JP" altLang="en-US" sz="1600" dirty="0" smtClean="0"/>
              <a:t>検出器からの信号の検出限界は前置増幅器の雑音特性で決まる。</a:t>
            </a:r>
            <a:endParaRPr lang="en-US" altLang="ja-JP" sz="1600" dirty="0" smtClean="0"/>
          </a:p>
          <a:p>
            <a:pPr lvl="1"/>
            <a:r>
              <a:rPr lang="ja-JP" altLang="en-US" sz="1600" dirty="0" smtClean="0"/>
              <a:t>電荷パルスの立ち上がり部分には入射放射線と検出器の相互作用に関する情報が含まれている。</a:t>
            </a:r>
            <a:endParaRPr lang="en-US" altLang="ja-JP" sz="1600" dirty="0" smtClean="0"/>
          </a:p>
          <a:p>
            <a:pPr lvl="1"/>
            <a:r>
              <a:rPr lang="ja-JP" altLang="en-US" sz="1600" dirty="0" smtClean="0"/>
              <a:t>前置増幅器の特性で実験の成否が決まる。</a:t>
            </a:r>
            <a:endParaRPr lang="en-US" altLang="ja-JP" sz="1600" dirty="0" smtClean="0"/>
          </a:p>
          <a:p>
            <a:pPr lvl="1"/>
            <a:r>
              <a:rPr lang="ja-JP" altLang="en-US" sz="1600" dirty="0" smtClean="0"/>
              <a:t>検出器の特性、構成、に対応して様々な前置増幅器が開発されているが自分で開発しないと最適な物は得られない。</a:t>
            </a:r>
            <a:endParaRPr lang="en-US" altLang="ja-JP" sz="1600" dirty="0" smtClean="0"/>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24429"/>
          </a:xfrm>
        </p:spPr>
        <p:txBody>
          <a:bodyPr>
            <a:normAutofit/>
          </a:bodyPr>
          <a:lstStyle/>
          <a:p>
            <a:r>
              <a:rPr lang="ja-JP" altLang="en-US" sz="2800" dirty="0" smtClean="0"/>
              <a:t>検出器の等価回路</a:t>
            </a:r>
            <a:endParaRPr lang="ja-JP" altLang="en-US" sz="2800" dirty="0"/>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
        <p:nvSpPr>
          <p:cNvPr id="5" name="円/楕円 4"/>
          <p:cNvSpPr/>
          <p:nvPr/>
        </p:nvSpPr>
        <p:spPr>
          <a:xfrm>
            <a:off x="2404537" y="3454407"/>
            <a:ext cx="914400" cy="914400"/>
          </a:xfrm>
          <a:prstGeom prst="ellipse">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7" name="正方形/長方形 6"/>
          <p:cNvSpPr/>
          <p:nvPr/>
        </p:nvSpPr>
        <p:spPr>
          <a:xfrm>
            <a:off x="4182502" y="3623704"/>
            <a:ext cx="914400" cy="203200"/>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8" name="正方形/長方形 7"/>
          <p:cNvSpPr/>
          <p:nvPr/>
        </p:nvSpPr>
        <p:spPr>
          <a:xfrm>
            <a:off x="4182505" y="3996229"/>
            <a:ext cx="914400" cy="203200"/>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cxnSp>
        <p:nvCxnSpPr>
          <p:cNvPr id="10" name="直線コネクタ 9"/>
          <p:cNvCxnSpPr>
            <a:stCxn id="5" idx="0"/>
          </p:cNvCxnSpPr>
          <p:nvPr/>
        </p:nvCxnSpPr>
        <p:spPr>
          <a:xfrm rot="5400000" flipH="1" flipV="1">
            <a:off x="2379132" y="2954872"/>
            <a:ext cx="982140" cy="169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2878667" y="2472267"/>
            <a:ext cx="394546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a:stCxn id="7" idx="0"/>
          </p:cNvCxnSpPr>
          <p:nvPr/>
        </p:nvCxnSpPr>
        <p:spPr>
          <a:xfrm rot="16200000" flipV="1">
            <a:off x="4055533" y="3039535"/>
            <a:ext cx="1151437" cy="169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rot="5400000" flipH="1" flipV="1">
            <a:off x="2379132" y="4851412"/>
            <a:ext cx="982140" cy="169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a:off x="2878670" y="5352468"/>
            <a:ext cx="394546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rot="16200000" flipV="1">
            <a:off x="4072435" y="4766696"/>
            <a:ext cx="1151437" cy="169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円/楕円 17"/>
          <p:cNvSpPr/>
          <p:nvPr/>
        </p:nvSpPr>
        <p:spPr>
          <a:xfrm>
            <a:off x="6841088" y="2319870"/>
            <a:ext cx="254000" cy="321733"/>
          </a:xfrm>
          <a:prstGeom prst="ellipse">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9" name="円/楕円 18"/>
          <p:cNvSpPr/>
          <p:nvPr/>
        </p:nvSpPr>
        <p:spPr>
          <a:xfrm>
            <a:off x="6841091" y="5198483"/>
            <a:ext cx="254000" cy="321733"/>
          </a:xfrm>
          <a:prstGeom prst="ellipse">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cxnSp>
        <p:nvCxnSpPr>
          <p:cNvPr id="21" name="直線コネクタ 20"/>
          <p:cNvCxnSpPr/>
          <p:nvPr/>
        </p:nvCxnSpPr>
        <p:spPr>
          <a:xfrm rot="5400000">
            <a:off x="2573875" y="3911567"/>
            <a:ext cx="57572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1143000" y="3056235"/>
            <a:ext cx="1241224" cy="461665"/>
          </a:xfrm>
          <a:prstGeom prst="rect">
            <a:avLst/>
          </a:prstGeom>
          <a:noFill/>
        </p:spPr>
        <p:txBody>
          <a:bodyPr wrap="square" rtlCol="0">
            <a:spAutoFit/>
          </a:bodyPr>
          <a:lstStyle/>
          <a:p>
            <a:r>
              <a:rPr kumimoji="1" lang="ja-JP" altLang="en-US" sz="2400" dirty="0" smtClean="0"/>
              <a:t>電流源</a:t>
            </a:r>
            <a:endParaRPr kumimoji="1" lang="ja-JP" altLang="en-US" sz="2400" dirty="0"/>
          </a:p>
        </p:txBody>
      </p:sp>
      <p:sp>
        <p:nvSpPr>
          <p:cNvPr id="23" name="テキスト ボックス 22"/>
          <p:cNvSpPr txBox="1"/>
          <p:nvPr/>
        </p:nvSpPr>
        <p:spPr>
          <a:xfrm>
            <a:off x="4747028" y="2890389"/>
            <a:ext cx="2236510" cy="400110"/>
          </a:xfrm>
          <a:prstGeom prst="rect">
            <a:avLst/>
          </a:prstGeom>
          <a:noFill/>
        </p:spPr>
        <p:txBody>
          <a:bodyPr wrap="square" rtlCol="0">
            <a:spAutoFit/>
          </a:bodyPr>
          <a:lstStyle/>
          <a:p>
            <a:r>
              <a:rPr kumimoji="1" lang="ja-JP" altLang="en-US" sz="2000" dirty="0" smtClean="0"/>
              <a:t>検出器の静電容量</a:t>
            </a:r>
            <a:endParaRPr kumimoji="1" lang="en-US" altLang="ja-JP" sz="2000" dirty="0" smtClean="0"/>
          </a:p>
        </p:txBody>
      </p:sp>
      <p:graphicFrame>
        <p:nvGraphicFramePr>
          <p:cNvPr id="24" name="コンテンツ プレースホルダ 23"/>
          <p:cNvGraphicFramePr>
            <a:graphicFrameLocks noChangeAspect="1"/>
          </p:cNvGraphicFramePr>
          <p:nvPr>
            <p:ph idx="1"/>
          </p:nvPr>
        </p:nvGraphicFramePr>
        <p:xfrm>
          <a:off x="1295397" y="3623705"/>
          <a:ext cx="812799" cy="494896"/>
        </p:xfrm>
        <a:graphic>
          <a:graphicData uri="http://schemas.openxmlformats.org/presentationml/2006/ole">
            <p:oleObj spid="_x0000_s31746" name="数式" r:id="rId3" imgW="228600" imgH="152400" progId="Equation.3">
              <p:embed/>
            </p:oleObj>
          </a:graphicData>
        </a:graphic>
      </p:graphicFrame>
      <p:graphicFrame>
        <p:nvGraphicFramePr>
          <p:cNvPr id="25" name="オブジェクト 24"/>
          <p:cNvGraphicFramePr>
            <a:graphicFrameLocks noChangeAspect="1"/>
          </p:cNvGraphicFramePr>
          <p:nvPr/>
        </p:nvGraphicFramePr>
        <p:xfrm>
          <a:off x="160366" y="4525332"/>
          <a:ext cx="2223858" cy="994884"/>
        </p:xfrm>
        <a:graphic>
          <a:graphicData uri="http://schemas.openxmlformats.org/presentationml/2006/ole">
            <p:oleObj spid="_x0000_s31747" name="数式" r:id="rId4" imgW="965200" imgH="431800" progId="Equation.3">
              <p:embed/>
            </p:oleObj>
          </a:graphicData>
        </a:graphic>
      </p:graphicFrame>
      <p:graphicFrame>
        <p:nvGraphicFramePr>
          <p:cNvPr id="27" name="オブジェクト 26"/>
          <p:cNvGraphicFramePr>
            <a:graphicFrameLocks noChangeAspect="1"/>
          </p:cNvGraphicFramePr>
          <p:nvPr/>
        </p:nvGraphicFramePr>
        <p:xfrm>
          <a:off x="4521200" y="3340100"/>
          <a:ext cx="101600" cy="177800"/>
        </p:xfrm>
        <a:graphic>
          <a:graphicData uri="http://schemas.openxmlformats.org/presentationml/2006/ole">
            <p:oleObj spid="_x0000_s31749" name="数式" r:id="rId5" imgW="101600" imgH="177800" progId="Equation.3">
              <p:embed/>
            </p:oleObj>
          </a:graphicData>
        </a:graphic>
      </p:graphicFrame>
      <p:graphicFrame>
        <p:nvGraphicFramePr>
          <p:cNvPr id="28" name="オブジェクト 27"/>
          <p:cNvGraphicFramePr>
            <a:graphicFrameLocks noChangeAspect="1"/>
          </p:cNvGraphicFramePr>
          <p:nvPr/>
        </p:nvGraphicFramePr>
        <p:xfrm>
          <a:off x="6983538" y="3683741"/>
          <a:ext cx="1775405" cy="1032963"/>
        </p:xfrm>
        <a:graphic>
          <a:graphicData uri="http://schemas.openxmlformats.org/presentationml/2006/ole">
            <p:oleObj spid="_x0000_s31750" name="数式" r:id="rId6" imgW="698500" imgH="406400" progId="Equation.3">
              <p:embed/>
            </p:oleObj>
          </a:graphicData>
        </a:graphic>
      </p:graphicFrame>
      <p:graphicFrame>
        <p:nvGraphicFramePr>
          <p:cNvPr id="29" name="オブジェクト 28"/>
          <p:cNvGraphicFramePr>
            <a:graphicFrameLocks noChangeAspect="1"/>
          </p:cNvGraphicFramePr>
          <p:nvPr/>
        </p:nvGraphicFramePr>
        <p:xfrm>
          <a:off x="5268383" y="3342158"/>
          <a:ext cx="596900" cy="564682"/>
        </p:xfrm>
        <a:graphic>
          <a:graphicData uri="http://schemas.openxmlformats.org/presentationml/2006/ole">
            <p:oleObj spid="_x0000_s31751" name="数式" r:id="rId7" imgW="190500" imgH="177800" progId="Equation.3">
              <p:embed/>
            </p:oleObj>
          </a:graphicData>
        </a:graphic>
      </p:graphicFrame>
      <p:sp>
        <p:nvSpPr>
          <p:cNvPr id="30" name="テキスト ボックス 29"/>
          <p:cNvSpPr txBox="1"/>
          <p:nvPr/>
        </p:nvSpPr>
        <p:spPr>
          <a:xfrm>
            <a:off x="7438535" y="3157492"/>
            <a:ext cx="1107996" cy="369332"/>
          </a:xfrm>
          <a:prstGeom prst="rect">
            <a:avLst/>
          </a:prstGeom>
          <a:noFill/>
        </p:spPr>
        <p:txBody>
          <a:bodyPr wrap="none" rtlCol="0">
            <a:spAutoFit/>
          </a:bodyPr>
          <a:lstStyle/>
          <a:p>
            <a:r>
              <a:rPr lang="ja-JP" altLang="en-US" dirty="0" smtClean="0"/>
              <a:t>出力電圧</a:t>
            </a:r>
            <a:endParaRPr kumimoji="1" lang="ja-JP"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68099"/>
          </a:xfrm>
        </p:spPr>
        <p:txBody>
          <a:bodyPr>
            <a:normAutofit/>
          </a:bodyPr>
          <a:lstStyle/>
          <a:p>
            <a:r>
              <a:rPr lang="ja-JP" altLang="en-US" sz="2800" dirty="0" smtClean="0"/>
              <a:t>前置増幅器の入出力特性</a:t>
            </a:r>
            <a:endParaRPr lang="ja-JP" altLang="en-US" sz="2800" dirty="0"/>
          </a:p>
        </p:txBody>
      </p:sp>
      <p:sp>
        <p:nvSpPr>
          <p:cNvPr id="3" name="コンテンツ プレースホルダ 2"/>
          <p:cNvSpPr>
            <a:spLocks noGrp="1"/>
          </p:cNvSpPr>
          <p:nvPr>
            <p:ph idx="1"/>
          </p:nvPr>
        </p:nvSpPr>
        <p:spPr/>
        <p:txBody>
          <a:bodyPr>
            <a:normAutofit fontScale="92500" lnSpcReduction="10000"/>
          </a:bodyPr>
          <a:lstStyle/>
          <a:p>
            <a:r>
              <a:rPr lang="ja-JP" altLang="en-US" dirty="0" smtClean="0"/>
              <a:t>入力信号</a:t>
            </a:r>
            <a:endParaRPr lang="en-US" altLang="ja-JP" dirty="0" smtClean="0"/>
          </a:p>
          <a:p>
            <a:pPr lvl="1"/>
            <a:r>
              <a:rPr lang="ja-JP" altLang="en-US" dirty="0" smtClean="0"/>
              <a:t>電圧　：　電圧増幅器</a:t>
            </a:r>
            <a:endParaRPr lang="en-US" altLang="ja-JP" dirty="0" smtClean="0"/>
          </a:p>
          <a:p>
            <a:pPr lvl="1"/>
            <a:r>
              <a:rPr lang="ja-JP" altLang="en-US" dirty="0" smtClean="0"/>
              <a:t>電流　：　電流増幅器　</a:t>
            </a:r>
            <a:endParaRPr lang="en-US" altLang="ja-JP" dirty="0" smtClean="0"/>
          </a:p>
          <a:p>
            <a:pPr lvl="1"/>
            <a:r>
              <a:rPr lang="ja-JP" altLang="en-US" dirty="0" smtClean="0"/>
              <a:t>電荷　：　電荷有感増幅器</a:t>
            </a:r>
            <a:endParaRPr lang="en-US" altLang="ja-JP" dirty="0" smtClean="0"/>
          </a:p>
          <a:p>
            <a:r>
              <a:rPr lang="ja-JP" altLang="en-US" dirty="0" smtClean="0"/>
              <a:t>出力信号</a:t>
            </a:r>
            <a:endParaRPr lang="en-US" altLang="ja-JP" dirty="0" smtClean="0"/>
          </a:p>
          <a:p>
            <a:pPr lvl="1"/>
            <a:r>
              <a:rPr lang="ja-JP" altLang="en-US" dirty="0" smtClean="0"/>
              <a:t>電圧</a:t>
            </a:r>
            <a:endParaRPr lang="en-US" altLang="ja-JP" dirty="0" smtClean="0"/>
          </a:p>
          <a:p>
            <a:pPr lvl="2"/>
            <a:r>
              <a:rPr lang="ja-JP" altLang="en-US" dirty="0" smtClean="0"/>
              <a:t>入力信号に比例した出力電圧に変換する。</a:t>
            </a:r>
            <a:endParaRPr lang="en-US" altLang="ja-JP" dirty="0" smtClean="0"/>
          </a:p>
          <a:p>
            <a:pPr lvl="1"/>
            <a:r>
              <a:rPr lang="ja-JP" altLang="en-US" dirty="0" smtClean="0"/>
              <a:t>電流</a:t>
            </a:r>
            <a:endParaRPr lang="en-US" altLang="ja-JP" dirty="0" smtClean="0"/>
          </a:p>
          <a:p>
            <a:pPr lvl="2"/>
            <a:r>
              <a:rPr lang="ja-JP" altLang="en-US" dirty="0" smtClean="0"/>
              <a:t>入力信号に比例した出力電流に変換する。</a:t>
            </a:r>
            <a:endParaRPr lang="en-US" altLang="ja-JP" dirty="0" smtClean="0"/>
          </a:p>
          <a:p>
            <a:pPr lvl="3"/>
            <a:r>
              <a:rPr lang="ja-JP" altLang="en-US" dirty="0" smtClean="0"/>
              <a:t>この形式の前置増幅器は一般的ではない。</a:t>
            </a:r>
            <a:endParaRPr lang="ja-JP" altLang="en-US" dirty="0"/>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36852"/>
            <a:ext cx="8229600" cy="724429"/>
          </a:xfrm>
        </p:spPr>
        <p:txBody>
          <a:bodyPr>
            <a:normAutofit/>
          </a:bodyPr>
          <a:lstStyle/>
          <a:p>
            <a:r>
              <a:rPr lang="ja-JP" altLang="en-US" sz="2800" dirty="0" smtClean="0"/>
              <a:t>前置増幅器の入出力機能</a:t>
            </a:r>
            <a:endParaRPr lang="ja-JP" altLang="en-US" sz="2800" dirty="0"/>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
        <p:nvSpPr>
          <p:cNvPr id="5" name="正方形/長方形 4"/>
          <p:cNvSpPr/>
          <p:nvPr/>
        </p:nvSpPr>
        <p:spPr>
          <a:xfrm>
            <a:off x="3047999" y="2658533"/>
            <a:ext cx="3064933" cy="2353734"/>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cxnSp>
        <p:nvCxnSpPr>
          <p:cNvPr id="7" name="直線コネクタ 6"/>
          <p:cNvCxnSpPr/>
          <p:nvPr/>
        </p:nvCxnSpPr>
        <p:spPr>
          <a:xfrm rot="10800000">
            <a:off x="2048934" y="3251200"/>
            <a:ext cx="999067"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rot="10800000">
            <a:off x="2048933" y="4284133"/>
            <a:ext cx="999067"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rot="10800000">
            <a:off x="6112933" y="3252789"/>
            <a:ext cx="999067"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rot="10800000">
            <a:off x="6112933" y="4285721"/>
            <a:ext cx="999067"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1402601" y="2473866"/>
            <a:ext cx="866466" cy="400110"/>
          </a:xfrm>
          <a:prstGeom prst="rect">
            <a:avLst/>
          </a:prstGeom>
          <a:noFill/>
        </p:spPr>
        <p:txBody>
          <a:bodyPr wrap="square" rtlCol="0">
            <a:spAutoFit/>
          </a:bodyPr>
          <a:lstStyle/>
          <a:p>
            <a:r>
              <a:rPr kumimoji="1" lang="ja-JP" altLang="en-US" sz="2000" dirty="0" smtClean="0"/>
              <a:t>入力</a:t>
            </a:r>
            <a:endParaRPr kumimoji="1" lang="ja-JP" altLang="en-US" sz="2000" dirty="0"/>
          </a:p>
        </p:txBody>
      </p:sp>
      <p:sp>
        <p:nvSpPr>
          <p:cNvPr id="12" name="テキスト ボックス 11"/>
          <p:cNvSpPr txBox="1"/>
          <p:nvPr/>
        </p:nvSpPr>
        <p:spPr>
          <a:xfrm>
            <a:off x="914400" y="3251200"/>
            <a:ext cx="646331" cy="923330"/>
          </a:xfrm>
          <a:prstGeom prst="rect">
            <a:avLst/>
          </a:prstGeom>
          <a:noFill/>
        </p:spPr>
        <p:txBody>
          <a:bodyPr wrap="none" rtlCol="0">
            <a:spAutoFit/>
          </a:bodyPr>
          <a:lstStyle/>
          <a:p>
            <a:r>
              <a:rPr kumimoji="1" lang="ja-JP" altLang="en-US" dirty="0" smtClean="0"/>
              <a:t>電圧</a:t>
            </a:r>
            <a:endParaRPr kumimoji="1" lang="en-US" altLang="ja-JP" dirty="0" smtClean="0"/>
          </a:p>
          <a:p>
            <a:r>
              <a:rPr lang="ja-JP" altLang="en-US" dirty="0" smtClean="0"/>
              <a:t>電流</a:t>
            </a:r>
            <a:endParaRPr lang="en-US" altLang="ja-JP" dirty="0" smtClean="0"/>
          </a:p>
          <a:p>
            <a:r>
              <a:rPr kumimoji="1" lang="ja-JP" altLang="en-US" dirty="0" smtClean="0"/>
              <a:t>電荷</a:t>
            </a:r>
            <a:endParaRPr kumimoji="1" lang="en-US" altLang="ja-JP" dirty="0" smtClean="0"/>
          </a:p>
        </p:txBody>
      </p:sp>
      <p:sp>
        <p:nvSpPr>
          <p:cNvPr id="13" name="テキスト ボックス 12"/>
          <p:cNvSpPr txBox="1"/>
          <p:nvPr/>
        </p:nvSpPr>
        <p:spPr>
          <a:xfrm>
            <a:off x="6788834" y="2473866"/>
            <a:ext cx="697627" cy="400110"/>
          </a:xfrm>
          <a:prstGeom prst="rect">
            <a:avLst/>
          </a:prstGeom>
          <a:noFill/>
        </p:spPr>
        <p:txBody>
          <a:bodyPr wrap="none" rtlCol="0">
            <a:spAutoFit/>
          </a:bodyPr>
          <a:lstStyle/>
          <a:p>
            <a:r>
              <a:rPr kumimoji="1" lang="ja-JP" altLang="en-US" sz="2000" dirty="0" smtClean="0"/>
              <a:t>出力</a:t>
            </a:r>
            <a:endParaRPr kumimoji="1" lang="ja-JP" altLang="en-US" sz="2000" dirty="0"/>
          </a:p>
        </p:txBody>
      </p:sp>
      <p:sp>
        <p:nvSpPr>
          <p:cNvPr id="14" name="テキスト ボックス 13"/>
          <p:cNvSpPr txBox="1"/>
          <p:nvPr/>
        </p:nvSpPr>
        <p:spPr>
          <a:xfrm>
            <a:off x="7486461" y="3426601"/>
            <a:ext cx="646331" cy="646331"/>
          </a:xfrm>
          <a:prstGeom prst="rect">
            <a:avLst/>
          </a:prstGeom>
          <a:noFill/>
        </p:spPr>
        <p:txBody>
          <a:bodyPr wrap="none" rtlCol="0">
            <a:spAutoFit/>
          </a:bodyPr>
          <a:lstStyle/>
          <a:p>
            <a:r>
              <a:rPr kumimoji="1" lang="ja-JP" altLang="en-US" dirty="0" smtClean="0"/>
              <a:t>電圧</a:t>
            </a:r>
            <a:endParaRPr kumimoji="1" lang="en-US" altLang="ja-JP" dirty="0" smtClean="0"/>
          </a:p>
          <a:p>
            <a:r>
              <a:rPr lang="ja-JP" altLang="en-US" dirty="0" smtClean="0"/>
              <a:t>電流</a:t>
            </a:r>
            <a:endParaRPr kumimoji="1" lang="ja-JP" altLang="en-US" dirty="0"/>
          </a:p>
        </p:txBody>
      </p:sp>
      <p:sp>
        <p:nvSpPr>
          <p:cNvPr id="15" name="テキスト ボックス 14"/>
          <p:cNvSpPr txBox="1"/>
          <p:nvPr/>
        </p:nvSpPr>
        <p:spPr>
          <a:xfrm>
            <a:off x="3420533" y="3026491"/>
            <a:ext cx="1210588" cy="400110"/>
          </a:xfrm>
          <a:prstGeom prst="rect">
            <a:avLst/>
          </a:prstGeom>
          <a:noFill/>
        </p:spPr>
        <p:txBody>
          <a:bodyPr wrap="none" rtlCol="0">
            <a:spAutoFit/>
          </a:bodyPr>
          <a:lstStyle/>
          <a:p>
            <a:r>
              <a:rPr kumimoji="1" lang="ja-JP" altLang="en-US" sz="2000" dirty="0" smtClean="0"/>
              <a:t>伝達関数</a:t>
            </a:r>
            <a:endParaRPr kumimoji="1" lang="ja-JP" altLang="en-US" sz="2000" dirty="0"/>
          </a:p>
        </p:txBody>
      </p:sp>
      <p:sp>
        <p:nvSpPr>
          <p:cNvPr id="16" name="テキスト ボックス 15"/>
          <p:cNvSpPr txBox="1"/>
          <p:nvPr/>
        </p:nvSpPr>
        <p:spPr>
          <a:xfrm>
            <a:off x="3234270" y="3974475"/>
            <a:ext cx="1874832" cy="400110"/>
          </a:xfrm>
          <a:prstGeom prst="rect">
            <a:avLst/>
          </a:prstGeom>
          <a:noFill/>
        </p:spPr>
        <p:txBody>
          <a:bodyPr wrap="none" rtlCol="0">
            <a:spAutoFit/>
          </a:bodyPr>
          <a:lstStyle/>
          <a:p>
            <a:r>
              <a:rPr kumimoji="1" lang="ja-JP" altLang="en-US" sz="2000" dirty="0" smtClean="0"/>
              <a:t>インパルス応答</a:t>
            </a:r>
            <a:endParaRPr kumimoji="1" lang="ja-JP" altLang="en-US" sz="2000" dirty="0"/>
          </a:p>
        </p:txBody>
      </p:sp>
      <p:graphicFrame>
        <p:nvGraphicFramePr>
          <p:cNvPr id="17" name="コンテンツ プレースホルダ 16"/>
          <p:cNvGraphicFramePr>
            <a:graphicFrameLocks noChangeAspect="1"/>
          </p:cNvGraphicFramePr>
          <p:nvPr>
            <p:ph idx="1"/>
          </p:nvPr>
        </p:nvGraphicFramePr>
        <p:xfrm>
          <a:off x="4885266" y="3054322"/>
          <a:ext cx="800219" cy="400110"/>
        </p:xfrm>
        <a:graphic>
          <a:graphicData uri="http://schemas.openxmlformats.org/presentationml/2006/ole">
            <p:oleObj spid="_x0000_s48130" name="数式" r:id="rId3" imgW="304800" imgH="152400" progId="Equation.3">
              <p:embed/>
            </p:oleObj>
          </a:graphicData>
        </a:graphic>
      </p:graphicFrame>
      <p:graphicFrame>
        <p:nvGraphicFramePr>
          <p:cNvPr id="18" name="オブジェクト 17"/>
          <p:cNvGraphicFramePr>
            <a:graphicFrameLocks noChangeAspect="1"/>
          </p:cNvGraphicFramePr>
          <p:nvPr/>
        </p:nvGraphicFramePr>
        <p:xfrm>
          <a:off x="5210700" y="3974657"/>
          <a:ext cx="676802" cy="399928"/>
        </p:xfrm>
        <a:graphic>
          <a:graphicData uri="http://schemas.openxmlformats.org/presentationml/2006/ole">
            <p:oleObj spid="_x0000_s48131" name="数式" r:id="rId4" imgW="279400" imgH="165100" progId="Equation.3">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21046"/>
          </a:xfrm>
        </p:spPr>
        <p:txBody>
          <a:bodyPr>
            <a:normAutofit/>
          </a:bodyPr>
          <a:lstStyle/>
          <a:p>
            <a:r>
              <a:rPr lang="ja-JP" altLang="en-US" sz="2800" dirty="0" smtClean="0"/>
              <a:t>それぞれのブロックの機能</a:t>
            </a:r>
            <a:endParaRPr lang="ja-JP" altLang="en-US" sz="2800" dirty="0"/>
          </a:p>
        </p:txBody>
      </p:sp>
      <p:sp>
        <p:nvSpPr>
          <p:cNvPr id="3" name="コンテンツ プレースホルダ 2"/>
          <p:cNvSpPr>
            <a:spLocks noGrp="1"/>
          </p:cNvSpPr>
          <p:nvPr>
            <p:ph idx="1"/>
          </p:nvPr>
        </p:nvSpPr>
        <p:spPr>
          <a:xfrm>
            <a:off x="457200" y="1122947"/>
            <a:ext cx="8229600" cy="5233403"/>
          </a:xfrm>
        </p:spPr>
        <p:txBody>
          <a:bodyPr>
            <a:normAutofit fontScale="92500" lnSpcReduction="10000"/>
          </a:bodyPr>
          <a:lstStyle/>
          <a:p>
            <a:r>
              <a:rPr lang="ja-JP" altLang="en-US" sz="2400" dirty="0" smtClean="0"/>
              <a:t>アナログ信号処理</a:t>
            </a:r>
            <a:endParaRPr lang="en-US" altLang="ja-JP" sz="2400" dirty="0" smtClean="0"/>
          </a:p>
          <a:p>
            <a:pPr lvl="1"/>
            <a:r>
              <a:rPr lang="ja-JP" altLang="en-US" sz="2000" dirty="0" smtClean="0"/>
              <a:t>前置増幅器からの微少な信号電圧を</a:t>
            </a:r>
            <a:r>
              <a:rPr lang="en-US" altLang="ja-JP" sz="2000" dirty="0" smtClean="0"/>
              <a:t>AD</a:t>
            </a:r>
            <a:r>
              <a:rPr lang="ja-JP" altLang="en-US" sz="2000" dirty="0" smtClean="0"/>
              <a:t>変換可能な大きさの電圧に増幅する。</a:t>
            </a:r>
            <a:endParaRPr lang="en-US" altLang="ja-JP" sz="2000" dirty="0" smtClean="0"/>
          </a:p>
          <a:p>
            <a:pPr lvl="1"/>
            <a:r>
              <a:rPr lang="ja-JP" altLang="en-US" sz="2000" dirty="0" smtClean="0"/>
              <a:t>前置増幅器でパイルアップした信号電圧を独立した電圧パルスに波形整形する。</a:t>
            </a:r>
            <a:endParaRPr lang="en-US" altLang="ja-JP" sz="2000" dirty="0" smtClean="0"/>
          </a:p>
          <a:p>
            <a:pPr lvl="1"/>
            <a:r>
              <a:rPr lang="ja-JP" altLang="en-US" sz="2000" dirty="0" smtClean="0"/>
              <a:t>信号対雑音比を最適化する。</a:t>
            </a:r>
            <a:endParaRPr lang="en-US" altLang="ja-JP" sz="2000" dirty="0" smtClean="0"/>
          </a:p>
          <a:p>
            <a:pPr lvl="1"/>
            <a:r>
              <a:rPr lang="ja-JP" altLang="en-US" sz="2000" dirty="0" smtClean="0"/>
              <a:t>着目する物理量に対応した電圧パルスに変換する。</a:t>
            </a:r>
            <a:endParaRPr lang="en-US" altLang="ja-JP" sz="2000" dirty="0" smtClean="0"/>
          </a:p>
          <a:p>
            <a:pPr lvl="1"/>
            <a:r>
              <a:rPr lang="ja-JP" altLang="en-US" sz="2000" dirty="0" smtClean="0"/>
              <a:t>アナログ信号処理では内部雑音及び外部雑音の影響を受け易い。</a:t>
            </a:r>
            <a:endParaRPr lang="en-US" altLang="ja-JP" sz="2000" dirty="0" smtClean="0"/>
          </a:p>
          <a:p>
            <a:pPr lvl="1"/>
            <a:r>
              <a:rPr lang="en-US" altLang="ja-JP" sz="2000" dirty="0" smtClean="0"/>
              <a:t>ADC</a:t>
            </a:r>
            <a:r>
              <a:rPr lang="ja-JP" altLang="en-US" sz="2000" smtClean="0"/>
              <a:t>でアナログ信号電圧をディジタル数に変換する。</a:t>
            </a:r>
            <a:endParaRPr lang="en-US" altLang="ja-JP" sz="2000" smtClean="0"/>
          </a:p>
          <a:p>
            <a:r>
              <a:rPr lang="ja-JP" altLang="en-US" sz="2400" dirty="0" smtClean="0"/>
              <a:t>ディジタル信号処理</a:t>
            </a:r>
            <a:endParaRPr lang="en-US" altLang="ja-JP" sz="2000" dirty="0" smtClean="0"/>
          </a:p>
          <a:p>
            <a:pPr lvl="1"/>
            <a:r>
              <a:rPr lang="en-US" altLang="ja-JP" sz="2000" dirty="0" smtClean="0"/>
              <a:t>ADC</a:t>
            </a:r>
            <a:r>
              <a:rPr lang="ja-JP" altLang="en-US" sz="2000" dirty="0" smtClean="0"/>
              <a:t>でディジタル化された信号を分類、分析、積算などの様々な処理を施して目的とする物理量を取得する。</a:t>
            </a:r>
            <a:endParaRPr lang="en-US" altLang="ja-JP" sz="2000" dirty="0" smtClean="0"/>
          </a:p>
          <a:p>
            <a:pPr lvl="1"/>
            <a:r>
              <a:rPr lang="ja-JP" altLang="en-US" sz="2000" dirty="0" smtClean="0"/>
              <a:t>ディジタル信号処理で信号対雑音比の最適化も行える。</a:t>
            </a:r>
            <a:endParaRPr lang="en-US" altLang="ja-JP" sz="2000" dirty="0" smtClean="0"/>
          </a:p>
          <a:p>
            <a:pPr lvl="1"/>
            <a:r>
              <a:rPr lang="ja-JP" altLang="en-US" sz="2000" dirty="0" smtClean="0"/>
              <a:t>ディジタル信号処理では雑音の影響を受けにくい。</a:t>
            </a:r>
            <a:endParaRPr lang="en-US" altLang="ja-JP" sz="2000" dirty="0" smtClean="0"/>
          </a:p>
          <a:p>
            <a:pPr lvl="1"/>
            <a:r>
              <a:rPr lang="ja-JP" altLang="en-US" sz="2000" dirty="0" smtClean="0"/>
              <a:t>ディジタル化された数値の分解能はその数値の桁数で決まる。</a:t>
            </a:r>
            <a:endParaRPr lang="en-US" altLang="ja-JP" sz="2000" dirty="0" smtClean="0"/>
          </a:p>
          <a:p>
            <a:pPr lvl="2"/>
            <a:r>
              <a:rPr lang="ja-JP" altLang="en-US" sz="1600" dirty="0" smtClean="0"/>
              <a:t>量子化雑音</a:t>
            </a:r>
            <a:endParaRPr lang="en-US" altLang="ja-JP" sz="1600" dirty="0" smtClean="0"/>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87888"/>
          </a:xfrm>
        </p:spPr>
        <p:txBody>
          <a:bodyPr>
            <a:normAutofit/>
          </a:bodyPr>
          <a:lstStyle/>
          <a:p>
            <a:r>
              <a:rPr lang="ja-JP" altLang="en-US" sz="2800" dirty="0" smtClean="0"/>
              <a:t>出力</a:t>
            </a:r>
            <a:endParaRPr lang="ja-JP" altLang="en-US" sz="2800" dirty="0"/>
          </a:p>
        </p:txBody>
      </p:sp>
      <p:sp>
        <p:nvSpPr>
          <p:cNvPr id="3" name="コンテンツ プレースホルダ 2"/>
          <p:cNvSpPr>
            <a:spLocks noGrp="1"/>
          </p:cNvSpPr>
          <p:nvPr>
            <p:ph idx="1"/>
          </p:nvPr>
        </p:nvSpPr>
        <p:spPr/>
        <p:txBody>
          <a:bodyPr>
            <a:normAutofit/>
          </a:bodyPr>
          <a:lstStyle/>
          <a:p>
            <a:r>
              <a:rPr lang="ja-JP" altLang="en-US" sz="2400" dirty="0" smtClean="0"/>
              <a:t>ディジタル信号処理の結果を蓄積、表示。</a:t>
            </a:r>
            <a:endParaRPr lang="en-US" altLang="ja-JP" sz="2400" dirty="0" smtClean="0"/>
          </a:p>
          <a:p>
            <a:pPr lvl="1"/>
            <a:r>
              <a:rPr lang="ja-JP" altLang="en-US" sz="2000" dirty="0" smtClean="0"/>
              <a:t>結果をディスプレイ装置や印刷機に出力して人に認識させる。</a:t>
            </a:r>
            <a:endParaRPr lang="en-US" altLang="ja-JP" sz="2000" dirty="0" smtClean="0"/>
          </a:p>
          <a:p>
            <a:pPr lvl="1"/>
            <a:r>
              <a:rPr lang="ja-JP" altLang="en-US" sz="2000" dirty="0" smtClean="0"/>
              <a:t>結果を記録装置や記憶装置に蓄積して保存する。</a:t>
            </a:r>
            <a:endParaRPr lang="en-US" altLang="ja-JP" sz="2000" dirty="0" smtClean="0"/>
          </a:p>
          <a:p>
            <a:pPr lvl="1">
              <a:spcAft>
                <a:spcPts val="1200"/>
              </a:spcAft>
            </a:pPr>
            <a:r>
              <a:rPr lang="ja-JP" altLang="en-US" sz="2000" dirty="0" smtClean="0"/>
              <a:t>結果を他の装置に伝えてその装置</a:t>
            </a:r>
            <a:r>
              <a:rPr lang="ja-JP" altLang="en-US" sz="2000" dirty="0" smtClean="0"/>
              <a:t>を</a:t>
            </a:r>
            <a:r>
              <a:rPr lang="ja-JP" altLang="en-US" sz="2000" dirty="0" smtClean="0"/>
              <a:t>操作</a:t>
            </a:r>
            <a:r>
              <a:rPr lang="ja-JP" altLang="en-US" sz="2000" dirty="0" smtClean="0"/>
              <a:t>る</a:t>
            </a:r>
            <a:r>
              <a:rPr lang="ja-JP" altLang="en-US" sz="2000" dirty="0" smtClean="0"/>
              <a:t>。</a:t>
            </a:r>
            <a:endParaRPr lang="en-US" altLang="ja-JP" sz="2000" dirty="0" smtClean="0"/>
          </a:p>
          <a:p>
            <a:r>
              <a:rPr lang="ja-JP" altLang="en-US" sz="2400" dirty="0" smtClean="0"/>
              <a:t>ディジタル信号処理された結果は出力しなければ無価値。</a:t>
            </a:r>
            <a:endParaRPr lang="en-US" altLang="ja-JP" sz="2400" dirty="0" smtClean="0"/>
          </a:p>
          <a:p>
            <a:pPr lvl="1"/>
            <a:r>
              <a:rPr lang="ja-JP" altLang="en-US" sz="2000" dirty="0" smtClean="0"/>
              <a:t>人や他の装置に認識されない結果は結果が無い事と同じである。</a:t>
            </a:r>
            <a:endParaRPr lang="en-US" altLang="ja-JP" sz="2000" dirty="0" smtClean="0"/>
          </a:p>
          <a:p>
            <a:pPr lvl="1"/>
            <a:r>
              <a:rPr lang="ja-JP" altLang="en-US" sz="2000" dirty="0" smtClean="0"/>
              <a:t>ディジタル信号処理では出力をどの様にするかを含めて行う。</a:t>
            </a:r>
            <a:endParaRPr lang="en-US" altLang="ja-JP" sz="2000" dirty="0" smtClean="0"/>
          </a:p>
          <a:p>
            <a:pPr lvl="1"/>
            <a:r>
              <a:rPr lang="ja-JP" altLang="en-US" sz="2000" dirty="0" smtClean="0"/>
              <a:t>出力は結果の再利用や再加工を考慮して行う。</a:t>
            </a:r>
            <a:endParaRPr lang="en-US" altLang="ja-JP" sz="2000" dirty="0" smtClean="0"/>
          </a:p>
          <a:p>
            <a:pPr lvl="1"/>
            <a:endParaRPr lang="en-US" altLang="ja-JP" sz="2000" dirty="0" smtClean="0"/>
          </a:p>
          <a:p>
            <a:endParaRPr lang="en-US" altLang="ja-JP" dirty="0" smtClean="0"/>
          </a:p>
          <a:p>
            <a:endParaRPr lang="ja-JP" altLang="en-US" sz="2400" dirty="0"/>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08204"/>
          </a:xfrm>
        </p:spPr>
        <p:txBody>
          <a:bodyPr>
            <a:normAutofit/>
          </a:bodyPr>
          <a:lstStyle/>
          <a:p>
            <a:r>
              <a:rPr lang="ja-JP" altLang="en-US" sz="2800" dirty="0" smtClean="0"/>
              <a:t>電子回路の構成要素</a:t>
            </a:r>
            <a:endParaRPr lang="ja-JP" altLang="en-US" sz="2800" dirty="0"/>
          </a:p>
        </p:txBody>
      </p:sp>
      <p:sp>
        <p:nvSpPr>
          <p:cNvPr id="3" name="コンテンツ プレースホルダ 2"/>
          <p:cNvSpPr>
            <a:spLocks noGrp="1"/>
          </p:cNvSpPr>
          <p:nvPr>
            <p:ph idx="1"/>
          </p:nvPr>
        </p:nvSpPr>
        <p:spPr>
          <a:xfrm>
            <a:off x="457200" y="1082842"/>
            <a:ext cx="8229600" cy="5273508"/>
          </a:xfrm>
        </p:spPr>
        <p:txBody>
          <a:bodyPr>
            <a:normAutofit/>
          </a:bodyPr>
          <a:lstStyle/>
          <a:p>
            <a:r>
              <a:rPr lang="ja-JP" altLang="en-US" sz="2400" dirty="0" smtClean="0"/>
              <a:t>アナログ信号処理とディジタル信号処理</a:t>
            </a:r>
            <a:endParaRPr lang="en-US" altLang="ja-JP" sz="800" dirty="0" smtClean="0"/>
          </a:p>
          <a:p>
            <a:pPr lvl="1"/>
            <a:r>
              <a:rPr lang="ja-JP" altLang="en-US" sz="2000" dirty="0" smtClean="0"/>
              <a:t>アナログ信号処理の役割</a:t>
            </a:r>
            <a:endParaRPr lang="en-US" altLang="ja-JP" sz="2000" dirty="0" smtClean="0"/>
          </a:p>
          <a:p>
            <a:pPr lvl="2"/>
            <a:r>
              <a:rPr lang="ja-JP" altLang="en-US" sz="1600" dirty="0" smtClean="0"/>
              <a:t>検出器からの信号を目的とする物理量を表す電圧信号に変換と増幅</a:t>
            </a:r>
            <a:endParaRPr lang="en-US" altLang="ja-JP" sz="1600" dirty="0" smtClean="0"/>
          </a:p>
          <a:p>
            <a:pPr lvl="2"/>
            <a:r>
              <a:rPr lang="ja-JP" altLang="en-US" sz="1600" dirty="0" smtClean="0"/>
              <a:t>検出器でパイルアップしている信号を独立した信号に波形整形</a:t>
            </a:r>
            <a:endParaRPr lang="en-US" altLang="ja-JP" sz="1600" dirty="0" smtClean="0"/>
          </a:p>
          <a:p>
            <a:pPr lvl="2"/>
            <a:r>
              <a:rPr lang="ja-JP" altLang="en-US" sz="1600" dirty="0" smtClean="0"/>
              <a:t>信号対雑音比の最適化</a:t>
            </a:r>
            <a:endParaRPr lang="en-US" altLang="ja-JP" sz="1600" dirty="0" smtClean="0"/>
          </a:p>
          <a:p>
            <a:pPr lvl="2"/>
            <a:r>
              <a:rPr lang="ja-JP" altLang="en-US" sz="1600" dirty="0" smtClean="0"/>
              <a:t>アナログ信号処理は基本的には線形処理</a:t>
            </a:r>
            <a:endParaRPr lang="en-US" altLang="ja-JP" sz="1600" dirty="0" smtClean="0"/>
          </a:p>
          <a:p>
            <a:pPr lvl="2">
              <a:spcAft>
                <a:spcPts val="1200"/>
              </a:spcAft>
            </a:pPr>
            <a:r>
              <a:rPr lang="en-US" altLang="ja-JP" sz="1600" dirty="0" smtClean="0"/>
              <a:t>ADC</a:t>
            </a:r>
            <a:r>
              <a:rPr lang="ja-JP" altLang="en-US" sz="1600" dirty="0" smtClean="0"/>
              <a:t>でディジタル信号に変換</a:t>
            </a:r>
            <a:endParaRPr lang="en-US" altLang="ja-JP" sz="1600" dirty="0" smtClean="0"/>
          </a:p>
          <a:p>
            <a:pPr lvl="1"/>
            <a:r>
              <a:rPr lang="ja-JP" altLang="en-US" sz="2000" dirty="0" smtClean="0"/>
              <a:t>ディジタル信号処理の役割</a:t>
            </a:r>
            <a:endParaRPr lang="en-US" altLang="ja-JP" sz="2000" dirty="0" smtClean="0"/>
          </a:p>
          <a:p>
            <a:pPr lvl="2"/>
            <a:r>
              <a:rPr lang="ja-JP" altLang="en-US" sz="1600" dirty="0" smtClean="0"/>
              <a:t>ディジタル数値で表された物理量の分類、分析、集積、記憶、結果の出力</a:t>
            </a:r>
            <a:endParaRPr lang="en-US" altLang="ja-JP" sz="1600" dirty="0" smtClean="0"/>
          </a:p>
          <a:p>
            <a:pPr lvl="2"/>
            <a:r>
              <a:rPr lang="ja-JP" altLang="en-US" sz="1600" dirty="0" smtClean="0"/>
              <a:t>ディジタル数値の演算処理では桁数で定まる誤差を伴う。</a:t>
            </a:r>
            <a:endParaRPr lang="en-US" altLang="ja-JP" sz="1600" dirty="0" smtClean="0"/>
          </a:p>
          <a:p>
            <a:pPr lvl="2"/>
            <a:r>
              <a:rPr lang="ja-JP" altLang="en-US" sz="1600" dirty="0" smtClean="0"/>
              <a:t>信号は伝搬する毎に雑音により誤りが生じる。ディジタル数では誤りを検出、訂正が可能ですが処理コストが増加する。</a:t>
            </a:r>
            <a:r>
              <a:rPr lang="en-US" altLang="ja-JP" sz="1600" dirty="0" smtClean="0"/>
              <a:t/>
            </a:r>
            <a:br>
              <a:rPr lang="en-US" altLang="ja-JP" sz="1600" dirty="0" smtClean="0"/>
            </a:br>
            <a:r>
              <a:rPr lang="ja-JP" altLang="en-US" sz="1600" dirty="0" smtClean="0"/>
              <a:t>誤り訂正機能を持たせると誤りの非常に少ない処理が可能になる。</a:t>
            </a:r>
            <a:endParaRPr lang="en-US" altLang="ja-JP" sz="1600" dirty="0" smtClean="0"/>
          </a:p>
          <a:p>
            <a:pPr lvl="2"/>
            <a:r>
              <a:rPr lang="ja-JP" altLang="en-US" sz="1600" dirty="0" smtClean="0"/>
              <a:t>ディジタル信号処理は非線形処理が容易に行えるので処理の自由度が大きい。</a:t>
            </a:r>
            <a:endParaRPr lang="en-US" altLang="ja-JP" sz="1600" dirty="0" smtClean="0"/>
          </a:p>
          <a:p>
            <a:pPr lvl="2"/>
            <a:r>
              <a:rPr lang="ja-JP" altLang="en-US" sz="1600" dirty="0" smtClean="0"/>
              <a:t>処理の過程と結果の評価を的確に行わないと虚偽の結果を見逃す場合がある。</a:t>
            </a:r>
            <a:endParaRPr lang="en-US" altLang="ja-JP" sz="1600" dirty="0" smtClean="0"/>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08204"/>
          </a:xfrm>
        </p:spPr>
        <p:txBody>
          <a:bodyPr>
            <a:normAutofit/>
          </a:bodyPr>
          <a:lstStyle/>
          <a:p>
            <a:r>
              <a:rPr lang="ja-JP" altLang="en-US" sz="2800" dirty="0" smtClean="0"/>
              <a:t>電子回路の構成要素</a:t>
            </a:r>
            <a:endParaRPr lang="ja-JP" altLang="en-US" sz="2800" dirty="0"/>
          </a:p>
        </p:txBody>
      </p:sp>
      <p:sp>
        <p:nvSpPr>
          <p:cNvPr id="3" name="コンテンツ プレースホルダ 2"/>
          <p:cNvSpPr>
            <a:spLocks noGrp="1"/>
          </p:cNvSpPr>
          <p:nvPr>
            <p:ph idx="1"/>
          </p:nvPr>
        </p:nvSpPr>
        <p:spPr>
          <a:xfrm>
            <a:off x="457200" y="1403682"/>
            <a:ext cx="8229600" cy="4839369"/>
          </a:xfrm>
        </p:spPr>
        <p:txBody>
          <a:bodyPr>
            <a:normAutofit/>
          </a:bodyPr>
          <a:lstStyle/>
          <a:p>
            <a:r>
              <a:rPr lang="ja-JP" altLang="en-US" sz="2400" dirty="0" smtClean="0"/>
              <a:t>アナログ信号処理とディジタル信号処理</a:t>
            </a:r>
            <a:endParaRPr lang="en-US" altLang="ja-JP" sz="2400" dirty="0" smtClean="0"/>
          </a:p>
          <a:p>
            <a:pPr lvl="1"/>
            <a:r>
              <a:rPr lang="ja-JP" altLang="en-US" sz="2000" dirty="0" smtClean="0"/>
              <a:t>アナログ信号処理回路の構成要素</a:t>
            </a:r>
            <a:endParaRPr lang="en-US" altLang="ja-JP" sz="2000" dirty="0" smtClean="0"/>
          </a:p>
          <a:p>
            <a:pPr lvl="2"/>
            <a:r>
              <a:rPr lang="ja-JP" altLang="en-US" sz="1600" dirty="0" smtClean="0"/>
              <a:t>増幅回路</a:t>
            </a:r>
            <a:endParaRPr lang="en-US" altLang="ja-JP" sz="1600" dirty="0" smtClean="0"/>
          </a:p>
          <a:p>
            <a:pPr lvl="2"/>
            <a:r>
              <a:rPr lang="ja-JP" altLang="en-US" sz="1600" dirty="0" smtClean="0"/>
              <a:t>波形整形回路</a:t>
            </a:r>
            <a:endParaRPr lang="en-US" altLang="ja-JP" sz="1600" dirty="0" smtClean="0"/>
          </a:p>
          <a:p>
            <a:pPr lvl="2"/>
            <a:r>
              <a:rPr lang="ja-JP" altLang="en-US" sz="1600" dirty="0" smtClean="0"/>
              <a:t>波高弁別回路</a:t>
            </a:r>
            <a:endParaRPr lang="en-US" altLang="ja-JP" sz="1600" dirty="0" smtClean="0"/>
          </a:p>
          <a:p>
            <a:pPr lvl="2"/>
            <a:r>
              <a:rPr lang="ja-JP" altLang="en-US" sz="1600" dirty="0" smtClean="0"/>
              <a:t>直流増幅回路</a:t>
            </a:r>
            <a:endParaRPr lang="en-US" altLang="ja-JP" sz="1600" dirty="0" smtClean="0"/>
          </a:p>
          <a:p>
            <a:pPr lvl="2"/>
            <a:r>
              <a:rPr lang="ja-JP" altLang="en-US" sz="1600" dirty="0" smtClean="0"/>
              <a:t>電源回路</a:t>
            </a:r>
            <a:endParaRPr lang="en-US" altLang="ja-JP" sz="1600" dirty="0" smtClean="0"/>
          </a:p>
          <a:p>
            <a:pPr lvl="2">
              <a:spcAft>
                <a:spcPts val="600"/>
              </a:spcAft>
            </a:pPr>
            <a:r>
              <a:rPr lang="ja-JP" altLang="en-US" sz="1600" dirty="0" smtClean="0"/>
              <a:t>伝送線路</a:t>
            </a:r>
            <a:endParaRPr lang="en-US" altLang="ja-JP" sz="1600" dirty="0" smtClean="0"/>
          </a:p>
          <a:p>
            <a:pPr lvl="1"/>
            <a:r>
              <a:rPr lang="ja-JP" altLang="en-US" sz="2000" dirty="0" smtClean="0"/>
              <a:t>ディジタル信号処理回路の構成要素</a:t>
            </a:r>
            <a:endParaRPr lang="en-US" altLang="ja-JP" sz="2000" dirty="0" smtClean="0"/>
          </a:p>
          <a:p>
            <a:pPr lvl="2"/>
            <a:r>
              <a:rPr lang="ja-JP" altLang="en-US" sz="1600" dirty="0" smtClean="0"/>
              <a:t>論理演算回路</a:t>
            </a:r>
            <a:endParaRPr lang="en-US" altLang="ja-JP" sz="1600" dirty="0" smtClean="0"/>
          </a:p>
          <a:p>
            <a:pPr lvl="2"/>
            <a:r>
              <a:rPr lang="ja-JP" altLang="en-US" sz="1600" dirty="0" smtClean="0"/>
              <a:t>汎用論理演算集積回路</a:t>
            </a:r>
            <a:endParaRPr lang="en-US" altLang="ja-JP" sz="1600" dirty="0" smtClean="0"/>
          </a:p>
          <a:p>
            <a:pPr lvl="2"/>
            <a:r>
              <a:rPr lang="ja-JP" altLang="en-US" sz="1600" dirty="0" smtClean="0"/>
              <a:t>プログラマブル論理演算集積回路</a:t>
            </a:r>
            <a:endParaRPr lang="en-US" altLang="ja-JP" sz="1600" dirty="0" smtClean="0"/>
          </a:p>
          <a:p>
            <a:pPr lvl="2"/>
            <a:r>
              <a:rPr lang="ja-JP" altLang="en-US" sz="1600" dirty="0" smtClean="0"/>
              <a:t>電源回路</a:t>
            </a:r>
            <a:endParaRPr lang="en-US" altLang="ja-JP" sz="1600" dirty="0" smtClean="0"/>
          </a:p>
          <a:p>
            <a:pPr lvl="2">
              <a:spcAft>
                <a:spcPts val="600"/>
              </a:spcAft>
            </a:pPr>
            <a:r>
              <a:rPr lang="ja-JP" altLang="en-US" sz="1600" dirty="0" smtClean="0"/>
              <a:t>伝送線路</a:t>
            </a:r>
            <a:endParaRPr lang="en-US" altLang="ja-JP" sz="1600" dirty="0" smtClean="0"/>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21573"/>
          </a:xfrm>
        </p:spPr>
        <p:txBody>
          <a:bodyPr>
            <a:normAutofit/>
          </a:bodyPr>
          <a:lstStyle/>
          <a:p>
            <a:r>
              <a:rPr lang="ja-JP" altLang="en-US" sz="3200" dirty="0" smtClean="0"/>
              <a:t>目次（１）</a:t>
            </a:r>
            <a:endParaRPr lang="ja-JP" altLang="en-US" sz="3200" dirty="0"/>
          </a:p>
        </p:txBody>
      </p:sp>
      <p:sp>
        <p:nvSpPr>
          <p:cNvPr id="3" name="コンテンツ プレースホルダ 2"/>
          <p:cNvSpPr>
            <a:spLocks noGrp="1"/>
          </p:cNvSpPr>
          <p:nvPr>
            <p:ph idx="1"/>
          </p:nvPr>
        </p:nvSpPr>
        <p:spPr/>
        <p:txBody>
          <a:bodyPr>
            <a:normAutofit/>
          </a:bodyPr>
          <a:lstStyle/>
          <a:p>
            <a:r>
              <a:rPr lang="ja-JP" altLang="en-US" dirty="0" smtClean="0"/>
              <a:t>序</a:t>
            </a:r>
            <a:endParaRPr lang="en-US" altLang="ja-JP" dirty="0" smtClean="0"/>
          </a:p>
          <a:p>
            <a:pPr lvl="1"/>
            <a:r>
              <a:rPr lang="ja-JP" altLang="en-US" dirty="0" smtClean="0"/>
              <a:t>放射線計測における電子回路の役割</a:t>
            </a:r>
            <a:endParaRPr lang="en-US" altLang="ja-JP" dirty="0" smtClean="0"/>
          </a:p>
          <a:p>
            <a:pPr lvl="1"/>
            <a:r>
              <a:rPr lang="ja-JP" altLang="en-US" dirty="0" smtClean="0"/>
              <a:t>放射線計測の信号処理の流れ</a:t>
            </a:r>
            <a:endParaRPr lang="en-US" altLang="ja-JP" dirty="0" smtClean="0"/>
          </a:p>
          <a:p>
            <a:pPr lvl="1"/>
            <a:r>
              <a:rPr lang="ja-JP" altLang="en-US" dirty="0" smtClean="0"/>
              <a:t>電子回路の構成要素</a:t>
            </a:r>
            <a:endParaRPr lang="en-US" altLang="ja-JP" dirty="0" smtClean="0"/>
          </a:p>
          <a:p>
            <a:pPr lvl="2"/>
            <a:r>
              <a:rPr lang="ja-JP" altLang="en-US" sz="2000" dirty="0" smtClean="0"/>
              <a:t>アナログ信号処理とディジタル信号処理</a:t>
            </a:r>
            <a:endParaRPr lang="en-US" altLang="ja-JP" sz="2000" dirty="0" smtClean="0"/>
          </a:p>
          <a:p>
            <a:pPr lvl="2"/>
            <a:r>
              <a:rPr lang="ja-JP" altLang="en-US" sz="2000" dirty="0" smtClean="0"/>
              <a:t>アナログ電子回路の要素とディジタル電子回路の要素</a:t>
            </a:r>
            <a:endParaRPr lang="en-US" altLang="ja-JP" sz="2000" dirty="0" smtClean="0"/>
          </a:p>
          <a:p>
            <a:pPr lvl="2"/>
            <a:r>
              <a:rPr lang="ja-JP" altLang="en-US" sz="2000" dirty="0" smtClean="0"/>
              <a:t>電子回路を構成する電子部品</a:t>
            </a:r>
            <a:endParaRPr lang="en-US" altLang="ja-JP" sz="2000" dirty="0" smtClean="0"/>
          </a:p>
          <a:p>
            <a:pPr lvl="1"/>
            <a:r>
              <a:rPr lang="ja-JP" altLang="en-US" dirty="0" smtClean="0"/>
              <a:t>電子回路のシミュレーション</a:t>
            </a:r>
            <a:r>
              <a:rPr lang="en-US" altLang="ja-JP" dirty="0" smtClean="0"/>
              <a:t>(SPICE)</a:t>
            </a:r>
          </a:p>
          <a:p>
            <a:pPr lvl="2"/>
            <a:r>
              <a:rPr lang="en-US" altLang="ja-JP" dirty="0" smtClean="0"/>
              <a:t>SPICE</a:t>
            </a:r>
            <a:r>
              <a:rPr lang="ja-JP" altLang="en-US" dirty="0" smtClean="0"/>
              <a:t>の機能と限界</a:t>
            </a:r>
            <a:endParaRPr lang="en-US" altLang="ja-JP" dirty="0" smtClean="0"/>
          </a:p>
          <a:p>
            <a:pPr lvl="3"/>
            <a:endParaRPr lang="en-US" altLang="ja-JP" dirty="0" smtClean="0"/>
          </a:p>
          <a:p>
            <a:pPr lvl="2"/>
            <a:endParaRPr lang="ja-JP" altLang="en-US" dirty="0"/>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08204"/>
          </a:xfrm>
        </p:spPr>
        <p:txBody>
          <a:bodyPr>
            <a:normAutofit/>
          </a:bodyPr>
          <a:lstStyle/>
          <a:p>
            <a:r>
              <a:rPr lang="ja-JP" altLang="en-US" sz="2800" dirty="0" smtClean="0"/>
              <a:t>電子回路の構成要素</a:t>
            </a:r>
            <a:endParaRPr lang="ja-JP" altLang="en-US" sz="2800" dirty="0"/>
          </a:p>
        </p:txBody>
      </p:sp>
      <p:sp>
        <p:nvSpPr>
          <p:cNvPr id="3" name="コンテンツ プレースホルダ 2"/>
          <p:cNvSpPr>
            <a:spLocks noGrp="1"/>
          </p:cNvSpPr>
          <p:nvPr>
            <p:ph idx="1"/>
          </p:nvPr>
        </p:nvSpPr>
        <p:spPr>
          <a:xfrm>
            <a:off x="457200" y="1376946"/>
            <a:ext cx="8229600" cy="4979404"/>
          </a:xfrm>
        </p:spPr>
        <p:txBody>
          <a:bodyPr>
            <a:normAutofit/>
          </a:bodyPr>
          <a:lstStyle/>
          <a:p>
            <a:r>
              <a:rPr lang="ja-JP" altLang="en-US" sz="2400" dirty="0" smtClean="0"/>
              <a:t>電子回路で扱う信号</a:t>
            </a:r>
            <a:endParaRPr lang="en-US" altLang="ja-JP" sz="2400" dirty="0" smtClean="0"/>
          </a:p>
          <a:p>
            <a:pPr lvl="1"/>
            <a:r>
              <a:rPr lang="ja-JP" altLang="en-US" sz="2000" dirty="0" smtClean="0"/>
              <a:t>アナログ信号</a:t>
            </a:r>
            <a:endParaRPr lang="en-US" altLang="ja-JP" sz="2000" dirty="0" smtClean="0"/>
          </a:p>
          <a:p>
            <a:pPr lvl="2"/>
            <a:r>
              <a:rPr lang="ja-JP" altLang="en-US" sz="1600" dirty="0" smtClean="0"/>
              <a:t>物理量を表す連続量</a:t>
            </a:r>
            <a:endParaRPr lang="en-US" altLang="ja-JP" sz="1600" dirty="0" smtClean="0"/>
          </a:p>
          <a:p>
            <a:pPr lvl="3"/>
            <a:r>
              <a:rPr lang="ja-JP" altLang="en-US" sz="1200" dirty="0" smtClean="0"/>
              <a:t>電荷、電圧、電流、時間で表された連続量</a:t>
            </a:r>
            <a:endParaRPr lang="en-US" altLang="ja-JP" sz="1200" dirty="0" smtClean="0"/>
          </a:p>
          <a:p>
            <a:pPr lvl="3"/>
            <a:r>
              <a:rPr lang="ja-JP" altLang="en-US" sz="1200" dirty="0" smtClean="0"/>
              <a:t>アナログ信号の出力の方法は限られている。</a:t>
            </a:r>
            <a:endParaRPr lang="en-US" altLang="ja-JP" sz="1200" dirty="0" smtClean="0"/>
          </a:p>
          <a:p>
            <a:pPr lvl="3"/>
            <a:r>
              <a:rPr lang="ja-JP" altLang="en-US" sz="1200" dirty="0" smtClean="0"/>
              <a:t>アナログ信号の分解能は又は検出限界は信号対雑音比（</a:t>
            </a:r>
            <a:r>
              <a:rPr lang="en-US" altLang="ja-JP" sz="1200" dirty="0" smtClean="0"/>
              <a:t>S/N)</a:t>
            </a:r>
            <a:r>
              <a:rPr lang="ja-JP" altLang="en-US" sz="1200" dirty="0" smtClean="0"/>
              <a:t>で決まる。</a:t>
            </a:r>
            <a:endParaRPr lang="en-US" altLang="ja-JP" sz="1200" dirty="0" smtClean="0"/>
          </a:p>
          <a:p>
            <a:pPr lvl="3"/>
            <a:r>
              <a:rPr lang="ja-JP" altLang="en-US" sz="1200" dirty="0" smtClean="0"/>
              <a:t>アナログ信号は回路要素を通過する毎に</a:t>
            </a:r>
            <a:r>
              <a:rPr lang="en-US" altLang="ja-JP" sz="1200" dirty="0" smtClean="0"/>
              <a:t>S/N</a:t>
            </a:r>
            <a:r>
              <a:rPr lang="ja-JP" altLang="en-US" sz="1200" dirty="0" smtClean="0"/>
              <a:t>が劣化する。</a:t>
            </a:r>
            <a:endParaRPr lang="en-US" altLang="ja-JP" sz="1200" dirty="0" smtClean="0"/>
          </a:p>
          <a:p>
            <a:pPr lvl="3"/>
            <a:r>
              <a:rPr lang="en-US" altLang="ja-JP" sz="1200" dirty="0" smtClean="0"/>
              <a:t>S/N</a:t>
            </a:r>
            <a:r>
              <a:rPr lang="ja-JP" altLang="en-US" sz="1200" dirty="0" smtClean="0"/>
              <a:t>は入力端に換算して評価又は比較する。</a:t>
            </a:r>
            <a:endParaRPr lang="en-US" altLang="ja-JP" sz="1200" dirty="0" smtClean="0"/>
          </a:p>
          <a:p>
            <a:pPr lvl="3"/>
            <a:r>
              <a:rPr lang="ja-JP" altLang="en-US" sz="1200" dirty="0" smtClean="0"/>
              <a:t>前置増幅器の入力端の雑音源がシステムの主要な雑音源。</a:t>
            </a:r>
            <a:endParaRPr lang="en-US" altLang="ja-JP" sz="1200" dirty="0" smtClean="0"/>
          </a:p>
          <a:p>
            <a:pPr lvl="1"/>
            <a:r>
              <a:rPr lang="ja-JP" altLang="en-US" sz="2000" dirty="0" smtClean="0"/>
              <a:t>ディジタル信号</a:t>
            </a:r>
            <a:endParaRPr lang="en-US" altLang="ja-JP" sz="2000" dirty="0" smtClean="0"/>
          </a:p>
          <a:p>
            <a:pPr lvl="2"/>
            <a:r>
              <a:rPr lang="ja-JP" altLang="en-US" sz="1600" dirty="0" smtClean="0"/>
              <a:t>二値又は多値の不連続量</a:t>
            </a:r>
            <a:endParaRPr lang="en-US" altLang="ja-JP" sz="1600" dirty="0" smtClean="0"/>
          </a:p>
          <a:p>
            <a:pPr lvl="3"/>
            <a:r>
              <a:rPr lang="ja-JP" altLang="en-US" sz="1200" dirty="0" smtClean="0"/>
              <a:t>複数の桁で信号の値を表示</a:t>
            </a:r>
            <a:endParaRPr lang="en-US" altLang="ja-JP" sz="1200" dirty="0" smtClean="0"/>
          </a:p>
          <a:p>
            <a:pPr lvl="3"/>
            <a:r>
              <a:rPr lang="ja-JP" altLang="en-US" sz="1200" dirty="0" smtClean="0"/>
              <a:t>ディジタル信号の値は</a:t>
            </a:r>
            <a:r>
              <a:rPr lang="en-US" altLang="ja-JP" sz="1200" dirty="0" smtClean="0"/>
              <a:t>ADC</a:t>
            </a:r>
            <a:r>
              <a:rPr lang="ja-JP" altLang="en-US" sz="1200" dirty="0" smtClean="0"/>
              <a:t>でアナログ量を不連続で有限の桁数に変換した値</a:t>
            </a:r>
            <a:endParaRPr lang="en-US" altLang="ja-JP" sz="1200" dirty="0" smtClean="0"/>
          </a:p>
          <a:p>
            <a:pPr lvl="3"/>
            <a:r>
              <a:rPr lang="ja-JP" altLang="en-US" sz="1200" dirty="0" smtClean="0"/>
              <a:t>ディジタル信号は伝送線路及び論理回路を通過する毎にある確率で誤りを生じる。</a:t>
            </a:r>
            <a:endParaRPr lang="en-US" altLang="ja-JP" sz="1200" dirty="0" smtClean="0"/>
          </a:p>
          <a:p>
            <a:pPr lvl="3"/>
            <a:r>
              <a:rPr lang="ja-JP" altLang="en-US" sz="1200" dirty="0" smtClean="0"/>
              <a:t>ディジタル信号は使用する論理回路の種類によって論理を表示する信号電圧が異なっている。</a:t>
            </a:r>
            <a:endParaRPr lang="en-US" altLang="ja-JP" sz="1200" dirty="0" smtClean="0"/>
          </a:p>
          <a:p>
            <a:pPr lvl="3"/>
            <a:r>
              <a:rPr lang="ja-JP" altLang="en-US" sz="1200" dirty="0" smtClean="0"/>
              <a:t>異なる種類の論理回路を混在して使用する場合は論理レベルを変換する論理レベル変換回路を使用する</a:t>
            </a:r>
            <a:endParaRPr lang="en-US" altLang="ja-JP" sz="1200" dirty="0" smtClean="0"/>
          </a:p>
          <a:p>
            <a:pPr lvl="3"/>
            <a:endParaRPr lang="ja-JP" altLang="en-US" sz="1200" dirty="0" smtClean="0"/>
          </a:p>
          <a:p>
            <a:pPr lvl="3">
              <a:buNone/>
            </a:pPr>
            <a:endParaRPr lang="ja-JP" altLang="en-US" sz="1200" dirty="0"/>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08204"/>
          </a:xfrm>
        </p:spPr>
        <p:txBody>
          <a:bodyPr>
            <a:normAutofit/>
          </a:bodyPr>
          <a:lstStyle/>
          <a:p>
            <a:r>
              <a:rPr lang="ja-JP" altLang="en-US" sz="2800" dirty="0" smtClean="0"/>
              <a:t>電子回路の構成する部品</a:t>
            </a:r>
            <a:endParaRPr lang="ja-JP" altLang="en-US" sz="2800" dirty="0"/>
          </a:p>
        </p:txBody>
      </p:sp>
      <p:sp>
        <p:nvSpPr>
          <p:cNvPr id="3" name="コンテンツ プレースホルダ 2"/>
          <p:cNvSpPr>
            <a:spLocks noGrp="1"/>
          </p:cNvSpPr>
          <p:nvPr>
            <p:ph idx="1"/>
          </p:nvPr>
        </p:nvSpPr>
        <p:spPr>
          <a:xfrm>
            <a:off x="457200" y="1617579"/>
            <a:ext cx="8229600" cy="4023895"/>
          </a:xfrm>
        </p:spPr>
        <p:txBody>
          <a:bodyPr>
            <a:normAutofit/>
          </a:bodyPr>
          <a:lstStyle/>
          <a:p>
            <a:r>
              <a:rPr lang="ja-JP" altLang="en-US" sz="2400" dirty="0" smtClean="0"/>
              <a:t>アナログ及びディジタル信号処理回路の部品</a:t>
            </a:r>
            <a:endParaRPr lang="en-US" altLang="ja-JP" sz="2400" dirty="0" smtClean="0"/>
          </a:p>
          <a:p>
            <a:pPr lvl="1"/>
            <a:r>
              <a:rPr lang="ja-JP" altLang="en-US" sz="2000" dirty="0" smtClean="0"/>
              <a:t>アナログ信号処理回路で使用する部品</a:t>
            </a:r>
            <a:endParaRPr lang="en-US" altLang="ja-JP" sz="2000" dirty="0" smtClean="0"/>
          </a:p>
          <a:p>
            <a:pPr lvl="2"/>
            <a:r>
              <a:rPr lang="ja-JP" altLang="en-US" sz="1600" dirty="0" smtClean="0"/>
              <a:t>能動素子　：　</a:t>
            </a:r>
            <a:r>
              <a:rPr lang="en-US" altLang="ja-JP" sz="1600" dirty="0" smtClean="0"/>
              <a:t>FET</a:t>
            </a:r>
            <a:r>
              <a:rPr lang="ja-JP" altLang="en-US" sz="1600" dirty="0" smtClean="0"/>
              <a:t>、トランジスター、ダイオード、アナログ集積回路</a:t>
            </a:r>
            <a:endParaRPr lang="en-US" altLang="ja-JP" sz="1600" dirty="0" smtClean="0"/>
          </a:p>
          <a:p>
            <a:pPr lvl="2"/>
            <a:r>
              <a:rPr lang="ja-JP" altLang="en-US" sz="1600" dirty="0" smtClean="0"/>
              <a:t>受動素子　：　抵抗、コンデンサー、インダクター</a:t>
            </a:r>
            <a:endParaRPr lang="en-US" altLang="ja-JP" sz="1600" dirty="0" smtClean="0"/>
          </a:p>
          <a:p>
            <a:pPr lvl="2"/>
            <a:r>
              <a:rPr lang="ja-JP" altLang="en-US" sz="1600" dirty="0" smtClean="0"/>
              <a:t>機構部品　：　プリント基板、コネクター、絶縁端子、スウィッチ、・・・</a:t>
            </a:r>
            <a:endParaRPr lang="en-US" altLang="ja-JP" sz="1600" dirty="0" smtClean="0"/>
          </a:p>
          <a:p>
            <a:pPr lvl="2">
              <a:spcAft>
                <a:spcPts val="1800"/>
              </a:spcAft>
            </a:pPr>
            <a:endParaRPr lang="en-US" altLang="ja-JP" sz="1600" dirty="0" smtClean="0"/>
          </a:p>
          <a:p>
            <a:pPr lvl="1"/>
            <a:r>
              <a:rPr lang="ja-JP" altLang="en-US" sz="2000" dirty="0" smtClean="0"/>
              <a:t>ディジタル信号処理回路で使用する部品</a:t>
            </a:r>
            <a:endParaRPr lang="en-US" altLang="ja-JP" sz="2000" dirty="0" smtClean="0"/>
          </a:p>
          <a:p>
            <a:pPr lvl="2"/>
            <a:r>
              <a:rPr lang="ja-JP" altLang="en-US" sz="1600" dirty="0" smtClean="0"/>
              <a:t>能動素子　：　</a:t>
            </a:r>
            <a:r>
              <a:rPr lang="en-US" altLang="ja-JP" sz="1600" dirty="0" smtClean="0"/>
              <a:t>FET</a:t>
            </a:r>
            <a:r>
              <a:rPr lang="ja-JP" altLang="en-US" sz="1600" dirty="0" smtClean="0"/>
              <a:t>、トランジスター、ダイオード、論理集積回路</a:t>
            </a:r>
            <a:endParaRPr lang="en-US" altLang="ja-JP" sz="1600" dirty="0" smtClean="0"/>
          </a:p>
          <a:p>
            <a:pPr lvl="2"/>
            <a:r>
              <a:rPr lang="ja-JP" altLang="en-US" sz="1600" dirty="0" smtClean="0"/>
              <a:t>受動素子　：　抵抗、コンデンサー、インダクタ</a:t>
            </a:r>
            <a:endParaRPr lang="en-US" altLang="ja-JP" sz="1600" dirty="0" smtClean="0"/>
          </a:p>
          <a:p>
            <a:pPr lvl="2"/>
            <a:r>
              <a:rPr lang="ja-JP" altLang="en-US" sz="1600" dirty="0" smtClean="0"/>
              <a:t>機構部品　：　プリント基板、コネクター、絶縁端子、スウィッチ、・・・</a:t>
            </a:r>
            <a:endParaRPr lang="en-US" altLang="ja-JP" sz="1600" dirty="0" smtClean="0"/>
          </a:p>
          <a:p>
            <a:pPr lvl="2"/>
            <a:endParaRPr lang="en-US" altLang="ja-JP" sz="1200" dirty="0" smtClean="0"/>
          </a:p>
          <a:p>
            <a:pPr lvl="2"/>
            <a:endParaRPr lang="ja-JP" altLang="en-US" sz="1200" dirty="0" smtClean="0"/>
          </a:p>
          <a:p>
            <a:pPr lvl="3">
              <a:buNone/>
            </a:pPr>
            <a:endParaRPr lang="ja-JP" altLang="en-US" sz="1200" dirty="0"/>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81994"/>
          </a:xfrm>
        </p:spPr>
        <p:txBody>
          <a:bodyPr>
            <a:normAutofit/>
          </a:bodyPr>
          <a:lstStyle/>
          <a:p>
            <a:pPr lvl="1" algn="ctr" defTabSz="457200" rtl="0">
              <a:spcBef>
                <a:spcPct val="0"/>
              </a:spcBef>
            </a:pPr>
            <a:r>
              <a:rPr lang="ja-JP" altLang="en-US" sz="2800" dirty="0" smtClean="0"/>
              <a:t>電子回路の</a:t>
            </a:r>
            <a:r>
              <a:rPr lang="ja-JP" altLang="en-US" sz="3111" dirty="0" smtClean="0"/>
              <a:t>シミュレーション</a:t>
            </a:r>
            <a:r>
              <a:rPr lang="en-US" altLang="ja-JP" sz="2800" dirty="0" smtClean="0"/>
              <a:t>(SPICE)</a:t>
            </a:r>
            <a:br>
              <a:rPr lang="en-US" altLang="ja-JP" sz="2800" dirty="0" smtClean="0"/>
            </a:br>
            <a:r>
              <a:rPr lang="en-US" altLang="ja-JP" sz="2400" dirty="0" smtClean="0"/>
              <a:t>SPICE</a:t>
            </a:r>
            <a:r>
              <a:rPr lang="ja-JP" altLang="en-US" sz="2400" dirty="0" smtClean="0"/>
              <a:t>の機能と限界</a:t>
            </a:r>
            <a:endParaRPr lang="ja-JP" altLang="en-US" sz="2800" dirty="0"/>
          </a:p>
        </p:txBody>
      </p:sp>
      <p:sp>
        <p:nvSpPr>
          <p:cNvPr id="3" name="コンテンツ プレースホルダ 2"/>
          <p:cNvSpPr>
            <a:spLocks noGrp="1"/>
          </p:cNvSpPr>
          <p:nvPr>
            <p:ph idx="1"/>
          </p:nvPr>
        </p:nvSpPr>
        <p:spPr/>
        <p:txBody>
          <a:bodyPr>
            <a:normAutofit/>
          </a:bodyPr>
          <a:lstStyle/>
          <a:p>
            <a:pPr marL="342900" lvl="2" indent="-342900"/>
            <a:r>
              <a:rPr lang="en-US" altLang="ja-JP" dirty="0" smtClean="0"/>
              <a:t>SPICE</a:t>
            </a:r>
            <a:r>
              <a:rPr lang="ja-JP" altLang="en-US" dirty="0" smtClean="0"/>
              <a:t>とは</a:t>
            </a:r>
            <a:endParaRPr lang="en-US" altLang="ja-JP" dirty="0" smtClean="0"/>
          </a:p>
          <a:p>
            <a:pPr marL="800100" lvl="3" indent="-342900"/>
            <a:r>
              <a:rPr lang="ja-JP" altLang="en-US" dirty="0" smtClean="0"/>
              <a:t>原型は</a:t>
            </a:r>
            <a:r>
              <a:rPr lang="en-US" altLang="ja-JP" dirty="0" smtClean="0"/>
              <a:t>FORTRAN</a:t>
            </a:r>
            <a:r>
              <a:rPr lang="ja-JP" altLang="en-US" dirty="0" smtClean="0"/>
              <a:t>で書かれた回路の動作をシミュレーションするソフト</a:t>
            </a:r>
            <a:endParaRPr lang="en-US" altLang="ja-JP" dirty="0" smtClean="0"/>
          </a:p>
          <a:p>
            <a:pPr marL="800100" lvl="3" indent="-342900"/>
            <a:r>
              <a:rPr lang="ja-JP" altLang="en-US" dirty="0" smtClean="0"/>
              <a:t>回路を部品単位の機能ブロックに分解して回路図通りに相互に結合した回路モデルを作る。</a:t>
            </a:r>
            <a:endParaRPr lang="en-US" altLang="ja-JP" dirty="0" smtClean="0"/>
          </a:p>
          <a:p>
            <a:pPr marL="1257300" lvl="4" indent="-342900"/>
            <a:r>
              <a:rPr lang="ja-JP" altLang="en-US" dirty="0" smtClean="0"/>
              <a:t>各ブロックはその機能を記述する厳密な等価回路で構成される。</a:t>
            </a:r>
            <a:endParaRPr lang="en-US" altLang="ja-JP" dirty="0" smtClean="0"/>
          </a:p>
          <a:p>
            <a:pPr marL="1257300" lvl="4" indent="-342900"/>
            <a:r>
              <a:rPr lang="ja-JP" altLang="en-US" dirty="0" smtClean="0"/>
              <a:t>入力信号に対する時間変化を各ノードが時間に対する電圧と電流の変化の様子をゼロ時間から終わりの時間まで順次計算してファイルに記録する。</a:t>
            </a:r>
            <a:endParaRPr lang="en-US" altLang="ja-JP" dirty="0" smtClean="0"/>
          </a:p>
          <a:p>
            <a:pPr marL="1257300" lvl="4" indent="-342900"/>
            <a:r>
              <a:rPr lang="ja-JP" altLang="en-US" dirty="0" smtClean="0"/>
              <a:t>入力信号に対する周波数変化を各ノードが周波数に対する電圧と電流の変化の様子を開始周波数から終わりの周波数まで順次計算してファイルに記録する。</a:t>
            </a:r>
            <a:endParaRPr lang="en-US" altLang="ja-JP" dirty="0" smtClean="0"/>
          </a:p>
          <a:p>
            <a:pPr marL="800100" lvl="3" indent="-342900"/>
            <a:r>
              <a:rPr lang="ja-JP" altLang="en-US" dirty="0" smtClean="0"/>
              <a:t>ファイルに書かれた結果の表示は別の表示ソフトで行う。</a:t>
            </a:r>
            <a:endParaRPr lang="en-US" altLang="ja-JP" dirty="0" smtClean="0"/>
          </a:p>
          <a:p>
            <a:pPr marL="1257300" lvl="4" indent="-342900"/>
            <a:endParaRPr lang="en-US" altLang="ja-JP" dirty="0" smtClean="0"/>
          </a:p>
          <a:p>
            <a:pPr marL="800100" lvl="3" indent="-342900"/>
            <a:endParaRPr lang="en-US" altLang="ja-JP" dirty="0" smtClean="0"/>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1075573"/>
          </a:xfrm>
        </p:spPr>
        <p:txBody>
          <a:bodyPr>
            <a:normAutofit/>
          </a:bodyPr>
          <a:lstStyle/>
          <a:p>
            <a:r>
              <a:rPr lang="ja-JP" altLang="en-US" sz="2800" dirty="0" smtClean="0"/>
              <a:t>電子回路のシミュレーション</a:t>
            </a:r>
            <a:r>
              <a:rPr lang="en-US" altLang="ja-JP" sz="2800" dirty="0" smtClean="0"/>
              <a:t>(SPICE)</a:t>
            </a:r>
            <a:br>
              <a:rPr lang="en-US" altLang="ja-JP" sz="2800" dirty="0" smtClean="0"/>
            </a:br>
            <a:r>
              <a:rPr lang="en-US" altLang="ja-JP" sz="2400" dirty="0" smtClean="0"/>
              <a:t>SPICE</a:t>
            </a:r>
            <a:r>
              <a:rPr lang="ja-JP" altLang="en-US" sz="2400" dirty="0" smtClean="0"/>
              <a:t>の機能と限界</a:t>
            </a:r>
            <a:endParaRPr lang="ja-JP" altLang="en-US" sz="2800" dirty="0"/>
          </a:p>
        </p:txBody>
      </p:sp>
      <p:sp>
        <p:nvSpPr>
          <p:cNvPr id="3" name="コンテンツ プレースホルダ 2"/>
          <p:cNvSpPr>
            <a:spLocks noGrp="1"/>
          </p:cNvSpPr>
          <p:nvPr>
            <p:ph idx="1"/>
          </p:nvPr>
        </p:nvSpPr>
        <p:spPr/>
        <p:txBody>
          <a:bodyPr>
            <a:normAutofit/>
          </a:bodyPr>
          <a:lstStyle/>
          <a:p>
            <a:r>
              <a:rPr lang="ja-JP" altLang="en-US" sz="2400" dirty="0" smtClean="0"/>
              <a:t>原型の</a:t>
            </a:r>
            <a:r>
              <a:rPr lang="en-US" altLang="ja-JP" sz="2400" dirty="0" smtClean="0"/>
              <a:t>SPICE</a:t>
            </a:r>
            <a:r>
              <a:rPr lang="ja-JP" altLang="en-US" sz="2400" dirty="0" smtClean="0"/>
              <a:t>では回路図をテキストで記述しているので回路の入力は容易ではない。</a:t>
            </a:r>
            <a:endParaRPr lang="en-US" altLang="ja-JP" sz="2400" dirty="0" smtClean="0"/>
          </a:p>
          <a:p>
            <a:pPr lvl="1"/>
            <a:r>
              <a:rPr lang="ja-JP" altLang="en-US" sz="2000" dirty="0" smtClean="0"/>
              <a:t>回路図を</a:t>
            </a:r>
            <a:r>
              <a:rPr lang="en-US" altLang="ja-JP" sz="2000" dirty="0" smtClean="0"/>
              <a:t>SPICE</a:t>
            </a:r>
            <a:r>
              <a:rPr lang="ja-JP" altLang="en-US" sz="2000" dirty="0" smtClean="0"/>
              <a:t>に入力とするための入力支援ソフトウエアー</a:t>
            </a:r>
            <a:endParaRPr lang="en-US" altLang="ja-JP" sz="2000" dirty="0" smtClean="0"/>
          </a:p>
          <a:p>
            <a:pPr lvl="1"/>
            <a:r>
              <a:rPr lang="en-US" altLang="ja-JP" sz="2000" dirty="0" smtClean="0"/>
              <a:t>SPICE</a:t>
            </a:r>
            <a:r>
              <a:rPr lang="ja-JP" altLang="en-US" sz="2000" dirty="0" smtClean="0"/>
              <a:t>の出力ファイルから指定したノードの波形を表示したりグラフ化する出力支援ソフトウエアー</a:t>
            </a:r>
            <a:endParaRPr lang="en-US" altLang="ja-JP" sz="2000" dirty="0" smtClean="0"/>
          </a:p>
          <a:p>
            <a:pPr lvl="1"/>
            <a:r>
              <a:rPr lang="ja-JP" altLang="en-US" sz="2000" dirty="0" smtClean="0"/>
              <a:t>現在は用途に合わせて入力、出力の方法や素子のモデルを揃えて色々な名前を付けて市販されている。</a:t>
            </a:r>
            <a:endParaRPr lang="en-US" altLang="ja-JP" sz="2000" dirty="0" smtClean="0"/>
          </a:p>
          <a:p>
            <a:r>
              <a:rPr lang="ja-JP" altLang="en-US" sz="2400" dirty="0" smtClean="0"/>
              <a:t>回路図と実際の回路の違い。</a:t>
            </a:r>
            <a:endParaRPr lang="en-US" altLang="ja-JP" sz="2400" dirty="0" smtClean="0"/>
          </a:p>
          <a:p>
            <a:pPr lvl="1"/>
            <a:r>
              <a:rPr lang="ja-JP" altLang="en-US" sz="2000" dirty="0" smtClean="0"/>
              <a:t>実際に使用する素子の特性と</a:t>
            </a:r>
            <a:r>
              <a:rPr lang="en-US" altLang="ja-JP" sz="2000" dirty="0" smtClean="0"/>
              <a:t>SPICE</a:t>
            </a:r>
            <a:r>
              <a:rPr lang="ja-JP" altLang="en-US" sz="2000" dirty="0" smtClean="0"/>
              <a:t>モデルの差</a:t>
            </a:r>
            <a:endParaRPr lang="en-US" altLang="ja-JP" sz="2000" dirty="0" smtClean="0"/>
          </a:p>
          <a:p>
            <a:pPr lvl="1"/>
            <a:r>
              <a:rPr lang="ja-JP" altLang="en-US" sz="2000" dirty="0" smtClean="0"/>
              <a:t>回路図に記述されていない浮遊素子の影響</a:t>
            </a:r>
            <a:endParaRPr lang="en-US" altLang="ja-JP" sz="2000" dirty="0" smtClean="0"/>
          </a:p>
          <a:p>
            <a:pPr lvl="1"/>
            <a:r>
              <a:rPr lang="ja-JP" altLang="en-US" sz="2000" dirty="0" smtClean="0"/>
              <a:t>発振をシミュレーションするのは困難</a:t>
            </a:r>
            <a:endParaRPr lang="ja-JP" altLang="en-US" sz="2000" dirty="0"/>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457200" y="176957"/>
            <a:ext cx="8229600" cy="539368"/>
          </a:xfrm>
        </p:spPr>
        <p:txBody>
          <a:bodyPr>
            <a:normAutofit/>
          </a:bodyPr>
          <a:lstStyle/>
          <a:p>
            <a:r>
              <a:rPr lang="ja-JP" altLang="en-US" sz="2400" dirty="0" smtClean="0"/>
              <a:t>演算増幅器の</a:t>
            </a:r>
            <a:r>
              <a:rPr lang="en-US" altLang="ja-JP" sz="2400" dirty="0" smtClean="0"/>
              <a:t>SPICE</a:t>
            </a:r>
            <a:r>
              <a:rPr lang="ja-JP" altLang="en-US" sz="2400" dirty="0" smtClean="0"/>
              <a:t>モデルの例</a:t>
            </a:r>
            <a:endParaRPr lang="ja-JP" altLang="en-US" sz="2400" dirty="0"/>
          </a:p>
        </p:txBody>
      </p:sp>
      <p:sp>
        <p:nvSpPr>
          <p:cNvPr id="9" name="コンテンツ プレースホルダ 8"/>
          <p:cNvSpPr>
            <a:spLocks noGrp="1"/>
          </p:cNvSpPr>
          <p:nvPr>
            <p:ph sz="half" idx="2"/>
          </p:nvPr>
        </p:nvSpPr>
        <p:spPr>
          <a:xfrm>
            <a:off x="457200" y="814006"/>
            <a:ext cx="3632206" cy="5542344"/>
          </a:xfrm>
        </p:spPr>
        <p:txBody>
          <a:bodyPr>
            <a:noAutofit/>
          </a:bodyPr>
          <a:lstStyle/>
          <a:p>
            <a:pPr>
              <a:buNone/>
            </a:pPr>
            <a:r>
              <a:rPr lang="ja-JP" altLang="en-US" sz="1100" dirty="0" smtClean="0"/>
              <a:t>* </a:t>
            </a:r>
            <a:r>
              <a:rPr lang="en-US" altLang="ja-JP" sz="1100" dirty="0" smtClean="0"/>
              <a:t>CONNECTIONS:      NON-INVERTING INPUT</a:t>
            </a:r>
          </a:p>
          <a:p>
            <a:pPr>
              <a:buNone/>
            </a:pPr>
            <a:r>
              <a:rPr lang="en-US" altLang="ja-JP" sz="1100" dirty="0" smtClean="0"/>
              <a:t>*  		    	         |    INVERTING INPUT</a:t>
            </a:r>
          </a:p>
          <a:p>
            <a:pPr>
              <a:buNone/>
            </a:pPr>
            <a:r>
              <a:rPr lang="en-US" altLang="ja-JP" sz="1100" dirty="0" smtClean="0"/>
              <a:t>*     		   	         |      |    POSITIVE POWER SUPPLY</a:t>
            </a:r>
          </a:p>
          <a:p>
            <a:pPr>
              <a:buNone/>
            </a:pPr>
            <a:r>
              <a:rPr lang="en-US" altLang="ja-JP" sz="1100" dirty="0" smtClean="0"/>
              <a:t>*      		    	         |      |      |   NEGATIVE POWER SUPPLY</a:t>
            </a:r>
          </a:p>
          <a:p>
            <a:pPr>
              <a:buNone/>
            </a:pPr>
            <a:r>
              <a:rPr lang="en-US" altLang="ja-JP" sz="1100" dirty="0" smtClean="0"/>
              <a:t>*             	         |      |     |     |    OUTPUT</a:t>
            </a:r>
          </a:p>
          <a:p>
            <a:pPr>
              <a:buNone/>
            </a:pPr>
            <a:r>
              <a:rPr lang="en-US" altLang="ja-JP" sz="1100" dirty="0" smtClean="0"/>
              <a:t>*		</a:t>
            </a:r>
          </a:p>
          <a:p>
            <a:pPr>
              <a:buNone/>
            </a:pPr>
            <a:r>
              <a:rPr lang="en-US" altLang="ja-JP" sz="1100" dirty="0" smtClean="0"/>
              <a:t>.SUBCKT THS4304     IN+ IN-  Vs+ Vs- OUT</a:t>
            </a:r>
          </a:p>
          <a:p>
            <a:pPr>
              <a:buNone/>
            </a:pPr>
            <a:r>
              <a:rPr lang="en-US" altLang="ja-JP" sz="1100" dirty="0" smtClean="0"/>
              <a:t>*</a:t>
            </a:r>
          </a:p>
          <a:p>
            <a:pPr>
              <a:buNone/>
            </a:pPr>
            <a:r>
              <a:rPr lang="en-US" altLang="ja-JP" sz="1100" dirty="0" smtClean="0"/>
              <a:t>*INPUT*</a:t>
            </a:r>
          </a:p>
          <a:p>
            <a:pPr>
              <a:buNone/>
            </a:pPr>
            <a:r>
              <a:rPr lang="en-US" altLang="ja-JP" sz="1100" dirty="0" smtClean="0"/>
              <a:t>Q1         04 114 011 NPN_IN  10</a:t>
            </a:r>
          </a:p>
          <a:p>
            <a:pPr>
              <a:buNone/>
            </a:pPr>
            <a:r>
              <a:rPr lang="en-US" altLang="ja-JP" sz="1100" dirty="0" smtClean="0"/>
              <a:t>Q2         05 IN- 012 NPN_IN  10</a:t>
            </a:r>
          </a:p>
          <a:p>
            <a:pPr>
              <a:buNone/>
            </a:pPr>
            <a:r>
              <a:rPr lang="en-US" altLang="ja-JP" sz="1100" dirty="0" smtClean="0"/>
              <a:t>R1         021 011  75  </a:t>
            </a:r>
          </a:p>
          <a:p>
            <a:pPr>
              <a:buNone/>
            </a:pPr>
            <a:r>
              <a:rPr lang="en-US" altLang="ja-JP" sz="1100" dirty="0" smtClean="0"/>
              <a:t>R2         021 012  75  </a:t>
            </a:r>
          </a:p>
          <a:p>
            <a:pPr>
              <a:buNone/>
            </a:pPr>
            <a:r>
              <a:rPr lang="en-US" altLang="ja-JP" sz="1100" dirty="0" smtClean="0"/>
              <a:t>I1         021 022 DC 1.6m  </a:t>
            </a:r>
          </a:p>
          <a:p>
            <a:pPr>
              <a:buNone/>
            </a:pPr>
            <a:r>
              <a:rPr lang="en-US" altLang="ja-JP" sz="1100" dirty="0" smtClean="0"/>
              <a:t>I2         06 01 DC 1.6m  </a:t>
            </a:r>
          </a:p>
          <a:p>
            <a:pPr>
              <a:buNone/>
            </a:pPr>
            <a:r>
              <a:rPr lang="en-US" altLang="ja-JP" sz="1100" dirty="0" smtClean="0"/>
              <a:t>V1         022 Vs- 1.6</a:t>
            </a:r>
          </a:p>
          <a:p>
            <a:pPr>
              <a:buNone/>
            </a:pPr>
            <a:r>
              <a:rPr lang="en-US" altLang="ja-JP" sz="1100" dirty="0" smtClean="0"/>
              <a:t>C1         0 IN+  1.5p  </a:t>
            </a:r>
          </a:p>
          <a:p>
            <a:pPr>
              <a:buNone/>
            </a:pPr>
            <a:r>
              <a:rPr lang="en-US" altLang="ja-JP" sz="1100" dirty="0" smtClean="0"/>
              <a:t>Q3         013 114 02 PNP_IN  10</a:t>
            </a:r>
          </a:p>
          <a:p>
            <a:pPr>
              <a:buNone/>
            </a:pPr>
            <a:r>
              <a:rPr lang="en-US" altLang="ja-JP" sz="1100" dirty="0" smtClean="0"/>
              <a:t>Q4         014 IN- 03 PNP_IN  10</a:t>
            </a:r>
          </a:p>
          <a:p>
            <a:pPr>
              <a:buNone/>
            </a:pPr>
            <a:r>
              <a:rPr lang="en-US" altLang="ja-JP" sz="1100" dirty="0" smtClean="0"/>
              <a:t>R3         02 01  75  </a:t>
            </a:r>
          </a:p>
          <a:p>
            <a:pPr>
              <a:buNone/>
            </a:pPr>
            <a:r>
              <a:rPr lang="en-US" altLang="ja-JP" sz="1100" dirty="0" smtClean="0"/>
              <a:t>R4         03 01  75  </a:t>
            </a:r>
          </a:p>
          <a:p>
            <a:pPr>
              <a:buNone/>
            </a:pPr>
            <a:r>
              <a:rPr lang="en-US" altLang="ja-JP" sz="1100" dirty="0" smtClean="0"/>
              <a:t>V2         Vs+ 06 1.6</a:t>
            </a:r>
          </a:p>
          <a:p>
            <a:pPr>
              <a:buNone/>
            </a:pPr>
            <a:r>
              <a:rPr lang="en-US" altLang="ja-JP" sz="1100" dirty="0" smtClean="0"/>
              <a:t>C2         0 IN-  1.5p  </a:t>
            </a:r>
          </a:p>
          <a:p>
            <a:pPr>
              <a:buNone/>
            </a:pPr>
            <a:endParaRPr lang="en-US" altLang="ja-JP" sz="1100" dirty="0" smtClean="0"/>
          </a:p>
          <a:p>
            <a:pPr>
              <a:buNone/>
            </a:pPr>
            <a:endParaRPr lang="en-US" altLang="ja-JP" sz="1100" dirty="0" smtClean="0"/>
          </a:p>
        </p:txBody>
      </p:sp>
      <p:sp>
        <p:nvSpPr>
          <p:cNvPr id="11" name="コンテンツ プレースホルダ 10"/>
          <p:cNvSpPr>
            <a:spLocks noGrp="1"/>
          </p:cNvSpPr>
          <p:nvPr>
            <p:ph sz="quarter" idx="4"/>
          </p:nvPr>
        </p:nvSpPr>
        <p:spPr>
          <a:xfrm>
            <a:off x="4207937" y="814006"/>
            <a:ext cx="2125125" cy="5542345"/>
          </a:xfrm>
        </p:spPr>
        <p:txBody>
          <a:bodyPr>
            <a:normAutofit/>
          </a:bodyPr>
          <a:lstStyle/>
          <a:p>
            <a:pPr>
              <a:buNone/>
            </a:pPr>
            <a:r>
              <a:rPr lang="en-US" altLang="ja-JP" sz="1200" dirty="0" smtClean="0"/>
              <a:t>* OFFSET AND BIAS CURRENT*</a:t>
            </a:r>
          </a:p>
          <a:p>
            <a:pPr>
              <a:buNone/>
            </a:pPr>
            <a:r>
              <a:rPr lang="en-US" altLang="ja-JP" sz="1200" dirty="0" err="1" smtClean="0"/>
              <a:t>Vio</a:t>
            </a:r>
            <a:r>
              <a:rPr lang="en-US" altLang="ja-JP" sz="1200" dirty="0" smtClean="0"/>
              <a:t> IN+ 114 500u</a:t>
            </a:r>
          </a:p>
          <a:p>
            <a:pPr>
              <a:buNone/>
            </a:pPr>
            <a:r>
              <a:rPr lang="en-US" altLang="ja-JP" sz="1200" dirty="0" smtClean="0"/>
              <a:t>IBIAS+	0 IN+ 7.25u</a:t>
            </a:r>
          </a:p>
          <a:p>
            <a:pPr>
              <a:buNone/>
            </a:pPr>
            <a:r>
              <a:rPr lang="en-US" altLang="ja-JP" sz="1200" dirty="0" smtClean="0"/>
              <a:t>IBIAS-	0 IN- 6.75u</a:t>
            </a:r>
          </a:p>
          <a:p>
            <a:pPr>
              <a:buNone/>
            </a:pPr>
            <a:endParaRPr lang="en-US" altLang="ja-JP" sz="1200" dirty="0" smtClean="0"/>
          </a:p>
          <a:p>
            <a:pPr>
              <a:buNone/>
            </a:pPr>
            <a:r>
              <a:rPr lang="en-US" altLang="ja-JP" sz="1200" dirty="0" smtClean="0"/>
              <a:t>*Z NODE*</a:t>
            </a:r>
          </a:p>
          <a:p>
            <a:pPr>
              <a:buNone/>
            </a:pPr>
            <a:r>
              <a:rPr lang="en-US" altLang="ja-JP" sz="1200" dirty="0" smtClean="0"/>
              <a:t>Q5         07 07 04 PNP  5</a:t>
            </a:r>
          </a:p>
          <a:p>
            <a:pPr>
              <a:buNone/>
            </a:pPr>
            <a:r>
              <a:rPr lang="en-US" altLang="ja-JP" sz="1200" dirty="0" smtClean="0"/>
              <a:t>Q6         08 07 05 PNP  5</a:t>
            </a:r>
          </a:p>
          <a:p>
            <a:pPr>
              <a:buNone/>
            </a:pPr>
            <a:r>
              <a:rPr lang="en-US" altLang="ja-JP" sz="1200" dirty="0" smtClean="0"/>
              <a:t>R5         04 Vs+  75 </a:t>
            </a:r>
          </a:p>
          <a:p>
            <a:pPr>
              <a:buNone/>
            </a:pPr>
            <a:r>
              <a:rPr lang="en-US" altLang="ja-JP" sz="1200" dirty="0" smtClean="0"/>
              <a:t>R6         05 Vs+  75  </a:t>
            </a:r>
          </a:p>
          <a:p>
            <a:pPr>
              <a:buNone/>
            </a:pPr>
            <a:r>
              <a:rPr lang="en-US" altLang="ja-JP" sz="1200" dirty="0" smtClean="0"/>
              <a:t>I3         07 023 DC 0.8m  </a:t>
            </a:r>
          </a:p>
          <a:p>
            <a:pPr>
              <a:buNone/>
            </a:pPr>
            <a:r>
              <a:rPr lang="en-US" altLang="ja-JP" sz="1200" dirty="0" smtClean="0"/>
              <a:t>V3         023 Vs- 3.8</a:t>
            </a:r>
          </a:p>
          <a:p>
            <a:pPr>
              <a:buNone/>
            </a:pPr>
            <a:r>
              <a:rPr lang="en-US" altLang="ja-JP" sz="1200" dirty="0" smtClean="0"/>
              <a:t>C5         08 Vs+  1.1p  </a:t>
            </a:r>
          </a:p>
          <a:p>
            <a:pPr>
              <a:buNone/>
            </a:pPr>
            <a:r>
              <a:rPr lang="en-US" altLang="ja-JP" sz="1200" dirty="0" smtClean="0"/>
              <a:t>C4         Vs- 08   1.1p  </a:t>
            </a:r>
          </a:p>
          <a:p>
            <a:pPr>
              <a:buNone/>
            </a:pPr>
            <a:r>
              <a:rPr lang="en-US" altLang="ja-JP" sz="1200" dirty="0" smtClean="0"/>
              <a:t>R13         08 Vs+  400k  </a:t>
            </a:r>
          </a:p>
          <a:p>
            <a:pPr>
              <a:buNone/>
            </a:pPr>
            <a:r>
              <a:rPr lang="en-US" altLang="ja-JP" sz="1200" dirty="0" smtClean="0"/>
              <a:t>Q7         015 015 013 NPN  5</a:t>
            </a:r>
          </a:p>
          <a:p>
            <a:pPr>
              <a:buNone/>
            </a:pPr>
            <a:r>
              <a:rPr lang="en-US" altLang="ja-JP" sz="1200" dirty="0" smtClean="0"/>
              <a:t>Q8         08 015 014 NPN  5</a:t>
            </a:r>
          </a:p>
          <a:p>
            <a:pPr>
              <a:buNone/>
            </a:pPr>
            <a:r>
              <a:rPr lang="en-US" altLang="ja-JP" sz="1200" dirty="0" smtClean="0"/>
              <a:t>R7         Vs- 013  75  </a:t>
            </a:r>
          </a:p>
          <a:p>
            <a:pPr>
              <a:buNone/>
            </a:pPr>
            <a:r>
              <a:rPr lang="en-US" altLang="ja-JP" sz="1200" dirty="0" smtClean="0"/>
              <a:t>R8         Vs- 014  75  </a:t>
            </a:r>
          </a:p>
          <a:p>
            <a:pPr>
              <a:buNone/>
            </a:pPr>
            <a:r>
              <a:rPr lang="en-US" altLang="ja-JP" sz="1200" dirty="0" smtClean="0"/>
              <a:t>I4         024 015 DC 0.8m  </a:t>
            </a:r>
          </a:p>
          <a:p>
            <a:pPr>
              <a:buNone/>
            </a:pPr>
            <a:r>
              <a:rPr lang="en-US" altLang="ja-JP" sz="1200" dirty="0" smtClean="0"/>
              <a:t>V4         Vs+ 024 3.8</a:t>
            </a:r>
          </a:p>
          <a:p>
            <a:pPr>
              <a:buNone/>
            </a:pPr>
            <a:r>
              <a:rPr lang="en-US" altLang="ja-JP" sz="1200" dirty="0" smtClean="0"/>
              <a:t>R14         Vs- 08  400k  </a:t>
            </a:r>
          </a:p>
          <a:p>
            <a:pPr>
              <a:buNone/>
            </a:pPr>
            <a:endParaRPr lang="en-US" altLang="ja-JP" sz="1200" dirty="0" smtClean="0"/>
          </a:p>
          <a:p>
            <a:pPr>
              <a:buNone/>
            </a:pPr>
            <a:endParaRPr lang="en-US" altLang="ja-JP" sz="1200" dirty="0" smtClean="0"/>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
        <p:nvSpPr>
          <p:cNvPr id="13" name="テキスト ボックス 12"/>
          <p:cNvSpPr txBox="1"/>
          <p:nvPr/>
        </p:nvSpPr>
        <p:spPr>
          <a:xfrm>
            <a:off x="6576781" y="814004"/>
            <a:ext cx="2228546" cy="5816976"/>
          </a:xfrm>
          <a:prstGeom prst="rect">
            <a:avLst/>
          </a:prstGeom>
          <a:noFill/>
        </p:spPr>
        <p:txBody>
          <a:bodyPr wrap="square" rtlCol="0">
            <a:spAutoFit/>
          </a:bodyPr>
          <a:lstStyle/>
          <a:p>
            <a:pPr>
              <a:buNone/>
            </a:pPr>
            <a:r>
              <a:rPr lang="en-US" altLang="ja-JP" sz="1200" dirty="0" smtClean="0"/>
              <a:t>*VOLTAGE LIMIT*</a:t>
            </a:r>
          </a:p>
          <a:p>
            <a:pPr>
              <a:buNone/>
            </a:pPr>
            <a:r>
              <a:rPr lang="en-US" altLang="ja-JP" sz="1200" dirty="0" smtClean="0"/>
              <a:t>Q16         08 08 28 NPN  5</a:t>
            </a:r>
          </a:p>
          <a:p>
            <a:pPr>
              <a:buNone/>
            </a:pPr>
            <a:r>
              <a:rPr lang="en-US" altLang="ja-JP" sz="1200" dirty="0" smtClean="0"/>
              <a:t>V16         Vs+ 28   1.75 </a:t>
            </a:r>
          </a:p>
          <a:p>
            <a:pPr>
              <a:buNone/>
            </a:pPr>
            <a:r>
              <a:rPr lang="en-US" altLang="ja-JP" sz="1200" dirty="0" smtClean="0"/>
              <a:t>Q18         08 08 38 PNP  5</a:t>
            </a:r>
          </a:p>
          <a:p>
            <a:pPr>
              <a:buNone/>
            </a:pPr>
            <a:r>
              <a:rPr lang="en-US" altLang="ja-JP" sz="1200" dirty="0" smtClean="0"/>
              <a:t>V18         38 Vs-   1.75  </a:t>
            </a:r>
          </a:p>
          <a:p>
            <a:pPr>
              <a:buNone/>
            </a:pPr>
            <a:endParaRPr lang="en-US" altLang="ja-JP" sz="1200" dirty="0" smtClean="0"/>
          </a:p>
          <a:p>
            <a:pPr>
              <a:buNone/>
            </a:pPr>
            <a:r>
              <a:rPr lang="en-US" altLang="ja-JP" sz="1200" dirty="0" smtClean="0"/>
              <a:t>*FREQUENCY SHAPING* </a:t>
            </a:r>
          </a:p>
          <a:p>
            <a:pPr>
              <a:buNone/>
            </a:pPr>
            <a:r>
              <a:rPr lang="en-US" altLang="ja-JP" sz="1200" dirty="0" smtClean="0"/>
              <a:t>E1         09 0 08 0 1</a:t>
            </a:r>
          </a:p>
          <a:p>
            <a:pPr>
              <a:buNone/>
            </a:pPr>
            <a:r>
              <a:rPr lang="en-US" altLang="ja-JP" sz="1200" dirty="0" smtClean="0"/>
              <a:t>L1         09 010  1.5n  </a:t>
            </a:r>
          </a:p>
          <a:p>
            <a:pPr>
              <a:buNone/>
            </a:pPr>
            <a:r>
              <a:rPr lang="en-US" altLang="ja-JP" sz="1200" dirty="0" smtClean="0"/>
              <a:t>R15         010 016  25  </a:t>
            </a:r>
          </a:p>
          <a:p>
            <a:pPr>
              <a:buNone/>
            </a:pPr>
            <a:r>
              <a:rPr lang="en-US" altLang="ja-JP" sz="1200" dirty="0" smtClean="0"/>
              <a:t>C3         0 016  3.5p  </a:t>
            </a:r>
          </a:p>
          <a:p>
            <a:endParaRPr lang="en-US" altLang="ja-JP" sz="1200" dirty="0" smtClean="0"/>
          </a:p>
          <a:p>
            <a:r>
              <a:rPr lang="en-US" altLang="ja-JP" sz="1200" dirty="0" smtClean="0"/>
              <a:t>*OUTPUT BUFFER*</a:t>
            </a:r>
          </a:p>
          <a:p>
            <a:r>
              <a:rPr lang="en-US" altLang="ja-JP" sz="1200" dirty="0" smtClean="0"/>
              <a:t>Q9         Vs- 016 017 PNP  5</a:t>
            </a:r>
          </a:p>
          <a:p>
            <a:r>
              <a:rPr lang="en-US" altLang="ja-JP" sz="1200" dirty="0" smtClean="0"/>
              <a:t>R9         025 Vs+  125  </a:t>
            </a:r>
          </a:p>
          <a:p>
            <a:r>
              <a:rPr lang="en-US" altLang="ja-JP" sz="1200" dirty="0" smtClean="0"/>
              <a:t>I5         025 017 DC 2m  </a:t>
            </a:r>
          </a:p>
          <a:p>
            <a:r>
              <a:rPr lang="en-US" altLang="ja-JP" sz="1200" dirty="0" smtClean="0"/>
              <a:t>Q11         Vs+ 017 019 NPN  100</a:t>
            </a:r>
          </a:p>
          <a:p>
            <a:r>
              <a:rPr lang="en-US" altLang="ja-JP" sz="1200" dirty="0" smtClean="0"/>
              <a:t>R11         OUT 019  4  </a:t>
            </a:r>
          </a:p>
          <a:p>
            <a:r>
              <a:rPr lang="en-US" altLang="ja-JP" sz="1200" dirty="0" smtClean="0"/>
              <a:t>Q10         Vs+ 016 018 NPN  5</a:t>
            </a:r>
          </a:p>
          <a:p>
            <a:r>
              <a:rPr lang="en-US" altLang="ja-JP" sz="1200" dirty="0" smtClean="0"/>
              <a:t>R10         Vs- 026  125  </a:t>
            </a:r>
          </a:p>
          <a:p>
            <a:r>
              <a:rPr lang="en-US" altLang="ja-JP" sz="1200" dirty="0" smtClean="0"/>
              <a:t>I6         018 026 DC 2m  </a:t>
            </a:r>
          </a:p>
          <a:p>
            <a:r>
              <a:rPr lang="en-US" altLang="ja-JP" sz="1200" dirty="0" smtClean="0"/>
              <a:t>Q12         Vs- 018 020 PNP  100</a:t>
            </a:r>
          </a:p>
          <a:p>
            <a:r>
              <a:rPr lang="en-US" altLang="ja-JP" sz="1200" dirty="0" smtClean="0"/>
              <a:t>R12         020 OUT  4  </a:t>
            </a:r>
          </a:p>
          <a:p>
            <a:endParaRPr lang="en-US" altLang="ja-JP" sz="1200" dirty="0" smtClean="0"/>
          </a:p>
          <a:p>
            <a:endParaRPr lang="en-US" altLang="ja-JP" sz="1200" dirty="0" smtClean="0"/>
          </a:p>
          <a:p>
            <a:r>
              <a:rPr lang="en-US" altLang="ja-JP" sz="1200" dirty="0" smtClean="0"/>
              <a:t>.MODEL NPN_IN NPN KF=1E-12</a:t>
            </a:r>
          </a:p>
          <a:p>
            <a:r>
              <a:rPr lang="en-US" altLang="ja-JP" sz="1200" dirty="0" smtClean="0"/>
              <a:t>.MODEL PNP_IN PNP KF=1E-12</a:t>
            </a:r>
          </a:p>
          <a:p>
            <a:r>
              <a:rPr lang="en-US" altLang="ja-JP" sz="1200" dirty="0" smtClean="0"/>
              <a:t>.MODEL NPN NPN</a:t>
            </a:r>
          </a:p>
          <a:p>
            <a:r>
              <a:rPr lang="en-US" altLang="ja-JP" sz="1200" dirty="0" smtClean="0"/>
              <a:t>.MODEL PNP PNP</a:t>
            </a:r>
          </a:p>
          <a:p>
            <a:r>
              <a:rPr lang="en-US" altLang="ja-JP" sz="1200" dirty="0" smtClean="0"/>
              <a:t>.ENDS</a:t>
            </a:r>
          </a:p>
          <a:p>
            <a:r>
              <a:rPr lang="en-US" altLang="ja-JP" sz="1200" dirty="0" smtClean="0"/>
              <a:t>*$</a:t>
            </a:r>
            <a:endParaRPr kumimoji="1" lang="ja-JP" altLang="en-US"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タイトル 12"/>
          <p:cNvSpPr>
            <a:spLocks noGrp="1"/>
          </p:cNvSpPr>
          <p:nvPr>
            <p:ph type="title"/>
          </p:nvPr>
        </p:nvSpPr>
        <p:spPr>
          <a:xfrm>
            <a:off x="457200" y="342370"/>
            <a:ext cx="8229600" cy="792162"/>
          </a:xfrm>
        </p:spPr>
        <p:txBody>
          <a:bodyPr>
            <a:normAutofit/>
          </a:bodyPr>
          <a:lstStyle/>
          <a:p>
            <a:r>
              <a:rPr lang="en-US" altLang="ja-JP" sz="2800" dirty="0" smtClean="0"/>
              <a:t>P-SPICE</a:t>
            </a:r>
            <a:r>
              <a:rPr lang="ja-JP" altLang="en-US" sz="2800" dirty="0" smtClean="0"/>
              <a:t>の回路図入力の例</a:t>
            </a:r>
            <a:endParaRPr lang="ja-JP" altLang="en-US" sz="2800" dirty="0"/>
          </a:p>
        </p:txBody>
      </p:sp>
      <p:pic>
        <p:nvPicPr>
          <p:cNvPr id="5" name="コンテンツ プレースホルダ 4" descr="PSPICE_2.pct"/>
          <p:cNvPicPr>
            <a:picLocks noGrp="1" noChangeAspect="1"/>
          </p:cNvPicPr>
          <p:nvPr>
            <p:ph idx="1"/>
          </p:nvPr>
        </p:nvPicPr>
        <mc:AlternateContent>
          <mc:Choice xmlns:ma="http://schemas.microsoft.com/office/mac/drawingml/2008/main" Requires="ma">
            <p:blipFill>
              <a:blip r:embed="rId2"/>
              <a:srcRect l="-36206" r="-36206"/>
              <a:stretch>
                <a:fillRect/>
              </a:stretch>
            </p:blipFill>
          </mc:Choice>
          <mc:Fallback>
            <p:blipFill>
              <a:blip r:embed="rId3"/>
              <a:srcRect l="-36206" r="-36206"/>
              <a:stretch>
                <a:fillRect/>
              </a:stretch>
            </p:blipFill>
          </mc:Fallback>
        </mc:AlternateContent>
        <p:spPr/>
      </p:pic>
      <p:sp>
        <p:nvSpPr>
          <p:cNvPr id="7" name="日付プレースホルダ 6"/>
          <p:cNvSpPr>
            <a:spLocks noGrp="1"/>
          </p:cNvSpPr>
          <p:nvPr>
            <p:ph type="dt" sz="half" idx="10"/>
          </p:nvPr>
        </p:nvSpPr>
        <p:spPr/>
        <p:txBody>
          <a:bodyPr/>
          <a:lstStyle/>
          <a:p>
            <a:r>
              <a:rPr lang="en-US" altLang="ja-JP" smtClean="0"/>
              <a:t>Apr. 26. 2010</a:t>
            </a:r>
            <a:endParaRPr lang="ja-JP" altLang="en-US"/>
          </a:p>
        </p:txBody>
      </p:sp>
      <p:sp>
        <p:nvSpPr>
          <p:cNvPr id="6" name="テキスト ボックス 5"/>
          <p:cNvSpPr txBox="1"/>
          <p:nvPr/>
        </p:nvSpPr>
        <p:spPr>
          <a:xfrm>
            <a:off x="2590800" y="5802997"/>
            <a:ext cx="2835068" cy="646331"/>
          </a:xfrm>
          <a:prstGeom prst="rect">
            <a:avLst/>
          </a:prstGeom>
          <a:noFill/>
        </p:spPr>
        <p:txBody>
          <a:bodyPr wrap="none" rtlCol="0">
            <a:spAutoFit/>
          </a:bodyPr>
          <a:lstStyle/>
          <a:p>
            <a:pPr algn="ctr"/>
            <a:r>
              <a:rPr kumimoji="1" lang="en-US" altLang="ja-JP" dirty="0" smtClean="0"/>
              <a:t>Circuit Simulator</a:t>
            </a:r>
          </a:p>
          <a:p>
            <a:pPr algn="ctr"/>
            <a:r>
              <a:rPr lang="en-US" altLang="ja-JP" dirty="0" err="1" smtClean="0"/>
              <a:t>OrCAD</a:t>
            </a:r>
            <a:r>
              <a:rPr lang="en-US" altLang="ja-JP" dirty="0" smtClean="0"/>
              <a:t> </a:t>
            </a:r>
            <a:r>
              <a:rPr lang="en-US" altLang="ja-JP" dirty="0" err="1" smtClean="0"/>
              <a:t>Pspice</a:t>
            </a:r>
            <a:r>
              <a:rPr lang="en-US" altLang="ja-JP" dirty="0" smtClean="0"/>
              <a:t> Tutorial Guide</a:t>
            </a:r>
            <a:endParaRPr kumimoji="1" lang="ja-JP"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42371"/>
            <a:ext cx="8229600" cy="842962"/>
          </a:xfrm>
        </p:spPr>
        <p:txBody>
          <a:bodyPr>
            <a:normAutofit/>
          </a:bodyPr>
          <a:lstStyle/>
          <a:p>
            <a:r>
              <a:rPr lang="en-US" altLang="ja-JP" sz="2800" dirty="0" smtClean="0"/>
              <a:t>P-SPICE</a:t>
            </a:r>
            <a:r>
              <a:rPr lang="ja-JP" altLang="en-US" sz="2800" dirty="0" smtClean="0"/>
              <a:t>の出力グラフの例</a:t>
            </a:r>
            <a:endParaRPr lang="ja-JP" altLang="en-US" sz="2800" dirty="0"/>
          </a:p>
        </p:txBody>
      </p:sp>
      <p:pic>
        <p:nvPicPr>
          <p:cNvPr id="5" name="コンテンツ プレースホルダ 4" descr="PSPICE_1.pct"/>
          <p:cNvPicPr>
            <a:picLocks noGrp="1" noChangeAspect="1"/>
          </p:cNvPicPr>
          <p:nvPr>
            <p:ph idx="1"/>
          </p:nvPr>
        </p:nvPicPr>
        <mc:AlternateContent>
          <mc:Choice xmlns:ma="http://schemas.microsoft.com/office/mac/drawingml/2008/main" Requires="ma">
            <p:blipFill>
              <a:blip r:embed="rId2"/>
              <a:srcRect l="-19340" r="-19340"/>
              <a:stretch>
                <a:fillRect/>
              </a:stretch>
            </p:blipFill>
          </mc:Choice>
          <mc:Fallback>
            <p:blipFill>
              <a:blip r:embed="rId3"/>
              <a:srcRect l="-19340" r="-19340"/>
              <a:stretch>
                <a:fillRect/>
              </a:stretch>
            </p:blipFill>
          </mc:Fallback>
        </mc:AlternateContent>
        <p:spPr/>
      </p:pic>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
        <p:nvSpPr>
          <p:cNvPr id="6" name="テキスト ボックス 5"/>
          <p:cNvSpPr txBox="1"/>
          <p:nvPr/>
        </p:nvSpPr>
        <p:spPr>
          <a:xfrm>
            <a:off x="2975863" y="5899743"/>
            <a:ext cx="2835068" cy="646331"/>
          </a:xfrm>
          <a:prstGeom prst="rect">
            <a:avLst/>
          </a:prstGeom>
          <a:noFill/>
        </p:spPr>
        <p:txBody>
          <a:bodyPr wrap="none" rtlCol="0">
            <a:spAutoFit/>
          </a:bodyPr>
          <a:lstStyle/>
          <a:p>
            <a:pPr algn="ctr"/>
            <a:r>
              <a:rPr lang="en-US" altLang="ja-JP" dirty="0" smtClean="0"/>
              <a:t>Circuit Simulator</a:t>
            </a:r>
          </a:p>
          <a:p>
            <a:pPr algn="ctr"/>
            <a:r>
              <a:rPr lang="en-US" altLang="ja-JP" dirty="0" err="1" smtClean="0"/>
              <a:t>OrCAD</a:t>
            </a:r>
            <a:r>
              <a:rPr lang="en-US" altLang="ja-JP" dirty="0" smtClean="0"/>
              <a:t> </a:t>
            </a:r>
            <a:r>
              <a:rPr lang="en-US" altLang="ja-JP" dirty="0" err="1" smtClean="0"/>
              <a:t>Pspice</a:t>
            </a:r>
            <a:r>
              <a:rPr lang="en-US" altLang="ja-JP" dirty="0" smtClean="0"/>
              <a:t> Tutorial Guide</a:t>
            </a:r>
            <a:endParaRPr lang="ja-JP" alt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94309"/>
          </a:xfrm>
        </p:spPr>
        <p:txBody>
          <a:bodyPr>
            <a:normAutofit/>
          </a:bodyPr>
          <a:lstStyle/>
          <a:p>
            <a:r>
              <a:rPr lang="ja-JP" altLang="en-US" sz="3200" dirty="0" smtClean="0"/>
              <a:t>次回の講義内容（予定）</a:t>
            </a:r>
            <a:endParaRPr lang="ja-JP" altLang="en-US" sz="3200" dirty="0"/>
          </a:p>
        </p:txBody>
      </p:sp>
      <p:sp>
        <p:nvSpPr>
          <p:cNvPr id="3" name="コンテンツ プレースホルダ 2"/>
          <p:cNvSpPr>
            <a:spLocks noGrp="1"/>
          </p:cNvSpPr>
          <p:nvPr>
            <p:ph idx="1"/>
          </p:nvPr>
        </p:nvSpPr>
        <p:spPr>
          <a:xfrm>
            <a:off x="457200" y="1376947"/>
            <a:ext cx="8229600" cy="4525963"/>
          </a:xfrm>
        </p:spPr>
        <p:txBody>
          <a:bodyPr>
            <a:normAutofit fontScale="92500" lnSpcReduction="20000"/>
          </a:bodyPr>
          <a:lstStyle/>
          <a:p>
            <a:r>
              <a:rPr lang="ja-JP" altLang="en-US" dirty="0" smtClean="0"/>
              <a:t>回路の構成要素</a:t>
            </a:r>
            <a:endParaRPr lang="en-US" altLang="ja-JP" dirty="0" smtClean="0"/>
          </a:p>
          <a:p>
            <a:pPr lvl="1"/>
            <a:r>
              <a:rPr lang="ja-JP" altLang="en-US" dirty="0" smtClean="0"/>
              <a:t>受動素子と能動素子</a:t>
            </a:r>
            <a:endParaRPr lang="en-US" altLang="ja-JP" dirty="0" smtClean="0"/>
          </a:p>
          <a:p>
            <a:pPr lvl="2"/>
            <a:r>
              <a:rPr lang="ja-JP" altLang="en-US" dirty="0" smtClean="0"/>
              <a:t>受動素子</a:t>
            </a:r>
            <a:endParaRPr lang="en-US" altLang="ja-JP" dirty="0" smtClean="0"/>
          </a:p>
          <a:p>
            <a:pPr lvl="3"/>
            <a:r>
              <a:rPr lang="ja-JP" altLang="en-US" dirty="0" smtClean="0"/>
              <a:t>抵抗（</a:t>
            </a:r>
            <a:r>
              <a:rPr lang="en-US" altLang="ja-JP" dirty="0" smtClean="0"/>
              <a:t>R)</a:t>
            </a:r>
          </a:p>
          <a:p>
            <a:pPr lvl="3"/>
            <a:r>
              <a:rPr lang="ja-JP" altLang="en-US" dirty="0" smtClean="0"/>
              <a:t>コンデンサー（</a:t>
            </a:r>
            <a:r>
              <a:rPr lang="en-US" altLang="ja-JP" dirty="0" smtClean="0"/>
              <a:t>C)</a:t>
            </a:r>
          </a:p>
          <a:p>
            <a:pPr lvl="3"/>
            <a:r>
              <a:rPr lang="ja-JP" altLang="en-US" dirty="0" smtClean="0"/>
              <a:t>コイル（</a:t>
            </a:r>
            <a:r>
              <a:rPr lang="en-US" altLang="ja-JP" dirty="0" smtClean="0"/>
              <a:t>L)</a:t>
            </a:r>
          </a:p>
          <a:p>
            <a:pPr lvl="2"/>
            <a:r>
              <a:rPr lang="ja-JP" altLang="en-US" dirty="0" smtClean="0"/>
              <a:t>能動素子</a:t>
            </a:r>
            <a:endParaRPr lang="en-US" altLang="ja-JP" dirty="0" smtClean="0"/>
          </a:p>
          <a:p>
            <a:pPr lvl="3"/>
            <a:r>
              <a:rPr lang="ja-JP" altLang="en-US" dirty="0" smtClean="0"/>
              <a:t>真空管</a:t>
            </a:r>
            <a:endParaRPr lang="en-US" altLang="ja-JP" dirty="0" smtClean="0"/>
          </a:p>
          <a:p>
            <a:pPr lvl="3"/>
            <a:r>
              <a:rPr lang="ja-JP" altLang="en-US" dirty="0" smtClean="0"/>
              <a:t>ダイオード（</a:t>
            </a:r>
            <a:r>
              <a:rPr lang="en-US" altLang="ja-JP" dirty="0" smtClean="0"/>
              <a:t>D)</a:t>
            </a:r>
          </a:p>
          <a:p>
            <a:pPr lvl="3"/>
            <a:r>
              <a:rPr lang="ja-JP" altLang="en-US" dirty="0" smtClean="0"/>
              <a:t>バイポーラトランジスター（</a:t>
            </a:r>
            <a:r>
              <a:rPr lang="en-US" altLang="ja-JP" dirty="0" err="1" smtClean="0"/>
              <a:t>Tr</a:t>
            </a:r>
            <a:r>
              <a:rPr lang="en-US" altLang="ja-JP" dirty="0" smtClean="0"/>
              <a:t>)</a:t>
            </a:r>
          </a:p>
          <a:p>
            <a:pPr lvl="3"/>
            <a:r>
              <a:rPr lang="ja-JP" altLang="en-US" dirty="0" smtClean="0"/>
              <a:t>電界効果トランジスター（</a:t>
            </a:r>
            <a:r>
              <a:rPr lang="en-US" altLang="ja-JP" dirty="0" smtClean="0"/>
              <a:t>FET)</a:t>
            </a:r>
          </a:p>
          <a:p>
            <a:pPr lvl="3"/>
            <a:r>
              <a:rPr lang="ja-JP" altLang="en-US" dirty="0" smtClean="0"/>
              <a:t>その他の能動素子</a:t>
            </a:r>
            <a:endParaRPr lang="en-US" altLang="ja-JP" dirty="0" smtClean="0"/>
          </a:p>
          <a:p>
            <a:r>
              <a:rPr lang="ja-JP" altLang="en-US" dirty="0" smtClean="0"/>
              <a:t>等価回路</a:t>
            </a:r>
            <a:endParaRPr lang="en-US" altLang="ja-JP" dirty="0" smtClean="0"/>
          </a:p>
          <a:p>
            <a:endParaRPr lang="en-US" altLang="ja-JP" dirty="0" smtClean="0"/>
          </a:p>
          <a:p>
            <a:pPr lvl="2"/>
            <a:endParaRPr lang="ja-JP" altLang="en-US" dirty="0"/>
          </a:p>
        </p:txBody>
      </p:sp>
      <p:sp>
        <p:nvSpPr>
          <p:cNvPr id="4" name="日付プレースホルダ 3"/>
          <p:cNvSpPr>
            <a:spLocks noGrp="1"/>
          </p:cNvSpPr>
          <p:nvPr>
            <p:ph type="dt" sz="half" idx="10"/>
          </p:nvPr>
        </p:nvSpPr>
        <p:spPr/>
        <p:txBody>
          <a:bodyPr/>
          <a:lstStyle/>
          <a:p>
            <a:r>
              <a:rPr lang="en-US" altLang="ja-JP" dirty="0" smtClean="0">
                <a:solidFill>
                  <a:prstClr val="black">
                    <a:tint val="75000"/>
                  </a:prstClr>
                </a:solidFill>
              </a:rPr>
              <a:t>Apr.12.2010</a:t>
            </a:r>
            <a:endParaRPr lang="ja-JP" alt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374316"/>
            <a:ext cx="7772400" cy="1470025"/>
          </a:xfrm>
        </p:spPr>
        <p:txBody>
          <a:bodyPr/>
          <a:lstStyle/>
          <a:p>
            <a:r>
              <a:rPr lang="ja-JP" altLang="en-US" dirty="0" smtClean="0"/>
              <a:t>電子回路</a:t>
            </a:r>
            <a:endParaRPr lang="ja-JP" altLang="en-US" dirty="0"/>
          </a:p>
        </p:txBody>
      </p:sp>
      <p:sp>
        <p:nvSpPr>
          <p:cNvPr id="3" name="サブタイトル 2"/>
          <p:cNvSpPr>
            <a:spLocks noGrp="1"/>
          </p:cNvSpPr>
          <p:nvPr>
            <p:ph type="subTitle" idx="1"/>
          </p:nvPr>
        </p:nvSpPr>
        <p:spPr>
          <a:xfrm>
            <a:off x="1371600" y="2112211"/>
            <a:ext cx="6400800" cy="1296736"/>
          </a:xfrm>
        </p:spPr>
        <p:txBody>
          <a:bodyPr>
            <a:normAutofit lnSpcReduction="10000"/>
          </a:bodyPr>
          <a:lstStyle/>
          <a:p>
            <a:r>
              <a:rPr lang="ja-JP" altLang="en-US" sz="2400" dirty="0" smtClean="0"/>
              <a:t>放射線計測エレクトロニクスの信号処理の為の</a:t>
            </a:r>
            <a:endParaRPr lang="en-US" altLang="ja-JP" sz="2400" dirty="0" smtClean="0"/>
          </a:p>
          <a:p>
            <a:r>
              <a:rPr lang="ja-JP" altLang="en-US" sz="2400" dirty="0" smtClean="0"/>
              <a:t>アナログ電子回路の基礎</a:t>
            </a:r>
            <a:endParaRPr lang="en-US" altLang="ja-JP" sz="2400" dirty="0" smtClean="0"/>
          </a:p>
          <a:p>
            <a:r>
              <a:rPr lang="ja-JP" altLang="en-US" sz="2400" dirty="0" smtClean="0"/>
              <a:t>第二回</a:t>
            </a:r>
            <a:endParaRPr lang="ja-JP" altLang="en-US" sz="2400" dirty="0"/>
          </a:p>
        </p:txBody>
      </p:sp>
      <p:sp>
        <p:nvSpPr>
          <p:cNvPr id="4" name="テキスト ボックス 3"/>
          <p:cNvSpPr txBox="1"/>
          <p:nvPr/>
        </p:nvSpPr>
        <p:spPr>
          <a:xfrm>
            <a:off x="3649579" y="3758244"/>
            <a:ext cx="1826141" cy="584776"/>
          </a:xfrm>
          <a:prstGeom prst="rect">
            <a:avLst/>
          </a:prstGeom>
          <a:noFill/>
        </p:spPr>
        <p:txBody>
          <a:bodyPr wrap="none" rtlCol="0">
            <a:spAutoFit/>
          </a:bodyPr>
          <a:lstStyle/>
          <a:p>
            <a:r>
              <a:rPr kumimoji="1" lang="ja-JP" altLang="en-US" sz="3200" dirty="0" smtClean="0"/>
              <a:t>村上浩之</a:t>
            </a:r>
            <a:endParaRPr kumimoji="1" lang="ja-JP" altLang="en-US" sz="3200" dirty="0"/>
          </a:p>
        </p:txBody>
      </p:sp>
      <p:sp>
        <p:nvSpPr>
          <p:cNvPr id="5" name="日付プレースホルダ 4"/>
          <p:cNvSpPr>
            <a:spLocks noGrp="1"/>
          </p:cNvSpPr>
          <p:nvPr>
            <p:ph type="dt" sz="half" idx="10"/>
          </p:nvPr>
        </p:nvSpPr>
        <p:spPr/>
        <p:txBody>
          <a:bodyPr/>
          <a:lstStyle/>
          <a:p>
            <a:r>
              <a:rPr lang="en-US" altLang="ja-JP" smtClean="0"/>
              <a:t>Apr. 26. 2010</a:t>
            </a:r>
            <a:endParaRPr lang="ja-JP" altLang="en-US"/>
          </a:p>
        </p:txBody>
      </p:sp>
      <p:pic>
        <p:nvPicPr>
          <p:cNvPr id="6" name="図 5" descr="DSCF0143.JPG"/>
          <p:cNvPicPr>
            <a:picLocks noChangeAspect="1"/>
          </p:cNvPicPr>
          <p:nvPr/>
        </p:nvPicPr>
        <p:blipFill>
          <a:blip r:embed="rId2"/>
          <a:stretch>
            <a:fillRect/>
          </a:stretch>
        </p:blipFill>
        <p:spPr>
          <a:xfrm>
            <a:off x="0" y="0"/>
            <a:ext cx="9144000" cy="6858000"/>
          </a:xfrm>
          <a:prstGeom prst="rect">
            <a:avLst/>
          </a:prstGeom>
        </p:spPr>
      </p:pic>
      <p:pic>
        <p:nvPicPr>
          <p:cNvPr id="7" name="図 6" descr="DSCF0149.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smtClean="0"/>
              <a:t>Apr. 26. 2010</a:t>
            </a:r>
            <a:endParaRPr lang="ja-JP" altLang="en-US"/>
          </a:p>
        </p:txBody>
      </p:sp>
      <p:pic>
        <p:nvPicPr>
          <p:cNvPr id="5" name="図 4" descr="DSCF0143.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66762"/>
          </a:xfrm>
        </p:spPr>
        <p:txBody>
          <a:bodyPr>
            <a:normAutofit/>
          </a:bodyPr>
          <a:lstStyle/>
          <a:p>
            <a:r>
              <a:rPr lang="ja-JP" altLang="en-US" sz="2800" dirty="0" smtClean="0"/>
              <a:t>演習問題</a:t>
            </a:r>
            <a:endParaRPr lang="ja-JP" altLang="en-US" sz="2800" dirty="0"/>
          </a:p>
        </p:txBody>
      </p:sp>
      <p:sp>
        <p:nvSpPr>
          <p:cNvPr id="3" name="コンテンツ プレースホルダ 2"/>
          <p:cNvSpPr>
            <a:spLocks noGrp="1"/>
          </p:cNvSpPr>
          <p:nvPr>
            <p:ph idx="1"/>
          </p:nvPr>
        </p:nvSpPr>
        <p:spPr/>
        <p:txBody>
          <a:bodyPr>
            <a:normAutofit lnSpcReduction="10000"/>
          </a:bodyPr>
          <a:lstStyle/>
          <a:p>
            <a:pPr marL="457200" indent="-457200">
              <a:buFont typeface="+mj-lt"/>
              <a:buAutoNum type="arabicPeriod"/>
            </a:pPr>
            <a:r>
              <a:rPr lang="ja-JP" altLang="en-US" sz="2400" dirty="0" smtClean="0"/>
              <a:t>パルス電離箱のカソード面の中央に点状の</a:t>
            </a:r>
            <a:r>
              <a:rPr lang="en-US" altLang="ja-JP" sz="2400" dirty="0" err="1" smtClean="0"/>
              <a:t>α</a:t>
            </a:r>
            <a:r>
              <a:rPr lang="ja-JP" altLang="en-US" sz="2400" dirty="0" smtClean="0"/>
              <a:t>線源があるときにアノードに現れる電荷量の時間変化をグラフで表しなさい。</a:t>
            </a:r>
            <a:endParaRPr lang="en-US" altLang="ja-JP" sz="2400" dirty="0" smtClean="0"/>
          </a:p>
          <a:p>
            <a:pPr marL="457200" indent="-457200">
              <a:buFont typeface="+mj-lt"/>
              <a:buAutoNum type="arabicPeriod"/>
            </a:pPr>
            <a:r>
              <a:rPr lang="ja-JP" altLang="en-US" sz="2400" dirty="0" smtClean="0"/>
              <a:t>アノードに現れる電荷量のスペクトルをグラフで示しなさい。</a:t>
            </a:r>
            <a:endParaRPr lang="en-US" altLang="ja-JP" sz="2400" dirty="0" smtClean="0"/>
          </a:p>
          <a:p>
            <a:pPr marL="457200" indent="-457200">
              <a:buFont typeface="+mj-lt"/>
              <a:buAutoNum type="arabicPeriod"/>
            </a:pPr>
            <a:r>
              <a:rPr lang="ja-JP" altLang="en-US" sz="2400" dirty="0" smtClean="0"/>
              <a:t>グリッド付のパルス電離箱のアノードの電荷量の時間変化と電荷量のスペクトルをグラフで表しなさい。（条件は前問と同じ）</a:t>
            </a:r>
            <a:endParaRPr lang="en-US" altLang="ja-JP" sz="2400" dirty="0" smtClean="0"/>
          </a:p>
          <a:p>
            <a:pPr marL="457200" indent="-457200">
              <a:buFont typeface="+mj-lt"/>
              <a:buAutoNum type="arabicPeriod"/>
            </a:pPr>
            <a:r>
              <a:rPr lang="ja-JP" altLang="en-US" sz="2400" dirty="0" smtClean="0"/>
              <a:t>グリッドに現れる電荷量の時間変化をグラフで表しなさい。</a:t>
            </a:r>
            <a:endParaRPr lang="en-US" altLang="ja-JP" sz="2400" dirty="0" smtClean="0"/>
          </a:p>
          <a:p>
            <a:pPr marL="457200" indent="-457200">
              <a:buFont typeface="+mj-lt"/>
              <a:buAutoNum type="arabicPeriod"/>
            </a:pPr>
            <a:r>
              <a:rPr lang="ja-JP" altLang="en-US" sz="2400" dirty="0" smtClean="0"/>
              <a:t>グリッドとアノードの間に二つ目のグリッドを配置した時に二つ目のグリッドとアノードに現れる電荷量の時間変化とスペクトルをグラフに表しなさい。</a:t>
            </a:r>
            <a:endParaRPr lang="en-US" altLang="ja-JP" sz="2400" dirty="0" smtClean="0"/>
          </a:p>
          <a:p>
            <a:pPr>
              <a:buNone/>
            </a:pPr>
            <a:r>
              <a:rPr lang="ja-JP" altLang="en-US" sz="2000" dirty="0" smtClean="0"/>
              <a:t>　　　　　　但し、時間の原点は</a:t>
            </a:r>
            <a:r>
              <a:rPr lang="en-US" altLang="ja-JP" sz="2000" dirty="0" err="1" smtClean="0"/>
              <a:t>α</a:t>
            </a:r>
            <a:r>
              <a:rPr lang="ja-JP" altLang="en-US" sz="2000" dirty="0" smtClean="0"/>
              <a:t>線が出た時とする。</a:t>
            </a:r>
          </a:p>
        </p:txBody>
      </p:sp>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rot="5400000">
            <a:off x="1537877" y="-370515"/>
            <a:ext cx="6034013" cy="7597784"/>
          </a:xfrm>
          <a:prstGeom prst="rect">
            <a:avLst/>
          </a:prstGeom>
        </p:spPr>
      </p:pic>
      <p:sp>
        <p:nvSpPr>
          <p:cNvPr id="3" name="日付プレースホルダ 2"/>
          <p:cNvSpPr>
            <a:spLocks noGrp="1"/>
          </p:cNvSpPr>
          <p:nvPr>
            <p:ph type="dt" sz="half" idx="10"/>
          </p:nvPr>
        </p:nvSpPr>
        <p:spPr/>
        <p:txBody>
          <a:bodyPr/>
          <a:lstStyle/>
          <a:p>
            <a:r>
              <a:rPr lang="en-US" altLang="ja-JP" smtClean="0"/>
              <a:t>Apr.12.2010</a:t>
            </a:r>
            <a:endParaRPr lang="ja-JP" altLang="en-US"/>
          </a:p>
        </p:txBody>
      </p:sp>
      <p:sp>
        <p:nvSpPr>
          <p:cNvPr id="4" name="テキスト ボックス 3"/>
          <p:cNvSpPr txBox="1"/>
          <p:nvPr/>
        </p:nvSpPr>
        <p:spPr>
          <a:xfrm>
            <a:off x="5604868" y="6343786"/>
            <a:ext cx="3313728" cy="307777"/>
          </a:xfrm>
          <a:prstGeom prst="rect">
            <a:avLst/>
          </a:prstGeom>
          <a:noFill/>
        </p:spPr>
        <p:txBody>
          <a:bodyPr wrap="none" rtlCol="0">
            <a:spAutoFit/>
          </a:bodyPr>
          <a:lstStyle/>
          <a:p>
            <a:r>
              <a:rPr lang="ja-JP" altLang="en-US" sz="1400" dirty="0" smtClean="0"/>
              <a:t>小川岩雄、「放射線」、</a:t>
            </a:r>
            <a:r>
              <a:rPr lang="en-US" altLang="ja-JP" sz="1400" dirty="0" smtClean="0"/>
              <a:t>P99</a:t>
            </a:r>
            <a:r>
              <a:rPr kumimoji="1" lang="ja-JP" altLang="en-US" sz="1400" dirty="0" smtClean="0"/>
              <a:t>、コロナ社</a:t>
            </a:r>
            <a:r>
              <a:rPr kumimoji="1" lang="en-US" altLang="ja-JP" sz="1400" dirty="0" smtClean="0"/>
              <a:t>,1988</a:t>
            </a:r>
            <a:r>
              <a:rPr kumimoji="1" lang="ja-JP" altLang="en-US" sz="1400" dirty="0" smtClean="0"/>
              <a:t>　</a:t>
            </a:r>
            <a:endParaRPr kumimoji="1" lang="ja-JP" altLang="en-US" sz="1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274638"/>
            <a:ext cx="8229600" cy="707495"/>
          </a:xfrm>
        </p:spPr>
        <p:txBody>
          <a:bodyPr>
            <a:normAutofit/>
          </a:bodyPr>
          <a:lstStyle/>
          <a:p>
            <a:r>
              <a:rPr lang="en-US" altLang="ja-JP" sz="2800" dirty="0" err="1" smtClean="0"/>
              <a:t>α</a:t>
            </a:r>
            <a:r>
              <a:rPr lang="ja-JP" altLang="en-US" sz="2800" dirty="0" smtClean="0"/>
              <a:t>線のアノード信号パルス波高分布</a:t>
            </a:r>
            <a:endParaRPr lang="ja-JP" altLang="en-US" sz="2800" dirty="0"/>
          </a:p>
        </p:txBody>
      </p:sp>
      <p:pic>
        <p:nvPicPr>
          <p:cNvPr id="5" name="コンテンツ プレースホルダ 4" descr="速い電離箱波高分布.pct"/>
          <p:cNvPicPr>
            <a:picLocks noGrp="1" noChangeAspect="1"/>
          </p:cNvPicPr>
          <p:nvPr>
            <p:ph idx="1"/>
          </p:nvPr>
        </p:nvPicPr>
        <mc:AlternateContent>
          <mc:Choice xmlns:ma="http://schemas.microsoft.com/office/mac/drawingml/2008/main" Requires="ma">
            <p:blipFill>
              <a:blip r:embed="rId2"/>
              <a:srcRect l="-31688" r="-31688"/>
              <a:stretch>
                <a:fillRect/>
              </a:stretch>
            </p:blipFill>
          </mc:Choice>
          <mc:Fallback>
            <p:blipFill>
              <a:blip r:embed="rId3"/>
              <a:srcRect l="-31688" r="-31688"/>
              <a:stretch>
                <a:fillRect/>
              </a:stretch>
            </p:blipFill>
          </mc:Fallback>
        </mc:AlternateContent>
        <p:spPr/>
      </p:pic>
      <p:sp>
        <p:nvSpPr>
          <p:cNvPr id="2" name="日付プレースホルダ 1"/>
          <p:cNvSpPr>
            <a:spLocks noGrp="1"/>
          </p:cNvSpPr>
          <p:nvPr>
            <p:ph type="dt" sz="half" idx="10"/>
          </p:nvPr>
        </p:nvSpPr>
        <p:spPr/>
        <p:txBody>
          <a:bodyPr/>
          <a:lstStyle/>
          <a:p>
            <a:r>
              <a:rPr lang="en-US" altLang="ja-JP" smtClean="0"/>
              <a:t>Apr. 26. 2010</a:t>
            </a:r>
            <a:endParaRPr lang="ja-JP" altLang="en-US"/>
          </a:p>
        </p:txBody>
      </p:sp>
      <p:sp>
        <p:nvSpPr>
          <p:cNvPr id="6" name="テキスト ボックス 5"/>
          <p:cNvSpPr txBox="1"/>
          <p:nvPr/>
        </p:nvSpPr>
        <p:spPr>
          <a:xfrm>
            <a:off x="3471373" y="6356350"/>
            <a:ext cx="5430844" cy="307777"/>
          </a:xfrm>
          <a:prstGeom prst="rect">
            <a:avLst/>
          </a:prstGeom>
          <a:noFill/>
        </p:spPr>
        <p:txBody>
          <a:bodyPr wrap="none" rtlCol="0">
            <a:spAutoFit/>
          </a:bodyPr>
          <a:lstStyle/>
          <a:p>
            <a:r>
              <a:rPr lang="ja-JP" altLang="en-US" sz="1400" dirty="0" smtClean="0"/>
              <a:t>小川岩雄、実験物理学講座「</a:t>
            </a:r>
            <a:r>
              <a:rPr kumimoji="1" lang="ja-JP" altLang="en-US" sz="1400" dirty="0" smtClean="0"/>
              <a:t>放射線」：電離箱、</a:t>
            </a:r>
            <a:r>
              <a:rPr kumimoji="1" lang="en-US" altLang="ja-JP" sz="1400" dirty="0" smtClean="0"/>
              <a:t>P171</a:t>
            </a:r>
            <a:r>
              <a:rPr kumimoji="1" lang="ja-JP" altLang="en-US" sz="1400" dirty="0" smtClean="0"/>
              <a:t>、共立出版</a:t>
            </a:r>
            <a:r>
              <a:rPr lang="ja-JP" altLang="en-US" sz="1400" dirty="0" smtClean="0"/>
              <a:t>、</a:t>
            </a:r>
            <a:r>
              <a:rPr lang="en-US" altLang="ja-JP" sz="1400" dirty="0" smtClean="0"/>
              <a:t>1973</a:t>
            </a:r>
            <a:endParaRPr kumimoji="1" lang="en-US" altLang="ja-JP" sz="14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41362"/>
          </a:xfrm>
        </p:spPr>
        <p:txBody>
          <a:bodyPr>
            <a:normAutofit/>
          </a:bodyPr>
          <a:lstStyle/>
          <a:p>
            <a:r>
              <a:rPr lang="ja-JP" altLang="en-US" sz="2800" dirty="0" smtClean="0"/>
              <a:t>グリッド電離箱の</a:t>
            </a:r>
            <a:r>
              <a:rPr lang="en-US" altLang="ja-JP" sz="2800" dirty="0" err="1" smtClean="0"/>
              <a:t>α</a:t>
            </a:r>
            <a:r>
              <a:rPr lang="ja-JP" altLang="en-US" sz="2800" dirty="0" smtClean="0"/>
              <a:t>線に依る電子の流動</a:t>
            </a:r>
            <a:endParaRPr lang="ja-JP" altLang="en-US" sz="2800" dirty="0"/>
          </a:p>
        </p:txBody>
      </p:sp>
      <p:pic>
        <p:nvPicPr>
          <p:cNvPr id="5" name="コンテンツ プレースホルダ 4" descr="グリッド電離箱電子流動.pct"/>
          <p:cNvPicPr>
            <a:picLocks noGrp="1" noChangeAspect="1"/>
          </p:cNvPicPr>
          <p:nvPr>
            <p:ph idx="1"/>
          </p:nvPr>
        </p:nvPicPr>
        <mc:AlternateContent>
          <mc:Choice xmlns:ma="http://schemas.microsoft.com/office/mac/drawingml/2008/main" Requires="ma">
            <p:blipFill>
              <a:blip r:embed="rId2"/>
              <a:srcRect l="-74867" r="-74867"/>
              <a:stretch>
                <a:fillRect/>
              </a:stretch>
            </p:blipFill>
          </mc:Choice>
          <mc:Fallback>
            <p:blipFill>
              <a:blip r:embed="rId3"/>
              <a:srcRect l="-74867" r="-74867"/>
              <a:stretch>
                <a:fillRect/>
              </a:stretch>
            </p:blipFill>
          </mc:Fallback>
        </mc:AlternateContent>
        <p:spPr/>
      </p:pic>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
        <p:nvSpPr>
          <p:cNvPr id="6" name="テキスト ボックス 5"/>
          <p:cNvSpPr txBox="1"/>
          <p:nvPr/>
        </p:nvSpPr>
        <p:spPr>
          <a:xfrm>
            <a:off x="3674551" y="6356350"/>
            <a:ext cx="5314275" cy="307777"/>
          </a:xfrm>
          <a:prstGeom prst="rect">
            <a:avLst/>
          </a:prstGeom>
          <a:noFill/>
        </p:spPr>
        <p:txBody>
          <a:bodyPr wrap="square" rtlCol="0">
            <a:spAutoFit/>
          </a:bodyPr>
          <a:lstStyle/>
          <a:p>
            <a:r>
              <a:rPr lang="ja-JP" altLang="en-US" sz="1400" dirty="0" smtClean="0"/>
              <a:t>小川岩雄、実験物理学講座「放射線」：電離箱、</a:t>
            </a:r>
            <a:r>
              <a:rPr lang="en-US" altLang="ja-JP" sz="1400" dirty="0" smtClean="0"/>
              <a:t>P174</a:t>
            </a:r>
            <a:r>
              <a:rPr lang="ja-JP" altLang="en-US" sz="1400" dirty="0" smtClean="0"/>
              <a:t>共立出版、</a:t>
            </a:r>
            <a:r>
              <a:rPr lang="en-US" altLang="ja-JP" sz="1400" dirty="0" smtClean="0"/>
              <a:t>1973</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9762"/>
          </a:xfrm>
        </p:spPr>
        <p:txBody>
          <a:bodyPr>
            <a:normAutofit/>
          </a:bodyPr>
          <a:lstStyle/>
          <a:p>
            <a:r>
              <a:rPr lang="ja-JP" altLang="en-US" sz="2800" dirty="0" smtClean="0"/>
              <a:t>グリッド電離箱のアノード信号波形</a:t>
            </a:r>
            <a:endParaRPr lang="ja-JP" altLang="en-US" sz="2800" dirty="0"/>
          </a:p>
        </p:txBody>
      </p:sp>
      <p:pic>
        <p:nvPicPr>
          <p:cNvPr id="5" name="コンテンツ プレースホルダ 4" descr="グリッド電離箱波形.pct"/>
          <p:cNvPicPr>
            <a:picLocks noGrp="1" noChangeAspect="1"/>
          </p:cNvPicPr>
          <p:nvPr>
            <p:ph idx="1"/>
          </p:nvPr>
        </p:nvPicPr>
        <mc:AlternateContent>
          <mc:Choice xmlns:ma="http://schemas.microsoft.com/office/mac/drawingml/2008/main" Requires="ma">
            <p:blipFill>
              <a:blip r:embed="rId2"/>
              <a:srcRect l="-8928" r="-8928"/>
              <a:stretch>
                <a:fillRect/>
              </a:stretch>
            </p:blipFill>
          </mc:Choice>
          <mc:Fallback>
            <p:blipFill>
              <a:blip r:embed="rId3"/>
              <a:srcRect l="-8928" r="-8928"/>
              <a:stretch>
                <a:fillRect/>
              </a:stretch>
            </p:blipFill>
          </mc:Fallback>
        </mc:AlternateContent>
        <p:spPr/>
      </p:pic>
      <p:sp>
        <p:nvSpPr>
          <p:cNvPr id="4" name="日付プレースホルダ 3"/>
          <p:cNvSpPr>
            <a:spLocks noGrp="1"/>
          </p:cNvSpPr>
          <p:nvPr>
            <p:ph type="dt" sz="half" idx="10"/>
          </p:nvPr>
        </p:nvSpPr>
        <p:spPr/>
        <p:txBody>
          <a:bodyPr/>
          <a:lstStyle/>
          <a:p>
            <a:r>
              <a:rPr lang="en-US" altLang="ja-JP" smtClean="0"/>
              <a:t>Apr. 26. 2010</a:t>
            </a:r>
            <a:endParaRPr lang="ja-JP" altLang="en-US"/>
          </a:p>
        </p:txBody>
      </p:sp>
      <p:sp>
        <p:nvSpPr>
          <p:cNvPr id="6" name="テキスト ボックス 5"/>
          <p:cNvSpPr txBox="1"/>
          <p:nvPr/>
        </p:nvSpPr>
        <p:spPr>
          <a:xfrm>
            <a:off x="3556034" y="6346292"/>
            <a:ext cx="5314275" cy="307777"/>
          </a:xfrm>
          <a:prstGeom prst="rect">
            <a:avLst/>
          </a:prstGeom>
          <a:noFill/>
        </p:spPr>
        <p:txBody>
          <a:bodyPr wrap="none" rtlCol="0">
            <a:spAutoFit/>
          </a:bodyPr>
          <a:lstStyle/>
          <a:p>
            <a:r>
              <a:rPr lang="ja-JP" altLang="en-US" sz="1400" dirty="0" smtClean="0"/>
              <a:t>小川岩雄、実験物理学講座「放射線」：電離箱、</a:t>
            </a:r>
            <a:r>
              <a:rPr lang="en-US" altLang="ja-JP" sz="1400" dirty="0" smtClean="0"/>
              <a:t>P175</a:t>
            </a:r>
            <a:r>
              <a:rPr lang="ja-JP" altLang="en-US" sz="1400" dirty="0" smtClean="0"/>
              <a:t>共立出版、</a:t>
            </a:r>
            <a:r>
              <a:rPr lang="en-US" altLang="ja-JP" sz="1400" dirty="0" smtClean="0"/>
              <a:t>1973</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9762"/>
          </a:xfrm>
        </p:spPr>
        <p:txBody>
          <a:bodyPr>
            <a:normAutofit/>
          </a:bodyPr>
          <a:lstStyle/>
          <a:p>
            <a:r>
              <a:rPr lang="ja-JP" altLang="en-US" sz="2800" dirty="0" smtClean="0"/>
              <a:t>グリッド電離箱のグリッド信号波形</a:t>
            </a:r>
            <a:endParaRPr lang="ja-JP" altLang="en-US" sz="2800" dirty="0"/>
          </a:p>
        </p:txBody>
      </p:sp>
      <p:pic>
        <p:nvPicPr>
          <p:cNvPr id="5" name="コンテンツ プレースホルダ 4" descr="グリッド電離箱波形.pct"/>
          <p:cNvPicPr>
            <a:picLocks noGrp="1" noChangeAspect="1"/>
          </p:cNvPicPr>
          <p:nvPr>
            <p:ph idx="1"/>
          </p:nvPr>
        </p:nvPicPr>
        <mc:AlternateContent>
          <mc:Choice xmlns:ma="http://schemas.microsoft.com/office/mac/drawingml/2008/main" Requires="ma">
            <p:blipFill>
              <a:blip r:embed="rId2"/>
              <a:srcRect l="-8928" r="-8928"/>
              <a:stretch>
                <a:fillRect/>
              </a:stretch>
            </p:blipFill>
          </mc:Choice>
          <mc:Fallback>
            <p:blipFill>
              <a:blip r:embed="rId3"/>
              <a:srcRect l="-8928" r="-8928"/>
              <a:stretch>
                <a:fillRect/>
              </a:stretch>
            </p:blipFill>
          </mc:Fallback>
        </mc:AlternateContent>
        <p:spPr/>
      </p:pic>
      <p:sp>
        <p:nvSpPr>
          <p:cNvPr id="4" name="日付プレースホルダ 3"/>
          <p:cNvSpPr>
            <a:spLocks noGrp="1"/>
          </p:cNvSpPr>
          <p:nvPr>
            <p:ph type="dt" sz="half" idx="10"/>
          </p:nvPr>
        </p:nvSpPr>
        <p:spPr/>
        <p:txBody>
          <a:bodyPr/>
          <a:lstStyle/>
          <a:p>
            <a:r>
              <a:rPr lang="en-US" altLang="ja-JP" smtClean="0"/>
              <a:t>Apr. 26. 2010</a:t>
            </a:r>
            <a:endParaRPr lang="ja-JP" altLang="en-US"/>
          </a:p>
        </p:txBody>
      </p:sp>
      <p:cxnSp>
        <p:nvCxnSpPr>
          <p:cNvPr id="7" name="直線コネクタ 6"/>
          <p:cNvCxnSpPr/>
          <p:nvPr/>
        </p:nvCxnSpPr>
        <p:spPr>
          <a:xfrm rot="16200000" flipV="1">
            <a:off x="5444068" y="3784600"/>
            <a:ext cx="880533" cy="694267"/>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rot="10800000">
            <a:off x="5046135" y="3911600"/>
            <a:ext cx="1168405" cy="66040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rot="10800000">
            <a:off x="4504268" y="4114800"/>
            <a:ext cx="1727209" cy="457200"/>
          </a:xfrm>
          <a:prstGeom prst="line">
            <a:avLst/>
          </a:prstGeom>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9762"/>
          </a:xfrm>
        </p:spPr>
        <p:txBody>
          <a:bodyPr>
            <a:normAutofit/>
          </a:bodyPr>
          <a:lstStyle/>
          <a:p>
            <a:r>
              <a:rPr lang="ja-JP" altLang="en-US" sz="2800" dirty="0" smtClean="0"/>
              <a:t>２重グリッド電離箱の第２グリッド信号波形</a:t>
            </a:r>
            <a:endParaRPr lang="ja-JP" altLang="en-US" sz="2800" dirty="0"/>
          </a:p>
        </p:txBody>
      </p:sp>
      <p:pic>
        <p:nvPicPr>
          <p:cNvPr id="5" name="コンテンツ プレースホルダ 4" descr="グリッド電離箱波形.pct"/>
          <p:cNvPicPr>
            <a:picLocks noGrp="1" noChangeAspect="1"/>
          </p:cNvPicPr>
          <p:nvPr>
            <p:ph idx="1"/>
          </p:nvPr>
        </p:nvPicPr>
        <mc:AlternateContent>
          <mc:Choice xmlns:ma="http://schemas.microsoft.com/office/mac/drawingml/2008/main" Requires="ma">
            <p:blipFill>
              <a:blip r:embed="rId2"/>
              <a:srcRect l="-8928" r="-8928"/>
              <a:stretch>
                <a:fillRect/>
              </a:stretch>
            </p:blipFill>
          </mc:Choice>
          <mc:Fallback>
            <p:blipFill>
              <a:blip r:embed="rId3"/>
              <a:srcRect l="-8928" r="-8928"/>
              <a:stretch>
                <a:fillRect/>
              </a:stretch>
            </p:blipFill>
          </mc:Fallback>
        </mc:AlternateContent>
        <p:spPr/>
      </p:pic>
      <p:sp>
        <p:nvSpPr>
          <p:cNvPr id="4" name="日付プレースホルダ 3"/>
          <p:cNvSpPr>
            <a:spLocks noGrp="1"/>
          </p:cNvSpPr>
          <p:nvPr>
            <p:ph type="dt" sz="half" idx="10"/>
          </p:nvPr>
        </p:nvSpPr>
        <p:spPr/>
        <p:txBody>
          <a:bodyPr/>
          <a:lstStyle/>
          <a:p>
            <a:r>
              <a:rPr lang="en-US" altLang="ja-JP" smtClean="0"/>
              <a:t>Apr. 26. 2010</a:t>
            </a:r>
            <a:endParaRPr lang="ja-JP" altLang="en-US"/>
          </a:p>
        </p:txBody>
      </p:sp>
      <p:cxnSp>
        <p:nvCxnSpPr>
          <p:cNvPr id="7" name="直線コネクタ 6"/>
          <p:cNvCxnSpPr/>
          <p:nvPr/>
        </p:nvCxnSpPr>
        <p:spPr>
          <a:xfrm rot="16200000" flipH="1">
            <a:off x="6028267" y="3014133"/>
            <a:ext cx="1710266" cy="1337734"/>
          </a:xfrm>
          <a:prstGeom prst="line">
            <a:avLst/>
          </a:prstGeom>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3539067" y="6356350"/>
            <a:ext cx="4557658" cy="307777"/>
          </a:xfrm>
          <a:prstGeom prst="rect">
            <a:avLst/>
          </a:prstGeom>
          <a:noFill/>
        </p:spPr>
        <p:txBody>
          <a:bodyPr wrap="none" rtlCol="0">
            <a:spAutoFit/>
          </a:bodyPr>
          <a:lstStyle/>
          <a:p>
            <a:r>
              <a:rPr lang="ja-JP" altLang="en-US" sz="1400" dirty="0" smtClean="0"/>
              <a:t>「放射線」：電離箱、小川岩雄、共立出版：実験物理学講座</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2408</TotalTime>
  <Words>2565</Words>
  <Application>Microsoft Macintosh PowerPoint</Application>
  <PresentationFormat>画面に合わせる (4:3)</PresentationFormat>
  <Paragraphs>330</Paragraphs>
  <Slides>29</Slides>
  <Notes>1</Notes>
  <HiddenSlides>0</HiddenSlides>
  <MMClips>0</MMClips>
  <ScaleCrop>false</ScaleCrop>
  <HeadingPairs>
    <vt:vector size="6" baseType="variant">
      <vt:variant>
        <vt:lpstr>デザイン テンプレート</vt:lpstr>
      </vt:variant>
      <vt:variant>
        <vt:i4>1</vt:i4>
      </vt:variant>
      <vt:variant>
        <vt:lpstr>埋め込まれた OLE サーバー</vt:lpstr>
      </vt:variant>
      <vt:variant>
        <vt:i4>1</vt:i4>
      </vt:variant>
      <vt:variant>
        <vt:lpstr>スライド タイトル</vt:lpstr>
      </vt:variant>
      <vt:variant>
        <vt:i4>29</vt:i4>
      </vt:variant>
    </vt:vector>
  </HeadingPairs>
  <TitlesOfParts>
    <vt:vector size="31" baseType="lpstr">
      <vt:lpstr>Office テーマ</vt:lpstr>
      <vt:lpstr>数式</vt:lpstr>
      <vt:lpstr>電子回路</vt:lpstr>
      <vt:lpstr>目次（１）</vt:lpstr>
      <vt:lpstr>演習問題</vt:lpstr>
      <vt:lpstr>スライド 4</vt:lpstr>
      <vt:lpstr>α線のアノード信号パルス波高分布</vt:lpstr>
      <vt:lpstr>グリッド電離箱のα線に依る電子の流動</vt:lpstr>
      <vt:lpstr>グリッド電離箱のアノード信号波形</vt:lpstr>
      <vt:lpstr>グリッド電離箱のグリッド信号波形</vt:lpstr>
      <vt:lpstr>２重グリッド電離箱の第２グリッド信号波形</vt:lpstr>
      <vt:lpstr>２重グリッド電離箱のグリッド波形 電極に平行に荷電粒子が入射した場合</vt:lpstr>
      <vt:lpstr>放射線計測の信号処理の流れ</vt:lpstr>
      <vt:lpstr>それぞれのブロックの機能</vt:lpstr>
      <vt:lpstr>検出器の等価回路</vt:lpstr>
      <vt:lpstr>前置増幅器の入出力特性</vt:lpstr>
      <vt:lpstr>前置増幅器の入出力機能</vt:lpstr>
      <vt:lpstr>それぞれのブロックの機能</vt:lpstr>
      <vt:lpstr>出力</vt:lpstr>
      <vt:lpstr>電子回路の構成要素</vt:lpstr>
      <vt:lpstr>電子回路の構成要素</vt:lpstr>
      <vt:lpstr>電子回路の構成要素</vt:lpstr>
      <vt:lpstr>電子回路の構成する部品</vt:lpstr>
      <vt:lpstr>電子回路のシミュレーション(SPICE) SPICEの機能と限界</vt:lpstr>
      <vt:lpstr>電子回路のシミュレーション(SPICE) SPICEの機能と限界</vt:lpstr>
      <vt:lpstr>演算増幅器のSPICEモデルの例</vt:lpstr>
      <vt:lpstr>P-SPICEの回路図入力の例</vt:lpstr>
      <vt:lpstr>P-SPICEの出力グラフの例</vt:lpstr>
      <vt:lpstr>次回の講義内容（予定）</vt:lpstr>
      <vt:lpstr>電子回路</vt:lpstr>
      <vt:lpstr>スライド 29</vt:lpstr>
    </vt:vector>
  </TitlesOfParts>
  <Company>立教大学</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電子回路</dc:title>
  <dc:creator>村上 浩之</dc:creator>
  <cp:lastModifiedBy>村上 浩之</cp:lastModifiedBy>
  <cp:revision>27</cp:revision>
  <dcterms:created xsi:type="dcterms:W3CDTF">2010-04-26T10:02:56Z</dcterms:created>
  <dcterms:modified xsi:type="dcterms:W3CDTF">2010-04-26T10:06:05Z</dcterms:modified>
</cp:coreProperties>
</file>