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Microsoft___23.bin" ContentType="application/vnd.openxmlformats-officedocument.oleObject"/>
  <Override PartName="/ppt/embeddings/Microsoft___12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embeddings/Microsoft___15.bin" ContentType="application/vnd.openxmlformats-officedocument.oleObject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embeddings/Microsoft___9.bin" ContentType="application/vnd.openxmlformats-officedocument.oleObject"/>
  <Override PartName="/ppt/embeddings/Microsoft___2.bin" ContentType="application/vnd.openxmlformats-officedocument.oleObject"/>
  <Override PartName="/ppt/embeddings/Microsoft___35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__6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embeddings/Microsoft___30.bin" ContentType="application/vnd.openxmlformats-officedocument.oleObject"/>
  <Override PartName="/ppt/embeddings/Microsoft___37.bin" ContentType="application/vnd.openxmlformats-officedocument.oleObject"/>
  <Override PartName="/ppt/embeddings/Microsoft___28.bin" ContentType="application/vnd.openxmlformats-officedocument.oleObject"/>
  <Override PartName="/ppt/embeddings/Microsoft___19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Microsoft___5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__20.bin" ContentType="application/vnd.openxmlformats-officedocument.oleObject"/>
  <Override PartName="/ppt/embeddings/Microsoft___21.bin" ContentType="application/vnd.openxmlformats-officedocument.oleObject"/>
  <Override PartName="/ppt/slideLayouts/slideLayout4.xml" ContentType="application/vnd.openxmlformats-officedocument.presentationml.slideLayout+xml"/>
  <Override PartName="/ppt/embeddings/Microsoft___31.bin" ContentType="application/vnd.openxmlformats-officedocument.oleObject"/>
  <Override PartName="/ppt/slideLayouts/slideLayout2.xml" ContentType="application/vnd.openxmlformats-officedocument.presentationml.slideLayout+xml"/>
  <Override PartName="/ppt/embeddings/Microsoft___13.bin" ContentType="application/vnd.openxmlformats-officedocument.oleObject"/>
  <Override PartName="/ppt/embeddings/Microsoft___4.bin" ContentType="application/vnd.openxmlformats-officedocument.oleObject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embeddings/Microsoft___47.bin" ContentType="application/vnd.openxmlformats-officedocument.oleObject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embeddings/Microsoft___33.bin" ContentType="application/vnd.openxmlformats-officedocument.oleObject"/>
  <Override PartName="/ppt/embeddings/Microsoft___41.bin" ContentType="application/vnd.openxmlformats-officedocument.oleObject"/>
  <Override PartName="/ppt/embeddings/Microsoft___46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Override PartName="/ppt/embeddings/Microsoft___38.bin" ContentType="application/vnd.openxmlformats-officedocument.oleObject"/>
  <Default Extension="bin" ContentType="application/vnd.openxmlformats-officedocument.presentationml.printerSettings"/>
  <Override PartName="/ppt/embeddings/Microsoft___36.bin" ContentType="application/vnd.openxmlformats-officedocument.oleObject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embeddings/Microsoft___48.bin" ContentType="application/vnd.openxmlformats-officedocument.oleObject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embeddings/Microsoft___43.bin" ContentType="application/vnd.openxmlformats-officedocument.oleObject"/>
  <Override PartName="/ppt/embeddings/Microsoft___42.bin" ContentType="application/vnd.openxmlformats-officedocument.oleObject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__25.bin" ContentType="application/vnd.openxmlformats-officedocument.oleObject"/>
  <Override PartName="/ppt/embeddings/Microsoft___22.bin" ContentType="application/vnd.openxmlformats-officedocument.oleObject"/>
  <Override PartName="/ppt/embeddings/Microsoft___44.bin" ContentType="application/vnd.openxmlformats-officedocument.oleObject"/>
  <Override PartName="/ppt/embeddings/Microsoft___39.bin" ContentType="application/vnd.openxmlformats-officedocument.oleObject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__18.bin" ContentType="application/vnd.openxmlformats-officedocument.oleObject"/>
  <Override PartName="/ppt/slides/slide25.xml" ContentType="application/vnd.openxmlformats-officedocument.presentationml.slide+xml"/>
  <Override PartName="/ppt/embeddings/Microsoft___27.bin" ContentType="application/vnd.openxmlformats-officedocument.oleObject"/>
  <Override PartName="/ppt/embeddings/Microsoft___10.bin" ContentType="application/vnd.openxmlformats-officedocument.oleObject"/>
  <Override PartName="/ppt/slides/slide14.xml" ContentType="application/vnd.openxmlformats-officedocument.presentationml.slide+xml"/>
  <Override PartName="/ppt/embeddings/Microsoft___1.bin" ContentType="application/vnd.openxmlformats-officedocument.oleObject"/>
  <Override PartName="/ppt/slides/slide34.xml" ContentType="application/vnd.openxmlformats-officedocument.presentationml.slide+xml"/>
  <Override PartName="/ppt/embeddings/Microsoft___14.bin" ContentType="application/vnd.openxmlformats-officedocument.oleObject"/>
  <Override PartName="/ppt/embeddings/Microsoft___29.bin" ContentType="application/vnd.openxmlformats-officedocument.oleObject"/>
  <Override PartName="/ppt/embeddings/Microsoft___26.bin" ContentType="application/vnd.openxmlformats-officedocument.oleObject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embeddings/Microsoft___17.bin" ContentType="application/vnd.openxmlformats-officedocument.oleObject"/>
  <Override PartName="/ppt/presentation.xml" ContentType="application/vnd.openxmlformats-officedocument.presentationml.presentation.main+xml"/>
  <Override PartName="/ppt/embeddings/Microsoft___16.bin" ContentType="application/vnd.openxmlformats-officedocument.oleObject"/>
  <Override PartName="/ppt/embeddings/Microsoft___45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__3.bin" ContentType="application/vnd.openxmlformats-officedocument.oleObject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__7.bin" ContentType="application/vnd.openxmlformats-officedocument.oleObject"/>
  <Override PartName="/ppt/slideLayouts/slideLayout11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embeddings/Microsoft___24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__34.bin" ContentType="application/vnd.openxmlformats-officedocument.oleObject"/>
  <Override PartName="/ppt/slides/slide24.xml" ContentType="application/vnd.openxmlformats-officedocument.presentationml.slide+xml"/>
  <Override PartName="/ppt/embeddings/Microsoft___8.bin" ContentType="application/vnd.openxmlformats-officedocument.oleObject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embeddings/Microsoft___11.bin" ContentType="application/vnd.openxmlformats-officedocument.oleObject"/>
  <Override PartName="/ppt/embeddings/Microsoft___32.bin" ContentType="application/vnd.openxmlformats-officedocument.oleObject"/>
  <Override PartName="/ppt/embeddings/Microsoft___40.bin" ContentType="application/vnd.openxmlformats-officedocument.oleObject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59" r:id="rId4"/>
    <p:sldId id="256" r:id="rId5"/>
    <p:sldId id="268" r:id="rId6"/>
    <p:sldId id="270" r:id="rId7"/>
    <p:sldId id="271" r:id="rId8"/>
    <p:sldId id="274" r:id="rId9"/>
    <p:sldId id="275" r:id="rId10"/>
    <p:sldId id="276" r:id="rId11"/>
    <p:sldId id="272" r:id="rId12"/>
    <p:sldId id="273" r:id="rId13"/>
    <p:sldId id="277" r:id="rId14"/>
    <p:sldId id="260" r:id="rId15"/>
    <p:sldId id="269" r:id="rId16"/>
    <p:sldId id="278" r:id="rId17"/>
    <p:sldId id="286" r:id="rId18"/>
    <p:sldId id="287" r:id="rId19"/>
    <p:sldId id="262" r:id="rId20"/>
    <p:sldId id="280" r:id="rId21"/>
    <p:sldId id="288" r:id="rId22"/>
    <p:sldId id="261" r:id="rId23"/>
    <p:sldId id="281" r:id="rId24"/>
    <p:sldId id="282" r:id="rId25"/>
    <p:sldId id="283" r:id="rId26"/>
    <p:sldId id="284" r:id="rId27"/>
    <p:sldId id="263" r:id="rId28"/>
    <p:sldId id="290" r:id="rId29"/>
    <p:sldId id="291" r:id="rId30"/>
    <p:sldId id="292" r:id="rId31"/>
    <p:sldId id="293" r:id="rId32"/>
    <p:sldId id="264" r:id="rId33"/>
    <p:sldId id="265" r:id="rId34"/>
    <p:sldId id="289" r:id="rId35"/>
    <p:sldId id="266" r:id="rId36"/>
    <p:sldId id="285" r:id="rId37"/>
    <p:sldId id="294" r:id="rId3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ableStyles" Target="tableStyle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esProps" Target="pres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heme" Target="theme/theme1.xml"/><Relationship Id="rId41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ict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0.pict"/><Relationship Id="rId1" Type="http://schemas.openxmlformats.org/officeDocument/2006/relationships/image" Target="../media/image98.pict"/><Relationship Id="rId2" Type="http://schemas.openxmlformats.org/officeDocument/2006/relationships/image" Target="../media/image99.pict"/><Relationship Id="rId3" Type="http://schemas.openxmlformats.org/officeDocument/2006/relationships/image" Target="../media/image49.pict"/><Relationship Id="rId5" Type="http://schemas.openxmlformats.org/officeDocument/2006/relationships/image" Target="../media/image101.pict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ict"/><Relationship Id="rId4" Type="http://schemas.openxmlformats.org/officeDocument/2006/relationships/image" Target="../media/image105.pict"/><Relationship Id="rId5" Type="http://schemas.openxmlformats.org/officeDocument/2006/relationships/image" Target="../media/image106.pict"/><Relationship Id="rId7" Type="http://schemas.openxmlformats.org/officeDocument/2006/relationships/image" Target="../media/image108.pict"/><Relationship Id="rId1" Type="http://schemas.openxmlformats.org/officeDocument/2006/relationships/image" Target="../media/image102.pict"/><Relationship Id="rId2" Type="http://schemas.openxmlformats.org/officeDocument/2006/relationships/image" Target="../media/image103.pict"/><Relationship Id="rId9" Type="http://schemas.openxmlformats.org/officeDocument/2006/relationships/image" Target="../media/image110.pict"/><Relationship Id="rId3" Type="http://schemas.openxmlformats.org/officeDocument/2006/relationships/image" Target="../media/image104.pict"/><Relationship Id="rId6" Type="http://schemas.openxmlformats.org/officeDocument/2006/relationships/image" Target="../media/image107.pict"/></Relationships>
</file>

<file path=ppt/drawings/_rels/vmlDrawing4.vml.rels><?xml version="1.0" encoding="UTF-8" standalone="yes"?>
<Relationships xmlns="http://schemas.openxmlformats.org/package/2006/relationships"><Relationship Id="rId14" Type="http://schemas.openxmlformats.org/officeDocument/2006/relationships/image" Target="../media/image126.pict"/><Relationship Id="rId4" Type="http://schemas.openxmlformats.org/officeDocument/2006/relationships/image" Target="../media/image116.pict"/><Relationship Id="rId7" Type="http://schemas.openxmlformats.org/officeDocument/2006/relationships/image" Target="../media/image119.pict"/><Relationship Id="rId11" Type="http://schemas.openxmlformats.org/officeDocument/2006/relationships/image" Target="../media/image123.pict"/><Relationship Id="rId1" Type="http://schemas.openxmlformats.org/officeDocument/2006/relationships/image" Target="../media/image113.pict"/><Relationship Id="rId6" Type="http://schemas.openxmlformats.org/officeDocument/2006/relationships/image" Target="../media/image118.pict"/><Relationship Id="rId8" Type="http://schemas.openxmlformats.org/officeDocument/2006/relationships/image" Target="../media/image120.pict"/><Relationship Id="rId13" Type="http://schemas.openxmlformats.org/officeDocument/2006/relationships/image" Target="../media/image125.pict"/><Relationship Id="rId10" Type="http://schemas.openxmlformats.org/officeDocument/2006/relationships/image" Target="../media/image122.pict"/><Relationship Id="rId5" Type="http://schemas.openxmlformats.org/officeDocument/2006/relationships/image" Target="../media/image117.pict"/><Relationship Id="rId12" Type="http://schemas.openxmlformats.org/officeDocument/2006/relationships/image" Target="../media/image124.pict"/><Relationship Id="rId2" Type="http://schemas.openxmlformats.org/officeDocument/2006/relationships/image" Target="../media/image114.pict"/><Relationship Id="rId9" Type="http://schemas.openxmlformats.org/officeDocument/2006/relationships/image" Target="../media/image121.pict"/><Relationship Id="rId3" Type="http://schemas.openxmlformats.org/officeDocument/2006/relationships/image" Target="../media/image115.pict"/></Relationships>
</file>

<file path=ppt/drawings/_rels/vmlDrawing5.vml.rels><?xml version="1.0" encoding="UTF-8" standalone="yes"?>
<Relationships xmlns="http://schemas.openxmlformats.org/package/2006/relationships"><Relationship Id="rId14" Type="http://schemas.openxmlformats.org/officeDocument/2006/relationships/image" Target="../media/image133.pict"/><Relationship Id="rId4" Type="http://schemas.openxmlformats.org/officeDocument/2006/relationships/image" Target="../media/image118.pict"/><Relationship Id="rId7" Type="http://schemas.openxmlformats.org/officeDocument/2006/relationships/image" Target="../media/image116.pict"/><Relationship Id="rId11" Type="http://schemas.openxmlformats.org/officeDocument/2006/relationships/image" Target="../media/image130.pict"/><Relationship Id="rId1" Type="http://schemas.openxmlformats.org/officeDocument/2006/relationships/image" Target="../media/image113.pict"/><Relationship Id="rId6" Type="http://schemas.openxmlformats.org/officeDocument/2006/relationships/image" Target="../media/image119.pict"/><Relationship Id="rId8" Type="http://schemas.openxmlformats.org/officeDocument/2006/relationships/image" Target="../media/image122.pict"/><Relationship Id="rId13" Type="http://schemas.openxmlformats.org/officeDocument/2006/relationships/image" Target="../media/image132.pict"/><Relationship Id="rId10" Type="http://schemas.openxmlformats.org/officeDocument/2006/relationships/image" Target="../media/image129.pict"/><Relationship Id="rId5" Type="http://schemas.openxmlformats.org/officeDocument/2006/relationships/image" Target="../media/image117.pict"/><Relationship Id="rId15" Type="http://schemas.openxmlformats.org/officeDocument/2006/relationships/image" Target="../media/image134.pict"/><Relationship Id="rId12" Type="http://schemas.openxmlformats.org/officeDocument/2006/relationships/image" Target="../media/image131.pict"/><Relationship Id="rId2" Type="http://schemas.openxmlformats.org/officeDocument/2006/relationships/image" Target="../media/image114.pict"/><Relationship Id="rId9" Type="http://schemas.openxmlformats.org/officeDocument/2006/relationships/image" Target="../media/image123.pict"/><Relationship Id="rId3" Type="http://schemas.openxmlformats.org/officeDocument/2006/relationships/image" Target="../media/image11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C85D7-6463-BC4B-B429-A4499CEF6E5D}" type="datetimeFigureOut">
              <a:rPr lang="ja-JP" altLang="en-US" smtClean="0"/>
              <a:pPr/>
              <a:t>10.5.31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1630E-FC6B-164B-A011-D7897F46FD2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AD7C9-2EEF-FA43-AB4A-A746EE1FDAF4}" type="datetimeFigureOut">
              <a:rPr lang="ja-JP" altLang="en-US" smtClean="0"/>
              <a:pPr/>
              <a:t>10.5.31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932E1-8EC3-E64C-90DC-BD3530E595C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32E1-8EC3-E64C-90DC-BD3530E595C2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FD9A-4315-5A43-BEB3-94B98DC20D3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FD9A-4315-5A43-BEB3-94B98DC20D3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FD9A-4315-5A43-BEB3-94B98DC20D3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FD9A-4315-5A43-BEB3-94B98DC20D3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FD9A-4315-5A43-BEB3-94B98DC20D3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FD9A-4315-5A43-BEB3-94B98DC20D3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FD9A-4315-5A43-BEB3-94B98DC20D3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FD9A-4315-5A43-BEB3-94B98DC20D3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FD9A-4315-5A43-BEB3-94B98DC20D3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FD9A-4315-5A43-BEB3-94B98DC20D3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FD9A-4315-5A43-BEB3-94B98DC20D3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May. 24. 2010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DFD9A-4315-5A43-BEB3-94B98DC20D3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d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Relationship Id="rId5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df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df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df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df"/><Relationship Id="rId3" Type="http://schemas.openxmlformats.org/officeDocument/2006/relationships/image" Target="../media/image44.png"/><Relationship Id="rId5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df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df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4" Type="http://schemas.openxmlformats.org/officeDocument/2006/relationships/image" Target="../media/image51.png"/><Relationship Id="rId5" Type="http://schemas.openxmlformats.org/officeDocument/2006/relationships/image" Target="../media/image52.pdf"/><Relationship Id="rId7" Type="http://schemas.openxmlformats.org/officeDocument/2006/relationships/image" Target="../media/image54.pd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__1.bin"/><Relationship Id="rId3" Type="http://schemas.openxmlformats.org/officeDocument/2006/relationships/image" Target="../media/image50.pdf"/><Relationship Id="rId6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df"/><Relationship Id="rId3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df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df"/><Relationship Id="rId3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df"/><Relationship Id="rId3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df"/><Relationship Id="rId4" Type="http://schemas.openxmlformats.org/officeDocument/2006/relationships/image" Target="../media/image66.pdf"/><Relationship Id="rId5" Type="http://schemas.openxmlformats.org/officeDocument/2006/relationships/image" Target="../media/image67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df"/><Relationship Id="rId9" Type="http://schemas.openxmlformats.org/officeDocument/2006/relationships/image" Target="../media/image71.png"/><Relationship Id="rId3" Type="http://schemas.openxmlformats.org/officeDocument/2006/relationships/image" Target="../media/image65.png"/><Relationship Id="rId6" Type="http://schemas.openxmlformats.org/officeDocument/2006/relationships/image" Target="../media/image68.pd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df"/><Relationship Id="rId3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df"/><Relationship Id="rId3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df"/><Relationship Id="rId3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df"/><Relationship Id="rId3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df"/><Relationship Id="rId4" Type="http://schemas.openxmlformats.org/officeDocument/2006/relationships/image" Target="../media/image82.pdf"/><Relationship Id="rId5" Type="http://schemas.openxmlformats.org/officeDocument/2006/relationships/image" Target="../media/image83.png"/><Relationship Id="rId7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df"/><Relationship Id="rId9" Type="http://schemas.openxmlformats.org/officeDocument/2006/relationships/image" Target="../media/image87.png"/><Relationship Id="rId3" Type="http://schemas.openxmlformats.org/officeDocument/2006/relationships/image" Target="../media/image81.png"/><Relationship Id="rId6" Type="http://schemas.openxmlformats.org/officeDocument/2006/relationships/image" Target="../media/image84.pd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df"/><Relationship Id="rId4" Type="http://schemas.openxmlformats.org/officeDocument/2006/relationships/image" Target="../media/image90.pdf"/><Relationship Id="rId10" Type="http://schemas.openxmlformats.org/officeDocument/2006/relationships/image" Target="../media/image96.pdf"/><Relationship Id="rId5" Type="http://schemas.openxmlformats.org/officeDocument/2006/relationships/image" Target="../media/image91.png"/><Relationship Id="rId7" Type="http://schemas.openxmlformats.org/officeDocument/2006/relationships/image" Target="../media/image93.png"/><Relationship Id="rId11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df"/><Relationship Id="rId9" Type="http://schemas.openxmlformats.org/officeDocument/2006/relationships/image" Target="../media/image95.png"/><Relationship Id="rId3" Type="http://schemas.openxmlformats.org/officeDocument/2006/relationships/image" Target="../media/image89.png"/><Relationship Id="rId6" Type="http://schemas.openxmlformats.org/officeDocument/2006/relationships/image" Target="../media/image92.pdf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3.bin"/><Relationship Id="rId5" Type="http://schemas.openxmlformats.org/officeDocument/2006/relationships/oleObject" Target="../embeddings/Microsoft___4.bin"/><Relationship Id="rId7" Type="http://schemas.openxmlformats.org/officeDocument/2006/relationships/oleObject" Target="../embeddings/Microsoft___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2.bin"/><Relationship Id="rId6" Type="http://schemas.openxmlformats.org/officeDocument/2006/relationships/oleObject" Target="../embeddings/Microsoft___5.bin"/></Relationships>
</file>

<file path=ppt/slides/_rels/slide35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__16.bin"/><Relationship Id="rId4" Type="http://schemas.openxmlformats.org/officeDocument/2006/relationships/image" Target="../media/image112.png"/><Relationship Id="rId7" Type="http://schemas.openxmlformats.org/officeDocument/2006/relationships/oleObject" Target="../embeddings/Microsoft___9.bin"/><Relationship Id="rId11" Type="http://schemas.openxmlformats.org/officeDocument/2006/relationships/oleObject" Target="../embeddings/Microsoft___1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__8.bin"/><Relationship Id="rId8" Type="http://schemas.openxmlformats.org/officeDocument/2006/relationships/oleObject" Target="../embeddings/Microsoft___10.bin"/><Relationship Id="rId13" Type="http://schemas.openxmlformats.org/officeDocument/2006/relationships/oleObject" Target="../embeddings/Microsoft___15.bin"/><Relationship Id="rId10" Type="http://schemas.openxmlformats.org/officeDocument/2006/relationships/oleObject" Target="../embeddings/Microsoft___12.bin"/><Relationship Id="rId5" Type="http://schemas.openxmlformats.org/officeDocument/2006/relationships/oleObject" Target="../embeddings/Microsoft___7.bin"/><Relationship Id="rId12" Type="http://schemas.openxmlformats.org/officeDocument/2006/relationships/oleObject" Target="../embeddings/Microsoft___14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__11.bin"/><Relationship Id="rId3" Type="http://schemas.openxmlformats.org/officeDocument/2006/relationships/image" Target="../media/image111.pdf"/></Relationships>
</file>

<file path=ppt/slides/_rels/slide36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__26.bin"/><Relationship Id="rId4" Type="http://schemas.openxmlformats.org/officeDocument/2006/relationships/image" Target="../media/image128.png"/><Relationship Id="rId7" Type="http://schemas.openxmlformats.org/officeDocument/2006/relationships/oleObject" Target="../embeddings/Microsoft___19.bin"/><Relationship Id="rId11" Type="http://schemas.openxmlformats.org/officeDocument/2006/relationships/oleObject" Target="../embeddings/Microsoft___2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__18.bin"/><Relationship Id="rId16" Type="http://schemas.openxmlformats.org/officeDocument/2006/relationships/oleObject" Target="../embeddings/Microsoft___28.bin"/><Relationship Id="rId8" Type="http://schemas.openxmlformats.org/officeDocument/2006/relationships/oleObject" Target="../embeddings/Microsoft___20.bin"/><Relationship Id="rId13" Type="http://schemas.openxmlformats.org/officeDocument/2006/relationships/oleObject" Target="../embeddings/Microsoft___25.bin"/><Relationship Id="rId10" Type="http://schemas.openxmlformats.org/officeDocument/2006/relationships/oleObject" Target="../embeddings/Microsoft___22.bin"/><Relationship Id="rId5" Type="http://schemas.openxmlformats.org/officeDocument/2006/relationships/oleObject" Target="../embeddings/Microsoft___17.bin"/><Relationship Id="rId15" Type="http://schemas.openxmlformats.org/officeDocument/2006/relationships/oleObject" Target="../embeddings/Microsoft___27.bin"/><Relationship Id="rId12" Type="http://schemas.openxmlformats.org/officeDocument/2006/relationships/oleObject" Target="../embeddings/Microsoft___24.bin"/><Relationship Id="rId17" Type="http://schemas.openxmlformats.org/officeDocument/2006/relationships/oleObject" Target="../embeddings/Microsoft___29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__21.bin"/><Relationship Id="rId3" Type="http://schemas.openxmlformats.org/officeDocument/2006/relationships/image" Target="../media/image127.pdf"/><Relationship Id="rId18" Type="http://schemas.openxmlformats.org/officeDocument/2006/relationships/oleObject" Target="../embeddings/Microsoft___30.bin"/></Relationships>
</file>

<file path=ppt/slides/_rels/slide37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__40.bin"/><Relationship Id="rId20" Type="http://schemas.openxmlformats.org/officeDocument/2006/relationships/oleObject" Target="../embeddings/Microsoft___46.bin"/><Relationship Id="rId4" Type="http://schemas.openxmlformats.org/officeDocument/2006/relationships/image" Target="../media/image136.png"/><Relationship Id="rId21" Type="http://schemas.openxmlformats.org/officeDocument/2006/relationships/oleObject" Target="../embeddings/Microsoft___47.bin"/><Relationship Id="rId22" Type="http://schemas.openxmlformats.org/officeDocument/2006/relationships/oleObject" Target="../embeddings/Microsoft___48.bin"/><Relationship Id="rId7" Type="http://schemas.openxmlformats.org/officeDocument/2006/relationships/oleObject" Target="../embeddings/Microsoft___33.bin"/><Relationship Id="rId11" Type="http://schemas.openxmlformats.org/officeDocument/2006/relationships/oleObject" Target="../embeddings/Microsoft___3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__32.bin"/><Relationship Id="rId16" Type="http://schemas.openxmlformats.org/officeDocument/2006/relationships/oleObject" Target="../embeddings/Microsoft___42.bin"/><Relationship Id="rId8" Type="http://schemas.openxmlformats.org/officeDocument/2006/relationships/oleObject" Target="../embeddings/Microsoft___34.bin"/><Relationship Id="rId13" Type="http://schemas.openxmlformats.org/officeDocument/2006/relationships/oleObject" Target="../embeddings/Microsoft___39.bin"/><Relationship Id="rId10" Type="http://schemas.openxmlformats.org/officeDocument/2006/relationships/oleObject" Target="../embeddings/Microsoft___36.bin"/><Relationship Id="rId5" Type="http://schemas.openxmlformats.org/officeDocument/2006/relationships/oleObject" Target="../embeddings/Microsoft___31.bin"/><Relationship Id="rId15" Type="http://schemas.openxmlformats.org/officeDocument/2006/relationships/oleObject" Target="../embeddings/Microsoft___41.bin"/><Relationship Id="rId12" Type="http://schemas.openxmlformats.org/officeDocument/2006/relationships/oleObject" Target="../embeddings/Microsoft___38.bin"/><Relationship Id="rId17" Type="http://schemas.openxmlformats.org/officeDocument/2006/relationships/oleObject" Target="../embeddings/Microsoft___43.bin"/><Relationship Id="rId19" Type="http://schemas.openxmlformats.org/officeDocument/2006/relationships/oleObject" Target="../embeddings/Microsoft___45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__35.bin"/><Relationship Id="rId3" Type="http://schemas.openxmlformats.org/officeDocument/2006/relationships/image" Target="../media/image135.pdf"/><Relationship Id="rId18" Type="http://schemas.openxmlformats.org/officeDocument/2006/relationships/oleObject" Target="../embeddings/Microsoft___4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9" Type="http://schemas.openxmlformats.org/officeDocument/2006/relationships/image" Target="../media/image12.png"/><Relationship Id="rId3" Type="http://schemas.openxmlformats.org/officeDocument/2006/relationships/image" Target="../media/image6.png"/><Relationship Id="rId6" Type="http://schemas.openxmlformats.org/officeDocument/2006/relationships/image" Target="../media/image9.pd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74316"/>
            <a:ext cx="7772400" cy="1470025"/>
          </a:xfrm>
        </p:spPr>
        <p:txBody>
          <a:bodyPr/>
          <a:lstStyle/>
          <a:p>
            <a:r>
              <a:rPr lang="ja-JP" altLang="en-US" dirty="0" smtClean="0"/>
              <a:t>電子回路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112211"/>
            <a:ext cx="6400800" cy="1296736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 smtClean="0"/>
              <a:t>放射線計測エレクトロニクスの信号処理の為の</a:t>
            </a:r>
            <a:endParaRPr lang="en-US" altLang="ja-JP" sz="2400" dirty="0" smtClean="0"/>
          </a:p>
          <a:p>
            <a:r>
              <a:rPr lang="ja-JP" altLang="en-US" sz="2400" dirty="0" smtClean="0"/>
              <a:t>アナログ電子回路の基礎</a:t>
            </a:r>
            <a:endParaRPr lang="en-US" altLang="ja-JP" sz="2400" dirty="0" smtClean="0"/>
          </a:p>
          <a:p>
            <a:r>
              <a:rPr lang="ja-JP" altLang="en-US" sz="2400" dirty="0" smtClean="0"/>
              <a:t>第四回</a:t>
            </a:r>
            <a:endParaRPr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49579" y="3758244"/>
            <a:ext cx="1826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村上浩之</a:t>
            </a:r>
            <a:endParaRPr kumimoji="1" lang="ja-JP" altLang="en-US" sz="3200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ショットキーダイオードの特性のグラフの例</a:t>
            </a:r>
            <a:endParaRPr lang="ja-JP" altLang="en-US" sz="2800" dirty="0"/>
          </a:p>
        </p:txBody>
      </p:sp>
      <p:pic>
        <p:nvPicPr>
          <p:cNvPr id="4" name="コンテンツ プレースホルダ 3" descr="CUS05_ja_datasheet_08051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/>
      </p:pic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467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バラクターダイオード最大定格と電気的特性の例</a:t>
            </a:r>
            <a:endParaRPr lang="ja-JP" altLang="en-US" sz="2800" dirty="0"/>
          </a:p>
        </p:txBody>
      </p:sp>
      <p:pic>
        <p:nvPicPr>
          <p:cNvPr id="4" name="コンテンツ プレースホルダ 3" descr="1SV101_ja_datasheet_07110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78657" r="-78657"/>
              <a:stretch>
                <a:fillRect/>
              </a:stretch>
            </p:blipFill>
          </mc:Choice>
          <mc:Fallback>
            <p:blipFill>
              <a:blip r:embed="rId4"/>
              <a:srcRect l="-78657" r="-78657"/>
              <a:stretch>
                <a:fillRect/>
              </a:stretch>
            </p:blipFill>
          </mc:Fallback>
        </mc:AlternateContent>
        <p:spPr/>
      </p:pic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14742"/>
            <a:ext cx="8229600" cy="621046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バラクターダイオードの特性のグラフの例</a:t>
            </a:r>
            <a:endParaRPr lang="ja-JP" altLang="en-US" sz="2800" dirty="0"/>
          </a:p>
        </p:txBody>
      </p:sp>
      <p:pic>
        <p:nvPicPr>
          <p:cNvPr id="6" name="コンテンツ プレースホルダ 5" descr="1SV101_ja_datasheet_07110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/>
      </p:pic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0854"/>
            <a:ext cx="8229600" cy="580941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表面障壁型ダイオード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784752"/>
            <a:ext cx="8229600" cy="5391466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ショットキーダイオードの多くは表面障壁型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純粋なショットキーダイオードは逆耐圧が低い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高耐圧のショットキーダイオードは表面障壁型ですが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通称ショットキーダイオードと言っている。</a:t>
            </a:r>
            <a:endParaRPr lang="en-US" altLang="ja-JP" sz="2000" dirty="0" smtClean="0"/>
          </a:p>
          <a:p>
            <a:r>
              <a:rPr lang="ja-JP" altLang="en-US" sz="2400" dirty="0" smtClean="0"/>
              <a:t>多数キャリアのみを利用しているので蓄積効果が無く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逆回復時間が短い。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スイッチング時間が速いので高周波スイッチングに使用される。</a:t>
            </a:r>
            <a:endParaRPr lang="en-US" altLang="ja-JP" sz="2000" dirty="0" smtClean="0"/>
          </a:p>
          <a:p>
            <a:r>
              <a:rPr lang="ja-JP" altLang="en-US" sz="2400" dirty="0" smtClean="0"/>
              <a:t>放射線検出器では表面の不感領域が殆ど無いので</a:t>
            </a:r>
            <a:r>
              <a:rPr lang="en-US" altLang="ja-JP" sz="2400" dirty="0" err="1" smtClean="0"/>
              <a:t>α</a:t>
            </a:r>
            <a:r>
              <a:rPr lang="ja-JP" altLang="en-US" sz="2400" dirty="0" smtClean="0"/>
              <a:t>線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検出用の半導体検出器に利用されている。</a:t>
            </a:r>
            <a:endParaRPr lang="en-US" altLang="ja-JP" sz="2400" dirty="0" smtClean="0"/>
          </a:p>
          <a:p>
            <a:r>
              <a:rPr lang="ja-JP" altLang="en-US" sz="2400" dirty="0" smtClean="0"/>
              <a:t>非常に薄い酸化膜表面の</a:t>
            </a:r>
            <a:r>
              <a:rPr lang="en-US" altLang="ja-JP" sz="2400" dirty="0" smtClean="0"/>
              <a:t>N</a:t>
            </a:r>
            <a:r>
              <a:rPr lang="ja-JP" altLang="en-US" sz="2400" dirty="0" smtClean="0"/>
              <a:t>型半導体に金等を蒸着する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だけで簡単に制作できる。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安定な検出器を作るのは難しい。</a:t>
            </a:r>
            <a:endParaRPr lang="en-US" altLang="ja-JP" sz="2000" dirty="0" smtClean="0"/>
          </a:p>
          <a:p>
            <a:r>
              <a:rPr lang="en-US" altLang="ja-JP" sz="2400" dirty="0" smtClean="0"/>
              <a:t>P</a:t>
            </a:r>
            <a:r>
              <a:rPr lang="ja-JP" altLang="en-US" sz="2400" dirty="0" smtClean="0"/>
              <a:t>型の場合はアルミを蒸着する。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安定で光を通さないので明るいところでも使用できる。市販品は無い。</a:t>
            </a:r>
            <a:endParaRPr lang="en-US" altLang="ja-JP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バイポーラトランジスタ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92216"/>
            <a:ext cx="8229600" cy="5091696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トランジスタの発明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構造</a:t>
            </a:r>
            <a:endParaRPr lang="en-US" altLang="ja-JP" sz="2000" dirty="0" smtClean="0"/>
          </a:p>
          <a:p>
            <a:pPr lvl="2"/>
            <a:r>
              <a:rPr lang="ja-JP" altLang="en-US" sz="1600" dirty="0" smtClean="0"/>
              <a:t>発明された時の構造は点接触型</a:t>
            </a:r>
            <a:endParaRPr lang="en-US" altLang="ja-JP" sz="1600" dirty="0" smtClean="0"/>
          </a:p>
          <a:p>
            <a:pPr lvl="3"/>
            <a:r>
              <a:rPr lang="ja-JP" altLang="en-US" sz="1200" dirty="0" smtClean="0"/>
              <a:t>電極の名前はこの構造から付けられた</a:t>
            </a:r>
            <a:endParaRPr lang="en-US" altLang="ja-JP" sz="1200" dirty="0" smtClean="0"/>
          </a:p>
          <a:p>
            <a:pPr>
              <a:buNone/>
            </a:pPr>
            <a:endParaRPr lang="en-US" altLang="ja-JP" sz="2400" dirty="0" smtClean="0"/>
          </a:p>
          <a:p>
            <a:pPr lvl="1"/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pPr lvl="1"/>
            <a:endParaRPr lang="en-US" altLang="ja-JP" sz="2000" dirty="0" smtClean="0"/>
          </a:p>
        </p:txBody>
      </p:sp>
      <p:pic>
        <p:nvPicPr>
          <p:cNvPr id="4" name="図 3" descr="Tr原理の図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1456" y="2698694"/>
            <a:ext cx="4852737" cy="348521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83458" y="4251147"/>
            <a:ext cx="111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エミッター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75336" y="4219439"/>
            <a:ext cx="94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コレクタ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14388" y="5414218"/>
            <a:ext cx="85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ベース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5588000" y="4852737"/>
            <a:ext cx="721895" cy="13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PNP_Tr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173368" y="3875392"/>
            <a:ext cx="2618392" cy="2193788"/>
          </a:xfrm>
          <a:prstGeom prst="rect">
            <a:avLst/>
          </a:prstGeom>
        </p:spPr>
      </p:pic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バイポーラトランジスタ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sz="2000" dirty="0" smtClean="0"/>
              <a:t>NPN</a:t>
            </a:r>
            <a:r>
              <a:rPr lang="ja-JP" altLang="en-US" sz="2000" dirty="0" smtClean="0"/>
              <a:t>トランジスタ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構造</a:t>
            </a:r>
            <a:endParaRPr lang="en-US" altLang="ja-JP" sz="2000" dirty="0" smtClean="0"/>
          </a:p>
          <a:p>
            <a:pPr lvl="2">
              <a:spcAft>
                <a:spcPts val="1200"/>
              </a:spcAft>
            </a:pPr>
            <a:r>
              <a:rPr lang="ja-JP" altLang="en-US" sz="1600" dirty="0" smtClean="0"/>
              <a:t>現在はプレーナー構造が主流</a:t>
            </a:r>
            <a:endParaRPr lang="en-US" altLang="ja-JP" sz="1600" dirty="0" smtClean="0"/>
          </a:p>
          <a:p>
            <a:pPr lvl="1">
              <a:spcAft>
                <a:spcPts val="11400"/>
              </a:spcAft>
            </a:pPr>
            <a:r>
              <a:rPr lang="ja-JP" altLang="en-US" sz="2000" dirty="0" smtClean="0"/>
              <a:t>記号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特性</a:t>
            </a:r>
            <a:endParaRPr lang="en-US" altLang="ja-JP" sz="2000" dirty="0" smtClean="0"/>
          </a:p>
          <a:p>
            <a:pPr lvl="2"/>
            <a:r>
              <a:rPr lang="en-US" altLang="ja-JP" sz="1600" dirty="0" err="1" smtClean="0"/>
              <a:t>h</a:t>
            </a:r>
            <a:r>
              <a:rPr lang="ja-JP" altLang="en-US" sz="1600" dirty="0" smtClean="0"/>
              <a:t>パラメーター</a:t>
            </a:r>
            <a:endParaRPr lang="en-US" altLang="ja-JP" sz="1600" dirty="0" smtClean="0"/>
          </a:p>
          <a:p>
            <a:pPr lvl="2"/>
            <a:r>
              <a:rPr lang="en-US" altLang="ja-JP" sz="1600" dirty="0" err="1" smtClean="0"/>
              <a:t>fT</a:t>
            </a:r>
            <a:r>
              <a:rPr lang="ja-JP" altLang="en-US" sz="1600" dirty="0" smtClean="0"/>
              <a:t>　：　</a:t>
            </a:r>
            <a:r>
              <a:rPr lang="en-US" altLang="ja-JP" sz="1600" dirty="0" err="1" smtClean="0"/>
              <a:t>β</a:t>
            </a:r>
            <a:r>
              <a:rPr lang="en-US" altLang="ja-JP" sz="1600" dirty="0" smtClean="0"/>
              <a:t>=1</a:t>
            </a:r>
            <a:r>
              <a:rPr lang="ja-JP" altLang="en-US" sz="1600" dirty="0" smtClean="0"/>
              <a:t>となる遮断周波数</a:t>
            </a:r>
            <a:endParaRPr lang="en-US" altLang="ja-JP" sz="1600" dirty="0" smtClean="0"/>
          </a:p>
          <a:p>
            <a:pPr lvl="2"/>
            <a:r>
              <a:rPr lang="ja-JP" altLang="en-US" sz="1600" dirty="0" smtClean="0"/>
              <a:t>最大定格　：　電圧、電流、許容電力、</a:t>
            </a:r>
            <a:endParaRPr lang="en-US" altLang="ja-JP" sz="1600" dirty="0" smtClean="0"/>
          </a:p>
          <a:p>
            <a:pPr lvl="2"/>
            <a:r>
              <a:rPr lang="ja-JP" altLang="en-US" sz="1600" dirty="0" smtClean="0"/>
              <a:t>遮断電流、飽和電圧</a:t>
            </a:r>
            <a:endParaRPr lang="en-US" altLang="ja-JP" sz="1600" dirty="0" smtClean="0"/>
          </a:p>
          <a:p>
            <a:pPr lvl="2"/>
            <a:r>
              <a:rPr lang="ja-JP" altLang="en-US" sz="1600" dirty="0" smtClean="0"/>
              <a:t>逆回復時間</a:t>
            </a:r>
            <a:endParaRPr lang="ja-JP" altLang="en-US" sz="1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pic>
        <p:nvPicPr>
          <p:cNvPr id="5" name="図 4" descr="Tr構造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35544" y="2108184"/>
            <a:ext cx="2294356" cy="13668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761804" y="1109579"/>
            <a:ext cx="2778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プレーナー型トランジスターの構造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87474" y="2108184"/>
            <a:ext cx="935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コレクター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89386" y="1934400"/>
            <a:ext cx="709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ベース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39263" y="1947768"/>
            <a:ext cx="907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エミッター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80882" y="3489170"/>
            <a:ext cx="3074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コレクターを構成する</a:t>
            </a:r>
            <a:r>
              <a:rPr kumimoji="1" lang="en-US" altLang="ja-JP" sz="1400" dirty="0" err="1" smtClean="0"/>
              <a:t>n</a:t>
            </a:r>
            <a:r>
              <a:rPr kumimoji="1" lang="ja-JP" altLang="en-US" sz="1400" dirty="0" smtClean="0"/>
              <a:t>型</a:t>
            </a:r>
            <a:r>
              <a:rPr kumimoji="1" lang="en-US" altLang="ja-JP" sz="1400" dirty="0" smtClean="0"/>
              <a:t>Si</a:t>
            </a:r>
            <a:r>
              <a:rPr kumimoji="1" lang="ja-JP" altLang="en-US" sz="1400" dirty="0" smtClean="0"/>
              <a:t>基板に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表面から</a:t>
            </a:r>
            <a:r>
              <a:rPr kumimoji="1" lang="ja-JP" altLang="en-US" sz="1400" dirty="0" smtClean="0"/>
              <a:t>拡散で</a:t>
            </a:r>
            <a:r>
              <a:rPr kumimoji="1" lang="en-US" altLang="ja-JP" sz="1400" dirty="0" err="1" smtClean="0"/>
              <a:t>p</a:t>
            </a:r>
            <a:r>
              <a:rPr kumimoji="1" lang="ja-JP" altLang="en-US" sz="1400" dirty="0" smtClean="0"/>
              <a:t>型のベースを作る。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次にベースの一部に</a:t>
            </a:r>
            <a:r>
              <a:rPr lang="en-US" altLang="ja-JP" sz="1400" dirty="0" err="1" smtClean="0"/>
              <a:t>n</a:t>
            </a:r>
            <a:r>
              <a:rPr lang="ja-JP" altLang="en-US" sz="1400" dirty="0" smtClean="0"/>
              <a:t>型のエミッターを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表面から拡散で作る。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73249" y="4504524"/>
            <a:ext cx="3288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表面が平坦なこの構造が発明された事で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集積回路</a:t>
            </a:r>
            <a:r>
              <a:rPr lang="ja-JP" altLang="en-US" sz="1400" dirty="0" smtClean="0"/>
              <a:t>が制作できる様になった。</a:t>
            </a:r>
            <a:endParaRPr lang="en-US" altLang="ja-JP" sz="1400" dirty="0" smtClean="0"/>
          </a:p>
        </p:txBody>
      </p:sp>
      <p:pic>
        <p:nvPicPr>
          <p:cNvPr id="12" name="図 11" descr="NPNTr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92212" y="3285739"/>
            <a:ext cx="855641" cy="103096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751264" y="3061332"/>
            <a:ext cx="935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コレクター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27551" y="3660684"/>
            <a:ext cx="709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ベース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11768" y="4198680"/>
            <a:ext cx="907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エミッター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7049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NPN</a:t>
            </a:r>
            <a:r>
              <a:rPr lang="ja-JP" altLang="en-US" sz="2800" dirty="0" smtClean="0"/>
              <a:t>トランジスターの特性の例</a:t>
            </a:r>
            <a:endParaRPr lang="ja-JP" altLang="en-US" sz="2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pic>
        <p:nvPicPr>
          <p:cNvPr id="7" name="コンテンツ プレースホルダ 6" descr="2SC1815_ja_datasheet_07110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7257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NPN</a:t>
            </a:r>
            <a:r>
              <a:rPr lang="ja-JP" altLang="en-US" sz="2800" dirty="0" smtClean="0"/>
              <a:t>トランジスターの特性の例</a:t>
            </a:r>
            <a:endParaRPr lang="ja-JP" altLang="en-US" sz="2800" dirty="0"/>
          </a:p>
        </p:txBody>
      </p:sp>
      <p:pic>
        <p:nvPicPr>
          <p:cNvPr id="5" name="コンテンツ プレースホルダ 4" descr="2SC1815_ja_datasheet_07110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>
          <a:xfrm>
            <a:off x="457200" y="721896"/>
            <a:ext cx="8229600" cy="5634454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94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NPN</a:t>
            </a:r>
            <a:r>
              <a:rPr lang="ja-JP" altLang="en-US" sz="2800" dirty="0" smtClean="0"/>
              <a:t>トランジスターの特性の例</a:t>
            </a:r>
            <a:endParaRPr lang="ja-JP" altLang="en-US" sz="2800" dirty="0"/>
          </a:p>
        </p:txBody>
      </p:sp>
      <p:pic>
        <p:nvPicPr>
          <p:cNvPr id="5" name="コンテンツ プレースホルダ 4" descr="2SC1815_ja_datasheet_07110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>
          <a:xfrm>
            <a:off x="457200" y="855580"/>
            <a:ext cx="8229600" cy="5500770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バイポーラトランジスタ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6106"/>
            <a:ext cx="8229600" cy="5070058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PNP</a:t>
            </a:r>
            <a:r>
              <a:rPr lang="ja-JP" altLang="en-US" sz="2000" dirty="0" smtClean="0"/>
              <a:t>トランジスタ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構造</a:t>
            </a:r>
            <a:endParaRPr lang="en-US" altLang="ja-JP" sz="2000" dirty="0" smtClean="0"/>
          </a:p>
          <a:p>
            <a:pPr lvl="2"/>
            <a:r>
              <a:rPr lang="ja-JP" altLang="en-US" sz="1400" dirty="0" smtClean="0"/>
              <a:t>プレーナー構造が主流で基本構造は</a:t>
            </a:r>
            <a:r>
              <a:rPr lang="en-US" altLang="ja-JP" sz="1400" dirty="0" smtClean="0"/>
              <a:t>NPN</a:t>
            </a:r>
            <a:r>
              <a:rPr lang="ja-JP" altLang="en-US" sz="1400" dirty="0" smtClean="0"/>
              <a:t>と同じ</a:t>
            </a:r>
            <a:endParaRPr lang="en-US" altLang="ja-JP" sz="1400" dirty="0" smtClean="0"/>
          </a:p>
          <a:p>
            <a:pPr lvl="2">
              <a:spcAft>
                <a:spcPts val="1200"/>
              </a:spcAft>
            </a:pPr>
            <a:r>
              <a:rPr lang="en-US" altLang="ja-JP" sz="1400" dirty="0" smtClean="0"/>
              <a:t>PNP</a:t>
            </a:r>
            <a:r>
              <a:rPr lang="ja-JP" altLang="en-US" sz="1400" dirty="0" smtClean="0"/>
              <a:t>では基板が</a:t>
            </a:r>
            <a:r>
              <a:rPr lang="en-US" altLang="ja-JP" sz="1400" dirty="0" err="1" smtClean="0"/>
              <a:t>n</a:t>
            </a:r>
            <a:r>
              <a:rPr lang="ja-JP" altLang="en-US" sz="1400" dirty="0" smtClean="0"/>
              <a:t>型でベースは</a:t>
            </a:r>
            <a:r>
              <a:rPr lang="en-US" altLang="ja-JP" sz="1400" dirty="0" err="1" smtClean="0"/>
              <a:t>p</a:t>
            </a:r>
            <a:r>
              <a:rPr lang="ja-JP" altLang="en-US" sz="1400" dirty="0" smtClean="0"/>
              <a:t>型を拡散で作り、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ja-JP" altLang="en-US" sz="1400" dirty="0" smtClean="0"/>
              <a:t>更に</a:t>
            </a:r>
            <a:r>
              <a:rPr lang="en-US" altLang="ja-JP" sz="1400" dirty="0" smtClean="0"/>
              <a:t>P</a:t>
            </a:r>
            <a:r>
              <a:rPr lang="ja-JP" altLang="en-US" sz="1400" dirty="0" smtClean="0"/>
              <a:t>型を拡散してエミッターを作る。</a:t>
            </a:r>
            <a:endParaRPr lang="en-US" altLang="ja-JP" sz="1400" dirty="0" smtClean="0"/>
          </a:p>
          <a:p>
            <a:pPr lvl="1">
              <a:spcAft>
                <a:spcPts val="8400"/>
              </a:spcAft>
            </a:pPr>
            <a:r>
              <a:rPr lang="ja-JP" altLang="en-US" sz="2000" dirty="0" smtClean="0"/>
              <a:t>記号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特性</a:t>
            </a:r>
            <a:endParaRPr lang="en-US" altLang="ja-JP" sz="2000" dirty="0" smtClean="0"/>
          </a:p>
          <a:p>
            <a:pPr lvl="2"/>
            <a:r>
              <a:rPr lang="en-US" altLang="ja-JP" sz="1600" dirty="0" err="1" smtClean="0"/>
              <a:t>h</a:t>
            </a:r>
            <a:r>
              <a:rPr lang="ja-JP" altLang="en-US" sz="1600" dirty="0" smtClean="0"/>
              <a:t>パラメーター</a:t>
            </a:r>
            <a:endParaRPr lang="en-US" altLang="ja-JP" sz="1600" dirty="0" smtClean="0"/>
          </a:p>
          <a:p>
            <a:pPr lvl="2"/>
            <a:r>
              <a:rPr lang="en-US" altLang="ja-JP" sz="1600" dirty="0" err="1" smtClean="0"/>
              <a:t>fT</a:t>
            </a:r>
            <a:r>
              <a:rPr lang="ja-JP" altLang="en-US" sz="1600" dirty="0" smtClean="0"/>
              <a:t>　：　</a:t>
            </a:r>
            <a:r>
              <a:rPr lang="en-US" altLang="ja-JP" sz="1600" dirty="0" err="1" smtClean="0"/>
              <a:t>β</a:t>
            </a:r>
            <a:r>
              <a:rPr lang="en-US" altLang="ja-JP" sz="1600" dirty="0" smtClean="0"/>
              <a:t>=1</a:t>
            </a:r>
            <a:r>
              <a:rPr lang="ja-JP" altLang="en-US" sz="1600" dirty="0" smtClean="0"/>
              <a:t>となる遮断周波数</a:t>
            </a:r>
            <a:endParaRPr lang="en-US" altLang="ja-JP" sz="1600" dirty="0" smtClean="0"/>
          </a:p>
          <a:p>
            <a:pPr lvl="2"/>
            <a:r>
              <a:rPr lang="ja-JP" altLang="en-US" sz="1600" dirty="0" smtClean="0"/>
              <a:t>最大定格　：　電圧、電流、許容電力、</a:t>
            </a:r>
            <a:endParaRPr lang="en-US" altLang="ja-JP" sz="1600" dirty="0" smtClean="0"/>
          </a:p>
          <a:p>
            <a:pPr lvl="2"/>
            <a:r>
              <a:rPr lang="ja-JP" altLang="en-US" sz="1600" dirty="0" smtClean="0"/>
              <a:t>遮断電流、飽和電圧</a:t>
            </a:r>
            <a:endParaRPr lang="en-US" altLang="ja-JP" sz="1600" dirty="0" smtClean="0"/>
          </a:p>
          <a:p>
            <a:pPr lvl="2"/>
            <a:r>
              <a:rPr lang="ja-JP" altLang="en-US" sz="1600" dirty="0" smtClean="0"/>
              <a:t>逆回復時間</a:t>
            </a:r>
            <a:endParaRPr lang="ja-JP" altLang="en-US" sz="1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pic>
        <p:nvPicPr>
          <p:cNvPr id="5" name="図 4" descr="PNPTr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14842" y="2637605"/>
            <a:ext cx="1151464" cy="139967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79040" y="3809940"/>
            <a:ext cx="935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コレクター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99591" y="3166068"/>
            <a:ext cx="709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ベース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59336" y="2554416"/>
            <a:ext cx="907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エミッター</a:t>
            </a:r>
            <a:endParaRPr kumimoji="1" lang="ja-JP" altLang="en-US" sz="1400" dirty="0"/>
          </a:p>
        </p:txBody>
      </p:sp>
      <p:pic>
        <p:nvPicPr>
          <p:cNvPr id="9" name="図 8" descr="Tr構造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35544" y="1399680"/>
            <a:ext cx="2294356" cy="136685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761804" y="895691"/>
            <a:ext cx="2778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プレーナー型トランジスターの構造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60738" y="1306104"/>
            <a:ext cx="935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コレクター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29490" y="1266000"/>
            <a:ext cx="709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ベース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39263" y="1306104"/>
            <a:ext cx="907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エミッター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目次（２）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7694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回路の構成要素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受動素子と能動素子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能動素子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真空管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ダイオード（</a:t>
            </a:r>
            <a:r>
              <a:rPr lang="en-US" altLang="ja-JP" dirty="0" smtClean="0"/>
              <a:t>D)</a:t>
            </a:r>
          </a:p>
          <a:p>
            <a:pPr lvl="3"/>
            <a:r>
              <a:rPr lang="ja-JP" altLang="en-US" dirty="0" smtClean="0"/>
              <a:t>バイポーラトランジスター（</a:t>
            </a:r>
            <a:r>
              <a:rPr lang="en-US" altLang="ja-JP" dirty="0" err="1" smtClean="0"/>
              <a:t>Tr</a:t>
            </a:r>
            <a:r>
              <a:rPr lang="en-US" altLang="ja-JP" dirty="0" smtClean="0"/>
              <a:t>)</a:t>
            </a:r>
          </a:p>
          <a:p>
            <a:pPr lvl="3"/>
            <a:r>
              <a:rPr lang="ja-JP" altLang="en-US" dirty="0" smtClean="0"/>
              <a:t>電界効果トランジスター（</a:t>
            </a:r>
            <a:r>
              <a:rPr lang="en-US" altLang="ja-JP" dirty="0" smtClean="0"/>
              <a:t>FET)</a:t>
            </a:r>
          </a:p>
          <a:p>
            <a:pPr lvl="3"/>
            <a:r>
              <a:rPr lang="ja-JP" altLang="en-US" dirty="0" smtClean="0"/>
              <a:t>その他の能動素子</a:t>
            </a:r>
            <a:endParaRPr lang="en-US" altLang="ja-JP" dirty="0" smtClean="0"/>
          </a:p>
          <a:p>
            <a:r>
              <a:rPr lang="ja-JP" altLang="en-US" dirty="0" smtClean="0"/>
              <a:t>等価回路</a:t>
            </a:r>
            <a:endParaRPr lang="en-US" altLang="ja-JP" dirty="0" smtClean="0"/>
          </a:p>
          <a:p>
            <a:r>
              <a:rPr lang="ja-JP" altLang="en-US" dirty="0" smtClean="0"/>
              <a:t>２端子回路網と４端子回路網</a:t>
            </a:r>
            <a:endParaRPr lang="en-US" altLang="ja-JP" dirty="0" smtClean="0"/>
          </a:p>
          <a:p>
            <a:endParaRPr lang="en-US" altLang="ja-JP" dirty="0" smtClean="0"/>
          </a:p>
          <a:p>
            <a:pPr lvl="2"/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May. 24. 2010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769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PNP</a:t>
            </a:r>
            <a:r>
              <a:rPr lang="ja-JP" altLang="en-US" sz="2800" dirty="0" smtClean="0"/>
              <a:t>トランジスターの特性の例</a:t>
            </a:r>
            <a:endParaRPr lang="ja-JP" altLang="en-US" sz="2800" dirty="0"/>
          </a:p>
        </p:txBody>
      </p:sp>
      <p:pic>
        <p:nvPicPr>
          <p:cNvPr id="5" name="コンテンツ プレースホルダ 4" descr="2SA1015_ja_datasheet_07110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/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046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PNP</a:t>
            </a:r>
            <a:r>
              <a:rPr lang="ja-JP" altLang="en-US" sz="2800" dirty="0" smtClean="0"/>
              <a:t>トランジスターの特性の例</a:t>
            </a:r>
            <a:endParaRPr lang="ja-JP" altLang="en-US" sz="2800" dirty="0"/>
          </a:p>
        </p:txBody>
      </p:sp>
      <p:pic>
        <p:nvPicPr>
          <p:cNvPr id="5" name="コンテンツ プレースホルダ 4" descr="2SA1015_ja_datasheet_07110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>
          <a:xfrm>
            <a:off x="457200" y="895684"/>
            <a:ext cx="8229600" cy="5460666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52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電界効果トランジスタ（</a:t>
            </a:r>
            <a:r>
              <a:rPr lang="en-US" altLang="ja-JP" sz="2800" dirty="0" smtClean="0"/>
              <a:t>J-FET</a:t>
            </a:r>
            <a:r>
              <a:rPr lang="ja-JP" altLang="en-US" sz="2800" dirty="0" smtClean="0"/>
              <a:t>）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49159"/>
            <a:ext cx="8229600" cy="5407192"/>
          </a:xfrm>
        </p:spPr>
        <p:txBody>
          <a:bodyPr/>
          <a:lstStyle/>
          <a:p>
            <a:r>
              <a:rPr lang="ja-JP" altLang="en-US" sz="2000" dirty="0" smtClean="0"/>
              <a:t>接合型</a:t>
            </a:r>
            <a:r>
              <a:rPr lang="en-US" altLang="ja-JP" sz="2000" dirty="0" smtClean="0"/>
              <a:t>FET</a:t>
            </a:r>
          </a:p>
          <a:p>
            <a:pPr lvl="1">
              <a:spcAft>
                <a:spcPts val="8400"/>
              </a:spcAft>
            </a:pPr>
            <a:r>
              <a:rPr lang="ja-JP" altLang="en-US" sz="2000" dirty="0" smtClean="0"/>
              <a:t>構造</a:t>
            </a:r>
            <a:endParaRPr lang="en-US" altLang="ja-JP" sz="2000" dirty="0" smtClean="0"/>
          </a:p>
          <a:p>
            <a:pPr lvl="1">
              <a:spcAft>
                <a:spcPts val="6600"/>
              </a:spcAft>
            </a:pPr>
            <a:r>
              <a:rPr lang="ja-JP" altLang="en-US" sz="2000" dirty="0" smtClean="0"/>
              <a:t>記号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特性</a:t>
            </a:r>
            <a:endParaRPr lang="en-US" altLang="ja-JP" sz="2000" dirty="0" smtClean="0"/>
          </a:p>
          <a:p>
            <a:pPr lvl="2"/>
            <a:r>
              <a:rPr lang="en-US" altLang="ja-JP" sz="1600" b="1" dirty="0" smtClean="0">
                <a:latin typeface="ＭＳ 明朝"/>
                <a:ea typeface="ＭＳ 明朝"/>
                <a:cs typeface="ＭＳ 明朝"/>
              </a:rPr>
              <a:t>I</a:t>
            </a:r>
            <a:r>
              <a:rPr lang="en-US" altLang="ja-JP" sz="1600" b="1" baseline="-25000" dirty="0" smtClean="0">
                <a:latin typeface="ＭＳ 明朝"/>
                <a:ea typeface="ＭＳ 明朝"/>
                <a:cs typeface="ＭＳ 明朝"/>
              </a:rPr>
              <a:t>DSS</a:t>
            </a:r>
            <a:r>
              <a:rPr lang="en-US" altLang="ja-JP" sz="1600" b="1" dirty="0" smtClean="0">
                <a:latin typeface="ＭＳ 明朝"/>
                <a:ea typeface="ＭＳ 明朝"/>
                <a:cs typeface="ＭＳ 明朝"/>
              </a:rPr>
              <a:t> </a:t>
            </a:r>
            <a:r>
              <a:rPr lang="ja-JP" altLang="en-US" sz="1600" b="1" dirty="0" smtClean="0">
                <a:latin typeface="ＭＳ 明朝"/>
                <a:ea typeface="ＭＳ 明朝"/>
                <a:cs typeface="ＭＳ 明朝"/>
              </a:rPr>
              <a:t>：　</a:t>
            </a:r>
            <a:r>
              <a:rPr lang="en-US" altLang="ja-JP" sz="1600" b="1" dirty="0" smtClean="0">
                <a:latin typeface="ＭＳ 明朝"/>
                <a:ea typeface="ＭＳ 明朝"/>
                <a:cs typeface="ＭＳ 明朝"/>
              </a:rPr>
              <a:t>V</a:t>
            </a:r>
            <a:r>
              <a:rPr lang="en-US" altLang="ja-JP" sz="1600" b="1" baseline="-25000" dirty="0" smtClean="0">
                <a:latin typeface="ＭＳ 明朝"/>
                <a:ea typeface="ＭＳ 明朝"/>
                <a:cs typeface="ＭＳ 明朝"/>
              </a:rPr>
              <a:t>GS</a:t>
            </a:r>
            <a:r>
              <a:rPr lang="en-US" altLang="ja-JP" sz="1600" b="1" dirty="0" smtClean="0">
                <a:latin typeface="ＭＳ 明朝"/>
                <a:ea typeface="ＭＳ 明朝"/>
                <a:cs typeface="ＭＳ 明朝"/>
              </a:rPr>
              <a:t>=0V </a:t>
            </a:r>
            <a:r>
              <a:rPr lang="ja-JP" altLang="en-US" sz="1600" b="1" dirty="0" smtClean="0">
                <a:latin typeface="ＭＳ 明朝"/>
                <a:ea typeface="ＭＳ 明朝"/>
                <a:cs typeface="ＭＳ 明朝"/>
              </a:rPr>
              <a:t>の時の</a:t>
            </a:r>
            <a:r>
              <a:rPr lang="en-US" altLang="ja-JP" sz="1600" b="1" dirty="0" smtClean="0">
                <a:latin typeface="ＭＳ 明朝"/>
                <a:ea typeface="ＭＳ 明朝"/>
                <a:cs typeface="ＭＳ 明朝"/>
              </a:rPr>
              <a:t> I</a:t>
            </a:r>
            <a:r>
              <a:rPr lang="en-US" altLang="ja-JP" sz="1600" b="1" baseline="-25000" dirty="0" smtClean="0">
                <a:latin typeface="ＭＳ 明朝"/>
                <a:ea typeface="ＭＳ 明朝"/>
                <a:cs typeface="ＭＳ 明朝"/>
              </a:rPr>
              <a:t>D </a:t>
            </a:r>
          </a:p>
          <a:p>
            <a:pPr lvl="2"/>
            <a:r>
              <a:rPr lang="en-US" altLang="ja-JP" sz="1600" b="1" dirty="0" smtClean="0">
                <a:latin typeface="ＭＳ 明朝"/>
                <a:ea typeface="ＭＳ 明朝"/>
                <a:cs typeface="ＭＳ 明朝"/>
              </a:rPr>
              <a:t>I</a:t>
            </a:r>
            <a:r>
              <a:rPr lang="en-US" altLang="ja-JP" sz="1600" b="1" baseline="-25000" dirty="0" smtClean="0">
                <a:latin typeface="ＭＳ 明朝"/>
                <a:ea typeface="ＭＳ 明朝"/>
                <a:cs typeface="ＭＳ 明朝"/>
              </a:rPr>
              <a:t>GSS</a:t>
            </a:r>
            <a:r>
              <a:rPr lang="ja-JP" altLang="en-US" sz="1600" b="1" dirty="0" smtClean="0">
                <a:latin typeface="ＭＳ 明朝"/>
                <a:ea typeface="ＭＳ 明朝"/>
                <a:cs typeface="ＭＳ 明朝"/>
              </a:rPr>
              <a:t>　：　ゲート遮断電流</a:t>
            </a:r>
            <a:endParaRPr lang="en-US" altLang="ja-JP" sz="1600" b="1" dirty="0" smtClean="0">
              <a:latin typeface="ＭＳ 明朝"/>
              <a:ea typeface="ＭＳ 明朝"/>
              <a:cs typeface="ＭＳ 明朝"/>
            </a:endParaRPr>
          </a:p>
          <a:p>
            <a:pPr lvl="2"/>
            <a:r>
              <a:rPr lang="en-US" altLang="ja-JP" sz="1600" b="1" dirty="0" smtClean="0">
                <a:latin typeface="ＭＳ 明朝"/>
                <a:ea typeface="ＭＳ 明朝"/>
                <a:cs typeface="ＭＳ 明朝"/>
              </a:rPr>
              <a:t>|</a:t>
            </a:r>
            <a:r>
              <a:rPr lang="en-US" altLang="ja-JP" sz="1600" b="1" dirty="0" err="1" smtClean="0">
                <a:latin typeface="ＭＳ 明朝"/>
                <a:ea typeface="ＭＳ 明朝"/>
                <a:cs typeface="ＭＳ 明朝"/>
              </a:rPr>
              <a:t>Y</a:t>
            </a:r>
            <a:r>
              <a:rPr lang="en-US" altLang="ja-JP" sz="1600" b="1" baseline="-25000" dirty="0" err="1" smtClean="0">
                <a:latin typeface="ＭＳ 明朝"/>
                <a:ea typeface="ＭＳ 明朝"/>
                <a:cs typeface="ＭＳ 明朝"/>
              </a:rPr>
              <a:t>fs</a:t>
            </a:r>
            <a:r>
              <a:rPr lang="en-US" altLang="ja-JP" sz="1600" b="1" dirty="0" smtClean="0">
                <a:latin typeface="ＭＳ 明朝"/>
                <a:ea typeface="ＭＳ 明朝"/>
                <a:cs typeface="ＭＳ 明朝"/>
              </a:rPr>
              <a:t>| </a:t>
            </a:r>
            <a:r>
              <a:rPr lang="ja-JP" altLang="en-US" sz="1600" b="1" dirty="0" smtClean="0">
                <a:latin typeface="ＭＳ 明朝"/>
                <a:ea typeface="ＭＳ 明朝"/>
                <a:cs typeface="ＭＳ 明朝"/>
              </a:rPr>
              <a:t>：　順方向伝達アドミッタンス</a:t>
            </a:r>
            <a:endParaRPr lang="en-US" altLang="ja-JP" sz="1600" b="1" dirty="0" smtClean="0">
              <a:latin typeface="ＭＳ 明朝"/>
              <a:ea typeface="ＭＳ 明朝"/>
              <a:cs typeface="ＭＳ 明朝"/>
            </a:endParaRPr>
          </a:p>
          <a:p>
            <a:pPr lvl="2"/>
            <a:r>
              <a:rPr lang="en-US" altLang="ja-JP" sz="1600" b="1" dirty="0" err="1" smtClean="0">
                <a:latin typeface="ＭＳ 明朝"/>
                <a:ea typeface="ＭＳ 明朝"/>
                <a:cs typeface="ＭＳ 明朝"/>
              </a:rPr>
              <a:t>V</a:t>
            </a:r>
            <a:r>
              <a:rPr lang="en-US" altLang="ja-JP" sz="1600" b="1" baseline="-25000" dirty="0" err="1" smtClean="0">
                <a:latin typeface="ＭＳ 明朝"/>
                <a:ea typeface="ＭＳ 明朝"/>
                <a:cs typeface="ＭＳ 明朝"/>
              </a:rPr>
              <a:t>GS</a:t>
            </a:r>
            <a:r>
              <a:rPr lang="en-US" altLang="ja-JP" sz="1600" b="1" dirty="0" err="1" smtClean="0">
                <a:latin typeface="ＭＳ 明朝"/>
                <a:ea typeface="ＭＳ 明朝"/>
                <a:cs typeface="ＭＳ 明朝"/>
              </a:rPr>
              <a:t>(off</a:t>
            </a:r>
            <a:r>
              <a:rPr lang="en-US" altLang="ja-JP" sz="1600" b="1" dirty="0" smtClean="0">
                <a:latin typeface="ＭＳ 明朝"/>
                <a:ea typeface="ＭＳ 明朝"/>
                <a:cs typeface="ＭＳ 明朝"/>
              </a:rPr>
              <a:t>)</a:t>
            </a:r>
            <a:r>
              <a:rPr lang="ja-JP" altLang="en-US" sz="1600" b="1" dirty="0" smtClean="0">
                <a:latin typeface="ＭＳ 明朝"/>
                <a:ea typeface="ＭＳ 明朝"/>
                <a:cs typeface="ＭＳ 明朝"/>
              </a:rPr>
              <a:t>　：　ゲート・ソース遮断電流</a:t>
            </a:r>
            <a:endParaRPr lang="en-US" altLang="ja-JP" sz="1600" b="1" dirty="0" smtClean="0">
              <a:latin typeface="ＭＳ 明朝"/>
              <a:ea typeface="ＭＳ 明朝"/>
              <a:cs typeface="ＭＳ 明朝"/>
            </a:endParaRPr>
          </a:p>
          <a:p>
            <a:pPr lvl="2"/>
            <a:r>
              <a:rPr lang="en-US" altLang="ja-JP" sz="1600" b="1" dirty="0" err="1" smtClean="0">
                <a:latin typeface="ＭＳ 明朝"/>
                <a:ea typeface="ＭＳ 明朝"/>
                <a:cs typeface="ＭＳ 明朝"/>
              </a:rPr>
              <a:t>C</a:t>
            </a:r>
            <a:r>
              <a:rPr lang="en-US" altLang="ja-JP" sz="1600" b="1" baseline="-25000" dirty="0" err="1" smtClean="0">
                <a:latin typeface="ＭＳ 明朝"/>
                <a:ea typeface="ＭＳ 明朝"/>
                <a:cs typeface="ＭＳ 明朝"/>
              </a:rPr>
              <a:t>iss</a:t>
            </a:r>
            <a:r>
              <a:rPr lang="ja-JP" altLang="en-US" sz="1600" b="1" dirty="0" smtClean="0">
                <a:latin typeface="ＭＳ 明朝"/>
                <a:ea typeface="ＭＳ 明朝"/>
                <a:cs typeface="ＭＳ 明朝"/>
              </a:rPr>
              <a:t>　：　入力容量</a:t>
            </a:r>
            <a:endParaRPr lang="en-US" altLang="ja-JP" sz="1600" b="1" dirty="0" smtClean="0">
              <a:latin typeface="ＭＳ 明朝"/>
              <a:ea typeface="ＭＳ 明朝"/>
              <a:cs typeface="ＭＳ 明朝"/>
            </a:endParaRPr>
          </a:p>
          <a:p>
            <a:pPr lvl="2"/>
            <a:endParaRPr lang="ja-JP" altLang="en-US" sz="1600" b="1" baseline="-25000" dirty="0" smtClean="0">
              <a:latin typeface="ＭＳ 明朝"/>
              <a:ea typeface="ＭＳ 明朝"/>
              <a:cs typeface="ＭＳ 明朝"/>
            </a:endParaRP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pic>
        <p:nvPicPr>
          <p:cNvPr id="5" name="図 4" descr="JFETn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90800" y="3059540"/>
            <a:ext cx="1350211" cy="857384"/>
          </a:xfrm>
          <a:prstGeom prst="rect">
            <a:avLst/>
          </a:prstGeom>
        </p:spPr>
      </p:pic>
      <p:pic>
        <p:nvPicPr>
          <p:cNvPr id="6" name="図 5" descr="JFETp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117396" y="3046173"/>
            <a:ext cx="1346578" cy="857384"/>
          </a:xfrm>
          <a:prstGeom prst="rect">
            <a:avLst/>
          </a:prstGeom>
        </p:spPr>
      </p:pic>
      <p:pic>
        <p:nvPicPr>
          <p:cNvPr id="7" name="図 6" descr="NJFETの原理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067296" y="1216488"/>
            <a:ext cx="2279994" cy="19458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355474" y="989275"/>
            <a:ext cx="219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</a:t>
            </a:r>
            <a:r>
              <a:rPr kumimoji="1" lang="ja-JP" altLang="en-US" dirty="0" smtClean="0"/>
              <a:t>チャネル接合型</a:t>
            </a:r>
            <a:r>
              <a:rPr kumimoji="1" lang="en-US" altLang="ja-JP" dirty="0" smtClean="0"/>
              <a:t>FET</a:t>
            </a:r>
            <a:endParaRPr kumimoji="1" lang="ja-JP" altLang="en-US" dirty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35842" name="数式" r:id="rId9" imgW="101600" imgH="177800" progId="Equation.3">
              <p:embed/>
            </p:oleObj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2740445" y="2219136"/>
            <a:ext cx="66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ソース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0784" y="2606851"/>
            <a:ext cx="670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ゲート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11148" y="2192713"/>
            <a:ext cx="767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ドレイン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00242" y="164432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空乏層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45832" y="1617584"/>
            <a:ext cx="954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</a:t>
            </a:r>
            <a:r>
              <a:rPr kumimoji="1" lang="ja-JP" altLang="en-US" sz="1400" dirty="0" smtClean="0"/>
              <a:t>チャネル</a:t>
            </a:r>
            <a:endParaRPr kumimoji="1" lang="ja-JP" altLang="en-US" sz="1400" dirty="0"/>
          </a:p>
        </p:txBody>
      </p:sp>
      <p:cxnSp>
        <p:nvCxnSpPr>
          <p:cNvPr id="18" name="直線矢印コネクタ 17"/>
          <p:cNvCxnSpPr/>
          <p:nvPr/>
        </p:nvCxnSpPr>
        <p:spPr>
          <a:xfrm rot="10800000" flipV="1">
            <a:off x="4521200" y="1845153"/>
            <a:ext cx="679042" cy="80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3200716" y="1845152"/>
            <a:ext cx="996968" cy="3475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735029" y="3467712"/>
            <a:ext cx="66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ソース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47048" y="3320707"/>
            <a:ext cx="670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ゲート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66852" y="3173929"/>
            <a:ext cx="767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ドレイン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50963" y="3008422"/>
            <a:ext cx="767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ドレイン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93669" y="3580008"/>
            <a:ext cx="66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ソース</a:t>
            </a:r>
            <a:endParaRPr kumimoji="1"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78952" y="3339427"/>
            <a:ext cx="670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ゲート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24480" y="3460009"/>
            <a:ext cx="297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G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547877" y="3555988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547877" y="3053617"/>
            <a:ext cx="29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972837" y="3072337"/>
            <a:ext cx="29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99573" y="3534604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</a:t>
            </a:r>
            <a:endParaRPr kumimoji="1" lang="ja-JP" altLang="en-US" sz="1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29648" y="3425257"/>
            <a:ext cx="297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G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046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N</a:t>
            </a:r>
            <a:r>
              <a:rPr lang="ja-JP" altLang="en-US" sz="2800" dirty="0" smtClean="0"/>
              <a:t>チャネル接合型</a:t>
            </a:r>
            <a:r>
              <a:rPr lang="en-US" altLang="ja-JP" sz="2800" dirty="0" smtClean="0"/>
              <a:t>FET</a:t>
            </a:r>
            <a:r>
              <a:rPr lang="ja-JP" altLang="en-US" sz="2800" dirty="0" smtClean="0"/>
              <a:t>の例</a:t>
            </a:r>
            <a:endParaRPr lang="ja-JP" altLang="en-US" sz="2800" dirty="0"/>
          </a:p>
        </p:txBody>
      </p:sp>
      <p:pic>
        <p:nvPicPr>
          <p:cNvPr id="5" name="コンテンツ プレースホルダ 4" descr="2SK209_ja_datasheet_07110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/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83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N</a:t>
            </a:r>
            <a:r>
              <a:rPr lang="ja-JP" altLang="en-US" sz="2800" dirty="0" smtClean="0"/>
              <a:t>チャネル接合型</a:t>
            </a:r>
            <a:r>
              <a:rPr lang="en-US" altLang="ja-JP" sz="2800" dirty="0" smtClean="0"/>
              <a:t>FET</a:t>
            </a:r>
            <a:r>
              <a:rPr lang="ja-JP" altLang="en-US" sz="2800" dirty="0" smtClean="0"/>
              <a:t>の例</a:t>
            </a:r>
            <a:endParaRPr lang="ja-JP" altLang="en-US" sz="2800" dirty="0"/>
          </a:p>
        </p:txBody>
      </p:sp>
      <p:pic>
        <p:nvPicPr>
          <p:cNvPr id="5" name="コンテンツ プレースホルダ 4" descr="2SK209_ja_datasheet_07110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/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836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N</a:t>
            </a:r>
            <a:r>
              <a:rPr lang="ja-JP" altLang="en-US" sz="2800" dirty="0" smtClean="0"/>
              <a:t>チャネル接合型</a:t>
            </a:r>
            <a:r>
              <a:rPr lang="en-US" altLang="ja-JP" sz="2800" dirty="0" smtClean="0"/>
              <a:t>FET</a:t>
            </a:r>
            <a:r>
              <a:rPr lang="ja-JP" altLang="en-US" sz="2800" dirty="0" smtClean="0"/>
              <a:t>の例</a:t>
            </a:r>
            <a:endParaRPr lang="ja-JP" altLang="en-US" sz="2800" dirty="0"/>
          </a:p>
        </p:txBody>
      </p:sp>
      <p:pic>
        <p:nvPicPr>
          <p:cNvPr id="5" name="コンテンツ プレースホルダ 4" descr="2SK209_ja_datasheet_07110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/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94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N</a:t>
            </a:r>
            <a:r>
              <a:rPr lang="ja-JP" altLang="en-US" sz="2800" dirty="0" smtClean="0"/>
              <a:t>チャネル接合型</a:t>
            </a:r>
            <a:r>
              <a:rPr lang="en-US" altLang="ja-JP" sz="2800" dirty="0" smtClean="0"/>
              <a:t>FET</a:t>
            </a:r>
            <a:r>
              <a:rPr lang="ja-JP" altLang="en-US" sz="2800" dirty="0" smtClean="0"/>
              <a:t>の例</a:t>
            </a:r>
            <a:endParaRPr lang="ja-JP" altLang="en-US" sz="2800" dirty="0"/>
          </a:p>
        </p:txBody>
      </p:sp>
      <p:pic>
        <p:nvPicPr>
          <p:cNvPr id="5" name="コンテンツ プレースホルダ 4" descr="2SK209_ja_datasheet_07110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/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52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電界効果トランジスタ（</a:t>
            </a:r>
            <a:r>
              <a:rPr lang="en-US" altLang="ja-JP" sz="2800" dirty="0" smtClean="0"/>
              <a:t>MOS-FET</a:t>
            </a:r>
            <a:r>
              <a:rPr lang="ja-JP" altLang="en-US" sz="2800" dirty="0" smtClean="0"/>
              <a:t>）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62532"/>
            <a:ext cx="8229600" cy="5561258"/>
          </a:xfrm>
        </p:spPr>
        <p:txBody>
          <a:bodyPr/>
          <a:lstStyle/>
          <a:p>
            <a:r>
              <a:rPr lang="en-US" altLang="ja-JP" sz="2000" dirty="0" smtClean="0"/>
              <a:t>MOS</a:t>
            </a:r>
            <a:r>
              <a:rPr lang="ja-JP" altLang="en-US" sz="2000" dirty="0" smtClean="0"/>
              <a:t>型</a:t>
            </a:r>
            <a:r>
              <a:rPr lang="en-US" altLang="ja-JP" sz="2000" dirty="0" smtClean="0"/>
              <a:t>FET</a:t>
            </a:r>
          </a:p>
          <a:p>
            <a:pPr lvl="1">
              <a:spcAft>
                <a:spcPts val="15000"/>
              </a:spcAft>
            </a:pPr>
            <a:r>
              <a:rPr lang="ja-JP" altLang="en-US" sz="1600" dirty="0" smtClean="0"/>
              <a:t>構造</a:t>
            </a:r>
            <a:endParaRPr lang="en-US" altLang="ja-JP" sz="1600" dirty="0" smtClean="0"/>
          </a:p>
          <a:p>
            <a:pPr lvl="1">
              <a:spcAft>
                <a:spcPts val="6000"/>
              </a:spcAft>
            </a:pPr>
            <a:r>
              <a:rPr lang="ja-JP" altLang="en-US" sz="1600" dirty="0" smtClean="0"/>
              <a:t>記号</a:t>
            </a:r>
            <a:endParaRPr lang="en-US" altLang="ja-JP" sz="1600" dirty="0" smtClean="0"/>
          </a:p>
          <a:p>
            <a:pPr lvl="1">
              <a:spcAft>
                <a:spcPts val="600"/>
              </a:spcAft>
            </a:pPr>
            <a:r>
              <a:rPr lang="ja-JP" altLang="en-US" sz="1600" dirty="0" smtClean="0"/>
              <a:t>特性</a:t>
            </a:r>
            <a:endParaRPr lang="en-US" altLang="ja-JP" sz="1600" dirty="0" smtClean="0"/>
          </a:p>
          <a:p>
            <a:pPr lvl="2"/>
            <a:r>
              <a:rPr lang="en-US" altLang="ja-JP" sz="1400" b="1" dirty="0" smtClean="0">
                <a:latin typeface="ＭＳ 明朝"/>
                <a:ea typeface="ＭＳ 明朝"/>
                <a:cs typeface="ＭＳ 明朝"/>
              </a:rPr>
              <a:t>I</a:t>
            </a:r>
            <a:r>
              <a:rPr lang="en-US" altLang="ja-JP" sz="1400" b="1" baseline="-25000" dirty="0" smtClean="0">
                <a:latin typeface="ＭＳ 明朝"/>
                <a:ea typeface="ＭＳ 明朝"/>
                <a:cs typeface="ＭＳ 明朝"/>
              </a:rPr>
              <a:t>DSS</a:t>
            </a:r>
            <a:r>
              <a:rPr lang="en-US" altLang="ja-JP" sz="1400" b="1" dirty="0" smtClean="0">
                <a:latin typeface="ＭＳ 明朝"/>
                <a:ea typeface="ＭＳ 明朝"/>
                <a:cs typeface="ＭＳ 明朝"/>
              </a:rPr>
              <a:t> </a:t>
            </a:r>
            <a:r>
              <a:rPr lang="ja-JP" altLang="en-US" sz="1400" b="1" dirty="0" smtClean="0">
                <a:latin typeface="ＭＳ 明朝"/>
                <a:ea typeface="ＭＳ 明朝"/>
                <a:cs typeface="ＭＳ 明朝"/>
              </a:rPr>
              <a:t>：　</a:t>
            </a:r>
            <a:r>
              <a:rPr lang="en-US" altLang="ja-JP" sz="1400" b="1" dirty="0" smtClean="0">
                <a:latin typeface="ＭＳ 明朝"/>
                <a:ea typeface="ＭＳ 明朝"/>
                <a:cs typeface="ＭＳ 明朝"/>
              </a:rPr>
              <a:t>V</a:t>
            </a:r>
            <a:r>
              <a:rPr lang="en-US" altLang="ja-JP" sz="1400" b="1" baseline="-25000" dirty="0" smtClean="0">
                <a:latin typeface="ＭＳ 明朝"/>
                <a:ea typeface="ＭＳ 明朝"/>
                <a:cs typeface="ＭＳ 明朝"/>
              </a:rPr>
              <a:t>GS</a:t>
            </a:r>
            <a:r>
              <a:rPr lang="en-US" altLang="ja-JP" sz="1400" b="1" dirty="0" smtClean="0">
                <a:latin typeface="ＭＳ 明朝"/>
                <a:ea typeface="ＭＳ 明朝"/>
                <a:cs typeface="ＭＳ 明朝"/>
              </a:rPr>
              <a:t>=0V </a:t>
            </a:r>
            <a:r>
              <a:rPr lang="ja-JP" altLang="en-US" sz="1400" b="1" dirty="0" smtClean="0">
                <a:latin typeface="ＭＳ 明朝"/>
                <a:ea typeface="ＭＳ 明朝"/>
                <a:cs typeface="ＭＳ 明朝"/>
              </a:rPr>
              <a:t>の時の</a:t>
            </a:r>
            <a:r>
              <a:rPr lang="en-US" altLang="ja-JP" sz="1400" b="1" dirty="0" smtClean="0">
                <a:latin typeface="ＭＳ 明朝"/>
                <a:ea typeface="ＭＳ 明朝"/>
                <a:cs typeface="ＭＳ 明朝"/>
              </a:rPr>
              <a:t> I</a:t>
            </a:r>
            <a:r>
              <a:rPr lang="en-US" altLang="ja-JP" sz="1400" b="1" baseline="-25000" dirty="0" smtClean="0">
                <a:latin typeface="ＭＳ 明朝"/>
                <a:ea typeface="ＭＳ 明朝"/>
                <a:cs typeface="ＭＳ 明朝"/>
              </a:rPr>
              <a:t>D </a:t>
            </a:r>
          </a:p>
          <a:p>
            <a:pPr lvl="2"/>
            <a:r>
              <a:rPr lang="en-US" altLang="ja-JP" sz="1400" b="1" dirty="0" smtClean="0">
                <a:latin typeface="ＭＳ 明朝"/>
                <a:ea typeface="ＭＳ 明朝"/>
                <a:cs typeface="ＭＳ 明朝"/>
              </a:rPr>
              <a:t>I</a:t>
            </a:r>
            <a:r>
              <a:rPr lang="en-US" altLang="ja-JP" sz="1400" b="1" baseline="-25000" dirty="0" smtClean="0">
                <a:latin typeface="ＭＳ 明朝"/>
                <a:ea typeface="ＭＳ 明朝"/>
                <a:cs typeface="ＭＳ 明朝"/>
              </a:rPr>
              <a:t>GSS</a:t>
            </a:r>
            <a:r>
              <a:rPr lang="ja-JP" altLang="en-US" sz="1400" b="1" dirty="0" smtClean="0">
                <a:latin typeface="ＭＳ 明朝"/>
                <a:ea typeface="ＭＳ 明朝"/>
                <a:cs typeface="ＭＳ 明朝"/>
              </a:rPr>
              <a:t>　：　ゲート遮断電流</a:t>
            </a:r>
            <a:endParaRPr lang="en-US" altLang="ja-JP" sz="1400" b="1" dirty="0" smtClean="0">
              <a:latin typeface="ＭＳ 明朝"/>
              <a:ea typeface="ＭＳ 明朝"/>
              <a:cs typeface="ＭＳ 明朝"/>
            </a:endParaRPr>
          </a:p>
          <a:p>
            <a:pPr lvl="2"/>
            <a:r>
              <a:rPr lang="en-US" altLang="ja-JP" sz="1400" b="1" dirty="0" smtClean="0">
                <a:latin typeface="ＭＳ 明朝"/>
                <a:ea typeface="ＭＳ 明朝"/>
                <a:cs typeface="ＭＳ 明朝"/>
              </a:rPr>
              <a:t>|</a:t>
            </a:r>
            <a:r>
              <a:rPr lang="en-US" altLang="ja-JP" sz="1400" b="1" dirty="0" err="1" smtClean="0">
                <a:latin typeface="ＭＳ 明朝"/>
                <a:ea typeface="ＭＳ 明朝"/>
                <a:cs typeface="ＭＳ 明朝"/>
              </a:rPr>
              <a:t>Y</a:t>
            </a:r>
            <a:r>
              <a:rPr lang="en-US" altLang="ja-JP" sz="1400" b="1" baseline="-25000" dirty="0" err="1" smtClean="0">
                <a:latin typeface="ＭＳ 明朝"/>
                <a:ea typeface="ＭＳ 明朝"/>
                <a:cs typeface="ＭＳ 明朝"/>
              </a:rPr>
              <a:t>fs</a:t>
            </a:r>
            <a:r>
              <a:rPr lang="en-US" altLang="ja-JP" sz="1400" b="1" dirty="0" smtClean="0">
                <a:latin typeface="ＭＳ 明朝"/>
                <a:ea typeface="ＭＳ 明朝"/>
                <a:cs typeface="ＭＳ 明朝"/>
              </a:rPr>
              <a:t>| </a:t>
            </a:r>
            <a:r>
              <a:rPr lang="ja-JP" altLang="en-US" sz="1400" b="1" dirty="0" smtClean="0">
                <a:latin typeface="ＭＳ 明朝"/>
                <a:ea typeface="ＭＳ 明朝"/>
                <a:cs typeface="ＭＳ 明朝"/>
              </a:rPr>
              <a:t>：　順方向伝達アドミッタンス</a:t>
            </a:r>
            <a:endParaRPr lang="en-US" altLang="ja-JP" sz="1400" b="1" dirty="0" smtClean="0">
              <a:latin typeface="ＭＳ 明朝"/>
              <a:ea typeface="ＭＳ 明朝"/>
              <a:cs typeface="ＭＳ 明朝"/>
            </a:endParaRPr>
          </a:p>
          <a:p>
            <a:pPr lvl="2"/>
            <a:r>
              <a:rPr lang="en-US" altLang="ja-JP" sz="1400" b="1" dirty="0" err="1" smtClean="0">
                <a:latin typeface="ＭＳ 明朝"/>
                <a:ea typeface="ＭＳ 明朝"/>
                <a:cs typeface="ＭＳ 明朝"/>
              </a:rPr>
              <a:t>V</a:t>
            </a:r>
            <a:r>
              <a:rPr lang="en-US" altLang="ja-JP" sz="1400" b="1" baseline="-25000" dirty="0" err="1" smtClean="0">
                <a:latin typeface="ＭＳ 明朝"/>
                <a:ea typeface="ＭＳ 明朝"/>
                <a:cs typeface="ＭＳ 明朝"/>
              </a:rPr>
              <a:t>GS</a:t>
            </a:r>
            <a:r>
              <a:rPr lang="en-US" altLang="ja-JP" sz="1400" b="1" dirty="0" err="1" smtClean="0">
                <a:latin typeface="ＭＳ 明朝"/>
                <a:ea typeface="ＭＳ 明朝"/>
                <a:cs typeface="ＭＳ 明朝"/>
              </a:rPr>
              <a:t>(off</a:t>
            </a:r>
            <a:r>
              <a:rPr lang="en-US" altLang="ja-JP" sz="1400" b="1" dirty="0" smtClean="0">
                <a:latin typeface="ＭＳ 明朝"/>
                <a:ea typeface="ＭＳ 明朝"/>
                <a:cs typeface="ＭＳ 明朝"/>
              </a:rPr>
              <a:t>)</a:t>
            </a:r>
            <a:r>
              <a:rPr lang="ja-JP" altLang="en-US" sz="1400" b="1" dirty="0" smtClean="0">
                <a:latin typeface="ＭＳ 明朝"/>
                <a:ea typeface="ＭＳ 明朝"/>
                <a:cs typeface="ＭＳ 明朝"/>
              </a:rPr>
              <a:t>　：　ゲート・ソース遮断電流</a:t>
            </a:r>
            <a:endParaRPr lang="en-US" altLang="ja-JP" sz="1400" b="1" dirty="0" smtClean="0">
              <a:latin typeface="ＭＳ 明朝"/>
              <a:ea typeface="ＭＳ 明朝"/>
              <a:cs typeface="ＭＳ 明朝"/>
            </a:endParaRPr>
          </a:p>
          <a:p>
            <a:pPr lvl="2"/>
            <a:r>
              <a:rPr lang="en-US" altLang="ja-JP" sz="1400" b="1" dirty="0" err="1" smtClean="0">
                <a:latin typeface="ＭＳ 明朝"/>
                <a:ea typeface="ＭＳ 明朝"/>
                <a:cs typeface="ＭＳ 明朝"/>
              </a:rPr>
              <a:t>C</a:t>
            </a:r>
            <a:r>
              <a:rPr lang="en-US" altLang="ja-JP" sz="1400" b="1" baseline="-25000" dirty="0" err="1" smtClean="0">
                <a:latin typeface="ＭＳ 明朝"/>
                <a:ea typeface="ＭＳ 明朝"/>
                <a:cs typeface="ＭＳ 明朝"/>
              </a:rPr>
              <a:t>iss</a:t>
            </a:r>
            <a:r>
              <a:rPr lang="ja-JP" altLang="en-US" sz="1400" b="1" dirty="0" smtClean="0">
                <a:latin typeface="ＭＳ 明朝"/>
                <a:ea typeface="ＭＳ 明朝"/>
                <a:cs typeface="ＭＳ 明朝"/>
              </a:rPr>
              <a:t>　：　入力容量</a:t>
            </a:r>
            <a:endParaRPr lang="en-US" altLang="ja-JP" sz="1400" b="1" dirty="0" smtClean="0">
              <a:latin typeface="ＭＳ 明朝"/>
              <a:ea typeface="ＭＳ 明朝"/>
              <a:cs typeface="ＭＳ 明朝"/>
            </a:endParaRPr>
          </a:p>
          <a:p>
            <a:pPr lvl="2"/>
            <a:endParaRPr lang="ja-JP" altLang="en-US" sz="1400" b="1" baseline="-25000" dirty="0" smtClean="0">
              <a:latin typeface="ＭＳ 明朝"/>
              <a:ea typeface="ＭＳ 明朝"/>
              <a:cs typeface="ＭＳ 明朝"/>
            </a:endParaRPr>
          </a:p>
          <a:p>
            <a:pPr lvl="2"/>
            <a:endParaRPr lang="ja-JP" altLang="en-US" sz="1200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pic>
        <p:nvPicPr>
          <p:cNvPr id="5" name="図 4" descr="MOSFET_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90800" y="3575611"/>
            <a:ext cx="1470526" cy="933184"/>
          </a:xfrm>
          <a:prstGeom prst="rect">
            <a:avLst/>
          </a:prstGeom>
        </p:spPr>
      </p:pic>
      <p:pic>
        <p:nvPicPr>
          <p:cNvPr id="6" name="図 5" descr="MOSFETp_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49000" y="3562243"/>
            <a:ext cx="1510632" cy="940146"/>
          </a:xfrm>
          <a:prstGeom prst="rect">
            <a:avLst/>
          </a:prstGeom>
        </p:spPr>
      </p:pic>
      <p:pic>
        <p:nvPicPr>
          <p:cNvPr id="7" name="図 6" descr="NMOSFETの原理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483153" y="1189752"/>
            <a:ext cx="2128916" cy="2263493"/>
          </a:xfrm>
          <a:prstGeom prst="rect">
            <a:avLst/>
          </a:prstGeom>
        </p:spPr>
      </p:pic>
      <p:pic>
        <p:nvPicPr>
          <p:cNvPr id="8" name="図 7" descr="NDMOSFETの原理2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25673" y="1189752"/>
            <a:ext cx="2148986" cy="228483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874211" y="949158"/>
            <a:ext cx="2189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エンハンスメント型</a:t>
            </a:r>
            <a:r>
              <a:rPr kumimoji="1" lang="en-US" altLang="ja-JP" sz="1400" dirty="0" smtClean="0"/>
              <a:t>MOSFET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25673" y="962531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デプリーション型</a:t>
            </a:r>
            <a:r>
              <a:rPr kumimoji="1" lang="en-US" altLang="ja-JP" sz="1400" dirty="0" smtClean="0"/>
              <a:t>MOSFET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82208" y="2606849"/>
            <a:ext cx="277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37024" y="2638937"/>
            <a:ext cx="277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12069" y="247314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</a:t>
            </a:r>
            <a:r>
              <a:rPr kumimoji="1" lang="en-US" altLang="ja-JP" sz="1400" baseline="30000" dirty="0" smtClean="0"/>
              <a:t>+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97813" y="25186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</a:t>
            </a:r>
            <a:r>
              <a:rPr kumimoji="1" lang="en-US" altLang="ja-JP" sz="1400" baseline="30000" dirty="0" smtClean="0"/>
              <a:t>+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92213" y="256405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</a:t>
            </a:r>
            <a:r>
              <a:rPr kumimoji="1" lang="en-US" altLang="ja-JP" sz="1400" baseline="30000" dirty="0" smtClean="0"/>
              <a:t>+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170645" y="247583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</a:t>
            </a:r>
            <a:r>
              <a:rPr kumimoji="1" lang="en-US" altLang="ja-JP" sz="1400" baseline="30000" dirty="0" smtClean="0"/>
              <a:t>+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12069" y="185821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酸化膜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19837" y="176998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酸化膜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97661" y="1296755"/>
            <a:ext cx="102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金属ゲート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78693" y="1262003"/>
            <a:ext cx="102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金属ゲート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25221" y="3061644"/>
            <a:ext cx="954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</a:t>
            </a:r>
            <a:r>
              <a:rPr kumimoji="1" lang="ja-JP" altLang="en-US" sz="1400" dirty="0" smtClean="0"/>
              <a:t>チャネル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83801" y="3047963"/>
            <a:ext cx="1652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</a:t>
            </a:r>
            <a:r>
              <a:rPr kumimoji="1" lang="ja-JP" altLang="en-US" sz="1400" dirty="0" smtClean="0"/>
              <a:t>反転層チャンネル</a:t>
            </a:r>
            <a:endParaRPr kumimoji="1" lang="ja-JP" altLang="en-US" sz="1400" dirty="0"/>
          </a:p>
        </p:txBody>
      </p:sp>
      <p:cxnSp>
        <p:nvCxnSpPr>
          <p:cNvPr id="29" name="直線矢印コネクタ 28"/>
          <p:cNvCxnSpPr/>
          <p:nvPr/>
        </p:nvCxnSpPr>
        <p:spPr>
          <a:xfrm rot="5400000">
            <a:off x="3756367" y="1724693"/>
            <a:ext cx="588505" cy="2940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rot="10800000" flipV="1">
            <a:off x="4358105" y="2059044"/>
            <a:ext cx="253964" cy="200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22" idx="1"/>
          </p:cNvCxnSpPr>
          <p:nvPr/>
        </p:nvCxnSpPr>
        <p:spPr>
          <a:xfrm rot="10800000">
            <a:off x="3659627" y="2366510"/>
            <a:ext cx="324175" cy="835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10800000">
            <a:off x="4197661" y="2473145"/>
            <a:ext cx="414408" cy="1337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14" idx="3"/>
          </p:cNvCxnSpPr>
          <p:nvPr/>
        </p:nvCxnSpPr>
        <p:spPr>
          <a:xfrm flipV="1">
            <a:off x="2562015" y="2473145"/>
            <a:ext cx="619669" cy="199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rot="5400000">
            <a:off x="7313422" y="1712493"/>
            <a:ext cx="580176" cy="3642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rot="10800000" flipV="1">
            <a:off x="7865845" y="2057555"/>
            <a:ext cx="307464" cy="2287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rot="16200000" flipV="1">
            <a:off x="7052158" y="2655527"/>
            <a:ext cx="835344" cy="3107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6069783" y="2478497"/>
            <a:ext cx="619669" cy="199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10800000">
            <a:off x="7785637" y="2465129"/>
            <a:ext cx="414408" cy="1337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2483153" y="1769987"/>
            <a:ext cx="66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ソース</a:t>
            </a:r>
            <a:endParaRPr kumimoji="1" lang="ja-JP" altLang="en-US" sz="1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512578" y="1484220"/>
            <a:ext cx="670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ゲート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033714" y="1489572"/>
            <a:ext cx="670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ゲート</a:t>
            </a:r>
            <a:endParaRPr kumimoji="1" lang="ja-JP" altLang="en-US" sz="14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17657" y="1748603"/>
            <a:ext cx="66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ソース</a:t>
            </a:r>
            <a:endParaRPr kumimoji="1" lang="ja-JP" altLang="en-US" sz="14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104113" y="1583461"/>
            <a:ext cx="767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ドレイン</a:t>
            </a:r>
            <a:endParaRPr kumimoji="1" lang="ja-JP" altLang="en-US" sz="14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732193" y="1562077"/>
            <a:ext cx="767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ドレイン</a:t>
            </a:r>
            <a:endParaRPr kumimoji="1" lang="ja-JP" altLang="en-US" sz="1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491105" y="4154843"/>
            <a:ext cx="66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ソース</a:t>
            </a:r>
            <a:endParaRPr kumimoji="1" lang="ja-JP" altLang="en-US" sz="1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394713" y="4146827"/>
            <a:ext cx="66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ソース</a:t>
            </a:r>
            <a:endParaRPr kumimoji="1" lang="ja-JP" altLang="en-US" sz="1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561377" y="3567277"/>
            <a:ext cx="767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ドレイン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384777" y="3612733"/>
            <a:ext cx="767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ドレイン</a:t>
            </a:r>
            <a:endParaRPr kumimoji="1" lang="ja-JP" altLang="en-US" sz="1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408386" y="3775500"/>
            <a:ext cx="670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ゲート</a:t>
            </a:r>
            <a:endParaRPr kumimoji="1" lang="ja-JP" altLang="en-US" sz="14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352098" y="3780852"/>
            <a:ext cx="670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ゲート</a:t>
            </a:r>
            <a:endParaRPr kumimoji="1" lang="ja-JP" altLang="en-US" sz="1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981155" y="4370240"/>
            <a:ext cx="710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N-MOS</a:t>
            </a:r>
            <a:endParaRPr kumimoji="1" lang="ja-JP" altLang="en-US" sz="14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871571" y="4324219"/>
            <a:ext cx="68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P-MOS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046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N</a:t>
            </a:r>
            <a:r>
              <a:rPr lang="ja-JP" altLang="en-US" sz="2800" dirty="0" smtClean="0"/>
              <a:t>チャネル</a:t>
            </a:r>
            <a:r>
              <a:rPr lang="en-US" altLang="ja-JP" sz="2800" dirty="0" smtClean="0"/>
              <a:t>MOS-FET</a:t>
            </a:r>
            <a:r>
              <a:rPr lang="ja-JP" altLang="en-US" sz="2800" dirty="0" smtClean="0"/>
              <a:t>の例</a:t>
            </a:r>
            <a:endParaRPr lang="ja-JP" altLang="en-US" sz="2800" dirty="0"/>
          </a:p>
        </p:txBody>
      </p:sp>
      <p:pic>
        <p:nvPicPr>
          <p:cNvPr id="5" name="コンテンツ プレースホルダ 4" descr="2SK1061_ja_datasheet_07110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>
          <a:xfrm>
            <a:off x="457200" y="895684"/>
            <a:ext cx="8229600" cy="5460666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52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N</a:t>
            </a:r>
            <a:r>
              <a:rPr lang="ja-JP" altLang="en-US" sz="2800" dirty="0" smtClean="0"/>
              <a:t>チャネル</a:t>
            </a:r>
            <a:r>
              <a:rPr lang="en-US" altLang="ja-JP" sz="2800" dirty="0" smtClean="0"/>
              <a:t>MOS-FET</a:t>
            </a:r>
            <a:r>
              <a:rPr lang="ja-JP" altLang="en-US" sz="2800" dirty="0" smtClean="0"/>
              <a:t>の例</a:t>
            </a:r>
            <a:endParaRPr lang="ja-JP" altLang="en-US" sz="2800" dirty="0"/>
          </a:p>
        </p:txBody>
      </p:sp>
      <p:pic>
        <p:nvPicPr>
          <p:cNvPr id="5" name="コンテンツ プレースホルダ 4" descr="2SK1061_ja_datasheet_07110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>
          <a:xfrm>
            <a:off x="457200" y="949158"/>
            <a:ext cx="8229600" cy="5407192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6115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真空管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72424"/>
            <a:ext cx="8229600" cy="5183926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動作原理</a:t>
            </a:r>
            <a:endParaRPr lang="en-US" altLang="ja-JP" sz="2000" dirty="0" smtClean="0"/>
          </a:p>
          <a:p>
            <a:pPr lvl="1"/>
            <a:r>
              <a:rPr lang="ja-JP" altLang="en-US" sz="1600" dirty="0" smtClean="0"/>
              <a:t>熱せられた陰極（カソード）から飛ぶ出した熱電子を正の電圧を加えた陽極（プレート、アノード）で集める構造をしている（２極管）。陰極と陽極の間に格子（グリッド）入れると格子の電圧で陽極の電流を制御できる。格子が一つのとき３極管、格子が三つのとき５極管と言う。３極管では陽極電圧</a:t>
            </a:r>
            <a:r>
              <a:rPr lang="ja-JP" altLang="en-US" sz="1600" dirty="0" smtClean="0"/>
              <a:t>の</a:t>
            </a:r>
            <a:r>
              <a:rPr lang="en-US" altLang="ja-JP" sz="1600" dirty="0" smtClean="0"/>
              <a:t>3/2</a:t>
            </a:r>
            <a:r>
              <a:rPr lang="ja-JP" altLang="en-US" sz="1600" dirty="0" smtClean="0"/>
              <a:t>乗</a:t>
            </a:r>
            <a:r>
              <a:rPr lang="ja-JP" altLang="en-US" sz="1600" dirty="0" smtClean="0"/>
              <a:t>で陽極電流が増加する（３極管特性）。５極管では初めは増加するがすぐに第１（コントロール）格子の電圧に比例した一定の陽極電流になる。（５極管特性）</a:t>
            </a:r>
            <a:endParaRPr lang="en-US" altLang="ja-JP" sz="16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pic>
        <p:nvPicPr>
          <p:cNvPr id="5" name="図 4" descr="三極管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01550" y="2954328"/>
            <a:ext cx="1922574" cy="2379579"/>
          </a:xfrm>
          <a:prstGeom prst="rect">
            <a:avLst/>
          </a:prstGeom>
        </p:spPr>
      </p:pic>
      <p:pic>
        <p:nvPicPr>
          <p:cNvPr id="6" name="図 5" descr="五極管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37319" y="2980611"/>
            <a:ext cx="1913808" cy="234001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392935" y="50131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三極管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22740" y="49997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五極管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4751" y="401053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グッリド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5165" y="481263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カソード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2006" y="3302006"/>
            <a:ext cx="117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プレート</a:t>
            </a:r>
            <a:endParaRPr kumimoji="1" lang="en-US" altLang="ja-JP" dirty="0" smtClean="0"/>
          </a:p>
          <a:p>
            <a:r>
              <a:rPr lang="ja-JP" altLang="en-US" dirty="0" smtClean="0"/>
              <a:t>（アノード）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56926" y="3120206"/>
            <a:ext cx="117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プレート</a:t>
            </a:r>
            <a:endParaRPr kumimoji="1" lang="en-US" altLang="ja-JP" dirty="0" smtClean="0"/>
          </a:p>
          <a:p>
            <a:r>
              <a:rPr lang="ja-JP" altLang="en-US" dirty="0" smtClean="0"/>
              <a:t>（アノード）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80345" y="3882208"/>
            <a:ext cx="138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コントロール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グッリド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84181" y="491156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カソード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1801550" y="4528539"/>
            <a:ext cx="591385" cy="38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566278" y="4181672"/>
            <a:ext cx="59138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820270" y="3446433"/>
            <a:ext cx="703690" cy="2666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528558" y="3411681"/>
            <a:ext cx="703690" cy="2666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5194358" y="4334072"/>
            <a:ext cx="59138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5737094" y="4600731"/>
            <a:ext cx="591385" cy="38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N</a:t>
            </a:r>
            <a:r>
              <a:rPr lang="ja-JP" altLang="en-US" sz="2800" dirty="0" smtClean="0"/>
              <a:t>チャネル</a:t>
            </a:r>
            <a:r>
              <a:rPr lang="en-US" altLang="ja-JP" sz="2800" dirty="0" smtClean="0"/>
              <a:t>MOS-FET</a:t>
            </a:r>
            <a:r>
              <a:rPr lang="ja-JP" altLang="en-US" sz="2800" dirty="0" smtClean="0"/>
              <a:t>の例</a:t>
            </a:r>
            <a:endParaRPr lang="ja-JP" altLang="en-US" sz="2800" dirty="0"/>
          </a:p>
        </p:txBody>
      </p:sp>
      <p:pic>
        <p:nvPicPr>
          <p:cNvPr id="5" name="コンテンツ プレースホルダ 4" descr="2SK1061_ja_datasheet_07110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>
          <a:xfrm>
            <a:off x="457200" y="868948"/>
            <a:ext cx="8229600" cy="5487402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52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N</a:t>
            </a:r>
            <a:r>
              <a:rPr lang="ja-JP" altLang="en-US" sz="2800" dirty="0" smtClean="0"/>
              <a:t>チャネル</a:t>
            </a:r>
            <a:r>
              <a:rPr lang="en-US" altLang="ja-JP" sz="2800" dirty="0" smtClean="0"/>
              <a:t>MOS-FET</a:t>
            </a:r>
            <a:r>
              <a:rPr lang="ja-JP" altLang="en-US" sz="2800" dirty="0" smtClean="0"/>
              <a:t>の例</a:t>
            </a:r>
            <a:endParaRPr lang="ja-JP" altLang="en-US" sz="2800" dirty="0"/>
          </a:p>
        </p:txBody>
      </p:sp>
      <p:pic>
        <p:nvPicPr>
          <p:cNvPr id="5" name="コンテンツ プレースホルダ 4" descr="2SK1061_ja_datasheet_07110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>
          <a:xfrm>
            <a:off x="457200" y="775368"/>
            <a:ext cx="8229600" cy="5580982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941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等価回路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55579"/>
            <a:ext cx="8229600" cy="5500771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回路の機能をモデル化して</a:t>
            </a:r>
            <a:r>
              <a:rPr lang="en-US" altLang="ja-JP" sz="2000" dirty="0" smtClean="0"/>
              <a:t>L</a:t>
            </a:r>
            <a:r>
              <a:rPr lang="ja-JP" altLang="en-US" sz="2000" dirty="0" smtClean="0"/>
              <a:t>、</a:t>
            </a:r>
            <a:r>
              <a:rPr lang="en-US" altLang="ja-JP" sz="2000" dirty="0" smtClean="0"/>
              <a:t>C</a:t>
            </a:r>
            <a:r>
              <a:rPr lang="ja-JP" altLang="en-US" sz="2000" dirty="0" smtClean="0"/>
              <a:t>、</a:t>
            </a:r>
            <a:r>
              <a:rPr lang="en-US" altLang="ja-JP" sz="2000" dirty="0" smtClean="0"/>
              <a:t>R</a:t>
            </a:r>
            <a:r>
              <a:rPr lang="ja-JP" altLang="en-US" sz="2000" dirty="0" smtClean="0"/>
              <a:t>、電圧源、電流源で表した回路</a:t>
            </a:r>
            <a:endParaRPr lang="en-US" altLang="ja-JP" sz="2000" dirty="0" smtClean="0"/>
          </a:p>
          <a:p>
            <a:r>
              <a:rPr lang="ja-JP" altLang="en-US" sz="2000" dirty="0" smtClean="0"/>
              <a:t>等価回路の例</a:t>
            </a:r>
            <a:endParaRPr lang="en-US" altLang="ja-JP" sz="2000" dirty="0" smtClean="0"/>
          </a:p>
          <a:p>
            <a:pPr lvl="1">
              <a:spcAft>
                <a:spcPts val="8400"/>
              </a:spcAft>
            </a:pPr>
            <a:r>
              <a:rPr lang="ja-JP" altLang="en-US" sz="1600" dirty="0" smtClean="0"/>
              <a:t>トランジスター</a:t>
            </a:r>
            <a:endParaRPr lang="en-US" altLang="ja-JP" sz="1200" dirty="0" smtClean="0"/>
          </a:p>
          <a:p>
            <a:pPr lvl="1">
              <a:spcAft>
                <a:spcPts val="11400"/>
              </a:spcAft>
            </a:pPr>
            <a:r>
              <a:rPr lang="en-US" altLang="ja-JP" sz="1600" dirty="0" smtClean="0"/>
              <a:t>FET</a:t>
            </a:r>
          </a:p>
          <a:p>
            <a:pPr lvl="1"/>
            <a:r>
              <a:rPr lang="ja-JP" altLang="en-US" sz="1600" dirty="0" smtClean="0"/>
              <a:t>増幅器</a:t>
            </a:r>
            <a:endParaRPr lang="en-US" altLang="ja-JP" sz="16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pic>
        <p:nvPicPr>
          <p:cNvPr id="5" name="図 4" descr="Tパラメータ等価回路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13704" y="1698757"/>
            <a:ext cx="2138947" cy="1416112"/>
          </a:xfrm>
          <a:prstGeom prst="rect">
            <a:avLst/>
          </a:prstGeom>
        </p:spPr>
      </p:pic>
      <p:pic>
        <p:nvPicPr>
          <p:cNvPr id="6" name="図 5" descr="hパラメータ等価回路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694768" y="1742054"/>
            <a:ext cx="2473337" cy="1158475"/>
          </a:xfrm>
          <a:prstGeom prst="rect">
            <a:avLst/>
          </a:prstGeom>
        </p:spPr>
      </p:pic>
      <p:pic>
        <p:nvPicPr>
          <p:cNvPr id="7" name="図 6" descr="FET等価回路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820648" y="3152216"/>
            <a:ext cx="2874211" cy="1560639"/>
          </a:xfrm>
          <a:prstGeom prst="rect">
            <a:avLst/>
          </a:prstGeom>
        </p:spPr>
      </p:pic>
      <p:pic>
        <p:nvPicPr>
          <p:cNvPr id="8" name="図 7" descr="増幅器等価回路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793912" y="4991191"/>
            <a:ext cx="3195053" cy="138391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90800" y="2165691"/>
            <a:ext cx="282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B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43165" y="2780217"/>
            <a:ext cx="272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52131" y="2179372"/>
            <a:ext cx="280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86115" y="1850524"/>
            <a:ext cx="280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33405" y="2544945"/>
            <a:ext cx="272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30688" y="1903683"/>
            <a:ext cx="282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B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73124" y="1418029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</a:t>
            </a:r>
            <a:r>
              <a:rPr kumimoji="1" lang="ja-JP" altLang="en-US" sz="1400" dirty="0" smtClean="0"/>
              <a:t>パラメーター等価回路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05735" y="1377925"/>
            <a:ext cx="193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h</a:t>
            </a:r>
            <a:r>
              <a:rPr kumimoji="1" lang="ja-JP" altLang="en-US" sz="1400" dirty="0" smtClean="0"/>
              <a:t>パラメーター等価回路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91320" y="3449059"/>
            <a:ext cx="297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G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33020" y="4277902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54144" y="3382532"/>
            <a:ext cx="29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00178" y="4812637"/>
            <a:ext cx="232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簡単な増幅回路の等価回路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49474" y="1622955"/>
            <a:ext cx="366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h</a:t>
            </a:r>
            <a:r>
              <a:rPr kumimoji="1" lang="en-US" altLang="ja-JP" sz="1400" baseline="-25000" dirty="0" err="1" smtClean="0"/>
              <a:t>ie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75597" y="2740828"/>
            <a:ext cx="569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h</a:t>
            </a:r>
            <a:r>
              <a:rPr kumimoji="1" lang="en-US" altLang="ja-JP" sz="1400" baseline="-25000" dirty="0" err="1" smtClean="0"/>
              <a:t>re</a:t>
            </a:r>
            <a:r>
              <a:rPr kumimoji="1" lang="en-US" altLang="ja-JP" sz="1400" dirty="0" err="1" smtClean="0"/>
              <a:t>v</a:t>
            </a:r>
            <a:r>
              <a:rPr kumimoji="1" lang="en-US" altLang="ja-JP" sz="1400" baseline="-25000" dirty="0" err="1" smtClean="0"/>
              <a:t>ce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999483" y="2366524"/>
            <a:ext cx="562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1/h</a:t>
            </a:r>
            <a:r>
              <a:rPr kumimoji="1" lang="en-US" altLang="ja-JP" sz="1400" baseline="-25000" dirty="0" smtClean="0"/>
              <a:t>oe</a:t>
            </a:r>
            <a:endParaRPr kumimoji="1" lang="ja-JP" altLang="en-US" sz="1400" baseline="-25000" dirty="0"/>
          </a:p>
        </p:txBody>
      </p:sp>
      <p:cxnSp>
        <p:nvCxnSpPr>
          <p:cNvPr id="25" name="直線矢印コネクタ 24"/>
          <p:cNvCxnSpPr/>
          <p:nvPr/>
        </p:nvCxnSpPr>
        <p:spPr>
          <a:xfrm rot="10800000">
            <a:off x="7633369" y="2379893"/>
            <a:ext cx="379483" cy="1538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604008" y="1636323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h</a:t>
            </a:r>
            <a:r>
              <a:rPr kumimoji="1" lang="en-US" altLang="ja-JP" sz="1400" baseline="-25000" dirty="0" err="1" smtClean="0"/>
              <a:t>fe</a:t>
            </a:r>
            <a:r>
              <a:rPr kumimoji="1" lang="en-US" altLang="ja-JP" sz="1400" dirty="0" err="1" smtClean="0"/>
              <a:t>i</a:t>
            </a:r>
            <a:r>
              <a:rPr kumimoji="1" lang="en-US" altLang="ja-JP" sz="1400" baseline="-25000" dirty="0" err="1" smtClean="0"/>
              <a:t>b</a:t>
            </a:r>
            <a:endParaRPr kumimoji="1" lang="ja-JP" altLang="en-US" sz="1400" dirty="0"/>
          </a:p>
        </p:txBody>
      </p:sp>
      <p:cxnSp>
        <p:nvCxnSpPr>
          <p:cNvPr id="28" name="直線矢印コネクタ 27"/>
          <p:cNvCxnSpPr/>
          <p:nvPr/>
        </p:nvCxnSpPr>
        <p:spPr>
          <a:xfrm rot="16200000" flipH="1">
            <a:off x="6803714" y="2011756"/>
            <a:ext cx="267360" cy="2389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6318291" y="2531577"/>
            <a:ext cx="272351" cy="296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100178" y="1890627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r</a:t>
            </a:r>
            <a:r>
              <a:rPr kumimoji="1" lang="en-US" altLang="ja-JP" sz="1400" baseline="-25000" dirty="0" err="1" smtClean="0"/>
              <a:t>b</a:t>
            </a:r>
            <a:endParaRPr kumimoji="1" lang="ja-JP" altLang="en-US" sz="1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743165" y="2411265"/>
            <a:ext cx="306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</a:t>
            </a:r>
            <a:r>
              <a:rPr kumimoji="1" lang="en-US" altLang="ja-JP" sz="1400" baseline="-25000" dirty="0" smtClean="0"/>
              <a:t>e</a:t>
            </a:r>
            <a:endParaRPr kumimoji="1" lang="ja-JP" altLang="en-US" sz="1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943032" y="2290953"/>
            <a:ext cx="654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(1-</a:t>
            </a:r>
            <a:r>
              <a:rPr lang="en-US" altLang="ja-JP" sz="1400" dirty="0" smtClean="0"/>
              <a:t>α)r</a:t>
            </a:r>
            <a:r>
              <a:rPr lang="en-US" altLang="ja-JP" sz="1400" baseline="-25000" dirty="0" smtClean="0"/>
              <a:t>c</a:t>
            </a:r>
            <a:endParaRPr kumimoji="1" lang="ja-JP" altLang="en-US" sz="1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60276" y="2313052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I</a:t>
            </a:r>
            <a:r>
              <a:rPr kumimoji="1" lang="en-US" altLang="ja-JP" sz="1400" baseline="-25000" dirty="0" err="1" smtClean="0"/>
              <a:t>b</a:t>
            </a:r>
            <a:endParaRPr kumimoji="1" lang="ja-JP" altLang="en-US" sz="1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220490" y="2659905"/>
            <a:ext cx="289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I</a:t>
            </a:r>
            <a:r>
              <a:rPr kumimoji="1" lang="en-US" altLang="ja-JP" sz="1400" baseline="-25000" dirty="0" err="1" smtClean="0"/>
              <a:t>e</a:t>
            </a:r>
            <a:endParaRPr kumimoji="1" lang="ja-JP" altLang="en-US" sz="1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587969" y="1850523"/>
            <a:ext cx="280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I</a:t>
            </a:r>
            <a:r>
              <a:rPr kumimoji="1" lang="en-US" altLang="ja-JP" sz="1400" baseline="-25000" dirty="0" err="1" smtClean="0"/>
              <a:t>c</a:t>
            </a:r>
            <a:endParaRPr kumimoji="1" lang="ja-JP" altLang="en-US" sz="1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23832" y="1609899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βI</a:t>
            </a:r>
            <a:r>
              <a:rPr kumimoji="1" lang="en-US" altLang="ja-JP" sz="1400" baseline="-25000" dirty="0" err="1" smtClean="0"/>
              <a:t>b</a:t>
            </a:r>
            <a:endParaRPr kumimoji="1" lang="ja-JP" altLang="en-US" sz="1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749267" y="1583163"/>
            <a:ext cx="28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i</a:t>
            </a:r>
            <a:r>
              <a:rPr kumimoji="1" lang="en-US" altLang="ja-JP" sz="1400" baseline="-25000" dirty="0" err="1" smtClean="0"/>
              <a:t>b</a:t>
            </a:r>
            <a:endParaRPr kumimoji="1" lang="ja-JP" altLang="en-US" sz="1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07899" y="2125900"/>
            <a:ext cx="44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v</a:t>
            </a:r>
            <a:r>
              <a:rPr lang="en-US" altLang="ja-JP" baseline="-25000" dirty="0" err="1" smtClean="0"/>
              <a:t>be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865804" y="1992220"/>
            <a:ext cx="375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v</a:t>
            </a:r>
            <a:r>
              <a:rPr kumimoji="1" lang="en-US" altLang="ja-JP" sz="1400" baseline="-25000" dirty="0" err="1" smtClean="0"/>
              <a:t>ce</a:t>
            </a:r>
            <a:endParaRPr kumimoji="1" lang="ja-JP" altLang="en-US" sz="1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914224" y="3756532"/>
            <a:ext cx="368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v</a:t>
            </a:r>
            <a:r>
              <a:rPr kumimoji="1" lang="en-US" altLang="ja-JP" sz="1400" baseline="-25000" dirty="0" err="1" smtClean="0"/>
              <a:t>gs</a:t>
            </a:r>
            <a:endParaRPr kumimoji="1" lang="ja-JP" altLang="en-US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713704" y="3195380"/>
            <a:ext cx="3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</a:t>
            </a:r>
            <a:r>
              <a:rPr kumimoji="1" lang="en-US" altLang="ja-JP" baseline="-25000" dirty="0" err="1" smtClean="0"/>
              <a:t>g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703061" y="3537976"/>
            <a:ext cx="358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z</a:t>
            </a:r>
            <a:r>
              <a:rPr kumimoji="1" lang="en-US" altLang="ja-JP" sz="1400" baseline="-25000" dirty="0" err="1" smtClean="0"/>
              <a:t>gs</a:t>
            </a:r>
            <a:endParaRPr kumimoji="1" lang="ja-JP" altLang="en-US" sz="1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294011" y="3591761"/>
            <a:ext cx="375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v</a:t>
            </a:r>
            <a:r>
              <a:rPr kumimoji="1" lang="en-US" altLang="ja-JP" sz="1400" baseline="-25000" dirty="0" err="1" smtClean="0"/>
              <a:t>ds</a:t>
            </a:r>
            <a:endParaRPr kumimoji="1" lang="ja-JP" altLang="en-US" sz="1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919158" y="3903893"/>
            <a:ext cx="310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</a:t>
            </a:r>
            <a:r>
              <a:rPr kumimoji="1" lang="en-US" altLang="ja-JP" sz="1400" baseline="-25000" dirty="0" smtClean="0"/>
              <a:t>d</a:t>
            </a:r>
            <a:endParaRPr kumimoji="1" lang="ja-JP" altLang="en-US" sz="1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783269" y="3984414"/>
            <a:ext cx="549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g</a:t>
            </a:r>
            <a:r>
              <a:rPr kumimoji="1" lang="en-US" altLang="ja-JP" sz="1400" baseline="-25000" dirty="0" err="1" smtClean="0"/>
              <a:t>m</a:t>
            </a:r>
            <a:r>
              <a:rPr kumimoji="1" lang="en-US" altLang="ja-JP" sz="1400" dirty="0" err="1" smtClean="0"/>
              <a:t>v</a:t>
            </a:r>
            <a:r>
              <a:rPr kumimoji="1" lang="en-US" altLang="ja-JP" sz="1400" baseline="-25000" dirty="0" err="1" smtClean="0"/>
              <a:t>gs</a:t>
            </a:r>
            <a:endParaRPr kumimoji="1" lang="ja-JP" altLang="en-US" sz="14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779332" y="5334013"/>
            <a:ext cx="328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v</a:t>
            </a:r>
            <a:r>
              <a:rPr kumimoji="1" lang="en-US" altLang="ja-JP" sz="1400" baseline="-25000" dirty="0" err="1" smtClean="0"/>
              <a:t>o</a:t>
            </a:r>
            <a:endParaRPr kumimoji="1" lang="ja-JP" altLang="en-US" sz="1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932526" y="564179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</a:t>
            </a:r>
            <a:r>
              <a:rPr kumimoji="1" lang="en-US" altLang="ja-JP" sz="1400" baseline="-25000" dirty="0" smtClean="0"/>
              <a:t>L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874035" y="5949567"/>
            <a:ext cx="330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</a:t>
            </a:r>
            <a:r>
              <a:rPr kumimoji="1" lang="en-US" altLang="ja-JP" sz="1400" baseline="-25000" dirty="0" smtClean="0"/>
              <a:t>L</a:t>
            </a:r>
            <a:endParaRPr kumimoji="1" lang="ja-JP" altLang="en-US" sz="1400" dirty="0"/>
          </a:p>
        </p:txBody>
      </p:sp>
      <p:cxnSp>
        <p:nvCxnSpPr>
          <p:cNvPr id="55" name="直線矢印コネクタ 54"/>
          <p:cNvCxnSpPr/>
          <p:nvPr/>
        </p:nvCxnSpPr>
        <p:spPr>
          <a:xfrm rot="16200000" flipV="1">
            <a:off x="5660436" y="5864706"/>
            <a:ext cx="307777" cy="209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2899860" y="5561581"/>
            <a:ext cx="293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v</a:t>
            </a:r>
            <a:r>
              <a:rPr kumimoji="1" lang="en-US" altLang="ja-JP" sz="1400" baseline="-25000" dirty="0" smtClean="0"/>
              <a:t>i</a:t>
            </a:r>
            <a:endParaRPr kumimoji="1" lang="ja-JP" altLang="en-US" sz="1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662957" y="5126494"/>
            <a:ext cx="442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FET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590642" y="5173909"/>
            <a:ext cx="127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</a:t>
            </a:r>
            <a:r>
              <a:rPr kumimoji="1" lang="en-US" altLang="ja-JP" baseline="-25000" dirty="0" smtClean="0"/>
              <a:t>o</a:t>
            </a:r>
            <a:r>
              <a:rPr kumimoji="1" lang="en-US" altLang="ja-JP" dirty="0" smtClean="0"/>
              <a:t>=−</a:t>
            </a:r>
            <a:r>
              <a:rPr kumimoji="1" lang="en-US" altLang="ja-JP" dirty="0" err="1" smtClean="0"/>
              <a:t>g</a:t>
            </a:r>
            <a:r>
              <a:rPr kumimoji="1" lang="en-US" altLang="ja-JP" baseline="-25000" dirty="0" err="1" smtClean="0"/>
              <a:t>m</a:t>
            </a:r>
            <a:r>
              <a:rPr kumimoji="1" lang="en-US" altLang="ja-JP" dirty="0" err="1" smtClean="0"/>
              <a:t>v</a:t>
            </a:r>
            <a:r>
              <a:rPr kumimoji="1" lang="en-US" altLang="ja-JP" baseline="-25000" dirty="0" err="1" smtClean="0"/>
              <a:t>i</a:t>
            </a:r>
            <a:r>
              <a:rPr kumimoji="1" lang="en-US" altLang="ja-JP" dirty="0" err="1" smtClean="0"/>
              <a:t>Z</a:t>
            </a:r>
            <a:r>
              <a:rPr lang="en-US" altLang="ja-JP" baseline="-25000" dirty="0" err="1" smtClean="0"/>
              <a:t>L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550536" y="570894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1/Z</a:t>
            </a:r>
            <a:r>
              <a:rPr kumimoji="1" lang="en-US" altLang="ja-JP" baseline="-25000" dirty="0" smtClean="0"/>
              <a:t>L</a:t>
            </a:r>
            <a:r>
              <a:rPr kumimoji="1" lang="en-US" altLang="ja-JP" dirty="0" smtClean="0"/>
              <a:t>=1/R</a:t>
            </a:r>
            <a:r>
              <a:rPr kumimoji="1" lang="en-US" altLang="ja-JP" baseline="-25000" dirty="0" smtClean="0"/>
              <a:t>L</a:t>
            </a:r>
            <a:r>
              <a:rPr kumimoji="1" lang="en-US" altLang="ja-JP" dirty="0" smtClean="0"/>
              <a:t>+jωC</a:t>
            </a:r>
            <a:r>
              <a:rPr kumimoji="1" lang="en-US" altLang="ja-JP" baseline="-25000" dirty="0" smtClean="0"/>
              <a:t>L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836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２端子回路網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69474"/>
            <a:ext cx="8229600" cy="5286876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２端子回路網</a:t>
            </a:r>
            <a:endParaRPr lang="en-US" altLang="ja-JP" sz="2000" dirty="0" smtClean="0"/>
          </a:p>
          <a:p>
            <a:pPr lvl="1">
              <a:spcAft>
                <a:spcPts val="22800"/>
              </a:spcAft>
            </a:pPr>
            <a:r>
              <a:rPr lang="ja-JP" altLang="en-US" sz="1600" dirty="0" smtClean="0"/>
              <a:t>鳳・テブナンの定理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ノートンの定理</a:t>
            </a:r>
            <a:endParaRPr lang="en-US" altLang="ja-JP" sz="1600" dirty="0" smtClean="0"/>
          </a:p>
          <a:p>
            <a:pPr lvl="1"/>
            <a:endParaRPr lang="ja-JP" altLang="en-US" sz="1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pic>
        <p:nvPicPr>
          <p:cNvPr id="6" name="図 5" descr="２端子回路02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84424" y="1671000"/>
            <a:ext cx="1979860" cy="1627153"/>
          </a:xfrm>
          <a:prstGeom prst="rect">
            <a:avLst/>
          </a:prstGeom>
        </p:spPr>
      </p:pic>
      <p:pic>
        <p:nvPicPr>
          <p:cNvPr id="7" name="図 6" descr="２端子回路0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23151" y="1724472"/>
            <a:ext cx="1963594" cy="1613785"/>
          </a:xfrm>
          <a:prstGeom prst="rect">
            <a:avLst/>
          </a:prstGeom>
        </p:spPr>
      </p:pic>
      <p:pic>
        <p:nvPicPr>
          <p:cNvPr id="8" name="図 7" descr="２端子回路04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032591" y="3315265"/>
            <a:ext cx="1838281" cy="1417008"/>
          </a:xfrm>
          <a:prstGeom prst="rect">
            <a:avLst/>
          </a:prstGeom>
        </p:spPr>
      </p:pic>
      <p:pic>
        <p:nvPicPr>
          <p:cNvPr id="9" name="図 8" descr="２端子回路02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88920" y="4898040"/>
            <a:ext cx="1979860" cy="1627153"/>
          </a:xfrm>
          <a:prstGeom prst="rect">
            <a:avLst/>
          </a:prstGeom>
        </p:spPr>
      </p:pic>
      <p:pic>
        <p:nvPicPr>
          <p:cNvPr id="10" name="図 9" descr="２端子回路03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891368" y="4906056"/>
            <a:ext cx="1984476" cy="1630947"/>
          </a:xfrm>
          <a:prstGeom prst="rect">
            <a:avLst/>
          </a:prstGeom>
        </p:spPr>
      </p:pic>
      <p:pic>
        <p:nvPicPr>
          <p:cNvPr id="11" name="図 10" descr="２端子回路05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425464" y="3328632"/>
            <a:ext cx="1855624" cy="143037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219158" y="2085481"/>
            <a:ext cx="34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v</a:t>
            </a:r>
            <a:r>
              <a:rPr lang="en-US" altLang="ja-JP" sz="1600" baseline="-25000" dirty="0" err="1" smtClean="0"/>
              <a:t>o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9262" y="2526639"/>
            <a:ext cx="285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i</a:t>
            </a:r>
            <a:r>
              <a:rPr kumimoji="1" lang="en-US" altLang="ja-JP" sz="1600" baseline="-25000" dirty="0" smtClean="0"/>
              <a:t>s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13038" y="2291353"/>
            <a:ext cx="34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v</a:t>
            </a:r>
            <a:r>
              <a:rPr lang="en-US" altLang="ja-JP" sz="1600" baseline="-25000" dirty="0" err="1" smtClean="0"/>
              <a:t>o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13038" y="1550688"/>
            <a:ext cx="77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r</a:t>
            </a:r>
            <a:r>
              <a:rPr kumimoji="1" lang="en-US" altLang="ja-JP" sz="1600" baseline="-25000" dirty="0" err="1" smtClean="0"/>
              <a:t>o</a:t>
            </a:r>
            <a:r>
              <a:rPr kumimoji="1" lang="en-US" altLang="ja-JP" sz="1600" dirty="0" smtClean="0"/>
              <a:t>=</a:t>
            </a:r>
            <a:r>
              <a:rPr kumimoji="1" lang="en-US" altLang="ja-JP" sz="1600" dirty="0" err="1" smtClean="0"/>
              <a:t>v</a:t>
            </a:r>
            <a:r>
              <a:rPr kumimoji="1" lang="en-US" altLang="ja-JP" sz="1600" baseline="-25000" dirty="0" err="1" smtClean="0"/>
              <a:t>o</a:t>
            </a:r>
            <a:r>
              <a:rPr kumimoji="1" lang="en-US" altLang="ja-JP" sz="1600" dirty="0" smtClean="0"/>
              <a:t>/i</a:t>
            </a:r>
            <a:r>
              <a:rPr kumimoji="1" lang="en-US" altLang="ja-JP" sz="1600" baseline="-25000" dirty="0" smtClean="0"/>
              <a:t>s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25550" y="5526409"/>
            <a:ext cx="34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v</a:t>
            </a:r>
            <a:r>
              <a:rPr lang="en-US" altLang="ja-JP" sz="1600" baseline="-25000" dirty="0" err="1" smtClean="0"/>
              <a:t>o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73701" y="5053267"/>
            <a:ext cx="328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r</a:t>
            </a:r>
            <a:r>
              <a:rPr kumimoji="1" lang="en-US" altLang="ja-JP" sz="1600" baseline="-25000" dirty="0" err="1" smtClean="0"/>
              <a:t>o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80949" y="5486395"/>
            <a:ext cx="328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r</a:t>
            </a:r>
            <a:r>
              <a:rPr kumimoji="1" lang="en-US" altLang="ja-JP" sz="1600" baseline="-25000" dirty="0" err="1" smtClean="0"/>
              <a:t>o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56966" y="5285799"/>
            <a:ext cx="77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i</a:t>
            </a:r>
            <a:r>
              <a:rPr kumimoji="1" lang="en-US" altLang="ja-JP" sz="1600" baseline="-25000" dirty="0" smtClean="0"/>
              <a:t>s</a:t>
            </a:r>
            <a:r>
              <a:rPr kumimoji="1" lang="en-US" altLang="ja-JP" sz="1600" dirty="0" smtClean="0"/>
              <a:t>=</a:t>
            </a:r>
            <a:r>
              <a:rPr kumimoji="1" lang="en-US" altLang="ja-JP" sz="1600" dirty="0" err="1" smtClean="0"/>
              <a:t>v</a:t>
            </a:r>
            <a:r>
              <a:rPr kumimoji="1" lang="en-US" altLang="ja-JP" sz="1600" baseline="-25000" dirty="0" err="1" smtClean="0"/>
              <a:t>o</a:t>
            </a:r>
            <a:r>
              <a:rPr kumimoji="1" lang="en-US" altLang="ja-JP" sz="1600" dirty="0" err="1" smtClean="0"/>
              <a:t>/r</a:t>
            </a:r>
            <a:r>
              <a:rPr kumimoji="1" lang="en-US" altLang="ja-JP" sz="1600" baseline="-25000" dirty="0" err="1" smtClean="0"/>
              <a:t>o</a:t>
            </a:r>
            <a:endParaRPr kumimoji="1" lang="ja-JP" altLang="en-US" sz="1600" dirty="0"/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3726849" y="2526639"/>
            <a:ext cx="770221" cy="472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3817761" y="5732295"/>
            <a:ext cx="770221" cy="472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895687" y="2171041"/>
            <a:ext cx="1136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解放電圧：</a:t>
            </a:r>
            <a:r>
              <a:rPr kumimoji="1" lang="en-US" altLang="ja-JP" sz="1400" dirty="0" err="1" smtClean="0"/>
              <a:t>v</a:t>
            </a:r>
            <a:r>
              <a:rPr kumimoji="1" lang="en-US" altLang="ja-JP" sz="1400" baseline="-25000" dirty="0" err="1" smtClean="0"/>
              <a:t>o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95687" y="2450785"/>
            <a:ext cx="1080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短絡電流：</a:t>
            </a:r>
            <a:r>
              <a:rPr lang="en-US" altLang="ja-JP" sz="1400" dirty="0" smtClean="0"/>
              <a:t>i</a:t>
            </a:r>
            <a:r>
              <a:rPr lang="en-US" altLang="ja-JP" sz="1400" baseline="-25000" dirty="0" smtClean="0"/>
              <a:t>s</a:t>
            </a:r>
            <a:endParaRPr kumimoji="1"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95687" y="2731513"/>
            <a:ext cx="111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出力抵抗：</a:t>
            </a:r>
            <a:r>
              <a:rPr lang="en-US" altLang="ja-JP" sz="1400" dirty="0" err="1" smtClean="0"/>
              <a:t>r</a:t>
            </a:r>
            <a:r>
              <a:rPr lang="en-US" altLang="ja-JP" sz="1400" baseline="-25000" dirty="0" err="1" smtClean="0"/>
              <a:t>o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87710" y="3935617"/>
            <a:ext cx="34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v</a:t>
            </a:r>
            <a:r>
              <a:rPr lang="en-US" altLang="ja-JP" sz="1600" baseline="-25000" dirty="0" err="1" smtClean="0"/>
              <a:t>o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84438" y="3628153"/>
            <a:ext cx="307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</a:t>
            </a:r>
            <a:r>
              <a:rPr kumimoji="1" lang="en-US" altLang="ja-JP" sz="1400" baseline="-25000" dirty="0" smtClean="0"/>
              <a:t>1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755804" y="3926603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</a:t>
            </a:r>
            <a:r>
              <a:rPr kumimoji="1" lang="en-US" altLang="ja-JP" sz="1400" baseline="-25000" dirty="0" smtClean="0"/>
              <a:t>2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78108" y="3494786"/>
            <a:ext cx="12788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出力抵抗は内部の電圧源を短絡して合成抵抗を計算する。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47973" y="3160363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１／</a:t>
            </a:r>
            <a:r>
              <a:rPr kumimoji="1" lang="en-US" altLang="ja-JP" sz="1600" dirty="0" err="1" smtClean="0"/>
              <a:t>r</a:t>
            </a:r>
            <a:r>
              <a:rPr kumimoji="1" lang="en-US" altLang="ja-JP" sz="1600" baseline="-25000" dirty="0" err="1" smtClean="0"/>
              <a:t>o</a:t>
            </a:r>
            <a:r>
              <a:rPr lang="en-US" altLang="ja-JP" sz="1600" dirty="0" smtClean="0"/>
              <a:t>=</a:t>
            </a:r>
            <a:r>
              <a:rPr lang="en-US" altLang="ja-JP" sz="1400" dirty="0" smtClean="0"/>
              <a:t>1/r</a:t>
            </a:r>
            <a:r>
              <a:rPr lang="en-US" altLang="ja-JP" sz="1400" baseline="-25000" dirty="0" smtClean="0"/>
              <a:t>1</a:t>
            </a:r>
            <a:r>
              <a:rPr lang="en-US" altLang="ja-JP" sz="1400" dirty="0" smtClean="0"/>
              <a:t>+1/r</a:t>
            </a:r>
            <a:r>
              <a:rPr lang="en-US" altLang="ja-JP" sz="1400" baseline="-25000" dirty="0" smtClean="0"/>
              <a:t>2</a:t>
            </a:r>
            <a:endParaRPr kumimoji="1" lang="ja-JP" altLang="en-US" sz="1600" dirty="0"/>
          </a:p>
        </p:txBody>
      </p:sp>
      <p:pic>
        <p:nvPicPr>
          <p:cNvPr id="32" name="図 31" descr="２端子回路02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968760" y="3213672"/>
            <a:ext cx="1979860" cy="1627153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7643902" y="3847393"/>
            <a:ext cx="34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v</a:t>
            </a:r>
            <a:r>
              <a:rPr lang="en-US" altLang="ja-JP" sz="1600" baseline="-25000" dirty="0" err="1" smtClean="0"/>
              <a:t>o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6677" y="3366235"/>
            <a:ext cx="328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r</a:t>
            </a:r>
            <a:r>
              <a:rPr kumimoji="1" lang="en-US" altLang="ja-JP" sz="1600" baseline="-25000" dirty="0" err="1" smtClean="0"/>
              <a:t>o</a:t>
            </a:r>
            <a:endParaRPr kumimoji="1" lang="ja-JP" altLang="en-US" sz="1600" dirty="0"/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2790664" y="4002770"/>
            <a:ext cx="59154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6458848" y="4034858"/>
            <a:ext cx="59154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15678"/>
          </a:xfrm>
        </p:spPr>
        <p:txBody>
          <a:bodyPr>
            <a:normAutofit/>
          </a:bodyPr>
          <a:lstStyle/>
          <a:p>
            <a:r>
              <a:rPr lang="ja-JP" altLang="en-US" sz="3111" dirty="0" smtClean="0"/>
              <a:t>２端子</a:t>
            </a:r>
            <a:r>
              <a:rPr lang="ja-JP" altLang="en-US" sz="2800" dirty="0" smtClean="0"/>
              <a:t>回路網</a:t>
            </a:r>
            <a:r>
              <a:rPr lang="ja-JP" altLang="en-US" sz="3111" dirty="0" smtClean="0"/>
              <a:t>の例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000" dirty="0" smtClean="0"/>
              <a:t>検出器の等価回路</a:t>
            </a:r>
            <a:endParaRPr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Apr. 26. 2010</a:t>
            </a:r>
            <a:endParaRPr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404537" y="3454407"/>
            <a:ext cx="914400" cy="914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182502" y="3623704"/>
            <a:ext cx="914400" cy="203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182505" y="3996229"/>
            <a:ext cx="914400" cy="203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stCxn id="5" idx="0"/>
          </p:cNvCxnSpPr>
          <p:nvPr/>
        </p:nvCxnSpPr>
        <p:spPr>
          <a:xfrm rot="5400000" flipH="1" flipV="1">
            <a:off x="2379132" y="2954872"/>
            <a:ext cx="982140" cy="16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878667" y="2472267"/>
            <a:ext cx="39454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7" idx="0"/>
          </p:cNvCxnSpPr>
          <p:nvPr/>
        </p:nvCxnSpPr>
        <p:spPr>
          <a:xfrm rot="16200000" flipV="1">
            <a:off x="4055533" y="3039535"/>
            <a:ext cx="1151437" cy="16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 flipH="1" flipV="1">
            <a:off x="2379132" y="4851412"/>
            <a:ext cx="982140" cy="16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878670" y="5352468"/>
            <a:ext cx="39454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6200000" flipV="1">
            <a:off x="4072435" y="4766696"/>
            <a:ext cx="1151437" cy="16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6841088" y="2319870"/>
            <a:ext cx="254000" cy="3217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841091" y="5198483"/>
            <a:ext cx="254000" cy="3217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/>
          <p:nvPr/>
        </p:nvCxnSpPr>
        <p:spPr>
          <a:xfrm rot="5400000">
            <a:off x="2573875" y="3911567"/>
            <a:ext cx="57572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143000" y="3056235"/>
            <a:ext cx="124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電流源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47028" y="2890389"/>
            <a:ext cx="223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検出器の静電容量</a:t>
            </a:r>
            <a:endParaRPr kumimoji="1" lang="en-US" altLang="ja-JP" sz="2000" dirty="0" smtClean="0"/>
          </a:p>
        </p:txBody>
      </p:sp>
      <p:graphicFrame>
        <p:nvGraphicFramePr>
          <p:cNvPr id="24" name="コンテンツ プレースホルダ 23"/>
          <p:cNvGraphicFramePr>
            <a:graphicFrameLocks noChangeAspect="1"/>
          </p:cNvGraphicFramePr>
          <p:nvPr>
            <p:ph idx="1"/>
          </p:nvPr>
        </p:nvGraphicFramePr>
        <p:xfrm>
          <a:off x="1295397" y="3623705"/>
          <a:ext cx="812799" cy="494896"/>
        </p:xfrm>
        <a:graphic>
          <a:graphicData uri="http://schemas.openxmlformats.org/presentationml/2006/ole">
            <p:oleObj spid="_x0000_s51202" name="数式" r:id="rId3" imgW="228600" imgH="152400" progId="Equation.3">
              <p:embed/>
            </p:oleObj>
          </a:graphicData>
        </a:graphic>
      </p:graphicFrame>
      <p:graphicFrame>
        <p:nvGraphicFramePr>
          <p:cNvPr id="25" name="オブジェクト 24"/>
          <p:cNvGraphicFramePr>
            <a:graphicFrameLocks noChangeAspect="1"/>
          </p:cNvGraphicFramePr>
          <p:nvPr/>
        </p:nvGraphicFramePr>
        <p:xfrm>
          <a:off x="160366" y="4525332"/>
          <a:ext cx="2223858" cy="994884"/>
        </p:xfrm>
        <a:graphic>
          <a:graphicData uri="http://schemas.openxmlformats.org/presentationml/2006/ole">
            <p:oleObj spid="_x0000_s51203" name="数式" r:id="rId4" imgW="965200" imgH="431800" progId="Equation.3">
              <p:embed/>
            </p:oleObj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51204" name="数式" r:id="rId5" imgW="101600" imgH="177800" progId="Equation.3">
              <p:embed/>
            </p:oleObj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/>
        </p:nvGraphicFramePr>
        <p:xfrm>
          <a:off x="6983538" y="3683741"/>
          <a:ext cx="1775405" cy="1032963"/>
        </p:xfrm>
        <a:graphic>
          <a:graphicData uri="http://schemas.openxmlformats.org/presentationml/2006/ole">
            <p:oleObj spid="_x0000_s51205" name="数式" r:id="rId6" imgW="698500" imgH="406400" progId="Equation.3">
              <p:embed/>
            </p:oleObj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/>
        </p:nvGraphicFramePr>
        <p:xfrm>
          <a:off x="5268383" y="3342158"/>
          <a:ext cx="596900" cy="564682"/>
        </p:xfrm>
        <a:graphic>
          <a:graphicData uri="http://schemas.openxmlformats.org/presentationml/2006/ole">
            <p:oleObj spid="_x0000_s51206" name="数式" r:id="rId7" imgW="190500" imgH="177800" progId="Equation.3">
              <p:embed/>
            </p:oleObj>
          </a:graphicData>
        </a:graphic>
      </p:graphicFrame>
      <p:sp>
        <p:nvSpPr>
          <p:cNvPr id="30" name="テキスト ボックス 29"/>
          <p:cNvSpPr txBox="1"/>
          <p:nvPr/>
        </p:nvSpPr>
        <p:spPr>
          <a:xfrm>
            <a:off x="7438535" y="31574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出力電圧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415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4</a:t>
            </a:r>
            <a:r>
              <a:rPr lang="ja-JP" altLang="en-US" sz="2800" dirty="0" smtClean="0"/>
              <a:t>端子回路網</a:t>
            </a:r>
            <a:endParaRPr lang="ja-JP" altLang="en-US" sz="2800" dirty="0"/>
          </a:p>
        </p:txBody>
      </p:sp>
      <p:pic>
        <p:nvPicPr>
          <p:cNvPr id="5" name="コンテンツ プレースホルダ 4" descr="４端子回路01.pct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t="-4996" b="-4996"/>
              <a:stretch>
                <a:fillRect/>
              </a:stretch>
            </p:blipFill>
          </mc:Choice>
          <mc:Fallback>
            <p:blipFill>
              <a:blip r:embed="rId4"/>
              <a:srcRect t="-4996" b="-4996"/>
              <a:stretch>
                <a:fillRect/>
              </a:stretch>
            </p:blipFill>
          </mc:Fallback>
        </mc:AlternateContent>
        <p:spPr>
          <a:xfrm>
            <a:off x="3063960" y="1386312"/>
            <a:ext cx="2511006" cy="1380957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063960" y="1751263"/>
            <a:ext cx="41182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rot="5400000" flipH="1" flipV="1">
            <a:off x="2950329" y="2105527"/>
            <a:ext cx="2272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5400000" flipH="1" flipV="1">
            <a:off x="5461334" y="2106321"/>
            <a:ext cx="227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240421" y="1751263"/>
            <a:ext cx="33375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590800" y="1899121"/>
            <a:ext cx="370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V</a:t>
            </a:r>
            <a:r>
              <a:rPr kumimoji="1" lang="en-US" altLang="ja-JP" sz="1600" baseline="-25000" dirty="0" smtClean="0"/>
              <a:t>1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68158" y="1376953"/>
            <a:ext cx="305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I</a:t>
            </a:r>
            <a:r>
              <a:rPr kumimoji="1" lang="en-US" altLang="ja-JP" sz="1600" baseline="-25000" dirty="0" smtClean="0"/>
              <a:t>1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40421" y="1359576"/>
            <a:ext cx="305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I</a:t>
            </a:r>
            <a:r>
              <a:rPr kumimoji="1" lang="en-US" altLang="ja-JP" sz="1600" baseline="-25000" dirty="0" smtClean="0"/>
              <a:t>2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54846" y="1899907"/>
            <a:ext cx="370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V</a:t>
            </a:r>
            <a:r>
              <a:rPr kumimoji="1" lang="en-US" altLang="ja-JP" sz="1600" baseline="-25000" dirty="0" smtClean="0"/>
              <a:t>2</a:t>
            </a:r>
            <a:endParaRPr kumimoji="1" lang="ja-JP" altLang="en-US" sz="1600" dirty="0"/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2572128" y="3096128"/>
          <a:ext cx="1826109" cy="836966"/>
        </p:xfrm>
        <a:graphic>
          <a:graphicData uri="http://schemas.openxmlformats.org/presentationml/2006/ole">
            <p:oleObj spid="_x0000_s39943" name="数式" r:id="rId5" imgW="1219200" imgH="558800" progId="Equation.3">
              <p:embed/>
            </p:oleObj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4819287" y="3109496"/>
          <a:ext cx="1871813" cy="823598"/>
        </p:xfrm>
        <a:graphic>
          <a:graphicData uri="http://schemas.openxmlformats.org/presentationml/2006/ole">
            <p:oleObj spid="_x0000_s39945" name="数式" r:id="rId6" imgW="1270000" imgH="558800" progId="Equation.3">
              <p:embed/>
            </p:oleObj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7091272" y="3149600"/>
          <a:ext cx="1745055" cy="783494"/>
        </p:xfrm>
        <a:graphic>
          <a:graphicData uri="http://schemas.openxmlformats.org/presentationml/2006/ole">
            <p:oleObj spid="_x0000_s39947" name="数式" r:id="rId7" imgW="1244600" imgH="558800" progId="Equation.3">
              <p:embed/>
            </p:oleObj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762000" y="391696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基本行列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86910" y="3957065"/>
            <a:ext cx="173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アドミッタンス行列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772541" y="3983801"/>
            <a:ext cx="1867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インピーダンス行列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171480" y="3970433"/>
            <a:ext cx="1599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ハイブリッド行列</a:t>
            </a:r>
            <a:endParaRPr kumimoji="1" lang="ja-JP" altLang="en-US" sz="1600" dirty="0"/>
          </a:p>
        </p:txBody>
      </p:sp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535411" y="4095099"/>
          <a:ext cx="1458495" cy="423434"/>
        </p:xfrm>
        <a:graphic>
          <a:graphicData uri="http://schemas.openxmlformats.org/presentationml/2006/ole">
            <p:oleObj spid="_x0000_s39949" name="数式" r:id="rId8" imgW="787400" imgH="228600" progId="Equation.3">
              <p:embed/>
            </p:oleObj>
          </a:graphicData>
        </a:graphic>
      </p:graphicFrame>
      <p:graphicFrame>
        <p:nvGraphicFramePr>
          <p:cNvPr id="38" name="オブジェクト 37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39951" name="数式" r:id="rId9" imgW="0" imgH="0" progId="Equation.3">
              <p:embed/>
            </p:oleObj>
          </a:graphicData>
        </a:graphic>
      </p:graphicFrame>
      <p:graphicFrame>
        <p:nvGraphicFramePr>
          <p:cNvPr id="39952" name="Object 16"/>
          <p:cNvGraphicFramePr>
            <a:graphicFrameLocks noChangeAspect="1"/>
          </p:cNvGraphicFramePr>
          <p:nvPr/>
        </p:nvGraphicFramePr>
        <p:xfrm>
          <a:off x="518365" y="4480436"/>
          <a:ext cx="1561981" cy="505994"/>
        </p:xfrm>
        <a:graphic>
          <a:graphicData uri="http://schemas.openxmlformats.org/presentationml/2006/ole">
            <p:oleObj spid="_x0000_s39952" name="数式" r:id="rId10" imgW="901700" imgH="292100" progId="Equation.3">
              <p:embed/>
            </p:oleObj>
          </a:graphicData>
        </a:graphic>
      </p:graphicFrame>
      <p:graphicFrame>
        <p:nvGraphicFramePr>
          <p:cNvPr id="39956" name="Object 20"/>
          <p:cNvGraphicFramePr>
            <a:graphicFrameLocks noChangeAspect="1"/>
          </p:cNvGraphicFramePr>
          <p:nvPr/>
        </p:nvGraphicFramePr>
        <p:xfrm>
          <a:off x="535411" y="5357106"/>
          <a:ext cx="1458496" cy="486165"/>
        </p:xfrm>
        <a:graphic>
          <a:graphicData uri="http://schemas.openxmlformats.org/presentationml/2006/ole">
            <p:oleObj spid="_x0000_s39956" name="数式" r:id="rId11" imgW="876300" imgH="292100" progId="Equation.3">
              <p:embed/>
            </p:oleObj>
          </a:graphicData>
        </a:graphic>
      </p:graphicFrame>
      <p:graphicFrame>
        <p:nvGraphicFramePr>
          <p:cNvPr id="39957" name="Object 21"/>
          <p:cNvGraphicFramePr>
            <a:graphicFrameLocks noChangeAspect="1"/>
          </p:cNvGraphicFramePr>
          <p:nvPr/>
        </p:nvGraphicFramePr>
        <p:xfrm>
          <a:off x="468571" y="5803167"/>
          <a:ext cx="1458496" cy="493315"/>
        </p:xfrm>
        <a:graphic>
          <a:graphicData uri="http://schemas.openxmlformats.org/presentationml/2006/ole">
            <p:oleObj spid="_x0000_s39957" name="数式" r:id="rId12" imgW="863600" imgH="292100" progId="Equation.3">
              <p:embed/>
            </p:oleObj>
          </a:graphicData>
        </a:graphic>
      </p:graphicFrame>
      <p:graphicFrame>
        <p:nvGraphicFramePr>
          <p:cNvPr id="39961" name="Object 25"/>
          <p:cNvGraphicFramePr>
            <a:graphicFrameLocks noChangeAspect="1"/>
          </p:cNvGraphicFramePr>
          <p:nvPr/>
        </p:nvGraphicFramePr>
        <p:xfrm>
          <a:off x="535411" y="4919589"/>
          <a:ext cx="1391656" cy="484971"/>
        </p:xfrm>
        <a:graphic>
          <a:graphicData uri="http://schemas.openxmlformats.org/presentationml/2006/ole">
            <p:oleObj spid="_x0000_s39961" name="数式" r:id="rId13" imgW="838200" imgH="292100" progId="Equation.3">
              <p:embed/>
            </p:oleObj>
          </a:graphicData>
        </a:graphic>
      </p:graphicFrame>
      <p:sp>
        <p:nvSpPr>
          <p:cNvPr id="30" name="テキスト ボックス 29"/>
          <p:cNvSpPr txBox="1"/>
          <p:nvPr/>
        </p:nvSpPr>
        <p:spPr>
          <a:xfrm>
            <a:off x="2974582" y="4604144"/>
            <a:ext cx="3697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出力端子を開放した時の電圧</a:t>
            </a:r>
            <a:r>
              <a:rPr kumimoji="1" lang="en-US" altLang="ja-JP" sz="1600" dirty="0" smtClean="0"/>
              <a:t>V</a:t>
            </a:r>
            <a:r>
              <a:rPr kumimoji="1" lang="en-US" altLang="ja-JP" sz="1600" baseline="-25000" dirty="0" smtClean="0"/>
              <a:t>1</a:t>
            </a:r>
            <a:r>
              <a:rPr kumimoji="1" lang="ja-JP" altLang="en-US" sz="1600" dirty="0" smtClean="0"/>
              <a:t>と</a:t>
            </a:r>
            <a:r>
              <a:rPr kumimoji="1" lang="en-US" altLang="ja-JP" sz="1600" dirty="0" smtClean="0"/>
              <a:t>V</a:t>
            </a:r>
            <a:r>
              <a:rPr kumimoji="1" lang="en-US" altLang="ja-JP" sz="1600" baseline="-25000" dirty="0" smtClean="0"/>
              <a:t>2</a:t>
            </a:r>
            <a:r>
              <a:rPr kumimoji="1" lang="ja-JP" altLang="en-US" sz="1600" dirty="0" smtClean="0"/>
              <a:t>の比</a:t>
            </a:r>
            <a:endParaRPr kumimoji="1" lang="ja-JP" altLang="en-US" sz="1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961214" y="5036274"/>
            <a:ext cx="5415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出力を短絡した時の</a:t>
            </a:r>
            <a:r>
              <a:rPr kumimoji="1" lang="en-US" altLang="ja-JP" sz="1600" dirty="0" smtClean="0"/>
              <a:t>V</a:t>
            </a:r>
            <a:r>
              <a:rPr kumimoji="1" lang="en-US" altLang="ja-JP" sz="1600" baseline="-25000" dirty="0" smtClean="0"/>
              <a:t>1</a:t>
            </a:r>
            <a:r>
              <a:rPr lang="ja-JP" altLang="en-US" sz="1600" dirty="0" smtClean="0"/>
              <a:t>と</a:t>
            </a:r>
            <a:r>
              <a:rPr lang="en-US" altLang="ja-JP" sz="1600" dirty="0" smtClean="0"/>
              <a:t>I</a:t>
            </a:r>
            <a:r>
              <a:rPr lang="en-US" altLang="ja-JP" sz="1600" baseline="-25000" dirty="0" smtClean="0"/>
              <a:t>2</a:t>
            </a:r>
            <a:r>
              <a:rPr lang="ja-JP" altLang="en-US" sz="1600" dirty="0" smtClean="0"/>
              <a:t>の比　：　</a:t>
            </a:r>
            <a:r>
              <a:rPr kumimoji="1" lang="ja-JP" altLang="en-US" sz="1600" dirty="0" smtClean="0"/>
              <a:t>短絡伝達インピーダンス</a:t>
            </a:r>
            <a:endParaRPr kumimoji="1" lang="ja-JP" altLang="en-US" sz="1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974582" y="5467689"/>
            <a:ext cx="5690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出力端子を開放した時の</a:t>
            </a:r>
            <a:r>
              <a:rPr lang="en-US" altLang="ja-JP" sz="1600" dirty="0" smtClean="0"/>
              <a:t>I</a:t>
            </a:r>
            <a:r>
              <a:rPr lang="en-US" altLang="ja-JP" sz="1600" baseline="-25000" dirty="0" smtClean="0"/>
              <a:t>1</a:t>
            </a:r>
            <a:r>
              <a:rPr lang="ja-JP" altLang="en-US" sz="1600" dirty="0" smtClean="0"/>
              <a:t>と</a:t>
            </a:r>
            <a:r>
              <a:rPr lang="en-US" altLang="ja-JP" sz="1600" dirty="0" smtClean="0"/>
              <a:t>V</a:t>
            </a:r>
            <a:r>
              <a:rPr lang="en-US" altLang="ja-JP" sz="1600" baseline="-25000" dirty="0" smtClean="0"/>
              <a:t>2</a:t>
            </a:r>
            <a:r>
              <a:rPr lang="ja-JP" altLang="en-US" sz="1600" dirty="0" smtClean="0"/>
              <a:t>の比　：　</a:t>
            </a:r>
            <a:r>
              <a:rPr kumimoji="1" lang="ja-JP" altLang="en-US" sz="1600" dirty="0" smtClean="0"/>
              <a:t>開放伝達アドミッタンス</a:t>
            </a:r>
            <a:endParaRPr kumimoji="1" lang="ja-JP" altLang="en-US" sz="16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009694" y="5882112"/>
            <a:ext cx="370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出力端子を短絡した時の電流</a:t>
            </a:r>
            <a:r>
              <a:rPr lang="en-US" altLang="ja-JP" sz="1600" dirty="0" smtClean="0"/>
              <a:t>I</a:t>
            </a:r>
            <a:r>
              <a:rPr lang="en-US" altLang="ja-JP" sz="1600" baseline="-25000" dirty="0" smtClean="0"/>
              <a:t>1</a:t>
            </a:r>
            <a:r>
              <a:rPr lang="ja-JP" altLang="en-US" sz="1600" dirty="0" smtClean="0"/>
              <a:t>と</a:t>
            </a:r>
            <a:r>
              <a:rPr lang="en-US" altLang="ja-JP" sz="1600" dirty="0" smtClean="0"/>
              <a:t>I</a:t>
            </a:r>
            <a:r>
              <a:rPr lang="en-US" altLang="ja-JP" sz="1600" baseline="-25000" dirty="0" smtClean="0"/>
              <a:t>2</a:t>
            </a:r>
            <a:r>
              <a:rPr lang="ja-JP" altLang="en-US" sz="1600" dirty="0" smtClean="0"/>
              <a:t>の比</a:t>
            </a:r>
            <a:endParaRPr kumimoji="1" lang="ja-JP" altLang="en-US" sz="16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066386" y="1766227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054790" y="2098853"/>
            <a:ext cx="30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1’</a:t>
            </a:r>
            <a:endParaRPr kumimoji="1" lang="ja-JP" altLang="en-US" sz="12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307261" y="175206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</a:t>
            </a:r>
            <a:endParaRPr kumimoji="1" lang="ja-JP" altLang="en-US" sz="12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305489" y="2121860"/>
            <a:ext cx="30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2’</a:t>
            </a:r>
            <a:endParaRPr kumimoji="1" lang="ja-JP" altLang="en-US" sz="12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960734" y="183227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回路網</a:t>
            </a:r>
            <a:endParaRPr kumimoji="1" lang="ja-JP" altLang="en-US" sz="1400" dirty="0"/>
          </a:p>
        </p:txBody>
      </p:sp>
      <p:graphicFrame>
        <p:nvGraphicFramePr>
          <p:cNvPr id="39964" name="Object 28"/>
          <p:cNvGraphicFramePr>
            <a:graphicFrameLocks noChangeAspect="1"/>
          </p:cNvGraphicFramePr>
          <p:nvPr/>
        </p:nvGraphicFramePr>
        <p:xfrm>
          <a:off x="590550" y="3136232"/>
          <a:ext cx="1489796" cy="753460"/>
        </p:xfrm>
        <a:graphic>
          <a:graphicData uri="http://schemas.openxmlformats.org/presentationml/2006/ole">
            <p:oleObj spid="_x0000_s39964" name="数式" r:id="rId14" imgW="1104900" imgH="558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467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４端子回路網の縦続接続</a:t>
            </a:r>
            <a:endParaRPr lang="ja-JP" altLang="en-US" sz="2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pic>
        <p:nvPicPr>
          <p:cNvPr id="7" name="コンテンツ プレースホルダ 6" descr="４端子回路02.pct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t="-5781" b="-5781"/>
              <a:stretch>
                <a:fillRect/>
              </a:stretch>
            </p:blipFill>
          </mc:Choice>
          <mc:Fallback>
            <p:blipFill>
              <a:blip r:embed="rId4"/>
              <a:srcRect t="-5781" b="-5781"/>
              <a:stretch>
                <a:fillRect/>
              </a:stretch>
            </p:blipFill>
          </mc:Fallback>
        </mc:AlternateContent>
        <p:spPr>
          <a:xfrm>
            <a:off x="457200" y="1052112"/>
            <a:ext cx="8229600" cy="2570163"/>
          </a:xfrm>
        </p:spPr>
      </p:pic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192421" y="1580371"/>
          <a:ext cx="1177758" cy="1374051"/>
        </p:xfrm>
        <a:graphic>
          <a:graphicData uri="http://schemas.openxmlformats.org/presentationml/2006/ole">
            <p:oleObj spid="_x0000_s46082" name="数式" r:id="rId5" imgW="457200" imgH="533400" progId="Equation.3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5674559" y="1644989"/>
          <a:ext cx="1116597" cy="1202489"/>
        </p:xfrm>
        <a:graphic>
          <a:graphicData uri="http://schemas.openxmlformats.org/presentationml/2006/ole">
            <p:oleObj spid="_x0000_s46083" name="数式" r:id="rId6" imgW="495300" imgH="533400" progId="Equation.3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655052" y="2026221"/>
          <a:ext cx="270673" cy="473678"/>
        </p:xfrm>
        <a:graphic>
          <a:graphicData uri="http://schemas.openxmlformats.org/presentationml/2006/ole">
            <p:oleObj spid="_x0000_s46084" name="数式" r:id="rId7" imgW="152400" imgH="266700" progId="Equation.3">
              <p:embed/>
            </p:oleObj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925725" y="1500163"/>
          <a:ext cx="212309" cy="445850"/>
        </p:xfrm>
        <a:graphic>
          <a:graphicData uri="http://schemas.openxmlformats.org/presentationml/2006/ole">
            <p:oleObj spid="_x0000_s46085" name="数式" r:id="rId8" imgW="127000" imgH="266700" progId="Equation.3">
              <p:embed/>
            </p:oleObj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4678949" y="2117988"/>
          <a:ext cx="281369" cy="422054"/>
        </p:xfrm>
        <a:graphic>
          <a:graphicData uri="http://schemas.openxmlformats.org/presentationml/2006/ole">
            <p:oleObj spid="_x0000_s46086" name="数式" r:id="rId9" imgW="177800" imgH="266700" progId="Equation.3">
              <p:embed/>
            </p:oleObj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7388504" y="2052429"/>
          <a:ext cx="325075" cy="487613"/>
        </p:xfrm>
        <a:graphic>
          <a:graphicData uri="http://schemas.openxmlformats.org/presentationml/2006/ole">
            <p:oleObj spid="_x0000_s46087" name="数式" r:id="rId10" imgW="177800" imgH="266700" progId="Equation.3">
              <p:embed/>
            </p:oleObj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8333184" y="2012897"/>
          <a:ext cx="353616" cy="495061"/>
        </p:xfrm>
        <a:graphic>
          <a:graphicData uri="http://schemas.openxmlformats.org/presentationml/2006/ole">
            <p:oleObj spid="_x0000_s46088" name="数式" r:id="rId11" imgW="190500" imgH="266700" progId="Equation.3">
              <p:embed/>
            </p:oleObj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4904527" y="1972218"/>
          <a:ext cx="233304" cy="326625"/>
        </p:xfrm>
        <a:graphic>
          <a:graphicData uri="http://schemas.openxmlformats.org/presentationml/2006/ole">
            <p:oleObj spid="_x0000_s46089" name="数式" r:id="rId12" imgW="190500" imgH="266700" progId="Equation.3">
              <p:embed/>
            </p:oleObj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3929845" y="1905378"/>
          <a:ext cx="273098" cy="441158"/>
        </p:xfrm>
        <a:graphic>
          <a:graphicData uri="http://schemas.openxmlformats.org/presentationml/2006/ole">
            <p:oleObj spid="_x0000_s46090" name="数式" r:id="rId13" imgW="165100" imgH="266700" progId="Equation.3">
              <p:embed/>
            </p:oleObj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4002862" y="1339647"/>
          <a:ext cx="311635" cy="545361"/>
        </p:xfrm>
        <a:graphic>
          <a:graphicData uri="http://schemas.openxmlformats.org/presentationml/2006/ole">
            <p:oleObj spid="_x0000_s46091" name="数式" r:id="rId14" imgW="152400" imgH="266700" progId="Equation.3">
              <p:embed/>
            </p:oleObj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7713579" y="1445031"/>
          <a:ext cx="286276" cy="500982"/>
        </p:xfrm>
        <a:graphic>
          <a:graphicData uri="http://schemas.openxmlformats.org/presentationml/2006/ole">
            <p:oleObj spid="_x0000_s46092" name="数式" r:id="rId15" imgW="152400" imgH="266700" progId="Equation.3">
              <p:embed/>
            </p:oleObj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2336517" y="3269911"/>
          <a:ext cx="1587013" cy="767347"/>
        </p:xfrm>
        <a:graphic>
          <a:graphicData uri="http://schemas.openxmlformats.org/presentationml/2006/ole">
            <p:oleObj spid="_x0000_s46093" name="数式" r:id="rId16" imgW="1155700" imgH="558800" progId="Equation.3">
              <p:embed/>
            </p:oleObj>
          </a:graphicData>
        </a:graphic>
      </p:graphicFrame>
      <p:graphicFrame>
        <p:nvGraphicFramePr>
          <p:cNvPr id="46095" name="Object 15"/>
          <p:cNvGraphicFramePr>
            <a:graphicFrameLocks noChangeAspect="1"/>
          </p:cNvGraphicFramePr>
          <p:nvPr/>
        </p:nvGraphicFramePr>
        <p:xfrm>
          <a:off x="5333981" y="3241847"/>
          <a:ext cx="1753542" cy="795421"/>
        </p:xfrm>
        <a:graphic>
          <a:graphicData uri="http://schemas.openxmlformats.org/presentationml/2006/ole">
            <p:oleObj spid="_x0000_s46095" name="数式" r:id="rId17" imgW="1231900" imgH="558800" progId="Equation.3">
              <p:embed/>
            </p:oleObj>
          </a:graphicData>
        </a:graphic>
      </p:graphicFrame>
      <p:graphicFrame>
        <p:nvGraphicFramePr>
          <p:cNvPr id="46096" name="Object 16"/>
          <p:cNvGraphicFramePr>
            <a:graphicFrameLocks noChangeAspect="1"/>
          </p:cNvGraphicFramePr>
          <p:nvPr/>
        </p:nvGraphicFramePr>
        <p:xfrm>
          <a:off x="3929844" y="4380062"/>
          <a:ext cx="1859763" cy="940570"/>
        </p:xfrm>
        <a:graphic>
          <a:graphicData uri="http://schemas.openxmlformats.org/presentationml/2006/ole">
            <p:oleObj spid="_x0000_s46096" name="数式" r:id="rId18" imgW="1104900" imgH="558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151"/>
          </a:xfrm>
        </p:spPr>
        <p:txBody>
          <a:bodyPr>
            <a:noAutofit/>
          </a:bodyPr>
          <a:lstStyle/>
          <a:p>
            <a:r>
              <a:rPr lang="ja-JP" altLang="en-US" sz="2000" dirty="0" smtClean="0"/>
              <a:t>入力インピーダンス無限大、出力インピーダンスゼロの増幅器で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結合した場合の伝達関数</a:t>
            </a:r>
            <a:endParaRPr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pic>
        <p:nvPicPr>
          <p:cNvPr id="7" name="コンテンツ プレースホルダ 6" descr="４端子回路03.pct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t="-8782" b="-8782"/>
              <a:stretch>
                <a:fillRect/>
              </a:stretch>
            </p:blipFill>
          </mc:Choice>
          <mc:Fallback>
            <p:blipFill>
              <a:blip r:embed="rId4"/>
              <a:srcRect t="-8782" b="-8782"/>
              <a:stretch>
                <a:fillRect/>
              </a:stretch>
            </p:blipFill>
          </mc:Fallback>
        </mc:AlternateContent>
        <p:spPr>
          <a:xfrm>
            <a:off x="522492" y="1814095"/>
            <a:ext cx="8245066" cy="2477168"/>
          </a:xfrm>
        </p:spPr>
      </p:pic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058658" y="2423334"/>
          <a:ext cx="949241" cy="1106595"/>
        </p:xfrm>
        <a:graphic>
          <a:graphicData uri="http://schemas.openxmlformats.org/presentationml/2006/ole">
            <p:oleObj spid="_x0000_s57346" name="数式" r:id="rId5" imgW="457200" imgH="533400" progId="Equation.3">
              <p:embed/>
            </p:oleObj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6022881" y="2526938"/>
          <a:ext cx="917173" cy="988929"/>
        </p:xfrm>
        <a:graphic>
          <a:graphicData uri="http://schemas.openxmlformats.org/presentationml/2006/ole">
            <p:oleObj spid="_x0000_s57347" name="数式" r:id="rId6" imgW="495300" imgH="533400" progId="Equation.3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655638" y="2787626"/>
          <a:ext cx="269875" cy="474663"/>
        </p:xfrm>
        <a:graphic>
          <a:graphicData uri="http://schemas.openxmlformats.org/presentationml/2006/ole">
            <p:oleObj spid="_x0000_s57348" name="数式" r:id="rId7" imgW="152400" imgH="266700" progId="Equation.3">
              <p:embed/>
            </p:oleObj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7468433" y="2747774"/>
          <a:ext cx="325438" cy="487362"/>
        </p:xfrm>
        <a:graphic>
          <a:graphicData uri="http://schemas.openxmlformats.org/presentationml/2006/ole">
            <p:oleObj spid="_x0000_s57349" name="数式" r:id="rId8" imgW="177800" imgH="266700" progId="Equation.3">
              <p:embed/>
            </p:oleObj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3983227" y="2839597"/>
          <a:ext cx="282575" cy="422275"/>
        </p:xfrm>
        <a:graphic>
          <a:graphicData uri="http://schemas.openxmlformats.org/presentationml/2006/ole">
            <p:oleObj spid="_x0000_s57350" name="数式" r:id="rId9" imgW="177800" imgH="266700" progId="Equation.3">
              <p:embed/>
            </p:oleObj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4972459" y="2826229"/>
          <a:ext cx="282575" cy="422275"/>
        </p:xfrm>
        <a:graphic>
          <a:graphicData uri="http://schemas.openxmlformats.org/presentationml/2006/ole">
            <p:oleObj spid="_x0000_s57351" name="数式" r:id="rId10" imgW="177800" imgH="266700" progId="Equation.3">
              <p:embed/>
            </p:oleObj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8372892" y="2774926"/>
          <a:ext cx="354012" cy="495300"/>
        </p:xfrm>
        <a:graphic>
          <a:graphicData uri="http://schemas.openxmlformats.org/presentationml/2006/ole">
            <p:oleObj spid="_x0000_s57352" name="数式" r:id="rId11" imgW="190500" imgH="266700" progId="Equation.3">
              <p:embed/>
            </p:oleObj>
          </a:graphicData>
        </a:graphic>
      </p:graphicFrame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845305" y="2288900"/>
          <a:ext cx="212725" cy="446087"/>
        </p:xfrm>
        <a:graphic>
          <a:graphicData uri="http://schemas.openxmlformats.org/presentationml/2006/ole">
            <p:oleObj spid="_x0000_s57353" name="数式" r:id="rId12" imgW="127000" imgH="266700" progId="Equation.3">
              <p:embed/>
            </p:oleObj>
          </a:graphicData>
        </a:graphic>
      </p:graphicFrame>
      <p:graphicFrame>
        <p:nvGraphicFramePr>
          <p:cNvPr id="57354" name="Object 10"/>
          <p:cNvGraphicFramePr>
            <a:graphicFrameLocks noChangeAspect="1"/>
          </p:cNvGraphicFramePr>
          <p:nvPr/>
        </p:nvGraphicFramePr>
        <p:xfrm>
          <a:off x="3788200" y="2101826"/>
          <a:ext cx="312737" cy="544513"/>
        </p:xfrm>
        <a:graphic>
          <a:graphicData uri="http://schemas.openxmlformats.org/presentationml/2006/ole">
            <p:oleObj spid="_x0000_s57354" name="数式" r:id="rId13" imgW="152400" imgH="266700" progId="Equation.3">
              <p:embed/>
            </p:oleObj>
          </a:graphicData>
        </a:graphic>
      </p:graphicFrame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7713663" y="2233337"/>
          <a:ext cx="285750" cy="501650"/>
        </p:xfrm>
        <a:graphic>
          <a:graphicData uri="http://schemas.openxmlformats.org/presentationml/2006/ole">
            <p:oleObj spid="_x0000_s57355" name="数式" r:id="rId14" imgW="152400" imgH="266700" progId="Equation.3">
              <p:embed/>
            </p:oleObj>
          </a:graphicData>
        </a:graphic>
      </p:graphicFrame>
      <p:graphicFrame>
        <p:nvGraphicFramePr>
          <p:cNvPr id="57356" name="Object 12"/>
          <p:cNvGraphicFramePr>
            <a:graphicFrameLocks noChangeAspect="1"/>
          </p:cNvGraphicFramePr>
          <p:nvPr/>
        </p:nvGraphicFramePr>
        <p:xfrm>
          <a:off x="3527425" y="2286000"/>
          <a:ext cx="274638" cy="484188"/>
        </p:xfrm>
        <a:graphic>
          <a:graphicData uri="http://schemas.openxmlformats.org/presentationml/2006/ole">
            <p:oleObj spid="_x0000_s57356" name="数式" r:id="rId15" imgW="165100" imgH="292100" progId="Equation.3">
              <p:embed/>
            </p:oleObj>
          </a:graphicData>
        </a:graphic>
      </p:graphicFrame>
      <p:graphicFrame>
        <p:nvGraphicFramePr>
          <p:cNvPr id="57357" name="Object 13"/>
          <p:cNvGraphicFramePr>
            <a:graphicFrameLocks noChangeAspect="1"/>
          </p:cNvGraphicFramePr>
          <p:nvPr/>
        </p:nvGraphicFramePr>
        <p:xfrm>
          <a:off x="5238750" y="2278063"/>
          <a:ext cx="233363" cy="357187"/>
        </p:xfrm>
        <a:graphic>
          <a:graphicData uri="http://schemas.openxmlformats.org/presentationml/2006/ole">
            <p:oleObj spid="_x0000_s57357" name="数式" r:id="rId16" imgW="190500" imgH="292100" progId="Equation.3">
              <p:embed/>
            </p:oleObj>
          </a:graphicData>
        </a:graphic>
      </p:graphicFrame>
      <p:graphicFrame>
        <p:nvGraphicFramePr>
          <p:cNvPr id="57358" name="Object 14"/>
          <p:cNvGraphicFramePr>
            <a:graphicFrameLocks noChangeAspect="1"/>
          </p:cNvGraphicFramePr>
          <p:nvPr/>
        </p:nvGraphicFramePr>
        <p:xfrm>
          <a:off x="3837656" y="3483470"/>
          <a:ext cx="696912" cy="487363"/>
        </p:xfrm>
        <a:graphic>
          <a:graphicData uri="http://schemas.openxmlformats.org/presentationml/2006/ole">
            <p:oleObj spid="_x0000_s57358" name="数式" r:id="rId17" imgW="419100" imgH="292100" progId="Equation.3">
              <p:embed/>
            </p:oleObj>
          </a:graphicData>
        </a:graphic>
      </p:graphicFrame>
      <p:graphicFrame>
        <p:nvGraphicFramePr>
          <p:cNvPr id="57359" name="Object 15"/>
          <p:cNvGraphicFramePr>
            <a:graphicFrameLocks noChangeAspect="1"/>
          </p:cNvGraphicFramePr>
          <p:nvPr/>
        </p:nvGraphicFramePr>
        <p:xfrm>
          <a:off x="4885649" y="3496838"/>
          <a:ext cx="677863" cy="487363"/>
        </p:xfrm>
        <a:graphic>
          <a:graphicData uri="http://schemas.openxmlformats.org/presentationml/2006/ole">
            <p:oleObj spid="_x0000_s57359" name="数式" r:id="rId18" imgW="406400" imgH="292100" progId="Equation.3">
              <p:embed/>
            </p:oleObj>
          </a:graphicData>
        </a:graphic>
      </p:graphicFrame>
      <p:graphicFrame>
        <p:nvGraphicFramePr>
          <p:cNvPr id="57360" name="Object 16"/>
          <p:cNvGraphicFramePr>
            <a:graphicFrameLocks noChangeAspect="1"/>
          </p:cNvGraphicFramePr>
          <p:nvPr/>
        </p:nvGraphicFramePr>
        <p:xfrm>
          <a:off x="1162968" y="4515659"/>
          <a:ext cx="775412" cy="540439"/>
        </p:xfrm>
        <a:graphic>
          <a:graphicData uri="http://schemas.openxmlformats.org/presentationml/2006/ole">
            <p:oleObj spid="_x0000_s57360" name="数式" r:id="rId19" imgW="419100" imgH="292100" progId="Equation.3">
              <p:embed/>
            </p:oleObj>
          </a:graphicData>
        </a:graphic>
      </p:graphicFrame>
      <p:graphicFrame>
        <p:nvGraphicFramePr>
          <p:cNvPr id="57361" name="Object 17"/>
          <p:cNvGraphicFramePr>
            <a:graphicFrameLocks noChangeAspect="1"/>
          </p:cNvGraphicFramePr>
          <p:nvPr/>
        </p:nvGraphicFramePr>
        <p:xfrm>
          <a:off x="2146874" y="4486144"/>
          <a:ext cx="794106" cy="570764"/>
        </p:xfrm>
        <a:graphic>
          <a:graphicData uri="http://schemas.openxmlformats.org/presentationml/2006/ole">
            <p:oleObj spid="_x0000_s57361" name="数式" r:id="rId20" imgW="406400" imgH="292100" progId="Equation.3">
              <p:embed/>
            </p:oleObj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3128214" y="4665585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であれば</a:t>
            </a:r>
            <a:endParaRPr lang="en-US" altLang="ja-JP" sz="16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96387" y="2008250"/>
            <a:ext cx="78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G</a:t>
            </a:r>
            <a:r>
              <a:rPr kumimoji="1" lang="en-US" altLang="ja-JP" sz="1600" baseline="-25000" dirty="0" smtClean="0"/>
              <a:t>1</a:t>
            </a:r>
            <a:r>
              <a:rPr kumimoji="1" lang="en-US" altLang="ja-JP" sz="1600" dirty="0" smtClean="0"/>
              <a:t>(s)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22881" y="2008250"/>
            <a:ext cx="588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G</a:t>
            </a:r>
            <a:r>
              <a:rPr kumimoji="1" lang="en-US" altLang="ja-JP" sz="1600" baseline="-25000" dirty="0" smtClean="0"/>
              <a:t>2</a:t>
            </a:r>
            <a:r>
              <a:rPr kumimoji="1" lang="en-US" altLang="ja-JP" sz="1600" dirty="0" smtClean="0"/>
              <a:t>(s)</a:t>
            </a:r>
            <a:endParaRPr kumimoji="1" lang="ja-JP" altLang="en-US" sz="1600" dirty="0"/>
          </a:p>
        </p:txBody>
      </p:sp>
      <p:graphicFrame>
        <p:nvGraphicFramePr>
          <p:cNvPr id="57362" name="Object 18"/>
          <p:cNvGraphicFramePr>
            <a:graphicFrameLocks noChangeAspect="1"/>
          </p:cNvGraphicFramePr>
          <p:nvPr/>
        </p:nvGraphicFramePr>
        <p:xfrm>
          <a:off x="6154046" y="4635717"/>
          <a:ext cx="269875" cy="474663"/>
        </p:xfrm>
        <a:graphic>
          <a:graphicData uri="http://schemas.openxmlformats.org/presentationml/2006/ole">
            <p:oleObj spid="_x0000_s57362" name="数式" r:id="rId21" imgW="152400" imgH="266700" progId="Equation.3">
              <p:embed/>
            </p:oleObj>
          </a:graphicData>
        </a:graphic>
      </p:graphicFrame>
      <p:graphicFrame>
        <p:nvGraphicFramePr>
          <p:cNvPr id="57363" name="Object 19"/>
          <p:cNvGraphicFramePr>
            <a:graphicFrameLocks noChangeAspect="1"/>
          </p:cNvGraphicFramePr>
          <p:nvPr/>
        </p:nvGraphicFramePr>
        <p:xfrm>
          <a:off x="4386114" y="4582245"/>
          <a:ext cx="325437" cy="487362"/>
        </p:xfrm>
        <a:graphic>
          <a:graphicData uri="http://schemas.openxmlformats.org/presentationml/2006/ole">
            <p:oleObj spid="_x0000_s57363" name="数式" r:id="rId22" imgW="177800" imgH="266700" progId="Equation.3">
              <p:embed/>
            </p:oleObj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4624891" y="4669939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=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67362" y="4692344"/>
            <a:ext cx="6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(s)</a:t>
            </a:r>
            <a:endParaRPr lang="ja-JP" altLang="en-US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65334" y="4732449"/>
            <a:ext cx="86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G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(s)</a:t>
            </a:r>
            <a:r>
              <a:rPr lang="ja-JP" altLang="en-US" dirty="0" smtClean="0"/>
              <a:t>・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938380" y="4678335"/>
            <a:ext cx="24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ダイオード</a:t>
            </a:r>
            <a:endParaRPr lang="ja-JP" altLang="en-US" sz="2800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868947"/>
            <a:ext cx="8229600" cy="5668211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特性</a:t>
            </a:r>
            <a:endParaRPr lang="en-US" altLang="ja-JP" sz="2000" dirty="0" smtClean="0"/>
          </a:p>
          <a:p>
            <a:pPr lvl="1"/>
            <a:r>
              <a:rPr lang="ja-JP" altLang="en-US" sz="1600" dirty="0" smtClean="0"/>
              <a:t>順方向最大電流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逆方向飽和電流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逆方向最大電圧</a:t>
            </a:r>
            <a:endParaRPr lang="en-US" altLang="ja-JP" sz="1600" dirty="0" smtClean="0"/>
          </a:p>
          <a:p>
            <a:r>
              <a:rPr lang="ja-JP" altLang="en-US" sz="2000" dirty="0" smtClean="0"/>
              <a:t>構造</a:t>
            </a:r>
            <a:endParaRPr lang="en-US" altLang="ja-JP" sz="2000" dirty="0" smtClean="0"/>
          </a:p>
          <a:p>
            <a:pPr lvl="1"/>
            <a:r>
              <a:rPr lang="en-US" altLang="ja-JP" sz="1600" dirty="0" smtClean="0"/>
              <a:t>PN</a:t>
            </a:r>
            <a:r>
              <a:rPr lang="ja-JP" altLang="en-US" sz="1600" dirty="0" smtClean="0"/>
              <a:t>接合型ダイオード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ショットキー型ダイオード</a:t>
            </a:r>
            <a:endParaRPr lang="en-US" altLang="ja-JP" sz="1600" dirty="0" smtClean="0"/>
          </a:p>
          <a:p>
            <a:pPr lvl="1">
              <a:spcAft>
                <a:spcPts val="600"/>
              </a:spcAft>
            </a:pPr>
            <a:r>
              <a:rPr lang="ja-JP" altLang="en-US" sz="1600" dirty="0" smtClean="0"/>
              <a:t>表面障壁型ダイオード</a:t>
            </a:r>
            <a:endParaRPr lang="en-US" altLang="ja-JP" sz="1600" dirty="0" smtClean="0"/>
          </a:p>
          <a:p>
            <a:pPr>
              <a:spcAft>
                <a:spcPts val="8400"/>
              </a:spcAft>
            </a:pPr>
            <a:r>
              <a:rPr lang="ja-JP" altLang="en-US" sz="2000" dirty="0" smtClean="0"/>
              <a:t>記号</a:t>
            </a:r>
            <a:endParaRPr lang="en-US" altLang="ja-JP" sz="2000" dirty="0" smtClean="0"/>
          </a:p>
          <a:p>
            <a:r>
              <a:rPr lang="ja-JP" altLang="en-US" sz="2000" dirty="0" smtClean="0"/>
              <a:t>用途による分類</a:t>
            </a:r>
            <a:endParaRPr lang="en-US" altLang="ja-JP" sz="2000" dirty="0" smtClean="0"/>
          </a:p>
          <a:p>
            <a:pPr lvl="1"/>
            <a:r>
              <a:rPr lang="ja-JP" altLang="en-US" sz="1600" dirty="0" smtClean="0"/>
              <a:t>整流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検波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スイッチ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バラクターダイオード（電圧制御キャパシタンス）</a:t>
            </a:r>
            <a:endParaRPr lang="ja-JP" altLang="en-US" sz="1600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  <p:pic>
        <p:nvPicPr>
          <p:cNvPr id="7" name="図 6" descr="ダイオード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94068" y="3788928"/>
            <a:ext cx="1462505" cy="9431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122920" y="3622860"/>
            <a:ext cx="53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48589" y="3601776"/>
            <a:ext cx="56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</a:t>
            </a:r>
            <a:r>
              <a:rPr kumimoji="1" lang="ja-JP" altLang="en-US" dirty="0" smtClean="0"/>
              <a:t>型</a:t>
            </a:r>
            <a:endParaRPr kumimoji="1" lang="ja-JP" altLang="en-US" dirty="0"/>
          </a:p>
        </p:txBody>
      </p:sp>
      <p:pic>
        <p:nvPicPr>
          <p:cNvPr id="10" name="図 9" descr="Zダイオード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684348" y="3822098"/>
            <a:ext cx="1315453" cy="909980"/>
          </a:xfrm>
          <a:prstGeom prst="rect">
            <a:avLst/>
          </a:prstGeom>
        </p:spPr>
      </p:pic>
      <p:pic>
        <p:nvPicPr>
          <p:cNvPr id="11" name="図 10" descr="バラクタダイオード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558463" y="3818488"/>
            <a:ext cx="1299538" cy="84675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641672" y="4518190"/>
            <a:ext cx="1767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PN</a:t>
            </a:r>
            <a:r>
              <a:rPr kumimoji="1" lang="ja-JP" altLang="en-US" sz="1400" dirty="0" smtClean="0"/>
              <a:t>接合型ダイオード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56024" y="4531558"/>
            <a:ext cx="1660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ヅェナーダイオード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00864" y="4531558"/>
            <a:ext cx="1788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バラクターダイオード</a:t>
            </a:r>
            <a:endParaRPr kumimoji="1" lang="ja-JP" altLang="en-US" sz="1400" dirty="0"/>
          </a:p>
        </p:txBody>
      </p:sp>
      <p:pic>
        <p:nvPicPr>
          <p:cNvPr id="15" name="図 14" descr="ショットキーダイオード1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344600" y="3816468"/>
            <a:ext cx="1331484" cy="858656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237656" y="4505187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ショットキーダイオード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83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スイッチングダイオードの最大定格と電気的特性の例</a:t>
            </a:r>
            <a:endParaRPr lang="ja-JP" altLang="en-US" sz="2800" dirty="0"/>
          </a:p>
        </p:txBody>
      </p:sp>
      <p:pic>
        <p:nvPicPr>
          <p:cNvPr id="4" name="コンテンツ プレースホルダ 3" descr="1SS362FV_ja_datasheet_09012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>
          <a:xfrm>
            <a:off x="457200" y="1600200"/>
            <a:ext cx="8229600" cy="4525963"/>
          </a:xfrm>
        </p:spPr>
      </p:pic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046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スイッチングダイオードの逆回復時間</a:t>
            </a:r>
            <a:endParaRPr lang="ja-JP" altLang="en-US" sz="2800" dirty="0"/>
          </a:p>
        </p:txBody>
      </p:sp>
      <p:pic>
        <p:nvPicPr>
          <p:cNvPr id="4" name="コンテンツ プレースホルダ 3" descr="1SS362FV_ja_datasheet_09012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/>
      </p:pic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83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スイッチングダイオードの特性のグラフの例</a:t>
            </a:r>
            <a:endParaRPr lang="ja-JP" altLang="en-US" sz="2800" dirty="0"/>
          </a:p>
        </p:txBody>
      </p:sp>
      <p:pic>
        <p:nvPicPr>
          <p:cNvPr id="4" name="コンテンツ プレースホルダ 3" descr="1SS362FV_ja_datasheet_09012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/>
      </p:pic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309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ショットキーダイオードの最大定格と電気的特性の例</a:t>
            </a:r>
            <a:endParaRPr lang="ja-JP" altLang="en-US" sz="2800" dirty="0"/>
          </a:p>
        </p:txBody>
      </p:sp>
      <p:pic>
        <p:nvPicPr>
          <p:cNvPr id="4" name="コンテンツ プレースホルダ 3" descr="CUS05_ja_datasheet_08051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/>
      </p:pic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467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ショットキーダイオードの特性のグラフの例</a:t>
            </a:r>
            <a:endParaRPr lang="ja-JP" altLang="en-US" sz="2800" dirty="0"/>
          </a:p>
        </p:txBody>
      </p:sp>
      <p:pic>
        <p:nvPicPr>
          <p:cNvPr id="4" name="コンテンツ プレースホルダ 3" descr="CUS05_ja_datasheet_08051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/>
      </p:pic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May. 24. 2010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1437</Words>
  <Application>Microsoft Macintosh PowerPoint</Application>
  <PresentationFormat>画面に合わせる (4:3)</PresentationFormat>
  <Paragraphs>341</Paragraphs>
  <Slides>37</Slides>
  <Notes>1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9" baseType="lpstr">
      <vt:lpstr>Office テーマ</vt:lpstr>
      <vt:lpstr>数式</vt:lpstr>
      <vt:lpstr>電子回路</vt:lpstr>
      <vt:lpstr>目次（２）</vt:lpstr>
      <vt:lpstr>真空管</vt:lpstr>
      <vt:lpstr>ダイオード</vt:lpstr>
      <vt:lpstr>スイッチングダイオードの最大定格と電気的特性の例</vt:lpstr>
      <vt:lpstr>スイッチングダイオードの逆回復時間</vt:lpstr>
      <vt:lpstr>スイッチングダイオードの特性のグラフの例</vt:lpstr>
      <vt:lpstr>ショットキーダイオードの最大定格と電気的特性の例</vt:lpstr>
      <vt:lpstr>ショットキーダイオードの特性のグラフの例</vt:lpstr>
      <vt:lpstr>ショットキーダイオードの特性のグラフの例</vt:lpstr>
      <vt:lpstr>バラクターダイオード最大定格と電気的特性の例</vt:lpstr>
      <vt:lpstr>バラクターダイオードの特性のグラフの例</vt:lpstr>
      <vt:lpstr>表面障壁型ダイオード</vt:lpstr>
      <vt:lpstr>バイポーラトランジスタ</vt:lpstr>
      <vt:lpstr>バイポーラトランジスタ</vt:lpstr>
      <vt:lpstr>NPNトランジスターの特性の例</vt:lpstr>
      <vt:lpstr>NPNトランジスターの特性の例</vt:lpstr>
      <vt:lpstr>NPNトランジスターの特性の例</vt:lpstr>
      <vt:lpstr>バイポーラトランジスタ</vt:lpstr>
      <vt:lpstr>PNPトランジスターの特性の例</vt:lpstr>
      <vt:lpstr>PNPトランジスターの特性の例</vt:lpstr>
      <vt:lpstr>電界効果トランジスタ（J-FET）</vt:lpstr>
      <vt:lpstr>Nチャネル接合型FETの例</vt:lpstr>
      <vt:lpstr>Nチャネル接合型FETの例</vt:lpstr>
      <vt:lpstr>Nチャネル接合型FETの例</vt:lpstr>
      <vt:lpstr>Nチャネル接合型FETの例</vt:lpstr>
      <vt:lpstr>電界効果トランジスタ（MOS-FET）</vt:lpstr>
      <vt:lpstr>NチャネルMOS-FETの例</vt:lpstr>
      <vt:lpstr>NチャネルMOS-FETの例</vt:lpstr>
      <vt:lpstr>NチャネルMOS-FETの例</vt:lpstr>
      <vt:lpstr>NチャネルMOS-FETの例</vt:lpstr>
      <vt:lpstr>等価回路</vt:lpstr>
      <vt:lpstr>２端子回路網</vt:lpstr>
      <vt:lpstr>２端子回路網の例 検出器の等価回路</vt:lpstr>
      <vt:lpstr>4端子回路網</vt:lpstr>
      <vt:lpstr>４端子回路網の縦続接続</vt:lpstr>
      <vt:lpstr>入力インピーダンス無限大、出力インピーダンスゼロの増幅器で 結合した場合の伝達関数</vt:lpstr>
    </vt:vector>
  </TitlesOfParts>
  <Company>立教大学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  -  電子回路</dc:title>
  <dc:creator>村上 浩之</dc:creator>
  <cp:keywords/>
  <cp:lastModifiedBy>村上 浩之</cp:lastModifiedBy>
  <cp:revision>17</cp:revision>
  <dcterms:created xsi:type="dcterms:W3CDTF">2010-05-31T04:46:57Z</dcterms:created>
  <dcterms:modified xsi:type="dcterms:W3CDTF">2010-05-31T04:49:40Z</dcterms:modified>
</cp:coreProperties>
</file>