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56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9" r:id="rId22"/>
    <p:sldId id="380" r:id="rId23"/>
    <p:sldId id="381" r:id="rId24"/>
    <p:sldId id="382" r:id="rId25"/>
    <p:sldId id="383" r:id="rId26"/>
    <p:sldId id="389" r:id="rId27"/>
    <p:sldId id="390" r:id="rId28"/>
    <p:sldId id="385" r:id="rId29"/>
    <p:sldId id="386" r:id="rId30"/>
    <p:sldId id="388" r:id="rId31"/>
    <p:sldId id="295" r:id="rId32"/>
    <p:sldId id="294" r:id="rId33"/>
    <p:sldId id="349" r:id="rId34"/>
    <p:sldId id="391" r:id="rId35"/>
    <p:sldId id="297" r:id="rId36"/>
    <p:sldId id="387" r:id="rId37"/>
    <p:sldId id="398" r:id="rId38"/>
    <p:sldId id="399" r:id="rId39"/>
    <p:sldId id="392" r:id="rId40"/>
    <p:sldId id="400" r:id="rId41"/>
    <p:sldId id="394" r:id="rId42"/>
    <p:sldId id="395" r:id="rId43"/>
    <p:sldId id="396" r:id="rId44"/>
    <p:sldId id="397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7503280839895"/>
          <c:y val="3.7406250000000002E-2"/>
          <c:w val="0.73709137139107617"/>
          <c:h val="0.811031249999999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 &amp; B</c:v>
                </c:pt>
                <c:pt idx="1">
                  <c:v>C &amp; D</c:v>
                </c:pt>
                <c:pt idx="2">
                  <c:v>E &amp; F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23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 &amp; B</c:v>
                </c:pt>
                <c:pt idx="1">
                  <c:v>C &amp; D</c:v>
                </c:pt>
                <c:pt idx="2">
                  <c:v>E &amp; F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</c:v>
                </c:pt>
                <c:pt idx="1">
                  <c:v>22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 &amp; B</c:v>
                </c:pt>
                <c:pt idx="1">
                  <c:v>C &amp; D</c:v>
                </c:pt>
                <c:pt idx="2">
                  <c:v>E &amp; F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32</c:v>
                </c:pt>
                <c:pt idx="1">
                  <c:v>51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6313024"/>
        <c:axId val="316313584"/>
      </c:barChart>
      <c:catAx>
        <c:axId val="31631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6313584"/>
        <c:crosses val="autoZero"/>
        <c:auto val="1"/>
        <c:lblAlgn val="ctr"/>
        <c:lblOffset val="100"/>
        <c:noMultiLvlLbl val="0"/>
      </c:catAx>
      <c:valAx>
        <c:axId val="316313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6313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FD44A-572B-4480-BBC7-919E126EEA5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D5750-CB6B-4267-9071-CC570E9E4A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17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7CE884C-CF94-44C6-99E1-08E44A820526}" type="slidenum">
              <a:rPr lang="ko-KR" altLang="en-US">
                <a:latin typeface="Arial" panose="020B0604020202020204" pitchFamily="34" charset="0"/>
              </a:rPr>
              <a:pPr/>
              <a:t>3</a:t>
            </a:fld>
            <a:endParaRPr lang="ko-K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88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D7F42-F56B-48A5-A63F-466F61ED60D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59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mtClean="0">
              <a:latin typeface="Arial" panose="020B0604020202020204" pitchFamily="34" charset="0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414A3A2-82F6-463E-A749-EFF0FD6C0D25}" type="slidenum">
              <a:rPr lang="ko-KR" altLang="en-US">
                <a:latin typeface="Arial" panose="020B0604020202020204" pitchFamily="34" charset="0"/>
              </a:rPr>
              <a:pPr/>
              <a:t>4</a:t>
            </a:fld>
            <a:endParaRPr lang="ko-K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9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Printed Electronics</a:t>
            </a:r>
            <a:r>
              <a:rPr lang="ko-KR" altLang="en-US" smtClean="0"/>
              <a:t> 의 개요 및 시장성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en-US" altLang="ko-KR" smtClean="0"/>
              <a:t>Printed Electronics</a:t>
            </a:r>
            <a:r>
              <a:rPr lang="ko-KR" altLang="en-US" smtClean="0"/>
              <a:t>는 인쇄 전자소자를 칭하는것으로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종래의 고가의 포토리쏘 공정을 사용하여 미세패턴을 제작 하던 것을 프린팅 방법으로 구현하는 것입니다</a:t>
            </a:r>
            <a:r>
              <a:rPr lang="en-US" altLang="ko-KR" smtClean="0"/>
              <a:t>. </a:t>
            </a:r>
            <a:r>
              <a:rPr lang="ko-KR" altLang="en-US" smtClean="0"/>
              <a:t>본 과제에서는 </a:t>
            </a:r>
            <a:r>
              <a:rPr lang="en-US" altLang="ko-KR" smtClean="0"/>
              <a:t>sub</a:t>
            </a:r>
            <a:r>
              <a:rPr lang="ko-KR" altLang="en-US" smtClean="0"/>
              <a:t> </a:t>
            </a:r>
            <a:r>
              <a:rPr lang="en-US" altLang="ko-KR" smtClean="0"/>
              <a:t>um </a:t>
            </a:r>
            <a:r>
              <a:rPr lang="ko-KR" altLang="en-US" smtClean="0"/>
              <a:t>급  </a:t>
            </a:r>
            <a:r>
              <a:rPr lang="en-US" altLang="ko-KR" smtClean="0"/>
              <a:t>printed Si </a:t>
            </a:r>
            <a:r>
              <a:rPr lang="ko-KR" altLang="en-US" smtClean="0"/>
              <a:t>전자소자를 개발하여 스마트 카드에 적용하고자</a:t>
            </a:r>
            <a:r>
              <a:rPr lang="en-US" altLang="ko-KR" smtClean="0"/>
              <a:t> </a:t>
            </a:r>
            <a:r>
              <a:rPr lang="ko-KR" altLang="en-US" smtClean="0"/>
              <a:t>합니다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이는 현재의 포토리쏘 공정에 비하여  </a:t>
            </a:r>
            <a:r>
              <a:rPr lang="en-US" altLang="ko-KR" smtClean="0"/>
              <a:t>40% </a:t>
            </a:r>
            <a:r>
              <a:rPr lang="ko-KR" altLang="en-US" smtClean="0"/>
              <a:t>이상의 경비를 절감하며</a:t>
            </a:r>
            <a:r>
              <a:rPr lang="en-US" altLang="ko-KR" smtClean="0"/>
              <a:t>, 3D </a:t>
            </a:r>
            <a:r>
              <a:rPr lang="ko-KR" altLang="en-US" smtClean="0"/>
              <a:t>인쇄기법을 적용하여 </a:t>
            </a:r>
            <a:r>
              <a:rPr lang="en-US" altLang="ko-KR" smtClean="0"/>
              <a:t> </a:t>
            </a:r>
            <a:r>
              <a:rPr lang="ko-KR" altLang="en-US" smtClean="0"/>
              <a:t>마스크 </a:t>
            </a:r>
            <a:r>
              <a:rPr lang="en-US" altLang="ko-KR" smtClean="0"/>
              <a:t>2</a:t>
            </a:r>
            <a:r>
              <a:rPr lang="ko-KR" altLang="en-US" smtClean="0"/>
              <a:t>장을 </a:t>
            </a:r>
            <a:r>
              <a:rPr lang="en-US" altLang="ko-KR" smtClean="0"/>
              <a:t>1</a:t>
            </a:r>
            <a:r>
              <a:rPr lang="ko-KR" altLang="en-US" smtClean="0"/>
              <a:t>장으로 줄이는 경우에는 약 </a:t>
            </a:r>
            <a:r>
              <a:rPr lang="en-US" altLang="ko-KR" smtClean="0"/>
              <a:t>70% </a:t>
            </a:r>
            <a:r>
              <a:rPr lang="ko-KR" altLang="en-US" smtClean="0"/>
              <a:t>이상의 경비 절감을 얻을 수 있읍니다</a:t>
            </a:r>
            <a:r>
              <a:rPr lang="en-US" altLang="ko-KR" smtClean="0"/>
              <a:t>. 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현재의 인쇄전자소자는 </a:t>
            </a:r>
            <a:r>
              <a:rPr lang="en-US" altLang="ko-KR" smtClean="0"/>
              <a:t>2022</a:t>
            </a:r>
            <a:r>
              <a:rPr lang="ko-KR" altLang="en-US" smtClean="0"/>
              <a:t>년경 </a:t>
            </a:r>
            <a:r>
              <a:rPr lang="en-US" altLang="ko-KR" smtClean="0"/>
              <a:t>2000</a:t>
            </a:r>
            <a:r>
              <a:rPr lang="ko-KR" altLang="en-US" smtClean="0"/>
              <a:t>억 불의 시장을 형성할 것으로 예측 되고 있으며</a:t>
            </a:r>
            <a:r>
              <a:rPr lang="en-US" altLang="ko-KR" smtClean="0"/>
              <a:t>,.</a:t>
            </a:r>
            <a:r>
              <a:rPr lang="ko-KR" altLang="en-US" smtClean="0"/>
              <a:t>경쟁력있는 신산업기술로 그림과 같이 증 가 하고 있읍니다</a:t>
            </a:r>
            <a:r>
              <a:rPr lang="en-US" altLang="ko-KR" smtClean="0"/>
              <a:t>.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향후 시장은</a:t>
            </a:r>
            <a:r>
              <a:rPr lang="en-US" altLang="ko-KR" smtClean="0"/>
              <a:t> 2027</a:t>
            </a:r>
            <a:r>
              <a:rPr lang="ko-KR" altLang="en-US" smtClean="0"/>
              <a:t>년 </a:t>
            </a:r>
            <a:r>
              <a:rPr lang="en-US" altLang="ko-KR" smtClean="0"/>
              <a:t>IC </a:t>
            </a:r>
            <a:r>
              <a:rPr lang="ko-KR" altLang="en-US" smtClean="0"/>
              <a:t>부분은 </a:t>
            </a:r>
            <a:r>
              <a:rPr lang="en-US" altLang="ko-KR" smtClean="0"/>
              <a:t>1150</a:t>
            </a:r>
            <a:r>
              <a:rPr lang="ko-KR" altLang="en-US" smtClean="0"/>
              <a:t>억불로 보고되어 있으며</a:t>
            </a:r>
            <a:r>
              <a:rPr lang="en-US" altLang="ko-KR" smtClean="0"/>
              <a:t>, -, -, -,-,-</a:t>
            </a:r>
            <a:r>
              <a:rPr lang="ko-KR" altLang="en-US" smtClean="0"/>
              <a:t>억 불 입니다</a:t>
            </a:r>
            <a:r>
              <a:rPr lang="en-US" altLang="ko-KR" smtClean="0"/>
              <a:t>. </a:t>
            </a:r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ko-KR" altLang="en-US" smtClean="0"/>
              <a:t>대량생산이 필요한 프린트 </a:t>
            </a:r>
            <a:r>
              <a:rPr lang="en-US" altLang="ko-KR" smtClean="0"/>
              <a:t>RFID Tag</a:t>
            </a:r>
            <a:r>
              <a:rPr lang="ko-KR" altLang="en-US" smtClean="0"/>
              <a:t>는 </a:t>
            </a:r>
            <a:r>
              <a:rPr lang="en-US" altLang="ko-KR" smtClean="0"/>
              <a:t>1000</a:t>
            </a:r>
            <a:r>
              <a:rPr lang="ko-KR" altLang="en-US" smtClean="0"/>
              <a:t>조 개의 생산이 이루어 지면 개당 </a:t>
            </a:r>
            <a:r>
              <a:rPr lang="en-US" altLang="ko-KR" smtClean="0"/>
              <a:t>0.01</a:t>
            </a:r>
            <a:r>
              <a:rPr lang="ko-KR" altLang="en-US" smtClean="0"/>
              <a:t>유로가 됩니다</a:t>
            </a:r>
            <a:r>
              <a:rPr lang="en-US" altLang="ko-KR" smtClean="0"/>
              <a:t>.</a:t>
            </a:r>
            <a:r>
              <a:rPr lang="ko-KR" altLang="en-US" smtClean="0"/>
              <a:t> 인쇄방법의 </a:t>
            </a:r>
            <a:endParaRPr lang="en-US" altLang="ko-KR" smtClean="0"/>
          </a:p>
        </p:txBody>
      </p:sp>
      <p:sp>
        <p:nvSpPr>
          <p:cNvPr id="94212" name="슬라이드 번호 개체 틀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1" tIns="46091" rIns="92181" bIns="46091" anchor="b"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algn="r" eaLnBrk="1" hangingPunct="1"/>
            <a:fld id="{7D8B0312-7B01-4159-8A11-FE0C063AAAF5}" type="slidenum">
              <a:rPr lang="ko-KR" altLang="en-US" sz="1200">
                <a:solidFill>
                  <a:schemeClr val="tx1"/>
                </a:solidFill>
                <a:latin typeface="굴림" pitchFamily="50" charset="-127"/>
              </a:rPr>
              <a:pPr algn="r" eaLnBrk="1" hangingPunct="1"/>
              <a:t>11</a:t>
            </a:fld>
            <a:endParaRPr lang="en-US" altLang="ko-KR" sz="1200">
              <a:solidFill>
                <a:schemeClr val="tx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3348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Printed Electronics</a:t>
            </a:r>
            <a:r>
              <a:rPr lang="ko-KR" altLang="en-US" smtClean="0"/>
              <a:t> 의 개요 및 시장성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en-US" altLang="ko-KR" smtClean="0"/>
              <a:t>Printed Electronics</a:t>
            </a:r>
            <a:r>
              <a:rPr lang="ko-KR" altLang="en-US" smtClean="0"/>
              <a:t>는 인쇄 전자소자를 칭하는것으로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종래의 고가의 포토리쏘 공정을 사용하여 미세패턴을 제작 하던 것을 프린팅 방법으로 구현하는 것입니다</a:t>
            </a:r>
            <a:r>
              <a:rPr lang="en-US" altLang="ko-KR" smtClean="0"/>
              <a:t>. </a:t>
            </a:r>
            <a:r>
              <a:rPr lang="ko-KR" altLang="en-US" smtClean="0"/>
              <a:t>본 과제에서는 </a:t>
            </a:r>
            <a:r>
              <a:rPr lang="en-US" altLang="ko-KR" smtClean="0"/>
              <a:t>sub</a:t>
            </a:r>
            <a:r>
              <a:rPr lang="ko-KR" altLang="en-US" smtClean="0"/>
              <a:t> </a:t>
            </a:r>
            <a:r>
              <a:rPr lang="en-US" altLang="ko-KR" smtClean="0"/>
              <a:t>um </a:t>
            </a:r>
            <a:r>
              <a:rPr lang="ko-KR" altLang="en-US" smtClean="0"/>
              <a:t>급  </a:t>
            </a:r>
            <a:r>
              <a:rPr lang="en-US" altLang="ko-KR" smtClean="0"/>
              <a:t>printed Si </a:t>
            </a:r>
            <a:r>
              <a:rPr lang="ko-KR" altLang="en-US" smtClean="0"/>
              <a:t>전자소자를 개발하여 스마트 카드에 적용하고자</a:t>
            </a:r>
            <a:r>
              <a:rPr lang="en-US" altLang="ko-KR" smtClean="0"/>
              <a:t> </a:t>
            </a:r>
            <a:r>
              <a:rPr lang="ko-KR" altLang="en-US" smtClean="0"/>
              <a:t>합니다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이는 현재의 포토리쏘 공정에 비하여  </a:t>
            </a:r>
            <a:r>
              <a:rPr lang="en-US" altLang="ko-KR" smtClean="0"/>
              <a:t>40% </a:t>
            </a:r>
            <a:r>
              <a:rPr lang="ko-KR" altLang="en-US" smtClean="0"/>
              <a:t>이상의 경비를 절감하며</a:t>
            </a:r>
            <a:r>
              <a:rPr lang="en-US" altLang="ko-KR" smtClean="0"/>
              <a:t>, 3D </a:t>
            </a:r>
            <a:r>
              <a:rPr lang="ko-KR" altLang="en-US" smtClean="0"/>
              <a:t>인쇄기법을 적용하여 </a:t>
            </a:r>
            <a:r>
              <a:rPr lang="en-US" altLang="ko-KR" smtClean="0"/>
              <a:t> </a:t>
            </a:r>
            <a:r>
              <a:rPr lang="ko-KR" altLang="en-US" smtClean="0"/>
              <a:t>마스크 </a:t>
            </a:r>
            <a:r>
              <a:rPr lang="en-US" altLang="ko-KR" smtClean="0"/>
              <a:t>2</a:t>
            </a:r>
            <a:r>
              <a:rPr lang="ko-KR" altLang="en-US" smtClean="0"/>
              <a:t>장을 </a:t>
            </a:r>
            <a:r>
              <a:rPr lang="en-US" altLang="ko-KR" smtClean="0"/>
              <a:t>1</a:t>
            </a:r>
            <a:r>
              <a:rPr lang="ko-KR" altLang="en-US" smtClean="0"/>
              <a:t>장으로 줄이는 경우에는 약 </a:t>
            </a:r>
            <a:r>
              <a:rPr lang="en-US" altLang="ko-KR" smtClean="0"/>
              <a:t>70% </a:t>
            </a:r>
            <a:r>
              <a:rPr lang="ko-KR" altLang="en-US" smtClean="0"/>
              <a:t>이상의 경비 절감을 얻을 수 있읍니다</a:t>
            </a:r>
            <a:r>
              <a:rPr lang="en-US" altLang="ko-KR" smtClean="0"/>
              <a:t>. 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현재의 인쇄전자소자는 </a:t>
            </a:r>
            <a:r>
              <a:rPr lang="en-US" altLang="ko-KR" smtClean="0"/>
              <a:t>2022</a:t>
            </a:r>
            <a:r>
              <a:rPr lang="ko-KR" altLang="en-US" smtClean="0"/>
              <a:t>년경 </a:t>
            </a:r>
            <a:r>
              <a:rPr lang="en-US" altLang="ko-KR" smtClean="0"/>
              <a:t>2000</a:t>
            </a:r>
            <a:r>
              <a:rPr lang="ko-KR" altLang="en-US" smtClean="0"/>
              <a:t>억 불의 시장을 형성할 것으로 예측 되고 있으며</a:t>
            </a:r>
            <a:r>
              <a:rPr lang="en-US" altLang="ko-KR" smtClean="0"/>
              <a:t>,.</a:t>
            </a:r>
            <a:r>
              <a:rPr lang="ko-KR" altLang="en-US" smtClean="0"/>
              <a:t>경쟁력있는 신산업기술로 그림과 같이 증 가 하고 있읍니다</a:t>
            </a:r>
            <a:r>
              <a:rPr lang="en-US" altLang="ko-KR" smtClean="0"/>
              <a:t>.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향후 시장은</a:t>
            </a:r>
            <a:r>
              <a:rPr lang="en-US" altLang="ko-KR" smtClean="0"/>
              <a:t> 2027</a:t>
            </a:r>
            <a:r>
              <a:rPr lang="ko-KR" altLang="en-US" smtClean="0"/>
              <a:t>년 </a:t>
            </a:r>
            <a:r>
              <a:rPr lang="en-US" altLang="ko-KR" smtClean="0"/>
              <a:t>IC </a:t>
            </a:r>
            <a:r>
              <a:rPr lang="ko-KR" altLang="en-US" smtClean="0"/>
              <a:t>부분은 </a:t>
            </a:r>
            <a:r>
              <a:rPr lang="en-US" altLang="ko-KR" smtClean="0"/>
              <a:t>1150</a:t>
            </a:r>
            <a:r>
              <a:rPr lang="ko-KR" altLang="en-US" smtClean="0"/>
              <a:t>억불로 보고되어 있으며</a:t>
            </a:r>
            <a:r>
              <a:rPr lang="en-US" altLang="ko-KR" smtClean="0"/>
              <a:t>, -, -, -,-,-</a:t>
            </a:r>
            <a:r>
              <a:rPr lang="ko-KR" altLang="en-US" smtClean="0"/>
              <a:t>억 불 입니다</a:t>
            </a:r>
            <a:r>
              <a:rPr lang="en-US" altLang="ko-KR" smtClean="0"/>
              <a:t>. </a:t>
            </a:r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ko-KR" altLang="en-US" smtClean="0"/>
              <a:t>대량생산이 필요한 프린트 </a:t>
            </a:r>
            <a:r>
              <a:rPr lang="en-US" altLang="ko-KR" smtClean="0"/>
              <a:t>RFID Tag</a:t>
            </a:r>
            <a:r>
              <a:rPr lang="ko-KR" altLang="en-US" smtClean="0"/>
              <a:t>는 </a:t>
            </a:r>
            <a:r>
              <a:rPr lang="en-US" altLang="ko-KR" smtClean="0"/>
              <a:t>1000</a:t>
            </a:r>
            <a:r>
              <a:rPr lang="ko-KR" altLang="en-US" smtClean="0"/>
              <a:t>조 개의 생산이 이루어 지면 개당 </a:t>
            </a:r>
            <a:r>
              <a:rPr lang="en-US" altLang="ko-KR" smtClean="0"/>
              <a:t>0.01</a:t>
            </a:r>
            <a:r>
              <a:rPr lang="ko-KR" altLang="en-US" smtClean="0"/>
              <a:t>유로가 됩니다</a:t>
            </a:r>
            <a:r>
              <a:rPr lang="en-US" altLang="ko-KR" smtClean="0"/>
              <a:t>.</a:t>
            </a:r>
            <a:r>
              <a:rPr lang="ko-KR" altLang="en-US" smtClean="0"/>
              <a:t> 인쇄방법의 </a:t>
            </a:r>
            <a:endParaRPr lang="en-US" altLang="ko-KR" smtClean="0"/>
          </a:p>
        </p:txBody>
      </p:sp>
      <p:sp>
        <p:nvSpPr>
          <p:cNvPr id="96260" name="슬라이드 번호 개체 틀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1" tIns="46091" rIns="92181" bIns="46091" anchor="b"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algn="r" eaLnBrk="1" hangingPunct="1"/>
            <a:fld id="{2FD81D84-A70D-47E1-994D-439103E0D525}" type="slidenum">
              <a:rPr lang="ko-KR" altLang="en-US" sz="1200">
                <a:solidFill>
                  <a:schemeClr val="tx1"/>
                </a:solidFill>
                <a:latin typeface="굴림" pitchFamily="50" charset="-127"/>
              </a:rPr>
              <a:pPr algn="r" eaLnBrk="1" hangingPunct="1"/>
              <a:t>12</a:t>
            </a:fld>
            <a:endParaRPr lang="en-US" altLang="ko-KR" sz="1200">
              <a:solidFill>
                <a:schemeClr val="tx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778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Printed Electronics</a:t>
            </a:r>
            <a:r>
              <a:rPr lang="ko-KR" altLang="en-US" smtClean="0"/>
              <a:t> 의 개요 및 시장성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en-US" altLang="ko-KR" smtClean="0"/>
              <a:t>Printed Electronics</a:t>
            </a:r>
            <a:r>
              <a:rPr lang="ko-KR" altLang="en-US" smtClean="0"/>
              <a:t>는 인쇄 전자소자를 칭하는것으로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종래의 고가의 포토리쏘 공정을 사용하여 미세패턴을 제작 하던 것을 프린팅 방법으로 구현하는 것입니다</a:t>
            </a:r>
            <a:r>
              <a:rPr lang="en-US" altLang="ko-KR" smtClean="0"/>
              <a:t>. </a:t>
            </a:r>
            <a:r>
              <a:rPr lang="ko-KR" altLang="en-US" smtClean="0"/>
              <a:t>본 과제에서는 </a:t>
            </a:r>
            <a:r>
              <a:rPr lang="en-US" altLang="ko-KR" smtClean="0"/>
              <a:t>sub</a:t>
            </a:r>
            <a:r>
              <a:rPr lang="ko-KR" altLang="en-US" smtClean="0"/>
              <a:t> </a:t>
            </a:r>
            <a:r>
              <a:rPr lang="en-US" altLang="ko-KR" smtClean="0"/>
              <a:t>um </a:t>
            </a:r>
            <a:r>
              <a:rPr lang="ko-KR" altLang="en-US" smtClean="0"/>
              <a:t>급  </a:t>
            </a:r>
            <a:r>
              <a:rPr lang="en-US" altLang="ko-KR" smtClean="0"/>
              <a:t>printed Si </a:t>
            </a:r>
            <a:r>
              <a:rPr lang="ko-KR" altLang="en-US" smtClean="0"/>
              <a:t>전자소자를 개발하여 스마트 카드에 적용하고자</a:t>
            </a:r>
            <a:r>
              <a:rPr lang="en-US" altLang="ko-KR" smtClean="0"/>
              <a:t> </a:t>
            </a:r>
            <a:r>
              <a:rPr lang="ko-KR" altLang="en-US" smtClean="0"/>
              <a:t>합니다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이는 현재의 포토리쏘 공정에 비하여  </a:t>
            </a:r>
            <a:r>
              <a:rPr lang="en-US" altLang="ko-KR" smtClean="0"/>
              <a:t>40% </a:t>
            </a:r>
            <a:r>
              <a:rPr lang="ko-KR" altLang="en-US" smtClean="0"/>
              <a:t>이상의 경비를 절감하며</a:t>
            </a:r>
            <a:r>
              <a:rPr lang="en-US" altLang="ko-KR" smtClean="0"/>
              <a:t>, 3D </a:t>
            </a:r>
            <a:r>
              <a:rPr lang="ko-KR" altLang="en-US" smtClean="0"/>
              <a:t>인쇄기법을 적용하여 </a:t>
            </a:r>
            <a:r>
              <a:rPr lang="en-US" altLang="ko-KR" smtClean="0"/>
              <a:t> </a:t>
            </a:r>
            <a:r>
              <a:rPr lang="ko-KR" altLang="en-US" smtClean="0"/>
              <a:t>마스크 </a:t>
            </a:r>
            <a:r>
              <a:rPr lang="en-US" altLang="ko-KR" smtClean="0"/>
              <a:t>2</a:t>
            </a:r>
            <a:r>
              <a:rPr lang="ko-KR" altLang="en-US" smtClean="0"/>
              <a:t>장을 </a:t>
            </a:r>
            <a:r>
              <a:rPr lang="en-US" altLang="ko-KR" smtClean="0"/>
              <a:t>1</a:t>
            </a:r>
            <a:r>
              <a:rPr lang="ko-KR" altLang="en-US" smtClean="0"/>
              <a:t>장으로 줄이는 경우에는 약 </a:t>
            </a:r>
            <a:r>
              <a:rPr lang="en-US" altLang="ko-KR" smtClean="0"/>
              <a:t>70% </a:t>
            </a:r>
            <a:r>
              <a:rPr lang="ko-KR" altLang="en-US" smtClean="0"/>
              <a:t>이상의 경비 절감을 얻을 수 있읍니다</a:t>
            </a:r>
            <a:r>
              <a:rPr lang="en-US" altLang="ko-KR" smtClean="0"/>
              <a:t>. 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현재의 인쇄전자소자는 </a:t>
            </a:r>
            <a:r>
              <a:rPr lang="en-US" altLang="ko-KR" smtClean="0"/>
              <a:t>2022</a:t>
            </a:r>
            <a:r>
              <a:rPr lang="ko-KR" altLang="en-US" smtClean="0"/>
              <a:t>년경 </a:t>
            </a:r>
            <a:r>
              <a:rPr lang="en-US" altLang="ko-KR" smtClean="0"/>
              <a:t>2000</a:t>
            </a:r>
            <a:r>
              <a:rPr lang="ko-KR" altLang="en-US" smtClean="0"/>
              <a:t>억 불의 시장을 형성할 것으로 예측 되고 있으며</a:t>
            </a:r>
            <a:r>
              <a:rPr lang="en-US" altLang="ko-KR" smtClean="0"/>
              <a:t>,.</a:t>
            </a:r>
            <a:r>
              <a:rPr lang="ko-KR" altLang="en-US" smtClean="0"/>
              <a:t>경쟁력있는 신산업기술로 그림과 같이 증 가 하고 있읍니다</a:t>
            </a:r>
            <a:r>
              <a:rPr lang="en-US" altLang="ko-KR" smtClean="0"/>
              <a:t>.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향후 시장은</a:t>
            </a:r>
            <a:r>
              <a:rPr lang="en-US" altLang="ko-KR" smtClean="0"/>
              <a:t> 2027</a:t>
            </a:r>
            <a:r>
              <a:rPr lang="ko-KR" altLang="en-US" smtClean="0"/>
              <a:t>년 </a:t>
            </a:r>
            <a:r>
              <a:rPr lang="en-US" altLang="ko-KR" smtClean="0"/>
              <a:t>IC </a:t>
            </a:r>
            <a:r>
              <a:rPr lang="ko-KR" altLang="en-US" smtClean="0"/>
              <a:t>부분은 </a:t>
            </a:r>
            <a:r>
              <a:rPr lang="en-US" altLang="ko-KR" smtClean="0"/>
              <a:t>1150</a:t>
            </a:r>
            <a:r>
              <a:rPr lang="ko-KR" altLang="en-US" smtClean="0"/>
              <a:t>억불로 보고되어 있으며</a:t>
            </a:r>
            <a:r>
              <a:rPr lang="en-US" altLang="ko-KR" smtClean="0"/>
              <a:t>, -, -, -,-,-</a:t>
            </a:r>
            <a:r>
              <a:rPr lang="ko-KR" altLang="en-US" smtClean="0"/>
              <a:t>억 불 입니다</a:t>
            </a:r>
            <a:r>
              <a:rPr lang="en-US" altLang="ko-KR" smtClean="0"/>
              <a:t>. </a:t>
            </a:r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ko-KR" altLang="en-US" smtClean="0"/>
              <a:t>대량생산이 필요한 프린트 </a:t>
            </a:r>
            <a:r>
              <a:rPr lang="en-US" altLang="ko-KR" smtClean="0"/>
              <a:t>RFID Tag</a:t>
            </a:r>
            <a:r>
              <a:rPr lang="ko-KR" altLang="en-US" smtClean="0"/>
              <a:t>는 </a:t>
            </a:r>
            <a:r>
              <a:rPr lang="en-US" altLang="ko-KR" smtClean="0"/>
              <a:t>1000</a:t>
            </a:r>
            <a:r>
              <a:rPr lang="ko-KR" altLang="en-US" smtClean="0"/>
              <a:t>조 개의 생산이 이루어 지면 개당 </a:t>
            </a:r>
            <a:r>
              <a:rPr lang="en-US" altLang="ko-KR" smtClean="0"/>
              <a:t>0.01</a:t>
            </a:r>
            <a:r>
              <a:rPr lang="ko-KR" altLang="en-US" smtClean="0"/>
              <a:t>유로가 됩니다</a:t>
            </a:r>
            <a:r>
              <a:rPr lang="en-US" altLang="ko-KR" smtClean="0"/>
              <a:t>.</a:t>
            </a:r>
            <a:r>
              <a:rPr lang="ko-KR" altLang="en-US" smtClean="0"/>
              <a:t> 인쇄방법의 </a:t>
            </a:r>
            <a:endParaRPr lang="en-US" altLang="ko-KR" smtClean="0"/>
          </a:p>
        </p:txBody>
      </p:sp>
      <p:sp>
        <p:nvSpPr>
          <p:cNvPr id="98308" name="슬라이드 번호 개체 틀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1" tIns="46091" rIns="92181" bIns="46091" anchor="b"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algn="r" eaLnBrk="1" hangingPunct="1"/>
            <a:fld id="{2AAA139E-6251-4EAC-828F-54B8D4D504C9}" type="slidenum">
              <a:rPr lang="ko-KR" altLang="en-US" sz="1200">
                <a:solidFill>
                  <a:schemeClr val="tx1"/>
                </a:solidFill>
                <a:latin typeface="굴림" pitchFamily="50" charset="-127"/>
              </a:rPr>
              <a:pPr algn="r" eaLnBrk="1" hangingPunct="1"/>
              <a:t>13</a:t>
            </a:fld>
            <a:endParaRPr lang="en-US" altLang="ko-KR" sz="1200">
              <a:solidFill>
                <a:schemeClr val="tx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552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Printed Electronics</a:t>
            </a:r>
            <a:r>
              <a:rPr lang="ko-KR" altLang="en-US" smtClean="0"/>
              <a:t> 의 개요 및 시장성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en-US" altLang="ko-KR" smtClean="0"/>
              <a:t>Printed Electronics</a:t>
            </a:r>
            <a:r>
              <a:rPr lang="ko-KR" altLang="en-US" smtClean="0"/>
              <a:t>는 인쇄 전자소자를 칭하는것으로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종래의 고가의 포토리쏘 공정을 사용하여 미세패턴을 제작 하던 것을 프린팅 방법으로 구현하는 것입니다</a:t>
            </a:r>
            <a:r>
              <a:rPr lang="en-US" altLang="ko-KR" smtClean="0"/>
              <a:t>. </a:t>
            </a:r>
            <a:r>
              <a:rPr lang="ko-KR" altLang="en-US" smtClean="0"/>
              <a:t>본 과제에서는 </a:t>
            </a:r>
            <a:r>
              <a:rPr lang="en-US" altLang="ko-KR" smtClean="0"/>
              <a:t>sub</a:t>
            </a:r>
            <a:r>
              <a:rPr lang="ko-KR" altLang="en-US" smtClean="0"/>
              <a:t> </a:t>
            </a:r>
            <a:r>
              <a:rPr lang="en-US" altLang="ko-KR" smtClean="0"/>
              <a:t>um </a:t>
            </a:r>
            <a:r>
              <a:rPr lang="ko-KR" altLang="en-US" smtClean="0"/>
              <a:t>급  </a:t>
            </a:r>
            <a:r>
              <a:rPr lang="en-US" altLang="ko-KR" smtClean="0"/>
              <a:t>printed Si </a:t>
            </a:r>
            <a:r>
              <a:rPr lang="ko-KR" altLang="en-US" smtClean="0"/>
              <a:t>전자소자를 개발하여 스마트 카드에 적용하고자</a:t>
            </a:r>
            <a:r>
              <a:rPr lang="en-US" altLang="ko-KR" smtClean="0"/>
              <a:t> </a:t>
            </a:r>
            <a:r>
              <a:rPr lang="ko-KR" altLang="en-US" smtClean="0"/>
              <a:t>합니다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이는 현재의 포토리쏘 공정에 비하여  </a:t>
            </a:r>
            <a:r>
              <a:rPr lang="en-US" altLang="ko-KR" smtClean="0"/>
              <a:t>40% </a:t>
            </a:r>
            <a:r>
              <a:rPr lang="ko-KR" altLang="en-US" smtClean="0"/>
              <a:t>이상의 경비를 절감하며</a:t>
            </a:r>
            <a:r>
              <a:rPr lang="en-US" altLang="ko-KR" smtClean="0"/>
              <a:t>, 3D </a:t>
            </a:r>
            <a:r>
              <a:rPr lang="ko-KR" altLang="en-US" smtClean="0"/>
              <a:t>인쇄기법을 적용하여 </a:t>
            </a:r>
            <a:r>
              <a:rPr lang="en-US" altLang="ko-KR" smtClean="0"/>
              <a:t> </a:t>
            </a:r>
            <a:r>
              <a:rPr lang="ko-KR" altLang="en-US" smtClean="0"/>
              <a:t>마스크 </a:t>
            </a:r>
            <a:r>
              <a:rPr lang="en-US" altLang="ko-KR" smtClean="0"/>
              <a:t>2</a:t>
            </a:r>
            <a:r>
              <a:rPr lang="ko-KR" altLang="en-US" smtClean="0"/>
              <a:t>장을 </a:t>
            </a:r>
            <a:r>
              <a:rPr lang="en-US" altLang="ko-KR" smtClean="0"/>
              <a:t>1</a:t>
            </a:r>
            <a:r>
              <a:rPr lang="ko-KR" altLang="en-US" smtClean="0"/>
              <a:t>장으로 줄이는 경우에는 약 </a:t>
            </a:r>
            <a:r>
              <a:rPr lang="en-US" altLang="ko-KR" smtClean="0"/>
              <a:t>70% </a:t>
            </a:r>
            <a:r>
              <a:rPr lang="ko-KR" altLang="en-US" smtClean="0"/>
              <a:t>이상의 경비 절감을 얻을 수 있읍니다</a:t>
            </a:r>
            <a:r>
              <a:rPr lang="en-US" altLang="ko-KR" smtClean="0"/>
              <a:t>. 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현재의 인쇄전자소자는 </a:t>
            </a:r>
            <a:r>
              <a:rPr lang="en-US" altLang="ko-KR" smtClean="0"/>
              <a:t>2022</a:t>
            </a:r>
            <a:r>
              <a:rPr lang="ko-KR" altLang="en-US" smtClean="0"/>
              <a:t>년경 </a:t>
            </a:r>
            <a:r>
              <a:rPr lang="en-US" altLang="ko-KR" smtClean="0"/>
              <a:t>2000</a:t>
            </a:r>
            <a:r>
              <a:rPr lang="ko-KR" altLang="en-US" smtClean="0"/>
              <a:t>억 불의 시장을 형성할 것으로 예측 되고 있으며</a:t>
            </a:r>
            <a:r>
              <a:rPr lang="en-US" altLang="ko-KR" smtClean="0"/>
              <a:t>,.</a:t>
            </a:r>
            <a:r>
              <a:rPr lang="ko-KR" altLang="en-US" smtClean="0"/>
              <a:t>경쟁력있는 신산업기술로 그림과 같이 증 가 하고 있읍니다</a:t>
            </a:r>
            <a:r>
              <a:rPr lang="en-US" altLang="ko-KR" smtClean="0"/>
              <a:t>.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향후 시장은</a:t>
            </a:r>
            <a:r>
              <a:rPr lang="en-US" altLang="ko-KR" smtClean="0"/>
              <a:t> 2027</a:t>
            </a:r>
            <a:r>
              <a:rPr lang="ko-KR" altLang="en-US" smtClean="0"/>
              <a:t>년 </a:t>
            </a:r>
            <a:r>
              <a:rPr lang="en-US" altLang="ko-KR" smtClean="0"/>
              <a:t>IC </a:t>
            </a:r>
            <a:r>
              <a:rPr lang="ko-KR" altLang="en-US" smtClean="0"/>
              <a:t>부분은 </a:t>
            </a:r>
            <a:r>
              <a:rPr lang="en-US" altLang="ko-KR" smtClean="0"/>
              <a:t>1150</a:t>
            </a:r>
            <a:r>
              <a:rPr lang="ko-KR" altLang="en-US" smtClean="0"/>
              <a:t>억불로 보고되어 있으며</a:t>
            </a:r>
            <a:r>
              <a:rPr lang="en-US" altLang="ko-KR" smtClean="0"/>
              <a:t>, -, -, -,-,-</a:t>
            </a:r>
            <a:r>
              <a:rPr lang="ko-KR" altLang="en-US" smtClean="0"/>
              <a:t>억 불 입니다</a:t>
            </a:r>
            <a:r>
              <a:rPr lang="en-US" altLang="ko-KR" smtClean="0"/>
              <a:t>. </a:t>
            </a:r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ko-KR" altLang="en-US" smtClean="0"/>
              <a:t>대량생산이 필요한 프린트 </a:t>
            </a:r>
            <a:r>
              <a:rPr lang="en-US" altLang="ko-KR" smtClean="0"/>
              <a:t>RFID Tag</a:t>
            </a:r>
            <a:r>
              <a:rPr lang="ko-KR" altLang="en-US" smtClean="0"/>
              <a:t>는 </a:t>
            </a:r>
            <a:r>
              <a:rPr lang="en-US" altLang="ko-KR" smtClean="0"/>
              <a:t>1000</a:t>
            </a:r>
            <a:r>
              <a:rPr lang="ko-KR" altLang="en-US" smtClean="0"/>
              <a:t>조 개의 생산이 이루어 지면 개당 </a:t>
            </a:r>
            <a:r>
              <a:rPr lang="en-US" altLang="ko-KR" smtClean="0"/>
              <a:t>0.01</a:t>
            </a:r>
            <a:r>
              <a:rPr lang="ko-KR" altLang="en-US" smtClean="0"/>
              <a:t>유로가 됩니다</a:t>
            </a:r>
            <a:r>
              <a:rPr lang="en-US" altLang="ko-KR" smtClean="0"/>
              <a:t>.</a:t>
            </a:r>
            <a:r>
              <a:rPr lang="ko-KR" altLang="en-US" smtClean="0"/>
              <a:t> 인쇄방법의 </a:t>
            </a:r>
            <a:endParaRPr lang="en-US" altLang="ko-KR" smtClean="0"/>
          </a:p>
        </p:txBody>
      </p:sp>
      <p:sp>
        <p:nvSpPr>
          <p:cNvPr id="100356" name="슬라이드 번호 개체 틀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1" tIns="46091" rIns="92181" bIns="46091" anchor="b"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algn="r" eaLnBrk="1" hangingPunct="1"/>
            <a:fld id="{9F46A3A9-374C-41A1-995F-A3277016DDB6}" type="slidenum">
              <a:rPr lang="ko-KR" altLang="en-US" sz="1200">
                <a:solidFill>
                  <a:schemeClr val="tx1"/>
                </a:solidFill>
                <a:latin typeface="굴림" pitchFamily="50" charset="-127"/>
              </a:rPr>
              <a:pPr algn="r" eaLnBrk="1" hangingPunct="1"/>
              <a:t>14</a:t>
            </a:fld>
            <a:endParaRPr lang="en-US" altLang="ko-KR" sz="1200">
              <a:solidFill>
                <a:schemeClr val="tx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457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Printed Electronics</a:t>
            </a:r>
            <a:r>
              <a:rPr lang="ko-KR" altLang="en-US" smtClean="0"/>
              <a:t> 의 개요 및 시장성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en-US" altLang="ko-KR" smtClean="0"/>
              <a:t>Printed Electronics</a:t>
            </a:r>
            <a:r>
              <a:rPr lang="ko-KR" altLang="en-US" smtClean="0"/>
              <a:t>는 인쇄 전자소자를 칭하는것으로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종래의 고가의 포토리쏘 공정을 사용하여 미세패턴을 제작 하던 것을 프린팅 방법으로 구현하는 것입니다</a:t>
            </a:r>
            <a:r>
              <a:rPr lang="en-US" altLang="ko-KR" smtClean="0"/>
              <a:t>. </a:t>
            </a:r>
            <a:r>
              <a:rPr lang="ko-KR" altLang="en-US" smtClean="0"/>
              <a:t>본 과제에서는 </a:t>
            </a:r>
            <a:r>
              <a:rPr lang="en-US" altLang="ko-KR" smtClean="0"/>
              <a:t>sub</a:t>
            </a:r>
            <a:r>
              <a:rPr lang="ko-KR" altLang="en-US" smtClean="0"/>
              <a:t> </a:t>
            </a:r>
            <a:r>
              <a:rPr lang="en-US" altLang="ko-KR" smtClean="0"/>
              <a:t>um </a:t>
            </a:r>
            <a:r>
              <a:rPr lang="ko-KR" altLang="en-US" smtClean="0"/>
              <a:t>급  </a:t>
            </a:r>
            <a:r>
              <a:rPr lang="en-US" altLang="ko-KR" smtClean="0"/>
              <a:t>printed Si </a:t>
            </a:r>
            <a:r>
              <a:rPr lang="ko-KR" altLang="en-US" smtClean="0"/>
              <a:t>전자소자를 개발하여 스마트 카드에 적용하고자</a:t>
            </a:r>
            <a:r>
              <a:rPr lang="en-US" altLang="ko-KR" smtClean="0"/>
              <a:t> </a:t>
            </a:r>
            <a:r>
              <a:rPr lang="ko-KR" altLang="en-US" smtClean="0"/>
              <a:t>합니다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이는 현재의 포토리쏘 공정에 비하여  </a:t>
            </a:r>
            <a:r>
              <a:rPr lang="en-US" altLang="ko-KR" smtClean="0"/>
              <a:t>40% </a:t>
            </a:r>
            <a:r>
              <a:rPr lang="ko-KR" altLang="en-US" smtClean="0"/>
              <a:t>이상의 경비를 절감하며</a:t>
            </a:r>
            <a:r>
              <a:rPr lang="en-US" altLang="ko-KR" smtClean="0"/>
              <a:t>, 3D </a:t>
            </a:r>
            <a:r>
              <a:rPr lang="ko-KR" altLang="en-US" smtClean="0"/>
              <a:t>인쇄기법을 적용하여 </a:t>
            </a:r>
            <a:r>
              <a:rPr lang="en-US" altLang="ko-KR" smtClean="0"/>
              <a:t> </a:t>
            </a:r>
            <a:r>
              <a:rPr lang="ko-KR" altLang="en-US" smtClean="0"/>
              <a:t>마스크 </a:t>
            </a:r>
            <a:r>
              <a:rPr lang="en-US" altLang="ko-KR" smtClean="0"/>
              <a:t>2</a:t>
            </a:r>
            <a:r>
              <a:rPr lang="ko-KR" altLang="en-US" smtClean="0"/>
              <a:t>장을 </a:t>
            </a:r>
            <a:r>
              <a:rPr lang="en-US" altLang="ko-KR" smtClean="0"/>
              <a:t>1</a:t>
            </a:r>
            <a:r>
              <a:rPr lang="ko-KR" altLang="en-US" smtClean="0"/>
              <a:t>장으로 줄이는 경우에는 약 </a:t>
            </a:r>
            <a:r>
              <a:rPr lang="en-US" altLang="ko-KR" smtClean="0"/>
              <a:t>70% </a:t>
            </a:r>
            <a:r>
              <a:rPr lang="ko-KR" altLang="en-US" smtClean="0"/>
              <a:t>이상의 경비 절감을 얻을 수 있읍니다</a:t>
            </a:r>
            <a:r>
              <a:rPr lang="en-US" altLang="ko-KR" smtClean="0"/>
              <a:t>. 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현재의 인쇄전자소자는 </a:t>
            </a:r>
            <a:r>
              <a:rPr lang="en-US" altLang="ko-KR" smtClean="0"/>
              <a:t>2022</a:t>
            </a:r>
            <a:r>
              <a:rPr lang="ko-KR" altLang="en-US" smtClean="0"/>
              <a:t>년경 </a:t>
            </a:r>
            <a:r>
              <a:rPr lang="en-US" altLang="ko-KR" smtClean="0"/>
              <a:t>2000</a:t>
            </a:r>
            <a:r>
              <a:rPr lang="ko-KR" altLang="en-US" smtClean="0"/>
              <a:t>억 불의 시장을 형성할 것으로 예측 되고 있으며</a:t>
            </a:r>
            <a:r>
              <a:rPr lang="en-US" altLang="ko-KR" smtClean="0"/>
              <a:t>,.</a:t>
            </a:r>
            <a:r>
              <a:rPr lang="ko-KR" altLang="en-US" smtClean="0"/>
              <a:t>경쟁력있는 신산업기술로 그림과 같이 증 가 하고 있읍니다</a:t>
            </a:r>
            <a:r>
              <a:rPr lang="en-US" altLang="ko-KR" smtClean="0"/>
              <a:t>.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향후 시장은</a:t>
            </a:r>
            <a:r>
              <a:rPr lang="en-US" altLang="ko-KR" smtClean="0"/>
              <a:t> 2027</a:t>
            </a:r>
            <a:r>
              <a:rPr lang="ko-KR" altLang="en-US" smtClean="0"/>
              <a:t>년 </a:t>
            </a:r>
            <a:r>
              <a:rPr lang="en-US" altLang="ko-KR" smtClean="0"/>
              <a:t>IC </a:t>
            </a:r>
            <a:r>
              <a:rPr lang="ko-KR" altLang="en-US" smtClean="0"/>
              <a:t>부분은 </a:t>
            </a:r>
            <a:r>
              <a:rPr lang="en-US" altLang="ko-KR" smtClean="0"/>
              <a:t>1150</a:t>
            </a:r>
            <a:r>
              <a:rPr lang="ko-KR" altLang="en-US" smtClean="0"/>
              <a:t>억불로 보고되어 있으며</a:t>
            </a:r>
            <a:r>
              <a:rPr lang="en-US" altLang="ko-KR" smtClean="0"/>
              <a:t>, -, -, -,-,-</a:t>
            </a:r>
            <a:r>
              <a:rPr lang="ko-KR" altLang="en-US" smtClean="0"/>
              <a:t>억 불 입니다</a:t>
            </a:r>
            <a:r>
              <a:rPr lang="en-US" altLang="ko-KR" smtClean="0"/>
              <a:t>. </a:t>
            </a:r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ko-KR" altLang="en-US" smtClean="0"/>
              <a:t>대량생산이 필요한 프린트 </a:t>
            </a:r>
            <a:r>
              <a:rPr lang="en-US" altLang="ko-KR" smtClean="0"/>
              <a:t>RFID Tag</a:t>
            </a:r>
            <a:r>
              <a:rPr lang="ko-KR" altLang="en-US" smtClean="0"/>
              <a:t>는 </a:t>
            </a:r>
            <a:r>
              <a:rPr lang="en-US" altLang="ko-KR" smtClean="0"/>
              <a:t>1000</a:t>
            </a:r>
            <a:r>
              <a:rPr lang="ko-KR" altLang="en-US" smtClean="0"/>
              <a:t>조 개의 생산이 이루어 지면 개당 </a:t>
            </a:r>
            <a:r>
              <a:rPr lang="en-US" altLang="ko-KR" smtClean="0"/>
              <a:t>0.01</a:t>
            </a:r>
            <a:r>
              <a:rPr lang="ko-KR" altLang="en-US" smtClean="0"/>
              <a:t>유로가 됩니다</a:t>
            </a:r>
            <a:r>
              <a:rPr lang="en-US" altLang="ko-KR" smtClean="0"/>
              <a:t>.</a:t>
            </a:r>
            <a:r>
              <a:rPr lang="ko-KR" altLang="en-US" smtClean="0"/>
              <a:t> 인쇄방법의 </a:t>
            </a:r>
            <a:endParaRPr lang="en-US" altLang="ko-KR" smtClean="0"/>
          </a:p>
        </p:txBody>
      </p:sp>
      <p:sp>
        <p:nvSpPr>
          <p:cNvPr id="102404" name="슬라이드 번호 개체 틀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1" tIns="46091" rIns="92181" bIns="46091" anchor="b"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algn="r" eaLnBrk="1" hangingPunct="1"/>
            <a:fld id="{7DBAA87A-90EB-43E8-8718-5029CAD96053}" type="slidenum">
              <a:rPr lang="ko-KR" altLang="en-US" sz="1200">
                <a:solidFill>
                  <a:schemeClr val="tx1"/>
                </a:solidFill>
                <a:latin typeface="굴림" pitchFamily="50" charset="-127"/>
              </a:rPr>
              <a:pPr algn="r" eaLnBrk="1" hangingPunct="1"/>
              <a:t>15</a:t>
            </a:fld>
            <a:endParaRPr lang="en-US" altLang="ko-KR" sz="1200">
              <a:solidFill>
                <a:schemeClr val="tx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905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Printed Electronics</a:t>
            </a:r>
            <a:r>
              <a:rPr lang="ko-KR" altLang="en-US" smtClean="0"/>
              <a:t> 의 개요 및 시장성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en-US" altLang="ko-KR" smtClean="0"/>
              <a:t>Printed Electronics</a:t>
            </a:r>
            <a:r>
              <a:rPr lang="ko-KR" altLang="en-US" smtClean="0"/>
              <a:t>는 인쇄 전자소자를 칭하는것으로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종래의 고가의 포토리쏘 공정을 사용하여 미세패턴을 제작 하던 것을 프린팅 방법으로 구현하는 것입니다</a:t>
            </a:r>
            <a:r>
              <a:rPr lang="en-US" altLang="ko-KR" smtClean="0"/>
              <a:t>. </a:t>
            </a:r>
            <a:r>
              <a:rPr lang="ko-KR" altLang="en-US" smtClean="0"/>
              <a:t>본 과제에서는 </a:t>
            </a:r>
            <a:r>
              <a:rPr lang="en-US" altLang="ko-KR" smtClean="0"/>
              <a:t>sub</a:t>
            </a:r>
            <a:r>
              <a:rPr lang="ko-KR" altLang="en-US" smtClean="0"/>
              <a:t> </a:t>
            </a:r>
            <a:r>
              <a:rPr lang="en-US" altLang="ko-KR" smtClean="0"/>
              <a:t>um </a:t>
            </a:r>
            <a:r>
              <a:rPr lang="ko-KR" altLang="en-US" smtClean="0"/>
              <a:t>급  </a:t>
            </a:r>
            <a:r>
              <a:rPr lang="en-US" altLang="ko-KR" smtClean="0"/>
              <a:t>printed Si </a:t>
            </a:r>
            <a:r>
              <a:rPr lang="ko-KR" altLang="en-US" smtClean="0"/>
              <a:t>전자소자를 개발하여 스마트 카드에 적용하고자</a:t>
            </a:r>
            <a:r>
              <a:rPr lang="en-US" altLang="ko-KR" smtClean="0"/>
              <a:t> </a:t>
            </a:r>
            <a:r>
              <a:rPr lang="ko-KR" altLang="en-US" smtClean="0"/>
              <a:t>합니다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이는 현재의 포토리쏘 공정에 비하여  </a:t>
            </a:r>
            <a:r>
              <a:rPr lang="en-US" altLang="ko-KR" smtClean="0"/>
              <a:t>40% </a:t>
            </a:r>
            <a:r>
              <a:rPr lang="ko-KR" altLang="en-US" smtClean="0"/>
              <a:t>이상의 경비를 절감하며</a:t>
            </a:r>
            <a:r>
              <a:rPr lang="en-US" altLang="ko-KR" smtClean="0"/>
              <a:t>, 3D </a:t>
            </a:r>
            <a:r>
              <a:rPr lang="ko-KR" altLang="en-US" smtClean="0"/>
              <a:t>인쇄기법을 적용하여 </a:t>
            </a:r>
            <a:r>
              <a:rPr lang="en-US" altLang="ko-KR" smtClean="0"/>
              <a:t> </a:t>
            </a:r>
            <a:r>
              <a:rPr lang="ko-KR" altLang="en-US" smtClean="0"/>
              <a:t>마스크 </a:t>
            </a:r>
            <a:r>
              <a:rPr lang="en-US" altLang="ko-KR" smtClean="0"/>
              <a:t>2</a:t>
            </a:r>
            <a:r>
              <a:rPr lang="ko-KR" altLang="en-US" smtClean="0"/>
              <a:t>장을 </a:t>
            </a:r>
            <a:r>
              <a:rPr lang="en-US" altLang="ko-KR" smtClean="0"/>
              <a:t>1</a:t>
            </a:r>
            <a:r>
              <a:rPr lang="ko-KR" altLang="en-US" smtClean="0"/>
              <a:t>장으로 줄이는 경우에는 약 </a:t>
            </a:r>
            <a:r>
              <a:rPr lang="en-US" altLang="ko-KR" smtClean="0"/>
              <a:t>70% </a:t>
            </a:r>
            <a:r>
              <a:rPr lang="ko-KR" altLang="en-US" smtClean="0"/>
              <a:t>이상의 경비 절감을 얻을 수 있읍니다</a:t>
            </a:r>
            <a:r>
              <a:rPr lang="en-US" altLang="ko-KR" smtClean="0"/>
              <a:t>. 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현재의 인쇄전자소자는 </a:t>
            </a:r>
            <a:r>
              <a:rPr lang="en-US" altLang="ko-KR" smtClean="0"/>
              <a:t>2022</a:t>
            </a:r>
            <a:r>
              <a:rPr lang="ko-KR" altLang="en-US" smtClean="0"/>
              <a:t>년경 </a:t>
            </a:r>
            <a:r>
              <a:rPr lang="en-US" altLang="ko-KR" smtClean="0"/>
              <a:t>2000</a:t>
            </a:r>
            <a:r>
              <a:rPr lang="ko-KR" altLang="en-US" smtClean="0"/>
              <a:t>억 불의 시장을 형성할 것으로 예측 되고 있으며</a:t>
            </a:r>
            <a:r>
              <a:rPr lang="en-US" altLang="ko-KR" smtClean="0"/>
              <a:t>,.</a:t>
            </a:r>
            <a:r>
              <a:rPr lang="ko-KR" altLang="en-US" smtClean="0"/>
              <a:t>경쟁력있는 신산업기술로 그림과 같이 증 가 하고 있읍니다</a:t>
            </a:r>
            <a:r>
              <a:rPr lang="en-US" altLang="ko-KR" smtClean="0"/>
              <a:t>.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향후 시장은</a:t>
            </a:r>
            <a:r>
              <a:rPr lang="en-US" altLang="ko-KR" smtClean="0"/>
              <a:t> 2027</a:t>
            </a:r>
            <a:r>
              <a:rPr lang="ko-KR" altLang="en-US" smtClean="0"/>
              <a:t>년 </a:t>
            </a:r>
            <a:r>
              <a:rPr lang="en-US" altLang="ko-KR" smtClean="0"/>
              <a:t>IC </a:t>
            </a:r>
            <a:r>
              <a:rPr lang="ko-KR" altLang="en-US" smtClean="0"/>
              <a:t>부분은 </a:t>
            </a:r>
            <a:r>
              <a:rPr lang="en-US" altLang="ko-KR" smtClean="0"/>
              <a:t>1150</a:t>
            </a:r>
            <a:r>
              <a:rPr lang="ko-KR" altLang="en-US" smtClean="0"/>
              <a:t>억불로 보고되어 있으며</a:t>
            </a:r>
            <a:r>
              <a:rPr lang="en-US" altLang="ko-KR" smtClean="0"/>
              <a:t>, -, -, -,-,-</a:t>
            </a:r>
            <a:r>
              <a:rPr lang="ko-KR" altLang="en-US" smtClean="0"/>
              <a:t>억 불 입니다</a:t>
            </a:r>
            <a:r>
              <a:rPr lang="en-US" altLang="ko-KR" smtClean="0"/>
              <a:t>. </a:t>
            </a:r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ko-KR" altLang="en-US" smtClean="0"/>
              <a:t>대량생산이 필요한 프린트 </a:t>
            </a:r>
            <a:r>
              <a:rPr lang="en-US" altLang="ko-KR" smtClean="0"/>
              <a:t>RFID Tag</a:t>
            </a:r>
            <a:r>
              <a:rPr lang="ko-KR" altLang="en-US" smtClean="0"/>
              <a:t>는 </a:t>
            </a:r>
            <a:r>
              <a:rPr lang="en-US" altLang="ko-KR" smtClean="0"/>
              <a:t>1000</a:t>
            </a:r>
            <a:r>
              <a:rPr lang="ko-KR" altLang="en-US" smtClean="0"/>
              <a:t>조 개의 생산이 이루어 지면 개당 </a:t>
            </a:r>
            <a:r>
              <a:rPr lang="en-US" altLang="ko-KR" smtClean="0"/>
              <a:t>0.01</a:t>
            </a:r>
            <a:r>
              <a:rPr lang="ko-KR" altLang="en-US" smtClean="0"/>
              <a:t>유로가 됩니다</a:t>
            </a:r>
            <a:r>
              <a:rPr lang="en-US" altLang="ko-KR" smtClean="0"/>
              <a:t>.</a:t>
            </a:r>
            <a:r>
              <a:rPr lang="ko-KR" altLang="en-US" smtClean="0"/>
              <a:t> 인쇄방법의 </a:t>
            </a:r>
            <a:endParaRPr lang="en-US" altLang="ko-KR" smtClean="0"/>
          </a:p>
        </p:txBody>
      </p:sp>
      <p:sp>
        <p:nvSpPr>
          <p:cNvPr id="104452" name="슬라이드 번호 개체 틀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1" tIns="46091" rIns="92181" bIns="46091" anchor="b"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algn="r" eaLnBrk="1" hangingPunct="1"/>
            <a:fld id="{AD44716A-E033-4DC3-87BB-4C05AB7C148F}" type="slidenum">
              <a:rPr lang="ko-KR" altLang="en-US" sz="1200">
                <a:solidFill>
                  <a:schemeClr val="tx1"/>
                </a:solidFill>
                <a:latin typeface="굴림" pitchFamily="50" charset="-127"/>
              </a:rPr>
              <a:pPr algn="r" eaLnBrk="1" hangingPunct="1"/>
              <a:t>16</a:t>
            </a:fld>
            <a:endParaRPr lang="en-US" altLang="ko-KR" sz="1200">
              <a:solidFill>
                <a:schemeClr val="tx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1856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Printed Electronics</a:t>
            </a:r>
            <a:r>
              <a:rPr lang="ko-KR" altLang="en-US" smtClean="0"/>
              <a:t> 의 개요 및 시장성</a:t>
            </a:r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en-US" altLang="ko-KR" smtClean="0"/>
              <a:t>Printed Electronics</a:t>
            </a:r>
            <a:r>
              <a:rPr lang="ko-KR" altLang="en-US" smtClean="0"/>
              <a:t>는 인쇄 전자소자를 칭하는것으로 </a:t>
            </a:r>
            <a:endParaRPr lang="en-US" altLang="ko-KR" smtClean="0"/>
          </a:p>
          <a:p>
            <a:pPr eaLnBrk="1" hangingPunct="1"/>
            <a:r>
              <a:rPr lang="ko-KR" altLang="en-US" smtClean="0"/>
              <a:t>종래의 고가의 포토리쏘 공정을 사용하여 미세패턴을 제작 하던 것을 프린팅 방법으로 구현하는 것입니다</a:t>
            </a:r>
            <a:r>
              <a:rPr lang="en-US" altLang="ko-KR" smtClean="0"/>
              <a:t>. </a:t>
            </a:r>
            <a:r>
              <a:rPr lang="ko-KR" altLang="en-US" smtClean="0"/>
              <a:t>본 과제에서는 </a:t>
            </a:r>
            <a:r>
              <a:rPr lang="en-US" altLang="ko-KR" smtClean="0"/>
              <a:t>sub</a:t>
            </a:r>
            <a:r>
              <a:rPr lang="ko-KR" altLang="en-US" smtClean="0"/>
              <a:t> </a:t>
            </a:r>
            <a:r>
              <a:rPr lang="en-US" altLang="ko-KR" smtClean="0"/>
              <a:t>um </a:t>
            </a:r>
            <a:r>
              <a:rPr lang="ko-KR" altLang="en-US" smtClean="0"/>
              <a:t>급  </a:t>
            </a:r>
            <a:r>
              <a:rPr lang="en-US" altLang="ko-KR" smtClean="0"/>
              <a:t>printed Si </a:t>
            </a:r>
            <a:r>
              <a:rPr lang="ko-KR" altLang="en-US" smtClean="0"/>
              <a:t>전자소자를 개발하여 스마트 카드에 적용하고자</a:t>
            </a:r>
            <a:r>
              <a:rPr lang="en-US" altLang="ko-KR" smtClean="0"/>
              <a:t> </a:t>
            </a:r>
            <a:r>
              <a:rPr lang="ko-KR" altLang="en-US" smtClean="0"/>
              <a:t>합니다</a:t>
            </a:r>
            <a:r>
              <a:rPr lang="en-US" altLang="ko-KR" smtClean="0"/>
              <a:t>. </a:t>
            </a:r>
          </a:p>
          <a:p>
            <a:pPr eaLnBrk="1" hangingPunct="1"/>
            <a:r>
              <a:rPr lang="ko-KR" altLang="en-US" smtClean="0"/>
              <a:t>이는 현재의 포토리쏘 공정에 비하여  </a:t>
            </a:r>
            <a:r>
              <a:rPr lang="en-US" altLang="ko-KR" smtClean="0"/>
              <a:t>40% </a:t>
            </a:r>
            <a:r>
              <a:rPr lang="ko-KR" altLang="en-US" smtClean="0"/>
              <a:t>이상의 경비를 절감하며</a:t>
            </a:r>
            <a:r>
              <a:rPr lang="en-US" altLang="ko-KR" smtClean="0"/>
              <a:t>, 3D </a:t>
            </a:r>
            <a:r>
              <a:rPr lang="ko-KR" altLang="en-US" smtClean="0"/>
              <a:t>인쇄기법을 적용하여 </a:t>
            </a:r>
            <a:r>
              <a:rPr lang="en-US" altLang="ko-KR" smtClean="0"/>
              <a:t> </a:t>
            </a:r>
            <a:r>
              <a:rPr lang="ko-KR" altLang="en-US" smtClean="0"/>
              <a:t>마스크 </a:t>
            </a:r>
            <a:r>
              <a:rPr lang="en-US" altLang="ko-KR" smtClean="0"/>
              <a:t>2</a:t>
            </a:r>
            <a:r>
              <a:rPr lang="ko-KR" altLang="en-US" smtClean="0"/>
              <a:t>장을 </a:t>
            </a:r>
            <a:r>
              <a:rPr lang="en-US" altLang="ko-KR" smtClean="0"/>
              <a:t>1</a:t>
            </a:r>
            <a:r>
              <a:rPr lang="ko-KR" altLang="en-US" smtClean="0"/>
              <a:t>장으로 줄이는 경우에는 약 </a:t>
            </a:r>
            <a:r>
              <a:rPr lang="en-US" altLang="ko-KR" smtClean="0"/>
              <a:t>70% </a:t>
            </a:r>
            <a:r>
              <a:rPr lang="ko-KR" altLang="en-US" smtClean="0"/>
              <a:t>이상의 경비 절감을 얻을 수 있읍니다</a:t>
            </a:r>
            <a:r>
              <a:rPr lang="en-US" altLang="ko-KR" smtClean="0"/>
              <a:t>. 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현재의 인쇄전자소자는 </a:t>
            </a:r>
            <a:r>
              <a:rPr lang="en-US" altLang="ko-KR" smtClean="0"/>
              <a:t>2022</a:t>
            </a:r>
            <a:r>
              <a:rPr lang="ko-KR" altLang="en-US" smtClean="0"/>
              <a:t>년경 </a:t>
            </a:r>
            <a:r>
              <a:rPr lang="en-US" altLang="ko-KR" smtClean="0"/>
              <a:t>2000</a:t>
            </a:r>
            <a:r>
              <a:rPr lang="ko-KR" altLang="en-US" smtClean="0"/>
              <a:t>억 불의 시장을 형성할 것으로 예측 되고 있으며</a:t>
            </a:r>
            <a:r>
              <a:rPr lang="en-US" altLang="ko-KR" smtClean="0"/>
              <a:t>,.</a:t>
            </a:r>
            <a:r>
              <a:rPr lang="ko-KR" altLang="en-US" smtClean="0"/>
              <a:t>경쟁력있는 신산업기술로 그림과 같이 증 가 하고 있읍니다</a:t>
            </a:r>
            <a:r>
              <a:rPr lang="en-US" altLang="ko-KR" smtClean="0"/>
              <a:t>.</a:t>
            </a:r>
          </a:p>
          <a:p>
            <a:pPr eaLnBrk="1" hangingPunct="1">
              <a:buFontTx/>
              <a:buChar char="•"/>
            </a:pPr>
            <a:r>
              <a:rPr lang="ko-KR" altLang="en-US" smtClean="0"/>
              <a:t>향후 시장은</a:t>
            </a:r>
            <a:r>
              <a:rPr lang="en-US" altLang="ko-KR" smtClean="0"/>
              <a:t> 2027</a:t>
            </a:r>
            <a:r>
              <a:rPr lang="ko-KR" altLang="en-US" smtClean="0"/>
              <a:t>년 </a:t>
            </a:r>
            <a:r>
              <a:rPr lang="en-US" altLang="ko-KR" smtClean="0"/>
              <a:t>IC </a:t>
            </a:r>
            <a:r>
              <a:rPr lang="ko-KR" altLang="en-US" smtClean="0"/>
              <a:t>부분은 </a:t>
            </a:r>
            <a:r>
              <a:rPr lang="en-US" altLang="ko-KR" smtClean="0"/>
              <a:t>1150</a:t>
            </a:r>
            <a:r>
              <a:rPr lang="ko-KR" altLang="en-US" smtClean="0"/>
              <a:t>억불로 보고되어 있으며</a:t>
            </a:r>
            <a:r>
              <a:rPr lang="en-US" altLang="ko-KR" smtClean="0"/>
              <a:t>, -, -, -,-,-</a:t>
            </a:r>
            <a:r>
              <a:rPr lang="ko-KR" altLang="en-US" smtClean="0"/>
              <a:t>억 불 입니다</a:t>
            </a:r>
            <a:r>
              <a:rPr lang="en-US" altLang="ko-KR" smtClean="0"/>
              <a:t>. </a:t>
            </a:r>
          </a:p>
          <a:p>
            <a:pPr eaLnBrk="1" hangingPunct="1"/>
            <a:endParaRPr lang="en-US" altLang="ko-KR" smtClean="0"/>
          </a:p>
          <a:p>
            <a:pPr eaLnBrk="1" hangingPunct="1">
              <a:buFontTx/>
              <a:buChar char="•"/>
            </a:pPr>
            <a:r>
              <a:rPr lang="ko-KR" altLang="en-US" smtClean="0"/>
              <a:t>대량생산이 필요한 프린트 </a:t>
            </a:r>
            <a:r>
              <a:rPr lang="en-US" altLang="ko-KR" smtClean="0"/>
              <a:t>RFID Tag</a:t>
            </a:r>
            <a:r>
              <a:rPr lang="ko-KR" altLang="en-US" smtClean="0"/>
              <a:t>는 </a:t>
            </a:r>
            <a:r>
              <a:rPr lang="en-US" altLang="ko-KR" smtClean="0"/>
              <a:t>1000</a:t>
            </a:r>
            <a:r>
              <a:rPr lang="ko-KR" altLang="en-US" smtClean="0"/>
              <a:t>조 개의 생산이 이루어 지면 개당 </a:t>
            </a:r>
            <a:r>
              <a:rPr lang="en-US" altLang="ko-KR" smtClean="0"/>
              <a:t>0.01</a:t>
            </a:r>
            <a:r>
              <a:rPr lang="ko-KR" altLang="en-US" smtClean="0"/>
              <a:t>유로가 됩니다</a:t>
            </a:r>
            <a:r>
              <a:rPr lang="en-US" altLang="ko-KR" smtClean="0"/>
              <a:t>.</a:t>
            </a:r>
            <a:r>
              <a:rPr lang="ko-KR" altLang="en-US" smtClean="0"/>
              <a:t> 인쇄방법의 </a:t>
            </a:r>
            <a:endParaRPr lang="en-US" altLang="ko-KR" smtClean="0"/>
          </a:p>
        </p:txBody>
      </p:sp>
      <p:sp>
        <p:nvSpPr>
          <p:cNvPr id="106500" name="슬라이드 번호 개체 틀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1" tIns="46091" rIns="92181" bIns="46091" anchor="b"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algn="r" eaLnBrk="1" hangingPunct="1"/>
            <a:fld id="{B22D9E43-0498-425E-AF49-961B8AB6377F}" type="slidenum">
              <a:rPr lang="ko-KR" altLang="en-US" sz="1200">
                <a:solidFill>
                  <a:schemeClr val="tx1"/>
                </a:solidFill>
                <a:latin typeface="굴림" pitchFamily="50" charset="-127"/>
              </a:rPr>
              <a:pPr algn="r" eaLnBrk="1" hangingPunct="1"/>
              <a:t>17</a:t>
            </a:fld>
            <a:endParaRPr lang="en-US" altLang="ko-KR" sz="1200">
              <a:solidFill>
                <a:schemeClr val="tx1"/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61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92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22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23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14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75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68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30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15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00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EA383-1A68-4434-AB03-9BADED3F740D}" type="datetimeFigureOut">
              <a:rPr lang="ko-KR" altLang="en-US" smtClean="0"/>
              <a:t>2014-11-28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E0F2B-BDD3-49D7-8385-23880353D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12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3299" y="1122363"/>
            <a:ext cx="11602528" cy="23876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Si </a:t>
            </a:r>
            <a:r>
              <a:rPr lang="en-US" altLang="ko-KR" dirty="0" smtClean="0"/>
              <a:t>mini-pad production for MPC-Ex (</a:t>
            </a:r>
            <a:r>
              <a:rPr lang="en-US" altLang="ko-KR" dirty="0" smtClean="0"/>
              <a:t>A pre-shower upgrade for PHENIX)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Y. </a:t>
            </a:r>
            <a:r>
              <a:rPr lang="en-US" altLang="ko-KR" dirty="0" smtClean="0"/>
              <a:t>Kwon</a:t>
            </a:r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Yonsei</a:t>
            </a:r>
            <a:r>
              <a:rPr lang="en-US" altLang="ko-KR" dirty="0" smtClean="0"/>
              <a:t> Univ.)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40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    What is Si sensor? (Diced sensor)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772816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>
            <a:spLocks noChangeArrowheads="1"/>
          </p:cNvSpPr>
          <p:nvPr/>
        </p:nvSpPr>
        <p:spPr bwMode="auto">
          <a:xfrm>
            <a:off x="1944689" y="1196975"/>
            <a:ext cx="8328025" cy="5149850"/>
          </a:xfrm>
          <a:prstGeom prst="roundRect">
            <a:avLst>
              <a:gd name="adj" fmla="val 5338"/>
            </a:avLst>
          </a:prstGeom>
          <a:solidFill>
            <a:schemeClr val="bg1"/>
          </a:solidFill>
          <a:ln w="25400" algn="ctr">
            <a:solidFill>
              <a:srgbClr val="2D2DB9"/>
            </a:solidFill>
            <a:round/>
            <a:headEnd/>
            <a:tailEnd/>
          </a:ln>
        </p:spPr>
        <p:txBody>
          <a:bodyPr lIns="36000" tIns="46800" rIns="36000" bIns="468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808080"/>
              </a:buClr>
              <a:defRPr/>
            </a:pPr>
            <a:endParaRPr lang="ko-KR" altLang="en-US" b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5" name="Rectangle 759"/>
          <p:cNvSpPr>
            <a:spLocks noChangeArrowheads="1"/>
          </p:cNvSpPr>
          <p:nvPr/>
        </p:nvSpPr>
        <p:spPr bwMode="auto">
          <a:xfrm>
            <a:off x="2495600" y="4814215"/>
            <a:ext cx="7240940" cy="782856"/>
          </a:xfrm>
          <a:prstGeom prst="rect">
            <a:avLst/>
          </a:prstGeom>
          <a:gradFill rotWithShape="0">
            <a:gsLst>
              <a:gs pos="100000">
                <a:schemeClr val="tx2">
                  <a:lumMod val="40000"/>
                  <a:lumOff val="60000"/>
                  <a:alpha val="40000"/>
                </a:schemeClr>
              </a:gs>
              <a:gs pos="100000">
                <a:srgbClr val="FF66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16" name="Rectangle 760"/>
          <p:cNvSpPr>
            <a:spLocks noChangeArrowheads="1"/>
          </p:cNvSpPr>
          <p:nvPr/>
        </p:nvSpPr>
        <p:spPr bwMode="auto">
          <a:xfrm>
            <a:off x="2424114" y="4078288"/>
            <a:ext cx="7343775" cy="172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24" name="Text Box 767"/>
          <p:cNvSpPr txBox="1">
            <a:spLocks noChangeArrowheads="1"/>
          </p:cNvSpPr>
          <p:nvPr/>
        </p:nvSpPr>
        <p:spPr bwMode="auto">
          <a:xfrm>
            <a:off x="5319713" y="5157789"/>
            <a:ext cx="1592262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FZ N</a:t>
            </a:r>
            <a:r>
              <a:rPr lang="en-US" altLang="ko-KR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Wafer</a:t>
            </a:r>
          </a:p>
        </p:txBody>
      </p:sp>
      <p:sp>
        <p:nvSpPr>
          <p:cNvPr id="93193" name="Text Box 18"/>
          <p:cNvSpPr txBox="1">
            <a:spLocks noChangeArrowheads="1"/>
          </p:cNvSpPr>
          <p:nvPr/>
        </p:nvSpPr>
        <p:spPr bwMode="auto">
          <a:xfrm>
            <a:off x="2155826" y="1412875"/>
            <a:ext cx="77565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700"/>
              </a:spcAft>
              <a:buFontTx/>
              <a:buAutoNum type="arabicPeriod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Starting Material (FZ N</a:t>
            </a:r>
            <a:r>
              <a:rPr lang="en-US" altLang="ko-KR" sz="1600" baseline="30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Wafer, &gt; 5 kΩ.cm)</a:t>
            </a:r>
          </a:p>
          <a:p>
            <a:pPr eaLnBrk="1" hangingPunct="1">
              <a:spcAft>
                <a:spcPts val="700"/>
              </a:spcAft>
              <a:buFontTx/>
              <a:buAutoNum type="arabicPeriod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Thermal Oxidation: 900 nm</a:t>
            </a:r>
          </a:p>
          <a:p>
            <a:pPr eaLnBrk="1" hangingPunct="1">
              <a:spcAft>
                <a:spcPts val="700"/>
              </a:spcAft>
              <a:buFontTx/>
              <a:buAutoNum type="arabicPeriod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Front-Side PR Coating</a:t>
            </a:r>
          </a:p>
          <a:p>
            <a:pPr eaLnBrk="1" hangingPunct="1">
              <a:spcAft>
                <a:spcPts val="700"/>
              </a:spcAft>
              <a:buFontTx/>
              <a:buAutoNum type="arabicPeriod"/>
            </a:pPr>
            <a:r>
              <a:rPr lang="en-US" altLang="ko-KR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Photo Mask(1);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N-Channel Stop </a:t>
            </a:r>
            <a:r>
              <a:rPr lang="en-US" altLang="ko-KR" sz="160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(Option)</a:t>
            </a:r>
          </a:p>
          <a:p>
            <a:pPr eaLnBrk="1" hangingPunct="1">
              <a:spcAft>
                <a:spcPts val="700"/>
              </a:spcAft>
              <a:buFontTx/>
              <a:buAutoNum type="arabicPeriod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Back-Side Oxide Wet-Etch</a:t>
            </a:r>
            <a:endParaRPr lang="en-US" altLang="ko-KR" sz="16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194" name="Rectangle 760"/>
          <p:cNvSpPr>
            <a:spLocks noChangeArrowheads="1"/>
          </p:cNvSpPr>
          <p:nvPr/>
        </p:nvSpPr>
        <p:spPr bwMode="auto">
          <a:xfrm>
            <a:off x="2424113" y="3862388"/>
            <a:ext cx="6551612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9767889" y="3789363"/>
            <a:ext cx="287337" cy="122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9767888" y="407828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H="1">
            <a:off x="9336088" y="3429000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8472489" y="3141664"/>
            <a:ext cx="1582737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N-Ch. Stop </a:t>
            </a:r>
            <a:r>
              <a:rPr lang="en-US" altLang="ko-KR" sz="120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(Option)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5735639" y="3860800"/>
            <a:ext cx="403957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Oxide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제목 16"/>
          <p:cNvSpPr txBox="1">
            <a:spLocks/>
          </p:cNvSpPr>
          <p:nvPr/>
        </p:nvSpPr>
        <p:spPr bwMode="auto">
          <a:xfrm>
            <a:off x="1703387" y="157163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3200" dirty="0">
                <a:ea typeface="HY견고딕" pitchFamily="18" charset="-127"/>
              </a:rPr>
              <a:t>PIN Process - Process flow</a:t>
            </a:r>
          </a:p>
          <a:p>
            <a:pPr eaLnBrk="1" hangingPunct="1">
              <a:lnSpc>
                <a:spcPct val="90000"/>
              </a:lnSpc>
            </a:pPr>
            <a:endParaRPr lang="en-US" altLang="ko-KR" sz="3200" dirty="0"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77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>
            <a:spLocks noChangeArrowheads="1"/>
          </p:cNvSpPr>
          <p:nvPr/>
        </p:nvSpPr>
        <p:spPr bwMode="auto">
          <a:xfrm>
            <a:off x="1944689" y="1196975"/>
            <a:ext cx="8328025" cy="5149850"/>
          </a:xfrm>
          <a:prstGeom prst="roundRect">
            <a:avLst>
              <a:gd name="adj" fmla="val 5338"/>
            </a:avLst>
          </a:prstGeom>
          <a:solidFill>
            <a:schemeClr val="bg1"/>
          </a:solidFill>
          <a:ln w="25400" algn="ctr">
            <a:solidFill>
              <a:srgbClr val="2D2DB9"/>
            </a:solidFill>
            <a:round/>
            <a:headEnd/>
            <a:tailEnd/>
          </a:ln>
        </p:spPr>
        <p:txBody>
          <a:bodyPr lIns="36000" tIns="46800" rIns="36000" bIns="468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808080"/>
              </a:buClr>
              <a:defRPr/>
            </a:pPr>
            <a:endParaRPr lang="ko-KR" altLang="en-US" b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5" name="Rectangle 759"/>
          <p:cNvSpPr>
            <a:spLocks noChangeArrowheads="1"/>
          </p:cNvSpPr>
          <p:nvPr/>
        </p:nvSpPr>
        <p:spPr bwMode="auto">
          <a:xfrm>
            <a:off x="2495600" y="4812628"/>
            <a:ext cx="7240940" cy="782857"/>
          </a:xfrm>
          <a:prstGeom prst="rect">
            <a:avLst/>
          </a:prstGeom>
          <a:gradFill rotWithShape="0">
            <a:gsLst>
              <a:gs pos="100000">
                <a:schemeClr val="tx2">
                  <a:lumMod val="40000"/>
                  <a:lumOff val="60000"/>
                  <a:alpha val="40000"/>
                </a:schemeClr>
              </a:gs>
              <a:gs pos="100000">
                <a:srgbClr val="FF66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16" name="Rectangle 760"/>
          <p:cNvSpPr>
            <a:spLocks noChangeArrowheads="1"/>
          </p:cNvSpPr>
          <p:nvPr/>
        </p:nvSpPr>
        <p:spPr bwMode="auto">
          <a:xfrm>
            <a:off x="2424114" y="4076700"/>
            <a:ext cx="7343775" cy="172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24" name="Text Box 767"/>
          <p:cNvSpPr txBox="1">
            <a:spLocks noChangeArrowheads="1"/>
          </p:cNvSpPr>
          <p:nvPr/>
        </p:nvSpPr>
        <p:spPr bwMode="auto">
          <a:xfrm>
            <a:off x="5319713" y="5156200"/>
            <a:ext cx="1592262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FZ N</a:t>
            </a:r>
            <a:r>
              <a:rPr lang="en-US" altLang="ko-KR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Wafer</a:t>
            </a:r>
          </a:p>
        </p:txBody>
      </p:sp>
      <p:sp>
        <p:nvSpPr>
          <p:cNvPr id="95241" name="Text Box 18"/>
          <p:cNvSpPr txBox="1">
            <a:spLocks noChangeArrowheads="1"/>
          </p:cNvSpPr>
          <p:nvPr/>
        </p:nvSpPr>
        <p:spPr bwMode="auto">
          <a:xfrm>
            <a:off x="2155826" y="1412876"/>
            <a:ext cx="77565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1290638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2041525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2792413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3543300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40005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44577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49149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53721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700"/>
              </a:spcAft>
              <a:buFontTx/>
              <a:buAutoNum type="arabicPeriod" startAt="6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POCl</a:t>
            </a:r>
            <a:r>
              <a:rPr lang="en-US" altLang="ko-KR" sz="1600" baseline="-2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Doping: 900 </a:t>
            </a:r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℃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Rs Target &lt; 20 Ω.cm</a:t>
            </a:r>
            <a:endParaRPr lang="ko-KR" altLang="en-US" sz="16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Aft>
                <a:spcPts val="700"/>
              </a:spcAft>
              <a:buFontTx/>
              <a:buAutoNum type="arabicPeriod" startAt="6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Oxide Wet Etch: 100 nm</a:t>
            </a:r>
            <a:endParaRPr lang="ko-KR" altLang="en-US" sz="16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Aft>
                <a:spcPts val="700"/>
              </a:spcAft>
              <a:buFontTx/>
              <a:buAutoNum type="arabicPeriod" startAt="6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Thermal Oxidation: 900 </a:t>
            </a:r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℃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100 nm (N+ Side Target=300 nm)</a:t>
            </a:r>
          </a:p>
          <a:p>
            <a:pPr eaLnBrk="1" hangingPunct="1">
              <a:spcAft>
                <a:spcPts val="700"/>
              </a:spcAft>
              <a:buFontTx/>
              <a:buAutoNum type="arabicPeriod" startAt="6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High Temperature Drive-in </a:t>
            </a:r>
            <a:r>
              <a:rPr lang="en-US" altLang="ko-KR" sz="160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(Option)</a:t>
            </a:r>
          </a:p>
        </p:txBody>
      </p:sp>
      <p:sp>
        <p:nvSpPr>
          <p:cNvPr id="95242" name="Rectangle 760"/>
          <p:cNvSpPr>
            <a:spLocks noChangeArrowheads="1"/>
          </p:cNvSpPr>
          <p:nvPr/>
        </p:nvSpPr>
        <p:spPr bwMode="auto">
          <a:xfrm>
            <a:off x="2424113" y="3860800"/>
            <a:ext cx="6551612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9767889" y="3787776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H="1">
            <a:off x="9336088" y="342741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8658226" y="3213100"/>
            <a:ext cx="14040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N-Ch. Stop </a:t>
            </a:r>
            <a:r>
              <a:rPr lang="en-US" altLang="ko-KR" sz="120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(Option)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5247" name="왼쪽 대괄호 81"/>
          <p:cNvSpPr>
            <a:spLocks/>
          </p:cNvSpPr>
          <p:nvPr/>
        </p:nvSpPr>
        <p:spPr bwMode="auto">
          <a:xfrm rot="-5400000">
            <a:off x="9228932" y="3752057"/>
            <a:ext cx="287338" cy="936625"/>
          </a:xfrm>
          <a:prstGeom prst="leftBracket">
            <a:avLst>
              <a:gd name="adj" fmla="val 24689"/>
            </a:avLst>
          </a:prstGeom>
          <a:gradFill rotWithShape="1">
            <a:gsLst>
              <a:gs pos="0">
                <a:srgbClr val="0000CC"/>
              </a:gs>
              <a:gs pos="100000">
                <a:schemeClr val="accent2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9767889" y="3860801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5250" name="Rectangle 760"/>
          <p:cNvSpPr>
            <a:spLocks noChangeArrowheads="1"/>
          </p:cNvSpPr>
          <p:nvPr/>
        </p:nvSpPr>
        <p:spPr bwMode="auto">
          <a:xfrm>
            <a:off x="2424114" y="5588000"/>
            <a:ext cx="7343775" cy="2159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2424114" y="5803900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2424113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9305925" y="4149725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6096000" y="5589588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5255" name="Rectangle 760"/>
          <p:cNvSpPr>
            <a:spLocks noChangeArrowheads="1"/>
          </p:cNvSpPr>
          <p:nvPr/>
        </p:nvSpPr>
        <p:spPr bwMode="auto">
          <a:xfrm>
            <a:off x="2424114" y="5803901"/>
            <a:ext cx="7343775" cy="144463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5256" name="Rectangle 760"/>
          <p:cNvSpPr>
            <a:spLocks noChangeArrowheads="1"/>
          </p:cNvSpPr>
          <p:nvPr/>
        </p:nvSpPr>
        <p:spPr bwMode="auto">
          <a:xfrm>
            <a:off x="8975726" y="3932238"/>
            <a:ext cx="792163" cy="144462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5735639" y="3860800"/>
            <a:ext cx="403957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Oxide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제목 16"/>
          <p:cNvSpPr txBox="1">
            <a:spLocks/>
          </p:cNvSpPr>
          <p:nvPr/>
        </p:nvSpPr>
        <p:spPr bwMode="auto">
          <a:xfrm>
            <a:off x="1703387" y="157163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3200">
                <a:ea typeface="HY견고딕" pitchFamily="18" charset="-127"/>
              </a:rPr>
              <a:t>Process flow</a:t>
            </a:r>
          </a:p>
          <a:p>
            <a:pPr eaLnBrk="1" hangingPunct="1">
              <a:lnSpc>
                <a:spcPct val="90000"/>
              </a:lnSpc>
            </a:pPr>
            <a:endParaRPr lang="en-US" altLang="ko-KR" sz="3200" dirty="0"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53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>
            <a:spLocks noChangeArrowheads="1"/>
          </p:cNvSpPr>
          <p:nvPr/>
        </p:nvSpPr>
        <p:spPr bwMode="auto">
          <a:xfrm>
            <a:off x="1944689" y="1196975"/>
            <a:ext cx="8328025" cy="5149850"/>
          </a:xfrm>
          <a:prstGeom prst="roundRect">
            <a:avLst>
              <a:gd name="adj" fmla="val 5338"/>
            </a:avLst>
          </a:prstGeom>
          <a:solidFill>
            <a:schemeClr val="bg1"/>
          </a:solidFill>
          <a:ln w="25400" algn="ctr">
            <a:solidFill>
              <a:srgbClr val="2D2DB9"/>
            </a:solidFill>
            <a:round/>
            <a:headEnd/>
            <a:tailEnd/>
          </a:ln>
        </p:spPr>
        <p:txBody>
          <a:bodyPr lIns="36000" tIns="46800" rIns="36000" bIns="468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808080"/>
              </a:buClr>
              <a:defRPr/>
            </a:pPr>
            <a:endParaRPr lang="ko-KR" altLang="en-US" b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5" name="Rectangle 759"/>
          <p:cNvSpPr>
            <a:spLocks noChangeArrowheads="1"/>
          </p:cNvSpPr>
          <p:nvPr/>
        </p:nvSpPr>
        <p:spPr bwMode="auto">
          <a:xfrm>
            <a:off x="2495600" y="4812628"/>
            <a:ext cx="7240940" cy="782857"/>
          </a:xfrm>
          <a:prstGeom prst="rect">
            <a:avLst/>
          </a:prstGeom>
          <a:gradFill rotWithShape="0">
            <a:gsLst>
              <a:gs pos="100000">
                <a:schemeClr val="tx2">
                  <a:lumMod val="40000"/>
                  <a:lumOff val="60000"/>
                  <a:alpha val="40000"/>
                </a:schemeClr>
              </a:gs>
              <a:gs pos="100000">
                <a:srgbClr val="FF66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16" name="Rectangle 760"/>
          <p:cNvSpPr>
            <a:spLocks noChangeArrowheads="1"/>
          </p:cNvSpPr>
          <p:nvPr/>
        </p:nvSpPr>
        <p:spPr bwMode="auto">
          <a:xfrm>
            <a:off x="2424114" y="4076700"/>
            <a:ext cx="7343775" cy="172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24" name="Text Box 767"/>
          <p:cNvSpPr txBox="1">
            <a:spLocks noChangeArrowheads="1"/>
          </p:cNvSpPr>
          <p:nvPr/>
        </p:nvSpPr>
        <p:spPr bwMode="auto">
          <a:xfrm>
            <a:off x="5319713" y="5156200"/>
            <a:ext cx="1592262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FZ N</a:t>
            </a:r>
            <a:r>
              <a:rPr lang="en-US" altLang="ko-KR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Wafer</a:t>
            </a:r>
          </a:p>
        </p:txBody>
      </p:sp>
      <p:sp>
        <p:nvSpPr>
          <p:cNvPr id="97289" name="Text Box 18"/>
          <p:cNvSpPr txBox="1">
            <a:spLocks noChangeArrowheads="1"/>
          </p:cNvSpPr>
          <p:nvPr/>
        </p:nvSpPr>
        <p:spPr bwMode="auto">
          <a:xfrm>
            <a:off x="2155826" y="1412875"/>
            <a:ext cx="77565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-449263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1290638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2041525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2792413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3543300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40005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44577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49149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53721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700"/>
              </a:spcAft>
              <a:buFontTx/>
              <a:buAutoNum type="arabicPeriod" startAt="10"/>
            </a:pPr>
            <a:r>
              <a:rPr lang="en-US" altLang="ko-KR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Photo Mask(2);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P+ Active</a:t>
            </a:r>
          </a:p>
          <a:p>
            <a:pPr eaLnBrk="1" hangingPunct="1">
              <a:spcAft>
                <a:spcPts val="700"/>
              </a:spcAft>
              <a:buFontTx/>
              <a:buAutoNum type="arabicPeriod" startAt="10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Oxide Dry &amp; Wet Etch/PR Strip</a:t>
            </a:r>
          </a:p>
          <a:p>
            <a:pPr eaLnBrk="1" hangingPunct="1">
              <a:spcAft>
                <a:spcPts val="700"/>
              </a:spcAft>
              <a:buFontTx/>
              <a:buAutoNum type="arabicPeriod" startAt="10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Buffer Oxidation: 850 </a:t>
            </a:r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℃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20 nm</a:t>
            </a:r>
          </a:p>
          <a:p>
            <a:pPr eaLnBrk="1" hangingPunct="1">
              <a:spcAft>
                <a:spcPts val="700"/>
              </a:spcAft>
              <a:buFontTx/>
              <a:buAutoNum type="arabicPeriod" startAt="10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Active Ion Implantation: B11, 80 keV, 1×10</a:t>
            </a:r>
            <a:r>
              <a:rPr lang="en-US" altLang="ko-KR" sz="1600" baseline="30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cm</a:t>
            </a:r>
            <a:r>
              <a:rPr lang="en-US" altLang="ko-KR" sz="1600" baseline="30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-2</a:t>
            </a:r>
            <a:endParaRPr lang="en-US" altLang="ko-KR" sz="16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Aft>
                <a:spcPts val="700"/>
              </a:spcAft>
              <a:buFontTx/>
              <a:buAutoNum type="arabicPeriod" startAt="10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Annealing: 900 </a:t>
            </a:r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℃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170 min</a:t>
            </a:r>
          </a:p>
        </p:txBody>
      </p:sp>
      <p:sp>
        <p:nvSpPr>
          <p:cNvPr id="97290" name="Rectangle 760"/>
          <p:cNvSpPr>
            <a:spLocks noChangeArrowheads="1"/>
          </p:cNvSpPr>
          <p:nvPr/>
        </p:nvSpPr>
        <p:spPr bwMode="auto">
          <a:xfrm>
            <a:off x="7175501" y="3860800"/>
            <a:ext cx="1800225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9767889" y="3787776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 flipH="1">
            <a:off x="9336088" y="3573463"/>
            <a:ext cx="144462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8658226" y="3357563"/>
            <a:ext cx="14040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N-Ch. Stop </a:t>
            </a:r>
            <a:r>
              <a:rPr lang="en-US" altLang="ko-KR" sz="120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(Option)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295" name="왼쪽 대괄호 81"/>
          <p:cNvSpPr>
            <a:spLocks/>
          </p:cNvSpPr>
          <p:nvPr/>
        </p:nvSpPr>
        <p:spPr bwMode="auto">
          <a:xfrm rot="-5400000">
            <a:off x="9228932" y="3752057"/>
            <a:ext cx="287338" cy="936625"/>
          </a:xfrm>
          <a:prstGeom prst="leftBracket">
            <a:avLst>
              <a:gd name="adj" fmla="val 24689"/>
            </a:avLst>
          </a:prstGeom>
          <a:gradFill rotWithShape="1">
            <a:gsLst>
              <a:gs pos="0">
                <a:srgbClr val="0000CC"/>
              </a:gs>
              <a:gs pos="100000">
                <a:schemeClr val="accent2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9767889" y="3860801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7297" name="Rectangle 760"/>
          <p:cNvSpPr>
            <a:spLocks noChangeArrowheads="1"/>
          </p:cNvSpPr>
          <p:nvPr/>
        </p:nvSpPr>
        <p:spPr bwMode="auto">
          <a:xfrm>
            <a:off x="2424114" y="5588000"/>
            <a:ext cx="7343775" cy="2159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2424114" y="5803900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9305925" y="4149725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302" name="Rectangle 22"/>
          <p:cNvSpPr>
            <a:spLocks noChangeArrowheads="1"/>
          </p:cNvSpPr>
          <p:nvPr/>
        </p:nvSpPr>
        <p:spPr bwMode="auto">
          <a:xfrm>
            <a:off x="6096000" y="5589588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303" name="Rectangle 760"/>
          <p:cNvSpPr>
            <a:spLocks noChangeArrowheads="1"/>
          </p:cNvSpPr>
          <p:nvPr/>
        </p:nvSpPr>
        <p:spPr bwMode="auto">
          <a:xfrm>
            <a:off x="2424114" y="5803901"/>
            <a:ext cx="7343775" cy="144463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7304" name="Rectangle 760"/>
          <p:cNvSpPr>
            <a:spLocks noChangeArrowheads="1"/>
          </p:cNvSpPr>
          <p:nvPr/>
        </p:nvSpPr>
        <p:spPr bwMode="auto">
          <a:xfrm>
            <a:off x="8975726" y="3932238"/>
            <a:ext cx="792163" cy="144462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7305" name="Rectangle 760"/>
          <p:cNvSpPr>
            <a:spLocks noChangeArrowheads="1"/>
          </p:cNvSpPr>
          <p:nvPr/>
        </p:nvSpPr>
        <p:spPr bwMode="auto">
          <a:xfrm>
            <a:off x="5880100" y="3860800"/>
            <a:ext cx="647700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7306" name="Rectangle 760"/>
          <p:cNvSpPr>
            <a:spLocks noChangeArrowheads="1"/>
          </p:cNvSpPr>
          <p:nvPr/>
        </p:nvSpPr>
        <p:spPr bwMode="auto">
          <a:xfrm>
            <a:off x="4584700" y="3860800"/>
            <a:ext cx="647700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 flipH="1">
            <a:off x="5664201" y="357346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5880101" y="3357563"/>
            <a:ext cx="698333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Guardring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6240464" y="3573463"/>
            <a:ext cx="5032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 flipH="1">
            <a:off x="3719513" y="36449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3790951" y="3429000"/>
            <a:ext cx="790345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Active Area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313" name="Rectangle 33"/>
          <p:cNvSpPr>
            <a:spLocks noChangeArrowheads="1"/>
          </p:cNvSpPr>
          <p:nvPr/>
        </p:nvSpPr>
        <p:spPr bwMode="auto">
          <a:xfrm>
            <a:off x="7783514" y="3868738"/>
            <a:ext cx="403957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Oxide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314" name="왼쪽 대괄호 1"/>
          <p:cNvSpPr>
            <a:spLocks/>
          </p:cNvSpPr>
          <p:nvPr/>
        </p:nvSpPr>
        <p:spPr bwMode="auto">
          <a:xfrm rot="-5400000">
            <a:off x="6780213" y="3752851"/>
            <a:ext cx="144463" cy="792162"/>
          </a:xfrm>
          <a:prstGeom prst="leftBracket">
            <a:avLst>
              <a:gd name="adj" fmla="val 6811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97315" name="왼쪽 대괄호 1"/>
          <p:cNvSpPr>
            <a:spLocks/>
          </p:cNvSpPr>
          <p:nvPr/>
        </p:nvSpPr>
        <p:spPr bwMode="auto">
          <a:xfrm rot="-5400000">
            <a:off x="5483226" y="3752851"/>
            <a:ext cx="144463" cy="792163"/>
          </a:xfrm>
          <a:prstGeom prst="leftBracket">
            <a:avLst>
              <a:gd name="adj" fmla="val 6811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97316" name="왼쪽 대괄호 1"/>
          <p:cNvSpPr>
            <a:spLocks/>
          </p:cNvSpPr>
          <p:nvPr/>
        </p:nvSpPr>
        <p:spPr bwMode="auto">
          <a:xfrm rot="-5400000">
            <a:off x="3394869" y="2961482"/>
            <a:ext cx="144463" cy="2374900"/>
          </a:xfrm>
          <a:prstGeom prst="leftBracket">
            <a:avLst>
              <a:gd name="adj" fmla="val 7702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2135189" y="3933826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>
            <a:off x="2424113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3359150" y="4052888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5448300" y="4052888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6759575" y="4044950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제목 16"/>
          <p:cNvSpPr txBox="1">
            <a:spLocks/>
          </p:cNvSpPr>
          <p:nvPr/>
        </p:nvSpPr>
        <p:spPr bwMode="auto">
          <a:xfrm>
            <a:off x="1703387" y="157163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3200">
                <a:ea typeface="HY견고딕" pitchFamily="18" charset="-127"/>
              </a:rPr>
              <a:t>Process flow</a:t>
            </a:r>
          </a:p>
          <a:p>
            <a:pPr eaLnBrk="1" hangingPunct="1">
              <a:lnSpc>
                <a:spcPct val="90000"/>
              </a:lnSpc>
            </a:pPr>
            <a:endParaRPr lang="en-US" altLang="ko-KR" sz="3200" dirty="0"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1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>
            <a:spLocks noChangeArrowheads="1"/>
          </p:cNvSpPr>
          <p:nvPr/>
        </p:nvSpPr>
        <p:spPr bwMode="auto">
          <a:xfrm>
            <a:off x="1944689" y="1196975"/>
            <a:ext cx="8328025" cy="5149850"/>
          </a:xfrm>
          <a:prstGeom prst="roundRect">
            <a:avLst>
              <a:gd name="adj" fmla="val 5338"/>
            </a:avLst>
          </a:prstGeom>
          <a:solidFill>
            <a:schemeClr val="bg1"/>
          </a:solidFill>
          <a:ln w="25400" algn="ctr">
            <a:solidFill>
              <a:srgbClr val="2D2DB9"/>
            </a:solidFill>
            <a:round/>
            <a:headEnd/>
            <a:tailEnd/>
          </a:ln>
        </p:spPr>
        <p:txBody>
          <a:bodyPr lIns="36000" tIns="46800" rIns="36000" bIns="468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808080"/>
              </a:buClr>
              <a:defRPr/>
            </a:pPr>
            <a:endParaRPr lang="ko-KR" altLang="en-US" b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62" name="사다리꼴 61"/>
          <p:cNvSpPr/>
          <p:nvPr/>
        </p:nvSpPr>
        <p:spPr bwMode="auto">
          <a:xfrm flipV="1">
            <a:off x="6383339" y="3716339"/>
            <a:ext cx="936625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2" name="사다리꼴 61"/>
          <p:cNvSpPr/>
          <p:nvPr/>
        </p:nvSpPr>
        <p:spPr bwMode="auto">
          <a:xfrm flipV="1">
            <a:off x="5087939" y="3716339"/>
            <a:ext cx="936625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3" name="사다리꼴 61"/>
          <p:cNvSpPr/>
          <p:nvPr/>
        </p:nvSpPr>
        <p:spPr bwMode="auto">
          <a:xfrm flipV="1">
            <a:off x="2424114" y="3716339"/>
            <a:ext cx="2376487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15" name="Rectangle 759"/>
          <p:cNvSpPr>
            <a:spLocks noChangeArrowheads="1"/>
          </p:cNvSpPr>
          <p:nvPr/>
        </p:nvSpPr>
        <p:spPr bwMode="auto">
          <a:xfrm>
            <a:off x="2495600" y="4812628"/>
            <a:ext cx="7240940" cy="782857"/>
          </a:xfrm>
          <a:prstGeom prst="rect">
            <a:avLst/>
          </a:prstGeom>
          <a:gradFill rotWithShape="0">
            <a:gsLst>
              <a:gs pos="100000">
                <a:schemeClr val="tx2">
                  <a:lumMod val="40000"/>
                  <a:lumOff val="60000"/>
                  <a:alpha val="40000"/>
                </a:schemeClr>
              </a:gs>
              <a:gs pos="100000">
                <a:srgbClr val="FF66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16" name="Rectangle 760"/>
          <p:cNvSpPr>
            <a:spLocks noChangeArrowheads="1"/>
          </p:cNvSpPr>
          <p:nvPr/>
        </p:nvSpPr>
        <p:spPr bwMode="auto">
          <a:xfrm>
            <a:off x="2424114" y="4076700"/>
            <a:ext cx="7343775" cy="172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24" name="Text Box 767"/>
          <p:cNvSpPr txBox="1">
            <a:spLocks noChangeArrowheads="1"/>
          </p:cNvSpPr>
          <p:nvPr/>
        </p:nvSpPr>
        <p:spPr bwMode="auto">
          <a:xfrm>
            <a:off x="5319713" y="5156200"/>
            <a:ext cx="1592262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FZ N</a:t>
            </a:r>
            <a:r>
              <a:rPr lang="en-US" altLang="ko-KR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Wafer</a:t>
            </a:r>
          </a:p>
        </p:txBody>
      </p:sp>
      <p:sp>
        <p:nvSpPr>
          <p:cNvPr id="99337" name="Text Box 18"/>
          <p:cNvSpPr txBox="1">
            <a:spLocks noChangeArrowheads="1"/>
          </p:cNvSpPr>
          <p:nvPr/>
        </p:nvSpPr>
        <p:spPr bwMode="auto">
          <a:xfrm>
            <a:off x="2155826" y="1412875"/>
            <a:ext cx="7756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-449263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1290638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2041525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2792413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3543300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40005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44577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49149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53721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700"/>
              </a:spcAft>
              <a:buFontTx/>
              <a:buAutoNum type="arabicPeriod" startAt="15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Metal Deposition: TiW/Ai-1%Si/TiW=70/800/100 nm</a:t>
            </a:r>
            <a:endParaRPr lang="ko-KR" altLang="en-US" sz="16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Aft>
                <a:spcPts val="700"/>
              </a:spcAft>
              <a:buFontTx/>
              <a:buAutoNum type="arabicPeriod" startAt="15"/>
            </a:pPr>
            <a:r>
              <a:rPr lang="en-US" altLang="ko-KR" sz="16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Photo Mask(2);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Metal</a:t>
            </a:r>
            <a:endParaRPr lang="ko-KR" altLang="en-US" sz="16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Aft>
                <a:spcPts val="700"/>
              </a:spcAft>
              <a:buFontTx/>
              <a:buAutoNum type="arabicPeriod" startAt="15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Metal Etch/PR Strip</a:t>
            </a:r>
          </a:p>
        </p:txBody>
      </p:sp>
      <p:sp>
        <p:nvSpPr>
          <p:cNvPr id="99338" name="Rectangle 760"/>
          <p:cNvSpPr>
            <a:spLocks noChangeArrowheads="1"/>
          </p:cNvSpPr>
          <p:nvPr/>
        </p:nvSpPr>
        <p:spPr bwMode="auto">
          <a:xfrm>
            <a:off x="7175501" y="3860800"/>
            <a:ext cx="1800225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9767889" y="3787776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8183564" y="4724400"/>
            <a:ext cx="14040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N-Ch. Stop </a:t>
            </a:r>
            <a:r>
              <a:rPr lang="en-US" altLang="ko-KR" sz="120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(Option)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343" name="왼쪽 대괄호 81"/>
          <p:cNvSpPr>
            <a:spLocks/>
          </p:cNvSpPr>
          <p:nvPr/>
        </p:nvSpPr>
        <p:spPr bwMode="auto">
          <a:xfrm rot="-5400000">
            <a:off x="9228932" y="3752057"/>
            <a:ext cx="287338" cy="936625"/>
          </a:xfrm>
          <a:prstGeom prst="leftBracket">
            <a:avLst>
              <a:gd name="adj" fmla="val 24689"/>
            </a:avLst>
          </a:prstGeom>
          <a:gradFill rotWithShape="1">
            <a:gsLst>
              <a:gs pos="0">
                <a:srgbClr val="0000CC"/>
              </a:gs>
              <a:gs pos="100000">
                <a:schemeClr val="accent2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9767889" y="3860801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9345" name="Rectangle 760"/>
          <p:cNvSpPr>
            <a:spLocks noChangeArrowheads="1"/>
          </p:cNvSpPr>
          <p:nvPr/>
        </p:nvSpPr>
        <p:spPr bwMode="auto">
          <a:xfrm>
            <a:off x="2424114" y="5588000"/>
            <a:ext cx="7343775" cy="2159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2424114" y="5803900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9305925" y="4149725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6096000" y="5589588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350" name="Rectangle 760"/>
          <p:cNvSpPr>
            <a:spLocks noChangeArrowheads="1"/>
          </p:cNvSpPr>
          <p:nvPr/>
        </p:nvSpPr>
        <p:spPr bwMode="auto">
          <a:xfrm>
            <a:off x="2424114" y="5803901"/>
            <a:ext cx="7343775" cy="144463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9351" name="Rectangle 760"/>
          <p:cNvSpPr>
            <a:spLocks noChangeArrowheads="1"/>
          </p:cNvSpPr>
          <p:nvPr/>
        </p:nvSpPr>
        <p:spPr bwMode="auto">
          <a:xfrm>
            <a:off x="8975726" y="3932238"/>
            <a:ext cx="792163" cy="144462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9352" name="Rectangle 760"/>
          <p:cNvSpPr>
            <a:spLocks noChangeArrowheads="1"/>
          </p:cNvSpPr>
          <p:nvPr/>
        </p:nvSpPr>
        <p:spPr bwMode="auto">
          <a:xfrm>
            <a:off x="5880100" y="3860800"/>
            <a:ext cx="647700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9353" name="Rectangle 760"/>
          <p:cNvSpPr>
            <a:spLocks noChangeArrowheads="1"/>
          </p:cNvSpPr>
          <p:nvPr/>
        </p:nvSpPr>
        <p:spPr bwMode="auto">
          <a:xfrm>
            <a:off x="4584700" y="3860800"/>
            <a:ext cx="647700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5880101" y="4508500"/>
            <a:ext cx="698333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Guardring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9366" name="Group 38"/>
          <p:cNvGrpSpPr>
            <a:grpSpLocks/>
          </p:cNvGrpSpPr>
          <p:nvPr/>
        </p:nvGrpSpPr>
        <p:grpSpPr bwMode="auto">
          <a:xfrm flipV="1">
            <a:off x="5664200" y="4292600"/>
            <a:ext cx="1079500" cy="215900"/>
            <a:chOff x="2608" y="2251"/>
            <a:chExt cx="680" cy="136"/>
          </a:xfrm>
        </p:grpSpPr>
        <p:sp>
          <p:nvSpPr>
            <p:cNvPr id="99354" name="Line 26"/>
            <p:cNvSpPr>
              <a:spLocks noChangeShapeType="1"/>
            </p:cNvSpPr>
            <p:nvPr/>
          </p:nvSpPr>
          <p:spPr bwMode="auto">
            <a:xfrm flipH="1">
              <a:off x="2608" y="2251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356" name="Line 28"/>
            <p:cNvSpPr>
              <a:spLocks noChangeShapeType="1"/>
            </p:cNvSpPr>
            <p:nvPr/>
          </p:nvSpPr>
          <p:spPr bwMode="auto">
            <a:xfrm>
              <a:off x="2971" y="2251"/>
              <a:ext cx="31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99357" name="Line 29"/>
          <p:cNvSpPr>
            <a:spLocks noChangeShapeType="1"/>
          </p:cNvSpPr>
          <p:nvPr/>
        </p:nvSpPr>
        <p:spPr bwMode="auto">
          <a:xfrm flipH="1" flipV="1">
            <a:off x="3790951" y="4292601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3503614" y="4581525"/>
            <a:ext cx="790345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Active Area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359" name="Rectangle 31"/>
          <p:cNvSpPr>
            <a:spLocks noChangeArrowheads="1"/>
          </p:cNvSpPr>
          <p:nvPr/>
        </p:nvSpPr>
        <p:spPr bwMode="auto">
          <a:xfrm>
            <a:off x="7783514" y="3868738"/>
            <a:ext cx="403957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Oxide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360" name="왼쪽 대괄호 1"/>
          <p:cNvSpPr>
            <a:spLocks/>
          </p:cNvSpPr>
          <p:nvPr/>
        </p:nvSpPr>
        <p:spPr bwMode="auto">
          <a:xfrm rot="-5400000">
            <a:off x="6780213" y="3752851"/>
            <a:ext cx="144463" cy="792162"/>
          </a:xfrm>
          <a:prstGeom prst="leftBracket">
            <a:avLst>
              <a:gd name="adj" fmla="val 6811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99361" name="왼쪽 대괄호 1"/>
          <p:cNvSpPr>
            <a:spLocks/>
          </p:cNvSpPr>
          <p:nvPr/>
        </p:nvSpPr>
        <p:spPr bwMode="auto">
          <a:xfrm rot="-5400000">
            <a:off x="5483226" y="3752851"/>
            <a:ext cx="144463" cy="792163"/>
          </a:xfrm>
          <a:prstGeom prst="leftBracket">
            <a:avLst>
              <a:gd name="adj" fmla="val 6811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99362" name="왼쪽 대괄호 1"/>
          <p:cNvSpPr>
            <a:spLocks/>
          </p:cNvSpPr>
          <p:nvPr/>
        </p:nvSpPr>
        <p:spPr bwMode="auto">
          <a:xfrm rot="-5400000">
            <a:off x="3394869" y="2961482"/>
            <a:ext cx="144463" cy="2374900"/>
          </a:xfrm>
          <a:prstGeom prst="leftBracket">
            <a:avLst>
              <a:gd name="adj" fmla="val 7702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2135189" y="3933826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9364" name="Line 36"/>
          <p:cNvSpPr>
            <a:spLocks noChangeShapeType="1"/>
          </p:cNvSpPr>
          <p:nvPr/>
        </p:nvSpPr>
        <p:spPr bwMode="auto">
          <a:xfrm>
            <a:off x="2424113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 flipV="1">
            <a:off x="8975726" y="4362451"/>
            <a:ext cx="144463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3359150" y="4052888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368" name="Rectangle 40"/>
          <p:cNvSpPr>
            <a:spLocks noChangeArrowheads="1"/>
          </p:cNvSpPr>
          <p:nvPr/>
        </p:nvSpPr>
        <p:spPr bwMode="auto">
          <a:xfrm>
            <a:off x="5448300" y="4052888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369" name="Rectangle 41"/>
          <p:cNvSpPr>
            <a:spLocks noChangeArrowheads="1"/>
          </p:cNvSpPr>
          <p:nvPr/>
        </p:nvSpPr>
        <p:spPr bwMode="auto">
          <a:xfrm>
            <a:off x="6759575" y="4044950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370" name="Rectangle 42"/>
          <p:cNvSpPr>
            <a:spLocks noChangeArrowheads="1"/>
          </p:cNvSpPr>
          <p:nvPr/>
        </p:nvSpPr>
        <p:spPr bwMode="auto">
          <a:xfrm>
            <a:off x="3143251" y="3789363"/>
            <a:ext cx="3943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Metal</a:t>
            </a:r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제목 16"/>
          <p:cNvSpPr txBox="1">
            <a:spLocks/>
          </p:cNvSpPr>
          <p:nvPr/>
        </p:nvSpPr>
        <p:spPr bwMode="auto">
          <a:xfrm>
            <a:off x="1703387" y="157163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3200">
                <a:ea typeface="HY견고딕" pitchFamily="18" charset="-127"/>
              </a:rPr>
              <a:t>Process flow</a:t>
            </a:r>
          </a:p>
          <a:p>
            <a:pPr eaLnBrk="1" hangingPunct="1">
              <a:lnSpc>
                <a:spcPct val="90000"/>
              </a:lnSpc>
            </a:pPr>
            <a:endParaRPr lang="en-US" altLang="ko-KR" sz="3200" dirty="0"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38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>
            <a:spLocks noChangeArrowheads="1"/>
          </p:cNvSpPr>
          <p:nvPr/>
        </p:nvSpPr>
        <p:spPr bwMode="auto">
          <a:xfrm>
            <a:off x="1944689" y="1196975"/>
            <a:ext cx="8328025" cy="5149850"/>
          </a:xfrm>
          <a:prstGeom prst="roundRect">
            <a:avLst>
              <a:gd name="adj" fmla="val 5338"/>
            </a:avLst>
          </a:prstGeom>
          <a:solidFill>
            <a:schemeClr val="bg1"/>
          </a:solidFill>
          <a:ln w="25400" algn="ctr">
            <a:solidFill>
              <a:srgbClr val="2D2DB9"/>
            </a:solidFill>
            <a:round/>
            <a:headEnd/>
            <a:tailEnd/>
          </a:ln>
        </p:spPr>
        <p:txBody>
          <a:bodyPr lIns="36000" tIns="46800" rIns="36000" bIns="468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808080"/>
              </a:buClr>
              <a:defRPr/>
            </a:pPr>
            <a:endParaRPr lang="ko-KR" altLang="en-US" b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62" name="사다리꼴 61"/>
          <p:cNvSpPr>
            <a:spLocks/>
          </p:cNvSpPr>
          <p:nvPr/>
        </p:nvSpPr>
        <p:spPr bwMode="auto">
          <a:xfrm flipV="1">
            <a:off x="2424113" y="3500439"/>
            <a:ext cx="576262" cy="433387"/>
          </a:xfrm>
          <a:custGeom>
            <a:avLst/>
            <a:gdLst>
              <a:gd name="T0" fmla="*/ 945067 w 1890134"/>
              <a:gd name="T1" fmla="*/ 0 h 240325"/>
              <a:gd name="T2" fmla="*/ 0 w 1890134"/>
              <a:gd name="T3" fmla="*/ 120163 h 240325"/>
              <a:gd name="T4" fmla="*/ 945067 w 1890134"/>
              <a:gd name="T5" fmla="*/ 240325 h 240325"/>
              <a:gd name="T6" fmla="*/ 1890134 w 1890134"/>
              <a:gd name="T7" fmla="*/ 120163 h 2403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1890134"/>
              <a:gd name="T13" fmla="*/ 0 h 240325"/>
              <a:gd name="T14" fmla="*/ 1890134 w 1890134"/>
              <a:gd name="T15" fmla="*/ 240325 h 240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0134" h="240325">
                <a:moveTo>
                  <a:pt x="0" y="240325"/>
                </a:moveTo>
                <a:lnTo>
                  <a:pt x="0" y="0"/>
                </a:lnTo>
                <a:lnTo>
                  <a:pt x="1890134" y="0"/>
                </a:lnTo>
                <a:lnTo>
                  <a:pt x="1890134" y="240325"/>
                </a:lnTo>
                <a:close/>
              </a:path>
            </a:pathLst>
          </a:cu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" name="사다리꼴 61"/>
          <p:cNvSpPr>
            <a:spLocks/>
          </p:cNvSpPr>
          <p:nvPr/>
        </p:nvSpPr>
        <p:spPr bwMode="auto">
          <a:xfrm flipV="1">
            <a:off x="4079876" y="3500439"/>
            <a:ext cx="5688013" cy="433387"/>
          </a:xfrm>
          <a:custGeom>
            <a:avLst/>
            <a:gdLst>
              <a:gd name="T0" fmla="*/ 945067 w 1890134"/>
              <a:gd name="T1" fmla="*/ 0 h 240325"/>
              <a:gd name="T2" fmla="*/ 0 w 1890134"/>
              <a:gd name="T3" fmla="*/ 120163 h 240325"/>
              <a:gd name="T4" fmla="*/ 945067 w 1890134"/>
              <a:gd name="T5" fmla="*/ 240325 h 240325"/>
              <a:gd name="T6" fmla="*/ 1890134 w 1890134"/>
              <a:gd name="T7" fmla="*/ 120163 h 2403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1890134"/>
              <a:gd name="T13" fmla="*/ 0 h 240325"/>
              <a:gd name="T14" fmla="*/ 1890134 w 1890134"/>
              <a:gd name="T15" fmla="*/ 240325 h 240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0134" h="240325">
                <a:moveTo>
                  <a:pt x="0" y="240325"/>
                </a:moveTo>
                <a:lnTo>
                  <a:pt x="0" y="0"/>
                </a:lnTo>
                <a:lnTo>
                  <a:pt x="1890134" y="0"/>
                </a:lnTo>
                <a:lnTo>
                  <a:pt x="1890134" y="240325"/>
                </a:lnTo>
                <a:close/>
              </a:path>
            </a:pathLst>
          </a:cu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3" name="사다리꼴 61"/>
          <p:cNvSpPr/>
          <p:nvPr/>
        </p:nvSpPr>
        <p:spPr bwMode="auto">
          <a:xfrm flipV="1">
            <a:off x="6383339" y="3716339"/>
            <a:ext cx="936625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4" name="사다리꼴 61"/>
          <p:cNvSpPr/>
          <p:nvPr/>
        </p:nvSpPr>
        <p:spPr bwMode="auto">
          <a:xfrm flipV="1">
            <a:off x="5087939" y="3716339"/>
            <a:ext cx="936625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5" name="사다리꼴 61"/>
          <p:cNvSpPr/>
          <p:nvPr/>
        </p:nvSpPr>
        <p:spPr bwMode="auto">
          <a:xfrm flipV="1">
            <a:off x="2424114" y="3716339"/>
            <a:ext cx="2376487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15" name="Rectangle 759"/>
          <p:cNvSpPr>
            <a:spLocks noChangeArrowheads="1"/>
          </p:cNvSpPr>
          <p:nvPr/>
        </p:nvSpPr>
        <p:spPr bwMode="auto">
          <a:xfrm>
            <a:off x="2495600" y="4812628"/>
            <a:ext cx="7240940" cy="782857"/>
          </a:xfrm>
          <a:prstGeom prst="rect">
            <a:avLst/>
          </a:prstGeom>
          <a:gradFill rotWithShape="0">
            <a:gsLst>
              <a:gs pos="100000">
                <a:schemeClr val="tx2">
                  <a:lumMod val="40000"/>
                  <a:lumOff val="60000"/>
                  <a:alpha val="40000"/>
                </a:schemeClr>
              </a:gs>
              <a:gs pos="100000">
                <a:srgbClr val="FF66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16" name="Rectangle 760"/>
          <p:cNvSpPr>
            <a:spLocks noChangeArrowheads="1"/>
          </p:cNvSpPr>
          <p:nvPr/>
        </p:nvSpPr>
        <p:spPr bwMode="auto">
          <a:xfrm>
            <a:off x="2424114" y="4076700"/>
            <a:ext cx="7343775" cy="172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24" name="Text Box 767"/>
          <p:cNvSpPr txBox="1">
            <a:spLocks noChangeArrowheads="1"/>
          </p:cNvSpPr>
          <p:nvPr/>
        </p:nvSpPr>
        <p:spPr bwMode="auto">
          <a:xfrm>
            <a:off x="5319713" y="5156200"/>
            <a:ext cx="1592262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FZ N</a:t>
            </a:r>
            <a:r>
              <a:rPr lang="en-US" altLang="ko-KR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Wafer</a:t>
            </a:r>
          </a:p>
        </p:txBody>
      </p:sp>
      <p:sp>
        <p:nvSpPr>
          <p:cNvPr id="101388" name="Text Box 18"/>
          <p:cNvSpPr txBox="1">
            <a:spLocks noChangeArrowheads="1"/>
          </p:cNvSpPr>
          <p:nvPr/>
        </p:nvSpPr>
        <p:spPr bwMode="auto">
          <a:xfrm>
            <a:off x="2155826" y="1412875"/>
            <a:ext cx="7756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-449263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1290638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2041525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2792413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3543300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40005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44577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49149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53721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700"/>
              </a:spcAft>
              <a:buFontTx/>
              <a:buAutoNum type="arabicPeriod" startAt="18"/>
            </a:pPr>
            <a:r>
              <a:rPr lang="en-US" altLang="ko-KR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PE-CVD Oxide Deposition: 1,000 nm</a:t>
            </a:r>
          </a:p>
          <a:p>
            <a:pPr eaLnBrk="1" hangingPunct="1">
              <a:spcAft>
                <a:spcPts val="700"/>
              </a:spcAft>
              <a:buFontTx/>
              <a:buAutoNum type="arabicPeriod" startAt="18"/>
            </a:pP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Photo Mask(3);</a:t>
            </a:r>
            <a:r>
              <a:rPr lang="en-US" altLang="ko-KR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Pad</a:t>
            </a:r>
            <a:endParaRPr lang="ko-KR" altLang="en-US" sz="16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Aft>
                <a:spcPts val="700"/>
              </a:spcAft>
              <a:buFontTx/>
              <a:buAutoNum type="arabicPeriod" startAt="18"/>
            </a:pPr>
            <a:r>
              <a:rPr lang="en-US" altLang="ko-KR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Oxide &amp; </a:t>
            </a:r>
            <a:r>
              <a:rPr lang="en-US" altLang="ko-KR" sz="1600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TiW</a:t>
            </a:r>
            <a:r>
              <a:rPr lang="en-US" altLang="ko-KR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Dry Etch/PR Strip</a:t>
            </a:r>
          </a:p>
        </p:txBody>
      </p:sp>
      <p:sp>
        <p:nvSpPr>
          <p:cNvPr id="101389" name="Rectangle 760"/>
          <p:cNvSpPr>
            <a:spLocks noChangeArrowheads="1"/>
          </p:cNvSpPr>
          <p:nvPr/>
        </p:nvSpPr>
        <p:spPr bwMode="auto">
          <a:xfrm>
            <a:off x="7175501" y="3860800"/>
            <a:ext cx="1800225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9767889" y="3787776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8183564" y="4724400"/>
            <a:ext cx="14040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N-Ch. Stop </a:t>
            </a:r>
            <a:r>
              <a:rPr lang="en-US" altLang="ko-KR" sz="120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(Option)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393" name="왼쪽 대괄호 81"/>
          <p:cNvSpPr>
            <a:spLocks/>
          </p:cNvSpPr>
          <p:nvPr/>
        </p:nvSpPr>
        <p:spPr bwMode="auto">
          <a:xfrm rot="-5400000">
            <a:off x="9228932" y="3752057"/>
            <a:ext cx="287338" cy="936625"/>
          </a:xfrm>
          <a:prstGeom prst="leftBracket">
            <a:avLst>
              <a:gd name="adj" fmla="val 24689"/>
            </a:avLst>
          </a:prstGeom>
          <a:gradFill rotWithShape="1">
            <a:gsLst>
              <a:gs pos="0">
                <a:srgbClr val="0000CC"/>
              </a:gs>
              <a:gs pos="100000">
                <a:schemeClr val="accent2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9767889" y="3860801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1395" name="Rectangle 760"/>
          <p:cNvSpPr>
            <a:spLocks noChangeArrowheads="1"/>
          </p:cNvSpPr>
          <p:nvPr/>
        </p:nvSpPr>
        <p:spPr bwMode="auto">
          <a:xfrm>
            <a:off x="2424114" y="5588000"/>
            <a:ext cx="7343775" cy="2159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>
            <a:off x="2424114" y="5803900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9305925" y="4149725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6096000" y="5589588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400" name="Rectangle 760"/>
          <p:cNvSpPr>
            <a:spLocks noChangeArrowheads="1"/>
          </p:cNvSpPr>
          <p:nvPr/>
        </p:nvSpPr>
        <p:spPr bwMode="auto">
          <a:xfrm>
            <a:off x="2424114" y="5803901"/>
            <a:ext cx="7343775" cy="144463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1401" name="Rectangle 760"/>
          <p:cNvSpPr>
            <a:spLocks noChangeArrowheads="1"/>
          </p:cNvSpPr>
          <p:nvPr/>
        </p:nvSpPr>
        <p:spPr bwMode="auto">
          <a:xfrm>
            <a:off x="8975726" y="3932238"/>
            <a:ext cx="792163" cy="144462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1402" name="Rectangle 760"/>
          <p:cNvSpPr>
            <a:spLocks noChangeArrowheads="1"/>
          </p:cNvSpPr>
          <p:nvPr/>
        </p:nvSpPr>
        <p:spPr bwMode="auto">
          <a:xfrm>
            <a:off x="5880100" y="3860800"/>
            <a:ext cx="647700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1403" name="Rectangle 760"/>
          <p:cNvSpPr>
            <a:spLocks noChangeArrowheads="1"/>
          </p:cNvSpPr>
          <p:nvPr/>
        </p:nvSpPr>
        <p:spPr bwMode="auto">
          <a:xfrm>
            <a:off x="4584700" y="3860800"/>
            <a:ext cx="647700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5880101" y="4508500"/>
            <a:ext cx="698333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Guardring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1405" name="Group 29"/>
          <p:cNvGrpSpPr>
            <a:grpSpLocks/>
          </p:cNvGrpSpPr>
          <p:nvPr/>
        </p:nvGrpSpPr>
        <p:grpSpPr bwMode="auto">
          <a:xfrm flipV="1">
            <a:off x="5664200" y="4292600"/>
            <a:ext cx="1079500" cy="215900"/>
            <a:chOff x="2608" y="2251"/>
            <a:chExt cx="680" cy="136"/>
          </a:xfrm>
        </p:grpSpPr>
        <p:sp>
          <p:nvSpPr>
            <p:cNvPr id="101406" name="Line 30"/>
            <p:cNvSpPr>
              <a:spLocks noChangeShapeType="1"/>
            </p:cNvSpPr>
            <p:nvPr/>
          </p:nvSpPr>
          <p:spPr bwMode="auto">
            <a:xfrm flipH="1">
              <a:off x="2608" y="2251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407" name="Line 31"/>
            <p:cNvSpPr>
              <a:spLocks noChangeShapeType="1"/>
            </p:cNvSpPr>
            <p:nvPr/>
          </p:nvSpPr>
          <p:spPr bwMode="auto">
            <a:xfrm>
              <a:off x="2971" y="2251"/>
              <a:ext cx="31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01408" name="Line 32"/>
          <p:cNvSpPr>
            <a:spLocks noChangeShapeType="1"/>
          </p:cNvSpPr>
          <p:nvPr/>
        </p:nvSpPr>
        <p:spPr bwMode="auto">
          <a:xfrm flipH="1" flipV="1">
            <a:off x="3790951" y="4292601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3503614" y="4581525"/>
            <a:ext cx="790345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Active Area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410" name="Rectangle 34"/>
          <p:cNvSpPr>
            <a:spLocks noChangeArrowheads="1"/>
          </p:cNvSpPr>
          <p:nvPr/>
        </p:nvSpPr>
        <p:spPr bwMode="auto">
          <a:xfrm>
            <a:off x="7783514" y="3868738"/>
            <a:ext cx="403957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Oxide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411" name="왼쪽 대괄호 1"/>
          <p:cNvSpPr>
            <a:spLocks/>
          </p:cNvSpPr>
          <p:nvPr/>
        </p:nvSpPr>
        <p:spPr bwMode="auto">
          <a:xfrm rot="-5400000">
            <a:off x="6780213" y="3752851"/>
            <a:ext cx="144463" cy="792162"/>
          </a:xfrm>
          <a:prstGeom prst="leftBracket">
            <a:avLst>
              <a:gd name="adj" fmla="val 6811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1412" name="왼쪽 대괄호 1"/>
          <p:cNvSpPr>
            <a:spLocks/>
          </p:cNvSpPr>
          <p:nvPr/>
        </p:nvSpPr>
        <p:spPr bwMode="auto">
          <a:xfrm rot="-5400000">
            <a:off x="5483226" y="3752851"/>
            <a:ext cx="144463" cy="792163"/>
          </a:xfrm>
          <a:prstGeom prst="leftBracket">
            <a:avLst>
              <a:gd name="adj" fmla="val 6811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1413" name="왼쪽 대괄호 1"/>
          <p:cNvSpPr>
            <a:spLocks/>
          </p:cNvSpPr>
          <p:nvPr/>
        </p:nvSpPr>
        <p:spPr bwMode="auto">
          <a:xfrm rot="-5400000">
            <a:off x="3394869" y="2961482"/>
            <a:ext cx="144463" cy="2374900"/>
          </a:xfrm>
          <a:prstGeom prst="leftBracket">
            <a:avLst>
              <a:gd name="adj" fmla="val 7702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1414" name="Rectangle 38"/>
          <p:cNvSpPr>
            <a:spLocks noChangeArrowheads="1"/>
          </p:cNvSpPr>
          <p:nvPr/>
        </p:nvSpPr>
        <p:spPr bwMode="auto">
          <a:xfrm>
            <a:off x="2135189" y="3933826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1415" name="Line 39"/>
          <p:cNvSpPr>
            <a:spLocks noChangeShapeType="1"/>
          </p:cNvSpPr>
          <p:nvPr/>
        </p:nvSpPr>
        <p:spPr bwMode="auto">
          <a:xfrm>
            <a:off x="2424113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1416" name="Line 40"/>
          <p:cNvSpPr>
            <a:spLocks noChangeShapeType="1"/>
          </p:cNvSpPr>
          <p:nvPr/>
        </p:nvSpPr>
        <p:spPr bwMode="auto">
          <a:xfrm flipV="1">
            <a:off x="8975726" y="4362451"/>
            <a:ext cx="144463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1417" name="Rectangle 41"/>
          <p:cNvSpPr>
            <a:spLocks noChangeArrowheads="1"/>
          </p:cNvSpPr>
          <p:nvPr/>
        </p:nvSpPr>
        <p:spPr bwMode="auto">
          <a:xfrm>
            <a:off x="3359150" y="4052888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418" name="Rectangle 42"/>
          <p:cNvSpPr>
            <a:spLocks noChangeArrowheads="1"/>
          </p:cNvSpPr>
          <p:nvPr/>
        </p:nvSpPr>
        <p:spPr bwMode="auto">
          <a:xfrm>
            <a:off x="5448300" y="4052888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419" name="Rectangle 43"/>
          <p:cNvSpPr>
            <a:spLocks noChangeArrowheads="1"/>
          </p:cNvSpPr>
          <p:nvPr/>
        </p:nvSpPr>
        <p:spPr bwMode="auto">
          <a:xfrm>
            <a:off x="6759575" y="4044950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420" name="Rectangle 44"/>
          <p:cNvSpPr>
            <a:spLocks noChangeArrowheads="1"/>
          </p:cNvSpPr>
          <p:nvPr/>
        </p:nvSpPr>
        <p:spPr bwMode="auto">
          <a:xfrm>
            <a:off x="3143251" y="3789363"/>
            <a:ext cx="3943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Metal</a:t>
            </a:r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422" name="Rectangle 46"/>
          <p:cNvSpPr>
            <a:spLocks noChangeArrowheads="1"/>
          </p:cNvSpPr>
          <p:nvPr/>
        </p:nvSpPr>
        <p:spPr bwMode="auto">
          <a:xfrm>
            <a:off x="7680326" y="3573463"/>
            <a:ext cx="63478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PE-Oxide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424" name="Line 48"/>
          <p:cNvSpPr>
            <a:spLocks noChangeShapeType="1"/>
          </p:cNvSpPr>
          <p:nvPr/>
        </p:nvSpPr>
        <p:spPr bwMode="auto">
          <a:xfrm flipH="1">
            <a:off x="3648076" y="3429001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1425" name="Rectangle 49"/>
          <p:cNvSpPr>
            <a:spLocks noChangeArrowheads="1"/>
          </p:cNvSpPr>
          <p:nvPr/>
        </p:nvSpPr>
        <p:spPr bwMode="auto">
          <a:xfrm>
            <a:off x="3503613" y="3213100"/>
            <a:ext cx="625684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Pad Area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제목 16"/>
          <p:cNvSpPr txBox="1">
            <a:spLocks/>
          </p:cNvSpPr>
          <p:nvPr/>
        </p:nvSpPr>
        <p:spPr bwMode="auto">
          <a:xfrm>
            <a:off x="1703387" y="157163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3200">
                <a:ea typeface="HY견고딕" pitchFamily="18" charset="-127"/>
              </a:rPr>
              <a:t>Process flow</a:t>
            </a:r>
          </a:p>
          <a:p>
            <a:pPr eaLnBrk="1" hangingPunct="1">
              <a:lnSpc>
                <a:spcPct val="90000"/>
              </a:lnSpc>
            </a:pPr>
            <a:endParaRPr lang="en-US" altLang="ko-KR" sz="3200" dirty="0"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16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>
            <a:spLocks noChangeArrowheads="1"/>
          </p:cNvSpPr>
          <p:nvPr/>
        </p:nvSpPr>
        <p:spPr bwMode="auto">
          <a:xfrm>
            <a:off x="1944689" y="1196975"/>
            <a:ext cx="8328025" cy="5149850"/>
          </a:xfrm>
          <a:prstGeom prst="roundRect">
            <a:avLst>
              <a:gd name="adj" fmla="val 5338"/>
            </a:avLst>
          </a:prstGeom>
          <a:solidFill>
            <a:schemeClr val="bg1"/>
          </a:solidFill>
          <a:ln w="25400" algn="ctr">
            <a:solidFill>
              <a:srgbClr val="2D2DB9"/>
            </a:solidFill>
            <a:round/>
            <a:headEnd/>
            <a:tailEnd/>
          </a:ln>
        </p:spPr>
        <p:txBody>
          <a:bodyPr lIns="36000" tIns="46800" rIns="36000" bIns="468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808080"/>
              </a:buClr>
              <a:defRPr/>
            </a:pPr>
            <a:endParaRPr lang="ko-KR" altLang="en-US" b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62" name="사다리꼴 61"/>
          <p:cNvSpPr>
            <a:spLocks/>
          </p:cNvSpPr>
          <p:nvPr/>
        </p:nvSpPr>
        <p:spPr bwMode="auto">
          <a:xfrm flipV="1">
            <a:off x="2424113" y="3500439"/>
            <a:ext cx="576262" cy="433387"/>
          </a:xfrm>
          <a:custGeom>
            <a:avLst/>
            <a:gdLst>
              <a:gd name="T0" fmla="*/ 945067 w 1890134"/>
              <a:gd name="T1" fmla="*/ 0 h 240325"/>
              <a:gd name="T2" fmla="*/ 0 w 1890134"/>
              <a:gd name="T3" fmla="*/ 120163 h 240325"/>
              <a:gd name="T4" fmla="*/ 945067 w 1890134"/>
              <a:gd name="T5" fmla="*/ 240325 h 240325"/>
              <a:gd name="T6" fmla="*/ 1890134 w 1890134"/>
              <a:gd name="T7" fmla="*/ 120163 h 2403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1890134"/>
              <a:gd name="T13" fmla="*/ 0 h 240325"/>
              <a:gd name="T14" fmla="*/ 1890134 w 1890134"/>
              <a:gd name="T15" fmla="*/ 240325 h 240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0134" h="240325">
                <a:moveTo>
                  <a:pt x="0" y="240325"/>
                </a:moveTo>
                <a:lnTo>
                  <a:pt x="0" y="0"/>
                </a:lnTo>
                <a:lnTo>
                  <a:pt x="1890134" y="0"/>
                </a:lnTo>
                <a:lnTo>
                  <a:pt x="1890134" y="240325"/>
                </a:lnTo>
                <a:close/>
              </a:path>
            </a:pathLst>
          </a:cu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" name="사다리꼴 61"/>
          <p:cNvSpPr>
            <a:spLocks/>
          </p:cNvSpPr>
          <p:nvPr/>
        </p:nvSpPr>
        <p:spPr bwMode="auto">
          <a:xfrm flipV="1">
            <a:off x="4079876" y="3500439"/>
            <a:ext cx="5688013" cy="433387"/>
          </a:xfrm>
          <a:custGeom>
            <a:avLst/>
            <a:gdLst>
              <a:gd name="T0" fmla="*/ 945067 w 1890134"/>
              <a:gd name="T1" fmla="*/ 0 h 240325"/>
              <a:gd name="T2" fmla="*/ 0 w 1890134"/>
              <a:gd name="T3" fmla="*/ 120163 h 240325"/>
              <a:gd name="T4" fmla="*/ 945067 w 1890134"/>
              <a:gd name="T5" fmla="*/ 240325 h 240325"/>
              <a:gd name="T6" fmla="*/ 1890134 w 1890134"/>
              <a:gd name="T7" fmla="*/ 120163 h 2403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1890134"/>
              <a:gd name="T13" fmla="*/ 0 h 240325"/>
              <a:gd name="T14" fmla="*/ 1890134 w 1890134"/>
              <a:gd name="T15" fmla="*/ 240325 h 240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0134" h="240325">
                <a:moveTo>
                  <a:pt x="0" y="240325"/>
                </a:moveTo>
                <a:lnTo>
                  <a:pt x="0" y="0"/>
                </a:lnTo>
                <a:lnTo>
                  <a:pt x="1890134" y="0"/>
                </a:lnTo>
                <a:lnTo>
                  <a:pt x="1890134" y="240325"/>
                </a:lnTo>
                <a:close/>
              </a:path>
            </a:pathLst>
          </a:cu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3" name="사다리꼴 61"/>
          <p:cNvSpPr/>
          <p:nvPr/>
        </p:nvSpPr>
        <p:spPr bwMode="auto">
          <a:xfrm flipV="1">
            <a:off x="6383339" y="3716339"/>
            <a:ext cx="936625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4" name="사다리꼴 61"/>
          <p:cNvSpPr/>
          <p:nvPr/>
        </p:nvSpPr>
        <p:spPr bwMode="auto">
          <a:xfrm flipV="1">
            <a:off x="5087939" y="3716339"/>
            <a:ext cx="936625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5" name="사다리꼴 61"/>
          <p:cNvSpPr/>
          <p:nvPr/>
        </p:nvSpPr>
        <p:spPr bwMode="auto">
          <a:xfrm flipV="1">
            <a:off x="2424114" y="3716339"/>
            <a:ext cx="2376487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15" name="Rectangle 759"/>
          <p:cNvSpPr>
            <a:spLocks noChangeArrowheads="1"/>
          </p:cNvSpPr>
          <p:nvPr/>
        </p:nvSpPr>
        <p:spPr bwMode="auto">
          <a:xfrm>
            <a:off x="2495600" y="4812628"/>
            <a:ext cx="7240940" cy="782857"/>
          </a:xfrm>
          <a:prstGeom prst="rect">
            <a:avLst/>
          </a:prstGeom>
          <a:gradFill rotWithShape="0">
            <a:gsLst>
              <a:gs pos="100000">
                <a:schemeClr val="tx2">
                  <a:lumMod val="40000"/>
                  <a:lumOff val="60000"/>
                  <a:alpha val="40000"/>
                </a:schemeClr>
              </a:gs>
              <a:gs pos="100000">
                <a:srgbClr val="FF66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16" name="Rectangle 760"/>
          <p:cNvSpPr>
            <a:spLocks noChangeArrowheads="1"/>
          </p:cNvSpPr>
          <p:nvPr/>
        </p:nvSpPr>
        <p:spPr bwMode="auto">
          <a:xfrm>
            <a:off x="2424114" y="4076700"/>
            <a:ext cx="7343775" cy="172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24" name="Text Box 767"/>
          <p:cNvSpPr txBox="1">
            <a:spLocks noChangeArrowheads="1"/>
          </p:cNvSpPr>
          <p:nvPr/>
        </p:nvSpPr>
        <p:spPr bwMode="auto">
          <a:xfrm>
            <a:off x="5319713" y="5156200"/>
            <a:ext cx="1592262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FZ N</a:t>
            </a:r>
            <a:r>
              <a:rPr lang="en-US" altLang="ko-KR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Wafer</a:t>
            </a:r>
          </a:p>
        </p:txBody>
      </p:sp>
      <p:sp>
        <p:nvSpPr>
          <p:cNvPr id="103438" name="Text Box 18"/>
          <p:cNvSpPr txBox="1">
            <a:spLocks noChangeArrowheads="1"/>
          </p:cNvSpPr>
          <p:nvPr/>
        </p:nvSpPr>
        <p:spPr bwMode="auto">
          <a:xfrm>
            <a:off x="2155826" y="1412876"/>
            <a:ext cx="77565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-449263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1290638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2041525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2792413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3543300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40005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44577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49149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53721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700"/>
              </a:spcAft>
              <a:buFontTx/>
              <a:buAutoNum type="arabicPeriod" startAt="21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Front-Side PR Coating</a:t>
            </a:r>
          </a:p>
          <a:p>
            <a:pPr eaLnBrk="1" hangingPunct="1">
              <a:spcAft>
                <a:spcPts val="700"/>
              </a:spcAft>
              <a:buFontTx/>
              <a:buAutoNum type="arabicPeriod" startAt="21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Back-Side Oxide Wet Etch/PR Strip</a:t>
            </a:r>
          </a:p>
          <a:p>
            <a:pPr eaLnBrk="1" hangingPunct="1">
              <a:spcAft>
                <a:spcPts val="700"/>
              </a:spcAft>
              <a:buFontTx/>
              <a:buAutoNum type="arabicPeriod" startAt="21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Back-Side Metal Deposition: Al-1%Si=1,000 nm</a:t>
            </a:r>
          </a:p>
          <a:p>
            <a:pPr eaLnBrk="1" hangingPunct="1">
              <a:spcAft>
                <a:spcPts val="700"/>
              </a:spcAft>
              <a:buFontTx/>
              <a:buAutoNum type="arabicPeriod" startAt="21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Alloy: N</a:t>
            </a:r>
            <a:r>
              <a:rPr lang="en-US" altLang="ko-KR" sz="1600" baseline="-2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/H</a:t>
            </a:r>
            <a:r>
              <a:rPr lang="en-US" altLang="ko-KR" sz="1600" baseline="-2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420 </a:t>
            </a:r>
            <a:r>
              <a:rPr lang="ko-KR" altLang="en-US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℃</a:t>
            </a: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30 min</a:t>
            </a:r>
          </a:p>
        </p:txBody>
      </p:sp>
      <p:sp>
        <p:nvSpPr>
          <p:cNvPr id="103439" name="Rectangle 760"/>
          <p:cNvSpPr>
            <a:spLocks noChangeArrowheads="1"/>
          </p:cNvSpPr>
          <p:nvPr/>
        </p:nvSpPr>
        <p:spPr bwMode="auto">
          <a:xfrm>
            <a:off x="7175501" y="3860800"/>
            <a:ext cx="1800225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9767889" y="3787776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8183564" y="4724400"/>
            <a:ext cx="14040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N-Ch. Stop </a:t>
            </a:r>
            <a:r>
              <a:rPr lang="en-US" altLang="ko-KR" sz="120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(Option)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443" name="왼쪽 대괄호 81"/>
          <p:cNvSpPr>
            <a:spLocks/>
          </p:cNvSpPr>
          <p:nvPr/>
        </p:nvSpPr>
        <p:spPr bwMode="auto">
          <a:xfrm rot="-5400000">
            <a:off x="9228932" y="3752057"/>
            <a:ext cx="287338" cy="936625"/>
          </a:xfrm>
          <a:prstGeom prst="leftBracket">
            <a:avLst>
              <a:gd name="adj" fmla="val 24689"/>
            </a:avLst>
          </a:prstGeom>
          <a:gradFill rotWithShape="1">
            <a:gsLst>
              <a:gs pos="0">
                <a:srgbClr val="0000CC"/>
              </a:gs>
              <a:gs pos="100000">
                <a:schemeClr val="accent2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9767889" y="3860801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445" name="Rectangle 760"/>
          <p:cNvSpPr>
            <a:spLocks noChangeArrowheads="1"/>
          </p:cNvSpPr>
          <p:nvPr/>
        </p:nvSpPr>
        <p:spPr bwMode="auto">
          <a:xfrm>
            <a:off x="2424114" y="5588000"/>
            <a:ext cx="7343775" cy="2159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3446" name="Line 22"/>
          <p:cNvSpPr>
            <a:spLocks noChangeShapeType="1"/>
          </p:cNvSpPr>
          <p:nvPr/>
        </p:nvSpPr>
        <p:spPr bwMode="auto">
          <a:xfrm>
            <a:off x="2424114" y="5803900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9305925" y="4149725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096000" y="5589588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451" name="Rectangle 760"/>
          <p:cNvSpPr>
            <a:spLocks noChangeArrowheads="1"/>
          </p:cNvSpPr>
          <p:nvPr/>
        </p:nvSpPr>
        <p:spPr bwMode="auto">
          <a:xfrm>
            <a:off x="8975726" y="3932238"/>
            <a:ext cx="792163" cy="144462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3452" name="Rectangle 760"/>
          <p:cNvSpPr>
            <a:spLocks noChangeArrowheads="1"/>
          </p:cNvSpPr>
          <p:nvPr/>
        </p:nvSpPr>
        <p:spPr bwMode="auto">
          <a:xfrm>
            <a:off x="5880100" y="3860800"/>
            <a:ext cx="647700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3453" name="Rectangle 760"/>
          <p:cNvSpPr>
            <a:spLocks noChangeArrowheads="1"/>
          </p:cNvSpPr>
          <p:nvPr/>
        </p:nvSpPr>
        <p:spPr bwMode="auto">
          <a:xfrm>
            <a:off x="4584700" y="3860800"/>
            <a:ext cx="647700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5880101" y="4508500"/>
            <a:ext cx="698333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Guardring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3455" name="Group 31"/>
          <p:cNvGrpSpPr>
            <a:grpSpLocks/>
          </p:cNvGrpSpPr>
          <p:nvPr/>
        </p:nvGrpSpPr>
        <p:grpSpPr bwMode="auto">
          <a:xfrm flipV="1">
            <a:off x="5664200" y="4292600"/>
            <a:ext cx="1079500" cy="215900"/>
            <a:chOff x="2608" y="2251"/>
            <a:chExt cx="680" cy="136"/>
          </a:xfrm>
        </p:grpSpPr>
        <p:sp>
          <p:nvSpPr>
            <p:cNvPr id="103456" name="Line 32"/>
            <p:cNvSpPr>
              <a:spLocks noChangeShapeType="1"/>
            </p:cNvSpPr>
            <p:nvPr/>
          </p:nvSpPr>
          <p:spPr bwMode="auto">
            <a:xfrm flipH="1">
              <a:off x="2608" y="2251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457" name="Line 33"/>
            <p:cNvSpPr>
              <a:spLocks noChangeShapeType="1"/>
            </p:cNvSpPr>
            <p:nvPr/>
          </p:nvSpPr>
          <p:spPr bwMode="auto">
            <a:xfrm>
              <a:off x="2971" y="2251"/>
              <a:ext cx="31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03458" name="Line 34"/>
          <p:cNvSpPr>
            <a:spLocks noChangeShapeType="1"/>
          </p:cNvSpPr>
          <p:nvPr/>
        </p:nvSpPr>
        <p:spPr bwMode="auto">
          <a:xfrm flipH="1" flipV="1">
            <a:off x="3790951" y="4292601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459" name="Rectangle 35"/>
          <p:cNvSpPr>
            <a:spLocks noChangeArrowheads="1"/>
          </p:cNvSpPr>
          <p:nvPr/>
        </p:nvSpPr>
        <p:spPr bwMode="auto">
          <a:xfrm>
            <a:off x="3503614" y="4581525"/>
            <a:ext cx="790345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Active Area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460" name="Rectangle 36"/>
          <p:cNvSpPr>
            <a:spLocks noChangeArrowheads="1"/>
          </p:cNvSpPr>
          <p:nvPr/>
        </p:nvSpPr>
        <p:spPr bwMode="auto">
          <a:xfrm>
            <a:off x="7783514" y="3868738"/>
            <a:ext cx="403957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Oxide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461" name="왼쪽 대괄호 1"/>
          <p:cNvSpPr>
            <a:spLocks/>
          </p:cNvSpPr>
          <p:nvPr/>
        </p:nvSpPr>
        <p:spPr bwMode="auto">
          <a:xfrm rot="-5400000">
            <a:off x="6780213" y="3752851"/>
            <a:ext cx="144463" cy="792162"/>
          </a:xfrm>
          <a:prstGeom prst="leftBracket">
            <a:avLst>
              <a:gd name="adj" fmla="val 6811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3462" name="왼쪽 대괄호 1"/>
          <p:cNvSpPr>
            <a:spLocks/>
          </p:cNvSpPr>
          <p:nvPr/>
        </p:nvSpPr>
        <p:spPr bwMode="auto">
          <a:xfrm rot="-5400000">
            <a:off x="5483226" y="3752851"/>
            <a:ext cx="144463" cy="792163"/>
          </a:xfrm>
          <a:prstGeom prst="leftBracket">
            <a:avLst>
              <a:gd name="adj" fmla="val 6811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3463" name="왼쪽 대괄호 1"/>
          <p:cNvSpPr>
            <a:spLocks/>
          </p:cNvSpPr>
          <p:nvPr/>
        </p:nvSpPr>
        <p:spPr bwMode="auto">
          <a:xfrm rot="-5400000">
            <a:off x="3394869" y="2961482"/>
            <a:ext cx="144463" cy="2374900"/>
          </a:xfrm>
          <a:prstGeom prst="leftBracket">
            <a:avLst>
              <a:gd name="adj" fmla="val 7702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3464" name="Rectangle 40"/>
          <p:cNvSpPr>
            <a:spLocks noChangeArrowheads="1"/>
          </p:cNvSpPr>
          <p:nvPr/>
        </p:nvSpPr>
        <p:spPr bwMode="auto">
          <a:xfrm>
            <a:off x="2135189" y="3933826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>
            <a:off x="2424113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466" name="Line 42"/>
          <p:cNvSpPr>
            <a:spLocks noChangeShapeType="1"/>
          </p:cNvSpPr>
          <p:nvPr/>
        </p:nvSpPr>
        <p:spPr bwMode="auto">
          <a:xfrm flipV="1">
            <a:off x="8975726" y="4362451"/>
            <a:ext cx="144463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467" name="Rectangle 43"/>
          <p:cNvSpPr>
            <a:spLocks noChangeArrowheads="1"/>
          </p:cNvSpPr>
          <p:nvPr/>
        </p:nvSpPr>
        <p:spPr bwMode="auto">
          <a:xfrm>
            <a:off x="3359150" y="4052888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468" name="Rectangle 44"/>
          <p:cNvSpPr>
            <a:spLocks noChangeArrowheads="1"/>
          </p:cNvSpPr>
          <p:nvPr/>
        </p:nvSpPr>
        <p:spPr bwMode="auto">
          <a:xfrm>
            <a:off x="5448300" y="4052888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469" name="Rectangle 45"/>
          <p:cNvSpPr>
            <a:spLocks noChangeArrowheads="1"/>
          </p:cNvSpPr>
          <p:nvPr/>
        </p:nvSpPr>
        <p:spPr bwMode="auto">
          <a:xfrm>
            <a:off x="6759575" y="4044950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3143251" y="3789363"/>
            <a:ext cx="3943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Metal</a:t>
            </a:r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471" name="Rectangle 47"/>
          <p:cNvSpPr>
            <a:spLocks noChangeArrowheads="1"/>
          </p:cNvSpPr>
          <p:nvPr/>
        </p:nvSpPr>
        <p:spPr bwMode="auto">
          <a:xfrm>
            <a:off x="7680326" y="3573463"/>
            <a:ext cx="63478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PE-Oxide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475" name="Line 51"/>
          <p:cNvSpPr>
            <a:spLocks noChangeShapeType="1"/>
          </p:cNvSpPr>
          <p:nvPr/>
        </p:nvSpPr>
        <p:spPr bwMode="auto">
          <a:xfrm flipH="1">
            <a:off x="2424114" y="5805488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476" name="Line 52"/>
          <p:cNvSpPr>
            <a:spLocks noChangeShapeType="1"/>
          </p:cNvSpPr>
          <p:nvPr/>
        </p:nvSpPr>
        <p:spPr bwMode="auto">
          <a:xfrm flipH="1">
            <a:off x="3648076" y="3429001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477" name="Rectangle 53"/>
          <p:cNvSpPr>
            <a:spLocks noChangeArrowheads="1"/>
          </p:cNvSpPr>
          <p:nvPr/>
        </p:nvSpPr>
        <p:spPr bwMode="auto">
          <a:xfrm>
            <a:off x="3503613" y="3213100"/>
            <a:ext cx="625684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Pad Area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사다리꼴 61"/>
          <p:cNvSpPr/>
          <p:nvPr/>
        </p:nvSpPr>
        <p:spPr bwMode="auto">
          <a:xfrm flipV="1">
            <a:off x="2424114" y="5805488"/>
            <a:ext cx="7343775" cy="215900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103479" name="Rectangle 55"/>
          <p:cNvSpPr>
            <a:spLocks noChangeArrowheads="1"/>
          </p:cNvSpPr>
          <p:nvPr/>
        </p:nvSpPr>
        <p:spPr bwMode="auto">
          <a:xfrm>
            <a:off x="5735639" y="5805488"/>
            <a:ext cx="3943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Metal</a:t>
            </a:r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제목 16"/>
          <p:cNvSpPr txBox="1">
            <a:spLocks/>
          </p:cNvSpPr>
          <p:nvPr/>
        </p:nvSpPr>
        <p:spPr bwMode="auto">
          <a:xfrm>
            <a:off x="1703387" y="157163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3200">
                <a:ea typeface="HY견고딕" pitchFamily="18" charset="-127"/>
              </a:rPr>
              <a:t>Process flow</a:t>
            </a:r>
          </a:p>
          <a:p>
            <a:pPr eaLnBrk="1" hangingPunct="1">
              <a:lnSpc>
                <a:spcPct val="90000"/>
              </a:lnSpc>
            </a:pPr>
            <a:endParaRPr lang="en-US" altLang="ko-KR" sz="3200" dirty="0"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3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>
            <a:spLocks noChangeArrowheads="1"/>
          </p:cNvSpPr>
          <p:nvPr/>
        </p:nvSpPr>
        <p:spPr bwMode="auto">
          <a:xfrm>
            <a:off x="1944689" y="1196975"/>
            <a:ext cx="8328025" cy="5149850"/>
          </a:xfrm>
          <a:prstGeom prst="roundRect">
            <a:avLst>
              <a:gd name="adj" fmla="val 5338"/>
            </a:avLst>
          </a:prstGeom>
          <a:solidFill>
            <a:schemeClr val="bg1"/>
          </a:solidFill>
          <a:ln w="25400" algn="ctr">
            <a:solidFill>
              <a:srgbClr val="2D2DB9"/>
            </a:solidFill>
            <a:round/>
            <a:headEnd/>
            <a:tailEnd/>
          </a:ln>
        </p:spPr>
        <p:txBody>
          <a:bodyPr lIns="36000" tIns="46800" rIns="36000" bIns="468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808080"/>
              </a:buClr>
              <a:defRPr/>
            </a:pPr>
            <a:endParaRPr lang="ko-KR" altLang="en-US" b="0" dirty="0">
              <a:ln>
                <a:solidFill>
                  <a:srgbClr val="FFFFFF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62" name="사다리꼴 61"/>
          <p:cNvSpPr>
            <a:spLocks/>
          </p:cNvSpPr>
          <p:nvPr/>
        </p:nvSpPr>
        <p:spPr bwMode="auto">
          <a:xfrm flipV="1">
            <a:off x="2424113" y="3500439"/>
            <a:ext cx="576262" cy="433387"/>
          </a:xfrm>
          <a:custGeom>
            <a:avLst/>
            <a:gdLst>
              <a:gd name="T0" fmla="*/ 945067 w 1890134"/>
              <a:gd name="T1" fmla="*/ 0 h 240325"/>
              <a:gd name="T2" fmla="*/ 0 w 1890134"/>
              <a:gd name="T3" fmla="*/ 120163 h 240325"/>
              <a:gd name="T4" fmla="*/ 945067 w 1890134"/>
              <a:gd name="T5" fmla="*/ 240325 h 240325"/>
              <a:gd name="T6" fmla="*/ 1890134 w 1890134"/>
              <a:gd name="T7" fmla="*/ 120163 h 2403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1890134"/>
              <a:gd name="T13" fmla="*/ 0 h 240325"/>
              <a:gd name="T14" fmla="*/ 1890134 w 1890134"/>
              <a:gd name="T15" fmla="*/ 240325 h 240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0134" h="240325">
                <a:moveTo>
                  <a:pt x="0" y="240325"/>
                </a:moveTo>
                <a:lnTo>
                  <a:pt x="0" y="0"/>
                </a:lnTo>
                <a:lnTo>
                  <a:pt x="1890134" y="0"/>
                </a:lnTo>
                <a:lnTo>
                  <a:pt x="1890134" y="240325"/>
                </a:lnTo>
                <a:close/>
              </a:path>
            </a:pathLst>
          </a:cu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" name="사다리꼴 61"/>
          <p:cNvSpPr>
            <a:spLocks/>
          </p:cNvSpPr>
          <p:nvPr/>
        </p:nvSpPr>
        <p:spPr bwMode="auto">
          <a:xfrm flipV="1">
            <a:off x="4079876" y="3500439"/>
            <a:ext cx="5688013" cy="433387"/>
          </a:xfrm>
          <a:custGeom>
            <a:avLst/>
            <a:gdLst>
              <a:gd name="T0" fmla="*/ 945067 w 1890134"/>
              <a:gd name="T1" fmla="*/ 0 h 240325"/>
              <a:gd name="T2" fmla="*/ 0 w 1890134"/>
              <a:gd name="T3" fmla="*/ 120163 h 240325"/>
              <a:gd name="T4" fmla="*/ 945067 w 1890134"/>
              <a:gd name="T5" fmla="*/ 240325 h 240325"/>
              <a:gd name="T6" fmla="*/ 1890134 w 1890134"/>
              <a:gd name="T7" fmla="*/ 120163 h 2403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1890134"/>
              <a:gd name="T13" fmla="*/ 0 h 240325"/>
              <a:gd name="T14" fmla="*/ 1890134 w 1890134"/>
              <a:gd name="T15" fmla="*/ 240325 h 240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0134" h="240325">
                <a:moveTo>
                  <a:pt x="0" y="240325"/>
                </a:moveTo>
                <a:lnTo>
                  <a:pt x="0" y="0"/>
                </a:lnTo>
                <a:lnTo>
                  <a:pt x="1890134" y="0"/>
                </a:lnTo>
                <a:lnTo>
                  <a:pt x="1890134" y="240325"/>
                </a:lnTo>
                <a:close/>
              </a:path>
            </a:pathLst>
          </a:cu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3" name="사다리꼴 61"/>
          <p:cNvSpPr/>
          <p:nvPr/>
        </p:nvSpPr>
        <p:spPr bwMode="auto">
          <a:xfrm flipV="1">
            <a:off x="6383339" y="3716339"/>
            <a:ext cx="936625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4" name="사다리꼴 61"/>
          <p:cNvSpPr/>
          <p:nvPr/>
        </p:nvSpPr>
        <p:spPr bwMode="auto">
          <a:xfrm flipV="1">
            <a:off x="5087939" y="3716339"/>
            <a:ext cx="936625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5" name="사다리꼴 61"/>
          <p:cNvSpPr/>
          <p:nvPr/>
        </p:nvSpPr>
        <p:spPr bwMode="auto">
          <a:xfrm flipV="1">
            <a:off x="2424114" y="3716339"/>
            <a:ext cx="2376487" cy="433387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15" name="Rectangle 759"/>
          <p:cNvSpPr>
            <a:spLocks noChangeArrowheads="1"/>
          </p:cNvSpPr>
          <p:nvPr/>
        </p:nvSpPr>
        <p:spPr bwMode="auto">
          <a:xfrm>
            <a:off x="2495600" y="4812628"/>
            <a:ext cx="7240940" cy="782857"/>
          </a:xfrm>
          <a:prstGeom prst="rect">
            <a:avLst/>
          </a:prstGeom>
          <a:gradFill rotWithShape="0">
            <a:gsLst>
              <a:gs pos="100000">
                <a:schemeClr val="tx2">
                  <a:lumMod val="40000"/>
                  <a:lumOff val="60000"/>
                  <a:alpha val="40000"/>
                </a:schemeClr>
              </a:gs>
              <a:gs pos="100000">
                <a:srgbClr val="FF66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16" name="Rectangle 760"/>
          <p:cNvSpPr>
            <a:spLocks noChangeArrowheads="1"/>
          </p:cNvSpPr>
          <p:nvPr/>
        </p:nvSpPr>
        <p:spPr bwMode="auto">
          <a:xfrm>
            <a:off x="2424114" y="4076700"/>
            <a:ext cx="7343775" cy="172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Arial" pitchFamily="34" charset="0"/>
            </a:endParaRPr>
          </a:p>
        </p:txBody>
      </p:sp>
      <p:sp>
        <p:nvSpPr>
          <p:cNvPr id="24" name="Text Box 767"/>
          <p:cNvSpPr txBox="1">
            <a:spLocks noChangeArrowheads="1"/>
          </p:cNvSpPr>
          <p:nvPr/>
        </p:nvSpPr>
        <p:spPr bwMode="auto">
          <a:xfrm>
            <a:off x="5319713" y="5156200"/>
            <a:ext cx="1592262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FZ N</a:t>
            </a:r>
            <a:r>
              <a:rPr lang="en-US" altLang="ko-KR" sz="1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Wafer</a:t>
            </a:r>
          </a:p>
        </p:txBody>
      </p:sp>
      <p:sp>
        <p:nvSpPr>
          <p:cNvPr id="105486" name="Text Box 18"/>
          <p:cNvSpPr txBox="1">
            <a:spLocks noChangeArrowheads="1"/>
          </p:cNvSpPr>
          <p:nvPr/>
        </p:nvSpPr>
        <p:spPr bwMode="auto">
          <a:xfrm>
            <a:off x="2155826" y="1412875"/>
            <a:ext cx="7756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-449263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1290638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2041525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2792413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3543300" indent="-5715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40005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44577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49149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5372100" indent="-5715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spcAft>
                <a:spcPts val="700"/>
              </a:spcAft>
              <a:buFontTx/>
              <a:buAutoNum type="arabicPeriod" startAt="25"/>
            </a:pPr>
            <a:r>
              <a:rPr lang="en-US" altLang="ko-KR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Wafer Dicing</a:t>
            </a:r>
          </a:p>
        </p:txBody>
      </p:sp>
      <p:sp>
        <p:nvSpPr>
          <p:cNvPr id="105487" name="Rectangle 760"/>
          <p:cNvSpPr>
            <a:spLocks noChangeArrowheads="1"/>
          </p:cNvSpPr>
          <p:nvPr/>
        </p:nvSpPr>
        <p:spPr bwMode="auto">
          <a:xfrm>
            <a:off x="7175501" y="3860800"/>
            <a:ext cx="1800225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9767889" y="3787776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8183564" y="4724400"/>
            <a:ext cx="14040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N-Ch. Stop </a:t>
            </a:r>
            <a:r>
              <a:rPr lang="en-US" altLang="ko-KR" sz="120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(Option)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491" name="왼쪽 대괄호 81"/>
          <p:cNvSpPr>
            <a:spLocks/>
          </p:cNvSpPr>
          <p:nvPr/>
        </p:nvSpPr>
        <p:spPr bwMode="auto">
          <a:xfrm rot="-5400000">
            <a:off x="9228932" y="3752057"/>
            <a:ext cx="287338" cy="936625"/>
          </a:xfrm>
          <a:prstGeom prst="leftBracket">
            <a:avLst>
              <a:gd name="adj" fmla="val 24689"/>
            </a:avLst>
          </a:prstGeom>
          <a:gradFill rotWithShape="1">
            <a:gsLst>
              <a:gs pos="0">
                <a:srgbClr val="0000CC"/>
              </a:gs>
              <a:gs pos="100000">
                <a:schemeClr val="accent2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9767889" y="3860801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493" name="Rectangle 760"/>
          <p:cNvSpPr>
            <a:spLocks noChangeArrowheads="1"/>
          </p:cNvSpPr>
          <p:nvPr/>
        </p:nvSpPr>
        <p:spPr bwMode="auto">
          <a:xfrm>
            <a:off x="2424114" y="5588000"/>
            <a:ext cx="7343775" cy="2159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0000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>
            <a:off x="2424114" y="5803900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>
            <a:off x="9767888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5496" name="Rectangle 24"/>
          <p:cNvSpPr>
            <a:spLocks noChangeArrowheads="1"/>
          </p:cNvSpPr>
          <p:nvPr/>
        </p:nvSpPr>
        <p:spPr bwMode="auto">
          <a:xfrm>
            <a:off x="9144000" y="4125913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6096000" y="5589588"/>
            <a:ext cx="224420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N+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498" name="Rectangle 760"/>
          <p:cNvSpPr>
            <a:spLocks noChangeArrowheads="1"/>
          </p:cNvSpPr>
          <p:nvPr/>
        </p:nvSpPr>
        <p:spPr bwMode="auto">
          <a:xfrm>
            <a:off x="8975726" y="3932238"/>
            <a:ext cx="792163" cy="144462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5499" name="Rectangle 760"/>
          <p:cNvSpPr>
            <a:spLocks noChangeArrowheads="1"/>
          </p:cNvSpPr>
          <p:nvPr/>
        </p:nvSpPr>
        <p:spPr bwMode="auto">
          <a:xfrm>
            <a:off x="5880100" y="3860800"/>
            <a:ext cx="647700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5500" name="Rectangle 760"/>
          <p:cNvSpPr>
            <a:spLocks noChangeArrowheads="1"/>
          </p:cNvSpPr>
          <p:nvPr/>
        </p:nvSpPr>
        <p:spPr bwMode="auto">
          <a:xfrm>
            <a:off x="4584700" y="3860800"/>
            <a:ext cx="647700" cy="2159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200">
              <a:latin typeface="Arial" charset="0"/>
            </a:endParaRPr>
          </a:p>
        </p:txBody>
      </p:sp>
      <p:sp>
        <p:nvSpPr>
          <p:cNvPr id="105501" name="Rectangle 29"/>
          <p:cNvSpPr>
            <a:spLocks noChangeArrowheads="1"/>
          </p:cNvSpPr>
          <p:nvPr/>
        </p:nvSpPr>
        <p:spPr bwMode="auto">
          <a:xfrm>
            <a:off x="5880101" y="4508500"/>
            <a:ext cx="698333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Guardring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5502" name="Group 30"/>
          <p:cNvGrpSpPr>
            <a:grpSpLocks/>
          </p:cNvGrpSpPr>
          <p:nvPr/>
        </p:nvGrpSpPr>
        <p:grpSpPr bwMode="auto">
          <a:xfrm flipV="1">
            <a:off x="5664200" y="4292600"/>
            <a:ext cx="1079500" cy="215900"/>
            <a:chOff x="2608" y="2251"/>
            <a:chExt cx="680" cy="136"/>
          </a:xfrm>
        </p:grpSpPr>
        <p:sp>
          <p:nvSpPr>
            <p:cNvPr id="105503" name="Line 31"/>
            <p:cNvSpPr>
              <a:spLocks noChangeShapeType="1"/>
            </p:cNvSpPr>
            <p:nvPr/>
          </p:nvSpPr>
          <p:spPr bwMode="auto">
            <a:xfrm flipH="1">
              <a:off x="2608" y="2251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504" name="Line 32"/>
            <p:cNvSpPr>
              <a:spLocks noChangeShapeType="1"/>
            </p:cNvSpPr>
            <p:nvPr/>
          </p:nvSpPr>
          <p:spPr bwMode="auto">
            <a:xfrm>
              <a:off x="2971" y="2251"/>
              <a:ext cx="31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05505" name="Line 33"/>
          <p:cNvSpPr>
            <a:spLocks noChangeShapeType="1"/>
          </p:cNvSpPr>
          <p:nvPr/>
        </p:nvSpPr>
        <p:spPr bwMode="auto">
          <a:xfrm flipH="1" flipV="1">
            <a:off x="3790951" y="4292601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5506" name="Rectangle 34"/>
          <p:cNvSpPr>
            <a:spLocks noChangeArrowheads="1"/>
          </p:cNvSpPr>
          <p:nvPr/>
        </p:nvSpPr>
        <p:spPr bwMode="auto">
          <a:xfrm>
            <a:off x="3503614" y="4581525"/>
            <a:ext cx="790345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Active Area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507" name="Rectangle 35"/>
          <p:cNvSpPr>
            <a:spLocks noChangeArrowheads="1"/>
          </p:cNvSpPr>
          <p:nvPr/>
        </p:nvSpPr>
        <p:spPr bwMode="auto">
          <a:xfrm>
            <a:off x="7783514" y="3868738"/>
            <a:ext cx="403957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Oxide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508" name="왼쪽 대괄호 1"/>
          <p:cNvSpPr>
            <a:spLocks/>
          </p:cNvSpPr>
          <p:nvPr/>
        </p:nvSpPr>
        <p:spPr bwMode="auto">
          <a:xfrm rot="-5400000">
            <a:off x="6780213" y="3752851"/>
            <a:ext cx="144463" cy="792162"/>
          </a:xfrm>
          <a:prstGeom prst="leftBracket">
            <a:avLst>
              <a:gd name="adj" fmla="val 6811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5509" name="왼쪽 대괄호 1"/>
          <p:cNvSpPr>
            <a:spLocks/>
          </p:cNvSpPr>
          <p:nvPr/>
        </p:nvSpPr>
        <p:spPr bwMode="auto">
          <a:xfrm rot="-5400000">
            <a:off x="5483226" y="3752851"/>
            <a:ext cx="144463" cy="792163"/>
          </a:xfrm>
          <a:prstGeom prst="leftBracket">
            <a:avLst>
              <a:gd name="adj" fmla="val 6811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5510" name="왼쪽 대괄호 1"/>
          <p:cNvSpPr>
            <a:spLocks/>
          </p:cNvSpPr>
          <p:nvPr/>
        </p:nvSpPr>
        <p:spPr bwMode="auto">
          <a:xfrm rot="-5400000">
            <a:off x="3394869" y="2961482"/>
            <a:ext cx="144463" cy="2374900"/>
          </a:xfrm>
          <a:prstGeom prst="leftBracket">
            <a:avLst>
              <a:gd name="adj" fmla="val 77022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  <a:gs pos="100000">
                <a:srgbClr val="FFDC97"/>
              </a:gs>
            </a:gsLst>
            <a:lin ang="10800000" scaled="1"/>
          </a:gra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vert="eaVert"/>
          <a:lstStyle/>
          <a:p>
            <a:endParaRPr lang="ko-KR" altLang="en-US" sz="800" b="1">
              <a:latin typeface="Arial" charset="0"/>
            </a:endParaRPr>
          </a:p>
        </p:txBody>
      </p:sp>
      <p:sp>
        <p:nvSpPr>
          <p:cNvPr id="105511" name="Rectangle 39"/>
          <p:cNvSpPr>
            <a:spLocks noChangeArrowheads="1"/>
          </p:cNvSpPr>
          <p:nvPr/>
        </p:nvSpPr>
        <p:spPr bwMode="auto">
          <a:xfrm>
            <a:off x="2135189" y="3933826"/>
            <a:ext cx="287337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512" name="Line 40"/>
          <p:cNvSpPr>
            <a:spLocks noChangeShapeType="1"/>
          </p:cNvSpPr>
          <p:nvPr/>
        </p:nvSpPr>
        <p:spPr bwMode="auto">
          <a:xfrm>
            <a:off x="2424113" y="40767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5513" name="Line 41"/>
          <p:cNvSpPr>
            <a:spLocks noChangeShapeType="1"/>
          </p:cNvSpPr>
          <p:nvPr/>
        </p:nvSpPr>
        <p:spPr bwMode="auto">
          <a:xfrm flipV="1">
            <a:off x="8975726" y="4362451"/>
            <a:ext cx="144463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5514" name="Rectangle 42"/>
          <p:cNvSpPr>
            <a:spLocks noChangeArrowheads="1"/>
          </p:cNvSpPr>
          <p:nvPr/>
        </p:nvSpPr>
        <p:spPr bwMode="auto">
          <a:xfrm>
            <a:off x="3359150" y="4052888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515" name="Rectangle 43"/>
          <p:cNvSpPr>
            <a:spLocks noChangeArrowheads="1"/>
          </p:cNvSpPr>
          <p:nvPr/>
        </p:nvSpPr>
        <p:spPr bwMode="auto">
          <a:xfrm>
            <a:off x="5448300" y="4052888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516" name="Rectangle 44"/>
          <p:cNvSpPr>
            <a:spLocks noChangeArrowheads="1"/>
          </p:cNvSpPr>
          <p:nvPr/>
        </p:nvSpPr>
        <p:spPr bwMode="auto">
          <a:xfrm>
            <a:off x="6759575" y="4044950"/>
            <a:ext cx="195566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P+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517" name="Rectangle 45"/>
          <p:cNvSpPr>
            <a:spLocks noChangeArrowheads="1"/>
          </p:cNvSpPr>
          <p:nvPr/>
        </p:nvSpPr>
        <p:spPr bwMode="auto">
          <a:xfrm>
            <a:off x="3143251" y="3789363"/>
            <a:ext cx="3943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Metal</a:t>
            </a:r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518" name="Rectangle 46"/>
          <p:cNvSpPr>
            <a:spLocks noChangeArrowheads="1"/>
          </p:cNvSpPr>
          <p:nvPr/>
        </p:nvSpPr>
        <p:spPr bwMode="auto">
          <a:xfrm>
            <a:off x="7680326" y="3573463"/>
            <a:ext cx="63478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PE-Oxide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519" name="Line 47"/>
          <p:cNvSpPr>
            <a:spLocks noChangeShapeType="1"/>
          </p:cNvSpPr>
          <p:nvPr/>
        </p:nvSpPr>
        <p:spPr bwMode="auto">
          <a:xfrm flipH="1">
            <a:off x="2424114" y="5805488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5520" name="Line 48"/>
          <p:cNvSpPr>
            <a:spLocks noChangeShapeType="1"/>
          </p:cNvSpPr>
          <p:nvPr/>
        </p:nvSpPr>
        <p:spPr bwMode="auto">
          <a:xfrm flipH="1">
            <a:off x="3648076" y="3429001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5521" name="Rectangle 49"/>
          <p:cNvSpPr>
            <a:spLocks noChangeArrowheads="1"/>
          </p:cNvSpPr>
          <p:nvPr/>
        </p:nvSpPr>
        <p:spPr bwMode="auto">
          <a:xfrm>
            <a:off x="3503613" y="3213100"/>
            <a:ext cx="625684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Pad Area</a:t>
            </a:r>
            <a:endParaRPr lang="ko-KR" altLang="en-US" sz="120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사다리꼴 61"/>
          <p:cNvSpPr/>
          <p:nvPr/>
        </p:nvSpPr>
        <p:spPr bwMode="auto">
          <a:xfrm flipV="1">
            <a:off x="2424114" y="5805488"/>
            <a:ext cx="7343775" cy="215900"/>
          </a:xfrm>
          <a:prstGeom prst="trapezoid">
            <a:avLst>
              <a:gd name="adj" fmla="val 0"/>
            </a:avLst>
          </a:prstGeom>
          <a:pattFill prst="pct90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ko-KR" altLang="en-US" sz="1400" b="1">
              <a:latin typeface="Arial" pitchFamily="34" charset="0"/>
            </a:endParaRPr>
          </a:p>
        </p:txBody>
      </p:sp>
      <p:sp>
        <p:nvSpPr>
          <p:cNvPr id="105523" name="Rectangle 51"/>
          <p:cNvSpPr>
            <a:spLocks noChangeArrowheads="1"/>
          </p:cNvSpPr>
          <p:nvPr/>
        </p:nvSpPr>
        <p:spPr bwMode="auto">
          <a:xfrm>
            <a:off x="5735639" y="5805488"/>
            <a:ext cx="394339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Metal</a:t>
            </a:r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5542" name="Picture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7" t="-2965" r="-18001" b="25609"/>
          <a:stretch>
            <a:fillRect/>
          </a:stretch>
        </p:blipFill>
        <p:spPr bwMode="auto">
          <a:xfrm>
            <a:off x="9551988" y="3389314"/>
            <a:ext cx="296862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51" name="제목 16"/>
          <p:cNvSpPr txBox="1">
            <a:spLocks/>
          </p:cNvSpPr>
          <p:nvPr/>
        </p:nvSpPr>
        <p:spPr bwMode="auto">
          <a:xfrm>
            <a:off x="1703387" y="157163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sz="3200">
                <a:ea typeface="HY견고딕" pitchFamily="18" charset="-127"/>
              </a:rPr>
              <a:t>Process flow</a:t>
            </a:r>
          </a:p>
          <a:p>
            <a:pPr eaLnBrk="1" hangingPunct="1">
              <a:lnSpc>
                <a:spcPct val="90000"/>
              </a:lnSpc>
            </a:pPr>
            <a:endParaRPr lang="en-US" altLang="ko-KR" sz="3200" dirty="0"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53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        Actual </a:t>
            </a:r>
            <a:r>
              <a:rPr lang="en-US" altLang="ko-KR" dirty="0" smtClean="0"/>
              <a:t>process sheet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76" y="1030748"/>
            <a:ext cx="6666493" cy="582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6752"/>
            <a:ext cx="9144000" cy="51409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6752"/>
            <a:ext cx="9144000" cy="51409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6752"/>
            <a:ext cx="9144000" cy="514099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6752"/>
            <a:ext cx="9144000" cy="514099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6752"/>
            <a:ext cx="9144000" cy="514099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6752"/>
            <a:ext cx="9144000" cy="514099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6752"/>
            <a:ext cx="9144000" cy="514099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6752"/>
            <a:ext cx="9144000" cy="514099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56735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       Actual masks (passivation)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4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FOCAL 2011-June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W/Si sandwich calorimeter --- Old history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191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33600" y="53752"/>
            <a:ext cx="7924800" cy="1143000"/>
          </a:xfrm>
        </p:spPr>
        <p:txBody>
          <a:bodyPr/>
          <a:lstStyle/>
          <a:p>
            <a:r>
              <a:rPr lang="en-US" altLang="ko-KR" dirty="0" smtClean="0"/>
              <a:t>Issue with metal etching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176972"/>
            <a:ext cx="4608512" cy="345638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340768"/>
            <a:ext cx="4392488" cy="329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1254" y="1340768"/>
            <a:ext cx="3093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Etched metal region : Clean</a:t>
            </a:r>
          </a:p>
          <a:p>
            <a:r>
              <a:rPr lang="en-US" altLang="ko-KR" dirty="0"/>
              <a:t>(test pattern area to check</a:t>
            </a:r>
          </a:p>
          <a:p>
            <a:r>
              <a:rPr lang="en-US" altLang="ko-KR" dirty="0"/>
              <a:t>metal pattern)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4367808" y="1844825"/>
            <a:ext cx="2304256" cy="6184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5560" y="5445225"/>
            <a:ext cx="3176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Metal spot </a:t>
            </a:r>
          </a:p>
          <a:p>
            <a:r>
              <a:rPr lang="en-US" altLang="ko-KR" dirty="0"/>
              <a:t>(We checked the spot is real</a:t>
            </a:r>
          </a:p>
          <a:p>
            <a:r>
              <a:rPr lang="en-US" altLang="ko-KR" dirty="0"/>
              <a:t>and of varying size ~ a few </a:t>
            </a:r>
          </a:p>
          <a:p>
            <a:r>
              <a:rPr lang="en-US" altLang="ko-KR" dirty="0"/>
              <a:t>Micron typical) 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6384032" y="4635134"/>
            <a:ext cx="288032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744072" y="4599130"/>
            <a:ext cx="288032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8184232" y="4941168"/>
            <a:ext cx="288032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8040216" y="4527122"/>
            <a:ext cx="288032" cy="270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5519936" y="4734145"/>
            <a:ext cx="2520280" cy="12807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023992" y="2348880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6023992" y="2564904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6168008" y="2336106"/>
            <a:ext cx="0" cy="300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12024" y="227687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 </a:t>
            </a:r>
            <a:r>
              <a:rPr lang="en-US" altLang="ko-KR" dirty="0">
                <a:sym typeface="Symbol"/>
              </a:rPr>
              <a:t></a:t>
            </a:r>
            <a:endParaRPr lang="ko-KR" altLang="en-US" dirty="0"/>
          </a:p>
        </p:txBody>
      </p:sp>
      <p:cxnSp>
        <p:nvCxnSpPr>
          <p:cNvPr id="24" name="직선 연결선 23"/>
          <p:cNvCxnSpPr/>
          <p:nvPr/>
        </p:nvCxnSpPr>
        <p:spPr>
          <a:xfrm flipH="1" flipV="1">
            <a:off x="7874150" y="2863886"/>
            <a:ext cx="288032" cy="300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V="1">
            <a:off x="8234190" y="2837548"/>
            <a:ext cx="216024" cy="300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46158" y="262762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 </a:t>
            </a:r>
            <a:r>
              <a:rPr lang="en-US" altLang="ko-KR" dirty="0">
                <a:sym typeface="Symbol"/>
              </a:rPr>
              <a:t></a:t>
            </a:r>
            <a:endParaRPr lang="ko-KR" altLang="en-US" dirty="0"/>
          </a:p>
        </p:txBody>
      </p:sp>
      <p:cxnSp>
        <p:nvCxnSpPr>
          <p:cNvPr id="30" name="직선 화살표 연결선 29"/>
          <p:cNvCxnSpPr/>
          <p:nvPr/>
        </p:nvCxnSpPr>
        <p:spPr>
          <a:xfrm flipH="1">
            <a:off x="8162182" y="5829653"/>
            <a:ext cx="526106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17298" y="586072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75</a:t>
            </a:r>
            <a:r>
              <a:rPr lang="en-US" altLang="ko-KR" b="1" dirty="0">
                <a:solidFill>
                  <a:srgbClr val="FF0000"/>
                </a:solidFill>
                <a:sym typeface="Symbol"/>
              </a:rPr>
              <a:t>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 flipV="1">
            <a:off x="8976320" y="4635134"/>
            <a:ext cx="0" cy="16201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095548" y="4535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35</a:t>
            </a:r>
            <a:r>
              <a:rPr lang="en-US" altLang="ko-KR" b="1" dirty="0">
                <a:solidFill>
                  <a:srgbClr val="FF0000"/>
                </a:solidFill>
                <a:sym typeface="Symbol"/>
              </a:rPr>
              <a:t>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Fabrication &amp; Delivery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8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24000" y="1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>
                <a:ea typeface="Cambria Math" panose="02040503050406030204" pitchFamily="18" charset="0"/>
              </a:rPr>
              <a:t>Sensor Classification</a:t>
            </a:r>
            <a:endParaRPr lang="ko-KR" altLang="en-US" sz="28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955540" y="2132856"/>
          <a:ext cx="8280921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5220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GRADE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STANDARD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NOTE</a:t>
                      </a:r>
                      <a:endParaRPr lang="ko-KR" alt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Cambria Math" panose="02040503050406030204" pitchFamily="18" charset="0"/>
                        </a:rPr>
                        <a:t>A</a:t>
                      </a:r>
                      <a:endParaRPr lang="ko-KR" altLang="en-US" b="1" dirty="0"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Cambria Math" panose="02040503050406030204" pitchFamily="18" charset="0"/>
                        </a:rPr>
                        <a:t>~1 </a:t>
                      </a:r>
                      <a:r>
                        <a:rPr lang="en-US" altLang="ko-KR" b="1" dirty="0" smtClean="0">
                          <a:latin typeface="Cambria Math" panose="02040503050406030204" pitchFamily="18" charset="0"/>
                          <a:sym typeface="Symbol"/>
                        </a:rPr>
                        <a:t>A leakage for</a:t>
                      </a:r>
                      <a:r>
                        <a:rPr lang="en-US" altLang="ko-KR" b="1" baseline="0" dirty="0" smtClean="0">
                          <a:latin typeface="Cambria Math" panose="02040503050406030204" pitchFamily="18" charset="0"/>
                          <a:sym typeface="Symbol"/>
                        </a:rPr>
                        <a:t> </a:t>
                      </a:r>
                      <a:r>
                        <a:rPr lang="en-US" altLang="ko-KR" b="1" dirty="0" smtClean="0">
                          <a:latin typeface="Cambria Math" panose="02040503050406030204" pitchFamily="18" charset="0"/>
                          <a:sym typeface="Symbol"/>
                        </a:rPr>
                        <a:t>60V</a:t>
                      </a:r>
                      <a:endParaRPr lang="ko-KR" altLang="en-US" b="1" dirty="0"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Cambria Math" panose="02040503050406030204" pitchFamily="18" charset="0"/>
                        </a:rPr>
                        <a:t>.</a:t>
                      </a:r>
                      <a:endParaRPr lang="ko-KR" altLang="en-US" b="1" dirty="0"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Cambria Math" panose="02040503050406030204" pitchFamily="18" charset="0"/>
                        </a:rPr>
                        <a:t>B</a:t>
                      </a:r>
                      <a:endParaRPr lang="ko-KR" altLang="en-US" b="1" dirty="0"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Cambria Math" panose="02040503050406030204" pitchFamily="18" charset="0"/>
                        </a:rPr>
                        <a:t>1~10 </a:t>
                      </a:r>
                      <a:r>
                        <a:rPr lang="en-US" altLang="ko-KR" b="1" dirty="0" smtClean="0">
                          <a:latin typeface="Cambria Math" panose="02040503050406030204" pitchFamily="18" charset="0"/>
                          <a:sym typeface="Symbol"/>
                        </a:rPr>
                        <a:t>A</a:t>
                      </a:r>
                      <a:r>
                        <a:rPr lang="en-US" altLang="ko-KR" b="1" baseline="0" dirty="0" smtClean="0">
                          <a:latin typeface="Cambria Math" panose="02040503050406030204" pitchFamily="18" charset="0"/>
                          <a:sym typeface="Symbol"/>
                        </a:rPr>
                        <a:t> </a:t>
                      </a:r>
                      <a:r>
                        <a:rPr lang="en-US" altLang="ko-KR" b="1" dirty="0" smtClean="0">
                          <a:latin typeface="Cambria Math" panose="02040503050406030204" pitchFamily="18" charset="0"/>
                        </a:rPr>
                        <a:t>  </a:t>
                      </a:r>
                      <a:endParaRPr lang="ko-KR" altLang="en-US" b="1" dirty="0"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Cambria Math" panose="02040503050406030204" pitchFamily="18" charset="0"/>
                        </a:rPr>
                        <a:t>.</a:t>
                      </a:r>
                      <a:endParaRPr lang="ko-KR" altLang="en-US" b="1" dirty="0"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a:t>C</a:t>
                      </a:r>
                      <a:endParaRPr lang="ko-KR" altLang="en-US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a:t>Over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a:t> 10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a:t>A </a:t>
                      </a:r>
                      <a:endParaRPr lang="ko-KR" altLang="en-US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a:t>Broken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a:t> or Short</a:t>
                      </a:r>
                      <a:endParaRPr lang="ko-KR" altLang="en-US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95600" y="123187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Reverse bias I-V</a:t>
            </a: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1991544" y="692696"/>
            <a:ext cx="8136904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4080" y="4437112"/>
            <a:ext cx="33735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표</a:t>
            </a:r>
            <a:r>
              <a:rPr lang="en-US" altLang="ko-KR" sz="1050" dirty="0"/>
              <a:t> 2.1   I-V </a:t>
            </a:r>
            <a:r>
              <a:rPr lang="ko-KR" altLang="en-US" sz="1050" dirty="0"/>
              <a:t>측정으로 </a:t>
            </a:r>
            <a:r>
              <a:rPr lang="en-US" altLang="ko-KR" sz="1050" dirty="0"/>
              <a:t>60V bias</a:t>
            </a:r>
            <a:r>
              <a:rPr lang="ko-KR" altLang="en-US" sz="1050" dirty="0"/>
              <a:t>에서 </a:t>
            </a:r>
            <a:r>
              <a:rPr lang="en-US" altLang="ko-KR" sz="1050" dirty="0"/>
              <a:t>leakage current </a:t>
            </a:r>
          </a:p>
          <a:p>
            <a:r>
              <a:rPr lang="en-US" altLang="ko-KR" sz="1050" dirty="0"/>
              <a:t> </a:t>
            </a:r>
            <a:r>
              <a:rPr lang="ko-KR" altLang="en-US" sz="1050" dirty="0"/>
              <a:t>에 따른 센서 </a:t>
            </a:r>
            <a:r>
              <a:rPr lang="ko-KR" altLang="en-US" sz="1050" dirty="0" err="1"/>
              <a:t>등급표</a:t>
            </a:r>
            <a:r>
              <a:rPr lang="ko-KR" alt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4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24000" y="1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/>
              <a:t>A Grade Sensor</a:t>
            </a:r>
            <a:endParaRPr lang="ko-KR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38" y="1309688"/>
            <a:ext cx="798988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527618" y="2878815"/>
            <a:ext cx="9145016" cy="39059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7953582" y="1639019"/>
            <a:ext cx="0" cy="352820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991544" y="692696"/>
            <a:ext cx="8136904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67808" y="5661248"/>
            <a:ext cx="4608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그림 </a:t>
            </a:r>
            <a:r>
              <a:rPr lang="en-US" altLang="ko-KR" sz="1050" dirty="0"/>
              <a:t>2.9  I-V curve : Guard ring(</a:t>
            </a:r>
            <a:r>
              <a:rPr lang="ko-KR" altLang="en-US" sz="1050" dirty="0"/>
              <a:t>좌</a:t>
            </a:r>
            <a:r>
              <a:rPr lang="en-US" altLang="ko-KR" sz="1050" dirty="0"/>
              <a:t>),  Main pattern(</a:t>
            </a:r>
            <a:r>
              <a:rPr lang="ko-KR" altLang="en-US" sz="1050" dirty="0"/>
              <a:t>우</a:t>
            </a:r>
            <a:r>
              <a:rPr lang="en-US" altLang="ko-KR" sz="1050" dirty="0"/>
              <a:t>) </a:t>
            </a:r>
          </a:p>
          <a:p>
            <a:r>
              <a:rPr lang="en-US" altLang="ko-KR" sz="1050" dirty="0"/>
              <a:t> Main pattern </a:t>
            </a:r>
            <a:r>
              <a:rPr lang="ko-KR" altLang="en-US" sz="1050" dirty="0"/>
              <a:t>에서 </a:t>
            </a:r>
            <a:r>
              <a:rPr lang="en-US" altLang="ko-KR" sz="1050" dirty="0"/>
              <a:t>leakage current </a:t>
            </a:r>
            <a:r>
              <a:rPr lang="ko-KR" altLang="en-US" sz="1050" dirty="0"/>
              <a:t>기준으로 </a:t>
            </a:r>
            <a:r>
              <a:rPr lang="en-US" altLang="ko-KR" sz="1050" dirty="0"/>
              <a:t>A Grade 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5707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92696"/>
          </a:xfrm>
          <a:noFill/>
        </p:spPr>
        <p:txBody>
          <a:bodyPr>
            <a:normAutofit/>
          </a:bodyPr>
          <a:lstStyle/>
          <a:p>
            <a:r>
              <a:rPr lang="en-US" altLang="ko-KR" sz="2800" dirty="0"/>
              <a:t>Sensor Documentation</a:t>
            </a:r>
            <a:endParaRPr lang="ko-KR" altLang="en-US" sz="2800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991544" y="692696"/>
            <a:ext cx="8136904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차트 5"/>
          <p:cNvGraphicFramePr/>
          <p:nvPr>
            <p:extLst/>
          </p:nvPr>
        </p:nvGraphicFramePr>
        <p:xfrm>
          <a:off x="2927648" y="11967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27761" y="5261886"/>
            <a:ext cx="5460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표</a:t>
            </a:r>
            <a:r>
              <a:rPr lang="en-US" altLang="ko-KR" sz="1050" dirty="0"/>
              <a:t> 2.3   A</a:t>
            </a:r>
            <a:r>
              <a:rPr lang="ko-KR" altLang="en-US" sz="1050" dirty="0"/>
              <a:t>부터</a:t>
            </a:r>
            <a:r>
              <a:rPr lang="en-US" altLang="ko-KR" sz="1050" dirty="0"/>
              <a:t> F</a:t>
            </a:r>
            <a:r>
              <a:rPr lang="ko-KR" altLang="en-US" sz="1050" dirty="0"/>
              <a:t>까지</a:t>
            </a:r>
            <a:r>
              <a:rPr lang="en-US" altLang="ko-KR" sz="1050" dirty="0"/>
              <a:t> set sensor </a:t>
            </a:r>
            <a:r>
              <a:rPr lang="ko-KR" altLang="en-US" sz="1050" dirty="0"/>
              <a:t>의</a:t>
            </a:r>
            <a:r>
              <a:rPr lang="en-US" altLang="ko-KR" sz="1050" dirty="0"/>
              <a:t> </a:t>
            </a:r>
            <a:r>
              <a:rPr lang="ko-KR" altLang="en-US" sz="1050" dirty="0" err="1"/>
              <a:t>등급비율표</a:t>
            </a:r>
            <a:r>
              <a:rPr lang="en-US" altLang="ko-KR" sz="1050" dirty="0"/>
              <a:t>. </a:t>
            </a:r>
            <a:r>
              <a:rPr lang="ko-KR" altLang="en-US" sz="1050" dirty="0"/>
              <a:t>각각 </a:t>
            </a:r>
            <a:r>
              <a:rPr lang="en-US" altLang="ko-KR" sz="1050" dirty="0"/>
              <a:t>24</a:t>
            </a:r>
            <a:r>
              <a:rPr lang="ko-KR" altLang="en-US" sz="1050" dirty="0"/>
              <a:t>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9100" y="5843239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Final sensor yield ~ 75%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26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60" y="1584176"/>
            <a:ext cx="6300192" cy="4725144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37839" y="365125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       </a:t>
            </a:r>
            <a:r>
              <a:rPr lang="en-US" altLang="ko-KR" dirty="0" err="1" smtClean="0"/>
              <a:t>Dahee</a:t>
            </a:r>
            <a:r>
              <a:rPr lang="en-US" altLang="ko-KR" dirty="0"/>
              <a:t> </a:t>
            </a:r>
            <a:r>
              <a:rPr lang="en-US" altLang="ko-KR" dirty="0" smtClean="0"/>
              <a:t>in sensor test at </a:t>
            </a:r>
            <a:r>
              <a:rPr lang="en-US" altLang="ko-KR" dirty="0" err="1" smtClean="0"/>
              <a:t>Unitech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1389" y="5650301"/>
            <a:ext cx="3344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</a:rPr>
              <a:t>Where’s </a:t>
            </a:r>
            <a:r>
              <a:rPr lang="en-US" altLang="ko-KR" sz="3200" dirty="0" err="1" smtClean="0">
                <a:solidFill>
                  <a:schemeClr val="bg1"/>
                </a:solidFill>
              </a:rPr>
              <a:t>Seyong</a:t>
            </a:r>
            <a:r>
              <a:rPr lang="en-US" altLang="ko-KR" sz="3200" dirty="0" smtClean="0">
                <a:solidFill>
                  <a:schemeClr val="bg1"/>
                </a:solidFill>
              </a:rPr>
              <a:t>?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 &amp; D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Yes, there was R&amp;D with BNL instrumentation.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75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39"/>
          <p:cNvGrpSpPr>
            <a:grpSpLocks/>
          </p:cNvGrpSpPr>
          <p:nvPr/>
        </p:nvGrpSpPr>
        <p:grpSpPr bwMode="auto">
          <a:xfrm>
            <a:off x="1600200" y="152400"/>
            <a:ext cx="552450" cy="609600"/>
            <a:chOff x="152400" y="12649200"/>
            <a:chExt cx="552450" cy="609600"/>
          </a:xfrm>
        </p:grpSpPr>
        <p:sp>
          <p:nvSpPr>
            <p:cNvPr id="9" name="Rectangle 8"/>
            <p:cNvSpPr/>
            <p:nvPr/>
          </p:nvSpPr>
          <p:spPr>
            <a:xfrm>
              <a:off x="152400" y="12649200"/>
              <a:ext cx="457200" cy="609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5" name="Rectangle 3"/>
            <p:cNvSpPr>
              <a:spLocks noChangeArrowheads="1"/>
            </p:cNvSpPr>
            <p:nvPr/>
          </p:nvSpPr>
          <p:spPr bwMode="auto">
            <a:xfrm>
              <a:off x="171450" y="12649200"/>
              <a:ext cx="533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i-FI" altLang="ko-KR" sz="30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endParaRPr lang="en-US" altLang="ko-KR" sz="2000">
                <a:solidFill>
                  <a:schemeClr val="bg1"/>
                </a:solidFill>
                <a:latin typeface="Calibri" panose="020F050202020403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09800" y="152401"/>
            <a:ext cx="944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500"/>
              </a:spcAft>
            </a:pPr>
            <a:r>
              <a:rPr lang="fi-FI" altLang="ko-KR" sz="2800">
                <a:solidFill>
                  <a:schemeClr val="accent2"/>
                </a:solidFill>
                <a:latin typeface="Comic Sans MS" panose="030F0702030302020204" pitchFamily="66" charset="0"/>
              </a:rPr>
              <a:t>Concept of Novel GRS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1676400" y="5715000"/>
            <a:ext cx="937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B050"/>
                </a:solidFill>
                <a:ea typeface="굴림" panose="020B0600000101010101" pitchFamily="50" charset="-127"/>
              </a:rPr>
              <a:t>A segmented, low-dose (a few times of 10</a:t>
            </a:r>
            <a:r>
              <a:rPr lang="en-US" altLang="ko-KR" baseline="30000">
                <a:solidFill>
                  <a:srgbClr val="00B050"/>
                </a:solidFill>
                <a:ea typeface="굴림" panose="020B0600000101010101" pitchFamily="50" charset="-127"/>
              </a:rPr>
              <a:t>12</a:t>
            </a:r>
            <a:r>
              <a:rPr lang="en-US" altLang="ko-KR">
                <a:solidFill>
                  <a:srgbClr val="00B050"/>
                </a:solidFill>
                <a:ea typeface="굴림" panose="020B0600000101010101" pitchFamily="50" charset="-127"/>
              </a:rPr>
              <a:t>/cm</a:t>
            </a:r>
            <a:r>
              <a:rPr lang="en-US" altLang="ko-KR" baseline="30000">
                <a:solidFill>
                  <a:srgbClr val="00B050"/>
                </a:solidFill>
                <a:ea typeface="굴림" panose="020B0600000101010101" pitchFamily="50" charset="-127"/>
              </a:rPr>
              <a:t>2</a:t>
            </a:r>
            <a:r>
              <a:rPr lang="en-US" altLang="ko-KR">
                <a:solidFill>
                  <a:srgbClr val="00B050"/>
                </a:solidFill>
                <a:ea typeface="굴림" panose="020B0600000101010101" pitchFamily="50" charset="-127"/>
              </a:rPr>
              <a:t>) n</a:t>
            </a:r>
            <a:r>
              <a:rPr lang="en-US" altLang="ko-KR" baseline="30000">
                <a:solidFill>
                  <a:srgbClr val="00B050"/>
                </a:solidFill>
                <a:ea typeface="굴림" panose="020B0600000101010101" pitchFamily="50" charset="-127"/>
              </a:rPr>
              <a:t>+</a:t>
            </a:r>
            <a:r>
              <a:rPr lang="en-US" altLang="ko-KR">
                <a:solidFill>
                  <a:srgbClr val="00B050"/>
                </a:solidFill>
                <a:ea typeface="굴림" panose="020B0600000101010101" pitchFamily="50" charset="-127"/>
              </a:rPr>
              <a:t>-implant on near GRS can remove the detector oxide-property dependence with lower E-field </a:t>
            </a:r>
          </a:p>
          <a:p>
            <a:pPr eaLnBrk="1" hangingPunct="1"/>
            <a:endParaRPr lang="en-US" altLang="ko-KR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8197" name="Rectangle 22"/>
          <p:cNvSpPr>
            <a:spLocks noChangeArrowheads="1"/>
          </p:cNvSpPr>
          <p:nvPr/>
        </p:nvSpPr>
        <p:spPr bwMode="auto">
          <a:xfrm>
            <a:off x="2133600" y="60960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B050"/>
                </a:solidFill>
                <a:ea typeface="굴림" panose="020B0600000101010101" pitchFamily="50" charset="-127"/>
              </a:rPr>
              <a:t>Segmented, low-dose n</a:t>
            </a:r>
            <a:r>
              <a:rPr lang="en-US" altLang="ko-KR" baseline="30000">
                <a:solidFill>
                  <a:srgbClr val="00B050"/>
                </a:solidFill>
                <a:ea typeface="굴림" panose="020B0600000101010101" pitchFamily="50" charset="-127"/>
              </a:rPr>
              <a:t>+</a:t>
            </a:r>
            <a:r>
              <a:rPr lang="en-US" altLang="ko-KR">
                <a:solidFill>
                  <a:srgbClr val="00B050"/>
                </a:solidFill>
                <a:ea typeface="굴림" panose="020B0600000101010101" pitchFamily="50" charset="-127"/>
              </a:rPr>
              <a:t>-implant </a:t>
            </a:r>
            <a:endParaRPr lang="en-US" altLang="ko-KR">
              <a:ea typeface="굴림" panose="020B0600000101010101" pitchFamily="50" charset="-127"/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276350"/>
            <a:ext cx="63246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9" name="Straight Arrow Connector 15"/>
          <p:cNvCxnSpPr>
            <a:cxnSpLocks noChangeShapeType="1"/>
          </p:cNvCxnSpPr>
          <p:nvPr/>
        </p:nvCxnSpPr>
        <p:spPr bwMode="auto">
          <a:xfrm flipH="1">
            <a:off x="5284788" y="1020764"/>
            <a:ext cx="1801812" cy="12017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0" name="Straight Arrow Connector 17"/>
          <p:cNvCxnSpPr>
            <a:cxnSpLocks noChangeShapeType="1"/>
          </p:cNvCxnSpPr>
          <p:nvPr/>
        </p:nvCxnSpPr>
        <p:spPr bwMode="auto">
          <a:xfrm flipH="1">
            <a:off x="6096000" y="1096964"/>
            <a:ext cx="1371600" cy="11128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1" name="Straight Arrow Connector 19"/>
          <p:cNvCxnSpPr>
            <a:cxnSpLocks noChangeShapeType="1"/>
          </p:cNvCxnSpPr>
          <p:nvPr/>
        </p:nvCxnSpPr>
        <p:spPr bwMode="auto">
          <a:xfrm flipH="1">
            <a:off x="6858000" y="1173164"/>
            <a:ext cx="1066800" cy="10366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2" name="Straight Arrow Connector 20"/>
          <p:cNvCxnSpPr>
            <a:cxnSpLocks noChangeShapeType="1"/>
          </p:cNvCxnSpPr>
          <p:nvPr/>
        </p:nvCxnSpPr>
        <p:spPr bwMode="auto">
          <a:xfrm flipH="1">
            <a:off x="7620000" y="1173164"/>
            <a:ext cx="838200" cy="10366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03" name="Rectangle 23"/>
          <p:cNvSpPr>
            <a:spLocks noChangeArrowheads="1"/>
          </p:cNvSpPr>
          <p:nvPr/>
        </p:nvSpPr>
        <p:spPr bwMode="auto">
          <a:xfrm>
            <a:off x="6858001" y="563563"/>
            <a:ext cx="2195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B050"/>
                </a:solidFill>
                <a:ea typeface="굴림" panose="020B0600000101010101" pitchFamily="50" charset="-127"/>
              </a:rPr>
              <a:t>Lower E-fields </a:t>
            </a:r>
          </a:p>
        </p:txBody>
      </p:sp>
    </p:spTree>
    <p:extLst>
      <p:ext uri="{BB962C8B-B14F-4D97-AF65-F5344CB8AC3E}">
        <p14:creationId xmlns:p14="http://schemas.microsoft.com/office/powerpoint/2010/main" val="37593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Two publications from </a:t>
            </a:r>
            <a:r>
              <a:rPr lang="en-US" altLang="ko-KR" dirty="0" smtClean="0"/>
              <a:t>R&amp;D</a:t>
            </a:r>
            <a:br>
              <a:rPr lang="en-US" altLang="ko-KR" dirty="0" smtClean="0"/>
            </a:br>
            <a:r>
              <a:rPr lang="en-US" altLang="ko-KR" dirty="0" smtClean="0"/>
              <a:t>and more efforts in progress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7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74" y="189570"/>
            <a:ext cx="10406354" cy="65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내용 개체 틀 3" descr="DSC_0178_JPG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6713" y="1790701"/>
            <a:ext cx="6807200" cy="4525963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65364" y="285750"/>
            <a:ext cx="8555037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Calorimeter geometry &amp; test setup</a:t>
            </a:r>
            <a:endParaRPr lang="ko-KR" altLang="en-US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grpSp>
        <p:nvGrpSpPr>
          <p:cNvPr id="3" name="그룹 14"/>
          <p:cNvGrpSpPr>
            <a:grpSpLocks/>
          </p:cNvGrpSpPr>
          <p:nvPr/>
        </p:nvGrpSpPr>
        <p:grpSpPr bwMode="auto">
          <a:xfrm>
            <a:off x="2595563" y="4762500"/>
            <a:ext cx="3929062" cy="1714500"/>
            <a:chOff x="857224" y="4572008"/>
            <a:chExt cx="3929090" cy="1714512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857224" y="4572008"/>
              <a:ext cx="13573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 rot="16200000" flipH="1">
              <a:off x="2143107" y="4643446"/>
              <a:ext cx="500067" cy="3571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1214414" y="5072075"/>
              <a:ext cx="13573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16200000" flipH="1">
              <a:off x="785786" y="4643446"/>
              <a:ext cx="500067" cy="3571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설명선 2 13"/>
            <p:cNvSpPr/>
            <p:nvPr/>
          </p:nvSpPr>
          <p:spPr>
            <a:xfrm>
              <a:off x="2357422" y="5857892"/>
              <a:ext cx="2428892" cy="42862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76023"/>
                <a:gd name="adj6" fmla="val -2253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>
                  <a:solidFill>
                    <a:srgbClr val="FFFFFF"/>
                  </a:solidFill>
                  <a:ea typeface="굴림" pitchFamily="50" charset="-127"/>
                </a:rPr>
                <a:t>Preamp hybrid</a:t>
              </a:r>
              <a:endParaRPr lang="ko-KR" altLang="en-US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grpSp>
        <p:nvGrpSpPr>
          <p:cNvPr id="4" name="그룹 18"/>
          <p:cNvGrpSpPr>
            <a:grpSpLocks/>
          </p:cNvGrpSpPr>
          <p:nvPr/>
        </p:nvGrpSpPr>
        <p:grpSpPr bwMode="auto">
          <a:xfrm>
            <a:off x="6310313" y="3190875"/>
            <a:ext cx="3714750" cy="1785938"/>
            <a:chOff x="4572000" y="3000372"/>
            <a:chExt cx="3714776" cy="1785950"/>
          </a:xfrm>
        </p:grpSpPr>
        <p:cxnSp>
          <p:nvCxnSpPr>
            <p:cNvPr id="17" name="직선 연결선 16"/>
            <p:cNvCxnSpPr/>
            <p:nvPr/>
          </p:nvCxnSpPr>
          <p:spPr>
            <a:xfrm rot="5400000">
              <a:off x="4000496" y="4214818"/>
              <a:ext cx="1143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설명선 2 17"/>
            <p:cNvSpPr/>
            <p:nvPr/>
          </p:nvSpPr>
          <p:spPr>
            <a:xfrm>
              <a:off x="5786445" y="3000372"/>
              <a:ext cx="2500331" cy="642942"/>
            </a:xfrm>
            <a:prstGeom prst="borderCallout2">
              <a:avLst/>
            </a:prstGeom>
            <a:solidFill>
              <a:srgbClr val="0070C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>
                  <a:solidFill>
                    <a:srgbClr val="FFFFFF"/>
                  </a:solidFill>
                  <a:ea typeface="굴림" pitchFamily="50" charset="-127"/>
                </a:rPr>
                <a:t>7 vertical channels grouped (cost issue)</a:t>
              </a:r>
              <a:endParaRPr lang="ko-KR" altLang="en-US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grpSp>
        <p:nvGrpSpPr>
          <p:cNvPr id="5" name="그룹 88"/>
          <p:cNvGrpSpPr>
            <a:grpSpLocks/>
          </p:cNvGrpSpPr>
          <p:nvPr/>
        </p:nvGrpSpPr>
        <p:grpSpPr bwMode="auto">
          <a:xfrm>
            <a:off x="6810375" y="3976688"/>
            <a:ext cx="3786188" cy="2000250"/>
            <a:chOff x="5072066" y="3786190"/>
            <a:chExt cx="3786214" cy="2000264"/>
          </a:xfrm>
        </p:grpSpPr>
        <p:sp>
          <p:nvSpPr>
            <p:cNvPr id="68" name="설명선 2 67"/>
            <p:cNvSpPr/>
            <p:nvPr/>
          </p:nvSpPr>
          <p:spPr>
            <a:xfrm>
              <a:off x="6429388" y="3786190"/>
              <a:ext cx="2428892" cy="57150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46598"/>
                <a:gd name="adj6" fmla="val -38644"/>
              </a:avLst>
            </a:prstGeom>
            <a:solidFill>
              <a:srgbClr val="0070C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>
                  <a:solidFill>
                    <a:srgbClr val="FFFFFF"/>
                  </a:solidFill>
                  <a:ea typeface="굴림" pitchFamily="50" charset="-127"/>
                </a:rPr>
                <a:t>8 pad sensors </a:t>
              </a:r>
            </a:p>
            <a:p>
              <a:pPr algn="ctr">
                <a:defRPr/>
              </a:pPr>
              <a:r>
                <a:rPr lang="en-US" altLang="ko-KR">
                  <a:solidFill>
                    <a:srgbClr val="FFFFFF"/>
                  </a:solidFill>
                  <a:ea typeface="굴림" pitchFamily="50" charset="-127"/>
                </a:rPr>
                <a:t>in one carrier board</a:t>
              </a:r>
              <a:endParaRPr lang="ko-KR" altLang="en-US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rot="5400000">
              <a:off x="4536281" y="5179231"/>
              <a:ext cx="1143008" cy="714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 rot="5400000">
              <a:off x="7608115" y="5179231"/>
              <a:ext cx="1143008" cy="714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5143504" y="4643446"/>
              <a:ext cx="307183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5072066" y="5786454"/>
              <a:ext cx="307183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5072066" y="5286387"/>
              <a:ext cx="307183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 rot="5400000">
              <a:off x="6036480" y="5179231"/>
              <a:ext cx="1143008" cy="714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 rot="5400000">
              <a:off x="6822297" y="5179231"/>
              <a:ext cx="1143008" cy="714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rot="5400000">
              <a:off x="5250661" y="5179231"/>
              <a:ext cx="1143008" cy="714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97" descr="FOCAL_Ac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47876"/>
            <a:ext cx="4572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36"/>
          <p:cNvGrpSpPr>
            <a:grpSpLocks/>
          </p:cNvGrpSpPr>
          <p:nvPr/>
        </p:nvGrpSpPr>
        <p:grpSpPr bwMode="auto">
          <a:xfrm>
            <a:off x="4595813" y="3762375"/>
            <a:ext cx="3714750" cy="1714500"/>
            <a:chOff x="3071802" y="3571876"/>
            <a:chExt cx="3714776" cy="1714512"/>
          </a:xfrm>
        </p:grpSpPr>
        <p:grpSp>
          <p:nvGrpSpPr>
            <p:cNvPr id="6157" name="그룹 32"/>
            <p:cNvGrpSpPr>
              <a:grpSpLocks/>
            </p:cNvGrpSpPr>
            <p:nvPr/>
          </p:nvGrpSpPr>
          <p:grpSpPr bwMode="auto">
            <a:xfrm>
              <a:off x="3071802" y="3571876"/>
              <a:ext cx="1143008" cy="571504"/>
              <a:chOff x="3071802" y="3571876"/>
              <a:chExt cx="1143008" cy="571504"/>
            </a:xfrm>
          </p:grpSpPr>
          <p:cxnSp>
            <p:nvCxnSpPr>
              <p:cNvPr id="27" name="직선 연결선 26"/>
              <p:cNvCxnSpPr/>
              <p:nvPr/>
            </p:nvCxnSpPr>
            <p:spPr>
              <a:xfrm>
                <a:off x="3071802" y="3571876"/>
                <a:ext cx="114300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3071802" y="4071943"/>
                <a:ext cx="114300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>
              <a:xfrm rot="5400000">
                <a:off x="3929058" y="3857628"/>
                <a:ext cx="5715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 rot="5400000">
                <a:off x="2786050" y="3857628"/>
                <a:ext cx="5715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직선 화살표 연결선 34"/>
            <p:cNvCxnSpPr/>
            <p:nvPr/>
          </p:nvCxnSpPr>
          <p:spPr>
            <a:xfrm rot="10800000">
              <a:off x="4286247" y="3857628"/>
              <a:ext cx="2500331" cy="14287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153" name="Object 2"/>
          <p:cNvGraphicFramePr>
            <a:graphicFrameLocks noChangeAspect="1"/>
          </p:cNvGraphicFramePr>
          <p:nvPr/>
        </p:nvGraphicFramePr>
        <p:xfrm>
          <a:off x="6038850" y="3092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수식" r:id="rId6" imgW="114151" imgH="215619" progId="Equation.3">
                  <p:embed/>
                </p:oleObj>
              </mc:Choice>
              <mc:Fallback>
                <p:oleObj name="수식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092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그룹 35"/>
          <p:cNvGrpSpPr>
            <a:grpSpLocks/>
          </p:cNvGrpSpPr>
          <p:nvPr/>
        </p:nvGrpSpPr>
        <p:grpSpPr bwMode="auto">
          <a:xfrm>
            <a:off x="7391401" y="1066800"/>
            <a:ext cx="1019175" cy="1143000"/>
            <a:chOff x="5867400" y="1295400"/>
            <a:chExt cx="1019831" cy="1143000"/>
          </a:xfrm>
        </p:grpSpPr>
        <p:sp>
          <p:nvSpPr>
            <p:cNvPr id="6155" name="Line 12"/>
            <p:cNvSpPr>
              <a:spLocks noChangeShapeType="1"/>
            </p:cNvSpPr>
            <p:nvPr/>
          </p:nvSpPr>
          <p:spPr bwMode="auto">
            <a:xfrm>
              <a:off x="6400798" y="1752600"/>
              <a:ext cx="76201" cy="68580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56" name="TextBox 33"/>
            <p:cNvSpPr txBox="1">
              <a:spLocks noChangeArrowheads="1"/>
            </p:cNvSpPr>
            <p:nvPr/>
          </p:nvSpPr>
          <p:spPr bwMode="auto">
            <a:xfrm>
              <a:off x="5867400" y="1295400"/>
              <a:ext cx="10198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ko-KR" sz="2800">
                  <a:solidFill>
                    <a:srgbClr val="FF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Beam</a:t>
              </a:r>
              <a:endParaRPr lang="ko-KR" altLang="en-US" sz="2800">
                <a:solidFill>
                  <a:srgbClr val="FF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8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304800"/>
            <a:ext cx="6715125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7429" y="2869675"/>
            <a:ext cx="9177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/>
              <a:t>To be published around </a:t>
            </a:r>
            <a:r>
              <a:rPr lang="en-US" altLang="ko-KR" sz="4800" dirty="0" smtClean="0"/>
              <a:t>Dec</a:t>
            </a:r>
            <a:r>
              <a:rPr lang="en-US" altLang="ko-KR" sz="4800" dirty="0" smtClean="0"/>
              <a:t>. </a:t>
            </a:r>
            <a:r>
              <a:rPr lang="en-US" altLang="ko-KR" sz="4800" dirty="0" smtClean="0"/>
              <a:t>15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215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35" y="1918125"/>
            <a:ext cx="10372725" cy="4181475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  Sensors will work OK for the expected neutron fluence.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940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48" y="1759685"/>
            <a:ext cx="10477500" cy="4676775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Clue for next generation R&amp;D</a:t>
            </a:r>
            <a:br>
              <a:rPr lang="en-US" altLang="ko-KR" dirty="0" smtClean="0"/>
            </a:br>
            <a:r>
              <a:rPr lang="en-US" altLang="ko-KR" dirty="0" smtClean="0"/>
              <a:t>          (</a:t>
            </a:r>
            <a:r>
              <a:rPr lang="en-US" altLang="ko-KR" dirty="0" err="1" smtClean="0"/>
              <a:t>Guardringless</a:t>
            </a:r>
            <a:r>
              <a:rPr lang="en-US" altLang="ko-KR" dirty="0" smtClean="0"/>
              <a:t> Si sensor?)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2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52600" y="3810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solidFill>
                  <a:srgbClr val="0000FF"/>
                </a:solidFill>
              </a:rPr>
              <a:t>Comparison between 2D (planar) and 3D detectors</a:t>
            </a:r>
            <a:endParaRPr lang="en-US" altLang="ko-KR" i="1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3" name="Picture 17" descr="2D-3D-Dem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 r="4167" b="7922"/>
          <a:stretch>
            <a:fillRect/>
          </a:stretch>
        </p:blipFill>
        <p:spPr bwMode="auto">
          <a:xfrm>
            <a:off x="1676400" y="1752600"/>
            <a:ext cx="876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" t="27489"/>
          <a:stretch>
            <a:fillRect/>
          </a:stretch>
        </p:blipFill>
        <p:spPr bwMode="auto">
          <a:xfrm>
            <a:off x="3733800" y="3581400"/>
            <a:ext cx="3000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" t="27489"/>
          <a:stretch>
            <a:fillRect/>
          </a:stretch>
        </p:blipFill>
        <p:spPr bwMode="auto">
          <a:xfrm>
            <a:off x="3733800" y="3352800"/>
            <a:ext cx="3000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" t="27489"/>
          <a:stretch>
            <a:fillRect/>
          </a:stretch>
        </p:blipFill>
        <p:spPr bwMode="auto">
          <a:xfrm>
            <a:off x="3810000" y="3505200"/>
            <a:ext cx="3000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4"/>
          <p:cNvGrpSpPr>
            <a:grpSpLocks/>
          </p:cNvGrpSpPr>
          <p:nvPr/>
        </p:nvGrpSpPr>
        <p:grpSpPr bwMode="auto">
          <a:xfrm>
            <a:off x="3581400" y="3203575"/>
            <a:ext cx="300038" cy="242888"/>
            <a:chOff x="0" y="0"/>
            <a:chExt cx="189" cy="153"/>
          </a:xfrm>
        </p:grpSpPr>
        <p:sp>
          <p:nvSpPr>
            <p:cNvPr id="51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8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129" name="Group 7"/>
            <p:cNvGrpSpPr>
              <a:grpSpLocks/>
            </p:cNvGrpSpPr>
            <p:nvPr/>
          </p:nvGrpSpPr>
          <p:grpSpPr bwMode="auto">
            <a:xfrm>
              <a:off x="40" y="45"/>
              <a:ext cx="96" cy="95"/>
              <a:chOff x="0" y="0"/>
              <a:chExt cx="96" cy="95"/>
            </a:xfrm>
          </p:grpSpPr>
          <p:sp>
            <p:nvSpPr>
              <p:cNvPr id="5130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solidFill>
                <a:srgbClr val="BBE0E3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ko-KR"/>
              </a:p>
            </p:txBody>
          </p:sp>
          <p:sp>
            <p:nvSpPr>
              <p:cNvPr id="5131" name="Oval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noFill/>
              <a:ln w="6" cap="rnd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altLang="ko-KR"/>
              </a:p>
            </p:txBody>
          </p:sp>
        </p:grpSp>
      </p:grp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3649663" y="3200401"/>
            <a:ext cx="161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+</a:t>
            </a:r>
          </a:p>
        </p:txBody>
      </p:sp>
      <p:grpSp>
        <p:nvGrpSpPr>
          <p:cNvPr id="5133" name="Group 4"/>
          <p:cNvGrpSpPr>
            <a:grpSpLocks/>
          </p:cNvGrpSpPr>
          <p:nvPr/>
        </p:nvGrpSpPr>
        <p:grpSpPr bwMode="auto">
          <a:xfrm>
            <a:off x="3581400" y="3432175"/>
            <a:ext cx="300038" cy="242888"/>
            <a:chOff x="0" y="0"/>
            <a:chExt cx="189" cy="153"/>
          </a:xfrm>
        </p:grpSpPr>
        <p:sp>
          <p:nvSpPr>
            <p:cNvPr id="51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8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135" name="Group 7"/>
            <p:cNvGrpSpPr>
              <a:grpSpLocks/>
            </p:cNvGrpSpPr>
            <p:nvPr/>
          </p:nvGrpSpPr>
          <p:grpSpPr bwMode="auto">
            <a:xfrm>
              <a:off x="40" y="45"/>
              <a:ext cx="96" cy="95"/>
              <a:chOff x="0" y="0"/>
              <a:chExt cx="96" cy="95"/>
            </a:xfrm>
          </p:grpSpPr>
          <p:sp>
            <p:nvSpPr>
              <p:cNvPr id="5136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solidFill>
                <a:srgbClr val="BBE0E3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ko-KR"/>
              </a:p>
            </p:txBody>
          </p:sp>
          <p:sp>
            <p:nvSpPr>
              <p:cNvPr id="5137" name="Oval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noFill/>
              <a:ln w="6" cap="rnd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altLang="ko-KR"/>
              </a:p>
            </p:txBody>
          </p:sp>
        </p:grpSp>
      </p:grpSp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3649663" y="3429001"/>
            <a:ext cx="161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+</a:t>
            </a:r>
          </a:p>
        </p:txBody>
      </p:sp>
      <p:grpSp>
        <p:nvGrpSpPr>
          <p:cNvPr id="5139" name="Group 4"/>
          <p:cNvGrpSpPr>
            <a:grpSpLocks/>
          </p:cNvGrpSpPr>
          <p:nvPr/>
        </p:nvGrpSpPr>
        <p:grpSpPr bwMode="auto">
          <a:xfrm>
            <a:off x="3505200" y="3584575"/>
            <a:ext cx="300038" cy="242888"/>
            <a:chOff x="0" y="0"/>
            <a:chExt cx="189" cy="153"/>
          </a:xfrm>
        </p:grpSpPr>
        <p:sp>
          <p:nvSpPr>
            <p:cNvPr id="51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8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141" name="Group 7"/>
            <p:cNvGrpSpPr>
              <a:grpSpLocks/>
            </p:cNvGrpSpPr>
            <p:nvPr/>
          </p:nvGrpSpPr>
          <p:grpSpPr bwMode="auto">
            <a:xfrm>
              <a:off x="40" y="45"/>
              <a:ext cx="96" cy="95"/>
              <a:chOff x="0" y="0"/>
              <a:chExt cx="96" cy="95"/>
            </a:xfrm>
          </p:grpSpPr>
          <p:sp>
            <p:nvSpPr>
              <p:cNvPr id="5142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solidFill>
                <a:srgbClr val="BBE0E3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ko-KR"/>
              </a:p>
            </p:txBody>
          </p:sp>
          <p:sp>
            <p:nvSpPr>
              <p:cNvPr id="5143" name="Oval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noFill/>
              <a:ln w="6" cap="rnd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altLang="ko-KR"/>
              </a:p>
            </p:txBody>
          </p:sp>
        </p:grpSp>
      </p:grpSp>
      <p:sp>
        <p:nvSpPr>
          <p:cNvPr id="5144" name="Rectangle 8"/>
          <p:cNvSpPr>
            <a:spLocks noChangeArrowheads="1"/>
          </p:cNvSpPr>
          <p:nvPr/>
        </p:nvSpPr>
        <p:spPr bwMode="auto">
          <a:xfrm>
            <a:off x="3573463" y="3581401"/>
            <a:ext cx="161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+</a:t>
            </a:r>
          </a:p>
        </p:txBody>
      </p:sp>
      <p:cxnSp>
        <p:nvCxnSpPr>
          <p:cNvPr id="5145" name="Straight Arrow Connector 51"/>
          <p:cNvCxnSpPr>
            <a:cxnSpLocks noChangeShapeType="1"/>
            <a:stCxn id="5132" idx="0"/>
          </p:cNvCxnSpPr>
          <p:nvPr/>
        </p:nvCxnSpPr>
        <p:spPr bwMode="auto">
          <a:xfrm flipV="1">
            <a:off x="3730616" y="2286000"/>
            <a:ext cx="3185" cy="914400"/>
          </a:xfrm>
          <a:prstGeom prst="straightConnector1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6" name="Straight Arrow Connector 53"/>
          <p:cNvCxnSpPr>
            <a:cxnSpLocks noChangeShapeType="1"/>
          </p:cNvCxnSpPr>
          <p:nvPr/>
        </p:nvCxnSpPr>
        <p:spPr bwMode="auto">
          <a:xfrm rot="16200000" flipH="1">
            <a:off x="3434557" y="4272757"/>
            <a:ext cx="900112" cy="3175"/>
          </a:xfrm>
          <a:prstGeom prst="straightConnector1">
            <a:avLst/>
          </a:prstGeom>
          <a:noFill/>
          <a:ln w="28575" cmpd="sng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4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" t="27489"/>
          <a:stretch>
            <a:fillRect/>
          </a:stretch>
        </p:blipFill>
        <p:spPr bwMode="auto">
          <a:xfrm>
            <a:off x="7805739" y="3429000"/>
            <a:ext cx="30003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" t="27489"/>
          <a:stretch>
            <a:fillRect/>
          </a:stretch>
        </p:blipFill>
        <p:spPr bwMode="auto">
          <a:xfrm>
            <a:off x="7805739" y="3200400"/>
            <a:ext cx="30003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" t="27489"/>
          <a:stretch>
            <a:fillRect/>
          </a:stretch>
        </p:blipFill>
        <p:spPr bwMode="auto">
          <a:xfrm>
            <a:off x="7881939" y="3352800"/>
            <a:ext cx="30003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0" name="Group 4"/>
          <p:cNvGrpSpPr>
            <a:grpSpLocks/>
          </p:cNvGrpSpPr>
          <p:nvPr/>
        </p:nvGrpSpPr>
        <p:grpSpPr bwMode="auto">
          <a:xfrm>
            <a:off x="7778750" y="3051175"/>
            <a:ext cx="300038" cy="242888"/>
            <a:chOff x="0" y="0"/>
            <a:chExt cx="189" cy="153"/>
          </a:xfrm>
        </p:grpSpPr>
        <p:sp>
          <p:nvSpPr>
            <p:cNvPr id="51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8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152" name="Group 7"/>
            <p:cNvGrpSpPr>
              <a:grpSpLocks/>
            </p:cNvGrpSpPr>
            <p:nvPr/>
          </p:nvGrpSpPr>
          <p:grpSpPr bwMode="auto">
            <a:xfrm>
              <a:off x="40" y="45"/>
              <a:ext cx="96" cy="95"/>
              <a:chOff x="0" y="0"/>
              <a:chExt cx="96" cy="95"/>
            </a:xfrm>
          </p:grpSpPr>
          <p:sp>
            <p:nvSpPr>
              <p:cNvPr id="5153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solidFill>
                <a:srgbClr val="BBE0E3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ko-KR"/>
              </a:p>
            </p:txBody>
          </p:sp>
          <p:sp>
            <p:nvSpPr>
              <p:cNvPr id="5154" name="Oval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noFill/>
              <a:ln w="6" cap="rnd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altLang="ko-KR"/>
              </a:p>
            </p:txBody>
          </p:sp>
        </p:grpSp>
      </p:grpSp>
      <p:sp>
        <p:nvSpPr>
          <p:cNvPr id="5155" name="Rectangle 8"/>
          <p:cNvSpPr>
            <a:spLocks noChangeArrowheads="1"/>
          </p:cNvSpPr>
          <p:nvPr/>
        </p:nvSpPr>
        <p:spPr bwMode="auto">
          <a:xfrm>
            <a:off x="7845425" y="3048001"/>
            <a:ext cx="161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+</a:t>
            </a:r>
          </a:p>
        </p:txBody>
      </p:sp>
      <p:grpSp>
        <p:nvGrpSpPr>
          <p:cNvPr id="5156" name="Group 4"/>
          <p:cNvGrpSpPr>
            <a:grpSpLocks/>
          </p:cNvGrpSpPr>
          <p:nvPr/>
        </p:nvGrpSpPr>
        <p:grpSpPr bwMode="auto">
          <a:xfrm>
            <a:off x="7778750" y="3279775"/>
            <a:ext cx="300038" cy="242888"/>
            <a:chOff x="0" y="0"/>
            <a:chExt cx="189" cy="153"/>
          </a:xfrm>
        </p:grpSpPr>
        <p:sp>
          <p:nvSpPr>
            <p:cNvPr id="51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8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158" name="Group 7"/>
            <p:cNvGrpSpPr>
              <a:grpSpLocks/>
            </p:cNvGrpSpPr>
            <p:nvPr/>
          </p:nvGrpSpPr>
          <p:grpSpPr bwMode="auto">
            <a:xfrm>
              <a:off x="40" y="45"/>
              <a:ext cx="96" cy="95"/>
              <a:chOff x="0" y="0"/>
              <a:chExt cx="96" cy="95"/>
            </a:xfrm>
          </p:grpSpPr>
          <p:sp>
            <p:nvSpPr>
              <p:cNvPr id="5159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solidFill>
                <a:srgbClr val="BBE0E3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ko-KR"/>
              </a:p>
            </p:txBody>
          </p:sp>
          <p:sp>
            <p:nvSpPr>
              <p:cNvPr id="5160" name="Oval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noFill/>
              <a:ln w="6" cap="rnd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altLang="ko-KR"/>
              </a:p>
            </p:txBody>
          </p:sp>
        </p:grpSp>
      </p:grpSp>
      <p:sp>
        <p:nvSpPr>
          <p:cNvPr id="5161" name="Rectangle 8"/>
          <p:cNvSpPr>
            <a:spLocks noChangeArrowheads="1"/>
          </p:cNvSpPr>
          <p:nvPr/>
        </p:nvSpPr>
        <p:spPr bwMode="auto">
          <a:xfrm>
            <a:off x="7845425" y="3276601"/>
            <a:ext cx="161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+</a:t>
            </a:r>
          </a:p>
        </p:txBody>
      </p:sp>
      <p:grpSp>
        <p:nvGrpSpPr>
          <p:cNvPr id="5162" name="Group 4"/>
          <p:cNvGrpSpPr>
            <a:grpSpLocks/>
          </p:cNvGrpSpPr>
          <p:nvPr/>
        </p:nvGrpSpPr>
        <p:grpSpPr bwMode="auto">
          <a:xfrm>
            <a:off x="7702550" y="3432175"/>
            <a:ext cx="300038" cy="242888"/>
            <a:chOff x="0" y="0"/>
            <a:chExt cx="189" cy="153"/>
          </a:xfrm>
        </p:grpSpPr>
        <p:sp>
          <p:nvSpPr>
            <p:cNvPr id="51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8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164" name="Group 7"/>
            <p:cNvGrpSpPr>
              <a:grpSpLocks/>
            </p:cNvGrpSpPr>
            <p:nvPr/>
          </p:nvGrpSpPr>
          <p:grpSpPr bwMode="auto">
            <a:xfrm>
              <a:off x="40" y="45"/>
              <a:ext cx="96" cy="95"/>
              <a:chOff x="0" y="0"/>
              <a:chExt cx="96" cy="95"/>
            </a:xfrm>
          </p:grpSpPr>
          <p:sp>
            <p:nvSpPr>
              <p:cNvPr id="5165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solidFill>
                <a:srgbClr val="BBE0E3"/>
              </a:solidFill>
              <a:ln w="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ko-KR"/>
              </a:p>
            </p:txBody>
          </p:sp>
          <p:sp>
            <p:nvSpPr>
              <p:cNvPr id="5166" name="Oval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" cy="95"/>
              </a:xfrm>
              <a:prstGeom prst="ellipse">
                <a:avLst/>
              </a:prstGeom>
              <a:noFill/>
              <a:ln w="6" cap="rnd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altLang="ko-KR"/>
              </a:p>
            </p:txBody>
          </p:sp>
        </p:grpSp>
      </p:grpSp>
      <p:sp>
        <p:nvSpPr>
          <p:cNvPr id="5167" name="Rectangle 8"/>
          <p:cNvSpPr>
            <a:spLocks noChangeArrowheads="1"/>
          </p:cNvSpPr>
          <p:nvPr/>
        </p:nvSpPr>
        <p:spPr bwMode="auto">
          <a:xfrm>
            <a:off x="7769225" y="3429001"/>
            <a:ext cx="161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/>
              <a:t>+</a:t>
            </a:r>
          </a:p>
        </p:txBody>
      </p:sp>
      <p:cxnSp>
        <p:nvCxnSpPr>
          <p:cNvPr id="5168" name="Straight Arrow Connector 79"/>
          <p:cNvCxnSpPr>
            <a:cxnSpLocks noChangeShapeType="1"/>
          </p:cNvCxnSpPr>
          <p:nvPr/>
        </p:nvCxnSpPr>
        <p:spPr bwMode="auto">
          <a:xfrm rot="16200000" flipV="1">
            <a:off x="7747000" y="3016250"/>
            <a:ext cx="1588" cy="217488"/>
          </a:xfrm>
          <a:prstGeom prst="straightConnector1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9" name="Straight Arrow Connector 83"/>
          <p:cNvCxnSpPr>
            <a:cxnSpLocks noChangeShapeType="1"/>
          </p:cNvCxnSpPr>
          <p:nvPr/>
        </p:nvCxnSpPr>
        <p:spPr bwMode="auto">
          <a:xfrm>
            <a:off x="7962900" y="3627439"/>
            <a:ext cx="228600" cy="1587"/>
          </a:xfrm>
          <a:prstGeom prst="straightConnector1">
            <a:avLst/>
          </a:prstGeom>
          <a:noFill/>
          <a:ln w="28575" cmpd="sng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70" name="Straight Arrow Connector 85"/>
          <p:cNvCxnSpPr>
            <a:cxnSpLocks noChangeShapeType="1"/>
          </p:cNvCxnSpPr>
          <p:nvPr/>
        </p:nvCxnSpPr>
        <p:spPr bwMode="auto">
          <a:xfrm rot="5400000">
            <a:off x="4648201" y="3398838"/>
            <a:ext cx="2743200" cy="3175"/>
          </a:xfrm>
          <a:prstGeom prst="straightConnector1">
            <a:avLst/>
          </a:prstGeom>
          <a:noFill/>
          <a:ln w="28575" cmpd="sng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71" name="Straight Arrow Connector 86"/>
          <p:cNvCxnSpPr>
            <a:cxnSpLocks noChangeShapeType="1"/>
          </p:cNvCxnSpPr>
          <p:nvPr/>
        </p:nvCxnSpPr>
        <p:spPr bwMode="auto">
          <a:xfrm rot="5400000">
            <a:off x="3117057" y="3390107"/>
            <a:ext cx="2743200" cy="1587"/>
          </a:xfrm>
          <a:prstGeom prst="straightConnector1">
            <a:avLst/>
          </a:prstGeom>
          <a:noFill/>
          <a:ln w="28575" cmpd="sng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72" name="Straight Arrow Connector 88"/>
          <p:cNvCxnSpPr>
            <a:cxnSpLocks noChangeShapeType="1"/>
          </p:cNvCxnSpPr>
          <p:nvPr/>
        </p:nvCxnSpPr>
        <p:spPr bwMode="auto">
          <a:xfrm>
            <a:off x="7543800" y="4953000"/>
            <a:ext cx="762000" cy="1588"/>
          </a:xfrm>
          <a:prstGeom prst="straightConnector1">
            <a:avLst/>
          </a:prstGeom>
          <a:noFill/>
          <a:ln w="28575" cmpd="sng">
            <a:solidFill>
              <a:srgbClr val="0070C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73" name="Text Box 3"/>
          <p:cNvSpPr txBox="1">
            <a:spLocks noChangeArrowheads="1"/>
          </p:cNvSpPr>
          <p:nvPr/>
        </p:nvSpPr>
        <p:spPr bwMode="auto">
          <a:xfrm>
            <a:off x="3609975" y="1997076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p</a:t>
            </a:r>
            <a:r>
              <a:rPr lang="en-US" altLang="ko-KR" sz="1400" baseline="30000"/>
              <a:t>+</a:t>
            </a:r>
          </a:p>
        </p:txBody>
      </p:sp>
      <p:sp>
        <p:nvSpPr>
          <p:cNvPr id="5174" name="Text Box 3"/>
          <p:cNvSpPr txBox="1">
            <a:spLocks noChangeArrowheads="1"/>
          </p:cNvSpPr>
          <p:nvPr/>
        </p:nvSpPr>
        <p:spPr bwMode="auto">
          <a:xfrm>
            <a:off x="3602038" y="4724401"/>
            <a:ext cx="3722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n</a:t>
            </a:r>
            <a:r>
              <a:rPr lang="en-US" altLang="ko-KR" sz="1400" baseline="30000"/>
              <a:t>+</a:t>
            </a:r>
          </a:p>
        </p:txBody>
      </p:sp>
      <p:sp>
        <p:nvSpPr>
          <p:cNvPr id="5175" name="Text Box 3"/>
          <p:cNvSpPr txBox="1">
            <a:spLocks noChangeArrowheads="1"/>
          </p:cNvSpPr>
          <p:nvPr/>
        </p:nvSpPr>
        <p:spPr bwMode="auto">
          <a:xfrm>
            <a:off x="8134350" y="3124201"/>
            <a:ext cx="3722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n</a:t>
            </a:r>
            <a:r>
              <a:rPr lang="en-US" altLang="ko-KR" sz="1400" baseline="30000"/>
              <a:t>+</a:t>
            </a:r>
          </a:p>
        </p:txBody>
      </p:sp>
      <p:sp>
        <p:nvSpPr>
          <p:cNvPr id="5176" name="Text Box 3"/>
          <p:cNvSpPr txBox="1">
            <a:spLocks noChangeArrowheads="1"/>
          </p:cNvSpPr>
          <p:nvPr/>
        </p:nvSpPr>
        <p:spPr bwMode="auto">
          <a:xfrm>
            <a:off x="4340225" y="1981201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p</a:t>
            </a:r>
            <a:r>
              <a:rPr lang="en-US" altLang="ko-KR" sz="1400" baseline="30000"/>
              <a:t>+</a:t>
            </a:r>
          </a:p>
        </p:txBody>
      </p:sp>
      <p:sp>
        <p:nvSpPr>
          <p:cNvPr id="5177" name="Text Box 3"/>
          <p:cNvSpPr txBox="1">
            <a:spLocks noChangeArrowheads="1"/>
          </p:cNvSpPr>
          <p:nvPr/>
        </p:nvSpPr>
        <p:spPr bwMode="auto">
          <a:xfrm>
            <a:off x="5046663" y="1981201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p</a:t>
            </a:r>
            <a:r>
              <a:rPr lang="en-US" altLang="ko-KR" sz="1400" baseline="30000"/>
              <a:t>+</a:t>
            </a:r>
          </a:p>
        </p:txBody>
      </p:sp>
      <p:sp>
        <p:nvSpPr>
          <p:cNvPr id="5178" name="Text Box 3"/>
          <p:cNvSpPr txBox="1">
            <a:spLocks noChangeArrowheads="1"/>
          </p:cNvSpPr>
          <p:nvPr/>
        </p:nvSpPr>
        <p:spPr bwMode="auto">
          <a:xfrm>
            <a:off x="2876550" y="1981201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p</a:t>
            </a:r>
            <a:r>
              <a:rPr lang="en-US" altLang="ko-KR" sz="1400" baseline="30000"/>
              <a:t>+</a:t>
            </a:r>
          </a:p>
        </p:txBody>
      </p:sp>
      <p:sp>
        <p:nvSpPr>
          <p:cNvPr id="5179" name="Text Box 3"/>
          <p:cNvSpPr txBox="1">
            <a:spLocks noChangeArrowheads="1"/>
          </p:cNvSpPr>
          <p:nvPr/>
        </p:nvSpPr>
        <p:spPr bwMode="auto">
          <a:xfrm>
            <a:off x="2133600" y="1981201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p</a:t>
            </a:r>
            <a:r>
              <a:rPr lang="en-US" altLang="ko-KR" sz="1400" baseline="30000"/>
              <a:t>+</a:t>
            </a:r>
          </a:p>
        </p:txBody>
      </p:sp>
      <p:sp>
        <p:nvSpPr>
          <p:cNvPr id="5180" name="Text Box 3"/>
          <p:cNvSpPr txBox="1">
            <a:spLocks noChangeArrowheads="1"/>
          </p:cNvSpPr>
          <p:nvPr/>
        </p:nvSpPr>
        <p:spPr bwMode="auto">
          <a:xfrm>
            <a:off x="7408863" y="3121026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p</a:t>
            </a:r>
            <a:r>
              <a:rPr lang="en-US" altLang="ko-KR" sz="1400" baseline="30000"/>
              <a:t>+</a:t>
            </a:r>
          </a:p>
        </p:txBody>
      </p:sp>
      <p:sp>
        <p:nvSpPr>
          <p:cNvPr id="5181" name="Text Box 3"/>
          <p:cNvSpPr txBox="1">
            <a:spLocks noChangeArrowheads="1"/>
          </p:cNvSpPr>
          <p:nvPr/>
        </p:nvSpPr>
        <p:spPr bwMode="auto">
          <a:xfrm>
            <a:off x="9571038" y="3127376"/>
            <a:ext cx="3722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n</a:t>
            </a:r>
            <a:r>
              <a:rPr lang="en-US" altLang="ko-KR" sz="1400" baseline="30000"/>
              <a:t>+</a:t>
            </a:r>
          </a:p>
        </p:txBody>
      </p:sp>
      <p:sp>
        <p:nvSpPr>
          <p:cNvPr id="5182" name="Text Box 3"/>
          <p:cNvSpPr txBox="1">
            <a:spLocks noChangeArrowheads="1"/>
          </p:cNvSpPr>
          <p:nvPr/>
        </p:nvSpPr>
        <p:spPr bwMode="auto">
          <a:xfrm>
            <a:off x="8843963" y="3124201"/>
            <a:ext cx="375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p</a:t>
            </a:r>
            <a:r>
              <a:rPr lang="en-US" altLang="ko-KR" sz="1400" baseline="30000"/>
              <a:t>+</a:t>
            </a:r>
          </a:p>
        </p:txBody>
      </p:sp>
      <p:sp>
        <p:nvSpPr>
          <p:cNvPr id="5183" name="Text Box 3"/>
          <p:cNvSpPr txBox="1">
            <a:spLocks noChangeArrowheads="1"/>
          </p:cNvSpPr>
          <p:nvPr/>
        </p:nvSpPr>
        <p:spPr bwMode="auto">
          <a:xfrm>
            <a:off x="6667500" y="3124201"/>
            <a:ext cx="3722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n</a:t>
            </a:r>
            <a:r>
              <a:rPr lang="en-US" altLang="ko-KR" sz="1400" baseline="30000"/>
              <a:t>+</a:t>
            </a:r>
          </a:p>
        </p:txBody>
      </p:sp>
      <p:sp>
        <p:nvSpPr>
          <p:cNvPr id="5184" name="Text Box 3"/>
          <p:cNvSpPr txBox="1">
            <a:spLocks noChangeArrowheads="1"/>
          </p:cNvSpPr>
          <p:nvPr/>
        </p:nvSpPr>
        <p:spPr bwMode="auto">
          <a:xfrm>
            <a:off x="5495926" y="3200400"/>
            <a:ext cx="963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      </a:t>
            </a:r>
            <a:r>
              <a:rPr lang="en-US" altLang="ko-KR" sz="1400" i="1">
                <a:solidFill>
                  <a:srgbClr val="0000FF"/>
                </a:solidFill>
              </a:rPr>
              <a:t>d</a:t>
            </a:r>
          </a:p>
          <a:p>
            <a:r>
              <a:rPr lang="en-US" altLang="ko-KR" sz="1400"/>
              <a:t>Thickness</a:t>
            </a:r>
          </a:p>
        </p:txBody>
      </p:sp>
      <p:sp>
        <p:nvSpPr>
          <p:cNvPr id="5185" name="Text Box 3"/>
          <p:cNvSpPr txBox="1">
            <a:spLocks noChangeArrowheads="1"/>
          </p:cNvSpPr>
          <p:nvPr/>
        </p:nvSpPr>
        <p:spPr bwMode="auto">
          <a:xfrm>
            <a:off x="4122739" y="3200400"/>
            <a:ext cx="9387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      </a:t>
            </a:r>
            <a:r>
              <a:rPr lang="en-US" altLang="ko-KR" sz="1400" i="1">
                <a:solidFill>
                  <a:srgbClr val="0000FF"/>
                </a:solidFill>
                <a:sym typeface="Symbol" panose="05050102010706020507" pitchFamily="18" charset="2"/>
              </a:rPr>
              <a:t></a:t>
            </a:r>
            <a:r>
              <a:rPr lang="en-US" altLang="ko-KR" sz="1400" i="1" baseline="-2500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endParaRPr lang="en-US" altLang="ko-KR" sz="1400" i="1" baseline="-25000">
              <a:solidFill>
                <a:srgbClr val="0000FF"/>
              </a:solidFill>
            </a:endParaRPr>
          </a:p>
          <a:p>
            <a:r>
              <a:rPr lang="en-US" altLang="ko-KR" sz="1400"/>
              <a:t>Electrode</a:t>
            </a:r>
          </a:p>
          <a:p>
            <a:r>
              <a:rPr lang="en-US" altLang="ko-KR" sz="1400"/>
              <a:t>spacing</a:t>
            </a:r>
          </a:p>
        </p:txBody>
      </p:sp>
      <p:sp>
        <p:nvSpPr>
          <p:cNvPr id="5186" name="Text Box 3"/>
          <p:cNvSpPr txBox="1">
            <a:spLocks noChangeArrowheads="1"/>
          </p:cNvSpPr>
          <p:nvPr/>
        </p:nvSpPr>
        <p:spPr bwMode="auto">
          <a:xfrm>
            <a:off x="7467601" y="4953001"/>
            <a:ext cx="7328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/>
              <a:t>      </a:t>
            </a:r>
            <a:r>
              <a:rPr lang="en-US" altLang="ko-KR" sz="1400" i="1">
                <a:solidFill>
                  <a:srgbClr val="0000FF"/>
                </a:solidFill>
                <a:sym typeface="Symbol" panose="05050102010706020507" pitchFamily="18" charset="2"/>
              </a:rPr>
              <a:t></a:t>
            </a:r>
            <a:r>
              <a:rPr lang="en-US" altLang="ko-KR" sz="1400" i="1" baseline="-2500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endParaRPr lang="en-US" altLang="ko-KR" sz="1400" i="1" baseline="-25000">
              <a:solidFill>
                <a:srgbClr val="0000FF"/>
              </a:solidFill>
            </a:endParaRPr>
          </a:p>
        </p:txBody>
      </p:sp>
      <p:sp>
        <p:nvSpPr>
          <p:cNvPr id="5187" name="Rectangle 2"/>
          <p:cNvSpPr>
            <a:spLocks noChangeArrowheads="1"/>
          </p:cNvSpPr>
          <p:nvPr/>
        </p:nvSpPr>
        <p:spPr bwMode="auto">
          <a:xfrm>
            <a:off x="2428875" y="990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solidFill>
                  <a:srgbClr val="FF0000"/>
                </a:solidFill>
              </a:rPr>
              <a:t>2D (planar) detector</a:t>
            </a:r>
            <a:endParaRPr lang="en-US" altLang="ko-KR" i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88" name="Rectangle 2"/>
          <p:cNvSpPr>
            <a:spLocks noChangeArrowheads="1"/>
          </p:cNvSpPr>
          <p:nvPr/>
        </p:nvSpPr>
        <p:spPr bwMode="auto">
          <a:xfrm>
            <a:off x="6858000" y="838200"/>
            <a:ext cx="310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solidFill>
                  <a:srgbClr val="00B050"/>
                </a:solidFill>
              </a:rPr>
              <a:t>Conventional 3D-column electrode detector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400">
                <a:solidFill>
                  <a:srgbClr val="00B050"/>
                </a:solidFill>
              </a:rPr>
              <a:t>              (S. Parker, et al)</a:t>
            </a:r>
            <a:endParaRPr lang="en-US" altLang="ko-KR" sz="1400" i="1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5189" name="Rectangle 2"/>
          <p:cNvSpPr>
            <a:spLocks noChangeArrowheads="1"/>
          </p:cNvSpPr>
          <p:nvPr/>
        </p:nvSpPr>
        <p:spPr bwMode="auto">
          <a:xfrm>
            <a:off x="1905000" y="1524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>
                <a:solidFill>
                  <a:srgbClr val="00B0F0"/>
                </a:solidFill>
              </a:rPr>
              <a:t>Electrodes are planar (2D) ion implants (&lt;1 µm deep)</a:t>
            </a:r>
            <a:endParaRPr lang="en-US" altLang="ko-KR" sz="1600" i="1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5190" name="Rectangle 2"/>
          <p:cNvSpPr>
            <a:spLocks noChangeArrowheads="1"/>
          </p:cNvSpPr>
          <p:nvPr/>
        </p:nvSpPr>
        <p:spPr bwMode="auto">
          <a:xfrm>
            <a:off x="6248400" y="1524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>
                <a:solidFill>
                  <a:srgbClr val="00B0F0"/>
                </a:solidFill>
              </a:rPr>
              <a:t>Electrodes are vertically (3D) etched and doped columns (100’s µm deep)</a:t>
            </a:r>
            <a:endParaRPr lang="en-US" altLang="ko-KR" sz="1600" i="1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5191" name="Rectangle 2"/>
          <p:cNvSpPr>
            <a:spLocks noChangeArrowheads="1"/>
          </p:cNvSpPr>
          <p:nvPr/>
        </p:nvSpPr>
        <p:spPr bwMode="auto">
          <a:xfrm>
            <a:off x="1828800" y="51816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i="1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ko-KR" sz="1600" i="1" baseline="-2500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altLang="ko-KR" sz="1600">
                <a:solidFill>
                  <a:srgbClr val="FF0000"/>
                </a:solidFill>
              </a:rPr>
              <a:t> =</a:t>
            </a:r>
            <a:r>
              <a:rPr lang="en-US" altLang="ko-KR" sz="1600" i="1">
                <a:solidFill>
                  <a:srgbClr val="FF0000"/>
                </a:solidFill>
              </a:rPr>
              <a:t>d</a:t>
            </a:r>
            <a:r>
              <a:rPr lang="en-US" altLang="ko-KR" sz="1600">
                <a:solidFill>
                  <a:srgbClr val="FF0000"/>
                </a:solidFill>
              </a:rPr>
              <a:t>              full depletion voltage </a:t>
            </a:r>
            <a:r>
              <a:rPr lang="en-US" altLang="ko-KR" sz="1600" i="1">
                <a:solidFill>
                  <a:srgbClr val="FF0000"/>
                </a:solidFill>
              </a:rPr>
              <a:t>V</a:t>
            </a:r>
            <a:r>
              <a:rPr lang="en-US" altLang="ko-KR" sz="1600" i="1" baseline="-25000">
                <a:solidFill>
                  <a:srgbClr val="FF0000"/>
                </a:solidFill>
              </a:rPr>
              <a:t>fd</a:t>
            </a:r>
            <a:r>
              <a:rPr lang="en-US" altLang="ko-KR" sz="1600">
                <a:solidFill>
                  <a:srgbClr val="FF0000"/>
                </a:solidFill>
              </a:rPr>
              <a:t> depends on detector thickness </a:t>
            </a:r>
            <a:r>
              <a:rPr lang="en-US" altLang="ko-KR" sz="1600" i="1">
                <a:solidFill>
                  <a:srgbClr val="FF0000"/>
                </a:solidFill>
              </a:rPr>
              <a:t>d</a:t>
            </a:r>
            <a:r>
              <a:rPr lang="en-US" altLang="ko-KR" sz="1600">
                <a:solidFill>
                  <a:srgbClr val="FF0000"/>
                </a:solidFill>
              </a:rPr>
              <a:t>     </a:t>
            </a:r>
            <a:endParaRPr lang="en-US" altLang="ko-KR" sz="1600" i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192" name="Straight Arrow Connector 109"/>
          <p:cNvCxnSpPr>
            <a:cxnSpLocks noChangeShapeType="1"/>
          </p:cNvCxnSpPr>
          <p:nvPr/>
        </p:nvCxnSpPr>
        <p:spPr bwMode="auto">
          <a:xfrm>
            <a:off x="2590800" y="5334000"/>
            <a:ext cx="533400" cy="1588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93" name="Rectangle 2"/>
          <p:cNvSpPr>
            <a:spLocks noChangeArrowheads="1"/>
          </p:cNvSpPr>
          <p:nvPr/>
        </p:nvSpPr>
        <p:spPr bwMode="auto">
          <a:xfrm>
            <a:off x="6324600" y="5191125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i="1">
                <a:solidFill>
                  <a:srgbClr val="00B050"/>
                </a:solidFill>
                <a:sym typeface="Symbol" panose="05050102010706020507" pitchFamily="18" charset="2"/>
              </a:rPr>
              <a:t></a:t>
            </a:r>
            <a:r>
              <a:rPr lang="en-US" altLang="ko-KR" sz="1600" i="1" baseline="-25000">
                <a:solidFill>
                  <a:srgbClr val="00B050"/>
                </a:solidFill>
                <a:sym typeface="Symbol" panose="05050102010706020507" pitchFamily="18" charset="2"/>
              </a:rPr>
              <a:t>C</a:t>
            </a:r>
            <a:r>
              <a:rPr lang="en-US" altLang="ko-KR" sz="1600">
                <a:solidFill>
                  <a:srgbClr val="00B050"/>
                </a:solidFill>
              </a:rPr>
              <a:t>  is decoupled from </a:t>
            </a:r>
            <a:r>
              <a:rPr lang="en-US" altLang="ko-KR" sz="1600" i="1">
                <a:solidFill>
                  <a:srgbClr val="00B050"/>
                </a:solidFill>
              </a:rPr>
              <a:t>d</a:t>
            </a:r>
            <a:r>
              <a:rPr lang="en-US" altLang="ko-KR" sz="1600">
                <a:solidFill>
                  <a:srgbClr val="00B050"/>
                </a:solidFill>
              </a:rPr>
              <a:t>            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>
                <a:solidFill>
                  <a:srgbClr val="00B050"/>
                </a:solidFill>
              </a:rPr>
              <a:t>       full depletion voltage </a:t>
            </a:r>
            <a:r>
              <a:rPr lang="en-US" altLang="ko-KR" sz="1600" i="1">
                <a:solidFill>
                  <a:srgbClr val="00B050"/>
                </a:solidFill>
              </a:rPr>
              <a:t>V</a:t>
            </a:r>
            <a:r>
              <a:rPr lang="en-US" altLang="ko-KR" sz="1600" i="1" baseline="-25000">
                <a:solidFill>
                  <a:srgbClr val="00B050"/>
                </a:solidFill>
              </a:rPr>
              <a:t>fd</a:t>
            </a:r>
            <a:r>
              <a:rPr lang="en-US" altLang="ko-KR" sz="1600">
                <a:solidFill>
                  <a:srgbClr val="00B050"/>
                </a:solidFill>
              </a:rPr>
              <a:t> is independent of detector thickness </a:t>
            </a:r>
            <a:r>
              <a:rPr lang="en-US" altLang="ko-KR" sz="1600" i="1">
                <a:solidFill>
                  <a:srgbClr val="00B050"/>
                </a:solidFill>
              </a:rPr>
              <a:t>d</a:t>
            </a:r>
            <a:r>
              <a:rPr lang="en-US" altLang="ko-KR" sz="1600">
                <a:solidFill>
                  <a:srgbClr val="00B050"/>
                </a:solidFill>
              </a:rPr>
              <a:t>          </a:t>
            </a:r>
            <a:endParaRPr lang="en-US" altLang="ko-KR" sz="1600" i="1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194" name="Straight Arrow Connector 112"/>
          <p:cNvCxnSpPr>
            <a:cxnSpLocks noChangeShapeType="1"/>
          </p:cNvCxnSpPr>
          <p:nvPr/>
        </p:nvCxnSpPr>
        <p:spPr bwMode="auto">
          <a:xfrm>
            <a:off x="8763000" y="5334000"/>
            <a:ext cx="533400" cy="1588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95" name="Rectangle 2"/>
          <p:cNvSpPr>
            <a:spLocks noChangeArrowheads="1"/>
          </p:cNvSpPr>
          <p:nvPr/>
        </p:nvSpPr>
        <p:spPr bwMode="auto">
          <a:xfrm>
            <a:off x="1828800" y="6019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i="1">
                <a:solidFill>
                  <a:srgbClr val="FF0000"/>
                </a:solidFill>
              </a:rPr>
              <a:t>V</a:t>
            </a:r>
            <a:r>
              <a:rPr lang="en-US" altLang="ko-KR" sz="1600" i="1" baseline="-25000">
                <a:solidFill>
                  <a:srgbClr val="FF0000"/>
                </a:solidFill>
              </a:rPr>
              <a:t>fd</a:t>
            </a:r>
            <a:r>
              <a:rPr lang="en-US" altLang="ko-KR" sz="1600">
                <a:solidFill>
                  <a:srgbClr val="FF0000"/>
                </a:solidFill>
              </a:rPr>
              <a:t> can be too large for large </a:t>
            </a:r>
            <a:r>
              <a:rPr lang="en-US" altLang="ko-KR" sz="1600" i="1">
                <a:solidFill>
                  <a:srgbClr val="FF0000"/>
                </a:solidFill>
              </a:rPr>
              <a:t>d </a:t>
            </a:r>
            <a:r>
              <a:rPr lang="en-US" altLang="ko-KR" sz="1600">
                <a:solidFill>
                  <a:srgbClr val="FF0000"/>
                </a:solidFill>
              </a:rPr>
              <a:t>(&gt;1mm) or after heavy radiation     </a:t>
            </a:r>
            <a:endParaRPr lang="en-US" altLang="ko-KR" sz="16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96" name="Rectangle 2"/>
          <p:cNvSpPr>
            <a:spLocks noChangeArrowheads="1"/>
          </p:cNvSpPr>
          <p:nvPr/>
        </p:nvSpPr>
        <p:spPr bwMode="auto">
          <a:xfrm>
            <a:off x="6324600" y="5943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i="1">
                <a:solidFill>
                  <a:srgbClr val="00B050"/>
                </a:solidFill>
              </a:rPr>
              <a:t>V</a:t>
            </a:r>
            <a:r>
              <a:rPr lang="en-US" altLang="ko-KR" sz="1600" i="1" baseline="-25000">
                <a:solidFill>
                  <a:srgbClr val="00B050"/>
                </a:solidFill>
              </a:rPr>
              <a:t>fd</a:t>
            </a:r>
            <a:r>
              <a:rPr lang="en-US" altLang="ko-KR" sz="1600">
                <a:solidFill>
                  <a:srgbClr val="00B050"/>
                </a:solidFill>
              </a:rPr>
              <a:t> can be small if </a:t>
            </a:r>
            <a:r>
              <a:rPr lang="en-US" altLang="ko-KR" sz="1600" i="1">
                <a:solidFill>
                  <a:srgbClr val="00B050"/>
                </a:solidFill>
                <a:sym typeface="Symbol" panose="05050102010706020507" pitchFamily="18" charset="2"/>
              </a:rPr>
              <a:t></a:t>
            </a:r>
            <a:r>
              <a:rPr lang="en-US" altLang="ko-KR" sz="1600" i="1" baseline="-25000">
                <a:solidFill>
                  <a:srgbClr val="00B050"/>
                </a:solidFill>
                <a:sym typeface="Symbol" panose="05050102010706020507" pitchFamily="18" charset="2"/>
              </a:rPr>
              <a:t>C</a:t>
            </a:r>
            <a:r>
              <a:rPr lang="en-US" altLang="ko-KR" sz="1600">
                <a:solidFill>
                  <a:srgbClr val="00B050"/>
                </a:solidFill>
              </a:rPr>
              <a:t> is made small (&lt;100 </a:t>
            </a:r>
            <a:r>
              <a:rPr lang="en-US" altLang="ko-KR" sz="1600">
                <a:solidFill>
                  <a:srgbClr val="00B050"/>
                </a:solidFill>
                <a:sym typeface="Symbol" panose="05050102010706020507" pitchFamily="18" charset="2"/>
              </a:rPr>
              <a:t></a:t>
            </a:r>
            <a:r>
              <a:rPr lang="en-US" altLang="ko-KR" sz="1600">
                <a:solidFill>
                  <a:srgbClr val="00B050"/>
                </a:solidFill>
              </a:rPr>
              <a:t>m)</a:t>
            </a:r>
            <a:endParaRPr lang="en-US" altLang="ko-KR" sz="160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197" name="Straight Connector 116"/>
          <p:cNvCxnSpPr>
            <a:cxnSpLocks noChangeShapeType="1"/>
          </p:cNvCxnSpPr>
          <p:nvPr/>
        </p:nvCxnSpPr>
        <p:spPr bwMode="auto">
          <a:xfrm rot="5400000">
            <a:off x="5105400" y="5791200"/>
            <a:ext cx="18288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98" name="Straight Connector 117"/>
          <p:cNvCxnSpPr>
            <a:cxnSpLocks noChangeShapeType="1"/>
          </p:cNvCxnSpPr>
          <p:nvPr/>
        </p:nvCxnSpPr>
        <p:spPr bwMode="auto">
          <a:xfrm rot="5400000">
            <a:off x="5410200" y="1371600"/>
            <a:ext cx="12192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590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8" y="1519159"/>
            <a:ext cx="8282195" cy="47138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116" y="1331324"/>
            <a:ext cx="4218317" cy="544618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246" y="3427494"/>
            <a:ext cx="3285279" cy="3350014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838200" y="80461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          YONSEI BIO-IT Micro Fab.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      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As of Nov. 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, 2014,</a:t>
            </a:r>
          </a:p>
          <a:p>
            <a:r>
              <a:rPr lang="en-US" altLang="ko-KR" dirty="0" smtClean="0"/>
              <a:t>We delivered </a:t>
            </a:r>
            <a:r>
              <a:rPr lang="en-US" altLang="ko-KR" dirty="0" smtClean="0"/>
              <a:t>481 </a:t>
            </a:r>
            <a:r>
              <a:rPr lang="en-US" altLang="ko-KR" dirty="0" smtClean="0"/>
              <a:t>good Si Mini-Pad sensors to our colleagues, and the delivered sensors are being integrated into the MPC-EX detector.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Simple math to show the scale of exercise : </a:t>
            </a:r>
          </a:p>
          <a:p>
            <a:pPr marL="0" indent="0">
              <a:buNone/>
            </a:pPr>
            <a:r>
              <a:rPr lang="en-US" altLang="ko-KR" sz="2400" dirty="0" smtClean="0"/>
              <a:t>Stability of all sensors was tested for 2 hours at the bias of 60(V), twice full depletion voltage. 2 hours/sensor * 481 sensors = 40 days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83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      Prospect?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Analysis : Dr. S. H. Lim is working on shower reconstruction. Various wild trials are under progress. Stay tuned! </a:t>
            </a:r>
            <a:r>
              <a:rPr lang="en-US" altLang="ko-KR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Extension of R&amp;D : Increased R&amp;D network and facility. Yes, of course, we can make Si sensors effectively.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60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Exclusive diffractive process at RHIC &amp; Roman Pot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384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25" y="2009954"/>
            <a:ext cx="6487064" cy="46431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1" y="244685"/>
            <a:ext cx="6314535" cy="25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838200" y="130949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                  Roman Pot?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9" y="2151943"/>
            <a:ext cx="8672752" cy="3214516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 flipV="1">
            <a:off x="165513" y="3702757"/>
            <a:ext cx="7759287" cy="22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191" y="1625843"/>
            <a:ext cx="3324993" cy="44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384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32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Energy distribution fits with Gaussian function </a:t>
            </a:r>
            <a:br>
              <a:rPr lang="en-US" altLang="ko-KR" sz="3200">
                <a:latin typeface="Times New Roman" pitchFamily="18" charset="0"/>
                <a:ea typeface="굴림" pitchFamily="50" charset="-127"/>
                <a:cs typeface="Times New Roman" pitchFamily="18" charset="0"/>
              </a:rPr>
            </a:br>
            <a:r>
              <a:rPr lang="en-US" altLang="ko-KR" sz="32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(with highly suppressed low energy tail)</a:t>
            </a:r>
            <a:endParaRPr lang="en-US" altLang="ko-KR" sz="3200">
              <a:latin typeface="Adobe Garamond Pro Bold"/>
              <a:ea typeface="굴림" pitchFamily="50" charset="-127"/>
            </a:endParaRP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4622801" y="5867400"/>
          <a:ext cx="27670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수식" r:id="rId4" imgW="1524000" imgH="444500" progId="Equation.3">
                  <p:embed/>
                </p:oleObj>
              </mc:Choice>
              <mc:Fallback>
                <p:oleObj name="수식" r:id="rId4" imgW="1524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1" y="5867400"/>
                        <a:ext cx="2767013" cy="806450"/>
                      </a:xfrm>
                      <a:prstGeom prst="rect">
                        <a:avLst/>
                      </a:prstGeom>
                      <a:solidFill>
                        <a:srgbClr val="0066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내용 개체 틀 6" descr="esumfit_con1.gif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995614" y="1643063"/>
            <a:ext cx="6029325" cy="4089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32026" y="3586163"/>
            <a:ext cx="3457575" cy="120015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ko-KR">
                <a:ea typeface="굴림" panose="020B0600000101010101" pitchFamily="50" charset="-127"/>
              </a:rPr>
              <a:t>  </a:t>
            </a:r>
            <a:r>
              <a:rPr lang="en-US" altLang="ko-KR" sz="24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Beam energy resolution</a:t>
            </a:r>
          </a:p>
          <a:p>
            <a:r>
              <a:rPr lang="en-US" altLang="ko-KR" sz="24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                 </a:t>
            </a:r>
            <a:r>
              <a:rPr lang="en-US" altLang="ko-KR" sz="24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altLang="ko-KR" sz="240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r>
              <a:rPr lang="en-US" altLang="ko-KR" sz="24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Detector energy resolution</a:t>
            </a:r>
            <a:endParaRPr lang="ko-KR" altLang="en-US" sz="240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952876" y="2428876"/>
            <a:ext cx="226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ko-KR">
                <a:solidFill>
                  <a:srgbClr val="FF0000"/>
                </a:solidFill>
                <a:ea typeface="굴림" panose="020B0600000101010101" pitchFamily="50" charset="-127"/>
              </a:rPr>
              <a:t>  75(GeV) electron </a:t>
            </a:r>
          </a:p>
          <a:p>
            <a:r>
              <a:rPr lang="en-US" altLang="ko-KR">
                <a:solidFill>
                  <a:srgbClr val="FF0000"/>
                </a:solidFill>
                <a:ea typeface="굴림" panose="020B0600000101010101" pitchFamily="50" charset="-127"/>
              </a:rPr>
              <a:t>at normal incidence</a:t>
            </a:r>
            <a:endParaRPr lang="ko-KR" altLang="en-US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47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Focus so far at RHIC = EIC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9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305978"/>
            <a:ext cx="10629900" cy="278130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ym typeface="Symbol" panose="05050102010706020507" pitchFamily="18" charset="2"/>
              </a:rPr>
              <a:t>               </a:t>
            </a:r>
            <a:r>
              <a:rPr lang="en-US" altLang="ko-KR" dirty="0" smtClean="0">
                <a:sym typeface="Symbol" panose="05050102010706020507" pitchFamily="18" charset="2"/>
              </a:rPr>
              <a:t>-A &amp; -p physics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29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6" y="1270426"/>
            <a:ext cx="11900424" cy="5444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" y="276225"/>
            <a:ext cx="5506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STAR UPC program (</a:t>
            </a:r>
            <a:r>
              <a:rPr lang="en-US" altLang="ko-KR" sz="2400" dirty="0" smtClean="0">
                <a:sym typeface="Symbol" panose="05050102010706020507" pitchFamily="18" charset="2"/>
              </a:rPr>
              <a:t>-A dominated?)</a:t>
            </a:r>
            <a:r>
              <a:rPr lang="ko-KR" altLang="en-US" sz="2400" dirty="0" smtClean="0"/>
              <a:t> </a:t>
            </a:r>
            <a:endParaRPr lang="ko-KR" altLang="en-US" sz="2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723900"/>
            <a:ext cx="50387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HERA MEASUREMENT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A report from </a:t>
            </a:r>
            <a:r>
              <a:rPr lang="pl-PL" altLang="ko-KR" sz="3200" dirty="0"/>
              <a:t>H. Kowalski</a:t>
            </a:r>
            <a:r>
              <a:rPr lang="pl-PL" altLang="ko-KR" sz="3200" dirty="0" smtClean="0"/>
              <a:t>, </a:t>
            </a:r>
            <a:r>
              <a:rPr lang="pl-PL" altLang="ko-KR" sz="3200" dirty="0"/>
              <a:t>L. </a:t>
            </a:r>
            <a:r>
              <a:rPr lang="pl-PL" altLang="ko-KR" sz="3200" dirty="0" smtClean="0"/>
              <a:t>Motyka, </a:t>
            </a:r>
            <a:r>
              <a:rPr lang="pl-PL" altLang="ko-KR" sz="3200" dirty="0"/>
              <a:t>and G. </a:t>
            </a:r>
            <a:r>
              <a:rPr lang="pl-PL" altLang="ko-KR" sz="3200" dirty="0" smtClean="0"/>
              <a:t>Watt</a:t>
            </a:r>
            <a:endParaRPr lang="ko-KR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1850" y="5108723"/>
            <a:ext cx="351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Phys. Rev. D74, 074016 </a:t>
            </a:r>
            <a:endParaRPr lang="ko-KR" altLang="en-US" sz="2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02" y="499913"/>
            <a:ext cx="4009496" cy="27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021681"/>
            <a:ext cx="10687050" cy="3133725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   Dipole model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36800" y="5486400"/>
            <a:ext cx="773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V </a:t>
            </a:r>
            <a:r>
              <a:rPr lang="en-US" altLang="ko-KR" sz="2400" dirty="0" smtClean="0">
                <a:sym typeface="Wingdings" panose="05000000000000000000" pitchFamily="2" charset="2"/>
              </a:rPr>
              <a:t> real photon : </a:t>
            </a:r>
            <a:r>
              <a:rPr lang="en-US" altLang="ko-KR" sz="2400" dirty="0" smtClean="0"/>
              <a:t>Deeply virtual Compton scattering </a:t>
            </a:r>
            <a:endParaRPr lang="ko-KR" altLang="en-US" sz="2400" dirty="0"/>
          </a:p>
        </p:txBody>
      </p:sp>
      <p:sp>
        <p:nvSpPr>
          <p:cNvPr id="8" name="직사각형 7"/>
          <p:cNvSpPr/>
          <p:nvPr/>
        </p:nvSpPr>
        <p:spPr>
          <a:xfrm>
            <a:off x="6716889" y="2799644"/>
            <a:ext cx="4515555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9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                     Summary</a:t>
            </a:r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sz="3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Deposited energy distribution ~ Gaussian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3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Lateral shower containment in 5 x 5 pads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3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Good linearity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3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Energy resolution for electron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ko-KR" sz="30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ko-KR" sz="30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3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Longitudinal/Lateral shower development : Good agreement with simulation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30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Position resolution from pad : 2.1 mm</a:t>
            </a:r>
          </a:p>
          <a:p>
            <a:pPr eaLnBrk="1" hangingPunct="1">
              <a:lnSpc>
                <a:spcPct val="80000"/>
              </a:lnSpc>
              <a:defRPr/>
            </a:pPr>
            <a:endParaRPr lang="ko-KR" altLang="en-US" sz="30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graphicFrame>
        <p:nvGraphicFramePr>
          <p:cNvPr id="18436" name="Object 2"/>
          <p:cNvGraphicFramePr>
            <a:graphicFrameLocks noChangeAspect="1"/>
          </p:cNvGraphicFramePr>
          <p:nvPr/>
        </p:nvGraphicFramePr>
        <p:xfrm>
          <a:off x="2713038" y="3354388"/>
          <a:ext cx="25971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수식" r:id="rId3" imgW="1193800" imgH="419100" progId="Equation.3">
                  <p:embed/>
                </p:oleObj>
              </mc:Choice>
              <mc:Fallback>
                <p:oleObj name="수식" r:id="rId3" imgW="1193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354388"/>
                        <a:ext cx="2597150" cy="912812"/>
                      </a:xfrm>
                      <a:prstGeom prst="rect">
                        <a:avLst/>
                      </a:prstGeom>
                      <a:solidFill>
                        <a:srgbClr val="0066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5638801"/>
            <a:ext cx="6661150" cy="64611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ko-KR" sz="36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The detector performs as designed.</a:t>
            </a:r>
            <a:endParaRPr lang="ko-KR" altLang="en-US" sz="360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7564" y="3073568"/>
            <a:ext cx="5753498" cy="10156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But not funded!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499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그룹 9"/>
          <p:cNvGrpSpPr>
            <a:grpSpLocks/>
          </p:cNvGrpSpPr>
          <p:nvPr/>
        </p:nvGrpSpPr>
        <p:grpSpPr bwMode="auto">
          <a:xfrm>
            <a:off x="1905000" y="1752601"/>
            <a:ext cx="7778750" cy="1743075"/>
            <a:chOff x="1066800" y="1843088"/>
            <a:chExt cx="7779004" cy="1742777"/>
          </a:xfrm>
        </p:grpSpPr>
        <p:pic>
          <p:nvPicPr>
            <p:cNvPr id="215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843088"/>
              <a:ext cx="7779004" cy="128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TextBox 7"/>
            <p:cNvSpPr txBox="1">
              <a:spLocks noChangeArrowheads="1"/>
            </p:cNvSpPr>
            <p:nvPr/>
          </p:nvSpPr>
          <p:spPr bwMode="auto">
            <a:xfrm>
              <a:off x="1066800" y="3124200"/>
              <a:ext cx="306365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E30B0B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6 inch fabrication line</a:t>
              </a:r>
              <a:endParaRPr lang="ko-KR" altLang="en-US" sz="2400" b="1">
                <a:solidFill>
                  <a:srgbClr val="E30B0B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</p:grpSp>
      <p:pic>
        <p:nvPicPr>
          <p:cNvPr id="21507" name="_x119289776" descr="EMB0000124c1d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4" y="1098550"/>
            <a:ext cx="5380037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648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fld id="{E11B03AD-80B4-4F07-B3DB-C148F95354FE}" type="slidenum">
              <a:rPr lang="en-US" altLang="ko-KR">
                <a:latin typeface="Arial" panose="020B0604020202020204" pitchFamily="34" charset="0"/>
              </a:rPr>
              <a:pPr algn="ctr"/>
              <a:t>6</a:t>
            </a:fld>
            <a:r>
              <a:rPr lang="en-US" altLang="ko-KR">
                <a:latin typeface="Arial" panose="020B0604020202020204" pitchFamily="34" charset="0"/>
              </a:rPr>
              <a:t>/32</a:t>
            </a:r>
          </a:p>
        </p:txBody>
      </p:sp>
      <p:grpSp>
        <p:nvGrpSpPr>
          <p:cNvPr id="21509" name="그룹 10"/>
          <p:cNvGrpSpPr>
            <a:grpSpLocks/>
          </p:cNvGrpSpPr>
          <p:nvPr/>
        </p:nvGrpSpPr>
        <p:grpSpPr bwMode="auto">
          <a:xfrm>
            <a:off x="1905001" y="3957638"/>
            <a:ext cx="3243263" cy="2062162"/>
            <a:chOff x="5602541" y="3352800"/>
            <a:chExt cx="3243263" cy="2061865"/>
          </a:xfrm>
        </p:grpSpPr>
        <p:pic>
          <p:nvPicPr>
            <p:cNvPr id="215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541" y="3352800"/>
              <a:ext cx="3243263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TextBox 6"/>
            <p:cNvSpPr txBox="1">
              <a:spLocks noChangeArrowheads="1"/>
            </p:cNvSpPr>
            <p:nvPr/>
          </p:nvSpPr>
          <p:spPr bwMode="auto">
            <a:xfrm>
              <a:off x="5715000" y="4953000"/>
              <a:ext cx="3063659" cy="4616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E30B0B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8 inch fabrication line</a:t>
              </a:r>
              <a:endParaRPr lang="ko-KR" altLang="en-US" sz="2400" b="1">
                <a:solidFill>
                  <a:srgbClr val="E30B0B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ko-KR" altLang="en-US">
              <a:ea typeface="굴림" panose="020B0600000101010101" pitchFamily="50" charset="-127"/>
            </a:endParaRPr>
          </a:p>
        </p:txBody>
      </p:sp>
      <p:sp>
        <p:nvSpPr>
          <p:cNvPr id="21511" name="TextBox 14"/>
          <p:cNvSpPr txBox="1">
            <a:spLocks noChangeArrowheads="1"/>
          </p:cNvSpPr>
          <p:nvPr/>
        </p:nvSpPr>
        <p:spPr bwMode="auto">
          <a:xfrm>
            <a:off x="7856538" y="228601"/>
            <a:ext cx="27352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ko-KR" sz="2400" b="1">
                <a:solidFill>
                  <a:srgbClr val="E30B0B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R&amp;D environment</a:t>
            </a:r>
            <a:endParaRPr lang="ko-KR" altLang="en-US" sz="2400" b="1">
              <a:solidFill>
                <a:srgbClr val="E30B0B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grpSp>
        <p:nvGrpSpPr>
          <p:cNvPr id="21512" name="그룹 16"/>
          <p:cNvGrpSpPr>
            <a:grpSpLocks/>
          </p:cNvGrpSpPr>
          <p:nvPr/>
        </p:nvGrpSpPr>
        <p:grpSpPr bwMode="auto">
          <a:xfrm>
            <a:off x="6958014" y="838201"/>
            <a:ext cx="3405187" cy="3357563"/>
            <a:chOff x="5434012" y="838200"/>
            <a:chExt cx="3405188" cy="3357265"/>
          </a:xfrm>
        </p:grpSpPr>
        <p:pic>
          <p:nvPicPr>
            <p:cNvPr id="2151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012" y="838200"/>
              <a:ext cx="3405188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TextBox 15"/>
            <p:cNvSpPr txBox="1">
              <a:spLocks noChangeArrowheads="1"/>
            </p:cNvSpPr>
            <p:nvPr/>
          </p:nvSpPr>
          <p:spPr bwMode="auto">
            <a:xfrm>
              <a:off x="6019800" y="3733800"/>
              <a:ext cx="222528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E30B0B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300 cm</a:t>
              </a:r>
              <a:r>
                <a:rPr lang="en-US" altLang="ko-KR" sz="2400" b="1" baseline="30000">
                  <a:solidFill>
                    <a:srgbClr val="E30B0B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2</a:t>
              </a:r>
              <a:r>
                <a:rPr lang="en-US" altLang="ko-KR" sz="2400" b="1">
                  <a:solidFill>
                    <a:srgbClr val="E30B0B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 ~ $ 500</a:t>
              </a:r>
              <a:endParaRPr lang="ko-KR" altLang="en-US" sz="2400" b="1">
                <a:solidFill>
                  <a:srgbClr val="E30B0B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57564" y="3073568"/>
            <a:ext cx="5418150" cy="10156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What survived!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175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MPC-EX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3200" dirty="0" smtClean="0"/>
              <a:t>A new start, W/Si </a:t>
            </a:r>
            <a:r>
              <a:rPr lang="en-US" altLang="ko-KR" sz="3200" dirty="0" err="1" smtClean="0"/>
              <a:t>preshower</a:t>
            </a:r>
            <a:r>
              <a:rPr lang="en-US" altLang="ko-KR" sz="3200" dirty="0" smtClean="0"/>
              <a:t> upgrade</a:t>
            </a:r>
            <a:endParaRPr lang="ko-KR" altLang="en-US" sz="32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64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chemeClr val="accent4"/>
                </a:solidFill>
              </a:rPr>
              <a:t>Minipad Sensor for </a:t>
            </a:r>
            <a:r>
              <a:rPr lang="en-US" altLang="ko-KR" sz="4000" b="1" dirty="0">
                <a:solidFill>
                  <a:srgbClr val="FF0000"/>
                </a:solidFill>
              </a:rPr>
              <a:t>PHENIX</a:t>
            </a:r>
            <a:r>
              <a:rPr lang="en-US" altLang="ko-KR" sz="4000" b="1" dirty="0">
                <a:solidFill>
                  <a:schemeClr val="accent4"/>
                </a:solidFill>
              </a:rPr>
              <a:t> </a:t>
            </a:r>
            <a:r>
              <a:rPr lang="en-US" altLang="ko-KR" sz="4000" b="1" dirty="0">
                <a:solidFill>
                  <a:srgbClr val="FF0000"/>
                </a:solidFill>
              </a:rPr>
              <a:t>MPC</a:t>
            </a:r>
            <a:r>
              <a:rPr lang="en-US" altLang="ko-KR" sz="4000" b="1" dirty="0">
                <a:solidFill>
                  <a:schemeClr val="accent4"/>
                </a:solidFill>
              </a:rPr>
              <a:t>-</a:t>
            </a:r>
            <a:r>
              <a:rPr lang="en-US" altLang="ko-KR" sz="4000" b="1" dirty="0">
                <a:solidFill>
                  <a:srgbClr val="FF0000"/>
                </a:solidFill>
              </a:rPr>
              <a:t>Ex</a:t>
            </a:r>
            <a:endParaRPr lang="ko-KR" altLang="en-US" sz="4000" b="1" dirty="0">
              <a:solidFill>
                <a:schemeClr val="accent6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91544" y="4797152"/>
            <a:ext cx="839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      </a:t>
            </a:r>
            <a:r>
              <a:rPr lang="en-US" altLang="ko-KR" b="1" dirty="0"/>
              <a:t>MPC-Ex</a:t>
            </a:r>
            <a:r>
              <a:rPr lang="en-US" altLang="ko-KR" dirty="0"/>
              <a:t> (</a:t>
            </a:r>
            <a:r>
              <a:rPr lang="en-US" altLang="ko-KR" b="1" dirty="0"/>
              <a:t>M</a:t>
            </a:r>
            <a:r>
              <a:rPr lang="en-US" altLang="ko-KR" dirty="0"/>
              <a:t>uon </a:t>
            </a:r>
            <a:r>
              <a:rPr lang="en-US" altLang="ko-KR" b="1" dirty="0"/>
              <a:t>P</a:t>
            </a:r>
            <a:r>
              <a:rPr lang="en-US" altLang="ko-KR" dirty="0"/>
              <a:t>iston </a:t>
            </a:r>
            <a:r>
              <a:rPr lang="en-US" altLang="ko-KR" b="1" dirty="0"/>
              <a:t>C</a:t>
            </a:r>
            <a:r>
              <a:rPr lang="en-US" altLang="ko-KR" dirty="0"/>
              <a:t>alorimeter </a:t>
            </a:r>
            <a:r>
              <a:rPr lang="en-US" altLang="ko-KR" b="1" dirty="0"/>
              <a:t>Ex</a:t>
            </a:r>
            <a:r>
              <a:rPr lang="en-US" altLang="ko-KR" dirty="0"/>
              <a:t>tension) is a pre-shower detector for the electromagnetic calorimeter called </a:t>
            </a:r>
            <a:r>
              <a:rPr lang="en-US" altLang="ko-KR" b="1" dirty="0"/>
              <a:t>MPC</a:t>
            </a:r>
            <a:r>
              <a:rPr lang="en-US" altLang="ko-KR" dirty="0"/>
              <a:t>(</a:t>
            </a:r>
            <a:r>
              <a:rPr lang="en-US" altLang="ko-KR" b="1" dirty="0"/>
              <a:t>M</a:t>
            </a:r>
            <a:r>
              <a:rPr lang="en-US" altLang="ko-KR" dirty="0"/>
              <a:t>uon </a:t>
            </a:r>
            <a:r>
              <a:rPr lang="en-US" altLang="ko-KR" b="1" dirty="0"/>
              <a:t>P</a:t>
            </a:r>
            <a:r>
              <a:rPr lang="en-US" altLang="ko-KR" dirty="0"/>
              <a:t>iston </a:t>
            </a:r>
            <a:r>
              <a:rPr lang="en-US" altLang="ko-KR" b="1" dirty="0"/>
              <a:t>C</a:t>
            </a:r>
            <a:r>
              <a:rPr lang="en-US" altLang="ko-KR" dirty="0"/>
              <a:t>alorimeter) of the experiment </a:t>
            </a:r>
            <a:r>
              <a:rPr lang="en-US" altLang="ko-KR" b="1" dirty="0"/>
              <a:t>PHENIX</a:t>
            </a:r>
            <a:r>
              <a:rPr lang="en-US" altLang="ko-KR" dirty="0"/>
              <a:t>.  Minipad will be used as the active sensors in MPC-Ex to detect charged particles appearing in pre-shower, initial part of an electromagnetic shower. </a:t>
            </a:r>
            <a:r>
              <a:rPr lang="en-US" altLang="ko-KR" b="1" dirty="0"/>
              <a:t>MPC-Ex</a:t>
            </a:r>
            <a:r>
              <a:rPr lang="en-US" altLang="ko-KR" dirty="0"/>
              <a:t> will reconstruct  </a:t>
            </a:r>
            <a:r>
              <a:rPr lang="el-GR" altLang="ko-KR" dirty="0">
                <a:latin typeface="바탕"/>
                <a:ea typeface="바탕"/>
              </a:rPr>
              <a:t>π</a:t>
            </a:r>
            <a:r>
              <a:rPr lang="en-US" altLang="ko-KR" baseline="30000" dirty="0">
                <a:latin typeface="바탕"/>
                <a:ea typeface="바탕"/>
              </a:rPr>
              <a:t>0</a:t>
            </a:r>
            <a:r>
              <a:rPr lang="en-US" altLang="ko-KR" dirty="0">
                <a:latin typeface="바탕"/>
                <a:ea typeface="바탕"/>
              </a:rPr>
              <a:t> </a:t>
            </a:r>
            <a:r>
              <a:rPr lang="en-US" altLang="ko-KR" dirty="0"/>
              <a:t>particles within its acceptance up to the momentum of 50 (GeV/c).  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1847528" y="1526470"/>
            <a:ext cx="8540720" cy="2982651"/>
            <a:chOff x="159340" y="1484784"/>
            <a:chExt cx="8540720" cy="298265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40" y="1484784"/>
              <a:ext cx="3908604" cy="2933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543050"/>
              <a:ext cx="4704124" cy="2924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76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What is Si sensor? (Sensor on Si wafer)</a:t>
            </a:r>
            <a:endParaRPr lang="ko-KR" altLang="en-US" dirty="0"/>
          </a:p>
        </p:txBody>
      </p:sp>
      <p:pic>
        <p:nvPicPr>
          <p:cNvPr id="4" name="내용 개체 틀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83448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2085</Words>
  <Application>Microsoft Office PowerPoint</Application>
  <PresentationFormat>와이드스크린</PresentationFormat>
  <Paragraphs>320</Paragraphs>
  <Slides>44</Slides>
  <Notes>10</Notes>
  <HiddenSlides>0</HiddenSlides>
  <MMClips>0</MMClips>
  <ScaleCrop>false</ScaleCrop>
  <HeadingPairs>
    <vt:vector size="8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63" baseType="lpstr">
      <vt:lpstr>Adobe Garamond Pro Bold</vt:lpstr>
      <vt:lpstr>HY견고딕</vt:lpstr>
      <vt:lpstr>HY헤드라인M</vt:lpstr>
      <vt:lpstr>MS Gothic</vt:lpstr>
      <vt:lpstr>MS PGothic</vt:lpstr>
      <vt:lpstr>굴림</vt:lpstr>
      <vt:lpstr>맑은 고딕</vt:lpstr>
      <vt:lpstr>바탕</vt:lpstr>
      <vt:lpstr>Arial</vt:lpstr>
      <vt:lpstr>Arial Narrow</vt:lpstr>
      <vt:lpstr>Calibri</vt:lpstr>
      <vt:lpstr>Cambria Math</vt:lpstr>
      <vt:lpstr>Comic Sans MS</vt:lpstr>
      <vt:lpstr>Symbol</vt:lpstr>
      <vt:lpstr>Tahoma</vt:lpstr>
      <vt:lpstr>Times New Roman</vt:lpstr>
      <vt:lpstr>Wingdings</vt:lpstr>
      <vt:lpstr>Office 테마</vt:lpstr>
      <vt:lpstr>수식</vt:lpstr>
      <vt:lpstr>Si mini-pad production for MPC-Ex (A pre-shower upgrade for PHENIX)</vt:lpstr>
      <vt:lpstr>FOCAL 2011-June</vt:lpstr>
      <vt:lpstr>Calorimeter geometry &amp; test setup</vt:lpstr>
      <vt:lpstr>Energy distribution fits with Gaussian function  (with highly suppressed low energy tail)</vt:lpstr>
      <vt:lpstr>                      Summary</vt:lpstr>
      <vt:lpstr>PowerPoint 프레젠테이션</vt:lpstr>
      <vt:lpstr>MPC-EX </vt:lpstr>
      <vt:lpstr>PowerPoint 프레젠테이션</vt:lpstr>
      <vt:lpstr> What is Si sensor? (Sensor on Si wafer)</vt:lpstr>
      <vt:lpstr>     What is Si sensor? (Diced sensor)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      Actual process sheet</vt:lpstr>
      <vt:lpstr>        Actual masks (passivation)</vt:lpstr>
      <vt:lpstr>Issue with metal etching</vt:lpstr>
      <vt:lpstr>Fabrication &amp; Delivery</vt:lpstr>
      <vt:lpstr>PowerPoint 프레젠테이션</vt:lpstr>
      <vt:lpstr>PowerPoint 프레젠테이션</vt:lpstr>
      <vt:lpstr>Sensor Documentation</vt:lpstr>
      <vt:lpstr>       Dahee in sensor test at Unitech</vt:lpstr>
      <vt:lpstr>R &amp; D</vt:lpstr>
      <vt:lpstr>PowerPoint 프레젠테이션</vt:lpstr>
      <vt:lpstr>Two publications from R&amp;D and more efforts in progress</vt:lpstr>
      <vt:lpstr>PowerPoint 프레젠테이션</vt:lpstr>
      <vt:lpstr>PowerPoint 프레젠테이션</vt:lpstr>
      <vt:lpstr>  Sensors will work OK for the expected neutron fluence.</vt:lpstr>
      <vt:lpstr>       Clue for next generation R&amp;D           (Guardringless Si sensor?)</vt:lpstr>
      <vt:lpstr>PowerPoint 프레젠테이션</vt:lpstr>
      <vt:lpstr>          YONSEI BIO-IT Micro Fab.</vt:lpstr>
      <vt:lpstr>                    Summary</vt:lpstr>
      <vt:lpstr>                    Prospect?</vt:lpstr>
      <vt:lpstr>Exclusive diffractive process at RHIC &amp; Roman Pot</vt:lpstr>
      <vt:lpstr>PowerPoint 프레젠테이션</vt:lpstr>
      <vt:lpstr>                  Roman Pot?</vt:lpstr>
      <vt:lpstr>Focus so far at RHIC = EIC</vt:lpstr>
      <vt:lpstr>               -A &amp; -p physics</vt:lpstr>
      <vt:lpstr>PowerPoint 프레젠테이션</vt:lpstr>
      <vt:lpstr>HERA MEASUREMENT</vt:lpstr>
      <vt:lpstr>                 Dipole model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lenovo</dc:creator>
  <cp:lastModifiedBy>lenovo</cp:lastModifiedBy>
  <cp:revision>54</cp:revision>
  <dcterms:created xsi:type="dcterms:W3CDTF">2014-10-30T14:06:00Z</dcterms:created>
  <dcterms:modified xsi:type="dcterms:W3CDTF">2014-11-27T22:51:16Z</dcterms:modified>
</cp:coreProperties>
</file>