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64" r:id="rId4"/>
    <p:sldId id="272" r:id="rId5"/>
    <p:sldId id="277" r:id="rId6"/>
    <p:sldId id="281" r:id="rId7"/>
    <p:sldId id="282" r:id="rId8"/>
    <p:sldId id="283" r:id="rId9"/>
    <p:sldId id="258" r:id="rId10"/>
    <p:sldId id="276" r:id="rId11"/>
    <p:sldId id="291" r:id="rId12"/>
    <p:sldId id="286" r:id="rId13"/>
    <p:sldId id="279" r:id="rId14"/>
    <p:sldId id="270" r:id="rId15"/>
    <p:sldId id="267" r:id="rId16"/>
    <p:sldId id="287" r:id="rId17"/>
    <p:sldId id="288" r:id="rId18"/>
    <p:sldId id="289" r:id="rId19"/>
    <p:sldId id="261" r:id="rId20"/>
    <p:sldId id="265" r:id="rId21"/>
    <p:sldId id="280" r:id="rId22"/>
    <p:sldId id="262" r:id="rId23"/>
    <p:sldId id="271" r:id="rId24"/>
    <p:sldId id="263" r:id="rId25"/>
    <p:sldId id="290" r:id="rId26"/>
    <p:sldId id="275" r:id="rId27"/>
    <p:sldId id="259" r:id="rId28"/>
    <p:sldId id="260" r:id="rId29"/>
    <p:sldId id="292" r:id="rId30"/>
    <p:sldId id="293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400" autoAdjust="0"/>
  </p:normalViewPr>
  <p:slideViewPr>
    <p:cSldViewPr showGuides="1">
      <p:cViewPr varScale="1">
        <p:scale>
          <a:sx n="85" d="100"/>
          <a:sy n="85" d="100"/>
        </p:scale>
        <p:origin x="8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9ED0-834A-4393-8E42-67997215D7EA}" type="datetimeFigureOut">
              <a:rPr kumimoji="1" lang="ja-JP" altLang="en-US" smtClean="0"/>
              <a:t>2014/11/28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70BF1-E88F-4203-9CF6-471F4DBF9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1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42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7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3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08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340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2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35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47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27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0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70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4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78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37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5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56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84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62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06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13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990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9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4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50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80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02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34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5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96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0BF1-E88F-4203-9CF6-471F4DBF932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03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24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7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14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15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4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1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06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9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8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6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08720"/>
            <a:ext cx="78867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97352"/>
            <a:ext cx="2057400" cy="124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124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97352"/>
            <a:ext cx="2057400" cy="124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EFE8-888E-43B1-A473-DEBD1FB6E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3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materialDisplay.py?materialId=5&amp;confId=76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www.phenix.bnl.gov/phenix/WWW/publish/documents/sPHENIX_proposal_19112014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8.png"/><Relationship Id="rId7" Type="http://schemas.openxmlformats.org/officeDocument/2006/relationships/tags" Target="../tags/tag7.xml"/><Relationship Id="rId12" Type="http://schemas.openxmlformats.org/officeDocument/2006/relationships/image" Target="../media/image9.wmf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6597"/>
          </a:xfrm>
        </p:spPr>
        <p:txBody>
          <a:bodyPr>
            <a:normAutofit/>
          </a:bodyPr>
          <a:lstStyle/>
          <a:p>
            <a:r>
              <a:rPr lang="en-US" altLang="ja-JP" sz="4800" dirty="0" err="1" smtClean="0"/>
              <a:t>fsPHENIX</a:t>
            </a:r>
            <a:r>
              <a:rPr lang="en-US" altLang="ja-JP" sz="4800" dirty="0" smtClean="0"/>
              <a:t> and </a:t>
            </a:r>
            <a:br>
              <a:rPr lang="en-US" altLang="ja-JP" sz="4800" dirty="0" smtClean="0"/>
            </a:br>
            <a:r>
              <a:rPr lang="en-US" altLang="ja-JP" sz="4800" dirty="0" smtClean="0"/>
              <a:t>Hadron Calorimeters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149080"/>
            <a:ext cx="6858000" cy="2160240"/>
          </a:xfrm>
        </p:spPr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Korea-Japan PHENIX Collaboration Meeting </a:t>
            </a:r>
          </a:p>
          <a:p>
            <a:r>
              <a:rPr lang="en-US" altLang="ja-JP" dirty="0" smtClean="0"/>
              <a:t>November 28, 2014 at RIKEN </a:t>
            </a:r>
          </a:p>
          <a:p>
            <a:r>
              <a:rPr kumimoji="1" lang="en-US" altLang="ja-JP" dirty="0" smtClean="0"/>
              <a:t>Yuji Goto (RIKEN)</a:t>
            </a:r>
          </a:p>
        </p:txBody>
      </p:sp>
    </p:spTree>
    <p:extLst>
      <p:ext uri="{BB962C8B-B14F-4D97-AF65-F5344CB8AC3E}">
        <p14:creationId xmlns:p14="http://schemas.microsoft.com/office/powerpoint/2010/main" val="4084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Drell</a:t>
            </a:r>
            <a:r>
              <a:rPr kumimoji="1" lang="en-US" altLang="ja-JP" dirty="0" smtClean="0"/>
              <a:t>-Yan measurement in polarized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7975798" cy="5616624"/>
          </a:xfrm>
        </p:spPr>
        <p:txBody>
          <a:bodyPr/>
          <a:lstStyle/>
          <a:p>
            <a:r>
              <a:rPr lang="en-US" altLang="ja-JP" dirty="0" smtClean="0"/>
              <a:t>Establishment of non-universality of TMD distribution function </a:t>
            </a:r>
          </a:p>
          <a:p>
            <a:pPr lvl="1"/>
            <a:r>
              <a:rPr kumimoji="1" lang="en-US" altLang="ja-JP" dirty="0" smtClean="0"/>
              <a:t>Opposite-sign contribution of TMD distribution function to SSA in SIDIS process and </a:t>
            </a:r>
            <a:r>
              <a:rPr kumimoji="1" lang="en-US" altLang="ja-JP" dirty="0" err="1" smtClean="0"/>
              <a:t>Drell</a:t>
            </a:r>
            <a:r>
              <a:rPr kumimoji="1" lang="en-US" altLang="ja-JP" dirty="0" smtClean="0"/>
              <a:t>-Yan process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Fundamental property based on gauge invariance of QCD</a:t>
            </a:r>
          </a:p>
          <a:p>
            <a:pPr lvl="1"/>
            <a:r>
              <a:rPr kumimoji="1" lang="en-US" altLang="ja-JP" dirty="0" smtClean="0"/>
              <a:t>Experimental verification required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051844" y="4225021"/>
            <a:ext cx="5040312" cy="2266950"/>
            <a:chOff x="2051844" y="4061082"/>
            <a:chExt cx="5040312" cy="2266950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44" y="4421444"/>
              <a:ext cx="5040312" cy="190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772569" y="4061082"/>
              <a:ext cx="847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3399"/>
                  </a:solidFill>
                </a:rPr>
                <a:t>SIDIS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436394" y="4061082"/>
              <a:ext cx="1244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3399"/>
                  </a:solidFill>
                </a:rPr>
                <a:t>Drell-Yan</a:t>
              </a: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50" y="2564904"/>
            <a:ext cx="3088500" cy="504333"/>
          </a:xfrm>
          <a:prstGeom prst="rect">
            <a:avLst/>
          </a:prstGeom>
        </p:spPr>
      </p:pic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8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662419"/>
            <a:ext cx="3600400" cy="35667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p+A</a:t>
            </a:r>
            <a:r>
              <a:rPr kumimoji="1" lang="en-US" altLang="ja-JP" baseline="0" dirty="0" smtClean="0"/>
              <a:t> physics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5040560" cy="561662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Cold Nuclear Matter (CNM) effects </a:t>
            </a:r>
            <a:endParaRPr lang="ja-JP" altLang="en-US" dirty="0"/>
          </a:p>
          <a:p>
            <a:r>
              <a:rPr lang="en-US" altLang="ja-JP" dirty="0" smtClean="0"/>
              <a:t>Nuclear PDFs</a:t>
            </a:r>
          </a:p>
          <a:p>
            <a:pPr lvl="1"/>
            <a:r>
              <a:rPr lang="en-US" altLang="ja-JP" dirty="0" smtClean="0"/>
              <a:t>Measurement </a:t>
            </a:r>
            <a:r>
              <a:rPr lang="en-US" altLang="ja-JP" dirty="0"/>
              <a:t>of the nuclear gluon distribution </a:t>
            </a:r>
            <a:r>
              <a:rPr lang="en-US" altLang="ja-JP" i="1" dirty="0" smtClean="0"/>
              <a:t>G</a:t>
            </a:r>
            <a:r>
              <a:rPr lang="en-US" altLang="ja-JP" i="1" baseline="-25000" dirty="0" smtClean="0"/>
              <a:t>A</a:t>
            </a:r>
            <a:r>
              <a:rPr lang="en-US" altLang="ja-JP" i="1" dirty="0" smtClean="0"/>
              <a:t>(x</a:t>
            </a:r>
            <a:r>
              <a:rPr lang="en-US" altLang="ja-JP" i="1" dirty="0"/>
              <a:t>)</a:t>
            </a:r>
            <a:endParaRPr lang="en-US" altLang="ja-JP" dirty="0"/>
          </a:p>
          <a:p>
            <a:pPr lvl="1"/>
            <a:r>
              <a:rPr lang="en-US" altLang="ja-JP" dirty="0" smtClean="0"/>
              <a:t>Important to understand multiple scattering / higher-twist effect over a broad range of </a:t>
            </a:r>
            <a:r>
              <a:rPr lang="en-US" altLang="ja-JP" dirty="0" smtClean="0">
                <a:sym typeface="Symbol" panose="05050102010706020507" pitchFamily="18" charset="2"/>
              </a:rPr>
              <a:t></a:t>
            </a:r>
            <a:r>
              <a:rPr lang="en-US" altLang="ja-JP" dirty="0" smtClean="0"/>
              <a:t> for transition from dilute region to saturation region </a:t>
            </a:r>
          </a:p>
          <a:p>
            <a:pPr lvl="1"/>
            <a:r>
              <a:rPr kumimoji="1" lang="en-US" altLang="ja-JP" dirty="0" err="1" smtClean="0"/>
              <a:t>Jet+jet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hadron+hadron</a:t>
            </a:r>
            <a:r>
              <a:rPr kumimoji="1" lang="en-US" altLang="ja-JP" dirty="0" smtClean="0"/>
              <a:t> correlations to take advantage of </a:t>
            </a:r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 + </a:t>
            </a:r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jet coverage</a:t>
            </a:r>
          </a:p>
          <a:p>
            <a:r>
              <a:rPr kumimoji="1" lang="en-US" altLang="ja-JP" dirty="0" smtClean="0"/>
              <a:t> </a:t>
            </a:r>
            <a:r>
              <a:rPr lang="en-US" altLang="ja-JP" dirty="0"/>
              <a:t>Ridge &amp; flow (collective behavior) </a:t>
            </a:r>
            <a:endParaRPr lang="ja-JP" altLang="ja-JP" dirty="0"/>
          </a:p>
          <a:p>
            <a:pPr lvl="1"/>
            <a:r>
              <a:rPr lang="en-US" altLang="ja-JP" dirty="0"/>
              <a:t>Wide rapidity coverage required </a:t>
            </a:r>
            <a:endParaRPr lang="en-US" altLang="ja-JP" dirty="0" smtClean="0"/>
          </a:p>
          <a:p>
            <a:r>
              <a:rPr lang="en-US" altLang="ja-JP" dirty="0" smtClean="0"/>
              <a:t>Energy loss of </a:t>
            </a:r>
            <a:r>
              <a:rPr lang="en-US" altLang="ja-JP" dirty="0" err="1" smtClean="0"/>
              <a:t>partons</a:t>
            </a:r>
            <a:r>
              <a:rPr lang="en-US" altLang="ja-JP" dirty="0" smtClean="0"/>
              <a:t> and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broadening </a:t>
            </a:r>
            <a:endParaRPr lang="ja-JP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Gluon saturation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4536504" cy="5616624"/>
          </a:xfrm>
        </p:spPr>
        <p:txBody>
          <a:bodyPr>
            <a:normAutofit/>
          </a:bodyPr>
          <a:lstStyle/>
          <a:p>
            <a:r>
              <a:rPr lang="en-US" altLang="ja-JP" dirty="0"/>
              <a:t>Suppression of </a:t>
            </a:r>
            <a:r>
              <a:rPr lang="en-US" altLang="ja-JP" i="1" dirty="0"/>
              <a:t>G</a:t>
            </a:r>
            <a:r>
              <a:rPr lang="en-US" altLang="ja-JP" i="1" baseline="-25000" dirty="0"/>
              <a:t>A</a:t>
            </a:r>
            <a:r>
              <a:rPr lang="en-US" altLang="ja-JP" i="1" dirty="0"/>
              <a:t>(x) </a:t>
            </a:r>
            <a:r>
              <a:rPr lang="en-US" altLang="ja-JP" dirty="0"/>
              <a:t>at small-</a:t>
            </a:r>
            <a:r>
              <a:rPr lang="en-US" altLang="ja-JP" i="1" dirty="0"/>
              <a:t>x</a:t>
            </a:r>
          </a:p>
          <a:p>
            <a:pPr lvl="1"/>
            <a:r>
              <a:rPr lang="en-US" altLang="ja-JP" dirty="0"/>
              <a:t>Forward physics</a:t>
            </a:r>
          </a:p>
          <a:p>
            <a:r>
              <a:rPr lang="en-US" altLang="ja-JP" dirty="0" smtClean="0"/>
              <a:t>Gluon </a:t>
            </a:r>
            <a:r>
              <a:rPr lang="en-US" altLang="ja-JP" dirty="0"/>
              <a:t>density is </a:t>
            </a:r>
            <a:r>
              <a:rPr lang="en-US" altLang="ja-JP" dirty="0" smtClean="0"/>
              <a:t>higher i</a:t>
            </a:r>
            <a:r>
              <a:rPr kumimoji="1" lang="en-US" altLang="ja-JP" dirty="0" smtClean="0"/>
              <a:t>n the smaller-</a:t>
            </a:r>
            <a:r>
              <a:rPr kumimoji="1" lang="en-US" altLang="ja-JP" i="1" dirty="0" smtClean="0"/>
              <a:t>x</a:t>
            </a:r>
            <a:r>
              <a:rPr kumimoji="1" lang="en-US" altLang="ja-JP" dirty="0" smtClean="0"/>
              <a:t> region</a:t>
            </a:r>
          </a:p>
          <a:p>
            <a:r>
              <a:rPr kumimoji="1" lang="en-US" altLang="ja-JP" dirty="0" smtClean="0"/>
              <a:t>The gluon density must be saturated due to size of the nuclei</a:t>
            </a:r>
          </a:p>
          <a:p>
            <a:r>
              <a:rPr lang="en-US" altLang="ja-JP" dirty="0" smtClean="0"/>
              <a:t>Color glass condensation (CGC) framework provides precision prediction</a:t>
            </a:r>
          </a:p>
          <a:p>
            <a:pPr lvl="1"/>
            <a:r>
              <a:rPr kumimoji="1" lang="en-US" altLang="ja-JP" dirty="0" smtClean="0"/>
              <a:t>Effective field theory based on classical gluon description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0808"/>
            <a:ext cx="4320480" cy="34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measurement in </a:t>
            </a:r>
            <a:r>
              <a:rPr kumimoji="1" lang="en-US" altLang="ja-JP" dirty="0" err="1" smtClean="0"/>
              <a:t>p+A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4663430" cy="5616624"/>
          </a:xfrm>
        </p:spPr>
        <p:txBody>
          <a:bodyPr/>
          <a:lstStyle/>
          <a:p>
            <a:r>
              <a:rPr lang="en-US" altLang="ja-JP" dirty="0" smtClean="0"/>
              <a:t>Comparison </a:t>
            </a:r>
            <a:r>
              <a:rPr lang="en-US" altLang="ja-JP" dirty="0"/>
              <a:t>of RHIC and LHC </a:t>
            </a:r>
          </a:p>
          <a:p>
            <a:pPr lvl="1"/>
            <a:r>
              <a:rPr lang="en-US" altLang="ja-JP" dirty="0"/>
              <a:t>To cover transition from dilute region to saturation region </a:t>
            </a:r>
          </a:p>
          <a:p>
            <a:pPr lvl="1"/>
            <a:r>
              <a:rPr lang="en-US" altLang="ja-JP" dirty="0"/>
              <a:t>Global analysis for precision study </a:t>
            </a:r>
          </a:p>
          <a:p>
            <a:r>
              <a:rPr lang="en-US" altLang="ja-JP" i="1" dirty="0" err="1"/>
              <a:t>R</a:t>
            </a:r>
            <a:r>
              <a:rPr lang="en-US" altLang="ja-JP" i="1" baseline="-25000" dirty="0" err="1"/>
              <a:t>pA</a:t>
            </a:r>
            <a:r>
              <a:rPr lang="en-US" altLang="ja-JP" dirty="0"/>
              <a:t> comparison to LHC data </a:t>
            </a:r>
          </a:p>
          <a:p>
            <a:pPr lvl="1"/>
            <a:r>
              <a:rPr lang="en-US" altLang="ja-JP" dirty="0"/>
              <a:t>Suppression of jets in central collisions and enhancement in peripheral </a:t>
            </a:r>
            <a:r>
              <a:rPr lang="en-US" altLang="ja-JP" dirty="0" smtClean="0"/>
              <a:t>collisions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90079"/>
            <a:ext cx="3618112" cy="5475225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p+A</a:t>
            </a:r>
            <a:r>
              <a:rPr kumimoji="1" lang="en-US" altLang="ja-JP" dirty="0" smtClean="0"/>
              <a:t> physics with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lang="en-US" altLang="ja-JP" dirty="0">
                <a:sym typeface="Symbol" panose="05050102010706020507" pitchFamily="18" charset="2"/>
              </a:rPr>
              <a:t></a:t>
            </a:r>
            <a:r>
              <a:rPr lang="en-US" altLang="ja-JP" dirty="0"/>
              <a:t>+</a:t>
            </a:r>
            <a:r>
              <a:rPr lang="en-US" altLang="ja-JP" dirty="0" smtClean="0"/>
              <a:t>A collisions: unique capability of RHIC</a:t>
            </a:r>
            <a:endParaRPr kumimoji="1" lang="en-US" altLang="ja-JP" dirty="0" smtClean="0"/>
          </a:p>
          <a:p>
            <a:r>
              <a:rPr kumimoji="1" lang="en-US" altLang="ja-JP" dirty="0" smtClean="0"/>
              <a:t>SSA suppressed in p</a:t>
            </a:r>
            <a:r>
              <a:rPr kumimoji="1" lang="en-US" altLang="ja-JP" dirty="0" smtClean="0">
                <a:sym typeface="Symbol" panose="05050102010706020507" pitchFamily="18" charset="2"/>
              </a:rPr>
              <a:t></a:t>
            </a:r>
            <a:r>
              <a:rPr kumimoji="1" lang="en-US" altLang="ja-JP" baseline="0" dirty="0" smtClean="0"/>
              <a:t>+A?</a:t>
            </a:r>
            <a:r>
              <a:rPr kumimoji="1" lang="en-US" altLang="ja-JP" dirty="0" smtClean="0"/>
              <a:t> </a:t>
            </a:r>
          </a:p>
          <a:p>
            <a:pPr lvl="1"/>
            <a:r>
              <a:rPr lang="en-US" altLang="ja-JP" dirty="0" smtClean="0"/>
              <a:t>First answer to be given by MPC-EX measurement in 2015 run</a:t>
            </a:r>
            <a:endParaRPr kumimoji="1" lang="ja-JP" altLang="en-U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635027"/>
            <a:ext cx="32289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643090"/>
            <a:ext cx="1951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43025" y="2919934"/>
            <a:ext cx="2328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sz="1600" dirty="0"/>
              <a:t>Z.-</a:t>
            </a:r>
            <a:r>
              <a:rPr lang="en-US" altLang="ja-JP" sz="1600" dirty="0" err="1"/>
              <a:t>B.Kan</a:t>
            </a:r>
            <a:r>
              <a:rPr lang="en-US" altLang="ja-JP" sz="1600" dirty="0"/>
              <a:t> and </a:t>
            </a:r>
            <a:r>
              <a:rPr lang="en-US" altLang="ja-JP" sz="1600" dirty="0" err="1"/>
              <a:t>F.Yuan</a:t>
            </a:r>
            <a:endParaRPr lang="en-US" altLang="ja-JP" sz="1600" dirty="0"/>
          </a:p>
          <a:p>
            <a:r>
              <a:rPr lang="en-US" altLang="ja-JP" sz="1600" dirty="0"/>
              <a:t>PRD84, 034019 (2011).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644008" y="2780928"/>
            <a:ext cx="4023750" cy="3674056"/>
            <a:chOff x="4572609" y="2729125"/>
            <a:chExt cx="4023750" cy="367405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609" y="2729125"/>
              <a:ext cx="4023750" cy="340000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419498" y="6033849"/>
              <a:ext cx="1176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0000"/>
                  </a:solidFill>
                </a:rPr>
                <a:t>p</a:t>
              </a:r>
              <a:r>
                <a:rPr kumimoji="1" lang="en-US" altLang="ja-JP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(</a:t>
              </a:r>
              <a:r>
                <a:rPr kumimoji="1" lang="en-US" altLang="ja-JP" dirty="0" err="1" smtClean="0">
                  <a:solidFill>
                    <a:srgbClr val="000000"/>
                  </a:solidFill>
                </a:rPr>
                <a:t>GeV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/c)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 detector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detector for a comprehensive program of spin structure and CNM investigations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75" y="1906319"/>
            <a:ext cx="5981251" cy="4403001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2521927"/>
            <a:ext cx="2659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Forward VTX (FVTX)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3 planes covering 1.1 &lt; </a:t>
            </a:r>
            <a:r>
              <a:rPr lang="en-US" altLang="ja-JP" dirty="0" smtClean="0">
                <a:sym typeface="Symbol" panose="05050102010706020507" pitchFamily="18" charset="2"/>
              </a:rPr>
              <a:t> &lt; 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Symbol" panose="05050102010706020507" pitchFamily="18" charset="2"/>
              </a:rPr>
              <a:t>3 planes covering 3 &lt;  &lt;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Symbol" panose="05050102010706020507" pitchFamily="18" charset="2"/>
              </a:rPr>
              <a:t>3 GEM trackers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Symbol" panose="05050102010706020507" pitchFamily="18" charset="2"/>
              </a:rPr>
              <a:t>Field shaper piston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Symbol" panose="05050102010706020507" pitchFamily="18" charset="2"/>
              </a:rPr>
              <a:t>Made of 50% Co + 50% 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Symbol" panose="05050102010706020507" pitchFamily="18" charset="2"/>
              </a:rPr>
              <a:t>Forward HCAL (</a:t>
            </a:r>
            <a:r>
              <a:rPr lang="en-US" altLang="ja-JP" dirty="0" err="1" smtClean="0">
                <a:sym typeface="Symbol" panose="05050102010706020507" pitchFamily="18" charset="2"/>
              </a:rPr>
              <a:t>fHCAL</a:t>
            </a:r>
            <a:r>
              <a:rPr lang="en-US" altLang="ja-JP" dirty="0" smtClean="0">
                <a:sym typeface="Symbol" panose="05050102010706020507" pitchFamily="18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>
                <a:sym typeface="Symbol" panose="05050102010706020507" pitchFamily="18" charset="2"/>
              </a:rPr>
              <a:t>MuID</a:t>
            </a:r>
            <a:r>
              <a:rPr lang="en-US" altLang="ja-JP" dirty="0" smtClean="0">
                <a:sym typeface="Symbol" panose="05050102010706020507" pitchFamily="18" charset="2"/>
              </a:rPr>
              <a:t> + </a:t>
            </a:r>
            <a:r>
              <a:rPr lang="en-US" altLang="ja-JP" dirty="0" err="1" smtClean="0">
                <a:sym typeface="Symbol" panose="05050102010706020507" pitchFamily="18" charset="2"/>
              </a:rPr>
              <a:t>miniMuID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43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measurement at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dirty="0" smtClean="0"/>
              <a:t>Jet acceptance 1.7 &lt; </a:t>
            </a:r>
            <a:r>
              <a:rPr kumimoji="1" lang="en-US" altLang="ja-JP" dirty="0" smtClean="0">
                <a:sym typeface="Symbol" panose="05050102010706020507" pitchFamily="18" charset="2"/>
              </a:rPr>
              <a:t> &lt; 3.3 with anti-</a:t>
            </a:r>
            <a:r>
              <a:rPr kumimoji="1" lang="en-US" altLang="ja-JP" i="1" dirty="0" err="1" smtClean="0">
                <a:sym typeface="Symbol" panose="05050102010706020507" pitchFamily="18" charset="2"/>
              </a:rPr>
              <a:t>k</a:t>
            </a:r>
            <a:r>
              <a:rPr kumimoji="1" lang="en-US" altLang="ja-JP" i="1" baseline="-25000" dirty="0" err="1" smtClean="0">
                <a:sym typeface="Symbol" panose="05050102010706020507" pitchFamily="18" charset="2"/>
              </a:rPr>
              <a:t>T</a:t>
            </a:r>
            <a:r>
              <a:rPr kumimoji="1" lang="en-US" altLang="ja-JP" dirty="0" smtClean="0">
                <a:sym typeface="Symbol" panose="05050102010706020507" pitchFamily="18" charset="2"/>
              </a:rPr>
              <a:t> </a:t>
            </a:r>
            <a:r>
              <a:rPr kumimoji="1" lang="en-US" altLang="ja-JP" i="1" dirty="0" smtClean="0">
                <a:sym typeface="Symbol" panose="05050102010706020507" pitchFamily="18" charset="2"/>
              </a:rPr>
              <a:t>R</a:t>
            </a:r>
            <a:r>
              <a:rPr kumimoji="1" lang="en-US" altLang="ja-JP" dirty="0" smtClean="0">
                <a:sym typeface="Symbol" panose="05050102010706020507" pitchFamily="18" charset="2"/>
              </a:rPr>
              <a:t>=0.7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dirty="0" smtClean="0">
                <a:sym typeface="Symbol" panose="05050102010706020507" pitchFamily="18" charset="2"/>
              </a:rPr>
              <a:t>Small asymmetry measured by </a:t>
            </a:r>
            <a:r>
              <a:rPr lang="en-US" altLang="ja-JP" dirty="0" err="1" smtClean="0">
                <a:sym typeface="Symbol" panose="05050102010706020507" pitchFamily="18" charset="2"/>
              </a:rPr>
              <a:t>AnDY</a:t>
            </a:r>
            <a:endParaRPr lang="en-US" altLang="ja-JP" dirty="0" smtClean="0">
              <a:sym typeface="Symbol" panose="05050102010706020507" pitchFamily="18" charset="2"/>
            </a:endParaRPr>
          </a:p>
          <a:p>
            <a:pPr lvl="1">
              <a:spcBef>
                <a:spcPts val="1000"/>
              </a:spcBef>
            </a:pPr>
            <a:r>
              <a:rPr kumimoji="1" lang="en-US" altLang="ja-JP" dirty="0" smtClean="0">
                <a:sym typeface="Symbol" panose="05050102010706020507" pitchFamily="18" charset="2"/>
              </a:rPr>
              <a:t>Cancellation between u- and d-quarks</a:t>
            </a: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kumimoji="1" lang="en-US" altLang="ja-JP" dirty="0" smtClean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kumimoji="1" lang="en-US" altLang="ja-JP" dirty="0" smtClean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kumimoji="1" lang="en-US" altLang="ja-JP" dirty="0" smtClean="0">
              <a:sym typeface="Symbol" panose="05050102010706020507" pitchFamily="18" charset="2"/>
            </a:endParaRPr>
          </a:p>
          <a:p>
            <a:r>
              <a:rPr lang="en-US" altLang="ja-JP" dirty="0"/>
              <a:t>A cut on the charge of the leading hadron changes the composition of the jet </a:t>
            </a:r>
            <a:r>
              <a:rPr lang="en-US" altLang="ja-JP" dirty="0" smtClean="0"/>
              <a:t>sample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2664303"/>
            <a:ext cx="7200800" cy="25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measurement</a:t>
            </a:r>
            <a:r>
              <a:rPr kumimoji="1" lang="en-US" altLang="ja-JP" baseline="0" dirty="0" smtClean="0"/>
              <a:t> at </a:t>
            </a:r>
            <a:r>
              <a:rPr kumimoji="1" lang="en-US" altLang="ja-JP" baseline="0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Projected </a:t>
            </a:r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 data points (97 pb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) compared to theoretical models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72519"/>
            <a:ext cx="5040560" cy="46528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496" y="3441774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Projected statistical </a:t>
            </a:r>
          </a:p>
          <a:p>
            <a:r>
              <a:rPr kumimoji="1" lang="en-US" altLang="ja-JP" dirty="0" smtClean="0"/>
              <a:t>precision for jet </a:t>
            </a:r>
            <a:r>
              <a:rPr kumimoji="1" lang="en-US" altLang="ja-JP" i="1" dirty="0" smtClean="0"/>
              <a:t>A</a:t>
            </a:r>
            <a:r>
              <a:rPr kumimoji="1" lang="en-US" altLang="ja-JP" i="1" baseline="-25000" dirty="0" smtClean="0"/>
              <a:t>N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(w/ 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&gt;0.5 leading h</a:t>
            </a:r>
            <a:r>
              <a:rPr kumimoji="1" lang="en-US" altLang="ja-JP" baseline="30000" dirty="0" smtClean="0">
                <a:sym typeface="Symbol" panose="05050102010706020507" pitchFamily="18" charset="2"/>
              </a:rPr>
              <a:t>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8415" y="3580273"/>
            <a:ext cx="1888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Expected </a:t>
            </a:r>
          </a:p>
          <a:p>
            <a:r>
              <a:rPr kumimoji="1" lang="en-US" altLang="ja-JP" dirty="0" smtClean="0"/>
              <a:t>theory constraints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measurement at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Asymmetry measurement inside of jets</a:t>
            </a:r>
          </a:p>
          <a:p>
            <a:pPr lvl="1"/>
            <a:r>
              <a:rPr lang="en-US" altLang="ja-JP" dirty="0" smtClean="0"/>
              <a:t>Issue is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-resolution as a function of jet energy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09" y="1988840"/>
            <a:ext cx="4589251" cy="4408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12160" y="3444533"/>
                <a:ext cx="2443426" cy="99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Projected statistical </a:t>
                </a:r>
              </a:p>
              <a:p>
                <a:r>
                  <a:rPr kumimoji="1" lang="en-US" altLang="ja-JP" dirty="0" smtClean="0"/>
                  <a:t>precision f</a:t>
                </a:r>
                <a:r>
                  <a:rPr lang="en-US" altLang="ja-JP" dirty="0" smtClean="0"/>
                  <a:t>or single spin </a:t>
                </a:r>
              </a:p>
              <a:p>
                <a:r>
                  <a:rPr lang="en-US" altLang="ja-JP" dirty="0" smtClean="0"/>
                  <a:t>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44533"/>
                <a:ext cx="2443426" cy="992579"/>
              </a:xfrm>
              <a:prstGeom prst="rect">
                <a:avLst/>
              </a:prstGeom>
              <a:blipFill rotWithShape="0">
                <a:blip r:embed="rId4"/>
                <a:stretch>
                  <a:fillRect l="-1995" t="-3067" r="-1247" b="-7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Drell</a:t>
            </a:r>
            <a:r>
              <a:rPr lang="en-US" altLang="ja-JP" dirty="0" smtClean="0"/>
              <a:t>-Yan measurement at </a:t>
            </a:r>
            <a:r>
              <a:rPr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test the “non-universality”</a:t>
            </a:r>
          </a:p>
          <a:p>
            <a:r>
              <a:rPr kumimoji="1" lang="en-US" altLang="ja-JP" dirty="0" smtClean="0"/>
              <a:t>Comparison with COMPASS-II </a:t>
            </a:r>
          </a:p>
          <a:p>
            <a:pPr lvl="1"/>
            <a:r>
              <a:rPr lang="en-US" altLang="ja-JP" dirty="0" smtClean="0"/>
              <a:t>Figure of Merit (</a:t>
            </a:r>
            <a:r>
              <a:rPr lang="en-US" altLang="ja-JP" dirty="0" err="1" smtClean="0"/>
              <a:t>FoM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Kinematic region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00" y="2852936"/>
            <a:ext cx="3349500" cy="34566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98" y="2636912"/>
            <a:ext cx="3980250" cy="3966667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5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</a:t>
            </a:r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5950262" cy="5616624"/>
          </a:xfrm>
        </p:spPr>
        <p:txBody>
          <a:bodyPr>
            <a:normAutofit fontScale="92500" lnSpcReduction="2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 = forward </a:t>
            </a:r>
            <a:r>
              <a:rPr kumimoji="1" lang="en-US" altLang="ja-JP" dirty="0" err="1" smtClean="0"/>
              <a:t>sPHENIX</a:t>
            </a:r>
            <a:endParaRPr kumimoji="1" lang="en-US" altLang="ja-JP" dirty="0" smtClean="0"/>
          </a:p>
          <a:p>
            <a:pPr lvl="1">
              <a:spcBef>
                <a:spcPts val="1000"/>
              </a:spcBef>
            </a:pPr>
            <a:r>
              <a:rPr lang="en-US" altLang="ja-JP" dirty="0"/>
              <a:t>p</a:t>
            </a:r>
            <a:r>
              <a:rPr lang="en-US" altLang="ja-JP" dirty="0" smtClean="0"/>
              <a:t>p/</a:t>
            </a:r>
            <a:r>
              <a:rPr lang="en-US" altLang="ja-JP" dirty="0" err="1" smtClean="0"/>
              <a:t>pA</a:t>
            </a:r>
            <a:r>
              <a:rPr lang="en-US" altLang="ja-JP" dirty="0" smtClean="0"/>
              <a:t> whitepaper of PHENIX</a:t>
            </a:r>
          </a:p>
          <a:p>
            <a:pPr lvl="1">
              <a:spcBef>
                <a:spcPts val="1000"/>
              </a:spcBef>
            </a:pPr>
            <a:r>
              <a:rPr lang="en-US" altLang="ja-JP" dirty="0" smtClean="0"/>
              <a:t>Submitted to and presented</a:t>
            </a:r>
            <a:r>
              <a:rPr kumimoji="1" lang="en-US" altLang="ja-JP" dirty="0" smtClean="0"/>
              <a:t> at PAC in June 2014 </a:t>
            </a:r>
          </a:p>
          <a:p>
            <a:pPr lvl="2">
              <a:spcBef>
                <a:spcPts val="1000"/>
              </a:spcBef>
            </a:pPr>
            <a:r>
              <a:rPr lang="en-US" altLang="ja-JP" dirty="0">
                <a:hlinkClick r:id="rId3"/>
              </a:rPr>
              <a:t>https://indico.bnl.gov/materialDisplay.py?materialId=5&amp;confId=764</a:t>
            </a:r>
            <a:endParaRPr lang="en-US" altLang="ja-JP" dirty="0"/>
          </a:p>
          <a:p>
            <a:pPr lvl="2">
              <a:spcBef>
                <a:spcPts val="1000"/>
              </a:spcBef>
            </a:pPr>
            <a:r>
              <a:rPr kumimoji="1" lang="en-US" altLang="ja-JP" dirty="0" smtClean="0"/>
              <a:t>BNL-wide discussion </a:t>
            </a:r>
          </a:p>
          <a:p>
            <a:pPr lvl="1">
              <a:spcBef>
                <a:spcPts val="1000"/>
              </a:spcBef>
            </a:pPr>
            <a:r>
              <a:rPr lang="en-US" altLang="ja-JP" dirty="0" smtClean="0"/>
              <a:t>To be updated for wider discussion</a:t>
            </a:r>
            <a:endParaRPr kumimoji="1" lang="en-US" altLang="ja-JP" dirty="0" smtClean="0"/>
          </a:p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under DOE review process</a:t>
            </a:r>
          </a:p>
          <a:p>
            <a:pPr lvl="1"/>
            <a:r>
              <a:rPr lang="en-US" altLang="ja-JP" dirty="0"/>
              <a:t>DOE science review in July 2014</a:t>
            </a:r>
          </a:p>
          <a:p>
            <a:pPr lvl="2"/>
            <a:r>
              <a:rPr kumimoji="1" lang="en-US" altLang="ja-JP" dirty="0" smtClean="0"/>
              <a:t>Barrel detector only</a:t>
            </a:r>
          </a:p>
          <a:p>
            <a:pPr lvl="1"/>
            <a:r>
              <a:rPr lang="en-US" altLang="ja-JP" dirty="0" smtClean="0"/>
              <a:t>Updated proposal submitted to ALD in November 2014</a:t>
            </a:r>
            <a:endParaRPr kumimoji="1" lang="en-US" altLang="ja-JP" dirty="0" smtClean="0"/>
          </a:p>
          <a:p>
            <a:pPr lvl="2"/>
            <a:r>
              <a:rPr lang="en-US" altLang="ja-JP" dirty="0" smtClean="0">
                <a:hlinkClick r:id="rId4"/>
              </a:rPr>
              <a:t>http://www.phenix.bnl.gov/phenix/WWW/publish/documents/sPHENIX_proposal_19112014.pdf</a:t>
            </a:r>
            <a:endParaRPr lang="en-US" altLang="ja-JP" dirty="0"/>
          </a:p>
          <a:p>
            <a:pPr lvl="2"/>
            <a:r>
              <a:rPr lang="en-US" altLang="ja-JP" dirty="0" smtClean="0"/>
              <a:t>including forward Hadron Calorimeter in Appendix A</a:t>
            </a:r>
          </a:p>
          <a:p>
            <a:pPr lvl="1"/>
            <a:r>
              <a:rPr lang="en-US" altLang="ja-JP" dirty="0" smtClean="0"/>
              <a:t>To be submitted to DOE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912" y="116631"/>
            <a:ext cx="2474044" cy="32924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912" y="3429000"/>
            <a:ext cx="2488990" cy="3312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77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Drell</a:t>
            </a:r>
            <a:r>
              <a:rPr kumimoji="1" lang="en-US" altLang="ja-JP" dirty="0" smtClean="0"/>
              <a:t>-Yan</a:t>
            </a:r>
            <a:r>
              <a:rPr kumimoji="1" lang="en-US" altLang="ja-JP" baseline="0" dirty="0" smtClean="0"/>
              <a:t> measurement at </a:t>
            </a:r>
            <a:r>
              <a:rPr kumimoji="1" lang="en-US" altLang="ja-JP" baseline="0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252028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Statistical sensitivities</a:t>
            </a:r>
          </a:p>
          <a:p>
            <a:pPr lvl="1"/>
            <a:r>
              <a:rPr lang="en-US" altLang="ja-JP" dirty="0" smtClean="0"/>
              <a:t>With and without </a:t>
            </a:r>
            <a:r>
              <a:rPr lang="en-US" altLang="ja-JP" dirty="0" err="1" smtClean="0"/>
              <a:t>Sivers</a:t>
            </a:r>
            <a:r>
              <a:rPr lang="en-US" altLang="ja-JP" dirty="0" smtClean="0"/>
              <a:t> function evolution </a:t>
            </a:r>
          </a:p>
          <a:p>
            <a:r>
              <a:rPr kumimoji="1" lang="en-US" altLang="ja-JP" dirty="0" smtClean="0"/>
              <a:t>Better S/B (lower heavy-flavor cross section) but reduced luminosity at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200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endParaRPr kumimoji="1" lang="en-US" altLang="ja-JP" dirty="0" smtClean="0">
              <a:sym typeface="Symbol" panose="05050102010706020507" pitchFamily="18" charset="2"/>
            </a:endParaRPr>
          </a:p>
          <a:p>
            <a:r>
              <a:rPr lang="en-US" altLang="ja-JP" dirty="0" smtClean="0">
                <a:sym typeface="Symbol" panose="05050102010706020507" pitchFamily="18" charset="2"/>
              </a:rPr>
              <a:t>Higher luminosity (higher statistics) but higher background </a:t>
            </a:r>
            <a:r>
              <a:rPr lang="en-US" altLang="ja-JP" dirty="0"/>
              <a:t>at </a:t>
            </a:r>
            <a:r>
              <a:rPr lang="en-US" altLang="ja-JP" dirty="0">
                <a:sym typeface="Symbol" panose="05050102010706020507" pitchFamily="18" charset="2"/>
              </a:rPr>
              <a:t>s = </a:t>
            </a:r>
            <a:r>
              <a:rPr lang="en-US" altLang="ja-JP" dirty="0" smtClean="0">
                <a:sym typeface="Symbol" panose="05050102010706020507" pitchFamily="18" charset="2"/>
              </a:rPr>
              <a:t>510 </a:t>
            </a:r>
            <a:r>
              <a:rPr lang="en-US" altLang="ja-JP" dirty="0" err="1">
                <a:sym typeface="Symbol" panose="05050102010706020507" pitchFamily="18" charset="2"/>
              </a:rPr>
              <a:t>GeV</a:t>
            </a:r>
            <a:endParaRPr kumimoji="1" lang="en-US" altLang="ja-JP" dirty="0" smtClean="0">
              <a:sym typeface="Symbol" panose="05050102010706020507" pitchFamily="18" charset="2"/>
            </a:endParaRPr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09" y="3582175"/>
            <a:ext cx="5734181" cy="2727145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4" y="3881720"/>
            <a:ext cx="2376265" cy="24523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94" y="80628"/>
            <a:ext cx="4517810" cy="3600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59" y="3635447"/>
            <a:ext cx="3096345" cy="3141926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100007"/>
            <a:ext cx="4032448" cy="542533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Geant4 simulation</a:t>
            </a:r>
          </a:p>
          <a:p>
            <a:pPr lvl="1"/>
            <a:r>
              <a:rPr lang="en-US" altLang="ja-JP" dirty="0" smtClean="0"/>
              <a:t>30 </a:t>
            </a:r>
            <a:r>
              <a:rPr lang="en-US" altLang="ja-JP" dirty="0"/>
              <a:t>layers of </a:t>
            </a:r>
            <a:r>
              <a:rPr lang="en-US" altLang="ja-JP" dirty="0" err="1"/>
              <a:t>Fe:scintillator</a:t>
            </a:r>
            <a:r>
              <a:rPr lang="en-US" altLang="ja-JP" dirty="0"/>
              <a:t>(= 4:1) in 1 </a:t>
            </a:r>
            <a:r>
              <a:rPr lang="en-US" altLang="ja-JP" dirty="0" smtClean="0"/>
              <a:t>meter</a:t>
            </a:r>
          </a:p>
          <a:p>
            <a:r>
              <a:rPr lang="en-US" altLang="ja-JP" dirty="0" smtClean="0"/>
              <a:t>Event </a:t>
            </a:r>
            <a:r>
              <a:rPr lang="en-US" altLang="ja-JP" dirty="0"/>
              <a:t>display </a:t>
            </a:r>
          </a:p>
          <a:p>
            <a:pPr lvl="1"/>
            <a:r>
              <a:rPr lang="en-US" altLang="ja-JP" dirty="0"/>
              <a:t>PYTHIA </a:t>
            </a:r>
            <a:r>
              <a:rPr lang="en-US" altLang="ja-JP" dirty="0" err="1"/>
              <a:t>p+p</a:t>
            </a:r>
            <a:r>
              <a:rPr lang="en-US" altLang="ja-JP" dirty="0"/>
              <a:t> 510 </a:t>
            </a:r>
            <a:r>
              <a:rPr lang="en-US" altLang="ja-JP" dirty="0" err="1"/>
              <a:t>GeV</a:t>
            </a:r>
            <a:endParaRPr lang="en-US" altLang="ja-JP" dirty="0"/>
          </a:p>
          <a:p>
            <a:pPr lvl="1"/>
            <a:r>
              <a:rPr lang="en-US" altLang="ja-JP" dirty="0"/>
              <a:t>Forward jet event of </a:t>
            </a:r>
            <a:r>
              <a:rPr lang="en-US" altLang="ja-JP" dirty="0">
                <a:sym typeface="Symbol" panose="05050102010706020507" pitchFamily="18" charset="2"/>
              </a:rPr>
              <a:t>=1.9 </a:t>
            </a:r>
          </a:p>
          <a:p>
            <a:r>
              <a:rPr lang="en-US" altLang="ja-JP" dirty="0">
                <a:sym typeface="Symbol" panose="05050102010706020507" pitchFamily="18" charset="2"/>
              </a:rPr>
              <a:t>Forward HCAL on both ends of </a:t>
            </a:r>
            <a:r>
              <a:rPr lang="en-US" altLang="ja-JP" dirty="0" err="1">
                <a:sym typeface="Symbol" panose="05050102010706020507" pitchFamily="18" charset="2"/>
              </a:rPr>
              <a:t>sPHENIX</a:t>
            </a:r>
            <a:endParaRPr lang="en-US" altLang="ja-JP" dirty="0">
              <a:sym typeface="Symbol" panose="05050102010706020507" pitchFamily="18" charset="2"/>
            </a:endParaRP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No gap between barrel HCAL and forward HCAL at  = 1.1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Study what an ultimate large  acceptance can provide for </a:t>
            </a:r>
            <a:r>
              <a:rPr lang="en-US" altLang="ja-JP" dirty="0" err="1">
                <a:sym typeface="Symbol" panose="05050102010706020507" pitchFamily="18" charset="2"/>
              </a:rPr>
              <a:t>sPHENIX</a:t>
            </a:r>
            <a:endParaRPr lang="en-US" altLang="ja-JP" dirty="0">
              <a:sym typeface="Symbol" panose="05050102010706020507" pitchFamily="18" charset="2"/>
            </a:endParaRP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Mimic back scattering from flux return </a:t>
            </a:r>
            <a:r>
              <a:rPr lang="en-US" altLang="ja-JP" dirty="0" smtClean="0">
                <a:sym typeface="Symbol" panose="05050102010706020507" pitchFamily="18" charset="2"/>
              </a:rPr>
              <a:t>yoke</a:t>
            </a:r>
            <a:endParaRPr lang="en-US" altLang="ja-JP" dirty="0">
              <a:sym typeface="Symbol" panose="05050102010706020507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263830" cy="720079"/>
          </a:xfrm>
        </p:spPr>
        <p:txBody>
          <a:bodyPr/>
          <a:lstStyle/>
          <a:p>
            <a:r>
              <a:rPr kumimoji="1" lang="en-US" altLang="ja-JP" dirty="0" smtClean="0"/>
              <a:t>Forward HCAL simulation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1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 HCAL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Geant</a:t>
            </a:r>
            <a:r>
              <a:rPr kumimoji="1" lang="en-US" altLang="ja-JP" baseline="0" dirty="0" smtClean="0"/>
              <a:t>4 simulation</a:t>
            </a:r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5" y="1628800"/>
            <a:ext cx="8894689" cy="4680520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7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 HCAL</a:t>
            </a:r>
            <a:r>
              <a:rPr kumimoji="1" lang="en-US" altLang="ja-JP" baseline="0" dirty="0" smtClean="0"/>
              <a:t>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2321356"/>
          </a:xfrm>
        </p:spPr>
        <p:txBody>
          <a:bodyPr>
            <a:normAutofit/>
          </a:bodyPr>
          <a:lstStyle/>
          <a:p>
            <a:r>
              <a:rPr kumimoji="1" lang="en-US" altLang="ja-JP" baseline="0" dirty="0" smtClean="0"/>
              <a:t>Jet simulation for </a:t>
            </a:r>
            <a:r>
              <a:rPr kumimoji="1" lang="en-US" altLang="ja-JP" baseline="0" dirty="0" err="1" smtClean="0"/>
              <a:t>p+p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p+A</a:t>
            </a:r>
            <a:r>
              <a:rPr kumimoji="1" lang="en-US" altLang="ja-JP" baseline="0" dirty="0" smtClean="0"/>
              <a:t> with </a:t>
            </a:r>
            <a:r>
              <a:rPr kumimoji="1" lang="en-US" altLang="ja-JP" baseline="0" dirty="0" err="1" smtClean="0"/>
              <a:t>FastJet</a:t>
            </a:r>
            <a:r>
              <a:rPr kumimoji="1" lang="en-US" altLang="ja-JP" baseline="0" dirty="0" smtClean="0"/>
              <a:t> anti-</a:t>
            </a:r>
            <a:r>
              <a:rPr kumimoji="1" lang="en-US" altLang="ja-JP" i="1" baseline="0" dirty="0" err="1" smtClean="0"/>
              <a:t>k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baseline="0" dirty="0" smtClean="0"/>
              <a:t> algorithm</a:t>
            </a:r>
            <a:r>
              <a:rPr kumimoji="1" lang="en-US" altLang="ja-JP" dirty="0" smtClean="0"/>
              <a:t> with </a:t>
            </a:r>
            <a:r>
              <a:rPr kumimoji="1" lang="en-US" altLang="ja-JP" i="1" dirty="0" smtClean="0"/>
              <a:t>R</a:t>
            </a:r>
            <a:r>
              <a:rPr kumimoji="1" lang="en-US" altLang="ja-JP" dirty="0" smtClean="0"/>
              <a:t>=0.4 and </a:t>
            </a:r>
            <a:r>
              <a:rPr kumimoji="1" lang="en-US" altLang="ja-JP" i="1" dirty="0" smtClean="0"/>
              <a:t>R</a:t>
            </a:r>
            <a:r>
              <a:rPr kumimoji="1" lang="en-US" altLang="ja-JP" dirty="0" smtClean="0"/>
              <a:t>=0.6</a:t>
            </a:r>
            <a:endParaRPr kumimoji="1" lang="en-US" altLang="ja-JP" baseline="0" dirty="0" smtClean="0"/>
          </a:p>
          <a:p>
            <a:pPr rtl="0" eaLnBrk="1" latinLnBrk="0" hangingPunct="1"/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 </a:t>
            </a:r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 of </a:t>
            </a:r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</a:t>
            </a:r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4.3% (not corrected</a:t>
            </a:r>
            <a:r>
              <a:rPr kumimoji="1" lang="en-US" altLang="ja-JP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ja-JP" altLang="ja-JP" dirty="0" smtClean="0">
              <a:effectLst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040560" cy="4096508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2780928"/>
            <a:ext cx="113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</a:t>
            </a:r>
          </a:p>
          <a:p>
            <a:r>
              <a:rPr lang="en-US" altLang="ja-JP" dirty="0" smtClean="0"/>
              <a:t>resolution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4139788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Symbol" panose="05050102010706020507" pitchFamily="18" charset="2"/>
              </a:rPr>
              <a:t> </a:t>
            </a:r>
            <a:r>
              <a:rPr lang="en-US" altLang="ja-JP" dirty="0" smtClean="0"/>
              <a:t>resolution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5373216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Symbol" panose="05050102010706020507" pitchFamily="18" charset="2"/>
              </a:rPr>
              <a:t> </a:t>
            </a:r>
            <a:r>
              <a:rPr lang="en-US" altLang="ja-JP" dirty="0" smtClean="0"/>
              <a:t>resolution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6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Physics at </a:t>
            </a:r>
            <a:r>
              <a:rPr kumimoji="1" lang="en-US" altLang="ja-JP" dirty="0" err="1" smtClean="0"/>
              <a:t>fsPHENIX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Transverse-spin physics</a:t>
            </a:r>
          </a:p>
          <a:p>
            <a:pPr lvl="2"/>
            <a:r>
              <a:rPr kumimoji="1" lang="en-US" altLang="ja-JP" dirty="0" smtClean="0"/>
              <a:t>Jet for separated initial-state and final-state effects</a:t>
            </a:r>
          </a:p>
          <a:p>
            <a:pPr lvl="2"/>
            <a:r>
              <a:rPr lang="en-US" altLang="ja-JP" dirty="0" err="1" smtClean="0"/>
              <a:t>Drell</a:t>
            </a:r>
            <a:r>
              <a:rPr lang="en-US" altLang="ja-JP" dirty="0" smtClean="0"/>
              <a:t>-Yan to test non-universality</a:t>
            </a:r>
          </a:p>
          <a:p>
            <a:pPr lvl="1"/>
            <a:r>
              <a:rPr kumimoji="1" lang="en-US" altLang="ja-JP" dirty="0" err="1" smtClean="0"/>
              <a:t>p+A</a:t>
            </a:r>
            <a:r>
              <a:rPr kumimoji="1" lang="en-US" altLang="ja-JP" dirty="0" smtClean="0"/>
              <a:t> and p</a:t>
            </a:r>
            <a:r>
              <a:rPr kumimoji="1" lang="en-US" altLang="ja-JP" dirty="0" smtClean="0">
                <a:sym typeface="Symbol" panose="05050102010706020507" pitchFamily="18" charset="2"/>
              </a:rPr>
              <a:t>+A physics</a:t>
            </a:r>
          </a:p>
          <a:p>
            <a:pPr lvl="2"/>
            <a:r>
              <a:rPr lang="en-US" altLang="ja-JP" dirty="0" smtClean="0">
                <a:sym typeface="Symbol" panose="05050102010706020507" pitchFamily="18" charset="2"/>
              </a:rPr>
              <a:t>Gluon saturation</a:t>
            </a:r>
          </a:p>
          <a:p>
            <a:pPr lvl="2"/>
            <a:r>
              <a:rPr kumimoji="1" lang="en-US" altLang="ja-JP" dirty="0" smtClean="0">
                <a:sym typeface="Symbol" panose="05050102010706020507" pitchFamily="18" charset="2"/>
              </a:rPr>
              <a:t>Nuclear PDF</a:t>
            </a:r>
          </a:p>
          <a:p>
            <a:r>
              <a:rPr lang="en-US" altLang="ja-JP" dirty="0" err="1" smtClean="0">
                <a:sym typeface="Symbol" panose="05050102010706020507" pitchFamily="18" charset="2"/>
              </a:rPr>
              <a:t>fsPHENIX</a:t>
            </a:r>
            <a:r>
              <a:rPr lang="en-US" altLang="ja-JP" dirty="0" smtClean="0">
                <a:sym typeface="Symbol" panose="05050102010706020507" pitchFamily="18" charset="2"/>
              </a:rPr>
              <a:t> detector design/simulation underway</a:t>
            </a:r>
          </a:p>
          <a:p>
            <a:pPr lvl="1"/>
            <a:r>
              <a:rPr kumimoji="1" lang="en-US" altLang="ja-JP" dirty="0" smtClean="0">
                <a:sym typeface="Symbol" panose="05050102010706020507" pitchFamily="18" charset="2"/>
              </a:rPr>
              <a:t>To be included in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sPHENIX</a:t>
            </a:r>
            <a:endParaRPr kumimoji="1" lang="en-US" altLang="ja-JP" dirty="0" smtClean="0">
              <a:sym typeface="Symbol" panose="05050102010706020507" pitchFamily="18" charset="2"/>
            </a:endParaRPr>
          </a:p>
          <a:p>
            <a:r>
              <a:rPr lang="en-US" altLang="ja-JP" dirty="0" smtClean="0">
                <a:sym typeface="Symbol" panose="05050102010706020507" pitchFamily="18" charset="2"/>
              </a:rPr>
              <a:t>To be used (partially) in the </a:t>
            </a:r>
            <a:r>
              <a:rPr lang="en-US" altLang="ja-JP" dirty="0" err="1" smtClean="0">
                <a:sym typeface="Symbol" panose="05050102010706020507" pitchFamily="18" charset="2"/>
              </a:rPr>
              <a:t>eRHIC</a:t>
            </a:r>
            <a:r>
              <a:rPr lang="en-US" altLang="ja-JP" dirty="0" smtClean="0">
                <a:sym typeface="Symbol" panose="05050102010706020507" pitchFamily="18" charset="2"/>
              </a:rPr>
              <a:t> detector</a:t>
            </a:r>
            <a:endParaRPr kumimoji="1" lang="en-US" altLang="ja-JP" dirty="0" smtClean="0"/>
          </a:p>
          <a:p>
            <a:r>
              <a:rPr kumimoji="1" lang="en-US" altLang="ja-JP" dirty="0" smtClean="0"/>
              <a:t>Towards more forward physics</a:t>
            </a:r>
          </a:p>
          <a:p>
            <a:pPr lvl="1"/>
            <a:r>
              <a:rPr kumimoji="1" lang="en-US" altLang="ja-JP" dirty="0" smtClean="0"/>
              <a:t>Diffraction physics with the most forward detectors discussed by next speakers (</a:t>
            </a:r>
            <a:r>
              <a:rPr kumimoji="1" lang="en-US" altLang="ja-JP" dirty="0" err="1" smtClean="0"/>
              <a:t>RHICf</a:t>
            </a:r>
            <a:r>
              <a:rPr kumimoji="1" lang="en-US" altLang="ja-JP" dirty="0" smtClean="0"/>
              <a:t> and Roman Pot)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1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9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irect photon in polarized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5" y="2360821"/>
            <a:ext cx="3028477" cy="21423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1174" y="16558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Gamberg</a:t>
            </a:r>
            <a:r>
              <a:rPr kumimoji="1" lang="en-US" altLang="ja-JP" dirty="0" smtClean="0"/>
              <a:t>, et al.: </a:t>
            </a:r>
          </a:p>
          <a:p>
            <a:r>
              <a:rPr kumimoji="1" lang="en-US" altLang="ja-JP" dirty="0" smtClean="0"/>
              <a:t>PRL110, 232301 (2013)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42" y="2366758"/>
            <a:ext cx="2952764" cy="21423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13837" y="1655800"/>
            <a:ext cx="22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Anselmino</a:t>
            </a:r>
            <a:r>
              <a:rPr lang="en-US" altLang="ja-JP" dirty="0" smtClean="0"/>
              <a:t>, et al.: </a:t>
            </a:r>
          </a:p>
          <a:p>
            <a:r>
              <a:rPr lang="en-US" altLang="ja-JP" dirty="0" smtClean="0"/>
              <a:t>PRD88, 054023 (2013)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0614" y="3495111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 panose="05050102010706020507" pitchFamily="18" charset="2"/>
              </a:rPr>
              <a:t>s=200GeV</a:t>
            </a:r>
          </a:p>
          <a:p>
            <a:r>
              <a:rPr kumimoji="1" lang="ja-JP" altLang="en-US" dirty="0" smtClean="0">
                <a:sym typeface="Symbol" panose="05050102010706020507" pitchFamily="18" charset="2"/>
              </a:rPr>
              <a:t></a:t>
            </a:r>
            <a:r>
              <a:rPr kumimoji="1" lang="en-US" altLang="ja-JP" dirty="0" smtClean="0">
                <a:sym typeface="Symbol" panose="05050102010706020507" pitchFamily="18" charset="2"/>
              </a:rPr>
              <a:t>=3.5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203" y="2354885"/>
            <a:ext cx="3076180" cy="215423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71064" y="1655800"/>
            <a:ext cx="234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Kanazawa, Koike: </a:t>
            </a:r>
          </a:p>
          <a:p>
            <a:r>
              <a:rPr kumimoji="1" lang="en-US" altLang="ja-JP" dirty="0" smtClean="0"/>
              <a:t>PLB720 (2013) 161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p+A</a:t>
            </a:r>
            <a:r>
              <a:rPr kumimoji="1" lang="en-US" altLang="ja-JP" dirty="0" smtClean="0"/>
              <a:t> physics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1" lang="en-US" altLang="ja-JP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p+A</a:t>
            </a:r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physics is a new window to study novel QCD dynamics </a:t>
            </a:r>
            <a:endParaRPr lang="ja-JP" altLang="ja-JP" sz="2800" dirty="0" smtClean="0">
              <a:effectLst/>
            </a:endParaRPr>
          </a:p>
          <a:p>
            <a:pPr rtl="0" eaLnBrk="1" latinLnBrk="0" hangingPunct="1"/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Gluon saturation</a:t>
            </a:r>
            <a:endParaRPr lang="ja-JP" altLang="ja-JP" dirty="0" smtClean="0">
              <a:effectLst/>
            </a:endParaRPr>
          </a:p>
          <a:p>
            <a:pPr lvl="1"/>
            <a:r>
              <a:rPr kumimoji="1" lang="en-US" altLang="ja-JP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 distribution in small x </a:t>
            </a:r>
            <a:r>
              <a:rPr kumimoji="1" lang="en-US" altLang="ja-JP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1" lang="en-US" altLang="ja-JP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forward physics </a:t>
            </a:r>
            <a:endParaRPr lang="ja-JP" altLang="ja-JP" dirty="0" smtClean="0">
              <a:effectLst/>
            </a:endParaRPr>
          </a:p>
          <a:p>
            <a:pPr rtl="0" eaLnBrk="1" latinLnBrk="0" hangingPunct="1"/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PDFs</a:t>
            </a:r>
            <a:endParaRPr lang="ja-JP" altLang="ja-JP" dirty="0" smtClean="0">
              <a:effectLst/>
            </a:endParaRPr>
          </a:p>
          <a:p>
            <a:pPr lvl="1"/>
            <a:r>
              <a:rPr kumimoji="1" lang="en-US" altLang="ja-JP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understand multiple scattering / higher twist effect in forward rapidity for transition from dilute region to saturation region </a:t>
            </a:r>
            <a:endParaRPr lang="ja-JP" altLang="ja-JP" dirty="0" smtClean="0">
              <a:effectLst/>
            </a:endParaRPr>
          </a:p>
          <a:p>
            <a:pPr rtl="0" eaLnBrk="1" latinLnBrk="0" hangingPunct="1"/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Ridge &amp; flow (collective behavior) </a:t>
            </a:r>
            <a:endParaRPr lang="ja-JP" altLang="ja-JP" dirty="0" smtClean="0">
              <a:effectLst/>
            </a:endParaRPr>
          </a:p>
          <a:p>
            <a:pPr lvl="1"/>
            <a:r>
              <a:rPr kumimoji="1" lang="en-US" altLang="ja-JP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rapidity coverage required </a:t>
            </a:r>
            <a:endParaRPr lang="ja-JP" altLang="ja-JP" dirty="0" smtClean="0">
              <a:effectLst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9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Field shaper piston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ja-JP" dirty="0" smtClean="0">
                <a:sym typeface="Symbol" panose="05050102010706020507" pitchFamily="18" charset="2"/>
              </a:rPr>
              <a:t>Hiperco-50</a:t>
            </a:r>
          </a:p>
          <a:p>
            <a:pPr marL="742950" lvl="1" indent="-285750"/>
            <a:r>
              <a:rPr lang="en-US" altLang="ja-JP" dirty="0" smtClean="0">
                <a:sym typeface="Symbol" panose="05050102010706020507" pitchFamily="18" charset="2"/>
              </a:rPr>
              <a:t>Passive piston helping flux return at small angle</a:t>
            </a:r>
          </a:p>
          <a:p>
            <a:pPr marL="742950" lvl="1" indent="-285750"/>
            <a:r>
              <a:rPr lang="en-US" altLang="ja-JP" dirty="0" smtClean="0">
                <a:sym typeface="Symbol" panose="05050102010706020507" pitchFamily="18" charset="2"/>
              </a:rPr>
              <a:t>49% </a:t>
            </a:r>
            <a:r>
              <a:rPr lang="en-US" altLang="ja-JP" dirty="0">
                <a:sym typeface="Symbol" panose="05050102010706020507" pitchFamily="18" charset="2"/>
              </a:rPr>
              <a:t>Co + </a:t>
            </a:r>
            <a:r>
              <a:rPr lang="en-US" altLang="ja-JP" dirty="0" smtClean="0">
                <a:sym typeface="Symbol" panose="05050102010706020507" pitchFamily="18" charset="2"/>
              </a:rPr>
              <a:t>49% Fe alloy  providing high field saturation (&lt;2.25 T)</a:t>
            </a:r>
            <a:endParaRPr lang="en-US" altLang="ja-JP" dirty="0">
              <a:sym typeface="Symbol" panose="05050102010706020507" pitchFamily="18" charset="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3" y="2842844"/>
            <a:ext cx="4295507" cy="2995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8920"/>
            <a:ext cx="4333450" cy="3302276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7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measurement at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Jets from standard PYTHIA</a:t>
            </a:r>
            <a:r>
              <a:rPr kumimoji="1" lang="en-US" altLang="ja-JP" baseline="0" dirty="0" smtClean="0"/>
              <a:t> Tune-A </a:t>
            </a:r>
          </a:p>
          <a:p>
            <a:r>
              <a:rPr kumimoji="1" lang="en-US" altLang="ja-JP" baseline="0" dirty="0" smtClean="0"/>
              <a:t>Beam remnants from Tune-A with </a:t>
            </a:r>
            <a:r>
              <a:rPr kumimoji="1" lang="en-US" altLang="ja-JP" baseline="0" dirty="0" err="1" smtClean="0"/>
              <a:t>kT</a:t>
            </a:r>
            <a:r>
              <a:rPr kumimoji="1" lang="en-US" altLang="ja-JP" baseline="0" dirty="0" smtClean="0"/>
              <a:t> = 0.36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/c </a:t>
            </a:r>
          </a:p>
          <a:p>
            <a:r>
              <a:rPr kumimoji="1" lang="en-US" altLang="ja-JP" baseline="0" dirty="0" smtClean="0"/>
              <a:t>A cut on the charge of the leading hadron changes the composition of the jet sample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3680593"/>
            <a:ext cx="5760640" cy="29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4103"/>
            <a:ext cx="7886700" cy="720079"/>
          </a:xfrm>
        </p:spPr>
        <p:txBody>
          <a:bodyPr/>
          <a:lstStyle/>
          <a:p>
            <a:r>
              <a:rPr lang="en-US" altLang="ja-JP" dirty="0" smtClean="0"/>
              <a:t>Physics at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pic>
        <p:nvPicPr>
          <p:cNvPr id="4" name="Picture 2" descr="https://www.phenix.bnl.gov/WWW/p/draft/donlynch/sPHENIXfigures/sPHENIX%20Review%20061014/2-27-2014-sPhenix%201.bmp"/>
          <p:cNvPicPr>
            <a:picLocks noChangeAspect="1" noChangeArrowheads="1"/>
          </p:cNvPicPr>
          <p:nvPr/>
        </p:nvPicPr>
        <p:blipFill>
          <a:blip r:embed="rId3" cstate="print"/>
          <a:srcRect l="19469" t="8678" r="31464" b="29324"/>
          <a:stretch>
            <a:fillRect/>
          </a:stretch>
        </p:blipFill>
        <p:spPr bwMode="auto">
          <a:xfrm>
            <a:off x="251520" y="864005"/>
            <a:ext cx="3816424" cy="2862319"/>
          </a:xfrm>
          <a:prstGeom prst="rect">
            <a:avLst/>
          </a:prstGeom>
          <a:noFill/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80526" y="3868155"/>
            <a:ext cx="8211954" cy="2657189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Transverse spin physics</a:t>
            </a:r>
            <a:r>
              <a:rPr kumimoji="1" lang="en-US" altLang="ja-JP" baseline="0" dirty="0" smtClean="0"/>
              <a:t>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Transverse spin “puzzle”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Large single spin asymmetry (SSA) </a:t>
            </a:r>
            <a:r>
              <a:rPr lang="en-US" altLang="ja-JP" dirty="0" smtClean="0"/>
              <a:t>in the forward region </a:t>
            </a:r>
          </a:p>
          <a:p>
            <a:pPr lvl="1"/>
            <a:r>
              <a:rPr lang="en-US" altLang="ja-JP" dirty="0" smtClean="0"/>
              <a:t>Understanding of the orbital motion </a:t>
            </a:r>
          </a:p>
          <a:p>
            <a:pPr lvl="1"/>
            <a:r>
              <a:rPr lang="en-US" altLang="ja-JP" dirty="0" smtClean="0"/>
              <a:t>Contribution</a:t>
            </a:r>
            <a:r>
              <a:rPr kumimoji="1" lang="en-US" altLang="ja-JP" dirty="0" smtClean="0"/>
              <a:t> of the </a:t>
            </a:r>
            <a:r>
              <a:rPr lang="en-US" altLang="ja-JP" dirty="0" err="1" smtClean="0"/>
              <a:t>a</a:t>
            </a:r>
            <a:r>
              <a:rPr kumimoji="1" lang="en-US" altLang="ja-JP" dirty="0" err="1" smtClean="0"/>
              <a:t>nguler</a:t>
            </a:r>
            <a:r>
              <a:rPr kumimoji="1" lang="en-US" altLang="ja-JP" dirty="0" smtClean="0"/>
              <a:t> orbital momentum to the proton spin 1/2 </a:t>
            </a:r>
          </a:p>
          <a:p>
            <a:r>
              <a:rPr lang="en-US" altLang="ja-JP" dirty="0" err="1" smtClean="0"/>
              <a:t>p+A</a:t>
            </a:r>
            <a:r>
              <a:rPr lang="en-US" altLang="ja-JP" dirty="0" smtClean="0"/>
              <a:t> and p</a:t>
            </a:r>
            <a:r>
              <a:rPr lang="en-US" altLang="ja-JP" dirty="0" smtClean="0">
                <a:sym typeface="Symbol" panose="05050102010706020507" pitchFamily="18" charset="2"/>
              </a:rPr>
              <a:t>+A physics </a:t>
            </a:r>
          </a:p>
          <a:p>
            <a:pPr lvl="1"/>
            <a:r>
              <a:rPr kumimoji="1" lang="en-US" altLang="ja-JP" dirty="0" smtClean="0">
                <a:sym typeface="Symbol" panose="05050102010706020507" pitchFamily="18" charset="2"/>
              </a:rPr>
              <a:t>Cold Nuclear Matter (CNM) effects</a:t>
            </a:r>
          </a:p>
          <a:p>
            <a:pPr lvl="1"/>
            <a:r>
              <a:rPr lang="en-US" altLang="ja-JP" dirty="0" smtClean="0">
                <a:sym typeface="Symbol" panose="05050102010706020507" pitchFamily="18" charset="2"/>
              </a:rPr>
              <a:t>Polarization for probe to the gluon saturation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794" y="846004"/>
            <a:ext cx="3846686" cy="28623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846004"/>
            <a:ext cx="301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sPHENIX</a:t>
            </a:r>
            <a:r>
              <a:rPr kumimoji="1" lang="en-US" altLang="ja-JP" dirty="0" smtClean="0">
                <a:solidFill>
                  <a:schemeClr val="bg1"/>
                </a:solidFill>
              </a:rPr>
              <a:t> baseline (barrel only)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sPHENIX</a:t>
            </a:r>
            <a:r>
              <a:rPr kumimoji="1" lang="en-US" altLang="ja-JP" dirty="0" smtClean="0">
                <a:solidFill>
                  <a:schemeClr val="bg1"/>
                </a:solidFill>
              </a:rPr>
              <a:t> +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fsPHENIX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右矢印 9"/>
          <p:cNvSpPr>
            <a:spLocks noChangeAspect="1"/>
          </p:cNvSpPr>
          <p:nvPr/>
        </p:nvSpPr>
        <p:spPr>
          <a:xfrm>
            <a:off x="4211960" y="2116164"/>
            <a:ext cx="760572" cy="376732"/>
          </a:xfrm>
          <a:prstGeom prst="rightArrow">
            <a:avLst>
              <a:gd name="adj1" fmla="val 50000"/>
              <a:gd name="adj2" fmla="val 102655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5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Drell</a:t>
            </a:r>
            <a:r>
              <a:rPr kumimoji="1" lang="en-US" altLang="ja-JP" dirty="0" smtClean="0"/>
              <a:t>-Yan measurement at </a:t>
            </a:r>
            <a:r>
              <a:rPr kumimoji="1" lang="en-US" altLang="ja-JP" dirty="0" err="1" smtClean="0"/>
              <a:t>fsPHENIX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Background simulations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984138" y="2125407"/>
            <a:ext cx="7188262" cy="2671745"/>
            <a:chOff x="984138" y="2235112"/>
            <a:chExt cx="7188262" cy="267174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138" y="2235112"/>
              <a:ext cx="3587862" cy="261378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0480" y="2276872"/>
              <a:ext cx="3581920" cy="2629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Transverse-spin physics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5455518" cy="5616624"/>
          </a:xfrm>
        </p:spPr>
        <p:txBody>
          <a:bodyPr/>
          <a:lstStyle/>
          <a:p>
            <a:r>
              <a:rPr lang="en-US" altLang="ja-JP" dirty="0"/>
              <a:t>Single transverse-spin asymmetry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Expected to be small in hard scattering at high energies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FNAL-E704</a:t>
            </a:r>
          </a:p>
          <a:p>
            <a:pPr lvl="1"/>
            <a:r>
              <a:rPr lang="en-US" altLang="ja-JP" dirty="0"/>
              <a:t>Unexpected large asymmetry found in the forward-rapidity region</a:t>
            </a:r>
          </a:p>
          <a:p>
            <a:pPr lvl="1"/>
            <a:r>
              <a:rPr lang="en-US" altLang="ja-JP" dirty="0"/>
              <a:t>Development of many models based on </a:t>
            </a:r>
            <a:r>
              <a:rPr lang="en-US" altLang="ja-JP" dirty="0" err="1"/>
              <a:t>perturbative</a:t>
            </a:r>
            <a:r>
              <a:rPr lang="en-US" altLang="ja-JP" dirty="0"/>
              <a:t> QCD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81769"/>
            <a:ext cx="28813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63267"/>
              </p:ext>
            </p:extLst>
          </p:nvPr>
        </p:nvGraphicFramePr>
        <p:xfrm>
          <a:off x="2411760" y="1438226"/>
          <a:ext cx="27368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307880" imgH="469800" progId="Equation.3">
                  <p:embed/>
                </p:oleObj>
              </mc:Choice>
              <mc:Fallback>
                <p:oleObj name="Equation" r:id="rId5" imgW="1307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38226"/>
                        <a:ext cx="27368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7C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20232"/>
            <a:ext cx="2879725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7689"/>
            <a:ext cx="4572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7970"/>
            <a:ext cx="3612199" cy="2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TMD and higher-twist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5184576" cy="3229247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Described by TMD (Transverse </a:t>
            </a:r>
            <a:r>
              <a:rPr lang="en-US" altLang="ja-JP" dirty="0"/>
              <a:t>M</a:t>
            </a:r>
            <a:r>
              <a:rPr kumimoji="1" lang="en-US" altLang="ja-JP" dirty="0" smtClean="0"/>
              <a:t>omentum </a:t>
            </a:r>
            <a:r>
              <a:rPr lang="en-US" altLang="ja-JP" dirty="0"/>
              <a:t>D</a:t>
            </a:r>
            <a:r>
              <a:rPr kumimoji="1" lang="en-US" altLang="ja-JP" dirty="0" smtClean="0"/>
              <a:t>ependent) </a:t>
            </a:r>
            <a:r>
              <a:rPr lang="en-US" altLang="ja-JP" dirty="0" smtClean="0"/>
              <a:t>functions</a:t>
            </a:r>
            <a:r>
              <a:rPr kumimoji="1" lang="en-US" altLang="ja-JP" dirty="0" smtClean="0"/>
              <a:t> at low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dirty="0" smtClean="0"/>
              <a:t> and high </a:t>
            </a:r>
            <a:r>
              <a:rPr kumimoji="1" lang="en-US" altLang="ja-JP" i="1" dirty="0" smtClean="0"/>
              <a:t>Q</a:t>
            </a:r>
            <a:r>
              <a:rPr kumimoji="1" lang="en-US" altLang="ja-JP" i="1" baseline="30000" dirty="0" smtClean="0"/>
              <a:t>2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Sivers</a:t>
            </a:r>
            <a:r>
              <a:rPr lang="en-US" altLang="ja-JP" dirty="0" smtClean="0"/>
              <a:t> effect</a:t>
            </a:r>
          </a:p>
          <a:p>
            <a:pPr lvl="2"/>
            <a:r>
              <a:rPr lang="en-US" altLang="ja-JP" dirty="0" err="1" smtClean="0"/>
              <a:t>Sivers</a:t>
            </a:r>
            <a:r>
              <a:rPr lang="en-US" altLang="ja-JP" dirty="0" smtClean="0"/>
              <a:t> function (initial-state)</a:t>
            </a:r>
          </a:p>
          <a:p>
            <a:pPr lvl="1"/>
            <a:r>
              <a:rPr kumimoji="1" lang="en-US" altLang="ja-JP" dirty="0" smtClean="0"/>
              <a:t>Collins effect</a:t>
            </a:r>
          </a:p>
          <a:p>
            <a:pPr lvl="2"/>
            <a:r>
              <a:rPr lang="en-US" altLang="ja-JP" dirty="0" err="1" smtClean="0"/>
              <a:t>Transversity</a:t>
            </a:r>
            <a:r>
              <a:rPr lang="en-US" altLang="ja-JP" dirty="0" smtClean="0"/>
              <a:t> (initial-state) </a:t>
            </a:r>
            <a:r>
              <a:rPr lang="en-US" altLang="ja-JP" dirty="0"/>
              <a:t>+</a:t>
            </a:r>
            <a:r>
              <a:rPr lang="en-US" altLang="ja-JP" dirty="0" smtClean="0"/>
              <a:t> Collins function (</a:t>
            </a:r>
            <a:r>
              <a:rPr kumimoji="1" lang="en-US" altLang="ja-JP" dirty="0" smtClean="0"/>
              <a:t>final-state)</a:t>
            </a:r>
          </a:p>
          <a:p>
            <a:r>
              <a:rPr kumimoji="1" lang="en-US" altLang="ja-JP" dirty="0" smtClean="0"/>
              <a:t>Described by higher-twist effect at high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Quark-gluon and multi-gluon correlations</a:t>
            </a:r>
          </a:p>
          <a:p>
            <a:r>
              <a:rPr lang="en-US" altLang="ja-JP" dirty="0" smtClean="0"/>
              <a:t>Common description at medium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endParaRPr lang="en-US" altLang="ja-JP" i="1" baseline="-25000" dirty="0" smtClean="0"/>
          </a:p>
        </p:txBody>
      </p:sp>
      <p:pic>
        <p:nvPicPr>
          <p:cNvPr id="6" name="図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92" y="6227219"/>
            <a:ext cx="1822539" cy="2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33"/>
          <p:cNvGrpSpPr>
            <a:grpSpLocks/>
          </p:cNvGrpSpPr>
          <p:nvPr/>
        </p:nvGrpSpPr>
        <p:grpSpPr bwMode="auto">
          <a:xfrm>
            <a:off x="1043608" y="4149080"/>
            <a:ext cx="4147944" cy="1828096"/>
            <a:chOff x="900113" y="1341438"/>
            <a:chExt cx="4740793" cy="2089150"/>
          </a:xfrm>
        </p:grpSpPr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1073151" y="1516063"/>
              <a:ext cx="4165600" cy="1739900"/>
              <a:chOff x="930" y="890"/>
              <a:chExt cx="3764" cy="1905"/>
            </a:xfrm>
          </p:grpSpPr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930" y="890"/>
                <a:ext cx="0" cy="18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7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930" y="1033"/>
                <a:ext cx="3719" cy="1717"/>
              </a:xfrm>
              <a:custGeom>
                <a:avLst/>
                <a:gdLst>
                  <a:gd name="T0" fmla="*/ 0 w 3719"/>
                  <a:gd name="T1" fmla="*/ 1717 h 1717"/>
                  <a:gd name="T2" fmla="*/ 90 w 3719"/>
                  <a:gd name="T3" fmla="*/ 1263 h 1717"/>
                  <a:gd name="T4" fmla="*/ 226 w 3719"/>
                  <a:gd name="T5" fmla="*/ 764 h 1717"/>
                  <a:gd name="T6" fmla="*/ 453 w 3719"/>
                  <a:gd name="T7" fmla="*/ 265 h 1717"/>
                  <a:gd name="T8" fmla="*/ 680 w 3719"/>
                  <a:gd name="T9" fmla="*/ 38 h 1717"/>
                  <a:gd name="T10" fmla="*/ 861 w 3719"/>
                  <a:gd name="T11" fmla="*/ 38 h 1717"/>
                  <a:gd name="T12" fmla="*/ 1088 w 3719"/>
                  <a:gd name="T13" fmla="*/ 265 h 1717"/>
                  <a:gd name="T14" fmla="*/ 1451 w 3719"/>
                  <a:gd name="T15" fmla="*/ 628 h 1717"/>
                  <a:gd name="T16" fmla="*/ 2131 w 3719"/>
                  <a:gd name="T17" fmla="*/ 1036 h 1717"/>
                  <a:gd name="T18" fmla="*/ 3039 w 3719"/>
                  <a:gd name="T19" fmla="*/ 1308 h 1717"/>
                  <a:gd name="T20" fmla="*/ 3719 w 3719"/>
                  <a:gd name="T21" fmla="*/ 1490 h 17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19"/>
                  <a:gd name="T34" fmla="*/ 0 h 1717"/>
                  <a:gd name="T35" fmla="*/ 3719 w 3719"/>
                  <a:gd name="T36" fmla="*/ 1717 h 17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19" h="1717">
                    <a:moveTo>
                      <a:pt x="0" y="1717"/>
                    </a:moveTo>
                    <a:cubicBezTo>
                      <a:pt x="26" y="1569"/>
                      <a:pt x="52" y="1422"/>
                      <a:pt x="90" y="1263"/>
                    </a:cubicBezTo>
                    <a:cubicBezTo>
                      <a:pt x="128" y="1104"/>
                      <a:pt x="166" y="930"/>
                      <a:pt x="226" y="764"/>
                    </a:cubicBezTo>
                    <a:cubicBezTo>
                      <a:pt x="286" y="598"/>
                      <a:pt x="377" y="386"/>
                      <a:pt x="453" y="265"/>
                    </a:cubicBezTo>
                    <a:cubicBezTo>
                      <a:pt x="529" y="144"/>
                      <a:pt x="612" y="76"/>
                      <a:pt x="680" y="38"/>
                    </a:cubicBezTo>
                    <a:cubicBezTo>
                      <a:pt x="748" y="0"/>
                      <a:pt x="793" y="0"/>
                      <a:pt x="861" y="38"/>
                    </a:cubicBezTo>
                    <a:cubicBezTo>
                      <a:pt x="929" y="76"/>
                      <a:pt x="990" y="167"/>
                      <a:pt x="1088" y="265"/>
                    </a:cubicBezTo>
                    <a:cubicBezTo>
                      <a:pt x="1186" y="363"/>
                      <a:pt x="1277" y="499"/>
                      <a:pt x="1451" y="628"/>
                    </a:cubicBezTo>
                    <a:cubicBezTo>
                      <a:pt x="1625" y="757"/>
                      <a:pt x="1866" y="923"/>
                      <a:pt x="2131" y="1036"/>
                    </a:cubicBezTo>
                    <a:cubicBezTo>
                      <a:pt x="2396" y="1149"/>
                      <a:pt x="2774" y="1232"/>
                      <a:pt x="3039" y="1308"/>
                    </a:cubicBezTo>
                    <a:cubicBezTo>
                      <a:pt x="3304" y="1384"/>
                      <a:pt x="3606" y="1460"/>
                      <a:pt x="3719" y="1490"/>
                    </a:cubicBez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1338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2230438" y="1806576"/>
              <a:ext cx="248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073151" y="2501901"/>
              <a:ext cx="2025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4" name="図 3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52" y="2212975"/>
              <a:ext cx="836159" cy="20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1485901"/>
              <a:ext cx="6937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1" y="2617788"/>
              <a:ext cx="5318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図 3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382" y="3198813"/>
              <a:ext cx="345524" cy="20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41438"/>
              <a:ext cx="38735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230438" y="3430588"/>
              <a:ext cx="868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0" name="図 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771" y="1447800"/>
              <a:ext cx="1528834" cy="22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図 2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89" y="5031177"/>
            <a:ext cx="790416" cy="4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3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19" y="4715845"/>
            <a:ext cx="2422644" cy="60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594399" y="4572840"/>
            <a:ext cx="2519883" cy="94460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4208" y="9807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Inclusive </a:t>
            </a:r>
            <a:r>
              <a:rPr kumimoji="1" lang="en-US" altLang="ja-JP" dirty="0" smtClean="0">
                <a:sym typeface="Symbol" panose="05050102010706020507" pitchFamily="18" charset="2"/>
              </a:rPr>
              <a:t></a:t>
            </a:r>
            <a:r>
              <a:rPr kumimoji="1" lang="en-US" altLang="ja-JP" baseline="30000" dirty="0" smtClean="0">
                <a:sym typeface="Symbol" panose="05050102010706020507" pitchFamily="18" charset="2"/>
              </a:rPr>
              <a:t>0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232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24" y="1442213"/>
            <a:ext cx="6111751" cy="9066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TMD and higher-twist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19"/>
            <a:ext cx="7886700" cy="2626079"/>
          </a:xfrm>
        </p:spPr>
        <p:txBody>
          <a:bodyPr>
            <a:normAutofit fontScale="85000" lnSpcReduction="1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description by TMD distribution and higher-twist effect at medium </a:t>
            </a:r>
            <a:r>
              <a:rPr kumimoji="1" lang="en-US" altLang="ja-JP" sz="28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28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Sign mismatch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experimental data</a:t>
            </a:r>
          </a:p>
          <a:p>
            <a:pPr lvl="1"/>
            <a:r>
              <a:rPr lang="en-US" altLang="ja-JP" dirty="0" smtClean="0"/>
              <a:t>Large contribution from Collins effect in polarized </a:t>
            </a:r>
            <a:r>
              <a:rPr lang="en-US" altLang="ja-JP" i="1" dirty="0" err="1" smtClean="0"/>
              <a:t>p+p</a:t>
            </a:r>
            <a:r>
              <a:rPr lang="en-US" altLang="ja-JP" dirty="0" smtClean="0"/>
              <a:t> collisions?</a:t>
            </a:r>
          </a:p>
          <a:p>
            <a:pPr lvl="1"/>
            <a:r>
              <a:rPr kumimoji="1" lang="en-US" altLang="ja-JP" dirty="0" smtClean="0"/>
              <a:t>Polarized SIDIS experiment at high x region necessary?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55629" y="3479247"/>
            <a:ext cx="7097793" cy="3334247"/>
            <a:chOff x="1157187" y="3449429"/>
            <a:chExt cx="7097793" cy="333424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7187" y="3928045"/>
              <a:ext cx="2740500" cy="238566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4480" y="3928045"/>
              <a:ext cx="3610500" cy="2493334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249" y="3449429"/>
              <a:ext cx="2196750" cy="447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300" y="5120878"/>
              <a:ext cx="674250" cy="243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直線矢印コネクタ 9"/>
            <p:cNvCxnSpPr/>
            <p:nvPr/>
          </p:nvCxnSpPr>
          <p:spPr>
            <a:xfrm>
              <a:off x="2375249" y="3897096"/>
              <a:ext cx="0" cy="396000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>
              <a:stCxn id="9" idx="1"/>
            </p:cNvCxnSpPr>
            <p:nvPr/>
          </p:nvCxnSpPr>
          <p:spPr>
            <a:xfrm flipH="1" flipV="1">
              <a:off x="3029395" y="5242711"/>
              <a:ext cx="696905" cy="1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3431553" y="5368692"/>
              <a:ext cx="1263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f</a:t>
              </a:r>
              <a:r>
                <a:rPr kumimoji="1" lang="en-US" altLang="ja-JP" sz="1600" dirty="0" smtClean="0"/>
                <a:t>rom pp data</a:t>
              </a:r>
              <a:endParaRPr kumimoji="1" lang="ja-JP" altLang="en-US" sz="16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23362" y="6158403"/>
              <a:ext cx="251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Kang, </a:t>
              </a:r>
              <a:r>
                <a:rPr kumimoji="1" lang="en-US" altLang="ja-JP" sz="1600" dirty="0" err="1" smtClean="0"/>
                <a:t>Qiu</a:t>
              </a:r>
              <a:r>
                <a:rPr kumimoji="1" lang="en-US" altLang="ja-JP" sz="1600" dirty="0" smtClean="0"/>
                <a:t>, </a:t>
              </a:r>
              <a:r>
                <a:rPr kumimoji="1" lang="en-US" altLang="ja-JP" sz="1600" dirty="0" err="1" smtClean="0"/>
                <a:t>Vogelsang</a:t>
              </a:r>
              <a:r>
                <a:rPr kumimoji="1" lang="en-US" altLang="ja-JP" sz="1600" dirty="0" smtClean="0"/>
                <a:t>, Yuan: </a:t>
              </a:r>
            </a:p>
            <a:p>
              <a:r>
                <a:rPr lang="en-US" altLang="ja-JP" sz="1600" dirty="0" smtClean="0"/>
                <a:t>PRD83, 094001 </a:t>
              </a:r>
              <a:r>
                <a:rPr kumimoji="1" lang="en-US" altLang="ja-JP" sz="1600" dirty="0" smtClean="0"/>
                <a:t>(2011)</a:t>
              </a:r>
              <a:endParaRPr kumimoji="1" lang="ja-JP" altLang="en-US" sz="16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79146" y="6198901"/>
              <a:ext cx="2048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Kang, </a:t>
              </a:r>
              <a:r>
                <a:rPr kumimoji="1" lang="en-US" altLang="ja-JP" sz="1600" dirty="0" err="1" smtClean="0"/>
                <a:t>Prokudin</a:t>
              </a:r>
              <a:r>
                <a:rPr kumimoji="1" lang="en-US" altLang="ja-JP" sz="1600" dirty="0" smtClean="0"/>
                <a:t>: </a:t>
              </a:r>
            </a:p>
            <a:p>
              <a:r>
                <a:rPr lang="en-US" altLang="ja-JP" sz="1600" dirty="0" smtClean="0"/>
                <a:t>PRD85, 074008</a:t>
              </a:r>
              <a:r>
                <a:rPr kumimoji="1" lang="en-US" altLang="ja-JP" sz="1600" dirty="0" smtClean="0"/>
                <a:t> (2012)</a:t>
              </a:r>
              <a:endParaRPr kumimoji="1" lang="ja-JP" altLang="en-US" sz="16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321293" y="3588513"/>
              <a:ext cx="2826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Joint fit to SIDIS and pp data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442090" y="5676087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SIDIS</a:t>
              </a:r>
              <a:endParaRPr kumimoji="1" lang="ja-JP" altLang="en-US" sz="1600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5724128" y="5398185"/>
              <a:ext cx="0" cy="311542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837532" y="5676087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pp</a:t>
              </a:r>
              <a:endParaRPr kumimoji="1" lang="ja-JP" altLang="en-US" sz="1600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7032076" y="5398185"/>
              <a:ext cx="0" cy="311542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2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Description at high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115029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SSA</a:t>
            </a:r>
            <a:r>
              <a:rPr kumimoji="1" lang="en-US" altLang="ja-JP" baseline="0" dirty="0" smtClean="0"/>
              <a:t> (</a:t>
            </a:r>
            <a:r>
              <a:rPr kumimoji="1" lang="en-US" altLang="ja-JP" i="1" baseline="0" dirty="0" smtClean="0"/>
              <a:t>A</a:t>
            </a:r>
            <a:r>
              <a:rPr kumimoji="1" lang="en-US" altLang="ja-JP" i="1" baseline="-25000" dirty="0" smtClean="0"/>
              <a:t>N</a:t>
            </a:r>
            <a:r>
              <a:rPr kumimoji="1" lang="en-US" altLang="ja-JP" baseline="0" dirty="0" smtClean="0"/>
              <a:t>) </a:t>
            </a:r>
            <a:r>
              <a:rPr lang="en-US" altLang="ja-JP" dirty="0" smtClean="0"/>
              <a:t>expected to be decreasing at high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in polarized </a:t>
            </a:r>
            <a:r>
              <a:rPr lang="en-US" altLang="ja-JP" i="1" dirty="0" err="1" smtClean="0"/>
              <a:t>p+p</a:t>
            </a:r>
            <a:r>
              <a:rPr lang="en-US" altLang="ja-JP" dirty="0" smtClean="0"/>
              <a:t> collisions, but no decrease in the experimental data </a:t>
            </a:r>
            <a:r>
              <a:rPr kumimoji="1" lang="en-US" altLang="ja-JP" baseline="0" dirty="0" smtClean="0"/>
              <a:t> </a:t>
            </a:r>
          </a:p>
          <a:p>
            <a:pPr lvl="1"/>
            <a:r>
              <a:rPr lang="en-US" altLang="ja-JP" dirty="0" smtClean="0"/>
              <a:t>Large contribution from Collins effect?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12" y="4621612"/>
            <a:ext cx="2869534" cy="21584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866" y="4511222"/>
            <a:ext cx="2853456" cy="22688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37" y="2489189"/>
            <a:ext cx="3589613" cy="182470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53630" y="1904599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200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endParaRPr kumimoji="1" lang="en-US" altLang="ja-JP" dirty="0" smtClean="0"/>
          </a:p>
          <a:p>
            <a:r>
              <a:rPr kumimoji="1" lang="en-US" altLang="ja-JP" dirty="0" smtClean="0"/>
              <a:t>PRL101, 222001 (2008)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12" y="2261351"/>
            <a:ext cx="2869534" cy="21712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01290" y="4192491"/>
            <a:ext cx="305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500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r>
              <a:rPr lang="ja-JP" altLang="en-US" dirty="0" smtClean="0">
                <a:sym typeface="Symbol" panose="05050102010706020507" pitchFamily="18" charset="2"/>
              </a:rPr>
              <a:t> </a:t>
            </a:r>
            <a:r>
              <a:rPr lang="en-US" altLang="ja-JP" dirty="0" smtClean="0">
                <a:sym typeface="Symbol" panose="05050102010706020507" pitchFamily="18" charset="2"/>
              </a:rPr>
              <a:t>preliminary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505" y="1904599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PHENIX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200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dirty="0" smtClean="0"/>
              <a:t>arXiv:1312.1995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651" y="427725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PHENIX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62.4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dirty="0" smtClean="0"/>
              <a:t>arXiv:1312.1995</a:t>
            </a:r>
            <a:endParaRPr kumimoji="1" lang="ja-JP" altLang="en-US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4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Description</a:t>
            </a:r>
            <a:r>
              <a:rPr kumimoji="1" lang="en-US" altLang="ja-JP" baseline="0" dirty="0" smtClean="0"/>
              <a:t> at high </a:t>
            </a:r>
            <a:r>
              <a:rPr kumimoji="1" lang="en-US" altLang="ja-JP" baseline="0" dirty="0" err="1" smtClean="0"/>
              <a:t>p</a:t>
            </a:r>
            <a:r>
              <a:rPr kumimoji="1" lang="en-US" altLang="ja-JP" baseline="-25000" dirty="0" err="1" smtClean="0"/>
              <a:t>T</a:t>
            </a:r>
            <a:endParaRPr kumimoji="1" lang="ja-JP" altLang="en-US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5" y="4434826"/>
            <a:ext cx="3254125" cy="2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1268760"/>
            <a:ext cx="2936250" cy="23346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68760"/>
            <a:ext cx="4467444" cy="33127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25340" y="899428"/>
            <a:ext cx="396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Anselmino</a:t>
            </a:r>
            <a:r>
              <a:rPr kumimoji="1" lang="en-US" altLang="ja-JP" dirty="0" smtClean="0"/>
              <a:t>, et al.: PRD88, 054023 (2013)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3849201" y="2193777"/>
            <a:ext cx="725068" cy="299119"/>
          </a:xfrm>
          <a:prstGeom prst="rightArrow">
            <a:avLst>
              <a:gd name="adj1" fmla="val 50000"/>
              <a:gd name="adj2" fmla="val 1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9724" y="1696526"/>
            <a:ext cx="131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Sivers</a:t>
            </a:r>
            <a:r>
              <a:rPr lang="ja-JP" altLang="en-US" dirty="0"/>
              <a:t> </a:t>
            </a:r>
            <a:r>
              <a:rPr lang="en-US" altLang="ja-JP" dirty="0" smtClean="0"/>
              <a:t>effect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69222" y="1696526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Collins</a:t>
            </a:r>
            <a:r>
              <a:rPr lang="ja-JP" altLang="en-US" dirty="0"/>
              <a:t> </a:t>
            </a:r>
            <a:r>
              <a:rPr lang="en-US" altLang="ja-JP" dirty="0" smtClean="0"/>
              <a:t>effect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4665910"/>
            <a:ext cx="406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Described by sum of </a:t>
            </a:r>
            <a:r>
              <a:rPr kumimoji="1" lang="en-US" altLang="ja-JP" dirty="0" err="1" smtClean="0"/>
              <a:t>Sivers</a:t>
            </a:r>
            <a:r>
              <a:rPr lang="en-US" altLang="ja-JP" dirty="0"/>
              <a:t> </a:t>
            </a:r>
            <a:r>
              <a:rPr lang="en-US" altLang="ja-JP" dirty="0" smtClean="0"/>
              <a:t>effect and </a:t>
            </a:r>
            <a:r>
              <a:rPr kumimoji="1" lang="en-US" altLang="ja-JP" dirty="0" smtClean="0"/>
              <a:t>Collins effect?</a:t>
            </a:r>
          </a:p>
          <a:p>
            <a:r>
              <a:rPr kumimoji="1" lang="en-US" altLang="ja-JP" dirty="0" smtClean="0"/>
              <a:t>TMD evolution</a:t>
            </a:r>
            <a:r>
              <a:rPr lang="ja-JP" altLang="en-US" dirty="0"/>
              <a:t> </a:t>
            </a:r>
            <a:r>
              <a:rPr lang="en-US" altLang="ja-JP" dirty="0" smtClean="0"/>
              <a:t>need to be evaluated, too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122" y="4155078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Koike, Kanazawa: </a:t>
            </a:r>
            <a:r>
              <a:rPr lang="en-US" altLang="ja-JP" dirty="0" smtClean="0"/>
              <a:t>Twist-3</a:t>
            </a:r>
            <a:r>
              <a:rPr lang="ja-JP" altLang="en-US" dirty="0"/>
              <a:t> </a:t>
            </a:r>
            <a:r>
              <a:rPr lang="en-US" altLang="ja-JP" dirty="0" smtClean="0"/>
              <a:t>effect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5400000">
            <a:off x="2005180" y="3709203"/>
            <a:ext cx="725068" cy="299119"/>
          </a:xfrm>
          <a:prstGeom prst="rightArrow">
            <a:avLst>
              <a:gd name="adj1" fmla="val 50000"/>
              <a:gd name="adj2" fmla="val 1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9412" y="899428"/>
            <a:ext cx="305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 </a:t>
            </a:r>
            <a:r>
              <a:rPr kumimoji="1" lang="en-US" altLang="ja-JP" dirty="0" smtClean="0">
                <a:sym typeface="Symbol" panose="05050102010706020507" pitchFamily="18" charset="2"/>
              </a:rPr>
              <a:t>s = 500 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GeV</a:t>
            </a:r>
            <a:r>
              <a:rPr lang="ja-JP" altLang="en-US" dirty="0" smtClean="0">
                <a:sym typeface="Symbol" panose="05050102010706020507" pitchFamily="18" charset="2"/>
              </a:rPr>
              <a:t> </a:t>
            </a:r>
            <a:r>
              <a:rPr lang="en-US" altLang="ja-JP" dirty="0" smtClean="0">
                <a:sym typeface="Symbol" panose="05050102010706020507" pitchFamily="18" charset="2"/>
              </a:rPr>
              <a:t>preliminary</a:t>
            </a:r>
            <a:endParaRPr kumimoji="1"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</a:t>
            </a:r>
            <a:r>
              <a:rPr kumimoji="1" lang="en-US" altLang="ja-JP" dirty="0" smtClean="0"/>
              <a:t>et measurement in polarized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08720"/>
            <a:ext cx="6086268" cy="253215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Separation of initial-state effect and final-state effect</a:t>
            </a:r>
          </a:p>
          <a:p>
            <a:pPr lvl="1"/>
            <a:r>
              <a:rPr lang="en-US" altLang="ja-JP" dirty="0" smtClean="0"/>
              <a:t>Initial-state effect: jet-asymmetry measurement </a:t>
            </a:r>
          </a:p>
          <a:p>
            <a:pPr lvl="1"/>
            <a:r>
              <a:rPr lang="en-US" altLang="ja-JP" dirty="0" smtClean="0"/>
              <a:t>Final-state effect: asymmetry measurement inside of jets</a:t>
            </a:r>
          </a:p>
          <a:p>
            <a:r>
              <a:rPr lang="en-US" altLang="ja-JP" dirty="0" smtClean="0"/>
              <a:t>Jet-asymmetry measurement at </a:t>
            </a:r>
            <a:r>
              <a:rPr lang="en-US" altLang="ja-JP" dirty="0" err="1" smtClean="0"/>
              <a:t>AnDY</a:t>
            </a:r>
            <a:endParaRPr lang="en-US" altLang="ja-JP" dirty="0" smtClean="0"/>
          </a:p>
        </p:txBody>
      </p:sp>
      <p:grpSp>
        <p:nvGrpSpPr>
          <p:cNvPr id="30" name="Group 54"/>
          <p:cNvGrpSpPr>
            <a:grpSpLocks noChangeAspect="1"/>
          </p:cNvGrpSpPr>
          <p:nvPr/>
        </p:nvGrpSpPr>
        <p:grpSpPr bwMode="auto">
          <a:xfrm>
            <a:off x="6782194" y="892481"/>
            <a:ext cx="2054034" cy="1428992"/>
            <a:chOff x="457200" y="2514600"/>
            <a:chExt cx="3505200" cy="2438400"/>
          </a:xfrm>
        </p:grpSpPr>
        <p:sp>
          <p:nvSpPr>
            <p:cNvPr id="31" name="Parallelogram 32"/>
            <p:cNvSpPr>
              <a:spLocks noChangeAspect="1" noChangeArrowheads="1"/>
            </p:cNvSpPr>
            <p:nvPr/>
          </p:nvSpPr>
          <p:spPr bwMode="auto">
            <a:xfrm rot="-5400000" flipH="1" flipV="1">
              <a:off x="2667000" y="3657600"/>
              <a:ext cx="1828800" cy="762000"/>
            </a:xfrm>
            <a:prstGeom prst="parallelogram">
              <a:avLst>
                <a:gd name="adj" fmla="val 59722"/>
              </a:avLst>
            </a:pr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kern="0">
                <a:solidFill>
                  <a:srgbClr val="000000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3201072" y="3505804"/>
              <a:ext cx="685969" cy="1066558"/>
            </a:xfrm>
            <a:prstGeom prst="ellipse">
              <a:avLst/>
            </a:prstGeom>
            <a:solidFill>
              <a:srgbClr val="008000">
                <a:alpha val="4784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kern="0">
                <a:solidFill>
                  <a:srgbClr val="25DE2C"/>
                </a:solidFill>
                <a:latin typeface="+mj-lt"/>
                <a:ea typeface="+mn-ea"/>
              </a:endParaRPr>
            </a:p>
          </p:txBody>
        </p:sp>
        <p:cxnSp>
          <p:nvCxnSpPr>
            <p:cNvPr id="33" name="Straight Arrow Connector 43"/>
            <p:cNvCxnSpPr>
              <a:cxnSpLocks noChangeAspect="1" noChangeShapeType="1"/>
            </p:cNvCxnSpPr>
            <p:nvPr/>
          </p:nvCxnSpPr>
          <p:spPr bwMode="auto">
            <a:xfrm>
              <a:off x="1752600" y="3810000"/>
              <a:ext cx="1981200" cy="2286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34" name="Group 52"/>
            <p:cNvGrpSpPr>
              <a:grpSpLocks noChangeAspect="1"/>
            </p:cNvGrpSpPr>
            <p:nvPr/>
          </p:nvGrpSpPr>
          <p:grpSpPr bwMode="auto">
            <a:xfrm>
              <a:off x="457200" y="2514600"/>
              <a:ext cx="3124200" cy="1828800"/>
              <a:chOff x="457200" y="2514600"/>
              <a:chExt cx="3124200" cy="1828800"/>
            </a:xfrm>
          </p:grpSpPr>
          <p:sp>
            <p:nvSpPr>
              <p:cNvPr id="35" name="Up Arrow 29"/>
              <p:cNvSpPr/>
              <p:nvPr/>
            </p:nvSpPr>
            <p:spPr bwMode="auto">
              <a:xfrm>
                <a:off x="915157" y="3430449"/>
                <a:ext cx="303371" cy="380638"/>
              </a:xfrm>
              <a:prstGeom prst="upArrow">
                <a:avLst/>
              </a:prstGeom>
              <a:solidFill>
                <a:srgbClr val="FFFFFF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2400" kern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36" name="Parallelogram 30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1638300" y="3009900"/>
                <a:ext cx="1752600" cy="762000"/>
              </a:xfrm>
              <a:prstGeom prst="parallelogram">
                <a:avLst>
                  <a:gd name="adj" fmla="val 59725"/>
                </a:avLst>
              </a:prstGeom>
              <a:solidFill>
                <a:srgbClr val="6B6BCF">
                  <a:alpha val="5294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2400" kern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  <p:cxnSp>
            <p:nvCxnSpPr>
              <p:cNvPr id="37" name="Straight Arrow Connector 31"/>
              <p:cNvCxnSpPr>
                <a:cxnSpLocks noChangeAspect="1" noChangeShapeType="1"/>
              </p:cNvCxnSpPr>
              <p:nvPr/>
            </p:nvCxnSpPr>
            <p:spPr bwMode="auto">
              <a:xfrm>
                <a:off x="457200" y="3810000"/>
                <a:ext cx="1295400" cy="0"/>
              </a:xfrm>
              <a:prstGeom prst="straightConnector1">
                <a:avLst/>
              </a:prstGeom>
              <a:noFill/>
              <a:ln w="57150" algn="ctr">
                <a:solidFill>
                  <a:srgbClr val="1D37E8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" name="Straight Arrow Connector 33"/>
              <p:cNvCxnSpPr>
                <a:cxnSpLocks noChangeAspect="1" noChangeShapeType="1"/>
              </p:cNvCxnSpPr>
              <p:nvPr/>
            </p:nvCxnSpPr>
            <p:spPr bwMode="auto">
              <a:xfrm>
                <a:off x="1828800" y="3810000"/>
                <a:ext cx="1752600" cy="3810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9" name="Straight Arrow Connector 42"/>
              <p:cNvCxnSpPr>
                <a:cxnSpLocks noChangeAspect="1" noChangeShapeType="1"/>
              </p:cNvCxnSpPr>
              <p:nvPr/>
            </p:nvCxnSpPr>
            <p:spPr bwMode="auto">
              <a:xfrm>
                <a:off x="1828800" y="3810000"/>
                <a:ext cx="1676400" cy="762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0" name="Straight Arrow Connector 44"/>
              <p:cNvCxnSpPr>
                <a:cxnSpLocks noChangeAspect="1" noChangeShapeType="1"/>
              </p:cNvCxnSpPr>
              <p:nvPr/>
            </p:nvCxnSpPr>
            <p:spPr bwMode="auto">
              <a:xfrm>
                <a:off x="1752600" y="3810000"/>
                <a:ext cx="1752600" cy="5334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41" name="Group 55"/>
          <p:cNvGrpSpPr>
            <a:grpSpLocks noChangeAspect="1"/>
          </p:cNvGrpSpPr>
          <p:nvPr/>
        </p:nvGrpSpPr>
        <p:grpSpPr bwMode="auto">
          <a:xfrm>
            <a:off x="6782194" y="2281066"/>
            <a:ext cx="2063138" cy="1075926"/>
            <a:chOff x="4953000" y="3200400"/>
            <a:chExt cx="3505200" cy="1828800"/>
          </a:xfrm>
        </p:grpSpPr>
        <p:sp>
          <p:nvSpPr>
            <p:cNvPr id="42" name="Up Arrow 35"/>
            <p:cNvSpPr/>
            <p:nvPr/>
          </p:nvSpPr>
          <p:spPr bwMode="auto">
            <a:xfrm>
              <a:off x="5410957" y="3505844"/>
              <a:ext cx="303371" cy="380840"/>
            </a:xfrm>
            <a:prstGeom prst="upArrow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kern="0">
                <a:solidFill>
                  <a:srgbClr val="000000"/>
                </a:solidFill>
                <a:latin typeface="+mj-lt"/>
                <a:ea typeface="ＭＳ Ｐゴシック" charset="0"/>
              </a:endParaRPr>
            </a:p>
          </p:txBody>
        </p:sp>
        <p:cxnSp>
          <p:nvCxnSpPr>
            <p:cNvPr id="43" name="Straight Arrow Connector 37"/>
            <p:cNvCxnSpPr>
              <a:cxnSpLocks noChangeAspect="1" noChangeShapeType="1"/>
            </p:cNvCxnSpPr>
            <p:nvPr/>
          </p:nvCxnSpPr>
          <p:spPr bwMode="auto">
            <a:xfrm>
              <a:off x="4953000" y="3886200"/>
              <a:ext cx="1295400" cy="0"/>
            </a:xfrm>
            <a:prstGeom prst="straightConnector1">
              <a:avLst/>
            </a:prstGeom>
            <a:noFill/>
            <a:ln w="57150" algn="ctr">
              <a:solidFill>
                <a:srgbClr val="1D37E8"/>
              </a:solidFill>
              <a:round/>
              <a:headEnd/>
              <a:tailEnd type="arrow" w="med" len="med"/>
            </a:ln>
          </p:spPr>
        </p:cxnSp>
        <p:sp>
          <p:nvSpPr>
            <p:cNvPr id="44" name="Parallelogram 38"/>
            <p:cNvSpPr>
              <a:spLocks noChangeAspect="1" noChangeArrowheads="1"/>
            </p:cNvSpPr>
            <p:nvPr/>
          </p:nvSpPr>
          <p:spPr bwMode="auto">
            <a:xfrm rot="-5400000" flipH="1" flipV="1">
              <a:off x="7162800" y="3733800"/>
              <a:ext cx="1828800" cy="762000"/>
            </a:xfrm>
            <a:prstGeom prst="parallelogram">
              <a:avLst>
                <a:gd name="adj" fmla="val 59722"/>
              </a:avLst>
            </a:pr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kern="0">
                <a:solidFill>
                  <a:srgbClr val="000000"/>
                </a:solidFill>
                <a:latin typeface="+mj-lt"/>
                <a:ea typeface="ＭＳ Ｐゴシック" charset="0"/>
              </a:endParaRPr>
            </a:p>
          </p:txBody>
        </p:sp>
        <p:cxnSp>
          <p:nvCxnSpPr>
            <p:cNvPr id="45" name="Straight Arrow Connector 39"/>
            <p:cNvCxnSpPr>
              <a:cxnSpLocks noChangeAspect="1" noChangeShapeType="1"/>
            </p:cNvCxnSpPr>
            <p:nvPr/>
          </p:nvCxnSpPr>
          <p:spPr bwMode="auto">
            <a:xfrm>
              <a:off x="6324600" y="3886200"/>
              <a:ext cx="1905000" cy="3810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7696872" y="3581240"/>
              <a:ext cx="685969" cy="1067122"/>
            </a:xfrm>
            <a:prstGeom prst="ellipse">
              <a:avLst/>
            </a:prstGeom>
            <a:solidFill>
              <a:srgbClr val="008000">
                <a:alpha val="4784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kern="0">
                <a:solidFill>
                  <a:srgbClr val="25DE2C"/>
                </a:solidFill>
                <a:latin typeface="+mj-lt"/>
                <a:ea typeface="+mn-ea"/>
              </a:endParaRPr>
            </a:p>
          </p:txBody>
        </p:sp>
        <p:cxnSp>
          <p:nvCxnSpPr>
            <p:cNvPr id="47" name="Straight Arrow Connector 46"/>
            <p:cNvCxnSpPr>
              <a:cxnSpLocks noChangeAspect="1" noChangeShapeType="1"/>
            </p:cNvCxnSpPr>
            <p:nvPr/>
          </p:nvCxnSpPr>
          <p:spPr bwMode="auto">
            <a:xfrm>
              <a:off x="6324600" y="3886200"/>
              <a:ext cx="1600200" cy="76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48" name="Straight Connector 47"/>
            <p:cNvCxnSpPr>
              <a:cxnSpLocks noChangeAspect="1" noChangeShapeType="1"/>
              <a:stCxn id="46" idx="4"/>
              <a:endCxn id="46" idx="0"/>
            </p:cNvCxnSpPr>
            <p:nvPr/>
          </p:nvCxnSpPr>
          <p:spPr bwMode="auto">
            <a:xfrm flipV="1">
              <a:off x="8039100" y="3581400"/>
              <a:ext cx="0" cy="10668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November 28,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EFE8-888E-43B1-A473-DEBD1FB6E3B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42" y="4159212"/>
            <a:ext cx="2155463" cy="238986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967942" y="3440872"/>
            <a:ext cx="170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D’Alesio</a:t>
            </a:r>
            <a:r>
              <a:rPr lang="en-US" altLang="ja-JP" dirty="0" smtClean="0"/>
              <a:t>, et al.: </a:t>
            </a:r>
          </a:p>
          <a:p>
            <a:r>
              <a:rPr lang="en-US" altLang="ja-JP" dirty="0" smtClean="0"/>
              <a:t>arXiv:1307.4880. 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25" y="4147893"/>
            <a:ext cx="2947424" cy="217574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11313" y="3440873"/>
            <a:ext cx="22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Anselmino</a:t>
            </a:r>
            <a:r>
              <a:rPr lang="en-US" altLang="ja-JP" dirty="0" smtClean="0"/>
              <a:t>, et al.: </a:t>
            </a:r>
          </a:p>
          <a:p>
            <a:r>
              <a:rPr lang="en-US" altLang="ja-JP" dirty="0" smtClean="0"/>
              <a:t>PRD88, 054023 (2013) </a:t>
            </a:r>
            <a:endParaRPr kumimoji="1" lang="ja-JP" altLang="en-US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0" y="4159212"/>
            <a:ext cx="3069588" cy="2146136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628650" y="344087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Gamberg</a:t>
            </a:r>
            <a:r>
              <a:rPr kumimoji="1" lang="en-US" altLang="ja-JP" dirty="0" smtClean="0"/>
              <a:t>, et al.: </a:t>
            </a:r>
          </a:p>
          <a:p>
            <a:r>
              <a:rPr kumimoji="1" lang="en-US" altLang="ja-JP" dirty="0" smtClean="0"/>
              <a:t>PRL110, 232301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12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\textcolor{red}{&#10;$\Lambda_{\rm QCD}\ll P_{hT} \ll Q$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2"/>
  <p:tag name="PICTUREFILESIZE" val="63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\small&#10;\textcolor{blue}{&#10;$\sim {M_N\over P_T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989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\small&#10;\noindent&#10;Twist-$\tau$ =\\ Suppressed by $\left({\Lambda_{\rm QCD}\over Q}\right)^{\tau-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820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$P_{hT}\ll 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6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wist-3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1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iver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13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$P_{h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2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1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$\Lambda_{QCD}\ll P_{hT},\ 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64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1472</Words>
  <Application>Microsoft Office PowerPoint</Application>
  <PresentationFormat>画面に合わせる (4:3)</PresentationFormat>
  <Paragraphs>322</Paragraphs>
  <Slides>30</Slides>
  <Notes>30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Cambria Math</vt:lpstr>
      <vt:lpstr>Symbol</vt:lpstr>
      <vt:lpstr>Office テーマ</vt:lpstr>
      <vt:lpstr>Equation</vt:lpstr>
      <vt:lpstr>fsPHENIX and  Hadron Calorimeters</vt:lpstr>
      <vt:lpstr>What is fsPHENIX?</vt:lpstr>
      <vt:lpstr>Physics at fsPHENIX</vt:lpstr>
      <vt:lpstr>Transverse-spin physics</vt:lpstr>
      <vt:lpstr>TMD and higher-twist</vt:lpstr>
      <vt:lpstr>TMD and higher-twist</vt:lpstr>
      <vt:lpstr>Description at high pT</vt:lpstr>
      <vt:lpstr>Description at high pT</vt:lpstr>
      <vt:lpstr>Jet measurement in polarized p+p</vt:lpstr>
      <vt:lpstr>Drell-Yan measurement in polarized p+p</vt:lpstr>
      <vt:lpstr>p+A physics</vt:lpstr>
      <vt:lpstr>Gluon saturation</vt:lpstr>
      <vt:lpstr>Jet measurement in p+A</vt:lpstr>
      <vt:lpstr>p+A physics with fsPHENIX</vt:lpstr>
      <vt:lpstr>fsPHENIX detector</vt:lpstr>
      <vt:lpstr>Jet measurement at fsPHENIX</vt:lpstr>
      <vt:lpstr>Jet measurement at fsPHENIX</vt:lpstr>
      <vt:lpstr>Jet measurement at fsPHENIX</vt:lpstr>
      <vt:lpstr>Drell-Yan measurement at fsPHENIX</vt:lpstr>
      <vt:lpstr>Drell-Yan measurement at fsPHENIX</vt:lpstr>
      <vt:lpstr>Forward HCAL simulation</vt:lpstr>
      <vt:lpstr>Forward HCAL simulation</vt:lpstr>
      <vt:lpstr>Forward HCAL simulation</vt:lpstr>
      <vt:lpstr>Summary</vt:lpstr>
      <vt:lpstr>Backup Slides</vt:lpstr>
      <vt:lpstr>Direct photon in polarized p+p</vt:lpstr>
      <vt:lpstr>p+A physics</vt:lpstr>
      <vt:lpstr>Field shaper piston </vt:lpstr>
      <vt:lpstr>Jet measurement at fsPHENIX</vt:lpstr>
      <vt:lpstr>Drell-Yan measurement at fsPHENIX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fsPHENIX and  Hadron Calorimeters</dc:title>
  <dc:creator>goto</dc:creator>
  <cp:lastModifiedBy>goto</cp:lastModifiedBy>
  <cp:revision>67</cp:revision>
  <dcterms:created xsi:type="dcterms:W3CDTF">2014-11-19T07:17:03Z</dcterms:created>
  <dcterms:modified xsi:type="dcterms:W3CDTF">2014-11-28T05:50:56Z</dcterms:modified>
</cp:coreProperties>
</file>