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45" r:id="rId3"/>
    <p:sldId id="407" r:id="rId4"/>
    <p:sldId id="434" r:id="rId5"/>
    <p:sldId id="433" r:id="rId6"/>
    <p:sldId id="437" r:id="rId7"/>
    <p:sldId id="367" r:id="rId8"/>
    <p:sldId id="440" r:id="rId9"/>
    <p:sldId id="441" r:id="rId10"/>
    <p:sldId id="442" r:id="rId11"/>
    <p:sldId id="443" r:id="rId12"/>
    <p:sldId id="444" r:id="rId13"/>
    <p:sldId id="447" r:id="rId14"/>
    <p:sldId id="449" r:id="rId15"/>
    <p:sldId id="452" r:id="rId16"/>
    <p:sldId id="454" r:id="rId17"/>
    <p:sldId id="456" r:id="rId18"/>
    <p:sldId id="455" r:id="rId19"/>
    <p:sldId id="439" r:id="rId20"/>
    <p:sldId id="457" r:id="rId21"/>
    <p:sldId id="450" r:id="rId22"/>
    <p:sldId id="451" r:id="rId23"/>
    <p:sldId id="438" r:id="rId24"/>
    <p:sldId id="368" r:id="rId25"/>
    <p:sldId id="355" r:id="rId26"/>
    <p:sldId id="360" r:id="rId27"/>
    <p:sldId id="361" r:id="rId28"/>
    <p:sldId id="448" r:id="rId29"/>
    <p:sldId id="365" r:id="rId30"/>
    <p:sldId id="432" r:id="rId31"/>
    <p:sldId id="431" r:id="rId32"/>
    <p:sldId id="425" r:id="rId33"/>
    <p:sldId id="427" r:id="rId34"/>
    <p:sldId id="406" r:id="rId35"/>
    <p:sldId id="405" r:id="rId36"/>
    <p:sldId id="445" r:id="rId37"/>
    <p:sldId id="446" r:id="rId38"/>
    <p:sldId id="385" r:id="rId39"/>
    <p:sldId id="277" r:id="rId40"/>
    <p:sldId id="279" r:id="rId41"/>
    <p:sldId id="278" r:id="rId42"/>
    <p:sldId id="280" r:id="rId43"/>
    <p:sldId id="281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0DA"/>
    <a:srgbClr val="FFFFFF"/>
    <a:srgbClr val="00DD50"/>
    <a:srgbClr val="F24CDA"/>
    <a:srgbClr val="FFEEB7"/>
    <a:srgbClr val="FFDD71"/>
    <a:srgbClr val="B7ABFF"/>
    <a:srgbClr val="58267E"/>
    <a:srgbClr val="16009A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03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E20BB-236B-4D37-9E35-A6B08C3D2542}" type="datetimeFigureOut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37343-1FBD-4FC0-9FFB-A500FB07ECE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677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00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473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9206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This</a:t>
            </a:r>
            <a:r>
              <a:rPr lang="en-US" altLang="ko-KR" baseline="0" smtClean="0"/>
              <a:t> is residue as a fuction of phi angle. I sliced residuals though z-vertex.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6721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473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473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473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8828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47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947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8828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87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871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871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636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106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683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7343-1FBD-4FC0-9FFB-A500FB07ECE1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766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48CB-D1DC-4AEB-9A49-EF39EFE0A3FC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192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0957-9591-43EF-9AA7-A22BC8C47498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90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50B5-9A93-4C8F-9331-408A1C90A46C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35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7FF9C-6E4A-4AE7-BB3B-BCAEC9D57FDD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298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4439-AB37-47FF-A702-23DA00B6A928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691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0A695-0AA8-4F88-BB54-E0BDE598ECCF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630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9D8EE-ABBE-4BC0-B172-93E666B9A688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578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FCE2D-857B-4806-BEB4-6B96ABB1ACDC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7741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9484-0282-4265-8C32-7F3E88A51F45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639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8BFD-ADE9-4809-A3C9-7BADE6E56842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493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CF69D-4691-4502-A54E-1F9832DFB8DA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13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5F5DF-C05C-41B7-A3FA-EC98FD837194}" type="datetime1">
              <a:rPr lang="ko-KR" altLang="en-US" smtClean="0"/>
              <a:t>2014-11-28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3FC38-8183-4D1B-91C8-8F6DC7A2DB3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9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0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90.png"/><Relationship Id="rId7" Type="http://schemas.openxmlformats.org/officeDocument/2006/relationships/image" Target="../media/image63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100.png"/><Relationship Id="rId5" Type="http://schemas.openxmlformats.org/officeDocument/2006/relationships/image" Target="../media/image410.png"/><Relationship Id="rId10" Type="http://schemas.openxmlformats.org/officeDocument/2006/relationships/image" Target="../media/image910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9.png"/><Relationship Id="rId10" Type="http://schemas.openxmlformats.org/officeDocument/2006/relationships/image" Target="../media/image6.png"/><Relationship Id="rId4" Type="http://schemas.openxmlformats.org/officeDocument/2006/relationships/image" Target="../media/image210.png"/><Relationship Id="rId9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71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9" Type="http://schemas.openxmlformats.org/officeDocument/2006/relationships/image" Target="../media/image8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136904" cy="1470025"/>
          </a:xfrm>
        </p:spPr>
        <p:txBody>
          <a:bodyPr>
            <a:normAutofit/>
          </a:bodyPr>
          <a:lstStyle/>
          <a:p>
            <a:r>
              <a:rPr lang="en-US" altLang="ko-KR" sz="3000" b="1" i="1" smtClean="0">
                <a:latin typeface="Calibri" pitchFamily="34" charset="0"/>
              </a:rPr>
              <a:t>Alignment of the PHENIX Silicon Vertex Tracker (VTX) in 2014</a:t>
            </a:r>
            <a:endParaRPr lang="ko-KR" altLang="en-US" sz="3000" b="1" i="1" dirty="0">
              <a:latin typeface="Calibri" pitchFamily="34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929880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mtClean="0">
                <a:solidFill>
                  <a:schemeClr val="tx1"/>
                </a:solidFill>
              </a:rPr>
              <a:t>Yasuyuki Akiba</a:t>
            </a:r>
          </a:p>
          <a:p>
            <a:r>
              <a:rPr lang="en-US" altLang="ko-KR" smtClean="0">
                <a:solidFill>
                  <a:schemeClr val="tx1"/>
                </a:solidFill>
              </a:rPr>
              <a:t>Takashi Hachiya</a:t>
            </a:r>
          </a:p>
          <a:p>
            <a:r>
              <a:rPr lang="en-US" altLang="ko-KR" smtClean="0">
                <a:solidFill>
                  <a:schemeClr val="tx1"/>
                </a:solidFill>
              </a:rPr>
              <a:t>Hidemitsu Asano</a:t>
            </a:r>
          </a:p>
          <a:p>
            <a:r>
              <a:rPr lang="en-US" altLang="ko-KR" smtClean="0">
                <a:solidFill>
                  <a:schemeClr val="tx1"/>
                </a:solidFill>
              </a:rPr>
              <a:t>Taebong </a:t>
            </a:r>
            <a:r>
              <a:rPr lang="en-US" altLang="ko-KR" dirty="0" smtClean="0">
                <a:solidFill>
                  <a:schemeClr val="tx1"/>
                </a:solidFill>
              </a:rPr>
              <a:t>Moon</a:t>
            </a:r>
          </a:p>
          <a:p>
            <a:endParaRPr lang="en-US" altLang="ko-KR" dirty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Yonsei Univ./RIKEN</a:t>
            </a:r>
          </a:p>
          <a:p>
            <a:r>
              <a:rPr lang="en-US" altLang="ko-KR" smtClean="0">
                <a:solidFill>
                  <a:schemeClr val="tx1"/>
                </a:solidFill>
              </a:rPr>
              <a:t>Nov. 27</a:t>
            </a:r>
            <a:r>
              <a:rPr lang="en-US" altLang="ko-KR" baseline="30000" smtClean="0">
                <a:solidFill>
                  <a:schemeClr val="tx1"/>
                </a:solidFill>
              </a:rPr>
              <a:t>th</a:t>
            </a:r>
            <a:r>
              <a:rPr lang="en-US" altLang="ko-KR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2014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65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10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1259632" y="4819559"/>
                <a:ext cx="27638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/>
                            </a:rPr>
                            <m:t>𝑩𝑬𝑨𝑴</m:t>
                          </m:r>
                        </m:sub>
                      </m:sSub>
                      <m:r>
                        <a:rPr lang="ko-KR" altLang="en-US" b="1">
                          <a:latin typeface="Cambria Math"/>
                        </a:rPr>
                        <m:t>=</m:t>
                      </m:r>
                      <m:r>
                        <a:rPr lang="en-US" altLang="ko-KR" b="1" i="1" smtClean="0">
                          <a:latin typeface="Cambria Math"/>
                        </a:rPr>
                        <m:t>−</m:t>
                      </m:r>
                      <m:r>
                        <a:rPr lang="ko-KR" altLang="en-US" b="1" i="1">
                          <a:latin typeface="Cambria Math"/>
                        </a:rPr>
                        <m:t>𝟎</m:t>
                      </m:r>
                      <m:r>
                        <a:rPr lang="en-US" altLang="ko-KR" b="1" i="0" smtClean="0">
                          <a:latin typeface="Cambria Math"/>
                        </a:rPr>
                        <m:t>.</m:t>
                      </m:r>
                      <m:r>
                        <a:rPr lang="en-US" altLang="ko-KR" b="1" i="0" smtClean="0">
                          <a:latin typeface="Cambria Math"/>
                        </a:rPr>
                        <m:t>𝟏𝟏𝟓𝟔𝟏𝟗</m:t>
                      </m:r>
                      <m:r>
                        <a:rPr lang="ko-KR" altLang="en-US" b="1" i="1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819559"/>
                <a:ext cx="276383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/>
              <p:cNvSpPr/>
              <p:nvPr/>
            </p:nvSpPr>
            <p:spPr>
              <a:xfrm>
                <a:off x="1290321" y="5507940"/>
                <a:ext cx="27141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b="1" i="1">
                              <a:latin typeface="Cambria Math"/>
                            </a:rPr>
                            <m:t>𝒀</m:t>
                          </m:r>
                        </m:e>
                        <m:sub>
                          <m:r>
                            <a:rPr lang="en-US" altLang="ko-KR" b="1" i="1" smtClean="0">
                              <a:latin typeface="Cambria Math"/>
                            </a:rPr>
                            <m:t>𝑩𝑬𝑨𝑴</m:t>
                          </m:r>
                        </m:sub>
                      </m:sSub>
                      <m:r>
                        <a:rPr lang="ko-KR" altLang="en-US" b="1">
                          <a:latin typeface="Cambria Math"/>
                        </a:rPr>
                        <m:t>=</m:t>
                      </m:r>
                      <m:r>
                        <a:rPr lang="ko-KR" altLang="en-US" b="1" i="1">
                          <a:latin typeface="Cambria Math"/>
                        </a:rPr>
                        <m:t>𝟎</m:t>
                      </m:r>
                      <m:r>
                        <a:rPr lang="ko-KR" altLang="en-US" b="1">
                          <a:latin typeface="Cambria Math"/>
                        </a:rPr>
                        <m:t>.</m:t>
                      </m:r>
                      <m:r>
                        <a:rPr lang="ko-KR" altLang="en-US" b="1" i="1">
                          <a:latin typeface="Cambria Math"/>
                        </a:rPr>
                        <m:t>𝟎𝟔</m:t>
                      </m:r>
                      <m:r>
                        <a:rPr lang="en-US" altLang="ko-KR" b="1" i="1" smtClean="0">
                          <a:latin typeface="Cambria Math"/>
                        </a:rPr>
                        <m:t>𝟒𝟏𝟏𝟗𝟓</m:t>
                      </m:r>
                      <m:r>
                        <a:rPr lang="ko-KR" altLang="en-US" b="1" i="1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2" name="직사각형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321" y="5507940"/>
                <a:ext cx="2714141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dirty="0" smtClean="0">
                <a:latin typeface="Calibri" pitchFamily="34" charset="0"/>
              </a:rPr>
              <a:t>Beam </a:t>
            </a:r>
            <a:r>
              <a:rPr lang="en-US" altLang="ko-KR" sz="3200" b="1" i="1" u="sng" smtClean="0">
                <a:latin typeface="Calibri" pitchFamily="34" charset="0"/>
              </a:rPr>
              <a:t>center in the DCH 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866772" cy="330045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294412" y="1070275"/>
            <a:ext cx="3598068" cy="5167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14"/>
          <p:cNvGrpSpPr/>
          <p:nvPr/>
        </p:nvGrpSpPr>
        <p:grpSpPr>
          <a:xfrm>
            <a:off x="5714680" y="1513488"/>
            <a:ext cx="2766440" cy="3920583"/>
            <a:chOff x="5256822" y="1297465"/>
            <a:chExt cx="2809704" cy="3920583"/>
          </a:xfrm>
        </p:grpSpPr>
        <p:grpSp>
          <p:nvGrpSpPr>
            <p:cNvPr id="16" name="그룹 15"/>
            <p:cNvGrpSpPr/>
            <p:nvPr/>
          </p:nvGrpSpPr>
          <p:grpSpPr>
            <a:xfrm>
              <a:off x="5256822" y="1297465"/>
              <a:ext cx="2809704" cy="3920583"/>
              <a:chOff x="2468532" y="1219552"/>
              <a:chExt cx="3281742" cy="280817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98146" y="3818301"/>
                <a:ext cx="1152128" cy="20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smtClean="0">
                    <a:latin typeface="Calibri" panose="020F0502020204030204" pitchFamily="34" charset="0"/>
                  </a:rPr>
                  <a:t>O(DCH)</a:t>
                </a:r>
                <a:endParaRPr lang="ko-KR" altLang="en-US" sz="13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폭발 2 24"/>
              <p:cNvSpPr/>
              <p:nvPr/>
            </p:nvSpPr>
            <p:spPr>
              <a:xfrm>
                <a:off x="3103010" y="1685547"/>
                <a:ext cx="465554" cy="432048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468532" y="1219552"/>
                <a:ext cx="2200065" cy="462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/>
                  <a:t>Beam Center</a:t>
                </a:r>
              </a:p>
              <a:p>
                <a:pPr algn="ctr"/>
                <a:r>
                  <a:rPr lang="en-US" altLang="ko-KR" b="1" dirty="0" smtClean="0"/>
                  <a:t>(reference point)</a:t>
                </a:r>
                <a:endParaRPr lang="ko-KR" altLang="en-US" b="1" dirty="0"/>
              </a:p>
            </p:txBody>
          </p:sp>
          <p:cxnSp>
            <p:nvCxnSpPr>
              <p:cNvPr id="29" name="직선 화살표 연결선 28"/>
              <p:cNvCxnSpPr>
                <a:stCxn id="17" idx="1"/>
              </p:cNvCxnSpPr>
              <p:nvPr/>
            </p:nvCxnSpPr>
            <p:spPr>
              <a:xfrm flipH="1" flipV="1">
                <a:off x="3419872" y="2055328"/>
                <a:ext cx="1241479" cy="156323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3773942" y="2531770"/>
                <a:ext cx="1921072" cy="20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dirty="0" smtClean="0"/>
                  <a:t>BC </a:t>
                </a:r>
                <a:r>
                  <a:rPr lang="en-US" altLang="ko-KR" sz="1300" smtClean="0"/>
                  <a:t>by DCH in DCH</a:t>
                </a:r>
                <a:endParaRPr lang="en-US" altLang="ko-KR" sz="1300" dirty="0" smtClean="0"/>
              </a:p>
            </p:txBody>
          </p:sp>
        </p:grpSp>
        <p:sp>
          <p:nvSpPr>
            <p:cNvPr id="17" name="타원 16"/>
            <p:cNvSpPr/>
            <p:nvPr/>
          </p:nvSpPr>
          <p:spPr>
            <a:xfrm>
              <a:off x="7108297" y="4616649"/>
              <a:ext cx="177088" cy="205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8" name="직선 화살표 연결선 17"/>
            <p:cNvCxnSpPr/>
            <p:nvPr/>
          </p:nvCxnSpPr>
          <p:spPr>
            <a:xfrm flipV="1">
              <a:off x="7192747" y="4186317"/>
              <a:ext cx="0" cy="6361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flipV="1">
              <a:off x="7225145" y="4725725"/>
              <a:ext cx="553443" cy="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4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11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>
                <a:latin typeface="Calibri" pitchFamily="34" charset="0"/>
              </a:rPr>
              <a:t>O</a:t>
            </a:r>
            <a:r>
              <a:rPr lang="en-US" altLang="ko-KR" sz="3200" b="1" i="1" u="sng" smtClean="0">
                <a:latin typeface="Calibri" pitchFamily="34" charset="0"/>
              </a:rPr>
              <a:t>ffset calibration using field-off run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5229833" y="4573852"/>
            <a:ext cx="1512168" cy="1302848"/>
            <a:chOff x="4253478" y="3978642"/>
            <a:chExt cx="1512168" cy="1302848"/>
          </a:xfrm>
        </p:grpSpPr>
        <p:grpSp>
          <p:nvGrpSpPr>
            <p:cNvPr id="57" name="그룹 56"/>
            <p:cNvGrpSpPr/>
            <p:nvPr/>
          </p:nvGrpSpPr>
          <p:grpSpPr>
            <a:xfrm>
              <a:off x="4253478" y="3978642"/>
              <a:ext cx="1326634" cy="1156654"/>
              <a:chOff x="4253478" y="3978642"/>
              <a:chExt cx="1326634" cy="1156654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4253478" y="4775256"/>
                <a:ext cx="360040" cy="3600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59" name="직선 화살표 연결선 58"/>
              <p:cNvCxnSpPr/>
              <p:nvPr/>
            </p:nvCxnSpPr>
            <p:spPr>
              <a:xfrm flipV="1">
                <a:off x="4433498" y="3978642"/>
                <a:ext cx="0" cy="9654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화살표 연결선 59"/>
              <p:cNvCxnSpPr/>
              <p:nvPr/>
            </p:nvCxnSpPr>
            <p:spPr>
              <a:xfrm flipV="1">
                <a:off x="4433498" y="4944122"/>
                <a:ext cx="1146614" cy="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4613518" y="4989102"/>
              <a:ext cx="115212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latin typeface="Calibri" panose="020F0502020204030204" pitchFamily="34" charset="0"/>
                </a:rPr>
                <a:t>O(DCHW)</a:t>
              </a:r>
              <a:endParaRPr lang="ko-KR" altLang="en-US" sz="13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1907704" y="2939176"/>
            <a:ext cx="1512168" cy="1302848"/>
            <a:chOff x="4253478" y="3978642"/>
            <a:chExt cx="1512168" cy="1302848"/>
          </a:xfrm>
        </p:grpSpPr>
        <p:grpSp>
          <p:nvGrpSpPr>
            <p:cNvPr id="62" name="그룹 61"/>
            <p:cNvGrpSpPr/>
            <p:nvPr/>
          </p:nvGrpSpPr>
          <p:grpSpPr>
            <a:xfrm>
              <a:off x="4253478" y="3978642"/>
              <a:ext cx="1326634" cy="1156654"/>
              <a:chOff x="4253478" y="3978642"/>
              <a:chExt cx="1326634" cy="1156654"/>
            </a:xfrm>
          </p:grpSpPr>
          <p:sp>
            <p:nvSpPr>
              <p:cNvPr id="64" name="타원 63"/>
              <p:cNvSpPr/>
              <p:nvPr/>
            </p:nvSpPr>
            <p:spPr>
              <a:xfrm>
                <a:off x="4253478" y="4775256"/>
                <a:ext cx="360040" cy="3600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65" name="직선 화살표 연결선 64"/>
              <p:cNvCxnSpPr/>
              <p:nvPr/>
            </p:nvCxnSpPr>
            <p:spPr>
              <a:xfrm flipV="1">
                <a:off x="4433498" y="3978642"/>
                <a:ext cx="0" cy="9654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65"/>
              <p:cNvCxnSpPr/>
              <p:nvPr/>
            </p:nvCxnSpPr>
            <p:spPr>
              <a:xfrm flipV="1">
                <a:off x="4433498" y="4944122"/>
                <a:ext cx="1146614" cy="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4613518" y="4989102"/>
              <a:ext cx="115212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latin typeface="Calibri" panose="020F0502020204030204" pitchFamily="34" charset="0"/>
                </a:rPr>
                <a:t>O(VTXW)</a:t>
              </a:r>
              <a:endParaRPr lang="ko-KR" altLang="en-US" sz="13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5202819" y="1886422"/>
            <a:ext cx="1512168" cy="1302848"/>
            <a:chOff x="4253478" y="3978642"/>
            <a:chExt cx="1512168" cy="1302848"/>
          </a:xfrm>
        </p:grpSpPr>
        <p:grpSp>
          <p:nvGrpSpPr>
            <p:cNvPr id="68" name="그룹 67"/>
            <p:cNvGrpSpPr/>
            <p:nvPr/>
          </p:nvGrpSpPr>
          <p:grpSpPr>
            <a:xfrm>
              <a:off x="4253478" y="3978642"/>
              <a:ext cx="1326634" cy="1156654"/>
              <a:chOff x="4253478" y="3978642"/>
              <a:chExt cx="1326634" cy="1156654"/>
            </a:xfrm>
          </p:grpSpPr>
          <p:sp>
            <p:nvSpPr>
              <p:cNvPr id="70" name="타원 69"/>
              <p:cNvSpPr/>
              <p:nvPr/>
            </p:nvSpPr>
            <p:spPr>
              <a:xfrm>
                <a:off x="4253478" y="4775256"/>
                <a:ext cx="360040" cy="3600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71" name="직선 화살표 연결선 70"/>
              <p:cNvCxnSpPr/>
              <p:nvPr/>
            </p:nvCxnSpPr>
            <p:spPr>
              <a:xfrm flipV="1">
                <a:off x="4433498" y="3978642"/>
                <a:ext cx="0" cy="9654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화살표 연결선 71"/>
              <p:cNvCxnSpPr/>
              <p:nvPr/>
            </p:nvCxnSpPr>
            <p:spPr>
              <a:xfrm flipV="1">
                <a:off x="4433498" y="4944122"/>
                <a:ext cx="1146614" cy="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4613518" y="4989102"/>
              <a:ext cx="115212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latin typeface="Calibri" panose="020F0502020204030204" pitchFamily="34" charset="0"/>
                </a:rPr>
                <a:t>O(VTXE)</a:t>
              </a:r>
              <a:endParaRPr lang="ko-KR" altLang="en-US" sz="1300" dirty="0">
                <a:latin typeface="Calibri" panose="020F0502020204030204" pitchFamily="34" charset="0"/>
              </a:endParaRPr>
            </a:p>
          </p:txBody>
        </p:sp>
      </p:grpSp>
      <p:sp>
        <p:nvSpPr>
          <p:cNvPr id="90" name="폭발 2 89"/>
          <p:cNvSpPr/>
          <p:nvPr/>
        </p:nvSpPr>
        <p:spPr>
          <a:xfrm>
            <a:off x="3046825" y="1610141"/>
            <a:ext cx="465554" cy="43204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219807" y="1405299"/>
            <a:ext cx="173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Beam Center</a:t>
            </a:r>
          </a:p>
          <a:p>
            <a:pPr algn="ctr"/>
            <a:r>
              <a:rPr lang="en-US" altLang="ko-KR" b="1" dirty="0" smtClean="0"/>
              <a:t>(reference point)</a:t>
            </a:r>
            <a:endParaRPr lang="ko-KR" altLang="en-US" b="1" dirty="0"/>
          </a:p>
        </p:txBody>
      </p:sp>
      <p:cxnSp>
        <p:nvCxnSpPr>
          <p:cNvPr id="92" name="직선 화살표 연결선 91"/>
          <p:cNvCxnSpPr/>
          <p:nvPr/>
        </p:nvCxnSpPr>
        <p:spPr>
          <a:xfrm flipV="1">
            <a:off x="2215017" y="2017830"/>
            <a:ext cx="900000" cy="18000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8541" y="2280932"/>
            <a:ext cx="29728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/>
              <a:t>BC by VTXW in </a:t>
            </a:r>
            <a:r>
              <a:rPr lang="en-US" altLang="ko-KR" sz="1300" smtClean="0"/>
              <a:t>VTXW coordinate</a:t>
            </a:r>
            <a:endParaRPr lang="en-US" altLang="ko-KR" sz="1300" dirty="0" smtClean="0"/>
          </a:p>
        </p:txBody>
      </p:sp>
      <p:cxnSp>
        <p:nvCxnSpPr>
          <p:cNvPr id="97" name="직선 화살표 연결선 96"/>
          <p:cNvCxnSpPr/>
          <p:nvPr/>
        </p:nvCxnSpPr>
        <p:spPr>
          <a:xfrm flipH="1" flipV="1">
            <a:off x="3429178" y="1886422"/>
            <a:ext cx="1800000" cy="9000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69920" y="1679971"/>
            <a:ext cx="25339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/>
              <a:t>BC by VTXE in </a:t>
            </a:r>
            <a:r>
              <a:rPr lang="en-US" altLang="ko-KR" sz="1300" smtClean="0"/>
              <a:t>VTXE coordinate</a:t>
            </a:r>
            <a:endParaRPr lang="en-US" altLang="ko-KR" sz="1300" dirty="0" smtClean="0"/>
          </a:p>
        </p:txBody>
      </p:sp>
      <p:cxnSp>
        <p:nvCxnSpPr>
          <p:cNvPr id="101" name="직선 화살표 연결선 100"/>
          <p:cNvCxnSpPr>
            <a:stCxn id="58" idx="1"/>
          </p:cNvCxnSpPr>
          <p:nvPr/>
        </p:nvCxnSpPr>
        <p:spPr>
          <a:xfrm flipH="1" flipV="1">
            <a:off x="3381363" y="1956738"/>
            <a:ext cx="1901197" cy="346645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482739" y="3851317"/>
            <a:ext cx="2681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/>
              <a:t>BC by DCHW in </a:t>
            </a:r>
            <a:r>
              <a:rPr lang="en-US" altLang="ko-KR" sz="1300" smtClean="0"/>
              <a:t>DCHW coordinate</a:t>
            </a:r>
            <a:endParaRPr lang="en-US" altLang="ko-KR" sz="1300" dirty="0" smtClean="0"/>
          </a:p>
        </p:txBody>
      </p:sp>
      <p:cxnSp>
        <p:nvCxnSpPr>
          <p:cNvPr id="106" name="직선 화살표 연결선 105"/>
          <p:cNvCxnSpPr/>
          <p:nvPr/>
        </p:nvCxnSpPr>
        <p:spPr>
          <a:xfrm flipH="1">
            <a:off x="2267745" y="2958153"/>
            <a:ext cx="2935074" cy="859677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980766" y="1279166"/>
            <a:ext cx="1983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Relative positions can be calculated if we know </a:t>
            </a:r>
            <a:r>
              <a:rPr lang="en-US" altLang="ko-KR" b="1" u="sng" dirty="0" smtClean="0"/>
              <a:t>BCs in their own internal coordinates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10" name="직사각형 109"/>
          <p:cNvSpPr/>
          <p:nvPr/>
        </p:nvSpPr>
        <p:spPr>
          <a:xfrm>
            <a:off x="4583815" y="3311518"/>
            <a:ext cx="145084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b="1" dirty="0" err="1" smtClean="0">
                <a:solidFill>
                  <a:srgbClr val="FF0000"/>
                </a:solidFill>
              </a:rPr>
              <a:t>EastToWest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 offset</a:t>
            </a:r>
            <a:endParaRPr lang="ko-KR" altLang="en-US" sz="1300" b="1" dirty="0">
              <a:solidFill>
                <a:srgbClr val="FF0000"/>
              </a:solidFill>
            </a:endParaRPr>
          </a:p>
        </p:txBody>
      </p:sp>
      <p:cxnSp>
        <p:nvCxnSpPr>
          <p:cNvPr id="111" name="직선 화살표 연결선 110"/>
          <p:cNvCxnSpPr/>
          <p:nvPr/>
        </p:nvCxnSpPr>
        <p:spPr>
          <a:xfrm>
            <a:off x="2151760" y="4030038"/>
            <a:ext cx="3051059" cy="1509294"/>
          </a:xfrm>
          <a:prstGeom prst="straightConnector1">
            <a:avLst/>
          </a:prstGeom>
          <a:ln w="38100">
            <a:solidFill>
              <a:srgbClr val="1109B7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/>
          <p:cNvSpPr/>
          <p:nvPr/>
        </p:nvSpPr>
        <p:spPr>
          <a:xfrm>
            <a:off x="2053825" y="4926109"/>
            <a:ext cx="136973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b="1" dirty="0" err="1" smtClean="0">
                <a:solidFill>
                  <a:srgbClr val="1F00DA"/>
                </a:solidFill>
              </a:rPr>
              <a:t>VTXToCNT</a:t>
            </a:r>
            <a:r>
              <a:rPr lang="en-US" altLang="ko-KR" sz="1300" b="1" dirty="0" smtClean="0">
                <a:solidFill>
                  <a:srgbClr val="1F00DA"/>
                </a:solidFill>
              </a:rPr>
              <a:t> offset</a:t>
            </a:r>
            <a:endParaRPr lang="ko-KR" altLang="en-US" sz="1300" b="1" dirty="0">
              <a:solidFill>
                <a:srgbClr val="1F00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12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49694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smtClean="0">
                <a:latin typeface="Calibri" pitchFamily="34" charset="0"/>
              </a:rPr>
              <a:t>After offset calibration using field-off and -on run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53081"/>
            <a:ext cx="4195607" cy="3073377"/>
          </a:xfrm>
          <a:prstGeom prst="rect">
            <a:avLst/>
          </a:prstGeom>
        </p:spPr>
      </p:pic>
      <p:pic>
        <p:nvPicPr>
          <p:cNvPr id="42" name="내용 개체 틀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0" y="1374130"/>
            <a:ext cx="4294452" cy="3061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052736"/>
            <a:ext cx="23762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/>
              <a:t>Before offset calib</a:t>
            </a:r>
            <a:endParaRPr lang="ko-KR" altLang="en-US" sz="2000" b="1"/>
          </a:p>
        </p:txBody>
      </p:sp>
      <p:sp>
        <p:nvSpPr>
          <p:cNvPr id="46" name="TextBox 45"/>
          <p:cNvSpPr txBox="1"/>
          <p:nvPr/>
        </p:nvSpPr>
        <p:spPr>
          <a:xfrm>
            <a:off x="5337655" y="1053026"/>
            <a:ext cx="23762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smtClean="0"/>
              <a:t>After offset calib</a:t>
            </a:r>
            <a:endParaRPr lang="ko-KR" altLang="en-US" sz="2000" b="1"/>
          </a:p>
        </p:txBody>
      </p:sp>
      <p:sp>
        <p:nvSpPr>
          <p:cNvPr id="7" name="TextBox 6"/>
          <p:cNvSpPr txBox="1"/>
          <p:nvPr/>
        </p:nvSpPr>
        <p:spPr>
          <a:xfrm>
            <a:off x="611560" y="458635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mtClean="0"/>
              <a:t>DCA in X-Y plane became a Gaussian distributin after offset calib.</a:t>
            </a:r>
          </a:p>
          <a:p>
            <a:endParaRPr lang="en-US" altLang="ko-KR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mtClean="0"/>
              <a:t>The problem still exists.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500" smtClean="0"/>
          </a:p>
          <a:p>
            <a:pPr marL="742950" lvl="1" indent="-285750">
              <a:buFontTx/>
              <a:buChar char="-"/>
            </a:pPr>
            <a:r>
              <a:rPr lang="en-US" altLang="ko-KR" smtClean="0"/>
              <a:t>The mean of Gaussian is shifted to the right.</a:t>
            </a:r>
          </a:p>
          <a:p>
            <a:pPr marL="742950" lvl="1" indent="-285750">
              <a:buFontTx/>
              <a:buChar char="-"/>
            </a:pPr>
            <a:endParaRPr lang="en-US" altLang="ko-KR" sz="500" smtClean="0"/>
          </a:p>
          <a:p>
            <a:pPr marL="742950" lvl="1" indent="-285750">
              <a:buFontTx/>
              <a:buChar char="-"/>
            </a:pPr>
            <a:r>
              <a:rPr lang="en-US" altLang="ko-KR" smtClean="0"/>
              <a:t>A poor DCA resolution.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0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mtClean="0"/>
              <a:t>VTX ladder by ladder alignment is requred.</a:t>
            </a:r>
            <a:endParaRPr lang="en-US" altLang="ko-KR"/>
          </a:p>
        </p:txBody>
      </p:sp>
      <p:sp>
        <p:nvSpPr>
          <p:cNvPr id="48" name="TextBox 47"/>
          <p:cNvSpPr txBox="1"/>
          <p:nvPr/>
        </p:nvSpPr>
        <p:spPr>
          <a:xfrm>
            <a:off x="2376228" y="4112560"/>
            <a:ext cx="226778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smtClean="0"/>
              <a:t>DCA in X-Y plane (cm)</a:t>
            </a:r>
            <a:endParaRPr lang="ko-KR" altLang="en-US" sz="1500" b="1"/>
          </a:p>
        </p:txBody>
      </p:sp>
      <p:sp>
        <p:nvSpPr>
          <p:cNvPr id="49" name="TextBox 48"/>
          <p:cNvSpPr txBox="1"/>
          <p:nvPr/>
        </p:nvSpPr>
        <p:spPr>
          <a:xfrm>
            <a:off x="6443835" y="4113947"/>
            <a:ext cx="226778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smtClean="0"/>
              <a:t>DCA in X-Y plane (cm)</a:t>
            </a:r>
            <a:endParaRPr lang="ko-KR" altLang="en-US" sz="1500" b="1"/>
          </a:p>
        </p:txBody>
      </p:sp>
    </p:spTree>
    <p:extLst>
      <p:ext uri="{BB962C8B-B14F-4D97-AF65-F5344CB8AC3E}">
        <p14:creationId xmlns:p14="http://schemas.microsoft.com/office/powerpoint/2010/main" val="760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 rot="959540">
            <a:off x="2972190" y="2549182"/>
            <a:ext cx="2402714" cy="187782"/>
          </a:xfrm>
          <a:prstGeom prst="rect">
            <a:avLst/>
          </a:prstGeom>
          <a:solidFill>
            <a:srgbClr val="FFE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rot="959540">
            <a:off x="3557634" y="3849922"/>
            <a:ext cx="2402714" cy="187782"/>
          </a:xfrm>
          <a:prstGeom prst="rect">
            <a:avLst/>
          </a:prstGeom>
          <a:solidFill>
            <a:srgbClr val="B7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2499530" y="5157192"/>
            <a:ext cx="1583569" cy="798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 rot="19909603">
            <a:off x="4749824" y="4509120"/>
            <a:ext cx="216024" cy="2160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H="1" flipV="1">
            <a:off x="4004252" y="2706688"/>
            <a:ext cx="999795" cy="1980000"/>
          </a:xfrm>
          <a:prstGeom prst="straightConnector1">
            <a:avLst/>
          </a:prstGeom>
          <a:ln w="1270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88640"/>
                <a:ext cx="8229600" cy="562074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altLang="ko-KR" sz="3200" b="1" i="1" u="sng" smtClean="0">
                    <a:latin typeface="Calibri" pitchFamily="34" charset="0"/>
                  </a:rPr>
                  <a:t>Alignment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3200" b="1" i="1" u="sng" smtClean="0">
                        <a:latin typeface="Cambria Math"/>
                      </a:rPr>
                      <m:t>φ</m:t>
                    </m:r>
                  </m:oMath>
                </a14:m>
                <a:r>
                  <a:rPr lang="en-US" altLang="ko-KR" sz="3200" b="1" i="1" u="sng" smtClean="0">
                    <a:latin typeface="맑은 고딕"/>
                  </a:rPr>
                  <a:t> (ladder </a:t>
                </a:r>
                <a:r>
                  <a:rPr lang="en-US" altLang="ko-KR" sz="3200" b="1" i="1" u="sng">
                    <a:latin typeface="맑은 고딕"/>
                  </a:rPr>
                  <a:t>by l</a:t>
                </a:r>
                <a:r>
                  <a:rPr lang="en-US" altLang="ko-KR" sz="3200" b="1" i="1" u="sng" smtClean="0">
                    <a:latin typeface="맑은 고딕"/>
                  </a:rPr>
                  <a:t>adder)</a:t>
                </a:r>
                <a:endParaRPr lang="ko-KR" altLang="en-US" sz="3200" b="1" i="1" u="sng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88640"/>
                <a:ext cx="8229600" cy="562074"/>
              </a:xfrm>
              <a:blipFill rotWithShape="1">
                <a:blip r:embed="rId3"/>
                <a:stretch>
                  <a:fillRect l="-1852" t="-18478" b="-391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13</a:t>
            </a:fld>
            <a:endParaRPr lang="ko-KR" altLang="en-US" dirty="0"/>
          </a:p>
        </p:txBody>
      </p:sp>
      <p:sp>
        <p:nvSpPr>
          <p:cNvPr id="8" name="원호 7"/>
          <p:cNvSpPr/>
          <p:nvPr/>
        </p:nvSpPr>
        <p:spPr>
          <a:xfrm rot="3697548">
            <a:off x="-5535848" y="-4158566"/>
            <a:ext cx="10800000" cy="10800000"/>
          </a:xfrm>
          <a:prstGeom prst="arc">
            <a:avLst>
              <a:gd name="adj1" fmla="val 17729952"/>
              <a:gd name="adj2" fmla="val 0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폭발 1 4"/>
          <p:cNvSpPr/>
          <p:nvPr/>
        </p:nvSpPr>
        <p:spPr>
          <a:xfrm>
            <a:off x="2199251" y="5750701"/>
            <a:ext cx="432048" cy="432048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2631297" y="3284984"/>
            <a:ext cx="5109053" cy="25875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폭발 2 10"/>
          <p:cNvSpPr/>
          <p:nvPr/>
        </p:nvSpPr>
        <p:spPr>
          <a:xfrm rot="15499506">
            <a:off x="3800785" y="2435259"/>
            <a:ext cx="357027" cy="37167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>
            <a:endCxn id="25" idx="1"/>
          </p:cNvCxnSpPr>
          <p:nvPr/>
        </p:nvCxnSpPr>
        <p:spPr>
          <a:xfrm flipH="1" flipV="1">
            <a:off x="4660282" y="4043421"/>
            <a:ext cx="343766" cy="643267"/>
          </a:xfrm>
          <a:prstGeom prst="straightConnector1">
            <a:avLst/>
          </a:prstGeom>
          <a:ln w="63500">
            <a:solidFill>
              <a:srgbClr val="1F00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97085" y="858833"/>
            <a:ext cx="299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Trajectory estimated by initial vector by DC</a:t>
            </a: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75369" y="1851980"/>
            <a:ext cx="183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FF0000"/>
                </a:solidFill>
              </a:rPr>
              <a:t>Real hit in VTX</a:t>
            </a:r>
            <a:endParaRPr lang="ko-KR" altLang="en-US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1449" y="4298533"/>
                <a:ext cx="59541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1F00D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1F00DA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1F00DA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ko-KR" altLang="en-US" sz="2000" b="1" i="1">
                              <a:solidFill>
                                <a:srgbClr val="1F00DA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1F00DA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49" y="4298533"/>
                <a:ext cx="595418" cy="4374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47864" y="2885068"/>
                <a:ext cx="524548" cy="47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l-GR" altLang="ko-KR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φ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885068"/>
                <a:ext cx="524548" cy="471924"/>
              </a:xfrm>
              <a:prstGeom prst="rect">
                <a:avLst/>
              </a:prstGeom>
              <a:blipFill rotWithShape="1">
                <a:blip r:embed="rId5"/>
                <a:stretch>
                  <a:fillRect l="-4651" b="-25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299152" y="6211441"/>
            <a:ext cx="223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Primary vertex by VTX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ko-KR" altLang="en-US" sz="3200" b="1" i="1">
                              <a:latin typeface="Cambria Math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ko-KR" altLang="en-US" sz="3000" b="1">
                  <a:solidFill>
                    <a:srgbClr val="58267E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직선 화살표 연결선 41"/>
          <p:cNvCxnSpPr/>
          <p:nvPr/>
        </p:nvCxnSpPr>
        <p:spPr>
          <a:xfrm flipV="1">
            <a:off x="611560" y="1165394"/>
            <a:ext cx="0" cy="10559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V="1">
            <a:off x="611560" y="2201658"/>
            <a:ext cx="1143744" cy="3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711624" y="3663407"/>
            <a:ext cx="206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1F00DA"/>
                </a:solidFill>
              </a:rPr>
              <a:t>Expected hit in VTX</a:t>
            </a:r>
            <a:endParaRPr lang="ko-KR" altLang="en-US" b="1">
              <a:solidFill>
                <a:srgbClr val="1F00DA"/>
              </a:solidFill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 flipH="1" flipV="1">
            <a:off x="4017077" y="2750959"/>
            <a:ext cx="584905" cy="11248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폭발 2 24"/>
          <p:cNvSpPr/>
          <p:nvPr/>
        </p:nvSpPr>
        <p:spPr>
          <a:xfrm rot="15499506">
            <a:off x="4410645" y="3689998"/>
            <a:ext cx="357027" cy="371670"/>
          </a:xfrm>
          <a:prstGeom prst="irregularSeal2">
            <a:avLst/>
          </a:prstGeom>
          <a:solidFill>
            <a:srgbClr val="1F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10841" y="3871638"/>
                <a:ext cx="52454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altLang="ko-KR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841" y="3871638"/>
                <a:ext cx="524548" cy="437492"/>
              </a:xfrm>
              <a:prstGeom prst="rect">
                <a:avLst/>
              </a:prstGeom>
              <a:blipFill rotWithShape="1">
                <a:blip r:embed="rId9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5070780" y="5119299"/>
                <a:ext cx="3029612" cy="4342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ko-KR" alt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l-GR" altLang="ko-K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𝝋</m:t>
                        </m:r>
                      </m:sub>
                    </m:sSub>
                    <m:r>
                      <a:rPr lang="ko-KR" altLang="en-US" b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ko-KR" altLang="en-US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ko-KR" alt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ko-KR" altLang="en-US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ko-KR" altLang="en-US" b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ko-KR" altLang="en-US" b="1" i="1" smtClean="0">
                            <a:solidFill>
                              <a:srgbClr val="1F00DA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ko-KR" altLang="en-US" b="1" i="1">
                                <a:solidFill>
                                  <a:srgbClr val="1F00DA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solidFill>
                                  <a:srgbClr val="1F00DA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ko-KR" altLang="en-US" b="1" i="1">
                            <a:solidFill>
                              <a:srgbClr val="1F00DA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ko-KR" b="1" smtClean="0"/>
                  <a:t>: Residue in </a:t>
                </a:r>
                <a:r>
                  <a:rPr lang="el-GR" altLang="ko-KR" b="1" smtClean="0">
                    <a:latin typeface="맑은 고딕"/>
                    <a:ea typeface="맑은 고딕"/>
                  </a:rPr>
                  <a:t>φ</a:t>
                </a:r>
                <a:r>
                  <a:rPr lang="en-US" altLang="ko-KR" b="1" smtClean="0"/>
                  <a:t>.</a:t>
                </a: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780" y="5119299"/>
                <a:ext cx="3029612" cy="434286"/>
              </a:xfrm>
              <a:prstGeom prst="rect">
                <a:avLst/>
              </a:prstGeom>
              <a:blipFill rotWithShape="1">
                <a:blip r:embed="rId10"/>
                <a:stretch>
                  <a:fillRect r="-604" b="-169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16016" y="5684822"/>
                <a:ext cx="3888432" cy="711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mtClean="0"/>
                  <a:t>The position of the ladder should be shifted to the opposite direction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ko-KR" alt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</m:t>
                            </m:r>
                          </m:e>
                        </m:acc>
                      </m:e>
                      <m:sub>
                        <m:r>
                          <a:rPr lang="el-GR" altLang="ko-K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𝝋</m:t>
                        </m:r>
                      </m:sub>
                    </m:sSub>
                  </m:oMath>
                </a14:m>
                <a:endParaRPr lang="ko-KR" altLang="en-US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684822"/>
                <a:ext cx="3888432" cy="711285"/>
              </a:xfrm>
              <a:prstGeom prst="rect">
                <a:avLst/>
              </a:prstGeom>
              <a:blipFill rotWithShape="1">
                <a:blip r:embed="rId11"/>
                <a:stretch>
                  <a:fillRect l="-1413" t="-4310" b="-103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38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14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49694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smtClean="0">
                <a:latin typeface="Calibri" pitchFamily="34" charset="0"/>
              </a:rPr>
              <a:t>DCA in X-Y plane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pic>
        <p:nvPicPr>
          <p:cNvPr id="12" name="내용 개체 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4293704"/>
          </a:xfrm>
        </p:spPr>
      </p:pic>
    </p:spTree>
    <p:extLst>
      <p:ext uri="{BB962C8B-B14F-4D97-AF65-F5344CB8AC3E}">
        <p14:creationId xmlns:p14="http://schemas.microsoft.com/office/powerpoint/2010/main" val="29939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15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49694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smtClean="0">
                <a:latin typeface="Calibri" pitchFamily="34" charset="0"/>
              </a:rPr>
              <a:t>DCA resolution in X-Y plane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pic>
        <p:nvPicPr>
          <p:cNvPr id="7" name="내용 개체 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124744"/>
            <a:ext cx="6629400" cy="4514850"/>
          </a:xfrm>
        </p:spPr>
      </p:pic>
      <p:sp>
        <p:nvSpPr>
          <p:cNvPr id="2" name="TextBox 1"/>
          <p:cNvSpPr txBox="1"/>
          <p:nvPr/>
        </p:nvSpPr>
        <p:spPr>
          <a:xfrm>
            <a:off x="2117158" y="5860341"/>
            <a:ext cx="478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/>
              <a:t>DCA resolution becomes better as pT increased.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3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23256"/>
            <a:ext cx="165100" cy="301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89271"/>
              </p:ext>
            </p:extLst>
          </p:nvPr>
        </p:nvGraphicFramePr>
        <p:xfrm>
          <a:off x="7092280" y="2492896"/>
          <a:ext cx="1549400" cy="1710690"/>
        </p:xfrm>
        <a:graphic>
          <a:graphicData uri="http://schemas.openxmlformats.org/drawingml/2006/table">
            <a:tbl>
              <a:tblPr/>
              <a:tblGrid>
                <a:gridCol w="774700"/>
                <a:gridCol w="774700"/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6600"/>
                          </a:solidFill>
                          <a:effectLst/>
                          <a:latin typeface="Calibri"/>
                        </a:rPr>
                        <a:t>DCH moving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675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99FF"/>
                          </a:solidFill>
                          <a:effectLst/>
                          <a:latin typeface="Calibri"/>
                        </a:rPr>
                        <a:t>VTX moving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163"/>
            <a:ext cx="6324600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17</a:t>
            </a:fld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0" y="6525344"/>
            <a:ext cx="9144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ko-KR" sz="1300"/>
              <a:t>/direct/phenix+user06/phnxreco/Takashi_VTX_LbyL/tmoon/dsts/5.Akiba/2.p2Out/macros</a:t>
            </a:r>
          </a:p>
        </p:txBody>
      </p:sp>
      <p:sp>
        <p:nvSpPr>
          <p:cNvPr id="19" name="제목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229600" cy="561975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i="1" u="sng" smtClean="0">
                <a:latin typeface="Calibri" pitchFamily="34" charset="0"/>
              </a:rPr>
              <a:t>Further study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94928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/>
              <a:t>Black:  no primz cut     </a:t>
            </a:r>
            <a:r>
              <a:rPr lang="en-US" altLang="ko-KR" b="1" smtClean="0">
                <a:solidFill>
                  <a:srgbClr val="FF0000"/>
                </a:solidFill>
              </a:rPr>
              <a:t>Red: primz &lt; -8</a:t>
            </a:r>
            <a:r>
              <a:rPr lang="en-US" altLang="ko-KR" b="1" smtClean="0"/>
              <a:t>     </a:t>
            </a:r>
            <a:r>
              <a:rPr lang="en-US" altLang="ko-KR" b="1" smtClean="0">
                <a:solidFill>
                  <a:srgbClr val="00B050"/>
                </a:solidFill>
              </a:rPr>
              <a:t>Green:  -8 &lt; primz &lt; -4</a:t>
            </a:r>
            <a:r>
              <a:rPr lang="en-US" altLang="ko-KR" b="1" smtClean="0"/>
              <a:t>     </a:t>
            </a:r>
            <a:r>
              <a:rPr lang="en-US" altLang="ko-KR" b="1" smtClean="0">
                <a:solidFill>
                  <a:srgbClr val="1F00DA"/>
                </a:solidFill>
              </a:rPr>
              <a:t>Blue: -4 &lt; primz &lt; 0</a:t>
            </a:r>
            <a:r>
              <a:rPr lang="en-US" altLang="ko-KR" b="1" smtClean="0"/>
              <a:t>    </a:t>
            </a:r>
          </a:p>
          <a:p>
            <a:pPr algn="ctr"/>
            <a:r>
              <a:rPr lang="en-US" altLang="ko-KR" b="1" smtClean="0"/>
              <a:t> </a:t>
            </a:r>
            <a:r>
              <a:rPr lang="en-US" altLang="ko-KR" b="1" smtClean="0">
                <a:solidFill>
                  <a:srgbClr val="CCCC00"/>
                </a:solidFill>
              </a:rPr>
              <a:t>Yellow: 0 &lt; primz &lt; 4     </a:t>
            </a:r>
            <a:r>
              <a:rPr lang="en-US" altLang="ko-KR" b="1" smtClean="0">
                <a:solidFill>
                  <a:srgbClr val="FF00FF"/>
                </a:solidFill>
              </a:rPr>
              <a:t>Pink: 4&lt; primz &lt; 8</a:t>
            </a:r>
            <a:r>
              <a:rPr lang="en-US" altLang="ko-KR" b="1" smtClean="0">
                <a:solidFill>
                  <a:srgbClr val="CCCC00"/>
                </a:solidFill>
              </a:rPr>
              <a:t>     </a:t>
            </a:r>
            <a:r>
              <a:rPr lang="en-US" altLang="ko-KR" b="1" smtClean="0">
                <a:solidFill>
                  <a:srgbClr val="00FFFF"/>
                </a:solidFill>
              </a:rPr>
              <a:t>Bright blue: primz &gt; 8</a:t>
            </a:r>
            <a:endParaRPr lang="ko-KR" altLang="en-US" b="1">
              <a:solidFill>
                <a:srgbClr val="00FF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345"/>
            <a:ext cx="9144000" cy="48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49694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smtClean="0">
                <a:latin typeface="Calibri" pitchFamily="34" charset="0"/>
              </a:rPr>
              <a:t>Summary 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altLang="ko-KR" sz="2000"/>
              <a:t>A</a:t>
            </a:r>
            <a:r>
              <a:rPr lang="en-US" altLang="ko-KR" sz="2000" smtClean="0"/>
              <a:t>lignment finished and we chieved a good DCA resolution less than 70 micron when pT is 1GeV/c.</a:t>
            </a:r>
            <a:endParaRPr lang="en-US" altLang="ko-KR" sz="2000"/>
          </a:p>
          <a:p>
            <a:pPr marL="0" indent="0">
              <a:buNone/>
            </a:pPr>
            <a:endParaRPr lang="en-US" altLang="ko-KR" sz="2000" smtClean="0"/>
          </a:p>
          <a:p>
            <a:pPr marL="0" indent="0">
              <a:buNone/>
            </a:pPr>
            <a:endParaRPr lang="en-US" altLang="ko-KR" sz="2000" smtClean="0"/>
          </a:p>
          <a:p>
            <a:r>
              <a:rPr lang="en-US" altLang="ko-KR" sz="2000" smtClean="0"/>
              <a:t>There is room for improvement of DCA. </a:t>
            </a:r>
          </a:p>
          <a:p>
            <a:pPr lvl="1"/>
            <a:endParaRPr lang="en-US" altLang="ko-KR" sz="1600" smtClean="0"/>
          </a:p>
          <a:p>
            <a:pPr lvl="1"/>
            <a:r>
              <a:rPr lang="en-US" altLang="ko-KR" sz="1600" smtClean="0"/>
              <a:t>Rotation of the coordinate and/or the ladder in VTX</a:t>
            </a:r>
          </a:p>
          <a:p>
            <a:pPr lvl="1"/>
            <a:endParaRPr lang="en-US" altLang="ko-KR" sz="1600"/>
          </a:p>
          <a:p>
            <a:pPr lvl="1"/>
            <a:r>
              <a:rPr lang="en-US" altLang="ko-KR" sz="1600" smtClean="0"/>
              <a:t>Cosideration of the DCHE coordinate system.</a:t>
            </a:r>
          </a:p>
          <a:p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6463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01419"/>
          </a:xfrm>
        </p:spPr>
        <p:txBody>
          <a:bodyPr/>
          <a:lstStyle/>
          <a:p>
            <a:pPr marL="0" indent="0">
              <a:buNone/>
            </a:pPr>
            <a:endParaRPr lang="en-US" altLang="ko-KR" sz="3000" dirty="0">
              <a:latin typeface="+mj-lt"/>
            </a:endParaRPr>
          </a:p>
          <a:p>
            <a:pPr marL="0" indent="0">
              <a:buNone/>
            </a:pPr>
            <a:endParaRPr lang="en-US" altLang="ko-KR" sz="3000" dirty="0" smtClean="0">
              <a:latin typeface="+mj-lt"/>
            </a:endParaRPr>
          </a:p>
          <a:p>
            <a:pPr marL="0" indent="0">
              <a:buNone/>
            </a:pPr>
            <a:endParaRPr lang="en-US" altLang="ko-KR" sz="3000" dirty="0" smtClean="0">
              <a:latin typeface="+mj-lt"/>
            </a:endParaRPr>
          </a:p>
          <a:p>
            <a:pPr marL="0" indent="0">
              <a:buNone/>
            </a:pPr>
            <a:endParaRPr lang="en-US" altLang="ko-KR" sz="3000" dirty="0">
              <a:latin typeface="+mj-lt"/>
            </a:endParaRPr>
          </a:p>
          <a:p>
            <a:pPr marL="0" indent="0" algn="ctr">
              <a:buNone/>
            </a:pPr>
            <a:r>
              <a:rPr lang="en-US" altLang="ko-KR" sz="3000" b="1" smtClean="0">
                <a:latin typeface="+mj-lt"/>
              </a:rPr>
              <a:t>Thanks!</a:t>
            </a:r>
            <a:endParaRPr lang="en-US" altLang="ko-KR" sz="3000" b="1" dirty="0" smtClean="0">
              <a:latin typeface="+mj-lt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29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i="1" u="sng" smtClean="0">
                <a:latin typeface="Calibri" pitchFamily="34" charset="0"/>
              </a:rPr>
              <a:t>Motivation of the alignment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821612"/>
            <a:ext cx="8229600" cy="5703732"/>
          </a:xfrm>
        </p:spPr>
        <p:txBody>
          <a:bodyPr>
            <a:normAutofit/>
          </a:bodyPr>
          <a:lstStyle/>
          <a:p>
            <a:r>
              <a:rPr lang="en-US" altLang="ko-KR" sz="2500" smtClean="0">
                <a:latin typeface="+mj-lt"/>
              </a:rPr>
              <a:t>Alignment:</a:t>
            </a:r>
          </a:p>
          <a:p>
            <a:pPr lvl="1">
              <a:buFontTx/>
              <a:buChar char="-"/>
            </a:pPr>
            <a:r>
              <a:rPr lang="en-US" altLang="ko-KR" sz="2000" smtClean="0">
                <a:latin typeface="+mj-lt"/>
              </a:rPr>
              <a:t>Equalizing the expected detector position to the installed position.</a:t>
            </a:r>
          </a:p>
          <a:p>
            <a:r>
              <a:rPr lang="en-US" altLang="ko-KR" sz="2500" smtClean="0">
                <a:latin typeface="+mj-lt"/>
              </a:rPr>
              <a:t>Mis-alignment:</a:t>
            </a:r>
          </a:p>
          <a:p>
            <a:pPr lvl="1" indent="-342900">
              <a:buFontTx/>
              <a:buChar char="-"/>
            </a:pPr>
            <a:r>
              <a:rPr lang="en-US" altLang="ko-KR" sz="2000" smtClean="0">
                <a:latin typeface="+mj-lt"/>
              </a:rPr>
              <a:t>will degrade quality of measurement.</a:t>
            </a:r>
          </a:p>
          <a:p>
            <a:pPr lvl="2" indent="-342900">
              <a:buFontTx/>
              <a:buChar char="-"/>
            </a:pPr>
            <a:r>
              <a:rPr lang="en-US" altLang="ko-KR" sz="2000" smtClean="0">
                <a:latin typeface="+mj-lt"/>
              </a:rPr>
              <a:t>ex) </a:t>
            </a:r>
            <a:r>
              <a:rPr lang="en-US" altLang="ko-KR" sz="2000" b="1" smtClean="0">
                <a:latin typeface="+mj-lt"/>
              </a:rPr>
              <a:t>DCA</a:t>
            </a:r>
            <a:r>
              <a:rPr lang="en-US" altLang="ko-KR" sz="2000" smtClean="0">
                <a:latin typeface="+mj-lt"/>
              </a:rPr>
              <a:t>, pT, invariant mass, primary vertex and etc.. </a:t>
            </a:r>
            <a:endParaRPr lang="en-US" altLang="ko-KR" sz="2000">
              <a:latin typeface="+mj-lt"/>
            </a:endParaRPr>
          </a:p>
          <a:p>
            <a:pPr lvl="1" indent="-342900">
              <a:buFontTx/>
              <a:buChar char="-"/>
            </a:pPr>
            <a:r>
              <a:rPr lang="en-US" altLang="ko-KR" sz="2000" smtClean="0">
                <a:latin typeface="+mj-lt"/>
              </a:rPr>
              <a:t>can lead to ineffective/wrong physical conclusion.</a:t>
            </a:r>
          </a:p>
          <a:p>
            <a:pPr lvl="1" indent="-342900">
              <a:buFontTx/>
              <a:buChar char="-"/>
            </a:pPr>
            <a:endParaRPr lang="en-US" altLang="ko-KR" sz="2500">
              <a:latin typeface="+mj-lt"/>
            </a:endParaRPr>
          </a:p>
          <a:p>
            <a:pPr lvl="1" indent="-342900">
              <a:buFontTx/>
              <a:buChar char="-"/>
            </a:pPr>
            <a:endParaRPr lang="en-US" altLang="ko-KR" sz="2500" smtClean="0">
              <a:latin typeface="+mj-lt"/>
            </a:endParaRPr>
          </a:p>
          <a:p>
            <a:pPr lvl="1" indent="-342900">
              <a:buFontTx/>
              <a:buChar char="-"/>
            </a:pPr>
            <a:endParaRPr lang="en-US" altLang="ko-KR" sz="2500">
              <a:latin typeface="+mj-lt"/>
            </a:endParaRPr>
          </a:p>
          <a:p>
            <a:pPr lvl="1" indent="-342900">
              <a:buFontTx/>
              <a:buChar char="-"/>
            </a:pPr>
            <a:endParaRPr lang="en-US" altLang="ko-KR" sz="2500" smtClean="0">
              <a:latin typeface="+mj-lt"/>
            </a:endParaRPr>
          </a:p>
          <a:p>
            <a:pPr lvl="1" indent="-342900">
              <a:buFontTx/>
              <a:buChar char="-"/>
            </a:pPr>
            <a:endParaRPr lang="en-US" altLang="ko-KR" sz="2500">
              <a:latin typeface="+mj-lt"/>
            </a:endParaRPr>
          </a:p>
          <a:p>
            <a:pPr lvl="1" indent="-342900">
              <a:buFontTx/>
              <a:buChar char="-"/>
            </a:pPr>
            <a:endParaRPr lang="en-US" altLang="ko-KR" sz="2500" smtClean="0">
              <a:latin typeface="+mj-lt"/>
            </a:endParaRPr>
          </a:p>
          <a:p>
            <a:pPr lvl="1" indent="-342900">
              <a:buFontTx/>
              <a:buChar char="-"/>
            </a:pPr>
            <a:endParaRPr lang="en-US" altLang="ko-KR" sz="2500">
              <a:latin typeface="+mj-lt"/>
            </a:endParaRPr>
          </a:p>
          <a:p>
            <a:pPr lvl="1" indent="-342900">
              <a:buFontTx/>
              <a:buChar char="-"/>
            </a:pPr>
            <a:endParaRPr lang="en-US" altLang="ko-KR" sz="2500" smtClean="0">
              <a:latin typeface="+mj-lt"/>
            </a:endParaRPr>
          </a:p>
          <a:p>
            <a:pPr lvl="1" indent="-342900">
              <a:buFontTx/>
              <a:buChar char="-"/>
            </a:pPr>
            <a:endParaRPr lang="en-US" altLang="ko-KR" sz="2500">
              <a:latin typeface="+mj-lt"/>
            </a:endParaRPr>
          </a:p>
        </p:txBody>
      </p:sp>
      <p:pic>
        <p:nvPicPr>
          <p:cNvPr id="11" name="내용 개체 틀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3" y="3542482"/>
            <a:ext cx="4386024" cy="3126878"/>
          </a:xfrm>
          <a:prstGeom prst="rect">
            <a:avLst/>
          </a:prstGeom>
        </p:spPr>
      </p:pic>
      <p:grpSp>
        <p:nvGrpSpPr>
          <p:cNvPr id="35" name="그룹 34"/>
          <p:cNvGrpSpPr/>
          <p:nvPr/>
        </p:nvGrpSpPr>
        <p:grpSpPr>
          <a:xfrm>
            <a:off x="4860032" y="3746251"/>
            <a:ext cx="4687213" cy="2923109"/>
            <a:chOff x="4860032" y="3501008"/>
            <a:chExt cx="4687213" cy="2923109"/>
          </a:xfrm>
        </p:grpSpPr>
        <p:sp>
          <p:nvSpPr>
            <p:cNvPr id="19" name="TextBox 18"/>
            <p:cNvSpPr txBox="1"/>
            <p:nvPr/>
          </p:nvSpPr>
          <p:spPr>
            <a:xfrm>
              <a:off x="4860032" y="3501008"/>
              <a:ext cx="3247054" cy="258532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altLang="ko-KR" smtClean="0"/>
            </a:p>
            <a:p>
              <a:endParaRPr lang="en-US" altLang="ko-KR"/>
            </a:p>
            <a:p>
              <a:endParaRPr lang="en-US" altLang="ko-KR" smtClean="0"/>
            </a:p>
            <a:p>
              <a:endParaRPr lang="en-US" altLang="ko-KR"/>
            </a:p>
            <a:p>
              <a:endParaRPr lang="en-US" altLang="ko-KR" smtClean="0"/>
            </a:p>
            <a:p>
              <a:endParaRPr lang="en-US" altLang="ko-KR"/>
            </a:p>
            <a:p>
              <a:endParaRPr lang="en-US" altLang="ko-KR" smtClean="0"/>
            </a:p>
            <a:p>
              <a:endParaRPr lang="en-US" altLang="ko-KR"/>
            </a:p>
            <a:p>
              <a:endParaRPr lang="ko-KR" altLang="en-US"/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5946846" y="3615805"/>
              <a:ext cx="3600399" cy="2808312"/>
              <a:chOff x="5946846" y="3615805"/>
              <a:chExt cx="3600399" cy="2808312"/>
            </a:xfrm>
          </p:grpSpPr>
          <p:sp>
            <p:nvSpPr>
              <p:cNvPr id="8" name="원호 7"/>
              <p:cNvSpPr/>
              <p:nvPr/>
            </p:nvSpPr>
            <p:spPr>
              <a:xfrm rot="15145918">
                <a:off x="6918952" y="3795825"/>
                <a:ext cx="2808312" cy="2448272"/>
              </a:xfrm>
              <a:prstGeom prst="arc">
                <a:avLst>
                  <a:gd name="adj1" fmla="val 16074845"/>
                  <a:gd name="adj2" fmla="val 20340027"/>
                </a:avLst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원호 13"/>
              <p:cNvSpPr/>
              <p:nvPr/>
            </p:nvSpPr>
            <p:spPr>
              <a:xfrm rot="15145918">
                <a:off x="6918953" y="3795825"/>
                <a:ext cx="2808312" cy="2448272"/>
              </a:xfrm>
              <a:prstGeom prst="arc">
                <a:avLst>
                  <a:gd name="adj1" fmla="val 16935740"/>
                  <a:gd name="adj2" fmla="val 20470188"/>
                </a:avLst>
              </a:prstGeom>
              <a:ln w="5715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2" name="직선 화살표 연결선 11"/>
              <p:cNvCxnSpPr/>
              <p:nvPr/>
            </p:nvCxnSpPr>
            <p:spPr>
              <a:xfrm flipV="1">
                <a:off x="5946846" y="5133775"/>
                <a:ext cx="1153747" cy="138465"/>
              </a:xfrm>
              <a:prstGeom prst="straightConnector1">
                <a:avLst/>
              </a:prstGeom>
              <a:ln w="38100">
                <a:solidFill>
                  <a:srgbClr val="1F00DA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5946846" y="5396164"/>
              <a:ext cx="21602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b="1" smtClean="0">
                  <a:solidFill>
                    <a:srgbClr val="1F00DA"/>
                  </a:solidFill>
                </a:rPr>
                <a:t>D</a:t>
              </a:r>
              <a:r>
                <a:rPr lang="en-US" altLang="ko-KR" sz="1300" smtClean="0">
                  <a:solidFill>
                    <a:srgbClr val="1F00DA"/>
                  </a:solidFill>
                </a:rPr>
                <a:t>istance of </a:t>
              </a:r>
              <a:r>
                <a:rPr lang="en-US" altLang="ko-KR" sz="1300" b="1" smtClean="0">
                  <a:solidFill>
                    <a:srgbClr val="1F00DA"/>
                  </a:solidFill>
                </a:rPr>
                <a:t>C</a:t>
              </a:r>
              <a:r>
                <a:rPr lang="en-US" altLang="ko-KR" sz="1300" smtClean="0">
                  <a:solidFill>
                    <a:srgbClr val="1F00DA"/>
                  </a:solidFill>
                </a:rPr>
                <a:t>losest </a:t>
              </a:r>
              <a:r>
                <a:rPr lang="en-US" altLang="ko-KR" sz="1300" b="1" smtClean="0">
                  <a:solidFill>
                    <a:srgbClr val="1F00DA"/>
                  </a:solidFill>
                </a:rPr>
                <a:t>A</a:t>
              </a:r>
              <a:r>
                <a:rPr lang="en-US" altLang="ko-KR" sz="1300" smtClean="0">
                  <a:solidFill>
                    <a:srgbClr val="1F00DA"/>
                  </a:solidFill>
                </a:rPr>
                <a:t>pproach</a:t>
              </a:r>
            </a:p>
            <a:p>
              <a:pPr algn="ctr"/>
              <a:r>
                <a:rPr lang="en-US" altLang="ko-KR" sz="1300" smtClean="0">
                  <a:solidFill>
                    <a:srgbClr val="1F00DA"/>
                  </a:solidFill>
                </a:rPr>
                <a:t>(DCA2D)</a:t>
              </a:r>
              <a:endParaRPr lang="ko-KR" altLang="en-US" sz="1300">
                <a:solidFill>
                  <a:srgbClr val="1F00DA"/>
                </a:solidFill>
              </a:endParaRPr>
            </a:p>
          </p:txBody>
        </p:sp>
        <p:cxnSp>
          <p:nvCxnSpPr>
            <p:cNvPr id="28" name="직선 화살표 연결선 27"/>
            <p:cNvCxnSpPr/>
            <p:nvPr/>
          </p:nvCxnSpPr>
          <p:spPr>
            <a:xfrm flipV="1">
              <a:off x="5040052" y="3717032"/>
              <a:ext cx="0" cy="5760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>
              <a:off x="5040052" y="4293096"/>
              <a:ext cx="67569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463121" y="4289881"/>
              <a:ext cx="304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mtClean="0"/>
                <a:t>x</a:t>
              </a:r>
              <a:endParaRPr lang="ko-KR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76148" y="3532366"/>
              <a:ext cx="3047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/>
                <a:t>y</a:t>
              </a:r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483559" y="3570838"/>
              <a:ext cx="156363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300" smtClean="0"/>
                <a:t>Reconstructed track</a:t>
              </a:r>
              <a:endParaRPr lang="en-US" altLang="ko-KR" sz="1300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902926" y="5596219"/>
              <a:ext cx="1175065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300" smtClean="0">
                  <a:solidFill>
                    <a:srgbClr val="FF0000"/>
                  </a:solidFill>
                </a:rPr>
                <a:t>Primary vertex</a:t>
              </a:r>
              <a:endParaRPr lang="en-US" altLang="ko-KR" sz="1300">
                <a:solidFill>
                  <a:srgbClr val="FF0000"/>
                </a:solidFill>
              </a:endParaRPr>
            </a:p>
          </p:txBody>
        </p:sp>
      </p:grpSp>
      <p:sp>
        <p:nvSpPr>
          <p:cNvPr id="37" name="원호 36"/>
          <p:cNvSpPr/>
          <p:nvPr/>
        </p:nvSpPr>
        <p:spPr>
          <a:xfrm rot="15145918">
            <a:off x="5677170" y="4099864"/>
            <a:ext cx="2808312" cy="2448272"/>
          </a:xfrm>
          <a:prstGeom prst="arc">
            <a:avLst>
              <a:gd name="adj1" fmla="val 16935740"/>
              <a:gd name="adj2" fmla="val 20250205"/>
            </a:avLst>
          </a:prstGeom>
          <a:ln w="5715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폭발 1 37"/>
          <p:cNvSpPr/>
          <p:nvPr/>
        </p:nvSpPr>
        <p:spPr>
          <a:xfrm>
            <a:off x="5712414" y="5353375"/>
            <a:ext cx="288032" cy="288032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5351718" y="4000747"/>
            <a:ext cx="13998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smtClean="0">
                <a:solidFill>
                  <a:srgbClr val="00B050"/>
                </a:solidFill>
              </a:rPr>
              <a:t>Real particle track</a:t>
            </a:r>
            <a:endParaRPr lang="en-US" altLang="ko-KR" sz="13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1" y="576000"/>
            <a:ext cx="3921911" cy="2880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99" y="576000"/>
            <a:ext cx="3921911" cy="2880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21" y="3528000"/>
            <a:ext cx="3921911" cy="288000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98" y="3528000"/>
            <a:ext cx="3921911" cy="288000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20</a:t>
            </a:fld>
            <a:endParaRPr lang="ko-KR" altLang="en-US" dirty="0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i="1" u="sng" smtClean="0">
                <a:latin typeface="Calibri" pitchFamily="34" charset="0"/>
              </a:rPr>
              <a:t>Get paramenters from linear fit.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214364" y="2564904"/>
            <a:ext cx="244827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300"/>
              <a:t>Y-intercept : -0.00159907 (cm) </a:t>
            </a:r>
          </a:p>
          <a:p>
            <a:r>
              <a:rPr lang="en-US" altLang="ko-KR" sz="1300"/>
              <a:t>Slope       : 0.00158915 (cm)</a:t>
            </a:r>
            <a:endParaRPr lang="ko-KR" altLang="en-US" sz="1300"/>
          </a:p>
        </p:txBody>
      </p:sp>
      <p:sp>
        <p:nvSpPr>
          <p:cNvPr id="20" name="직사각형 19"/>
          <p:cNvSpPr/>
          <p:nvPr/>
        </p:nvSpPr>
        <p:spPr>
          <a:xfrm>
            <a:off x="5488818" y="2564904"/>
            <a:ext cx="244827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300"/>
              <a:t>Y-intercept : 0.00177275 (cm) </a:t>
            </a:r>
          </a:p>
          <a:p>
            <a:r>
              <a:rPr lang="en-US" altLang="ko-KR" sz="1300"/>
              <a:t>Slope       : -0.000699638 (cm) 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214364" y="5445224"/>
            <a:ext cx="244827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300"/>
              <a:t>Y-intercept : -0.00112291 (cm) </a:t>
            </a:r>
          </a:p>
          <a:p>
            <a:r>
              <a:rPr lang="en-US" altLang="ko-KR" sz="1300"/>
              <a:t>Slope       : 0.000222804 (cm) 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5488817" y="5454848"/>
            <a:ext cx="2448272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1300"/>
              <a:t>Y-intercept : -0.00263372 (cm) </a:t>
            </a:r>
          </a:p>
          <a:p>
            <a:r>
              <a:rPr lang="en-US" altLang="ko-KR" sz="1300"/>
              <a:t>Slope       : 0.00107324 (cm)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4288" y="182872"/>
            <a:ext cx="185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mtClean="0">
                <a:solidFill>
                  <a:srgbClr val="FF0000"/>
                </a:solidFill>
              </a:rPr>
              <a:t>*523 PRDFs used.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3336" y="781154"/>
            <a:ext cx="2933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smtClean="0">
                <a:solidFill>
                  <a:srgbClr val="FF0000"/>
                </a:solidFill>
              </a:rPr>
              <a:t>X-vertex for E is wider than others</a:t>
            </a:r>
            <a:endParaRPr lang="ko-KR" altLang="en-US" sz="1500" b="1">
              <a:solidFill>
                <a:srgbClr val="FF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/>
              <a:t>/</a:t>
            </a:r>
            <a:r>
              <a:rPr lang="en-US" altLang="ko-KR" sz="1200" smtClean="0"/>
              <a:t>direct/phenix+user06/phnxreco/Takashi_VTX_LbyL/tmoon/dsts/3.Akiba/4.p2Out/rootfiles/ana.C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6363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49694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smtClean="0">
                <a:latin typeface="Calibri" pitchFamily="34" charset="0"/>
              </a:rPr>
              <a:t>Residue in phi for B0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345"/>
            <a:ext cx="9144000" cy="48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22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496944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smtClean="0">
                <a:latin typeface="Calibri" pitchFamily="34" charset="0"/>
              </a:rPr>
              <a:t>Mean of residue in phi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345"/>
            <a:ext cx="9144000" cy="48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dirty="0" smtClean="0">
                <a:latin typeface="Calibri" pitchFamily="34" charset="0"/>
              </a:rPr>
              <a:t>DCA0 formula for fitting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7334932" y="1461462"/>
            <a:ext cx="1444417" cy="883860"/>
            <a:chOff x="7164433" y="1185373"/>
            <a:chExt cx="1594752" cy="935951"/>
          </a:xfrm>
        </p:grpSpPr>
        <p:pic>
          <p:nvPicPr>
            <p:cNvPr id="49" name="그림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57447">
              <a:off x="7164433" y="1185373"/>
              <a:ext cx="1282706" cy="935951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866062" y="1458086"/>
              <a:ext cx="893123" cy="2923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(x1, y1) 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13220" y="5877273"/>
            <a:ext cx="1117526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 (VTXW/E) 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6430571" y="2515631"/>
            <a:ext cx="1539847" cy="883860"/>
            <a:chOff x="6165946" y="2301670"/>
            <a:chExt cx="1700115" cy="935951"/>
          </a:xfrm>
        </p:grpSpPr>
        <p:pic>
          <p:nvPicPr>
            <p:cNvPr id="47" name="그림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4403">
              <a:off x="6165946" y="2301670"/>
              <a:ext cx="1282706" cy="935951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955679" y="2506352"/>
              <a:ext cx="910382" cy="3096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(x0, y0</a:t>
              </a:r>
              <a:r>
                <a:rPr lang="en-US" altLang="ko-KR" sz="13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) </a:t>
              </a:r>
              <a:endParaRPr lang="en-US" altLang="ko-KR" sz="1300" b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14" name="직선 화살표 연결선 13"/>
          <p:cNvCxnSpPr/>
          <p:nvPr/>
        </p:nvCxnSpPr>
        <p:spPr>
          <a:xfrm flipV="1">
            <a:off x="4324369" y="2119385"/>
            <a:ext cx="0" cy="3881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>
            <a:off x="3944473" y="5713315"/>
            <a:ext cx="397135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 flipV="1">
            <a:off x="5376077" y="1666323"/>
            <a:ext cx="2249733" cy="2636460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5113151" y="2712082"/>
            <a:ext cx="3249756" cy="1252517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 flipV="1">
            <a:off x="5530746" y="1052736"/>
            <a:ext cx="1637529" cy="3682218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V="1">
            <a:off x="5113151" y="3543848"/>
            <a:ext cx="3004657" cy="80022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5530746" y="1782066"/>
            <a:ext cx="1890039" cy="2520718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5530746" y="1546732"/>
            <a:ext cx="1738406" cy="2926892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 flipV="1">
            <a:off x="5113151" y="1821288"/>
            <a:ext cx="3000345" cy="2397823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V="1">
            <a:off x="5530746" y="1314066"/>
            <a:ext cx="1637529" cy="3159558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083719" y="3264690"/>
            <a:ext cx="3598770" cy="795351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4985309" y="3507433"/>
            <a:ext cx="3115272" cy="232876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V="1">
            <a:off x="5376077" y="1821288"/>
            <a:ext cx="2113978" cy="2652335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V="1">
            <a:off x="5377223" y="2872467"/>
            <a:ext cx="3320557" cy="796217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5079609" y="3042425"/>
            <a:ext cx="3119467" cy="1378927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4985309" y="2957560"/>
            <a:ext cx="3376184" cy="1899253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5000672" y="3074211"/>
            <a:ext cx="3474715" cy="1530806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V="1">
            <a:off x="5137512" y="3172929"/>
            <a:ext cx="3357020" cy="569606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 flipV="1">
            <a:off x="5323492" y="3338340"/>
            <a:ext cx="3171040" cy="393549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5099010" y="3411991"/>
            <a:ext cx="3598770" cy="250375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5040762" y="3162930"/>
            <a:ext cx="3801356" cy="568959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V="1">
            <a:off x="5180579" y="2526540"/>
            <a:ext cx="3598770" cy="1408771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 flipV="1">
            <a:off x="5232576" y="2019148"/>
            <a:ext cx="3598770" cy="2046554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5036160" y="3423761"/>
            <a:ext cx="3598770" cy="795351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5115091" y="3113574"/>
            <a:ext cx="3664258" cy="449534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5242849" y="3324150"/>
            <a:ext cx="3730234" cy="407739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연결선 39"/>
          <p:cNvCxnSpPr/>
          <p:nvPr/>
        </p:nvCxnSpPr>
        <p:spPr>
          <a:xfrm flipV="1">
            <a:off x="5093548" y="2872467"/>
            <a:ext cx="3737798" cy="933589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V="1">
            <a:off x="5040762" y="1928689"/>
            <a:ext cx="3598770" cy="2111729"/>
          </a:xfrm>
          <a:prstGeom prst="line">
            <a:avLst/>
          </a:prstGeom>
          <a:ln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/>
          <p:cNvSpPr/>
          <p:nvPr/>
        </p:nvSpPr>
        <p:spPr>
          <a:xfrm>
            <a:off x="5993956" y="3487389"/>
            <a:ext cx="65732" cy="954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3" name="직선 연결선 42"/>
          <p:cNvCxnSpPr/>
          <p:nvPr/>
        </p:nvCxnSpPr>
        <p:spPr>
          <a:xfrm flipV="1">
            <a:off x="5709852" y="1718997"/>
            <a:ext cx="2407956" cy="2009044"/>
          </a:xfrm>
          <a:prstGeom prst="line">
            <a:avLst/>
          </a:prstGeom>
          <a:ln w="57150">
            <a:solidFill>
              <a:srgbClr val="18A3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42" idx="3"/>
          </p:cNvCxnSpPr>
          <p:nvPr/>
        </p:nvCxnSpPr>
        <p:spPr>
          <a:xfrm flipH="1">
            <a:off x="4310136" y="3568854"/>
            <a:ext cx="1693447" cy="2168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76983" y="2428809"/>
            <a:ext cx="1265739" cy="4924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center</a:t>
            </a:r>
          </a:p>
          <a:p>
            <a:pPr algn="ctr"/>
            <a:r>
              <a:rPr lang="en-US" altLang="ko-KR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(</a:t>
            </a:r>
            <a:r>
              <a:rPr lang="en-US" altLang="ko-KR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xbeam</a:t>
            </a:r>
            <a:r>
              <a:rPr lang="en-US" altLang="ko-KR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altLang="ko-KR" sz="13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ybeam</a:t>
            </a:r>
            <a:r>
              <a:rPr lang="en-US" altLang="ko-KR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5662" y="6237312"/>
            <a:ext cx="42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This is calculated in VTX internal coordinate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007" y="968698"/>
                <a:ext cx="6003393" cy="363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/>
                  <a:t>DCA0 can be represented by beamcenter.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altLang="ko-KR" b="1" dirty="0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For fitting,</a:t>
                </a:r>
              </a:p>
              <a:p>
                <a:pPr marL="0" lvl="1"/>
                <a:r>
                  <a:rPr lang="en-US" altLang="ko-KR" b="1" dirty="0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      DCA0 </a:t>
                </a:r>
                <a:r>
                  <a:rPr lang="en-US" altLang="ko-KR" b="1" dirty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= </a:t>
                </a:r>
                <a:r>
                  <a:rPr lang="en-US" altLang="ko-KR" b="1" dirty="0" err="1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X</a:t>
                </a:r>
                <a:r>
                  <a:rPr lang="en-US" altLang="ko-KR" b="1" baseline="-25000" dirty="0" err="1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beam</a:t>
                </a:r>
                <a:r>
                  <a:rPr lang="en-US" altLang="ko-KR" b="1" baseline="-25000" dirty="0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ko-KR" b="1" dirty="0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sin</a:t>
                </a:r>
                <a:r>
                  <a:rPr lang="az-Cyrl-AZ" altLang="ko-KR" b="1" dirty="0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az-Cyrl-AZ" altLang="ko-KR" b="1" dirty="0" smtClean="0">
                    <a:solidFill>
                      <a:srgbClr val="1109B7"/>
                    </a:solidFill>
                    <a:latin typeface="Calibri" panose="020F0502020204030204" pitchFamily="34" charset="0"/>
                    <a:ea typeface="맑은 고딕"/>
                  </a:rPr>
                  <a:t>φ</a:t>
                </a:r>
                <a:r>
                  <a:rPr lang="en-US" altLang="ko-KR" b="1" baseline="-25000" dirty="0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b</a:t>
                </a:r>
                <a:r>
                  <a:rPr lang="en-US" altLang="ko-KR" b="1" dirty="0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 - </a:t>
                </a:r>
                <a:r>
                  <a:rPr lang="en-US" altLang="ko-KR" b="1" dirty="0" err="1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Y</a:t>
                </a:r>
                <a:r>
                  <a:rPr lang="en-US" altLang="ko-KR" b="1" baseline="-25000" dirty="0" err="1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beam</a:t>
                </a:r>
                <a:r>
                  <a:rPr lang="en-US" altLang="ko-KR" b="1" baseline="-25000" dirty="0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ko-KR" b="1" dirty="0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cos</a:t>
                </a:r>
                <a:r>
                  <a:rPr lang="az-Cyrl-AZ" altLang="ko-KR" b="1" dirty="0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az-Cyrl-AZ" altLang="ko-KR" b="1" dirty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φ </a:t>
                </a:r>
                <a:r>
                  <a:rPr lang="en-US" altLang="ko-KR" b="1" baseline="-25000" dirty="0" smtClean="0">
                    <a:solidFill>
                      <a:srgbClr val="1109B7"/>
                    </a:solidFill>
                    <a:latin typeface="Calibri" panose="020F0502020204030204" pitchFamily="34" charset="0"/>
                  </a:rPr>
                  <a:t>b</a:t>
                </a: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endParaRPr lang="en-US" altLang="ko-KR" b="1" baseline="-25000" dirty="0">
                  <a:solidFill>
                    <a:srgbClr val="1109B7"/>
                  </a:solidFill>
                  <a:latin typeface="Calibri" panose="020F0502020204030204" pitchFamily="34" charset="0"/>
                </a:endParaRPr>
              </a:p>
              <a:p>
                <a:pPr marL="0" lvl="1"/>
                <a:endParaRPr lang="en-US" altLang="ko-KR" b="1" baseline="-25000" dirty="0" smtClean="0">
                  <a:solidFill>
                    <a:srgbClr val="1109B7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𝝋</m:t>
                            </m:r>
                            <m:r>
                              <a:rPr lang="en-US" altLang="ko-KR" b="1" i="1" baseline="-25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num>
                          <m:den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den>
                        </m:f>
                      </m:e>
                    </m:func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ko-KR" b="1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solidFill>
                      <a:schemeClr val="tx1"/>
                    </a:solidFill>
                  </a:rPr>
                  <a:t>Before fitting, DCA0 as a function </a:t>
                </a:r>
              </a:p>
              <a:p>
                <a:r>
                  <a:rPr lang="en-US" altLang="ko-KR" dirty="0"/>
                  <a:t> </a:t>
                </a:r>
                <a:r>
                  <a:rPr lang="en-US" altLang="ko-KR" dirty="0" smtClean="0"/>
                  <a:t>     </a:t>
                </a:r>
                <a:r>
                  <a:rPr lang="en-US" altLang="ko-KR" dirty="0" smtClean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l-GR" altLang="ko-KR" b="0" i="1">
                        <a:solidFill>
                          <a:schemeClr val="tx1"/>
                        </a:solidFill>
                        <a:latin typeface="Cambria Math"/>
                      </a:rPr>
                      <m:t>𝜑</m:t>
                    </m:r>
                    <m:r>
                      <a:rPr lang="en-US" altLang="ko-KR" b="0" i="1" baseline="-2500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ko-KR" dirty="0" smtClean="0">
                    <a:solidFill>
                      <a:schemeClr val="tx1"/>
                    </a:solidFill>
                  </a:rPr>
                  <a:t> should be known. </a:t>
                </a:r>
                <a:endParaRPr lang="ko-KR" alt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" y="968698"/>
                <a:ext cx="6003393" cy="3631763"/>
              </a:xfrm>
              <a:prstGeom prst="rect">
                <a:avLst/>
              </a:prstGeom>
              <a:blipFill rotWithShape="1">
                <a:blip r:embed="rId3"/>
                <a:stretch>
                  <a:fillRect l="-609" t="-8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직선 연결선 54"/>
          <p:cNvCxnSpPr/>
          <p:nvPr/>
        </p:nvCxnSpPr>
        <p:spPr>
          <a:xfrm flipV="1">
            <a:off x="3271544" y="1718997"/>
            <a:ext cx="4846264" cy="3999897"/>
          </a:xfrm>
          <a:prstGeom prst="line">
            <a:avLst/>
          </a:prstGeom>
          <a:ln w="57150">
            <a:solidFill>
              <a:srgbClr val="18A3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flipH="1" flipV="1">
            <a:off x="3923928" y="5208781"/>
            <a:ext cx="400440" cy="509026"/>
          </a:xfrm>
          <a:prstGeom prst="line">
            <a:avLst/>
          </a:prstGeom>
          <a:ln w="38100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rot="19157734">
            <a:off x="3029321" y="4751712"/>
            <a:ext cx="1159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rgbClr val="1109B7"/>
                </a:solidFill>
                <a:latin typeface="Calibri" panose="020F0502020204030204" pitchFamily="34" charset="0"/>
              </a:rPr>
              <a:t>DCA0 from O (VTXW/E) </a:t>
            </a:r>
            <a:endParaRPr lang="ko-KR" altLang="en-US" sz="1500" b="1" dirty="0">
              <a:solidFill>
                <a:srgbClr val="1109B7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 rot="3186477">
            <a:off x="3856997" y="5233053"/>
            <a:ext cx="127256" cy="127767"/>
          </a:xfrm>
          <a:prstGeom prst="rect">
            <a:avLst/>
          </a:prstGeom>
          <a:noFill/>
          <a:ln>
            <a:solidFill>
              <a:srgbClr val="1F00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1F00DA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7637558" y="587813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</a:rPr>
              <a:t>X</a:t>
            </a:r>
            <a:endParaRPr lang="ko-KR" altLang="en-US" dirty="0"/>
          </a:p>
        </p:txBody>
      </p:sp>
      <p:sp>
        <p:nvSpPr>
          <p:cNvPr id="69" name="직사각형 68"/>
          <p:cNvSpPr/>
          <p:nvPr/>
        </p:nvSpPr>
        <p:spPr>
          <a:xfrm>
            <a:off x="4499992" y="2150806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</a:rPr>
              <a:t>Y</a:t>
            </a:r>
            <a:endParaRPr lang="ko-KR" altLang="en-US" dirty="0"/>
          </a:p>
        </p:txBody>
      </p:sp>
      <p:sp>
        <p:nvSpPr>
          <p:cNvPr id="70" name="원호 69"/>
          <p:cNvSpPr/>
          <p:nvPr/>
        </p:nvSpPr>
        <p:spPr>
          <a:xfrm rot="2522625">
            <a:off x="3892699" y="4501740"/>
            <a:ext cx="1407250" cy="1590392"/>
          </a:xfrm>
          <a:prstGeom prst="arc">
            <a:avLst>
              <a:gd name="adj1" fmla="val 14148358"/>
              <a:gd name="adj2" fmla="val 0"/>
            </a:avLst>
          </a:prstGeom>
          <a:ln w="5715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직사각형 71"/>
              <p:cNvSpPr/>
              <p:nvPr/>
            </p:nvSpPr>
            <p:spPr>
              <a:xfrm>
                <a:off x="5554421" y="4866236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b="1" i="1">
                          <a:solidFill>
                            <a:srgbClr val="FF0000"/>
                          </a:solidFill>
                          <a:latin typeface="Cambria Math"/>
                        </a:rPr>
                        <m:t>𝝋</m:t>
                      </m:r>
                      <m:r>
                        <a:rPr lang="en-US" altLang="ko-KR" b="1" i="1" baseline="-2500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2" name="직사각형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21" y="4866236"/>
                <a:ext cx="50526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696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animBg="1"/>
      <p:bldP spid="70" grpId="0" animBg="1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24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dirty="0" smtClean="0">
                <a:latin typeface="Calibri" pitchFamily="34" charset="0"/>
              </a:rPr>
              <a:t>DCA0 formula for data point   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5662" y="6237312"/>
            <a:ext cx="425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This is calculated in VTX internal coordinate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89249" y="942846"/>
                <a:ext cx="6881234" cy="3037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By using position of hits in B0 , we</a:t>
                </a:r>
                <a:r>
                  <a:rPr lang="ko-KR" altLang="en-US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can know DCA0 </a:t>
                </a:r>
                <a:r>
                  <a:rPr lang="en-US" altLang="ko-KR" u="sng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for data point</a:t>
                </a: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ko-KR" altLang="en-US" b="1">
                        <a:latin typeface="Cambria Math"/>
                      </a:rPr>
                      <m:t>|</m:t>
                    </m:r>
                    <m:r>
                      <a:rPr lang="ko-KR" altLang="en-US" b="1" i="1">
                        <a:latin typeface="Cambria Math"/>
                      </a:rPr>
                      <m:t>𝑫𝑪𝑨</m:t>
                    </m:r>
                    <m:r>
                      <a:rPr lang="ko-KR" altLang="en-US" b="1" i="1">
                        <a:latin typeface="Cambria Math"/>
                      </a:rPr>
                      <m:t>𝟎</m:t>
                    </m:r>
                    <m:r>
                      <a:rPr lang="ko-KR" altLang="en-US" b="1">
                        <a:latin typeface="Cambria Math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ko-KR" alt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ko-KR" altLang="en-US" b="1" i="1">
                            <a:latin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ko-KR" alt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ko-KR" altLang="en-US" b="1">
                            <a:latin typeface="Cambria Math"/>
                          </a:rPr>
                          <m:t>•</m:t>
                        </m:r>
                        <m:r>
                          <a:rPr lang="ko-KR" altLang="en-US" b="1" i="1">
                            <a:latin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ko-KR" alt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ko-KR" altLang="en-US" b="1">
                            <a:latin typeface="Cambria Math"/>
                          </a:rPr>
                          <m:t>−|</m:t>
                        </m:r>
                        <m:acc>
                          <m:accPr>
                            <m:chr m:val="⃗"/>
                            <m:ctrlPr>
                              <a:rPr lang="ko-KR" alt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latin typeface="Cambria Math"/>
                              </a:rPr>
                              <m:t>𝒖</m:t>
                            </m:r>
                          </m:e>
                        </m:acc>
                        <m:r>
                          <a:rPr lang="ko-KR" altLang="en-US" b="1">
                            <a:latin typeface="Cambria Math"/>
                          </a:rPr>
                          <m:t>•</m:t>
                        </m:r>
                        <m:r>
                          <a:rPr lang="ko-KR" altLang="en-US" b="1" i="1">
                            <a:latin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ko-KR" alt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ko-KR" altLang="en-US" b="1">
                            <a:latin typeface="Cambria Math"/>
                          </a:rPr>
                          <m:t>||</m:t>
                        </m:r>
                        <m:acc>
                          <m:accPr>
                            <m:chr m:val="⃗"/>
                            <m:ctrlPr>
                              <a:rPr lang="ko-KR" alt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latin typeface="Cambria Math"/>
                              </a:rPr>
                              <m:t>𝒖</m:t>
                            </m:r>
                          </m:e>
                        </m:acc>
                        <m:r>
                          <a:rPr lang="ko-KR" altLang="en-US" b="1">
                            <a:latin typeface="Cambria Math"/>
                          </a:rPr>
                          <m:t>•</m:t>
                        </m:r>
                        <m:r>
                          <a:rPr lang="ko-KR" altLang="en-US" b="1" i="1">
                            <a:latin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ko-KR" alt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ko-KR" altLang="en-US" b="1">
                            <a:latin typeface="Cambria Math"/>
                          </a:rPr>
                          <m:t>|</m:t>
                        </m:r>
                      </m:e>
                    </m:rad>
                  </m:oMath>
                </a14:m>
                <a:endParaRPr lang="en-US" altLang="ko-KR" b="1" baseline="-25000" dirty="0" smtClean="0">
                  <a:solidFill>
                    <a:srgbClr val="1109B7"/>
                  </a:solidFill>
                  <a:latin typeface="Calibri" panose="020F050202020403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endParaRPr lang="en-US" altLang="ko-KR" b="1" baseline="-25000" dirty="0">
                  <a:solidFill>
                    <a:srgbClr val="1109B7"/>
                  </a:solidFill>
                  <a:latin typeface="Calibri" panose="020F050202020403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ko-KR" alt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ko-KR" altLang="en-US" b="1" i="1">
                            <a:latin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ko-KR" alt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  <m:r>
                          <a:rPr lang="ko-KR" altLang="en-US" b="1">
                            <a:latin typeface="Cambria Math"/>
                          </a:rPr>
                          <m:t>=(</m:t>
                        </m:r>
                        <m:r>
                          <a:rPr lang="ko-KR" altLang="en-US" b="1" i="1">
                            <a:latin typeface="Cambria Math"/>
                          </a:rPr>
                          <m:t>𝒙</m:t>
                        </m:r>
                        <m:r>
                          <a:rPr lang="ko-KR" altLang="en-US" b="1" i="1">
                            <a:latin typeface="Cambria Math"/>
                          </a:rPr>
                          <m:t>𝟎</m:t>
                        </m:r>
                        <m:r>
                          <a:rPr lang="ko-KR" altLang="en-US" b="1">
                            <a:latin typeface="Cambria Math"/>
                          </a:rPr>
                          <m:t>,</m:t>
                        </m:r>
                        <m:r>
                          <a:rPr lang="ko-KR" altLang="en-US" b="1" i="1">
                            <a:latin typeface="Cambria Math"/>
                          </a:rPr>
                          <m:t>𝒚</m:t>
                        </m:r>
                        <m:r>
                          <a:rPr lang="ko-KR" altLang="en-US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n-US" altLang="ko-KR" b="1" baseline="-25000" dirty="0" smtClean="0">
                  <a:solidFill>
                    <a:srgbClr val="1109B7"/>
                  </a:solidFill>
                  <a:latin typeface="Calibri" panose="020F050202020403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endParaRPr lang="en-US" altLang="ko-KR" b="1" baseline="-25000" dirty="0" smtClean="0">
                  <a:solidFill>
                    <a:srgbClr val="1109B7"/>
                  </a:solidFill>
                  <a:latin typeface="Calibri" panose="020F050202020403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ko-KR" altLang="en-US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ko-KR" altLang="en-US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b="1" i="1">
                                <a:latin typeface="Cambria Math"/>
                              </a:rPr>
                              <m:t>𝒖</m:t>
                            </m:r>
                          </m:e>
                        </m:acc>
                        <m:r>
                          <a:rPr lang="ko-KR" altLang="en-US" b="1">
                            <a:latin typeface="Cambria Math"/>
                          </a:rPr>
                          <m:t>=(</m:t>
                        </m:r>
                        <m:r>
                          <a:rPr lang="ko-KR" altLang="en-US" b="1" i="1">
                            <a:latin typeface="Cambria Math"/>
                          </a:rPr>
                          <m:t>𝐜𝐨𝐬</m:t>
                        </m:r>
                        <m:sSub>
                          <m:sSubPr>
                            <m:ctrlPr>
                              <a:rPr lang="ko-KR" alt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b="1" i="1">
                                <a:latin typeface="Cambria Math"/>
                              </a:rPr>
                              <m:t>𝝋</m:t>
                            </m:r>
                          </m:e>
                          <m:sub>
                            <m:r>
                              <a:rPr lang="ko-KR" altLang="en-US" b="1" i="1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  <m:r>
                          <a:rPr lang="ko-KR" altLang="en-US" b="1">
                            <a:latin typeface="Cambria Math"/>
                          </a:rPr>
                          <m:t>,</m:t>
                        </m:r>
                        <m:r>
                          <a:rPr lang="ko-KR" altLang="en-US" b="1" i="1">
                            <a:latin typeface="Cambria Math"/>
                          </a:rPr>
                          <m:t>𝐬𝐢𝐧</m:t>
                        </m:r>
                        <m:sSub>
                          <m:sSubPr>
                            <m:ctrlPr>
                              <a:rPr lang="ko-KR" alt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ko-KR" altLang="en-US" b="1" i="1">
                                <a:latin typeface="Cambria Math"/>
                              </a:rPr>
                              <m:t>𝝋</m:t>
                            </m:r>
                          </m:e>
                          <m:sub>
                            <m:r>
                              <a:rPr lang="ko-KR" altLang="en-US" b="1" i="1">
                                <a:latin typeface="Cambria Math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endParaRPr lang="ko-KR" altLang="en-US" b="1" dirty="0"/>
              </a:p>
              <a:p>
                <a:pPr marL="0" lvl="1"/>
                <a:endParaRPr lang="en-US" altLang="ko-KR" b="1" baseline="-25000" dirty="0" smtClean="0">
                  <a:solidFill>
                    <a:srgbClr val="1109B7"/>
                  </a:solidFill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𝝋</m:t>
                            </m:r>
                            <m:r>
                              <a:rPr lang="en-US" altLang="ko-KR" b="1" i="1" baseline="-25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num>
                          <m:den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den>
                        </m:f>
                      </m:e>
                    </m:func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ko-KR" altLang="en-US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9" y="942846"/>
                <a:ext cx="6881234" cy="3037498"/>
              </a:xfrm>
              <a:prstGeom prst="rect">
                <a:avLst/>
              </a:prstGeom>
              <a:blipFill rotWithShape="1">
                <a:blip r:embed="rId2"/>
                <a:stretch>
                  <a:fillRect l="-531" t="-10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직선 연결선 54"/>
          <p:cNvCxnSpPr/>
          <p:nvPr/>
        </p:nvCxnSpPr>
        <p:spPr>
          <a:xfrm flipV="1">
            <a:off x="3271544" y="1718997"/>
            <a:ext cx="4846264" cy="3999897"/>
          </a:xfrm>
          <a:prstGeom prst="line">
            <a:avLst/>
          </a:prstGeom>
          <a:ln w="57150">
            <a:solidFill>
              <a:srgbClr val="18A30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flipH="1" flipV="1">
            <a:off x="3923928" y="5208781"/>
            <a:ext cx="400440" cy="509026"/>
          </a:xfrm>
          <a:prstGeom prst="line">
            <a:avLst/>
          </a:prstGeom>
          <a:ln w="38100">
            <a:solidFill>
              <a:srgbClr val="1109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rot="19157734">
            <a:off x="3029321" y="4751712"/>
            <a:ext cx="1159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rgbClr val="1109B7"/>
                </a:solidFill>
                <a:latin typeface="Calibri" panose="020F0502020204030204" pitchFamily="34" charset="0"/>
              </a:rPr>
              <a:t>DCA0 from O (VTXW/E) </a:t>
            </a:r>
            <a:endParaRPr lang="ko-KR" altLang="en-US" sz="1500" b="1" dirty="0">
              <a:solidFill>
                <a:srgbClr val="1109B7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직사각형 65"/>
          <p:cNvSpPr/>
          <p:nvPr/>
        </p:nvSpPr>
        <p:spPr>
          <a:xfrm rot="3186477">
            <a:off x="3856997" y="5233053"/>
            <a:ext cx="127256" cy="127767"/>
          </a:xfrm>
          <a:prstGeom prst="rect">
            <a:avLst/>
          </a:prstGeom>
          <a:noFill/>
          <a:ln>
            <a:solidFill>
              <a:srgbClr val="1F00D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1F00DA"/>
              </a:solidFill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4499992" y="2150806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latin typeface="Calibri" panose="020F0502020204030204" pitchFamily="34" charset="0"/>
              </a:rPr>
              <a:t>Y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직사각형 71"/>
              <p:cNvSpPr/>
              <p:nvPr/>
            </p:nvSpPr>
            <p:spPr>
              <a:xfrm>
                <a:off x="5889697" y="4040418"/>
                <a:ext cx="5196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b="1" i="1">
                          <a:latin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ko-KR" alt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ko-KR" altLang="en-US" b="1" i="1"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72" name="직사각형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697" y="4040418"/>
                <a:ext cx="51969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직선 연결선 55"/>
          <p:cNvCxnSpPr/>
          <p:nvPr/>
        </p:nvCxnSpPr>
        <p:spPr>
          <a:xfrm flipH="1">
            <a:off x="3866141" y="4698094"/>
            <a:ext cx="626469" cy="509605"/>
          </a:xfrm>
          <a:prstGeom prst="line">
            <a:avLst/>
          </a:prstGeom>
          <a:ln w="381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1948316" y="4185040"/>
                <a:ext cx="2231060" cy="4174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ko-KR" altLang="en-US" b="1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ko-KR" altLang="en-US" b="1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b="1" i="1">
                                  <a:latin typeface="Cambria Math"/>
                                </a:rPr>
                                <m:t>𝒖</m:t>
                              </m:r>
                            </m:e>
                          </m:acc>
                          <m:r>
                            <a:rPr lang="ko-KR" altLang="en-US" b="1">
                              <a:latin typeface="Cambria Math"/>
                            </a:rPr>
                            <m:t>=(</m:t>
                          </m:r>
                          <m:r>
                            <a:rPr lang="ko-KR" altLang="en-US" b="1" i="1">
                              <a:latin typeface="Cambria Math"/>
                            </a:rPr>
                            <m:t>𝐜𝐨𝐬</m:t>
                          </m:r>
                          <m:sSub>
                            <m:sSubPr>
                              <m:ctrlPr>
                                <a:rPr lang="ko-KR" alt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ko-KR" altLang="en-US" b="1" i="1">
                                  <a:latin typeface="Cambria Math"/>
                                </a:rPr>
                                <m:t>𝒃</m:t>
                              </m:r>
                            </m:sub>
                          </m:sSub>
                          <m:r>
                            <a:rPr lang="ko-KR" altLang="en-US" b="1">
                              <a:latin typeface="Cambria Math"/>
                            </a:rPr>
                            <m:t>,</m:t>
                          </m:r>
                          <m:r>
                            <a:rPr lang="ko-KR" altLang="en-US" b="1" i="1">
                              <a:latin typeface="Cambria Math"/>
                            </a:rPr>
                            <m:t>𝐬𝐢𝐧</m:t>
                          </m:r>
                          <m:sSub>
                            <m:sSubPr>
                              <m:ctrlPr>
                                <a:rPr lang="ko-KR" alt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1" i="1">
                                  <a:latin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ko-KR" altLang="en-US" b="1" i="1">
                                  <a:latin typeface="Cambria Math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316" y="4185040"/>
                <a:ext cx="2231060" cy="417487"/>
              </a:xfrm>
              <a:prstGeom prst="rect">
                <a:avLst/>
              </a:prstGeom>
              <a:blipFill rotWithShape="1">
                <a:blip r:embed="rId5"/>
                <a:stretch>
                  <a:fillRect t="-151471" r="-28142" b="-22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원호 58"/>
          <p:cNvSpPr/>
          <p:nvPr/>
        </p:nvSpPr>
        <p:spPr>
          <a:xfrm rot="2522625">
            <a:off x="3892699" y="4501740"/>
            <a:ext cx="1407250" cy="1590392"/>
          </a:xfrm>
          <a:prstGeom prst="arc">
            <a:avLst>
              <a:gd name="adj1" fmla="val 14148358"/>
              <a:gd name="adj2" fmla="val 0"/>
            </a:avLst>
          </a:prstGeom>
          <a:ln w="5715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직사각형 59"/>
              <p:cNvSpPr/>
              <p:nvPr/>
            </p:nvSpPr>
            <p:spPr>
              <a:xfrm>
                <a:off x="5554421" y="4866236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ko-KR" b="1" i="1">
                          <a:solidFill>
                            <a:srgbClr val="FF0000"/>
                          </a:solidFill>
                          <a:latin typeface="Cambria Math"/>
                        </a:rPr>
                        <m:t>𝝋</m:t>
                      </m:r>
                      <m:r>
                        <a:rPr lang="en-US" altLang="ko-KR" b="1" i="1" baseline="-25000">
                          <a:solidFill>
                            <a:srgbClr val="FF0000"/>
                          </a:solidFill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0" name="직사각형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21" y="4866236"/>
                <a:ext cx="50526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/>
              <p:cNvSpPr/>
              <p:nvPr/>
            </p:nvSpPr>
            <p:spPr>
              <a:xfrm>
                <a:off x="4450301" y="3575777"/>
                <a:ext cx="873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ko-KR" altLang="en-US" b="1" i="1">
                              <a:latin typeface="Cambria Math"/>
                            </a:rPr>
                            <m:t>𝒖</m:t>
                          </m:r>
                        </m:e>
                      </m:acc>
                      <m:r>
                        <a:rPr lang="ko-KR" altLang="en-US" b="1">
                          <a:latin typeface="Cambria Math"/>
                        </a:rPr>
                        <m:t>•</m:t>
                      </m:r>
                      <m:r>
                        <a:rPr lang="ko-KR" altLang="en-US" b="1" i="1">
                          <a:latin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ko-KR" altLang="en-US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ko-KR" altLang="en-US" b="1" i="1"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ko-KR" altLang="en-US" b="1" dirty="0"/>
              </a:p>
            </p:txBody>
          </p:sp>
        </mc:Choice>
        <mc:Fallback xmlns="">
          <p:sp>
            <p:nvSpPr>
              <p:cNvPr id="13" name="직사각형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301" y="3575777"/>
                <a:ext cx="87395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/>
          <p:cNvGrpSpPr/>
          <p:nvPr/>
        </p:nvGrpSpPr>
        <p:grpSpPr>
          <a:xfrm>
            <a:off x="4310137" y="1052736"/>
            <a:ext cx="4662946" cy="5132314"/>
            <a:chOff x="3824816" y="752558"/>
            <a:chExt cx="5148267" cy="5434793"/>
          </a:xfrm>
        </p:grpSpPr>
        <p:grpSp>
          <p:nvGrpSpPr>
            <p:cNvPr id="9" name="그룹 8"/>
            <p:cNvGrpSpPr/>
            <p:nvPr/>
          </p:nvGrpSpPr>
          <p:grpSpPr>
            <a:xfrm>
              <a:off x="7164433" y="1185373"/>
              <a:ext cx="1594752" cy="935951"/>
              <a:chOff x="7164433" y="1185373"/>
              <a:chExt cx="1594752" cy="935951"/>
            </a:xfrm>
          </p:grpSpPr>
          <p:pic>
            <p:nvPicPr>
              <p:cNvPr id="49" name="그림 4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7447">
                <a:off x="7164433" y="1185373"/>
                <a:ext cx="1282706" cy="93595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866062" y="1458086"/>
                <a:ext cx="893123" cy="2923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(x1, y1) 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938628" y="5861435"/>
              <a:ext cx="1233838" cy="3259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O (VTXW/E) </a:t>
              </a: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6165946" y="2301670"/>
              <a:ext cx="1700115" cy="935951"/>
              <a:chOff x="6165946" y="2301670"/>
              <a:chExt cx="1700115" cy="935951"/>
            </a:xfrm>
          </p:grpSpPr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84403">
                <a:off x="6165946" y="2301670"/>
                <a:ext cx="1282706" cy="935951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6955679" y="2506352"/>
                <a:ext cx="910382" cy="3096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(x0, y0</a:t>
                </a:r>
                <a:r>
                  <a:rPr lang="en-US" altLang="ko-KR" sz="13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 </a:t>
                </a:r>
                <a:endParaRPr lang="en-US" altLang="ko-KR" sz="1300" b="1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4" name="직선 화살표 연결선 13"/>
            <p:cNvCxnSpPr/>
            <p:nvPr/>
          </p:nvCxnSpPr>
          <p:spPr>
            <a:xfrm flipV="1">
              <a:off x="3840530" y="1882071"/>
              <a:ext cx="0" cy="41100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5001700" y="1402308"/>
              <a:ext cx="2483886" cy="2791843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V="1">
              <a:off x="4711408" y="2509699"/>
              <a:ext cx="3587992" cy="1326336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5172467" y="752558"/>
              <a:ext cx="1807964" cy="3899234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V="1">
              <a:off x="4711408" y="3390487"/>
              <a:ext cx="3317383" cy="84738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V="1">
              <a:off x="5172467" y="1524872"/>
              <a:ext cx="2086755" cy="2669279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V="1">
              <a:off x="5172467" y="1275668"/>
              <a:ext cx="1919340" cy="3099392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4711408" y="1566406"/>
              <a:ext cx="3312622" cy="2539142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5172467" y="1029290"/>
              <a:ext cx="1807964" cy="3345770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4678913" y="3094876"/>
              <a:ext cx="3973331" cy="842226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4570260" y="3351925"/>
              <a:ext cx="3439510" cy="246601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V="1">
              <a:off x="5001700" y="1566406"/>
              <a:ext cx="2334001" cy="2808654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V="1">
              <a:off x="5002965" y="2679537"/>
              <a:ext cx="3666161" cy="843143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4674375" y="2859512"/>
              <a:ext cx="3444142" cy="1460196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4570260" y="2769645"/>
              <a:ext cx="3727578" cy="2011188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4587222" y="2893171"/>
              <a:ext cx="3836364" cy="1621026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V="1">
              <a:off x="4738305" y="2997707"/>
              <a:ext cx="3706420" cy="603176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flipV="1">
              <a:off x="4943642" y="3172867"/>
              <a:ext cx="3501083" cy="416743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4695795" y="3250858"/>
              <a:ext cx="3973331" cy="265131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V="1">
              <a:off x="4631485" y="2987119"/>
              <a:ext cx="4197002" cy="602491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flipV="1">
              <a:off x="4785854" y="2313222"/>
              <a:ext cx="3973331" cy="1491799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V="1">
              <a:off x="4843263" y="1775927"/>
              <a:ext cx="3973331" cy="2167170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4626404" y="3263322"/>
              <a:ext cx="3973331" cy="842226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V="1">
              <a:off x="4713550" y="2934854"/>
              <a:ext cx="4045635" cy="476028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V="1">
              <a:off x="4854605" y="3157840"/>
              <a:ext cx="4118478" cy="431770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V="1">
              <a:off x="4689765" y="2679537"/>
              <a:ext cx="4126829" cy="988611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V="1">
              <a:off x="4631485" y="1680136"/>
              <a:ext cx="3973331" cy="2236186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타원 41"/>
            <p:cNvSpPr/>
            <p:nvPr/>
          </p:nvSpPr>
          <p:spPr>
            <a:xfrm>
              <a:off x="5683888" y="3330700"/>
              <a:ext cx="72573" cy="1010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43" name="직선 연결선 42"/>
            <p:cNvCxnSpPr/>
            <p:nvPr/>
          </p:nvCxnSpPr>
          <p:spPr>
            <a:xfrm flipV="1">
              <a:off x="5370214" y="1458086"/>
              <a:ext cx="2658577" cy="2127449"/>
            </a:xfrm>
            <a:prstGeom prst="line">
              <a:avLst/>
            </a:prstGeom>
            <a:ln w="57150"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 flipH="1">
              <a:off x="3824816" y="2679537"/>
              <a:ext cx="2766698" cy="30334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671476" y="2209731"/>
              <a:ext cx="1397477" cy="5214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Beam center</a:t>
              </a:r>
            </a:p>
            <a:p>
              <a:pPr algn="ctr"/>
              <a:r>
                <a:rPr lang="en-US" altLang="ko-KR" sz="13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</a:t>
              </a:r>
              <a:r>
                <a:rPr lang="en-US" altLang="ko-KR" sz="1300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xbeam</a:t>
              </a:r>
              <a:r>
                <a:rPr lang="en-US" altLang="ko-KR" sz="13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 </a:t>
              </a:r>
              <a:r>
                <a:rPr lang="en-US" altLang="ko-KR" sz="1300" b="1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ybeam</a:t>
              </a:r>
              <a:r>
                <a:rPr lang="en-US" altLang="ko-KR" sz="13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) </a:t>
              </a:r>
            </a:p>
          </p:txBody>
        </p:sp>
      </p:grpSp>
      <p:cxnSp>
        <p:nvCxnSpPr>
          <p:cNvPr id="58" name="직선 화살표 연결선 57"/>
          <p:cNvCxnSpPr/>
          <p:nvPr/>
        </p:nvCxnSpPr>
        <p:spPr>
          <a:xfrm flipH="1">
            <a:off x="3944473" y="5713315"/>
            <a:ext cx="397135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7637558" y="5878139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latin typeface="Calibri" panose="020F0502020204030204" pitchFamily="34" charset="0"/>
              </a:rPr>
              <a:t>X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11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25</a:t>
            </a:fld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1" y="1197191"/>
                <a:ext cx="558670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Plot </a:t>
                </a: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2-D distribution of DCA0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b="0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ko-KR" altLang="en-US" b="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Do Fitting using below function.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libri" panose="020F0502020204030204" pitchFamily="34" charset="0"/>
                </a:endParaRPr>
              </a:p>
              <a:p>
                <a:pPr marL="457200" lvl="2"/>
                <a:r>
                  <a:rPr lang="en-US" altLang="ko-KR" dirty="0" smtClean="0">
                    <a:latin typeface="Calibri" panose="020F0502020204030204" pitchFamily="34" charset="0"/>
                  </a:rPr>
                  <a:t>- DCA0 </a:t>
                </a:r>
                <a:r>
                  <a:rPr lang="en-US" altLang="ko-KR" dirty="0">
                    <a:latin typeface="Calibri" panose="020F0502020204030204" pitchFamily="34" charset="0"/>
                  </a:rPr>
                  <a:t>= 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par[0]sin</a:t>
                </a:r>
                <a:r>
                  <a:rPr lang="az-Cyrl-AZ" altLang="ko-KR" dirty="0" smtClean="0">
                    <a:latin typeface="Calibri" panose="020F0502020204030204" pitchFamily="34" charset="0"/>
                  </a:rPr>
                  <a:t> </a:t>
                </a:r>
                <a:r>
                  <a:rPr lang="az-Cyrl-AZ" altLang="ko-KR" dirty="0">
                    <a:latin typeface="Calibri" panose="020F0502020204030204" pitchFamily="34" charset="0"/>
                  </a:rPr>
                  <a:t>Ф</a:t>
                </a:r>
                <a:r>
                  <a:rPr lang="en-US" altLang="ko-KR" baseline="-25000" dirty="0" smtClean="0">
                    <a:latin typeface="Calibri" panose="020F0502020204030204" pitchFamily="34" charset="0"/>
                  </a:rPr>
                  <a:t>b 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+ par[1]cos</a:t>
                </a:r>
                <a:r>
                  <a:rPr lang="az-Cyrl-AZ" altLang="ko-KR" dirty="0" smtClean="0">
                    <a:latin typeface="Calibri" panose="020F0502020204030204" pitchFamily="34" charset="0"/>
                  </a:rPr>
                  <a:t> </a:t>
                </a:r>
                <a:r>
                  <a:rPr lang="az-Cyrl-AZ" altLang="ko-KR" dirty="0">
                    <a:latin typeface="Calibri" panose="020F0502020204030204" pitchFamily="34" charset="0"/>
                  </a:rPr>
                  <a:t>Ф</a:t>
                </a:r>
                <a:r>
                  <a:rPr lang="en-US" altLang="ko-KR" baseline="-25000" dirty="0">
                    <a:latin typeface="Calibri" panose="020F0502020204030204" pitchFamily="34" charset="0"/>
                  </a:rPr>
                  <a:t>b </a:t>
                </a:r>
                <a:endParaRPr lang="en-US" altLang="ko-KR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en-US" altLang="ko-KR" dirty="0" smtClean="0">
                    <a:latin typeface="Calibri" panose="020F0502020204030204" pitchFamily="34" charset="0"/>
                  </a:rPr>
                  <a:t>- </a:t>
                </a:r>
                <a:r>
                  <a:rPr lang="en-US" altLang="ko-KR" dirty="0">
                    <a:latin typeface="Calibri" panose="020F0502020204030204" pitchFamily="34" charset="0"/>
                  </a:rPr>
                  <a:t>par[0] = </a:t>
                </a:r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altLang="ko-KR" baseline="-25000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</a:t>
                </a:r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 0 </a:t>
                </a:r>
                <a:endParaRPr lang="en-US" altLang="ko-KR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altLang="ko-KR" dirty="0">
                    <a:latin typeface="Calibri" panose="020F0502020204030204" pitchFamily="34" charset="0"/>
                  </a:rPr>
                  <a:t>- par[1] 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= </a:t>
                </a:r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US" altLang="ko-KR" baseline="-25000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BC  </a:t>
                </a:r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 0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 </a:t>
                </a:r>
                <a:endParaRPr lang="en-US" altLang="ko-KR" baseline="-25000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After fitting, it return beamcenter in</a:t>
                </a:r>
              </a:p>
              <a:p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the VTX West coordinate.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par[0] = 0.285206+E-4</a:t>
                </a:r>
              </a:p>
              <a:p>
                <a:pPr lvl="1"/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par[1] = 0.0465125+E-5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1197191"/>
                <a:ext cx="5586709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764" t="-767" b="-13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187909" y="3220944"/>
            <a:ext cx="244827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 smtClean="0">
                <a:solidFill>
                  <a:srgbClr val="1109B7"/>
                </a:solidFill>
                <a:latin typeface="Calibri" panose="020F0502020204030204" pitchFamily="34" charset="0"/>
              </a:rPr>
              <a:t>Parameters should not be fixed</a:t>
            </a:r>
            <a:endParaRPr lang="ko-KR" altLang="en-US" sz="1300" b="1" dirty="0">
              <a:solidFill>
                <a:srgbClr val="1109B7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6844" y="5168805"/>
            <a:ext cx="313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00" b="1" dirty="0" smtClean="0">
                <a:solidFill>
                  <a:srgbClr val="1109B7"/>
                </a:solidFill>
                <a:latin typeface="Calibri" panose="020F0502020204030204" pitchFamily="34" charset="0"/>
              </a:rPr>
              <a:t>Those will be used as initial parameters for next fitting.</a:t>
            </a:r>
            <a:endParaRPr lang="ko-KR" altLang="en-US" sz="1300" b="1" dirty="0">
              <a:solidFill>
                <a:srgbClr val="1109B7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dirty="0" smtClean="0">
                <a:latin typeface="Calibri" pitchFamily="34" charset="0"/>
              </a:rPr>
              <a:t>Beam center by VTX </a:t>
            </a:r>
            <a:r>
              <a:rPr lang="en-US" altLang="ko-KR" sz="3200" b="1" i="1" u="sng" dirty="0">
                <a:latin typeface="Calibri" pitchFamily="34" charset="0"/>
              </a:rPr>
              <a:t>: </a:t>
            </a:r>
            <a:r>
              <a:rPr lang="en-US" altLang="ko-KR" sz="3200" b="1" i="1" u="sng" dirty="0" smtClean="0">
                <a:latin typeface="Calibri" pitchFamily="34" charset="0"/>
              </a:rPr>
              <a:t>fit </a:t>
            </a:r>
            <a:r>
              <a:rPr lang="en-US" altLang="ko-KR" sz="3200" b="1" i="1" u="sng" dirty="0">
                <a:latin typeface="Calibri" pitchFamily="34" charset="0"/>
              </a:rPr>
              <a:t>DCA0 vs </a:t>
            </a:r>
            <a:r>
              <a:rPr lang="az-Cyrl-AZ" altLang="ko-KR" sz="3200" b="1" i="1" u="sng" dirty="0">
                <a:latin typeface="맑은 고딕"/>
              </a:rPr>
              <a:t>Ф</a:t>
            </a:r>
            <a:r>
              <a:rPr lang="en-US" altLang="ko-KR" sz="3200" b="1" i="1" u="sng" baseline="-25000" dirty="0">
                <a:latin typeface="맑은 고딕"/>
              </a:rPr>
              <a:t>b</a:t>
            </a:r>
            <a:r>
              <a:rPr lang="en-US" altLang="ko-KR" sz="3200" b="1" i="1" u="sng" dirty="0" smtClean="0">
                <a:latin typeface="Calibri" pitchFamily="34" charset="0"/>
              </a:rPr>
              <a:t>   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716016" y="5589240"/>
            <a:ext cx="403244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500" b="1" dirty="0" smtClean="0">
                <a:latin typeface="Calibri" panose="020F0502020204030204" pitchFamily="34" charset="0"/>
              </a:rPr>
              <a:t>ZEROFDATA_P00_0000405836_000(0~19).PRDFF</a:t>
            </a:r>
            <a:endParaRPr lang="en-US" altLang="ko-KR" sz="1500" b="1" dirty="0">
              <a:latin typeface="Calibri" panose="020F0502020204030204" pitchFamily="34" charset="0"/>
            </a:endParaRPr>
          </a:p>
          <a:p>
            <a:r>
              <a:rPr lang="en-US" altLang="ko-KR" sz="1500" b="1" dirty="0" smtClean="0">
                <a:latin typeface="Calibri" panose="020F0502020204030204" pitchFamily="34" charset="0"/>
              </a:rPr>
              <a:t>Run Number : 406541</a:t>
            </a:r>
          </a:p>
          <a:p>
            <a:r>
              <a:rPr lang="en-US" altLang="ko-KR" sz="1500" b="1" dirty="0" smtClean="0">
                <a:latin typeface="Calibri" panose="020F0502020204030204" pitchFamily="34" charset="0"/>
              </a:rPr>
              <a:t>Energy : 200 GeV</a:t>
            </a:r>
          </a:p>
          <a:p>
            <a:r>
              <a:rPr lang="en-US" altLang="ko-KR" sz="1500" b="1" dirty="0" smtClean="0">
                <a:latin typeface="Calibri" panose="020F0502020204030204" pitchFamily="34" charset="0"/>
              </a:rPr>
              <a:t>Number of events : 1.315M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395" y="1197191"/>
            <a:ext cx="3867690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029" y="2965901"/>
            <a:ext cx="3184520" cy="3184520"/>
          </a:xfrm>
          <a:prstGeom prst="rect">
            <a:avLst/>
          </a:prstGeom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26</a:t>
            </a:fld>
            <a:endParaRPr lang="ko-KR" altLang="en-US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dirty="0" smtClean="0">
                <a:latin typeface="Calibri" pitchFamily="34" charset="0"/>
              </a:rPr>
              <a:t>Beam center by VTX : background reduction   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1" y="1093657"/>
                <a:ext cx="5586709" cy="4920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Before 2</a:t>
                </a:r>
                <a:r>
                  <a:rPr lang="en-US" altLang="ko-KR" baseline="300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nd</a:t>
                </a: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iteration, let’s eliminate background.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Calculate  DCA0 </a:t>
                </a:r>
                <a:r>
                  <a:rPr lang="en-US" altLang="ko-KR" dirty="0">
                    <a:latin typeface="Calibri" panose="020F0502020204030204" pitchFamily="34" charset="0"/>
                  </a:rPr>
                  <a:t>- par[0]sin</a:t>
                </a:r>
                <a:r>
                  <a:rPr lang="az-Cyrl-AZ" altLang="ko-KR" dirty="0">
                    <a:latin typeface="Calibri" panose="020F0502020204030204" pitchFamily="34" charset="0"/>
                  </a:rPr>
                  <a:t> Ф</a:t>
                </a:r>
                <a:r>
                  <a:rPr lang="en-US" altLang="ko-KR" baseline="-25000" dirty="0">
                    <a:latin typeface="Calibri" panose="020F0502020204030204" pitchFamily="34" charset="0"/>
                  </a:rPr>
                  <a:t>b</a:t>
                </a:r>
                <a:r>
                  <a:rPr lang="en-US" altLang="ko-KR" dirty="0">
                    <a:latin typeface="Calibri" panose="020F0502020204030204" pitchFamily="34" charset="0"/>
                  </a:rPr>
                  <a:t> -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ko-KR" dirty="0">
                    <a:latin typeface="Calibri" panose="020F0502020204030204" pitchFamily="34" charset="0"/>
                  </a:rPr>
                  <a:t>par[1]cos</a:t>
                </a:r>
                <a:r>
                  <a:rPr lang="az-Cyrl-AZ" altLang="ko-KR" dirty="0">
                    <a:latin typeface="Calibri" panose="020F0502020204030204" pitchFamily="34" charset="0"/>
                  </a:rPr>
                  <a:t> Ф</a:t>
                </a:r>
                <a:r>
                  <a:rPr lang="en-US" altLang="ko-KR" baseline="-25000" dirty="0" smtClean="0">
                    <a:latin typeface="Calibri" panose="020F0502020204030204" pitchFamily="34" charset="0"/>
                  </a:rPr>
                  <a:t>b.</a:t>
                </a:r>
                <a:endParaRPr lang="en-US" altLang="ko-KR" baseline="-25000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altLang="ko-KR" dirty="0" smtClean="0">
                  <a:latin typeface="Calibri" panose="020F0502020204030204" pitchFamily="34" charset="0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par[0</a:t>
                </a:r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= 0.285206 </a:t>
                </a:r>
                <a:endParaRPr lang="en-US" altLang="ko-KR" dirty="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par[1</a:t>
                </a:r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= </a:t>
                </a: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-0.0465125</a:t>
                </a: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altLang="ko-KR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Fitting function.  </a:t>
                </a:r>
              </a:p>
              <a:p>
                <a:pPr lvl="1"/>
                <a:endParaRPr lang="en-US" altLang="ko-KR" i="1" dirty="0" smtClean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latin typeface="Cambria Math"/>
                        </a:rPr>
                        <m:t>𝑦</m:t>
                      </m:r>
                      <m:r>
                        <a:rPr lang="ko-KR" alt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ko-KR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o-KR" altLang="en-US" i="1">
                              <a:latin typeface="Cambria Math"/>
                            </a:rPr>
                            <m:t>𝐴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ko-KR" alt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ko-KR" altLang="en-US">
                                  <a:latin typeface="Cambria Math"/>
                                </a:rPr>
                                <m:t>2</m:t>
                              </m:r>
                              <m:r>
                                <a:rPr lang="ko-KR" altLang="en-US" i="1">
                                  <a:latin typeface="Cambria Math"/>
                                </a:rPr>
                                <m:t>𝜋𝜎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ko-KR" altLang="en-US">
                          <a:latin typeface="Cambria Math"/>
                        </a:rPr>
                        <m:t>exp</m:t>
                      </m:r>
                      <m:r>
                        <a:rPr lang="ko-KR" altLang="en-US">
                          <a:latin typeface="Cambria Math"/>
                        </a:rPr>
                        <m:t>(−</m:t>
                      </m:r>
                      <m:f>
                        <m:fPr>
                          <m:ctrlPr>
                            <a:rPr lang="ko-KR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o-KR" alt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ko-KR" altLang="en-US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ko-KR" alt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en-US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o-KR" alt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ko-KR" alt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ko-KR" altLang="en-US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ko-KR" altLang="en-US" i="1">
                                      <a:latin typeface="Cambria Math"/>
                                    </a:rPr>
                                    <m:t>𝜇</m:t>
                                  </m:r>
                                </m:num>
                                <m:den>
                                  <m:r>
                                    <a:rPr lang="ko-KR" altLang="en-US" i="1">
                                      <a:latin typeface="Cambria Math"/>
                                    </a:rPr>
                                    <m:t>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ko-KR" alt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ko-KR" altLang="en-US">
                          <a:latin typeface="Cambria Math"/>
                        </a:rPr>
                        <m:t>)+</m:t>
                      </m:r>
                      <m:r>
                        <a:rPr lang="ko-KR" alt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altLang="ko-KR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baseline="-25000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baseline="-25000" dirty="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Get </a:t>
                </a:r>
                <a:r>
                  <a:rPr lang="el-GR" altLang="ko-KR" dirty="0" smtClean="0">
                    <a:latin typeface="Calibri" panose="020F0502020204030204" pitchFamily="34" charset="0"/>
                    <a:ea typeface="맑은 고딕"/>
                  </a:rPr>
                  <a:t>σ</a:t>
                </a:r>
                <a:r>
                  <a:rPr lang="en-US" altLang="ko-KR" dirty="0" smtClean="0">
                    <a:latin typeface="Calibri" panose="020F0502020204030204" pitchFamily="34" charset="0"/>
                    <a:ea typeface="맑은 고딕"/>
                  </a:rPr>
                  <a:t> from fitting.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ko-KR" dirty="0">
                  <a:latin typeface="Calibri" panose="020F0502020204030204" pitchFamily="34" charset="0"/>
                  <a:ea typeface="맑은 고딕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Apply 5-sigma </a:t>
                </a:r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cut</a:t>
                </a:r>
              </a:p>
              <a:p>
                <a:pPr lvl="1"/>
                <a:endParaRPr lang="en-US" altLang="ko-KR" dirty="0">
                  <a:latin typeface="Calibri" panose="020F0502020204030204" pitchFamily="34" charset="0"/>
                </a:endParaRPr>
              </a:p>
              <a:p>
                <a:pPr lvl="1"/>
                <a:r>
                  <a:rPr lang="en-US" altLang="ko-KR" dirty="0">
                    <a:latin typeface="Calibri" panose="020F0502020204030204" pitchFamily="34" charset="0"/>
                  </a:rPr>
                  <a:t>- lDCA0 - par[0]sin</a:t>
                </a:r>
                <a:r>
                  <a:rPr lang="az-Cyrl-AZ" altLang="ko-KR" dirty="0">
                    <a:latin typeface="Calibri" panose="020F0502020204030204" pitchFamily="34" charset="0"/>
                  </a:rPr>
                  <a:t> Ф</a:t>
                </a:r>
                <a:r>
                  <a:rPr lang="en-US" altLang="ko-KR" baseline="-25000" dirty="0">
                    <a:latin typeface="Calibri" panose="020F0502020204030204" pitchFamily="34" charset="0"/>
                  </a:rPr>
                  <a:t>b</a:t>
                </a:r>
                <a:r>
                  <a:rPr lang="en-US" altLang="ko-KR" dirty="0">
                    <a:latin typeface="Calibri" panose="020F0502020204030204" pitchFamily="34" charset="0"/>
                  </a:rPr>
                  <a:t> -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 </a:t>
                </a:r>
                <a:r>
                  <a:rPr lang="en-US" altLang="ko-KR" dirty="0">
                    <a:latin typeface="Calibri" panose="020F0502020204030204" pitchFamily="34" charset="0"/>
                  </a:rPr>
                  <a:t>par[1]cos</a:t>
                </a:r>
                <a:r>
                  <a:rPr lang="az-Cyrl-AZ" altLang="ko-KR" dirty="0">
                    <a:latin typeface="Calibri" panose="020F0502020204030204" pitchFamily="34" charset="0"/>
                  </a:rPr>
                  <a:t> Ф</a:t>
                </a:r>
                <a:r>
                  <a:rPr lang="en-US" altLang="ko-KR" baseline="-25000" dirty="0">
                    <a:latin typeface="Calibri" panose="020F0502020204030204" pitchFamily="34" charset="0"/>
                  </a:rPr>
                  <a:t>b</a:t>
                </a:r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 &lt; </a:t>
                </a: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az-Cyrl-AZ" altLang="ko-KR" dirty="0" smtClean="0">
                    <a:cs typeface="Tahoma" panose="020B0604030504040204" pitchFamily="34" charset="0"/>
                  </a:rPr>
                  <a:t>σ</a:t>
                </a:r>
                <a:r>
                  <a:rPr lang="en-US" altLang="ko-KR" dirty="0" smtClean="0">
                    <a:cs typeface="Tahoma" panose="020B0604030504040204" pitchFamily="34" charset="0"/>
                  </a:rPr>
                  <a:t> </a:t>
                </a:r>
                <a:endParaRPr lang="en-US" altLang="ko-KR" baseline="-25000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1093657"/>
                <a:ext cx="5586709" cy="4920578"/>
              </a:xfrm>
              <a:prstGeom prst="rect">
                <a:avLst/>
              </a:prstGeom>
              <a:blipFill rotWithShape="1">
                <a:blip r:embed="rId3"/>
                <a:stretch>
                  <a:fillRect l="-764" t="-619" b="-8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직사각형 2"/>
          <p:cNvSpPr/>
          <p:nvPr/>
        </p:nvSpPr>
        <p:spPr>
          <a:xfrm>
            <a:off x="5462893" y="2852936"/>
            <a:ext cx="335348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ko-KR" dirty="0">
                <a:latin typeface="Calibri" panose="020F0502020204030204" pitchFamily="34" charset="0"/>
              </a:rPr>
              <a:t>DCA0 - par[0]sin</a:t>
            </a:r>
            <a:r>
              <a:rPr lang="az-Cyrl-AZ" altLang="ko-KR" dirty="0">
                <a:latin typeface="Calibri" panose="020F0502020204030204" pitchFamily="34" charset="0"/>
              </a:rPr>
              <a:t> Ф</a:t>
            </a:r>
            <a:r>
              <a:rPr lang="en-US" altLang="ko-KR" baseline="-25000" dirty="0">
                <a:latin typeface="Calibri" panose="020F0502020204030204" pitchFamily="34" charset="0"/>
              </a:rPr>
              <a:t>b</a:t>
            </a:r>
            <a:r>
              <a:rPr lang="en-US" altLang="ko-KR" dirty="0">
                <a:latin typeface="Calibri" panose="020F0502020204030204" pitchFamily="34" charset="0"/>
              </a:rPr>
              <a:t> - par[1]cos</a:t>
            </a:r>
            <a:r>
              <a:rPr lang="az-Cyrl-AZ" altLang="ko-KR" dirty="0">
                <a:latin typeface="Calibri" panose="020F0502020204030204" pitchFamily="34" charset="0"/>
              </a:rPr>
              <a:t> Ф</a:t>
            </a:r>
            <a:r>
              <a:rPr lang="en-US" altLang="ko-KR" baseline="-25000" dirty="0">
                <a:latin typeface="Calibri" panose="020F0502020204030204" pitchFamily="34" charset="0"/>
              </a:rPr>
              <a:t>b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82" y="774043"/>
            <a:ext cx="2117949" cy="2091866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6444208" y="1196752"/>
            <a:ext cx="695426" cy="623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7292034" y="1794477"/>
            <a:ext cx="695426" cy="6232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93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27</a:t>
            </a:fld>
            <a:endParaRPr lang="ko-KR" altLang="en-US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dirty="0" smtClean="0">
                <a:latin typeface="Calibri" pitchFamily="34" charset="0"/>
              </a:rPr>
              <a:t>Beam center by VTX </a:t>
            </a:r>
            <a:r>
              <a:rPr lang="en-US" altLang="ko-KR" sz="3200" b="1" i="1" u="sng" dirty="0">
                <a:latin typeface="Calibri" pitchFamily="34" charset="0"/>
              </a:rPr>
              <a:t>: refit DCA0 vs </a:t>
            </a:r>
            <a:r>
              <a:rPr lang="az-Cyrl-AZ" altLang="ko-KR" sz="3200" b="1" i="1" u="sng" dirty="0">
                <a:latin typeface="맑은 고딕"/>
              </a:rPr>
              <a:t>Ф</a:t>
            </a:r>
            <a:r>
              <a:rPr lang="en-US" altLang="ko-KR" sz="3200" b="1" i="1" u="sng" baseline="-25000" dirty="0">
                <a:latin typeface="맑은 고딕"/>
              </a:rPr>
              <a:t>b</a:t>
            </a:r>
            <a:r>
              <a:rPr lang="en-US" altLang="ko-KR" sz="3200" b="1" i="1" u="sng" dirty="0" smtClean="0">
                <a:latin typeface="Calibri" pitchFamily="34" charset="0"/>
              </a:rPr>
              <a:t>    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1" y="1241975"/>
                <a:ext cx="5586709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Plot 2-D distribution of DCA0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ko-KR" altLang="en-US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again.</a:t>
                </a: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altLang="ko-KR" dirty="0">
                  <a:latin typeface="Calibri" panose="020F0502020204030204" pitchFamily="34" charset="0"/>
                </a:endParaRPr>
              </a:p>
              <a:p>
                <a:pPr marL="285750" lvl="1" indent="-285750">
                  <a:buFont typeface="Arial" panose="020B0604020202020204" pitchFamily="34" charset="0"/>
                  <a:buChar char="•"/>
                </a:pPr>
                <a:r>
                  <a:rPr lang="en-US" altLang="ko-KR" dirty="0">
                    <a:latin typeface="Calibri" panose="020F0502020204030204" pitchFamily="34" charset="0"/>
                  </a:rPr>
                  <a:t>Fit function 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again.</a:t>
                </a:r>
                <a:endParaRPr lang="en-US" altLang="ko-KR" dirty="0">
                  <a:latin typeface="Calibri" panose="020F0502020204030204" pitchFamily="34" charset="0"/>
                </a:endParaRPr>
              </a:p>
              <a:p>
                <a:pPr marL="457200" lvl="2"/>
                <a:endParaRPr lang="en-US" altLang="ko-KR" dirty="0" smtClean="0">
                  <a:latin typeface="Calibri" panose="020F0502020204030204" pitchFamily="34" charset="0"/>
                </a:endParaRPr>
              </a:p>
              <a:p>
                <a:pPr marL="457200" lvl="2"/>
                <a:r>
                  <a:rPr lang="en-US" altLang="ko-KR" dirty="0" smtClean="0">
                    <a:latin typeface="Calibri" panose="020F0502020204030204" pitchFamily="34" charset="0"/>
                  </a:rPr>
                  <a:t>- DCA0 </a:t>
                </a:r>
                <a:r>
                  <a:rPr lang="en-US" altLang="ko-KR" dirty="0">
                    <a:latin typeface="Calibri" panose="020F0502020204030204" pitchFamily="34" charset="0"/>
                  </a:rPr>
                  <a:t>= par[0]sin</a:t>
                </a:r>
                <a:r>
                  <a:rPr lang="az-Cyrl-AZ" altLang="ko-KR" dirty="0">
                    <a:latin typeface="Calibri" panose="020F0502020204030204" pitchFamily="34" charset="0"/>
                  </a:rPr>
                  <a:t> Ф</a:t>
                </a:r>
                <a:r>
                  <a:rPr lang="en-US" altLang="ko-KR" baseline="-25000" dirty="0">
                    <a:latin typeface="Calibri" panose="020F0502020204030204" pitchFamily="34" charset="0"/>
                  </a:rPr>
                  <a:t>b</a:t>
                </a:r>
                <a:r>
                  <a:rPr lang="en-US" altLang="ko-KR" dirty="0">
                    <a:latin typeface="Calibri" panose="020F0502020204030204" pitchFamily="34" charset="0"/>
                  </a:rPr>
                  <a:t> 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+par[1]cos</a:t>
                </a:r>
                <a:r>
                  <a:rPr lang="az-Cyrl-AZ" altLang="ko-KR" dirty="0" smtClean="0">
                    <a:latin typeface="Calibri" panose="020F0502020204030204" pitchFamily="34" charset="0"/>
                  </a:rPr>
                  <a:t> </a:t>
                </a:r>
                <a:r>
                  <a:rPr lang="az-Cyrl-AZ" altLang="ko-KR" dirty="0">
                    <a:latin typeface="Calibri" panose="020F0502020204030204" pitchFamily="34" charset="0"/>
                  </a:rPr>
                  <a:t>Ф</a:t>
                </a:r>
                <a:r>
                  <a:rPr lang="en-US" altLang="ko-KR" baseline="-25000" dirty="0">
                    <a:latin typeface="Calibri" panose="020F0502020204030204" pitchFamily="34" charset="0"/>
                  </a:rPr>
                  <a:t>b </a:t>
                </a:r>
                <a:endParaRPr lang="en-US" altLang="ko-KR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par[0] = </a:t>
                </a: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0.293506+-E-5</a:t>
                </a: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altLang="ko-KR" dirty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par[1] = </a:t>
                </a: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-0.0471569+E-5</a:t>
                </a: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altLang="ko-KR" dirty="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Final result.</a:t>
                </a: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endParaRPr lang="en-US" altLang="ko-KR" dirty="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par[0] </a:t>
                </a:r>
                <a:r>
                  <a:rPr lang="en-US" altLang="ko-KR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en-US" altLang="ko-KR" sz="160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altLang="ko-KR" baseline="-2500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offset</a:t>
                </a:r>
                <a:r>
                  <a:rPr lang="en-US" altLang="ko-KR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0.293613+E-5 cm</a:t>
                </a:r>
                <a:endParaRPr lang="en-US" altLang="ko-KR" dirty="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1"/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par[1] = -Y</a:t>
                </a:r>
                <a:r>
                  <a:rPr lang="en-US" altLang="ko-KR" baseline="-25000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offset</a:t>
                </a:r>
                <a:r>
                  <a:rPr lang="en-US" altLang="ko-KR" dirty="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ko-KR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0.0472786+-E-5 cm</a:t>
                </a:r>
                <a:endParaRPr lang="en-US" altLang="ko-KR" dirty="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1241975"/>
                <a:ext cx="5586709" cy="3416320"/>
              </a:xfrm>
              <a:prstGeom prst="rect">
                <a:avLst/>
              </a:prstGeom>
              <a:blipFill rotWithShape="1">
                <a:blip r:embed="rId2"/>
                <a:stretch>
                  <a:fillRect l="-764" t="-893" b="-19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4048690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타원 8"/>
          <p:cNvSpPr/>
          <p:nvPr/>
        </p:nvSpPr>
        <p:spPr>
          <a:xfrm>
            <a:off x="1025276" y="2379364"/>
            <a:ext cx="3168352" cy="2880320"/>
          </a:xfrm>
          <a:prstGeom prst="ellipse">
            <a:avLst/>
          </a:prstGeom>
          <a:noFill/>
          <a:ln w="31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639765" y="2023516"/>
            <a:ext cx="3880048" cy="3592016"/>
          </a:xfrm>
          <a:prstGeom prst="ellipse">
            <a:avLst/>
          </a:prstGeom>
          <a:noFill/>
          <a:ln>
            <a:solidFill>
              <a:srgbClr val="FF2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81396" y="1699480"/>
            <a:ext cx="4456112" cy="4240088"/>
          </a:xfrm>
          <a:prstGeom prst="ellipse">
            <a:avLst/>
          </a:prstGeom>
          <a:noFill/>
          <a:ln w="31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 rot="2700000">
            <a:off x="1533495" y="4304669"/>
            <a:ext cx="2133582" cy="2107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 rot="2700000">
            <a:off x="1308690" y="798656"/>
            <a:ext cx="2520000" cy="25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직사각형 72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b="1" dirty="0" smtClean="0"/>
              <a:t>What is zed ?</a:t>
            </a:r>
            <a:endParaRPr lang="ko-KR" altLang="en-US" sz="3000" b="1" dirty="0"/>
          </a:p>
        </p:txBody>
      </p:sp>
      <p:sp>
        <p:nvSpPr>
          <p:cNvPr id="12" name="직사각형 11"/>
          <p:cNvSpPr/>
          <p:nvPr/>
        </p:nvSpPr>
        <p:spPr>
          <a:xfrm>
            <a:off x="6137844" y="2379364"/>
            <a:ext cx="1656184" cy="2880320"/>
          </a:xfrm>
          <a:prstGeom prst="rect">
            <a:avLst/>
          </a:prstGeom>
          <a:noFill/>
          <a:ln w="31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993828" y="2003550"/>
            <a:ext cx="1944216" cy="3585726"/>
          </a:xfrm>
          <a:prstGeom prst="rect">
            <a:avLst/>
          </a:prstGeom>
          <a:noFill/>
          <a:ln>
            <a:solidFill>
              <a:srgbClr val="FF2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849812" y="1686548"/>
            <a:ext cx="2232248" cy="4219730"/>
          </a:xfrm>
          <a:prstGeom prst="rect">
            <a:avLst/>
          </a:prstGeom>
          <a:noFill/>
          <a:ln w="3175"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2579789" y="3819524"/>
            <a:ext cx="6078335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V="1">
            <a:off x="2609452" y="2627755"/>
            <a:ext cx="2322588" cy="1191769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원호 31"/>
          <p:cNvSpPr/>
          <p:nvPr/>
        </p:nvSpPr>
        <p:spPr>
          <a:xfrm>
            <a:off x="3695734" y="2368546"/>
            <a:ext cx="1397958" cy="1255158"/>
          </a:xfrm>
          <a:prstGeom prst="arc">
            <a:avLst>
              <a:gd name="adj1" fmla="val 17210840"/>
              <a:gd name="adj2" fmla="val 19549917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4932040" y="1830144"/>
                <a:ext cx="55015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300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ko-KR" altLang="en-US" sz="3000" dirty="0"/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830144"/>
                <a:ext cx="550151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직선 연결선 40"/>
          <p:cNvCxnSpPr/>
          <p:nvPr/>
        </p:nvCxnSpPr>
        <p:spPr>
          <a:xfrm flipH="1" flipV="1">
            <a:off x="6911183" y="975208"/>
            <a:ext cx="11331" cy="2808312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031535" y="6411812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Beam View</a:t>
            </a:r>
            <a:endParaRPr lang="ko-KR" alt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382013" y="6379070"/>
            <a:ext cx="144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Side View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직사각형 56"/>
              <p:cNvSpPr/>
              <p:nvPr/>
            </p:nvSpPr>
            <p:spPr>
              <a:xfrm>
                <a:off x="176614" y="1649806"/>
                <a:ext cx="1697324" cy="360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sz="16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ko-KR" altLang="en-US" sz="1600" b="1" i="1">
                              <a:latin typeface="Cambria Math"/>
                            </a:rPr>
                            <m:t>𝑫</m:t>
                          </m:r>
                          <m:sSub>
                            <m:sSubPr>
                              <m:ctrlPr>
                                <a:rPr lang="ko-KR" alt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sz="16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ko-KR" altLang="en-US" sz="1600" b="1" i="1">
                                  <a:latin typeface="Cambria Math"/>
                                </a:rPr>
                                <m:t>𝒊𝒏</m:t>
                              </m:r>
                            </m:sub>
                          </m:sSub>
                        </m:sub>
                      </m:sSub>
                      <m:r>
                        <a:rPr lang="en-US" altLang="ko-KR" sz="1600" b="1" i="1" smtClean="0">
                          <a:latin typeface="Cambria Math"/>
                        </a:rPr>
                        <m:t> </m:t>
                      </m:r>
                      <m:r>
                        <a:rPr lang="ko-KR" altLang="en-US" sz="1600" b="1">
                          <a:latin typeface="Cambria Math"/>
                        </a:rPr>
                        <m:t>=</m:t>
                      </m:r>
                      <m:r>
                        <a:rPr lang="ko-KR" altLang="en-US" sz="1600" b="1" i="1">
                          <a:latin typeface="Cambria Math"/>
                        </a:rPr>
                        <m:t>𝟐</m:t>
                      </m:r>
                      <m:r>
                        <a:rPr lang="ko-KR" altLang="en-US" sz="1600" b="1">
                          <a:latin typeface="Cambria Math"/>
                        </a:rPr>
                        <m:t>.</m:t>
                      </m:r>
                      <m:r>
                        <a:rPr lang="ko-KR" altLang="en-US" sz="1600" b="1" i="1">
                          <a:latin typeface="Cambria Math"/>
                        </a:rPr>
                        <m:t>𝟎</m:t>
                      </m:r>
                      <m:r>
                        <a:rPr lang="en-US" altLang="ko-KR" sz="1600" b="1" i="1" smtClean="0">
                          <a:latin typeface="Cambria Math"/>
                        </a:rPr>
                        <m:t>𝟑</m:t>
                      </m:r>
                      <m:r>
                        <a:rPr lang="ko-KR" altLang="en-US" sz="1600" b="1" i="1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57" name="직사각형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4" y="1649806"/>
                <a:ext cx="1697324" cy="3606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직사각형 57"/>
              <p:cNvSpPr/>
              <p:nvPr/>
            </p:nvSpPr>
            <p:spPr>
              <a:xfrm>
                <a:off x="176614" y="1205394"/>
                <a:ext cx="1727781" cy="386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sz="1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ko-KR" altLang="en-US" sz="1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  <m:sSub>
                            <m:sSubPr>
                              <m:ctrlPr>
                                <a:rPr lang="ko-KR" altLang="en-US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ko-KR" altLang="en-US" sz="1600" b="1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𝒓𝒆𝒇</m:t>
                              </m:r>
                            </m:sub>
                          </m:sSub>
                        </m:sub>
                      </m:sSub>
                      <m:r>
                        <a:rPr lang="ko-KR" altLang="en-US" sz="1600" b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ko-KR" alt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ko-KR" altLang="en-US" sz="1600" b="1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r>
                        <a:rPr lang="ko-KR" alt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𝟐𝟎</m:t>
                      </m:r>
                      <m:r>
                        <a:rPr lang="ko-KR" alt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직사각형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4" y="1205394"/>
                <a:ext cx="1727781" cy="386901"/>
              </a:xfrm>
              <a:prstGeom prst="rect">
                <a:avLst/>
              </a:prstGeom>
              <a:blipFill rotWithShape="1">
                <a:blip r:embed="rId4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직사각형 58"/>
              <p:cNvSpPr/>
              <p:nvPr/>
            </p:nvSpPr>
            <p:spPr>
              <a:xfrm>
                <a:off x="176614" y="772632"/>
                <a:ext cx="1727781" cy="360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sz="16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ko-KR" altLang="en-US" sz="1600" b="1" i="1">
                              <a:latin typeface="Cambria Math"/>
                            </a:rPr>
                            <m:t>𝑫</m:t>
                          </m:r>
                          <m:sSub>
                            <m:sSubPr>
                              <m:ctrlPr>
                                <a:rPr lang="ko-KR" alt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sz="1600" b="1" i="1"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ko-KR" altLang="en-US" sz="1600" b="1" i="1">
                                  <a:latin typeface="Cambria Math"/>
                                </a:rPr>
                                <m:t>𝒐𝒖𝒕</m:t>
                              </m:r>
                            </m:sub>
                          </m:sSub>
                        </m:sub>
                      </m:sSub>
                      <m:r>
                        <a:rPr lang="ko-KR" altLang="en-US" sz="1600" b="1">
                          <a:latin typeface="Cambria Math"/>
                        </a:rPr>
                        <m:t>=</m:t>
                      </m:r>
                      <m:r>
                        <a:rPr lang="ko-KR" altLang="en-US" sz="1600" b="1" i="1">
                          <a:latin typeface="Cambria Math"/>
                        </a:rPr>
                        <m:t>𝟐</m:t>
                      </m:r>
                      <m:r>
                        <a:rPr lang="ko-KR" altLang="en-US" sz="1600" b="1">
                          <a:latin typeface="Cambria Math"/>
                        </a:rPr>
                        <m:t>.</m:t>
                      </m:r>
                      <m:r>
                        <a:rPr lang="ko-KR" altLang="en-US" sz="1600" b="1" i="1">
                          <a:latin typeface="Cambria Math"/>
                        </a:rPr>
                        <m:t>𝟒</m:t>
                      </m:r>
                      <m:r>
                        <a:rPr lang="en-US" altLang="ko-KR" sz="1600" b="1" i="1" smtClean="0">
                          <a:latin typeface="Cambria Math"/>
                        </a:rPr>
                        <m:t>𝟕</m:t>
                      </m:r>
                      <m:r>
                        <a:rPr lang="ko-KR" altLang="en-US" sz="1600" b="1" i="1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59" name="직사각형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4" y="772632"/>
                <a:ext cx="1727781" cy="3606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직선 화살표 연결선 63"/>
          <p:cNvCxnSpPr/>
          <p:nvPr/>
        </p:nvCxnSpPr>
        <p:spPr>
          <a:xfrm flipV="1">
            <a:off x="6911183" y="3794684"/>
            <a:ext cx="942368" cy="253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 flipV="1">
            <a:off x="6922514" y="2942761"/>
            <a:ext cx="0" cy="8894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직사각형 65"/>
              <p:cNvSpPr/>
              <p:nvPr/>
            </p:nvSpPr>
            <p:spPr>
              <a:xfrm>
                <a:off x="3255770" y="393350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6" name="직사각형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770" y="3933504"/>
                <a:ext cx="38985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직사각형 67"/>
              <p:cNvSpPr/>
              <p:nvPr/>
            </p:nvSpPr>
            <p:spPr>
              <a:xfrm>
                <a:off x="6452510" y="2930296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8" name="직사각형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2510" y="2930296"/>
                <a:ext cx="39626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직사각형 68"/>
              <p:cNvSpPr/>
              <p:nvPr/>
            </p:nvSpPr>
            <p:spPr>
              <a:xfrm>
                <a:off x="7432818" y="3933504"/>
                <a:ext cx="3786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9" name="직사각형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818" y="3933504"/>
                <a:ext cx="37862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직선 화살표 연결선 70"/>
          <p:cNvCxnSpPr/>
          <p:nvPr/>
        </p:nvCxnSpPr>
        <p:spPr>
          <a:xfrm>
            <a:off x="6848772" y="2023516"/>
            <a:ext cx="364231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직사각형 71"/>
              <p:cNvSpPr/>
              <p:nvPr/>
            </p:nvSpPr>
            <p:spPr>
              <a:xfrm>
                <a:off x="7462652" y="864485"/>
                <a:ext cx="12426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4000" b="1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𝒛𝒆𝒅</m:t>
                      </m:r>
                    </m:oMath>
                  </m:oMathPara>
                </a14:m>
                <a:endParaRPr lang="ko-KR" altLang="en-US" sz="4000" b="1" dirty="0"/>
              </a:p>
            </p:txBody>
          </p:sp>
        </mc:Choice>
        <mc:Fallback xmlns="">
          <p:sp>
            <p:nvSpPr>
              <p:cNvPr id="72" name="직사각형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652" y="864485"/>
                <a:ext cx="1242648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직사각형 39"/>
              <p:cNvSpPr/>
              <p:nvPr/>
            </p:nvSpPr>
            <p:spPr>
              <a:xfrm>
                <a:off x="6339270" y="5988145"/>
                <a:ext cx="13689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1600" b="1" i="1" smtClean="0">
                              <a:latin typeface="Cambria Math"/>
                            </a:rPr>
                            <m:t>𝑳</m:t>
                          </m:r>
                        </m:e>
                        <m:sub>
                          <m:r>
                            <a:rPr lang="ko-KR" altLang="en-US" sz="1600" b="1" i="1">
                              <a:latin typeface="Cambria Math"/>
                            </a:rPr>
                            <m:t>𝑫</m:t>
                          </m:r>
                          <m:r>
                            <a:rPr lang="en-US" altLang="ko-KR" sz="1600" b="1" i="1" smtClean="0"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ko-KR" altLang="en-US" sz="1600" b="1">
                          <a:latin typeface="Cambria Math"/>
                        </a:rPr>
                        <m:t>=</m:t>
                      </m:r>
                      <m:r>
                        <a:rPr lang="ko-KR" altLang="en-US" sz="1600" b="1" i="1">
                          <a:latin typeface="Cambria Math"/>
                        </a:rPr>
                        <m:t>𝟐</m:t>
                      </m:r>
                      <m:r>
                        <a:rPr lang="ko-KR" altLang="en-US" sz="1600" b="1">
                          <a:latin typeface="Cambria Math"/>
                        </a:rPr>
                        <m:t>.</m:t>
                      </m:r>
                      <m:r>
                        <a:rPr lang="ko-KR" altLang="en-US" sz="1600" b="1" i="1">
                          <a:latin typeface="Cambria Math"/>
                        </a:rPr>
                        <m:t>𝟒</m:t>
                      </m:r>
                      <m:r>
                        <a:rPr lang="ko-KR" altLang="en-US" sz="1600" b="1" i="1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ko-KR" altLang="en-US" sz="1600" b="1" dirty="0"/>
              </a:p>
            </p:txBody>
          </p:sp>
        </mc:Choice>
        <mc:Fallback xmlns="">
          <p:sp>
            <p:nvSpPr>
              <p:cNvPr id="40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270" y="5988145"/>
                <a:ext cx="1368901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직선 화살표 연결선 2"/>
          <p:cNvCxnSpPr>
            <a:stCxn id="40" idx="1"/>
          </p:cNvCxnSpPr>
          <p:nvPr/>
        </p:nvCxnSpPr>
        <p:spPr>
          <a:xfrm flipH="1">
            <a:off x="5907597" y="6157422"/>
            <a:ext cx="4316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>
            <a:off x="7664671" y="6161617"/>
            <a:ext cx="3789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 flipH="1" flipV="1">
            <a:off x="2579789" y="1011212"/>
            <a:ext cx="11331" cy="2808312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/>
          <p:nvPr/>
        </p:nvCxnSpPr>
        <p:spPr>
          <a:xfrm flipV="1">
            <a:off x="2579789" y="2955427"/>
            <a:ext cx="0" cy="8894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V="1">
            <a:off x="2568690" y="3814299"/>
            <a:ext cx="942368" cy="253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원호 22"/>
          <p:cNvSpPr/>
          <p:nvPr/>
        </p:nvSpPr>
        <p:spPr>
          <a:xfrm rot="7964539">
            <a:off x="2248986" y="1998832"/>
            <a:ext cx="1987539" cy="2208357"/>
          </a:xfrm>
          <a:prstGeom prst="arc">
            <a:avLst>
              <a:gd name="adj1" fmla="val 15480917"/>
              <a:gd name="adj2" fmla="val 0"/>
            </a:avLst>
          </a:prstGeom>
          <a:ln w="381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직선 화살표 연결선 29"/>
          <p:cNvCxnSpPr/>
          <p:nvPr/>
        </p:nvCxnSpPr>
        <p:spPr>
          <a:xfrm flipV="1">
            <a:off x="4165562" y="1830144"/>
            <a:ext cx="562591" cy="1865001"/>
          </a:xfrm>
          <a:prstGeom prst="straightConnector1">
            <a:avLst/>
          </a:prstGeom>
          <a:ln w="381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직사각형 66"/>
              <p:cNvSpPr/>
              <p:nvPr/>
            </p:nvSpPr>
            <p:spPr>
              <a:xfrm>
                <a:off x="2095037" y="2945045"/>
                <a:ext cx="396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7" name="직사각형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037" y="2945045"/>
                <a:ext cx="39626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직선 화살표 연결선 41"/>
          <p:cNvCxnSpPr/>
          <p:nvPr/>
        </p:nvCxnSpPr>
        <p:spPr>
          <a:xfrm flipV="1">
            <a:off x="6905942" y="759966"/>
            <a:ext cx="493518" cy="3066998"/>
          </a:xfrm>
          <a:prstGeom prst="straightConnector1">
            <a:avLst/>
          </a:prstGeom>
          <a:ln w="3810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2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 rot="959540">
            <a:off x="3481228" y="2716769"/>
            <a:ext cx="2402714" cy="187782"/>
          </a:xfrm>
          <a:prstGeom prst="rect">
            <a:avLst/>
          </a:prstGeom>
          <a:solidFill>
            <a:srgbClr val="FFE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rot="959540">
            <a:off x="3557634" y="3849922"/>
            <a:ext cx="2402714" cy="187782"/>
          </a:xfrm>
          <a:prstGeom prst="rect">
            <a:avLst/>
          </a:prstGeom>
          <a:solidFill>
            <a:srgbClr val="B7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2499530" y="5157192"/>
            <a:ext cx="1583569" cy="798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 rot="19909603">
            <a:off x="4749824" y="4509120"/>
            <a:ext cx="216024" cy="2160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endCxn id="11" idx="1"/>
          </p:cNvCxnSpPr>
          <p:nvPr/>
        </p:nvCxnSpPr>
        <p:spPr>
          <a:xfrm flipH="1" flipV="1">
            <a:off x="4513291" y="2874276"/>
            <a:ext cx="883794" cy="1643003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88640"/>
                <a:ext cx="8229600" cy="562074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altLang="ko-KR" sz="3200" b="1" i="1" u="sng" smtClean="0">
                    <a:latin typeface="Calibri" pitchFamily="34" charset="0"/>
                  </a:rPr>
                  <a:t>Alignment in </a:t>
                </a:r>
                <a14:m>
                  <m:oMath xmlns:m="http://schemas.openxmlformats.org/officeDocument/2006/math">
                    <m:r>
                      <a:rPr lang="en-US" altLang="ko-KR" sz="3200" b="1" i="1" u="sng" smtClean="0">
                        <a:latin typeface="Cambria Math"/>
                      </a:rPr>
                      <m:t>𝒖</m:t>
                    </m:r>
                    <m:r>
                      <a:rPr lang="en-US" altLang="ko-KR" sz="3200" b="1" i="1" u="sng" baseline="-25000" smtClean="0">
                        <a:latin typeface="Cambria Math"/>
                      </a:rPr>
                      <m:t>𝑵</m:t>
                    </m:r>
                  </m:oMath>
                </a14:m>
                <a:r>
                  <a:rPr lang="en-US" altLang="ko-KR" sz="3200" b="1" i="1" u="sng" smtClean="0">
                    <a:latin typeface="맑은 고딕"/>
                  </a:rPr>
                  <a:t> (ladder </a:t>
                </a:r>
                <a:r>
                  <a:rPr lang="en-US" altLang="ko-KR" sz="3200" b="1" i="1" u="sng">
                    <a:latin typeface="맑은 고딕"/>
                  </a:rPr>
                  <a:t>by l</a:t>
                </a:r>
                <a:r>
                  <a:rPr lang="en-US" altLang="ko-KR" sz="3200" b="1" i="1" u="sng" smtClean="0">
                    <a:latin typeface="맑은 고딕"/>
                  </a:rPr>
                  <a:t>adder)</a:t>
                </a:r>
                <a:endParaRPr lang="ko-KR" altLang="en-US" sz="3200" b="1" i="1" u="sng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88640"/>
                <a:ext cx="8229600" cy="562074"/>
              </a:xfrm>
              <a:blipFill rotWithShape="1">
                <a:blip r:embed="rId3"/>
                <a:stretch>
                  <a:fillRect l="-1852" t="-18478" b="-391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29</a:t>
            </a:fld>
            <a:endParaRPr lang="ko-KR" altLang="en-US" dirty="0"/>
          </a:p>
        </p:txBody>
      </p:sp>
      <p:sp>
        <p:nvSpPr>
          <p:cNvPr id="8" name="원호 7"/>
          <p:cNvSpPr/>
          <p:nvPr/>
        </p:nvSpPr>
        <p:spPr>
          <a:xfrm rot="3697548">
            <a:off x="-5535848" y="-4158566"/>
            <a:ext cx="10800000" cy="10800000"/>
          </a:xfrm>
          <a:prstGeom prst="arc">
            <a:avLst>
              <a:gd name="adj1" fmla="val 17729952"/>
              <a:gd name="adj2" fmla="val 0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폭발 1 4"/>
          <p:cNvSpPr/>
          <p:nvPr/>
        </p:nvSpPr>
        <p:spPr>
          <a:xfrm>
            <a:off x="2199251" y="5750701"/>
            <a:ext cx="432048" cy="432048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2631297" y="3284984"/>
            <a:ext cx="5109053" cy="25875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폭발 2 10"/>
          <p:cNvSpPr/>
          <p:nvPr/>
        </p:nvSpPr>
        <p:spPr>
          <a:xfrm rot="15499506">
            <a:off x="4263654" y="2520853"/>
            <a:ext cx="357027" cy="37167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 flipH="1" flipV="1">
            <a:off x="4857836" y="3522571"/>
            <a:ext cx="545066" cy="970838"/>
          </a:xfrm>
          <a:prstGeom prst="straightConnector1">
            <a:avLst/>
          </a:prstGeom>
          <a:ln w="63500">
            <a:solidFill>
              <a:srgbClr val="1F00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97085" y="858833"/>
            <a:ext cx="299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Trajectory estimated by initial vector by DC</a:t>
            </a: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75369" y="1851980"/>
            <a:ext cx="183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FF0000"/>
                </a:solidFill>
              </a:rPr>
              <a:t>Real hit in VTX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5" name="폭발 2 24"/>
          <p:cNvSpPr/>
          <p:nvPr/>
        </p:nvSpPr>
        <p:spPr>
          <a:xfrm rot="15499506">
            <a:off x="4410645" y="3689998"/>
            <a:ext cx="357027" cy="371670"/>
          </a:xfrm>
          <a:prstGeom prst="irregularSeal2">
            <a:avLst/>
          </a:prstGeom>
          <a:solidFill>
            <a:srgbClr val="1F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1449" y="4298533"/>
                <a:ext cx="59541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1F00D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1F00DA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1F00DA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ko-KR" altLang="en-US" sz="2000" b="1" i="1">
                              <a:solidFill>
                                <a:srgbClr val="1F00DA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1F00DA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49" y="4298533"/>
                <a:ext cx="595418" cy="4374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08581" y="2831051"/>
                <a:ext cx="52454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581" y="2831051"/>
                <a:ext cx="524548" cy="437492"/>
              </a:xfrm>
              <a:prstGeom prst="rect">
                <a:avLst/>
              </a:prstGeom>
              <a:blipFill rotWithShape="1">
                <a:blip r:embed="rId5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299152" y="6211441"/>
            <a:ext cx="223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Primary vertex by VTX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ko-KR" altLang="en-US" sz="3200" b="1" i="1">
                              <a:latin typeface="Cambria Math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ko-KR" altLang="en-US" sz="3000" b="1">
                  <a:solidFill>
                    <a:srgbClr val="58267E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029969" y="2349999"/>
            <a:ext cx="216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rgbClr val="00B050"/>
                </a:solidFill>
              </a:rPr>
              <a:t>P</a:t>
            </a:r>
            <a:r>
              <a:rPr lang="en-US" altLang="ko-KR" b="1" smtClean="0">
                <a:solidFill>
                  <a:srgbClr val="00B050"/>
                </a:solidFill>
              </a:rPr>
              <a:t>rojected hit in VTX</a:t>
            </a:r>
            <a:endParaRPr lang="ko-KR" altLang="en-US" b="1">
              <a:solidFill>
                <a:srgbClr val="00B050"/>
              </a:solidFill>
            </a:endParaRPr>
          </a:p>
        </p:txBody>
      </p:sp>
      <p:cxnSp>
        <p:nvCxnSpPr>
          <p:cNvPr id="42" name="직선 화살표 연결선 41"/>
          <p:cNvCxnSpPr/>
          <p:nvPr/>
        </p:nvCxnSpPr>
        <p:spPr>
          <a:xfrm flipV="1">
            <a:off x="611560" y="1165394"/>
            <a:ext cx="0" cy="10559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V="1">
            <a:off x="611560" y="2201658"/>
            <a:ext cx="1143744" cy="3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폭발 2 47"/>
          <p:cNvSpPr/>
          <p:nvPr/>
        </p:nvSpPr>
        <p:spPr>
          <a:xfrm rot="15499506">
            <a:off x="4825534" y="2680791"/>
            <a:ext cx="357027" cy="371670"/>
          </a:xfrm>
          <a:prstGeom prst="irregularSeal2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711624" y="3663407"/>
            <a:ext cx="206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1F00DA"/>
                </a:solidFill>
              </a:rPr>
              <a:t>Expected hit in VTX</a:t>
            </a:r>
            <a:endParaRPr lang="ko-KR" altLang="en-US" b="1">
              <a:solidFill>
                <a:srgbClr val="1F00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smtClean="0">
                <a:latin typeface="Calibri" pitchFamily="34" charset="0"/>
              </a:rPr>
              <a:t>PHENIX detector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sp>
        <p:nvSpPr>
          <p:cNvPr id="30" name="원호 29"/>
          <p:cNvSpPr/>
          <p:nvPr/>
        </p:nvSpPr>
        <p:spPr>
          <a:xfrm>
            <a:off x="3635896" y="2117453"/>
            <a:ext cx="2448272" cy="1899066"/>
          </a:xfrm>
          <a:prstGeom prst="arc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41"/>
              <p:cNvSpPr>
                <a:spLocks/>
              </p:cNvSpPr>
              <p:nvPr/>
            </p:nvSpPr>
            <p:spPr bwMode="auto">
              <a:xfrm>
                <a:off x="4952530" y="4438800"/>
                <a:ext cx="3456384" cy="1871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eaLnBrk="0" hangingPunct="0">
                  <a:defRPr sz="44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1pPr>
                <a:lvl2pPr marL="1028700" indent="-571500" eaLnBrk="0" hangingPunct="0">
                  <a:defRPr sz="44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2pPr>
                <a:lvl3pPr marL="1143000" indent="-228600" eaLnBrk="0" hangingPunct="0">
                  <a:defRPr sz="44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3pPr>
                <a:lvl4pPr marL="1600200" indent="-228600" eaLnBrk="0" hangingPunct="0">
                  <a:defRPr sz="44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4pPr>
                <a:lvl5pPr marL="2057400" indent="-228600" eaLnBrk="0" hangingPunct="0">
                  <a:defRPr sz="44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rgbClr val="000000"/>
                    </a:solidFill>
                    <a:latin typeface="Gill Sans" charset="0"/>
                    <a:ea typeface="ヒラギノ角ゴ ProN W3" charset="0"/>
                    <a:cs typeface="ヒラギノ角ゴ ProN W3" charset="0"/>
                    <a:sym typeface="Gill Sans" charset="0"/>
                  </a:defRPr>
                </a:lvl9pPr>
              </a:lstStyle>
              <a:p>
                <a:pPr marL="285750" indent="-285750" algn="l" eaLnBrk="1" hangingPunct="1">
                  <a:buSzPct val="125000"/>
                  <a:buFont typeface="Arial" panose="020B0604020202020204" pitchFamily="34" charset="0"/>
                  <a:buChar char="•"/>
                </a:pPr>
                <a:r>
                  <a:rPr lang="en-US" altLang="ko-KR" sz="2000" b="1" smtClean="0">
                    <a:solidFill>
                      <a:schemeClr val="tx1"/>
                    </a:solidFill>
                    <a:latin typeface="+mj-lt"/>
                    <a:ea typeface="굴림" charset="-127"/>
                  </a:rPr>
                  <a:t>Drift Chamber (DC)</a:t>
                </a:r>
                <a:endParaRPr lang="en-US" altLang="ko-KR" sz="2000" b="1" dirty="0">
                  <a:solidFill>
                    <a:schemeClr val="tx1"/>
                  </a:solidFill>
                  <a:latin typeface="+mj-lt"/>
                  <a:ea typeface="굴림" charset="-127"/>
                </a:endParaRPr>
              </a:p>
              <a:p>
                <a:pPr algn="l" eaLnBrk="1" hangingPunct="1">
                  <a:buSzPct val="125000"/>
                </a:pPr>
                <a:endParaRPr lang="en-US" altLang="ko-KR" sz="1000">
                  <a:solidFill>
                    <a:schemeClr val="tx1"/>
                  </a:solidFill>
                  <a:latin typeface="+mj-lt"/>
                  <a:ea typeface="굴림" charset="-127"/>
                </a:endParaRPr>
              </a:p>
              <a:p>
                <a:pPr algn="l" eaLnBrk="1" hangingPunct="1">
                  <a:buSzPct val="125000"/>
                </a:pPr>
                <a:r>
                  <a:rPr lang="en-US" altLang="ko-KR" sz="2000" smtClean="0">
                    <a:solidFill>
                      <a:schemeClr val="tx1"/>
                    </a:solidFill>
                    <a:latin typeface="+mj-lt"/>
                    <a:ea typeface="굴림" charset="-127"/>
                  </a:rPr>
                  <a:t>  -  Charged paritcle tracking</a:t>
                </a:r>
              </a:p>
              <a:p>
                <a:pPr algn="l" eaLnBrk="1" hangingPunct="1">
                  <a:buSzPct val="125000"/>
                </a:pPr>
                <a:endParaRPr lang="en-US" altLang="ko-KR" sz="500" smtClean="0">
                  <a:solidFill>
                    <a:schemeClr val="tx1"/>
                  </a:solidFill>
                  <a:latin typeface="+mj-lt"/>
                  <a:ea typeface="굴림" charset="-127"/>
                </a:endParaRPr>
              </a:p>
              <a:p>
                <a:pPr algn="l" eaLnBrk="1" hangingPunct="1">
                  <a:buSzPct val="125000"/>
                </a:pPr>
                <a:r>
                  <a:rPr lang="en-US" altLang="ko-KR" sz="2000" smtClean="0">
                    <a:solidFill>
                      <a:schemeClr val="tx1"/>
                    </a:solidFill>
                    <a:latin typeface="+mj-lt"/>
                    <a:ea typeface="굴림" charset="-127"/>
                  </a:rPr>
                  <a:t>  -  Momentum </a:t>
                </a:r>
                <a:r>
                  <a:rPr lang="en-US" altLang="ko-KR" sz="2000">
                    <a:solidFill>
                      <a:schemeClr val="tx1"/>
                    </a:solidFill>
                    <a:latin typeface="+mj-lt"/>
                    <a:ea typeface="굴림" charset="-127"/>
                  </a:rPr>
                  <a:t>measurement </a:t>
                </a:r>
                <a:endParaRPr lang="en-US" altLang="ko-KR" sz="2000" smtClean="0">
                  <a:solidFill>
                    <a:schemeClr val="tx1"/>
                  </a:solidFill>
                  <a:latin typeface="+mj-lt"/>
                  <a:ea typeface="굴림" charset="-127"/>
                </a:endParaRPr>
              </a:p>
              <a:p>
                <a:pPr eaLnBrk="1" hangingPunct="1">
                  <a:buSzPct val="125000"/>
                </a:pPr>
                <a:endParaRPr lang="en-US" altLang="ko-KR" sz="500" b="1" smtClean="0">
                  <a:solidFill>
                    <a:srgbClr val="00CCFF"/>
                  </a:solidFill>
                  <a:latin typeface="+mj-lt"/>
                  <a:ea typeface="굴림" charset="-127"/>
                </a:endParaRPr>
              </a:p>
              <a:p>
                <a:pPr eaLnBrk="1" hangingPunct="1">
                  <a:buSzPct val="125000"/>
                </a:pPr>
                <a:r>
                  <a:rPr lang="en-US" altLang="ko-KR" sz="2000" b="1" smtClean="0">
                    <a:solidFill>
                      <a:srgbClr val="00CCFF"/>
                    </a:solidFill>
                    <a:latin typeface="+mj-lt"/>
                    <a:ea typeface="굴림" charset="-127"/>
                  </a:rPr>
                  <a:t>  </a:t>
                </a:r>
                <a:r>
                  <a:rPr lang="en-US" altLang="ko-KR" sz="2000" b="1" smtClean="0">
                    <a:solidFill>
                      <a:schemeClr val="tx1"/>
                    </a:solidFill>
                    <a:latin typeface="+mj-lt"/>
                    <a:ea typeface="굴림" charset="-127"/>
                  </a:rPr>
                  <a:t>-  </a:t>
                </a:r>
                <a14:m>
                  <m:oMath xmlns:m="http://schemas.openxmlformats.org/officeDocument/2006/math">
                    <m:r>
                      <a:rPr lang="ko-KR" altLang="en-US" sz="200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ko-KR" altLang="en-US" sz="2000" i="1">
                        <a:solidFill>
                          <a:schemeClr val="tx1"/>
                        </a:solidFill>
                        <a:latin typeface="Cambria Math"/>
                      </a:rPr>
                      <m:t>𝜂</m:t>
                    </m:r>
                    <m:r>
                      <a:rPr lang="ko-KR" altLang="en-US" sz="2000">
                        <a:solidFill>
                          <a:schemeClr val="tx1"/>
                        </a:solidFill>
                        <a:latin typeface="Cambria Math"/>
                      </a:rPr>
                      <m:t>|&lt;0.35</m:t>
                    </m:r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  <a:latin typeface="+mj-lt"/>
                    <a:ea typeface="굴림" charset="-127"/>
                  </a:rPr>
                  <a:t>      </a:t>
                </a:r>
                <a14:m>
                  <m:oMath xmlns:m="http://schemas.openxmlformats.org/officeDocument/2006/math">
                    <m:r>
                      <a:rPr lang="ko-KR" altLang="en-US" sz="2000" i="1">
                        <a:solidFill>
                          <a:schemeClr val="tx1"/>
                        </a:solidFill>
                        <a:latin typeface="Cambria Math"/>
                      </a:rPr>
                      <m:t>𝛥𝜙</m:t>
                    </m:r>
                    <m:r>
                      <a:rPr lang="ko-KR" altLang="en-US" sz="200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ko-KR" altLang="en-US" sz="2000" i="1" dirty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  <m:r>
                      <a:rPr lang="en-US" altLang="ko-KR" sz="2000" i="1" dirty="0">
                        <a:solidFill>
                          <a:schemeClr val="tx1"/>
                        </a:solidFill>
                        <a:latin typeface="Cambria Math"/>
                      </a:rPr>
                      <m:t>/2</m:t>
                    </m:r>
                  </m:oMath>
                </a14:m>
                <a:r>
                  <a:rPr lang="en-US" altLang="ko-KR" sz="2000" dirty="0">
                    <a:solidFill>
                      <a:schemeClr val="tx1"/>
                    </a:solidFill>
                    <a:latin typeface="+mj-lt"/>
                    <a:ea typeface="굴림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31" name="Rectangle 1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2530" y="4438800"/>
                <a:ext cx="3456384" cy="1871804"/>
              </a:xfrm>
              <a:prstGeom prst="rect">
                <a:avLst/>
              </a:prstGeom>
              <a:blipFill rotWithShape="1">
                <a:blip r:embed="rId3"/>
                <a:stretch>
                  <a:fillRect l="-5115" t="-71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0394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폭발 1 1"/>
          <p:cNvSpPr/>
          <p:nvPr/>
        </p:nvSpPr>
        <p:spPr>
          <a:xfrm>
            <a:off x="6228184" y="2204864"/>
            <a:ext cx="216024" cy="43204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ectangle 141"/>
          <p:cNvSpPr>
            <a:spLocks/>
          </p:cNvSpPr>
          <p:nvPr/>
        </p:nvSpPr>
        <p:spPr bwMode="auto">
          <a:xfrm>
            <a:off x="755576" y="4437517"/>
            <a:ext cx="3456384" cy="16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4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1028700" indent="-571500" eaLnBrk="0" hangingPunct="0">
              <a:defRPr sz="4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285750" indent="-285750" algn="l" eaLnBrk="1" hangingPunct="1">
              <a:buSzPct val="125000"/>
              <a:buFont typeface="Arial" panose="020B0604020202020204" pitchFamily="34" charset="0"/>
              <a:buChar char="•"/>
            </a:pPr>
            <a:r>
              <a:rPr lang="en-US" altLang="ko-KR" sz="2000" b="1" smtClean="0">
                <a:solidFill>
                  <a:schemeClr val="tx1"/>
                </a:solidFill>
                <a:latin typeface="+mj-lt"/>
                <a:ea typeface="굴림" charset="-127"/>
              </a:rPr>
              <a:t>Silicon Vertex Tracker (VTX)</a:t>
            </a:r>
            <a:endParaRPr lang="en-US" altLang="ko-KR" sz="2000" b="1" dirty="0">
              <a:solidFill>
                <a:schemeClr val="tx1"/>
              </a:solidFill>
              <a:latin typeface="+mj-lt"/>
              <a:ea typeface="굴림" charset="-127"/>
            </a:endParaRPr>
          </a:p>
          <a:p>
            <a:pPr algn="l" eaLnBrk="1" hangingPunct="1">
              <a:buSzPct val="125000"/>
            </a:pPr>
            <a:endParaRPr lang="en-US" altLang="ko-KR" sz="1000">
              <a:solidFill>
                <a:schemeClr val="tx1"/>
              </a:solidFill>
              <a:latin typeface="+mj-lt"/>
              <a:ea typeface="굴림" charset="-127"/>
            </a:endParaRPr>
          </a:p>
          <a:p>
            <a:pPr algn="l" eaLnBrk="1" hangingPunct="1">
              <a:buSzPct val="125000"/>
            </a:pPr>
            <a:r>
              <a:rPr lang="en-US" altLang="ko-KR" sz="2000" smtClean="0">
                <a:solidFill>
                  <a:schemeClr val="tx1"/>
                </a:solidFill>
                <a:latin typeface="+mj-lt"/>
                <a:ea typeface="굴림" charset="-127"/>
              </a:rPr>
              <a:t>  -  Primary/secondary vertex</a:t>
            </a:r>
          </a:p>
          <a:p>
            <a:pPr algn="l" eaLnBrk="1" hangingPunct="1">
              <a:buSzPct val="125000"/>
            </a:pPr>
            <a:endParaRPr lang="en-US" altLang="ko-KR" sz="500" smtClean="0">
              <a:solidFill>
                <a:schemeClr val="tx1"/>
              </a:solidFill>
              <a:latin typeface="+mj-lt"/>
              <a:ea typeface="굴림" charset="-127"/>
            </a:endParaRPr>
          </a:p>
          <a:p>
            <a:pPr algn="l" eaLnBrk="1" hangingPunct="1">
              <a:buSzPct val="125000"/>
            </a:pPr>
            <a:r>
              <a:rPr lang="en-US" altLang="ko-KR" sz="2000" smtClean="0">
                <a:solidFill>
                  <a:schemeClr val="tx1"/>
                </a:solidFill>
                <a:latin typeface="+mj-lt"/>
                <a:ea typeface="굴림" charset="-127"/>
              </a:rPr>
              <a:t>  -  Global/standalone tracking</a:t>
            </a:r>
          </a:p>
          <a:p>
            <a:pPr eaLnBrk="1" hangingPunct="1">
              <a:buSzPct val="125000"/>
            </a:pPr>
            <a:endParaRPr lang="en-US" altLang="ko-KR" sz="500">
              <a:solidFill>
                <a:schemeClr val="tx1"/>
              </a:solidFill>
              <a:latin typeface="+mj-lt"/>
              <a:ea typeface="굴림" charset="-127"/>
            </a:endParaRPr>
          </a:p>
          <a:p>
            <a:pPr eaLnBrk="1" hangingPunct="1">
              <a:buSzPct val="125000"/>
            </a:pPr>
            <a:r>
              <a:rPr lang="en-US" altLang="ko-KR" sz="2000">
                <a:solidFill>
                  <a:schemeClr val="tx1"/>
                </a:solidFill>
                <a:latin typeface="+mj-lt"/>
                <a:ea typeface="굴림" charset="-127"/>
              </a:rPr>
              <a:t>  -  </a:t>
            </a:r>
            <a:r>
              <a:rPr lang="en-US" altLang="ko-KR" sz="2000" smtClean="0">
                <a:solidFill>
                  <a:schemeClr val="tx1"/>
                </a:solidFill>
                <a:latin typeface="+mj-lt"/>
                <a:ea typeface="굴림" charset="-127"/>
              </a:rPr>
              <a:t>DCA measurement</a:t>
            </a:r>
            <a:endParaRPr lang="en-US" altLang="ko-KR" sz="2000">
              <a:solidFill>
                <a:schemeClr val="tx1"/>
              </a:solidFill>
              <a:latin typeface="+mj-lt"/>
              <a:ea typeface="굴림" charset="-127"/>
            </a:endParaRPr>
          </a:p>
          <a:p>
            <a:pPr algn="l" eaLnBrk="1" hangingPunct="1">
              <a:buSzPct val="125000"/>
            </a:pPr>
            <a:r>
              <a:rPr lang="en-US" altLang="ko-KR" sz="2000" smtClean="0">
                <a:solidFill>
                  <a:schemeClr val="tx1"/>
                </a:solidFill>
                <a:latin typeface="+mj-lt"/>
                <a:ea typeface="굴림" charset="-127"/>
              </a:rPr>
              <a:t> </a:t>
            </a:r>
            <a:endParaRPr lang="en-US" altLang="ko-KR" sz="2000" dirty="0">
              <a:solidFill>
                <a:schemeClr val="tx1"/>
              </a:solidFill>
              <a:latin typeface="+mj-lt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93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 rot="959540">
            <a:off x="4982723" y="3148275"/>
            <a:ext cx="2402714" cy="187782"/>
          </a:xfrm>
          <a:prstGeom prst="rect">
            <a:avLst/>
          </a:prstGeom>
          <a:solidFill>
            <a:srgbClr val="FFE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rot="959540">
            <a:off x="3557634" y="3849922"/>
            <a:ext cx="2402714" cy="187782"/>
          </a:xfrm>
          <a:prstGeom prst="rect">
            <a:avLst/>
          </a:prstGeom>
          <a:solidFill>
            <a:srgbClr val="B7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2499530" y="5157192"/>
            <a:ext cx="1583569" cy="798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 rot="19909603">
            <a:off x="4749824" y="4509120"/>
            <a:ext cx="216024" cy="2160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H="1" flipV="1">
            <a:off x="4004253" y="2706688"/>
            <a:ext cx="999795" cy="19800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30</a:t>
            </a:fld>
            <a:endParaRPr lang="ko-KR" altLang="en-US" dirty="0"/>
          </a:p>
        </p:txBody>
      </p:sp>
      <p:sp>
        <p:nvSpPr>
          <p:cNvPr id="8" name="원호 7"/>
          <p:cNvSpPr/>
          <p:nvPr/>
        </p:nvSpPr>
        <p:spPr>
          <a:xfrm rot="3697548">
            <a:off x="-5535848" y="-4158566"/>
            <a:ext cx="10800000" cy="10800000"/>
          </a:xfrm>
          <a:prstGeom prst="arc">
            <a:avLst>
              <a:gd name="adj1" fmla="val 17729952"/>
              <a:gd name="adj2" fmla="val 0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폭발 1 4"/>
          <p:cNvSpPr/>
          <p:nvPr/>
        </p:nvSpPr>
        <p:spPr>
          <a:xfrm>
            <a:off x="2199251" y="5750701"/>
            <a:ext cx="432048" cy="432048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2631297" y="3284984"/>
            <a:ext cx="5109053" cy="25875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endCxn id="25" idx="1"/>
          </p:cNvCxnSpPr>
          <p:nvPr/>
        </p:nvCxnSpPr>
        <p:spPr>
          <a:xfrm flipH="1" flipV="1">
            <a:off x="4660282" y="4043421"/>
            <a:ext cx="343766" cy="643267"/>
          </a:xfrm>
          <a:prstGeom prst="straightConnector1">
            <a:avLst/>
          </a:prstGeom>
          <a:ln w="63500">
            <a:solidFill>
              <a:srgbClr val="1F00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97085" y="858833"/>
            <a:ext cx="299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Trajectory estimated by initial vector by DC</a:t>
            </a: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527137" y="2382195"/>
            <a:ext cx="183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FF0000"/>
                </a:solidFill>
              </a:rPr>
              <a:t>Real hit in VTX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5" name="폭발 2 24"/>
          <p:cNvSpPr/>
          <p:nvPr/>
        </p:nvSpPr>
        <p:spPr>
          <a:xfrm rot="15499506">
            <a:off x="4410645" y="3689998"/>
            <a:ext cx="357027" cy="371670"/>
          </a:xfrm>
          <a:prstGeom prst="irregularSeal2">
            <a:avLst/>
          </a:prstGeom>
          <a:solidFill>
            <a:srgbClr val="1F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1449" y="4298533"/>
                <a:ext cx="59541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1F00D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1F00DA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1F00DA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ko-KR" altLang="en-US" sz="2000" b="1" i="1">
                              <a:solidFill>
                                <a:srgbClr val="1F00DA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1F00DA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49" y="4298533"/>
                <a:ext cx="595418" cy="4374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08581" y="2831051"/>
                <a:ext cx="52454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581" y="2831051"/>
                <a:ext cx="524548" cy="437492"/>
              </a:xfrm>
              <a:prstGeom prst="rect">
                <a:avLst/>
              </a:prstGeom>
              <a:blipFill rotWithShape="1">
                <a:blip r:embed="rId4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299152" y="6211441"/>
            <a:ext cx="223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Primary vertex by VTX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ko-KR" altLang="en-US" sz="3200" b="1" i="1">
                              <a:latin typeface="Cambria Math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ko-KR" altLang="en-US" sz="3000" b="1">
                  <a:solidFill>
                    <a:srgbClr val="58267E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557246" y="1957343"/>
            <a:ext cx="216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rgbClr val="00B050"/>
                </a:solidFill>
              </a:rPr>
              <a:t>P</a:t>
            </a:r>
            <a:r>
              <a:rPr lang="en-US" altLang="ko-KR" b="1" smtClean="0">
                <a:solidFill>
                  <a:srgbClr val="00B050"/>
                </a:solidFill>
              </a:rPr>
              <a:t>rojected hit in VTX</a:t>
            </a:r>
            <a:endParaRPr lang="ko-KR" altLang="en-US" b="1">
              <a:solidFill>
                <a:srgbClr val="00B050"/>
              </a:solidFill>
            </a:endParaRPr>
          </a:p>
        </p:txBody>
      </p:sp>
      <p:cxnSp>
        <p:nvCxnSpPr>
          <p:cNvPr id="42" name="직선 화살표 연결선 41"/>
          <p:cNvCxnSpPr/>
          <p:nvPr/>
        </p:nvCxnSpPr>
        <p:spPr>
          <a:xfrm flipV="1">
            <a:off x="611560" y="1165394"/>
            <a:ext cx="0" cy="10559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V="1">
            <a:off x="611560" y="2201658"/>
            <a:ext cx="1143744" cy="3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폭발 2 47"/>
          <p:cNvSpPr/>
          <p:nvPr/>
        </p:nvSpPr>
        <p:spPr>
          <a:xfrm rot="15499506">
            <a:off x="4825534" y="2680791"/>
            <a:ext cx="357027" cy="371670"/>
          </a:xfrm>
          <a:prstGeom prst="irregularSeal2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711624" y="3663407"/>
            <a:ext cx="206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1F00DA"/>
                </a:solidFill>
              </a:rPr>
              <a:t>Expected hit in VTX</a:t>
            </a:r>
            <a:endParaRPr lang="ko-KR" altLang="en-US" b="1">
              <a:solidFill>
                <a:srgbClr val="1F00DA"/>
              </a:solidFill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V="1">
            <a:off x="2204464" y="2476927"/>
            <a:ext cx="5109053" cy="25875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폭발 2 28"/>
          <p:cNvSpPr/>
          <p:nvPr/>
        </p:nvSpPr>
        <p:spPr>
          <a:xfrm rot="15499506">
            <a:off x="5761209" y="3028626"/>
            <a:ext cx="357027" cy="37167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88640"/>
                <a:ext cx="8229600" cy="562074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altLang="ko-KR" sz="3200" b="1" i="1" u="sng" smtClean="0">
                    <a:latin typeface="Calibri" pitchFamily="34" charset="0"/>
                  </a:rPr>
                  <a:t>Alignment in </a:t>
                </a:r>
                <a14:m>
                  <m:oMath xmlns:m="http://schemas.openxmlformats.org/officeDocument/2006/math">
                    <m:r>
                      <a:rPr lang="en-US" altLang="ko-KR" sz="3200" b="1" i="1" u="sng" smtClean="0">
                        <a:latin typeface="Cambria Math"/>
                      </a:rPr>
                      <m:t>𝒖</m:t>
                    </m:r>
                    <m:r>
                      <a:rPr lang="en-US" altLang="ko-KR" sz="3200" b="1" i="1" u="sng" baseline="-25000" smtClean="0">
                        <a:latin typeface="Cambria Math"/>
                      </a:rPr>
                      <m:t>𝑻</m:t>
                    </m:r>
                  </m:oMath>
                </a14:m>
                <a:r>
                  <a:rPr lang="en-US" altLang="ko-KR" sz="3200" b="1" i="1" u="sng" smtClean="0">
                    <a:latin typeface="맑은 고딕"/>
                  </a:rPr>
                  <a:t> (ladder </a:t>
                </a:r>
                <a:r>
                  <a:rPr lang="en-US" altLang="ko-KR" sz="3200" b="1" i="1" u="sng">
                    <a:latin typeface="맑은 고딕"/>
                  </a:rPr>
                  <a:t>by l</a:t>
                </a:r>
                <a:r>
                  <a:rPr lang="en-US" altLang="ko-KR" sz="3200" b="1" i="1" u="sng" smtClean="0">
                    <a:latin typeface="맑은 고딕"/>
                  </a:rPr>
                  <a:t>adder)</a:t>
                </a:r>
                <a:endParaRPr lang="ko-KR" altLang="en-US" sz="3200" b="1" i="1" u="sng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88640"/>
                <a:ext cx="8229600" cy="562074"/>
              </a:xfrm>
              <a:blipFill rotWithShape="1">
                <a:blip r:embed="rId8"/>
                <a:stretch>
                  <a:fillRect l="-1852" t="-18478" b="-391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 rot="959540">
            <a:off x="2972190" y="2549182"/>
            <a:ext cx="2402714" cy="187782"/>
          </a:xfrm>
          <a:prstGeom prst="rect">
            <a:avLst/>
          </a:prstGeom>
          <a:solidFill>
            <a:srgbClr val="FFE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2499530" y="5157192"/>
            <a:ext cx="1583569" cy="798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 rot="19909603">
            <a:off x="5541912" y="4110880"/>
            <a:ext cx="216024" cy="2160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i="1" u="sng" smtClean="0">
                <a:latin typeface="Calibri" pitchFamily="34" charset="0"/>
              </a:rPr>
              <a:t>Alignment in </a:t>
            </a:r>
            <a:r>
              <a:rPr lang="el-GR" altLang="ko-KR" sz="3200" b="1" i="1" u="sng" smtClean="0">
                <a:latin typeface="맑은 고딕"/>
              </a:rPr>
              <a:t>φ</a:t>
            </a:r>
            <a:r>
              <a:rPr lang="en-US" altLang="ko-KR" sz="3200" b="1" i="1" u="sng" smtClean="0">
                <a:latin typeface="맑은 고딕"/>
              </a:rPr>
              <a:t> (Ladder by Ladder(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31</a:t>
            </a:fld>
            <a:endParaRPr lang="ko-KR" altLang="en-US" dirty="0"/>
          </a:p>
        </p:txBody>
      </p:sp>
      <p:sp>
        <p:nvSpPr>
          <p:cNvPr id="8" name="원호 7"/>
          <p:cNvSpPr/>
          <p:nvPr/>
        </p:nvSpPr>
        <p:spPr>
          <a:xfrm rot="3697548">
            <a:off x="-5535848" y="-4158566"/>
            <a:ext cx="10800000" cy="10800000"/>
          </a:xfrm>
          <a:prstGeom prst="arc">
            <a:avLst>
              <a:gd name="adj1" fmla="val 17729952"/>
              <a:gd name="adj2" fmla="val 0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폭발 1 4"/>
          <p:cNvSpPr/>
          <p:nvPr/>
        </p:nvSpPr>
        <p:spPr>
          <a:xfrm>
            <a:off x="2199251" y="5750701"/>
            <a:ext cx="432048" cy="432048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2631297" y="3284984"/>
            <a:ext cx="5109053" cy="25875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폭발 2 10"/>
          <p:cNvSpPr/>
          <p:nvPr/>
        </p:nvSpPr>
        <p:spPr>
          <a:xfrm rot="15499506">
            <a:off x="3754616" y="2353266"/>
            <a:ext cx="357027" cy="371670"/>
          </a:xfrm>
          <a:prstGeom prst="irregularSeal2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 flipH="1" flipV="1">
            <a:off x="5029969" y="2866626"/>
            <a:ext cx="783830" cy="1413656"/>
          </a:xfrm>
          <a:prstGeom prst="straightConnector1">
            <a:avLst/>
          </a:prstGeom>
          <a:ln w="63500">
            <a:solidFill>
              <a:srgbClr val="5826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97085" y="858833"/>
            <a:ext cx="299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Trajectory estimated by initial vector by DC</a:t>
            </a: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379679" y="1783961"/>
            <a:ext cx="183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Real hit in VTX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97791" y="3663407"/>
                <a:ext cx="59541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58267E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58267E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58267E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ko-KR" altLang="en-US" sz="2000" b="1" i="1">
                              <a:solidFill>
                                <a:srgbClr val="58267E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58267E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91" y="3663407"/>
                <a:ext cx="595418" cy="4374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08581" y="2831051"/>
                <a:ext cx="52454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altLang="ko-KR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581" y="2831051"/>
                <a:ext cx="524548" cy="437492"/>
              </a:xfrm>
              <a:prstGeom prst="rect">
                <a:avLst/>
              </a:prstGeom>
              <a:blipFill rotWithShape="1">
                <a:blip r:embed="rId4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299152" y="6211441"/>
            <a:ext cx="223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Primary vertex by VTX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ko-KR" altLang="en-US" sz="3200" b="1" i="1">
                              <a:latin typeface="Cambria Math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ko-KR" altLang="en-US" sz="3000" b="1">
                  <a:solidFill>
                    <a:srgbClr val="58267E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직선 화살표 연결선 41"/>
          <p:cNvCxnSpPr/>
          <p:nvPr/>
        </p:nvCxnSpPr>
        <p:spPr>
          <a:xfrm flipV="1">
            <a:off x="611560" y="1165394"/>
            <a:ext cx="0" cy="10559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V="1">
            <a:off x="611560" y="2201658"/>
            <a:ext cx="1143744" cy="3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폭발 2 47"/>
          <p:cNvSpPr/>
          <p:nvPr/>
        </p:nvSpPr>
        <p:spPr>
          <a:xfrm rot="15499506">
            <a:off x="4825534" y="2680791"/>
            <a:ext cx="357027" cy="371670"/>
          </a:xfrm>
          <a:prstGeom prst="irregularSeal2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직선 화살표 연결선 49"/>
          <p:cNvCxnSpPr/>
          <p:nvPr/>
        </p:nvCxnSpPr>
        <p:spPr>
          <a:xfrm flipH="1" flipV="1">
            <a:off x="4017077" y="2326675"/>
            <a:ext cx="1032897" cy="316399"/>
          </a:xfrm>
          <a:prstGeom prst="straightConnector1">
            <a:avLst/>
          </a:prstGeom>
          <a:ln w="63500">
            <a:solidFill>
              <a:srgbClr val="F24C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11028" y="2566861"/>
            <a:ext cx="216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P</a:t>
            </a:r>
            <a:r>
              <a:rPr lang="en-US" altLang="ko-KR" smtClean="0"/>
              <a:t>rojected hit in VTX</a:t>
            </a:r>
            <a:endParaRPr lang="ko-KR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3707904" y="2115542"/>
            <a:ext cx="216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>
                <a:solidFill>
                  <a:srgbClr val="F24CDA"/>
                </a:solidFill>
              </a:rPr>
              <a:t>residue</a:t>
            </a:r>
            <a:endParaRPr lang="ko-KR" altLang="en-US">
              <a:solidFill>
                <a:srgbClr val="F24CDA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27640" y="457875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4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4000"/>
            <a:ext cx="2643038" cy="1800000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684000"/>
            <a:ext cx="2643038" cy="18000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684000"/>
            <a:ext cx="2643038" cy="1800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00000"/>
            <a:ext cx="2643038" cy="1800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2700000"/>
            <a:ext cx="2643038" cy="180000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700000"/>
            <a:ext cx="2643038" cy="1800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680000"/>
            <a:ext cx="2643038" cy="180000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0" y="4680000"/>
            <a:ext cx="2643038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2" y="1605756"/>
            <a:ext cx="6772275" cy="4514850"/>
          </a:xfrm>
        </p:spPr>
      </p:pic>
    </p:spTree>
    <p:extLst>
      <p:ext uri="{BB962C8B-B14F-4D97-AF65-F5344CB8AC3E}">
        <p14:creationId xmlns:p14="http://schemas.microsoft.com/office/powerpoint/2010/main" val="35579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34</a:t>
            </a:fld>
            <a:endParaRPr lang="ko-KR" altLang="en-US" dirty="0"/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7" y="980728"/>
            <a:ext cx="7402769" cy="5400599"/>
          </a:xfrm>
        </p:spPr>
      </p:pic>
      <p:sp>
        <p:nvSpPr>
          <p:cNvPr id="8" name="TextBox 7"/>
          <p:cNvSpPr txBox="1"/>
          <p:nvPr/>
        </p:nvSpPr>
        <p:spPr>
          <a:xfrm>
            <a:off x="7308304" y="2204864"/>
            <a:ext cx="15121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/>
              <a:t>A</a:t>
            </a:r>
            <a:r>
              <a:rPr lang="en-US" altLang="ko-KR" sz="2300" b="1" dirty="0" smtClean="0"/>
              <a:t>lignment</a:t>
            </a:r>
          </a:p>
          <a:p>
            <a:pPr algn="ctr"/>
            <a:r>
              <a:rPr lang="en-US" altLang="ko-KR" sz="2300" b="1" dirty="0" smtClean="0"/>
              <a:t>1</a:t>
            </a:r>
            <a:r>
              <a:rPr lang="en-US" altLang="ko-KR" sz="2300" b="1" baseline="30000" dirty="0" smtClean="0"/>
              <a:t>st</a:t>
            </a:r>
            <a:r>
              <a:rPr lang="en-US" altLang="ko-KR" sz="2300" b="1" dirty="0" smtClean="0"/>
              <a:t> STEP</a:t>
            </a:r>
            <a:endParaRPr lang="ko-KR" altLang="en-US" sz="23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236296" y="5726894"/>
            <a:ext cx="17735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 smtClean="0"/>
              <a:t>BeamCenter</a:t>
            </a:r>
          </a:p>
          <a:p>
            <a:pPr algn="ctr"/>
            <a:r>
              <a:rPr lang="en-US" altLang="ko-KR" sz="2300" b="1" dirty="0" smtClean="0"/>
              <a:t>STEP</a:t>
            </a:r>
            <a:endParaRPr lang="ko-KR" altLang="en-US" sz="2300" b="1" dirty="0"/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en-US" altLang="ko-KR" sz="3200" b="1" i="1" u="sng" dirty="0" smtClean="0">
                <a:latin typeface="Calibri" pitchFamily="34" charset="0"/>
              </a:rPr>
              <a:t>Introduction to calibration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8304" y="3852917"/>
            <a:ext cx="15121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300" b="1" dirty="0" smtClean="0"/>
              <a:t>Alignment</a:t>
            </a:r>
            <a:endParaRPr lang="en-US" altLang="ko-KR" sz="2300" b="1" dirty="0"/>
          </a:p>
          <a:p>
            <a:pPr algn="ctr"/>
            <a:r>
              <a:rPr lang="en-US" altLang="ko-KR" sz="2300" b="1" dirty="0" smtClean="0"/>
              <a:t>2</a:t>
            </a:r>
            <a:r>
              <a:rPr lang="en-US" altLang="ko-KR" sz="2300" b="1" baseline="30000" dirty="0" smtClean="0"/>
              <a:t>nd</a:t>
            </a:r>
            <a:r>
              <a:rPr lang="en-US" altLang="ko-KR" sz="2300" b="1" dirty="0" smtClean="0"/>
              <a:t> STEP</a:t>
            </a:r>
          </a:p>
        </p:txBody>
      </p:sp>
    </p:spTree>
    <p:extLst>
      <p:ext uri="{BB962C8B-B14F-4D97-AF65-F5344CB8AC3E}">
        <p14:creationId xmlns:p14="http://schemas.microsoft.com/office/powerpoint/2010/main" val="10267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35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dirty="0">
                <a:latin typeface="Calibri" pitchFamily="34" charset="0"/>
              </a:rPr>
              <a:t>2</a:t>
            </a:r>
            <a:r>
              <a:rPr lang="en-US" altLang="ko-KR" sz="3200" b="1" i="1" u="sng" dirty="0" smtClean="0">
                <a:latin typeface="Calibri" pitchFamily="34" charset="0"/>
              </a:rPr>
              <a:t>) Alignment Ladder by Ladder in </a:t>
            </a:r>
            <a:r>
              <a:rPr lang="el-GR" altLang="ko-KR" sz="3200" b="1" i="1" u="sng" dirty="0" smtClean="0">
                <a:latin typeface="맑은 고딕"/>
                <a:ea typeface="맑은 고딕"/>
              </a:rPr>
              <a:t>φ</a:t>
            </a:r>
            <a:r>
              <a:rPr lang="en-US" altLang="ko-KR" sz="3200" b="1" i="1" u="sng" dirty="0" smtClean="0">
                <a:latin typeface="맑은 고딕"/>
                <a:ea typeface="맑은 고딕"/>
              </a:rPr>
              <a:t> and z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4744"/>
            <a:ext cx="6148975" cy="51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 rot="959540">
            <a:off x="2972190" y="2549182"/>
            <a:ext cx="2402714" cy="187782"/>
          </a:xfrm>
          <a:prstGeom prst="rect">
            <a:avLst/>
          </a:prstGeom>
          <a:solidFill>
            <a:srgbClr val="FFE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rot="959540">
            <a:off x="3557634" y="3849922"/>
            <a:ext cx="2402714" cy="187782"/>
          </a:xfrm>
          <a:prstGeom prst="rect">
            <a:avLst/>
          </a:prstGeom>
          <a:solidFill>
            <a:srgbClr val="B7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2499530" y="5157192"/>
            <a:ext cx="1583569" cy="798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 rot="19909603">
            <a:off x="4749824" y="4509120"/>
            <a:ext cx="216024" cy="2160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H="1" flipV="1">
            <a:off x="4004252" y="2706688"/>
            <a:ext cx="999795" cy="1980000"/>
          </a:xfrm>
          <a:prstGeom prst="straightConnector1">
            <a:avLst/>
          </a:prstGeom>
          <a:ln w="1270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88640"/>
                <a:ext cx="8229600" cy="562074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altLang="ko-KR" sz="3200" b="1" i="1" u="sng" smtClean="0">
                    <a:latin typeface="Calibri" pitchFamily="34" charset="0"/>
                  </a:rPr>
                  <a:t>Alignment in </a:t>
                </a:r>
                <a14:m>
                  <m:oMath xmlns:m="http://schemas.openxmlformats.org/officeDocument/2006/math">
                    <m:r>
                      <a:rPr lang="en-US" altLang="ko-KR" sz="3200" b="1" i="1" u="sng" smtClean="0">
                        <a:latin typeface="Cambria Math"/>
                      </a:rPr>
                      <m:t>𝒖</m:t>
                    </m:r>
                    <m:r>
                      <a:rPr lang="en-US" altLang="ko-KR" sz="3200" b="1" i="1" u="sng" baseline="-25000" smtClean="0">
                        <a:latin typeface="Cambria Math"/>
                      </a:rPr>
                      <m:t>𝑵𝒐𝒓𝒎𝒂𝒍</m:t>
                    </m:r>
                  </m:oMath>
                </a14:m>
                <a:r>
                  <a:rPr lang="en-US" altLang="ko-KR" sz="3200" b="1" i="1" u="sng" smtClean="0">
                    <a:latin typeface="맑은 고딕"/>
                  </a:rPr>
                  <a:t> (ladder </a:t>
                </a:r>
                <a:r>
                  <a:rPr lang="en-US" altLang="ko-KR" sz="3200" b="1" i="1" u="sng">
                    <a:latin typeface="맑은 고딕"/>
                  </a:rPr>
                  <a:t>by l</a:t>
                </a:r>
                <a:r>
                  <a:rPr lang="en-US" altLang="ko-KR" sz="3200" b="1" i="1" u="sng" smtClean="0">
                    <a:latin typeface="맑은 고딕"/>
                  </a:rPr>
                  <a:t>adder)</a:t>
                </a:r>
                <a:endParaRPr lang="ko-KR" altLang="en-US" sz="3200" b="1" i="1" u="sng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88640"/>
                <a:ext cx="8229600" cy="562074"/>
              </a:xfrm>
              <a:blipFill rotWithShape="1">
                <a:blip r:embed="rId3"/>
                <a:stretch>
                  <a:fillRect l="-1852" t="-18478" b="-391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8" name="원호 7"/>
          <p:cNvSpPr/>
          <p:nvPr/>
        </p:nvSpPr>
        <p:spPr>
          <a:xfrm rot="3697548">
            <a:off x="-5535848" y="-4158566"/>
            <a:ext cx="10800000" cy="10800000"/>
          </a:xfrm>
          <a:prstGeom prst="arc">
            <a:avLst>
              <a:gd name="adj1" fmla="val 17729952"/>
              <a:gd name="adj2" fmla="val 0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폭발 1 4"/>
          <p:cNvSpPr/>
          <p:nvPr/>
        </p:nvSpPr>
        <p:spPr>
          <a:xfrm>
            <a:off x="2199251" y="5750701"/>
            <a:ext cx="432048" cy="432048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2631297" y="3284984"/>
            <a:ext cx="5109053" cy="25875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폭발 2 10"/>
          <p:cNvSpPr/>
          <p:nvPr/>
        </p:nvSpPr>
        <p:spPr>
          <a:xfrm rot="15499506">
            <a:off x="3800785" y="2435259"/>
            <a:ext cx="357027" cy="37167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>
            <a:endCxn id="25" idx="1"/>
          </p:cNvCxnSpPr>
          <p:nvPr/>
        </p:nvCxnSpPr>
        <p:spPr>
          <a:xfrm flipH="1" flipV="1">
            <a:off x="4660282" y="4043421"/>
            <a:ext cx="343766" cy="643267"/>
          </a:xfrm>
          <a:prstGeom prst="straightConnector1">
            <a:avLst/>
          </a:prstGeom>
          <a:ln w="63500">
            <a:solidFill>
              <a:srgbClr val="1F00D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97085" y="858833"/>
            <a:ext cx="299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Trajectory estimated by initial vector by DC</a:t>
            </a: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175369" y="1851980"/>
            <a:ext cx="183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FF0000"/>
                </a:solidFill>
              </a:rPr>
              <a:t>Real hit in VTX</a:t>
            </a:r>
            <a:endParaRPr lang="ko-KR" altLang="en-US" b="1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91449" y="4298533"/>
                <a:ext cx="59541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1F00D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1F00DA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1F00DA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ko-KR" altLang="en-US" sz="2000" b="1" i="1">
                              <a:solidFill>
                                <a:srgbClr val="1F00DA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1F00DA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449" y="4298533"/>
                <a:ext cx="595418" cy="4374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408581" y="2831051"/>
                <a:ext cx="52454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581" y="2831051"/>
                <a:ext cx="524548" cy="437492"/>
              </a:xfrm>
              <a:prstGeom prst="rect">
                <a:avLst/>
              </a:prstGeom>
              <a:blipFill rotWithShape="1">
                <a:blip r:embed="rId5"/>
                <a:stretch>
                  <a:fillRect l="-46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299152" y="6211441"/>
            <a:ext cx="223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Primary vertex by VTX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ko-KR" altLang="en-US" sz="3200" b="1" i="1">
                              <a:latin typeface="Cambria Math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ko-KR" altLang="en-US" sz="3000" b="1">
                  <a:solidFill>
                    <a:srgbClr val="58267E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029969" y="2349999"/>
            <a:ext cx="216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rgbClr val="00B050"/>
                </a:solidFill>
              </a:rPr>
              <a:t>P</a:t>
            </a:r>
            <a:r>
              <a:rPr lang="en-US" altLang="ko-KR" b="1" smtClean="0">
                <a:solidFill>
                  <a:srgbClr val="00B050"/>
                </a:solidFill>
              </a:rPr>
              <a:t>rojected hit in VTX</a:t>
            </a:r>
            <a:endParaRPr lang="ko-KR" altLang="en-US" b="1">
              <a:solidFill>
                <a:srgbClr val="00B050"/>
              </a:solidFill>
            </a:endParaRPr>
          </a:p>
        </p:txBody>
      </p:sp>
      <p:cxnSp>
        <p:nvCxnSpPr>
          <p:cNvPr id="42" name="직선 화살표 연결선 41"/>
          <p:cNvCxnSpPr/>
          <p:nvPr/>
        </p:nvCxnSpPr>
        <p:spPr>
          <a:xfrm flipV="1">
            <a:off x="611560" y="1165394"/>
            <a:ext cx="0" cy="10559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V="1">
            <a:off x="611560" y="2201658"/>
            <a:ext cx="1143744" cy="3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폭발 2 47"/>
          <p:cNvSpPr/>
          <p:nvPr/>
        </p:nvSpPr>
        <p:spPr>
          <a:xfrm rot="15499506">
            <a:off x="4825534" y="2680791"/>
            <a:ext cx="357027" cy="371670"/>
          </a:xfrm>
          <a:prstGeom prst="irregularSeal2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711624" y="3663407"/>
            <a:ext cx="206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1F00DA"/>
                </a:solidFill>
              </a:rPr>
              <a:t>Expected hit in VTX</a:t>
            </a:r>
            <a:endParaRPr lang="ko-KR" altLang="en-US" b="1">
              <a:solidFill>
                <a:srgbClr val="1F00D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7413" y="6008729"/>
            <a:ext cx="48525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smtClean="0"/>
              <a:t>This is what we did during alignment in phi so far. </a:t>
            </a:r>
            <a:endParaRPr lang="ko-KR" altLang="en-US" b="1"/>
          </a:p>
        </p:txBody>
      </p:sp>
      <p:cxnSp>
        <p:nvCxnSpPr>
          <p:cNvPr id="35" name="직선 화살표 연결선 34"/>
          <p:cNvCxnSpPr/>
          <p:nvPr/>
        </p:nvCxnSpPr>
        <p:spPr>
          <a:xfrm flipH="1" flipV="1">
            <a:off x="4004253" y="2719331"/>
            <a:ext cx="584905" cy="11248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폭발 2 24"/>
          <p:cNvSpPr/>
          <p:nvPr/>
        </p:nvSpPr>
        <p:spPr>
          <a:xfrm rot="15499506">
            <a:off x="4410645" y="3689998"/>
            <a:ext cx="357027" cy="371670"/>
          </a:xfrm>
          <a:prstGeom prst="irregularSeal2">
            <a:avLst/>
          </a:prstGeom>
          <a:solidFill>
            <a:srgbClr val="1F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710841" y="3871638"/>
                <a:ext cx="52454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altLang="ko-KR" sz="20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841" y="3871638"/>
                <a:ext cx="524548" cy="437492"/>
              </a:xfrm>
              <a:prstGeom prst="rect">
                <a:avLst/>
              </a:prstGeom>
              <a:blipFill rotWithShape="1">
                <a:blip r:embed="rId9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5004047" y="5260153"/>
                <a:ext cx="3644909" cy="67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ko-KR" altLang="en-US" i="1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ko-KR" altLang="en-US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ko-KR" alt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ko-KR" altLang="en-US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ko-KR" altLang="en-US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ko-KR" alt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ko-KR" altLang="en-US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mtClean="0"/>
                  <a:t>: residual normal to u.</a:t>
                </a:r>
              </a:p>
              <a:p>
                <a:pPr algn="ctr"/>
                <a:r>
                  <a:rPr lang="en-US" altLang="ko-KR" smtClean="0"/>
                  <a:t>( = residual in phi in our notation) </a:t>
                </a:r>
                <a:endParaRPr lang="ko-KR" altLang="en-US"/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7" y="5260153"/>
                <a:ext cx="3644909" cy="679930"/>
              </a:xfrm>
              <a:prstGeom prst="rect">
                <a:avLst/>
              </a:prstGeom>
              <a:blipFill rotWithShape="1">
                <a:blip r:embed="rId10"/>
                <a:stretch>
                  <a:fillRect r="-502" b="-144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8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 rot="959540">
            <a:off x="4982723" y="3148275"/>
            <a:ext cx="2402714" cy="187782"/>
          </a:xfrm>
          <a:prstGeom prst="rect">
            <a:avLst/>
          </a:prstGeom>
          <a:solidFill>
            <a:srgbClr val="FFE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 rot="959540">
            <a:off x="3557634" y="3849922"/>
            <a:ext cx="2402714" cy="187782"/>
          </a:xfrm>
          <a:prstGeom prst="rect">
            <a:avLst/>
          </a:prstGeom>
          <a:solidFill>
            <a:srgbClr val="B7A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2499530" y="5157192"/>
            <a:ext cx="1583569" cy="798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 rot="19909603">
            <a:off x="4749824" y="4509120"/>
            <a:ext cx="216024" cy="21602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>
            <a:endCxn id="29" idx="0"/>
          </p:cNvCxnSpPr>
          <p:nvPr/>
        </p:nvCxnSpPr>
        <p:spPr>
          <a:xfrm flipV="1">
            <a:off x="4627124" y="3262946"/>
            <a:ext cx="1166012" cy="585127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37</a:t>
            </a:fld>
            <a:endParaRPr lang="ko-KR" altLang="en-US" dirty="0"/>
          </a:p>
        </p:txBody>
      </p:sp>
      <p:sp>
        <p:nvSpPr>
          <p:cNvPr id="8" name="원호 7"/>
          <p:cNvSpPr/>
          <p:nvPr/>
        </p:nvSpPr>
        <p:spPr>
          <a:xfrm rot="3697548">
            <a:off x="-5535848" y="-4158566"/>
            <a:ext cx="10800000" cy="10800000"/>
          </a:xfrm>
          <a:prstGeom prst="arc">
            <a:avLst>
              <a:gd name="adj1" fmla="val 17729952"/>
              <a:gd name="adj2" fmla="val 0"/>
            </a:avLst>
          </a:prstGeom>
          <a:noFill/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폭발 1 4"/>
          <p:cNvSpPr/>
          <p:nvPr/>
        </p:nvSpPr>
        <p:spPr>
          <a:xfrm>
            <a:off x="2199251" y="5750701"/>
            <a:ext cx="432048" cy="432048"/>
          </a:xfrm>
          <a:prstGeom prst="irregularSeal1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/>
        </p:nvCxnSpPr>
        <p:spPr>
          <a:xfrm flipV="1">
            <a:off x="2631297" y="3284984"/>
            <a:ext cx="5109053" cy="25875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97085" y="858833"/>
            <a:ext cx="2991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Trajectory estimated by initial vector by DC</a:t>
            </a: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527137" y="2382195"/>
            <a:ext cx="183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FF0000"/>
                </a:solidFill>
              </a:rPr>
              <a:t>Real hit in VTX</a:t>
            </a:r>
            <a:endParaRPr lang="ko-KR" altLang="en-US" b="1">
              <a:solidFill>
                <a:srgbClr val="FF0000"/>
              </a:solidFill>
            </a:endParaRPr>
          </a:p>
        </p:txBody>
      </p:sp>
      <p:sp>
        <p:nvSpPr>
          <p:cNvPr id="25" name="폭발 2 24"/>
          <p:cNvSpPr/>
          <p:nvPr/>
        </p:nvSpPr>
        <p:spPr>
          <a:xfrm rot="15499506">
            <a:off x="4410645" y="3689998"/>
            <a:ext cx="357027" cy="371670"/>
          </a:xfrm>
          <a:prstGeom prst="irregularSeal2">
            <a:avLst/>
          </a:prstGeom>
          <a:solidFill>
            <a:srgbClr val="1F0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71044" y="3044200"/>
                <a:ext cx="524548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ko-KR" alt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ko-KR" alt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altLang="ko-KR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ko-KR" altLang="en-US" sz="2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044" y="3044200"/>
                <a:ext cx="524548" cy="437492"/>
              </a:xfrm>
              <a:prstGeom prst="rect">
                <a:avLst/>
              </a:prstGeom>
              <a:blipFill rotWithShape="1">
                <a:blip r:embed="rId3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299152" y="6211441"/>
            <a:ext cx="223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mtClean="0"/>
              <a:t>Primary vertex by VTX</a:t>
            </a:r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sz="3200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ko-KR" altLang="en-US" sz="3200" b="1" i="1">
                              <a:latin typeface="Cambria Math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ko-KR" altLang="en-US" sz="3000" b="1">
                  <a:solidFill>
                    <a:srgbClr val="58267E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04" y="5556222"/>
                <a:ext cx="58857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3557246" y="1957343"/>
            <a:ext cx="216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>
                <a:solidFill>
                  <a:srgbClr val="00B050"/>
                </a:solidFill>
              </a:rPr>
              <a:t>P</a:t>
            </a:r>
            <a:r>
              <a:rPr lang="en-US" altLang="ko-KR" b="1" smtClean="0">
                <a:solidFill>
                  <a:srgbClr val="00B050"/>
                </a:solidFill>
              </a:rPr>
              <a:t>rojected hit in VTX</a:t>
            </a:r>
            <a:endParaRPr lang="ko-KR" altLang="en-US" b="1">
              <a:solidFill>
                <a:srgbClr val="00B050"/>
              </a:solidFill>
            </a:endParaRPr>
          </a:p>
        </p:txBody>
      </p:sp>
      <p:cxnSp>
        <p:nvCxnSpPr>
          <p:cNvPr id="42" name="직선 화살표 연결선 41"/>
          <p:cNvCxnSpPr/>
          <p:nvPr/>
        </p:nvCxnSpPr>
        <p:spPr>
          <a:xfrm flipV="1">
            <a:off x="611560" y="1165394"/>
            <a:ext cx="0" cy="10559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V="1">
            <a:off x="611560" y="2201658"/>
            <a:ext cx="1143744" cy="3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0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551" y="2276872"/>
                <a:ext cx="51220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ko-KR" altLang="en-US" sz="2000"/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" y="1105054"/>
                <a:ext cx="5122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폭발 2 47"/>
          <p:cNvSpPr/>
          <p:nvPr/>
        </p:nvSpPr>
        <p:spPr>
          <a:xfrm rot="15499506">
            <a:off x="4825534" y="2680791"/>
            <a:ext cx="357027" cy="371670"/>
          </a:xfrm>
          <a:prstGeom prst="irregularSeal2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711624" y="3663407"/>
            <a:ext cx="206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1F00DA"/>
                </a:solidFill>
              </a:rPr>
              <a:t>Expected hit in VTX</a:t>
            </a:r>
            <a:endParaRPr lang="ko-KR" altLang="en-US" b="1">
              <a:solidFill>
                <a:srgbClr val="1F00DA"/>
              </a:solidFill>
            </a:endParaRPr>
          </a:p>
        </p:txBody>
      </p:sp>
      <p:cxnSp>
        <p:nvCxnSpPr>
          <p:cNvPr id="28" name="직선 연결선 27"/>
          <p:cNvCxnSpPr/>
          <p:nvPr/>
        </p:nvCxnSpPr>
        <p:spPr>
          <a:xfrm flipV="1">
            <a:off x="2204464" y="2476927"/>
            <a:ext cx="5109053" cy="258753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폭발 2 28"/>
          <p:cNvSpPr/>
          <p:nvPr/>
        </p:nvSpPr>
        <p:spPr>
          <a:xfrm rot="15499506">
            <a:off x="5761209" y="3028626"/>
            <a:ext cx="357027" cy="371670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88640"/>
                <a:ext cx="8229600" cy="562074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altLang="ko-KR" sz="3200" b="1" i="1" u="sng" smtClean="0">
                    <a:latin typeface="Calibri" pitchFamily="34" charset="0"/>
                  </a:rPr>
                  <a:t>Alignment in </a:t>
                </a:r>
                <a14:m>
                  <m:oMath xmlns:m="http://schemas.openxmlformats.org/officeDocument/2006/math">
                    <m:r>
                      <a:rPr lang="en-US" altLang="ko-KR" sz="3200" b="1" i="1" u="sng" smtClean="0">
                        <a:latin typeface="Cambria Math"/>
                      </a:rPr>
                      <m:t>𝒖</m:t>
                    </m:r>
                    <m:r>
                      <a:rPr lang="en-US" altLang="ko-KR" sz="3200" b="1" i="1" u="sng" baseline="-25000" smtClean="0">
                        <a:latin typeface="Cambria Math"/>
                      </a:rPr>
                      <m:t>𝑻𝒂𝒏𝒈𝒆𝒏𝒕</m:t>
                    </m:r>
                  </m:oMath>
                </a14:m>
                <a:r>
                  <a:rPr lang="en-US" altLang="ko-KR" sz="3200" b="1" i="1" u="sng" smtClean="0">
                    <a:latin typeface="맑은 고딕"/>
                  </a:rPr>
                  <a:t> (ladder </a:t>
                </a:r>
                <a:r>
                  <a:rPr lang="en-US" altLang="ko-KR" sz="3200" b="1" i="1" u="sng">
                    <a:latin typeface="맑은 고딕"/>
                  </a:rPr>
                  <a:t>by l</a:t>
                </a:r>
                <a:r>
                  <a:rPr lang="en-US" altLang="ko-KR" sz="3200" b="1" i="1" u="sng" smtClean="0">
                    <a:latin typeface="맑은 고딕"/>
                  </a:rPr>
                  <a:t>adder)</a:t>
                </a:r>
                <a:endParaRPr lang="ko-KR" altLang="en-US" sz="3200" b="1" i="1" u="sng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88640"/>
                <a:ext cx="8229600" cy="562074"/>
              </a:xfrm>
              <a:blipFill rotWithShape="1">
                <a:blip r:embed="rId8"/>
                <a:stretch>
                  <a:fillRect l="-1852" t="-18478" b="-391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직선 연결선 34"/>
          <p:cNvCxnSpPr/>
          <p:nvPr/>
        </p:nvCxnSpPr>
        <p:spPr>
          <a:xfrm>
            <a:off x="3663561" y="2290041"/>
            <a:ext cx="1863576" cy="330754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97413" y="6008729"/>
            <a:ext cx="48525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b="1" smtClean="0"/>
              <a:t>We didn’t take account of all translation.</a:t>
            </a:r>
            <a:endParaRPr lang="ko-KR" alt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4378840" y="5260153"/>
                <a:ext cx="4770730" cy="649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ko-KR" alt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ko-KR" altLang="en-US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ko-KR" smtClean="0"/>
                  <a:t>: residual tangent to u.</a:t>
                </a:r>
              </a:p>
              <a:p>
                <a:pPr algn="ctr"/>
                <a:r>
                  <a:rPr lang="en-US" altLang="ko-KR" sz="1600" smtClean="0"/>
                  <a:t>( it doesn’t take account yet in present alignment step) </a:t>
                </a:r>
                <a:endParaRPr lang="ko-KR" altLang="en-US" sz="1600"/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840" y="5260153"/>
                <a:ext cx="4770730" cy="649152"/>
              </a:xfrm>
              <a:prstGeom prst="rect">
                <a:avLst/>
              </a:prstGeom>
              <a:blipFill rotWithShape="1">
                <a:blip r:embed="rId9"/>
                <a:stretch>
                  <a:fillRect l="-255" r="-128" b="-122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38</a:t>
            </a:fld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134044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Feb. 14: East carriage moved into run position, ready for physics.</a:t>
            </a:r>
          </a:p>
          <a:p>
            <a:r>
              <a:rPr lang="en-US" altLang="ko-KR" dirty="0"/>
              <a:t>Feb. 18: Zero-field runs 402340 and 402338 with a total of ~780k events.</a:t>
            </a:r>
          </a:p>
          <a:p>
            <a:r>
              <a:rPr lang="en-US" altLang="ko-KR" dirty="0"/>
              <a:t>Feb. 19: Access, East carriage moved out and in.</a:t>
            </a:r>
          </a:p>
          <a:p>
            <a:r>
              <a:rPr lang="en-US" altLang="ko-KR" dirty="0"/>
              <a:t>Feb. 20: Zero-field run 402765 with a total of ~590k events.</a:t>
            </a:r>
          </a:p>
          <a:p>
            <a:r>
              <a:rPr lang="en-US" altLang="ko-KR" dirty="0"/>
              <a:t>Feb. 24: Access and move of East carriage out and in.</a:t>
            </a:r>
          </a:p>
          <a:p>
            <a:r>
              <a:rPr lang="en-US" altLang="ko-KR" dirty="0"/>
              <a:t>Feb. 24: Zero-field run 403312, 403318, 403319, 403322, 403324, 403329 with a total of ~3M events. Note: extended runs because of possible timing shift.</a:t>
            </a:r>
          </a:p>
          <a:p>
            <a:r>
              <a:rPr lang="en-US" altLang="ko-KR" dirty="0"/>
              <a:t>Mar. 05: Access (maintenance day) and move of East and West Carriage.</a:t>
            </a:r>
          </a:p>
          <a:p>
            <a:r>
              <a:rPr lang="en-US" altLang="ko-KR" dirty="0"/>
              <a:t>Mar. 08: Zero-field runs 404895, 404891, 404892, 404893, 404894 with a total of ~1.4M events.</a:t>
            </a:r>
          </a:p>
          <a:p>
            <a:r>
              <a:rPr lang="en-US" altLang="ko-KR" dirty="0"/>
              <a:t>Mar. 11: End of LE run, maintenance day, East carriage moved.</a:t>
            </a:r>
          </a:p>
          <a:p>
            <a:r>
              <a:rPr lang="en-US" altLang="ko-KR" dirty="0"/>
              <a:t>-----</a:t>
            </a:r>
          </a:p>
          <a:p>
            <a:r>
              <a:rPr lang="en-US" altLang="ko-KR" dirty="0"/>
              <a:t>Mar. 15: 200 GeV Au+Au, Zero-field runs 405836, 405837, 405838 with a total of ~13M events.</a:t>
            </a:r>
          </a:p>
          <a:p>
            <a:r>
              <a:rPr lang="en-US" altLang="ko-KR" dirty="0"/>
              <a:t>Mar. 19: West carriage moved, Zero-field run 406541 with ~1.5M events</a:t>
            </a:r>
          </a:p>
          <a:p>
            <a:r>
              <a:rPr lang="en-US" altLang="ko-KR" dirty="0"/>
              <a:t>Apr. 02: East/West carriage moved, Zero-field run 408185 with a total of ~ 2M events.</a:t>
            </a:r>
          </a:p>
          <a:p>
            <a:r>
              <a:rPr lang="en-US" altLang="ko-KR" dirty="0"/>
              <a:t>Apr. 04: East carriage moved, Zero-field run 408327 with about 2M events.</a:t>
            </a:r>
          </a:p>
          <a:p>
            <a:r>
              <a:rPr lang="en-US" altLang="ko-KR" dirty="0"/>
              <a:t>Apr. 16: West carriage moved, Zero-field run 409446 with about 9M events.</a:t>
            </a:r>
          </a:p>
          <a:p>
            <a:r>
              <a:rPr lang="en-US" altLang="ko-KR" dirty="0"/>
              <a:t>Apr. 25: West carriage moved, Zero-field run 410113 with about 11M events.</a:t>
            </a:r>
          </a:p>
          <a:p>
            <a:r>
              <a:rPr lang="en-US" altLang="ko-KR" dirty="0"/>
              <a:t>Apr. 30: West carriage moved, Zero-field runs 410660, 410661 with about 2.5M events.</a:t>
            </a:r>
          </a:p>
          <a:p>
            <a:r>
              <a:rPr lang="en-US" altLang="ko-KR" dirty="0"/>
              <a:t>May 05: West carriage moved, Zero-field run 410925 with about 8.8M events.</a:t>
            </a:r>
          </a:p>
          <a:p>
            <a:r>
              <a:rPr lang="en-US" altLang="ko-KR" dirty="0"/>
              <a:t>May 12: East carriage moved, Zero-field runs 411562, 411653, 411654, and 411655 with about 7.5M events.</a:t>
            </a:r>
          </a:p>
          <a:p>
            <a:r>
              <a:rPr lang="en-US" altLang="ko-KR" dirty="0"/>
              <a:t>May 14: East carriage moved, Zero-field run 411768 with about 3.8M events.</a:t>
            </a:r>
          </a:p>
          <a:p>
            <a:r>
              <a:rPr lang="en-US" altLang="ko-KR" dirty="0"/>
              <a:t>May 28: East and West carriage moved, Zero-field run to be performed.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41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i="1" u="sng" dirty="0" smtClean="0">
                <a:latin typeface="Calibri" pitchFamily="34" charset="0"/>
              </a:rPr>
              <a:t>VTX W/E Beamcenter </a:t>
            </a:r>
            <a:endParaRPr lang="ko-KR" altLang="en-US" sz="4000" b="1" i="1" u="sng" dirty="0">
              <a:latin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39</a:t>
            </a:fld>
            <a:endParaRPr lang="ko-KR" alt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46200"/>
            <a:ext cx="88582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5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smtClean="0">
                <a:latin typeface="Calibri" pitchFamily="34" charset="0"/>
              </a:rPr>
              <a:t>Silicon Vertex Tracker (VTX)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pic>
        <p:nvPicPr>
          <p:cNvPr id="10" name="내용 개체 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65" y="1352688"/>
            <a:ext cx="3147738" cy="2880320"/>
          </a:xfrm>
        </p:spPr>
      </p:pic>
      <p:cxnSp>
        <p:nvCxnSpPr>
          <p:cNvPr id="11" name="直線矢印コネクタ 5"/>
          <p:cNvCxnSpPr/>
          <p:nvPr/>
        </p:nvCxnSpPr>
        <p:spPr>
          <a:xfrm>
            <a:off x="7455200" y="2854523"/>
            <a:ext cx="159923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6"/>
          <p:cNvCxnSpPr/>
          <p:nvPr/>
        </p:nvCxnSpPr>
        <p:spPr>
          <a:xfrm flipV="1">
            <a:off x="7453612" y="1052936"/>
            <a:ext cx="0" cy="180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00819" y="3245557"/>
            <a:ext cx="34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X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98797" y="908720"/>
            <a:ext cx="34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Y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20172" y="90927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99FF"/>
                </a:solidFill>
              </a:rPr>
              <a:t>EAST</a:t>
            </a:r>
            <a:endParaRPr lang="ko-KR" altLang="en-US" b="1" dirty="0">
              <a:solidFill>
                <a:srgbClr val="0099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7962" y="93647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99FF"/>
                </a:solidFill>
              </a:rPr>
              <a:t>WEST</a:t>
            </a:r>
            <a:endParaRPr lang="ko-KR" altLang="en-US" b="1" dirty="0">
              <a:solidFill>
                <a:srgbClr val="0099FF"/>
              </a:solidFill>
            </a:endParaRPr>
          </a:p>
        </p:txBody>
      </p:sp>
      <p:pic>
        <p:nvPicPr>
          <p:cNvPr id="17" name="Picture 3" descr="C:\Users\Maki\Documents\RIKEN\meeting\2013\radlab\Resized\P1050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287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aki\Documents\RIKEN\meeting\2013\radlab\Resized\P10501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80" y="83671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6228184" y="4365104"/>
                <a:ext cx="11416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>
                          <a:latin typeface="Cambria Math"/>
                        </a:rPr>
                        <m:t>|</m:t>
                      </m:r>
                      <m:r>
                        <a:rPr lang="ko-KR" altLang="en-US" i="1">
                          <a:latin typeface="Cambria Math"/>
                        </a:rPr>
                        <m:t>𝜂</m:t>
                      </m:r>
                      <m:r>
                        <a:rPr lang="ko-KR" altLang="en-US">
                          <a:latin typeface="Cambria Math"/>
                        </a:rPr>
                        <m:t>|&lt;1.2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4365104"/>
                <a:ext cx="114165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7706637" y="4365104"/>
                <a:ext cx="9941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>
                          <a:latin typeface="Cambria Math"/>
                        </a:rPr>
                        <m:t>𝛥𝜙</m:t>
                      </m:r>
                      <m:r>
                        <a:rPr lang="ko-KR" altLang="en-US">
                          <a:latin typeface="Cambria Math"/>
                        </a:rPr>
                        <m:t>~2</m:t>
                      </m:r>
                      <m:r>
                        <a:rPr lang="ko-KR" altLang="en-US" i="1"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637" y="4365104"/>
                <a:ext cx="99418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21840" y="962756"/>
            <a:ext cx="64807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0099FF"/>
                </a:solidFill>
              </a:rPr>
              <a:t>B0</a:t>
            </a:r>
            <a:endParaRPr lang="ko-KR" altLang="en-US" b="1" dirty="0">
              <a:solidFill>
                <a:srgbClr val="0099FF"/>
              </a:solidFill>
            </a:endParaRPr>
          </a:p>
        </p:txBody>
      </p:sp>
      <p:pic>
        <p:nvPicPr>
          <p:cNvPr id="25" name="Picture 2" descr="C:\Users\Maki\Documents\RIKEN\meeting\2013\radlab\Resized\P105019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7192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Maki\Documents\RIKEN\meeting\2013\radlab\Resized\P105019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28" y="2997060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표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65172"/>
              </p:ext>
            </p:extLst>
          </p:nvPr>
        </p:nvGraphicFramePr>
        <p:xfrm>
          <a:off x="724974" y="5327890"/>
          <a:ext cx="7519434" cy="13766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53239"/>
                <a:gridCol w="1253239"/>
                <a:gridCol w="1253239"/>
                <a:gridCol w="1253239"/>
                <a:gridCol w="1253239"/>
                <a:gridCol w="1253239"/>
              </a:tblGrid>
              <a:tr h="401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Layer</a:t>
                      </a:r>
                      <a:endParaRPr lang="ko-KR" altLang="en-US" sz="1000" dirty="0"/>
                    </a:p>
                  </a:txBody>
                  <a:tcPr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Kind</a:t>
                      </a:r>
                      <a:endParaRPr lang="ko-KR" altLang="en-US" sz="1000" dirty="0"/>
                    </a:p>
                  </a:txBody>
                  <a:tcPr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R (cm)</a:t>
                      </a:r>
                      <a:endParaRPr lang="ko-KR" altLang="en-US" sz="1000" dirty="0"/>
                    </a:p>
                  </a:txBody>
                  <a:tcPr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/>
                        <a:t>Z (cm)</a:t>
                      </a:r>
                      <a:endParaRPr lang="ko-KR" altLang="en-US" sz="1000" dirty="0"/>
                    </a:p>
                  </a:txBody>
                  <a:tcPr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RO Channel</a:t>
                      </a:r>
                      <a:endParaRPr lang="ko-KR" altLang="en-US" sz="1000" dirty="0"/>
                    </a:p>
                  </a:txBody>
                  <a:tcPr>
                    <a:solidFill>
                      <a:srgbClr val="47C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# Ladders</a:t>
                      </a:r>
                      <a:endParaRPr lang="ko-KR" altLang="en-US" sz="1000" dirty="0"/>
                    </a:p>
                  </a:txBody>
                  <a:tcPr>
                    <a:solidFill>
                      <a:srgbClr val="47CFFF"/>
                    </a:solidFill>
                  </a:tcPr>
                </a:tc>
              </a:tr>
              <a:tr h="232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0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Pixel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2.5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맑은 고딕"/>
                          <a:ea typeface="맑은 고딕"/>
                        </a:rPr>
                        <a:t>±</a:t>
                      </a:r>
                      <a:r>
                        <a:rPr lang="en-US" altLang="ko-KR" sz="1000" smtClean="0"/>
                        <a:t>10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1,310,720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10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232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Pixel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5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맑은 고딕"/>
                          <a:ea typeface="+mn-ea"/>
                        </a:rPr>
                        <a:t>±</a:t>
                      </a:r>
                      <a:r>
                        <a:rPr lang="en-US" altLang="ko-KR" sz="1000" smtClean="0"/>
                        <a:t>10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2,671,440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20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</a:tr>
              <a:tr h="232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Strip-pixel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11.7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맑은 고딕"/>
                          <a:ea typeface="+mn-ea"/>
                        </a:rPr>
                        <a:t>±</a:t>
                      </a:r>
                      <a:r>
                        <a:rPr lang="en-US" altLang="ko-KR" sz="1000" smtClean="0"/>
                        <a:t>16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122,880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16</a:t>
                      </a:r>
                      <a:endParaRPr lang="ko-KR" altLang="en-US" sz="1000" dirty="0"/>
                    </a:p>
                  </a:txBody>
                  <a:tcPr>
                    <a:noFill/>
                  </a:tcPr>
                </a:tc>
              </a:tr>
              <a:tr h="23250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Strip-pixel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16.6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smtClean="0">
                          <a:latin typeface="맑은 고딕"/>
                          <a:ea typeface="+mn-ea"/>
                        </a:rPr>
                        <a:t>±</a:t>
                      </a:r>
                      <a:r>
                        <a:rPr lang="en-US" altLang="ko-KR" sz="1000" smtClean="0"/>
                        <a:t>19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221,184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24</a:t>
                      </a:r>
                      <a:endParaRPr lang="ko-KR" altLang="en-US" sz="1000" dirty="0"/>
                    </a:p>
                  </a:txBody>
                  <a:tcPr>
                    <a:solidFill>
                      <a:srgbClr val="DDF6FF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987824" y="962756"/>
            <a:ext cx="64807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0099FF"/>
                </a:solidFill>
              </a:rPr>
              <a:t>B1</a:t>
            </a:r>
            <a:endParaRPr lang="ko-KR" altLang="en-US" b="1" dirty="0">
              <a:solidFill>
                <a:srgbClr val="0099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1840" y="3060891"/>
            <a:ext cx="64807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0099FF"/>
                </a:solidFill>
              </a:rPr>
              <a:t>B2</a:t>
            </a:r>
            <a:endParaRPr lang="ko-KR" altLang="en-US" b="1" dirty="0">
              <a:solidFill>
                <a:srgbClr val="0099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87824" y="3060891"/>
            <a:ext cx="648072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mtClean="0">
                <a:solidFill>
                  <a:srgbClr val="0099FF"/>
                </a:solidFill>
              </a:rPr>
              <a:t>B3</a:t>
            </a:r>
            <a:endParaRPr lang="ko-KR" altLang="en-US" b="1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i="1" u="sng" dirty="0" smtClean="0">
                <a:latin typeface="Calibri" pitchFamily="34" charset="0"/>
              </a:rPr>
              <a:t>DCH W/E Beamcenter </a:t>
            </a:r>
            <a:endParaRPr lang="ko-KR" altLang="en-US" sz="4000" b="1" i="1" u="sng" dirty="0">
              <a:latin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40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46200"/>
            <a:ext cx="885825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i="1" u="sng" dirty="0" smtClean="0">
                <a:latin typeface="Calibri" pitchFamily="34" charset="0"/>
              </a:rPr>
              <a:t>CNT East To West </a:t>
            </a:r>
            <a:endParaRPr lang="ko-KR" altLang="en-US" sz="4000" b="1" i="1" u="sng" dirty="0">
              <a:latin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41</a:t>
            </a:fld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346200"/>
            <a:ext cx="79343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4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i="1" u="sng" dirty="0" smtClean="0">
                <a:latin typeface="Calibri" pitchFamily="34" charset="0"/>
              </a:rPr>
              <a:t>VTX To CNT Offset</a:t>
            </a:r>
            <a:endParaRPr lang="ko-KR" altLang="en-US" sz="4000" b="1" i="1" u="sng" dirty="0">
              <a:latin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42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346200"/>
            <a:ext cx="59912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6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000" b="1" i="1" u="sng" dirty="0" smtClean="0">
                <a:latin typeface="Calibri" pitchFamily="34" charset="0"/>
              </a:rPr>
              <a:t>VTX East To West </a:t>
            </a:r>
            <a:endParaRPr lang="ko-KR" altLang="en-US" sz="4000" b="1" i="1" u="sng" dirty="0">
              <a:latin typeface="Calibri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43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1346200"/>
            <a:ext cx="69056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4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smtClean="0">
                <a:latin typeface="Calibri" pitchFamily="34" charset="0"/>
              </a:rPr>
              <a:t>Alignment procedure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sp>
        <p:nvSpPr>
          <p:cNvPr id="51" name="내용 개체 틀 2"/>
          <p:cNvSpPr>
            <a:spLocks noGrp="1"/>
          </p:cNvSpPr>
          <p:nvPr>
            <p:ph idx="1"/>
          </p:nvPr>
        </p:nvSpPr>
        <p:spPr>
          <a:xfrm>
            <a:off x="251520" y="966738"/>
            <a:ext cx="8507288" cy="49825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smtClean="0">
              <a:latin typeface="+mj-lt"/>
            </a:endParaRPr>
          </a:p>
          <a:p>
            <a:r>
              <a:rPr lang="en-US" altLang="ko-KR" sz="2400">
                <a:latin typeface="+mj-lt"/>
              </a:rPr>
              <a:t>O</a:t>
            </a:r>
            <a:r>
              <a:rPr lang="en-US" altLang="ko-KR" sz="2400" smtClean="0">
                <a:latin typeface="+mj-lt"/>
              </a:rPr>
              <a:t>ffset calibration</a:t>
            </a:r>
          </a:p>
          <a:p>
            <a:pPr lvl="1"/>
            <a:endParaRPr lang="en-US" altLang="ko-KR" sz="1000" smtClean="0">
              <a:latin typeface="+mj-lt"/>
            </a:endParaRPr>
          </a:p>
          <a:p>
            <a:pPr lvl="1"/>
            <a:r>
              <a:rPr lang="en-US" altLang="ko-KR" sz="2000" smtClean="0">
                <a:latin typeface="+mj-lt"/>
              </a:rPr>
              <a:t>VTX and DCH of both west and east have their own coordiante systems.</a:t>
            </a:r>
          </a:p>
          <a:p>
            <a:pPr lvl="1"/>
            <a:r>
              <a:rPr lang="en-US" altLang="ko-KR" sz="2000" smtClean="0">
                <a:latin typeface="+mj-lt"/>
              </a:rPr>
              <a:t>The origins of the detector don’t coinside with each other.</a:t>
            </a:r>
          </a:p>
          <a:p>
            <a:pPr lvl="1"/>
            <a:r>
              <a:rPr lang="en-US" altLang="ko-KR" sz="2000" smtClean="0">
                <a:latin typeface="+mj-lt"/>
              </a:rPr>
              <a:t>Should take account of the relative positions first.</a:t>
            </a:r>
          </a:p>
          <a:p>
            <a:pPr marL="0" indent="0">
              <a:buNone/>
            </a:pPr>
            <a:endParaRPr lang="en-US" altLang="ko-KR" sz="2400">
              <a:latin typeface="+mj-lt"/>
            </a:endParaRPr>
          </a:p>
          <a:p>
            <a:r>
              <a:rPr lang="en-US" altLang="ko-KR" sz="2400" smtClean="0">
                <a:latin typeface="+mj-lt"/>
              </a:rPr>
              <a:t>VTX ladder by ladder alignment</a:t>
            </a:r>
          </a:p>
          <a:p>
            <a:endParaRPr lang="en-US" altLang="ko-KR" sz="1000" smtClean="0">
              <a:latin typeface="+mj-lt"/>
            </a:endParaRPr>
          </a:p>
          <a:p>
            <a:pPr lvl="1"/>
            <a:r>
              <a:rPr lang="en-US" altLang="ko-KR" sz="2000" smtClean="0">
                <a:latin typeface="+mj-lt"/>
              </a:rPr>
              <a:t>The expected location of the ladders is different from the installed location.</a:t>
            </a:r>
          </a:p>
          <a:p>
            <a:pPr lvl="1"/>
            <a:r>
              <a:rPr lang="en-US" altLang="ko-KR" sz="2000" smtClean="0">
                <a:latin typeface="+mj-lt"/>
              </a:rPr>
              <a:t>Should equalize them.</a:t>
            </a:r>
          </a:p>
        </p:txBody>
      </p:sp>
    </p:spTree>
    <p:extLst>
      <p:ext uri="{BB962C8B-B14F-4D97-AF65-F5344CB8AC3E}">
        <p14:creationId xmlns:p14="http://schemas.microsoft.com/office/powerpoint/2010/main" val="9821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6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>
                <a:latin typeface="Calibri" pitchFamily="34" charset="0"/>
              </a:rPr>
              <a:t>O</a:t>
            </a:r>
            <a:r>
              <a:rPr lang="en-US" altLang="ko-KR" sz="3200" b="1" i="1" u="sng" smtClean="0">
                <a:latin typeface="Calibri" pitchFamily="34" charset="0"/>
              </a:rPr>
              <a:t>ffset calibration using field-off run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5229833" y="4573852"/>
            <a:ext cx="1512168" cy="1302848"/>
            <a:chOff x="4253478" y="3978642"/>
            <a:chExt cx="1512168" cy="1302848"/>
          </a:xfrm>
        </p:grpSpPr>
        <p:grpSp>
          <p:nvGrpSpPr>
            <p:cNvPr id="57" name="그룹 56"/>
            <p:cNvGrpSpPr/>
            <p:nvPr/>
          </p:nvGrpSpPr>
          <p:grpSpPr>
            <a:xfrm>
              <a:off x="4253478" y="3978642"/>
              <a:ext cx="1326634" cy="1156654"/>
              <a:chOff x="4253478" y="3978642"/>
              <a:chExt cx="1326634" cy="1156654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4253478" y="4775256"/>
                <a:ext cx="360040" cy="3600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59" name="직선 화살표 연결선 58"/>
              <p:cNvCxnSpPr/>
              <p:nvPr/>
            </p:nvCxnSpPr>
            <p:spPr>
              <a:xfrm flipV="1">
                <a:off x="4433498" y="3978642"/>
                <a:ext cx="0" cy="9654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화살표 연결선 59"/>
              <p:cNvCxnSpPr/>
              <p:nvPr/>
            </p:nvCxnSpPr>
            <p:spPr>
              <a:xfrm flipV="1">
                <a:off x="4433498" y="4944122"/>
                <a:ext cx="1146614" cy="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>
              <a:off x="4613518" y="4989102"/>
              <a:ext cx="115212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latin typeface="Calibri" panose="020F0502020204030204" pitchFamily="34" charset="0"/>
                </a:rPr>
                <a:t>O(DCHW)</a:t>
              </a:r>
              <a:endParaRPr lang="ko-KR" altLang="en-US" sz="13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1907704" y="2939176"/>
            <a:ext cx="1512168" cy="1302848"/>
            <a:chOff x="4253478" y="3978642"/>
            <a:chExt cx="1512168" cy="1302848"/>
          </a:xfrm>
        </p:grpSpPr>
        <p:grpSp>
          <p:nvGrpSpPr>
            <p:cNvPr id="62" name="그룹 61"/>
            <p:cNvGrpSpPr/>
            <p:nvPr/>
          </p:nvGrpSpPr>
          <p:grpSpPr>
            <a:xfrm>
              <a:off x="4253478" y="3978642"/>
              <a:ext cx="1326634" cy="1156654"/>
              <a:chOff x="4253478" y="3978642"/>
              <a:chExt cx="1326634" cy="1156654"/>
            </a:xfrm>
          </p:grpSpPr>
          <p:sp>
            <p:nvSpPr>
              <p:cNvPr id="64" name="타원 63"/>
              <p:cNvSpPr/>
              <p:nvPr/>
            </p:nvSpPr>
            <p:spPr>
              <a:xfrm>
                <a:off x="4253478" y="4775256"/>
                <a:ext cx="360040" cy="3600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65" name="직선 화살표 연결선 64"/>
              <p:cNvCxnSpPr/>
              <p:nvPr/>
            </p:nvCxnSpPr>
            <p:spPr>
              <a:xfrm flipV="1">
                <a:off x="4433498" y="3978642"/>
                <a:ext cx="0" cy="9654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화살표 연결선 65"/>
              <p:cNvCxnSpPr/>
              <p:nvPr/>
            </p:nvCxnSpPr>
            <p:spPr>
              <a:xfrm flipV="1">
                <a:off x="4433498" y="4944122"/>
                <a:ext cx="1146614" cy="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4613518" y="4989102"/>
              <a:ext cx="115212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latin typeface="Calibri" panose="020F0502020204030204" pitchFamily="34" charset="0"/>
                </a:rPr>
                <a:t>O(VTXW)</a:t>
              </a:r>
              <a:endParaRPr lang="ko-KR" altLang="en-US" sz="13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67" name="그룹 66"/>
          <p:cNvGrpSpPr/>
          <p:nvPr/>
        </p:nvGrpSpPr>
        <p:grpSpPr>
          <a:xfrm>
            <a:off x="5202819" y="1886422"/>
            <a:ext cx="1512168" cy="1302848"/>
            <a:chOff x="4253478" y="3978642"/>
            <a:chExt cx="1512168" cy="1302848"/>
          </a:xfrm>
        </p:grpSpPr>
        <p:grpSp>
          <p:nvGrpSpPr>
            <p:cNvPr id="68" name="그룹 67"/>
            <p:cNvGrpSpPr/>
            <p:nvPr/>
          </p:nvGrpSpPr>
          <p:grpSpPr>
            <a:xfrm>
              <a:off x="4253478" y="3978642"/>
              <a:ext cx="1326634" cy="1156654"/>
              <a:chOff x="4253478" y="3978642"/>
              <a:chExt cx="1326634" cy="1156654"/>
            </a:xfrm>
          </p:grpSpPr>
          <p:sp>
            <p:nvSpPr>
              <p:cNvPr id="70" name="타원 69"/>
              <p:cNvSpPr/>
              <p:nvPr/>
            </p:nvSpPr>
            <p:spPr>
              <a:xfrm>
                <a:off x="4253478" y="4775256"/>
                <a:ext cx="360040" cy="3600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71" name="직선 화살표 연결선 70"/>
              <p:cNvCxnSpPr/>
              <p:nvPr/>
            </p:nvCxnSpPr>
            <p:spPr>
              <a:xfrm flipV="1">
                <a:off x="4433498" y="3978642"/>
                <a:ext cx="0" cy="96548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직선 화살표 연결선 71"/>
              <p:cNvCxnSpPr/>
              <p:nvPr/>
            </p:nvCxnSpPr>
            <p:spPr>
              <a:xfrm flipV="1">
                <a:off x="4433498" y="4944122"/>
                <a:ext cx="1146614" cy="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4613518" y="4989102"/>
              <a:ext cx="115212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00" smtClean="0">
                  <a:latin typeface="Calibri" panose="020F0502020204030204" pitchFamily="34" charset="0"/>
                </a:rPr>
                <a:t>O(VTXE)</a:t>
              </a:r>
              <a:endParaRPr lang="ko-KR" altLang="en-US" sz="1300" dirty="0">
                <a:latin typeface="Calibri" panose="020F0502020204030204" pitchFamily="34" charset="0"/>
              </a:endParaRPr>
            </a:p>
          </p:txBody>
        </p:sp>
      </p:grpSp>
      <p:sp>
        <p:nvSpPr>
          <p:cNvPr id="90" name="폭발 2 89"/>
          <p:cNvSpPr/>
          <p:nvPr/>
        </p:nvSpPr>
        <p:spPr>
          <a:xfrm>
            <a:off x="3046825" y="1610141"/>
            <a:ext cx="465554" cy="432048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1219807" y="1405299"/>
            <a:ext cx="1735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Beam Center</a:t>
            </a:r>
          </a:p>
          <a:p>
            <a:pPr algn="ctr"/>
            <a:r>
              <a:rPr lang="en-US" altLang="ko-KR" b="1" dirty="0" smtClean="0"/>
              <a:t>(reference point)</a:t>
            </a:r>
            <a:endParaRPr lang="ko-KR" altLang="en-US" b="1" dirty="0"/>
          </a:p>
        </p:txBody>
      </p:sp>
      <p:cxnSp>
        <p:nvCxnSpPr>
          <p:cNvPr id="92" name="직선 화살표 연결선 91"/>
          <p:cNvCxnSpPr/>
          <p:nvPr/>
        </p:nvCxnSpPr>
        <p:spPr>
          <a:xfrm flipV="1">
            <a:off x="2215017" y="2017830"/>
            <a:ext cx="900000" cy="18000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8541" y="2280932"/>
            <a:ext cx="297282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/>
              <a:t>BC by VTXW in </a:t>
            </a:r>
            <a:r>
              <a:rPr lang="en-US" altLang="ko-KR" sz="1300" smtClean="0"/>
              <a:t>VTXW coordinate</a:t>
            </a:r>
            <a:endParaRPr lang="en-US" altLang="ko-KR" sz="1300" dirty="0" smtClean="0"/>
          </a:p>
        </p:txBody>
      </p:sp>
      <p:cxnSp>
        <p:nvCxnSpPr>
          <p:cNvPr id="97" name="직선 화살표 연결선 96"/>
          <p:cNvCxnSpPr/>
          <p:nvPr/>
        </p:nvCxnSpPr>
        <p:spPr>
          <a:xfrm flipH="1" flipV="1">
            <a:off x="3429178" y="1886422"/>
            <a:ext cx="1800000" cy="900000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69920" y="1679971"/>
            <a:ext cx="253397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/>
              <a:t>BC by VTXE in </a:t>
            </a:r>
            <a:r>
              <a:rPr lang="en-US" altLang="ko-KR" sz="1300" smtClean="0"/>
              <a:t>VTXE coordinate</a:t>
            </a:r>
            <a:endParaRPr lang="en-US" altLang="ko-KR" sz="1300" dirty="0" smtClean="0"/>
          </a:p>
        </p:txBody>
      </p:sp>
      <p:cxnSp>
        <p:nvCxnSpPr>
          <p:cNvPr id="101" name="직선 화살표 연결선 100"/>
          <p:cNvCxnSpPr>
            <a:stCxn id="58" idx="1"/>
          </p:cNvCxnSpPr>
          <p:nvPr/>
        </p:nvCxnSpPr>
        <p:spPr>
          <a:xfrm flipH="1" flipV="1">
            <a:off x="3381363" y="1956738"/>
            <a:ext cx="1901197" cy="3466455"/>
          </a:xfrm>
          <a:prstGeom prst="straightConnector1">
            <a:avLst/>
          </a:prstGeom>
          <a:ln w="38100">
            <a:solidFill>
              <a:srgbClr val="00B05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482739" y="3851317"/>
            <a:ext cx="2681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dirty="0" smtClean="0"/>
              <a:t>BC by DCHW in </a:t>
            </a:r>
            <a:r>
              <a:rPr lang="en-US" altLang="ko-KR" sz="1300" smtClean="0"/>
              <a:t>DCHW coordinate</a:t>
            </a:r>
            <a:endParaRPr lang="en-US" altLang="ko-KR" sz="1300" dirty="0" smtClean="0"/>
          </a:p>
        </p:txBody>
      </p:sp>
      <p:cxnSp>
        <p:nvCxnSpPr>
          <p:cNvPr id="106" name="직선 화살표 연결선 105"/>
          <p:cNvCxnSpPr/>
          <p:nvPr/>
        </p:nvCxnSpPr>
        <p:spPr>
          <a:xfrm flipH="1">
            <a:off x="2267745" y="2958153"/>
            <a:ext cx="2935074" cy="859677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980766" y="1279166"/>
            <a:ext cx="1983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Relative positions can be calculated if we know </a:t>
            </a:r>
            <a:r>
              <a:rPr lang="en-US" altLang="ko-KR" b="1" u="sng" dirty="0" smtClean="0"/>
              <a:t>BCs in their own internal coordinates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110" name="직사각형 109"/>
          <p:cNvSpPr/>
          <p:nvPr/>
        </p:nvSpPr>
        <p:spPr>
          <a:xfrm>
            <a:off x="4583815" y="3311518"/>
            <a:ext cx="145084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b="1" dirty="0" err="1" smtClean="0">
                <a:solidFill>
                  <a:srgbClr val="FF0000"/>
                </a:solidFill>
              </a:rPr>
              <a:t>EastToWest</a:t>
            </a:r>
            <a:r>
              <a:rPr lang="en-US" altLang="ko-KR" sz="1300" b="1" dirty="0" smtClean="0">
                <a:solidFill>
                  <a:srgbClr val="FF0000"/>
                </a:solidFill>
              </a:rPr>
              <a:t> offset</a:t>
            </a:r>
            <a:endParaRPr lang="ko-KR" altLang="en-US" sz="1300" b="1" dirty="0">
              <a:solidFill>
                <a:srgbClr val="FF0000"/>
              </a:solidFill>
            </a:endParaRPr>
          </a:p>
        </p:txBody>
      </p:sp>
      <p:cxnSp>
        <p:nvCxnSpPr>
          <p:cNvPr id="111" name="직선 화살표 연결선 110"/>
          <p:cNvCxnSpPr/>
          <p:nvPr/>
        </p:nvCxnSpPr>
        <p:spPr>
          <a:xfrm>
            <a:off x="2151760" y="4030038"/>
            <a:ext cx="3051059" cy="1509294"/>
          </a:xfrm>
          <a:prstGeom prst="straightConnector1">
            <a:avLst/>
          </a:prstGeom>
          <a:ln w="38100">
            <a:solidFill>
              <a:srgbClr val="1109B7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/>
          <p:cNvSpPr/>
          <p:nvPr/>
        </p:nvSpPr>
        <p:spPr>
          <a:xfrm>
            <a:off x="2053825" y="4926109"/>
            <a:ext cx="136973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300" b="1" dirty="0" err="1" smtClean="0">
                <a:solidFill>
                  <a:srgbClr val="1F00DA"/>
                </a:solidFill>
              </a:rPr>
              <a:t>VTXToCNT</a:t>
            </a:r>
            <a:r>
              <a:rPr lang="en-US" altLang="ko-KR" sz="1300" b="1" dirty="0" smtClean="0">
                <a:solidFill>
                  <a:srgbClr val="1F00DA"/>
                </a:solidFill>
              </a:rPr>
              <a:t> offset</a:t>
            </a:r>
            <a:endParaRPr lang="ko-KR" altLang="en-US" sz="1300" b="1" dirty="0">
              <a:solidFill>
                <a:srgbClr val="1F00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0" grpId="0"/>
      <p:bldP spid="103" grpId="0"/>
      <p:bldP spid="1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smtClean="0">
                <a:latin typeface="Calibri" pitchFamily="34" charset="0"/>
              </a:rPr>
              <a:t>Beam center in the VTX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3007" y="968698"/>
                <a:ext cx="6003393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ko-KR" smtClean="0"/>
                  <a:t>BC in the VTX can be represented by the following formula.</a:t>
                </a:r>
                <a:endParaRPr lang="en-US" altLang="ko-KR" dirty="0"/>
              </a:p>
              <a:p>
                <a:pPr marL="0" lvl="1"/>
                <a:endParaRPr lang="en-US" altLang="ko-KR" b="1" dirty="0" smtClean="0">
                  <a:solidFill>
                    <a:srgbClr val="1109B7"/>
                  </a:solidFill>
                  <a:latin typeface="Calibri" panose="020F0502020204030204" pitchFamily="34" charset="0"/>
                </a:endParaRPr>
              </a:p>
              <a:p>
                <a:pPr marL="0" lvl="1"/>
                <a:r>
                  <a:rPr lang="en-US" altLang="ko-KR" b="1" smtClean="0">
                    <a:solidFill>
                      <a:srgbClr val="1F00DA"/>
                    </a:solidFill>
                    <a:latin typeface="+mj-lt"/>
                  </a:rPr>
                  <a:t>      - DCA </a:t>
                </a:r>
                <a:r>
                  <a:rPr lang="en-US" altLang="ko-KR" b="1" dirty="0">
                    <a:solidFill>
                      <a:srgbClr val="1F00DA"/>
                    </a:solidFill>
                    <a:latin typeface="+mj-lt"/>
                  </a:rPr>
                  <a:t>= </a:t>
                </a:r>
                <a:r>
                  <a:rPr lang="en-US" altLang="ko-KR" b="1" err="1" smtClean="0">
                    <a:solidFill>
                      <a:srgbClr val="1F00DA"/>
                    </a:solidFill>
                    <a:latin typeface="+mj-lt"/>
                  </a:rPr>
                  <a:t>X</a:t>
                </a:r>
                <a:r>
                  <a:rPr lang="en-US" altLang="ko-KR" b="1" baseline="-25000" err="1" smtClean="0">
                    <a:solidFill>
                      <a:srgbClr val="1F00DA"/>
                    </a:solidFill>
                    <a:latin typeface="+mj-lt"/>
                  </a:rPr>
                  <a:t>beam</a:t>
                </a:r>
                <a:r>
                  <a:rPr lang="en-US" altLang="ko-KR" b="1" baseline="-25000" smtClean="0">
                    <a:solidFill>
                      <a:srgbClr val="1F00DA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solidFill>
                          <a:srgbClr val="1F00DA"/>
                        </a:solidFill>
                        <a:latin typeface="Cambria Math"/>
                      </a:rPr>
                      <m:t>𝐬𝐢𝐧</m:t>
                    </m:r>
                    <m:r>
                      <a:rPr lang="el-GR" altLang="ko-KR" b="1" i="1">
                        <a:solidFill>
                          <a:srgbClr val="1F00DA"/>
                        </a:solidFill>
                        <a:latin typeface="Cambria Math"/>
                      </a:rPr>
                      <m:t>𝝋</m:t>
                    </m:r>
                    <m:r>
                      <a:rPr lang="en-US" altLang="ko-KR" b="1" i="1" baseline="-25000">
                        <a:solidFill>
                          <a:srgbClr val="1F00DA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altLang="ko-KR" b="1" smtClean="0">
                    <a:solidFill>
                      <a:srgbClr val="1F00DA"/>
                    </a:solidFill>
                    <a:latin typeface="+mj-lt"/>
                  </a:rPr>
                  <a:t> </a:t>
                </a:r>
                <a:r>
                  <a:rPr lang="en-US" altLang="ko-KR" b="1" dirty="0" smtClean="0">
                    <a:solidFill>
                      <a:srgbClr val="1F00DA"/>
                    </a:solidFill>
                    <a:latin typeface="+mj-lt"/>
                  </a:rPr>
                  <a:t>- </a:t>
                </a:r>
                <a:r>
                  <a:rPr lang="en-US" altLang="ko-KR" b="1" dirty="0" err="1" smtClean="0">
                    <a:solidFill>
                      <a:srgbClr val="1F00DA"/>
                    </a:solidFill>
                    <a:latin typeface="+mj-lt"/>
                  </a:rPr>
                  <a:t>Y</a:t>
                </a:r>
                <a:r>
                  <a:rPr lang="en-US" altLang="ko-KR" b="1" baseline="-25000" dirty="0" err="1" smtClean="0">
                    <a:solidFill>
                      <a:srgbClr val="1F00DA"/>
                    </a:solidFill>
                    <a:latin typeface="+mj-lt"/>
                  </a:rPr>
                  <a:t>beam</a:t>
                </a:r>
                <a:r>
                  <a:rPr lang="en-US" altLang="ko-KR" b="1" baseline="-25000" dirty="0" smtClean="0">
                    <a:solidFill>
                      <a:srgbClr val="1F00DA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i="0" smtClean="0">
                        <a:solidFill>
                          <a:srgbClr val="1F00DA"/>
                        </a:solidFill>
                        <a:latin typeface="Cambria Math"/>
                      </a:rPr>
                      <m:t>𝐜𝐨𝐬</m:t>
                    </m:r>
                    <m:r>
                      <a:rPr lang="el-GR" altLang="ko-KR" b="1" i="1">
                        <a:solidFill>
                          <a:srgbClr val="1F00DA"/>
                        </a:solidFill>
                        <a:latin typeface="Cambria Math"/>
                      </a:rPr>
                      <m:t>𝝋</m:t>
                    </m:r>
                    <m:r>
                      <a:rPr lang="en-US" altLang="ko-KR" b="1" i="1" baseline="-25000">
                        <a:solidFill>
                          <a:srgbClr val="1F00DA"/>
                        </a:solidFill>
                        <a:latin typeface="Cambria Math"/>
                      </a:rPr>
                      <m:t>𝒃</m:t>
                    </m:r>
                  </m:oMath>
                </a14:m>
                <a:endParaRPr lang="en-US" altLang="ko-KR" b="1" baseline="-25000" dirty="0" smtClean="0">
                  <a:solidFill>
                    <a:srgbClr val="1F00DA"/>
                  </a:solidFill>
                  <a:latin typeface="+mj-lt"/>
                </a:endParaRPr>
              </a:p>
              <a:p>
                <a:pPr marL="0" lvl="1"/>
                <a:endParaRPr lang="en-US" altLang="ko-KR" b="1" baseline="-25000" dirty="0" smtClean="0">
                  <a:solidFill>
                    <a:srgbClr val="1109B7"/>
                  </a:solidFill>
                  <a:latin typeface="Calibri" panose="020F0502020204030204" pitchFamily="34" charset="0"/>
                </a:endParaRPr>
              </a:p>
              <a:p>
                <a:r>
                  <a:rPr lang="en-US" altLang="ko-KR" b="1" smtClean="0">
                    <a:solidFill>
                      <a:srgbClr val="FF0000"/>
                    </a:solidFill>
                  </a:rPr>
                  <a:t>      -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l-GR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𝝋</m:t>
                            </m:r>
                            <m:r>
                              <a:rPr lang="en-US" altLang="ko-KR" b="1" i="1" baseline="-250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fName>
                      <m:e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𝒚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num>
                          <m:den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altLang="ko-KR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den>
                        </m:f>
                      </m:e>
                    </m:func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ko-KR" b="1" dirty="0" smtClean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" y="968698"/>
                <a:ext cx="6003393" cy="1508105"/>
              </a:xfrm>
              <a:prstGeom prst="rect">
                <a:avLst/>
              </a:prstGeom>
              <a:blipFill rotWithShape="1">
                <a:blip r:embed="rId3"/>
                <a:stretch>
                  <a:fillRect l="-609" t="-2024" r="-203" b="-20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7"/>
          <p:cNvGrpSpPr/>
          <p:nvPr/>
        </p:nvGrpSpPr>
        <p:grpSpPr>
          <a:xfrm>
            <a:off x="1486232" y="1567631"/>
            <a:ext cx="5943762" cy="5194735"/>
            <a:chOff x="3029321" y="1052736"/>
            <a:chExt cx="5943762" cy="5194735"/>
          </a:xfrm>
        </p:grpSpPr>
        <p:grpSp>
          <p:nvGrpSpPr>
            <p:cNvPr id="9" name="그룹 8"/>
            <p:cNvGrpSpPr/>
            <p:nvPr/>
          </p:nvGrpSpPr>
          <p:grpSpPr>
            <a:xfrm>
              <a:off x="7334932" y="1461462"/>
              <a:ext cx="1444417" cy="883860"/>
              <a:chOff x="7164433" y="1185373"/>
              <a:chExt cx="1594752" cy="935951"/>
            </a:xfrm>
          </p:grpSpPr>
          <p:pic>
            <p:nvPicPr>
              <p:cNvPr id="49" name="그림 4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57447">
                <a:off x="7164433" y="1185373"/>
                <a:ext cx="1282706" cy="93595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7866062" y="1458086"/>
                <a:ext cx="893123" cy="29238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(x1, y1) 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55976" y="5846662"/>
              <a:ext cx="850981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O </a:t>
              </a:r>
              <a:r>
                <a:rPr lang="en-US" altLang="ko-KR" sz="14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(VTX) </a:t>
              </a:r>
              <a:endParaRPr lang="en-US" altLang="ko-KR" sz="1400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2" name="그룹 11"/>
            <p:cNvGrpSpPr/>
            <p:nvPr/>
          </p:nvGrpSpPr>
          <p:grpSpPr>
            <a:xfrm>
              <a:off x="6430571" y="2515631"/>
              <a:ext cx="1539847" cy="883860"/>
              <a:chOff x="6165946" y="2301670"/>
              <a:chExt cx="1700115" cy="935951"/>
            </a:xfrm>
          </p:grpSpPr>
          <p:pic>
            <p:nvPicPr>
              <p:cNvPr id="47" name="그림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84403">
                <a:off x="6165946" y="2301670"/>
                <a:ext cx="1282706" cy="935951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6955679" y="2506352"/>
                <a:ext cx="910382" cy="3096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(x0, y0</a:t>
                </a:r>
                <a:r>
                  <a:rPr lang="en-US" altLang="ko-KR" sz="1300" b="1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) </a:t>
                </a:r>
                <a:endParaRPr lang="en-US" altLang="ko-KR" sz="1300" b="1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cxnSp>
          <p:nvCxnSpPr>
            <p:cNvPr id="14" name="직선 화살표 연결선 13"/>
            <p:cNvCxnSpPr/>
            <p:nvPr/>
          </p:nvCxnSpPr>
          <p:spPr>
            <a:xfrm flipV="1">
              <a:off x="4324369" y="2119385"/>
              <a:ext cx="0" cy="38813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화살표 연결선 14"/>
            <p:cNvCxnSpPr/>
            <p:nvPr/>
          </p:nvCxnSpPr>
          <p:spPr>
            <a:xfrm flipH="1">
              <a:off x="3944473" y="5713315"/>
              <a:ext cx="397135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flipV="1">
              <a:off x="5376077" y="1666323"/>
              <a:ext cx="2249733" cy="2636460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flipV="1">
              <a:off x="5113151" y="2712082"/>
              <a:ext cx="3249756" cy="1252517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V="1">
              <a:off x="5530746" y="1052736"/>
              <a:ext cx="1637529" cy="3682218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 flipV="1">
              <a:off x="5113151" y="3543848"/>
              <a:ext cx="3004657" cy="80022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flipV="1">
              <a:off x="5530746" y="1782066"/>
              <a:ext cx="1890039" cy="2520718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flipV="1">
              <a:off x="5530746" y="1546732"/>
              <a:ext cx="1738406" cy="2926892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5113151" y="1821288"/>
              <a:ext cx="3000345" cy="2397823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/>
            <p:cNvCxnSpPr/>
            <p:nvPr/>
          </p:nvCxnSpPr>
          <p:spPr>
            <a:xfrm flipV="1">
              <a:off x="5530746" y="1314066"/>
              <a:ext cx="1637529" cy="3159558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5083719" y="3264690"/>
              <a:ext cx="3598770" cy="795351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4985309" y="3507433"/>
              <a:ext cx="3115272" cy="232876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 flipV="1">
              <a:off x="5376077" y="1821288"/>
              <a:ext cx="2113978" cy="2652335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 flipV="1">
              <a:off x="5377223" y="2872467"/>
              <a:ext cx="3320557" cy="796217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5079609" y="3042425"/>
              <a:ext cx="3119467" cy="1378927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4985309" y="2957560"/>
              <a:ext cx="3376184" cy="1899253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5000672" y="3074211"/>
              <a:ext cx="3474715" cy="1530806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V="1">
              <a:off x="5137512" y="3172929"/>
              <a:ext cx="3357020" cy="569606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/>
          </p:nvCxnSpPr>
          <p:spPr>
            <a:xfrm flipV="1">
              <a:off x="5323492" y="3338340"/>
              <a:ext cx="3171040" cy="393549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5099010" y="3411991"/>
              <a:ext cx="3598770" cy="250375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V="1">
              <a:off x="5040762" y="3162930"/>
              <a:ext cx="3801356" cy="568959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flipV="1">
              <a:off x="5180579" y="2526540"/>
              <a:ext cx="3598770" cy="1408771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/>
            <p:nvPr/>
          </p:nvCxnSpPr>
          <p:spPr>
            <a:xfrm flipV="1">
              <a:off x="5232576" y="2019148"/>
              <a:ext cx="3598770" cy="2046554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5036160" y="3423761"/>
              <a:ext cx="3598770" cy="795351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V="1">
              <a:off x="5115091" y="3113574"/>
              <a:ext cx="3664258" cy="449534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V="1">
              <a:off x="5242849" y="3324150"/>
              <a:ext cx="3730234" cy="407739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V="1">
              <a:off x="5093548" y="2872467"/>
              <a:ext cx="3737798" cy="933589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V="1">
              <a:off x="5040762" y="1928689"/>
              <a:ext cx="3598770" cy="2111729"/>
            </a:xfrm>
            <a:prstGeom prst="line">
              <a:avLst/>
            </a:prstGeom>
            <a:ln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타원 41"/>
            <p:cNvSpPr/>
            <p:nvPr/>
          </p:nvSpPr>
          <p:spPr>
            <a:xfrm>
              <a:off x="5993956" y="3487389"/>
              <a:ext cx="65732" cy="954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43" name="직선 연결선 42"/>
            <p:cNvCxnSpPr/>
            <p:nvPr/>
          </p:nvCxnSpPr>
          <p:spPr>
            <a:xfrm flipV="1">
              <a:off x="5709852" y="1718997"/>
              <a:ext cx="2407956" cy="2009044"/>
            </a:xfrm>
            <a:prstGeom prst="line">
              <a:avLst/>
            </a:prstGeom>
            <a:ln w="57150">
              <a:solidFill>
                <a:srgbClr val="18A30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>
              <a:stCxn id="42" idx="3"/>
            </p:cNvCxnSpPr>
            <p:nvPr/>
          </p:nvCxnSpPr>
          <p:spPr>
            <a:xfrm flipH="1">
              <a:off x="4310136" y="3568854"/>
              <a:ext cx="1693447" cy="21682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076983" y="2428809"/>
              <a:ext cx="1265739" cy="492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Beam center</a:t>
              </a:r>
            </a:p>
            <a:p>
              <a:pPr algn="ctr"/>
              <a:r>
                <a:rPr lang="en-US" altLang="ko-KR" sz="1300" b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(X</a:t>
              </a:r>
              <a:r>
                <a:rPr lang="en-US" altLang="ko-KR" sz="1300" b="1" baseline="-25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BEAM</a:t>
              </a:r>
              <a:r>
                <a:rPr lang="en-US" altLang="ko-KR" sz="1300" b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, Y</a:t>
              </a:r>
              <a:r>
                <a:rPr lang="en-US" altLang="ko-KR" sz="1300" b="1" baseline="-2500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BEAM</a:t>
              </a:r>
              <a:r>
                <a:rPr lang="en-US" altLang="ko-KR" sz="1300" b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) </a:t>
              </a:r>
              <a:endParaRPr lang="en-US" altLang="ko-KR" sz="1300" b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55" name="직선 연결선 54"/>
            <p:cNvCxnSpPr/>
            <p:nvPr/>
          </p:nvCxnSpPr>
          <p:spPr>
            <a:xfrm flipV="1">
              <a:off x="3271544" y="1718997"/>
              <a:ext cx="4846264" cy="3999897"/>
            </a:xfrm>
            <a:prstGeom prst="line">
              <a:avLst/>
            </a:prstGeom>
            <a:ln w="57150">
              <a:solidFill>
                <a:srgbClr val="18A30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/>
            <p:cNvCxnSpPr/>
            <p:nvPr/>
          </p:nvCxnSpPr>
          <p:spPr>
            <a:xfrm flipH="1" flipV="1">
              <a:off x="3923928" y="5208781"/>
              <a:ext cx="400440" cy="509026"/>
            </a:xfrm>
            <a:prstGeom prst="line">
              <a:avLst/>
            </a:prstGeom>
            <a:ln w="38100">
              <a:solidFill>
                <a:srgbClr val="1109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 rot="19157734">
              <a:off x="3029321" y="4867128"/>
              <a:ext cx="11590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smtClean="0">
                  <a:solidFill>
                    <a:srgbClr val="1109B7"/>
                  </a:solidFill>
                  <a:latin typeface="Calibri" panose="020F0502020204030204" pitchFamily="34" charset="0"/>
                </a:rPr>
                <a:t>DCA </a:t>
              </a:r>
              <a:r>
                <a:rPr lang="en-US" altLang="ko-KR" sz="1500" b="1" dirty="0" smtClean="0">
                  <a:solidFill>
                    <a:srgbClr val="1109B7"/>
                  </a:solidFill>
                  <a:latin typeface="Calibri" panose="020F0502020204030204" pitchFamily="34" charset="0"/>
                </a:rPr>
                <a:t>from </a:t>
              </a:r>
              <a:r>
                <a:rPr lang="en-US" altLang="ko-KR" sz="1500" b="1" smtClean="0">
                  <a:solidFill>
                    <a:srgbClr val="1109B7"/>
                  </a:solidFill>
                  <a:latin typeface="Calibri" panose="020F0502020204030204" pitchFamily="34" charset="0"/>
                </a:rPr>
                <a:t>O  </a:t>
              </a:r>
              <a:endParaRPr lang="ko-KR" altLang="en-US" sz="1500" b="1" dirty="0">
                <a:solidFill>
                  <a:srgbClr val="1109B7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 rot="3186477">
              <a:off x="3856997" y="5233053"/>
              <a:ext cx="127256" cy="127767"/>
            </a:xfrm>
            <a:prstGeom prst="rect">
              <a:avLst/>
            </a:prstGeom>
            <a:noFill/>
            <a:ln>
              <a:solidFill>
                <a:srgbClr val="1F00DA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F00DA"/>
                </a:solidFill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7637558" y="5878139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latin typeface="Calibri" panose="020F0502020204030204" pitchFamily="34" charset="0"/>
                </a:rPr>
                <a:t>X</a:t>
              </a:r>
              <a:endParaRPr lang="ko-KR" altLang="en-US" dirty="0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4499992" y="2150806"/>
              <a:ext cx="304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latin typeface="Calibri" panose="020F0502020204030204" pitchFamily="34" charset="0"/>
                </a:rPr>
                <a:t>Y</a:t>
              </a:r>
              <a:endParaRPr lang="ko-KR" altLang="en-US" dirty="0"/>
            </a:p>
          </p:txBody>
        </p:sp>
        <p:sp>
          <p:nvSpPr>
            <p:cNvPr id="70" name="원호 69"/>
            <p:cNvSpPr/>
            <p:nvPr/>
          </p:nvSpPr>
          <p:spPr>
            <a:xfrm rot="2522625">
              <a:off x="3892699" y="4501740"/>
              <a:ext cx="1407250" cy="1590392"/>
            </a:xfrm>
            <a:prstGeom prst="arc">
              <a:avLst>
                <a:gd name="adj1" fmla="val 14148358"/>
                <a:gd name="adj2" fmla="val 0"/>
              </a:avLst>
            </a:prstGeom>
            <a:ln w="57150">
              <a:solidFill>
                <a:srgbClr val="FF0000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직사각형 71"/>
                <p:cNvSpPr/>
                <p:nvPr/>
              </p:nvSpPr>
              <p:spPr>
                <a:xfrm>
                  <a:off x="5554421" y="4866236"/>
                  <a:ext cx="50526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altLang="ko-K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𝝋</m:t>
                        </m:r>
                        <m:r>
                          <a:rPr lang="en-US" altLang="ko-KR" b="1" i="1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2" name="직사각형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4421" y="4866236"/>
                  <a:ext cx="50526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2197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dirty="0" smtClean="0">
                <a:latin typeface="Calibri" pitchFamily="34" charset="0"/>
              </a:rPr>
              <a:t>Beam </a:t>
            </a:r>
            <a:r>
              <a:rPr lang="en-US" altLang="ko-KR" sz="3200" b="1" i="1" u="sng" smtClean="0">
                <a:latin typeface="Calibri" pitchFamily="34" charset="0"/>
              </a:rPr>
              <a:t>center in the VTX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392" y="4457144"/>
                <a:ext cx="3802560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dirty="0" smtClean="0">
                  <a:latin typeface="Calibri" panose="020F0502020204030204" pitchFamily="34" charset="0"/>
                </a:endParaRPr>
              </a:p>
              <a:p>
                <a:pPr marL="0" lvl="1"/>
                <a:r>
                  <a:rPr lang="en-US" altLang="ko-KR" b="1" smtClean="0">
                    <a:latin typeface="Calibri" panose="020F0502020204030204" pitchFamily="34" charset="0"/>
                  </a:rPr>
                  <a:t>    Fit using the following formula.</a:t>
                </a:r>
              </a:p>
              <a:p>
                <a:pPr marL="0" lvl="1"/>
                <a:r>
                  <a:rPr lang="en-US" altLang="ko-KR" sz="50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ko-KR" sz="50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    </a:t>
                </a:r>
              </a:p>
              <a:p>
                <a:pPr marL="0" lvl="1"/>
                <a:r>
                  <a:rPr lang="en-US" altLang="ko-KR">
                    <a:latin typeface="Calibri" panose="020F0502020204030204" pitchFamily="34" charset="0"/>
                  </a:rPr>
                  <a:t> </a:t>
                </a:r>
                <a:r>
                  <a:rPr lang="en-US" altLang="ko-KR" smtClean="0">
                    <a:latin typeface="Calibri" panose="020F0502020204030204" pitchFamily="34" charset="0"/>
                  </a:rPr>
                  <a:t>     </a:t>
                </a:r>
                <a:r>
                  <a:rPr lang="en-US" altLang="ko-KR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- DCA </a:t>
                </a:r>
                <a:r>
                  <a:rPr lang="en-US" altLang="ko-KR">
                    <a:solidFill>
                      <a:schemeClr val="tx1"/>
                    </a:solidFill>
                    <a:latin typeface="Calibri" panose="020F0502020204030204" pitchFamily="34" charset="0"/>
                  </a:rPr>
                  <a:t>= </a:t>
                </a:r>
                <a:r>
                  <a:rPr lang="en-US" altLang="ko-KR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P1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/>
                      </a:rPr>
                      <m:t>sin</m:t>
                    </m:r>
                    <m:r>
                      <a:rPr lang="el-GR" altLang="ko-KR" b="0" i="1">
                        <a:solidFill>
                          <a:schemeClr val="tx1"/>
                        </a:solidFill>
                        <a:latin typeface="Cambria Math"/>
                      </a:rPr>
                      <m:t>𝜑</m:t>
                    </m:r>
                    <m:r>
                      <a:rPr lang="en-US" altLang="ko-KR" b="0" i="1" baseline="-2500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ko-KR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+</a:t>
                </a:r>
                <a:r>
                  <a:rPr lang="en-US" altLang="ko-KR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ko-KR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P2 *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chemeClr val="tx1"/>
                        </a:solidFill>
                        <a:latin typeface="Cambria Math"/>
                      </a:rPr>
                      <m:t>os</m:t>
                    </m:r>
                    <m:r>
                      <a:rPr lang="el-GR" altLang="ko-KR" b="0" i="1" smtClean="0">
                        <a:solidFill>
                          <a:schemeClr val="tx1"/>
                        </a:solidFill>
                        <a:latin typeface="Cambria Math"/>
                      </a:rPr>
                      <m:t>𝜑</m:t>
                    </m:r>
                    <m:r>
                      <a:rPr lang="en-US" altLang="ko-KR" b="0" i="1" baseline="-25000">
                        <a:solidFill>
                          <a:schemeClr val="tx1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en-US" altLang="ko-KR" baseline="-2500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endParaRPr lang="en-US" altLang="ko-KR" dirty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1"/>
                <a:r>
                  <a:rPr lang="en-US" altLang="ko-KR" sz="50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altLang="ko-KR" sz="50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1"/>
                <a:r>
                  <a:rPr lang="en-US" altLang="ko-KR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- P1 =  </a:t>
                </a:r>
                <a:r>
                  <a:rPr lang="en-US" altLang="ko-KR" sz="160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altLang="ko-KR" baseline="-2500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BEAM</a:t>
                </a:r>
                <a:r>
                  <a:rPr lang="en-US" altLang="ko-KR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0.293613  cm</a:t>
                </a:r>
              </a:p>
              <a:p>
                <a:pPr marL="0" lvl="1"/>
                <a:endParaRPr lang="en-US" altLang="ko-KR" sz="50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1"/>
                <a:r>
                  <a:rPr lang="en-US" altLang="ko-KR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- P2 = -Y</a:t>
                </a:r>
                <a:r>
                  <a:rPr lang="en-US" altLang="ko-KR" baseline="-25000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BEAM</a:t>
                </a:r>
                <a:r>
                  <a:rPr lang="en-US" altLang="ko-KR" smtClean="0">
                    <a:latin typeface="Calibri" panose="020F050202020403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0.047278  cm</a:t>
                </a:r>
                <a:endParaRPr lang="en-US" altLang="ko-KR" dirty="0" smtClean="0"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92" y="4457144"/>
                <a:ext cx="3802560" cy="1708160"/>
              </a:xfrm>
              <a:prstGeom prst="rect">
                <a:avLst/>
              </a:prstGeom>
              <a:blipFill rotWithShape="1"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339058" y="900403"/>
            <a:ext cx="3656878" cy="3392693"/>
            <a:chOff x="4760262" y="1529934"/>
            <a:chExt cx="4148460" cy="414060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1529934"/>
              <a:ext cx="4048690" cy="389626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직사각형 1"/>
                <p:cNvSpPr/>
                <p:nvPr/>
              </p:nvSpPr>
              <p:spPr>
                <a:xfrm>
                  <a:off x="7505212" y="5301208"/>
                  <a:ext cx="969881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FFFF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l-GR" altLang="ko-KR" b="1" i="1">
                          <a:latin typeface="Cambria Math"/>
                        </a:rPr>
                        <m:t>𝝋</m:t>
                      </m:r>
                      <m:r>
                        <a:rPr lang="en-US" altLang="ko-KR" b="1" i="1" baseline="-25000">
                          <a:latin typeface="Cambria Math"/>
                        </a:rPr>
                        <m:t>𝒃</m:t>
                      </m:r>
                    </m:oMath>
                  </a14:m>
                  <a:r>
                    <a:rPr lang="ko-KR" altLang="en-US" b="1" smtClean="0"/>
                    <a:t> </a:t>
                  </a:r>
                  <a:r>
                    <a:rPr lang="en-US" altLang="ko-KR" b="1" smtClean="0"/>
                    <a:t>[rad]</a:t>
                  </a:r>
                  <a:endParaRPr lang="ko-KR" altLang="en-US" b="1"/>
                </a:p>
              </p:txBody>
            </p:sp>
          </mc:Choice>
          <mc:Fallback xmlns="">
            <p:sp>
              <p:nvSpPr>
                <p:cNvPr id="2" name="직사각형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5212" y="5301208"/>
                  <a:ext cx="969881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7843" r="-17606" b="-50980"/>
                  </a:stretch>
                </a:blipFill>
                <a:ln>
                  <a:solidFill>
                    <a:srgbClr val="FFFFFF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직사각형 6"/>
            <p:cNvSpPr/>
            <p:nvPr/>
          </p:nvSpPr>
          <p:spPr>
            <a:xfrm rot="16200000">
              <a:off x="4466482" y="2138605"/>
              <a:ext cx="1079142" cy="49158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ko-KR" b="1" smtClean="0"/>
                <a:t>DCA</a:t>
              </a:r>
              <a:r>
                <a:rPr lang="ko-KR" altLang="en-US" b="1" smtClean="0"/>
                <a:t> </a:t>
              </a:r>
              <a:r>
                <a:rPr lang="en-US" altLang="ko-KR" b="1" smtClean="0"/>
                <a:t>[cm]</a:t>
              </a:r>
              <a:endParaRPr lang="ko-KR" altLang="en-US" b="1"/>
            </a:p>
          </p:txBody>
        </p:sp>
      </p:grpSp>
      <p:sp>
        <p:nvSpPr>
          <p:cNvPr id="47" name="직사각형 46"/>
          <p:cNvSpPr/>
          <p:nvPr/>
        </p:nvSpPr>
        <p:spPr>
          <a:xfrm>
            <a:off x="4499992" y="1070275"/>
            <a:ext cx="4392488" cy="5167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6" name="그룹 55"/>
          <p:cNvGrpSpPr/>
          <p:nvPr/>
        </p:nvGrpSpPr>
        <p:grpSpPr>
          <a:xfrm>
            <a:off x="4432011" y="1524187"/>
            <a:ext cx="4604485" cy="4209069"/>
            <a:chOff x="4215986" y="1308163"/>
            <a:chExt cx="4676493" cy="4209069"/>
          </a:xfrm>
        </p:grpSpPr>
        <p:grpSp>
          <p:nvGrpSpPr>
            <p:cNvPr id="8" name="그룹 7"/>
            <p:cNvGrpSpPr/>
            <p:nvPr/>
          </p:nvGrpSpPr>
          <p:grpSpPr>
            <a:xfrm>
              <a:off x="4215986" y="1308163"/>
              <a:ext cx="4676493" cy="4209069"/>
              <a:chOff x="1252832" y="1227215"/>
              <a:chExt cx="5462155" cy="301480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267744" y="3949636"/>
                <a:ext cx="115212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smtClean="0">
                    <a:latin typeface="Calibri" panose="020F0502020204030204" pitchFamily="34" charset="0"/>
                  </a:rPr>
                  <a:t>O(VTXW)</a:t>
                </a:r>
                <a:endParaRPr lang="ko-KR" altLang="en-US" sz="13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562859" y="2896882"/>
                <a:ext cx="115212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300" smtClean="0">
                    <a:latin typeface="Calibri" panose="020F0502020204030204" pitchFamily="34" charset="0"/>
                  </a:rPr>
                  <a:t>O(VTXE)</a:t>
                </a:r>
                <a:endParaRPr lang="ko-KR" altLang="en-US" sz="13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폭발 2 27"/>
              <p:cNvSpPr/>
              <p:nvPr/>
            </p:nvSpPr>
            <p:spPr>
              <a:xfrm>
                <a:off x="3059540" y="1766082"/>
                <a:ext cx="465554" cy="432048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319840" y="1227215"/>
                <a:ext cx="2200064" cy="462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/>
                  <a:t>Beam Center</a:t>
                </a:r>
              </a:p>
              <a:p>
                <a:pPr algn="ctr"/>
                <a:r>
                  <a:rPr lang="en-US" altLang="ko-KR" b="1" dirty="0" smtClean="0"/>
                  <a:t>(reference point)</a:t>
                </a:r>
                <a:endParaRPr lang="ko-KR" altLang="en-US" b="1" dirty="0"/>
              </a:p>
            </p:txBody>
          </p:sp>
          <p:cxnSp>
            <p:nvCxnSpPr>
              <p:cNvPr id="30" name="직선 화살표 연결선 29"/>
              <p:cNvCxnSpPr/>
              <p:nvPr/>
            </p:nvCxnSpPr>
            <p:spPr>
              <a:xfrm flipV="1">
                <a:off x="2215017" y="2198130"/>
                <a:ext cx="900000" cy="161970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1252832" y="2659391"/>
                <a:ext cx="2044584" cy="20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dirty="0" smtClean="0"/>
                  <a:t>BC by VTXW </a:t>
                </a:r>
                <a:r>
                  <a:rPr lang="en-US" altLang="ko-KR" sz="1300" smtClean="0"/>
                  <a:t>in VTXW</a:t>
                </a:r>
                <a:endParaRPr lang="en-US" altLang="ko-KR" sz="1300" dirty="0" smtClean="0"/>
              </a:p>
            </p:txBody>
          </p:sp>
          <p:cxnSp>
            <p:nvCxnSpPr>
              <p:cNvPr id="32" name="직선 화살표 연결선 31"/>
              <p:cNvCxnSpPr/>
              <p:nvPr/>
            </p:nvCxnSpPr>
            <p:spPr>
              <a:xfrm flipH="1" flipV="1">
                <a:off x="3419872" y="2055328"/>
                <a:ext cx="1886846" cy="103709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3852833" y="2127375"/>
                <a:ext cx="1921071" cy="20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300" dirty="0" smtClean="0"/>
                  <a:t>BC by VTXE </a:t>
                </a:r>
                <a:r>
                  <a:rPr lang="en-US" altLang="ko-KR" sz="1300" smtClean="0"/>
                  <a:t>in VTXE</a:t>
                </a:r>
                <a:endParaRPr lang="en-US" altLang="ko-KR" sz="1300" dirty="0" smtClean="0"/>
              </a:p>
            </p:txBody>
          </p:sp>
          <p:cxnSp>
            <p:nvCxnSpPr>
              <p:cNvPr id="36" name="직선 화살표 연결선 35"/>
              <p:cNvCxnSpPr>
                <a:stCxn id="42" idx="2"/>
              </p:cNvCxnSpPr>
              <p:nvPr/>
            </p:nvCxnSpPr>
            <p:spPr>
              <a:xfrm flipH="1">
                <a:off x="2267746" y="3156066"/>
                <a:ext cx="3017447" cy="6617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직사각형 36"/>
              <p:cNvSpPr/>
              <p:nvPr/>
            </p:nvSpPr>
            <p:spPr>
              <a:xfrm>
                <a:off x="3568665" y="3599306"/>
                <a:ext cx="1854162" cy="209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300" b="1" dirty="0" err="1" smtClean="0">
                    <a:solidFill>
                      <a:srgbClr val="FF0000"/>
                    </a:solidFill>
                  </a:rPr>
                  <a:t>EastToWest</a:t>
                </a:r>
                <a:r>
                  <a:rPr lang="en-US" altLang="ko-KR" sz="1300" b="1" dirty="0" smtClean="0">
                    <a:solidFill>
                      <a:srgbClr val="FF0000"/>
                    </a:solidFill>
                  </a:rPr>
                  <a:t> offset</a:t>
                </a:r>
                <a:endParaRPr lang="ko-KR" altLang="en-US" sz="13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2" name="타원 41"/>
            <p:cNvSpPr/>
            <p:nvPr/>
          </p:nvSpPr>
          <p:spPr>
            <a:xfrm>
              <a:off x="7668344" y="3898172"/>
              <a:ext cx="177088" cy="205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43" name="직선 화살표 연결선 42"/>
            <p:cNvCxnSpPr/>
            <p:nvPr/>
          </p:nvCxnSpPr>
          <p:spPr>
            <a:xfrm flipV="1">
              <a:off x="7752795" y="3467840"/>
              <a:ext cx="0" cy="6361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/>
            <p:nvPr/>
          </p:nvCxnSpPr>
          <p:spPr>
            <a:xfrm flipV="1">
              <a:off x="7785193" y="4007248"/>
              <a:ext cx="553443" cy="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타원 50"/>
            <p:cNvSpPr/>
            <p:nvPr/>
          </p:nvSpPr>
          <p:spPr>
            <a:xfrm>
              <a:off x="4926323" y="4837259"/>
              <a:ext cx="177088" cy="2058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52" name="직선 화살표 연결선 51"/>
            <p:cNvCxnSpPr/>
            <p:nvPr/>
          </p:nvCxnSpPr>
          <p:spPr>
            <a:xfrm flipV="1">
              <a:off x="5010774" y="4406927"/>
              <a:ext cx="0" cy="6361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/>
            <p:cNvCxnSpPr/>
            <p:nvPr/>
          </p:nvCxnSpPr>
          <p:spPr>
            <a:xfrm flipV="1">
              <a:off x="5043172" y="4946335"/>
              <a:ext cx="553443" cy="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14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3FC38-8183-4D1B-91C8-8F6DC7A2DB30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51520" y="18864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i="1" u="sng" dirty="0" smtClean="0">
                <a:latin typeface="Calibri" pitchFamily="34" charset="0"/>
              </a:rPr>
              <a:t>Beam center </a:t>
            </a:r>
            <a:r>
              <a:rPr lang="en-US" altLang="ko-KR" sz="3200" b="1" i="1" u="sng" smtClean="0">
                <a:latin typeface="Calibri" pitchFamily="34" charset="0"/>
              </a:rPr>
              <a:t>by DCH   </a:t>
            </a:r>
            <a:endParaRPr lang="ko-KR" altLang="en-US" sz="3200" b="1" i="1" u="sng" dirty="0">
              <a:latin typeface="Calibri" pitchFamily="34" charset="0"/>
            </a:endParaRPr>
          </a:p>
        </p:txBody>
      </p:sp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374848" y="980728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latin typeface="+mj-lt"/>
              </a:rPr>
              <a:t>Due </a:t>
            </a:r>
            <a:r>
              <a:rPr lang="en-US" altLang="ko-KR" sz="2800" smtClean="0">
                <a:latin typeface="+mj-lt"/>
              </a:rPr>
              <a:t>to offset btw beam center and the origin of DC, </a:t>
            </a:r>
            <a:r>
              <a:rPr lang="el-GR" altLang="ko-KR" sz="2800" dirty="0" smtClean="0">
                <a:latin typeface="+mj-lt"/>
                <a:ea typeface="맑은 고딕"/>
              </a:rPr>
              <a:t>α</a:t>
            </a:r>
            <a:r>
              <a:rPr lang="en-US" altLang="ko-KR" sz="2800" dirty="0" smtClean="0">
                <a:latin typeface="+mj-lt"/>
                <a:ea typeface="맑은 고딕"/>
              </a:rPr>
              <a:t> is not 0 and represented by following formula.</a:t>
            </a:r>
            <a:endParaRPr lang="en-US" altLang="ko-KR" sz="2800" dirty="0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975436" y="2266943"/>
                <a:ext cx="3452548" cy="6580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b="0" i="1" smtClean="0">
                          <a:latin typeface="Cambria Math"/>
                        </a:rPr>
                        <m:t>𝛼</m:t>
                      </m:r>
                      <m:r>
                        <a:rPr lang="ko-KR" altLang="en-US" b="0">
                          <a:latin typeface="Cambria Math"/>
                        </a:rPr>
                        <m:t>=</m:t>
                      </m:r>
                      <m:r>
                        <a:rPr lang="en-US" altLang="ko-KR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ko-KR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𝐵𝐸𝐴𝑀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ko-KR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ko-KR" altLang="en-US" b="0" i="1">
                                  <a:latin typeface="Cambria Math"/>
                                </a:rPr>
                                <m:t>𝐷𝐶</m:t>
                              </m:r>
                            </m:sub>
                          </m:sSub>
                        </m:den>
                      </m:f>
                      <m:r>
                        <a:rPr lang="ko-KR" altLang="en-US" b="0" i="1">
                          <a:latin typeface="Cambria Math"/>
                        </a:rPr>
                        <m:t>𝑠𝑖𝑛</m:t>
                      </m:r>
                      <m:r>
                        <a:rPr lang="ko-KR" altLang="en-US" b="0" i="1">
                          <a:latin typeface="Cambria Math"/>
                        </a:rPr>
                        <m:t>𝜙</m:t>
                      </m:r>
                      <m:r>
                        <a:rPr lang="en-US" altLang="ko-KR" b="0" i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ko-KR" alt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𝐵𝐸𝐴𝑀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ko-KR" alt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ko-KR" altLang="en-US" b="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ko-KR" altLang="en-US" b="0" i="1">
                                  <a:latin typeface="Cambria Math"/>
                                </a:rPr>
                                <m:t>𝐷𝐶</m:t>
                              </m:r>
                            </m:sub>
                          </m:sSub>
                        </m:den>
                      </m:f>
                      <m:r>
                        <a:rPr lang="ko-KR" altLang="en-US" b="0" i="1">
                          <a:latin typeface="Cambria Math"/>
                        </a:rPr>
                        <m:t>𝑐𝑜𝑠</m:t>
                      </m:r>
                      <m:r>
                        <a:rPr lang="ko-KR" altLang="en-US" b="0" i="1">
                          <a:latin typeface="Cambria Math"/>
                        </a:rPr>
                        <m:t>𝜙</m:t>
                      </m:r>
                    </m:oMath>
                  </m:oMathPara>
                </a14:m>
                <a:endParaRPr lang="ko-KR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36" y="2266943"/>
                <a:ext cx="3452548" cy="6580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"/>
          <p:cNvGrpSpPr/>
          <p:nvPr/>
        </p:nvGrpSpPr>
        <p:grpSpPr>
          <a:xfrm>
            <a:off x="1249968" y="2135362"/>
            <a:ext cx="5986328" cy="5758134"/>
            <a:chOff x="1953487" y="1703314"/>
            <a:chExt cx="5986328" cy="5758134"/>
          </a:xfrm>
        </p:grpSpPr>
        <p:grpSp>
          <p:nvGrpSpPr>
            <p:cNvPr id="8" name="그룹 7"/>
            <p:cNvGrpSpPr/>
            <p:nvPr/>
          </p:nvGrpSpPr>
          <p:grpSpPr>
            <a:xfrm>
              <a:off x="2138454" y="1944217"/>
              <a:ext cx="5601898" cy="5517231"/>
              <a:chOff x="2714518" y="1340768"/>
              <a:chExt cx="5601898" cy="5517231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2915816" y="4314678"/>
                <a:ext cx="3278532" cy="1395549"/>
                <a:chOff x="3448194" y="3455536"/>
                <a:chExt cx="3278532" cy="1395549"/>
              </a:xfrm>
            </p:grpSpPr>
            <p:grpSp>
              <p:nvGrpSpPr>
                <p:cNvPr id="13" name="그룹 12"/>
                <p:cNvGrpSpPr/>
                <p:nvPr/>
              </p:nvGrpSpPr>
              <p:grpSpPr>
                <a:xfrm>
                  <a:off x="5400092" y="3455536"/>
                  <a:ext cx="1326634" cy="1395549"/>
                  <a:chOff x="5400092" y="3089504"/>
                  <a:chExt cx="1326634" cy="1395549"/>
                </a:xfrm>
              </p:grpSpPr>
              <p:grpSp>
                <p:nvGrpSpPr>
                  <p:cNvPr id="22" name="그룹 21"/>
                  <p:cNvGrpSpPr/>
                  <p:nvPr/>
                </p:nvGrpSpPr>
                <p:grpSpPr>
                  <a:xfrm>
                    <a:off x="5400092" y="3089504"/>
                    <a:ext cx="1326634" cy="1156654"/>
                    <a:chOff x="5400092" y="3089504"/>
                    <a:chExt cx="1326634" cy="1156654"/>
                  </a:xfrm>
                </p:grpSpPr>
                <p:sp>
                  <p:nvSpPr>
                    <p:cNvPr id="24" name="타원 23"/>
                    <p:cNvSpPr/>
                    <p:nvPr/>
                  </p:nvSpPr>
                  <p:spPr>
                    <a:xfrm>
                      <a:off x="5400092" y="3886118"/>
                      <a:ext cx="360040" cy="36004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dirty="0"/>
                    </a:p>
                  </p:txBody>
                </p:sp>
                <p:cxnSp>
                  <p:nvCxnSpPr>
                    <p:cNvPr id="25" name="직선 화살표 연결선 24"/>
                    <p:cNvCxnSpPr/>
                    <p:nvPr/>
                  </p:nvCxnSpPr>
                  <p:spPr>
                    <a:xfrm flipV="1">
                      <a:off x="5580112" y="3089504"/>
                      <a:ext cx="0" cy="965481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직선 화살표 연결선 25"/>
                    <p:cNvCxnSpPr/>
                    <p:nvPr/>
                  </p:nvCxnSpPr>
                  <p:spPr>
                    <a:xfrm flipV="1">
                      <a:off x="5580112" y="4054984"/>
                      <a:ext cx="1146614" cy="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718614" y="4192665"/>
                    <a:ext cx="897932" cy="2923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300" dirty="0" smtClean="0">
                        <a:latin typeface="Calibri" panose="020F0502020204030204" pitchFamily="34" charset="0"/>
                      </a:rPr>
                      <a:t>O </a:t>
                    </a:r>
                    <a:r>
                      <a:rPr lang="en-US" altLang="ko-KR" sz="1300" smtClean="0">
                        <a:latin typeface="Calibri" panose="020F0502020204030204" pitchFamily="34" charset="0"/>
                      </a:rPr>
                      <a:t>(DCH)</a:t>
                    </a:r>
                    <a:endParaRPr lang="en-US" altLang="ko-KR" sz="1300" dirty="0" smtClean="0">
                      <a:latin typeface="Calibri" panose="020F0502020204030204" pitchFamily="34" charset="0"/>
                    </a:endParaRPr>
                  </a:p>
                </p:txBody>
              </p:sp>
            </p:grpSp>
            <p:cxnSp>
              <p:nvCxnSpPr>
                <p:cNvPr id="15" name="직선 화살표 연결선 14"/>
                <p:cNvCxnSpPr>
                  <a:stCxn id="24" idx="2"/>
                </p:cNvCxnSpPr>
                <p:nvPr/>
              </p:nvCxnSpPr>
              <p:spPr>
                <a:xfrm flipH="1" flipV="1">
                  <a:off x="3448194" y="3967255"/>
                  <a:ext cx="1951898" cy="464915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prstDash val="solid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원호 9"/>
              <p:cNvSpPr/>
              <p:nvPr/>
            </p:nvSpPr>
            <p:spPr>
              <a:xfrm rot="21162476">
                <a:off x="3515728" y="2249487"/>
                <a:ext cx="4404936" cy="4608512"/>
              </a:xfrm>
              <a:prstGeom prst="arc">
                <a:avLst>
                  <a:gd name="adj1" fmla="val 17110310"/>
                  <a:gd name="adj2" fmla="val 0"/>
                </a:avLst>
              </a:prstGeom>
              <a:ln w="57150">
                <a:solidFill>
                  <a:srgbClr val="DE9F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1" name="직선 연결선 10"/>
              <p:cNvCxnSpPr>
                <a:stCxn id="24" idx="7"/>
              </p:cNvCxnSpPr>
              <p:nvPr/>
            </p:nvCxnSpPr>
            <p:spPr>
              <a:xfrm flipV="1">
                <a:off x="5175027" y="1340768"/>
                <a:ext cx="2421309" cy="382325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 flipV="1">
                <a:off x="2714518" y="1772816"/>
                <a:ext cx="5601898" cy="2984407"/>
              </a:xfrm>
              <a:prstGeom prst="line">
                <a:avLst/>
              </a:prstGeom>
              <a:ln w="38100">
                <a:solidFill>
                  <a:srgbClr val="0F13B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직사각형 26"/>
            <p:cNvSpPr/>
            <p:nvPr/>
          </p:nvSpPr>
          <p:spPr>
            <a:xfrm>
              <a:off x="6732240" y="4962265"/>
              <a:ext cx="1207575" cy="29238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DE9F22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DCH West Arm</a:t>
              </a:r>
              <a:endParaRPr lang="en-US" altLang="ko-KR" sz="1300" b="1" dirty="0">
                <a:solidFill>
                  <a:srgbClr val="DE9F22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원호 28"/>
            <p:cNvSpPr/>
            <p:nvPr/>
          </p:nvSpPr>
          <p:spPr>
            <a:xfrm>
              <a:off x="6588223" y="2257312"/>
              <a:ext cx="747803" cy="669414"/>
            </a:xfrm>
            <a:prstGeom prst="arc">
              <a:avLst>
                <a:gd name="adj1" fmla="val 15002901"/>
                <a:gd name="adj2" fmla="val 21474387"/>
              </a:avLst>
            </a:prstGeom>
            <a:ln w="57150">
              <a:solidFill>
                <a:schemeClr val="tx1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281141" y="1703314"/>
              <a:ext cx="41229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ko-KR" sz="3000" b="1" dirty="0"/>
                <a:t>α</a:t>
              </a:r>
              <a:endParaRPr lang="ko-KR" altLang="en-US" sz="3000" b="1" dirty="0"/>
            </a:p>
          </p:txBody>
        </p:sp>
        <p:sp>
          <p:nvSpPr>
            <p:cNvPr id="31" name="원호 30"/>
            <p:cNvSpPr/>
            <p:nvPr/>
          </p:nvSpPr>
          <p:spPr>
            <a:xfrm rot="1116381">
              <a:off x="4551037" y="5141845"/>
              <a:ext cx="958864" cy="1243058"/>
            </a:xfrm>
            <a:prstGeom prst="arc">
              <a:avLst>
                <a:gd name="adj1" fmla="val 15002901"/>
                <a:gd name="adj2" fmla="val 21474387"/>
              </a:avLst>
            </a:prstGeom>
            <a:ln w="57150">
              <a:solidFill>
                <a:schemeClr val="tx1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5557785" y="5123868"/>
              <a:ext cx="50366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z-Cyrl-AZ" altLang="ko-KR" sz="3000" b="1" dirty="0" smtClean="0">
                  <a:latin typeface="맑은 고딕"/>
                  <a:ea typeface="맑은 고딕"/>
                </a:rPr>
                <a:t>Ф</a:t>
              </a:r>
              <a:endParaRPr lang="ko-KR" altLang="en-US" sz="3000" b="1" dirty="0"/>
            </a:p>
          </p:txBody>
        </p:sp>
        <p:sp>
          <p:nvSpPr>
            <p:cNvPr id="33" name="폭발 2 32"/>
            <p:cNvSpPr/>
            <p:nvPr/>
          </p:nvSpPr>
          <p:spPr>
            <a:xfrm>
              <a:off x="1953487" y="5157192"/>
              <a:ext cx="465554" cy="424496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17097" y="5048064"/>
            <a:ext cx="1265739" cy="4924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Beam center</a:t>
            </a:r>
          </a:p>
          <a:p>
            <a:pPr algn="ctr"/>
            <a:r>
              <a:rPr lang="en-US" altLang="ko-KR" sz="1300" b="1" smtClean="0">
                <a:solidFill>
                  <a:schemeClr val="tx1"/>
                </a:solidFill>
                <a:latin typeface="Calibri" panose="020F0502020204030204" pitchFamily="34" charset="0"/>
              </a:rPr>
              <a:t>(X</a:t>
            </a:r>
            <a:r>
              <a:rPr lang="en-US" altLang="ko-KR" sz="1300" b="1" baseline="-25000" smtClean="0">
                <a:solidFill>
                  <a:schemeClr val="tx1"/>
                </a:solidFill>
                <a:latin typeface="Calibri" panose="020F0502020204030204" pitchFamily="34" charset="0"/>
              </a:rPr>
              <a:t>BEAM</a:t>
            </a:r>
            <a:r>
              <a:rPr lang="en-US" altLang="ko-KR" sz="1300" b="1" smtClean="0">
                <a:solidFill>
                  <a:schemeClr val="tx1"/>
                </a:solidFill>
                <a:latin typeface="Calibri" panose="020F0502020204030204" pitchFamily="34" charset="0"/>
              </a:rPr>
              <a:t>, Y</a:t>
            </a:r>
            <a:r>
              <a:rPr lang="en-US" altLang="ko-KR" sz="1300" b="1" baseline="-25000" smtClean="0">
                <a:solidFill>
                  <a:schemeClr val="tx1"/>
                </a:solidFill>
                <a:latin typeface="Calibri" panose="020F0502020204030204" pitchFamily="34" charset="0"/>
              </a:rPr>
              <a:t>BEAM</a:t>
            </a:r>
            <a:r>
              <a:rPr lang="en-US" altLang="ko-KR" sz="1300" b="1" smtClean="0">
                <a:solidFill>
                  <a:schemeClr val="tx1"/>
                </a:solidFill>
                <a:latin typeface="Calibri" panose="020F0502020204030204" pitchFamily="34" charset="0"/>
              </a:rPr>
              <a:t>) </a:t>
            </a:r>
            <a:endParaRPr lang="en-US" altLang="ko-KR" sz="13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99233" y="3918558"/>
            <a:ext cx="212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1F00DA"/>
                </a:solidFill>
              </a:rPr>
              <a:t>Track by DC from BC</a:t>
            </a:r>
            <a:endParaRPr lang="ko-KR" altLang="en-US">
              <a:solidFill>
                <a:srgbClr val="1F00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5566</TotalTime>
  <Words>2341</Words>
  <Application>Microsoft Office PowerPoint</Application>
  <PresentationFormat>화면 슬라이드 쇼(4:3)</PresentationFormat>
  <Paragraphs>508</Paragraphs>
  <Slides>43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Office 테마</vt:lpstr>
      <vt:lpstr>Alignment of the PHENIX Silicon Vertex Tracker (VTX) in 2014</vt:lpstr>
      <vt:lpstr>Motivation of the alignment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Alignment in φ (ladder by ladder)</vt:lpstr>
      <vt:lpstr>PowerPoint 프레젠테이션</vt:lpstr>
      <vt:lpstr>PowerPoint 프레젠테이션</vt:lpstr>
      <vt:lpstr>PowerPoint 프레젠테이션</vt:lpstr>
      <vt:lpstr>Further study</vt:lpstr>
      <vt:lpstr>PowerPoint 프레젠테이션</vt:lpstr>
      <vt:lpstr>PowerPoint 프레젠테이션</vt:lpstr>
      <vt:lpstr>Get paramenters from linear fit.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Alignment in uN (ladder by ladder)</vt:lpstr>
      <vt:lpstr>Alignment in uT (ladder by ladder)</vt:lpstr>
      <vt:lpstr>Alignment in φ (Ladder by Ladder(</vt:lpstr>
      <vt:lpstr>PowerPoint 프레젠테이션</vt:lpstr>
      <vt:lpstr>PowerPoint 프레젠테이션</vt:lpstr>
      <vt:lpstr>Introduction to calibration</vt:lpstr>
      <vt:lpstr>PowerPoint 프레젠테이션</vt:lpstr>
      <vt:lpstr>Alignment in uNormal (ladder by ladder)</vt:lpstr>
      <vt:lpstr>Alignment in uTangent (ladder by ladder)</vt:lpstr>
      <vt:lpstr>PowerPoint 프레젠테이션</vt:lpstr>
      <vt:lpstr>VTX W/E Beamcenter </vt:lpstr>
      <vt:lpstr>DCH W/E Beamcenter </vt:lpstr>
      <vt:lpstr>CNT East To West </vt:lpstr>
      <vt:lpstr>VTX To CNT Offset</vt:lpstr>
      <vt:lpstr>VTX East To West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D02Kpi Simulation</dc:title>
  <dc:creator>tbmoon</dc:creator>
  <cp:lastModifiedBy>tbmoon</cp:lastModifiedBy>
  <cp:revision>387</cp:revision>
  <dcterms:created xsi:type="dcterms:W3CDTF">2014-05-02T07:17:31Z</dcterms:created>
  <dcterms:modified xsi:type="dcterms:W3CDTF">2014-11-28T04:47:40Z</dcterms:modified>
</cp:coreProperties>
</file>