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88" r:id="rId4"/>
  </p:sldMasterIdLst>
  <p:notesMasterIdLst>
    <p:notesMasterId r:id="rId24"/>
  </p:notesMasterIdLst>
  <p:sldIdLst>
    <p:sldId id="258" r:id="rId5"/>
    <p:sldId id="259" r:id="rId6"/>
    <p:sldId id="260" r:id="rId7"/>
    <p:sldId id="262" r:id="rId8"/>
    <p:sldId id="263" r:id="rId9"/>
    <p:sldId id="264" r:id="rId10"/>
    <p:sldId id="256" r:id="rId11"/>
    <p:sldId id="269" r:id="rId12"/>
    <p:sldId id="274" r:id="rId13"/>
    <p:sldId id="270" r:id="rId14"/>
    <p:sldId id="271" r:id="rId15"/>
    <p:sldId id="265" r:id="rId16"/>
    <p:sldId id="275" r:id="rId17"/>
    <p:sldId id="277" r:id="rId18"/>
    <p:sldId id="276" r:id="rId19"/>
    <p:sldId id="272" r:id="rId20"/>
    <p:sldId id="266" r:id="rId21"/>
    <p:sldId id="268" r:id="rId22"/>
    <p:sldId id="273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E8B84-9F9C-4D5E-AF66-0CEF7A24D2FD}" type="datetimeFigureOut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F4485-6FA3-4821-B605-6597C770ED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1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5515F-7E81-45ED-B229-D83A1609E61E}" type="slidenum">
              <a:rPr lang="en-US" altLang="ja-JP" smtClean="0">
                <a:solidFill>
                  <a:prstClr val="black"/>
                </a:solidFill>
              </a:rPr>
              <a:pPr/>
              <a:t>5</a:t>
            </a:fld>
            <a:endParaRPr lang="en-US" altLang="ja-JP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0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06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25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12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17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37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96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5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03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37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62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31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84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90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98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65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59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1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42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28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31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25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23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50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39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67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66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7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9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658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11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10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3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5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0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Heavy Ion Physics in RUN14-16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Japan Korea PHENIX meeting</a:t>
            </a:r>
          </a:p>
          <a:p>
            <a:r>
              <a:rPr lang="en-US" altLang="ja-JP" dirty="0" smtClean="0"/>
              <a:t>Nov. 27, 2014</a:t>
            </a:r>
            <a:endParaRPr kumimoji="1" lang="en-US" altLang="ja-JP" dirty="0" smtClean="0"/>
          </a:p>
          <a:p>
            <a:r>
              <a:rPr kumimoji="1" lang="en-US" altLang="ja-JP" dirty="0" smtClean="0"/>
              <a:t>Y</a:t>
            </a:r>
            <a:r>
              <a:rPr kumimoji="1" lang="en-US" altLang="ja-JP" dirty="0" smtClean="0"/>
              <a:t>. Akiba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8856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RUN11 DCA distributions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247904"/>
            <a:ext cx="8229600" cy="1421456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DCA distributions are well reproduced by sum of b-&gt;e, </a:t>
            </a:r>
            <a:r>
              <a:rPr kumimoji="1" lang="en-US" altLang="ja-JP" dirty="0" err="1" smtClean="0"/>
              <a:t>c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e</a:t>
            </a:r>
            <a:r>
              <a:rPr kumimoji="1" lang="en-US" altLang="ja-JP" dirty="0" smtClean="0">
                <a:sym typeface="Wingdings" panose="05000000000000000000" pitchFamily="2" charset="2"/>
              </a:rPr>
              <a:t> and background 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componets</a:t>
            </a:r>
            <a:endParaRPr kumimoji="1" lang="en-US" altLang="ja-JP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kumimoji="1" lang="en-US" altLang="ja-JP" dirty="0" smtClean="0">
                <a:sym typeface="Wingdings" panose="05000000000000000000" pitchFamily="2" charset="2"/>
              </a:rPr>
              <a:t> We can measure 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be</a:t>
            </a:r>
            <a:r>
              <a:rPr kumimoji="1" lang="en-US" altLang="ja-JP" dirty="0" smtClean="0">
                <a:sym typeface="Wingdings" panose="05000000000000000000" pitchFamily="2" charset="2"/>
              </a:rPr>
              <a:t> and 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ce</a:t>
            </a:r>
            <a:r>
              <a:rPr kumimoji="1" lang="en-US" altLang="ja-JP" dirty="0" smtClean="0">
                <a:sym typeface="Wingdings" panose="05000000000000000000" pitchFamily="2" charset="2"/>
              </a:rPr>
              <a:t> separately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4127133" cy="42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69" y="980727"/>
            <a:ext cx="4201526" cy="42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84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7760"/>
            <a:ext cx="8229600" cy="74694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Run11 DCA distribution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52120" y="980728"/>
            <a:ext cx="3312368" cy="5649491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800" dirty="0" smtClean="0"/>
              <a:t>0.015&lt;|DCA|&lt;0.06 is dominantly   </a:t>
            </a:r>
            <a:r>
              <a:rPr kumimoji="1" lang="en-US" altLang="ja-JP" sz="2800" dirty="0" err="1" smtClean="0">
                <a:solidFill>
                  <a:srgbClr val="0070C0"/>
                </a:solidFill>
              </a:rPr>
              <a:t>c</a:t>
            </a:r>
            <a:r>
              <a:rPr kumimoji="1" lang="en-US" altLang="ja-JP" sz="28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e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 and </a:t>
            </a:r>
            <a:r>
              <a:rPr kumimoji="1" lang="en-US" altLang="ja-JP" sz="2800" dirty="0" err="1">
                <a:solidFill>
                  <a:srgbClr val="FFC000"/>
                </a:solidFill>
                <a:sym typeface="Wingdings" panose="05000000000000000000" pitchFamily="2" charset="2"/>
              </a:rPr>
              <a:t>b</a:t>
            </a:r>
            <a:r>
              <a:rPr kumimoji="1" lang="en-US" altLang="ja-JP" sz="28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e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 with small </a:t>
            </a:r>
            <a:r>
              <a:rPr kumimoji="1" lang="en-US" altLang="ja-JP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background</a:t>
            </a:r>
          </a:p>
          <a:p>
            <a:r>
              <a:rPr kumimoji="1" lang="en-US" altLang="ja-JP" sz="2800" dirty="0" err="1" smtClean="0">
                <a:solidFill>
                  <a:srgbClr val="0070C0"/>
                </a:solidFill>
              </a:rPr>
              <a:t>c</a:t>
            </a:r>
            <a:r>
              <a:rPr kumimoji="1" lang="en-US" altLang="ja-JP" sz="2800" dirty="0" err="1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sz="28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e</a:t>
            </a:r>
            <a:r>
              <a:rPr kumimoji="1" lang="en-US" altLang="ja-JP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and</a:t>
            </a:r>
            <a:r>
              <a:rPr kumimoji="1" lang="en-US" altLang="ja-JP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kumimoji="1" lang="en-US" altLang="ja-JP" sz="2800" dirty="0" err="1">
                <a:solidFill>
                  <a:srgbClr val="FFC000"/>
                </a:solidFill>
                <a:sym typeface="Wingdings" panose="05000000000000000000" pitchFamily="2" charset="2"/>
              </a:rPr>
              <a:t>b</a:t>
            </a:r>
            <a:r>
              <a:rPr kumimoji="1" lang="en-US" altLang="ja-JP" sz="28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e</a:t>
            </a:r>
            <a:r>
              <a:rPr kumimoji="1" lang="en-US" altLang="ja-JP" sz="2800" dirty="0" smtClean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yield  can be extracted from the DCA distribution</a:t>
            </a:r>
          </a:p>
          <a:p>
            <a:r>
              <a:rPr kumimoji="1" lang="en-US" altLang="ja-JP" sz="2800" dirty="0" smtClean="0">
                <a:sym typeface="Wingdings" panose="05000000000000000000" pitchFamily="2" charset="2"/>
              </a:rPr>
              <a:t>Very sophisticated fitting/decomposition code of DCA &amp; </a:t>
            </a:r>
            <a:r>
              <a:rPr kumimoji="1" lang="en-US" altLang="ja-JP" sz="2800" dirty="0" err="1" smtClean="0">
                <a:sym typeface="Wingdings" panose="05000000000000000000" pitchFamily="2" charset="2"/>
              </a:rPr>
              <a:t>pT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 distribution has been developed</a:t>
            </a:r>
            <a:endParaRPr kumimoji="1" lang="ja-JP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4998"/>
            <a:ext cx="5472608" cy="566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3175271" y="1312760"/>
            <a:ext cx="720080" cy="4680520"/>
          </a:xfrm>
          <a:prstGeom prst="rect">
            <a:avLst/>
          </a:prstGeom>
          <a:solidFill>
            <a:srgbClr val="FFC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993999" y="1326480"/>
            <a:ext cx="748656" cy="4680520"/>
          </a:xfrm>
          <a:prstGeom prst="rect">
            <a:avLst/>
          </a:prstGeom>
          <a:solidFill>
            <a:srgbClr val="FFC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245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7514"/>
            <a:ext cx="8229600" cy="72448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Analysis Topics from RUN14 data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14400"/>
            <a:ext cx="8784976" cy="5754960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ym typeface="Wingdings" pitchFamily="2" charset="2"/>
              </a:rPr>
              <a:t>R</a:t>
            </a:r>
            <a:r>
              <a:rPr kumimoji="1" lang="en-US" altLang="ja-JP" baseline="-25000" dirty="0" smtClean="0">
                <a:sym typeface="Wingdings" pitchFamily="2" charset="2"/>
              </a:rPr>
              <a:t>AA</a:t>
            </a:r>
            <a:r>
              <a:rPr kumimoji="1" lang="en-US" altLang="ja-JP" dirty="0" smtClean="0">
                <a:sym typeface="Wingdings" pitchFamily="2" charset="2"/>
              </a:rPr>
              <a:t> of </a:t>
            </a:r>
            <a:r>
              <a:rPr kumimoji="1" lang="en-US" altLang="ja-JP" dirty="0" err="1" smtClean="0">
                <a:sym typeface="Wingdings" pitchFamily="2" charset="2"/>
              </a:rPr>
              <a:t>be</a:t>
            </a:r>
            <a:r>
              <a:rPr kumimoji="1" lang="en-US" altLang="ja-JP" dirty="0" smtClean="0">
                <a:sym typeface="Wingdings" pitchFamily="2" charset="2"/>
              </a:rPr>
              <a:t> and </a:t>
            </a:r>
            <a:r>
              <a:rPr kumimoji="1" lang="en-US" altLang="ja-JP" dirty="0" err="1" smtClean="0">
                <a:sym typeface="Wingdings" pitchFamily="2" charset="2"/>
              </a:rPr>
              <a:t>ce</a:t>
            </a:r>
            <a:endParaRPr kumimoji="1" lang="en-US" altLang="ja-JP" dirty="0" smtClean="0">
              <a:sym typeface="Wingdings" pitchFamily="2" charset="2"/>
            </a:endParaRPr>
          </a:p>
          <a:p>
            <a:r>
              <a:rPr kumimoji="1" lang="en-US" altLang="ja-JP" dirty="0" smtClean="0">
                <a:sym typeface="Wingdings" pitchFamily="2" charset="2"/>
              </a:rPr>
              <a:t>v</a:t>
            </a:r>
            <a:r>
              <a:rPr kumimoji="1" lang="en-US" altLang="ja-JP" baseline="-25000" dirty="0" smtClean="0">
                <a:sym typeface="Wingdings" pitchFamily="2" charset="2"/>
              </a:rPr>
              <a:t>2</a:t>
            </a:r>
            <a:r>
              <a:rPr kumimoji="1" lang="en-US" altLang="ja-JP" dirty="0" smtClean="0">
                <a:sym typeface="Wingdings" pitchFamily="2" charset="2"/>
              </a:rPr>
              <a:t> and v</a:t>
            </a:r>
            <a:r>
              <a:rPr kumimoji="1" lang="en-US" altLang="ja-JP" baseline="-25000" dirty="0" smtClean="0">
                <a:sym typeface="Wingdings" pitchFamily="2" charset="2"/>
              </a:rPr>
              <a:t>3</a:t>
            </a:r>
            <a:r>
              <a:rPr kumimoji="1" lang="en-US" altLang="ja-JP" dirty="0" smtClean="0">
                <a:sym typeface="Wingdings" pitchFamily="2" charset="2"/>
              </a:rPr>
              <a:t> of </a:t>
            </a:r>
            <a:r>
              <a:rPr kumimoji="1" lang="en-US" altLang="ja-JP" dirty="0" err="1" smtClean="0">
                <a:sym typeface="Wingdings" pitchFamily="2" charset="2"/>
              </a:rPr>
              <a:t>be</a:t>
            </a:r>
            <a:r>
              <a:rPr kumimoji="1" lang="en-US" altLang="ja-JP" dirty="0" smtClean="0">
                <a:sym typeface="Wingdings" pitchFamily="2" charset="2"/>
              </a:rPr>
              <a:t> and </a:t>
            </a:r>
            <a:r>
              <a:rPr kumimoji="1" lang="en-US" altLang="ja-JP" dirty="0" err="1" smtClean="0">
                <a:sym typeface="Wingdings" pitchFamily="2" charset="2"/>
              </a:rPr>
              <a:t>ce</a:t>
            </a:r>
            <a:endParaRPr kumimoji="1" lang="en-US" altLang="ja-JP" dirty="0" smtClean="0">
              <a:sym typeface="Wingdings" pitchFamily="2" charset="2"/>
            </a:endParaRPr>
          </a:p>
          <a:p>
            <a:r>
              <a:rPr kumimoji="1" lang="en-US" altLang="ja-JP" dirty="0" smtClean="0">
                <a:sym typeface="Wingdings" pitchFamily="2" charset="2"/>
              </a:rPr>
              <a:t>Direct reconstruction of charmed hadrons</a:t>
            </a:r>
          </a:p>
          <a:p>
            <a:pPr lvl="1"/>
            <a:r>
              <a:rPr kumimoji="1" lang="en-US" altLang="ja-JP" dirty="0" smtClean="0">
                <a:sym typeface="Wingdings" pitchFamily="2" charset="2"/>
              </a:rPr>
              <a:t>D</a:t>
            </a:r>
            <a:r>
              <a:rPr kumimoji="1" lang="en-US" altLang="ja-JP" baseline="30000" dirty="0" smtClean="0">
                <a:sym typeface="Wingdings" pitchFamily="2" charset="2"/>
              </a:rPr>
              <a:t>0</a:t>
            </a:r>
            <a:r>
              <a:rPr kumimoji="1" lang="en-US" altLang="ja-JP" dirty="0" smtClean="0">
                <a:sym typeface="Wingdings" pitchFamily="2" charset="2"/>
              </a:rPr>
              <a:t>  </a:t>
            </a:r>
            <a:r>
              <a:rPr kumimoji="1" lang="en-US" altLang="ja-JP" dirty="0" err="1" smtClean="0">
                <a:sym typeface="Wingdings" pitchFamily="2" charset="2"/>
              </a:rPr>
              <a:t>K</a:t>
            </a:r>
            <a:r>
              <a:rPr kumimoji="1" lang="en-US" altLang="ja-JP" dirty="0" err="1" smtClean="0">
                <a:latin typeface="Symbol" pitchFamily="18" charset="2"/>
                <a:sym typeface="Wingdings" pitchFamily="2" charset="2"/>
              </a:rPr>
              <a:t>p</a:t>
            </a:r>
            <a:r>
              <a:rPr kumimoji="1" lang="en-US" altLang="ja-JP" dirty="0" smtClean="0">
                <a:sym typeface="Wingdings" pitchFamily="2" charset="2"/>
              </a:rPr>
              <a:t> and other modes</a:t>
            </a:r>
          </a:p>
          <a:p>
            <a:pPr lvl="1"/>
            <a:r>
              <a:rPr kumimoji="1" lang="en-US" altLang="ja-JP" dirty="0" smtClean="0">
                <a:sym typeface="Wingdings" pitchFamily="2" charset="2"/>
              </a:rPr>
              <a:t>D</a:t>
            </a:r>
            <a:r>
              <a:rPr kumimoji="1" lang="en-US" altLang="ja-JP" baseline="30000" dirty="0" smtClean="0">
                <a:sym typeface="Wingdings" pitchFamily="2" charset="2"/>
              </a:rPr>
              <a:t>+</a:t>
            </a:r>
            <a:r>
              <a:rPr kumimoji="1" lang="en-US" altLang="ja-JP" dirty="0" smtClean="0">
                <a:sym typeface="Wingdings" pitchFamily="2" charset="2"/>
              </a:rPr>
              <a:t>  </a:t>
            </a:r>
            <a:r>
              <a:rPr kumimoji="1" lang="en-US" altLang="ja-JP" dirty="0" err="1" smtClean="0">
                <a:sym typeface="Wingdings" pitchFamily="2" charset="2"/>
              </a:rPr>
              <a:t>K</a:t>
            </a:r>
            <a:r>
              <a:rPr kumimoji="1" lang="en-US" altLang="ja-JP" dirty="0" err="1" smtClean="0">
                <a:latin typeface="Symbol" pitchFamily="18" charset="2"/>
                <a:sym typeface="Wingdings" pitchFamily="2" charset="2"/>
              </a:rPr>
              <a:t>pp</a:t>
            </a:r>
            <a:r>
              <a:rPr kumimoji="1" lang="en-US" altLang="ja-JP" dirty="0" smtClean="0">
                <a:sym typeface="Wingdings" pitchFamily="2" charset="2"/>
              </a:rPr>
              <a:t> and other modes</a:t>
            </a:r>
          </a:p>
          <a:p>
            <a:pPr lvl="1"/>
            <a:r>
              <a:rPr kumimoji="1" lang="en-US" altLang="ja-JP" dirty="0" smtClean="0">
                <a:sym typeface="Wingdings" pitchFamily="2" charset="2"/>
              </a:rPr>
              <a:t>D</a:t>
            </a:r>
            <a:r>
              <a:rPr kumimoji="1" lang="en-US" altLang="ja-JP" baseline="-25000" dirty="0" smtClean="0">
                <a:sym typeface="Wingdings" pitchFamily="2" charset="2"/>
              </a:rPr>
              <a:t>s</a:t>
            </a:r>
            <a:r>
              <a:rPr kumimoji="1" lang="en-US" altLang="ja-JP" dirty="0" smtClean="0">
                <a:sym typeface="Wingdings" pitchFamily="2" charset="2"/>
              </a:rPr>
              <a:t>  </a:t>
            </a:r>
            <a:r>
              <a:rPr kumimoji="1" lang="en-US" altLang="ja-JP" dirty="0" err="1" smtClean="0">
                <a:sym typeface="Wingdings" pitchFamily="2" charset="2"/>
              </a:rPr>
              <a:t>KK</a:t>
            </a:r>
            <a:r>
              <a:rPr kumimoji="1" lang="en-US" altLang="ja-JP" dirty="0" err="1" smtClean="0">
                <a:latin typeface="Symbol" pitchFamily="18" charset="2"/>
                <a:sym typeface="Wingdings" pitchFamily="2" charset="2"/>
              </a:rPr>
              <a:t>p</a:t>
            </a:r>
            <a:r>
              <a:rPr kumimoji="1" lang="en-US" altLang="ja-JP" dirty="0" smtClean="0">
                <a:sym typeface="Wingdings" pitchFamily="2" charset="2"/>
              </a:rPr>
              <a:t>,  KK</a:t>
            </a:r>
            <a:r>
              <a:rPr kumimoji="1" lang="en-US" altLang="ja-JP" baseline="30000" dirty="0" smtClean="0">
                <a:sym typeface="Wingdings" pitchFamily="2" charset="2"/>
              </a:rPr>
              <a:t>0</a:t>
            </a:r>
            <a:r>
              <a:rPr kumimoji="1" lang="en-US" altLang="ja-JP" dirty="0" smtClean="0">
                <a:sym typeface="Wingdings" pitchFamily="2" charset="2"/>
              </a:rPr>
              <a:t> and other modes</a:t>
            </a:r>
          </a:p>
          <a:p>
            <a:pPr lvl="1"/>
            <a:r>
              <a:rPr kumimoji="1" lang="en-US" altLang="ja-JP" dirty="0" smtClean="0">
                <a:sym typeface="Wingdings" pitchFamily="2" charset="2"/>
              </a:rPr>
              <a:t>D* -&gt; </a:t>
            </a:r>
            <a:r>
              <a:rPr kumimoji="1" lang="en-US" altLang="ja-JP" dirty="0" err="1" smtClean="0">
                <a:sym typeface="Wingdings" pitchFamily="2" charset="2"/>
              </a:rPr>
              <a:t>D</a:t>
            </a:r>
            <a:r>
              <a:rPr kumimoji="1" lang="en-US" altLang="ja-JP" dirty="0" err="1" smtClean="0">
                <a:latin typeface="Symbol" pitchFamily="18" charset="2"/>
                <a:sym typeface="Wingdings" pitchFamily="2" charset="2"/>
              </a:rPr>
              <a:t>p</a:t>
            </a:r>
            <a:r>
              <a:rPr kumimoji="1" lang="en-US" altLang="ja-JP" dirty="0" smtClean="0">
                <a:latin typeface="Symbol" pitchFamily="18" charset="2"/>
                <a:sym typeface="Wingdings" pitchFamily="2" charset="2"/>
              </a:rPr>
              <a:t> </a:t>
            </a:r>
          </a:p>
          <a:p>
            <a:pPr lvl="1"/>
            <a:r>
              <a:rPr kumimoji="1" lang="en-US" altLang="ja-JP" dirty="0" err="1">
                <a:latin typeface="Symbol" pitchFamily="18" charset="2"/>
                <a:sym typeface="Wingdings" pitchFamily="2" charset="2"/>
              </a:rPr>
              <a:t>L</a:t>
            </a:r>
            <a:r>
              <a:rPr kumimoji="1" lang="en-US" altLang="ja-JP" baseline="-25000" dirty="0" err="1">
                <a:sym typeface="Wingdings" pitchFamily="2" charset="2"/>
              </a:rPr>
              <a:t>c</a:t>
            </a:r>
            <a:r>
              <a:rPr kumimoji="1" lang="en-US" altLang="ja-JP" dirty="0">
                <a:sym typeface="Wingdings" pitchFamily="2" charset="2"/>
              </a:rPr>
              <a:t> -&gt; pK</a:t>
            </a:r>
            <a:r>
              <a:rPr kumimoji="1" lang="en-US" altLang="ja-JP" baseline="30000" dirty="0">
                <a:sym typeface="Wingdings" pitchFamily="2" charset="2"/>
              </a:rPr>
              <a:t>0</a:t>
            </a:r>
            <a:r>
              <a:rPr kumimoji="1" lang="en-US" altLang="ja-JP" dirty="0">
                <a:sym typeface="Wingdings" pitchFamily="2" charset="2"/>
              </a:rPr>
              <a:t>, </a:t>
            </a:r>
            <a:r>
              <a:rPr kumimoji="1" lang="en-US" altLang="ja-JP" dirty="0" err="1">
                <a:sym typeface="Wingdings" pitchFamily="2" charset="2"/>
              </a:rPr>
              <a:t>pK</a:t>
            </a:r>
            <a:r>
              <a:rPr kumimoji="1" lang="en-US" altLang="ja-JP" dirty="0" err="1">
                <a:latin typeface="Symbol" pitchFamily="18" charset="2"/>
                <a:sym typeface="Wingdings" pitchFamily="2" charset="2"/>
              </a:rPr>
              <a:t>p</a:t>
            </a:r>
            <a:r>
              <a:rPr kumimoji="1" lang="en-US" altLang="ja-JP" dirty="0">
                <a:sym typeface="Wingdings" pitchFamily="2" charset="2"/>
              </a:rPr>
              <a:t> and other modes </a:t>
            </a:r>
            <a:endParaRPr kumimoji="1" lang="en-US" altLang="ja-JP" dirty="0" smtClean="0">
              <a:latin typeface="Symbol" pitchFamily="18" charset="2"/>
              <a:sym typeface="Wingdings" pitchFamily="2" charset="2"/>
            </a:endParaRPr>
          </a:p>
          <a:p>
            <a:r>
              <a:rPr kumimoji="1" lang="en-US" altLang="ja-JP" dirty="0" smtClean="0">
                <a:sym typeface="Wingdings" pitchFamily="2" charset="2"/>
              </a:rPr>
              <a:t>B J/Psi + X</a:t>
            </a:r>
          </a:p>
          <a:p>
            <a:pPr marL="0" indent="0">
              <a:buNone/>
            </a:pPr>
            <a:r>
              <a:rPr kumimoji="1" lang="en-US" altLang="ja-JP" dirty="0" smtClean="0">
                <a:sym typeface="Wingdings" pitchFamily="2" charset="2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706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Analysis topics in RUN14 (cont.)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sz="3300" dirty="0">
                <a:sym typeface="Wingdings" pitchFamily="2" charset="2"/>
              </a:rPr>
              <a:t>v</a:t>
            </a:r>
            <a:r>
              <a:rPr kumimoji="1" lang="en-US" altLang="ja-JP" sz="3300" baseline="-25000" dirty="0">
                <a:sym typeface="Wingdings" pitchFamily="2" charset="2"/>
              </a:rPr>
              <a:t>2</a:t>
            </a:r>
            <a:r>
              <a:rPr kumimoji="1" lang="en-US" altLang="ja-JP" sz="3300" dirty="0">
                <a:sym typeface="Wingdings" pitchFamily="2" charset="2"/>
              </a:rPr>
              <a:t> and v</a:t>
            </a:r>
            <a:r>
              <a:rPr kumimoji="1" lang="en-US" altLang="ja-JP" sz="3300" baseline="-25000" dirty="0">
                <a:sym typeface="Wingdings" pitchFamily="2" charset="2"/>
              </a:rPr>
              <a:t>3</a:t>
            </a:r>
            <a:r>
              <a:rPr kumimoji="1" lang="en-US" altLang="ja-JP" sz="3300" dirty="0">
                <a:sym typeface="Wingdings" pitchFamily="2" charset="2"/>
              </a:rPr>
              <a:t> of charged hadrons in wide </a:t>
            </a:r>
            <a:r>
              <a:rPr kumimoji="1" lang="en-US" altLang="ja-JP" sz="3300" dirty="0" err="1">
                <a:sym typeface="Wingdings" pitchFamily="2" charset="2"/>
              </a:rPr>
              <a:t>pT</a:t>
            </a:r>
            <a:r>
              <a:rPr kumimoji="1" lang="en-US" altLang="ja-JP" sz="3300" dirty="0">
                <a:sym typeface="Wingdings" pitchFamily="2" charset="2"/>
              </a:rPr>
              <a:t> and eta range</a:t>
            </a:r>
          </a:p>
          <a:p>
            <a:r>
              <a:rPr kumimoji="1" lang="en-US" altLang="ja-JP" sz="3300" dirty="0">
                <a:sym typeface="Wingdings" pitchFamily="2" charset="2"/>
              </a:rPr>
              <a:t>High </a:t>
            </a:r>
            <a:r>
              <a:rPr kumimoji="1" lang="en-US" altLang="ja-JP" sz="3300" dirty="0" err="1">
                <a:sym typeface="Wingdings" pitchFamily="2" charset="2"/>
              </a:rPr>
              <a:t>pt</a:t>
            </a:r>
            <a:r>
              <a:rPr kumimoji="1" lang="en-US" altLang="ja-JP" sz="3300" dirty="0">
                <a:sym typeface="Wingdings" pitchFamily="2" charset="2"/>
              </a:rPr>
              <a:t> charged hadron </a:t>
            </a:r>
            <a:r>
              <a:rPr kumimoji="1" lang="en-US" altLang="ja-JP" sz="3300" dirty="0" err="1">
                <a:sym typeface="Wingdings" pitchFamily="2" charset="2"/>
              </a:rPr>
              <a:t>pT</a:t>
            </a:r>
            <a:r>
              <a:rPr kumimoji="1" lang="en-US" altLang="ja-JP" sz="3300" dirty="0">
                <a:sym typeface="Wingdings" pitchFamily="2" charset="2"/>
              </a:rPr>
              <a:t> </a:t>
            </a:r>
            <a:r>
              <a:rPr kumimoji="1" lang="en-US" altLang="ja-JP" sz="3300" dirty="0" smtClean="0">
                <a:sym typeface="Wingdings" pitchFamily="2" charset="2"/>
              </a:rPr>
              <a:t>distribution</a:t>
            </a:r>
          </a:p>
          <a:p>
            <a:r>
              <a:rPr kumimoji="1" lang="en-US" altLang="ja-JP" sz="3300" dirty="0">
                <a:sym typeface="Wingdings" pitchFamily="2" charset="2"/>
              </a:rPr>
              <a:t>Correlation of central arm track and VTX standalone tracks</a:t>
            </a:r>
          </a:p>
          <a:p>
            <a:pPr lvl="1"/>
            <a:r>
              <a:rPr kumimoji="1" lang="en-US" altLang="ja-JP" sz="3300" dirty="0">
                <a:sym typeface="Wingdings" pitchFamily="2" charset="2"/>
              </a:rPr>
              <a:t>Hadron – hadron correlation</a:t>
            </a:r>
          </a:p>
          <a:p>
            <a:pPr lvl="1"/>
            <a:r>
              <a:rPr kumimoji="1" lang="en-US" altLang="ja-JP" sz="3300" dirty="0">
                <a:sym typeface="Wingdings" pitchFamily="2" charset="2"/>
              </a:rPr>
              <a:t>e (HF) – hadron correlation</a:t>
            </a:r>
          </a:p>
          <a:p>
            <a:pPr lvl="1"/>
            <a:r>
              <a:rPr kumimoji="1" lang="en-US" altLang="ja-JP" sz="3300" dirty="0">
                <a:sym typeface="Wingdings" pitchFamily="2" charset="2"/>
              </a:rPr>
              <a:t>photon/pi0 – </a:t>
            </a:r>
            <a:r>
              <a:rPr kumimoji="1" lang="en-US" altLang="ja-JP" sz="3300" dirty="0" err="1">
                <a:sym typeface="Wingdings" pitchFamily="2" charset="2"/>
              </a:rPr>
              <a:t>hadorn</a:t>
            </a:r>
            <a:r>
              <a:rPr kumimoji="1" lang="en-US" altLang="ja-JP" sz="3300" dirty="0">
                <a:sym typeface="Wingdings" pitchFamily="2" charset="2"/>
              </a:rPr>
              <a:t> correlation</a:t>
            </a:r>
          </a:p>
          <a:p>
            <a:r>
              <a:rPr kumimoji="1" lang="en-US" altLang="ja-JP" sz="3300" dirty="0" smtClean="0">
                <a:sym typeface="Wingdings" pitchFamily="2" charset="2"/>
              </a:rPr>
              <a:t>Dark </a:t>
            </a:r>
            <a:r>
              <a:rPr kumimoji="1" lang="en-US" altLang="ja-JP" sz="3300" dirty="0">
                <a:sym typeface="Wingdings" pitchFamily="2" charset="2"/>
              </a:rPr>
              <a:t>Photon </a:t>
            </a:r>
            <a:r>
              <a:rPr kumimoji="1" lang="en-US" altLang="ja-JP" sz="3300" dirty="0" smtClean="0">
                <a:sym typeface="Wingdings" pitchFamily="2" charset="2"/>
              </a:rPr>
              <a:t>search</a:t>
            </a:r>
          </a:p>
          <a:p>
            <a:r>
              <a:rPr kumimoji="1" lang="en-US" altLang="ja-JP" sz="3300" dirty="0" smtClean="0">
                <a:sym typeface="Wingdings" pitchFamily="2" charset="2"/>
              </a:rPr>
              <a:t>Thermal direct photon (</a:t>
            </a:r>
            <a:r>
              <a:rPr kumimoji="1" lang="en-US" altLang="ja-JP" sz="3300" dirty="0" err="1" smtClean="0">
                <a:sym typeface="Wingdings" pitchFamily="2" charset="2"/>
              </a:rPr>
              <a:t>pT</a:t>
            </a:r>
            <a:r>
              <a:rPr kumimoji="1" lang="en-US" altLang="ja-JP" sz="3300" dirty="0" smtClean="0">
                <a:sym typeface="Wingdings" pitchFamily="2" charset="2"/>
              </a:rPr>
              <a:t>&lt;3 </a:t>
            </a:r>
            <a:r>
              <a:rPr kumimoji="1" lang="en-US" altLang="ja-JP" sz="3300" dirty="0" err="1" smtClean="0">
                <a:sym typeface="Wingdings" pitchFamily="2" charset="2"/>
              </a:rPr>
              <a:t>GeV</a:t>
            </a:r>
            <a:r>
              <a:rPr kumimoji="1" lang="en-US" altLang="ja-JP" sz="3300" dirty="0" smtClean="0">
                <a:sym typeface="Wingdings" pitchFamily="2" charset="2"/>
              </a:rPr>
              <a:t>/c) measurement via internal and external conversion</a:t>
            </a:r>
          </a:p>
          <a:p>
            <a:r>
              <a:rPr kumimoji="1" lang="en-US" altLang="ja-JP" sz="3300" dirty="0" smtClean="0">
                <a:sym typeface="Wingdings" pitchFamily="2" charset="2"/>
              </a:rPr>
              <a:t>Thermal di-electron pair (1&lt;</a:t>
            </a:r>
            <a:r>
              <a:rPr kumimoji="1" lang="en-US" altLang="ja-JP" sz="3300" dirty="0" err="1" smtClean="0">
                <a:sym typeface="Wingdings" pitchFamily="2" charset="2"/>
              </a:rPr>
              <a:t>Mee</a:t>
            </a:r>
            <a:r>
              <a:rPr kumimoji="1" lang="en-US" altLang="ja-JP" sz="3300" dirty="0" smtClean="0">
                <a:sym typeface="Wingdings" pitchFamily="2" charset="2"/>
              </a:rPr>
              <a:t>&lt;3 </a:t>
            </a:r>
            <a:r>
              <a:rPr kumimoji="1" lang="en-US" altLang="ja-JP" sz="3300" dirty="0" err="1" smtClean="0">
                <a:sym typeface="Wingdings" pitchFamily="2" charset="2"/>
              </a:rPr>
              <a:t>GeV</a:t>
            </a:r>
            <a:r>
              <a:rPr kumimoji="1" lang="en-US" altLang="ja-JP" sz="3300" dirty="0" smtClean="0">
                <a:sym typeface="Wingdings" pitchFamily="2" charset="2"/>
              </a:rPr>
              <a:t>) from QGP</a:t>
            </a:r>
            <a:endParaRPr kumimoji="1" lang="en-US" altLang="ja-JP" sz="3300" dirty="0">
              <a:sym typeface="Wingdings" pitchFamily="2" charset="2"/>
            </a:endParaRPr>
          </a:p>
          <a:p>
            <a:endParaRPr kumimoji="1" lang="en-US" altLang="ja-JP" dirty="0" smtClean="0">
              <a:sym typeface="Wingdings" pitchFamily="2" charset="2"/>
            </a:endParaRPr>
          </a:p>
          <a:p>
            <a:endParaRPr kumimoji="1" lang="en-US" altLang="ja-JP" dirty="0">
              <a:sym typeface="Wingdings" pitchFamily="2" charset="2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4490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7760"/>
            <a:ext cx="8229600" cy="746944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4653136"/>
            <a:ext cx="4176464" cy="1905075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B can be measured as displaced J/Psi (B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J/Psi)</a:t>
            </a:r>
          </a:p>
          <a:p>
            <a:r>
              <a:rPr kumimoji="1" lang="en-US" altLang="ja-JP" dirty="0" smtClean="0">
                <a:sym typeface="Wingdings" panose="05000000000000000000" pitchFamily="2" charset="2"/>
              </a:rPr>
              <a:t>Expected yield: ~500 displaced J/Psi in RUN14 data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425756" y="1514289"/>
            <a:ext cx="3498172" cy="3570895"/>
            <a:chOff x="5471828" y="3630718"/>
            <a:chExt cx="3128824" cy="3005445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5471828" y="3630718"/>
              <a:ext cx="3128824" cy="3005445"/>
              <a:chOff x="3949896" y="3320634"/>
              <a:chExt cx="3128824" cy="3005445"/>
            </a:xfrm>
          </p:grpSpPr>
          <p:sp>
            <p:nvSpPr>
              <p:cNvPr id="8" name="テキスト ボックス 14"/>
              <p:cNvSpPr txBox="1">
                <a:spLocks noChangeArrowheads="1"/>
              </p:cNvSpPr>
              <p:nvPr/>
            </p:nvSpPr>
            <p:spPr bwMode="auto">
              <a:xfrm>
                <a:off x="5545986" y="4207684"/>
                <a:ext cx="305491" cy="377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ja-JP" sz="2000" dirty="0" smtClean="0"/>
                  <a:t>B</a:t>
                </a:r>
                <a:endParaRPr lang="ja-JP" altLang="en-US" sz="2000" dirty="0"/>
              </a:p>
            </p:txBody>
          </p:sp>
          <p:sp>
            <p:nvSpPr>
              <p:cNvPr id="9" name="円/楕円 8"/>
              <p:cNvSpPr>
                <a:spLocks noChangeAspect="1"/>
              </p:cNvSpPr>
              <p:nvPr/>
            </p:nvSpPr>
            <p:spPr bwMode="auto">
              <a:xfrm>
                <a:off x="6003368" y="4379343"/>
                <a:ext cx="133300" cy="127859"/>
              </a:xfrm>
              <a:prstGeom prst="ellipse">
                <a:avLst/>
              </a:prstGeom>
              <a:solidFill>
                <a:srgbClr val="002060">
                  <a:alpha val="41176"/>
                </a:srgb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0" name="テキスト ボックス 11"/>
              <p:cNvSpPr txBox="1">
                <a:spLocks noChangeArrowheads="1"/>
              </p:cNvSpPr>
              <p:nvPr/>
            </p:nvSpPr>
            <p:spPr bwMode="auto">
              <a:xfrm>
                <a:off x="6472464" y="3320634"/>
                <a:ext cx="60625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ja-JP" sz="1600" dirty="0" smtClean="0">
                    <a:sym typeface="Symbol" pitchFamily="18" charset="2"/>
                  </a:rPr>
                  <a:t>(</a:t>
                </a:r>
                <a:r>
                  <a:rPr lang="en-US" altLang="ja-JP" sz="1600" dirty="0">
                    <a:sym typeface="Wingdings" pitchFamily="2" charset="2"/>
                  </a:rPr>
                  <a:t>J/</a:t>
                </a:r>
                <a:r>
                  <a:rPr lang="en-US" altLang="ja-JP" sz="1600" dirty="0">
                    <a:sym typeface="Symbol"/>
                  </a:rPr>
                  <a:t></a:t>
                </a:r>
                <a:r>
                  <a:rPr lang="en-US" altLang="ja-JP" sz="1600" dirty="0" smtClean="0">
                    <a:sym typeface="Symbol"/>
                  </a:rPr>
                  <a:t>)</a:t>
                </a:r>
                <a:endParaRPr lang="ja-JP" altLang="en-US" sz="1600" dirty="0"/>
              </a:p>
            </p:txBody>
          </p:sp>
          <p:sp>
            <p:nvSpPr>
              <p:cNvPr id="11" name="テキスト ボックス 29"/>
              <p:cNvSpPr txBox="1">
                <a:spLocks noChangeArrowheads="1"/>
              </p:cNvSpPr>
              <p:nvPr/>
            </p:nvSpPr>
            <p:spPr bwMode="auto">
              <a:xfrm>
                <a:off x="3949896" y="5153309"/>
                <a:ext cx="555149" cy="543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ja-JP" dirty="0" smtClean="0"/>
                  <a:t>Prim</a:t>
                </a:r>
              </a:p>
              <a:p>
                <a:r>
                  <a:rPr lang="en-US" altLang="ja-JP" dirty="0" err="1" smtClean="0"/>
                  <a:t>Vtx</a:t>
                </a:r>
                <a:endParaRPr lang="ja-JP" altLang="en-US" dirty="0"/>
              </a:p>
            </p:txBody>
          </p:sp>
          <p:grpSp>
            <p:nvGrpSpPr>
              <p:cNvPr id="12" name="グループ化 11"/>
              <p:cNvGrpSpPr/>
              <p:nvPr/>
            </p:nvGrpSpPr>
            <p:grpSpPr>
              <a:xfrm>
                <a:off x="4444347" y="3355912"/>
                <a:ext cx="2575925" cy="2970167"/>
                <a:chOff x="4444347" y="3965879"/>
                <a:chExt cx="2046921" cy="2360200"/>
              </a:xfrm>
            </p:grpSpPr>
            <p:cxnSp>
              <p:nvCxnSpPr>
                <p:cNvPr id="19" name="直線矢印コネクタ 18"/>
                <p:cNvCxnSpPr/>
                <p:nvPr/>
              </p:nvCxnSpPr>
              <p:spPr bwMode="auto">
                <a:xfrm rot="1645331" flipH="1">
                  <a:off x="4769082" y="4603260"/>
                  <a:ext cx="800858" cy="936104"/>
                </a:xfrm>
                <a:prstGeom prst="straightConnector1">
                  <a:avLst/>
                </a:prstGeom>
                <a:ln w="38100"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爆発 1 19"/>
                <p:cNvSpPr/>
                <p:nvPr/>
              </p:nvSpPr>
              <p:spPr bwMode="auto">
                <a:xfrm rot="1645331">
                  <a:off x="4444347" y="5200002"/>
                  <a:ext cx="243136" cy="258846"/>
                </a:xfrm>
                <a:prstGeom prst="irregularSeal1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cxnSp>
              <p:nvCxnSpPr>
                <p:cNvPr id="21" name="直線矢印コネクタ 20"/>
                <p:cNvCxnSpPr/>
                <p:nvPr/>
              </p:nvCxnSpPr>
              <p:spPr bwMode="auto">
                <a:xfrm rot="1645331" flipH="1">
                  <a:off x="5941337" y="4017113"/>
                  <a:ext cx="221738" cy="926252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prstDash val="sysDot"/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矢印コネクタ 21"/>
                <p:cNvCxnSpPr/>
                <p:nvPr/>
              </p:nvCxnSpPr>
              <p:spPr bwMode="auto">
                <a:xfrm rot="1645331" flipH="1">
                  <a:off x="5766296" y="4714508"/>
                  <a:ext cx="724972" cy="307735"/>
                </a:xfrm>
                <a:prstGeom prst="straightConnector1">
                  <a:avLst/>
                </a:prstGeom>
                <a:ln w="12700">
                  <a:prstDash val="sysDot"/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矢印コネクタ 22"/>
                <p:cNvCxnSpPr/>
                <p:nvPr/>
              </p:nvCxnSpPr>
              <p:spPr bwMode="auto">
                <a:xfrm rot="1645331" flipH="1">
                  <a:off x="5829674" y="4380343"/>
                  <a:ext cx="409902" cy="576064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矢印コネクタ 23"/>
                <p:cNvCxnSpPr/>
                <p:nvPr/>
              </p:nvCxnSpPr>
              <p:spPr bwMode="auto">
                <a:xfrm rot="1645331">
                  <a:off x="5740896" y="4268089"/>
                  <a:ext cx="159556" cy="55636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正方形/長方形 24"/>
                <p:cNvSpPr/>
                <p:nvPr/>
              </p:nvSpPr>
              <p:spPr>
                <a:xfrm rot="2610243">
                  <a:off x="4925683" y="5553298"/>
                  <a:ext cx="89282" cy="89282"/>
                </a:xfrm>
                <a:prstGeom prst="rect">
                  <a:avLst/>
                </a:prstGeom>
                <a:noFill/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6" name="直線矢印コネクタ 25"/>
                <p:cNvCxnSpPr/>
                <p:nvPr/>
              </p:nvCxnSpPr>
              <p:spPr bwMode="auto">
                <a:xfrm rot="1645331" flipH="1">
                  <a:off x="5132752" y="3965879"/>
                  <a:ext cx="616747" cy="2360200"/>
                </a:xfrm>
                <a:prstGeom prst="straightConnector1">
                  <a:avLst/>
                </a:prstGeom>
                <a:ln w="12700">
                  <a:solidFill>
                    <a:srgbClr val="00B050"/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矢印コネクタ 26"/>
                <p:cNvCxnSpPr/>
                <p:nvPr/>
              </p:nvCxnSpPr>
              <p:spPr>
                <a:xfrm rot="1645331">
                  <a:off x="4558026" y="5428507"/>
                  <a:ext cx="472307" cy="129423"/>
                </a:xfrm>
                <a:prstGeom prst="straightConnector1">
                  <a:avLst/>
                </a:prstGeom>
                <a:ln>
                  <a:prstDash val="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テキスト ボックス 10"/>
              <p:cNvSpPr txBox="1">
                <a:spLocks noChangeArrowheads="1"/>
              </p:cNvSpPr>
              <p:nvPr/>
            </p:nvSpPr>
            <p:spPr bwMode="auto">
              <a:xfrm>
                <a:off x="5868144" y="3648026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ja-JP" sz="2000" dirty="0">
                    <a:solidFill>
                      <a:srgbClr val="FF0000"/>
                    </a:solidFill>
                    <a:sym typeface="Symbol" pitchFamily="18" charset="2"/>
                  </a:rPr>
                  <a:t>e</a:t>
                </a:r>
                <a:endParaRPr lang="ja-JP" alt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テキスト ボックス 13"/>
              <p:cNvSpPr txBox="1">
                <a:spLocks noChangeArrowheads="1"/>
              </p:cNvSpPr>
              <p:nvPr/>
            </p:nvSpPr>
            <p:spPr bwMode="auto">
              <a:xfrm>
                <a:off x="6491342" y="407707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ja-JP" sz="2000" dirty="0" smtClean="0">
                    <a:solidFill>
                      <a:srgbClr val="FF0000"/>
                    </a:solidFill>
                  </a:rPr>
                  <a:t>e</a:t>
                </a:r>
                <a:endParaRPr lang="ja-JP" alt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テキスト ボックス 14"/>
              <p:cNvSpPr txBox="1">
                <a:spLocks noChangeArrowheads="1"/>
              </p:cNvSpPr>
              <p:nvPr/>
            </p:nvSpPr>
            <p:spPr bwMode="auto">
              <a:xfrm>
                <a:off x="5514423" y="4897396"/>
                <a:ext cx="51809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ja-JP" sz="2000" dirty="0" err="1" smtClean="0">
                    <a:solidFill>
                      <a:srgbClr val="FFC000"/>
                    </a:solidFill>
                  </a:rPr>
                  <a:t>Lxy</a:t>
                </a:r>
                <a:endParaRPr lang="ja-JP" altLang="en-US" sz="20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6" name="テキスト ボックス 14"/>
              <p:cNvSpPr txBox="1">
                <a:spLocks noChangeArrowheads="1"/>
              </p:cNvSpPr>
              <p:nvPr/>
            </p:nvSpPr>
            <p:spPr bwMode="auto">
              <a:xfrm>
                <a:off x="4588166" y="5153309"/>
                <a:ext cx="54963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ja-JP" sz="2000" dirty="0" err="1" smtClean="0">
                    <a:solidFill>
                      <a:srgbClr val="FFC000"/>
                    </a:solidFill>
                  </a:rPr>
                  <a:t>dca</a:t>
                </a:r>
                <a:endParaRPr lang="ja-JP" altLang="en-US" sz="20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7" name="テキスト ボックス 14"/>
              <p:cNvSpPr txBox="1">
                <a:spLocks noChangeArrowheads="1"/>
              </p:cNvSpPr>
              <p:nvPr/>
            </p:nvSpPr>
            <p:spPr bwMode="auto">
              <a:xfrm>
                <a:off x="5097988" y="4525879"/>
                <a:ext cx="29206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ja-JP" sz="2000" dirty="0" smtClean="0">
                    <a:solidFill>
                      <a:srgbClr val="FFC000"/>
                    </a:solidFill>
                  </a:rPr>
                  <a:t>L</a:t>
                </a:r>
                <a:endParaRPr lang="ja-JP" altLang="en-US" sz="20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8" name="テキスト ボックス 11"/>
              <p:cNvSpPr txBox="1">
                <a:spLocks noChangeArrowheads="1"/>
              </p:cNvSpPr>
              <p:nvPr/>
            </p:nvSpPr>
            <p:spPr bwMode="auto">
              <a:xfrm>
                <a:off x="6740477" y="4440885"/>
                <a:ext cx="31771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ja-JP" sz="2000" dirty="0" smtClean="0">
                    <a:sym typeface="Symbol" pitchFamily="18" charset="2"/>
                  </a:rPr>
                  <a:t>X</a:t>
                </a:r>
                <a:endParaRPr lang="ja-JP" altLang="en-US" sz="2000" dirty="0"/>
              </a:p>
            </p:txBody>
          </p:sp>
        </p:grpSp>
        <p:sp>
          <p:nvSpPr>
            <p:cNvPr id="6" name="テキスト ボックス 29"/>
            <p:cNvSpPr txBox="1">
              <a:spLocks noChangeArrowheads="1"/>
            </p:cNvSpPr>
            <p:nvPr/>
          </p:nvSpPr>
          <p:spPr bwMode="auto">
            <a:xfrm>
              <a:off x="6384917" y="4044026"/>
              <a:ext cx="1087817" cy="543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r>
                <a:rPr lang="en-US" altLang="ja-JP" dirty="0" smtClean="0"/>
                <a:t>Secondary </a:t>
              </a:r>
            </a:p>
            <a:p>
              <a:r>
                <a:rPr lang="en-US" altLang="ja-JP" dirty="0" smtClean="0"/>
                <a:t>vertex</a:t>
              </a:r>
              <a:endParaRPr lang="ja-JP" altLang="en-US" dirty="0"/>
            </a:p>
          </p:txBody>
        </p:sp>
        <p:cxnSp>
          <p:nvCxnSpPr>
            <p:cNvPr id="7" name="直線矢印コネクタ 6"/>
            <p:cNvCxnSpPr/>
            <p:nvPr/>
          </p:nvCxnSpPr>
          <p:spPr>
            <a:xfrm>
              <a:off x="7310329" y="4449266"/>
              <a:ext cx="173729" cy="258261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テキスト ボックス 27"/>
          <p:cNvSpPr txBox="1"/>
          <p:nvPr/>
        </p:nvSpPr>
        <p:spPr>
          <a:xfrm>
            <a:off x="16945" y="842675"/>
            <a:ext cx="4075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B</a:t>
            </a:r>
            <a:r>
              <a:rPr kumimoji="1" lang="en-US" altLang="ja-JP" sz="3200" dirty="0" smtClean="0">
                <a:sym typeface="Wingdings" panose="05000000000000000000" pitchFamily="2" charset="2"/>
              </a:rPr>
              <a:t> J/Psi measurement</a:t>
            </a:r>
            <a:endParaRPr kumimoji="1" lang="ja-JP" altLang="en-US" sz="32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716017" y="798579"/>
            <a:ext cx="4427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High </a:t>
            </a:r>
            <a:r>
              <a:rPr lang="en-US" altLang="ja-JP" sz="3200" dirty="0" err="1" smtClean="0"/>
              <a:t>pT</a:t>
            </a:r>
            <a:r>
              <a:rPr lang="en-US" altLang="ja-JP" sz="3200" dirty="0" smtClean="0"/>
              <a:t> hadrons and correlations</a:t>
            </a:r>
            <a:endParaRPr kumimoji="1" lang="ja-JP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671" y="1808818"/>
            <a:ext cx="5074329" cy="284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コンテンツ プレースホルダー 2"/>
          <p:cNvSpPr txBox="1">
            <a:spLocks/>
          </p:cNvSpPr>
          <p:nvPr/>
        </p:nvSpPr>
        <p:spPr>
          <a:xfrm>
            <a:off x="4459725" y="4653136"/>
            <a:ext cx="4576771" cy="2204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ym typeface="Wingdings" panose="05000000000000000000" pitchFamily="2" charset="2"/>
              </a:rPr>
              <a:t>With VTX, high </a:t>
            </a:r>
            <a:r>
              <a:rPr lang="en-US" altLang="ja-JP" dirty="0" err="1" smtClean="0">
                <a:sym typeface="Wingdings" panose="05000000000000000000" pitchFamily="2" charset="2"/>
              </a:rPr>
              <a:t>pT</a:t>
            </a:r>
            <a:r>
              <a:rPr lang="en-US" altLang="ja-JP" dirty="0" smtClean="0">
                <a:sym typeface="Wingdings" panose="05000000000000000000" pitchFamily="2" charset="2"/>
              </a:rPr>
              <a:t> background is strongly suppressed; </a:t>
            </a:r>
            <a:r>
              <a:rPr lang="en-US" altLang="ja-JP" dirty="0" err="1" smtClean="0">
                <a:sym typeface="Wingdings" panose="05000000000000000000" pitchFamily="2" charset="2"/>
              </a:rPr>
              <a:t>pT</a:t>
            </a:r>
            <a:r>
              <a:rPr lang="en-US" altLang="ja-JP" dirty="0" smtClean="0">
                <a:sym typeface="Wingdings" panose="05000000000000000000" pitchFamily="2" charset="2"/>
              </a:rPr>
              <a:t> range extended beyond 20 </a:t>
            </a:r>
            <a:r>
              <a:rPr lang="en-US" altLang="ja-JP" dirty="0" err="1" smtClean="0">
                <a:sym typeface="Wingdings" panose="05000000000000000000" pitchFamily="2" charset="2"/>
              </a:rPr>
              <a:t>GeV</a:t>
            </a:r>
            <a:r>
              <a:rPr lang="en-US" altLang="ja-JP" dirty="0" smtClean="0">
                <a:sym typeface="Wingdings" panose="05000000000000000000" pitchFamily="2" charset="2"/>
              </a:rPr>
              <a:t>/c</a:t>
            </a:r>
          </a:p>
          <a:p>
            <a:r>
              <a:rPr lang="en-US" altLang="ja-JP" dirty="0" smtClean="0">
                <a:sym typeface="Wingdings" panose="05000000000000000000" pitchFamily="2" charset="2"/>
              </a:rPr>
              <a:t>Various correlation between high </a:t>
            </a:r>
            <a:r>
              <a:rPr lang="en-US" altLang="ja-JP" dirty="0" err="1" smtClean="0">
                <a:sym typeface="Wingdings" panose="05000000000000000000" pitchFamily="2" charset="2"/>
              </a:rPr>
              <a:t>pT</a:t>
            </a:r>
            <a:r>
              <a:rPr lang="en-US" altLang="ja-JP" dirty="0" smtClean="0">
                <a:sym typeface="Wingdings" panose="05000000000000000000" pitchFamily="2" charset="2"/>
              </a:rPr>
              <a:t> tracks in DC and VTX standalone tracks</a:t>
            </a:r>
            <a:endParaRPr kumimoji="1" lang="en-US" altLang="ja-JP" dirty="0" smtClean="0">
              <a:sym typeface="Wingdings" panose="05000000000000000000" pitchFamily="2" charset="2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004048" y="2117508"/>
            <a:ext cx="130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RUN11 data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0629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660648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9544" y="4691807"/>
            <a:ext cx="4320480" cy="2049561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G-2 band is basically excluded by the present data</a:t>
            </a:r>
          </a:p>
          <a:p>
            <a:r>
              <a:rPr kumimoji="1" lang="en-US" altLang="ja-JP" dirty="0" smtClean="0"/>
              <a:t>Long lived dark photon with small mixing and small mass can be searched in RUN14 data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043975" cy="381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5" descr="PHENIX_AuAu_M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3240" y="1077883"/>
            <a:ext cx="4380280" cy="3337356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563240" y="4442500"/>
            <a:ext cx="4380280" cy="2298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/>
              <a:t>1&lt;</a:t>
            </a:r>
            <a:r>
              <a:rPr lang="en-US" altLang="ja-JP" sz="2000" dirty="0" err="1" smtClean="0"/>
              <a:t>mee</a:t>
            </a:r>
            <a:r>
              <a:rPr lang="en-US" altLang="ja-JP" sz="2000" dirty="0" smtClean="0"/>
              <a:t>&lt;3 </a:t>
            </a:r>
            <a:r>
              <a:rPr lang="en-US" altLang="ja-JP" sz="2000" dirty="0" err="1" smtClean="0"/>
              <a:t>GeV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is the window to detect thermal di-electrons from QGP </a:t>
            </a:r>
          </a:p>
          <a:p>
            <a:r>
              <a:rPr lang="en-US" altLang="ja-JP" sz="2000" dirty="0" smtClean="0"/>
              <a:t>Charm background is suppressed by DCA measurement</a:t>
            </a:r>
          </a:p>
          <a:p>
            <a:r>
              <a:rPr lang="en-US" altLang="ja-JP" sz="2000" dirty="0" smtClean="0"/>
              <a:t>This measurement is possible in high statistics data of RUN14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54837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RUN15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RHIC plan</a:t>
            </a:r>
            <a:r>
              <a:rPr kumimoji="1" lang="en-US" altLang="ja-JP" dirty="0" smtClean="0"/>
              <a:t> for RUN15</a:t>
            </a:r>
          </a:p>
          <a:p>
            <a:r>
              <a:rPr kumimoji="1" lang="en-US" altLang="ja-JP" dirty="0" smtClean="0"/>
              <a:t>9 weeks of polarized </a:t>
            </a:r>
            <a:r>
              <a:rPr kumimoji="1" lang="en-US" altLang="ja-JP" dirty="0" err="1" smtClean="0"/>
              <a:t>p+p</a:t>
            </a:r>
            <a:r>
              <a:rPr kumimoji="1" lang="en-US" altLang="ja-JP" dirty="0" smtClean="0"/>
              <a:t> at 200 </a:t>
            </a:r>
            <a:r>
              <a:rPr kumimoji="1" lang="en-US" altLang="ja-JP" dirty="0" err="1" smtClean="0"/>
              <a:t>GeV</a:t>
            </a:r>
            <a:endParaRPr kumimoji="1" lang="en-US" altLang="ja-JP" dirty="0"/>
          </a:p>
          <a:p>
            <a:pPr lvl="1"/>
            <a:r>
              <a:rPr kumimoji="1" lang="en-US" altLang="ja-JP" dirty="0" smtClean="0"/>
              <a:t>Transverse spin measurement</a:t>
            </a:r>
          </a:p>
          <a:p>
            <a:pPr lvl="1"/>
            <a:r>
              <a:rPr kumimoji="1" lang="en-US" altLang="ja-JP" dirty="0" smtClean="0"/>
              <a:t>Baseline of charm/bottom production</a:t>
            </a:r>
          </a:p>
          <a:p>
            <a:pPr lvl="1"/>
            <a:r>
              <a:rPr kumimoji="1" lang="en-US" altLang="ja-JP" dirty="0" smtClean="0"/>
              <a:t>Photon/pi0 </a:t>
            </a:r>
            <a:r>
              <a:rPr kumimoji="1" lang="en-US" altLang="ja-JP" dirty="0" err="1" smtClean="0"/>
              <a:t>vias</a:t>
            </a:r>
            <a:r>
              <a:rPr kumimoji="1" lang="en-US" altLang="ja-JP" dirty="0" smtClean="0"/>
              <a:t> new MPC-EX at forward rapidity</a:t>
            </a:r>
            <a:endParaRPr kumimoji="1" lang="en-US" altLang="ja-JP" dirty="0"/>
          </a:p>
          <a:p>
            <a:r>
              <a:rPr kumimoji="1" lang="en-US" altLang="ja-JP" dirty="0" smtClean="0"/>
              <a:t>5 weeks of </a:t>
            </a:r>
            <a:r>
              <a:rPr kumimoji="1" lang="en-US" altLang="ja-JP" dirty="0" err="1" smtClean="0"/>
              <a:t>p+Au</a:t>
            </a:r>
            <a:r>
              <a:rPr kumimoji="1" lang="en-US" altLang="ja-JP" dirty="0" smtClean="0"/>
              <a:t> at 200 </a:t>
            </a:r>
            <a:r>
              <a:rPr kumimoji="1" lang="en-US" altLang="ja-JP" dirty="0" err="1" smtClean="0"/>
              <a:t>GeV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Flow (v2, v3) in </a:t>
            </a:r>
            <a:r>
              <a:rPr kumimoji="1" lang="en-US" altLang="ja-JP" dirty="0" err="1" smtClean="0"/>
              <a:t>p+Au</a:t>
            </a:r>
            <a:r>
              <a:rPr kumimoji="1" lang="en-US" altLang="ja-JP" dirty="0" smtClean="0"/>
              <a:t>	QGP in small system</a:t>
            </a:r>
          </a:p>
          <a:p>
            <a:pPr lvl="1"/>
            <a:r>
              <a:rPr kumimoji="1" lang="en-US" altLang="ja-JP" dirty="0" smtClean="0"/>
              <a:t>Cold Nuclear Matter effects in c/b production</a:t>
            </a:r>
          </a:p>
          <a:p>
            <a:r>
              <a:rPr kumimoji="1" lang="en-US" altLang="ja-JP" dirty="0" smtClean="0"/>
              <a:t>2 weeks of </a:t>
            </a:r>
            <a:r>
              <a:rPr kumimoji="1" lang="en-US" altLang="ja-JP" dirty="0" err="1" smtClean="0"/>
              <a:t>p+Al</a:t>
            </a:r>
            <a:r>
              <a:rPr kumimoji="1" lang="en-US" altLang="ja-JP" dirty="0" smtClean="0"/>
              <a:t> at 200 </a:t>
            </a:r>
            <a:r>
              <a:rPr kumimoji="1" lang="en-US" altLang="ja-JP" dirty="0" err="1" smtClean="0"/>
              <a:t>GeV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9410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7514"/>
            <a:ext cx="8229600" cy="72448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Analysis Topics in </a:t>
            </a:r>
            <a:r>
              <a:rPr kumimoji="1" lang="en-US" altLang="ja-JP" dirty="0" smtClean="0"/>
              <a:t>RUN15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ym typeface="Wingdings" pitchFamily="2" charset="2"/>
              </a:rPr>
              <a:t>A</a:t>
            </a:r>
            <a:r>
              <a:rPr kumimoji="1" lang="en-US" altLang="ja-JP" baseline="-25000" dirty="0" smtClean="0">
                <a:sym typeface="Wingdings" pitchFamily="2" charset="2"/>
              </a:rPr>
              <a:t>N</a:t>
            </a:r>
            <a:r>
              <a:rPr kumimoji="1" lang="en-US" altLang="ja-JP" dirty="0" smtClean="0">
                <a:sym typeface="Wingdings" pitchFamily="2" charset="2"/>
              </a:rPr>
              <a:t> of </a:t>
            </a:r>
            <a:r>
              <a:rPr kumimoji="1" lang="en-US" altLang="ja-JP" dirty="0" smtClean="0">
                <a:sym typeface="Wingdings" pitchFamily="2" charset="2"/>
              </a:rPr>
              <a:t>charm production</a:t>
            </a:r>
            <a:endParaRPr kumimoji="1" lang="en-US" altLang="ja-JP" dirty="0" smtClean="0">
              <a:sym typeface="Wingdings" pitchFamily="2" charset="2"/>
            </a:endParaRPr>
          </a:p>
          <a:p>
            <a:r>
              <a:rPr kumimoji="1" lang="en-US" altLang="ja-JP" dirty="0" err="1" smtClean="0">
                <a:sym typeface="Wingdings" pitchFamily="2" charset="2"/>
              </a:rPr>
              <a:t>ce</a:t>
            </a:r>
            <a:r>
              <a:rPr kumimoji="1" lang="en-US" altLang="ja-JP" dirty="0" smtClean="0">
                <a:sym typeface="Wingdings" pitchFamily="2" charset="2"/>
              </a:rPr>
              <a:t> and </a:t>
            </a:r>
            <a:r>
              <a:rPr kumimoji="1" lang="en-US" altLang="ja-JP" dirty="0" err="1" smtClean="0">
                <a:sym typeface="Wingdings" pitchFamily="2" charset="2"/>
              </a:rPr>
              <a:t>be</a:t>
            </a:r>
            <a:r>
              <a:rPr kumimoji="1" lang="en-US" altLang="ja-JP" dirty="0" smtClean="0">
                <a:sym typeface="Wingdings" pitchFamily="2" charset="2"/>
              </a:rPr>
              <a:t> </a:t>
            </a:r>
            <a:r>
              <a:rPr kumimoji="1" lang="en-US" altLang="ja-JP" dirty="0" smtClean="0">
                <a:sym typeface="Wingdings" pitchFamily="2" charset="2"/>
              </a:rPr>
              <a:t>in </a:t>
            </a:r>
            <a:r>
              <a:rPr kumimoji="1" lang="en-US" altLang="ja-JP" dirty="0" err="1" smtClean="0">
                <a:sym typeface="Wingdings" pitchFamily="2" charset="2"/>
              </a:rPr>
              <a:t>p+p</a:t>
            </a:r>
            <a:r>
              <a:rPr kumimoji="1" lang="en-US" altLang="ja-JP" dirty="0" smtClean="0">
                <a:sym typeface="Wingdings" pitchFamily="2" charset="2"/>
              </a:rPr>
              <a:t> (baseline for </a:t>
            </a:r>
            <a:r>
              <a:rPr kumimoji="1" lang="en-US" altLang="ja-JP" dirty="0" err="1" smtClean="0">
                <a:sym typeface="Wingdings" pitchFamily="2" charset="2"/>
              </a:rPr>
              <a:t>Au+Au</a:t>
            </a:r>
            <a:r>
              <a:rPr kumimoji="1" lang="en-US" altLang="ja-JP" dirty="0" smtClean="0">
                <a:sym typeface="Wingdings" pitchFamily="2" charset="2"/>
              </a:rPr>
              <a:t>)</a:t>
            </a:r>
          </a:p>
          <a:p>
            <a:r>
              <a:rPr kumimoji="1" lang="en-US" altLang="ja-JP" dirty="0" err="1">
                <a:sym typeface="Wingdings" pitchFamily="2" charset="2"/>
              </a:rPr>
              <a:t>ce</a:t>
            </a:r>
            <a:r>
              <a:rPr kumimoji="1" lang="en-US" altLang="ja-JP" dirty="0">
                <a:sym typeface="Wingdings" pitchFamily="2" charset="2"/>
              </a:rPr>
              <a:t> and </a:t>
            </a:r>
            <a:r>
              <a:rPr kumimoji="1" lang="en-US" altLang="ja-JP" dirty="0" err="1">
                <a:sym typeface="Wingdings" pitchFamily="2" charset="2"/>
              </a:rPr>
              <a:t>be</a:t>
            </a:r>
            <a:r>
              <a:rPr kumimoji="1" lang="en-US" altLang="ja-JP" dirty="0">
                <a:sym typeface="Wingdings" pitchFamily="2" charset="2"/>
              </a:rPr>
              <a:t> in </a:t>
            </a:r>
            <a:r>
              <a:rPr kumimoji="1" lang="en-US" altLang="ja-JP" dirty="0" err="1" smtClean="0">
                <a:sym typeface="Wingdings" pitchFamily="2" charset="2"/>
              </a:rPr>
              <a:t>p+A</a:t>
            </a:r>
            <a:r>
              <a:rPr kumimoji="1" lang="en-US" altLang="ja-JP" dirty="0" smtClean="0">
                <a:sym typeface="Wingdings" pitchFamily="2" charset="2"/>
              </a:rPr>
              <a:t> (CNM effects)</a:t>
            </a:r>
          </a:p>
          <a:p>
            <a:r>
              <a:rPr kumimoji="1" lang="en-US" altLang="ja-JP" dirty="0" smtClean="0">
                <a:sym typeface="Wingdings" pitchFamily="2" charset="2"/>
              </a:rPr>
              <a:t>D-meson measurements in </a:t>
            </a:r>
            <a:r>
              <a:rPr kumimoji="1" lang="en-US" altLang="ja-JP" dirty="0" err="1" smtClean="0">
                <a:sym typeface="Wingdings" pitchFamily="2" charset="2"/>
              </a:rPr>
              <a:t>p+p</a:t>
            </a:r>
            <a:endParaRPr kumimoji="1" lang="en-US" altLang="ja-JP" dirty="0" smtClean="0">
              <a:sym typeface="Wingdings" pitchFamily="2" charset="2"/>
            </a:endParaRPr>
          </a:p>
          <a:p>
            <a:r>
              <a:rPr kumimoji="1" lang="en-US" altLang="ja-JP" dirty="0" smtClean="0">
                <a:sym typeface="Wingdings" pitchFamily="2" charset="2"/>
              </a:rPr>
              <a:t>D </a:t>
            </a:r>
            <a:r>
              <a:rPr kumimoji="1" lang="en-US" altLang="ja-JP" dirty="0" err="1" smtClean="0">
                <a:sym typeface="Wingdings" pitchFamily="2" charset="2"/>
              </a:rPr>
              <a:t>meason</a:t>
            </a:r>
            <a:r>
              <a:rPr kumimoji="1" lang="en-US" altLang="ja-JP" dirty="0" smtClean="0">
                <a:sym typeface="Wingdings" pitchFamily="2" charset="2"/>
              </a:rPr>
              <a:t> measurements in </a:t>
            </a:r>
            <a:r>
              <a:rPr kumimoji="1" lang="en-US" altLang="ja-JP" dirty="0" err="1" smtClean="0">
                <a:sym typeface="Wingdings" pitchFamily="2" charset="2"/>
              </a:rPr>
              <a:t>p+Au</a:t>
            </a:r>
            <a:r>
              <a:rPr kumimoji="1" lang="en-US" altLang="ja-JP" dirty="0" smtClean="0">
                <a:sym typeface="Wingdings" pitchFamily="2" charset="2"/>
              </a:rPr>
              <a:t>, </a:t>
            </a:r>
            <a:r>
              <a:rPr kumimoji="1" lang="en-US" altLang="ja-JP" dirty="0" err="1" smtClean="0">
                <a:sym typeface="Wingdings" pitchFamily="2" charset="2"/>
              </a:rPr>
              <a:t>p+Al</a:t>
            </a:r>
            <a:endParaRPr kumimoji="1" lang="en-US" altLang="ja-JP" dirty="0" smtClean="0">
              <a:sym typeface="Wingdings" pitchFamily="2" charset="2"/>
            </a:endParaRPr>
          </a:p>
          <a:p>
            <a:r>
              <a:rPr kumimoji="1" lang="en-US" altLang="ja-JP" dirty="0" smtClean="0">
                <a:sym typeface="Wingdings" pitchFamily="2" charset="2"/>
              </a:rPr>
              <a:t>Flow in </a:t>
            </a:r>
            <a:r>
              <a:rPr kumimoji="1" lang="en-US" altLang="ja-JP" dirty="0" err="1" smtClean="0">
                <a:sym typeface="Wingdings" pitchFamily="2" charset="2"/>
              </a:rPr>
              <a:t>p+Au</a:t>
            </a:r>
            <a:r>
              <a:rPr kumimoji="1" lang="en-US" altLang="ja-JP" dirty="0" smtClean="0">
                <a:sym typeface="Wingdings" pitchFamily="2" charset="2"/>
              </a:rPr>
              <a:t>/</a:t>
            </a:r>
            <a:r>
              <a:rPr kumimoji="1" lang="en-US" altLang="ja-JP" dirty="0" err="1" smtClean="0">
                <a:sym typeface="Wingdings" pitchFamily="2" charset="2"/>
              </a:rPr>
              <a:t>p+Al</a:t>
            </a:r>
            <a:endParaRPr kumimoji="1" lang="en-US" altLang="ja-JP" dirty="0" smtClean="0">
              <a:sym typeface="Wingdings" pitchFamily="2" charset="2"/>
            </a:endParaRPr>
          </a:p>
          <a:p>
            <a:r>
              <a:rPr kumimoji="1" lang="en-US" altLang="ja-JP" dirty="0" smtClean="0">
                <a:sym typeface="Wingdings" pitchFamily="2" charset="2"/>
              </a:rPr>
              <a:t>Photon/pi0 measurement at forward rapidity with MPC-EX</a:t>
            </a:r>
          </a:p>
          <a:p>
            <a:r>
              <a:rPr kumimoji="1" lang="en-US" altLang="ja-JP" dirty="0" smtClean="0">
                <a:sym typeface="Wingdings" pitchFamily="2" charset="2"/>
              </a:rPr>
              <a:t>Transverse spin with MPC-EX</a:t>
            </a:r>
          </a:p>
        </p:txBody>
      </p:sp>
    </p:spTree>
    <p:extLst>
      <p:ext uri="{BB962C8B-B14F-4D97-AF65-F5344CB8AC3E}">
        <p14:creationId xmlns:p14="http://schemas.microsoft.com/office/powerpoint/2010/main" val="954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542"/>
            <a:ext cx="8229600" cy="832658"/>
          </a:xfrm>
        </p:spPr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RUN14-RUN16 is “heavy flavor campaign” of RHIC</a:t>
            </a:r>
          </a:p>
          <a:p>
            <a:pPr lvl="1"/>
            <a:r>
              <a:rPr kumimoji="1" lang="en-US" altLang="ja-JP" dirty="0" err="1" smtClean="0"/>
              <a:t>Au+Au</a:t>
            </a:r>
            <a:r>
              <a:rPr kumimoji="1" lang="en-US" altLang="ja-JP" dirty="0" smtClean="0"/>
              <a:t> in RUN14 and RUN16</a:t>
            </a:r>
          </a:p>
          <a:p>
            <a:pPr lvl="1"/>
            <a:r>
              <a:rPr kumimoji="1" lang="en-US" altLang="ja-JP" dirty="0" err="1" smtClean="0"/>
              <a:t>p+p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p+A</a:t>
            </a:r>
            <a:r>
              <a:rPr kumimoji="1" lang="en-US" altLang="ja-JP" dirty="0" smtClean="0"/>
              <a:t> in RUN15</a:t>
            </a:r>
          </a:p>
          <a:p>
            <a:r>
              <a:rPr kumimoji="1" lang="en-US" altLang="ja-JP" dirty="0" smtClean="0"/>
              <a:t>Good progress in VTX analysis</a:t>
            </a:r>
          </a:p>
          <a:p>
            <a:pPr lvl="1"/>
            <a:r>
              <a:rPr kumimoji="1" lang="en-US" altLang="ja-JP" dirty="0" smtClean="0"/>
              <a:t>RUN11 results will be finalized soon</a:t>
            </a:r>
          </a:p>
          <a:p>
            <a:pPr lvl="1"/>
            <a:r>
              <a:rPr kumimoji="1" lang="en-US" altLang="ja-JP" dirty="0" smtClean="0"/>
              <a:t>Ready to analyze </a:t>
            </a:r>
            <a:r>
              <a:rPr kumimoji="1" lang="en-US" altLang="ja-JP" smtClean="0"/>
              <a:t>large dataset in RUN14</a:t>
            </a:r>
            <a:endParaRPr kumimoji="1" lang="en-US" altLang="ja-JP" dirty="0" smtClean="0"/>
          </a:p>
          <a:p>
            <a:r>
              <a:rPr kumimoji="1" lang="en-US" altLang="ja-JP" dirty="0" smtClean="0"/>
              <a:t>RUN14 is a big success. Large (&gt;17B) </a:t>
            </a:r>
            <a:r>
              <a:rPr kumimoji="1" lang="en-US" altLang="ja-JP" dirty="0" err="1" smtClean="0"/>
              <a:t>Au+Au</a:t>
            </a:r>
            <a:r>
              <a:rPr kumimoji="1" lang="en-US" altLang="ja-JP" dirty="0" smtClean="0"/>
              <a:t> events are recorded</a:t>
            </a:r>
          </a:p>
          <a:p>
            <a:pPr lvl="1"/>
            <a:r>
              <a:rPr kumimoji="1" lang="en-US" altLang="ja-JP" dirty="0" smtClean="0"/>
              <a:t>DST production will start soon </a:t>
            </a:r>
            <a:endParaRPr kumimoji="1" lang="en-US" altLang="ja-JP" dirty="0"/>
          </a:p>
          <a:p>
            <a:pPr lvl="1"/>
            <a:r>
              <a:rPr kumimoji="1" lang="en-US" altLang="ja-JP" dirty="0" smtClean="0"/>
              <a:t>Many analysis topics </a:t>
            </a:r>
          </a:p>
        </p:txBody>
      </p:sp>
    </p:spTree>
    <p:extLst>
      <p:ext uri="{BB962C8B-B14F-4D97-AF65-F5344CB8AC3E}">
        <p14:creationId xmlns:p14="http://schemas.microsoft.com/office/powerpoint/2010/main" val="36630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15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6409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RHIC Runs (2014-2016)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RUN14 (completed)</a:t>
            </a:r>
          </a:p>
          <a:p>
            <a:pPr lvl="1"/>
            <a:r>
              <a:rPr lang="en-US" altLang="ja-JP" dirty="0" err="1" smtClean="0"/>
              <a:t>Au+Au</a:t>
            </a:r>
            <a:r>
              <a:rPr lang="en-US" altLang="ja-JP" dirty="0" smtClean="0"/>
              <a:t> at 14.6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	(complete Beam Energy Scan)</a:t>
            </a:r>
          </a:p>
          <a:p>
            <a:pPr lvl="1"/>
            <a:r>
              <a:rPr lang="en-US" altLang="ja-JP" dirty="0" err="1" smtClean="0"/>
              <a:t>Au+Au</a:t>
            </a:r>
            <a:r>
              <a:rPr lang="en-US" altLang="ja-JP" dirty="0" smtClean="0"/>
              <a:t> at 200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	(Main part of the run)</a:t>
            </a:r>
          </a:p>
          <a:p>
            <a:pPr lvl="1"/>
            <a:r>
              <a:rPr lang="en-US" altLang="ja-JP" dirty="0" smtClean="0"/>
              <a:t>He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+Au at 200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	(QGP in small system)</a:t>
            </a:r>
            <a:endParaRPr lang="en-US" altLang="ja-JP" dirty="0"/>
          </a:p>
          <a:p>
            <a:r>
              <a:rPr lang="en-US" altLang="ja-JP" dirty="0" smtClean="0"/>
              <a:t>RUN15	(Jan – June 2015)</a:t>
            </a:r>
          </a:p>
          <a:p>
            <a:pPr lvl="1"/>
            <a:r>
              <a:rPr lang="en-US" altLang="ja-JP" dirty="0" err="1" smtClean="0"/>
              <a:t>p+p</a:t>
            </a:r>
            <a:r>
              <a:rPr lang="en-US" altLang="ja-JP" dirty="0"/>
              <a:t> </a:t>
            </a:r>
            <a:r>
              <a:rPr lang="en-US" altLang="ja-JP" dirty="0" smtClean="0"/>
              <a:t>at 200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	(transverse spin)</a:t>
            </a:r>
          </a:p>
          <a:p>
            <a:pPr lvl="1"/>
            <a:r>
              <a:rPr lang="en-US" altLang="ja-JP" dirty="0" err="1" smtClean="0"/>
              <a:t>p+Au</a:t>
            </a:r>
            <a:r>
              <a:rPr lang="en-US" altLang="ja-JP" dirty="0" smtClean="0"/>
              <a:t> at 200 </a:t>
            </a:r>
            <a:r>
              <a:rPr lang="en-US" altLang="ja-JP" dirty="0" err="1" smtClean="0"/>
              <a:t>GeV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p+Al</a:t>
            </a:r>
            <a:r>
              <a:rPr lang="en-US" altLang="ja-JP" dirty="0" smtClean="0"/>
              <a:t> at 200 </a:t>
            </a:r>
            <a:r>
              <a:rPr lang="en-US" altLang="ja-JP" dirty="0" err="1" smtClean="0"/>
              <a:t>GeV</a:t>
            </a:r>
            <a:endParaRPr kumimoji="1" lang="en-US" altLang="ja-JP" dirty="0"/>
          </a:p>
          <a:p>
            <a:r>
              <a:rPr lang="en-US" altLang="ja-JP" dirty="0" smtClean="0"/>
              <a:t>RUN16</a:t>
            </a:r>
          </a:p>
          <a:p>
            <a:pPr lvl="1"/>
            <a:r>
              <a:rPr kumimoji="1" lang="en-US" altLang="ja-JP" dirty="0" err="1" smtClean="0"/>
              <a:t>Au+Au</a:t>
            </a:r>
            <a:r>
              <a:rPr kumimoji="1" lang="en-US" altLang="ja-JP" dirty="0" smtClean="0"/>
              <a:t> at 200GeV	10 weeks</a:t>
            </a:r>
          </a:p>
          <a:p>
            <a:pPr lvl="1"/>
            <a:r>
              <a:rPr lang="en-US" altLang="ja-JP" dirty="0" smtClean="0"/>
              <a:t>To Be Determined	510GeV pp or 62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AuAu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0591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Heavy Quark Campaign in RUN14-16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616624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Main purpose of RHIC run in 2014-16 is to measure heavy quarks (charm and bottom)</a:t>
            </a:r>
          </a:p>
          <a:p>
            <a:r>
              <a:rPr lang="en-US" altLang="ja-JP" dirty="0" smtClean="0"/>
              <a:t>PHENIX has silicon vertex tracker VTX and FVTX. Charm and </a:t>
            </a:r>
            <a:r>
              <a:rPr lang="en-US" altLang="ja-JP" dirty="0" err="1" smtClean="0"/>
              <a:t>botton</a:t>
            </a:r>
            <a:r>
              <a:rPr lang="en-US" altLang="ja-JP" dirty="0" smtClean="0"/>
              <a:t> decays are identified by precision vertex measurement by these detectors.</a:t>
            </a:r>
          </a:p>
          <a:p>
            <a:pPr lvl="1"/>
            <a:r>
              <a:rPr lang="en-US" altLang="ja-JP" dirty="0" smtClean="0"/>
              <a:t>STAR also has HFT (Heavy Flavor tracker) from RUN14</a:t>
            </a:r>
          </a:p>
          <a:p>
            <a:r>
              <a:rPr lang="en-US" altLang="ja-JP" dirty="0" smtClean="0"/>
              <a:t>RHIC runs with VTX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70C0"/>
                </a:solidFill>
              </a:rPr>
              <a:t>RUN11		</a:t>
            </a:r>
            <a:r>
              <a:rPr lang="en-US" altLang="ja-JP" dirty="0" err="1" smtClean="0">
                <a:solidFill>
                  <a:srgbClr val="0070C0"/>
                </a:solidFill>
              </a:rPr>
              <a:t>Au+Au</a:t>
            </a:r>
            <a:r>
              <a:rPr lang="en-US" altLang="ja-JP" dirty="0" smtClean="0">
                <a:solidFill>
                  <a:srgbClr val="0070C0"/>
                </a:solidFill>
              </a:rPr>
              <a:t> @200 </a:t>
            </a:r>
            <a:r>
              <a:rPr lang="en-US" altLang="ja-JP" dirty="0" err="1" smtClean="0">
                <a:solidFill>
                  <a:srgbClr val="0070C0"/>
                </a:solidFill>
              </a:rPr>
              <a:t>GeV</a:t>
            </a:r>
            <a:r>
              <a:rPr lang="en-US" altLang="ja-JP" dirty="0" smtClean="0">
                <a:solidFill>
                  <a:srgbClr val="0070C0"/>
                </a:solidFill>
              </a:rPr>
              <a:t>	(1</a:t>
            </a:r>
            <a:r>
              <a:rPr lang="en-US" altLang="ja-JP" baseline="30000" dirty="0" smtClean="0">
                <a:solidFill>
                  <a:srgbClr val="0070C0"/>
                </a:solidFill>
              </a:rPr>
              <a:t>st</a:t>
            </a:r>
            <a:r>
              <a:rPr lang="en-US" altLang="ja-JP" dirty="0" smtClean="0">
                <a:solidFill>
                  <a:srgbClr val="0070C0"/>
                </a:solidFill>
              </a:rPr>
              <a:t> run with VTX)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70C0"/>
                </a:solidFill>
              </a:rPr>
              <a:t>RUN12		</a:t>
            </a:r>
            <a:r>
              <a:rPr lang="en-US" altLang="ja-JP" dirty="0" err="1" smtClean="0">
                <a:solidFill>
                  <a:srgbClr val="0070C0"/>
                </a:solidFill>
              </a:rPr>
              <a:t>p+p</a:t>
            </a:r>
            <a:r>
              <a:rPr lang="en-US" altLang="ja-JP" dirty="0" smtClean="0">
                <a:solidFill>
                  <a:srgbClr val="0070C0"/>
                </a:solidFill>
              </a:rPr>
              <a:t> @200/510 </a:t>
            </a:r>
            <a:r>
              <a:rPr lang="en-US" altLang="ja-JP" dirty="0" err="1" smtClean="0">
                <a:solidFill>
                  <a:srgbClr val="0070C0"/>
                </a:solidFill>
              </a:rPr>
              <a:t>GeV</a:t>
            </a:r>
            <a:r>
              <a:rPr lang="en-US" altLang="ja-JP" dirty="0" smtClean="0">
                <a:solidFill>
                  <a:srgbClr val="0070C0"/>
                </a:solidFill>
              </a:rPr>
              <a:t>	(1</a:t>
            </a:r>
            <a:r>
              <a:rPr lang="en-US" altLang="ja-JP" baseline="30000" dirty="0" smtClean="0">
                <a:solidFill>
                  <a:srgbClr val="0070C0"/>
                </a:solidFill>
              </a:rPr>
              <a:t>st</a:t>
            </a:r>
            <a:r>
              <a:rPr lang="en-US" altLang="ja-JP" dirty="0" smtClean="0">
                <a:solidFill>
                  <a:srgbClr val="0070C0"/>
                </a:solidFill>
              </a:rPr>
              <a:t> run with FVTX)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70C0"/>
                </a:solidFill>
              </a:rPr>
              <a:t>	</a:t>
            </a:r>
            <a:r>
              <a:rPr lang="en-US" altLang="ja-JP" dirty="0" smtClean="0">
                <a:solidFill>
                  <a:srgbClr val="0070C0"/>
                </a:solidFill>
              </a:rPr>
              <a:t>	</a:t>
            </a:r>
            <a:r>
              <a:rPr lang="en-US" altLang="ja-JP" dirty="0" err="1" smtClean="0">
                <a:solidFill>
                  <a:srgbClr val="0070C0"/>
                </a:solidFill>
              </a:rPr>
              <a:t>Cu+Au</a:t>
            </a:r>
            <a:r>
              <a:rPr lang="en-US" altLang="ja-JP" dirty="0" smtClean="0">
                <a:solidFill>
                  <a:srgbClr val="0070C0"/>
                </a:solidFill>
              </a:rPr>
              <a:t> @ 200 </a:t>
            </a:r>
            <a:r>
              <a:rPr lang="en-US" altLang="ja-JP" dirty="0" err="1" smtClean="0">
                <a:solidFill>
                  <a:srgbClr val="0070C0"/>
                </a:solidFill>
              </a:rPr>
              <a:t>GeV</a:t>
            </a:r>
            <a:endParaRPr lang="en-US" altLang="ja-JP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RUN14		1</a:t>
            </a:r>
            <a:r>
              <a:rPr lang="en-US" altLang="ja-JP" baseline="30000" dirty="0" smtClean="0">
                <a:solidFill>
                  <a:srgbClr val="00B050"/>
                </a:solidFill>
              </a:rPr>
              <a:t>st</a:t>
            </a:r>
            <a:r>
              <a:rPr lang="en-US" altLang="ja-JP" dirty="0" smtClean="0">
                <a:solidFill>
                  <a:srgbClr val="00B050"/>
                </a:solidFill>
              </a:rPr>
              <a:t> Main Heavy Flavor run.  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B050"/>
                </a:solidFill>
              </a:rPr>
              <a:t>	</a:t>
            </a:r>
            <a:r>
              <a:rPr lang="en-US" altLang="ja-JP" dirty="0" smtClean="0">
                <a:solidFill>
                  <a:srgbClr val="00B050"/>
                </a:solidFill>
              </a:rPr>
              <a:t>	Au+Au@200 </a:t>
            </a:r>
            <a:r>
              <a:rPr lang="en-US" altLang="ja-JP" dirty="0" err="1" smtClean="0">
                <a:solidFill>
                  <a:srgbClr val="00B050"/>
                </a:solidFill>
              </a:rPr>
              <a:t>GeV</a:t>
            </a:r>
            <a:r>
              <a:rPr lang="en-US" altLang="ja-JP" dirty="0" smtClean="0">
                <a:solidFill>
                  <a:srgbClr val="00B050"/>
                </a:solidFill>
              </a:rPr>
              <a:t>; ~20 times of RUN11 data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RUN15		</a:t>
            </a:r>
            <a:r>
              <a:rPr lang="en-US" altLang="ja-JP" dirty="0" err="1" smtClean="0">
                <a:solidFill>
                  <a:srgbClr val="00B050"/>
                </a:solidFill>
              </a:rPr>
              <a:t>p+p</a:t>
            </a:r>
            <a:r>
              <a:rPr lang="en-US" altLang="ja-JP" dirty="0" smtClean="0">
                <a:solidFill>
                  <a:srgbClr val="00B050"/>
                </a:solidFill>
              </a:rPr>
              <a:t>: baseline </a:t>
            </a:r>
          </a:p>
          <a:p>
            <a:pPr marL="457200" lvl="1" indent="0">
              <a:buNone/>
            </a:pPr>
            <a:r>
              <a:rPr lang="en-US" altLang="ja-JP" dirty="0">
                <a:solidFill>
                  <a:srgbClr val="00B050"/>
                </a:solidFill>
              </a:rPr>
              <a:t>	</a:t>
            </a:r>
            <a:r>
              <a:rPr lang="en-US" altLang="ja-JP" dirty="0" smtClean="0">
                <a:solidFill>
                  <a:srgbClr val="00B050"/>
                </a:solidFill>
              </a:rPr>
              <a:t>	</a:t>
            </a:r>
            <a:r>
              <a:rPr lang="en-US" altLang="ja-JP" dirty="0" err="1" smtClean="0">
                <a:solidFill>
                  <a:srgbClr val="00B050"/>
                </a:solidFill>
              </a:rPr>
              <a:t>p+A</a:t>
            </a:r>
            <a:r>
              <a:rPr lang="en-US" altLang="ja-JP" dirty="0" smtClean="0">
                <a:solidFill>
                  <a:srgbClr val="00B050"/>
                </a:solidFill>
              </a:rPr>
              <a:t>:  Cold nuclear Matter effects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RUN16		2</a:t>
            </a:r>
            <a:r>
              <a:rPr lang="en-US" altLang="ja-JP" baseline="30000" dirty="0" smtClean="0">
                <a:solidFill>
                  <a:srgbClr val="00B050"/>
                </a:solidFill>
              </a:rPr>
              <a:t>nd</a:t>
            </a:r>
            <a:r>
              <a:rPr lang="en-US" altLang="ja-JP" dirty="0" smtClean="0">
                <a:solidFill>
                  <a:srgbClr val="00B050"/>
                </a:solidFill>
              </a:rPr>
              <a:t> Main Heavy Flavor run	   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7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34344"/>
            <a:ext cx="8229600" cy="956256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Heavy Quark</a:t>
            </a:r>
            <a:r>
              <a:rPr kumimoji="1" lang="ja-JP" altLang="en-US" dirty="0">
                <a:solidFill>
                  <a:schemeClr val="tx2"/>
                </a:solidFill>
              </a:rPr>
              <a:t> </a:t>
            </a:r>
            <a:r>
              <a:rPr kumimoji="1" lang="en-US" altLang="ja-JP" dirty="0" smtClean="0">
                <a:solidFill>
                  <a:schemeClr val="tx2"/>
                </a:solidFill>
              </a:rPr>
              <a:t>(charm, bottom)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9826" y="4572000"/>
            <a:ext cx="8229600" cy="2057400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dirty="0" smtClean="0"/>
              <a:t>Protons and neutrons are made of u and d quarks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(+gluons, </a:t>
            </a:r>
            <a:r>
              <a:rPr kumimoji="1" lang="en-US" altLang="ja-JP" dirty="0" err="1" smtClean="0"/>
              <a:t>etc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smtClean="0"/>
              <a:t>u, d, s quarks are light and can be made in later stage of nuclear reaction</a:t>
            </a:r>
          </a:p>
          <a:p>
            <a:r>
              <a:rPr kumimoji="1" lang="en-US" altLang="ja-JP" dirty="0" smtClean="0"/>
              <a:t>c, b 	quarks are heavy (m</a:t>
            </a:r>
            <a:r>
              <a:rPr kumimoji="1" lang="en-US" altLang="ja-JP" baseline="-25000" dirty="0" smtClean="0"/>
              <a:t>c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m</a:t>
            </a:r>
            <a:r>
              <a:rPr kumimoji="1" lang="en-US" altLang="ja-JP" baseline="-25000" dirty="0" err="1" smtClean="0"/>
              <a:t>b</a:t>
            </a:r>
            <a:r>
              <a:rPr kumimoji="1" lang="en-US" altLang="ja-JP" dirty="0" smtClean="0"/>
              <a:t> &gt; </a:t>
            </a:r>
            <a:r>
              <a:rPr kumimoji="1" lang="en-US" altLang="ja-JP" dirty="0" smtClean="0">
                <a:latin typeface="Symbol" pitchFamily="18" charset="2"/>
              </a:rPr>
              <a:t>L</a:t>
            </a:r>
            <a:r>
              <a:rPr kumimoji="1" lang="en-US" altLang="ja-JP" baseline="-25000" dirty="0" smtClean="0"/>
              <a:t>QCD</a:t>
            </a:r>
            <a:r>
              <a:rPr kumimoji="1" lang="en-US" altLang="ja-JP" dirty="0" smtClean="0"/>
              <a:t>)</a:t>
            </a:r>
          </a:p>
          <a:p>
            <a:pPr marL="0" indent="0">
              <a:buNone/>
            </a:pP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They can only be produced at hard collisions at the initial stage</a:t>
            </a:r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 Their production rate can be </a:t>
            </a:r>
            <a:r>
              <a:rPr kumimoji="1" lang="en-US" altLang="ja-JP" dirty="0"/>
              <a:t> </a:t>
            </a:r>
            <a:r>
              <a:rPr kumimoji="1" lang="en-US" altLang="ja-JP" dirty="0" smtClean="0"/>
              <a:t>calculated by </a:t>
            </a:r>
            <a:r>
              <a:rPr kumimoji="1" lang="en-US" altLang="ja-JP" dirty="0" err="1" smtClean="0"/>
              <a:t>pQCD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dirty="0" smtClean="0">
                <a:sym typeface="Wingdings" pitchFamily="2" charset="2"/>
              </a:rPr>
              <a:t> Very useful probe for both of Quark Gluon Plasma and nucleon structure</a:t>
            </a:r>
            <a:endParaRPr kumimoji="1" lang="en-US" altLang="ja-JP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305536" y="939786"/>
            <a:ext cx="1359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3200" dirty="0" smtClean="0">
                <a:solidFill>
                  <a:prstClr val="black"/>
                </a:solidFill>
              </a:rPr>
              <a:t>Quarks</a:t>
            </a:r>
            <a:endParaRPr kumimoji="0" lang="en-US" sz="3200" dirty="0">
              <a:solidFill>
                <a:prstClr val="black"/>
              </a:solidFill>
            </a:endParaRPr>
          </a:p>
        </p:txBody>
      </p:sp>
      <p:grpSp>
        <p:nvGrpSpPr>
          <p:cNvPr id="5" name="Group 10"/>
          <p:cNvGrpSpPr/>
          <p:nvPr/>
        </p:nvGrpSpPr>
        <p:grpSpPr>
          <a:xfrm>
            <a:off x="1295400" y="1676400"/>
            <a:ext cx="762000" cy="2286000"/>
            <a:chOff x="1447800" y="1600200"/>
            <a:chExt cx="762000" cy="2286000"/>
          </a:xfrm>
        </p:grpSpPr>
        <p:sp>
          <p:nvSpPr>
            <p:cNvPr id="6" name="Oval 5"/>
            <p:cNvSpPr/>
            <p:nvPr/>
          </p:nvSpPr>
          <p:spPr>
            <a:xfrm>
              <a:off x="1447800" y="1600200"/>
              <a:ext cx="762000" cy="762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sz="3600" dirty="0" smtClean="0">
                  <a:solidFill>
                    <a:prstClr val="black"/>
                  </a:solidFill>
                </a:rPr>
                <a:t>u</a:t>
              </a:r>
              <a:endParaRPr kumimoji="0" lang="en-US" sz="3600" dirty="0">
                <a:solidFill>
                  <a:prstClr val="black"/>
                </a:solidFill>
              </a:endParaRPr>
            </a:p>
          </p:txBody>
        </p:sp>
        <p:sp>
          <p:nvSpPr>
            <p:cNvPr id="7" name="Oval 7"/>
            <p:cNvSpPr/>
            <p:nvPr/>
          </p:nvSpPr>
          <p:spPr>
            <a:xfrm>
              <a:off x="1447800" y="2819400"/>
              <a:ext cx="762000" cy="762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sz="3600" dirty="0" smtClean="0">
                  <a:solidFill>
                    <a:prstClr val="black"/>
                  </a:solidFill>
                </a:rPr>
                <a:t>d</a:t>
              </a:r>
              <a:endParaRPr kumimoji="0" lang="en-US" sz="3600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447800" y="229766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0" lang="en-US" dirty="0" smtClean="0">
                  <a:solidFill>
                    <a:prstClr val="black"/>
                  </a:solidFill>
                </a:rPr>
                <a:t>up</a:t>
              </a:r>
              <a:endParaRPr kumimoji="0"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447800" y="3516868"/>
              <a:ext cx="714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0" lang="en-US" dirty="0" smtClean="0">
                  <a:solidFill>
                    <a:prstClr val="black"/>
                  </a:solidFill>
                </a:rPr>
                <a:t>down</a:t>
              </a:r>
              <a:endParaRPr kumimoji="0"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11"/>
          <p:cNvGrpSpPr/>
          <p:nvPr/>
        </p:nvGrpSpPr>
        <p:grpSpPr>
          <a:xfrm>
            <a:off x="3352800" y="1676400"/>
            <a:ext cx="914400" cy="2274332"/>
            <a:chOff x="1295400" y="1600200"/>
            <a:chExt cx="914400" cy="2274332"/>
          </a:xfrm>
        </p:grpSpPr>
        <p:sp>
          <p:nvSpPr>
            <p:cNvPr id="11" name="Oval 12"/>
            <p:cNvSpPr/>
            <p:nvPr/>
          </p:nvSpPr>
          <p:spPr>
            <a:xfrm>
              <a:off x="1447800" y="1600200"/>
              <a:ext cx="762000" cy="762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sz="3600" dirty="0" smtClean="0">
                  <a:solidFill>
                    <a:prstClr val="black"/>
                  </a:solidFill>
                </a:rPr>
                <a:t>c</a:t>
              </a:r>
              <a:endParaRPr kumimoji="0" lang="en-US" sz="3600" dirty="0">
                <a:solidFill>
                  <a:prstClr val="black"/>
                </a:solidFill>
              </a:endParaRPr>
            </a:p>
          </p:txBody>
        </p:sp>
        <p:sp>
          <p:nvSpPr>
            <p:cNvPr id="12" name="Oval 13"/>
            <p:cNvSpPr/>
            <p:nvPr/>
          </p:nvSpPr>
          <p:spPr>
            <a:xfrm>
              <a:off x="1447800" y="2819400"/>
              <a:ext cx="762000" cy="762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sz="3600" dirty="0" smtClean="0">
                  <a:solidFill>
                    <a:prstClr val="black"/>
                  </a:solidFill>
                </a:rPr>
                <a:t>s</a:t>
              </a:r>
              <a:endParaRPr kumimoji="0" lang="en-US" sz="3600" dirty="0">
                <a:solidFill>
                  <a:prstClr val="black"/>
                </a:solidFill>
              </a:endParaRPr>
            </a:p>
          </p:txBody>
        </p:sp>
        <p:sp>
          <p:nvSpPr>
            <p:cNvPr id="13" name="TextBox 14"/>
            <p:cNvSpPr txBox="1"/>
            <p:nvPr/>
          </p:nvSpPr>
          <p:spPr>
            <a:xfrm>
              <a:off x="1295400" y="2286000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0" lang="en-US" dirty="0" smtClean="0">
                  <a:solidFill>
                    <a:prstClr val="black"/>
                  </a:solidFill>
                </a:rPr>
                <a:t>charm</a:t>
              </a:r>
              <a:endParaRPr kumimoji="0"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5"/>
            <p:cNvSpPr txBox="1"/>
            <p:nvPr/>
          </p:nvSpPr>
          <p:spPr>
            <a:xfrm>
              <a:off x="1295400" y="3505200"/>
              <a:ext cx="879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0" lang="en-US" dirty="0" smtClean="0">
                  <a:solidFill>
                    <a:prstClr val="black"/>
                  </a:solidFill>
                </a:rPr>
                <a:t>strange</a:t>
              </a:r>
              <a:endParaRPr kumimoji="0"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6"/>
          <p:cNvGrpSpPr/>
          <p:nvPr/>
        </p:nvGrpSpPr>
        <p:grpSpPr>
          <a:xfrm>
            <a:off x="5926219" y="1676400"/>
            <a:ext cx="882870" cy="2286000"/>
            <a:chOff x="1447800" y="1600200"/>
            <a:chExt cx="882870" cy="2286000"/>
          </a:xfrm>
        </p:grpSpPr>
        <p:sp>
          <p:nvSpPr>
            <p:cNvPr id="16" name="Oval 17"/>
            <p:cNvSpPr/>
            <p:nvPr/>
          </p:nvSpPr>
          <p:spPr>
            <a:xfrm>
              <a:off x="1447800" y="1600200"/>
              <a:ext cx="762000" cy="762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sz="3600" dirty="0" smtClean="0">
                  <a:solidFill>
                    <a:prstClr val="black"/>
                  </a:solidFill>
                </a:rPr>
                <a:t>t</a:t>
              </a:r>
              <a:endParaRPr kumimoji="0" lang="en-US" sz="3600" dirty="0">
                <a:solidFill>
                  <a:prstClr val="black"/>
                </a:solidFill>
              </a:endParaRPr>
            </a:p>
          </p:txBody>
        </p:sp>
        <p:sp>
          <p:nvSpPr>
            <p:cNvPr id="17" name="Oval 18"/>
            <p:cNvSpPr/>
            <p:nvPr/>
          </p:nvSpPr>
          <p:spPr>
            <a:xfrm>
              <a:off x="1447800" y="2819400"/>
              <a:ext cx="762000" cy="762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sz="3600" dirty="0" smtClean="0">
                  <a:solidFill>
                    <a:prstClr val="black"/>
                  </a:solidFill>
                </a:rPr>
                <a:t>b</a:t>
              </a:r>
              <a:endParaRPr kumimoji="0" lang="en-US" sz="3600" dirty="0">
                <a:solidFill>
                  <a:prstClr val="black"/>
                </a:solidFill>
              </a:endParaRPr>
            </a:p>
          </p:txBody>
        </p:sp>
        <p:sp>
          <p:nvSpPr>
            <p:cNvPr id="18" name="TextBox 19"/>
            <p:cNvSpPr txBox="1"/>
            <p:nvPr/>
          </p:nvSpPr>
          <p:spPr>
            <a:xfrm>
              <a:off x="1447800" y="2297668"/>
              <a:ext cx="503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0" lang="en-US" dirty="0" smtClean="0">
                  <a:solidFill>
                    <a:prstClr val="black"/>
                  </a:solidFill>
                </a:rPr>
                <a:t>top</a:t>
              </a:r>
              <a:endParaRPr kumimoji="0"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TextBox 20"/>
            <p:cNvSpPr txBox="1"/>
            <p:nvPr/>
          </p:nvSpPr>
          <p:spPr>
            <a:xfrm>
              <a:off x="1447800" y="3516868"/>
              <a:ext cx="882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0" lang="en-US" dirty="0" smtClean="0">
                  <a:solidFill>
                    <a:prstClr val="black"/>
                  </a:solidFill>
                </a:rPr>
                <a:t>bottom</a:t>
              </a:r>
              <a:endParaRPr kumimoji="0"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995251" y="237386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~</a:t>
            </a:r>
            <a:r>
              <a:rPr lang="en-US" altLang="ja-JP" dirty="0" smtClean="0">
                <a:solidFill>
                  <a:prstClr val="black"/>
                </a:solidFill>
              </a:rPr>
              <a:t>2MeV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95251" y="359306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~</a:t>
            </a:r>
            <a:r>
              <a:rPr lang="en-US" altLang="ja-JP" dirty="0" smtClean="0">
                <a:solidFill>
                  <a:prstClr val="black"/>
                </a:solidFill>
              </a:rPr>
              <a:t>5MeV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310219" y="2373868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~</a:t>
            </a:r>
            <a:r>
              <a:rPr lang="en-US" altLang="ja-JP" dirty="0" smtClean="0">
                <a:solidFill>
                  <a:prstClr val="black"/>
                </a:solidFill>
              </a:rPr>
              <a:t>1.3GeV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386419" y="3593068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~</a:t>
            </a:r>
            <a:r>
              <a:rPr lang="en-US" altLang="ja-JP" dirty="0" smtClean="0">
                <a:solidFill>
                  <a:prstClr val="black"/>
                </a:solidFill>
              </a:rPr>
              <a:t>0.1GeV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734577" y="3581400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約</a:t>
            </a:r>
            <a:r>
              <a:rPr lang="en-US" altLang="ja-JP" dirty="0" smtClean="0">
                <a:solidFill>
                  <a:prstClr val="black"/>
                </a:solidFill>
              </a:rPr>
              <a:t>4.2GeV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705600" y="2362200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~</a:t>
            </a:r>
            <a:r>
              <a:rPr lang="en-US" altLang="ja-JP" dirty="0" smtClean="0">
                <a:solidFill>
                  <a:prstClr val="black"/>
                </a:solidFill>
              </a:rPr>
              <a:t>170 </a:t>
            </a:r>
            <a:r>
              <a:rPr lang="en-US" altLang="ja-JP" dirty="0" err="1" smtClean="0">
                <a:solidFill>
                  <a:prstClr val="black"/>
                </a:solidFill>
              </a:rPr>
              <a:t>GeV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97849" y="4114800"/>
            <a:ext cx="281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(mass of proton ~ 0.94 </a:t>
            </a:r>
            <a:r>
              <a:rPr lang="en-US" altLang="ja-JP" dirty="0" err="1" smtClean="0">
                <a:solidFill>
                  <a:prstClr val="black"/>
                </a:solidFill>
              </a:rPr>
              <a:t>GeV</a:t>
            </a:r>
            <a:r>
              <a:rPr lang="en-US" altLang="ja-JP" dirty="0">
                <a:solidFill>
                  <a:prstClr val="black"/>
                </a:solidFill>
              </a:rPr>
              <a:t>)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3276601" y="1524561"/>
            <a:ext cx="2094384" cy="129427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830416" y="2744322"/>
            <a:ext cx="2094384" cy="129427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9216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Probing Quark Gluon Plasma with heavy quarks</a:t>
            </a:r>
          </a:p>
        </p:txBody>
      </p:sp>
      <p:pic>
        <p:nvPicPr>
          <p:cNvPr id="40964" name="Picture 63" descr="1_RAA_C0010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9112"/>
            <a:ext cx="4724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5" descr="non_phov2_mim_1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65312"/>
            <a:ext cx="45720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Box 7"/>
          <p:cNvSpPr txBox="1">
            <a:spLocks noChangeArrowheads="1"/>
          </p:cNvSpPr>
          <p:nvPr/>
        </p:nvSpPr>
        <p:spPr bwMode="auto">
          <a:xfrm>
            <a:off x="1600200" y="1636712"/>
            <a:ext cx="1899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2400" dirty="0">
                <a:solidFill>
                  <a:prstClr val="black"/>
                </a:solidFill>
              </a:rPr>
              <a:t>R</a:t>
            </a:r>
            <a:r>
              <a:rPr kumimoji="0" lang="en-US" altLang="ja-JP" sz="2400" baseline="-25000" dirty="0">
                <a:solidFill>
                  <a:prstClr val="black"/>
                </a:solidFill>
              </a:rPr>
              <a:t>AA </a:t>
            </a:r>
            <a:r>
              <a:rPr kumimoji="0" lang="en-US" altLang="ja-JP" sz="2400" baseline="-25000" dirty="0" smtClean="0">
                <a:solidFill>
                  <a:prstClr val="black"/>
                </a:solidFill>
              </a:rPr>
              <a:t> </a:t>
            </a:r>
            <a:r>
              <a:rPr kumimoji="0" lang="en-US" altLang="ja-JP" sz="2400" dirty="0" smtClean="0">
                <a:solidFill>
                  <a:prstClr val="black"/>
                </a:solidFill>
              </a:rPr>
              <a:t>of </a:t>
            </a:r>
            <a:r>
              <a:rPr kumimoji="0" lang="en-US" sz="2400" dirty="0" err="1" smtClean="0">
                <a:solidFill>
                  <a:prstClr val="black"/>
                </a:solidFill>
              </a:rPr>
              <a:t>b,c</a:t>
            </a:r>
            <a:r>
              <a:rPr kumimoji="0" lang="en-US" sz="2400" dirty="0" smtClean="0">
                <a:solidFill>
                  <a:prstClr val="black"/>
                </a:solidFill>
              </a:rPr>
              <a:t> </a:t>
            </a:r>
            <a:r>
              <a:rPr kumimoji="0" lang="en-US" sz="2400" dirty="0">
                <a:solidFill>
                  <a:prstClr val="black"/>
                </a:solidFill>
                <a:sym typeface="Wingdings" pitchFamily="2" charset="2"/>
              </a:rPr>
              <a:t></a:t>
            </a:r>
            <a:r>
              <a:rPr kumimoji="0" lang="en-US" sz="2400" dirty="0" smtClean="0">
                <a:solidFill>
                  <a:prstClr val="black"/>
                </a:solidFill>
                <a:sym typeface="Wingdings" pitchFamily="2" charset="2"/>
              </a:rPr>
              <a:t>e</a:t>
            </a:r>
            <a:endParaRPr kumimoji="0" lang="en-US" sz="2400" dirty="0">
              <a:solidFill>
                <a:prstClr val="black"/>
              </a:solidFill>
            </a:endParaRPr>
          </a:p>
        </p:txBody>
      </p:sp>
      <p:sp>
        <p:nvSpPr>
          <p:cNvPr id="40967" name="TextBox 8"/>
          <p:cNvSpPr txBox="1">
            <a:spLocks noChangeArrowheads="1"/>
          </p:cNvSpPr>
          <p:nvPr/>
        </p:nvSpPr>
        <p:spPr bwMode="auto">
          <a:xfrm>
            <a:off x="5943600" y="1712912"/>
            <a:ext cx="17844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2400" dirty="0">
                <a:solidFill>
                  <a:prstClr val="black"/>
                </a:solidFill>
              </a:rPr>
              <a:t>v</a:t>
            </a:r>
            <a:r>
              <a:rPr kumimoji="0" lang="en-US" altLang="ja-JP" sz="2400" baseline="-25000" dirty="0">
                <a:solidFill>
                  <a:prstClr val="black"/>
                </a:solidFill>
              </a:rPr>
              <a:t>2</a:t>
            </a:r>
            <a:r>
              <a:rPr kumimoji="0" lang="en-US" altLang="ja-JP" sz="2400" dirty="0">
                <a:solidFill>
                  <a:prstClr val="black"/>
                </a:solidFill>
              </a:rPr>
              <a:t> of </a:t>
            </a:r>
            <a:r>
              <a:rPr kumimoji="0" lang="en-US" altLang="ja-JP" sz="2400" dirty="0" smtClean="0">
                <a:solidFill>
                  <a:prstClr val="black"/>
                </a:solidFill>
              </a:rPr>
              <a:t> </a:t>
            </a:r>
            <a:r>
              <a:rPr kumimoji="0" lang="en-US" sz="2400" dirty="0" err="1" smtClean="0">
                <a:solidFill>
                  <a:prstClr val="black"/>
                </a:solidFill>
              </a:rPr>
              <a:t>b,c</a:t>
            </a:r>
            <a:r>
              <a:rPr kumimoji="0" lang="en-US" sz="2400" dirty="0" smtClean="0">
                <a:solidFill>
                  <a:prstClr val="black"/>
                </a:solidFill>
              </a:rPr>
              <a:t> </a:t>
            </a:r>
            <a:r>
              <a:rPr kumimoji="0" lang="en-US" sz="2400" dirty="0">
                <a:solidFill>
                  <a:prstClr val="black"/>
                </a:solidFill>
                <a:sym typeface="Wingdings" pitchFamily="2" charset="2"/>
              </a:rPr>
              <a:t></a:t>
            </a:r>
            <a:r>
              <a:rPr kumimoji="0" lang="en-US" sz="2400" dirty="0" smtClean="0">
                <a:solidFill>
                  <a:prstClr val="black"/>
                </a:solidFill>
                <a:sym typeface="Wingdings" pitchFamily="2" charset="2"/>
              </a:rPr>
              <a:t>e</a:t>
            </a:r>
            <a:endParaRPr kumimoji="0" lang="en-US" sz="2400" dirty="0">
              <a:solidFill>
                <a:prstClr val="black"/>
              </a:solidFill>
            </a:endParaRPr>
          </a:p>
        </p:txBody>
      </p:sp>
      <p:sp>
        <p:nvSpPr>
          <p:cNvPr id="40968" name="TextBox 7"/>
          <p:cNvSpPr txBox="1">
            <a:spLocks noChangeArrowheads="1"/>
          </p:cNvSpPr>
          <p:nvPr/>
        </p:nvSpPr>
        <p:spPr bwMode="auto">
          <a:xfrm>
            <a:off x="152400" y="5096469"/>
            <a:ext cx="419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dirty="0" smtClean="0">
                <a:solidFill>
                  <a:srgbClr val="0070C0"/>
                </a:solidFill>
                <a:sym typeface="Wingdings" pitchFamily="2" charset="2"/>
              </a:rPr>
              <a:t>Strong suppression of electron from heavy flavor decay is observed</a:t>
            </a:r>
          </a:p>
          <a:p>
            <a:r>
              <a:rPr kumimoji="0" lang="en-US" altLang="ja-JP" dirty="0" smtClean="0">
                <a:solidFill>
                  <a:srgbClr val="0070C0"/>
                </a:solidFill>
                <a:sym typeface="Wingdings" pitchFamily="2" charset="2"/>
              </a:rPr>
              <a:t> Large energy loss of heavy quark in QGP</a:t>
            </a:r>
            <a:endParaRPr kumimoji="0" lang="en-US" dirty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40969" name="TextBox 8"/>
          <p:cNvSpPr txBox="1">
            <a:spLocks noChangeArrowheads="1"/>
          </p:cNvSpPr>
          <p:nvPr/>
        </p:nvSpPr>
        <p:spPr bwMode="auto">
          <a:xfrm>
            <a:off x="4572000" y="5096470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dirty="0" smtClean="0">
                <a:solidFill>
                  <a:srgbClr val="0070C0"/>
                </a:solidFill>
              </a:rPr>
              <a:t>Large elliptic flow strength v2 of single electrons from heavy flavor decay is observed</a:t>
            </a:r>
          </a:p>
          <a:p>
            <a:r>
              <a:rPr kumimoji="0" lang="en-US" dirty="0" smtClean="0">
                <a:solidFill>
                  <a:srgbClr val="0070C0"/>
                </a:solidFill>
                <a:sym typeface="Wingdings" pitchFamily="2" charset="2"/>
              </a:rPr>
              <a:t> Heavy quark flows in QGP medium</a:t>
            </a:r>
            <a:endParaRPr kumimoji="0"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05926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dirty="0" smtClean="0">
                <a:solidFill>
                  <a:srgbClr val="FF0000"/>
                </a:solidFill>
              </a:rPr>
              <a:t>In these  previous measurements, </a:t>
            </a:r>
            <a:r>
              <a:rPr kumimoji="0" lang="en-US" dirty="0" err="1" smtClean="0">
                <a:solidFill>
                  <a:srgbClr val="FF0000"/>
                </a:solidFill>
              </a:rPr>
              <a:t>b</a:t>
            </a:r>
            <a:r>
              <a:rPr kumimoji="0" lang="en-US" dirty="0" err="1" smtClean="0">
                <a:solidFill>
                  <a:srgbClr val="FF0000"/>
                </a:solidFill>
                <a:sym typeface="Wingdings" pitchFamily="2" charset="2"/>
              </a:rPr>
              <a:t>e</a:t>
            </a:r>
            <a:r>
              <a:rPr kumimoji="0" lang="en-US" dirty="0" smtClean="0">
                <a:solidFill>
                  <a:srgbClr val="FF0000"/>
                </a:solidFill>
                <a:sym typeface="Wingdings" pitchFamily="2" charset="2"/>
              </a:rPr>
              <a:t> and </a:t>
            </a:r>
            <a:r>
              <a:rPr kumimoji="0" lang="en-US" dirty="0" err="1" smtClean="0">
                <a:solidFill>
                  <a:srgbClr val="FF0000"/>
                </a:solidFill>
                <a:sym typeface="Wingdings" pitchFamily="2" charset="2"/>
              </a:rPr>
              <a:t>ce</a:t>
            </a:r>
            <a:r>
              <a:rPr kumimoji="0" lang="en-US" dirty="0" smtClean="0">
                <a:solidFill>
                  <a:srgbClr val="FF0000"/>
                </a:solidFill>
                <a:sym typeface="Wingdings" pitchFamily="2" charset="2"/>
              </a:rPr>
              <a:t> were not separated</a:t>
            </a:r>
          </a:p>
          <a:p>
            <a:r>
              <a:rPr kumimoji="0" lang="en-US" dirty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kumimoji="0" lang="en-US" i="1" dirty="0" smtClean="0">
                <a:solidFill>
                  <a:srgbClr val="FF0000"/>
                </a:solidFill>
                <a:sym typeface="Wingdings" pitchFamily="2" charset="2"/>
              </a:rPr>
              <a:t>Measure b e and </a:t>
            </a:r>
            <a:r>
              <a:rPr kumimoji="0" lang="en-US" i="1" dirty="0" err="1" smtClean="0">
                <a:solidFill>
                  <a:srgbClr val="FF0000"/>
                </a:solidFill>
                <a:sym typeface="Wingdings" pitchFamily="2" charset="2"/>
              </a:rPr>
              <a:t>ce</a:t>
            </a:r>
            <a:r>
              <a:rPr kumimoji="0" lang="en-US" i="1" dirty="0" smtClean="0">
                <a:solidFill>
                  <a:srgbClr val="FF0000"/>
                </a:solidFill>
                <a:sym typeface="Wingdings" pitchFamily="2" charset="2"/>
              </a:rPr>
              <a:t> separately</a:t>
            </a:r>
            <a:endParaRPr kumimoji="0" lang="en-US" i="1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6200" y="609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PHENIX measured heavy quark production in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Au+Au</a:t>
            </a:r>
            <a:r>
              <a:rPr lang="en-US" altLang="ja-JP" sz="2400" dirty="0" smtClean="0">
                <a:solidFill>
                  <a:prstClr val="black"/>
                </a:solidFill>
              </a:rPr>
              <a:t> collisions via single electrons from heavy flavor decays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371600"/>
            <a:ext cx="157286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PRL98, 172301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31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1" b="6413"/>
          <a:stretch>
            <a:fillRect/>
          </a:stretch>
        </p:blipFill>
        <p:spPr bwMode="auto">
          <a:xfrm>
            <a:off x="5256213" y="2976563"/>
            <a:ext cx="3311525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3392488"/>
            <a:ext cx="45116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476250"/>
            <a:ext cx="26146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512763"/>
            <a:ext cx="2763838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テキスト ボックス 9"/>
          <p:cNvSpPr txBox="1">
            <a:spLocks noChangeArrowheads="1"/>
          </p:cNvSpPr>
          <p:nvPr/>
        </p:nvSpPr>
        <p:spPr bwMode="auto">
          <a:xfrm>
            <a:off x="6300788" y="71438"/>
            <a:ext cx="1435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>
                <a:latin typeface="Calibri" pitchFamily="34" charset="0"/>
              </a:rPr>
              <a:t>BEAM VIEW</a:t>
            </a:r>
          </a:p>
        </p:txBody>
      </p:sp>
      <p:pic>
        <p:nvPicPr>
          <p:cNvPr id="21511" name="Picture 2" descr="[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41325"/>
            <a:ext cx="2592388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2" r="38222" b="14201"/>
          <a:stretch>
            <a:fillRect/>
          </a:stretch>
        </p:blipFill>
        <p:spPr bwMode="auto">
          <a:xfrm>
            <a:off x="576263" y="404813"/>
            <a:ext cx="3833812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テキスト ボックス 8"/>
          <p:cNvSpPr txBox="1">
            <a:spLocks noChangeArrowheads="1"/>
          </p:cNvSpPr>
          <p:nvPr/>
        </p:nvSpPr>
        <p:spPr bwMode="auto">
          <a:xfrm>
            <a:off x="1943100" y="188913"/>
            <a:ext cx="1270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>
                <a:latin typeface="Calibri" pitchFamily="34" charset="0"/>
              </a:rPr>
              <a:t>SIDE VIEW</a:t>
            </a:r>
          </a:p>
        </p:txBody>
      </p:sp>
      <p:sp>
        <p:nvSpPr>
          <p:cNvPr id="21514" name="テキスト ボックス 4"/>
          <p:cNvSpPr txBox="1">
            <a:spLocks noChangeArrowheads="1"/>
          </p:cNvSpPr>
          <p:nvPr/>
        </p:nvSpPr>
        <p:spPr bwMode="auto">
          <a:xfrm>
            <a:off x="0" y="0"/>
            <a:ext cx="1762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 b="1" i="1" u="sng">
                <a:latin typeface="Calibri" pitchFamily="34" charset="0"/>
              </a:rPr>
              <a:t>VTX Barrel</a:t>
            </a: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287338" y="1879600"/>
            <a:ext cx="2211387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16" name="グループ化 21"/>
          <p:cNvGrpSpPr>
            <a:grpSpLocks/>
          </p:cNvGrpSpPr>
          <p:nvPr/>
        </p:nvGrpSpPr>
        <p:grpSpPr bwMode="auto">
          <a:xfrm>
            <a:off x="6851650" y="1600200"/>
            <a:ext cx="215900" cy="215900"/>
            <a:chOff x="4752020" y="1448780"/>
            <a:chExt cx="216024" cy="216024"/>
          </a:xfrm>
        </p:grpSpPr>
        <p:sp>
          <p:nvSpPr>
            <p:cNvPr id="17" name="円/楕円 16"/>
            <p:cNvSpPr/>
            <p:nvPr/>
          </p:nvSpPr>
          <p:spPr>
            <a:xfrm>
              <a:off x="4752020" y="1448780"/>
              <a:ext cx="216024" cy="21602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9" name="直線コネクタ 18"/>
            <p:cNvCxnSpPr>
              <a:stCxn id="17" idx="1"/>
              <a:endCxn id="17" idx="5"/>
            </p:cNvCxnSpPr>
            <p:nvPr/>
          </p:nvCxnSpPr>
          <p:spPr>
            <a:xfrm rot="16200000" flipH="1">
              <a:off x="4783788" y="1480548"/>
              <a:ext cx="152488" cy="1524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>
              <a:stCxn id="17" idx="7"/>
              <a:endCxn id="17" idx="3"/>
            </p:cNvCxnSpPr>
            <p:nvPr/>
          </p:nvCxnSpPr>
          <p:spPr>
            <a:xfrm rot="16200000" flipH="1" flipV="1">
              <a:off x="4783788" y="1480548"/>
              <a:ext cx="152488" cy="1524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直線矢印コネクタ 24"/>
          <p:cNvCxnSpPr/>
          <p:nvPr/>
        </p:nvCxnSpPr>
        <p:spPr>
          <a:xfrm>
            <a:off x="2459038" y="1892300"/>
            <a:ext cx="2211387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8" name="テキスト ボックス 26"/>
          <p:cNvSpPr txBox="1">
            <a:spLocks noChangeArrowheads="1"/>
          </p:cNvSpPr>
          <p:nvPr/>
        </p:nvSpPr>
        <p:spPr bwMode="auto">
          <a:xfrm>
            <a:off x="4687888" y="1700213"/>
            <a:ext cx="715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0000"/>
                </a:solidFill>
                <a:latin typeface="Calibri" pitchFamily="34" charset="0"/>
              </a:rPr>
              <a:t>beam</a:t>
            </a:r>
          </a:p>
        </p:txBody>
      </p:sp>
      <p:sp>
        <p:nvSpPr>
          <p:cNvPr id="21519" name="スライド番号プレースホルダ 2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02768E5-A007-4F9E-9570-33E1B9F15A96}" type="slidenum">
              <a:rPr kumimoji="0" lang="ja-JP" altLang="en-US" smtClean="0"/>
              <a:pPr eaLnBrk="1" hangingPunct="1"/>
              <a:t>6</a:t>
            </a:fld>
            <a:endParaRPr kumimoji="0"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5482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RUN14: heavy Quark run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4876800"/>
            <a:ext cx="9105900" cy="1828800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sz="3400" b="1" dirty="0" smtClean="0">
                <a:solidFill>
                  <a:srgbClr val="0070C0"/>
                </a:solidFill>
              </a:rPr>
              <a:t>2.3/</a:t>
            </a:r>
            <a:r>
              <a:rPr kumimoji="1" lang="en-US" altLang="ja-JP" sz="3400" b="1" dirty="0" err="1" smtClean="0">
                <a:solidFill>
                  <a:srgbClr val="0070C0"/>
                </a:solidFill>
              </a:rPr>
              <a:t>nb</a:t>
            </a:r>
            <a:r>
              <a:rPr kumimoji="1" lang="ja-JP" altLang="en-US" sz="3400" b="1" dirty="0">
                <a:solidFill>
                  <a:srgbClr val="0070C0"/>
                </a:solidFill>
              </a:rPr>
              <a:t> </a:t>
            </a:r>
            <a:r>
              <a:rPr kumimoji="1" lang="en-US" altLang="ja-JP" sz="3400" b="1" dirty="0" smtClean="0">
                <a:solidFill>
                  <a:srgbClr val="0070C0"/>
                </a:solidFill>
              </a:rPr>
              <a:t>or 14.3 Billion </a:t>
            </a:r>
            <a:r>
              <a:rPr kumimoji="1" lang="en-US" altLang="ja-JP" sz="3400" b="1" dirty="0" err="1" smtClean="0">
                <a:solidFill>
                  <a:srgbClr val="0070C0"/>
                </a:solidFill>
              </a:rPr>
              <a:t>Au+Au</a:t>
            </a:r>
            <a:r>
              <a:rPr kumimoji="1" lang="en-US" altLang="ja-JP" sz="3400" b="1" dirty="0" smtClean="0">
                <a:solidFill>
                  <a:srgbClr val="0070C0"/>
                </a:solidFill>
              </a:rPr>
              <a:t> events </a:t>
            </a:r>
            <a:r>
              <a:rPr kumimoji="1" lang="en-US" altLang="ja-JP" sz="3400" b="1" i="1" dirty="0" smtClean="0">
                <a:solidFill>
                  <a:srgbClr val="00B050"/>
                </a:solidFill>
              </a:rPr>
              <a:t>recorded</a:t>
            </a:r>
            <a:r>
              <a:rPr kumimoji="1" lang="en-US" altLang="ja-JP" sz="3400" b="1" dirty="0" smtClean="0">
                <a:solidFill>
                  <a:srgbClr val="0070C0"/>
                </a:solidFill>
              </a:rPr>
              <a:t> within |z|&lt;10cm (good VTX acceptance)</a:t>
            </a:r>
          </a:p>
          <a:p>
            <a:r>
              <a:rPr kumimoji="1" lang="en-US" altLang="ja-JP" b="1" dirty="0" smtClean="0">
                <a:solidFill>
                  <a:srgbClr val="0070C0"/>
                </a:solidFill>
              </a:rPr>
              <a:t>Total # of events recorded &gt; 17 Billon</a:t>
            </a:r>
          </a:p>
          <a:p>
            <a:r>
              <a:rPr kumimoji="1" lang="en-US" altLang="ja-JP" b="1" dirty="0" smtClean="0">
                <a:solidFill>
                  <a:srgbClr val="0070C0"/>
                </a:solidFill>
              </a:rPr>
              <a:t>DCA resolution 80</a:t>
            </a:r>
            <a:r>
              <a:rPr kumimoji="1" lang="en-US" altLang="ja-JP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m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m for </a:t>
            </a:r>
            <a:r>
              <a:rPr kumimoji="1" lang="en-US" altLang="ja-JP" b="1" dirty="0" err="1" smtClean="0">
                <a:solidFill>
                  <a:srgbClr val="0070C0"/>
                </a:solidFill>
              </a:rPr>
              <a:t>pT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&gt;1 </a:t>
            </a:r>
            <a:r>
              <a:rPr kumimoji="1" lang="en-US" altLang="ja-JP" b="1" dirty="0" err="1" smtClean="0">
                <a:solidFill>
                  <a:srgbClr val="0070C0"/>
                </a:solidFill>
              </a:rPr>
              <a:t>GeV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 achieved in RUN14. Will be improved by further refinement of alignment/</a:t>
            </a:r>
            <a:r>
              <a:rPr kumimoji="1" lang="en-US" altLang="ja-JP" b="1" dirty="0" err="1" smtClean="0">
                <a:solidFill>
                  <a:srgbClr val="0070C0"/>
                </a:solidFill>
              </a:rPr>
              <a:t>calibraiton</a:t>
            </a:r>
            <a:endParaRPr kumimoji="1" lang="en-US" altLang="ja-JP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4704"/>
            <a:ext cx="4114800" cy="39491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84784"/>
            <a:ext cx="4236334" cy="288509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36871" y="1412776"/>
            <a:ext cx="279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prstClr val="black"/>
                </a:solidFill>
              </a:rPr>
              <a:t>recorded luminosity in VTX acceptance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00600" y="1124744"/>
            <a:ext cx="2678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prstClr val="black"/>
                </a:solidFill>
              </a:rPr>
              <a:t>DCA resolution in RUN14 data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2618"/>
            <a:ext cx="8229600" cy="70609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VTX analysis status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04656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We are finalizing the data analysis of RUN11 </a:t>
            </a:r>
            <a:r>
              <a:rPr kumimoji="1" lang="en-US" altLang="ja-JP" dirty="0" err="1" smtClean="0"/>
              <a:t>Au+Au</a:t>
            </a:r>
            <a:r>
              <a:rPr kumimoji="1" lang="en-US" altLang="ja-JP" dirty="0" smtClean="0"/>
              <a:t>, the first run of VTX</a:t>
            </a:r>
          </a:p>
          <a:p>
            <a:pPr lvl="1"/>
            <a:r>
              <a:rPr kumimoji="1" lang="en-US" altLang="ja-JP" dirty="0" smtClean="0"/>
              <a:t>About 2B </a:t>
            </a:r>
            <a:r>
              <a:rPr kumimoji="1" lang="en-US" altLang="ja-JP" dirty="0" err="1" smtClean="0"/>
              <a:t>Au+Au</a:t>
            </a:r>
            <a:r>
              <a:rPr kumimoji="1" lang="en-US" altLang="ja-JP" dirty="0" smtClean="0"/>
              <a:t> events within VTX acceptance</a:t>
            </a:r>
          </a:p>
          <a:p>
            <a:r>
              <a:rPr kumimoji="1" lang="en-US" altLang="ja-JP" dirty="0" smtClean="0"/>
              <a:t>All tools for event analysis have been developed</a:t>
            </a:r>
          </a:p>
          <a:p>
            <a:pPr lvl="1"/>
            <a:r>
              <a:rPr kumimoji="1" lang="en-US" altLang="ja-JP" dirty="0" smtClean="0"/>
              <a:t>Calibration</a:t>
            </a:r>
          </a:p>
          <a:p>
            <a:pPr lvl="1"/>
            <a:r>
              <a:rPr kumimoji="1" lang="en-US" altLang="ja-JP" dirty="0" smtClean="0"/>
              <a:t>Alignment</a:t>
            </a:r>
          </a:p>
          <a:p>
            <a:pPr lvl="1"/>
            <a:r>
              <a:rPr kumimoji="1" lang="en-US" altLang="ja-JP" dirty="0" smtClean="0"/>
              <a:t>DC-VTX track reconstruction</a:t>
            </a:r>
          </a:p>
          <a:p>
            <a:pPr lvl="1"/>
            <a:r>
              <a:rPr kumimoji="1" lang="en-US" altLang="ja-JP" dirty="0" smtClean="0"/>
              <a:t>Decomposition of DCA (Distance to </a:t>
            </a:r>
            <a:r>
              <a:rPr kumimoji="1" lang="en-US" altLang="ja-JP" dirty="0"/>
              <a:t>C</a:t>
            </a:r>
            <a:r>
              <a:rPr kumimoji="1" lang="en-US" altLang="ja-JP" dirty="0" smtClean="0"/>
              <a:t>losest Approach) distribution to separate </a:t>
            </a:r>
            <a:r>
              <a:rPr kumimoji="1" lang="en-US" altLang="ja-JP" dirty="0" err="1" smtClean="0"/>
              <a:t>b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e</a:t>
            </a:r>
            <a:r>
              <a:rPr kumimoji="1" lang="en-US" altLang="ja-JP" dirty="0" smtClean="0">
                <a:sym typeface="Wingdings" panose="05000000000000000000" pitchFamily="2" charset="2"/>
              </a:rPr>
              <a:t> and 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ce</a:t>
            </a:r>
            <a:endParaRPr kumimoji="1" lang="en-US" altLang="ja-JP" dirty="0" smtClean="0">
              <a:sym typeface="Wingdings" panose="05000000000000000000" pitchFamily="2" charset="2"/>
            </a:endParaRPr>
          </a:p>
          <a:p>
            <a:r>
              <a:rPr kumimoji="1" lang="en-US" altLang="ja-JP" dirty="0" smtClean="0">
                <a:sym typeface="Wingdings" panose="05000000000000000000" pitchFamily="2" charset="2"/>
              </a:rPr>
              <a:t>Paper of the final result early in the next year</a:t>
            </a:r>
          </a:p>
          <a:p>
            <a:r>
              <a:rPr kumimoji="1" lang="en-US" altLang="ja-JP" dirty="0" smtClean="0">
                <a:sym typeface="Wingdings" panose="05000000000000000000" pitchFamily="2" charset="2"/>
              </a:rPr>
              <a:t>All analysis tools are available for RUN12 and RUN14 data analysis</a:t>
            </a:r>
          </a:p>
          <a:p>
            <a:pPr marL="0" indent="0">
              <a:buNone/>
            </a:pPr>
            <a:r>
              <a:rPr kumimoji="1" lang="en-US" altLang="ja-JP" dirty="0" smtClean="0">
                <a:sym typeface="Wingdings" panose="05000000000000000000" pitchFamily="2" charset="2"/>
              </a:rPr>
              <a:t>    RUN12: Cu+Au@200 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GeV</a:t>
            </a:r>
            <a:r>
              <a:rPr kumimoji="1" lang="en-US" altLang="ja-JP" dirty="0" smtClean="0">
                <a:sym typeface="Wingdings" panose="05000000000000000000" pitchFamily="2" charset="2"/>
              </a:rPr>
              <a:t>	</a:t>
            </a:r>
            <a:r>
              <a:rPr kumimoji="1" lang="en-US" altLang="ja-JP" dirty="0" smtClean="0">
                <a:sym typeface="Wingdings" panose="05000000000000000000" pitchFamily="2" charset="2"/>
              </a:rPr>
              <a:t>2.9/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nb</a:t>
            </a:r>
            <a:r>
              <a:rPr kumimoji="1" lang="en-US" altLang="ja-JP" dirty="0" smtClean="0">
                <a:sym typeface="Wingdings" panose="05000000000000000000" pitchFamily="2" charset="2"/>
              </a:rPr>
              <a:t> (36/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pb</a:t>
            </a:r>
            <a:r>
              <a:rPr kumimoji="1" lang="en-US" altLang="ja-JP" dirty="0" smtClean="0">
                <a:sym typeface="Wingdings" panose="05000000000000000000" pitchFamily="2" charset="2"/>
              </a:rPr>
              <a:t> N+N)</a:t>
            </a:r>
            <a:endParaRPr kumimoji="1" lang="en-US" altLang="ja-JP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kumimoji="1" lang="en-US" altLang="ja-JP" dirty="0" smtClean="0">
                <a:sym typeface="Wingdings" panose="05000000000000000000" pitchFamily="2" charset="2"/>
              </a:rPr>
              <a:t>    RUN14: &gt; 17 B events with ~</a:t>
            </a:r>
            <a:r>
              <a:rPr kumimoji="1" lang="en-US" altLang="ja-JP" dirty="0" smtClean="0">
                <a:sym typeface="Wingdings" panose="05000000000000000000" pitchFamily="2" charset="2"/>
              </a:rPr>
              <a:t>2 times </a:t>
            </a:r>
            <a:r>
              <a:rPr kumimoji="1" lang="en-US" altLang="ja-JP" dirty="0" smtClean="0">
                <a:sym typeface="Wingdings" panose="05000000000000000000" pitchFamily="2" charset="2"/>
              </a:rPr>
              <a:t>of effective acceptance</a:t>
            </a:r>
            <a:endParaRPr kumimoji="1" lang="en-US" altLang="ja-JP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kumimoji="1" lang="en-US" altLang="ja-JP" dirty="0" smtClean="0">
                <a:sym typeface="Wingdings" panose="05000000000000000000" pitchFamily="2" charset="2"/>
              </a:rPr>
              <a:t>		 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Effectivey</a:t>
            </a:r>
            <a:r>
              <a:rPr kumimoji="1" lang="en-US" altLang="ja-JP" dirty="0" smtClean="0">
                <a:sym typeface="Wingdings" panose="05000000000000000000" pitchFamily="2" charset="2"/>
              </a:rPr>
              <a:t>, ~20 times of RUN11 data</a:t>
            </a:r>
          </a:p>
        </p:txBody>
      </p:sp>
    </p:spTree>
    <p:extLst>
      <p:ext uri="{BB962C8B-B14F-4D97-AF65-F5344CB8AC3E}">
        <p14:creationId xmlns:p14="http://schemas.microsoft.com/office/powerpoint/2010/main" val="1237936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6559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RUN11 DCA resolution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5797" y="5038898"/>
            <a:ext cx="5796403" cy="1802507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DCA resolution better than</a:t>
            </a:r>
          </a:p>
          <a:p>
            <a:pPr lvl="1"/>
            <a:r>
              <a:rPr kumimoji="1" lang="en-US" altLang="ja-JP" dirty="0" smtClean="0"/>
              <a:t>80 micron for </a:t>
            </a:r>
            <a:r>
              <a:rPr kumimoji="1" lang="en-US" altLang="ja-JP" dirty="0" err="1" smtClean="0"/>
              <a:t>pT</a:t>
            </a:r>
            <a:r>
              <a:rPr kumimoji="1" lang="en-US" altLang="ja-JP" dirty="0" smtClean="0"/>
              <a:t>&gt; 1GeV/c </a:t>
            </a:r>
          </a:p>
          <a:p>
            <a:pPr lvl="1"/>
            <a:r>
              <a:rPr kumimoji="1" lang="en-US" altLang="ja-JP" dirty="0" smtClean="0"/>
              <a:t>60 micron for </a:t>
            </a:r>
            <a:r>
              <a:rPr kumimoji="1" lang="en-US" altLang="ja-JP" dirty="0" err="1" smtClean="0"/>
              <a:t>pT</a:t>
            </a:r>
            <a:r>
              <a:rPr kumimoji="1" lang="en-US" altLang="ja-JP" dirty="0" smtClean="0"/>
              <a:t> &gt; 3GeV/c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21140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796136" y="5445224"/>
            <a:ext cx="29104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0070C0"/>
                </a:solidFill>
              </a:rPr>
              <a:t>D</a:t>
            </a:r>
            <a:r>
              <a:rPr lang="en-US" altLang="ja-JP" sz="2800" baseline="30000" dirty="0" smtClean="0">
                <a:solidFill>
                  <a:srgbClr val="0070C0"/>
                </a:solidFill>
              </a:rPr>
              <a:t>0</a:t>
            </a:r>
            <a:r>
              <a:rPr lang="en-US" altLang="ja-JP" sz="2800" dirty="0" smtClean="0">
                <a:solidFill>
                  <a:srgbClr val="0070C0"/>
                </a:solidFill>
              </a:rPr>
              <a:t> </a:t>
            </a:r>
            <a:r>
              <a:rPr lang="en-US" altLang="ja-JP" sz="2800" dirty="0" err="1" smtClean="0">
                <a:solidFill>
                  <a:srgbClr val="0070C0"/>
                </a:solidFill>
              </a:rPr>
              <a:t>c</a:t>
            </a:r>
            <a:r>
              <a:rPr lang="en-US" altLang="ja-JP" sz="28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t</a:t>
            </a:r>
            <a:r>
              <a:rPr lang="en-US" altLang="ja-JP" sz="2800" dirty="0" smtClean="0">
                <a:solidFill>
                  <a:srgbClr val="0070C0"/>
                </a:solidFill>
              </a:rPr>
              <a:t> = 123 micron</a:t>
            </a:r>
          </a:p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B</a:t>
            </a:r>
            <a:r>
              <a:rPr kumimoji="1" lang="en-US" altLang="ja-JP" sz="2800" baseline="30000" dirty="0" smtClean="0">
                <a:solidFill>
                  <a:srgbClr val="0070C0"/>
                </a:solidFill>
              </a:rPr>
              <a:t>0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2800" dirty="0" err="1" smtClean="0">
                <a:solidFill>
                  <a:srgbClr val="0070C0"/>
                </a:solidFill>
              </a:rPr>
              <a:t>c</a:t>
            </a:r>
            <a:r>
              <a:rPr kumimoji="1" lang="en-US" altLang="ja-JP" sz="28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t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 = 455 micron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60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949</Words>
  <Application>Microsoft Office PowerPoint</Application>
  <PresentationFormat>画面に合わせる (4:3)</PresentationFormat>
  <Paragraphs>180</Paragraphs>
  <Slides>19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19</vt:i4>
      </vt:variant>
    </vt:vector>
  </HeadingPairs>
  <TitlesOfParts>
    <vt:vector size="23" baseType="lpstr">
      <vt:lpstr>Office テーマ</vt:lpstr>
      <vt:lpstr>9_Office Theme</vt:lpstr>
      <vt:lpstr>Office Theme</vt:lpstr>
      <vt:lpstr>1_Office Theme</vt:lpstr>
      <vt:lpstr>Heavy Ion Physics in RUN14-16</vt:lpstr>
      <vt:lpstr>RHIC Runs (2014-2016)</vt:lpstr>
      <vt:lpstr>Heavy Quark Campaign in RUN14-16</vt:lpstr>
      <vt:lpstr>Heavy Quark (charm, bottom)</vt:lpstr>
      <vt:lpstr>Probing Quark Gluon Plasma with heavy quarks</vt:lpstr>
      <vt:lpstr>PowerPoint プレゼンテーション</vt:lpstr>
      <vt:lpstr>RUN14: heavy Quark run</vt:lpstr>
      <vt:lpstr>VTX analysis status</vt:lpstr>
      <vt:lpstr>RUN11 DCA resolution</vt:lpstr>
      <vt:lpstr>RUN11 DCA distributions</vt:lpstr>
      <vt:lpstr>Run11 DCA distribution</vt:lpstr>
      <vt:lpstr>Analysis Topics from RUN14 data</vt:lpstr>
      <vt:lpstr>Analysis topics in RUN14 (cont.)</vt:lpstr>
      <vt:lpstr>PowerPoint プレゼンテーション</vt:lpstr>
      <vt:lpstr>PowerPoint プレゼンテーション</vt:lpstr>
      <vt:lpstr>RUN15</vt:lpstr>
      <vt:lpstr>Analysis Topics in RUN15</vt:lpstr>
      <vt:lpstr>Summary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VTX is working well in RUN14</dc:title>
  <dc:creator>Yasuyuki Akiba</dc:creator>
  <cp:lastModifiedBy>FJ-USER</cp:lastModifiedBy>
  <cp:revision>18</cp:revision>
  <dcterms:created xsi:type="dcterms:W3CDTF">2014-11-26T02:46:05Z</dcterms:created>
  <dcterms:modified xsi:type="dcterms:W3CDTF">2014-11-26T14:37:43Z</dcterms:modified>
</cp:coreProperties>
</file>