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57" r:id="rId4"/>
    <p:sldId id="258" r:id="rId5"/>
    <p:sldId id="259" r:id="rId6"/>
    <p:sldId id="261" r:id="rId7"/>
    <p:sldId id="262" r:id="rId8"/>
    <p:sldId id="263" r:id="rId9"/>
    <p:sldId id="277" r:id="rId10"/>
    <p:sldId id="264" r:id="rId11"/>
    <p:sldId id="278" r:id="rId12"/>
    <p:sldId id="265" r:id="rId13"/>
    <p:sldId id="279" r:id="rId14"/>
    <p:sldId id="280" r:id="rId15"/>
    <p:sldId id="281" r:id="rId16"/>
    <p:sldId id="282" r:id="rId17"/>
    <p:sldId id="283" r:id="rId18"/>
    <p:sldId id="266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deaki Otsu" initials="HO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E8CA"/>
          </a:solidFill>
        </a:fill>
      </a:tcStyle>
    </a:wholeTbl>
    <a:band2H>
      <a:tcTxStyle/>
      <a:tcStyle>
        <a:tcBdr/>
        <a:fill>
          <a:solidFill>
            <a:srgbClr val="FFF4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C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C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C00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05" autoAdjust="0"/>
    <p:restoredTop sz="85532" autoAdjust="0"/>
  </p:normalViewPr>
  <p:slideViewPr>
    <p:cSldViewPr snapToGrid="0">
      <p:cViewPr varScale="1">
        <p:scale>
          <a:sx n="97" d="100"/>
          <a:sy n="97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2-07T21:49:13.096" idx="1">
    <p:pos x="6391" y="2254"/>
    <p:text>具体的なほうがよいか、と。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2-07T21:51:58.746" idx="2">
    <p:pos x="5937" y="2271"/>
    <p:text>&gt;&gt; かもしれないし &gt; かもしれない。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2-07T21:55:05.118" idx="3">
    <p:pos x="6109" y="2683"/>
    <p:text>PMT readout というのもDiamond との比較ならDisadvantage になりますね。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2-07T21:55:05.118" idx="3">
    <p:pos x="6109" y="2683"/>
    <p:text>PMT readout というのもDiamond との比較ならDisadvantage になりますね。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758284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マスター タイトルの書式設定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143000" y="3602037"/>
            <a:ext cx="6858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マスター サブタイトルの書式設定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マスター タイトルの書式設定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マスター テキストの書式設定</a:t>
            </a:r>
          </a:p>
          <a:p>
            <a:pPr lvl="1">
              <a:defRPr sz="1800"/>
            </a:pPr>
            <a:r>
              <a:rPr sz="2800"/>
              <a:t>第 2 レベル</a:t>
            </a:r>
          </a:p>
          <a:p>
            <a:pPr lvl="2">
              <a:defRPr sz="1800"/>
            </a:pPr>
            <a:r>
              <a:rPr sz="2800"/>
              <a:t>第 3 レベル</a:t>
            </a:r>
          </a:p>
          <a:p>
            <a:pPr lvl="3">
              <a:defRPr sz="1800"/>
            </a:pPr>
            <a:r>
              <a:rPr sz="2800"/>
              <a:t>第 4 レベル</a:t>
            </a:r>
          </a:p>
          <a:p>
            <a:pPr lvl="4">
              <a:defRPr sz="1800"/>
            </a:pPr>
            <a:r>
              <a:rPr sz="2800"/>
              <a:t>第 5 レベル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543675" y="0"/>
            <a:ext cx="1971675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マスター タイトルの書式設定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マスター テキストの書式設定</a:t>
            </a:r>
          </a:p>
          <a:p>
            <a:pPr lvl="1">
              <a:defRPr sz="1800"/>
            </a:pPr>
            <a:r>
              <a:rPr sz="2800"/>
              <a:t>第 2 レベル</a:t>
            </a:r>
          </a:p>
          <a:p>
            <a:pPr lvl="2">
              <a:defRPr sz="1800"/>
            </a:pPr>
            <a:r>
              <a:rPr sz="2800"/>
              <a:t>第 3 レベル</a:t>
            </a:r>
          </a:p>
          <a:p>
            <a:pPr lvl="3">
              <a:defRPr sz="1800"/>
            </a:pPr>
            <a:r>
              <a:rPr sz="2800"/>
              <a:t>第 4 レベル</a:t>
            </a:r>
          </a:p>
          <a:p>
            <a:pPr lvl="4">
              <a:defRPr sz="1800"/>
            </a:pPr>
            <a:r>
              <a:rPr sz="2800"/>
              <a:t>第 5 レベル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マスター タイトルの書式設定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マスター テキストの書式設定</a:t>
            </a:r>
          </a:p>
          <a:p>
            <a:pPr lvl="1">
              <a:defRPr sz="1800"/>
            </a:pPr>
            <a:r>
              <a:rPr sz="2800"/>
              <a:t>第 2 レベル</a:t>
            </a:r>
          </a:p>
          <a:p>
            <a:pPr lvl="2">
              <a:defRPr sz="1800"/>
            </a:pPr>
            <a:r>
              <a:rPr sz="2800"/>
              <a:t>第 3 レベル</a:t>
            </a:r>
          </a:p>
          <a:p>
            <a:pPr lvl="3">
              <a:defRPr sz="1800"/>
            </a:pPr>
            <a:r>
              <a:rPr sz="2800"/>
              <a:t>第 4 レベル</a:t>
            </a:r>
          </a:p>
          <a:p>
            <a:pPr lvl="4">
              <a:defRPr sz="1800"/>
            </a:pPr>
            <a:r>
              <a:rPr sz="2800"/>
              <a:t>第 5 レベル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23887" y="0"/>
            <a:ext cx="78867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マスター タイトルの書式設定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1" cy="226853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マスター テキストの書式設定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マスター タイトルの書式設定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38862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マスター テキストの書式設定</a:t>
            </a:r>
          </a:p>
          <a:p>
            <a:pPr lvl="1">
              <a:defRPr sz="1800"/>
            </a:pPr>
            <a:r>
              <a:rPr sz="2800"/>
              <a:t>第 2 レベル</a:t>
            </a:r>
          </a:p>
          <a:p>
            <a:pPr lvl="2">
              <a:defRPr sz="1800"/>
            </a:pPr>
            <a:r>
              <a:rPr sz="2800"/>
              <a:t>第 3 レベル</a:t>
            </a:r>
          </a:p>
          <a:p>
            <a:pPr lvl="3">
              <a:defRPr sz="1800"/>
            </a:pPr>
            <a:r>
              <a:rPr sz="2800"/>
              <a:t>第 4 レベル</a:t>
            </a:r>
          </a:p>
          <a:p>
            <a:pPr lvl="4">
              <a:defRPr sz="1800"/>
            </a:pPr>
            <a:r>
              <a:rPr sz="2800"/>
              <a:t>第 5 レベル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マスター タイトルの書式設定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マスター テキストの書式設定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マスター タイトルの書式設定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629841" y="0"/>
            <a:ext cx="294917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マスター タイトルの書式設定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887391" y="987425"/>
            <a:ext cx="4629151" cy="58705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マスター テキストの書式設定</a:t>
            </a:r>
          </a:p>
          <a:p>
            <a:pPr lvl="1">
              <a:defRPr sz="1800"/>
            </a:pPr>
            <a:r>
              <a:rPr sz="3200"/>
              <a:t>第 2 レベル</a:t>
            </a:r>
          </a:p>
          <a:p>
            <a:pPr lvl="2">
              <a:defRPr sz="1800"/>
            </a:pPr>
            <a:r>
              <a:rPr sz="3200"/>
              <a:t>第 3 レベル</a:t>
            </a:r>
          </a:p>
          <a:p>
            <a:pPr lvl="3">
              <a:defRPr sz="1800"/>
            </a:pPr>
            <a:r>
              <a:rPr sz="3200"/>
              <a:t>第 4 レベル</a:t>
            </a:r>
          </a:p>
          <a:p>
            <a:pPr lvl="4">
              <a:defRPr sz="1800"/>
            </a:pPr>
            <a:r>
              <a:rPr sz="3200"/>
              <a:t>第 5 レベル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29841" y="0"/>
            <a:ext cx="294917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マスター タイトルの書式設定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629841" y="2057400"/>
            <a:ext cx="2949178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マスター テキストの書式設定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230190"/>
            <a:ext cx="7886700" cy="159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マスター タイトルの書式設定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マスター テキストの書式設定</a:t>
            </a:r>
          </a:p>
          <a:p>
            <a:pPr lvl="1">
              <a:defRPr sz="1800"/>
            </a:pPr>
            <a:r>
              <a:rPr sz="2800"/>
              <a:t>第 2 レベル</a:t>
            </a:r>
          </a:p>
          <a:p>
            <a:pPr lvl="2">
              <a:defRPr sz="1800"/>
            </a:pPr>
            <a:r>
              <a:rPr sz="2800"/>
              <a:t>第 3 レベル</a:t>
            </a:r>
          </a:p>
          <a:p>
            <a:pPr lvl="3">
              <a:defRPr sz="1800"/>
            </a:pPr>
            <a:r>
              <a:rPr sz="2800"/>
              <a:t>第 4 レベル</a:t>
            </a:r>
          </a:p>
          <a:p>
            <a:pPr lvl="4">
              <a:defRPr sz="1800"/>
            </a:pPr>
            <a:r>
              <a:rPr sz="2800"/>
              <a:t>第 5 レベル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457950" y="6404293"/>
            <a:ext cx="20574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>
            <a:normAutofit/>
          </a:bodyPr>
          <a:lstStyle>
            <a:lvl1pPr defTabSz="896111">
              <a:defRPr sz="5292"/>
            </a:lvl1pPr>
          </a:lstStyle>
          <a:p>
            <a:pPr lvl="0">
              <a:defRPr sz="1800"/>
            </a:pPr>
            <a:r>
              <a:rPr lang="en-US" sz="4000" dirty="0"/>
              <a:t>Activity of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high-rate </a:t>
            </a:r>
            <a:r>
              <a:rPr lang="en-US" sz="4000" dirty="0"/>
              <a:t>detector consortium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&amp;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4000" dirty="0"/>
              <a:t>status of detector developments</a:t>
            </a:r>
            <a:endParaRPr sz="4000" dirty="0"/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1143000" y="3602037"/>
            <a:ext cx="6858000" cy="165576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Masaki Sasano</a:t>
            </a:r>
          </a:p>
          <a:p>
            <a:pPr lvl="0">
              <a:defRPr sz="1800"/>
            </a:pPr>
            <a:r>
              <a:rPr sz="2400"/>
              <a:t>RNC</a:t>
            </a:r>
          </a:p>
          <a:p>
            <a:pPr lvl="0">
              <a:defRPr sz="1800"/>
            </a:pPr>
            <a:r>
              <a:rPr sz="2400"/>
              <a:t>On behalf of the consortium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/>
          <a:lstStyle/>
          <a:p>
            <a:pPr lvl="0" algn="ctr" defTabSz="859536">
              <a:defRPr sz="1800"/>
            </a:pPr>
            <a:r>
              <a:rPr sz="4136"/>
              <a:t>TOF detectors</a:t>
            </a:r>
            <a:br>
              <a:rPr sz="4136"/>
            </a:br>
            <a:endParaRPr sz="4136"/>
          </a:p>
        </p:txBody>
      </p:sp>
      <p:graphicFrame>
        <p:nvGraphicFramePr>
          <p:cNvPr id="84" name="Table 84"/>
          <p:cNvGraphicFramePr/>
          <p:nvPr>
            <p:extLst>
              <p:ext uri="{D42A27DB-BD31-4B8C-83A1-F6EECF244321}">
                <p14:modId xmlns:p14="http://schemas.microsoft.com/office/powerpoint/2010/main" val="440603504"/>
              </p:ext>
            </p:extLst>
          </p:nvPr>
        </p:nvGraphicFramePr>
        <p:xfrm>
          <a:off x="487163" y="1645508"/>
          <a:ext cx="8380536" cy="219794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561369"/>
                <a:gridCol w="2655277"/>
                <a:gridCol w="4163890"/>
              </a:tblGrid>
              <a:tr h="641773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Plastic scintillator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Diamond detector</a:t>
                      </a:r>
                    </a:p>
                  </a:txBody>
                  <a:tcPr marL="45720" marR="45720" horzOverflow="overflow"/>
                </a:tc>
              </a:tr>
              <a:tr h="64177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Advantage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Cheap, Easy setup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/>
                        <a:t>Uniformity??? Can be thin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Radiation hardicity</a:t>
                      </a:r>
                    </a:p>
                  </a:txBody>
                  <a:tcPr marL="45720" marR="45720" horzOverflow="overflow"/>
                </a:tc>
              </a:tr>
              <a:tr h="64177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Disadvantage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 Deterioration 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(especially for higher Z</a:t>
                      </a:r>
                      <a:r>
                        <a:rPr b="1" i="1" dirty="0" smtClean="0"/>
                        <a:t>)</a:t>
                      </a:r>
                      <a:endParaRPr lang="en-US" b="1" i="1" dirty="0" smtClean="0"/>
                    </a:p>
                    <a:p>
                      <a:pPr lvl="0" algn="l">
                        <a:defRPr sz="1800" b="0" i="0"/>
                      </a:pPr>
                      <a:r>
                        <a:rPr lang="en-US" b="1" i="1" dirty="0" smtClean="0"/>
                        <a:t>PMT read out (instability)</a:t>
                      </a:r>
                      <a:endParaRPr b="1" i="1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Expensive, Fabrication (plating, bonding…)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Small size (at present, 30x30 mm)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Non-uniformity??? Too thick for high Z?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sp>
        <p:nvSpPr>
          <p:cNvPr id="2" name="円/楕円 1"/>
          <p:cNvSpPr/>
          <p:nvPr/>
        </p:nvSpPr>
        <p:spPr>
          <a:xfrm>
            <a:off x="4159045" y="865239"/>
            <a:ext cx="4984955" cy="3628103"/>
          </a:xfrm>
          <a:prstGeom prst="ellipse">
            <a:avLst/>
          </a:prstGeom>
          <a:noFill/>
          <a:ln w="444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37006" y="4689987"/>
            <a:ext cx="28655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Yuki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Sato-san, </a:t>
            </a:r>
            <a:r>
              <a:rPr kumimoji="0" lang="en-US" sz="1800" b="0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Michimasa-san</a:t>
            </a:r>
            <a:endParaRPr kumimoji="0" lang="en-US" sz="1800" b="0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Michimasa-san’s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58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/>
          <a:lstStyle/>
          <a:p>
            <a:pPr lvl="0" algn="ctr" defTabSz="859536">
              <a:defRPr sz="1800"/>
            </a:pPr>
            <a:r>
              <a:rPr sz="4136"/>
              <a:t>Position detectors</a:t>
            </a:r>
            <a:br>
              <a:rPr sz="4136"/>
            </a:br>
            <a:endParaRPr sz="4136"/>
          </a:p>
        </p:txBody>
      </p:sp>
      <p:graphicFrame>
        <p:nvGraphicFramePr>
          <p:cNvPr id="90" name="Table 90"/>
          <p:cNvGraphicFramePr/>
          <p:nvPr>
            <p:extLst>
              <p:ext uri="{D42A27DB-BD31-4B8C-83A1-F6EECF244321}">
                <p14:modId xmlns:p14="http://schemas.microsoft.com/office/powerpoint/2010/main" val="1619211799"/>
              </p:ext>
            </p:extLst>
          </p:nvPr>
        </p:nvGraphicFramePr>
        <p:xfrm>
          <a:off x="117071" y="1119544"/>
          <a:ext cx="8889278" cy="418649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943675"/>
                <a:gridCol w="1328945"/>
                <a:gridCol w="1595224"/>
                <a:gridCol w="1639137"/>
                <a:gridCol w="1877961"/>
                <a:gridCol w="1504336"/>
              </a:tblGrid>
              <a:tr h="711774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45720" marR="45720" horzOverflow="overflow">
                    <a:lnT w="12700">
                      <a:solidFill>
                        <a:srgbClr val="000000"/>
                      </a:solidFill>
                      <a:round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1-mm pitch MWPC</a:t>
                      </a:r>
                    </a:p>
                  </a:txBody>
                  <a:tcPr marL="45720" marR="45720" horzOverflow="overflow">
                    <a:lnT w="12700">
                      <a:solidFill>
                        <a:srgbClr val="000000"/>
                      </a:solidFill>
                      <a:round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MWDC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CRDC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rgbClr val="FFFFFF"/>
                          </a:solidFill>
                        </a:rPr>
                        <a:t>PPAC</a:t>
                      </a:r>
                    </a:p>
                  </a:txBody>
                  <a:tcPr marL="45720" marR="4572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TPC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81802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Advantage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&gt; 10</a:t>
                      </a:r>
                      <a:r>
                        <a:rPr b="1" i="1" baseline="30000" dirty="0"/>
                        <a:t>5</a:t>
                      </a:r>
                      <a:r>
                        <a:rPr b="1" i="1" dirty="0"/>
                        <a:t> Hz per wire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>
                          <a:solidFill>
                            <a:schemeClr val="tx1"/>
                          </a:solidFill>
                        </a:rPr>
                        <a:t>Easy data handling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10</a:t>
                      </a:r>
                      <a:r>
                        <a:rPr b="1" i="1" baseline="30000" dirty="0"/>
                        <a:t>5 </a:t>
                      </a:r>
                      <a:r>
                        <a:rPr b="1" i="1" dirty="0"/>
                        <a:t>Hz per wire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>
                          <a:solidFill>
                            <a:schemeClr val="tx1"/>
                          </a:solidFill>
                        </a:rPr>
                        <a:t>achievable position resolution</a:t>
                      </a:r>
                      <a:br>
                        <a:rPr b="1" i="1" dirty="0">
                          <a:solidFill>
                            <a:schemeClr val="tx1"/>
                          </a:solidFill>
                        </a:rPr>
                      </a:br>
                      <a:r>
                        <a:rPr b="1" i="1" dirty="0">
                          <a:solidFill>
                            <a:schemeClr val="tx1"/>
                          </a:solidFill>
                        </a:rPr>
                        <a:t>Can be large size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Low-z detection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 smtClean="0"/>
                        <a:t>Eas</a:t>
                      </a:r>
                      <a:r>
                        <a:rPr lang="en-US" b="1" i="1" dirty="0" smtClean="0"/>
                        <a:t>y</a:t>
                      </a:r>
                      <a:r>
                        <a:rPr b="1" i="1" dirty="0" smtClean="0"/>
                        <a:t> </a:t>
                      </a:r>
                      <a:r>
                        <a:rPr b="1" i="1" dirty="0"/>
                        <a:t>cabling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Strong for rad. damage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Easy cabling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>
                          <a:solidFill>
                            <a:schemeClr val="tx1"/>
                          </a:solidFill>
                        </a:rPr>
                        <a:t>Easy data handling</a:t>
                      </a:r>
                    </a:p>
                  </a:txBody>
                  <a:tcPr marL="45720" marR="4572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en-US" b="1" i="1" baseline="0" dirty="0" smtClean="0">
                          <a:solidFill>
                            <a:schemeClr val="tx1"/>
                          </a:solidFill>
                        </a:rPr>
                        <a:t> gas material in beam line</a:t>
                      </a:r>
                      <a:endParaRPr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5452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Disadvantage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/>
                        <a:t>(or issues)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Small size (32x32mm</a:t>
                      </a:r>
                      <a:r>
                        <a:rPr b="1" i="1" baseline="30000" dirty="0"/>
                        <a:t>2</a:t>
                      </a:r>
                      <a:r>
                        <a:rPr b="1" i="1" dirty="0"/>
                        <a:t>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Skill, manpower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Complicated cabling …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Skill, man power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Complicated cabling …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>
                          <a:solidFill>
                            <a:schemeClr val="tx1"/>
                          </a:solidFill>
                        </a:rPr>
                        <a:t>Charge </a:t>
                      </a:r>
                      <a:r>
                        <a:rPr b="1" i="1" dirty="0" smtClean="0">
                          <a:solidFill>
                            <a:schemeClr val="tx1"/>
                          </a:solidFill>
                        </a:rPr>
                        <a:t>readout</a:t>
                      </a:r>
                      <a:endParaRPr lang="en-US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(weak</a:t>
                      </a:r>
                      <a:r>
                        <a:rPr lang="en-US" b="1" i="1" baseline="0" dirty="0" smtClean="0">
                          <a:solidFill>
                            <a:schemeClr val="tx1"/>
                          </a:solidFill>
                        </a:rPr>
                        <a:t> for noises)</a:t>
                      </a:r>
                      <a:endParaRPr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Inefficiency for low-z detection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Rad. damage </a:t>
                      </a:r>
                    </a:p>
                  </a:txBody>
                  <a:tcPr marL="45720" marR="4572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US" b="1" i="1" dirty="0" smtClean="0"/>
                        <a:t>Long</a:t>
                      </a:r>
                      <a:r>
                        <a:rPr lang="en-US" b="1" i="1" baseline="0" dirty="0" smtClean="0"/>
                        <a:t> drift time (needs to cover a long range of TDC)</a:t>
                      </a:r>
                      <a:endParaRPr b="1" i="1" dirty="0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2" name="Shape 92"/>
          <p:cNvSpPr/>
          <p:nvPr/>
        </p:nvSpPr>
        <p:spPr>
          <a:xfrm>
            <a:off x="1530649" y="6075191"/>
            <a:ext cx="6527923" cy="656591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9CD97"/>
              </a:gs>
              <a:gs pos="100000">
                <a:srgbClr val="9BC985"/>
              </a:gs>
            </a:gsLst>
            <a:lin ang="5400000"/>
          </a:gradFill>
          <a:ln w="6350">
            <a:solidFill>
              <a:srgbClr val="70AD47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t>1-mm pitch MWPC@F3 &amp; CRDC @ other focal planes</a:t>
            </a:r>
          </a:p>
          <a:p>
            <a:pPr lvl="0"/>
            <a:r>
              <a:rPr b="1"/>
              <a:t>w/ electronics in vacuum (lower power ASD + FPGA),</a:t>
            </a:r>
            <a:r>
              <a:t> water cooling?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/>
          <a:lstStyle/>
          <a:p>
            <a:pPr lvl="0" algn="ctr" defTabSz="859536">
              <a:defRPr sz="1800"/>
            </a:pPr>
            <a:r>
              <a:rPr sz="4136"/>
              <a:t>Position detectors</a:t>
            </a:r>
            <a:br>
              <a:rPr sz="4136"/>
            </a:br>
            <a:endParaRPr sz="4136"/>
          </a:p>
        </p:txBody>
      </p:sp>
      <p:graphicFrame>
        <p:nvGraphicFramePr>
          <p:cNvPr id="90" name="Table 90"/>
          <p:cNvGraphicFramePr/>
          <p:nvPr>
            <p:extLst/>
          </p:nvPr>
        </p:nvGraphicFramePr>
        <p:xfrm>
          <a:off x="117071" y="1119544"/>
          <a:ext cx="8889278" cy="418649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943675"/>
                <a:gridCol w="1328945"/>
                <a:gridCol w="1595224"/>
                <a:gridCol w="1639137"/>
                <a:gridCol w="1877961"/>
                <a:gridCol w="1504336"/>
              </a:tblGrid>
              <a:tr h="711774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45720" marR="45720" horzOverflow="overflow">
                    <a:lnT w="12700">
                      <a:solidFill>
                        <a:srgbClr val="000000"/>
                      </a:solidFill>
                      <a:round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1-mm pitch MWPC</a:t>
                      </a:r>
                    </a:p>
                  </a:txBody>
                  <a:tcPr marL="45720" marR="45720" horzOverflow="overflow">
                    <a:lnT w="12700">
                      <a:solidFill>
                        <a:srgbClr val="000000"/>
                      </a:solidFill>
                      <a:round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MWDC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CRDC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rgbClr val="FFFFFF"/>
                          </a:solidFill>
                        </a:rPr>
                        <a:t>PPAC</a:t>
                      </a:r>
                    </a:p>
                  </a:txBody>
                  <a:tcPr marL="45720" marR="4572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TPC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81802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Advantage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&gt; 10</a:t>
                      </a:r>
                      <a:r>
                        <a:rPr b="1" i="1" baseline="30000" dirty="0"/>
                        <a:t>5</a:t>
                      </a:r>
                      <a:r>
                        <a:rPr b="1" i="1" dirty="0"/>
                        <a:t> Hz per wire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>
                          <a:solidFill>
                            <a:schemeClr val="tx1"/>
                          </a:solidFill>
                        </a:rPr>
                        <a:t>Easy data handling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10</a:t>
                      </a:r>
                      <a:r>
                        <a:rPr b="1" i="1" baseline="30000" dirty="0"/>
                        <a:t>5 </a:t>
                      </a:r>
                      <a:r>
                        <a:rPr b="1" i="1" dirty="0"/>
                        <a:t>Hz per wire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>
                          <a:solidFill>
                            <a:schemeClr val="tx1"/>
                          </a:solidFill>
                        </a:rPr>
                        <a:t>achievable position resolution</a:t>
                      </a:r>
                      <a:br>
                        <a:rPr b="1" i="1" dirty="0">
                          <a:solidFill>
                            <a:schemeClr val="tx1"/>
                          </a:solidFill>
                        </a:rPr>
                      </a:br>
                      <a:r>
                        <a:rPr b="1" i="1" dirty="0">
                          <a:solidFill>
                            <a:schemeClr val="tx1"/>
                          </a:solidFill>
                        </a:rPr>
                        <a:t>Can be large size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Low-z detection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 smtClean="0"/>
                        <a:t>Eas</a:t>
                      </a:r>
                      <a:r>
                        <a:rPr lang="en-US" b="1" i="1" dirty="0" smtClean="0"/>
                        <a:t>y</a:t>
                      </a:r>
                      <a:r>
                        <a:rPr b="1" i="1" dirty="0" smtClean="0"/>
                        <a:t> </a:t>
                      </a:r>
                      <a:r>
                        <a:rPr b="1" i="1" dirty="0"/>
                        <a:t>cabling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Strong for rad. damage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Easy cabling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>
                          <a:solidFill>
                            <a:schemeClr val="tx1"/>
                          </a:solidFill>
                        </a:rPr>
                        <a:t>Easy data handling</a:t>
                      </a:r>
                    </a:p>
                  </a:txBody>
                  <a:tcPr marL="45720" marR="4572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en-US" b="1" i="1" baseline="0" dirty="0" smtClean="0">
                          <a:solidFill>
                            <a:schemeClr val="tx1"/>
                          </a:solidFill>
                        </a:rPr>
                        <a:t> gas material in beam line</a:t>
                      </a:r>
                      <a:endParaRPr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5452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Disadvantage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/>
                        <a:t>(or issues)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Small size (32x32mm</a:t>
                      </a:r>
                      <a:r>
                        <a:rPr b="1" i="1" baseline="30000" dirty="0"/>
                        <a:t>2</a:t>
                      </a:r>
                      <a:r>
                        <a:rPr b="1" i="1" dirty="0"/>
                        <a:t>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Skill, manpower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Complicated cabling …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Skill, man power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Complicated cabling …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>
                          <a:solidFill>
                            <a:schemeClr val="tx1"/>
                          </a:solidFill>
                        </a:rPr>
                        <a:t>Charge </a:t>
                      </a:r>
                      <a:r>
                        <a:rPr b="1" i="1" dirty="0" smtClean="0">
                          <a:solidFill>
                            <a:schemeClr val="tx1"/>
                          </a:solidFill>
                        </a:rPr>
                        <a:t>readout</a:t>
                      </a:r>
                      <a:endParaRPr lang="en-US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(weak</a:t>
                      </a:r>
                      <a:r>
                        <a:rPr lang="en-US" b="1" i="1" baseline="0" dirty="0" smtClean="0">
                          <a:solidFill>
                            <a:schemeClr val="tx1"/>
                          </a:solidFill>
                        </a:rPr>
                        <a:t> for noises)</a:t>
                      </a:r>
                      <a:endParaRPr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Inefficiency for low-z detection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Rad. damage </a:t>
                      </a:r>
                    </a:p>
                  </a:txBody>
                  <a:tcPr marL="45720" marR="4572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US" b="1" i="1" dirty="0" smtClean="0"/>
                        <a:t>Long</a:t>
                      </a:r>
                      <a:r>
                        <a:rPr lang="en-US" b="1" i="1" baseline="0" dirty="0" smtClean="0"/>
                        <a:t> drift time (needs to cover a long range of TDC)</a:t>
                      </a:r>
                      <a:endParaRPr b="1" i="1" dirty="0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2" name="Shape 92"/>
          <p:cNvSpPr/>
          <p:nvPr/>
        </p:nvSpPr>
        <p:spPr>
          <a:xfrm>
            <a:off x="1530649" y="6075191"/>
            <a:ext cx="6527923" cy="656591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9CD97"/>
              </a:gs>
              <a:gs pos="100000">
                <a:srgbClr val="9BC985"/>
              </a:gs>
            </a:gsLst>
            <a:lin ang="5400000"/>
          </a:gradFill>
          <a:ln w="6350">
            <a:solidFill>
              <a:srgbClr val="70AD47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t>1-mm pitch MWPC@F3 &amp; CRDC @ other focal planes</a:t>
            </a:r>
          </a:p>
          <a:p>
            <a:pPr lvl="0"/>
            <a:r>
              <a:rPr b="1"/>
              <a:t>w/ electronics in vacuum (lower power ASD + FPGA),</a:t>
            </a:r>
            <a:r>
              <a:t> water cooling?</a:t>
            </a:r>
          </a:p>
        </p:txBody>
      </p:sp>
      <p:sp>
        <p:nvSpPr>
          <p:cNvPr id="2" name="円/楕円 1"/>
          <p:cNvSpPr/>
          <p:nvPr/>
        </p:nvSpPr>
        <p:spPr>
          <a:xfrm>
            <a:off x="727588" y="235974"/>
            <a:ext cx="1858297" cy="5506064"/>
          </a:xfrm>
          <a:prstGeom prst="ellipse">
            <a:avLst/>
          </a:prstGeom>
          <a:noFill/>
          <a:ln w="317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780504" y="234182"/>
            <a:ext cx="1858297" cy="5506064"/>
          </a:xfrm>
          <a:prstGeom prst="ellipse">
            <a:avLst/>
          </a:prstGeom>
          <a:noFill/>
          <a:ln w="317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2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Kobayashi-san’s work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オブジェクト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81713" y="2492375"/>
          <a:ext cx="4568825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esentation" r:id="rId3" imgW="4569100" imgH="3425884" progId="PowerPoint.Show.12">
                  <p:embed/>
                </p:oleObj>
              </mc:Choice>
              <mc:Fallback>
                <p:oleObj name="Presentation" r:id="rId3" imgW="4569100" imgH="342588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1713" y="2492375"/>
                        <a:ext cx="4568825" cy="342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4178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/>
          <a:lstStyle/>
          <a:p>
            <a:pPr lvl="0" algn="ctr" defTabSz="859536">
              <a:defRPr sz="1800"/>
            </a:pPr>
            <a:r>
              <a:rPr sz="4136"/>
              <a:t>Position detectors</a:t>
            </a:r>
            <a:br>
              <a:rPr sz="4136"/>
            </a:br>
            <a:endParaRPr sz="4136"/>
          </a:p>
        </p:txBody>
      </p:sp>
      <p:graphicFrame>
        <p:nvGraphicFramePr>
          <p:cNvPr id="90" name="Table 90"/>
          <p:cNvGraphicFramePr/>
          <p:nvPr>
            <p:extLst/>
          </p:nvPr>
        </p:nvGraphicFramePr>
        <p:xfrm>
          <a:off x="117071" y="1119544"/>
          <a:ext cx="8889278" cy="418649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943675"/>
                <a:gridCol w="1328945"/>
                <a:gridCol w="1595224"/>
                <a:gridCol w="1639137"/>
                <a:gridCol w="1877961"/>
                <a:gridCol w="1504336"/>
              </a:tblGrid>
              <a:tr h="711774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45720" marR="45720" horzOverflow="overflow">
                    <a:lnT w="12700">
                      <a:solidFill>
                        <a:srgbClr val="000000"/>
                      </a:solidFill>
                      <a:round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1-mm pitch MWPC</a:t>
                      </a:r>
                    </a:p>
                  </a:txBody>
                  <a:tcPr marL="45720" marR="45720" horzOverflow="overflow">
                    <a:lnT w="12700">
                      <a:solidFill>
                        <a:srgbClr val="000000"/>
                      </a:solidFill>
                      <a:round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MWDC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CRDC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rgbClr val="FFFFFF"/>
                          </a:solidFill>
                        </a:rPr>
                        <a:t>PPAC</a:t>
                      </a:r>
                    </a:p>
                  </a:txBody>
                  <a:tcPr marL="45720" marR="4572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TPC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81802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Advantage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&gt; 10</a:t>
                      </a:r>
                      <a:r>
                        <a:rPr b="1" i="1" baseline="30000" dirty="0"/>
                        <a:t>5</a:t>
                      </a:r>
                      <a:r>
                        <a:rPr b="1" i="1" dirty="0"/>
                        <a:t> Hz per wire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>
                          <a:solidFill>
                            <a:schemeClr val="tx1"/>
                          </a:solidFill>
                        </a:rPr>
                        <a:t>Easy data handling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10</a:t>
                      </a:r>
                      <a:r>
                        <a:rPr b="1" i="1" baseline="30000" dirty="0"/>
                        <a:t>5 </a:t>
                      </a:r>
                      <a:r>
                        <a:rPr b="1" i="1" dirty="0"/>
                        <a:t>Hz per wire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>
                          <a:solidFill>
                            <a:schemeClr val="tx1"/>
                          </a:solidFill>
                        </a:rPr>
                        <a:t>achievable position resolution</a:t>
                      </a:r>
                      <a:br>
                        <a:rPr b="1" i="1" dirty="0">
                          <a:solidFill>
                            <a:schemeClr val="tx1"/>
                          </a:solidFill>
                        </a:rPr>
                      </a:br>
                      <a:r>
                        <a:rPr b="1" i="1" dirty="0">
                          <a:solidFill>
                            <a:schemeClr val="tx1"/>
                          </a:solidFill>
                        </a:rPr>
                        <a:t>Can be large size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Low-z detection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 smtClean="0"/>
                        <a:t>Eas</a:t>
                      </a:r>
                      <a:r>
                        <a:rPr lang="en-US" b="1" i="1" dirty="0" smtClean="0"/>
                        <a:t>y</a:t>
                      </a:r>
                      <a:r>
                        <a:rPr b="1" i="1" dirty="0" smtClean="0"/>
                        <a:t> </a:t>
                      </a:r>
                      <a:r>
                        <a:rPr b="1" i="1" dirty="0"/>
                        <a:t>cabling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Strong for rad. damage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Easy cabling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>
                          <a:solidFill>
                            <a:schemeClr val="tx1"/>
                          </a:solidFill>
                        </a:rPr>
                        <a:t>Easy data handling</a:t>
                      </a:r>
                    </a:p>
                  </a:txBody>
                  <a:tcPr marL="45720" marR="4572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en-US" b="1" i="1" baseline="0" dirty="0" smtClean="0">
                          <a:solidFill>
                            <a:schemeClr val="tx1"/>
                          </a:solidFill>
                        </a:rPr>
                        <a:t> gas material in beam line</a:t>
                      </a:r>
                      <a:endParaRPr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5452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Disadvantage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/>
                        <a:t>(or issues)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Small size (32x32mm</a:t>
                      </a:r>
                      <a:r>
                        <a:rPr b="1" i="1" baseline="30000" dirty="0"/>
                        <a:t>2</a:t>
                      </a:r>
                      <a:r>
                        <a:rPr b="1" i="1" dirty="0"/>
                        <a:t>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Skill, manpower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Complicated cabling …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Skill, man power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Complicated cabling …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>
                          <a:solidFill>
                            <a:schemeClr val="tx1"/>
                          </a:solidFill>
                        </a:rPr>
                        <a:t>Charge </a:t>
                      </a:r>
                      <a:r>
                        <a:rPr b="1" i="1" dirty="0" smtClean="0">
                          <a:solidFill>
                            <a:schemeClr val="tx1"/>
                          </a:solidFill>
                        </a:rPr>
                        <a:t>readout</a:t>
                      </a:r>
                      <a:endParaRPr lang="en-US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(weak</a:t>
                      </a:r>
                      <a:r>
                        <a:rPr lang="en-US" b="1" i="1" baseline="0" dirty="0" smtClean="0">
                          <a:solidFill>
                            <a:schemeClr val="tx1"/>
                          </a:solidFill>
                        </a:rPr>
                        <a:t> for noises)</a:t>
                      </a:r>
                      <a:endParaRPr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Inefficiency for low-z detection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Rad. damage </a:t>
                      </a:r>
                    </a:p>
                  </a:txBody>
                  <a:tcPr marL="45720" marR="4572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US" b="1" i="1" dirty="0" smtClean="0"/>
                        <a:t>Long</a:t>
                      </a:r>
                      <a:r>
                        <a:rPr lang="en-US" b="1" i="1" baseline="0" dirty="0" smtClean="0"/>
                        <a:t> drift time (needs to cover a long range of TDC)</a:t>
                      </a:r>
                      <a:endParaRPr b="1" i="1" dirty="0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円/楕円 5"/>
          <p:cNvSpPr/>
          <p:nvPr/>
        </p:nvSpPr>
        <p:spPr>
          <a:xfrm>
            <a:off x="7285703" y="235974"/>
            <a:ext cx="1858297" cy="5506064"/>
          </a:xfrm>
          <a:prstGeom prst="ellipse">
            <a:avLst/>
          </a:prstGeom>
          <a:noFill/>
          <a:ln w="317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966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Tuomas</a:t>
            </a:r>
            <a:r>
              <a:rPr lang="en-US" dirty="0" smtClean="0"/>
              <a:t>-san work 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217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Pollacco-san and Sako-san work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6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/>
          <a:lstStyle/>
          <a:p>
            <a:pPr lvl="0" algn="ctr" defTabSz="859536">
              <a:defRPr sz="1800"/>
            </a:pPr>
            <a:r>
              <a:rPr sz="4136" dirty="0"/>
              <a:t>Z detectors</a:t>
            </a:r>
            <a:br>
              <a:rPr sz="4136" dirty="0"/>
            </a:br>
            <a:endParaRPr sz="4136" dirty="0"/>
          </a:p>
        </p:txBody>
      </p:sp>
      <p:graphicFrame>
        <p:nvGraphicFramePr>
          <p:cNvPr id="99" name="Table 99"/>
          <p:cNvGraphicFramePr/>
          <p:nvPr>
            <p:extLst>
              <p:ext uri="{D42A27DB-BD31-4B8C-83A1-F6EECF244321}">
                <p14:modId xmlns:p14="http://schemas.microsoft.com/office/powerpoint/2010/main" val="3840718053"/>
              </p:ext>
            </p:extLst>
          </p:nvPr>
        </p:nvGraphicFramePr>
        <p:xfrm>
          <a:off x="292780" y="1530055"/>
          <a:ext cx="8656757" cy="356371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918991"/>
                <a:gridCol w="1815152"/>
                <a:gridCol w="1951629"/>
                <a:gridCol w="2190209"/>
                <a:gridCol w="1780776"/>
              </a:tblGrid>
              <a:tr h="922188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45720" marR="45720" horzOverflow="overflow">
                    <a:lnT w="12700">
                      <a:solidFill>
                        <a:srgbClr val="000000"/>
                      </a:solidFill>
                      <a:round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Plastic scintillator</a:t>
                      </a:r>
                    </a:p>
                  </a:txBody>
                  <a:tcPr marL="45720" marR="45720" horzOverflow="overflow">
                    <a:lnT w="12700">
                      <a:solidFill>
                        <a:srgbClr val="000000"/>
                      </a:solidFill>
                      <a:round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Ion chamber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Silicon strip detectors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Indirect method</a:t>
                      </a:r>
                    </a:p>
                  </a:txBody>
                  <a:tcPr marL="45720" marR="45720" horzOverflow="overflow"/>
                </a:tc>
              </a:tr>
              <a:tr h="116602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Advantage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Relatively easy setup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/>
                        <a:t>Uniformity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Radiation hardicity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/>
                        <a:t>Relatively easy operation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Good Z resolution and high rate if highly segmented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No radiation damage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/>
                        <a:t>No limitation???</a:t>
                      </a:r>
                    </a:p>
                  </a:txBody>
                  <a:tcPr marL="45720" marR="45720" horzOverflow="overflow"/>
                </a:tc>
              </a:tr>
              <a:tr h="1475501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Disadvantage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/>
                        <a:t>(or issues)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Low resolution with small energy loss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/>
                        <a:t>Radiation damage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Some noise comes from the upstream of F7???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/>
                        <a:t>Pileup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Expensive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/>
                        <a:t>Fabrication 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/>
                        <a:t>Radiation damage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Proof of principle…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Combining several detectors 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sp>
        <p:nvSpPr>
          <p:cNvPr id="2" name="円/楕円 1"/>
          <p:cNvSpPr/>
          <p:nvPr/>
        </p:nvSpPr>
        <p:spPr>
          <a:xfrm>
            <a:off x="2703871" y="662781"/>
            <a:ext cx="2320413" cy="4975122"/>
          </a:xfrm>
          <a:prstGeom prst="ellipse">
            <a:avLst/>
          </a:prstGeom>
          <a:noFill/>
          <a:ln w="22225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Daiki Nishimura-san’s work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56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17838" y="1358448"/>
            <a:ext cx="59022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70431" y="1358448"/>
            <a:ext cx="124296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19128" y="1141192"/>
            <a:ext cx="172508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Implementation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&amp; operation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8670" y="1369608"/>
            <a:ext cx="210493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Scientific knowledge</a:t>
            </a:r>
            <a:endParaRPr lang="en-US" dirty="0"/>
          </a:p>
        </p:txBody>
      </p:sp>
      <p:sp>
        <p:nvSpPr>
          <p:cNvPr id="19" name="下カーブ矢印 18"/>
          <p:cNvSpPr/>
          <p:nvPr/>
        </p:nvSpPr>
        <p:spPr>
          <a:xfrm>
            <a:off x="891900" y="1552166"/>
            <a:ext cx="986828" cy="2534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下カーブ矢印 19"/>
          <p:cNvSpPr/>
          <p:nvPr/>
        </p:nvSpPr>
        <p:spPr>
          <a:xfrm>
            <a:off x="2741095" y="1552165"/>
            <a:ext cx="986828" cy="2534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下カーブ矢印 20"/>
          <p:cNvSpPr/>
          <p:nvPr/>
        </p:nvSpPr>
        <p:spPr>
          <a:xfrm>
            <a:off x="5241842" y="1601031"/>
            <a:ext cx="986828" cy="2534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301784" y="123508"/>
            <a:ext cx="5945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What should be discussed…</a:t>
            </a:r>
            <a:endParaRPr lang="en-US" sz="4000" dirty="0"/>
          </a:p>
        </p:txBody>
      </p:sp>
      <p:sp>
        <p:nvSpPr>
          <p:cNvPr id="38" name="右矢印 37"/>
          <p:cNvSpPr/>
          <p:nvPr/>
        </p:nvSpPr>
        <p:spPr>
          <a:xfrm>
            <a:off x="8080992" y="2586790"/>
            <a:ext cx="291577" cy="3850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テキスト ボックス 38"/>
          <p:cNvSpPr txBox="1"/>
          <p:nvPr/>
        </p:nvSpPr>
        <p:spPr>
          <a:xfrm rot="5400000">
            <a:off x="7398388" y="2685163"/>
            <a:ext cx="252004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Scientific</a:t>
            </a:r>
            <a:r>
              <a:rPr lang="en-US" dirty="0" smtClean="0"/>
              <a:t> societal benefit</a:t>
            </a:r>
            <a:endParaRPr lang="en-US" dirty="0"/>
          </a:p>
        </p:txBody>
      </p:sp>
      <p:sp>
        <p:nvSpPr>
          <p:cNvPr id="2" name="円/楕円 1"/>
          <p:cNvSpPr/>
          <p:nvPr/>
        </p:nvSpPr>
        <p:spPr>
          <a:xfrm>
            <a:off x="429173" y="2264264"/>
            <a:ext cx="1619318" cy="2210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RIBF </a:t>
            </a:r>
          </a:p>
          <a:p>
            <a:pPr algn="ctr"/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24" name="円/楕円 23"/>
          <p:cNvSpPr/>
          <p:nvPr/>
        </p:nvSpPr>
        <p:spPr>
          <a:xfrm>
            <a:off x="2355620" y="2264264"/>
            <a:ext cx="1880073" cy="2210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researchers at RIBF</a:t>
            </a:r>
            <a:endParaRPr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4677855" y="2149913"/>
            <a:ext cx="1880073" cy="2210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BigRIPS team</a:t>
            </a:r>
            <a:endParaRPr lang="en-US" dirty="0"/>
          </a:p>
        </p:txBody>
      </p:sp>
      <p:sp>
        <p:nvSpPr>
          <p:cNvPr id="31" name="円/楕円 30"/>
          <p:cNvSpPr/>
          <p:nvPr/>
        </p:nvSpPr>
        <p:spPr>
          <a:xfrm>
            <a:off x="1250608" y="2668602"/>
            <a:ext cx="2005677" cy="46172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Consortium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3800671" y="2340401"/>
            <a:ext cx="1309753" cy="10864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Detector team</a:t>
            </a:r>
            <a:endParaRPr lang="en-US" sz="1200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2741095" y="1058779"/>
            <a:ext cx="0" cy="4379495"/>
          </a:xfrm>
          <a:prstGeom prst="line">
            <a:avLst/>
          </a:prstGeom>
          <a:noFill/>
          <a:ln w="53975" cap="flat">
            <a:solidFill>
              <a:srgbClr val="FF0000"/>
            </a:solidFill>
            <a:prstDash val="dash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テキスト ボックス 6"/>
          <p:cNvSpPr txBox="1"/>
          <p:nvPr/>
        </p:nvSpPr>
        <p:spPr>
          <a:xfrm>
            <a:off x="5113474" y="4977704"/>
            <a:ext cx="3391311" cy="14773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0000"/>
                </a:solidFill>
              </a:rPr>
              <a:t>Need to minimize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0000"/>
                </a:solidFill>
              </a:rPr>
              <a:t>Human resource, budget, time for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setup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o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peration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maintenance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92498" y="4669330"/>
            <a:ext cx="175004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Death valley: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Matching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Marketing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Building management (operational)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       framework</a:t>
            </a:r>
          </a:p>
          <a:p>
            <a:r>
              <a:rPr lang="en-US" sz="1400" dirty="0" smtClean="0"/>
              <a:t>….</a:t>
            </a:r>
          </a:p>
        </p:txBody>
      </p:sp>
      <p:sp>
        <p:nvSpPr>
          <p:cNvPr id="23" name="右矢印 22"/>
          <p:cNvSpPr/>
          <p:nvPr/>
        </p:nvSpPr>
        <p:spPr>
          <a:xfrm>
            <a:off x="4593946" y="5684992"/>
            <a:ext cx="453532" cy="255638"/>
          </a:xfrm>
          <a:prstGeom prst="rightArrow">
            <a:avLst/>
          </a:prstGeom>
          <a:solidFill>
            <a:srgbClr val="FF0000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010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342900" y="-83271"/>
            <a:ext cx="8216153" cy="85700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	Materials to be developed</a:t>
            </a:r>
          </a:p>
        </p:txBody>
      </p:sp>
      <p:sp>
        <p:nvSpPr>
          <p:cNvPr id="69" name="Shape 69"/>
          <p:cNvSpPr/>
          <p:nvPr/>
        </p:nvSpPr>
        <p:spPr>
          <a:xfrm>
            <a:off x="190861" y="696593"/>
            <a:ext cx="2926517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u="sng"/>
            </a:lvl1pPr>
          </a:lstStyle>
          <a:p>
            <a:pPr lvl="0">
              <a:defRPr sz="1800" u="none"/>
            </a:pPr>
            <a:r>
              <a:rPr sz="3200" u="sng"/>
              <a:t>Auxiliary systems</a:t>
            </a:r>
          </a:p>
        </p:txBody>
      </p:sp>
      <p:sp>
        <p:nvSpPr>
          <p:cNvPr id="70" name="Shape 70"/>
          <p:cNvSpPr/>
          <p:nvPr/>
        </p:nvSpPr>
        <p:spPr>
          <a:xfrm>
            <a:off x="190861" y="1281367"/>
            <a:ext cx="2628861" cy="2078991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3200"/>
              <a:t>DAQ:</a:t>
            </a:r>
          </a:p>
          <a:p>
            <a:pPr lvl="0"/>
            <a:r>
              <a:rPr sz="3200"/>
              <a:t>Trigger rate</a:t>
            </a:r>
          </a:p>
          <a:p>
            <a:pPr lvl="0"/>
            <a:r>
              <a:rPr sz="3200"/>
              <a:t>Time stamping</a:t>
            </a:r>
          </a:p>
          <a:p>
            <a:pPr lvl="0"/>
            <a:r>
              <a:rPr sz="3200"/>
              <a:t>Flash ADC</a:t>
            </a:r>
          </a:p>
        </p:txBody>
      </p:sp>
      <p:sp>
        <p:nvSpPr>
          <p:cNvPr id="71" name="Shape 71"/>
          <p:cNvSpPr/>
          <p:nvPr/>
        </p:nvSpPr>
        <p:spPr>
          <a:xfrm>
            <a:off x="3000875" y="1281367"/>
            <a:ext cx="2100026" cy="1583691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5B093"/>
              </a:gs>
              <a:gs pos="100000">
                <a:srgbClr val="F8A47F"/>
              </a:gs>
            </a:gsLst>
            <a:lin ang="5400000"/>
          </a:gradFill>
          <a:ln w="6350">
            <a:solidFill>
              <a:srgbClr val="ED7D31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3200" dirty="0"/>
              <a:t>Electronics:</a:t>
            </a:r>
          </a:p>
          <a:p>
            <a:pPr lvl="0"/>
            <a:r>
              <a:rPr sz="3200" dirty="0"/>
              <a:t>ASIC chips</a:t>
            </a:r>
          </a:p>
          <a:p>
            <a:pPr lvl="0"/>
            <a:r>
              <a:rPr sz="3200" dirty="0"/>
              <a:t>Cabling</a:t>
            </a:r>
          </a:p>
        </p:txBody>
      </p:sp>
      <p:sp>
        <p:nvSpPr>
          <p:cNvPr id="72" name="Shape 72"/>
          <p:cNvSpPr/>
          <p:nvPr/>
        </p:nvSpPr>
        <p:spPr>
          <a:xfrm>
            <a:off x="5242666" y="1281367"/>
            <a:ext cx="3615579" cy="2091691"/>
          </a:xfrm>
          <a:prstGeom prst="rect">
            <a:avLst/>
          </a:prstGeom>
          <a:solidFill/>
          <a:ln w="19050"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3200">
                <a:solidFill>
                  <a:srgbClr val="FFFFFF"/>
                </a:solidFill>
              </a:rPr>
              <a:t>Vacuum: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3200">
                <a:solidFill>
                  <a:srgbClr val="FFFFFF"/>
                </a:solidFill>
              </a:rPr>
              <a:t>Feedthrough</a:t>
            </a:r>
          </a:p>
          <a:p>
            <a:pPr lvl="0"/>
            <a:r>
              <a:rPr sz="3200">
                <a:solidFill>
                  <a:srgbClr val="FFFFFF"/>
                </a:solidFill>
              </a:rPr>
              <a:t>Cooling of ASIC chips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3200">
                <a:solidFill>
                  <a:srgbClr val="FFFFFF"/>
                </a:solidFill>
              </a:rPr>
              <a:t>Light tightness</a:t>
            </a:r>
          </a:p>
        </p:txBody>
      </p:sp>
      <p:sp>
        <p:nvSpPr>
          <p:cNvPr id="7" name="円/楕円 6"/>
          <p:cNvSpPr/>
          <p:nvPr/>
        </p:nvSpPr>
        <p:spPr>
          <a:xfrm>
            <a:off x="4975123" y="1681316"/>
            <a:ext cx="2782529" cy="567238"/>
          </a:xfrm>
          <a:prstGeom prst="ellipse">
            <a:avLst/>
          </a:prstGeom>
          <a:noFill/>
          <a:ln w="444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516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Kurokawa-san and Ota-san’s work on feedthrough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51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near future, a “high intensity” (total </a:t>
            </a:r>
            <a:r>
              <a:rPr lang="en-US" dirty="0"/>
              <a:t>intensity </a:t>
            </a:r>
            <a:r>
              <a:rPr lang="en-US" dirty="0" smtClean="0"/>
              <a:t>of </a:t>
            </a:r>
            <a:r>
              <a:rPr lang="en-US" dirty="0"/>
              <a:t>~ 3 - 5 x 100k Hz </a:t>
            </a:r>
            <a:r>
              <a:rPr lang="en-US" dirty="0" smtClean="0"/>
              <a:t>after F7) must be achieved.</a:t>
            </a:r>
          </a:p>
          <a:p>
            <a:r>
              <a:rPr lang="en-US" dirty="0" smtClean="0"/>
              <a:t>Developments are ongoing among the consortium and they can be merged into a standard setup at RIBF.</a:t>
            </a:r>
          </a:p>
          <a:p>
            <a:r>
              <a:rPr lang="en-US" dirty="0"/>
              <a:t>Need to </a:t>
            </a:r>
            <a:r>
              <a:rPr lang="en-US" dirty="0" smtClean="0"/>
              <a:t>minimize human </a:t>
            </a:r>
            <a:r>
              <a:rPr lang="en-US" dirty="0"/>
              <a:t>resource, budget, </a:t>
            </a:r>
            <a:r>
              <a:rPr lang="en-US" dirty="0" smtClean="0"/>
              <a:t>time need for setup, operation, and time must be considered.</a:t>
            </a:r>
          </a:p>
          <a:p>
            <a:r>
              <a:rPr lang="en-US" dirty="0" smtClean="0"/>
              <a:t>Some people are already working on very “high intensity” (~&gt; MHz). </a:t>
            </a:r>
          </a:p>
          <a:p>
            <a:r>
              <a:rPr lang="en-US" dirty="0" smtClean="0"/>
              <a:t>Auxiliary system is very important. </a:t>
            </a:r>
            <a:r>
              <a:rPr lang="en-US"/>
              <a:t>F</a:t>
            </a:r>
            <a:r>
              <a:rPr lang="en-US" smtClean="0"/>
              <a:t>eedthrough </a:t>
            </a:r>
            <a:r>
              <a:rPr lang="en-US" dirty="0" smtClean="0"/>
              <a:t>is a good example.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20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628650" y="-112225"/>
            <a:ext cx="7886700" cy="1325563"/>
          </a:xfrm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sz="4400" dirty="0" smtClean="0"/>
              <a:t>Goal</a:t>
            </a:r>
            <a:r>
              <a:rPr lang="en-US" sz="4400" dirty="0" smtClean="0"/>
              <a:t> (Matching needs)</a:t>
            </a:r>
            <a:endParaRPr sz="4400" dirty="0"/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1567773" y="2772130"/>
            <a:ext cx="6288202" cy="1583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530351">
              <a:lnSpc>
                <a:spcPct val="72000"/>
              </a:lnSpc>
              <a:spcBef>
                <a:spcPts val="500"/>
              </a:spcBef>
              <a:buSzTx/>
              <a:buNone/>
              <a:defRPr sz="1800"/>
            </a:pPr>
            <a:r>
              <a:rPr sz="2000" dirty="0"/>
              <a:t>To achieve: </a:t>
            </a:r>
          </a:p>
          <a:p>
            <a:pPr marL="0" lvl="0" indent="0" defTabSz="530351">
              <a:lnSpc>
                <a:spcPct val="72000"/>
              </a:lnSpc>
              <a:spcBef>
                <a:spcPts val="500"/>
              </a:spcBef>
              <a:buSzTx/>
              <a:buNone/>
              <a:defRPr sz="1800"/>
            </a:pPr>
            <a:r>
              <a:rPr sz="2000" b="1" dirty="0"/>
              <a:t>a total intensity </a:t>
            </a:r>
            <a:r>
              <a:rPr sz="2000"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000" b="1" dirty="0"/>
              <a:t> ~ 3 - 5 x 100k Hz (after F7) </a:t>
            </a:r>
          </a:p>
          <a:p>
            <a:pPr marL="0" lvl="0" indent="0" defTabSz="530351">
              <a:lnSpc>
                <a:spcPct val="72000"/>
              </a:lnSpc>
              <a:spcBef>
                <a:spcPts val="500"/>
              </a:spcBef>
              <a:buSzTx/>
              <a:buNone/>
              <a:defRPr sz="1800"/>
            </a:pPr>
            <a:r>
              <a:rPr sz="2000" dirty="0"/>
              <a:t>(at present, BigRIPS can accept 30 – 50 </a:t>
            </a:r>
            <a:r>
              <a:rPr sz="2000" dirty="0" smtClean="0"/>
              <a:t>kHz</a:t>
            </a:r>
            <a:r>
              <a:rPr lang="en-US" sz="2000" dirty="0"/>
              <a:t>,</a:t>
            </a:r>
            <a:r>
              <a:rPr sz="2000" dirty="0" smtClean="0"/>
              <a:t> </a:t>
            </a:r>
            <a:r>
              <a:rPr lang="en-US" sz="2000" dirty="0" smtClean="0"/>
              <a:t>Z&gt;=50)</a:t>
            </a:r>
            <a:endParaRPr sz="2000" dirty="0"/>
          </a:p>
          <a:p>
            <a:pPr marL="397763" lvl="0" indent="-397763" defTabSz="530351">
              <a:lnSpc>
                <a:spcPct val="72000"/>
              </a:lnSpc>
              <a:spcBef>
                <a:spcPts val="500"/>
              </a:spcBef>
              <a:defRPr sz="1800"/>
            </a:pPr>
            <a:r>
              <a:rPr sz="2000" dirty="0"/>
              <a:t>Clear PID for nuclei </a:t>
            </a:r>
            <a:r>
              <a:rPr lang="en-US" sz="2000" dirty="0" smtClean="0"/>
              <a:t>for</a:t>
            </a:r>
            <a:r>
              <a:rPr sz="2000" dirty="0" smtClean="0">
                <a:solidFill>
                  <a:schemeClr val="tx1"/>
                </a:solidFill>
              </a:rPr>
              <a:t> Z=50 </a:t>
            </a:r>
            <a:r>
              <a:rPr sz="2000" dirty="0">
                <a:solidFill>
                  <a:schemeClr val="tx1"/>
                </a:solidFill>
              </a:rPr>
              <a:t>or </a:t>
            </a:r>
            <a:r>
              <a:rPr lang="en-US" sz="2000" dirty="0" smtClean="0">
                <a:solidFill>
                  <a:schemeClr val="tx1"/>
                </a:solidFill>
              </a:rPr>
              <a:t>heavier</a:t>
            </a:r>
            <a:endParaRPr sz="2000" dirty="0">
              <a:solidFill>
                <a:schemeClr val="tx1"/>
              </a:solidFill>
            </a:endParaRPr>
          </a:p>
          <a:p>
            <a:pPr marL="397763" lvl="0" indent="-397763" defTabSz="530351">
              <a:lnSpc>
                <a:spcPct val="72000"/>
              </a:lnSpc>
              <a:spcBef>
                <a:spcPts val="500"/>
              </a:spcBef>
              <a:defRPr sz="1800"/>
            </a:pPr>
            <a:r>
              <a:rPr sz="2000" dirty="0"/>
              <a:t>Standard setup</a:t>
            </a:r>
          </a:p>
          <a:p>
            <a:pPr marL="0" lvl="0" indent="0" defTabSz="530351">
              <a:lnSpc>
                <a:spcPct val="72000"/>
              </a:lnSpc>
              <a:spcBef>
                <a:spcPts val="500"/>
              </a:spcBef>
              <a:buSzTx/>
              <a:buNone/>
              <a:defRPr sz="1800"/>
            </a:pP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628650" y="-222703"/>
            <a:ext cx="78867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 dirty="0"/>
              <a:t>How to define “high rate”?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628650" y="957943"/>
            <a:ext cx="7886700" cy="542108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 defTabSz="877823">
              <a:lnSpc>
                <a:spcPct val="72000"/>
              </a:lnSpc>
              <a:spcBef>
                <a:spcPts val="900"/>
              </a:spcBef>
              <a:buSzTx/>
              <a:buNone/>
              <a:defRPr sz="1800"/>
            </a:pPr>
            <a:r>
              <a:rPr sz="2208" b="1" dirty="0"/>
              <a:t>Rate available for users </a:t>
            </a:r>
            <a:r>
              <a:rPr sz="2208" b="1" dirty="0">
                <a:solidFill>
                  <a:srgbClr val="FF2600"/>
                </a:solidFill>
              </a:rPr>
              <a:t>on reaction target</a:t>
            </a:r>
            <a:endParaRPr sz="2208" dirty="0"/>
          </a:p>
          <a:p>
            <a:pPr marL="219455" lvl="0" indent="-219455" defTabSz="877823">
              <a:lnSpc>
                <a:spcPct val="72000"/>
              </a:lnSpc>
              <a:spcBef>
                <a:spcPts val="900"/>
              </a:spcBef>
              <a:defRPr sz="1800"/>
            </a:pPr>
            <a:r>
              <a:rPr sz="2208" b="1" dirty="0"/>
              <a:t>~ 3 - 5 x 100k Hz (after F7) or higher</a:t>
            </a:r>
            <a:endParaRPr sz="2208" dirty="0"/>
          </a:p>
          <a:p>
            <a:pPr marL="0" lvl="0" indent="0" defTabSz="877823">
              <a:lnSpc>
                <a:spcPct val="72000"/>
              </a:lnSpc>
              <a:spcBef>
                <a:spcPts val="900"/>
              </a:spcBef>
              <a:buSzTx/>
              <a:buNone/>
              <a:defRPr sz="1800"/>
            </a:pPr>
            <a:endParaRPr sz="2208" dirty="0"/>
          </a:p>
          <a:p>
            <a:pPr marL="495300" lvl="1" indent="0" defTabSz="877823">
              <a:lnSpc>
                <a:spcPct val="72000"/>
              </a:lnSpc>
              <a:spcBef>
                <a:spcPts val="900"/>
              </a:spcBef>
              <a:buSzTx/>
              <a:buNone/>
              <a:defRPr sz="1800"/>
            </a:pPr>
            <a:r>
              <a:rPr sz="2208" dirty="0"/>
              <a:t>In the upstream, the beam rate can be higher:</a:t>
            </a:r>
          </a:p>
          <a:p>
            <a:pPr marL="714755" lvl="1" indent="-219455" defTabSz="877823">
              <a:lnSpc>
                <a:spcPct val="72000"/>
              </a:lnSpc>
              <a:spcBef>
                <a:spcPts val="900"/>
              </a:spcBef>
              <a:defRPr sz="1800"/>
            </a:pPr>
            <a:r>
              <a:rPr sz="2208" dirty="0"/>
              <a:t>F3 </a:t>
            </a:r>
            <a:r>
              <a:rPr sz="2208" dirty="0" smtClean="0"/>
              <a:t>&gt;</a:t>
            </a:r>
            <a:r>
              <a:rPr lang="en-US" sz="2208" dirty="0" smtClean="0"/>
              <a:t> </a:t>
            </a:r>
            <a:r>
              <a:rPr sz="2208" dirty="0" smtClean="0"/>
              <a:t>F5 </a:t>
            </a:r>
            <a:r>
              <a:rPr sz="2208" dirty="0"/>
              <a:t>&gt; </a:t>
            </a:r>
            <a:r>
              <a:rPr sz="2208" dirty="0" smtClean="0"/>
              <a:t>F7</a:t>
            </a:r>
            <a:r>
              <a:rPr lang="en-US" sz="2208" dirty="0" smtClean="0"/>
              <a:t> </a:t>
            </a:r>
            <a:r>
              <a:rPr lang="en-US" sz="1400" dirty="0" smtClean="0"/>
              <a:t>(“&gt;” can be a factor of 10—100 or higher, depending on RI)</a:t>
            </a:r>
            <a:endParaRPr sz="1400" dirty="0"/>
          </a:p>
          <a:p>
            <a:pPr marL="714755" lvl="1" indent="-219455" defTabSz="877823">
              <a:lnSpc>
                <a:spcPct val="72000"/>
              </a:lnSpc>
              <a:spcBef>
                <a:spcPts val="900"/>
              </a:spcBef>
              <a:defRPr sz="1800"/>
            </a:pPr>
            <a:r>
              <a:rPr sz="2208" dirty="0"/>
              <a:t>In focusing points, F3 and F7, the beam spot size is small, so the rate capability must be considered taking into account how the detector is </a:t>
            </a:r>
            <a:r>
              <a:rPr sz="2208" dirty="0" smtClean="0"/>
              <a:t>segmented</a:t>
            </a:r>
            <a:r>
              <a:rPr lang="en-US" sz="2208" dirty="0" smtClean="0"/>
              <a:t>.</a:t>
            </a:r>
            <a:endParaRPr sz="2208" dirty="0"/>
          </a:p>
          <a:p>
            <a:pPr marL="495300" lvl="1" indent="0" defTabSz="877823">
              <a:lnSpc>
                <a:spcPct val="72000"/>
              </a:lnSpc>
              <a:spcBef>
                <a:spcPts val="900"/>
              </a:spcBef>
              <a:buSzTx/>
              <a:buNone/>
              <a:defRPr sz="1800"/>
            </a:pPr>
            <a:endParaRPr sz="2208" dirty="0"/>
          </a:p>
          <a:p>
            <a:pPr marL="495300" lvl="1" indent="0" defTabSz="877823">
              <a:lnSpc>
                <a:spcPct val="72000"/>
              </a:lnSpc>
              <a:spcBef>
                <a:spcPts val="900"/>
              </a:spcBef>
              <a:buSzTx/>
              <a:buNone/>
              <a:defRPr sz="1800"/>
            </a:pPr>
            <a:r>
              <a:rPr sz="2208" dirty="0"/>
              <a:t>Undetected light particles also matter:</a:t>
            </a:r>
          </a:p>
          <a:p>
            <a:pPr marL="714755" lvl="1" indent="-219455" defTabSz="877823">
              <a:lnSpc>
                <a:spcPct val="72000"/>
              </a:lnSpc>
              <a:spcBef>
                <a:spcPts val="900"/>
              </a:spcBef>
              <a:defRPr sz="1800"/>
            </a:pPr>
            <a:r>
              <a:rPr sz="2208" dirty="0"/>
              <a:t>Tritons (when one studies neutron rich side </a:t>
            </a:r>
            <a:r>
              <a:rPr sz="2208" dirty="0">
                <a:solidFill>
                  <a:schemeClr val="tx1"/>
                </a:solidFill>
              </a:rPr>
              <a:t>around or over A/Z=3</a:t>
            </a:r>
            <a:r>
              <a:rPr sz="2208" dirty="0"/>
              <a:t>)  </a:t>
            </a:r>
          </a:p>
          <a:p>
            <a:pPr marL="714755" lvl="1" indent="-219455" defTabSz="877823">
              <a:lnSpc>
                <a:spcPct val="72000"/>
              </a:lnSpc>
              <a:spcBef>
                <a:spcPts val="900"/>
              </a:spcBef>
              <a:defRPr sz="1800"/>
            </a:pPr>
            <a:r>
              <a:rPr sz="2208" dirty="0"/>
              <a:t>F3 &gt; F5 &gt; </a:t>
            </a:r>
            <a:r>
              <a:rPr sz="2208" dirty="0" smtClean="0"/>
              <a:t>F7</a:t>
            </a:r>
            <a:endParaRPr lang="en-US" sz="2208" dirty="0" smtClean="0"/>
          </a:p>
          <a:p>
            <a:pPr marL="714755" lvl="1" indent="-219455" defTabSz="877823">
              <a:lnSpc>
                <a:spcPct val="72000"/>
              </a:lnSpc>
              <a:spcBef>
                <a:spcPts val="900"/>
              </a:spcBef>
              <a:defRPr sz="1800"/>
            </a:pPr>
            <a:endParaRPr lang="en-US" sz="2208" dirty="0"/>
          </a:p>
          <a:p>
            <a:pPr marL="495300" lvl="1" indent="0" defTabSz="877823">
              <a:lnSpc>
                <a:spcPct val="72000"/>
              </a:lnSpc>
              <a:spcBef>
                <a:spcPts val="900"/>
              </a:spcBef>
              <a:buNone/>
              <a:defRPr sz="1800"/>
            </a:pPr>
            <a:r>
              <a:rPr lang="en-US" sz="2208" dirty="0" smtClean="0"/>
              <a:t>How </a:t>
            </a:r>
            <a:r>
              <a:rPr lang="en-US" sz="2208" dirty="0"/>
              <a:t>many days can work continuously</a:t>
            </a:r>
            <a:r>
              <a:rPr lang="en-US" sz="2208" dirty="0" smtClean="0"/>
              <a:t>?“</a:t>
            </a:r>
          </a:p>
          <a:p>
            <a:pPr lvl="1" defTabSz="877823">
              <a:lnSpc>
                <a:spcPct val="72000"/>
              </a:lnSpc>
              <a:spcBef>
                <a:spcPts val="900"/>
              </a:spcBef>
              <a:defRPr sz="1800"/>
            </a:pPr>
            <a:r>
              <a:rPr lang="en-US" sz="2208" dirty="0" smtClean="0"/>
              <a:t>For example, in the recently done 132Sn experiment at ZDS with 40-50kpps in total after F7;</a:t>
            </a:r>
          </a:p>
          <a:p>
            <a:pPr lvl="2" defTabSz="877823">
              <a:lnSpc>
                <a:spcPct val="72000"/>
              </a:lnSpc>
              <a:spcBef>
                <a:spcPts val="900"/>
              </a:spcBef>
              <a:defRPr sz="1800"/>
            </a:pPr>
            <a:r>
              <a:rPr lang="en-US" sz="2208" dirty="0" smtClean="0"/>
              <a:t>F3 PPAC </a:t>
            </a:r>
            <a:r>
              <a:rPr lang="en-US" sz="2208" dirty="0" smtClean="0">
                <a:sym typeface="Wingdings" panose="05000000000000000000" pitchFamily="2" charset="2"/>
              </a:rPr>
              <a:t> 1 day</a:t>
            </a:r>
          </a:p>
          <a:p>
            <a:pPr lvl="2" defTabSz="877823">
              <a:lnSpc>
                <a:spcPct val="72000"/>
              </a:lnSpc>
              <a:spcBef>
                <a:spcPts val="900"/>
              </a:spcBef>
              <a:defRPr sz="1800"/>
            </a:pPr>
            <a:r>
              <a:rPr lang="en-US" sz="2208" dirty="0" smtClean="0">
                <a:sym typeface="Wingdings" panose="05000000000000000000" pitchFamily="2" charset="2"/>
              </a:rPr>
              <a:t>F8/9/11  2 days</a:t>
            </a:r>
            <a:endParaRPr lang="en-US" sz="2208" dirty="0"/>
          </a:p>
          <a:p>
            <a:pPr marL="967739" lvl="2" indent="0" defTabSz="877823">
              <a:lnSpc>
                <a:spcPct val="72000"/>
              </a:lnSpc>
              <a:spcBef>
                <a:spcPts val="900"/>
              </a:spcBef>
              <a:buNone/>
              <a:defRPr sz="1800"/>
            </a:pPr>
            <a:r>
              <a:rPr lang="en-US" sz="2208" dirty="0" smtClean="0">
                <a:sym typeface="Wingdings" panose="05000000000000000000" pitchFamily="2" charset="2"/>
              </a:rPr>
              <a:t> replacement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628650" y="114064"/>
            <a:ext cx="78867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 dirty="0"/>
              <a:t>Member list (</a:t>
            </a:r>
            <a:r>
              <a:rPr sz="4400" dirty="0" smtClean="0"/>
              <a:t>2014/1/</a:t>
            </a:r>
            <a:r>
              <a:rPr lang="en-US" sz="4400" dirty="0" smtClean="0"/>
              <a:t>19</a:t>
            </a:r>
            <a:r>
              <a:rPr sz="4400" dirty="0" smtClean="0"/>
              <a:t>)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sz="4400" dirty="0"/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162656" y="790794"/>
            <a:ext cx="4409344" cy="5243391"/>
          </a:xfrm>
          <a:prstGeom prst="rect">
            <a:avLst/>
          </a:prstGeom>
        </p:spPr>
        <p:txBody>
          <a:bodyPr/>
          <a:lstStyle/>
          <a:p>
            <a:pPr marL="129322" lvl="0" indent="-129322" defTabSz="905255">
              <a:spcBef>
                <a:spcPts val="900"/>
              </a:spcBef>
              <a:defRPr sz="1800"/>
            </a:pPr>
            <a:r>
              <a:rPr sz="1584" dirty="0" err="1"/>
              <a:t>Daiki</a:t>
            </a:r>
            <a:r>
              <a:rPr sz="1584" dirty="0"/>
              <a:t> Nishimura, Tokyo University of Science </a:t>
            </a:r>
          </a:p>
          <a:p>
            <a:pPr marL="0" lvl="0" indent="0" defTabSz="905255">
              <a:spcBef>
                <a:spcPts val="900"/>
              </a:spcBef>
              <a:buSzTx/>
              <a:buNone/>
              <a:defRPr sz="1800"/>
            </a:pPr>
            <a:r>
              <a:rPr sz="1584" dirty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1584" dirty="0"/>
              <a:t>IC</a:t>
            </a:r>
          </a:p>
          <a:p>
            <a:pPr marL="129322" lvl="0" indent="-129322" defTabSz="905255">
              <a:spcBef>
                <a:spcPts val="900"/>
              </a:spcBef>
              <a:defRPr sz="1800"/>
            </a:pPr>
            <a:r>
              <a:rPr sz="1584" dirty="0"/>
              <a:t>Hidetada Baba, RNC, →DAQ, Flash ADC, FPGA</a:t>
            </a:r>
          </a:p>
          <a:p>
            <a:pPr marL="129322" lvl="0" indent="-129322" defTabSz="905255">
              <a:spcBef>
                <a:spcPts val="900"/>
              </a:spcBef>
              <a:defRPr sz="1800"/>
            </a:pPr>
            <a:r>
              <a:rPr sz="1584" dirty="0"/>
              <a:t>Meiko Kurokawa, RNC →ASIC, Si detectors, …</a:t>
            </a:r>
          </a:p>
          <a:p>
            <a:pPr marL="129322" lvl="0" indent="-129322" defTabSz="905255">
              <a:spcBef>
                <a:spcPts val="900"/>
              </a:spcBef>
              <a:defRPr sz="1800"/>
            </a:pPr>
            <a:r>
              <a:rPr sz="1584" dirty="0"/>
              <a:t>Toshio Kobayashi, Tohoku Univ. </a:t>
            </a:r>
          </a:p>
          <a:p>
            <a:pPr marL="0" lvl="0" indent="0" defTabSz="905255">
              <a:spcBef>
                <a:spcPts val="900"/>
              </a:spcBef>
              <a:buSzTx/>
              <a:buNone/>
              <a:defRPr sz="1800"/>
            </a:pPr>
            <a:r>
              <a:rPr sz="1584" dirty="0"/>
              <a:t>→MWDC, 1-mm MWPC, CRDC, </a:t>
            </a:r>
          </a:p>
          <a:p>
            <a:pPr marL="129322" lvl="0" indent="-129322" defTabSz="905255">
              <a:spcBef>
                <a:spcPts val="900"/>
              </a:spcBef>
              <a:defRPr sz="1800"/>
            </a:pPr>
            <a:r>
              <a:rPr sz="1584" dirty="0"/>
              <a:t>Hideaki Otsu, RNC →MWDC, MWPC, IC, </a:t>
            </a:r>
          </a:p>
          <a:p>
            <a:pPr marL="129322" lvl="0" indent="-129322" defTabSz="905255">
              <a:spcBef>
                <a:spcPts val="900"/>
              </a:spcBef>
              <a:defRPr sz="1800"/>
            </a:pPr>
            <a:r>
              <a:rPr sz="1584" dirty="0"/>
              <a:t>Yohei Matsuda, </a:t>
            </a:r>
            <a:r>
              <a:rPr sz="1584" dirty="0" err="1"/>
              <a:t>Kohnan</a:t>
            </a:r>
            <a:r>
              <a:rPr sz="1584" dirty="0"/>
              <a:t> </a:t>
            </a:r>
            <a:r>
              <a:rPr sz="1584" dirty="0" err="1"/>
              <a:t>Univ</a:t>
            </a:r>
            <a:r>
              <a:rPr sz="1584" dirty="0"/>
              <a:t>.→detectors</a:t>
            </a:r>
          </a:p>
          <a:p>
            <a:pPr marL="129322" lvl="0" indent="-129322" defTabSz="905255">
              <a:spcBef>
                <a:spcPts val="900"/>
              </a:spcBef>
              <a:defRPr sz="1800"/>
            </a:pPr>
            <a:r>
              <a:rPr sz="1584" dirty="0"/>
              <a:t>Shinsuke Ota, CNS, Univ. of Tokyo </a:t>
            </a:r>
            <a:r>
              <a:rPr sz="1584" dirty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1584" dirty="0"/>
              <a:t>MWDCs, …</a:t>
            </a:r>
          </a:p>
          <a:p>
            <a:pPr marL="129322" lvl="0" indent="-129322" defTabSz="905255">
              <a:spcBef>
                <a:spcPts val="900"/>
              </a:spcBef>
              <a:defRPr sz="1800"/>
            </a:pPr>
            <a:r>
              <a:rPr sz="1584" dirty="0"/>
              <a:t>Juzo </a:t>
            </a:r>
            <a:r>
              <a:rPr sz="1584" dirty="0" err="1"/>
              <a:t>Zenihiro</a:t>
            </a:r>
            <a:r>
              <a:rPr sz="1584" dirty="0"/>
              <a:t>, </a:t>
            </a:r>
            <a:r>
              <a:rPr lang="en-US" sz="1584" dirty="0" smtClean="0"/>
              <a:t>RNC</a:t>
            </a:r>
            <a:r>
              <a:rPr sz="1584" dirty="0" smtClean="0"/>
              <a:t> </a:t>
            </a:r>
            <a:r>
              <a:rPr sz="1584" dirty="0"/>
              <a:t>→indirect method for charge determination</a:t>
            </a:r>
          </a:p>
          <a:p>
            <a:pPr marL="129322" lvl="0" indent="-129322" defTabSz="905255">
              <a:spcBef>
                <a:spcPts val="900"/>
              </a:spcBef>
              <a:defRPr sz="1800"/>
            </a:pPr>
            <a:r>
              <a:rPr sz="1584" dirty="0"/>
              <a:t>Kimiko Sekiguchi, Tohoku Univ.</a:t>
            </a:r>
          </a:p>
          <a:p>
            <a:pPr marL="129322" lvl="0" indent="-129322" defTabSz="905255">
              <a:spcBef>
                <a:spcPts val="900"/>
              </a:spcBef>
              <a:defRPr sz="1800"/>
            </a:pPr>
            <a:r>
              <a:rPr sz="1584" dirty="0"/>
              <a:t>P. </a:t>
            </a:r>
            <a:r>
              <a:rPr sz="1584" dirty="0" err="1"/>
              <a:t>Rykaczewski</a:t>
            </a:r>
            <a:r>
              <a:rPr sz="1584" dirty="0"/>
              <a:t> (ORNL)　→Flash ADC based DAQ</a:t>
            </a:r>
          </a:p>
          <a:p>
            <a:pPr marL="129322" lvl="0" indent="-129322" defTabSz="905255">
              <a:spcBef>
                <a:spcPts val="900"/>
              </a:spcBef>
              <a:defRPr sz="1800"/>
            </a:pPr>
            <a:r>
              <a:rPr sz="1584" dirty="0" err="1"/>
              <a:t>Stephanos</a:t>
            </a:r>
            <a:r>
              <a:rPr sz="1584" dirty="0"/>
              <a:t> Paschalis (Darmstadt)</a:t>
            </a:r>
          </a:p>
          <a:p>
            <a:pPr marL="129322" lvl="0" indent="-129322" defTabSz="905255">
              <a:spcBef>
                <a:spcPts val="900"/>
              </a:spcBef>
              <a:defRPr sz="1800"/>
            </a:pPr>
            <a:r>
              <a:rPr sz="1584" dirty="0"/>
              <a:t>Zoltan </a:t>
            </a:r>
            <a:r>
              <a:rPr sz="1584" dirty="0" err="1"/>
              <a:t>Elekes</a:t>
            </a:r>
            <a:r>
              <a:rPr sz="1584" dirty="0"/>
              <a:t> (ATOMKI)</a:t>
            </a:r>
          </a:p>
        </p:txBody>
      </p:sp>
      <p:sp>
        <p:nvSpPr>
          <p:cNvPr id="60" name="Shape 60"/>
          <p:cNvSpPr/>
          <p:nvPr/>
        </p:nvSpPr>
        <p:spPr>
          <a:xfrm>
            <a:off x="4572000" y="790793"/>
            <a:ext cx="4292803" cy="524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135200" lvl="0" indent="-135200" defTabSz="841247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</a:pPr>
            <a:r>
              <a:rPr sz="1656" dirty="0"/>
              <a:t>Nigel （LP CAEN）</a:t>
            </a:r>
            <a:endParaRPr sz="2576" dirty="0"/>
          </a:p>
          <a:p>
            <a:pPr lvl="0" defTabSz="841247">
              <a:lnSpc>
                <a:spcPct val="90000"/>
              </a:lnSpc>
              <a:spcBef>
                <a:spcPts val="900"/>
              </a:spcBef>
            </a:pPr>
            <a:r>
              <a:rPr sz="1656" dirty="0"/>
              <a:t>→　TDC/QDC (within some limit, dead time free)</a:t>
            </a:r>
            <a:endParaRPr sz="2576" dirty="0"/>
          </a:p>
          <a:p>
            <a:pPr marL="135200" lvl="0" indent="-135200" defTabSz="841247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</a:pPr>
            <a:r>
              <a:rPr sz="1656" dirty="0" smtClean="0"/>
              <a:t>Em</a:t>
            </a:r>
            <a:r>
              <a:rPr lang="en-US" sz="1656" dirty="0" smtClean="0"/>
              <a:t>m</a:t>
            </a:r>
            <a:r>
              <a:rPr sz="1656" dirty="0" smtClean="0"/>
              <a:t>anuel Pollac</a:t>
            </a:r>
            <a:r>
              <a:rPr lang="en-US" sz="1656" dirty="0" smtClean="0"/>
              <a:t>c</a:t>
            </a:r>
            <a:r>
              <a:rPr sz="1656" dirty="0" smtClean="0"/>
              <a:t>o</a:t>
            </a:r>
            <a:endParaRPr sz="2576" dirty="0"/>
          </a:p>
          <a:p>
            <a:pPr lvl="0" defTabSz="841247">
              <a:lnSpc>
                <a:spcPct val="90000"/>
              </a:lnSpc>
              <a:spcBef>
                <a:spcPts val="900"/>
              </a:spcBef>
            </a:pPr>
            <a:r>
              <a:rPr sz="1656" dirty="0"/>
              <a:t>→ Detectors, Electronics, ASIC chips, GET…</a:t>
            </a:r>
            <a:endParaRPr sz="2576" dirty="0"/>
          </a:p>
          <a:p>
            <a:pPr marL="135200" lvl="0" indent="-135200" defTabSz="841247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</a:pPr>
            <a:r>
              <a:rPr sz="1656" dirty="0"/>
              <a:t>Alexandre Obertelli, CEA </a:t>
            </a:r>
            <a:r>
              <a:rPr sz="1656" dirty="0" err="1"/>
              <a:t>Saclay</a:t>
            </a:r>
            <a:r>
              <a:rPr sz="1656" dirty="0"/>
              <a:t> </a:t>
            </a:r>
            <a:endParaRPr sz="2576" dirty="0"/>
          </a:p>
          <a:p>
            <a:pPr marL="135200" lvl="0" indent="-135200" defTabSz="841247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</a:pPr>
            <a:r>
              <a:rPr sz="1656" dirty="0" err="1"/>
              <a:t>Tuomas</a:t>
            </a:r>
            <a:r>
              <a:rPr sz="1656" dirty="0"/>
              <a:t> </a:t>
            </a:r>
            <a:r>
              <a:rPr sz="1656" dirty="0" err="1"/>
              <a:t>Grahn</a:t>
            </a:r>
            <a:r>
              <a:rPr sz="1656" dirty="0"/>
              <a:t>, University of </a:t>
            </a:r>
            <a:r>
              <a:rPr sz="1656" dirty="0" err="1"/>
              <a:t>Jyväskylä</a:t>
            </a:r>
            <a:endParaRPr sz="2576" dirty="0"/>
          </a:p>
          <a:p>
            <a:pPr marL="135200" lvl="0" indent="-135200" defTabSz="841247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</a:pPr>
            <a:r>
              <a:rPr sz="1656" dirty="0"/>
              <a:t>Megumi Niikura, University of Tokyo</a:t>
            </a:r>
            <a:endParaRPr sz="2576" dirty="0"/>
          </a:p>
          <a:p>
            <a:pPr marL="135200" lvl="0" indent="-135200" defTabSz="841247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</a:pPr>
            <a:r>
              <a:rPr sz="1656" dirty="0"/>
              <a:t>Masaki Sasano, RNC </a:t>
            </a:r>
            <a:r>
              <a:rPr sz="1656" dirty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1656" dirty="0"/>
              <a:t>chair, IC</a:t>
            </a:r>
            <a:endParaRPr sz="2576" dirty="0"/>
          </a:p>
          <a:p>
            <a:pPr marL="135200" lvl="0" indent="-135200" defTabSz="841247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</a:pPr>
            <a:r>
              <a:rPr sz="1656" dirty="0" err="1"/>
              <a:t>Yohsuke</a:t>
            </a:r>
            <a:r>
              <a:rPr sz="1656" dirty="0"/>
              <a:t> Kondo, TITEC</a:t>
            </a:r>
            <a:r>
              <a:rPr sz="1656" dirty="0">
                <a:solidFill>
                  <a:schemeClr val="tx1"/>
                </a:solidFill>
              </a:rPr>
              <a:t>H</a:t>
            </a:r>
            <a:endParaRPr sz="2576" dirty="0">
              <a:solidFill>
                <a:schemeClr val="tx1"/>
              </a:solidFill>
            </a:endParaRPr>
          </a:p>
          <a:p>
            <a:pPr marL="135200" lvl="0" indent="-135200" defTabSz="841247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</a:pPr>
            <a:r>
              <a:rPr sz="1656" dirty="0"/>
              <a:t>Nori </a:t>
            </a:r>
            <a:r>
              <a:rPr sz="1656" dirty="0" err="1"/>
              <a:t>Aoi</a:t>
            </a:r>
            <a:r>
              <a:rPr sz="1656" dirty="0"/>
              <a:t>, RCNP Osaka University</a:t>
            </a:r>
            <a:endParaRPr sz="2576" dirty="0"/>
          </a:p>
          <a:p>
            <a:pPr marL="135200" lvl="0" indent="-135200" defTabSz="841247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</a:pPr>
            <a:r>
              <a:rPr sz="1656" dirty="0"/>
              <a:t>Nobuaki Imai, CNS, Univ. of Tokyo</a:t>
            </a:r>
            <a:endParaRPr sz="2576" dirty="0"/>
          </a:p>
          <a:p>
            <a:pPr marL="135200" lvl="0" indent="-135200" defTabSz="841247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</a:pPr>
            <a:r>
              <a:rPr sz="1656" dirty="0"/>
              <a:t>Naoki Fukuda, </a:t>
            </a:r>
            <a:r>
              <a:rPr sz="1656" dirty="0" smtClean="0"/>
              <a:t>RNC</a:t>
            </a:r>
            <a:endParaRPr lang="en-US" sz="1656" dirty="0" smtClean="0"/>
          </a:p>
          <a:p>
            <a:pPr marL="135200" lvl="0" indent="-135200" defTabSz="841247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</a:pPr>
            <a:r>
              <a:rPr lang="en-US" sz="1656" dirty="0" err="1" smtClean="0"/>
              <a:t>Kwongbok</a:t>
            </a:r>
            <a:r>
              <a:rPr lang="en-US" sz="1656" dirty="0" smtClean="0"/>
              <a:t> Lee, Kwon Young Kwan, Moon </a:t>
            </a:r>
            <a:r>
              <a:rPr lang="en-US" sz="1656" dirty="0" err="1" smtClean="0"/>
              <a:t>JunYoung</a:t>
            </a:r>
            <a:r>
              <a:rPr lang="en-US" sz="1656" dirty="0" smtClean="0"/>
              <a:t>, Institute for Basic Science, Korea</a:t>
            </a:r>
            <a:endParaRPr sz="2576" dirty="0"/>
          </a:p>
          <a:p>
            <a:pPr lvl="0" defTabSz="841247">
              <a:lnSpc>
                <a:spcPct val="90000"/>
              </a:lnSpc>
              <a:spcBef>
                <a:spcPts val="900"/>
              </a:spcBef>
            </a:pPr>
            <a:endParaRPr sz="2576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342900" y="-83271"/>
            <a:ext cx="8216153" cy="85700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	Materials to be developed</a:t>
            </a:r>
          </a:p>
        </p:txBody>
      </p:sp>
      <p:sp>
        <p:nvSpPr>
          <p:cNvPr id="65" name="Shape 65"/>
          <p:cNvSpPr/>
          <p:nvPr/>
        </p:nvSpPr>
        <p:spPr>
          <a:xfrm>
            <a:off x="171124" y="1140056"/>
            <a:ext cx="3113843" cy="1583691"/>
          </a:xfrm>
          <a:prstGeom prst="rect">
            <a:avLst/>
          </a:prstGeom>
          <a:gradFill>
            <a:gsLst>
              <a:gs pos="0">
                <a:srgbClr val="FFDB9B"/>
              </a:gs>
              <a:gs pos="50000">
                <a:srgbClr val="FFD58D"/>
              </a:gs>
              <a:gs pos="100000">
                <a:srgbClr val="FFD078"/>
              </a:gs>
            </a:gsLst>
            <a:lin ang="5400000"/>
          </a:gradFill>
          <a:ln w="6350">
            <a:solidFill>
              <a:srgbClr val="FFC000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3200" dirty="0" smtClean="0"/>
              <a:t>TOF:</a:t>
            </a:r>
          </a:p>
          <a:p>
            <a:pPr lvl="0"/>
            <a:r>
              <a:rPr sz="3200" dirty="0" smtClean="0"/>
              <a:t>Plastic scintillator</a:t>
            </a:r>
          </a:p>
          <a:p>
            <a:pPr lvl="0"/>
            <a:r>
              <a:rPr sz="3200" dirty="0" smtClean="0"/>
              <a:t>Diamond detector</a:t>
            </a:r>
            <a:endParaRPr sz="3200" dirty="0"/>
          </a:p>
        </p:txBody>
      </p:sp>
      <p:sp>
        <p:nvSpPr>
          <p:cNvPr id="66" name="Shape 66"/>
          <p:cNvSpPr/>
          <p:nvPr/>
        </p:nvSpPr>
        <p:spPr>
          <a:xfrm>
            <a:off x="3470827" y="773733"/>
            <a:ext cx="2317942" cy="3939540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9CD97"/>
              </a:gs>
              <a:gs pos="100000">
                <a:srgbClr val="9BC985"/>
              </a:gs>
            </a:gsLst>
            <a:lin ang="5400000"/>
          </a:gradFill>
          <a:ln w="6350">
            <a:solidFill>
              <a:srgbClr val="70AD47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3200" dirty="0"/>
              <a:t>Position:</a:t>
            </a:r>
          </a:p>
          <a:p>
            <a:pPr lvl="0"/>
            <a:r>
              <a:rPr sz="3200" dirty="0"/>
              <a:t>MWDC</a:t>
            </a:r>
          </a:p>
          <a:p>
            <a:pPr lvl="0"/>
            <a:r>
              <a:rPr sz="3200" dirty="0"/>
              <a:t>MWPC</a:t>
            </a:r>
          </a:p>
          <a:p>
            <a:pPr lvl="0"/>
            <a:r>
              <a:rPr sz="3200" dirty="0"/>
              <a:t>CRDC</a:t>
            </a:r>
          </a:p>
          <a:p>
            <a:pPr lvl="0"/>
            <a:r>
              <a:rPr sz="3200" dirty="0"/>
              <a:t>PPAC</a:t>
            </a:r>
          </a:p>
          <a:p>
            <a:pPr lvl="0"/>
            <a:r>
              <a:rPr sz="3200" dirty="0"/>
              <a:t>Fiber </a:t>
            </a:r>
            <a:r>
              <a:rPr sz="3200" dirty="0" err="1"/>
              <a:t>scinti</a:t>
            </a:r>
            <a:r>
              <a:rPr sz="3200" dirty="0"/>
              <a:t>.</a:t>
            </a:r>
          </a:p>
          <a:p>
            <a:pPr lvl="0"/>
            <a:r>
              <a:rPr sz="3200" dirty="0"/>
              <a:t>Si </a:t>
            </a:r>
            <a:r>
              <a:rPr sz="3200" dirty="0" smtClean="0"/>
              <a:t>strips</a:t>
            </a:r>
            <a:endParaRPr lang="en-US" sz="3200" dirty="0" smtClean="0"/>
          </a:p>
          <a:p>
            <a:pPr lvl="0"/>
            <a:r>
              <a:rPr lang="en-US" sz="3200" dirty="0" smtClean="0"/>
              <a:t>Micro Pattern</a:t>
            </a:r>
            <a:endParaRPr sz="3200" dirty="0"/>
          </a:p>
        </p:txBody>
      </p:sp>
      <p:sp>
        <p:nvSpPr>
          <p:cNvPr id="67" name="Shape 67"/>
          <p:cNvSpPr/>
          <p:nvPr/>
        </p:nvSpPr>
        <p:spPr>
          <a:xfrm>
            <a:off x="5974629" y="759903"/>
            <a:ext cx="3076537" cy="2574291"/>
          </a:xfrm>
          <a:prstGeom prst="rect">
            <a:avLst/>
          </a:prstGeom>
          <a:gradFill>
            <a:gsLst>
              <a:gs pos="0">
                <a:srgbClr val="A6B6DF"/>
              </a:gs>
              <a:gs pos="50000">
                <a:srgbClr val="98AAD9"/>
              </a:gs>
              <a:gs pos="100000">
                <a:srgbClr val="869DD7"/>
              </a:gs>
            </a:gsLst>
            <a:lin ang="5400000"/>
          </a:gradFill>
          <a:ln w="6350">
            <a:solidFill>
              <a:srgbClr val="4472C4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3200" dirty="0"/>
              <a:t>Charge (Z):</a:t>
            </a:r>
          </a:p>
          <a:p>
            <a:pPr lvl="0"/>
            <a:r>
              <a:rPr sz="3200" dirty="0"/>
              <a:t>Plastic scintillator</a:t>
            </a:r>
          </a:p>
          <a:p>
            <a:pPr lvl="0"/>
            <a:r>
              <a:rPr sz="3200" dirty="0"/>
              <a:t>Ion chamber</a:t>
            </a:r>
          </a:p>
          <a:p>
            <a:pPr lvl="0"/>
            <a:r>
              <a:rPr sz="3200" dirty="0"/>
              <a:t>Silicon detector</a:t>
            </a:r>
          </a:p>
          <a:p>
            <a:pPr lvl="0"/>
            <a:r>
              <a:rPr sz="3200" dirty="0"/>
              <a:t>Indirect method…</a:t>
            </a:r>
          </a:p>
        </p:txBody>
      </p:sp>
      <p:sp>
        <p:nvSpPr>
          <p:cNvPr id="68" name="Shape 68"/>
          <p:cNvSpPr/>
          <p:nvPr/>
        </p:nvSpPr>
        <p:spPr>
          <a:xfrm>
            <a:off x="84326" y="555281"/>
            <a:ext cx="1700173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u="sng"/>
            </a:lvl1pPr>
          </a:lstStyle>
          <a:p>
            <a:pPr lvl="0">
              <a:defRPr sz="1800" u="none"/>
            </a:pPr>
            <a:r>
              <a:rPr sz="3200" u="sng"/>
              <a:t>Detectors</a:t>
            </a:r>
          </a:p>
        </p:txBody>
      </p:sp>
      <p:sp>
        <p:nvSpPr>
          <p:cNvPr id="69" name="Shape 69"/>
          <p:cNvSpPr/>
          <p:nvPr/>
        </p:nvSpPr>
        <p:spPr>
          <a:xfrm>
            <a:off x="141700" y="4187044"/>
            <a:ext cx="2926517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u="sng"/>
            </a:lvl1pPr>
          </a:lstStyle>
          <a:p>
            <a:pPr lvl="0">
              <a:defRPr sz="1800" u="none"/>
            </a:pPr>
            <a:r>
              <a:rPr sz="3200" u="sng"/>
              <a:t>Auxiliary systems</a:t>
            </a:r>
          </a:p>
        </p:txBody>
      </p:sp>
      <p:sp>
        <p:nvSpPr>
          <p:cNvPr id="70" name="Shape 70"/>
          <p:cNvSpPr/>
          <p:nvPr/>
        </p:nvSpPr>
        <p:spPr>
          <a:xfrm>
            <a:off x="171125" y="4771819"/>
            <a:ext cx="2628861" cy="2078991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3200"/>
              <a:t>DAQ:</a:t>
            </a:r>
          </a:p>
          <a:p>
            <a:pPr lvl="0"/>
            <a:r>
              <a:rPr sz="3200"/>
              <a:t>Trigger rate</a:t>
            </a:r>
          </a:p>
          <a:p>
            <a:pPr lvl="0"/>
            <a:r>
              <a:rPr sz="3200"/>
              <a:t>Time stamping</a:t>
            </a:r>
          </a:p>
          <a:p>
            <a:pPr lvl="0"/>
            <a:r>
              <a:rPr sz="3200"/>
              <a:t>Flash ADC</a:t>
            </a:r>
          </a:p>
        </p:txBody>
      </p:sp>
      <p:sp>
        <p:nvSpPr>
          <p:cNvPr id="71" name="Shape 71"/>
          <p:cNvSpPr/>
          <p:nvPr/>
        </p:nvSpPr>
        <p:spPr>
          <a:xfrm>
            <a:off x="2951714" y="4771818"/>
            <a:ext cx="2100026" cy="1583691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5B093"/>
              </a:gs>
              <a:gs pos="100000">
                <a:srgbClr val="F8A47F"/>
              </a:gs>
            </a:gsLst>
            <a:lin ang="5400000"/>
          </a:gradFill>
          <a:ln w="6350">
            <a:solidFill>
              <a:srgbClr val="ED7D31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3200"/>
              <a:t>Electronics:</a:t>
            </a:r>
          </a:p>
          <a:p>
            <a:pPr lvl="0"/>
            <a:r>
              <a:rPr sz="3200"/>
              <a:t>ASIC chips</a:t>
            </a:r>
          </a:p>
          <a:p>
            <a:pPr lvl="0"/>
            <a:r>
              <a:rPr sz="3200"/>
              <a:t>Cabling</a:t>
            </a:r>
          </a:p>
        </p:txBody>
      </p:sp>
      <p:sp>
        <p:nvSpPr>
          <p:cNvPr id="72" name="Shape 72"/>
          <p:cNvSpPr/>
          <p:nvPr/>
        </p:nvSpPr>
        <p:spPr>
          <a:xfrm>
            <a:off x="5193505" y="4771818"/>
            <a:ext cx="3615579" cy="2091691"/>
          </a:xfrm>
          <a:prstGeom prst="rect">
            <a:avLst/>
          </a:prstGeom>
          <a:solidFill/>
          <a:ln w="19050"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3200">
                <a:solidFill>
                  <a:srgbClr val="FFFFFF"/>
                </a:solidFill>
              </a:rPr>
              <a:t>Vacuum: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3200">
                <a:solidFill>
                  <a:srgbClr val="FFFFFF"/>
                </a:solidFill>
              </a:rPr>
              <a:t>Feedthrough</a:t>
            </a:r>
          </a:p>
          <a:p>
            <a:pPr lvl="0"/>
            <a:r>
              <a:rPr sz="3200">
                <a:solidFill>
                  <a:srgbClr val="FFFFFF"/>
                </a:solidFill>
              </a:rPr>
              <a:t>Cooling of ASIC chips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3200">
                <a:solidFill>
                  <a:srgbClr val="FFFFFF"/>
                </a:solidFill>
              </a:rPr>
              <a:t>Light tightness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342899" y="254291"/>
            <a:ext cx="8260117" cy="857005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Other important things to be discussed</a:t>
            </a:r>
          </a:p>
        </p:txBody>
      </p:sp>
      <p:sp>
        <p:nvSpPr>
          <p:cNvPr id="75" name="Shape 75"/>
          <p:cNvSpPr/>
          <p:nvPr/>
        </p:nvSpPr>
        <p:spPr>
          <a:xfrm>
            <a:off x="3804332" y="1460911"/>
            <a:ext cx="4599742" cy="2107566"/>
          </a:xfrm>
          <a:prstGeom prst="rect">
            <a:avLst/>
          </a:prstGeom>
          <a:solidFill>
            <a:srgbClr val="FFFFFF"/>
          </a:solidFill>
          <a:ln w="34925">
            <a:solidFill>
              <a:srgbClr val="4472C4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3200"/>
              <a:t>Radiation:</a:t>
            </a:r>
          </a:p>
          <a:p>
            <a:pPr lvl="0"/>
            <a:r>
              <a:rPr sz="3200"/>
              <a:t>Safety</a:t>
            </a:r>
          </a:p>
          <a:p>
            <a:pPr lvl="0"/>
            <a:r>
              <a:rPr sz="3200"/>
              <a:t>STQ heat load</a:t>
            </a:r>
          </a:p>
          <a:p>
            <a:pPr lvl="0"/>
            <a:r>
              <a:rPr sz="3200"/>
              <a:t>Hang up of control systems</a:t>
            </a:r>
          </a:p>
        </p:txBody>
      </p:sp>
      <p:sp>
        <p:nvSpPr>
          <p:cNvPr id="76" name="Shape 76"/>
          <p:cNvSpPr/>
          <p:nvPr/>
        </p:nvSpPr>
        <p:spPr>
          <a:xfrm>
            <a:off x="3819273" y="4365073"/>
            <a:ext cx="5314712" cy="2104391"/>
          </a:xfrm>
          <a:prstGeom prst="rect">
            <a:avLst/>
          </a:prstGeom>
          <a:solidFill>
            <a:srgbClr val="FFFFFF"/>
          </a:solidFill>
          <a:ln w="31750">
            <a:solidFill>
              <a:srgbClr val="70AD47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3200"/>
              <a:t>Running cost:</a:t>
            </a:r>
          </a:p>
          <a:p>
            <a:pPr lvl="0"/>
            <a:r>
              <a:rPr sz="3200"/>
              <a:t>Detector material replacement</a:t>
            </a:r>
          </a:p>
          <a:p>
            <a:pPr marL="812800" lvl="0" indent="-812800">
              <a:buSzPct val="100000"/>
              <a:buFont typeface="Arial"/>
              <a:buChar char="•"/>
            </a:pPr>
            <a:r>
              <a:rPr sz="3200"/>
              <a:t>Plastic, gas, …</a:t>
            </a:r>
          </a:p>
        </p:txBody>
      </p:sp>
      <p:sp>
        <p:nvSpPr>
          <p:cNvPr id="77" name="Shape 77"/>
          <p:cNvSpPr/>
          <p:nvPr/>
        </p:nvSpPr>
        <p:spPr>
          <a:xfrm>
            <a:off x="120666" y="1460911"/>
            <a:ext cx="3165634" cy="2602866"/>
          </a:xfrm>
          <a:prstGeom prst="rect">
            <a:avLst/>
          </a:prstGeom>
          <a:solidFill>
            <a:srgbClr val="FFFFFF"/>
          </a:solidFill>
          <a:ln w="34925">
            <a:solidFill>
              <a:srgbClr val="ED7D31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3200"/>
              <a:t>Manpower:</a:t>
            </a:r>
          </a:p>
          <a:p>
            <a:pPr lvl="0"/>
            <a:r>
              <a:rPr sz="3200"/>
              <a:t>Development</a:t>
            </a:r>
          </a:p>
          <a:p>
            <a:pPr lvl="0"/>
            <a:r>
              <a:rPr sz="3200"/>
              <a:t>Maintenance</a:t>
            </a:r>
          </a:p>
          <a:p>
            <a:pPr lvl="0"/>
            <a:r>
              <a:rPr sz="3200"/>
              <a:t>Operation</a:t>
            </a:r>
          </a:p>
          <a:p>
            <a:pPr lvl="0"/>
            <a:r>
              <a:rPr sz="3200"/>
              <a:t>Taking over skills…</a:t>
            </a:r>
          </a:p>
        </p:txBody>
      </p:sp>
      <p:sp>
        <p:nvSpPr>
          <p:cNvPr id="78" name="Shape 78"/>
          <p:cNvSpPr/>
          <p:nvPr/>
        </p:nvSpPr>
        <p:spPr>
          <a:xfrm>
            <a:off x="15090" y="4365073"/>
            <a:ext cx="3797062" cy="2107566"/>
          </a:xfrm>
          <a:prstGeom prst="rect">
            <a:avLst/>
          </a:prstGeom>
          <a:solidFill>
            <a:srgbClr val="FFFFFF"/>
          </a:solidFill>
          <a:ln w="34925">
            <a:solid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3200"/>
              <a:t>Initial investment:</a:t>
            </a:r>
          </a:p>
          <a:p>
            <a:pPr lvl="0"/>
            <a:r>
              <a:rPr sz="3200"/>
              <a:t>Cost for development</a:t>
            </a:r>
          </a:p>
          <a:p>
            <a:pPr lvl="0"/>
            <a:r>
              <a:rPr sz="3200"/>
              <a:t>Standardization</a:t>
            </a:r>
          </a:p>
          <a:p>
            <a:pPr lvl="0"/>
            <a:r>
              <a:rPr sz="3200"/>
              <a:t>Test beam time…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593481" y="2492863"/>
            <a:ext cx="7886701" cy="132556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lang="en-US" sz="4400" dirty="0" smtClean="0"/>
              <a:t>Status of detector development by the consortium members</a:t>
            </a:r>
            <a:endParaRPr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/>
          <a:lstStyle/>
          <a:p>
            <a:pPr lvl="0" algn="ctr" defTabSz="859536">
              <a:defRPr sz="1800"/>
            </a:pPr>
            <a:r>
              <a:rPr sz="4136"/>
              <a:t>TOF detectors</a:t>
            </a:r>
            <a:br>
              <a:rPr sz="4136"/>
            </a:br>
            <a:endParaRPr sz="4136"/>
          </a:p>
        </p:txBody>
      </p:sp>
      <p:graphicFrame>
        <p:nvGraphicFramePr>
          <p:cNvPr id="84" name="Table 84"/>
          <p:cNvGraphicFramePr/>
          <p:nvPr>
            <p:extLst/>
          </p:nvPr>
        </p:nvGraphicFramePr>
        <p:xfrm>
          <a:off x="487163" y="1645508"/>
          <a:ext cx="8380536" cy="219794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561369"/>
                <a:gridCol w="2655277"/>
                <a:gridCol w="4163890"/>
              </a:tblGrid>
              <a:tr h="641773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Plastic scintillator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Diamond detector</a:t>
                      </a:r>
                    </a:p>
                  </a:txBody>
                  <a:tcPr marL="45720" marR="45720" horzOverflow="overflow"/>
                </a:tc>
              </a:tr>
              <a:tr h="64177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Advantage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Cheap, Easy setup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/>
                        <a:t>Uniformity??? Can be thin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Radiation hardicity</a:t>
                      </a:r>
                    </a:p>
                  </a:txBody>
                  <a:tcPr marL="45720" marR="45720" horzOverflow="overflow"/>
                </a:tc>
              </a:tr>
              <a:tr h="64177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Disadvantage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 Deterioration 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(especially for higher Z</a:t>
                      </a:r>
                      <a:r>
                        <a:rPr b="1" i="1" dirty="0" smtClean="0"/>
                        <a:t>)</a:t>
                      </a:r>
                      <a:endParaRPr lang="en-US" b="1" i="1" dirty="0" smtClean="0"/>
                    </a:p>
                    <a:p>
                      <a:pPr lvl="0" algn="l">
                        <a:defRPr sz="1800" b="0" i="0"/>
                      </a:pPr>
                      <a:r>
                        <a:rPr lang="en-US" b="1" i="1" dirty="0" smtClean="0"/>
                        <a:t>PMT read out (instability)</a:t>
                      </a:r>
                      <a:endParaRPr b="1" i="1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Expensive, Fabrication (plating, bonding…)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Small size (at present, 30x30 mm)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b="1" i="1" dirty="0"/>
                        <a:t>Non-uniformity??? Too thick for high Z?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554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1149</Words>
  <Application>Microsoft Office PowerPoint</Application>
  <PresentationFormat>画面に合わせる (4:3)</PresentationFormat>
  <Paragraphs>296</Paragraphs>
  <Slides>22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Helvetica Neue</vt:lpstr>
      <vt:lpstr>Arial</vt:lpstr>
      <vt:lpstr>Calibri</vt:lpstr>
      <vt:lpstr>Wingdings</vt:lpstr>
      <vt:lpstr>Default</vt:lpstr>
      <vt:lpstr>Microsoft PowerPoint Presentation</vt:lpstr>
      <vt:lpstr>Activity of  high-rate detector consortium  &amp;  status of detector developments</vt:lpstr>
      <vt:lpstr>PowerPoint プレゼンテーション</vt:lpstr>
      <vt:lpstr>Goal (Matching needs)</vt:lpstr>
      <vt:lpstr>How to define “high rate”?</vt:lpstr>
      <vt:lpstr>Member list (2014/1/19) </vt:lpstr>
      <vt:lpstr> Materials to be developed</vt:lpstr>
      <vt:lpstr>Other important things to be discussed</vt:lpstr>
      <vt:lpstr>Status of detector development by the consortium members</vt:lpstr>
      <vt:lpstr>TOF detectors </vt:lpstr>
      <vt:lpstr>TOF detectors </vt:lpstr>
      <vt:lpstr>Michimasa-san’s work</vt:lpstr>
      <vt:lpstr>Position detectors </vt:lpstr>
      <vt:lpstr>Position detectors </vt:lpstr>
      <vt:lpstr>Kobayashi-san’s work</vt:lpstr>
      <vt:lpstr>Position detectors </vt:lpstr>
      <vt:lpstr>Tuomas-san work </vt:lpstr>
      <vt:lpstr>Pollacco-san and Sako-san work</vt:lpstr>
      <vt:lpstr>Z detectors </vt:lpstr>
      <vt:lpstr>Daiki Nishimura-san’s work</vt:lpstr>
      <vt:lpstr> Materials to be developed</vt:lpstr>
      <vt:lpstr>Kurokawa-san and Ota-san’s work on feedthrough</vt:lpstr>
      <vt:lpstr>Summary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 of high-rate capability of RIBF experiments</dc:title>
  <dc:creator>sasano</dc:creator>
  <cp:lastModifiedBy>sasano</cp:lastModifiedBy>
  <cp:revision>39</cp:revision>
  <dcterms:modified xsi:type="dcterms:W3CDTF">2015-01-19T03:21:39Z</dcterms:modified>
</cp:coreProperties>
</file>