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DFD9-D687-D74B-8395-E3C4156DDD1B}" type="datetimeFigureOut">
              <a:rPr kumimoji="1" lang="ja-JP" altLang="en-US" smtClean="0"/>
              <a:t>2014/11/05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438-7BAF-3340-B9DA-1D91CDFDA1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96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DFD9-D687-D74B-8395-E3C4156DDD1B}" type="datetimeFigureOut">
              <a:rPr kumimoji="1" lang="ja-JP" altLang="en-US" smtClean="0"/>
              <a:t>2014/11/05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438-7BAF-3340-B9DA-1D91CDFDA1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04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DFD9-D687-D74B-8395-E3C4156DDD1B}" type="datetimeFigureOut">
              <a:rPr kumimoji="1" lang="ja-JP" altLang="en-US" smtClean="0"/>
              <a:t>2014/11/05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438-7BAF-3340-B9DA-1D91CDFDA1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5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DFD9-D687-D74B-8395-E3C4156DDD1B}" type="datetimeFigureOut">
              <a:rPr kumimoji="1" lang="ja-JP" altLang="en-US" smtClean="0"/>
              <a:t>2014/11/05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438-7BAF-3340-B9DA-1D91CDFDA1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2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DFD9-D687-D74B-8395-E3C4156DDD1B}" type="datetimeFigureOut">
              <a:rPr kumimoji="1" lang="ja-JP" altLang="en-US" smtClean="0"/>
              <a:t>2014/11/05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438-7BAF-3340-B9DA-1D91CDFDA1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3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DFD9-D687-D74B-8395-E3C4156DDD1B}" type="datetimeFigureOut">
              <a:rPr kumimoji="1" lang="ja-JP" altLang="en-US" smtClean="0"/>
              <a:t>2014/11/05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438-7BAF-3340-B9DA-1D91CDFDA1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96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DFD9-D687-D74B-8395-E3C4156DDD1B}" type="datetimeFigureOut">
              <a:rPr kumimoji="1" lang="ja-JP" altLang="en-US" smtClean="0"/>
              <a:t>2014/11/05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438-7BAF-3340-B9DA-1D91CDFDA1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13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DFD9-D687-D74B-8395-E3C4156DDD1B}" type="datetimeFigureOut">
              <a:rPr kumimoji="1" lang="ja-JP" altLang="en-US" smtClean="0"/>
              <a:t>2014/11/05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438-7BAF-3340-B9DA-1D91CDFDA1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55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DFD9-D687-D74B-8395-E3C4156DDD1B}" type="datetimeFigureOut">
              <a:rPr kumimoji="1" lang="ja-JP" altLang="en-US" smtClean="0"/>
              <a:t>2014/11/05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438-7BAF-3340-B9DA-1D91CDFDA1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75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DFD9-D687-D74B-8395-E3C4156DDD1B}" type="datetimeFigureOut">
              <a:rPr kumimoji="1" lang="ja-JP" altLang="en-US" smtClean="0"/>
              <a:t>2014/11/05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438-7BAF-3340-B9DA-1D91CDFDA1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25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DFD9-D687-D74B-8395-E3C4156DDD1B}" type="datetimeFigureOut">
              <a:rPr kumimoji="1" lang="ja-JP" altLang="en-US" smtClean="0"/>
              <a:t>2014/11/05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4438-7BAF-3340-B9DA-1D91CDFDA1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56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DFD9-D687-D74B-8395-E3C4156DDD1B}" type="datetimeFigureOut">
              <a:rPr kumimoji="1" lang="ja-JP" altLang="en-US" smtClean="0"/>
              <a:t>2014/11/05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4438-7BAF-3340-B9DA-1D91CDFDA1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200527" y="243118"/>
            <a:ext cx="9411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ストリップ型</a:t>
            </a:r>
            <a:r>
              <a:rPr kumimoji="1" lang="en-US" altLang="ja-JP" sz="3200" dirty="0" smtClean="0">
                <a:latin typeface="ヒラギノ丸ゴ ProN W4"/>
                <a:ea typeface="ヒラギノ丸ゴ ProN W4"/>
                <a:cs typeface="ヒラギノ丸ゴ ProN W4"/>
              </a:rPr>
              <a:t>FPC (Flexible Printed Circuit) 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概要</a:t>
            </a:r>
            <a:endParaRPr lang="en-US" altLang="ja-JP" sz="32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r"/>
            <a:endParaRPr lang="en-US" altLang="ja-JP" sz="12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r"/>
            <a:r>
              <a:rPr lang="en-US" altLang="ja-JP" sz="1200" dirty="0" smtClean="0">
                <a:latin typeface="ヒラギノ丸ゴ ProN W4"/>
                <a:ea typeface="ヒラギノ丸ゴ ProN W4"/>
                <a:cs typeface="ヒラギノ丸ゴ ProN W4"/>
              </a:rPr>
              <a:t>2014/11/05  M. Kurokawa</a:t>
            </a:r>
            <a:endParaRPr kumimoji="1" lang="ja-JP" altLang="en-US" sz="12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5" name="図 4" descr="3Cabl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4" t="7734" r="30292"/>
          <a:stretch/>
        </p:blipFill>
        <p:spPr>
          <a:xfrm rot="5400000">
            <a:off x="3968246" y="-1366727"/>
            <a:ext cx="980571" cy="720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72502" y="3352073"/>
            <a:ext cx="5557932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>
                <a:solidFill>
                  <a:srgbClr val="FF0080"/>
                </a:solidFill>
                <a:latin typeface="ヒラギノ丸ゴ ProN W4"/>
                <a:ea typeface="ヒラギノ丸ゴ ProN W4"/>
                <a:cs typeface="ヒラギノ丸ゴ ProN W4"/>
              </a:rPr>
              <a:t>FPC </a:t>
            </a:r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は</a:t>
            </a:r>
            <a:r>
              <a:rPr kumimoji="1" lang="ja-JP" altLang="en-US" dirty="0" smtClean="0">
                <a:solidFill>
                  <a:srgbClr val="FF0080"/>
                </a:solidFill>
                <a:latin typeface="ヒラギノ丸ゴ ProN W4"/>
                <a:ea typeface="ヒラギノ丸ゴ ProN W4"/>
                <a:cs typeface="ヒラギノ丸ゴ ProN W4"/>
              </a:rPr>
              <a:t>薄いポリミド</a:t>
            </a:r>
            <a:r>
              <a:rPr kumimoji="1"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に配線を施した回路基板</a:t>
            </a:r>
            <a:r>
              <a:rPr kumimoji="1"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Wingdings" charset="0"/>
              <a:buChar char="à"/>
            </a:pPr>
            <a:r>
              <a:rPr lang="en-US" altLang="ja-JP" dirty="0">
                <a:latin typeface="ヒラギノ丸ゴ ProN W4"/>
                <a:ea typeface="ヒラギノ丸ゴ ProN W4"/>
                <a:cs typeface="ヒラギノ丸ゴ ProN W4"/>
                <a:sym typeface="Wingdings"/>
              </a:rPr>
              <a:t> </a:t>
            </a:r>
            <a:r>
              <a:rPr kumimoji="1" lang="ja-JP" altLang="en-US" dirty="0" smtClean="0">
                <a:latin typeface="ヒラギノ丸ゴ ProN W4"/>
                <a:ea typeface="ヒラギノ丸ゴ ProN W4"/>
                <a:cs typeface="ヒラギノ丸ゴ ProN W4"/>
                <a:sym typeface="Wingdings"/>
              </a:rPr>
              <a:t>薄くて柔らかい</a:t>
            </a:r>
            <a:endParaRPr lang="en-US" altLang="ja-JP" dirty="0">
              <a:latin typeface="ヒラギノ丸ゴ ProN W4"/>
              <a:ea typeface="ヒラギノ丸ゴ ProN W4"/>
              <a:cs typeface="ヒラギノ丸ゴ ProN W4"/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à"/>
            </a:pPr>
            <a:r>
              <a:rPr kumimoji="1" lang="en-US" altLang="ja-JP" dirty="0" smtClean="0">
                <a:latin typeface="ヒラギノ丸ゴ ProN W4"/>
                <a:ea typeface="ヒラギノ丸ゴ ProN W4"/>
                <a:cs typeface="ヒラギノ丸ゴ ProN W4"/>
                <a:sym typeface="Wingdings"/>
              </a:rPr>
              <a:t> </a:t>
            </a:r>
            <a:r>
              <a:rPr kumimoji="1" lang="ja-JP" altLang="en-US" dirty="0" smtClean="0">
                <a:latin typeface="ヒラギノ丸ゴ ProN W4"/>
                <a:ea typeface="ヒラギノ丸ゴ ProN W4"/>
                <a:cs typeface="ヒラギノ丸ゴ ProN W4"/>
                <a:sym typeface="Wingdings"/>
              </a:rPr>
              <a:t>自由に曲げたり折ったり</a:t>
            </a:r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  <a:sym typeface="Wingdings"/>
              </a:rPr>
              <a:t>しての使用が可能</a:t>
            </a:r>
            <a:endParaRPr lang="en-US" altLang="ja-JP" dirty="0" smtClean="0">
              <a:latin typeface="ヒラギノ丸ゴ ProN W4"/>
              <a:ea typeface="ヒラギノ丸ゴ ProN W4"/>
              <a:cs typeface="ヒラギノ丸ゴ ProN W4"/>
              <a:sym typeface="Wingdings"/>
            </a:endParaRPr>
          </a:p>
          <a:p>
            <a:pPr marL="285750" indent="-285750">
              <a:lnSpc>
                <a:spcPct val="150000"/>
              </a:lnSpc>
              <a:buFont typeface="Wingdings" charset="0"/>
              <a:buChar char="à"/>
            </a:pPr>
            <a:r>
              <a:rPr kumimoji="1" lang="ja-JP" altLang="en-US" dirty="0" smtClean="0">
                <a:latin typeface="ヒラギノ丸ゴ ProN W4"/>
                <a:ea typeface="ヒラギノ丸ゴ ProN W4"/>
                <a:cs typeface="ヒラギノ丸ゴ ProN W4"/>
                <a:sym typeface="Wingdings"/>
              </a:rPr>
              <a:t>電子機器の３次元配線や可動部の配線に広く普及</a:t>
            </a:r>
            <a:endParaRPr kumimoji="1" lang="ja-JP" altLang="en-US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02934" y="2841406"/>
            <a:ext cx="95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300 mm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1283138" y="2841406"/>
            <a:ext cx="6677559" cy="392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72502" y="5667685"/>
            <a:ext cx="7862549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今回は、基板を</a:t>
            </a:r>
            <a:r>
              <a:rPr kumimoji="1" lang="ja-JP" altLang="en-US" dirty="0" smtClean="0">
                <a:solidFill>
                  <a:srgbClr val="FF0080"/>
                </a:solidFill>
              </a:rPr>
              <a:t>３層構造</a:t>
            </a:r>
            <a:r>
              <a:rPr kumimoji="1" lang="ja-JP" altLang="en-US" dirty="0" smtClean="0"/>
              <a:t>にすることで、</a:t>
            </a:r>
            <a:r>
              <a:rPr kumimoji="1" lang="ja-JP" altLang="en-US" dirty="0" smtClean="0">
                <a:solidFill>
                  <a:srgbClr val="FF0080"/>
                </a:solidFill>
              </a:rPr>
              <a:t>同軸ケーブルに近い構造</a:t>
            </a:r>
            <a:r>
              <a:rPr kumimoji="1" lang="ja-JP" altLang="en-US" dirty="0" smtClean="0"/>
              <a:t>を持たせたもの</a:t>
            </a:r>
            <a:endParaRPr kumimoji="1" lang="en-US" altLang="ja-JP" dirty="0" smtClean="0"/>
          </a:p>
          <a:p>
            <a:pPr>
              <a:lnSpc>
                <a:spcPct val="150000"/>
              </a:lnSpc>
            </a:pPr>
            <a:r>
              <a:rPr kumimoji="1" lang="ja-JP" altLang="en-US" dirty="0" smtClean="0"/>
              <a:t>（</a:t>
            </a:r>
            <a:r>
              <a:rPr kumimoji="1" lang="ja-JP" altLang="en-US" dirty="0" smtClean="0">
                <a:solidFill>
                  <a:srgbClr val="FF0080"/>
                </a:solidFill>
              </a:rPr>
              <a:t>ストリップ型</a:t>
            </a:r>
            <a:r>
              <a:rPr kumimoji="1" lang="ja-JP" altLang="en-US" dirty="0" smtClean="0"/>
              <a:t>）を真空中から大気中へ信号を送るための</a:t>
            </a:r>
            <a:r>
              <a:rPr kumimoji="1" lang="ja-JP" altLang="en-US" dirty="0" smtClean="0">
                <a:solidFill>
                  <a:srgbClr val="FF0080"/>
                </a:solidFill>
              </a:rPr>
              <a:t>ケーブルとして使用</a:t>
            </a:r>
            <a:endParaRPr kumimoji="1" lang="ja-JP" altLang="en-US" dirty="0">
              <a:solidFill>
                <a:srgbClr val="FF008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10411" y="1373655"/>
            <a:ext cx="202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＜サンプル写真＞</a:t>
            </a:r>
            <a:endParaRPr kumimoji="1" lang="ja-JP" altLang="en-US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84215" y="2402794"/>
            <a:ext cx="70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33 </a:t>
            </a:r>
            <a:r>
              <a:rPr kumimoji="1" lang="ja-JP" altLang="en-US" dirty="0" smtClean="0"/>
              <a:t>芯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58532" y="2033462"/>
            <a:ext cx="83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17</a:t>
            </a:r>
            <a:r>
              <a:rPr kumimoji="1" lang="en-US" altLang="ja-JP" dirty="0" smtClean="0"/>
              <a:t> mm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8058532" y="1926304"/>
            <a:ext cx="0" cy="476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26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516607"/>
            <a:ext cx="79083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ストリップ型</a:t>
            </a:r>
            <a:r>
              <a:rPr kumimoji="1" lang="en-US" altLang="ja-JP" sz="3200" dirty="0" smtClean="0">
                <a:latin typeface="ヒラギノ丸ゴ ProN W4"/>
                <a:ea typeface="ヒラギノ丸ゴ ProN W4"/>
                <a:cs typeface="ヒラギノ丸ゴ ProN W4"/>
              </a:rPr>
              <a:t>FPC 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の構造とメリット</a:t>
            </a:r>
            <a:endParaRPr lang="en-US" altLang="ja-JP" sz="3200" dirty="0" smtClean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6103" y="15423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断面図</a:t>
            </a:r>
            <a:endParaRPr kumimoji="1" lang="en-US" altLang="ja-JP" dirty="0" smtClean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67589" y="2016480"/>
            <a:ext cx="3718484" cy="2356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67589" y="2985439"/>
            <a:ext cx="3718484" cy="2356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95398" y="2409302"/>
            <a:ext cx="100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シールド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>
            <a:stCxn id="9" idx="0"/>
          </p:cNvCxnSpPr>
          <p:nvPr/>
        </p:nvCxnSpPr>
        <p:spPr>
          <a:xfrm flipH="1" flipV="1">
            <a:off x="5486074" y="2108140"/>
            <a:ext cx="1813278" cy="301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9" idx="2"/>
          </p:cNvCxnSpPr>
          <p:nvPr/>
        </p:nvCxnSpPr>
        <p:spPr>
          <a:xfrm flipH="1">
            <a:off x="5590820" y="2778634"/>
            <a:ext cx="1708532" cy="311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1767589" y="2529847"/>
            <a:ext cx="252000" cy="2356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86600" y="2527818"/>
            <a:ext cx="252000" cy="235693"/>
          </a:xfrm>
          <a:prstGeom prst="rect">
            <a:avLst/>
          </a:prstGeom>
          <a:solidFill>
            <a:srgbClr val="FF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810330" y="2529847"/>
            <a:ext cx="252000" cy="2356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347154" y="2529847"/>
            <a:ext cx="252000" cy="235693"/>
          </a:xfrm>
          <a:prstGeom prst="rect">
            <a:avLst/>
          </a:prstGeom>
          <a:solidFill>
            <a:srgbClr val="FF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857790" y="2527818"/>
            <a:ext cx="252000" cy="2356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381520" y="2529847"/>
            <a:ext cx="252000" cy="235693"/>
          </a:xfrm>
          <a:prstGeom prst="rect">
            <a:avLst/>
          </a:prstGeom>
          <a:solidFill>
            <a:srgbClr val="FF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865971" y="2529847"/>
            <a:ext cx="252000" cy="2356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61034" y="340511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グラウンド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63999" y="34423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信号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1126020" y="2765540"/>
            <a:ext cx="641569" cy="639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endCxn id="15" idx="2"/>
          </p:cNvCxnSpPr>
          <p:nvPr/>
        </p:nvCxnSpPr>
        <p:spPr>
          <a:xfrm flipV="1">
            <a:off x="2286600" y="2763511"/>
            <a:ext cx="126000" cy="641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478086" y="1767695"/>
            <a:ext cx="0" cy="217360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3984004" y="1767695"/>
            <a:ext cx="0" cy="217360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3984004" y="3774451"/>
            <a:ext cx="533168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2944918" y="3784166"/>
            <a:ext cx="533168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4517172" y="3627047"/>
            <a:ext cx="224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今回は</a:t>
            </a:r>
            <a:r>
              <a:rPr kumimoji="1" lang="en-US" altLang="ja-JP" dirty="0" smtClean="0"/>
              <a:t>0.5 mm </a:t>
            </a:r>
            <a:r>
              <a:rPr kumimoji="1" lang="ja-JP" altLang="en-US" dirty="0" smtClean="0"/>
              <a:t>ピッチ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761033" y="243683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絶縁層</a:t>
            </a:r>
            <a:endParaRPr kumimoji="1" lang="ja-JP" altLang="en-US" dirty="0"/>
          </a:p>
        </p:txBody>
      </p:sp>
      <p:cxnSp>
        <p:nvCxnSpPr>
          <p:cNvPr id="40" name="直線矢印コネクタ 39"/>
          <p:cNvCxnSpPr>
            <a:stCxn id="34" idx="1"/>
          </p:cNvCxnSpPr>
          <p:nvPr/>
        </p:nvCxnSpPr>
        <p:spPr>
          <a:xfrm flipH="1">
            <a:off x="5486073" y="2621505"/>
            <a:ext cx="274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126020" y="4543630"/>
            <a:ext cx="6985431" cy="1177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メリット１：インピーダンスの調整（各層の厚み、配線幅を調整）が可能</a:t>
            </a:r>
            <a:endParaRPr kumimoji="1"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dirty="0" smtClean="0">
                <a:sym typeface="Wingdings"/>
              </a:rPr>
              <a:t>　　　　　　</a:t>
            </a:r>
            <a:r>
              <a:rPr lang="en-US" altLang="ja-JP" dirty="0" smtClean="0">
                <a:sym typeface="Wingdings"/>
              </a:rPr>
              <a:t> </a:t>
            </a:r>
            <a:r>
              <a:rPr lang="ja-JP" altLang="en-US" dirty="0" smtClean="0">
                <a:sym typeface="Wingdings"/>
              </a:rPr>
              <a:t>今回はシングルエンド用なので</a:t>
            </a:r>
            <a:r>
              <a:rPr lang="en-US" altLang="ja-JP" dirty="0" smtClean="0">
                <a:sym typeface="Wingdings"/>
              </a:rPr>
              <a:t> 50 Ohm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sym typeface="Wingdings"/>
              </a:rPr>
              <a:t>メリット２：</a:t>
            </a:r>
            <a:r>
              <a:rPr kumimoji="1" lang="en-US" altLang="ja-JP" dirty="0" smtClean="0">
                <a:sym typeface="Wingdings"/>
              </a:rPr>
              <a:t>FPC </a:t>
            </a:r>
            <a:r>
              <a:rPr kumimoji="1" lang="ja-JP" altLang="en-US" dirty="0" smtClean="0">
                <a:sym typeface="Wingdings"/>
              </a:rPr>
              <a:t>のなかでは最もノイズ特性に優れている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3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20316" y="224219"/>
            <a:ext cx="79083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ストリップ型</a:t>
            </a:r>
            <a:r>
              <a:rPr kumimoji="1" lang="en-US" altLang="ja-JP" sz="3200" dirty="0" smtClean="0">
                <a:latin typeface="ヒラギノ丸ゴ ProN W4"/>
                <a:ea typeface="ヒラギノ丸ゴ ProN W4"/>
                <a:cs typeface="ヒラギノ丸ゴ ProN W4"/>
              </a:rPr>
              <a:t>FPC 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性能テスト結果</a:t>
            </a:r>
            <a:endParaRPr lang="en-US" altLang="ja-JP" sz="3200" dirty="0" smtClean="0"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5" name="図 4" descr="SetU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5"/>
          <a:stretch/>
        </p:blipFill>
        <p:spPr>
          <a:xfrm rot="5400000">
            <a:off x="1096048" y="478387"/>
            <a:ext cx="2429125" cy="406400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-14840" y="82592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方法</a:t>
            </a:r>
            <a:r>
              <a:rPr kumimoji="1"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　</a:t>
            </a:r>
            <a:endParaRPr kumimoji="1" lang="ja-JP" altLang="en-US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1109514" y="3565178"/>
            <a:ext cx="981994" cy="26188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916312" y="3727650"/>
            <a:ext cx="163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プリアンプ出力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273570" y="2437007"/>
            <a:ext cx="981994" cy="26188"/>
          </a:xfrm>
          <a:prstGeom prst="straightConnector1">
            <a:avLst/>
          </a:prstGeom>
          <a:ln w="7620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0" y="1564436"/>
            <a:ext cx="29423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FPC</a:t>
            </a:r>
            <a:r>
              <a:rPr kumimoji="1" lang="ja-JP" altLang="en-US" dirty="0" smtClean="0"/>
              <a:t>を通った後の信号波形を</a:t>
            </a:r>
            <a:endParaRPr kumimoji="1" lang="en-US" altLang="ja-JP" dirty="0" smtClean="0"/>
          </a:p>
          <a:p>
            <a:r>
              <a:rPr lang="ja-JP" altLang="en-US" dirty="0" smtClean="0"/>
              <a:t>オシロで観測</a:t>
            </a:r>
            <a:endParaRPr kumimoji="1" lang="ja-JP" altLang="en-US" dirty="0"/>
          </a:p>
        </p:txBody>
      </p:sp>
      <p:pic>
        <p:nvPicPr>
          <p:cNvPr id="12" name="図 11" descr="Orig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54" y="825924"/>
            <a:ext cx="4873909" cy="3600000"/>
          </a:xfrm>
          <a:prstGeom prst="rect">
            <a:avLst/>
          </a:prstGeom>
          <a:effectLst/>
        </p:spPr>
      </p:pic>
      <p:pic>
        <p:nvPicPr>
          <p:cNvPr id="13" name="図 12" descr="TestAt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69" y="3364947"/>
            <a:ext cx="4997280" cy="36000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189579" y="1711158"/>
            <a:ext cx="192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オリジナル</a:t>
            </a:r>
            <a:r>
              <a:rPr lang="ja-JP" altLang="en-US" dirty="0" smtClean="0">
                <a:solidFill>
                  <a:schemeClr val="bg1"/>
                </a:solidFill>
              </a:rPr>
              <a:t>（青線）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84316" y="4252135"/>
            <a:ext cx="2636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FPC</a:t>
            </a:r>
            <a:r>
              <a:rPr lang="ja-JP" altLang="en-US" dirty="0" smtClean="0">
                <a:solidFill>
                  <a:srgbClr val="FFFFFF"/>
                </a:solidFill>
              </a:rPr>
              <a:t>出力（青線）</a:t>
            </a:r>
            <a:endParaRPr lang="en-US" altLang="ja-JP" dirty="0" smtClean="0">
              <a:solidFill>
                <a:srgbClr val="FFFFFF"/>
              </a:solidFill>
            </a:endParaRPr>
          </a:p>
          <a:p>
            <a:r>
              <a:rPr kumimoji="1" lang="ja-JP" altLang="en-US" dirty="0" smtClean="0">
                <a:solidFill>
                  <a:srgbClr val="FFFFFF"/>
                </a:solidFill>
              </a:rPr>
              <a:t>減衰、ノイズレベル、波形</a:t>
            </a:r>
            <a:endParaRPr kumimoji="1" lang="en-US" altLang="ja-JP" dirty="0" smtClean="0">
              <a:solidFill>
                <a:srgbClr val="FFFFFF"/>
              </a:solidFill>
            </a:endParaRPr>
          </a:p>
          <a:p>
            <a:r>
              <a:rPr kumimoji="1" lang="ja-JP" altLang="en-US" dirty="0" smtClean="0">
                <a:solidFill>
                  <a:srgbClr val="FFFFFF"/>
                </a:solidFill>
              </a:rPr>
              <a:t>の変化無し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5291318" y="1550167"/>
            <a:ext cx="0" cy="1317886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837790" y="2210767"/>
            <a:ext cx="49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</a:rPr>
              <a:t>! V</a:t>
            </a:r>
            <a:endParaRPr kumimoji="1" lang="ja-JP" altLang="en-US" dirty="0">
              <a:solidFill>
                <a:srgbClr val="FFFFFF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654843" y="5926891"/>
            <a:ext cx="321113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ヒラギノ丸ゴ ProN W4"/>
                <a:ea typeface="ヒラギノ丸ゴ ProN W4"/>
                <a:cs typeface="ヒラギノ丸ゴ ProN W4"/>
              </a:rPr>
              <a:t>横軸</a:t>
            </a:r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１目盛り</a:t>
            </a:r>
            <a:r>
              <a:rPr lang="ja-JP" altLang="en-US" dirty="0">
                <a:latin typeface="ヒラギノ丸ゴ ProN W4"/>
                <a:ea typeface="ヒラギノ丸ゴ ProN W4"/>
                <a:cs typeface="ヒラギノ丸ゴ ProN W4"/>
              </a:rPr>
              <a:t>はいずれ</a:t>
            </a:r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も</a:t>
            </a:r>
            <a:r>
              <a:rPr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>1 </a:t>
            </a:r>
            <a:r>
              <a:rPr lang="en-US" altLang="ja-JP" dirty="0" err="1" smtClean="0">
                <a:latin typeface="Symbol" charset="2"/>
                <a:ea typeface="ヒラギノ丸ゴ ProN W4"/>
                <a:cs typeface="Symbol" charset="2"/>
              </a:rPr>
              <a:t>m</a:t>
            </a:r>
            <a:r>
              <a:rPr lang="en-US" altLang="ja-JP" dirty="0" err="1" smtClean="0">
                <a:latin typeface="ヒラギノ丸ゴ ProN W4"/>
                <a:ea typeface="ヒラギノ丸ゴ ProN W4"/>
                <a:cs typeface="ヒラギノ丸ゴ ProN W4"/>
              </a:rPr>
              <a:t>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046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20316" y="124336"/>
            <a:ext cx="79083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ストリップ型</a:t>
            </a:r>
            <a:r>
              <a:rPr kumimoji="1" lang="en-US" altLang="ja-JP" sz="3200" dirty="0" smtClean="0">
                <a:latin typeface="ヒラギノ丸ゴ ProN W4"/>
                <a:ea typeface="ヒラギノ丸ゴ ProN W4"/>
                <a:cs typeface="ヒラギノ丸ゴ ProN W4"/>
              </a:rPr>
              <a:t>FPC 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性能テスト結果つづき</a:t>
            </a:r>
            <a:endParaRPr lang="en-US" altLang="ja-JP" sz="3200" dirty="0" smtClean="0"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5" name="図 4" descr="N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533743"/>
            <a:ext cx="4997280" cy="360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4000" y="867167"/>
            <a:ext cx="873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クロストーク（縦軸１目盛りはいずれも</a:t>
            </a:r>
            <a:r>
              <a:rPr kumimoji="1"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2 mV</a:t>
            </a:r>
            <a:r>
              <a:rPr kumimoji="1"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、横軸は</a:t>
            </a:r>
            <a:r>
              <a:rPr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1 </a:t>
            </a:r>
            <a:r>
              <a:rPr lang="en-US" altLang="ja-JP" sz="2400" dirty="0" err="1" smtClean="0">
                <a:latin typeface="Symbol" charset="2"/>
                <a:ea typeface="ヒラギノ丸ゴ ProN W4"/>
                <a:cs typeface="Symbol" charset="2"/>
              </a:rPr>
              <a:t>m</a:t>
            </a:r>
            <a:r>
              <a:rPr lang="en-US" altLang="ja-JP" sz="2400" dirty="0" err="1" smtClean="0">
                <a:latin typeface="ヒラギノ丸ゴ ProN W4"/>
                <a:ea typeface="ヒラギノ丸ゴ ProN W4"/>
                <a:cs typeface="ヒラギノ丸ゴ ProN W4"/>
              </a:rPr>
              <a:t>s</a:t>
            </a:r>
            <a:r>
              <a:rPr kumimoji="1"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）</a:t>
            </a:r>
            <a:endParaRPr kumimoji="1" lang="ja-JP" altLang="en-US" sz="2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7" name="図 6" descr="NextN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74" y="1485672"/>
            <a:ext cx="3899126" cy="2880000"/>
          </a:xfrm>
          <a:prstGeom prst="rect">
            <a:avLst/>
          </a:prstGeom>
        </p:spPr>
      </p:pic>
      <p:pic>
        <p:nvPicPr>
          <p:cNvPr id="8" name="図 7" descr="NextRealCoaxi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74" y="4272096"/>
            <a:ext cx="3899126" cy="288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737895" y="131693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FF"/>
                </a:solidFill>
                <a:latin typeface="ヒラギノ丸ゴ ProN W4"/>
                <a:ea typeface="ヒラギノ丸ゴ ProN W4"/>
                <a:cs typeface="ヒラギノ丸ゴ ProN W4"/>
              </a:rPr>
              <a:t>隣の信号線</a:t>
            </a:r>
            <a:endParaRPr kumimoji="1" lang="ja-JP" altLang="en-US" dirty="0">
              <a:solidFill>
                <a:srgbClr val="FF00FF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04299" y="129335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FF"/>
                </a:solidFill>
                <a:latin typeface="ヒラギノ丸ゴ ProN W4"/>
                <a:ea typeface="ヒラギノ丸ゴ ProN W4"/>
                <a:cs typeface="ヒラギノ丸ゴ ProN W4"/>
              </a:rPr>
              <a:t>隣の隣の信号線</a:t>
            </a:r>
            <a:endParaRPr kumimoji="1" lang="ja-JP" altLang="en-US" dirty="0">
              <a:solidFill>
                <a:srgbClr val="FF00FF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53266" y="3798117"/>
            <a:ext cx="4115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FF"/>
                </a:solidFill>
                <a:latin typeface="ヒラギノ丸ゴ ProN W4"/>
                <a:ea typeface="ヒラギノ丸ゴ ProN W4"/>
                <a:cs typeface="ヒラギノ丸ゴ ProN W4"/>
              </a:rPr>
              <a:t>本当の同軸ケーブル（</a:t>
            </a:r>
            <a:r>
              <a:rPr kumimoji="1" lang="en-US" altLang="ja-JP" dirty="0" smtClean="0">
                <a:solidFill>
                  <a:srgbClr val="FF00FF"/>
                </a:solidFill>
                <a:latin typeface="ヒラギノ丸ゴ ProN W4"/>
                <a:ea typeface="ヒラギノ丸ゴ ProN W4"/>
                <a:cs typeface="ヒラギノ丸ゴ ProN W4"/>
              </a:rPr>
              <a:t>0.5mm</a:t>
            </a:r>
            <a:r>
              <a:rPr kumimoji="1" lang="ja-JP" altLang="en-US" dirty="0" smtClean="0">
                <a:solidFill>
                  <a:srgbClr val="FF00FF"/>
                </a:solidFill>
                <a:latin typeface="ヒラギノ丸ゴ ProN W4"/>
                <a:ea typeface="ヒラギノ丸ゴ ProN W4"/>
                <a:cs typeface="ヒラギノ丸ゴ ProN W4"/>
              </a:rPr>
              <a:t>ピッチ）</a:t>
            </a:r>
            <a:endParaRPr kumimoji="1" lang="en-US" altLang="ja-JP" dirty="0" smtClean="0">
              <a:solidFill>
                <a:srgbClr val="FF00FF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kumimoji="1" lang="ja-JP" altLang="en-US" dirty="0" smtClean="0">
                <a:solidFill>
                  <a:srgbClr val="FF00FF"/>
                </a:solidFill>
                <a:latin typeface="ヒラギノ丸ゴ ProN W4"/>
                <a:ea typeface="ヒラギノ丸ゴ ProN W4"/>
                <a:cs typeface="ヒラギノ丸ゴ ProN W4"/>
              </a:rPr>
              <a:t>隣の信号線</a:t>
            </a:r>
            <a:endParaRPr kumimoji="1" lang="ja-JP" altLang="en-US" dirty="0">
              <a:solidFill>
                <a:srgbClr val="FF00FF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737895" y="2468522"/>
            <a:ext cx="0" cy="642103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869472" y="2554967"/>
            <a:ext cx="100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~ 4 mV</a:t>
            </a:r>
            <a:endParaRPr kumimoji="1" lang="ja-JP" altLang="en-US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1284453" y="3301282"/>
            <a:ext cx="285333" cy="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569786" y="311661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~ 200 n</a:t>
            </a:r>
            <a:r>
              <a:rPr lang="en-US" altLang="ja-JP" dirty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s</a:t>
            </a:r>
            <a:endParaRPr kumimoji="1" lang="ja-JP" altLang="en-US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4400967"/>
            <a:ext cx="5313763" cy="2562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l"/>
            </a:pPr>
            <a:r>
              <a:rPr kumimoji="1"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オリジナルの波形（崩壊定数</a:t>
            </a:r>
            <a:r>
              <a:rPr kumimoji="1"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>30 </a:t>
            </a:r>
            <a:r>
              <a:rPr lang="en-US" altLang="ja-JP" dirty="0" err="1" smtClean="0">
                <a:latin typeface="Symbol" charset="2"/>
                <a:ea typeface="ヒラギノ丸ゴ ProN W4"/>
                <a:cs typeface="Symbol" charset="2"/>
              </a:rPr>
              <a:t>m</a:t>
            </a:r>
            <a:r>
              <a:rPr lang="en-US" altLang="ja-JP" dirty="0" err="1" smtClean="0">
                <a:latin typeface="ヒラギノ丸ゴ ProN W4"/>
                <a:ea typeface="ヒラギノ丸ゴ ProN W4"/>
                <a:cs typeface="ヒラギノ丸ゴ ProN W4"/>
              </a:rPr>
              <a:t>s</a:t>
            </a:r>
            <a:r>
              <a:rPr kumimoji="1"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）とは崩壊</a:t>
            </a:r>
            <a:r>
              <a:rPr kumimoji="1"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/>
            </a:r>
            <a:br>
              <a:rPr kumimoji="1" lang="en-US" altLang="ja-JP" dirty="0" smtClean="0">
                <a:latin typeface="ヒラギノ丸ゴ ProN W4"/>
                <a:ea typeface="ヒラギノ丸ゴ ProN W4"/>
                <a:cs typeface="ヒラギノ丸ゴ ProN W4"/>
              </a:rPr>
            </a:br>
            <a:r>
              <a:rPr kumimoji="1"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定数が全く異なるので</a:t>
            </a:r>
            <a:r>
              <a:rPr lang="en-US" altLang="ja-JP" dirty="0"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、後段のシェーピング</a:t>
            </a:r>
            <a:r>
              <a:rPr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/>
            </a:r>
            <a:br>
              <a:rPr lang="en-US" altLang="ja-JP" dirty="0" smtClean="0">
                <a:latin typeface="ヒラギノ丸ゴ ProN W4"/>
                <a:ea typeface="ヒラギノ丸ゴ ProN W4"/>
                <a:cs typeface="ヒラギノ丸ゴ ProN W4"/>
              </a:rPr>
            </a:br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アンプによって</a:t>
            </a:r>
            <a:r>
              <a:rPr kumimoji="1"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フィルタリングが可能。</a:t>
            </a:r>
            <a:endParaRPr kumimoji="1" lang="en-US" altLang="ja-JP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l"/>
            </a:pPr>
            <a:r>
              <a:rPr kumimoji="1"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他のタイプの</a:t>
            </a:r>
            <a:r>
              <a:rPr kumimoji="1"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>FPC</a:t>
            </a:r>
            <a:r>
              <a:rPr kumimoji="1"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（プレーナー型）は</a:t>
            </a:r>
            <a:r>
              <a:rPr kumimoji="1"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>6 mV </a:t>
            </a:r>
            <a:br>
              <a:rPr kumimoji="1" lang="en-US" altLang="ja-JP" dirty="0" smtClean="0">
                <a:latin typeface="ヒラギノ丸ゴ ProN W4"/>
                <a:ea typeface="ヒラギノ丸ゴ ProN W4"/>
                <a:cs typeface="ヒラギノ丸ゴ ProN W4"/>
              </a:rPr>
            </a:br>
            <a:r>
              <a:rPr kumimoji="1"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>( &gt; 4mV)</a:t>
            </a:r>
            <a:r>
              <a:rPr lang="en-US" altLang="ja-JP" dirty="0"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と大差は無いが、束ねて使用する時</a:t>
            </a:r>
            <a:r>
              <a:rPr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/>
            </a:r>
            <a:br>
              <a:rPr lang="en-US" altLang="ja-JP" dirty="0" smtClean="0">
                <a:latin typeface="ヒラギノ丸ゴ ProN W4"/>
                <a:ea typeface="ヒラギノ丸ゴ ProN W4"/>
                <a:cs typeface="ヒラギノ丸ゴ ProN W4"/>
              </a:rPr>
            </a:br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などにシールドの有る無しが影響すると予想</a:t>
            </a:r>
            <a:endParaRPr kumimoji="1" lang="ja-JP" altLang="en-US" dirty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p14="http://schemas.microsoft.com/office/powerpoint/2010/main" val="199681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FeedThroug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388"/>
            <a:ext cx="9144000" cy="646161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-120316" y="224219"/>
            <a:ext cx="790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ストリップ型</a:t>
            </a:r>
            <a:r>
              <a:rPr kumimoji="1" lang="en-US" altLang="ja-JP" sz="3200" dirty="0" smtClean="0">
                <a:latin typeface="ヒラギノ丸ゴ ProN W4"/>
                <a:ea typeface="ヒラギノ丸ゴ ProN W4"/>
                <a:cs typeface="ヒラギノ丸ゴ ProN W4"/>
              </a:rPr>
              <a:t>FPC 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フィードスルー構造</a:t>
            </a:r>
            <a:endParaRPr lang="en-US" altLang="ja-JP" sz="32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r"/>
            <a:endParaRPr lang="en-US" altLang="ja-JP" sz="1200" dirty="0">
              <a:latin typeface="ヒラギノ丸ゴ ProN W4"/>
              <a:ea typeface="ヒラギノ丸ゴ ProN W4"/>
              <a:cs typeface="ヒラギノ丸ゴ ProN W4"/>
            </a:endParaRPr>
          </a:p>
          <a:p>
            <a:pPr algn="r"/>
            <a:r>
              <a:rPr lang="ja-JP" altLang="en-US" sz="1200" dirty="0" smtClean="0">
                <a:latin typeface="ヒラギノ丸ゴ ProN W4"/>
                <a:ea typeface="ヒラギノ丸ゴ ProN W4"/>
                <a:cs typeface="ヒラギノ丸ゴ ProN W4"/>
              </a:rPr>
              <a:t>大津氏発案。</a:t>
            </a:r>
            <a:r>
              <a:rPr lang="en-US" altLang="ja-JP" sz="1200" dirty="0" smtClean="0">
                <a:latin typeface="ヒラギノ丸ゴ ProN W4"/>
                <a:ea typeface="ヒラギノ丸ゴ ProN W4"/>
                <a:cs typeface="ヒラギノ丸ゴ ProN W4"/>
              </a:rPr>
              <a:t>CNS</a:t>
            </a:r>
            <a:r>
              <a:rPr lang="ja-JP" altLang="en-US" sz="1200" dirty="0" smtClean="0">
                <a:latin typeface="ヒラギノ丸ゴ ProN W4"/>
                <a:ea typeface="ヒラギノ丸ゴ ProN W4"/>
                <a:cs typeface="ヒラギノ丸ゴ ProN W4"/>
              </a:rPr>
              <a:t>大田氏、シーアイ工業によって開発。</a:t>
            </a:r>
            <a:endParaRPr lang="en-US" altLang="ja-JP" sz="1200" dirty="0" smtClean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53992" y="1556142"/>
            <a:ext cx="15508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>FPC</a:t>
            </a:r>
          </a:p>
          <a:p>
            <a:r>
              <a:rPr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>33 pin</a:t>
            </a:r>
            <a:endParaRPr kumimoji="1" lang="ja-JP" altLang="en-US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88562" y="3981029"/>
            <a:ext cx="277431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固化するとゴム状になる</a:t>
            </a:r>
            <a:endParaRPr kumimoji="1" lang="en-US" altLang="ja-JP" dirty="0" smtClean="0"/>
          </a:p>
          <a:p>
            <a:r>
              <a:rPr lang="ja-JP" altLang="en-US" dirty="0" smtClean="0"/>
              <a:t>シリコンエラストマーを型に</a:t>
            </a:r>
            <a:endParaRPr lang="en-US" altLang="ja-JP" dirty="0" smtClean="0"/>
          </a:p>
          <a:p>
            <a:r>
              <a:rPr lang="ja-JP" altLang="en-US" dirty="0" smtClean="0"/>
              <a:t>流しこんで取り付け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67484" y="2897420"/>
            <a:ext cx="1258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フランジ</a:t>
            </a:r>
            <a:r>
              <a:rPr kumimoji="1"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>1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63847" y="2293146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フランジ</a:t>
            </a:r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２</a:t>
            </a:r>
            <a:endParaRPr kumimoji="1" lang="en-US" altLang="ja-JP" dirty="0" smtClean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p14="http://schemas.microsoft.com/office/powerpoint/2010/main" val="6689170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278</Words>
  <Application>Microsoft Macintosh PowerPoint</Application>
  <PresentationFormat>画面に合わせる (4:3)</PresentationFormat>
  <Paragraphs>54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RIKEN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Meiko Kurokawa</dc:creator>
  <cp:lastModifiedBy>Meiko Kurokawa</cp:lastModifiedBy>
  <cp:revision>18</cp:revision>
  <dcterms:created xsi:type="dcterms:W3CDTF">2014-11-05T02:34:37Z</dcterms:created>
  <dcterms:modified xsi:type="dcterms:W3CDTF">2014-11-05T04:19:49Z</dcterms:modified>
</cp:coreProperties>
</file>