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57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22E3A-7F8D-4FF6-A72D-E614F87DFEF8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FFF33-B5EE-4955-AED9-CEABB9214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33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10760-9522-4189-957E-86DF478C3632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968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01FAE-7CAE-448C-89B8-38F5C1977BDA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5870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E025F-6602-4DE7-8EA8-528E1A049D5E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472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29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70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11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43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12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2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03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10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18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24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5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C2067-0194-442B-9749-82D39B283391}" type="datetimeFigureOut">
              <a:rPr kumimoji="1" lang="ja-JP" altLang="en-US" smtClean="0"/>
              <a:t>2015/1/16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63F2-5063-4BBD-ACB3-A85E39C3E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72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CNS</a:t>
            </a:r>
            <a:r>
              <a:rPr lang="ja-JP" altLang="en-US" dirty="0"/>
              <a:t> </a:t>
            </a:r>
            <a:r>
              <a:rPr lang="en-US" altLang="ja-JP" dirty="0" smtClean="0"/>
              <a:t>CVD</a:t>
            </a:r>
            <a:r>
              <a:rPr kumimoji="1" lang="en-US" altLang="ja-JP" dirty="0" smtClean="0"/>
              <a:t> Diamond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S. </a:t>
            </a:r>
            <a:r>
              <a:rPr kumimoji="1" lang="en-US" altLang="ja-JP" dirty="0" err="1" smtClean="0"/>
              <a:t>Michimasa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91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Properties of diamond</a:t>
            </a:r>
            <a:endParaRPr lang="en-US" altLang="ja-JP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89525"/>
          </a:xfrm>
          <a:noFill/>
          <a:ln/>
        </p:spPr>
        <p:txBody>
          <a:bodyPr/>
          <a:lstStyle/>
          <a:p>
            <a:pPr marL="0" indent="0">
              <a:buNone/>
            </a:pPr>
            <a:endParaRPr lang="en-US" altLang="ja-JP" sz="2000" b="1" dirty="0"/>
          </a:p>
          <a:p>
            <a:pPr marL="0" indent="0">
              <a:buNone/>
            </a:pPr>
            <a:r>
              <a:rPr lang="en-US" altLang="ja-JP" sz="1800" dirty="0" smtClean="0"/>
              <a:t>Extreme </a:t>
            </a:r>
            <a:r>
              <a:rPr lang="en-US" altLang="ja-JP" sz="1800" dirty="0"/>
              <a:t>mechanical hardness and extreme high thermal conductivity </a:t>
            </a:r>
          </a:p>
          <a:p>
            <a:pPr lvl="1"/>
            <a:r>
              <a:rPr lang="en-US" altLang="ja-JP" sz="1800" dirty="0"/>
              <a:t>Broad optical transparency in region from IR to UV</a:t>
            </a:r>
          </a:p>
          <a:p>
            <a:pPr lvl="2"/>
            <a:r>
              <a:rPr lang="en-US" altLang="ja-JP" sz="1800" dirty="0">
                <a:solidFill>
                  <a:srgbClr val="FF0000"/>
                </a:solidFill>
              </a:rPr>
              <a:t>Insensitive for visible light </a:t>
            </a:r>
          </a:p>
          <a:p>
            <a:pPr lvl="1"/>
            <a:r>
              <a:rPr lang="en-US" altLang="ja-JP" sz="1800" dirty="0"/>
              <a:t>Diamond is a semiconductor (band gap = 5.47eV)</a:t>
            </a:r>
            <a:br>
              <a:rPr lang="en-US" altLang="ja-JP" sz="1800" dirty="0"/>
            </a:br>
            <a:r>
              <a:rPr lang="en-US" altLang="ja-JP" sz="1800" dirty="0"/>
              <a:t>and very high resistivity at room temperature (10</a:t>
            </a:r>
            <a:r>
              <a:rPr lang="en-US" altLang="ja-JP" sz="1800" baseline="30000" dirty="0"/>
              <a:t>16</a:t>
            </a:r>
            <a:r>
              <a:rPr lang="en-US" altLang="ja-JP" sz="1800" dirty="0">
                <a:latin typeface="Symbol" panose="05050102010706020507" pitchFamily="18" charset="2"/>
              </a:rPr>
              <a:t>W</a:t>
            </a:r>
            <a:r>
              <a:rPr lang="en-US" altLang="ja-JP" sz="1800" dirty="0"/>
              <a:t>cm)</a:t>
            </a:r>
          </a:p>
          <a:p>
            <a:pPr lvl="2"/>
            <a:r>
              <a:rPr lang="en-US" altLang="ja-JP" sz="1800" dirty="0">
                <a:solidFill>
                  <a:srgbClr val="FF0000"/>
                </a:solidFill>
              </a:rPr>
              <a:t>No cooling and No p-n junction</a:t>
            </a:r>
            <a:r>
              <a:rPr lang="en-US" altLang="ja-JP" sz="1800" dirty="0"/>
              <a:t> ⇒ </a:t>
            </a:r>
            <a:r>
              <a:rPr lang="en-US" altLang="ja-JP" sz="1800" dirty="0">
                <a:solidFill>
                  <a:srgbClr val="3333FF"/>
                </a:solidFill>
              </a:rPr>
              <a:t>Easy operation</a:t>
            </a:r>
            <a:r>
              <a:rPr lang="en-US" altLang="ja-JP" sz="1800" dirty="0"/>
              <a:t>  </a:t>
            </a:r>
          </a:p>
          <a:p>
            <a:pPr lvl="1"/>
            <a:r>
              <a:rPr lang="en-US" altLang="ja-JP" sz="1800" dirty="0"/>
              <a:t>High charge carrier mobility (e: 2200/h: 1600 cm</a:t>
            </a:r>
            <a:r>
              <a:rPr lang="en-US" altLang="ja-JP" sz="1800" baseline="30000" dirty="0"/>
              <a:t>2</a:t>
            </a:r>
            <a:r>
              <a:rPr lang="en-US" altLang="ja-JP" sz="1800" dirty="0"/>
              <a:t>/Vs)</a:t>
            </a:r>
          </a:p>
          <a:p>
            <a:pPr lvl="2"/>
            <a:r>
              <a:rPr lang="en-US" altLang="ja-JP" sz="1800" dirty="0">
                <a:solidFill>
                  <a:srgbClr val="FF0000"/>
                </a:solidFill>
              </a:rPr>
              <a:t>Fast rise time of detector signal</a:t>
            </a:r>
          </a:p>
          <a:p>
            <a:pPr lvl="1"/>
            <a:r>
              <a:rPr lang="en-US" altLang="ja-JP" sz="1800" dirty="0"/>
              <a:t>High energy needed to remove carbon atom from the lattice (80 eV)</a:t>
            </a:r>
          </a:p>
          <a:p>
            <a:pPr lvl="2"/>
            <a:r>
              <a:rPr lang="en-US" altLang="ja-JP" sz="1800" dirty="0">
                <a:solidFill>
                  <a:srgbClr val="FF0000"/>
                </a:solidFill>
              </a:rPr>
              <a:t>Radiation hardness</a:t>
            </a:r>
          </a:p>
        </p:txBody>
      </p:sp>
      <p:pic>
        <p:nvPicPr>
          <p:cNvPr id="416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84700"/>
            <a:ext cx="51816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4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Accessibility for diamond detector</a:t>
            </a:r>
            <a:endParaRPr lang="en-US" altLang="ja-JP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0792"/>
            <a:ext cx="8229600" cy="4635533"/>
          </a:xfrm>
          <a:noFill/>
          <a:ln/>
        </p:spPr>
        <p:txBody>
          <a:bodyPr/>
          <a:lstStyle/>
          <a:p>
            <a:r>
              <a:rPr lang="en-US" altLang="ja-JP" sz="1800" b="1" dirty="0">
                <a:solidFill>
                  <a:srgbClr val="3333FF"/>
                </a:solidFill>
              </a:rPr>
              <a:t>Diamonds materials </a:t>
            </a:r>
            <a:r>
              <a:rPr lang="en-US" altLang="ja-JP" sz="1800" b="1" dirty="0" smtClean="0">
                <a:solidFill>
                  <a:srgbClr val="3333FF"/>
                </a:solidFill>
              </a:rPr>
              <a:t>(commercially)</a:t>
            </a:r>
            <a:endParaRPr lang="en-US" altLang="ja-JP" sz="1800" b="1" dirty="0">
              <a:solidFill>
                <a:srgbClr val="3333FF"/>
              </a:solidFill>
            </a:endParaRPr>
          </a:p>
          <a:p>
            <a:pPr lvl="1"/>
            <a:r>
              <a:rPr lang="en-US" altLang="ja-JP" sz="1800" b="1" dirty="0"/>
              <a:t>Single-crystal CVD diamond plate</a:t>
            </a:r>
          </a:p>
          <a:p>
            <a:pPr lvl="2"/>
            <a:r>
              <a:rPr lang="en-US" altLang="ja-JP" sz="1800" dirty="0"/>
              <a:t>Maximum size: 5×5 mm</a:t>
            </a:r>
            <a:r>
              <a:rPr lang="en-US" altLang="ja-JP" sz="1800" baseline="30000" dirty="0"/>
              <a:t>2</a:t>
            </a:r>
            <a:r>
              <a:rPr lang="en-US" altLang="ja-JP" sz="1800" dirty="0"/>
              <a:t>, d=50,100,200,300</a:t>
            </a:r>
            <a:r>
              <a:rPr lang="en-US" altLang="ja-JP" sz="1800" dirty="0">
                <a:latin typeface="Symbol" panose="05050102010706020507" pitchFamily="18" charset="2"/>
              </a:rPr>
              <a:t>m</a:t>
            </a:r>
            <a:r>
              <a:rPr lang="en-US" altLang="ja-JP" sz="1800" dirty="0"/>
              <a:t>m (commercially)</a:t>
            </a:r>
          </a:p>
          <a:p>
            <a:pPr lvl="1"/>
            <a:r>
              <a:rPr lang="en-US" altLang="ja-JP" sz="1800" b="1" dirty="0"/>
              <a:t>Polycrystalline CVD diamond plate</a:t>
            </a:r>
          </a:p>
          <a:p>
            <a:pPr lvl="2"/>
            <a:r>
              <a:rPr lang="en-US" altLang="ja-JP" sz="1800" dirty="0"/>
              <a:t>Maximum size: 50×50 mm</a:t>
            </a:r>
            <a:r>
              <a:rPr lang="en-US" altLang="ja-JP" sz="1800" baseline="30000" dirty="0"/>
              <a:t>2</a:t>
            </a:r>
            <a:r>
              <a:rPr lang="en-US" altLang="ja-JP" sz="1800" dirty="0"/>
              <a:t>, d=50,100,200,300</a:t>
            </a:r>
            <a:r>
              <a:rPr lang="en-US" altLang="ja-JP" sz="1800" dirty="0">
                <a:latin typeface="Symbol" panose="05050102010706020507" pitchFamily="18" charset="2"/>
              </a:rPr>
              <a:t>m</a:t>
            </a:r>
            <a:r>
              <a:rPr lang="en-US" altLang="ja-JP" sz="1800" dirty="0"/>
              <a:t>m (commercially)</a:t>
            </a:r>
          </a:p>
          <a:p>
            <a:pPr lvl="2"/>
            <a:endParaRPr lang="en-US" altLang="ja-JP" sz="1800" dirty="0"/>
          </a:p>
          <a:p>
            <a:r>
              <a:rPr lang="en-US" altLang="ja-JP" sz="1800" b="1" dirty="0">
                <a:solidFill>
                  <a:srgbClr val="3333FF"/>
                </a:solidFill>
              </a:rPr>
              <a:t>Development of large size of Polycrystalline CVD DD</a:t>
            </a:r>
          </a:p>
          <a:p>
            <a:pPr lvl="1"/>
            <a:r>
              <a:rPr lang="en-US" altLang="ja-JP" sz="1800" dirty="0"/>
              <a:t>Beam spot size : </a:t>
            </a:r>
            <a:r>
              <a:rPr lang="en-US" altLang="ja-JP" sz="1800" dirty="0" smtClean="0">
                <a:solidFill>
                  <a:srgbClr val="FF0000"/>
                </a:solidFill>
              </a:rPr>
              <a:t>typically 20×20 </a:t>
            </a:r>
            <a:r>
              <a:rPr lang="en-US" altLang="ja-JP" sz="1800" dirty="0">
                <a:solidFill>
                  <a:srgbClr val="FF0000"/>
                </a:solidFill>
              </a:rPr>
              <a:t>mm</a:t>
            </a:r>
            <a:r>
              <a:rPr lang="en-US" altLang="ja-JP" sz="1800" baseline="30000" dirty="0">
                <a:solidFill>
                  <a:srgbClr val="FF0000"/>
                </a:solidFill>
              </a:rPr>
              <a:t>2</a:t>
            </a:r>
            <a:r>
              <a:rPr lang="en-US" altLang="ja-JP" sz="1800" dirty="0">
                <a:solidFill>
                  <a:srgbClr val="FF0000"/>
                </a:solidFill>
              </a:rPr>
              <a:t> </a:t>
            </a:r>
            <a:r>
              <a:rPr lang="en-US" altLang="ja-JP" sz="1800" dirty="0"/>
              <a:t>at the </a:t>
            </a:r>
            <a:r>
              <a:rPr lang="en-US" altLang="ja-JP" sz="1800" dirty="0" smtClean="0"/>
              <a:t>BigrRIPS-F3 </a:t>
            </a:r>
            <a:r>
              <a:rPr lang="en-US" altLang="ja-JP" sz="1800" dirty="0"/>
              <a:t>achromatic </a:t>
            </a:r>
            <a:r>
              <a:rPr lang="en-US" altLang="ja-JP" sz="1800" dirty="0" smtClean="0"/>
              <a:t>focus</a:t>
            </a:r>
            <a:br>
              <a:rPr lang="en-US" altLang="ja-JP" sz="1800" dirty="0" smtClean="0"/>
            </a:br>
            <a:r>
              <a:rPr lang="ja-JP" altLang="en-US" sz="1800" dirty="0" smtClean="0"/>
              <a:t>⇒　</a:t>
            </a:r>
            <a:r>
              <a:rPr lang="en-US" altLang="ja-JP" sz="1800" dirty="0" err="1" smtClean="0"/>
              <a:t>pCVD</a:t>
            </a:r>
            <a:r>
              <a:rPr lang="en-US" altLang="ja-JP" sz="1800" dirty="0" smtClean="0"/>
              <a:t> diamond can cover achromatic beam spots of </a:t>
            </a:r>
            <a:r>
              <a:rPr lang="en-US" altLang="ja-JP" sz="1800" dirty="0" err="1" smtClean="0"/>
              <a:t>BigRIPS</a:t>
            </a:r>
            <a:r>
              <a:rPr lang="en-US" altLang="ja-JP" sz="1800" dirty="0" smtClean="0"/>
              <a:t>.</a:t>
            </a:r>
            <a:br>
              <a:rPr lang="en-US" altLang="ja-JP" sz="1800" dirty="0" smtClean="0"/>
            </a:br>
            <a:endParaRPr lang="en-US" altLang="ja-JP" sz="1800" dirty="0"/>
          </a:p>
          <a:p>
            <a:pPr lvl="1"/>
            <a:r>
              <a:rPr lang="en-US" altLang="ja-JP" sz="1800" dirty="0" smtClean="0"/>
              <a:t>Signal size is determined by energy </a:t>
            </a:r>
            <a:r>
              <a:rPr lang="en-US" altLang="ja-JP" sz="1800" dirty="0"/>
              <a:t>loss in the </a:t>
            </a:r>
            <a:r>
              <a:rPr lang="en-US" altLang="ja-JP" sz="1800" dirty="0" smtClean="0"/>
              <a:t>detector: 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en-US" altLang="ja-JP" sz="1800" dirty="0"/>
              <a:t>⇒</a:t>
            </a:r>
            <a:r>
              <a:rPr lang="ja-JP" altLang="en-US" sz="1800" dirty="0"/>
              <a:t>　</a:t>
            </a:r>
            <a:r>
              <a:rPr lang="en-US" altLang="ja-JP" sz="1800" dirty="0" err="1"/>
              <a:t>dE</a:t>
            </a:r>
            <a:r>
              <a:rPr lang="en-US" altLang="ja-JP" sz="1800" dirty="0"/>
              <a:t>/dx </a:t>
            </a:r>
            <a:r>
              <a:rPr lang="ja-JP" altLang="en-US" sz="1800" dirty="0" smtClean="0"/>
              <a:t>～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100 </a:t>
            </a:r>
            <a:r>
              <a:rPr lang="en-US" altLang="ja-JP" sz="1800" dirty="0" err="1"/>
              <a:t>keV</a:t>
            </a:r>
            <a:r>
              <a:rPr lang="en-US" altLang="ja-JP" sz="1800" dirty="0"/>
              <a:t>/</a:t>
            </a:r>
            <a:r>
              <a:rPr lang="en-US" altLang="ja-JP" sz="1800" dirty="0">
                <a:latin typeface="Symbol" panose="05050102010706020507" pitchFamily="18" charset="2"/>
              </a:rPr>
              <a:t>m</a:t>
            </a:r>
            <a:r>
              <a:rPr lang="en-US" altLang="ja-JP" sz="1800" dirty="0"/>
              <a:t>m </a:t>
            </a:r>
            <a:r>
              <a:rPr lang="ja-JP" altLang="en-US" sz="1800" dirty="0" smtClean="0"/>
              <a:t>～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10</a:t>
            </a:r>
            <a:r>
              <a:rPr lang="en-US" altLang="ja-JP" sz="1800" baseline="30000" dirty="0"/>
              <a:t>5</a:t>
            </a:r>
            <a:r>
              <a:rPr lang="en-US" altLang="ja-JP" sz="1800" dirty="0"/>
              <a:t> e-h/</a:t>
            </a:r>
            <a:r>
              <a:rPr lang="en-US" altLang="ja-JP" sz="1800" dirty="0">
                <a:latin typeface="Symbol" panose="05050102010706020507" pitchFamily="18" charset="2"/>
              </a:rPr>
              <a:t>m</a:t>
            </a:r>
            <a:r>
              <a:rPr lang="en-US" altLang="ja-JP" sz="1800" dirty="0"/>
              <a:t>m (</a:t>
            </a:r>
            <a:r>
              <a:rPr lang="en-US" altLang="ja-JP" sz="1800" baseline="30000" dirty="0"/>
              <a:t>12</a:t>
            </a:r>
            <a:r>
              <a:rPr lang="en-US" altLang="ja-JP" sz="1800" dirty="0"/>
              <a:t>N 250A MeV) </a:t>
            </a:r>
            <a:br>
              <a:rPr lang="en-US" altLang="ja-JP" sz="1800" dirty="0"/>
            </a:br>
            <a:r>
              <a:rPr lang="en-US" altLang="ja-JP" sz="1800" dirty="0"/>
              <a:t>      </a:t>
            </a:r>
            <a:r>
              <a:rPr lang="en-US" altLang="ja-JP" sz="1800" dirty="0" smtClean="0"/>
              <a:t>Sufficient </a:t>
            </a:r>
            <a:r>
              <a:rPr lang="en-US" altLang="ja-JP" sz="1800" dirty="0"/>
              <a:t>number of e-h pair </a:t>
            </a:r>
            <a:r>
              <a:rPr lang="en-US" altLang="ja-JP" sz="1800" dirty="0" smtClean="0"/>
              <a:t>can generate a clear pulse signal.</a:t>
            </a:r>
            <a:br>
              <a:rPr lang="en-US" altLang="ja-JP" sz="1800" dirty="0" smtClean="0"/>
            </a:br>
            <a:r>
              <a:rPr lang="ja-JP" altLang="en-US" sz="1800" dirty="0" smtClean="0"/>
              <a:t>⇒　</a:t>
            </a:r>
            <a:r>
              <a:rPr lang="en-US" altLang="ja-JP" sz="1800" dirty="0" smtClean="0"/>
              <a:t>Heavier ions are more promising.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33675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CNS diamond </a:t>
            </a:r>
            <a:r>
              <a:rPr lang="en-US" altLang="ja-JP" dirty="0"/>
              <a:t>detectors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22" y="1351805"/>
            <a:ext cx="4506980" cy="386221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714618" y="5183201"/>
            <a:ext cx="4390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Signals for 32-MeV </a:t>
            </a:r>
            <a:r>
              <a:rPr lang="en-US" altLang="ja-JP" b="1" baseline="30000" dirty="0" smtClean="0"/>
              <a:t>4</a:t>
            </a:r>
            <a:r>
              <a:rPr lang="en-US" altLang="ja-JP" b="1" dirty="0" smtClean="0"/>
              <a:t>He beam</a:t>
            </a:r>
          </a:p>
          <a:p>
            <a:r>
              <a:rPr lang="en-US" altLang="ja-JP" b="1" dirty="0" smtClean="0"/>
              <a:t>= Energy loss equivalent for 250-MeV/u </a:t>
            </a:r>
            <a:r>
              <a:rPr lang="en-US" altLang="ja-JP" b="1" baseline="30000" dirty="0" smtClean="0"/>
              <a:t>14</a:t>
            </a:r>
            <a:r>
              <a:rPr lang="en-US" altLang="ja-JP" b="1" dirty="0" smtClean="0"/>
              <a:t>N</a:t>
            </a:r>
            <a:endParaRPr lang="en-US" altLang="ja-JP" dirty="0" smtClean="0"/>
          </a:p>
          <a:p>
            <a:endParaRPr kumimoji="1" lang="en-US" altLang="ja-JP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779502" y="1799235"/>
            <a:ext cx="4325998" cy="3330778"/>
            <a:chOff x="4818002" y="1385340"/>
            <a:chExt cx="4325998" cy="333077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8002" y="1385340"/>
              <a:ext cx="4325998" cy="3330778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4973838" y="2571909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Side A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973838" y="3343142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F0"/>
                  </a:solidFill>
                </a:rPr>
                <a:t>Side B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006452" y="3968209"/>
              <a:ext cx="289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73682"/>
                  </a:solidFill>
                </a:rPr>
                <a:t>Side B (another side of blue)</a:t>
              </a:r>
              <a:endParaRPr kumimoji="1" lang="ja-JP" altLang="en-US" dirty="0">
                <a:solidFill>
                  <a:srgbClr val="A73682"/>
                </a:solidFill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465025" y="5204392"/>
            <a:ext cx="29727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Specification</a:t>
            </a:r>
          </a:p>
          <a:p>
            <a:r>
              <a:rPr lang="en-US" altLang="ja-JP" dirty="0" smtClean="0"/>
              <a:t>Effective</a:t>
            </a:r>
            <a:r>
              <a:rPr lang="ja-JP" altLang="en-US" dirty="0" smtClean="0"/>
              <a:t> </a:t>
            </a:r>
            <a:r>
              <a:rPr lang="en-US" altLang="ja-JP" dirty="0" smtClean="0"/>
              <a:t>Area:	28 mm</a:t>
            </a:r>
            <a:r>
              <a:rPr lang="ja-JP" altLang="en-US" dirty="0" smtClean="0"/>
              <a:t>□</a:t>
            </a:r>
            <a:endParaRPr lang="en-US" altLang="ja-JP" dirty="0" smtClean="0"/>
          </a:p>
          <a:p>
            <a:r>
              <a:rPr kumimoji="1" lang="en-US" altLang="ja-JP" dirty="0" smtClean="0"/>
              <a:t>Thickness: 	200um</a:t>
            </a:r>
          </a:p>
          <a:p>
            <a:r>
              <a:rPr lang="en-US" altLang="ja-JP" dirty="0" smtClean="0"/>
              <a:t>Number		3 pieces</a:t>
            </a:r>
          </a:p>
          <a:p>
            <a:r>
              <a:rPr kumimoji="1" lang="en-US" altLang="ja-JP" dirty="0" smtClean="0"/>
              <a:t>Time resolution	30 </a:t>
            </a:r>
            <a:r>
              <a:rPr kumimoji="1" lang="en-US" altLang="ja-JP" dirty="0" err="1" smtClean="0"/>
              <a:t>ps</a:t>
            </a:r>
            <a:r>
              <a:rPr kumimoji="1" lang="en-US" altLang="ja-JP" dirty="0" smtClean="0"/>
              <a:t> (</a:t>
            </a:r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4618" y="6400800"/>
            <a:ext cx="394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Ref: </a:t>
            </a:r>
            <a:r>
              <a:rPr kumimoji="1" lang="en-US" altLang="ja-JP" dirty="0" err="1" smtClean="0"/>
              <a:t>S.Michimas</a:t>
            </a:r>
            <a:r>
              <a:rPr lang="en-US" altLang="ja-JP" dirty="0" err="1" smtClean="0"/>
              <a:t>a</a:t>
            </a:r>
            <a:r>
              <a:rPr lang="en-US" altLang="ja-JP" dirty="0" smtClean="0"/>
              <a:t> NIM B 317 (2013) 710.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15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Typical electric circuit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87199" y="4937562"/>
            <a:ext cx="5075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Circuit is very simple.</a:t>
            </a:r>
          </a:p>
          <a:p>
            <a:r>
              <a:rPr lang="en-US" altLang="ja-JP" sz="2000" b="1" dirty="0" smtClean="0"/>
              <a:t>Care about high-frequency cables and circuits</a:t>
            </a:r>
            <a:r>
              <a:rPr kumimoji="1" lang="en-US" altLang="ja-JP" sz="2000" b="1" dirty="0" smtClean="0"/>
              <a:t> </a:t>
            </a:r>
          </a:p>
          <a:p>
            <a:endParaRPr kumimoji="1" lang="ja-JP" altLang="en-US" sz="20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50053"/>
            <a:ext cx="5896423" cy="328160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33424" y="5735968"/>
            <a:ext cx="5687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For High-rate capability, following changes will be efficient.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	TDC </a:t>
            </a:r>
            <a:r>
              <a:rPr lang="ja-JP" altLang="en-US" dirty="0" smtClean="0">
                <a:solidFill>
                  <a:srgbClr val="FF0000"/>
                </a:solidFill>
              </a:rPr>
              <a:t>→ </a:t>
            </a:r>
            <a:r>
              <a:rPr lang="en-US" altLang="ja-JP" dirty="0" smtClean="0">
                <a:solidFill>
                  <a:srgbClr val="FF0000"/>
                </a:solidFill>
              </a:rPr>
              <a:t>Multi-hit TDC.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	</a:t>
            </a:r>
            <a:r>
              <a:rPr lang="en-US" altLang="ja-JP" dirty="0" smtClean="0">
                <a:solidFill>
                  <a:srgbClr val="FF0000"/>
                </a:solidFill>
              </a:rPr>
              <a:t>QDC </a:t>
            </a:r>
            <a:r>
              <a:rPr lang="ja-JP" altLang="en-US" dirty="0" smtClean="0">
                <a:solidFill>
                  <a:srgbClr val="FF0000"/>
                </a:solidFill>
              </a:rPr>
              <a:t>→ </a:t>
            </a:r>
            <a:r>
              <a:rPr lang="en-US" altLang="ja-JP" dirty="0" smtClean="0">
                <a:solidFill>
                  <a:srgbClr val="FF0000"/>
                </a:solidFill>
              </a:rPr>
              <a:t>Time-over-Threshold + Multi-hit TDC.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63413" y="2495363"/>
            <a:ext cx="92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inverter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31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Preliminary result for </a:t>
            </a:r>
            <a:r>
              <a:rPr kumimoji="1" lang="en-US" altLang="ja-JP" dirty="0" err="1" smtClean="0"/>
              <a:t>Xe</a:t>
            </a:r>
            <a:r>
              <a:rPr kumimoji="1" lang="en-US" altLang="ja-JP" dirty="0" smtClean="0"/>
              <a:t> beam (1)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09" y="1321357"/>
            <a:ext cx="268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Detector Setup (at HIMAC)</a:t>
            </a:r>
            <a:endParaRPr kumimoji="1" lang="ja-JP" altLang="en-US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944" y="3451969"/>
            <a:ext cx="4634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Beam Condition: </a:t>
            </a:r>
            <a:r>
              <a:rPr lang="en-US" altLang="ja-JP" baseline="30000" dirty="0" smtClean="0"/>
              <a:t>124</a:t>
            </a:r>
            <a:r>
              <a:rPr lang="en-US" altLang="ja-JP" dirty="0" smtClean="0"/>
              <a:t>Xe at 95A MeV, </a:t>
            </a:r>
            <a:r>
              <a:rPr lang="en-US" altLang="ja-JP" dirty="0" smtClean="0">
                <a:solidFill>
                  <a:srgbClr val="FF0000"/>
                </a:solidFill>
              </a:rPr>
              <a:t>1M-3M </a:t>
            </a:r>
            <a:r>
              <a:rPr lang="en-US" altLang="ja-JP" dirty="0" err="1" smtClean="0">
                <a:solidFill>
                  <a:srgbClr val="FF0000"/>
                </a:solidFill>
              </a:rPr>
              <a:t>ppp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0070C0"/>
                </a:solidFill>
              </a:rPr>
              <a:t>※ Preamplifier is the same for light ions (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14</a:t>
            </a:r>
            <a:r>
              <a:rPr lang="en-US" altLang="ja-JP" dirty="0" smtClean="0">
                <a:solidFill>
                  <a:srgbClr val="0070C0"/>
                </a:solidFill>
              </a:rPr>
              <a:t>N)</a:t>
            </a:r>
            <a:br>
              <a:rPr lang="en-US" altLang="ja-JP" dirty="0" smtClean="0">
                <a:solidFill>
                  <a:srgbClr val="0070C0"/>
                </a:solidFill>
              </a:rPr>
            </a:br>
            <a:r>
              <a:rPr lang="en-US" altLang="ja-JP" dirty="0" smtClean="0">
                <a:solidFill>
                  <a:srgbClr val="0070C0"/>
                </a:solidFill>
              </a:rPr>
              <a:t>      E loss in Dia.: </a:t>
            </a:r>
            <a:r>
              <a:rPr lang="en-US" altLang="ja-JP" baseline="30000" dirty="0">
                <a:solidFill>
                  <a:srgbClr val="0070C0"/>
                </a:solidFill>
              </a:rPr>
              <a:t>124</a:t>
            </a:r>
            <a:r>
              <a:rPr lang="en-US" altLang="ja-JP" dirty="0">
                <a:solidFill>
                  <a:srgbClr val="0070C0"/>
                </a:solidFill>
              </a:rPr>
              <a:t>Xe/</a:t>
            </a:r>
            <a:r>
              <a:rPr lang="en-US" altLang="ja-JP" baseline="30000" dirty="0">
                <a:solidFill>
                  <a:srgbClr val="0070C0"/>
                </a:solidFill>
              </a:rPr>
              <a:t>14</a:t>
            </a:r>
            <a:r>
              <a:rPr lang="en-US" altLang="ja-JP" dirty="0">
                <a:solidFill>
                  <a:srgbClr val="0070C0"/>
                </a:solidFill>
              </a:rPr>
              <a:t>N = 2091.4/18.5 = 113 </a:t>
            </a:r>
            <a:endParaRPr lang="ja-JP" altLang="en-US" dirty="0">
              <a:solidFill>
                <a:srgbClr val="0070C0"/>
              </a:solidFill>
            </a:endParaRPr>
          </a:p>
          <a:p>
            <a:endParaRPr lang="en-US" altLang="ja-JP" dirty="0" smtClean="0">
              <a:solidFill>
                <a:srgbClr val="0070C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7" y="1729189"/>
            <a:ext cx="3608097" cy="321493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714931" y="1321357"/>
            <a:ext cx="263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Outputs (by Oscilloscope) </a:t>
            </a:r>
            <a:endParaRPr kumimoji="1" lang="ja-JP" altLang="en-US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944" y="4771770"/>
            <a:ext cx="76670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Dia</a:t>
            </a:r>
            <a:r>
              <a:rPr lang="en-US" altLang="ja-JP" dirty="0" smtClean="0"/>
              <a:t>s #1 and #2 are almost completely coincidence.</a:t>
            </a:r>
          </a:p>
          <a:p>
            <a:r>
              <a:rPr kumimoji="1" lang="en-US" altLang="ja-JP" dirty="0" smtClean="0"/>
              <a:t>	</a:t>
            </a:r>
            <a:r>
              <a:rPr kumimoji="1" lang="ja-JP" altLang="en-US" dirty="0" smtClean="0">
                <a:solidFill>
                  <a:srgbClr val="FF0000"/>
                </a:solidFill>
              </a:rPr>
              <a:t>⇒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Efficiency for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Xe</a:t>
            </a:r>
            <a:r>
              <a:rPr kumimoji="1" lang="en-US" altLang="ja-JP" dirty="0" smtClean="0">
                <a:solidFill>
                  <a:srgbClr val="FF0000"/>
                </a:solidFill>
              </a:rPr>
              <a:t> beam are almost 100% 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Preamp output is frequently saturated but logic signals are correctly </a:t>
            </a:r>
            <a:r>
              <a:rPr lang="en-US" altLang="ja-JP" dirty="0" smtClean="0"/>
              <a:t>generated. </a:t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⇒</a:t>
            </a:r>
            <a:r>
              <a:rPr lang="en-US" altLang="ja-JP" dirty="0" smtClean="0">
                <a:solidFill>
                  <a:srgbClr val="FF0000"/>
                </a:solidFill>
              </a:rPr>
              <a:t> Beam intensity up to a few MHz will be countable</a:t>
            </a:r>
            <a:r>
              <a:rPr kumimoji="1" lang="en-US" altLang="ja-JP" dirty="0" smtClean="0">
                <a:solidFill>
                  <a:srgbClr val="FF0000"/>
                </a:solidFill>
              </a:rPr>
              <a:t>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824312" y="1944303"/>
            <a:ext cx="7796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898984" y="157497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20ns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5" y="1700088"/>
            <a:ext cx="2639250" cy="16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Preliminary result for </a:t>
            </a:r>
            <a:r>
              <a:rPr kumimoji="1" lang="en-US" altLang="ja-JP" dirty="0" err="1" smtClean="0"/>
              <a:t>Xe</a:t>
            </a:r>
            <a:r>
              <a:rPr kumimoji="1" lang="en-US" altLang="ja-JP" dirty="0" smtClean="0"/>
              <a:t> beam (2)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09" y="3482440"/>
            <a:ext cx="259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Irradiation test of 1 </a:t>
            </a:r>
            <a:r>
              <a:rPr lang="en-US" altLang="ja-JP" u="sng" dirty="0" err="1" smtClean="0"/>
              <a:t>Mppp</a:t>
            </a:r>
            <a:endParaRPr kumimoji="1" lang="ja-JP" altLang="en-US" u="sng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7009" y="1321357"/>
            <a:ext cx="268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Detector Setup (at HIMAC)</a:t>
            </a:r>
            <a:endParaRPr kumimoji="1" lang="ja-JP" altLang="en-US" u="sng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5" y="1700088"/>
            <a:ext cx="2639250" cy="163803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57009" y="3938385"/>
            <a:ext cx="2900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Period : 5 hours</a:t>
            </a:r>
            <a:br>
              <a:rPr lang="en-US" altLang="ja-JP" dirty="0" smtClean="0"/>
            </a:br>
            <a:r>
              <a:rPr lang="en-US" altLang="ja-JP" dirty="0" smtClean="0"/>
              <a:t>Beam intensity: </a:t>
            </a:r>
            <a:r>
              <a:rPr lang="en-US" altLang="ja-JP" dirty="0" smtClean="0">
                <a:solidFill>
                  <a:srgbClr val="FF0000"/>
                </a:solidFill>
              </a:rPr>
              <a:t>1M-3M </a:t>
            </a:r>
            <a:r>
              <a:rPr lang="en-US" altLang="ja-JP" dirty="0" err="1" smtClean="0">
                <a:solidFill>
                  <a:srgbClr val="FF0000"/>
                </a:solidFill>
              </a:rPr>
              <a:t>ppp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                   (count by Plastic)</a:t>
            </a:r>
            <a:endParaRPr lang="en-US" altLang="ja-JP" dirty="0" smtClean="0">
              <a:solidFill>
                <a:srgbClr val="0070C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26847" y="1477331"/>
            <a:ext cx="5450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Plastic scintillator:</a:t>
            </a:r>
          </a:p>
          <a:p>
            <a:r>
              <a:rPr lang="en-US" altLang="ja-JP" dirty="0" smtClean="0"/>
              <a:t>  Pulse height is reduced </a:t>
            </a:r>
            <a:r>
              <a:rPr lang="en-US" altLang="ja-JP" dirty="0" smtClean="0">
                <a:solidFill>
                  <a:srgbClr val="FF0000"/>
                </a:solidFill>
              </a:rPr>
              <a:t>1/2 - 1/3</a:t>
            </a:r>
            <a:r>
              <a:rPr lang="en-US" altLang="ja-JP" dirty="0" smtClean="0"/>
              <a:t> from the initial status. </a:t>
            </a:r>
            <a:endParaRPr lang="en-US" altLang="ja-JP" dirty="0"/>
          </a:p>
          <a:p>
            <a:r>
              <a:rPr lang="en-US" altLang="ja-JP" dirty="0" smtClean="0"/>
              <a:t>  Surely underestimate left-shown beam intensity.</a:t>
            </a:r>
            <a:endParaRPr lang="en-US" altLang="ja-JP" dirty="0" smtClean="0">
              <a:solidFill>
                <a:srgbClr val="0070C0"/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954472" y="2529770"/>
            <a:ext cx="3631826" cy="1944991"/>
            <a:chOff x="3531686" y="3109877"/>
            <a:chExt cx="3631826" cy="1944991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88562" y="3353001"/>
              <a:ext cx="1944991" cy="1458743"/>
            </a:xfrm>
            <a:prstGeom prst="rect">
              <a:avLst/>
            </a:prstGeom>
          </p:spPr>
        </p:pic>
        <p:sp>
          <p:nvSpPr>
            <p:cNvPr id="18" name="円/楕円 17"/>
            <p:cNvSpPr/>
            <p:nvPr/>
          </p:nvSpPr>
          <p:spPr>
            <a:xfrm>
              <a:off x="3942736" y="3532942"/>
              <a:ext cx="713231" cy="707923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flipH="1">
              <a:off x="4463846" y="3532942"/>
              <a:ext cx="603171" cy="31883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5071336" y="3332857"/>
              <a:ext cx="2092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C000"/>
                  </a:solidFill>
                </a:rPr>
                <a:t>Burnt spot by beam.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126847" y="4603870"/>
            <a:ext cx="57160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Diamond Detectors:</a:t>
            </a:r>
          </a:p>
          <a:p>
            <a:r>
              <a:rPr lang="en-US" altLang="ja-JP" dirty="0" smtClean="0"/>
              <a:t>  Pulse height is </a:t>
            </a:r>
            <a:r>
              <a:rPr lang="en-US" altLang="ja-JP" dirty="0" smtClean="0">
                <a:solidFill>
                  <a:srgbClr val="FF0000"/>
                </a:solidFill>
              </a:rPr>
              <a:t>not changed </a:t>
            </a:r>
            <a:r>
              <a:rPr lang="en-US" altLang="ja-JP" dirty="0" smtClean="0"/>
              <a:t>from the initial status. </a:t>
            </a:r>
            <a:endParaRPr lang="en-US" altLang="ja-JP" dirty="0"/>
          </a:p>
          <a:p>
            <a:r>
              <a:rPr lang="en-US" altLang="ja-JP" dirty="0" smtClean="0">
                <a:solidFill>
                  <a:srgbClr val="0070C0"/>
                </a:solidFill>
              </a:rPr>
              <a:t>  Leak current was increasing with irradiation (up to 15 </a:t>
            </a:r>
            <a:r>
              <a:rPr lang="en-US" altLang="ja-JP" dirty="0" err="1" smtClean="0">
                <a:solidFill>
                  <a:srgbClr val="0070C0"/>
                </a:solidFill>
              </a:rPr>
              <a:t>uA</a:t>
            </a:r>
            <a:r>
              <a:rPr lang="en-US" altLang="ja-JP" dirty="0" smtClean="0">
                <a:solidFill>
                  <a:srgbClr val="0070C0"/>
                </a:solidFill>
              </a:rPr>
              <a:t>).</a:t>
            </a:r>
            <a:br>
              <a:rPr lang="en-US" altLang="ja-JP" dirty="0" smtClean="0">
                <a:solidFill>
                  <a:srgbClr val="0070C0"/>
                </a:solidFill>
              </a:rPr>
            </a:br>
            <a:r>
              <a:rPr lang="en-US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(Leak current without beam was 15nA. </a:t>
            </a:r>
            <a:br>
              <a:rPr lang="en-US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We do not know how much is limit for operation…)</a:t>
            </a:r>
          </a:p>
        </p:txBody>
      </p:sp>
    </p:spTree>
    <p:extLst>
      <p:ext uri="{BB962C8B-B14F-4D97-AF65-F5344CB8AC3E}">
        <p14:creationId xmlns:p14="http://schemas.microsoft.com/office/powerpoint/2010/main" val="21891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Next step and target experiment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Longer-time irradiation (at least 1 day)</a:t>
            </a:r>
          </a:p>
          <a:p>
            <a:pPr lvl="1"/>
            <a:r>
              <a:rPr lang="en-US" altLang="ja-JP" dirty="0" smtClean="0"/>
              <a:t>Simulation of </a:t>
            </a:r>
            <a:r>
              <a:rPr lang="en-US" altLang="ja-JP" dirty="0" err="1" smtClean="0"/>
              <a:t>BigRIPS</a:t>
            </a:r>
            <a:r>
              <a:rPr lang="en-US" altLang="ja-JP" dirty="0" smtClean="0"/>
              <a:t> condition. </a:t>
            </a:r>
          </a:p>
          <a:p>
            <a:pPr lvl="2"/>
            <a:r>
              <a:rPr lang="en-US" altLang="ja-JP" dirty="0" smtClean="0"/>
              <a:t>Atomic number, Beam size, Beam energy, </a:t>
            </a:r>
            <a:r>
              <a:rPr kumimoji="1" lang="en-US" altLang="ja-JP" dirty="0" smtClean="0"/>
              <a:t>Intensity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CNS develops diamond detector </a:t>
            </a:r>
            <a:br>
              <a:rPr lang="en-US" altLang="ja-JP" dirty="0" smtClean="0"/>
            </a:br>
            <a:r>
              <a:rPr lang="en-US" altLang="ja-JP" dirty="0" smtClean="0"/>
              <a:t>	for the </a:t>
            </a:r>
            <a:r>
              <a:rPr lang="en-US" altLang="ja-JP" baseline="30000" dirty="0" smtClean="0"/>
              <a:t>132</a:t>
            </a:r>
            <a:r>
              <a:rPr lang="en-US" altLang="ja-JP" dirty="0" smtClean="0"/>
              <a:t>Sn(</a:t>
            </a:r>
            <a:r>
              <a:rPr lang="en-US" altLang="ja-JP" dirty="0" err="1" smtClean="0"/>
              <a:t>d,d</a:t>
            </a:r>
            <a:r>
              <a:rPr lang="en-US" altLang="ja-JP" dirty="0" smtClean="0"/>
              <a:t>’) experiment 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	(</a:t>
            </a:r>
            <a:r>
              <a:rPr lang="en-US" altLang="ja-JP" dirty="0" smtClean="0"/>
              <a:t>Spokes person: </a:t>
            </a:r>
            <a:r>
              <a:rPr lang="en-US" altLang="ja-JP" dirty="0" err="1" smtClean="0"/>
              <a:t>S.Ota</a:t>
            </a:r>
            <a:r>
              <a:rPr lang="en-US" altLang="ja-JP" dirty="0" smtClean="0"/>
              <a:t>).</a:t>
            </a:r>
            <a:br>
              <a:rPr lang="en-US" altLang="ja-JP" dirty="0" smtClean="0"/>
            </a:b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869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If You hope further information </a:t>
            </a:r>
            <a:br>
              <a:rPr lang="en-US" altLang="ja-JP" dirty="0" smtClean="0"/>
            </a:br>
            <a:r>
              <a:rPr lang="en-US" altLang="ja-JP" dirty="0" smtClean="0"/>
              <a:t>on a CNS diamond detector.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Contact to</a:t>
            </a:r>
          </a:p>
          <a:p>
            <a:pPr marL="0" indent="0">
              <a:buNone/>
            </a:pPr>
            <a:r>
              <a:rPr lang="en-US" altLang="ja-JP" dirty="0" smtClean="0"/>
              <a:t>	S. </a:t>
            </a:r>
            <a:r>
              <a:rPr lang="en-US" altLang="ja-JP" dirty="0" err="1" smtClean="0"/>
              <a:t>Michimasa</a:t>
            </a:r>
            <a:r>
              <a:rPr lang="en-US" altLang="ja-JP" dirty="0" smtClean="0"/>
              <a:t> (mitimasa@cns.s.u-tokyo.ac.jp)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26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325</Words>
  <Application>Microsoft Office PowerPoint</Application>
  <PresentationFormat>画面に合わせる (4:3)</PresentationFormat>
  <Paragraphs>74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Symbol</vt:lpstr>
      <vt:lpstr>Office テーマ</vt:lpstr>
      <vt:lpstr>CNS CVD Diamond</vt:lpstr>
      <vt:lpstr>Properties of diamond</vt:lpstr>
      <vt:lpstr>Accessibility for diamond detector</vt:lpstr>
      <vt:lpstr>CNS diamond detectors</vt:lpstr>
      <vt:lpstr>Typical electric circuit</vt:lpstr>
      <vt:lpstr>Preliminary result for Xe beam (1)</vt:lpstr>
      <vt:lpstr>Preliminary result for Xe beam (2)</vt:lpstr>
      <vt:lpstr>Next step and target experiment</vt:lpstr>
      <vt:lpstr>If You hope further information  on a CNS diamond detector.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CVD Diamond</dc:title>
  <dc:creator>mitimasa</dc:creator>
  <cp:lastModifiedBy>mitimasa</cp:lastModifiedBy>
  <cp:revision>21</cp:revision>
  <dcterms:created xsi:type="dcterms:W3CDTF">2015-01-15T04:11:04Z</dcterms:created>
  <dcterms:modified xsi:type="dcterms:W3CDTF">2015-01-16T10:42:48Z</dcterms:modified>
</cp:coreProperties>
</file>