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vendredi 16 janvier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vendredi 16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 Energy FF &amp; Beam </a:t>
            </a:r>
            <a:br>
              <a:rPr lang="en-GB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GB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DE, Time &amp; </a:t>
            </a:r>
            <a:r>
              <a:rPr lang="en-GB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Position Tracker</a:t>
            </a:r>
            <a:r>
              <a:rPr lang="en-GB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GB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GB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GB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r>
              <a:rPr lang="en-GB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GB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GB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GB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GB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Emanuel </a:t>
            </a:r>
            <a:r>
              <a:rPr lang="en-GB" dirty="0" smtClean="0"/>
              <a:t>Pollacco -  </a:t>
            </a:r>
            <a:r>
              <a:rPr lang="en-GB" dirty="0"/>
              <a:t>IRFU/</a:t>
            </a:r>
            <a:r>
              <a:rPr lang="en-GB" dirty="0" err="1" smtClean="0"/>
              <a:t>SPhN</a:t>
            </a:r>
            <a:r>
              <a:rPr lang="en-GB" dirty="0" smtClean="0"/>
              <a:t>, </a:t>
            </a:r>
            <a:r>
              <a:rPr lang="en-GB" dirty="0" err="1" smtClean="0"/>
              <a:t>Fr</a:t>
            </a:r>
            <a:endParaRPr lang="en-GB" dirty="0"/>
          </a:p>
          <a:p>
            <a:r>
              <a:rPr lang="en-GB" dirty="0"/>
              <a:t>Masami </a:t>
            </a:r>
            <a:r>
              <a:rPr lang="en-GB" dirty="0" err="1"/>
              <a:t>Sako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/>
              <a:t>Masaki </a:t>
            </a:r>
            <a:r>
              <a:rPr lang="en-GB" dirty="0" err="1"/>
              <a:t>Sasano</a:t>
            </a:r>
            <a:r>
              <a:rPr lang="en-GB" dirty="0"/>
              <a:t> </a:t>
            </a:r>
            <a:r>
              <a:rPr lang="en-GB" dirty="0" smtClean="0"/>
              <a:t>- RIKEN, </a:t>
            </a:r>
            <a:r>
              <a:rPr lang="en-GB" dirty="0" err="1" smtClean="0"/>
              <a:t>Jp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14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Micro Pattern Detectors Applications for Beam Tracking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Medium – Gas (P5 like or fast gases)</a:t>
            </a:r>
          </a:p>
          <a:p>
            <a:r>
              <a:rPr lang="en-GB" dirty="0" smtClean="0"/>
              <a:t>Very high gain possibilities</a:t>
            </a:r>
          </a:p>
          <a:p>
            <a:r>
              <a:rPr lang="en-GB" dirty="0" smtClean="0"/>
              <a:t>Rapid charge collection </a:t>
            </a:r>
            <a:r>
              <a:rPr lang="en-GB" sz="2000" i="1" dirty="0" smtClean="0"/>
              <a:t>(time for +</a:t>
            </a:r>
            <a:r>
              <a:rPr lang="en-GB" sz="2000" i="1" dirty="0" err="1" smtClean="0"/>
              <a:t>ve</a:t>
            </a:r>
            <a:r>
              <a:rPr lang="en-GB" sz="2000" i="1" dirty="0" smtClean="0"/>
              <a:t> ions to cross 100</a:t>
            </a:r>
            <a:r>
              <a:rPr lang="en-GB" sz="2000" i="1" dirty="0" smtClean="0">
                <a:latin typeface="Symbol" charset="2"/>
                <a:cs typeface="Symbol" charset="2"/>
              </a:rPr>
              <a:t>m</a:t>
            </a:r>
            <a:r>
              <a:rPr lang="en-GB" sz="2000" i="1" dirty="0" smtClean="0">
                <a:latin typeface="+mj-lt"/>
                <a:cs typeface="Symbol" charset="2"/>
              </a:rPr>
              <a:t>m)</a:t>
            </a:r>
          </a:p>
          <a:p>
            <a:pPr lvl="1"/>
            <a:r>
              <a:rPr lang="en-GB" sz="1600" i="1" dirty="0" smtClean="0">
                <a:latin typeface="+mj-lt"/>
                <a:cs typeface="Symbol" charset="2"/>
              </a:rPr>
              <a:t>Tested for </a:t>
            </a:r>
            <a:r>
              <a:rPr lang="en-GB" sz="1600" i="1" dirty="0" smtClean="0">
                <a:latin typeface="Symbol" charset="2"/>
                <a:cs typeface="Symbol" charset="2"/>
              </a:rPr>
              <a:t>m</a:t>
            </a:r>
            <a:r>
              <a:rPr lang="en-GB" sz="1600" i="1" dirty="0" smtClean="0">
                <a:latin typeface="+mj-lt"/>
                <a:cs typeface="Symbol" charset="2"/>
              </a:rPr>
              <a:t> at 10E7</a:t>
            </a:r>
            <a:r>
              <a:rPr lang="en-GB" sz="1600" i="1" dirty="0" smtClean="0"/>
              <a:t> Hz (KABEZ- IRFU)</a:t>
            </a:r>
          </a:p>
          <a:p>
            <a:r>
              <a:rPr lang="en-GB" dirty="0" smtClean="0"/>
              <a:t>Good</a:t>
            </a:r>
          </a:p>
          <a:p>
            <a:pPr lvl="1"/>
            <a:r>
              <a:rPr lang="en-GB" i="1" dirty="0" smtClean="0">
                <a:solidFill>
                  <a:srgbClr val="5B352E"/>
                </a:solidFill>
              </a:rPr>
              <a:t>Charge (</a:t>
            </a:r>
            <a:r>
              <a:rPr lang="en-GB" i="1" dirty="0" smtClean="0">
                <a:solidFill>
                  <a:srgbClr val="5B352E"/>
                </a:solidFill>
                <a:latin typeface="Symbol" charset="2"/>
                <a:cs typeface="Symbol" charset="2"/>
              </a:rPr>
              <a:t>D</a:t>
            </a:r>
            <a:r>
              <a:rPr lang="en-GB" i="1" dirty="0" smtClean="0">
                <a:solidFill>
                  <a:srgbClr val="5B352E"/>
                </a:solidFill>
              </a:rPr>
              <a:t>E)  </a:t>
            </a:r>
            <a:r>
              <a:rPr lang="en-GB" i="1" dirty="0" err="1" smtClean="0">
                <a:solidFill>
                  <a:srgbClr val="5B352E"/>
                </a:solidFill>
              </a:rPr>
              <a:t>resoln</a:t>
            </a:r>
            <a:r>
              <a:rPr lang="en-GB" i="1" dirty="0" smtClean="0">
                <a:solidFill>
                  <a:srgbClr val="5B352E"/>
                </a:solidFill>
              </a:rPr>
              <a:t> – </a:t>
            </a:r>
            <a:r>
              <a:rPr lang="en-GB" b="1" i="1" dirty="0" err="1" smtClean="0">
                <a:solidFill>
                  <a:srgbClr val="5B352E"/>
                </a:solidFill>
              </a:rPr>
              <a:t>Zi</a:t>
            </a:r>
            <a:r>
              <a:rPr lang="en-GB" b="1" i="1" dirty="0" smtClean="0">
                <a:solidFill>
                  <a:srgbClr val="5B352E"/>
                </a:solidFill>
              </a:rPr>
              <a:t>*</a:t>
            </a:r>
          </a:p>
          <a:p>
            <a:pPr lvl="1"/>
            <a:r>
              <a:rPr lang="en-GB" i="1" dirty="0" smtClean="0">
                <a:solidFill>
                  <a:srgbClr val="5B352E"/>
                </a:solidFill>
              </a:rPr>
              <a:t>Multi-</a:t>
            </a:r>
            <a:r>
              <a:rPr lang="en-GB" i="1" dirty="0" smtClean="0">
                <a:solidFill>
                  <a:srgbClr val="5B352E"/>
                </a:solidFill>
                <a:latin typeface="Symbol" charset="2"/>
                <a:cs typeface="Symbol" charset="2"/>
              </a:rPr>
              <a:t>D</a:t>
            </a:r>
            <a:r>
              <a:rPr lang="en-GB" i="1" dirty="0" smtClean="0">
                <a:solidFill>
                  <a:srgbClr val="5B352E"/>
                </a:solidFill>
              </a:rPr>
              <a:t>E sampling possibilities </a:t>
            </a:r>
            <a:r>
              <a:rPr lang="en-GB" sz="1600" dirty="0"/>
              <a:t>(</a:t>
            </a:r>
            <a:r>
              <a:rPr lang="en-GB" sz="1600" dirty="0" err="1">
                <a:latin typeface="Symbol" charset="2"/>
                <a:cs typeface="Symbol" charset="2"/>
              </a:rPr>
              <a:t>d</a:t>
            </a:r>
            <a:r>
              <a:rPr lang="en-GB" sz="1600" dirty="0" err="1"/>
              <a:t>E</a:t>
            </a:r>
            <a:r>
              <a:rPr lang="en-GB" sz="1600" dirty="0"/>
              <a:t>/</a:t>
            </a:r>
            <a:r>
              <a:rPr lang="en-GB" sz="1600" dirty="0">
                <a:latin typeface="Symbol" charset="2"/>
                <a:cs typeface="Symbol" charset="2"/>
              </a:rPr>
              <a:t>D</a:t>
            </a:r>
            <a:r>
              <a:rPr lang="en-GB" sz="1600" dirty="0"/>
              <a:t>E&lt;4%)</a:t>
            </a:r>
          </a:p>
          <a:p>
            <a:pPr lvl="1"/>
            <a:r>
              <a:rPr lang="en-GB" i="1" dirty="0" smtClean="0">
                <a:solidFill>
                  <a:srgbClr val="5B352E"/>
                </a:solidFill>
              </a:rPr>
              <a:t>Time </a:t>
            </a:r>
            <a:r>
              <a:rPr lang="en-GB" i="1" dirty="0" err="1" smtClean="0">
                <a:solidFill>
                  <a:srgbClr val="5B352E"/>
                </a:solidFill>
              </a:rPr>
              <a:t>resoln</a:t>
            </a:r>
            <a:r>
              <a:rPr lang="en-GB" i="1" dirty="0" smtClean="0">
                <a:solidFill>
                  <a:srgbClr val="5B352E"/>
                </a:solidFill>
              </a:rPr>
              <a:t> – </a:t>
            </a:r>
            <a:r>
              <a:rPr lang="en-GB" b="1" i="1" dirty="0" smtClean="0">
                <a:solidFill>
                  <a:srgbClr val="5B352E"/>
                </a:solidFill>
              </a:rPr>
              <a:t>Ti </a:t>
            </a:r>
            <a:r>
              <a:rPr lang="en-GB" sz="1800" i="1" dirty="0" smtClean="0">
                <a:solidFill>
                  <a:srgbClr val="5B352E"/>
                </a:solidFill>
              </a:rPr>
              <a:t>(</a:t>
            </a:r>
            <a:r>
              <a:rPr lang="en-GB" sz="1800" i="1" dirty="0" err="1" smtClean="0">
                <a:solidFill>
                  <a:srgbClr val="5B352E"/>
                </a:solidFill>
              </a:rPr>
              <a:t>approx</a:t>
            </a:r>
            <a:r>
              <a:rPr lang="en-GB" sz="1800" i="1" dirty="0" smtClean="0">
                <a:solidFill>
                  <a:srgbClr val="5B352E"/>
                </a:solidFill>
              </a:rPr>
              <a:t> 5nsec)</a:t>
            </a:r>
          </a:p>
          <a:p>
            <a:pPr lvl="2"/>
            <a:r>
              <a:rPr lang="en-GB" i="1" dirty="0">
                <a:solidFill>
                  <a:srgbClr val="5B352E"/>
                </a:solidFill>
              </a:rPr>
              <a:t>Multi</a:t>
            </a:r>
            <a:r>
              <a:rPr lang="en-GB" i="1" dirty="0" smtClean="0">
                <a:solidFill>
                  <a:srgbClr val="5B352E"/>
                </a:solidFill>
              </a:rPr>
              <a:t>-Time sampling possibilities (1nsec)</a:t>
            </a:r>
          </a:p>
          <a:p>
            <a:pPr lvl="1"/>
            <a:r>
              <a:rPr lang="en-GB" i="1" dirty="0" smtClean="0">
                <a:solidFill>
                  <a:srgbClr val="5B352E"/>
                </a:solidFill>
              </a:rPr>
              <a:t>Position - </a:t>
            </a:r>
            <a:r>
              <a:rPr lang="en-GB" b="1" i="1" dirty="0" smtClean="0">
                <a:solidFill>
                  <a:srgbClr val="5B352E"/>
                </a:solidFill>
              </a:rPr>
              <a:t>X </a:t>
            </a:r>
            <a:r>
              <a:rPr lang="en-GB" sz="1800" i="1" dirty="0" smtClean="0">
                <a:solidFill>
                  <a:srgbClr val="5B352E"/>
                </a:solidFill>
              </a:rPr>
              <a:t>(100</a:t>
            </a:r>
            <a:r>
              <a:rPr lang="en-GB" sz="1800" i="1" dirty="0" smtClean="0">
                <a:solidFill>
                  <a:srgbClr val="5B352E"/>
                </a:solidFill>
                <a:latin typeface="Symbol" charset="2"/>
                <a:cs typeface="Symbol" charset="2"/>
              </a:rPr>
              <a:t>m</a:t>
            </a:r>
            <a:r>
              <a:rPr lang="en-GB" sz="1800" i="1" dirty="0" smtClean="0">
                <a:solidFill>
                  <a:srgbClr val="5B352E"/>
                </a:solidFill>
              </a:rPr>
              <a:t>m</a:t>
            </a:r>
            <a:r>
              <a:rPr lang="en-GB" b="1" i="1" dirty="0" smtClean="0">
                <a:solidFill>
                  <a:srgbClr val="5B352E"/>
                </a:solidFill>
              </a:rPr>
              <a:t>)</a:t>
            </a:r>
          </a:p>
          <a:p>
            <a:pPr lvl="1"/>
            <a:endParaRPr lang="en-GB" i="1" dirty="0">
              <a:solidFill>
                <a:srgbClr val="5B352E"/>
              </a:solidFill>
            </a:endParaRPr>
          </a:p>
          <a:p>
            <a:pPr marL="274320" lvl="1" indent="0">
              <a:buNone/>
            </a:pPr>
            <a:r>
              <a:rPr lang="en-GB" sz="1600" dirty="0" smtClean="0"/>
              <a:t>* E Pollacco et al., NIM, Research </a:t>
            </a:r>
            <a:r>
              <a:rPr lang="en-GB" sz="1600" dirty="0"/>
              <a:t>A, Volume 723, p. 102-108</a:t>
            </a:r>
            <a:r>
              <a:rPr lang="en-GB" i="1" dirty="0"/>
              <a:t>.</a:t>
            </a:r>
            <a:endParaRPr lang="en-GB" i="1" dirty="0" smtClean="0">
              <a:solidFill>
                <a:srgbClr val="5B352E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51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48487"/>
            <a:ext cx="8229600" cy="9906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Difficulties to Overcome 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144987"/>
            <a:ext cx="8229600" cy="304991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2000" dirty="0" smtClean="0"/>
              <a:t>GAP uniformity has to be very very uniform</a:t>
            </a:r>
            <a:r>
              <a:rPr lang="en-GB" sz="2000" dirty="0" smtClean="0">
                <a:sym typeface="Wingdings"/>
              </a:rPr>
              <a:t></a:t>
            </a:r>
            <a:r>
              <a:rPr lang="en-GB" sz="2000" dirty="0" smtClean="0"/>
              <a:t> Area covered for a given projected path length is relatively small – </a:t>
            </a:r>
            <a:r>
              <a:rPr lang="en-GB" sz="2000" dirty="0" err="1" smtClean="0"/>
              <a:t>approx</a:t>
            </a:r>
            <a:r>
              <a:rPr lang="en-GB" sz="2000" dirty="0" smtClean="0"/>
              <a:t> 1-3cm </a:t>
            </a:r>
            <a:r>
              <a:rPr lang="en-GB" sz="2000" dirty="0" smtClean="0">
                <a:sym typeface="Wingdings"/>
              </a:rPr>
              <a:t> multi-sampling &amp; multi-channels</a:t>
            </a:r>
            <a:endParaRPr lang="en-GB" sz="2000" dirty="0" smtClean="0"/>
          </a:p>
          <a:p>
            <a:r>
              <a:rPr lang="en-GB" sz="2000" dirty="0" err="1" smtClean="0"/>
              <a:t>Soln</a:t>
            </a:r>
            <a:r>
              <a:rPr lang="en-GB" sz="2000" dirty="0" smtClean="0"/>
              <a:t> adopted </a:t>
            </a:r>
            <a:r>
              <a:rPr lang="en-GB" sz="2000" dirty="0" err="1" smtClean="0"/>
              <a:t>ZiTiX</a:t>
            </a:r>
            <a:r>
              <a:rPr lang="en-GB" sz="2000" dirty="0" smtClean="0"/>
              <a:t>: MICROMEGAS – BULK or </a:t>
            </a:r>
            <a:r>
              <a:rPr lang="en-GB" sz="2000" dirty="0" smtClean="0">
                <a:latin typeface="Symbol" charset="2"/>
                <a:cs typeface="Symbol" charset="2"/>
              </a:rPr>
              <a:t>m</a:t>
            </a:r>
            <a:r>
              <a:rPr lang="en-GB" sz="2000" dirty="0" smtClean="0"/>
              <a:t>-BULK</a:t>
            </a:r>
          </a:p>
          <a:p>
            <a:r>
              <a:rPr lang="en-GB" sz="2000" dirty="0" smtClean="0"/>
              <a:t>Support of Mesh via plods/strips </a:t>
            </a:r>
            <a:endParaRPr lang="en-GB" sz="20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167364" y="2109980"/>
            <a:ext cx="5163021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0275" y="2909592"/>
            <a:ext cx="5376744" cy="52461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PCB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1228345" y="2187627"/>
            <a:ext cx="187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GAP-</a:t>
            </a:r>
            <a:r>
              <a:rPr lang="en-GB" dirty="0" err="1" smtClean="0"/>
              <a:t>ampli</a:t>
            </a:r>
            <a:r>
              <a:rPr lang="en-GB" dirty="0" smtClean="0"/>
              <a:t>-zone</a:t>
            </a:r>
          </a:p>
          <a:p>
            <a:r>
              <a:rPr lang="en-GB" dirty="0" smtClean="0"/>
              <a:t>50-120</a:t>
            </a:r>
            <a:r>
              <a:rPr lang="en-GB" dirty="0" smtClean="0">
                <a:latin typeface="Symbol" charset="2"/>
                <a:cs typeface="Symbol" charset="2"/>
              </a:rPr>
              <a:t>m</a:t>
            </a:r>
            <a:r>
              <a:rPr lang="en-GB" dirty="0" smtClean="0"/>
              <a:t>m</a:t>
            </a:r>
            <a:endParaRPr lang="en-GB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2277803" y="2868174"/>
            <a:ext cx="1490926" cy="0"/>
          </a:xfrm>
          <a:prstGeom prst="line">
            <a:avLst/>
          </a:prstGeom>
          <a:ln w="76200" cmpd="sng">
            <a:solidFill>
              <a:srgbClr val="FFB9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921129" y="2868174"/>
            <a:ext cx="1490926" cy="0"/>
          </a:xfrm>
          <a:prstGeom prst="line">
            <a:avLst/>
          </a:prstGeom>
          <a:ln w="76200" cmpd="sng">
            <a:solidFill>
              <a:srgbClr val="FFB9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605322" y="2865822"/>
            <a:ext cx="1490926" cy="0"/>
          </a:xfrm>
          <a:prstGeom prst="line">
            <a:avLst/>
          </a:prstGeom>
          <a:ln w="76200" cmpd="sng">
            <a:solidFill>
              <a:srgbClr val="FFB9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921129" y="2548878"/>
            <a:ext cx="149092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169070" y="2170928"/>
            <a:ext cx="101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1-3cm</a:t>
            </a:r>
            <a:endParaRPr lang="en-GB" dirty="0"/>
          </a:p>
        </p:txBody>
      </p:sp>
      <p:sp>
        <p:nvSpPr>
          <p:cNvPr id="19" name="ZoneTexte 18"/>
          <p:cNvSpPr txBox="1"/>
          <p:nvPr/>
        </p:nvSpPr>
        <p:spPr>
          <a:xfrm>
            <a:off x="7330385" y="1925314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MESH</a:t>
            </a:r>
            <a:endParaRPr lang="en-GB" dirty="0"/>
          </a:p>
        </p:txBody>
      </p:sp>
      <p:cxnSp>
        <p:nvCxnSpPr>
          <p:cNvPr id="21" name="Connecteur en angle 20"/>
          <p:cNvCxnSpPr/>
          <p:nvPr/>
        </p:nvCxnSpPr>
        <p:spPr>
          <a:xfrm rot="16200000" flipH="1">
            <a:off x="2908283" y="2994610"/>
            <a:ext cx="768356" cy="51078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891060" y="3634178"/>
            <a:ext cx="131358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Electronics</a:t>
            </a:r>
            <a:endParaRPr lang="en-GB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1573755" y="1532441"/>
            <a:ext cx="6419264" cy="39287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 rot="21343260">
            <a:off x="6764386" y="1242515"/>
            <a:ext cx="75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Track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8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Conceptual Layout of </a:t>
            </a:r>
            <a:r>
              <a:rPr lang="en-GB" dirty="0" err="1" smtClean="0"/>
              <a:t>Det</a:t>
            </a:r>
            <a:r>
              <a:rPr lang="en-GB" dirty="0" smtClean="0"/>
              <a:t> A</a:t>
            </a:r>
            <a:br>
              <a:rPr lang="en-GB" dirty="0" smtClean="0"/>
            </a:br>
            <a:r>
              <a:rPr lang="en-GB" dirty="0" smtClean="0"/>
              <a:t>For Fission Fragments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429657" y="3175338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29657" y="4224575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355128" y="3175338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55128" y="4224575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22014" y="3175338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322014" y="4224575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88901" y="3175338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88901" y="4224575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14919" y="3175338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14919" y="4224575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871413" y="5025306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71413" y="3175338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838299" y="5025306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838299" y="3175338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805185" y="5025306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805185" y="3175338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773163" y="5025306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773163" y="3175338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672666" y="5025306"/>
            <a:ext cx="441756" cy="10492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672666" y="3175338"/>
            <a:ext cx="441756" cy="18499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089831" y="3175338"/>
            <a:ext cx="339826" cy="2899205"/>
          </a:xfrm>
          <a:prstGeom prst="rect">
            <a:avLst/>
          </a:prstGeom>
          <a:pattFill prst="ltHorz">
            <a:fgClr>
              <a:prstClr val="black"/>
            </a:fgClr>
            <a:bgClr>
              <a:prstClr val="white"/>
            </a:bgClr>
          </a:patt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114422" y="3175338"/>
            <a:ext cx="339826" cy="2899205"/>
          </a:xfrm>
          <a:prstGeom prst="rect">
            <a:avLst/>
          </a:prstGeom>
          <a:pattFill prst="ltHorz">
            <a:fgClr>
              <a:prstClr val="black"/>
            </a:fgClr>
            <a:bgClr>
              <a:prstClr val="white"/>
            </a:bgClr>
          </a:patt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883512" y="3672345"/>
            <a:ext cx="7468434" cy="552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883512" y="5025306"/>
            <a:ext cx="7468434" cy="386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16200000">
            <a:off x="1837279" y="5581031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x1,z1</a:t>
            </a:r>
            <a:endParaRPr lang="en-GB" dirty="0"/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6917091" y="5525809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x2,z2</a:t>
            </a:r>
            <a:endParaRPr lang="en-GB" dirty="0"/>
          </a:p>
        </p:txBody>
      </p:sp>
      <p:sp>
        <p:nvSpPr>
          <p:cNvPr id="31" name="ZoneTexte 30"/>
          <p:cNvSpPr txBox="1"/>
          <p:nvPr/>
        </p:nvSpPr>
        <p:spPr>
          <a:xfrm>
            <a:off x="7856486" y="3266768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F1</a:t>
            </a:r>
            <a:endParaRPr lang="en-GB" dirty="0"/>
          </a:p>
        </p:txBody>
      </p:sp>
      <p:sp>
        <p:nvSpPr>
          <p:cNvPr id="32" name="ZoneTexte 31"/>
          <p:cNvSpPr txBox="1"/>
          <p:nvPr/>
        </p:nvSpPr>
        <p:spPr>
          <a:xfrm>
            <a:off x="7856486" y="484064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59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A &amp; B are Identical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49852" y="3147708"/>
            <a:ext cx="2857608" cy="1560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8" name="Grouper 27"/>
          <p:cNvGrpSpPr/>
          <p:nvPr/>
        </p:nvGrpSpPr>
        <p:grpSpPr>
          <a:xfrm>
            <a:off x="4838839" y="3144598"/>
            <a:ext cx="2696784" cy="1571969"/>
            <a:chOff x="1967718" y="3175338"/>
            <a:chExt cx="5555321" cy="3034911"/>
          </a:xfrm>
        </p:grpSpPr>
        <p:sp>
          <p:nvSpPr>
            <p:cNvPr id="4" name="Rectangle 3"/>
            <p:cNvSpPr/>
            <p:nvPr/>
          </p:nvSpPr>
          <p:spPr>
            <a:xfrm>
              <a:off x="2429657" y="3175338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29657" y="4224575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55128" y="3175338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5128" y="4224575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22014" y="3175338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22014" y="4224575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88901" y="3175338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88901" y="4224575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14919" y="3175338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14919" y="4224575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71413" y="5025306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71413" y="3175338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38299" y="5025306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38299" y="3175338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05185" y="5025306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5185" y="3175338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73163" y="5025306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73163" y="3175338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72666" y="5025306"/>
              <a:ext cx="441756" cy="10492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72666" y="3175338"/>
              <a:ext cx="441756" cy="18499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89831" y="3175338"/>
              <a:ext cx="339826" cy="2899205"/>
            </a:xfrm>
            <a:prstGeom prst="rect">
              <a:avLst/>
            </a:prstGeom>
            <a:pattFill prst="ltHorz">
              <a:fgClr>
                <a:prstClr val="black"/>
              </a:fgClr>
              <a:bgClr>
                <a:prstClr val="white"/>
              </a:bgClr>
            </a:patt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14422" y="3175338"/>
              <a:ext cx="339826" cy="2899205"/>
            </a:xfrm>
            <a:prstGeom prst="rect">
              <a:avLst/>
            </a:prstGeom>
            <a:pattFill prst="ltHorz">
              <a:fgClr>
                <a:prstClr val="black"/>
              </a:fgClr>
              <a:bgClr>
                <a:prstClr val="white"/>
              </a:bgClr>
            </a:patt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26" name="ZoneTexte 25"/>
            <p:cNvSpPr txBox="1"/>
            <p:nvPr/>
          </p:nvSpPr>
          <p:spPr>
            <a:xfrm rot="16200000">
              <a:off x="1760917" y="5527939"/>
              <a:ext cx="889111" cy="475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x1,z1</a:t>
              </a:r>
              <a:endParaRPr lang="en-GB" sz="900" dirty="0"/>
            </a:p>
          </p:txBody>
        </p:sp>
        <p:sp>
          <p:nvSpPr>
            <p:cNvPr id="27" name="ZoneTexte 26"/>
            <p:cNvSpPr txBox="1"/>
            <p:nvPr/>
          </p:nvSpPr>
          <p:spPr>
            <a:xfrm rot="16200000">
              <a:off x="6840729" y="5472718"/>
              <a:ext cx="889111" cy="475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x2,z2</a:t>
              </a:r>
              <a:endParaRPr lang="en-GB" sz="900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2194974" y="4646276"/>
            <a:ext cx="2153560" cy="7029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959893" y="4597956"/>
            <a:ext cx="235081" cy="96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375745" y="4597956"/>
            <a:ext cx="235081" cy="96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Connecteur droit avec flèche 32"/>
          <p:cNvCxnSpPr/>
          <p:nvPr/>
        </p:nvCxnSpPr>
        <p:spPr>
          <a:xfrm flipV="1">
            <a:off x="1214828" y="3479046"/>
            <a:ext cx="6888630" cy="20901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214828" y="4021335"/>
            <a:ext cx="7095703" cy="20573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2526291" y="4048947"/>
            <a:ext cx="0" cy="57662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3355129" y="3624726"/>
            <a:ext cx="0" cy="9732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1960439" y="3168786"/>
            <a:ext cx="42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2" name="ZoneTexte 41"/>
          <p:cNvSpPr txBox="1"/>
          <p:nvPr/>
        </p:nvSpPr>
        <p:spPr>
          <a:xfrm>
            <a:off x="5063083" y="3135179"/>
            <a:ext cx="42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67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Conceptual Design of Box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63657" y="2498838"/>
            <a:ext cx="4790290" cy="1988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Connecteur droit 4"/>
          <p:cNvCxnSpPr/>
          <p:nvPr/>
        </p:nvCxnSpPr>
        <p:spPr>
          <a:xfrm>
            <a:off x="1863657" y="2498838"/>
            <a:ext cx="4790290" cy="207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08097" y="2374586"/>
            <a:ext cx="5701410" cy="110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546145" y="4335002"/>
            <a:ext cx="5563362" cy="15186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6308825" y="2005254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Cathode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6150779" y="4497247"/>
            <a:ext cx="86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Anode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 flipV="1">
            <a:off x="2359538" y="4198564"/>
            <a:ext cx="3791241" cy="1260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flipV="1">
            <a:off x="1945689" y="4198564"/>
            <a:ext cx="413849" cy="1260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 flipV="1">
            <a:off x="6198683" y="4198564"/>
            <a:ext cx="413849" cy="1260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ZoneTexte 14"/>
          <p:cNvSpPr txBox="1"/>
          <p:nvPr/>
        </p:nvSpPr>
        <p:spPr>
          <a:xfrm>
            <a:off x="3776889" y="3172434"/>
            <a:ext cx="67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GAS</a:t>
            </a:r>
            <a:endParaRPr lang="en-GB" dirty="0"/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1044920" y="3026120"/>
            <a:ext cx="137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Window</a:t>
            </a:r>
            <a:endParaRPr lang="en-GB" dirty="0"/>
          </a:p>
        </p:txBody>
      </p:sp>
      <p:sp>
        <p:nvSpPr>
          <p:cNvPr id="17" name="ZoneTexte 16"/>
          <p:cNvSpPr txBox="1"/>
          <p:nvPr/>
        </p:nvSpPr>
        <p:spPr>
          <a:xfrm rot="16200000">
            <a:off x="6177479" y="2958642"/>
            <a:ext cx="137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Window</a:t>
            </a:r>
            <a:endParaRPr lang="en-GB" dirty="0"/>
          </a:p>
        </p:txBody>
      </p:sp>
      <p:sp>
        <p:nvSpPr>
          <p:cNvPr id="18" name="ZoneTexte 17"/>
          <p:cNvSpPr txBox="1"/>
          <p:nvPr/>
        </p:nvSpPr>
        <p:spPr>
          <a:xfrm>
            <a:off x="1546145" y="4904573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Electric field uniformity</a:t>
            </a:r>
          </a:p>
          <a:p>
            <a:r>
              <a:rPr lang="en-GB" dirty="0" smtClean="0"/>
              <a:t>Low gas impurities</a:t>
            </a:r>
          </a:p>
          <a:p>
            <a:r>
              <a:rPr lang="en-GB" dirty="0" smtClean="0"/>
              <a:t>ASIC electronics for Position (2X128) - GET</a:t>
            </a:r>
          </a:p>
          <a:p>
            <a:r>
              <a:rPr lang="en-GB" dirty="0" smtClean="0"/>
              <a:t>Standard Electronics for </a:t>
            </a:r>
            <a:r>
              <a:rPr lang="en-GB" dirty="0" smtClean="0">
                <a:latin typeface="Symbol" charset="2"/>
                <a:cs typeface="Symbol" charset="2"/>
              </a:rPr>
              <a:t>D</a:t>
            </a:r>
            <a:r>
              <a:rPr lang="en-GB" dirty="0" smtClean="0"/>
              <a:t>E &amp; Time</a:t>
            </a:r>
            <a:endParaRPr lang="en-GB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035365" y="3172434"/>
            <a:ext cx="7150922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132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111</TotalTime>
  <Words>261</Words>
  <Application>Microsoft Macintosh PowerPoint</Application>
  <PresentationFormat>Présentation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Clarté</vt:lpstr>
      <vt:lpstr>High Energy FF &amp; Beam  DE, Time &amp; Position Tracker  ZiTiX</vt:lpstr>
      <vt:lpstr>Micro Pattern Detectors Applications for Beam Tracking</vt:lpstr>
      <vt:lpstr>Difficulties to Overcome </vt:lpstr>
      <vt:lpstr>General Conceptual Layout of Det A For Fission Fragments</vt:lpstr>
      <vt:lpstr>Det A &amp; B are Identical</vt:lpstr>
      <vt:lpstr>Conceptual Design of Box</vt:lpstr>
    </vt:vector>
  </TitlesOfParts>
  <Company>CEA Saclay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Energy FF &amp; Beam  DE, Time &amp; Position Tracker  ZiTiX</dc:title>
  <dc:creator>Lolly Pollacco</dc:creator>
  <cp:lastModifiedBy>Lolly Pollacco</cp:lastModifiedBy>
  <cp:revision>10</cp:revision>
  <dcterms:created xsi:type="dcterms:W3CDTF">2015-01-16T14:31:18Z</dcterms:created>
  <dcterms:modified xsi:type="dcterms:W3CDTF">2015-01-16T16:22:20Z</dcterms:modified>
</cp:coreProperties>
</file>