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63" r:id="rId4"/>
    <p:sldId id="260" r:id="rId5"/>
    <p:sldId id="281" r:id="rId6"/>
    <p:sldId id="280" r:id="rId7"/>
    <p:sldId id="279" r:id="rId8"/>
    <p:sldId id="287" r:id="rId9"/>
    <p:sldId id="288" r:id="rId10"/>
    <p:sldId id="282" r:id="rId11"/>
    <p:sldId id="283" r:id="rId12"/>
    <p:sldId id="284" r:id="rId13"/>
    <p:sldId id="285" r:id="rId14"/>
    <p:sldId id="269" r:id="rId15"/>
    <p:sldId id="277" r:id="rId16"/>
  </p:sldIdLst>
  <p:sldSz cx="12192000" cy="6858000"/>
  <p:notesSz cx="6802438" cy="9934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79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6F1E2-A4C1-41AC-AFD4-E26CA45F7212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1550"/>
            <a:ext cx="5441950" cy="3911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6100"/>
            <a:ext cx="29479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2863" y="9436100"/>
            <a:ext cx="29479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D982-3F74-4D46-9F71-346D51F2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7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D982-3F74-4D46-9F71-346D51F239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3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39-3294-493A-ADE7-7E2E40D58F4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90EE-157A-4954-B790-4156E47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6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39-3294-493A-ADE7-7E2E40D58F4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90EE-157A-4954-B790-4156E47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0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39-3294-493A-ADE7-7E2E40D58F4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90EE-157A-4954-B790-4156E47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8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39-3294-493A-ADE7-7E2E40D58F4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90EE-157A-4954-B790-4156E47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8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39-3294-493A-ADE7-7E2E40D58F4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90EE-157A-4954-B790-4156E47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39-3294-493A-ADE7-7E2E40D58F4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90EE-157A-4954-B790-4156E47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4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39-3294-493A-ADE7-7E2E40D58F4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90EE-157A-4954-B790-4156E47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1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39-3294-493A-ADE7-7E2E40D58F4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90EE-157A-4954-B790-4156E47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4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39-3294-493A-ADE7-7E2E40D58F4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90EE-157A-4954-B790-4156E47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4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39-3294-493A-ADE7-7E2E40D58F4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90EE-157A-4954-B790-4156E47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4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39-3294-493A-ADE7-7E2E40D58F4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90EE-157A-4954-B790-4156E47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26F39-3294-493A-ADE7-7E2E40D58F4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90EE-157A-4954-B790-4156E47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rate capability of gas ionization chamber </a:t>
            </a:r>
            <a:br>
              <a:rPr lang="en-US" dirty="0" smtClean="0"/>
            </a:br>
            <a:r>
              <a:rPr lang="en-US" dirty="0" smtClean="0"/>
              <a:t>with flash ADC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561304"/>
            <a:ext cx="9144000" cy="2567354"/>
          </a:xfrm>
        </p:spPr>
        <p:txBody>
          <a:bodyPr>
            <a:normAutofit/>
          </a:bodyPr>
          <a:lstStyle/>
          <a:p>
            <a:r>
              <a:rPr lang="en-US" dirty="0" smtClean="0"/>
              <a:t>Masaki Sasano</a:t>
            </a:r>
          </a:p>
          <a:p>
            <a:r>
              <a:rPr lang="en-US" dirty="0" smtClean="0"/>
              <a:t>Spin-Isospin Laboratory</a:t>
            </a:r>
          </a:p>
          <a:p>
            <a:r>
              <a:rPr lang="en-US" dirty="0" smtClean="0"/>
              <a:t>RIKEN </a:t>
            </a:r>
            <a:r>
              <a:rPr lang="en-US" dirty="0" err="1" smtClean="0"/>
              <a:t>Nishina</a:t>
            </a:r>
            <a:r>
              <a:rPr lang="en-US" dirty="0" smtClean="0"/>
              <a:t> Center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99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74" y="1752235"/>
            <a:ext cx="10451051" cy="50046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@ 50 </a:t>
            </a:r>
            <a:r>
              <a:rPr lang="en-US" dirty="0" err="1" smtClean="0"/>
              <a:t>kppp</a:t>
            </a:r>
            <a:r>
              <a:rPr lang="en-US" dirty="0" smtClean="0"/>
              <a:t>, HV(IC)=400 V, Preamp 1 micro sec., 20Ne @ 180 </a:t>
            </a:r>
            <a:r>
              <a:rPr lang="en-US" dirty="0" err="1" smtClean="0"/>
              <a:t>AMeV</a:t>
            </a:r>
            <a:r>
              <a:rPr lang="en-US" dirty="0" smtClean="0"/>
              <a:t>, P10 gas  (RUN149)</a:t>
            </a:r>
            <a:endParaRPr lang="en-US" dirty="0"/>
          </a:p>
        </p:txBody>
      </p:sp>
      <p:sp>
        <p:nvSpPr>
          <p:cNvPr id="5" name="テキスト ボックス 4"/>
          <p:cNvSpPr txBox="1"/>
          <p:nvPr/>
        </p:nvSpPr>
        <p:spPr>
          <a:xfrm rot="5400000">
            <a:off x="9030788" y="2952207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MADC</a:t>
            </a:r>
            <a:endParaRPr 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5400000">
            <a:off x="9959377" y="2952207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7" name="テキスト ボックス 6"/>
          <p:cNvSpPr txBox="1"/>
          <p:nvPr/>
        </p:nvSpPr>
        <p:spPr>
          <a:xfrm rot="5400000">
            <a:off x="9876853" y="5505665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MADC</a:t>
            </a:r>
            <a:endParaRPr 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5400000">
            <a:off x="8606217" y="5505665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44547" y="6169792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~2% (sigma)</a:t>
            </a:r>
            <a:endParaRPr 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9715" y="3304142"/>
            <a:ext cx="2883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Seems to be not correlated…</a:t>
            </a:r>
          </a:p>
          <a:p>
            <a:r>
              <a:rPr lang="en-US" dirty="0" smtClean="0"/>
              <a:t>(DAQ problem in Ne runs)</a:t>
            </a:r>
            <a:endParaRPr 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02531" y="1752235"/>
            <a:ext cx="2733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waveforms in FADC</a:t>
            </a:r>
            <a:endParaRPr 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99780" y="3627308"/>
            <a:ext cx="78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Plastic</a:t>
            </a:r>
            <a:endParaRPr 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21677" y="220425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50126" y="4498770"/>
            <a:ext cx="1358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</a:p>
          <a:p>
            <a:r>
              <a:rPr lang="en-US" dirty="0" smtClean="0"/>
              <a:t>(summed</a:t>
            </a:r>
          </a:p>
          <a:p>
            <a:r>
              <a:rPr lang="en-US" dirty="0" smtClean="0"/>
              <a:t>for 6 planes)</a:t>
            </a:r>
            <a:endParaRPr 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9715" y="4523767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MADC</a:t>
            </a:r>
          </a:p>
          <a:p>
            <a:r>
              <a:rPr lang="en-US" dirty="0" smtClean="0"/>
              <a:t>(summed)</a:t>
            </a:r>
            <a:endParaRPr 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48717" y="2288080"/>
            <a:ext cx="135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90% survival</a:t>
            </a:r>
            <a:endParaRPr 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7779656" y="1690688"/>
            <a:ext cx="3812845" cy="2563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@ 150 </a:t>
            </a:r>
            <a:r>
              <a:rPr lang="en-US" dirty="0" err="1" smtClean="0"/>
              <a:t>kppp</a:t>
            </a:r>
            <a:r>
              <a:rPr lang="en-US" dirty="0" smtClean="0"/>
              <a:t>, HV(IC)=400 V, Preamp 1 micro sec., 20Ne @ 180 </a:t>
            </a:r>
            <a:r>
              <a:rPr lang="en-US" dirty="0" err="1" smtClean="0"/>
              <a:t>AMeV</a:t>
            </a:r>
            <a:r>
              <a:rPr lang="en-US" dirty="0" smtClean="0"/>
              <a:t>, P10 gas  (RUN163)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31" y="1690688"/>
            <a:ext cx="9786938" cy="475365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5400000">
            <a:off x="9030788" y="2952207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MADC</a:t>
            </a:r>
            <a:endParaRPr 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5400000">
            <a:off x="9959377" y="2952207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7" name="テキスト ボックス 6"/>
          <p:cNvSpPr txBox="1"/>
          <p:nvPr/>
        </p:nvSpPr>
        <p:spPr>
          <a:xfrm rot="5400000">
            <a:off x="9722549" y="4960435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MADC</a:t>
            </a:r>
            <a:endParaRPr 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5400000">
            <a:off x="8448826" y="5151122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790242" y="5807631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~3% (sigma)</a:t>
            </a:r>
            <a:endParaRPr 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9715" y="3475203"/>
            <a:ext cx="289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Seems to be not correlated…</a:t>
            </a:r>
            <a:endParaRPr 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02531" y="1752235"/>
            <a:ext cx="2733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waveforms in FADC</a:t>
            </a:r>
            <a:endParaRPr 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99780" y="3627308"/>
            <a:ext cx="78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Plastic</a:t>
            </a:r>
            <a:endParaRPr 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21677" y="220425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50126" y="4498770"/>
            <a:ext cx="1358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</a:p>
          <a:p>
            <a:r>
              <a:rPr lang="en-US" dirty="0" smtClean="0"/>
              <a:t>(summed</a:t>
            </a:r>
          </a:p>
          <a:p>
            <a:r>
              <a:rPr lang="en-US" dirty="0" smtClean="0"/>
              <a:t>for 6 planes)</a:t>
            </a:r>
            <a:endParaRPr 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9715" y="4523767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MADC</a:t>
            </a:r>
          </a:p>
          <a:p>
            <a:r>
              <a:rPr lang="en-US" dirty="0" smtClean="0"/>
              <a:t>(summed)</a:t>
            </a:r>
            <a:endParaRPr 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971822" y="2241030"/>
            <a:ext cx="135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90% survival</a:t>
            </a:r>
            <a:endParaRPr 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7779656" y="1690688"/>
            <a:ext cx="3812845" cy="2563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30" y="1752235"/>
            <a:ext cx="10185893" cy="473673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@ 600 </a:t>
            </a:r>
            <a:r>
              <a:rPr lang="en-US" dirty="0" err="1" smtClean="0"/>
              <a:t>kppp</a:t>
            </a:r>
            <a:r>
              <a:rPr lang="en-US" dirty="0" smtClean="0"/>
              <a:t>, HV(IC)=400 V, Preamp 1 micro sec., 20Ne @ 180 </a:t>
            </a:r>
            <a:r>
              <a:rPr lang="en-US" dirty="0" err="1" smtClean="0"/>
              <a:t>AMeV</a:t>
            </a:r>
            <a:r>
              <a:rPr lang="en-US" dirty="0" smtClean="0"/>
              <a:t>, P10 gas  (RUN162)</a:t>
            </a:r>
            <a:endParaRPr lang="en-US" dirty="0"/>
          </a:p>
        </p:txBody>
      </p:sp>
      <p:sp>
        <p:nvSpPr>
          <p:cNvPr id="5" name="テキスト ボックス 4"/>
          <p:cNvSpPr txBox="1"/>
          <p:nvPr/>
        </p:nvSpPr>
        <p:spPr>
          <a:xfrm rot="5400000">
            <a:off x="9030788" y="2952207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MADC</a:t>
            </a:r>
            <a:endParaRPr 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5400000">
            <a:off x="9959377" y="2952207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7" name="テキスト ボックス 6"/>
          <p:cNvSpPr txBox="1"/>
          <p:nvPr/>
        </p:nvSpPr>
        <p:spPr>
          <a:xfrm rot="5400000">
            <a:off x="9722549" y="4960435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MADC</a:t>
            </a:r>
            <a:endParaRPr 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5400000">
            <a:off x="8448826" y="5151122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13815" y="5896880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~2% (sigma)</a:t>
            </a:r>
            <a:endParaRPr 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9715" y="3475203"/>
            <a:ext cx="289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Seems to be not correlated…</a:t>
            </a:r>
            <a:endParaRPr 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02531" y="1752235"/>
            <a:ext cx="2733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waveforms in FADC</a:t>
            </a:r>
            <a:endParaRPr 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99780" y="3627308"/>
            <a:ext cx="78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Plastic</a:t>
            </a:r>
            <a:endParaRPr 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21677" y="220425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50126" y="4498770"/>
            <a:ext cx="1358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</a:p>
          <a:p>
            <a:r>
              <a:rPr lang="en-US" dirty="0" smtClean="0"/>
              <a:t>(summed</a:t>
            </a:r>
          </a:p>
          <a:p>
            <a:r>
              <a:rPr lang="en-US" dirty="0" smtClean="0"/>
              <a:t>for 6 planes)</a:t>
            </a:r>
            <a:endParaRPr 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9715" y="4523767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MADC</a:t>
            </a:r>
          </a:p>
          <a:p>
            <a:r>
              <a:rPr lang="en-US" dirty="0" smtClean="0"/>
              <a:t>(summed)</a:t>
            </a:r>
            <a:endParaRPr 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6096000" y="5535593"/>
            <a:ext cx="850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8971822" y="2552330"/>
            <a:ext cx="135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60% survival</a:t>
            </a:r>
            <a:endParaRPr 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7540955" y="1516607"/>
            <a:ext cx="3812845" cy="2563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58" y="1620173"/>
            <a:ext cx="10053638" cy="476396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@ 1.5 </a:t>
            </a:r>
            <a:r>
              <a:rPr lang="en-US" dirty="0" err="1"/>
              <a:t>M</a:t>
            </a:r>
            <a:r>
              <a:rPr lang="en-US" dirty="0" err="1" smtClean="0"/>
              <a:t>ppp</a:t>
            </a:r>
            <a:r>
              <a:rPr lang="en-US" dirty="0" smtClean="0"/>
              <a:t>, HV(IC)=400 V, Preamp 1 micro sec., 20Ne @ 180 </a:t>
            </a:r>
            <a:r>
              <a:rPr lang="en-US" dirty="0" err="1" smtClean="0"/>
              <a:t>AMeV</a:t>
            </a:r>
            <a:r>
              <a:rPr lang="en-US" dirty="0" smtClean="0"/>
              <a:t>, P10 gas  (RUN161)</a:t>
            </a:r>
            <a:endParaRPr lang="en-US" dirty="0"/>
          </a:p>
        </p:txBody>
      </p:sp>
      <p:sp>
        <p:nvSpPr>
          <p:cNvPr id="5" name="テキスト ボックス 4"/>
          <p:cNvSpPr txBox="1"/>
          <p:nvPr/>
        </p:nvSpPr>
        <p:spPr>
          <a:xfrm rot="5400000">
            <a:off x="9030788" y="2952207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MADC</a:t>
            </a:r>
            <a:endParaRPr 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5400000">
            <a:off x="9959377" y="2952207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7" name="テキスト ボックス 6"/>
          <p:cNvSpPr txBox="1"/>
          <p:nvPr/>
        </p:nvSpPr>
        <p:spPr>
          <a:xfrm rot="5400000">
            <a:off x="9876853" y="5505665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MADC</a:t>
            </a:r>
            <a:endParaRPr 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5400000">
            <a:off x="8606217" y="5505665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806265" y="4996528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~4% (sigma)</a:t>
            </a:r>
            <a:endParaRPr 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9715" y="3475203"/>
            <a:ext cx="289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Seems to be not correlated…</a:t>
            </a:r>
            <a:endParaRPr 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02531" y="1752235"/>
            <a:ext cx="2733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waveforms in FADC</a:t>
            </a:r>
            <a:endParaRPr 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99780" y="3627308"/>
            <a:ext cx="78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Plastic</a:t>
            </a:r>
            <a:endParaRPr 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21677" y="220425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50126" y="4498770"/>
            <a:ext cx="1358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</a:p>
          <a:p>
            <a:r>
              <a:rPr lang="en-US" dirty="0" smtClean="0"/>
              <a:t>(summed</a:t>
            </a:r>
          </a:p>
          <a:p>
            <a:r>
              <a:rPr lang="en-US" dirty="0" smtClean="0"/>
              <a:t>for 6 planes)</a:t>
            </a:r>
            <a:endParaRPr 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9715" y="4523767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MADC</a:t>
            </a:r>
          </a:p>
          <a:p>
            <a:r>
              <a:rPr lang="en-US" dirty="0" smtClean="0"/>
              <a:t>(summed)</a:t>
            </a:r>
            <a:endParaRPr 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100038" y="2366514"/>
            <a:ext cx="135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30% survival</a:t>
            </a:r>
            <a:endParaRPr 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7461" y="4858028"/>
            <a:ext cx="1185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Centroid</a:t>
            </a:r>
          </a:p>
          <a:p>
            <a:r>
              <a:rPr lang="en-US" dirty="0"/>
              <a:t>i</a:t>
            </a:r>
            <a:r>
              <a:rPr lang="en-US" dirty="0" smtClean="0"/>
              <a:t>s shifted…</a:t>
            </a:r>
            <a:endParaRPr 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7608913" y="1516607"/>
            <a:ext cx="3812845" cy="2563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</a:t>
            </a:r>
            <a:r>
              <a:rPr lang="en-US" dirty="0" smtClean="0"/>
              <a:t> @ 50 </a:t>
            </a:r>
            <a:r>
              <a:rPr lang="en-US" dirty="0" err="1" smtClean="0"/>
              <a:t>kppp</a:t>
            </a:r>
            <a:r>
              <a:rPr lang="en-US" dirty="0" smtClean="0"/>
              <a:t> (DAQ synchronization fixed…)</a:t>
            </a:r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619" t="10177" r="1984" b="6438"/>
          <a:stretch/>
        </p:blipFill>
        <p:spPr>
          <a:xfrm>
            <a:off x="1204685" y="1805289"/>
            <a:ext cx="9564915" cy="470288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331671" y="1482123"/>
            <a:ext cx="3437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~50 kHz in this timing window </a:t>
            </a:r>
          </a:p>
          <a:p>
            <a:r>
              <a:rPr lang="en-US" dirty="0" smtClean="0"/>
              <a:t>(10 particles in 188 micro seconds)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r>
              <a:rPr lang="en-US" dirty="0" smtClean="0"/>
              <a:t>Summary &amp; outlook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693507"/>
            <a:ext cx="10515600" cy="29060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IC readout : preamp time constant 1 micro seconds + 62.5 ns sampling rate with 12 bit FADC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Gives a resolution similar to the method using preamp. + shaping amp + peak-sensitive ADC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Save pile up events up to ~100 kHz</a:t>
            </a:r>
            <a:endParaRPr 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2387" y="3643312"/>
            <a:ext cx="10648428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Energy resolution in </a:t>
            </a:r>
            <a:r>
              <a:rPr lang="en-US" sz="2800" dirty="0" err="1" smtClean="0"/>
              <a:t>Xe</a:t>
            </a:r>
            <a:r>
              <a:rPr lang="en-US" sz="2800" dirty="0" smtClean="0"/>
              <a:t> runs will be evaluated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&gt;5x10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Hz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 smtClean="0">
                <a:sym typeface="Wingdings" panose="05000000000000000000" pitchFamily="2" charset="2"/>
              </a:rPr>
              <a:t>preamplifier with 1 micro seconds (drift time ~400 ns) is not enough 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(large baseline shift / saturation)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 smtClean="0">
                <a:sym typeface="Wingdings" panose="05000000000000000000" pitchFamily="2" charset="2"/>
              </a:rPr>
              <a:t>The limit of this method (drift along the beam direction)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 smtClean="0">
                <a:sym typeface="Wingdings" panose="05000000000000000000" pitchFamily="2" charset="2"/>
              </a:rPr>
              <a:t>Segmentation, vertical drift,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Fast data throughput</a:t>
            </a:r>
          </a:p>
        </p:txBody>
      </p:sp>
    </p:spTree>
    <p:extLst>
      <p:ext uri="{BB962C8B-B14F-4D97-AF65-F5344CB8AC3E}">
        <p14:creationId xmlns:p14="http://schemas.microsoft.com/office/powerpoint/2010/main" val="41325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Collaborators…</a:t>
            </a:r>
            <a:endParaRPr 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38907" y="1626467"/>
            <a:ext cx="107148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MR10"/>
              </a:rPr>
              <a:t>M. </a:t>
            </a:r>
            <a:r>
              <a:rPr lang="en-US" sz="2800" dirty="0" smtClean="0">
                <a:latin typeface="CMR10"/>
              </a:rPr>
              <a:t>Sasano, </a:t>
            </a:r>
            <a:r>
              <a:rPr lang="en-US" sz="2800" dirty="0" smtClean="0">
                <a:solidFill>
                  <a:srgbClr val="FF0000"/>
                </a:solidFill>
                <a:latin typeface="CMR10"/>
              </a:rPr>
              <a:t>D</a:t>
            </a:r>
            <a:r>
              <a:rPr lang="en-US" sz="2800" dirty="0">
                <a:solidFill>
                  <a:srgbClr val="FF0000"/>
                </a:solidFill>
                <a:latin typeface="CMR1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CMR10"/>
              </a:rPr>
              <a:t>Nishimura</a:t>
            </a:r>
            <a:r>
              <a:rPr lang="en-US" sz="2800" dirty="0" err="1" smtClean="0">
                <a:latin typeface="CMR10"/>
              </a:rPr>
              <a:t>,H</a:t>
            </a:r>
            <a:r>
              <a:rPr lang="en-US" sz="2800" dirty="0">
                <a:latin typeface="CMR10"/>
              </a:rPr>
              <a:t>. </a:t>
            </a:r>
            <a:r>
              <a:rPr lang="en-US" sz="2800" dirty="0" err="1" smtClean="0">
                <a:latin typeface="CMR10"/>
              </a:rPr>
              <a:t>Baba,T</a:t>
            </a:r>
            <a:r>
              <a:rPr lang="en-US" sz="2800" dirty="0">
                <a:latin typeface="CMR10"/>
              </a:rPr>
              <a:t>. </a:t>
            </a:r>
            <a:r>
              <a:rPr lang="en-US" sz="2800" dirty="0" smtClean="0">
                <a:latin typeface="CMR10"/>
              </a:rPr>
              <a:t>Isobe,</a:t>
            </a:r>
            <a:r>
              <a:rPr lang="en-US" sz="2800" dirty="0">
                <a:latin typeface="CMR7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MR10"/>
              </a:rPr>
              <a:t>S</a:t>
            </a:r>
            <a:r>
              <a:rPr lang="en-US" sz="2800" dirty="0">
                <a:solidFill>
                  <a:srgbClr val="FF0000"/>
                </a:solidFill>
                <a:latin typeface="CMR1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CMR10"/>
              </a:rPr>
              <a:t>Kinno</a:t>
            </a:r>
            <a:r>
              <a:rPr lang="en-US" sz="2800" dirty="0" smtClean="0">
                <a:solidFill>
                  <a:srgbClr val="FF0000"/>
                </a:solidFill>
                <a:latin typeface="CMR10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CMR7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MR10"/>
              </a:rPr>
              <a:t>Y</a:t>
            </a:r>
            <a:r>
              <a:rPr lang="en-US" sz="2800" dirty="0">
                <a:solidFill>
                  <a:srgbClr val="FF0000"/>
                </a:solidFill>
                <a:latin typeface="CMR1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CMR10"/>
              </a:rPr>
              <a:t>Kanke</a:t>
            </a:r>
            <a:r>
              <a:rPr lang="en-US" sz="2800" dirty="0" smtClean="0">
                <a:solidFill>
                  <a:srgbClr val="FF0000"/>
                </a:solidFill>
                <a:latin typeface="CMR10"/>
              </a:rPr>
              <a:t>,</a:t>
            </a:r>
            <a:endParaRPr lang="en-US" sz="2800" dirty="0">
              <a:solidFill>
                <a:srgbClr val="FF0000"/>
              </a:solidFill>
              <a:latin typeface="CMR7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MR10"/>
              </a:rPr>
              <a:t>J</a:t>
            </a:r>
            <a:r>
              <a:rPr lang="en-US" sz="2800" dirty="0">
                <a:solidFill>
                  <a:srgbClr val="FF0000"/>
                </a:solidFill>
                <a:latin typeface="CMR1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CMR10"/>
              </a:rPr>
              <a:t>Nagumo</a:t>
            </a:r>
            <a:r>
              <a:rPr lang="en-US" sz="2800" dirty="0" smtClean="0">
                <a:solidFill>
                  <a:srgbClr val="FF0000"/>
                </a:solidFill>
                <a:latin typeface="CMR10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CMR7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MR10"/>
              </a:rPr>
              <a:t>S</a:t>
            </a:r>
            <a:r>
              <a:rPr lang="en-US" sz="2800" dirty="0">
                <a:solidFill>
                  <a:srgbClr val="FF0000"/>
                </a:solidFill>
                <a:latin typeface="CMR10"/>
              </a:rPr>
              <a:t>. Nishimura</a:t>
            </a:r>
            <a:r>
              <a:rPr lang="en-US" sz="2800" dirty="0" smtClean="0">
                <a:solidFill>
                  <a:srgbClr val="FF0000"/>
                </a:solidFill>
                <a:latin typeface="CMR10"/>
              </a:rPr>
              <a:t>, </a:t>
            </a:r>
            <a:r>
              <a:rPr lang="en-US" sz="2800" dirty="0" smtClean="0">
                <a:latin typeface="CMR10"/>
              </a:rPr>
              <a:t>A</a:t>
            </a:r>
            <a:r>
              <a:rPr lang="en-US" sz="2800" dirty="0">
                <a:latin typeface="CMR10"/>
              </a:rPr>
              <a:t>. Obertelli</a:t>
            </a:r>
            <a:r>
              <a:rPr lang="en-US" sz="2800" dirty="0" smtClean="0">
                <a:latin typeface="CMR10"/>
              </a:rPr>
              <a:t>,</a:t>
            </a:r>
            <a:r>
              <a:rPr lang="en-US" sz="2800" dirty="0" smtClean="0">
                <a:latin typeface="CMR7"/>
              </a:rPr>
              <a:t> </a:t>
            </a:r>
            <a:r>
              <a:rPr lang="en-US" sz="2800" dirty="0">
                <a:latin typeface="CMR10"/>
              </a:rPr>
              <a:t>S. </a:t>
            </a:r>
            <a:r>
              <a:rPr lang="en-US" sz="2800" dirty="0" smtClean="0">
                <a:latin typeface="CMR10"/>
              </a:rPr>
              <a:t>Ota, </a:t>
            </a:r>
            <a:r>
              <a:rPr lang="en-US" sz="2800" dirty="0">
                <a:latin typeface="CMR10"/>
              </a:rPr>
              <a:t>H. Otsu,</a:t>
            </a:r>
            <a:r>
              <a:rPr lang="en-US" sz="2800" dirty="0">
                <a:latin typeface="CMR7"/>
              </a:rPr>
              <a:t>1 </a:t>
            </a:r>
            <a:r>
              <a:rPr lang="en-US" sz="2800" dirty="0">
                <a:latin typeface="CMR10"/>
              </a:rPr>
              <a:t>E. Takada,</a:t>
            </a:r>
            <a:r>
              <a:rPr lang="en-US" sz="2800" dirty="0">
                <a:latin typeface="CMR7"/>
              </a:rPr>
              <a:t>4 </a:t>
            </a:r>
            <a:r>
              <a:rPr lang="en-US" sz="2800" dirty="0">
                <a:latin typeface="CMR10"/>
              </a:rPr>
              <a:t>Y. Taguchi,</a:t>
            </a:r>
            <a:r>
              <a:rPr lang="en-US" sz="2800" dirty="0">
                <a:latin typeface="CMR7"/>
              </a:rPr>
              <a:t>2 </a:t>
            </a:r>
            <a:r>
              <a:rPr lang="en-US" sz="2800" dirty="0">
                <a:latin typeface="CMR10"/>
              </a:rPr>
              <a:t>D. Watanabe</a:t>
            </a:r>
            <a:r>
              <a:rPr lang="en-US" sz="2800" dirty="0" smtClean="0">
                <a:latin typeface="CMR10"/>
              </a:rPr>
              <a:t>,</a:t>
            </a:r>
            <a:r>
              <a:rPr lang="en-US" sz="2800" b="1" dirty="0" smtClean="0">
                <a:latin typeface="CMR7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MR10"/>
              </a:rPr>
              <a:t>Z. </a:t>
            </a:r>
            <a:r>
              <a:rPr lang="en-US" sz="2800" b="1" dirty="0" err="1">
                <a:solidFill>
                  <a:srgbClr val="FF0000"/>
                </a:solidFill>
                <a:latin typeface="CMR10"/>
              </a:rPr>
              <a:t>Yifan</a:t>
            </a:r>
            <a:r>
              <a:rPr lang="en-US" sz="2800" dirty="0" smtClean="0">
                <a:solidFill>
                  <a:srgbClr val="FF0000"/>
                </a:solidFill>
                <a:latin typeface="CMR10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CMR7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MR10"/>
              </a:rPr>
              <a:t>T. </a:t>
            </a:r>
            <a:r>
              <a:rPr lang="en-US" sz="2800" dirty="0" err="1" smtClean="0">
                <a:solidFill>
                  <a:srgbClr val="FF0000"/>
                </a:solidFill>
                <a:latin typeface="CMR10"/>
              </a:rPr>
              <a:t>Yoshinobu</a:t>
            </a:r>
            <a:r>
              <a:rPr lang="en-US" sz="2800" dirty="0" smtClean="0">
                <a:solidFill>
                  <a:srgbClr val="FF0000"/>
                </a:solidFill>
                <a:latin typeface="CMR10"/>
              </a:rPr>
              <a:t>,</a:t>
            </a:r>
          </a:p>
          <a:p>
            <a:r>
              <a:rPr lang="en-US" sz="2800" dirty="0" smtClean="0">
                <a:latin typeface="CMR10"/>
              </a:rPr>
              <a:t>and </a:t>
            </a:r>
            <a:r>
              <a:rPr lang="en-US" sz="2800" dirty="0">
                <a:latin typeface="CMR10"/>
              </a:rPr>
              <a:t>H307 and H314 collaborations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36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Removing contributions from pile up noises from the signals for ionization chamber irradiated a high rate RI beam with an intensity of around </a:t>
            </a:r>
            <a:r>
              <a:rPr lang="en-US" b="1" dirty="0" smtClean="0"/>
              <a:t>a few 10^5 cps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 smtClean="0">
                <a:sym typeface="Wingdings" panose="05000000000000000000" pitchFamily="2" charset="2"/>
              </a:rPr>
              <a:t> a conventional way: preamp + shaper  high rejection rate (33% survival rate @ the above intensity)</a:t>
            </a:r>
          </a:p>
          <a:p>
            <a:pPr lvl="1"/>
            <a:r>
              <a:rPr lang="en-US" dirty="0" smtClean="0"/>
              <a:t>Establish the method and apply it to other detectors in the beam 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chamber (D. Nishimura, Tokyo University of Science)</a:t>
            </a:r>
            <a:endParaRPr lang="en-US" dirty="0"/>
          </a:p>
        </p:txBody>
      </p:sp>
      <p:pic>
        <p:nvPicPr>
          <p:cNvPr id="1026" name="771c3d86-0cbf-4d5f-a169-94407d050f6c" descr="E25F8AE9-E6C8-4E3B-BE67-DF05B664E9FE@chiba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72" y="1768351"/>
            <a:ext cx="4968453" cy="172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556172" y="3504684"/>
            <a:ext cx="62476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Atomospheric</a:t>
            </a:r>
            <a:r>
              <a:rPr lang="en-US" dirty="0" smtClean="0"/>
              <a:t>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Voltage +400V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Gas : try two kinds P10 and CF4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Length : 440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Drift length : 2 cm (</a:t>
            </a:r>
            <a:r>
              <a:rPr lang="en-US" dirty="0" smtClean="0">
                <a:sym typeface="Wingdings" panose="05000000000000000000" pitchFamily="2" charset="2"/>
              </a:rPr>
              <a:t> drift time : 360 – 400 ns at this voltage)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Active area : 200 mm phi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Resolution achieved with a low rate and without digitizer</a:t>
            </a:r>
          </a:p>
          <a:p>
            <a:r>
              <a:rPr lang="en-US" dirty="0"/>
              <a:t>	</a:t>
            </a:r>
            <a:r>
              <a:rPr lang="en-US" dirty="0" smtClean="0"/>
              <a:t>5 sigma separation for Z~50 @ ~ 200 MeV/u</a:t>
            </a:r>
          </a:p>
        </p:txBody>
      </p:sp>
    </p:spTree>
    <p:extLst>
      <p:ext uri="{BB962C8B-B14F-4D97-AF65-F5344CB8AC3E}">
        <p14:creationId xmlns:p14="http://schemas.microsoft.com/office/powerpoint/2010/main" val="39637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&amp; DAQ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304799" y="2017486"/>
            <a:ext cx="972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12059" y="2169886"/>
            <a:ext cx="972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319310" y="2322286"/>
            <a:ext cx="972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41085" y="2474686"/>
            <a:ext cx="972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41085" y="2612572"/>
            <a:ext cx="972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41085" y="2764972"/>
            <a:ext cx="972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41085" y="2931886"/>
            <a:ext cx="972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41085" y="3103666"/>
            <a:ext cx="972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62859" y="3280229"/>
            <a:ext cx="972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62859" y="3447143"/>
            <a:ext cx="972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62859" y="3618923"/>
            <a:ext cx="972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12056" y="2097316"/>
            <a:ext cx="972457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19316" y="2249716"/>
            <a:ext cx="972457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26567" y="2402116"/>
            <a:ext cx="972457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48342" y="2554516"/>
            <a:ext cx="972457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48342" y="2692402"/>
            <a:ext cx="972457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348342" y="2844802"/>
            <a:ext cx="972457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48342" y="3011716"/>
            <a:ext cx="972457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348342" y="3183496"/>
            <a:ext cx="972457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370116" y="3360059"/>
            <a:ext cx="972457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70116" y="3526973"/>
            <a:ext cx="972457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70116" y="3698753"/>
            <a:ext cx="972457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1313542" y="2017486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1342573" y="2017486"/>
            <a:ext cx="718454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1335316" y="2315026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1364347" y="2315026"/>
            <a:ext cx="718454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1378857" y="2590803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1407888" y="2590803"/>
            <a:ext cx="718454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1349830" y="292463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1378861" y="2924630"/>
            <a:ext cx="718454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1378858" y="3258458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1407889" y="3258458"/>
            <a:ext cx="718454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1407888" y="3618923"/>
            <a:ext cx="6894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2140857" y="2032000"/>
            <a:ext cx="1037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2133598" y="2315027"/>
            <a:ext cx="1037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2162629" y="2590801"/>
            <a:ext cx="1037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2119086" y="2939142"/>
            <a:ext cx="1037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2148114" y="3258460"/>
            <a:ext cx="1037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2104574" y="3621312"/>
            <a:ext cx="1037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87085" y="1567543"/>
            <a:ext cx="2536374" cy="24674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200399" y="1647372"/>
            <a:ext cx="201298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Preamplifier</a:t>
            </a:r>
          </a:p>
          <a:p>
            <a:r>
              <a:rPr lang="en-US" dirty="0" smtClean="0"/>
              <a:t>(Mesytec MPR-16L)</a:t>
            </a:r>
          </a:p>
          <a:p>
            <a:r>
              <a:rPr lang="en-US" dirty="0" smtClean="0"/>
              <a:t>1 micro seconds</a:t>
            </a:r>
            <a:endParaRPr lang="en-US" dirty="0"/>
          </a:p>
        </p:txBody>
      </p:sp>
      <p:cxnSp>
        <p:nvCxnSpPr>
          <p:cNvPr id="62" name="直線矢印コネクタ 61"/>
          <p:cNvCxnSpPr>
            <a:stCxn id="60" idx="3"/>
            <a:endCxn id="63" idx="1"/>
          </p:cNvCxnSpPr>
          <p:nvPr/>
        </p:nvCxnSpPr>
        <p:spPr>
          <a:xfrm flipV="1">
            <a:off x="5213386" y="2108592"/>
            <a:ext cx="534270" cy="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5747656" y="1646927"/>
            <a:ext cx="232281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TFA </a:t>
            </a:r>
          </a:p>
          <a:p>
            <a:r>
              <a:rPr lang="en-US" dirty="0" smtClean="0"/>
              <a:t>ORTEC863 / ORTEC579</a:t>
            </a:r>
          </a:p>
          <a:p>
            <a:r>
              <a:rPr lang="en-US" dirty="0" smtClean="0"/>
              <a:t>(gain adjustment)</a:t>
            </a:r>
          </a:p>
        </p:txBody>
      </p:sp>
      <p:cxnSp>
        <p:nvCxnSpPr>
          <p:cNvPr id="64" name="直線矢印コネクタ 63"/>
          <p:cNvCxnSpPr/>
          <p:nvPr/>
        </p:nvCxnSpPr>
        <p:spPr>
          <a:xfrm flipV="1">
            <a:off x="8070471" y="2047543"/>
            <a:ext cx="534270" cy="4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8604741" y="1611085"/>
            <a:ext cx="187179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Shaping amp.</a:t>
            </a:r>
          </a:p>
          <a:p>
            <a:r>
              <a:rPr lang="en-US" dirty="0" smtClean="0"/>
              <a:t>Mesytec MSCF-16</a:t>
            </a:r>
          </a:p>
          <a:p>
            <a:r>
              <a:rPr lang="en-US" dirty="0" smtClean="0"/>
              <a:t>0.5 micro seconds</a:t>
            </a:r>
          </a:p>
          <a:p>
            <a:r>
              <a:rPr lang="en-US" dirty="0" smtClean="0"/>
              <a:t>Gain : 6</a:t>
            </a:r>
          </a:p>
        </p:txBody>
      </p:sp>
      <p:cxnSp>
        <p:nvCxnSpPr>
          <p:cNvPr id="66" name="直線矢印コネクタ 65"/>
          <p:cNvCxnSpPr/>
          <p:nvPr/>
        </p:nvCxnSpPr>
        <p:spPr>
          <a:xfrm>
            <a:off x="8070471" y="2449736"/>
            <a:ext cx="485062" cy="2847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8604741" y="4869543"/>
            <a:ext cx="266932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Flash ADC</a:t>
            </a:r>
          </a:p>
          <a:p>
            <a:r>
              <a:rPr lang="en-US" dirty="0" smtClean="0"/>
              <a:t>CAEN V1740</a:t>
            </a:r>
          </a:p>
          <a:p>
            <a:r>
              <a:rPr lang="en-US" dirty="0" smtClean="0"/>
              <a:t>62.5 MHz / 16 ns sampling</a:t>
            </a:r>
          </a:p>
          <a:p>
            <a:r>
              <a:rPr lang="en-US" dirty="0" smtClean="0"/>
              <a:t>12 bit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0955314" y="1607120"/>
            <a:ext cx="108555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MADC</a:t>
            </a:r>
          </a:p>
          <a:p>
            <a:r>
              <a:rPr lang="en-US" dirty="0" smtClean="0"/>
              <a:t>Mesytec </a:t>
            </a:r>
          </a:p>
          <a:p>
            <a:r>
              <a:rPr lang="en-US" dirty="0" smtClean="0"/>
              <a:t>MADC-32</a:t>
            </a:r>
          </a:p>
        </p:txBody>
      </p:sp>
      <p:cxnSp>
        <p:nvCxnSpPr>
          <p:cNvPr id="70" name="直線矢印コネクタ 69"/>
          <p:cNvCxnSpPr/>
          <p:nvPr/>
        </p:nvCxnSpPr>
        <p:spPr>
          <a:xfrm flipV="1">
            <a:off x="10445648" y="2026442"/>
            <a:ext cx="534270" cy="4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下矢印 72"/>
          <p:cNvSpPr/>
          <p:nvPr/>
        </p:nvSpPr>
        <p:spPr>
          <a:xfrm>
            <a:off x="9707172" y="6069873"/>
            <a:ext cx="423799" cy="316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8813061" y="6386287"/>
            <a:ext cx="214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Wave form recorded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Beams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 beam @ 180 A MeV ~50k, ~150k, 600k, 1.5M </a:t>
            </a:r>
            <a:r>
              <a:rPr lang="en-US" dirty="0" err="1" smtClean="0"/>
              <a:t>ppp</a:t>
            </a:r>
            <a:endParaRPr lang="en-US" dirty="0" smtClean="0"/>
          </a:p>
          <a:p>
            <a:r>
              <a:rPr lang="en-US" dirty="0" err="1" smtClean="0"/>
              <a:t>Xe</a:t>
            </a:r>
            <a:r>
              <a:rPr lang="en-US" dirty="0" smtClean="0"/>
              <a:t> beam @ 200 </a:t>
            </a:r>
            <a:r>
              <a:rPr lang="en-US" dirty="0" err="1" smtClean="0"/>
              <a:t>AMeV</a:t>
            </a:r>
            <a:r>
              <a:rPr lang="en-US" dirty="0"/>
              <a:t> </a:t>
            </a:r>
            <a:r>
              <a:rPr lang="en-US" dirty="0" smtClean="0"/>
              <a:t> ~10k, ~50k, ~500k </a:t>
            </a:r>
            <a:r>
              <a:rPr lang="en-US" dirty="0" err="1" smtClean="0"/>
              <a:t>ppp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Spill interval and width : 3 and 1 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line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7116082" y="3819526"/>
            <a:ext cx="4834239" cy="2757714"/>
            <a:chOff x="222736" y="1030515"/>
            <a:chExt cx="4834239" cy="275771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5" t="23070" r="27724" b="23809"/>
            <a:stretch/>
          </p:blipFill>
          <p:spPr>
            <a:xfrm>
              <a:off x="222736" y="1030515"/>
              <a:ext cx="4834239" cy="2757714"/>
            </a:xfrm>
            <a:prstGeom prst="rect">
              <a:avLst/>
            </a:prstGeom>
          </p:spPr>
        </p:pic>
        <p:cxnSp>
          <p:nvCxnSpPr>
            <p:cNvPr id="9" name="直線矢印コネクタ 8"/>
            <p:cNvCxnSpPr/>
            <p:nvPr/>
          </p:nvCxnSpPr>
          <p:spPr>
            <a:xfrm>
              <a:off x="1088571" y="2496457"/>
              <a:ext cx="2931886" cy="3240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2191657" y="2220686"/>
              <a:ext cx="896399" cy="461665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7.7 m</a:t>
              </a:r>
              <a:endParaRPr lang="en-US" sz="2400" b="1" dirty="0"/>
            </a:p>
          </p:txBody>
        </p:sp>
      </p:grpSp>
      <p:pic>
        <p:nvPicPr>
          <p:cNvPr id="1026" name="Picture 2" descr="http://www.rada.or.jp/database/home4/normal/ht-docs/member/fig/040014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559"/>
            <a:ext cx="7116082" cy="469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円/楕円 5"/>
          <p:cNvSpPr/>
          <p:nvPr/>
        </p:nvSpPr>
        <p:spPr>
          <a:xfrm>
            <a:off x="3367314" y="3483429"/>
            <a:ext cx="580572" cy="17149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0744" t="26702" r="28065" b="23069"/>
          <a:stretch/>
        </p:blipFill>
        <p:spPr>
          <a:xfrm>
            <a:off x="477785" y="1494970"/>
            <a:ext cx="5311128" cy="3643085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 flipV="1">
            <a:off x="870853" y="5196116"/>
            <a:ext cx="4918060" cy="290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6720115" y="3045501"/>
            <a:ext cx="130629" cy="5975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右中かっこ 10"/>
          <p:cNvSpPr/>
          <p:nvPr/>
        </p:nvSpPr>
        <p:spPr>
          <a:xfrm>
            <a:off x="5788913" y="1494970"/>
            <a:ext cx="466744" cy="36430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正方形/長方形 11"/>
          <p:cNvSpPr/>
          <p:nvPr/>
        </p:nvSpPr>
        <p:spPr>
          <a:xfrm>
            <a:off x="7177317" y="3052756"/>
            <a:ext cx="137885" cy="5975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正方形/長方形 12"/>
          <p:cNvSpPr/>
          <p:nvPr/>
        </p:nvSpPr>
        <p:spPr>
          <a:xfrm>
            <a:off x="7634519" y="3045501"/>
            <a:ext cx="1320795" cy="5975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正方形/長方形 13"/>
          <p:cNvSpPr/>
          <p:nvPr/>
        </p:nvSpPr>
        <p:spPr>
          <a:xfrm>
            <a:off x="9275412" y="3045501"/>
            <a:ext cx="137885" cy="5975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正方形/長方形 14"/>
          <p:cNvSpPr/>
          <p:nvPr/>
        </p:nvSpPr>
        <p:spPr>
          <a:xfrm>
            <a:off x="9763063" y="3056270"/>
            <a:ext cx="1221404" cy="5975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正方形/長方形 15"/>
          <p:cNvSpPr/>
          <p:nvPr/>
        </p:nvSpPr>
        <p:spPr>
          <a:xfrm>
            <a:off x="11317994" y="1690687"/>
            <a:ext cx="1221404" cy="3128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0115" y="1711874"/>
            <a:ext cx="115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Collimator</a:t>
            </a:r>
            <a:endParaRPr lang="en-US" dirty="0"/>
          </a:p>
        </p:txBody>
      </p:sp>
      <p:cxnSp>
        <p:nvCxnSpPr>
          <p:cNvPr id="19" name="直線矢印コネクタ 18"/>
          <p:cNvCxnSpPr>
            <a:stCxn id="17" idx="2"/>
            <a:endCxn id="10" idx="0"/>
          </p:cNvCxnSpPr>
          <p:nvPr/>
        </p:nvCxnSpPr>
        <p:spPr>
          <a:xfrm>
            <a:off x="6589184" y="2081206"/>
            <a:ext cx="196246" cy="964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810386" y="1995135"/>
            <a:ext cx="78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Plastic</a:t>
            </a:r>
            <a:endParaRPr lang="en-US" dirty="0"/>
          </a:p>
        </p:txBody>
      </p:sp>
      <p:cxnSp>
        <p:nvCxnSpPr>
          <p:cNvPr id="23" name="直線矢印コネクタ 22"/>
          <p:cNvCxnSpPr>
            <a:stCxn id="20" idx="2"/>
            <a:endCxn id="12" idx="0"/>
          </p:cNvCxnSpPr>
          <p:nvPr/>
        </p:nvCxnSpPr>
        <p:spPr>
          <a:xfrm>
            <a:off x="7201198" y="2364467"/>
            <a:ext cx="45062" cy="688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endCxn id="13" idx="0"/>
          </p:cNvCxnSpPr>
          <p:nvPr/>
        </p:nvCxnSpPr>
        <p:spPr>
          <a:xfrm flipH="1">
            <a:off x="8294917" y="2364467"/>
            <a:ext cx="137883" cy="681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8282616" y="199513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</a:t>
            </a:r>
            <a:endParaRPr lang="en-US" dirty="0"/>
          </a:p>
        </p:txBody>
      </p:sp>
      <p:cxnSp>
        <p:nvCxnSpPr>
          <p:cNvPr id="28" name="直線矢印コネクタ 27"/>
          <p:cNvCxnSpPr>
            <a:endCxn id="14" idx="0"/>
          </p:cNvCxnSpPr>
          <p:nvPr/>
        </p:nvCxnSpPr>
        <p:spPr>
          <a:xfrm flipH="1">
            <a:off x="9344355" y="2364467"/>
            <a:ext cx="68942" cy="681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8878555" y="2004147"/>
            <a:ext cx="115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Collimator</a:t>
            </a:r>
            <a:endParaRPr lang="en-US" dirty="0"/>
          </a:p>
        </p:txBody>
      </p:sp>
      <p:cxnSp>
        <p:nvCxnSpPr>
          <p:cNvPr id="31" name="直線矢印コネクタ 30"/>
          <p:cNvCxnSpPr>
            <a:endCxn id="15" idx="0"/>
          </p:cNvCxnSpPr>
          <p:nvPr/>
        </p:nvCxnSpPr>
        <p:spPr>
          <a:xfrm flipH="1">
            <a:off x="10373765" y="2447917"/>
            <a:ext cx="137649" cy="608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0328960" y="210047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NaI</a:t>
            </a:r>
            <a:endParaRPr 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2468108" y="5400096"/>
            <a:ext cx="2432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MR10"/>
              </a:rPr>
              <a:t>H307 and </a:t>
            </a:r>
            <a:r>
              <a:rPr lang="en-US" dirty="0" smtClean="0">
                <a:latin typeface="CMR10"/>
              </a:rPr>
              <a:t>H314 setups </a:t>
            </a:r>
            <a:endParaRPr 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831021" y="1096235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" r="5839" b="14830"/>
          <a:stretch/>
        </p:blipFill>
        <p:spPr>
          <a:xfrm>
            <a:off x="817315" y="1741717"/>
            <a:ext cx="10150970" cy="5021943"/>
          </a:xfrm>
        </p:spPr>
      </p:pic>
      <p:sp>
        <p:nvSpPr>
          <p:cNvPr id="4" name="正方形/長方形 3"/>
          <p:cNvSpPr/>
          <p:nvPr/>
        </p:nvSpPr>
        <p:spPr>
          <a:xfrm>
            <a:off x="7576457" y="4151088"/>
            <a:ext cx="4093029" cy="31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Ti</a:t>
            </a:r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Typical recorded waveforms </a:t>
            </a:r>
            <a:br>
              <a:rPr lang="en-US" dirty="0" smtClean="0"/>
            </a:br>
            <a:r>
              <a:rPr lang="en-US" dirty="0" smtClean="0"/>
              <a:t>and “local” beam rate definition</a:t>
            </a:r>
            <a:endParaRPr 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76457" y="4525559"/>
            <a:ext cx="39564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window width : 188 micro seconds</a:t>
            </a:r>
          </a:p>
          <a:p>
            <a:r>
              <a:rPr lang="en-US" dirty="0" smtClean="0"/>
              <a:t>“local” rate : </a:t>
            </a:r>
          </a:p>
          <a:p>
            <a:r>
              <a:rPr lang="en-US" dirty="0" smtClean="0"/>
              <a:t>number of hits in the scintillator </a:t>
            </a:r>
          </a:p>
          <a:p>
            <a:r>
              <a:rPr lang="en-US" dirty="0" smtClean="0"/>
              <a:t>in the time window </a:t>
            </a:r>
          </a:p>
          <a:p>
            <a:r>
              <a:rPr lang="en-US" dirty="0" smtClean="0"/>
              <a:t>/ 188 micro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717</Words>
  <Application>Microsoft Office PowerPoint</Application>
  <PresentationFormat>ワイド画面</PresentationFormat>
  <Paragraphs>148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CMR10</vt:lpstr>
      <vt:lpstr>CMR7</vt:lpstr>
      <vt:lpstr>ＭＳ Ｐゴシック</vt:lpstr>
      <vt:lpstr>Arial</vt:lpstr>
      <vt:lpstr>Calibri</vt:lpstr>
      <vt:lpstr>Calibri Light</vt:lpstr>
      <vt:lpstr>Wingdings</vt:lpstr>
      <vt:lpstr>Office テーマ</vt:lpstr>
      <vt:lpstr>High rate capability of gas ionization chamber  with flash ADC </vt:lpstr>
      <vt:lpstr>Collaborators…</vt:lpstr>
      <vt:lpstr>Introduction</vt:lpstr>
      <vt:lpstr>Ion chamber (D. Nishimura, Tokyo University of Science)</vt:lpstr>
      <vt:lpstr>Electronics &amp; DAQ </vt:lpstr>
      <vt:lpstr>Beams</vt:lpstr>
      <vt:lpstr>Beam line </vt:lpstr>
      <vt:lpstr>Setup </vt:lpstr>
      <vt:lpstr>Typical recorded waveforms  and “local” beam rate definition</vt:lpstr>
      <vt:lpstr>@ 50 kppp, HV(IC)=400 V, Preamp 1 micro sec., 20Ne @ 180 AMeV, P10 gas  (RUN149)</vt:lpstr>
      <vt:lpstr>@ 150 kppp, HV(IC)=400 V, Preamp 1 micro sec., 20Ne @ 180 AMeV, P10 gas  (RUN163)</vt:lpstr>
      <vt:lpstr>@ 600 kppp, HV(IC)=400 V, Preamp 1 micro sec., 20Ne @ 180 AMeV, P10 gas  (RUN162)</vt:lpstr>
      <vt:lpstr>@ 1.5 Mppp, HV(IC)=400 V, Preamp 1 micro sec., 20Ne @ 180 AMeV, P10 gas  (RUN161)</vt:lpstr>
      <vt:lpstr>Xe @ 50 kppp (DAQ synchronization fixed…)</vt:lpstr>
      <vt:lpstr>Summary &amp; outlook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sasano</dc:creator>
  <cp:lastModifiedBy>sasano</cp:lastModifiedBy>
  <cp:revision>77</cp:revision>
  <cp:lastPrinted>2013-09-18T01:19:11Z</cp:lastPrinted>
  <dcterms:created xsi:type="dcterms:W3CDTF">2013-09-17T10:13:23Z</dcterms:created>
  <dcterms:modified xsi:type="dcterms:W3CDTF">2015-01-19T02:06:49Z</dcterms:modified>
</cp:coreProperties>
</file>