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5"/>
  </p:notesMasterIdLst>
  <p:handoutMasterIdLst>
    <p:handoutMasterId r:id="rId56"/>
  </p:handoutMasterIdLst>
  <p:sldIdLst>
    <p:sldId id="373" r:id="rId2"/>
    <p:sldId id="797" r:id="rId3"/>
    <p:sldId id="640" r:id="rId4"/>
    <p:sldId id="581" r:id="rId5"/>
    <p:sldId id="567" r:id="rId6"/>
    <p:sldId id="684" r:id="rId7"/>
    <p:sldId id="687" r:id="rId8"/>
    <p:sldId id="763" r:id="rId9"/>
    <p:sldId id="540" r:id="rId10"/>
    <p:sldId id="706" r:id="rId11"/>
    <p:sldId id="728" r:id="rId12"/>
    <p:sldId id="729" r:id="rId13"/>
    <p:sldId id="717" r:id="rId14"/>
    <p:sldId id="548" r:id="rId15"/>
    <p:sldId id="734" r:id="rId16"/>
    <p:sldId id="794" r:id="rId17"/>
    <p:sldId id="558" r:id="rId18"/>
    <p:sldId id="559" r:id="rId19"/>
    <p:sldId id="836" r:id="rId20"/>
    <p:sldId id="835" r:id="rId21"/>
    <p:sldId id="625" r:id="rId22"/>
    <p:sldId id="690" r:id="rId23"/>
    <p:sldId id="691" r:id="rId24"/>
    <p:sldId id="842" r:id="rId25"/>
    <p:sldId id="846" r:id="rId26"/>
    <p:sldId id="798" r:id="rId27"/>
    <p:sldId id="799" r:id="rId28"/>
    <p:sldId id="800" r:id="rId29"/>
    <p:sldId id="801" r:id="rId30"/>
    <p:sldId id="803" r:id="rId31"/>
    <p:sldId id="804" r:id="rId32"/>
    <p:sldId id="822" r:id="rId33"/>
    <p:sldId id="805" r:id="rId34"/>
    <p:sldId id="808" r:id="rId35"/>
    <p:sldId id="809" r:id="rId36"/>
    <p:sldId id="810" r:id="rId37"/>
    <p:sldId id="847" r:id="rId38"/>
    <p:sldId id="811" r:id="rId39"/>
    <p:sldId id="812" r:id="rId40"/>
    <p:sldId id="813" r:id="rId41"/>
    <p:sldId id="814" r:id="rId42"/>
    <p:sldId id="735" r:id="rId43"/>
    <p:sldId id="736" r:id="rId44"/>
    <p:sldId id="737" r:id="rId45"/>
    <p:sldId id="768" r:id="rId46"/>
    <p:sldId id="783" r:id="rId47"/>
    <p:sldId id="787" r:id="rId48"/>
    <p:sldId id="788" r:id="rId49"/>
    <p:sldId id="789" r:id="rId50"/>
    <p:sldId id="795" r:id="rId51"/>
    <p:sldId id="839" r:id="rId52"/>
    <p:sldId id="840" r:id="rId53"/>
    <p:sldId id="848" r:id="rId54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E03BD"/>
    <a:srgbClr val="00A249"/>
    <a:srgbClr val="003BB0"/>
    <a:srgbClr val="A6F8F4"/>
    <a:srgbClr val="0062AC"/>
    <a:srgbClr val="FF9900"/>
    <a:srgbClr val="EBAF05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3894" autoAdjust="0"/>
  </p:normalViewPr>
  <p:slideViewPr>
    <p:cSldViewPr>
      <p:cViewPr varScale="1">
        <p:scale>
          <a:sx n="109" d="100"/>
          <a:sy n="109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687" cy="497367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322" y="1"/>
            <a:ext cx="2949686" cy="497367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E4E9E63-E271-4A49-AC0F-0A29EF9FBBFB}" type="datetimeFigureOut">
              <a:rPr lang="ja-JP" altLang="en-US"/>
              <a:pPr>
                <a:defRPr/>
              </a:pPr>
              <a:t>2015/1/19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49687" cy="497366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322" y="9440372"/>
            <a:ext cx="2949686" cy="497366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C612C66-E3AC-4551-A87F-153DDB6CC9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7907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687" cy="497367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322" y="1"/>
            <a:ext cx="2949686" cy="497367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5E540FF-E77F-4FDA-9406-4CFC23AE56A7}" type="datetimeFigureOut">
              <a:rPr lang="ja-JP" altLang="en-US"/>
              <a:pPr>
                <a:defRPr/>
              </a:pPr>
              <a:t>2015/1/19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081" y="4720985"/>
            <a:ext cx="5445453" cy="4473102"/>
          </a:xfrm>
          <a:prstGeom prst="rect">
            <a:avLst/>
          </a:prstGeom>
        </p:spPr>
        <p:txBody>
          <a:bodyPr vert="horz" lIns="92226" tIns="46113" rIns="92226" bIns="46113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49687" cy="497366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322" y="9440372"/>
            <a:ext cx="2949686" cy="497366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A4FBC5E-FD30-4EE7-9D9D-C1CC8BF733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9483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32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25529E-E163-4739-ACDC-62EFFF9E07B0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29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53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1C3A934-90EE-4BD7-B9FB-FC74977C1244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3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53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1C3A934-90EE-4BD7-B9FB-FC74977C1244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74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53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1C3A934-90EE-4BD7-B9FB-FC74977C1244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67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53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1C3A934-90EE-4BD7-B9FB-FC74977C1244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29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53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1C3A934-90EE-4BD7-B9FB-FC74977C1244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29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32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25529E-E163-4739-ACDC-62EFFF9E07B0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39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32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25529E-E163-4739-ACDC-62EFFF9E07B0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27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32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25529E-E163-4739-ACDC-62EFFF9E07B0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3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6C94060-A602-450B-B164-B29FA8274823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9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6C94060-A602-450B-B164-B29FA8274823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9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837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2B21F11-347E-488A-A3CD-94FD02641DE0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1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593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E884ABC-18FD-4B1B-B03B-D6B1E7DC5476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3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75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2329335-7847-47BA-A7EC-2B6CD23738E3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2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768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F8AC422-7C88-447F-B6F7-45CF43610E11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19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553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1C3A934-90EE-4BD7-B9FB-FC74977C1244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8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53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9339" indent="-288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2830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3962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5094" indent="-2305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6226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7357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8489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9621" indent="-2305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1C3A934-90EE-4BD7-B9FB-FC74977C1244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5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54C1F9-0AF2-496B-8952-FC8807C6E8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513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A529-05C9-4EC4-AE93-60165E7CC9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783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825F-E014-4C63-9275-A1FC0B9A35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090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4C4A-EFA2-45AC-A0C2-B8D5AA8C89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253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4F5D-D9D4-455E-8F18-1C24B8F993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987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5F2-3088-414A-8400-5B2FB9BA04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621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6A76-95B8-4A71-AD5C-0E3023B4EC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178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978F-2927-47BD-B916-9D4FAB2A74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87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168B-8D5A-4AB5-97A7-D053C86881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508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B7EC-BE8B-44C5-8229-A992A7453D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52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599488-DD10-4015-9DCF-0D079185D1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427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B9B3B1A-68A6-4ED7-A818-1EC6795A8E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5" r:id="rId9"/>
    <p:sldLayoutId id="2147483842" r:id="rId10"/>
    <p:sldLayoutId id="21474838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pitchFamily="34" charset="0"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8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3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71274" y="2053297"/>
            <a:ext cx="8416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000" dirty="0" smtClean="0"/>
              <a:t>Maintenance </a:t>
            </a:r>
            <a:r>
              <a:rPr lang="en-US" altLang="ja-JP" sz="3000" dirty="0"/>
              <a:t>and improvement of </a:t>
            </a:r>
            <a:r>
              <a:rPr lang="en-US" altLang="ja-JP" sz="3000" dirty="0" smtClean="0"/>
              <a:t>beam-line </a:t>
            </a:r>
            <a:r>
              <a:rPr lang="en-US" altLang="ja-JP" sz="3000" dirty="0"/>
              <a:t>detectors for the </a:t>
            </a:r>
            <a:r>
              <a:rPr lang="en-US" altLang="ja-JP" sz="3000" dirty="0" err="1"/>
              <a:t>BigRIPS</a:t>
            </a:r>
            <a:r>
              <a:rPr lang="en-US" altLang="ja-JP" sz="3000" dirty="0"/>
              <a:t> fragment separator</a:t>
            </a:r>
            <a:endParaRPr lang="en-US" altLang="ja-JP" sz="3000" dirty="0">
              <a:latin typeface="+mj-ea"/>
            </a:endParaRPr>
          </a:p>
        </p:txBody>
      </p:sp>
      <p:pic>
        <p:nvPicPr>
          <p:cNvPr id="4099" name="Picture 3" descr="C:\Users\Y.Sato\Desktop\カラー横セット\カラー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2" y="500410"/>
            <a:ext cx="28813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23280" y="4725144"/>
            <a:ext cx="8497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u="sng" dirty="0" smtClean="0"/>
              <a:t>Yuki </a:t>
            </a:r>
            <a:r>
              <a:rPr lang="en-US" altLang="ja-JP" sz="2800" u="sng" dirty="0"/>
              <a:t>Sato</a:t>
            </a:r>
            <a:endParaRPr lang="ja-JP" altLang="ja-JP" sz="2800" dirty="0"/>
          </a:p>
          <a:p>
            <a:pPr algn="ctr">
              <a:defRPr/>
            </a:pPr>
            <a:r>
              <a:rPr lang="en-US" altLang="ja-JP" sz="2800" dirty="0" smtClean="0">
                <a:latin typeface="+mn-lt"/>
              </a:rPr>
              <a:t>RIKEN </a:t>
            </a:r>
            <a:r>
              <a:rPr lang="en-US" altLang="ja-JP" sz="2800" dirty="0" err="1">
                <a:latin typeface="+mn-lt"/>
              </a:rPr>
              <a:t>Nishina</a:t>
            </a:r>
            <a:r>
              <a:rPr lang="en-US" altLang="ja-JP" sz="2800" dirty="0">
                <a:latin typeface="+mn-lt"/>
              </a:rPr>
              <a:t> </a:t>
            </a:r>
            <a:r>
              <a:rPr lang="en-US" altLang="ja-JP" sz="2800" dirty="0" smtClean="0">
                <a:latin typeface="+mn-lt"/>
              </a:rPr>
              <a:t>Center</a:t>
            </a:r>
          </a:p>
          <a:p>
            <a:pPr algn="ctr">
              <a:defRPr/>
            </a:pPr>
            <a:r>
              <a:rPr lang="en-US" altLang="ja-JP" sz="2800" dirty="0" smtClean="0">
                <a:latin typeface="+mn-lt"/>
              </a:rPr>
              <a:t>Detector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02" name="Picture 2" descr="http://i699.photobucket.com/albums/vv356/tonestack/Delay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12" y="3039218"/>
            <a:ext cx="54864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7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9041"/>
            <a:ext cx="4831200" cy="11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5" descr="C:\Users\Y.Sato\Desktop\RIMG171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09" y="1264915"/>
            <a:ext cx="3034739" cy="22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232473" y="1408931"/>
            <a:ext cx="3188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Mounted on printed board.</a:t>
            </a:r>
            <a:endParaRPr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5698001" y="3575212"/>
            <a:ext cx="3266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C</a:t>
            </a:r>
            <a:r>
              <a:rPr lang="en-US" altLang="ja-JP" sz="2000" dirty="0" smtClean="0"/>
              <a:t>hip capacitors (~40 pF)</a:t>
            </a:r>
            <a:endParaRPr lang="ja-JP" altLang="en-US" sz="2000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6804248" y="2633067"/>
            <a:ext cx="288032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556373" y="4090429"/>
            <a:ext cx="2424062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000" dirty="0" smtClean="0">
                <a:solidFill>
                  <a:srgbClr val="FF0000"/>
                </a:solidFill>
                <a:latin typeface="Arial" charset="0"/>
              </a:rPr>
              <a:t>LC delay-line</a:t>
            </a:r>
            <a:endParaRPr lang="ja-JP" altLang="en-US" sz="3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987674" y="223476"/>
            <a:ext cx="309649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/>
              <a:t>Delay-line fabrication</a:t>
            </a:r>
            <a:endParaRPr lang="en-US" altLang="ja-JP" dirty="0">
              <a:latin typeface="Arial" charset="0"/>
              <a:ea typeface="ＭＳ ゴシック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3137123"/>
            <a:ext cx="683568" cy="1804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878288" y="2980158"/>
            <a:ext cx="557808" cy="1804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正方形/長方形 250"/>
          <p:cNvSpPr>
            <a:spLocks noChangeArrowheads="1"/>
          </p:cNvSpPr>
          <p:nvPr/>
        </p:nvSpPr>
        <p:spPr bwMode="auto">
          <a:xfrm>
            <a:off x="980876" y="4581128"/>
            <a:ext cx="77957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200" b="0" i="1" dirty="0"/>
              <a:t>Z</a:t>
            </a:r>
            <a:r>
              <a:rPr lang="en-US" altLang="ja-JP" sz="2200" b="0" baseline="-25000" dirty="0"/>
              <a:t>0</a:t>
            </a:r>
            <a:r>
              <a:rPr lang="en-US" altLang="ja-JP" sz="2200" b="0" dirty="0"/>
              <a:t>=50 </a:t>
            </a:r>
            <a:r>
              <a:rPr lang="en-US" altLang="ja-JP" sz="2200" b="0" dirty="0" smtClean="0"/>
              <a:t>Ω</a:t>
            </a:r>
            <a:r>
              <a:rPr lang="en-US" altLang="ja-JP" sz="2200" b="0" dirty="0"/>
              <a:t> </a:t>
            </a:r>
            <a:r>
              <a:rPr lang="en-US" altLang="ja-JP" sz="2200" b="0" dirty="0" smtClean="0"/>
              <a:t>(Matching </a:t>
            </a:r>
            <a:r>
              <a:rPr lang="en-US" altLang="ja-JP" sz="2200" b="0" dirty="0"/>
              <a:t>with </a:t>
            </a:r>
            <a:r>
              <a:rPr lang="en-US" altLang="ja-JP" sz="2200" b="0" dirty="0" smtClean="0"/>
              <a:t>input</a:t>
            </a:r>
            <a:r>
              <a:rPr lang="ja-JP" altLang="en-US" sz="2200" b="0" dirty="0" smtClean="0"/>
              <a:t> </a:t>
            </a:r>
            <a:r>
              <a:rPr lang="en-US" altLang="ja-JP" sz="2200" b="0" dirty="0"/>
              <a:t>impedance of </a:t>
            </a:r>
            <a:r>
              <a:rPr lang="en-US" altLang="ja-JP" sz="2200" b="0" dirty="0" smtClean="0"/>
              <a:t>the pre-amplifier)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200" b="0" dirty="0" smtClean="0"/>
              <a:t>Delay</a:t>
            </a:r>
            <a:r>
              <a:rPr lang="ja-JP" altLang="en-US" sz="2200" b="0" dirty="0" smtClean="0"/>
              <a:t>：</a:t>
            </a:r>
            <a:r>
              <a:rPr lang="en-US" altLang="ja-JP" sz="2200" b="0" dirty="0" smtClean="0"/>
              <a:t>0.81 ns/mm</a:t>
            </a:r>
            <a:endParaRPr lang="ja-JP" altLang="en-US" sz="2200" b="0" dirty="0"/>
          </a:p>
        </p:txBody>
      </p:sp>
      <p:sp>
        <p:nvSpPr>
          <p:cNvPr id="19" name="左中かっこ 18"/>
          <p:cNvSpPr/>
          <p:nvPr/>
        </p:nvSpPr>
        <p:spPr>
          <a:xfrm>
            <a:off x="836860" y="4635718"/>
            <a:ext cx="202730" cy="648072"/>
          </a:xfrm>
          <a:prstGeom prst="leftBrace">
            <a:avLst>
              <a:gd name="adj1" fmla="val 2922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93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0850" y="3411484"/>
            <a:ext cx="2520279" cy="339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71800" y="159023"/>
            <a:ext cx="37444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/>
              <a:t>Electrode-foil fabrication</a:t>
            </a:r>
            <a:endParaRPr lang="en-US" altLang="ja-JP" dirty="0">
              <a:latin typeface="Arial" charset="0"/>
              <a:ea typeface="ＭＳ ゴシック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73068" y="6289004"/>
            <a:ext cx="5382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Cathode electrode (240 mm×150 mm Y-axis)</a:t>
            </a:r>
            <a:endParaRPr lang="ja-JP" altLang="en-US" sz="2000" dirty="0"/>
          </a:p>
        </p:txBody>
      </p:sp>
      <p:sp>
        <p:nvSpPr>
          <p:cNvPr id="2" name="正方形/長方形 1"/>
          <p:cNvSpPr/>
          <p:nvPr/>
        </p:nvSpPr>
        <p:spPr>
          <a:xfrm>
            <a:off x="153385" y="585852"/>
            <a:ext cx="4886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4 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dirty="0" smtClean="0"/>
              <a:t>m-thick-</a:t>
            </a:r>
            <a:r>
              <a:rPr lang="en-US" altLang="ja-JP" sz="2000" dirty="0" err="1" smtClean="0"/>
              <a:t>mylar</a:t>
            </a:r>
            <a:r>
              <a:rPr lang="en-US" altLang="ja-JP" sz="2000" dirty="0" smtClean="0"/>
              <a:t> is pasted </a:t>
            </a:r>
            <a:r>
              <a:rPr lang="en-US" altLang="ja-JP" sz="2000" dirty="0"/>
              <a:t>and </a:t>
            </a:r>
            <a:r>
              <a:rPr lang="en-US" altLang="ja-JP" sz="2000" dirty="0" smtClean="0"/>
              <a:t>stretched</a:t>
            </a:r>
          </a:p>
          <a:p>
            <a:r>
              <a:rPr lang="en-US" altLang="ja-JP" sz="2000" dirty="0" smtClean="0"/>
              <a:t>on the G10 frame.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7380312" y="2132856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/>
              <a:t>Evaporation</a:t>
            </a:r>
          </a:p>
          <a:p>
            <a:pPr algn="ctr"/>
            <a:r>
              <a:rPr lang="en-US" altLang="ja-JP" sz="2000" dirty="0" smtClean="0"/>
              <a:t>mask</a:t>
            </a:r>
            <a:endParaRPr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427984" y="1782683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0" dirty="0" smtClean="0"/>
              <a:t>+</a:t>
            </a:r>
            <a:endParaRPr lang="ja-JP" altLang="en-US" sz="6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4992839" y="3421695"/>
            <a:ext cx="2332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Vacuum </a:t>
            </a:r>
            <a:r>
              <a:rPr lang="en-US" altLang="ja-JP" sz="2000" dirty="0">
                <a:solidFill>
                  <a:srgbClr val="FF0000"/>
                </a:solidFill>
              </a:rPr>
              <a:t>metalizing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415055" y="3832345"/>
            <a:ext cx="648072" cy="2545609"/>
          </a:xfrm>
          <a:prstGeom prst="ellipse">
            <a:avLst/>
          </a:prstGeom>
          <a:noFill/>
          <a:ln>
            <a:solidFill>
              <a:srgbClr val="FF000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39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0" y="1233924"/>
            <a:ext cx="3412160" cy="309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755576" y="5715838"/>
            <a:ext cx="3034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Delay line was attached.</a:t>
            </a:r>
            <a:endParaRPr lang="ja-JP" altLang="en-US" sz="2000" dirty="0"/>
          </a:p>
        </p:txBody>
      </p:sp>
      <p:sp>
        <p:nvSpPr>
          <p:cNvPr id="3" name="下矢印 2"/>
          <p:cNvSpPr/>
          <p:nvPr/>
        </p:nvSpPr>
        <p:spPr>
          <a:xfrm>
            <a:off x="4376643" y="2636912"/>
            <a:ext cx="720080" cy="1171882"/>
          </a:xfrm>
          <a:prstGeom prst="downArrow">
            <a:avLst/>
          </a:prstGeom>
          <a:solidFill>
            <a:srgbClr val="00B0F0">
              <a:alpha val="49000"/>
            </a:srgbClr>
          </a:solidFill>
          <a:ln>
            <a:solidFill>
              <a:srgbClr val="0070C0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72734" y="3522166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800" dirty="0"/>
              <a:t>G10 </a:t>
            </a:r>
            <a:r>
              <a:rPr lang="en-US" altLang="ja-JP" sz="1800" dirty="0" smtClean="0"/>
              <a:t>frame</a:t>
            </a:r>
            <a:endParaRPr lang="ja-JP" altLang="en-US" sz="1800" dirty="0"/>
          </a:p>
        </p:txBody>
      </p:sp>
      <p:sp>
        <p:nvSpPr>
          <p:cNvPr id="6" name="右矢印 5"/>
          <p:cNvSpPr/>
          <p:nvPr/>
        </p:nvSpPr>
        <p:spPr>
          <a:xfrm rot="20381414">
            <a:off x="3557096" y="5565955"/>
            <a:ext cx="864096" cy="380005"/>
          </a:xfrm>
          <a:prstGeom prst="rightArrow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621488" y="3293693"/>
            <a:ext cx="286216" cy="30545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K:\計測技術チームデジカメ\RIMG03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79" y="1909988"/>
            <a:ext cx="1943773" cy="14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58" y="692696"/>
            <a:ext cx="2191514" cy="14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矢印コネクタ 20"/>
          <p:cNvCxnSpPr/>
          <p:nvPr/>
        </p:nvCxnSpPr>
        <p:spPr>
          <a:xfrm flipH="1" flipV="1">
            <a:off x="8021111" y="1808810"/>
            <a:ext cx="105408" cy="4327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0850" y="3411484"/>
            <a:ext cx="2520279" cy="339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71800" y="159023"/>
            <a:ext cx="37444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/>
              <a:t>Electrode-foil fabrication</a:t>
            </a:r>
            <a:endParaRPr lang="en-US" altLang="ja-JP" dirty="0">
              <a:latin typeface="Arial" charset="0"/>
              <a:ea typeface="ＭＳ ゴシック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73068" y="6289004"/>
            <a:ext cx="5382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Cathode electrode (240 mm×150 mm Y-axis)</a:t>
            </a:r>
            <a:endParaRPr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427984" y="1782683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0" dirty="0" smtClean="0"/>
              <a:t>+</a:t>
            </a:r>
            <a:endParaRPr lang="ja-JP" altLang="en-US" sz="6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4992839" y="3421695"/>
            <a:ext cx="2332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Vacuum </a:t>
            </a:r>
            <a:r>
              <a:rPr lang="en-US" altLang="ja-JP" sz="2000" dirty="0">
                <a:solidFill>
                  <a:srgbClr val="FF0000"/>
                </a:solidFill>
              </a:rPr>
              <a:t>metalizing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415055" y="3832345"/>
            <a:ext cx="648072" cy="2545609"/>
          </a:xfrm>
          <a:prstGeom prst="ellipse">
            <a:avLst/>
          </a:prstGeom>
          <a:noFill/>
          <a:ln>
            <a:solidFill>
              <a:srgbClr val="FF000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39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0" y="1233924"/>
            <a:ext cx="3412160" cy="309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755576" y="5715838"/>
            <a:ext cx="3034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Delay line was attached.</a:t>
            </a:r>
            <a:endParaRPr lang="ja-JP" altLang="en-US" sz="2000" dirty="0"/>
          </a:p>
        </p:txBody>
      </p:sp>
      <p:sp>
        <p:nvSpPr>
          <p:cNvPr id="3" name="下矢印 2"/>
          <p:cNvSpPr/>
          <p:nvPr/>
        </p:nvSpPr>
        <p:spPr>
          <a:xfrm>
            <a:off x="4376643" y="2636912"/>
            <a:ext cx="720080" cy="1171882"/>
          </a:xfrm>
          <a:prstGeom prst="downArrow">
            <a:avLst/>
          </a:prstGeom>
          <a:solidFill>
            <a:srgbClr val="00B0F0">
              <a:alpha val="49000"/>
            </a:srgbClr>
          </a:solidFill>
          <a:ln>
            <a:solidFill>
              <a:srgbClr val="0070C0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72734" y="3522166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800" dirty="0"/>
              <a:t>G10 </a:t>
            </a:r>
            <a:r>
              <a:rPr lang="en-US" altLang="ja-JP" sz="1800" dirty="0" smtClean="0"/>
              <a:t>frame</a:t>
            </a:r>
            <a:endParaRPr lang="ja-JP" altLang="en-US" sz="1800" dirty="0"/>
          </a:p>
        </p:txBody>
      </p:sp>
      <p:sp>
        <p:nvSpPr>
          <p:cNvPr id="6" name="右矢印 5"/>
          <p:cNvSpPr/>
          <p:nvPr/>
        </p:nvSpPr>
        <p:spPr>
          <a:xfrm rot="20381414">
            <a:off x="3557096" y="5565955"/>
            <a:ext cx="864096" cy="380005"/>
          </a:xfrm>
          <a:prstGeom prst="rightArrow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621488" y="3293693"/>
            <a:ext cx="286216" cy="30545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角丸四角形 3"/>
          <p:cNvSpPr/>
          <p:nvPr/>
        </p:nvSpPr>
        <p:spPr>
          <a:xfrm>
            <a:off x="5292080" y="4797152"/>
            <a:ext cx="538892" cy="504056"/>
          </a:xfrm>
          <a:prstGeom prst="round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H="1">
            <a:off x="5805114" y="3891498"/>
            <a:ext cx="354166" cy="89677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5810609" y="5300905"/>
            <a:ext cx="339793" cy="90845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829778" y="4347010"/>
            <a:ext cx="32094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836054" y="4491195"/>
            <a:ext cx="32094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7991056" y="3917794"/>
            <a:ext cx="8071" cy="428232"/>
          </a:xfrm>
          <a:prstGeom prst="line">
            <a:avLst/>
          </a:prstGeom>
          <a:ln w="158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7987964" y="4489717"/>
            <a:ext cx="0" cy="420428"/>
          </a:xfrm>
          <a:prstGeom prst="line">
            <a:avLst/>
          </a:prstGeom>
          <a:ln w="158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7934696" y="4580545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</a:rPr>
              <a:t>2.4 mm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919312" y="5085184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/>
              <a:t>gap:</a:t>
            </a:r>
          </a:p>
          <a:p>
            <a:r>
              <a:rPr lang="en-US" altLang="ja-JP" sz="1800" dirty="0" smtClean="0"/>
              <a:t>0.15 mm</a:t>
            </a:r>
            <a:endParaRPr lang="ja-JP" altLang="en-US" sz="1800" dirty="0"/>
          </a:p>
        </p:txBody>
      </p:sp>
      <p:pic>
        <p:nvPicPr>
          <p:cNvPr id="10711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88" y="3895510"/>
            <a:ext cx="1630863" cy="2313851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正方形/長方形 27"/>
          <p:cNvSpPr/>
          <p:nvPr/>
        </p:nvSpPr>
        <p:spPr>
          <a:xfrm>
            <a:off x="153385" y="585852"/>
            <a:ext cx="4886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4 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dirty="0" smtClean="0"/>
              <a:t>m-thick-</a:t>
            </a:r>
            <a:r>
              <a:rPr lang="en-US" altLang="ja-JP" sz="2000" dirty="0" err="1" smtClean="0"/>
              <a:t>mylar</a:t>
            </a:r>
            <a:r>
              <a:rPr lang="en-US" altLang="ja-JP" sz="2000" dirty="0" smtClean="0"/>
              <a:t> is pasted </a:t>
            </a:r>
            <a:r>
              <a:rPr lang="en-US" altLang="ja-JP" sz="2000" dirty="0"/>
              <a:t>and </a:t>
            </a:r>
            <a:r>
              <a:rPr lang="en-US" altLang="ja-JP" sz="2000" dirty="0" smtClean="0"/>
              <a:t>stretched</a:t>
            </a:r>
          </a:p>
          <a:p>
            <a:r>
              <a:rPr lang="en-US" altLang="ja-JP" sz="2000" dirty="0" smtClean="0"/>
              <a:t>on the G10 frame.</a:t>
            </a:r>
            <a:endParaRPr lang="ja-JP" altLang="en-US" sz="2000" dirty="0"/>
          </a:p>
        </p:txBody>
      </p:sp>
      <p:sp>
        <p:nvSpPr>
          <p:cNvPr id="30" name="正方形/長方形 29"/>
          <p:cNvSpPr/>
          <p:nvPr/>
        </p:nvSpPr>
        <p:spPr>
          <a:xfrm>
            <a:off x="7380312" y="2132856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/>
              <a:t>Evaporation</a:t>
            </a:r>
          </a:p>
          <a:p>
            <a:pPr algn="ctr"/>
            <a:r>
              <a:rPr lang="en-US" altLang="ja-JP" sz="2000" dirty="0" smtClean="0"/>
              <a:t>mask</a:t>
            </a:r>
            <a:endParaRPr lang="ja-JP" altLang="en-US" sz="2000" dirty="0"/>
          </a:p>
        </p:txBody>
      </p:sp>
      <p:pic>
        <p:nvPicPr>
          <p:cNvPr id="33" name="Picture 2" descr="K:\計測技術チームデジカメ\RIMG03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79" y="1909988"/>
            <a:ext cx="1943773" cy="14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58" y="692696"/>
            <a:ext cx="2191514" cy="14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直線矢印コネクタ 34"/>
          <p:cNvCxnSpPr/>
          <p:nvPr/>
        </p:nvCxnSpPr>
        <p:spPr>
          <a:xfrm flipH="1" flipV="1">
            <a:off x="8021111" y="1808810"/>
            <a:ext cx="105408" cy="4327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0850" y="3411484"/>
            <a:ext cx="2520279" cy="339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71800" y="159023"/>
            <a:ext cx="37444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/>
              <a:t>Electrode-foil fabrication</a:t>
            </a:r>
            <a:endParaRPr lang="en-US" altLang="ja-JP" dirty="0">
              <a:latin typeface="Arial" charset="0"/>
              <a:ea typeface="ＭＳ ゴシック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73068" y="6289004"/>
            <a:ext cx="5382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Cathode electrode (240 mm×150 mm Y-axis)</a:t>
            </a:r>
            <a:endParaRPr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427984" y="1782683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0" dirty="0" smtClean="0"/>
              <a:t>+</a:t>
            </a:r>
            <a:endParaRPr lang="ja-JP" altLang="en-US" sz="6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4992839" y="3421695"/>
            <a:ext cx="2332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Vacuum </a:t>
            </a:r>
            <a:r>
              <a:rPr lang="en-US" altLang="ja-JP" sz="2000" dirty="0">
                <a:solidFill>
                  <a:srgbClr val="FF0000"/>
                </a:solidFill>
              </a:rPr>
              <a:t>metalizing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415055" y="3832345"/>
            <a:ext cx="648072" cy="2545609"/>
          </a:xfrm>
          <a:prstGeom prst="ellipse">
            <a:avLst/>
          </a:prstGeom>
          <a:noFill/>
          <a:ln>
            <a:solidFill>
              <a:srgbClr val="FF000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39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0" y="1233924"/>
            <a:ext cx="3412160" cy="309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755576" y="5715838"/>
            <a:ext cx="3034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Delay line was attached.</a:t>
            </a:r>
            <a:endParaRPr lang="ja-JP" altLang="en-US" sz="2000" dirty="0"/>
          </a:p>
        </p:txBody>
      </p:sp>
      <p:sp>
        <p:nvSpPr>
          <p:cNvPr id="3" name="下矢印 2"/>
          <p:cNvSpPr/>
          <p:nvPr/>
        </p:nvSpPr>
        <p:spPr>
          <a:xfrm>
            <a:off x="4376643" y="2636912"/>
            <a:ext cx="720080" cy="1171882"/>
          </a:xfrm>
          <a:prstGeom prst="downArrow">
            <a:avLst/>
          </a:prstGeom>
          <a:solidFill>
            <a:srgbClr val="00B0F0">
              <a:alpha val="49000"/>
            </a:srgbClr>
          </a:solidFill>
          <a:ln>
            <a:solidFill>
              <a:srgbClr val="0070C0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72734" y="3522166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800" dirty="0"/>
              <a:t>G10 </a:t>
            </a:r>
            <a:r>
              <a:rPr lang="en-US" altLang="ja-JP" sz="1800" dirty="0" smtClean="0"/>
              <a:t>frame</a:t>
            </a:r>
            <a:endParaRPr lang="ja-JP" altLang="en-US" sz="1800" dirty="0"/>
          </a:p>
        </p:txBody>
      </p:sp>
      <p:sp>
        <p:nvSpPr>
          <p:cNvPr id="6" name="右矢印 5"/>
          <p:cNvSpPr/>
          <p:nvPr/>
        </p:nvSpPr>
        <p:spPr>
          <a:xfrm rot="20381414">
            <a:off x="3557096" y="5565955"/>
            <a:ext cx="864096" cy="380005"/>
          </a:xfrm>
          <a:prstGeom prst="rightArrow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621488" y="3293693"/>
            <a:ext cx="286216" cy="30545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爆発 1 17"/>
          <p:cNvSpPr/>
          <p:nvPr/>
        </p:nvSpPr>
        <p:spPr>
          <a:xfrm>
            <a:off x="5652120" y="4581128"/>
            <a:ext cx="1323234" cy="904215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575606" y="536450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Breaking!!</a:t>
            </a:r>
            <a:endParaRPr lang="ja-JP" altLang="en-US" dirty="0">
              <a:solidFill>
                <a:srgbClr val="FFC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3385" y="585852"/>
            <a:ext cx="4886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4 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dirty="0" smtClean="0"/>
              <a:t>m-thick-</a:t>
            </a:r>
            <a:r>
              <a:rPr lang="en-US" altLang="ja-JP" sz="2000" dirty="0" err="1" smtClean="0"/>
              <a:t>mylar</a:t>
            </a:r>
            <a:r>
              <a:rPr lang="en-US" altLang="ja-JP" sz="2000" dirty="0" smtClean="0"/>
              <a:t> is pasted </a:t>
            </a:r>
            <a:r>
              <a:rPr lang="en-US" altLang="ja-JP" sz="2000" dirty="0"/>
              <a:t>and </a:t>
            </a:r>
            <a:r>
              <a:rPr lang="en-US" altLang="ja-JP" sz="2000" dirty="0" smtClean="0"/>
              <a:t>stretched</a:t>
            </a:r>
          </a:p>
          <a:p>
            <a:r>
              <a:rPr lang="en-US" altLang="ja-JP" sz="2000" dirty="0" smtClean="0"/>
              <a:t>on the G10 frame.</a:t>
            </a:r>
            <a:endParaRPr lang="ja-JP" altLang="en-US" sz="2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7380312" y="2132856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/>
              <a:t>Evaporation</a:t>
            </a:r>
          </a:p>
          <a:p>
            <a:pPr algn="ctr"/>
            <a:r>
              <a:rPr lang="en-US" altLang="ja-JP" sz="2000" dirty="0" smtClean="0"/>
              <a:t>mask</a:t>
            </a:r>
            <a:endParaRPr lang="ja-JP" altLang="en-US" sz="2000" dirty="0"/>
          </a:p>
        </p:txBody>
      </p:sp>
      <p:pic>
        <p:nvPicPr>
          <p:cNvPr id="22" name="Picture 2" descr="K:\計測技術チームデジカメ\RIMG03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79" y="1909988"/>
            <a:ext cx="1943773" cy="14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58" y="692696"/>
            <a:ext cx="2191514" cy="14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矢印コネクタ 23"/>
          <p:cNvCxnSpPr/>
          <p:nvPr/>
        </p:nvCxnSpPr>
        <p:spPr>
          <a:xfrm flipH="1" flipV="1">
            <a:off x="8021111" y="1808810"/>
            <a:ext cx="105408" cy="4327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3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58259"/>
              </p:ext>
            </p:extLst>
          </p:nvPr>
        </p:nvGraphicFramePr>
        <p:xfrm>
          <a:off x="469900" y="-387350"/>
          <a:ext cx="6278563" cy="62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52" name="KGPlot" r:id="rId4" imgW="3886200" imgH="3886200" progId="KGraph_Plot">
                  <p:embed/>
                </p:oleObj>
              </mc:Choice>
              <mc:Fallback>
                <p:oleObj name="KGPlot" r:id="rId4" imgW="3886200" imgH="3886200" progId="KGraph_Plot">
                  <p:embed/>
                  <p:pic>
                    <p:nvPicPr>
                      <p:cNvPr id="0" name="Picture 16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-387350"/>
                        <a:ext cx="6278563" cy="627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正方形/長方形 2"/>
          <p:cNvSpPr>
            <a:spLocks noChangeArrowheads="1"/>
          </p:cNvSpPr>
          <p:nvPr/>
        </p:nvSpPr>
        <p:spPr bwMode="auto">
          <a:xfrm>
            <a:off x="5867400" y="1406967"/>
            <a:ext cx="29527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200" b="0" i="1" dirty="0"/>
              <a:t>L</a:t>
            </a:r>
            <a:r>
              <a:rPr lang="en-US" altLang="ja-JP" sz="2200" b="0" dirty="0"/>
              <a:t>=240 mm</a:t>
            </a:r>
            <a:endParaRPr lang="en-US" altLang="ja-JP" sz="1800" b="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b="0" dirty="0">
                <a:solidFill>
                  <a:srgbClr val="FF0000"/>
                </a:solidFill>
              </a:rPr>
              <a:t>●： </a:t>
            </a:r>
            <a:r>
              <a:rPr lang="en-US" altLang="ja-JP" b="0" i="1" dirty="0">
                <a:solidFill>
                  <a:srgbClr val="FF0000"/>
                </a:solidFill>
              </a:rPr>
              <a:t>D</a:t>
            </a:r>
            <a:r>
              <a:rPr lang="en-US" altLang="ja-JP" b="0" dirty="0">
                <a:solidFill>
                  <a:srgbClr val="FF0000"/>
                </a:solidFill>
              </a:rPr>
              <a:t>=3.3 mm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b="0" u="sng" dirty="0">
                <a:solidFill>
                  <a:srgbClr val="0062AC"/>
                </a:solidFill>
              </a:rPr>
              <a:t>▲： </a:t>
            </a:r>
            <a:r>
              <a:rPr lang="en-US" altLang="ja-JP" b="0" i="1" u="sng" dirty="0">
                <a:solidFill>
                  <a:srgbClr val="0062AC"/>
                </a:solidFill>
              </a:rPr>
              <a:t>D</a:t>
            </a:r>
            <a:r>
              <a:rPr lang="en-US" altLang="ja-JP" b="0" u="sng" dirty="0">
                <a:solidFill>
                  <a:srgbClr val="0062AC"/>
                </a:solidFill>
              </a:rPr>
              <a:t>=4.3 mm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b="0" dirty="0">
                <a:solidFill>
                  <a:srgbClr val="006C31"/>
                </a:solidFill>
              </a:rPr>
              <a:t>■： </a:t>
            </a:r>
            <a:r>
              <a:rPr lang="en-US" altLang="ja-JP" b="0" i="1" dirty="0">
                <a:solidFill>
                  <a:srgbClr val="006C31"/>
                </a:solidFill>
              </a:rPr>
              <a:t>D</a:t>
            </a:r>
            <a:r>
              <a:rPr lang="en-US" altLang="ja-JP" b="0" dirty="0">
                <a:solidFill>
                  <a:srgbClr val="006C31"/>
                </a:solidFill>
              </a:rPr>
              <a:t>=6.3 mm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ja-JP" b="0" dirty="0">
              <a:solidFill>
                <a:srgbClr val="006C3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230733"/>
            <a:ext cx="560705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Position resolution for </a:t>
            </a:r>
            <a:r>
              <a:rPr lang="en-US" altLang="ja-JP" baseline="30000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241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Am-</a:t>
            </a:r>
            <a:r>
              <a:rPr lang="en-US" altLang="ja-JP" dirty="0" smtClean="0">
                <a:solidFill>
                  <a:srgbClr val="000000"/>
                </a:solidFill>
                <a:latin typeface="Symbol" panose="05050102010706020507" pitchFamily="18" charset="2"/>
                <a:ea typeface="ＭＳ ゴシック"/>
              </a:rPr>
              <a:t>a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 particles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 rot="16200000">
            <a:off x="-779758" y="2516825"/>
            <a:ext cx="3405099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Position resolution </a:t>
            </a:r>
            <a:r>
              <a:rPr lang="en-US" altLang="ja-JP" sz="2200" i="1" dirty="0" smtClean="0">
                <a:latin typeface="Symbol" panose="05050102010706020507" pitchFamily="18" charset="2"/>
              </a:rPr>
              <a:t>s</a:t>
            </a:r>
            <a:r>
              <a:rPr lang="en-US" altLang="ja-JP" sz="2200" dirty="0" smtClean="0"/>
              <a:t> (</a:t>
            </a:r>
            <a:r>
              <a:rPr lang="en-US" altLang="ja-JP" sz="2200" dirty="0" smtClean="0">
                <a:latin typeface="Symbol" panose="05050102010706020507" pitchFamily="18" charset="2"/>
              </a:rPr>
              <a:t>m</a:t>
            </a:r>
            <a:r>
              <a:rPr lang="en-US" altLang="ja-JP" sz="2200" dirty="0" smtClean="0"/>
              <a:t>m)</a:t>
            </a:r>
            <a:endParaRPr lang="ja-JP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088047"/>
              </p:ext>
            </p:extLst>
          </p:nvPr>
        </p:nvGraphicFramePr>
        <p:xfrm>
          <a:off x="469900" y="-387350"/>
          <a:ext cx="6278563" cy="62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87" name="KGPlot" r:id="rId4" imgW="3886200" imgH="3886200" progId="KGraph_Plot">
                  <p:embed/>
                </p:oleObj>
              </mc:Choice>
              <mc:Fallback>
                <p:oleObj name="KGPlot" r:id="rId4" imgW="3886200" imgH="3886200" progId="KGraph_Plot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-387350"/>
                        <a:ext cx="6278563" cy="627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1727200" y="4216400"/>
            <a:ext cx="42037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正方形/長方形 7"/>
          <p:cNvSpPr>
            <a:spLocks noChangeArrowheads="1"/>
          </p:cNvSpPr>
          <p:nvPr/>
        </p:nvSpPr>
        <p:spPr bwMode="auto">
          <a:xfrm>
            <a:off x="6210300" y="3762375"/>
            <a:ext cx="1601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ja-JP" b="0">
                <a:solidFill>
                  <a:srgbClr val="FF0000"/>
                </a:solidFill>
              </a:rPr>
              <a:t>σ</a:t>
            </a:r>
            <a:r>
              <a:rPr lang="en-US" altLang="ja-JP" b="0">
                <a:solidFill>
                  <a:srgbClr val="FF0000"/>
                </a:solidFill>
              </a:rPr>
              <a:t>~200 </a:t>
            </a:r>
            <a:r>
              <a:rPr lang="en-US" altLang="ja-JP" b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b="0">
                <a:solidFill>
                  <a:srgbClr val="FF0000"/>
                </a:solidFill>
              </a:rPr>
              <a:t>m</a:t>
            </a:r>
            <a:endParaRPr lang="ja-JP" altLang="en-US" b="0">
              <a:solidFill>
                <a:srgbClr val="FF0000"/>
              </a:solidFill>
            </a:endParaRPr>
          </a:p>
        </p:txBody>
      </p:sp>
      <p:sp>
        <p:nvSpPr>
          <p:cNvPr id="16392" name="正方形/長方形 10"/>
          <p:cNvSpPr>
            <a:spLocks noChangeArrowheads="1"/>
          </p:cNvSpPr>
          <p:nvPr/>
        </p:nvSpPr>
        <p:spPr bwMode="auto">
          <a:xfrm>
            <a:off x="1346388" y="5805264"/>
            <a:ext cx="6119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200" b="0" dirty="0" smtClean="0">
                <a:solidFill>
                  <a:srgbClr val="FF0000"/>
                </a:solidFill>
              </a:rPr>
              <a:t>Reachable position resolutions </a:t>
            </a:r>
            <a:r>
              <a:rPr lang="en-US" altLang="ja-JP" sz="2200" b="0" dirty="0">
                <a:solidFill>
                  <a:srgbClr val="FF0000"/>
                </a:solidFill>
              </a:rPr>
              <a:t>does not depend on the </a:t>
            </a:r>
            <a:r>
              <a:rPr lang="en-US" altLang="ja-JP" sz="2200" b="0" dirty="0" smtClean="0">
                <a:solidFill>
                  <a:srgbClr val="FF0000"/>
                </a:solidFill>
              </a:rPr>
              <a:t>electrode distance.</a:t>
            </a:r>
            <a:endParaRPr lang="ja-JP" altLang="en-US" sz="2200" b="0" dirty="0">
              <a:solidFill>
                <a:srgbClr val="FF0000"/>
              </a:solidFill>
            </a:endParaRPr>
          </a:p>
        </p:txBody>
      </p:sp>
      <p:sp>
        <p:nvSpPr>
          <p:cNvPr id="16394" name="正方形/長方形 13"/>
          <p:cNvSpPr>
            <a:spLocks noChangeArrowheads="1"/>
          </p:cNvSpPr>
          <p:nvPr/>
        </p:nvSpPr>
        <p:spPr bwMode="auto">
          <a:xfrm>
            <a:off x="6337300" y="3419475"/>
            <a:ext cx="1401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b="0" i="1"/>
              <a:t>L</a:t>
            </a:r>
            <a:r>
              <a:rPr lang="en-US" altLang="ja-JP" b="0"/>
              <a:t>=240 mm</a:t>
            </a:r>
            <a:endParaRPr lang="en-US" altLang="ja-JP" b="0">
              <a:solidFill>
                <a:srgbClr val="FF0000"/>
              </a:solidFill>
            </a:endParaRPr>
          </a:p>
        </p:txBody>
      </p:sp>
      <p:sp>
        <p:nvSpPr>
          <p:cNvPr id="15" name="左中かっこ 14"/>
          <p:cNvSpPr/>
          <p:nvPr/>
        </p:nvSpPr>
        <p:spPr>
          <a:xfrm>
            <a:off x="6227763" y="3519488"/>
            <a:ext cx="215900" cy="574675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5940425" y="3816350"/>
            <a:ext cx="242888" cy="3587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63713" y="230733"/>
            <a:ext cx="560705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Position resolution for </a:t>
            </a:r>
            <a:r>
              <a:rPr lang="en-US" altLang="ja-JP" baseline="30000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241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Am-</a:t>
            </a:r>
            <a:r>
              <a:rPr lang="en-US" altLang="ja-JP" dirty="0" smtClean="0">
                <a:solidFill>
                  <a:srgbClr val="000000"/>
                </a:solidFill>
                <a:latin typeface="Symbol" panose="05050102010706020507" pitchFamily="18" charset="2"/>
                <a:ea typeface="ＭＳ ゴシック"/>
              </a:rPr>
              <a:t>a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 particles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7" name="正方形/長方形 16"/>
          <p:cNvSpPr/>
          <p:nvPr/>
        </p:nvSpPr>
        <p:spPr>
          <a:xfrm rot="16200000">
            <a:off x="-779758" y="2516825"/>
            <a:ext cx="3405099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Position resolution </a:t>
            </a:r>
            <a:r>
              <a:rPr lang="en-US" altLang="ja-JP" sz="2200" i="1" dirty="0" smtClean="0">
                <a:latin typeface="Symbol" panose="05050102010706020507" pitchFamily="18" charset="2"/>
              </a:rPr>
              <a:t>s</a:t>
            </a:r>
            <a:r>
              <a:rPr lang="en-US" altLang="ja-JP" sz="2200" dirty="0" smtClean="0"/>
              <a:t> (</a:t>
            </a:r>
            <a:r>
              <a:rPr lang="en-US" altLang="ja-JP" sz="2200" dirty="0" smtClean="0">
                <a:latin typeface="Symbol" panose="05050102010706020507" pitchFamily="18" charset="2"/>
              </a:rPr>
              <a:t>m</a:t>
            </a:r>
            <a:r>
              <a:rPr lang="en-US" altLang="ja-JP" sz="2200" dirty="0" smtClean="0"/>
              <a:t>m)</a:t>
            </a:r>
            <a:endParaRPr lang="ja-JP" altLang="en-US" sz="2200" dirty="0"/>
          </a:p>
        </p:txBody>
      </p:sp>
      <p:sp>
        <p:nvSpPr>
          <p:cNvPr id="22" name="正方形/長方形 2"/>
          <p:cNvSpPr>
            <a:spLocks noChangeArrowheads="1"/>
          </p:cNvSpPr>
          <p:nvPr/>
        </p:nvSpPr>
        <p:spPr bwMode="auto">
          <a:xfrm>
            <a:off x="5867400" y="1406967"/>
            <a:ext cx="29527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200" b="0" i="1" dirty="0"/>
              <a:t>L</a:t>
            </a:r>
            <a:r>
              <a:rPr lang="en-US" altLang="ja-JP" sz="2200" b="0" dirty="0"/>
              <a:t>=240 mm</a:t>
            </a:r>
            <a:endParaRPr lang="en-US" altLang="ja-JP" sz="1800" b="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b="0" dirty="0">
                <a:solidFill>
                  <a:srgbClr val="FF0000"/>
                </a:solidFill>
              </a:rPr>
              <a:t>●： </a:t>
            </a:r>
            <a:r>
              <a:rPr lang="en-US" altLang="ja-JP" b="0" i="1" dirty="0">
                <a:solidFill>
                  <a:srgbClr val="FF0000"/>
                </a:solidFill>
              </a:rPr>
              <a:t>D</a:t>
            </a:r>
            <a:r>
              <a:rPr lang="en-US" altLang="ja-JP" b="0" dirty="0">
                <a:solidFill>
                  <a:srgbClr val="FF0000"/>
                </a:solidFill>
              </a:rPr>
              <a:t>=3.3 mm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b="0" u="sng" dirty="0">
                <a:solidFill>
                  <a:srgbClr val="0062AC"/>
                </a:solidFill>
              </a:rPr>
              <a:t>▲： </a:t>
            </a:r>
            <a:r>
              <a:rPr lang="en-US" altLang="ja-JP" b="0" i="1" u="sng" dirty="0">
                <a:solidFill>
                  <a:srgbClr val="0062AC"/>
                </a:solidFill>
              </a:rPr>
              <a:t>D</a:t>
            </a:r>
            <a:r>
              <a:rPr lang="en-US" altLang="ja-JP" b="0" u="sng" dirty="0">
                <a:solidFill>
                  <a:srgbClr val="0062AC"/>
                </a:solidFill>
              </a:rPr>
              <a:t>=4.3 mm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b="0" dirty="0">
                <a:solidFill>
                  <a:srgbClr val="006C31"/>
                </a:solidFill>
              </a:rPr>
              <a:t>■： </a:t>
            </a:r>
            <a:r>
              <a:rPr lang="en-US" altLang="ja-JP" b="0" i="1" dirty="0">
                <a:solidFill>
                  <a:srgbClr val="006C31"/>
                </a:solidFill>
              </a:rPr>
              <a:t>D</a:t>
            </a:r>
            <a:r>
              <a:rPr lang="en-US" altLang="ja-JP" b="0" dirty="0">
                <a:solidFill>
                  <a:srgbClr val="006C31"/>
                </a:solidFill>
              </a:rPr>
              <a:t>=6.3 mm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ja-JP" b="0" dirty="0">
              <a:solidFill>
                <a:srgbClr val="006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1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61953" y="261064"/>
            <a:ext cx="6911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/>
              <a:t>Position </a:t>
            </a:r>
            <a:r>
              <a:rPr lang="en-US" altLang="ja-JP" sz="2200" dirty="0"/>
              <a:t>resolution as a function of the </a:t>
            </a:r>
            <a:r>
              <a:rPr lang="en-US" altLang="ja-JP" sz="2200" dirty="0" smtClean="0"/>
              <a:t>signal intensity</a:t>
            </a:r>
            <a:endParaRPr lang="ja-JP" altLang="en-US" sz="22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402013" y="-26988"/>
            <a:ext cx="6208712" cy="6218238"/>
            <a:chOff x="-207541" y="45025"/>
            <a:chExt cx="6289850" cy="6290931"/>
          </a:xfrm>
        </p:grpSpPr>
        <p:graphicFrame>
          <p:nvGraphicFramePr>
            <p:cNvPr id="24578" name="Objec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4929727"/>
                </p:ext>
              </p:extLst>
            </p:nvPr>
          </p:nvGraphicFramePr>
          <p:xfrm>
            <a:off x="-207541" y="45025"/>
            <a:ext cx="6289850" cy="6290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4490" name="KGPlot" r:id="rId4" imgW="3886200" imgH="3886200" progId="KGraph_Plot">
                    <p:embed/>
                  </p:oleObj>
                </mc:Choice>
                <mc:Fallback>
                  <p:oleObj name="KGPlot" r:id="rId4" imgW="3886200" imgH="388620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07541" y="45025"/>
                          <a:ext cx="6289850" cy="62909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2" name="正方形/長方形 8"/>
            <p:cNvSpPr>
              <a:spLocks noChangeArrowheads="1"/>
            </p:cNvSpPr>
            <p:nvPr/>
          </p:nvSpPr>
          <p:spPr bwMode="auto">
            <a:xfrm>
              <a:off x="1664345" y="1422477"/>
              <a:ext cx="29527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pitchFamily="34" charset="0"/>
                <a:defRPr kumimoji="1" sz="2000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500" b="0" i="1" dirty="0"/>
                <a:t>L</a:t>
              </a:r>
              <a:r>
                <a:rPr lang="en-US" altLang="ja-JP" sz="1500" b="0" dirty="0"/>
                <a:t>=240 mm</a:t>
              </a:r>
              <a:endParaRPr lang="en-US" altLang="ja-JP" sz="1500" b="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ja-JP" altLang="en-US" sz="1500" b="0" dirty="0">
                  <a:solidFill>
                    <a:srgbClr val="FF0000"/>
                  </a:solidFill>
                </a:rPr>
                <a:t>●： </a:t>
              </a:r>
              <a:r>
                <a:rPr lang="en-US" altLang="ja-JP" sz="1500" b="0" i="1" dirty="0">
                  <a:solidFill>
                    <a:srgbClr val="FF0000"/>
                  </a:solidFill>
                </a:rPr>
                <a:t>D</a:t>
              </a:r>
              <a:r>
                <a:rPr lang="en-US" altLang="ja-JP" sz="1500" b="0" dirty="0">
                  <a:solidFill>
                    <a:srgbClr val="FF0000"/>
                  </a:solidFill>
                </a:rPr>
                <a:t>=3.3 mm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ja-JP" altLang="en-US" sz="1500" b="0" dirty="0">
                  <a:solidFill>
                    <a:srgbClr val="0062AC"/>
                  </a:solidFill>
                </a:rPr>
                <a:t>▲： </a:t>
              </a:r>
              <a:r>
                <a:rPr lang="en-US" altLang="ja-JP" sz="1500" b="0" i="1" dirty="0">
                  <a:solidFill>
                    <a:srgbClr val="0062AC"/>
                  </a:solidFill>
                </a:rPr>
                <a:t>D</a:t>
              </a:r>
              <a:r>
                <a:rPr lang="en-US" altLang="ja-JP" sz="1500" b="0" dirty="0">
                  <a:solidFill>
                    <a:srgbClr val="0062AC"/>
                  </a:solidFill>
                </a:rPr>
                <a:t>=4.3 mm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ja-JP" altLang="en-US" sz="1500" b="0" dirty="0">
                  <a:solidFill>
                    <a:srgbClr val="006C31"/>
                  </a:solidFill>
                </a:rPr>
                <a:t>■： </a:t>
              </a:r>
              <a:r>
                <a:rPr lang="en-US" altLang="ja-JP" sz="1500" b="0" i="1" dirty="0">
                  <a:solidFill>
                    <a:srgbClr val="006C31"/>
                  </a:solidFill>
                </a:rPr>
                <a:t>D</a:t>
              </a:r>
              <a:r>
                <a:rPr lang="en-US" altLang="ja-JP" sz="1500" b="0" dirty="0">
                  <a:solidFill>
                    <a:srgbClr val="006C31"/>
                  </a:solidFill>
                </a:rPr>
                <a:t>=6.3 </a:t>
              </a:r>
              <a:r>
                <a:rPr lang="en-US" altLang="ja-JP" sz="1500" b="0" dirty="0" smtClean="0">
                  <a:solidFill>
                    <a:srgbClr val="006C31"/>
                  </a:solidFill>
                </a:rPr>
                <a:t>mm</a:t>
              </a:r>
              <a:endParaRPr lang="en-US" altLang="ja-JP" sz="1500" b="0" dirty="0">
                <a:solidFill>
                  <a:srgbClr val="006C31"/>
                </a:solidFill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347688" y="5863080"/>
              <a:ext cx="15103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(calculated)</a:t>
              </a:r>
              <a:endParaRPr lang="ja-JP" altLang="en-US" sz="2000" dirty="0"/>
            </a:p>
          </p:txBody>
        </p:sp>
      </p:grpSp>
      <p:sp>
        <p:nvSpPr>
          <p:cNvPr id="15" name="正方形/長方形 73"/>
          <p:cNvSpPr>
            <a:spLocks noChangeArrowheads="1"/>
          </p:cNvSpPr>
          <p:nvPr/>
        </p:nvSpPr>
        <p:spPr bwMode="auto">
          <a:xfrm>
            <a:off x="1452735" y="1074651"/>
            <a:ext cx="17748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I</a:t>
            </a:r>
            <a:r>
              <a:rPr lang="en-US" altLang="ja-JP" sz="1800" b="0" dirty="0" smtClean="0"/>
              <a:t>nduced charge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b="0" dirty="0"/>
              <a:t>(calculated)</a:t>
            </a:r>
            <a:endParaRPr lang="ja-JP" altLang="en-US" sz="1800" b="0" dirty="0"/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1800" b="0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1763688" y="1666143"/>
            <a:ext cx="229392" cy="2704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75"/>
          <p:cNvSpPr>
            <a:spLocks noChangeArrowheads="1"/>
          </p:cNvSpPr>
          <p:nvPr/>
        </p:nvSpPr>
        <p:spPr bwMode="auto">
          <a:xfrm>
            <a:off x="1322985" y="2921857"/>
            <a:ext cx="1980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 smtClean="0"/>
              <a:t>Electron drift time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b="0" dirty="0" smtClean="0"/>
              <a:t>(measured)</a:t>
            </a:r>
            <a:endParaRPr lang="ja-JP" altLang="en-US" sz="1800" b="0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1734144" y="2835617"/>
            <a:ext cx="75407" cy="19058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4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75502"/>
              </p:ext>
            </p:extLst>
          </p:nvPr>
        </p:nvGraphicFramePr>
        <p:xfrm>
          <a:off x="530498" y="1765855"/>
          <a:ext cx="16573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91" name="数式" r:id="rId6" imgW="520700" imgH="368300" progId="Equation.3">
                  <p:embed/>
                </p:oleObj>
              </mc:Choice>
              <mc:Fallback>
                <p:oleObj name="数式" r:id="rId6" imgW="520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98" y="1765855"/>
                        <a:ext cx="1657350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角丸四角形 24"/>
          <p:cNvSpPr/>
          <p:nvPr/>
        </p:nvSpPr>
        <p:spPr>
          <a:xfrm>
            <a:off x="366192" y="1098617"/>
            <a:ext cx="3071786" cy="2448272"/>
          </a:xfrm>
          <a:prstGeom prst="roundRect">
            <a:avLst>
              <a:gd name="adj" fmla="val 12408"/>
            </a:avLst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テキスト ボックス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3777906"/>
            <a:ext cx="3101747" cy="786241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r>
              <a:rPr lang="ja-JP" altLang="en-US">
                <a:noFill/>
              </a:rPr>
              <a:t> </a:t>
            </a:r>
          </a:p>
        </p:txBody>
      </p:sp>
      <p:graphicFrame>
        <p:nvGraphicFramePr>
          <p:cNvPr id="31" name="Object 4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082477"/>
              </p:ext>
            </p:extLst>
          </p:nvPr>
        </p:nvGraphicFramePr>
        <p:xfrm>
          <a:off x="107504" y="4689243"/>
          <a:ext cx="4349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92" name="数式" r:id="rId9" imgW="190335" imgH="177646" progId="Equation.3">
                  <p:embed/>
                </p:oleObj>
              </mc:Choice>
              <mc:Fallback>
                <p:oleObj name="数式" r:id="rId9" imgW="190335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689243"/>
                        <a:ext cx="43497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048607"/>
              </p:ext>
            </p:extLst>
          </p:nvPr>
        </p:nvGraphicFramePr>
        <p:xfrm>
          <a:off x="222019" y="5437898"/>
          <a:ext cx="33813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93" name="数式" r:id="rId11" imgW="126725" imgH="126725" progId="Equation.3">
                  <p:embed/>
                </p:oleObj>
              </mc:Choice>
              <mc:Fallback>
                <p:oleObj name="数式" r:id="rId11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19" y="5437898"/>
                        <a:ext cx="338138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正方形/長方形 82"/>
          <p:cNvSpPr>
            <a:spLocks noChangeArrowheads="1"/>
          </p:cNvSpPr>
          <p:nvPr/>
        </p:nvSpPr>
        <p:spPr bwMode="auto">
          <a:xfrm>
            <a:off x="395752" y="4653136"/>
            <a:ext cx="38186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b="0" dirty="0" smtClean="0"/>
              <a:t>：</a:t>
            </a:r>
            <a:r>
              <a:rPr lang="en-US" altLang="ja-JP" b="0" dirty="0" smtClean="0"/>
              <a:t>Number of electron-hole pairs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b="0" dirty="0"/>
              <a:t>　</a:t>
            </a:r>
            <a:r>
              <a:rPr lang="en-US" altLang="ja-JP" b="0" dirty="0" smtClean="0"/>
              <a:t>before avalanche </a:t>
            </a:r>
            <a:r>
              <a:rPr lang="en-US" altLang="ja-JP" b="0" dirty="0"/>
              <a:t>amplification</a:t>
            </a:r>
            <a:endParaRPr lang="ja-JP" altLang="en-US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b="0" dirty="0"/>
          </a:p>
        </p:txBody>
      </p:sp>
      <p:sp>
        <p:nvSpPr>
          <p:cNvPr id="34" name="正方形/長方形 83"/>
          <p:cNvSpPr>
            <a:spLocks noChangeArrowheads="1"/>
          </p:cNvSpPr>
          <p:nvPr/>
        </p:nvSpPr>
        <p:spPr bwMode="auto">
          <a:xfrm>
            <a:off x="394509" y="5373799"/>
            <a:ext cx="32191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b="0" dirty="0" smtClean="0"/>
              <a:t>：</a:t>
            </a:r>
            <a:r>
              <a:rPr lang="en-US" altLang="ja-JP" b="0" dirty="0"/>
              <a:t>Townsend coefficient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b="0" dirty="0" smtClean="0"/>
              <a:t>　（</a:t>
            </a:r>
            <a:r>
              <a:rPr lang="en-US" altLang="ja-JP" b="0" dirty="0" smtClean="0"/>
              <a:t>by </a:t>
            </a:r>
            <a:r>
              <a:rPr lang="en-US" altLang="ja-JP" b="0" dirty="0" err="1" smtClean="0"/>
              <a:t>Magboltz</a:t>
            </a:r>
            <a:r>
              <a:rPr lang="en-US" altLang="ja-JP" b="0" dirty="0" smtClean="0"/>
              <a:t> </a:t>
            </a:r>
            <a:r>
              <a:rPr lang="en-US" altLang="ja-JP" b="0" dirty="0"/>
              <a:t>simulation</a:t>
            </a:r>
            <a:r>
              <a:rPr lang="ja-JP" altLang="en-US" b="0" dirty="0" smtClean="0"/>
              <a:t>）</a:t>
            </a:r>
            <a:endParaRPr lang="ja-JP" altLang="en-US" b="0" dirty="0"/>
          </a:p>
        </p:txBody>
      </p:sp>
      <p:sp>
        <p:nvSpPr>
          <p:cNvPr id="20" name="正方形/長方形 10"/>
          <p:cNvSpPr>
            <a:spLocks noChangeArrowheads="1"/>
          </p:cNvSpPr>
          <p:nvPr/>
        </p:nvSpPr>
        <p:spPr bwMode="auto">
          <a:xfrm>
            <a:off x="1547664" y="6238473"/>
            <a:ext cx="61199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200" b="0" dirty="0">
                <a:solidFill>
                  <a:srgbClr val="FF0000"/>
                </a:solidFill>
              </a:rPr>
              <a:t>The most important factor is the S/N ratio. </a:t>
            </a:r>
            <a:endParaRPr lang="ja-JP" altLang="en-US" sz="22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2400" b="0"/>
          </a:p>
        </p:txBody>
      </p:sp>
      <p:grpSp>
        <p:nvGrpSpPr>
          <p:cNvPr id="33795" name="グループ化 2"/>
          <p:cNvGrpSpPr>
            <a:grpSpLocks noChangeAspect="1"/>
          </p:cNvGrpSpPr>
          <p:nvPr/>
        </p:nvGrpSpPr>
        <p:grpSpPr bwMode="auto">
          <a:xfrm>
            <a:off x="53602" y="1844824"/>
            <a:ext cx="8934356" cy="3465437"/>
            <a:chOff x="0" y="0"/>
            <a:chExt cx="8823114" cy="3530654"/>
          </a:xfrm>
        </p:grpSpPr>
        <p:pic>
          <p:nvPicPr>
            <p:cNvPr id="337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560" y="216024"/>
              <a:ext cx="3782554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94794" cy="353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6" name="正方形/長方形 9"/>
          <p:cNvSpPr>
            <a:spLocks noChangeArrowheads="1"/>
          </p:cNvSpPr>
          <p:nvPr/>
        </p:nvSpPr>
        <p:spPr bwMode="auto">
          <a:xfrm>
            <a:off x="1017623" y="1053897"/>
            <a:ext cx="72987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200" b="0" dirty="0"/>
              <a:t>Fragment ions (reaction: </a:t>
            </a:r>
            <a:r>
              <a:rPr lang="en-US" altLang="ja-JP" sz="2200" b="0" baseline="30000" dirty="0"/>
              <a:t>238</a:t>
            </a:r>
            <a:r>
              <a:rPr lang="en-US" altLang="ja-JP" sz="2200" b="0" dirty="0"/>
              <a:t>U + </a:t>
            </a:r>
            <a:r>
              <a:rPr lang="en-US" altLang="ja-JP" sz="2200" b="0" baseline="30000" dirty="0"/>
              <a:t>9</a:t>
            </a:r>
            <a:r>
              <a:rPr lang="en-US" altLang="ja-JP" sz="2200" b="0" dirty="0"/>
              <a:t>Be at 345 MeV/nucleon)</a:t>
            </a:r>
            <a:endParaRPr lang="ja-JP" altLang="en-US" sz="2200" b="0" dirty="0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2400" b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58542" y="304800"/>
            <a:ext cx="482468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Position resolution for heavy ions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9" name="正方形/長方形 6"/>
          <p:cNvSpPr>
            <a:spLocks noChangeArrowheads="1"/>
          </p:cNvSpPr>
          <p:nvPr/>
        </p:nvSpPr>
        <p:spPr bwMode="auto">
          <a:xfrm>
            <a:off x="6418415" y="6330806"/>
            <a:ext cx="23391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sz="1600" b="0" dirty="0" smtClean="0"/>
              <a:t>H. </a:t>
            </a:r>
            <a:r>
              <a:rPr lang="en-US" altLang="ja-JP" sz="1600" b="0" dirty="0" err="1" smtClean="0"/>
              <a:t>Kumagai</a:t>
            </a:r>
            <a:r>
              <a:rPr lang="en-US" altLang="ja-JP" sz="1600" b="0" dirty="0" smtClean="0"/>
              <a:t> NIMB 2013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161680" y="2100201"/>
            <a:ext cx="2563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C</a:t>
            </a:r>
            <a:r>
              <a:rPr lang="en-US" altLang="ja-JP" sz="2000" baseline="-25000" dirty="0" smtClean="0"/>
              <a:t>3</a:t>
            </a:r>
            <a:r>
              <a:rPr lang="en-US" altLang="ja-JP" sz="2000" dirty="0" smtClean="0"/>
              <a:t>F</a:t>
            </a:r>
            <a:r>
              <a:rPr lang="en-US" altLang="ja-JP" sz="2000" baseline="-25000" dirty="0" smtClean="0"/>
              <a:t>8 </a:t>
            </a:r>
            <a:r>
              <a:rPr lang="en-US" altLang="ja-JP" sz="2000" dirty="0" smtClean="0"/>
              <a:t>:10 </a:t>
            </a:r>
            <a:r>
              <a:rPr lang="en-US" altLang="ja-JP" sz="2000" dirty="0" err="1" smtClean="0"/>
              <a:t>torr</a:t>
            </a:r>
            <a:endParaRPr lang="en-US" altLang="ja-JP" sz="2000" dirty="0" smtClean="0"/>
          </a:p>
          <a:p>
            <a:r>
              <a:rPr lang="en-US" altLang="ja-JP" sz="2000" dirty="0" smtClean="0"/>
              <a:t>Anode bias : 1055 V </a:t>
            </a:r>
            <a:endParaRPr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017623" y="5575293"/>
            <a:ext cx="3863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000" dirty="0" smtClean="0">
                <a:latin typeface="+mn-lt"/>
              </a:rPr>
              <a:t>Signal intensities are increasing.</a:t>
            </a:r>
          </a:p>
        </p:txBody>
      </p:sp>
      <p:sp>
        <p:nvSpPr>
          <p:cNvPr id="12" name="下矢印 11"/>
          <p:cNvSpPr/>
          <p:nvPr/>
        </p:nvSpPr>
        <p:spPr>
          <a:xfrm rot="16200000">
            <a:off x="2814370" y="3566658"/>
            <a:ext cx="341313" cy="3774202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795002" y="4940929"/>
            <a:ext cx="32573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800" i="1" dirty="0" smtClean="0">
                <a:latin typeface="+mn-lt"/>
              </a:rPr>
              <a:t>Z</a:t>
            </a:r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-1145882" y="3160542"/>
            <a:ext cx="287610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800" dirty="0" smtClean="0">
                <a:latin typeface="+mn-lt"/>
              </a:rPr>
              <a:t>Position resolution </a:t>
            </a:r>
            <a:r>
              <a:rPr lang="en-US" altLang="ja-JP" sz="1800" i="1" dirty="0" smtClean="0">
                <a:latin typeface="Symbol" panose="05050102010706020507" pitchFamily="18" charset="2"/>
              </a:rPr>
              <a:t>s</a:t>
            </a:r>
            <a:r>
              <a:rPr lang="en-US" altLang="ja-JP" sz="1800" dirty="0" smtClean="0">
                <a:latin typeface="+mn-lt"/>
              </a:rPr>
              <a:t> (mm)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805793" y="5238253"/>
            <a:ext cx="39517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200" i="1" dirty="0" smtClean="0">
                <a:solidFill>
                  <a:srgbClr val="FF0000"/>
                </a:solidFill>
                <a:latin typeface="+mn-lt"/>
              </a:rPr>
              <a:t>Position </a:t>
            </a:r>
            <a:r>
              <a:rPr lang="en-US" altLang="ja-JP" sz="2200" i="1" dirty="0">
                <a:solidFill>
                  <a:srgbClr val="FF0000"/>
                </a:solidFill>
                <a:latin typeface="+mn-lt"/>
              </a:rPr>
              <a:t>resolutions </a:t>
            </a:r>
            <a:r>
              <a:rPr lang="en-US" altLang="ja-JP" sz="2200" i="1" dirty="0" smtClean="0">
                <a:solidFill>
                  <a:srgbClr val="FF0000"/>
                </a:solidFill>
                <a:latin typeface="+mn-lt"/>
              </a:rPr>
              <a:t>improved.</a:t>
            </a:r>
          </a:p>
        </p:txBody>
      </p:sp>
      <p:sp>
        <p:nvSpPr>
          <p:cNvPr id="16" name="正方形/長方形 9"/>
          <p:cNvSpPr>
            <a:spLocks noChangeArrowheads="1"/>
          </p:cNvSpPr>
          <p:nvPr/>
        </p:nvSpPr>
        <p:spPr bwMode="auto">
          <a:xfrm>
            <a:off x="3599268" y="5909210"/>
            <a:ext cx="1061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b="0" dirty="0" smtClean="0"/>
              <a:t>(</a:t>
            </a:r>
            <a:r>
              <a:rPr lang="en-US" altLang="ja-JP" b="0" i="1" dirty="0" smtClean="0"/>
              <a:t>Q</a:t>
            </a:r>
            <a:r>
              <a:rPr lang="ja-JP" altLang="en-US" b="0" dirty="0" smtClean="0"/>
              <a:t>∝</a:t>
            </a:r>
            <a:r>
              <a:rPr lang="en-US" altLang="ja-JP" b="0" i="1" dirty="0" smtClean="0"/>
              <a:t>Z</a:t>
            </a:r>
            <a:r>
              <a:rPr lang="en-US" altLang="ja-JP" b="0" i="1" baseline="30000" dirty="0" smtClean="0"/>
              <a:t>2</a:t>
            </a:r>
            <a:r>
              <a:rPr lang="en-US" altLang="ja-JP" b="0" dirty="0" smtClean="0"/>
              <a:t>)</a:t>
            </a:r>
            <a:endParaRPr lang="ja-JP" altLang="en-US" b="0" i="1" baseline="30000" dirty="0"/>
          </a:p>
        </p:txBody>
      </p:sp>
      <p:sp>
        <p:nvSpPr>
          <p:cNvPr id="2" name="正方形/長方形 1"/>
          <p:cNvSpPr/>
          <p:nvPr/>
        </p:nvSpPr>
        <p:spPr>
          <a:xfrm>
            <a:off x="5092240" y="5814317"/>
            <a:ext cx="3441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dirty="0" smtClean="0">
                <a:solidFill>
                  <a:srgbClr val="FF0000"/>
                </a:solidFill>
              </a:rPr>
              <a:t>~350 </a:t>
            </a: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 smtClean="0">
                <a:solidFill>
                  <a:srgbClr val="FF0000"/>
                </a:solidFill>
              </a:rPr>
              <a:t>m at </a:t>
            </a:r>
            <a:r>
              <a:rPr lang="en-US" altLang="ja-JP" i="1" dirty="0" smtClean="0">
                <a:solidFill>
                  <a:srgbClr val="FF0000"/>
                </a:solidFill>
              </a:rPr>
              <a:t>Z</a:t>
            </a:r>
            <a:r>
              <a:rPr lang="ja-JP" altLang="en-US" dirty="0">
                <a:solidFill>
                  <a:srgbClr val="FF0000"/>
                </a:solidFill>
              </a:rPr>
              <a:t>≈</a:t>
            </a:r>
            <a:r>
              <a:rPr lang="en-US" altLang="ja-JP" dirty="0" smtClean="0">
                <a:solidFill>
                  <a:srgbClr val="FF0000"/>
                </a:solidFill>
              </a:rPr>
              <a:t>50 ions.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09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2" descr="H:\DCIM\100RICOH\RIMG1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7" y="1838866"/>
            <a:ext cx="6128276" cy="459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正方形/長方形 2"/>
          <p:cNvSpPr>
            <a:spLocks noChangeArrowheads="1"/>
          </p:cNvSpPr>
          <p:nvPr/>
        </p:nvSpPr>
        <p:spPr bwMode="auto">
          <a:xfrm>
            <a:off x="591342" y="6362021"/>
            <a:ext cx="4187365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200" dirty="0" smtClean="0"/>
              <a:t>240 mm×150 mm </a:t>
            </a:r>
            <a:r>
              <a:rPr lang="en-US" altLang="ja-JP" sz="2200" dirty="0" smtClean="0">
                <a:solidFill>
                  <a:srgbClr val="FF0000"/>
                </a:solidFill>
              </a:rPr>
              <a:t>Cu cathode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pic>
        <p:nvPicPr>
          <p:cNvPr id="12298" name="Picture 3" descr="H:\DCIM\100RICOH\RIMG16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71" y="2798883"/>
            <a:ext cx="3761112" cy="282019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円/楕円 7"/>
          <p:cNvSpPr/>
          <p:nvPr/>
        </p:nvSpPr>
        <p:spPr bwMode="auto">
          <a:xfrm>
            <a:off x="3232868" y="3842246"/>
            <a:ext cx="699829" cy="73776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5" name="直線コネクタ 24"/>
          <p:cNvCxnSpPr/>
          <p:nvPr/>
        </p:nvCxnSpPr>
        <p:spPr bwMode="auto">
          <a:xfrm flipH="1" flipV="1">
            <a:off x="3485927" y="4588958"/>
            <a:ext cx="1296144" cy="103917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99592" y="183431"/>
            <a:ext cx="73448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Damage on cathode electrode due to the </a:t>
            </a:r>
            <a:r>
              <a:rPr lang="en-US" altLang="ja-JP" dirty="0" smtClean="0"/>
              <a:t>discharge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cxnSp>
        <p:nvCxnSpPr>
          <p:cNvPr id="19" name="直線コネクタ 18"/>
          <p:cNvCxnSpPr/>
          <p:nvPr/>
        </p:nvCxnSpPr>
        <p:spPr bwMode="auto">
          <a:xfrm flipH="1">
            <a:off x="3476874" y="2798883"/>
            <a:ext cx="1296144" cy="105620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"/>
          <p:cNvSpPr>
            <a:spLocks noChangeArrowheads="1"/>
          </p:cNvSpPr>
          <p:nvPr/>
        </p:nvSpPr>
        <p:spPr bwMode="auto">
          <a:xfrm>
            <a:off x="6813425" y="5687228"/>
            <a:ext cx="185178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b="0" dirty="0"/>
              <a:t>D</a:t>
            </a:r>
            <a:r>
              <a:rPr lang="en-US" altLang="ja-JP" b="0" dirty="0" smtClean="0"/>
              <a:t>amaged spot</a:t>
            </a:r>
            <a:endParaRPr lang="ja-JP" altLang="en-US" b="0" dirty="0"/>
          </a:p>
        </p:txBody>
      </p:sp>
      <p:cxnSp>
        <p:nvCxnSpPr>
          <p:cNvPr id="22" name="直線コネクタ 21"/>
          <p:cNvCxnSpPr/>
          <p:nvPr/>
        </p:nvCxnSpPr>
        <p:spPr bwMode="auto">
          <a:xfrm flipH="1" flipV="1">
            <a:off x="6726287" y="4422101"/>
            <a:ext cx="883588" cy="1368152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763871" y="1069425"/>
            <a:ext cx="7899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>
                <a:solidFill>
                  <a:srgbClr val="7030A0"/>
                </a:solidFill>
              </a:rPr>
              <a:t>●</a:t>
            </a:r>
            <a:r>
              <a:rPr lang="en-US" altLang="ja-JP" sz="2200" dirty="0" smtClean="0">
                <a:solidFill>
                  <a:srgbClr val="7030A0"/>
                </a:solidFill>
              </a:rPr>
              <a:t>Electrical discharge was sometimes occur above several tens of </a:t>
            </a:r>
            <a:r>
              <a:rPr lang="en-US" altLang="ja-JP" sz="2200" dirty="0" err="1" smtClean="0">
                <a:solidFill>
                  <a:srgbClr val="7030A0"/>
                </a:solidFill>
              </a:rPr>
              <a:t>kcps</a:t>
            </a:r>
            <a:r>
              <a:rPr lang="en-US" altLang="ja-JP" sz="2200" dirty="0" smtClean="0">
                <a:solidFill>
                  <a:srgbClr val="7030A0"/>
                </a:solidFill>
              </a:rPr>
              <a:t> beam rate for </a:t>
            </a:r>
            <a:r>
              <a:rPr lang="en-US" altLang="ja-JP" sz="2200" i="1" dirty="0" smtClean="0">
                <a:solidFill>
                  <a:srgbClr val="7030A0"/>
                </a:solidFill>
              </a:rPr>
              <a:t>Z</a:t>
            </a:r>
            <a:r>
              <a:rPr lang="en-US" altLang="ja-JP" sz="2200" dirty="0" smtClean="0">
                <a:solidFill>
                  <a:srgbClr val="7030A0"/>
                </a:solidFill>
              </a:rPr>
              <a:t>~50</a:t>
            </a:r>
            <a:r>
              <a:rPr lang="en-US" altLang="ja-JP" sz="2200" dirty="0">
                <a:solidFill>
                  <a:srgbClr val="7030A0"/>
                </a:solidFill>
              </a:rPr>
              <a:t> </a:t>
            </a:r>
            <a:r>
              <a:rPr lang="en-US" altLang="ja-JP" sz="2200" dirty="0" smtClean="0">
                <a:solidFill>
                  <a:srgbClr val="7030A0"/>
                </a:solidFill>
              </a:rPr>
              <a:t>ions.  </a:t>
            </a:r>
            <a:endParaRPr lang="ja-JP" altLang="en-US" sz="2200" dirty="0">
              <a:solidFill>
                <a:srgbClr val="7030A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51523" y="655026"/>
            <a:ext cx="56893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200" dirty="0" smtClean="0"/>
              <a:t>●</a:t>
            </a:r>
            <a:r>
              <a:rPr lang="en-US" altLang="ja-JP" sz="2200" i="1" dirty="0" smtClean="0"/>
              <a:t>Z</a:t>
            </a:r>
            <a:r>
              <a:rPr lang="en-US" altLang="ja-JP" sz="2200" dirty="0" smtClean="0"/>
              <a:t>~10 ions are measurable up to 1 </a:t>
            </a:r>
            <a:r>
              <a:rPr lang="en-US" altLang="ja-JP" sz="2200" dirty="0" err="1" smtClean="0"/>
              <a:t>Mcps</a:t>
            </a:r>
            <a:r>
              <a:rPr lang="en-US" altLang="ja-JP" sz="2200" dirty="0" smtClean="0"/>
              <a:t>.  </a:t>
            </a:r>
            <a:endParaRPr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220621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 descr="田中貴金属工業、インターネットによる銀の定額積立商品を9月から開始:Garbagenew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19" y="1611129"/>
            <a:ext cx="1309403" cy="9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07904" y="303039"/>
            <a:ext cx="1800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S</a:t>
            </a:r>
            <a:r>
              <a:rPr lang="en-US" altLang="ja-JP" dirty="0" smtClean="0"/>
              <a:t>olution 1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228576" y="807095"/>
            <a:ext cx="479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Changing the electrode materials.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403648" y="1772496"/>
            <a:ext cx="26938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Au, Al, Cu          </a:t>
            </a:r>
            <a:r>
              <a:rPr lang="en-US" altLang="ja-JP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</a:t>
            </a:r>
            <a:endParaRPr lang="ja-JP" altLang="en-US" sz="3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2890009" y="1873994"/>
            <a:ext cx="509489" cy="369583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3" name="正方形/長方形 2"/>
          <p:cNvSpPr/>
          <p:nvPr/>
        </p:nvSpPr>
        <p:spPr>
          <a:xfrm>
            <a:off x="1514872" y="2852936"/>
            <a:ext cx="629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/>
              <a:t>●</a:t>
            </a:r>
            <a:r>
              <a:rPr lang="en-US" altLang="ja-JP" sz="2200" dirty="0"/>
              <a:t>Large thermal conductivity : Al &lt; Au &lt; Cu &lt; </a:t>
            </a:r>
            <a:r>
              <a:rPr lang="en-US" altLang="ja-JP" sz="2200" dirty="0">
                <a:solidFill>
                  <a:srgbClr val="FF0000"/>
                </a:solidFill>
              </a:rPr>
              <a:t>Ag</a:t>
            </a:r>
          </a:p>
          <a:p>
            <a:r>
              <a:rPr lang="en-US" altLang="ja-JP" sz="2200" dirty="0"/>
              <a:t>●Small electrical resistivity : Al &gt; Au &gt; Cu &gt; </a:t>
            </a:r>
            <a:r>
              <a:rPr lang="en-US" altLang="ja-JP" sz="2200" dirty="0">
                <a:solidFill>
                  <a:srgbClr val="FF0000"/>
                </a:solidFill>
              </a:rPr>
              <a:t>Ag</a:t>
            </a:r>
          </a:p>
        </p:txBody>
      </p:sp>
      <p:pic>
        <p:nvPicPr>
          <p:cNvPr id="7372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03" y="1228982"/>
            <a:ext cx="2652832" cy="153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下カーブ矢印 4"/>
          <p:cNvSpPr/>
          <p:nvPr/>
        </p:nvSpPr>
        <p:spPr>
          <a:xfrm>
            <a:off x="4838556" y="1349157"/>
            <a:ext cx="1224136" cy="518706"/>
          </a:xfrm>
          <a:prstGeom prst="curvedDownArrow">
            <a:avLst/>
          </a:prstGeom>
          <a:solidFill>
            <a:schemeClr val="tx1">
              <a:alpha val="74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95816" y="1899161"/>
            <a:ext cx="215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800" dirty="0" smtClean="0"/>
              <a:t>Ag-cathode</a:t>
            </a:r>
          </a:p>
          <a:p>
            <a:pPr algn="ctr"/>
            <a:r>
              <a:rPr lang="en-US" altLang="ja-JP" sz="1800" dirty="0" smtClean="0"/>
              <a:t>(~50 nm-thickness)</a:t>
            </a:r>
            <a:endParaRPr lang="ja-JP" altLang="en-US" sz="1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65928" y="3637393"/>
            <a:ext cx="8061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>
                <a:solidFill>
                  <a:srgbClr val="1E03BD"/>
                </a:solidFill>
              </a:rPr>
              <a:t>The </a:t>
            </a:r>
            <a:r>
              <a:rPr lang="en-US" altLang="ja-JP" sz="2200" dirty="0">
                <a:solidFill>
                  <a:srgbClr val="1E03BD"/>
                </a:solidFill>
              </a:rPr>
              <a:t>production (evaporation) of the silver electrode is </a:t>
            </a:r>
            <a:r>
              <a:rPr lang="en-US" altLang="ja-JP" sz="2200" dirty="0" smtClean="0">
                <a:solidFill>
                  <a:srgbClr val="1E03BD"/>
                </a:solidFill>
              </a:rPr>
              <a:t>difficult…</a:t>
            </a:r>
            <a:endParaRPr lang="ja-JP" altLang="en-US" sz="2200" dirty="0">
              <a:solidFill>
                <a:srgbClr val="1E03BD"/>
              </a:solidFill>
            </a:endParaRPr>
          </a:p>
        </p:txBody>
      </p:sp>
      <p:pic>
        <p:nvPicPr>
          <p:cNvPr id="17" name="Picture 2" descr="L:\会議\2015Jan_high-rate\写真\RIMG0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4" y="4069263"/>
            <a:ext cx="3283821" cy="24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L:\会議\2015Jan_high-rate\写真\RIMG01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61" y="4059890"/>
            <a:ext cx="3296317" cy="24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5859755" y="4725144"/>
            <a:ext cx="1152128" cy="113084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dirty="0"/>
          </a:p>
        </p:txBody>
      </p:sp>
      <p:sp>
        <p:nvSpPr>
          <p:cNvPr id="20" name="円/楕円 19"/>
          <p:cNvSpPr/>
          <p:nvPr/>
        </p:nvSpPr>
        <p:spPr>
          <a:xfrm>
            <a:off x="1907704" y="4797152"/>
            <a:ext cx="1152128" cy="115212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dirty="0"/>
          </a:p>
        </p:txBody>
      </p:sp>
      <p:sp>
        <p:nvSpPr>
          <p:cNvPr id="21" name="正方形/長方形 20"/>
          <p:cNvSpPr/>
          <p:nvPr/>
        </p:nvSpPr>
        <p:spPr>
          <a:xfrm>
            <a:off x="637936" y="6165885"/>
            <a:ext cx="7943926" cy="71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6" name="正方形/長方形 5"/>
          <p:cNvSpPr/>
          <p:nvPr/>
        </p:nvSpPr>
        <p:spPr>
          <a:xfrm>
            <a:off x="564719" y="6309320"/>
            <a:ext cx="79732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Establishment of </a:t>
            </a:r>
            <a:r>
              <a:rPr lang="en-US" altLang="ja-JP" sz="2200" dirty="0"/>
              <a:t>a manufacturing </a:t>
            </a:r>
            <a:r>
              <a:rPr lang="en-US" altLang="ja-JP" sz="2200" dirty="0" smtClean="0"/>
              <a:t>process is now in progress.</a:t>
            </a:r>
            <a:endParaRPr lang="ja-JP" altLang="en-US" sz="2200" dirty="0"/>
          </a:p>
        </p:txBody>
      </p:sp>
      <p:sp>
        <p:nvSpPr>
          <p:cNvPr id="26" name="正方形/長方形 25"/>
          <p:cNvSpPr/>
          <p:nvPr/>
        </p:nvSpPr>
        <p:spPr>
          <a:xfrm>
            <a:off x="2865618" y="4303360"/>
            <a:ext cx="3345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Many spots were appeared.</a:t>
            </a:r>
            <a:endParaRPr lang="ja-JP" altLang="en-US" sz="2000" dirty="0"/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2987824" y="4636358"/>
            <a:ext cx="333182" cy="36154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571403" y="4649322"/>
            <a:ext cx="351842" cy="3332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24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free-illustrations-ls01.gatag.net/images/lgi01a20131011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2" y="5661248"/>
            <a:ext cx="231401" cy="2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ree-illustrations-ls01.gatag.net/images/lgi01a20131011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3" y="3186849"/>
            <a:ext cx="231401" cy="2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ree-illustrations-ls01.gatag.net/images/lgi01a20131011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2" y="3927376"/>
            <a:ext cx="231401" cy="2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04359" y="704309"/>
            <a:ext cx="1715713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600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My work</a:t>
            </a:r>
            <a:endParaRPr lang="en-US" altLang="ja-JP" sz="26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86250" y="1412776"/>
            <a:ext cx="8778238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600" dirty="0"/>
              <a:t>Maintenance, </a:t>
            </a:r>
            <a:r>
              <a:rPr lang="en-US" altLang="ja-JP" sz="2600" dirty="0" smtClean="0"/>
              <a:t>research, and </a:t>
            </a:r>
            <a:r>
              <a:rPr lang="en-US" altLang="ja-JP" sz="2600" dirty="0"/>
              <a:t>improvement of the beam line </a:t>
            </a:r>
            <a:r>
              <a:rPr lang="en-US" altLang="ja-JP" sz="2600" dirty="0" smtClean="0"/>
              <a:t>detectors</a:t>
            </a:r>
          </a:p>
          <a:p>
            <a:pPr>
              <a:lnSpc>
                <a:spcPts val="2500"/>
              </a:lnSpc>
            </a:pPr>
            <a:endParaRPr lang="en-US" altLang="ja-JP" sz="1000" dirty="0" smtClean="0"/>
          </a:p>
          <a:p>
            <a:pPr>
              <a:lnSpc>
                <a:spcPts val="2500"/>
              </a:lnSpc>
            </a:pPr>
            <a:r>
              <a:rPr lang="ja-JP" altLang="en-US" sz="2600" dirty="0"/>
              <a:t>　</a:t>
            </a:r>
            <a:r>
              <a:rPr lang="ja-JP" altLang="en-US" sz="2600" dirty="0" smtClean="0"/>
              <a:t>　　</a:t>
            </a:r>
            <a:r>
              <a:rPr lang="en-US" altLang="ja-JP" dirty="0" smtClean="0"/>
              <a:t>Task of </a:t>
            </a:r>
            <a:r>
              <a:rPr lang="en-US" altLang="ja-JP" sz="2600" i="1" dirty="0" smtClean="0">
                <a:solidFill>
                  <a:srgbClr val="FF0000"/>
                </a:solidFill>
              </a:rPr>
              <a:t>Detector team</a:t>
            </a:r>
          </a:p>
          <a:p>
            <a:pPr>
              <a:lnSpc>
                <a:spcPts val="2500"/>
              </a:lnSpc>
            </a:pP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/>
              <a:t>　　□ </a:t>
            </a:r>
            <a:r>
              <a:rPr lang="en-US" altLang="ja-JP" i="1" u="sng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P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arallel </a:t>
            </a:r>
            <a:r>
              <a:rPr lang="en-US" altLang="ja-JP" i="1" u="sng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P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late </a:t>
            </a:r>
            <a:r>
              <a:rPr lang="en-US" altLang="ja-JP" i="1" u="sng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A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valanche </a:t>
            </a:r>
            <a:r>
              <a:rPr lang="en-US" altLang="ja-JP" i="1" u="sng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C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ounter</a:t>
            </a:r>
            <a:r>
              <a:rPr lang="ja-JP" altLang="en-US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 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: PPAC</a:t>
            </a:r>
          </a:p>
          <a:p>
            <a:endParaRPr lang="en-US" altLang="ja-JP" i="1" dirty="0" smtClean="0">
              <a:solidFill>
                <a:srgbClr val="FF0000"/>
              </a:solidFill>
              <a:latin typeface="Arial" charset="0"/>
              <a:ea typeface="ＭＳ ゴシック"/>
            </a:endParaRPr>
          </a:p>
          <a:p>
            <a:r>
              <a:rPr lang="ja-JP" altLang="en-US" dirty="0" smtClean="0"/>
              <a:t>　　□ </a:t>
            </a:r>
            <a:r>
              <a:rPr lang="en-US" altLang="ja-JP" i="1" u="sng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Mu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ltiple </a:t>
            </a:r>
            <a:r>
              <a:rPr lang="en-US" altLang="ja-JP" i="1" u="sng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S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ampling </a:t>
            </a:r>
            <a:r>
              <a:rPr lang="en-US" altLang="ja-JP" i="1" u="sng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I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onization </a:t>
            </a:r>
            <a:r>
              <a:rPr lang="en-US" altLang="ja-JP" i="1" u="sng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C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hamber</a:t>
            </a:r>
            <a:r>
              <a:rPr lang="ja-JP" altLang="en-US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 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: MUSIC</a:t>
            </a:r>
          </a:p>
          <a:p>
            <a:endParaRPr lang="en-US" altLang="ja-JP" i="1" dirty="0" smtClean="0">
              <a:solidFill>
                <a:srgbClr val="FF0000"/>
              </a:solidFill>
              <a:latin typeface="Arial" charset="0"/>
              <a:ea typeface="ＭＳ ゴシック"/>
            </a:endParaRPr>
          </a:p>
          <a:p>
            <a:endParaRPr lang="en-US" altLang="ja-JP" sz="2800" i="1" dirty="0">
              <a:solidFill>
                <a:srgbClr val="FF0000"/>
              </a:solidFill>
              <a:latin typeface="Arial" charset="0"/>
              <a:ea typeface="ＭＳ ゴシック"/>
            </a:endParaRPr>
          </a:p>
          <a:p>
            <a:pPr>
              <a:lnSpc>
                <a:spcPts val="2500"/>
              </a:lnSpc>
            </a:pPr>
            <a:r>
              <a:rPr lang="en-US" altLang="ja-JP" sz="2600" dirty="0"/>
              <a:t>Search of </a:t>
            </a:r>
            <a:r>
              <a:rPr lang="en-US" altLang="ja-JP" sz="2600" dirty="0" smtClean="0"/>
              <a:t>the new detector</a:t>
            </a:r>
          </a:p>
          <a:p>
            <a:pPr>
              <a:lnSpc>
                <a:spcPts val="2500"/>
              </a:lnSpc>
            </a:pPr>
            <a:endParaRPr lang="en-US" altLang="ja-JP" sz="2800" i="1" dirty="0" smtClean="0">
              <a:latin typeface="Arial" charset="0"/>
              <a:ea typeface="ＭＳ ゴシック"/>
            </a:endParaRPr>
          </a:p>
          <a:p>
            <a:pPr>
              <a:lnSpc>
                <a:spcPts val="2500"/>
              </a:lnSpc>
            </a:pPr>
            <a:r>
              <a:rPr lang="en-US" altLang="ja-JP" sz="2800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   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 </a:t>
            </a:r>
            <a:r>
              <a:rPr lang="ja-JP" altLang="en-US" dirty="0"/>
              <a:t>□ 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Diamond detector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SPDR </a:t>
            </a:r>
            <a:r>
              <a:rPr lang="ja-JP" altLang="en-US" dirty="0" smtClean="0"/>
              <a:t>基礎特研）</a:t>
            </a:r>
            <a:endParaRPr lang="en-US" altLang="ja-JP" i="1" dirty="0" smtClean="0">
              <a:latin typeface="Arial" charset="0"/>
              <a:ea typeface="ＭＳ ゴシック"/>
            </a:endParaRPr>
          </a:p>
          <a:p>
            <a:pPr>
              <a:lnSpc>
                <a:spcPts val="2500"/>
              </a:lnSpc>
            </a:pPr>
            <a:endParaRPr lang="en-US" altLang="ja-JP" sz="2800" i="1" dirty="0">
              <a:solidFill>
                <a:srgbClr val="FF0000"/>
              </a:solidFill>
              <a:latin typeface="Arial" charset="0"/>
              <a:ea typeface="ＭＳ ゴシック"/>
            </a:endParaRPr>
          </a:p>
        </p:txBody>
      </p:sp>
      <p:sp>
        <p:nvSpPr>
          <p:cNvPr id="9" name="下矢印 8"/>
          <p:cNvSpPr/>
          <p:nvPr/>
        </p:nvSpPr>
        <p:spPr>
          <a:xfrm rot="16200000">
            <a:off x="467838" y="2457768"/>
            <a:ext cx="307786" cy="504640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</p:spTree>
    <p:extLst>
      <p:ext uri="{BB962C8B-B14F-4D97-AF65-F5344CB8AC3E}">
        <p14:creationId xmlns:p14="http://schemas.microsoft.com/office/powerpoint/2010/main" val="5500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 descr="田中貴金属工業、インターネットによる銀の定額積立商品を9月から開始:Garbagenew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19" y="1611129"/>
            <a:ext cx="1309403" cy="9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07904" y="303039"/>
            <a:ext cx="1800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S</a:t>
            </a:r>
            <a:r>
              <a:rPr lang="en-US" altLang="ja-JP" dirty="0" smtClean="0"/>
              <a:t>olution 1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228576" y="807095"/>
            <a:ext cx="479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Changing the electrode materials.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403648" y="1772496"/>
            <a:ext cx="26938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Au, Al, Cu          </a:t>
            </a:r>
            <a:r>
              <a:rPr lang="en-US" altLang="ja-JP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</a:t>
            </a:r>
            <a:endParaRPr lang="ja-JP" altLang="en-US" sz="3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2890009" y="1873994"/>
            <a:ext cx="509489" cy="369583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2" name="正方形/長方形 1"/>
          <p:cNvSpPr/>
          <p:nvPr/>
        </p:nvSpPr>
        <p:spPr>
          <a:xfrm>
            <a:off x="1504119" y="4482986"/>
            <a:ext cx="7560840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200" dirty="0" smtClean="0">
                <a:solidFill>
                  <a:srgbClr val="FF0000"/>
                </a:solidFill>
              </a:rPr>
              <a:t>● ~50 </a:t>
            </a:r>
            <a:r>
              <a:rPr lang="en-US" altLang="ja-JP" sz="2200" dirty="0" err="1">
                <a:solidFill>
                  <a:srgbClr val="FF0000"/>
                </a:solidFill>
              </a:rPr>
              <a:t>kcps</a:t>
            </a:r>
            <a:r>
              <a:rPr lang="en-US" altLang="ja-JP" sz="2200" dirty="0">
                <a:solidFill>
                  <a:srgbClr val="FF0000"/>
                </a:solidFill>
              </a:rPr>
              <a:t> of Cs (</a:t>
            </a:r>
            <a:r>
              <a:rPr lang="en-US" altLang="ja-JP" sz="2200" i="1" dirty="0">
                <a:solidFill>
                  <a:srgbClr val="FF0000"/>
                </a:solidFill>
              </a:rPr>
              <a:t>Z</a:t>
            </a:r>
            <a:r>
              <a:rPr lang="en-US" altLang="ja-JP" sz="2200" dirty="0">
                <a:solidFill>
                  <a:srgbClr val="FF0000"/>
                </a:solidFill>
              </a:rPr>
              <a:t>=55) ions for </a:t>
            </a:r>
            <a:r>
              <a:rPr lang="en-US" altLang="ja-JP" sz="2200" dirty="0" smtClean="0">
                <a:solidFill>
                  <a:srgbClr val="FF0000"/>
                </a:solidFill>
              </a:rPr>
              <a:t>2.5 </a:t>
            </a:r>
            <a:r>
              <a:rPr lang="en-US" altLang="ja-JP" sz="2200" dirty="0">
                <a:solidFill>
                  <a:srgbClr val="FF0000"/>
                </a:solidFill>
              </a:rPr>
              <a:t>days</a:t>
            </a:r>
            <a:r>
              <a:rPr lang="en-US" altLang="ja-JP" sz="22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2200" dirty="0">
                <a:solidFill>
                  <a:srgbClr val="FF0000"/>
                </a:solidFill>
              </a:rPr>
              <a:t>● ~70 </a:t>
            </a:r>
            <a:r>
              <a:rPr lang="en-US" altLang="ja-JP" sz="2200" dirty="0" err="1">
                <a:solidFill>
                  <a:srgbClr val="FF0000"/>
                </a:solidFill>
              </a:rPr>
              <a:t>kcps</a:t>
            </a:r>
            <a:r>
              <a:rPr lang="en-US" altLang="ja-JP" sz="2200" dirty="0">
                <a:solidFill>
                  <a:srgbClr val="FF0000"/>
                </a:solidFill>
              </a:rPr>
              <a:t> of </a:t>
            </a:r>
            <a:r>
              <a:rPr lang="en-US" altLang="ja-JP" sz="2200" i="1" dirty="0">
                <a:solidFill>
                  <a:srgbClr val="FF0000"/>
                </a:solidFill>
              </a:rPr>
              <a:t>Z</a:t>
            </a:r>
            <a:r>
              <a:rPr lang="en-US" altLang="ja-JP" sz="2200" dirty="0">
                <a:solidFill>
                  <a:srgbClr val="FF0000"/>
                </a:solidFill>
              </a:rPr>
              <a:t>~60-70 ions for ~5 hours.</a:t>
            </a:r>
          </a:p>
          <a:p>
            <a:pPr>
              <a:lnSpc>
                <a:spcPct val="150000"/>
              </a:lnSpc>
            </a:pPr>
            <a:endParaRPr lang="en-US" altLang="ja-JP" sz="2200" dirty="0" smtClean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48487" y="5881920"/>
            <a:ext cx="21691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000" dirty="0" smtClean="0">
                <a:solidFill>
                  <a:srgbClr val="FF0000"/>
                </a:solidFill>
              </a:rPr>
              <a:t>No damage</a:t>
            </a:r>
            <a:endParaRPr lang="ja-JP" altLang="en-US" sz="3000" dirty="0"/>
          </a:p>
        </p:txBody>
      </p:sp>
      <p:sp>
        <p:nvSpPr>
          <p:cNvPr id="28" name="右矢印 27"/>
          <p:cNvSpPr/>
          <p:nvPr/>
        </p:nvSpPr>
        <p:spPr>
          <a:xfrm>
            <a:off x="2835099" y="5988194"/>
            <a:ext cx="509489" cy="369583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29" name="角丸四角形 28"/>
          <p:cNvSpPr/>
          <p:nvPr/>
        </p:nvSpPr>
        <p:spPr>
          <a:xfrm>
            <a:off x="3411103" y="5671115"/>
            <a:ext cx="2446504" cy="975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372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03" y="1228982"/>
            <a:ext cx="2652832" cy="153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下カーブ矢印 4"/>
          <p:cNvSpPr/>
          <p:nvPr/>
        </p:nvSpPr>
        <p:spPr>
          <a:xfrm>
            <a:off x="4838556" y="1349157"/>
            <a:ext cx="1224136" cy="518706"/>
          </a:xfrm>
          <a:prstGeom prst="curvedDownArrow">
            <a:avLst/>
          </a:prstGeom>
          <a:solidFill>
            <a:schemeClr val="tx1">
              <a:alpha val="74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95816" y="1899161"/>
            <a:ext cx="215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800" dirty="0" smtClean="0"/>
              <a:t>Ag-cathode</a:t>
            </a:r>
          </a:p>
          <a:p>
            <a:pPr algn="ctr"/>
            <a:r>
              <a:rPr lang="en-US" altLang="ja-JP" sz="1800" dirty="0" smtClean="0"/>
              <a:t>(~50 nm-thickness)</a:t>
            </a:r>
            <a:endParaRPr lang="ja-JP" altLang="en-US" sz="1800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4151088"/>
            <a:ext cx="3555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/>
              <a:t>In the </a:t>
            </a:r>
            <a:r>
              <a:rPr lang="en-US" altLang="ja-JP" sz="2000" i="1" dirty="0"/>
              <a:t>first half-year of </a:t>
            </a:r>
            <a:r>
              <a:rPr lang="en-US" altLang="ja-JP" sz="2000" i="1" dirty="0" smtClean="0"/>
              <a:t>2014…</a:t>
            </a:r>
            <a:endParaRPr lang="ja-JP" altLang="en-US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395536" y="2780928"/>
            <a:ext cx="4410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/>
              <a:t>First test for Ag-electrode (2012/11/6)</a:t>
            </a:r>
            <a:endParaRPr lang="ja-JP" altLang="en-US" sz="2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1509212" y="3254663"/>
            <a:ext cx="7743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</a:rPr>
              <a:t>● PPAC operation was confirmed using </a:t>
            </a:r>
          </a:p>
          <a:p>
            <a:r>
              <a:rPr lang="en-US" altLang="ja-JP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</a:rPr>
              <a:t>    ~160 </a:t>
            </a:r>
            <a:r>
              <a:rPr lang="en-US" altLang="ja-JP" sz="2200" dirty="0" err="1">
                <a:solidFill>
                  <a:srgbClr val="FF0000"/>
                </a:solidFill>
              </a:rPr>
              <a:t>kcps</a:t>
            </a:r>
            <a:r>
              <a:rPr lang="en-US" altLang="ja-JP" sz="2200" dirty="0">
                <a:solidFill>
                  <a:srgbClr val="FF0000"/>
                </a:solidFill>
              </a:rPr>
              <a:t> of </a:t>
            </a:r>
            <a:r>
              <a:rPr lang="en-US" altLang="ja-JP" sz="2200" dirty="0" smtClean="0">
                <a:solidFill>
                  <a:srgbClr val="FF0000"/>
                </a:solidFill>
              </a:rPr>
              <a:t>Ni </a:t>
            </a:r>
            <a:r>
              <a:rPr lang="en-US" altLang="ja-JP" sz="2200" dirty="0">
                <a:solidFill>
                  <a:srgbClr val="FF0000"/>
                </a:solidFill>
              </a:rPr>
              <a:t>(</a:t>
            </a:r>
            <a:r>
              <a:rPr lang="en-US" altLang="ja-JP" sz="22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200" dirty="0" smtClean="0">
                <a:solidFill>
                  <a:srgbClr val="FF0000"/>
                </a:solidFill>
              </a:rPr>
              <a:t>=28) ions. (irradiation </a:t>
            </a:r>
            <a:r>
              <a:rPr lang="en-US" altLang="ja-JP" sz="2200" dirty="0">
                <a:solidFill>
                  <a:srgbClr val="FF0000"/>
                </a:solidFill>
              </a:rPr>
              <a:t>within 1</a:t>
            </a:r>
            <a:r>
              <a:rPr lang="en-US" altLang="ja-JP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hour)</a:t>
            </a:r>
            <a:endParaRPr lang="en-US" altLang="ja-JP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11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516216" y="1691755"/>
            <a:ext cx="223224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/>
              <a:t>H.V. Power supply</a:t>
            </a:r>
            <a:endParaRPr kumimoji="1" lang="ja-JP" altLang="en-US" sz="1800" dirty="0"/>
          </a:p>
        </p:txBody>
      </p:sp>
      <p:cxnSp>
        <p:nvCxnSpPr>
          <p:cNvPr id="6" name="直線コネクタ 5"/>
          <p:cNvCxnSpPr>
            <a:endCxn id="4" idx="1"/>
          </p:cNvCxnSpPr>
          <p:nvPr/>
        </p:nvCxnSpPr>
        <p:spPr>
          <a:xfrm>
            <a:off x="2930584" y="1876421"/>
            <a:ext cx="35856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939637" y="1880620"/>
            <a:ext cx="0" cy="3962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2903425" y="2276872"/>
            <a:ext cx="72008" cy="36004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2939637" y="2645965"/>
            <a:ext cx="0" cy="8280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939637" y="2825524"/>
            <a:ext cx="6242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563888" y="2736079"/>
            <a:ext cx="0" cy="1981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635896" y="2736079"/>
            <a:ext cx="0" cy="1981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635896" y="2826193"/>
            <a:ext cx="86409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499992" y="2611039"/>
            <a:ext cx="116466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/>
              <a:t>Signal</a:t>
            </a:r>
          </a:p>
          <a:p>
            <a:pPr algn="ctr"/>
            <a:r>
              <a:rPr kumimoji="1" lang="en-US" altLang="ja-JP" sz="1800" dirty="0" smtClean="0"/>
              <a:t>separator </a:t>
            </a:r>
            <a:endParaRPr kumimoji="1" lang="ja-JP" altLang="en-US" sz="1800" dirty="0"/>
          </a:p>
        </p:txBody>
      </p:sp>
      <p:cxnSp>
        <p:nvCxnSpPr>
          <p:cNvPr id="20" name="直線コネクタ 19"/>
          <p:cNvCxnSpPr>
            <a:endCxn id="23" idx="1"/>
          </p:cNvCxnSpPr>
          <p:nvPr/>
        </p:nvCxnSpPr>
        <p:spPr>
          <a:xfrm>
            <a:off x="5670226" y="2812525"/>
            <a:ext cx="1494062" cy="0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164288" y="2627859"/>
            <a:ext cx="108012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/>
              <a:t>Preamp.</a:t>
            </a:r>
            <a:endParaRPr kumimoji="1" lang="ja-JP" altLang="en-US" sz="1800" dirty="0"/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7705288" y="3006245"/>
            <a:ext cx="0" cy="359800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34" idx="1"/>
          </p:cNvCxnSpPr>
          <p:nvPr/>
        </p:nvCxnSpPr>
        <p:spPr>
          <a:xfrm flipH="1">
            <a:off x="5084693" y="3364563"/>
            <a:ext cx="2934638" cy="1482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5103215" y="3258033"/>
            <a:ext cx="0" cy="11639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8019331" y="3195286"/>
            <a:ext cx="803302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+12 V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004048" y="3794932"/>
            <a:ext cx="144016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/>
              <a:t>20 </a:t>
            </a:r>
            <a:r>
              <a:rPr lang="en-US" altLang="ja-JP" sz="18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1800" dirty="0" err="1" smtClean="0"/>
              <a:t>s</a:t>
            </a:r>
            <a:r>
              <a:rPr kumimoji="1" lang="en-US" altLang="ja-JP" sz="1800" dirty="0" smtClean="0"/>
              <a:t> </a:t>
            </a:r>
            <a:r>
              <a:rPr kumimoji="1" lang="en-US" altLang="ja-JP" sz="1800" dirty="0" err="1" smtClean="0"/>
              <a:t>Uni-vaibrator</a:t>
            </a:r>
            <a:r>
              <a:rPr kumimoji="1" lang="en-US" altLang="ja-JP" sz="1800" dirty="0" smtClean="0"/>
              <a:t> </a:t>
            </a:r>
            <a:endParaRPr kumimoji="1" lang="ja-JP" altLang="en-US" sz="1800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6003776" y="3374424"/>
            <a:ext cx="0" cy="414611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5670226" y="3106869"/>
            <a:ext cx="99000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660232" y="3102576"/>
            <a:ext cx="0" cy="10155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>
            <a:off x="6442605" y="4127333"/>
            <a:ext cx="216813" cy="0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4458720" y="3948424"/>
            <a:ext cx="54532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458720" y="3746449"/>
            <a:ext cx="0" cy="3716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4355976" y="3464796"/>
            <a:ext cx="0" cy="3057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2930584" y="3474032"/>
            <a:ext cx="141386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4355976" y="4077072"/>
            <a:ext cx="0" cy="3242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4269303" y="4401316"/>
            <a:ext cx="21149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V="1">
            <a:off x="4228552" y="4392812"/>
            <a:ext cx="105749" cy="99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V="1">
            <a:off x="4291572" y="4401752"/>
            <a:ext cx="105749" cy="99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V="1">
            <a:off x="4370084" y="4401752"/>
            <a:ext cx="105749" cy="99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2642552" y="3474032"/>
            <a:ext cx="297085" cy="2965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482312" y="3770568"/>
            <a:ext cx="21694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482312" y="4149080"/>
            <a:ext cx="21694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642552" y="4149080"/>
            <a:ext cx="288032" cy="2526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2939820" y="4393777"/>
            <a:ext cx="0" cy="8280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2902876" y="5221844"/>
            <a:ext cx="72008" cy="36004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/>
          <p:cNvCxnSpPr/>
          <p:nvPr/>
        </p:nvCxnSpPr>
        <p:spPr>
          <a:xfrm>
            <a:off x="2939820" y="5588325"/>
            <a:ext cx="0" cy="414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2845791" y="6002676"/>
            <a:ext cx="21149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2805040" y="5994172"/>
            <a:ext cx="105749" cy="99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flipV="1">
            <a:off x="2868060" y="6003112"/>
            <a:ext cx="105749" cy="99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V="1">
            <a:off x="2946572" y="6003112"/>
            <a:ext cx="105749" cy="99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923927" y="2465078"/>
            <a:ext cx="3051245" cy="2169586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395536" y="2061088"/>
            <a:ext cx="2693766" cy="4104216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359312" y="1756407"/>
            <a:ext cx="725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PPAC</a:t>
            </a:r>
            <a:endParaRPr lang="ja-JP" altLang="en-US" sz="1600" dirty="0"/>
          </a:p>
        </p:txBody>
      </p:sp>
      <p:sp>
        <p:nvSpPr>
          <p:cNvPr id="75" name="正方形/長方形 74"/>
          <p:cNvSpPr/>
          <p:nvPr/>
        </p:nvSpPr>
        <p:spPr>
          <a:xfrm>
            <a:off x="4399473" y="2152462"/>
            <a:ext cx="1882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Anti-discharge unit</a:t>
            </a:r>
            <a:endParaRPr lang="ja-JP" altLang="en-US" sz="1600" dirty="0"/>
          </a:p>
        </p:txBody>
      </p:sp>
      <p:sp>
        <p:nvSpPr>
          <p:cNvPr id="76" name="正方形/長方形 75"/>
          <p:cNvSpPr/>
          <p:nvPr/>
        </p:nvSpPr>
        <p:spPr>
          <a:xfrm>
            <a:off x="1318021" y="3478194"/>
            <a:ext cx="776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Anode</a:t>
            </a:r>
            <a:endParaRPr lang="ja-JP" altLang="en-US" sz="1600" dirty="0"/>
          </a:p>
        </p:txBody>
      </p:sp>
      <p:sp>
        <p:nvSpPr>
          <p:cNvPr id="77" name="正方形/長方形 76"/>
          <p:cNvSpPr/>
          <p:nvPr/>
        </p:nvSpPr>
        <p:spPr>
          <a:xfrm>
            <a:off x="1220864" y="4114016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Cathode</a:t>
            </a:r>
            <a:endParaRPr lang="ja-JP" altLang="en-US" sz="1600" dirty="0"/>
          </a:p>
        </p:txBody>
      </p:sp>
      <p:sp>
        <p:nvSpPr>
          <p:cNvPr id="78" name="正方形/長方形 77"/>
          <p:cNvSpPr/>
          <p:nvPr/>
        </p:nvSpPr>
        <p:spPr>
          <a:xfrm>
            <a:off x="897477" y="4581128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Gas: C</a:t>
            </a:r>
            <a:r>
              <a:rPr lang="en-US" altLang="ja-JP" sz="1400" baseline="-25000" dirty="0" smtClean="0"/>
              <a:t>4</a:t>
            </a:r>
            <a:r>
              <a:rPr lang="en-US" altLang="ja-JP" sz="1400" dirty="0" smtClean="0"/>
              <a:t>H</a:t>
            </a:r>
            <a:r>
              <a:rPr lang="en-US" altLang="ja-JP" sz="1400" baseline="-25000" dirty="0" smtClean="0"/>
              <a:t>10</a:t>
            </a:r>
            <a:r>
              <a:rPr lang="en-US" altLang="ja-JP" sz="1400" dirty="0" smtClean="0"/>
              <a:t> 10 </a:t>
            </a:r>
            <a:r>
              <a:rPr lang="en-US" altLang="ja-JP" sz="1400" dirty="0" err="1" smtClean="0"/>
              <a:t>torr</a:t>
            </a:r>
            <a:endParaRPr lang="ja-JP" altLang="en-US" sz="1400" dirty="0"/>
          </a:p>
        </p:txBody>
      </p:sp>
      <p:sp>
        <p:nvSpPr>
          <p:cNvPr id="79" name="正方形/長方形 78"/>
          <p:cNvSpPr/>
          <p:nvPr/>
        </p:nvSpPr>
        <p:spPr>
          <a:xfrm>
            <a:off x="2205505" y="2316098"/>
            <a:ext cx="720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10 M</a:t>
            </a:r>
            <a:r>
              <a:rPr lang="en-US" altLang="ja-JP" sz="1400" dirty="0" smtClean="0">
                <a:latin typeface="Symbol" panose="05050102010706020507" pitchFamily="18" charset="2"/>
              </a:rPr>
              <a:t>W</a:t>
            </a:r>
            <a:endParaRPr lang="ja-JP" altLang="en-US" sz="1400" dirty="0"/>
          </a:p>
        </p:txBody>
      </p:sp>
      <p:sp>
        <p:nvSpPr>
          <p:cNvPr id="80" name="正方形/長方形 79"/>
          <p:cNvSpPr/>
          <p:nvPr/>
        </p:nvSpPr>
        <p:spPr>
          <a:xfrm>
            <a:off x="2255058" y="5250686"/>
            <a:ext cx="660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10 k</a:t>
            </a:r>
            <a:r>
              <a:rPr lang="en-US" altLang="ja-JP" sz="1400" dirty="0" smtClean="0">
                <a:latin typeface="Symbol" panose="05050102010706020507" pitchFamily="18" charset="2"/>
              </a:rPr>
              <a:t>W</a:t>
            </a:r>
            <a:endParaRPr lang="ja-JP" altLang="en-US" sz="1400" dirty="0"/>
          </a:p>
        </p:txBody>
      </p:sp>
      <p:sp>
        <p:nvSpPr>
          <p:cNvPr id="81" name="正方形/長方形 80"/>
          <p:cNvSpPr/>
          <p:nvPr/>
        </p:nvSpPr>
        <p:spPr>
          <a:xfrm>
            <a:off x="3131840" y="2890721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220 pF</a:t>
            </a:r>
            <a:endParaRPr lang="ja-JP" altLang="en-US" sz="1600" dirty="0"/>
          </a:p>
        </p:txBody>
      </p:sp>
      <p:sp>
        <p:nvSpPr>
          <p:cNvPr id="82" name="正方形/長方形 81"/>
          <p:cNvSpPr/>
          <p:nvPr/>
        </p:nvSpPr>
        <p:spPr>
          <a:xfrm>
            <a:off x="4450642" y="3390783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Power MOSFET</a:t>
            </a:r>
            <a:endParaRPr lang="ja-JP" altLang="en-US" sz="1400" dirty="0"/>
          </a:p>
        </p:txBody>
      </p:sp>
      <p:sp>
        <p:nvSpPr>
          <p:cNvPr id="83" name="正方形/長方形 82"/>
          <p:cNvSpPr/>
          <p:nvPr/>
        </p:nvSpPr>
        <p:spPr>
          <a:xfrm>
            <a:off x="5645929" y="2530890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Anode sig.</a:t>
            </a:r>
            <a:endParaRPr lang="ja-JP" altLang="en-US" sz="1400" dirty="0"/>
          </a:p>
        </p:txBody>
      </p:sp>
      <p:sp>
        <p:nvSpPr>
          <p:cNvPr id="84" name="正方形/長方形 83"/>
          <p:cNvSpPr/>
          <p:nvPr/>
        </p:nvSpPr>
        <p:spPr>
          <a:xfrm>
            <a:off x="5644764" y="2823955"/>
            <a:ext cx="1260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/>
              <a:t>Dischage</a:t>
            </a:r>
            <a:r>
              <a:rPr lang="en-US" altLang="ja-JP" sz="1400" dirty="0" smtClean="0"/>
              <a:t> sig.</a:t>
            </a:r>
            <a:endParaRPr lang="ja-JP" altLang="en-US" sz="1400" dirty="0"/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4325996" y="3781356"/>
            <a:ext cx="68400" cy="64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4325240" y="4030743"/>
            <a:ext cx="68400" cy="64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2133744" y="959820"/>
            <a:ext cx="5030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Development of anti-discharge unit.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3707904" y="375047"/>
            <a:ext cx="1800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S</a:t>
            </a:r>
            <a:r>
              <a:rPr lang="en-US" altLang="ja-JP" dirty="0" smtClean="0"/>
              <a:t>olution 2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784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線コネクタ 48"/>
          <p:cNvCxnSpPr/>
          <p:nvPr/>
        </p:nvCxnSpPr>
        <p:spPr>
          <a:xfrm>
            <a:off x="4415175" y="3948424"/>
            <a:ext cx="6671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516216" y="1691755"/>
            <a:ext cx="223224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/>
              <a:t>H.V. Power supply</a:t>
            </a:r>
            <a:endParaRPr kumimoji="1" lang="ja-JP" altLang="en-US" sz="1800" dirty="0"/>
          </a:p>
        </p:txBody>
      </p:sp>
      <p:cxnSp>
        <p:nvCxnSpPr>
          <p:cNvPr id="6" name="直線コネクタ 5"/>
          <p:cNvCxnSpPr>
            <a:endCxn id="4" idx="1"/>
          </p:cNvCxnSpPr>
          <p:nvPr/>
        </p:nvCxnSpPr>
        <p:spPr>
          <a:xfrm>
            <a:off x="2930584" y="1876421"/>
            <a:ext cx="35856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939637" y="1880620"/>
            <a:ext cx="0" cy="3962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2903425" y="2276872"/>
            <a:ext cx="72008" cy="36004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2939637" y="2645965"/>
            <a:ext cx="0" cy="8280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939637" y="2825524"/>
            <a:ext cx="6242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563888" y="2736079"/>
            <a:ext cx="0" cy="1981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635896" y="2736079"/>
            <a:ext cx="0" cy="1981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635896" y="2826193"/>
            <a:ext cx="86409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499992" y="2611039"/>
            <a:ext cx="116466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/>
              <a:t>Signal</a:t>
            </a:r>
          </a:p>
          <a:p>
            <a:pPr algn="ctr"/>
            <a:r>
              <a:rPr kumimoji="1" lang="en-US" altLang="ja-JP" sz="1800" dirty="0" smtClean="0"/>
              <a:t>separator </a:t>
            </a:r>
            <a:endParaRPr kumimoji="1" lang="ja-JP" altLang="en-US" sz="1800" dirty="0"/>
          </a:p>
        </p:txBody>
      </p:sp>
      <p:cxnSp>
        <p:nvCxnSpPr>
          <p:cNvPr id="20" name="直線コネクタ 19"/>
          <p:cNvCxnSpPr>
            <a:endCxn id="23" idx="1"/>
          </p:cNvCxnSpPr>
          <p:nvPr/>
        </p:nvCxnSpPr>
        <p:spPr>
          <a:xfrm>
            <a:off x="5670226" y="2812525"/>
            <a:ext cx="1494062" cy="0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164288" y="2627859"/>
            <a:ext cx="108012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/>
              <a:t>Preamp.</a:t>
            </a:r>
            <a:endParaRPr kumimoji="1" lang="ja-JP" altLang="en-US" sz="1800" dirty="0"/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7705288" y="3006245"/>
            <a:ext cx="0" cy="359800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34" idx="1"/>
          </p:cNvCxnSpPr>
          <p:nvPr/>
        </p:nvCxnSpPr>
        <p:spPr>
          <a:xfrm flipH="1">
            <a:off x="5084693" y="3364563"/>
            <a:ext cx="2934638" cy="1482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5103215" y="3258033"/>
            <a:ext cx="0" cy="11639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8019331" y="3195286"/>
            <a:ext cx="803302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+12 V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004048" y="3794932"/>
            <a:ext cx="144016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/>
              <a:t>20 </a:t>
            </a:r>
            <a:r>
              <a:rPr lang="en-US" altLang="ja-JP" sz="18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1800" dirty="0" err="1" smtClean="0"/>
              <a:t>s</a:t>
            </a:r>
            <a:r>
              <a:rPr kumimoji="1" lang="en-US" altLang="ja-JP" sz="1800" dirty="0" smtClean="0"/>
              <a:t> </a:t>
            </a:r>
            <a:r>
              <a:rPr kumimoji="1" lang="en-US" altLang="ja-JP" sz="1800" dirty="0" err="1" smtClean="0"/>
              <a:t>Uni-vaibrator</a:t>
            </a:r>
            <a:r>
              <a:rPr kumimoji="1" lang="en-US" altLang="ja-JP" sz="1800" dirty="0" smtClean="0"/>
              <a:t> </a:t>
            </a:r>
            <a:endParaRPr kumimoji="1" lang="ja-JP" altLang="en-US" sz="1800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6003776" y="3374424"/>
            <a:ext cx="0" cy="414611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5670226" y="3106869"/>
            <a:ext cx="99000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660232" y="3102576"/>
            <a:ext cx="0" cy="10155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>
            <a:off x="6442605" y="4127333"/>
            <a:ext cx="216813" cy="0"/>
          </a:xfrm>
          <a:prstGeom prst="line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415175" y="3746449"/>
            <a:ext cx="0" cy="3716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4355976" y="3464796"/>
            <a:ext cx="0" cy="3057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2930584" y="3474032"/>
            <a:ext cx="141386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4355976" y="4077072"/>
            <a:ext cx="0" cy="3242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4269303" y="4401316"/>
            <a:ext cx="21149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V="1">
            <a:off x="4228552" y="4392812"/>
            <a:ext cx="105749" cy="99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V="1">
            <a:off x="4291572" y="4401752"/>
            <a:ext cx="105749" cy="99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V="1">
            <a:off x="4370084" y="4401752"/>
            <a:ext cx="105749" cy="99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2642552" y="3474032"/>
            <a:ext cx="297085" cy="2965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482312" y="3770568"/>
            <a:ext cx="21694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482312" y="4149080"/>
            <a:ext cx="21694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642552" y="4149080"/>
            <a:ext cx="288032" cy="2526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2939820" y="4393777"/>
            <a:ext cx="0" cy="8280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2902876" y="5221844"/>
            <a:ext cx="72008" cy="36004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/>
          <p:cNvCxnSpPr/>
          <p:nvPr/>
        </p:nvCxnSpPr>
        <p:spPr>
          <a:xfrm>
            <a:off x="2939820" y="5588325"/>
            <a:ext cx="0" cy="414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2845791" y="6002676"/>
            <a:ext cx="21149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2805040" y="5994172"/>
            <a:ext cx="105749" cy="99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flipV="1">
            <a:off x="2868060" y="6003112"/>
            <a:ext cx="105749" cy="99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V="1">
            <a:off x="2946572" y="6003112"/>
            <a:ext cx="105749" cy="99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923927" y="2465078"/>
            <a:ext cx="3051245" cy="2169586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395536" y="2061088"/>
            <a:ext cx="2693766" cy="4104216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359312" y="1756407"/>
            <a:ext cx="725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PPAC</a:t>
            </a:r>
            <a:endParaRPr lang="ja-JP" altLang="en-US" sz="1600" dirty="0"/>
          </a:p>
        </p:txBody>
      </p:sp>
      <p:sp>
        <p:nvSpPr>
          <p:cNvPr id="75" name="正方形/長方形 74"/>
          <p:cNvSpPr/>
          <p:nvPr/>
        </p:nvSpPr>
        <p:spPr>
          <a:xfrm>
            <a:off x="4399473" y="2152462"/>
            <a:ext cx="1882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Anti-discharge unit</a:t>
            </a:r>
            <a:endParaRPr lang="ja-JP" altLang="en-US" sz="1600" dirty="0"/>
          </a:p>
        </p:txBody>
      </p:sp>
      <p:sp>
        <p:nvSpPr>
          <p:cNvPr id="78" name="正方形/長方形 77"/>
          <p:cNvSpPr/>
          <p:nvPr/>
        </p:nvSpPr>
        <p:spPr>
          <a:xfrm>
            <a:off x="897477" y="4581128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Gas: C</a:t>
            </a:r>
            <a:r>
              <a:rPr lang="en-US" altLang="ja-JP" sz="1400" baseline="-25000" dirty="0" smtClean="0"/>
              <a:t>4</a:t>
            </a:r>
            <a:r>
              <a:rPr lang="en-US" altLang="ja-JP" sz="1400" dirty="0" smtClean="0"/>
              <a:t>H</a:t>
            </a:r>
            <a:r>
              <a:rPr lang="en-US" altLang="ja-JP" sz="1400" baseline="-25000" dirty="0" smtClean="0"/>
              <a:t>10</a:t>
            </a:r>
            <a:r>
              <a:rPr lang="en-US" altLang="ja-JP" sz="1400" dirty="0" smtClean="0"/>
              <a:t> 10 </a:t>
            </a:r>
            <a:r>
              <a:rPr lang="en-US" altLang="ja-JP" sz="1400" dirty="0" err="1" smtClean="0"/>
              <a:t>torr</a:t>
            </a:r>
            <a:endParaRPr lang="ja-JP" altLang="en-US" sz="1400" dirty="0"/>
          </a:p>
        </p:txBody>
      </p:sp>
      <p:sp>
        <p:nvSpPr>
          <p:cNvPr id="79" name="正方形/長方形 78"/>
          <p:cNvSpPr/>
          <p:nvPr/>
        </p:nvSpPr>
        <p:spPr>
          <a:xfrm>
            <a:off x="2205505" y="2316098"/>
            <a:ext cx="720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10 M</a:t>
            </a:r>
            <a:r>
              <a:rPr lang="en-US" altLang="ja-JP" sz="1400" dirty="0" smtClean="0">
                <a:latin typeface="Symbol" panose="05050102010706020507" pitchFamily="18" charset="2"/>
              </a:rPr>
              <a:t>W</a:t>
            </a:r>
            <a:endParaRPr lang="ja-JP" altLang="en-US" sz="1400" dirty="0"/>
          </a:p>
        </p:txBody>
      </p:sp>
      <p:sp>
        <p:nvSpPr>
          <p:cNvPr id="80" name="正方形/長方形 79"/>
          <p:cNvSpPr/>
          <p:nvPr/>
        </p:nvSpPr>
        <p:spPr>
          <a:xfrm>
            <a:off x="2255058" y="5250686"/>
            <a:ext cx="660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10 k</a:t>
            </a:r>
            <a:r>
              <a:rPr lang="en-US" altLang="ja-JP" sz="1400" dirty="0" smtClean="0">
                <a:latin typeface="Symbol" panose="05050102010706020507" pitchFamily="18" charset="2"/>
              </a:rPr>
              <a:t>W</a:t>
            </a:r>
            <a:endParaRPr lang="ja-JP" altLang="en-US" sz="1400" dirty="0"/>
          </a:p>
        </p:txBody>
      </p:sp>
      <p:sp>
        <p:nvSpPr>
          <p:cNvPr id="81" name="正方形/長方形 80"/>
          <p:cNvSpPr/>
          <p:nvPr/>
        </p:nvSpPr>
        <p:spPr>
          <a:xfrm>
            <a:off x="3131840" y="2890721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220 pF</a:t>
            </a:r>
            <a:endParaRPr lang="ja-JP" altLang="en-US" sz="1600" dirty="0"/>
          </a:p>
        </p:txBody>
      </p:sp>
      <p:sp>
        <p:nvSpPr>
          <p:cNvPr id="82" name="正方形/長方形 81"/>
          <p:cNvSpPr/>
          <p:nvPr/>
        </p:nvSpPr>
        <p:spPr>
          <a:xfrm>
            <a:off x="4450642" y="3390783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Power MOSFET</a:t>
            </a:r>
            <a:endParaRPr lang="ja-JP" altLang="en-US" sz="1400" dirty="0"/>
          </a:p>
        </p:txBody>
      </p:sp>
      <p:sp>
        <p:nvSpPr>
          <p:cNvPr id="83" name="正方形/長方形 82"/>
          <p:cNvSpPr/>
          <p:nvPr/>
        </p:nvSpPr>
        <p:spPr>
          <a:xfrm>
            <a:off x="5645929" y="2530890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Anode sig.</a:t>
            </a:r>
            <a:endParaRPr lang="ja-JP" altLang="en-US" sz="1400" dirty="0"/>
          </a:p>
        </p:txBody>
      </p:sp>
      <p:sp>
        <p:nvSpPr>
          <p:cNvPr id="84" name="正方形/長方形 83"/>
          <p:cNvSpPr/>
          <p:nvPr/>
        </p:nvSpPr>
        <p:spPr>
          <a:xfrm>
            <a:off x="5644764" y="2823955"/>
            <a:ext cx="1260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/>
              <a:t>Dischage</a:t>
            </a:r>
            <a:r>
              <a:rPr lang="en-US" altLang="ja-JP" sz="1400" dirty="0" smtClean="0"/>
              <a:t> sig.</a:t>
            </a:r>
            <a:endParaRPr lang="ja-JP" altLang="en-US" sz="1400" dirty="0"/>
          </a:p>
        </p:txBody>
      </p:sp>
      <p:sp>
        <p:nvSpPr>
          <p:cNvPr id="85" name="正方形/長方形 84"/>
          <p:cNvSpPr/>
          <p:nvPr/>
        </p:nvSpPr>
        <p:spPr>
          <a:xfrm>
            <a:off x="3016287" y="5302369"/>
            <a:ext cx="56777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>
                <a:solidFill>
                  <a:srgbClr val="FF0000"/>
                </a:solidFill>
              </a:rPr>
              <a:t>R</a:t>
            </a:r>
            <a:r>
              <a:rPr lang="en-US" altLang="ja-JP" sz="2200" dirty="0" smtClean="0">
                <a:solidFill>
                  <a:srgbClr val="FF0000"/>
                </a:solidFill>
              </a:rPr>
              <a:t>educe the damage on electrode foils.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4325996" y="3781356"/>
            <a:ext cx="68400" cy="64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4325240" y="4030743"/>
            <a:ext cx="68400" cy="64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曲折矢印 60"/>
          <p:cNvSpPr/>
          <p:nvPr/>
        </p:nvSpPr>
        <p:spPr>
          <a:xfrm rot="5400000">
            <a:off x="3142250" y="3361954"/>
            <a:ext cx="1080120" cy="1382167"/>
          </a:xfrm>
          <a:prstGeom prst="bentArrow">
            <a:avLst>
              <a:gd name="adj1" fmla="val 13712"/>
              <a:gd name="adj2" fmla="val 19760"/>
              <a:gd name="adj3" fmla="val 20969"/>
              <a:gd name="adj4" fmla="val 3810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 rot="18804759">
            <a:off x="2613110" y="3663296"/>
            <a:ext cx="512048" cy="1515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1627337" y="3823876"/>
            <a:ext cx="111600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稲妻 1"/>
          <p:cNvSpPr/>
          <p:nvPr/>
        </p:nvSpPr>
        <p:spPr>
          <a:xfrm rot="20395338" flipH="1">
            <a:off x="1403475" y="3763715"/>
            <a:ext cx="409909" cy="357562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1318021" y="3478194"/>
            <a:ext cx="776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Anode</a:t>
            </a:r>
            <a:endParaRPr lang="ja-JP" altLang="en-US" sz="1600" dirty="0"/>
          </a:p>
        </p:txBody>
      </p:sp>
      <p:sp>
        <p:nvSpPr>
          <p:cNvPr id="77" name="正方形/長方形 76"/>
          <p:cNvSpPr/>
          <p:nvPr/>
        </p:nvSpPr>
        <p:spPr>
          <a:xfrm>
            <a:off x="1220864" y="4114016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Cathode</a:t>
            </a:r>
            <a:endParaRPr lang="ja-JP" altLang="en-US" sz="1600" dirty="0"/>
          </a:p>
        </p:txBody>
      </p:sp>
      <p:sp>
        <p:nvSpPr>
          <p:cNvPr id="88" name="正方形/長方形 87"/>
          <p:cNvSpPr/>
          <p:nvPr/>
        </p:nvSpPr>
        <p:spPr>
          <a:xfrm>
            <a:off x="3211248" y="4621906"/>
            <a:ext cx="39682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solidFill>
                  <a:srgbClr val="FF0000"/>
                </a:solidFill>
              </a:rPr>
              <a:t>Large discharge current!!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2133744" y="959820"/>
            <a:ext cx="5030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Development of anti-discharge unit.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3707904" y="375047"/>
            <a:ext cx="1800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S</a:t>
            </a:r>
            <a:r>
              <a:rPr lang="en-US" altLang="ja-JP" dirty="0" smtClean="0"/>
              <a:t>olution 2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067945" y="3464796"/>
            <a:ext cx="609958" cy="928016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83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1517" y="1089337"/>
            <a:ext cx="4466628" cy="413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1057" y="1025043"/>
            <a:ext cx="4438657" cy="418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5496" y="824312"/>
            <a:ext cx="871296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419872" y="206746"/>
            <a:ext cx="212801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O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peration 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test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85943" y="711993"/>
            <a:ext cx="7683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Example: Discharge induced using </a:t>
            </a:r>
            <a:r>
              <a:rPr lang="en-US" altLang="ja-JP" sz="2200" baseline="30000" dirty="0" smtClean="0"/>
              <a:t>241</a:t>
            </a:r>
            <a:r>
              <a:rPr lang="en-US" altLang="ja-JP" sz="2200" dirty="0" smtClean="0"/>
              <a:t>Am-</a:t>
            </a:r>
            <a:r>
              <a:rPr lang="en-US" altLang="ja-JP" sz="2200" dirty="0" smtClean="0">
                <a:latin typeface="Symbol" panose="05050102010706020507" pitchFamily="18" charset="2"/>
              </a:rPr>
              <a:t>a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by </a:t>
            </a:r>
            <a:r>
              <a:rPr lang="en-US" altLang="ja-JP" sz="2200" dirty="0"/>
              <a:t>applying</a:t>
            </a:r>
            <a:r>
              <a:rPr lang="en-US" altLang="ja-JP" sz="2200" dirty="0" smtClean="0"/>
              <a:t> </a:t>
            </a:r>
            <a:r>
              <a:rPr lang="en-US" altLang="ja-JP" sz="2200" dirty="0"/>
              <a:t>the </a:t>
            </a:r>
            <a:r>
              <a:rPr lang="en-US" altLang="ja-JP" sz="2200" dirty="0" smtClean="0"/>
              <a:t> </a:t>
            </a:r>
          </a:p>
          <a:p>
            <a:r>
              <a:rPr lang="en-US" altLang="ja-JP" sz="2200" dirty="0"/>
              <a:t> </a:t>
            </a:r>
            <a:r>
              <a:rPr lang="en-US" altLang="ja-JP" sz="2200" dirty="0" smtClean="0"/>
              <a:t>               too large </a:t>
            </a:r>
            <a:r>
              <a:rPr lang="en-US" altLang="ja-JP" sz="2200" dirty="0"/>
              <a:t>bias </a:t>
            </a:r>
            <a:r>
              <a:rPr lang="en-US" altLang="ja-JP" sz="2200" dirty="0" smtClean="0"/>
              <a:t>voltage, intentionally.</a:t>
            </a:r>
            <a:endParaRPr lang="ja-JP" altLang="en-US" sz="2200" dirty="0"/>
          </a:p>
        </p:txBody>
      </p:sp>
      <p:sp>
        <p:nvSpPr>
          <p:cNvPr id="7" name="正方形/長方形 6"/>
          <p:cNvSpPr/>
          <p:nvPr/>
        </p:nvSpPr>
        <p:spPr>
          <a:xfrm>
            <a:off x="5477651" y="1446383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800" dirty="0" smtClean="0">
                <a:solidFill>
                  <a:srgbClr val="FF0000"/>
                </a:solidFill>
              </a:rPr>
              <a:t>With anti-discharge </a:t>
            </a:r>
            <a:r>
              <a:rPr lang="en-US" altLang="ja-JP" sz="1800" dirty="0">
                <a:solidFill>
                  <a:srgbClr val="FF0000"/>
                </a:solidFill>
              </a:rPr>
              <a:t>unit</a:t>
            </a:r>
            <a:endParaRPr lang="en-US" altLang="ja-JP" sz="1800" dirty="0">
              <a:solidFill>
                <a:srgbClr val="FF0000"/>
              </a:solidFill>
              <a:latin typeface="Arial" charset="0"/>
              <a:ea typeface="ＭＳ ゴシック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825696" y="1414444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800" dirty="0" smtClean="0"/>
              <a:t>Without anti-discharge </a:t>
            </a:r>
            <a:r>
              <a:rPr lang="en-US" altLang="ja-JP" sz="1800" dirty="0"/>
              <a:t>unit</a:t>
            </a:r>
            <a:endParaRPr lang="en-US" altLang="ja-JP" sz="18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2042667" y="2525530"/>
            <a:ext cx="132921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 smtClean="0"/>
              <a:t>Anode voltage</a:t>
            </a:r>
            <a:endParaRPr lang="en-US" altLang="ja-JP" sz="14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2601041" y="3686711"/>
            <a:ext cx="104432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 smtClean="0"/>
              <a:t>Cathode</a:t>
            </a:r>
          </a:p>
          <a:p>
            <a:pPr algn="ctr">
              <a:defRPr/>
            </a:pPr>
            <a:r>
              <a:rPr lang="en-US" altLang="ja-JP" sz="1400" dirty="0" smtClean="0"/>
              <a:t> current</a:t>
            </a:r>
            <a:endParaRPr lang="en-US" altLang="ja-JP" sz="14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2249103" y="2833307"/>
            <a:ext cx="306673" cy="2053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/>
          <p:nvPr/>
        </p:nvCxnSpPr>
        <p:spPr>
          <a:xfrm flipH="1">
            <a:off x="2825167" y="4183353"/>
            <a:ext cx="306673" cy="20533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正方形/長方形 92"/>
          <p:cNvSpPr/>
          <p:nvPr/>
        </p:nvSpPr>
        <p:spPr>
          <a:xfrm>
            <a:off x="6204171" y="2471628"/>
            <a:ext cx="132921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 smtClean="0"/>
              <a:t>Anode voltage</a:t>
            </a:r>
            <a:endParaRPr lang="en-US" altLang="ja-JP" sz="14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cxnSp>
        <p:nvCxnSpPr>
          <p:cNvPr id="94" name="直線矢印コネクタ 93"/>
          <p:cNvCxnSpPr/>
          <p:nvPr/>
        </p:nvCxnSpPr>
        <p:spPr>
          <a:xfrm flipH="1">
            <a:off x="6183335" y="2730641"/>
            <a:ext cx="306673" cy="2053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正方形/長方形 94"/>
          <p:cNvSpPr/>
          <p:nvPr/>
        </p:nvSpPr>
        <p:spPr>
          <a:xfrm>
            <a:off x="6309245" y="3990794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 smtClean="0"/>
              <a:t>Cathode </a:t>
            </a:r>
            <a:r>
              <a:rPr lang="en-US" altLang="ja-JP" sz="1400" dirty="0"/>
              <a:t>current</a:t>
            </a:r>
            <a:endParaRPr lang="en-US" altLang="ja-JP" sz="14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cxnSp>
        <p:nvCxnSpPr>
          <p:cNvPr id="97" name="直線矢印コネクタ 96"/>
          <p:cNvCxnSpPr/>
          <p:nvPr/>
        </p:nvCxnSpPr>
        <p:spPr>
          <a:xfrm flipH="1">
            <a:off x="6336671" y="4233087"/>
            <a:ext cx="357051" cy="31772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正方形/長方形 97"/>
          <p:cNvSpPr/>
          <p:nvPr/>
        </p:nvSpPr>
        <p:spPr>
          <a:xfrm>
            <a:off x="899592" y="4144682"/>
            <a:ext cx="347243" cy="40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/>
          <p:cNvSpPr/>
          <p:nvPr/>
        </p:nvSpPr>
        <p:spPr>
          <a:xfrm>
            <a:off x="989706" y="4154555"/>
            <a:ext cx="347243" cy="21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1052661" y="4154971"/>
            <a:ext cx="347243" cy="109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正方形/長方形 100"/>
          <p:cNvSpPr/>
          <p:nvPr/>
        </p:nvSpPr>
        <p:spPr>
          <a:xfrm>
            <a:off x="5527331" y="3831803"/>
            <a:ext cx="347243" cy="40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正方形/長方形 101"/>
          <p:cNvSpPr/>
          <p:nvPr/>
        </p:nvSpPr>
        <p:spPr>
          <a:xfrm>
            <a:off x="5617445" y="3813540"/>
            <a:ext cx="347243" cy="21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正方形/長方形 102"/>
          <p:cNvSpPr/>
          <p:nvPr/>
        </p:nvSpPr>
        <p:spPr>
          <a:xfrm>
            <a:off x="5680400" y="3813956"/>
            <a:ext cx="347243" cy="109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" name="正方形/長方形 107"/>
          <p:cNvSpPr/>
          <p:nvPr/>
        </p:nvSpPr>
        <p:spPr>
          <a:xfrm>
            <a:off x="369934" y="1688593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800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368793" y="204156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7</a:t>
            </a:r>
            <a:r>
              <a:rPr lang="en-US" altLang="ja-JP" sz="1200" dirty="0" smtClean="0"/>
              <a:t>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360881" y="240160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600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359740" y="3859866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200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359740" y="4217926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3772000" y="1688593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160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3770859" y="204156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140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3762947" y="240160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120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3761806" y="276164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3787321" y="3130733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8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3786180" y="3497430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6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3786180" y="3859866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4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3786180" y="4217926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2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05" name="正方形/長方形 104"/>
          <p:cNvSpPr/>
          <p:nvPr/>
        </p:nvSpPr>
        <p:spPr>
          <a:xfrm rot="16200000">
            <a:off x="3194313" y="3084068"/>
            <a:ext cx="215956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 smtClean="0"/>
              <a:t>Cathode current (mA)</a:t>
            </a:r>
            <a:endParaRPr lang="en-US" altLang="ja-JP" sz="16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8227859" y="1652381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160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8226718" y="1976625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140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8218806" y="229140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120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8217665" y="2615644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8243180" y="2948525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8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8242039" y="3263716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6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8242039" y="3587544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4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8242039" y="3920841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2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8235771" y="4217510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6" name="正方形/長方形 135"/>
          <p:cNvSpPr/>
          <p:nvPr/>
        </p:nvSpPr>
        <p:spPr>
          <a:xfrm rot="16200000">
            <a:off x="7786247" y="3098909"/>
            <a:ext cx="190468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 smtClean="0"/>
              <a:t>Cathode current (mA)</a:t>
            </a:r>
            <a:endParaRPr lang="en-US" altLang="ja-JP" sz="14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242463" y="3021090"/>
            <a:ext cx="347243" cy="47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" name="正方形/長方形 110"/>
          <p:cNvSpPr/>
          <p:nvPr/>
        </p:nvSpPr>
        <p:spPr>
          <a:xfrm>
            <a:off x="359740" y="276164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5</a:t>
            </a:r>
            <a:r>
              <a:rPr lang="en-US" altLang="ja-JP" sz="1200" dirty="0" smtClean="0"/>
              <a:t>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360881" y="3130733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400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359740" y="349743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300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04" name="正方形/長方形 103"/>
          <p:cNvSpPr/>
          <p:nvPr/>
        </p:nvSpPr>
        <p:spPr>
          <a:xfrm rot="16200000">
            <a:off x="-672501" y="3084484"/>
            <a:ext cx="18261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 smtClean="0"/>
              <a:t>Anode voltage (V)</a:t>
            </a:r>
            <a:endParaRPr lang="en-US" altLang="ja-JP" sz="16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4807271" y="1670487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800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4806130" y="1987242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7</a:t>
            </a:r>
            <a:r>
              <a:rPr lang="en-US" altLang="ja-JP" sz="1200" dirty="0" smtClean="0"/>
              <a:t>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4798218" y="2318559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600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4797077" y="360565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200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4797077" y="3929478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4950031" y="4226979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4679800" y="3002984"/>
            <a:ext cx="347243" cy="47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6" name="正方形/長方形 145"/>
          <p:cNvSpPr/>
          <p:nvPr/>
        </p:nvSpPr>
        <p:spPr>
          <a:xfrm>
            <a:off x="4797077" y="2642387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5</a:t>
            </a:r>
            <a:r>
              <a:rPr lang="en-US" altLang="ja-JP" sz="1200" dirty="0" smtClean="0"/>
              <a:t>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4798218" y="2966631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400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8" name="正方形/長方形 147"/>
          <p:cNvSpPr/>
          <p:nvPr/>
        </p:nvSpPr>
        <p:spPr>
          <a:xfrm>
            <a:off x="4797077" y="3281822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300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9" name="正方形/長方形 148"/>
          <p:cNvSpPr/>
          <p:nvPr/>
        </p:nvSpPr>
        <p:spPr>
          <a:xfrm rot="16200000">
            <a:off x="3764836" y="3066378"/>
            <a:ext cx="18261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 smtClean="0"/>
              <a:t>Anode voltage (V)</a:t>
            </a:r>
            <a:endParaRPr lang="en-US" altLang="ja-JP" sz="16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73" name="正方形/長方形 172"/>
          <p:cNvSpPr/>
          <p:nvPr/>
        </p:nvSpPr>
        <p:spPr>
          <a:xfrm>
            <a:off x="890539" y="2777766"/>
            <a:ext cx="99097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 smtClean="0">
                <a:solidFill>
                  <a:srgbClr val="FF0000"/>
                </a:solidFill>
              </a:rPr>
              <a:t>Discharge</a:t>
            </a:r>
          </a:p>
          <a:p>
            <a:pPr algn="ctr">
              <a:defRPr/>
            </a:pPr>
            <a:r>
              <a:rPr lang="en-US" altLang="ja-JP" sz="1400" dirty="0" smtClean="0">
                <a:solidFill>
                  <a:srgbClr val="FF0000"/>
                </a:solidFill>
              </a:rPr>
              <a:t>growth</a:t>
            </a:r>
            <a:endParaRPr lang="en-US" altLang="ja-JP" sz="1400" dirty="0">
              <a:solidFill>
                <a:srgbClr val="FF0000"/>
              </a:solidFill>
              <a:latin typeface="Arial" charset="0"/>
              <a:ea typeface="ＭＳ ゴシック"/>
            </a:endParaRPr>
          </a:p>
        </p:txBody>
      </p:sp>
      <p:cxnSp>
        <p:nvCxnSpPr>
          <p:cNvPr id="174" name="直線矢印コネクタ 173"/>
          <p:cNvCxnSpPr/>
          <p:nvPr/>
        </p:nvCxnSpPr>
        <p:spPr>
          <a:xfrm>
            <a:off x="1352045" y="3264982"/>
            <a:ext cx="66560" cy="6558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95"/>
          <p:cNvSpPr/>
          <p:nvPr/>
        </p:nvSpPr>
        <p:spPr>
          <a:xfrm>
            <a:off x="107504" y="4770449"/>
            <a:ext cx="871296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6" name="正方形/長方形 115"/>
          <p:cNvSpPr/>
          <p:nvPr/>
        </p:nvSpPr>
        <p:spPr>
          <a:xfrm>
            <a:off x="512694" y="4588583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711028" y="4757778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5148365" y="4739672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4735217" y="4561840"/>
            <a:ext cx="49084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-100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1" name="正方形/長方形 150"/>
          <p:cNvSpPr/>
          <p:nvPr/>
        </p:nvSpPr>
        <p:spPr>
          <a:xfrm>
            <a:off x="8209707" y="4561840"/>
            <a:ext cx="40588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-20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1056951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0.2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1471309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0.4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1876198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0.6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2290140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0.8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2713135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1.0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3129810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1.2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3535115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1.4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3779912" y="4588583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1799900" y="5004341"/>
            <a:ext cx="104907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 smtClean="0"/>
              <a:t>Time (</a:t>
            </a:r>
            <a:r>
              <a:rPr lang="en-US" altLang="ja-JP" sz="1600" dirty="0" err="1">
                <a:latin typeface="Symbol" panose="05050102010706020507" pitchFamily="18" charset="2"/>
              </a:rPr>
              <a:t>m</a:t>
            </a:r>
            <a:r>
              <a:rPr lang="en-US" altLang="ja-JP" sz="1600" dirty="0" err="1" smtClean="0"/>
              <a:t>s</a:t>
            </a:r>
            <a:r>
              <a:rPr lang="en-US" altLang="ja-JP" sz="1600" dirty="0" smtClean="0"/>
              <a:t>)</a:t>
            </a:r>
            <a:endParaRPr lang="en-US" altLang="ja-JP" sz="16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5139312" y="4757778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5485235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0.2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5899593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0.4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6304482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0.6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5" name="正方形/長方形 164"/>
          <p:cNvSpPr/>
          <p:nvPr/>
        </p:nvSpPr>
        <p:spPr>
          <a:xfrm>
            <a:off x="6718424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0.8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7141419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1.0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7" name="正方形/長方形 166"/>
          <p:cNvSpPr/>
          <p:nvPr/>
        </p:nvSpPr>
        <p:spPr>
          <a:xfrm>
            <a:off x="7558094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1.2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8" name="正方形/長方形 167"/>
          <p:cNvSpPr/>
          <p:nvPr/>
        </p:nvSpPr>
        <p:spPr>
          <a:xfrm>
            <a:off x="7963399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1.4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9" name="正方形/長方形 168"/>
          <p:cNvSpPr/>
          <p:nvPr/>
        </p:nvSpPr>
        <p:spPr>
          <a:xfrm>
            <a:off x="6228184" y="5004341"/>
            <a:ext cx="104907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 smtClean="0"/>
              <a:t>Time (</a:t>
            </a:r>
            <a:r>
              <a:rPr lang="en-US" altLang="ja-JP" sz="1600" dirty="0" err="1">
                <a:latin typeface="Symbol" panose="05050102010706020507" pitchFamily="18" charset="2"/>
              </a:rPr>
              <a:t>m</a:t>
            </a:r>
            <a:r>
              <a:rPr lang="en-US" altLang="ja-JP" sz="1600" dirty="0" err="1" smtClean="0"/>
              <a:t>s</a:t>
            </a:r>
            <a:r>
              <a:rPr lang="en-US" altLang="ja-JP" sz="1600" dirty="0" smtClean="0"/>
              <a:t>)</a:t>
            </a:r>
            <a:endParaRPr lang="en-US" altLang="ja-JP" sz="16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70" name="正方形/長方形 169"/>
          <p:cNvSpPr/>
          <p:nvPr/>
        </p:nvSpPr>
        <p:spPr>
          <a:xfrm>
            <a:off x="467544" y="5423716"/>
            <a:ext cx="8149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dirty="0" smtClean="0"/>
              <a:t>The anode </a:t>
            </a:r>
            <a:r>
              <a:rPr lang="en-US" altLang="ja-JP" sz="2000" dirty="0"/>
              <a:t>voltage was </a:t>
            </a:r>
            <a:r>
              <a:rPr lang="en-US" altLang="ja-JP" sz="2000" dirty="0" smtClean="0"/>
              <a:t>forcibly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grounded using the anti-discharge unit.  </a:t>
            </a:r>
            <a:endParaRPr lang="en-US" altLang="ja-JP" sz="20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71" name="正方形/長方形 170"/>
          <p:cNvSpPr/>
          <p:nvPr/>
        </p:nvSpPr>
        <p:spPr>
          <a:xfrm>
            <a:off x="670687" y="5868675"/>
            <a:ext cx="81497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200" dirty="0" smtClean="0"/>
              <a:t>Discharge current was suppressed. </a:t>
            </a:r>
          </a:p>
        </p:txBody>
      </p:sp>
      <p:sp>
        <p:nvSpPr>
          <p:cNvPr id="172" name="右矢印 171"/>
          <p:cNvSpPr/>
          <p:nvPr/>
        </p:nvSpPr>
        <p:spPr>
          <a:xfrm>
            <a:off x="2042667" y="5908379"/>
            <a:ext cx="446534" cy="369583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91" name="右矢印 90"/>
          <p:cNvSpPr/>
          <p:nvPr/>
        </p:nvSpPr>
        <p:spPr>
          <a:xfrm>
            <a:off x="2042667" y="6366065"/>
            <a:ext cx="446534" cy="369583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4" name="正方形/長方形 3"/>
          <p:cNvSpPr/>
          <p:nvPr/>
        </p:nvSpPr>
        <p:spPr>
          <a:xfrm>
            <a:off x="2483768" y="6341953"/>
            <a:ext cx="46281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</a:rPr>
              <a:t>Preventing </a:t>
            </a:r>
            <a:r>
              <a:rPr lang="en-US" altLang="ja-JP" sz="2200" dirty="0">
                <a:solidFill>
                  <a:srgbClr val="FF0000"/>
                </a:solidFill>
              </a:rPr>
              <a:t>damages on </a:t>
            </a:r>
            <a:r>
              <a:rPr lang="en-US" altLang="ja-JP" sz="2200" dirty="0" smtClean="0">
                <a:solidFill>
                  <a:srgbClr val="FF0000"/>
                </a:solidFill>
              </a:rPr>
              <a:t>electrodes.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7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1517" y="1089337"/>
            <a:ext cx="4466628" cy="413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1057" y="1025043"/>
            <a:ext cx="4438657" cy="418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5496" y="824312"/>
            <a:ext cx="871296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419872" y="206746"/>
            <a:ext cx="212801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O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peration 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test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85943" y="711993"/>
            <a:ext cx="7683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Example: Discharge induced using </a:t>
            </a:r>
            <a:r>
              <a:rPr lang="en-US" altLang="ja-JP" sz="2200" baseline="30000" dirty="0" smtClean="0"/>
              <a:t>241</a:t>
            </a:r>
            <a:r>
              <a:rPr lang="en-US" altLang="ja-JP" sz="2200" dirty="0" smtClean="0"/>
              <a:t>Am-</a:t>
            </a:r>
            <a:r>
              <a:rPr lang="en-US" altLang="ja-JP" sz="2200" dirty="0" smtClean="0">
                <a:latin typeface="Symbol" panose="05050102010706020507" pitchFamily="18" charset="2"/>
              </a:rPr>
              <a:t>a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by </a:t>
            </a:r>
            <a:r>
              <a:rPr lang="en-US" altLang="ja-JP" sz="2200" dirty="0"/>
              <a:t>applying</a:t>
            </a:r>
            <a:r>
              <a:rPr lang="en-US" altLang="ja-JP" sz="2200" dirty="0" smtClean="0"/>
              <a:t> </a:t>
            </a:r>
            <a:r>
              <a:rPr lang="en-US" altLang="ja-JP" sz="2200" dirty="0"/>
              <a:t>the </a:t>
            </a:r>
            <a:r>
              <a:rPr lang="en-US" altLang="ja-JP" sz="2200" dirty="0" smtClean="0"/>
              <a:t> </a:t>
            </a:r>
          </a:p>
          <a:p>
            <a:r>
              <a:rPr lang="en-US" altLang="ja-JP" sz="2200" dirty="0"/>
              <a:t> </a:t>
            </a:r>
            <a:r>
              <a:rPr lang="en-US" altLang="ja-JP" sz="2200" dirty="0" smtClean="0"/>
              <a:t>               too large </a:t>
            </a:r>
            <a:r>
              <a:rPr lang="en-US" altLang="ja-JP" sz="2200" dirty="0"/>
              <a:t>bias </a:t>
            </a:r>
            <a:r>
              <a:rPr lang="en-US" altLang="ja-JP" sz="2200" dirty="0" smtClean="0"/>
              <a:t>voltage, intentionally.</a:t>
            </a:r>
            <a:endParaRPr lang="ja-JP" altLang="en-US" sz="2200" dirty="0"/>
          </a:p>
        </p:txBody>
      </p:sp>
      <p:sp>
        <p:nvSpPr>
          <p:cNvPr id="7" name="正方形/長方形 6"/>
          <p:cNvSpPr/>
          <p:nvPr/>
        </p:nvSpPr>
        <p:spPr>
          <a:xfrm>
            <a:off x="5477651" y="1446383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800" dirty="0" smtClean="0">
                <a:solidFill>
                  <a:srgbClr val="FF0000"/>
                </a:solidFill>
              </a:rPr>
              <a:t>With anti-discharge </a:t>
            </a:r>
            <a:r>
              <a:rPr lang="en-US" altLang="ja-JP" sz="1800" dirty="0">
                <a:solidFill>
                  <a:srgbClr val="FF0000"/>
                </a:solidFill>
              </a:rPr>
              <a:t>unit</a:t>
            </a:r>
            <a:endParaRPr lang="en-US" altLang="ja-JP" sz="1800" dirty="0">
              <a:solidFill>
                <a:srgbClr val="FF0000"/>
              </a:solidFill>
              <a:latin typeface="Arial" charset="0"/>
              <a:ea typeface="ＭＳ ゴシック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825696" y="1414444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800" dirty="0" smtClean="0"/>
              <a:t>Without anti-discharge </a:t>
            </a:r>
            <a:r>
              <a:rPr lang="en-US" altLang="ja-JP" sz="1800" dirty="0"/>
              <a:t>unit</a:t>
            </a:r>
            <a:endParaRPr lang="en-US" altLang="ja-JP" sz="18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2042667" y="2525530"/>
            <a:ext cx="132921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 smtClean="0"/>
              <a:t>Anode voltage</a:t>
            </a:r>
            <a:endParaRPr lang="en-US" altLang="ja-JP" sz="14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2601041" y="3686711"/>
            <a:ext cx="104432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 smtClean="0"/>
              <a:t>Cathode</a:t>
            </a:r>
          </a:p>
          <a:p>
            <a:pPr algn="ctr">
              <a:defRPr/>
            </a:pPr>
            <a:r>
              <a:rPr lang="en-US" altLang="ja-JP" sz="1400" dirty="0" smtClean="0"/>
              <a:t> current</a:t>
            </a:r>
            <a:endParaRPr lang="en-US" altLang="ja-JP" sz="14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2249103" y="2833307"/>
            <a:ext cx="306673" cy="2053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/>
          <p:nvPr/>
        </p:nvCxnSpPr>
        <p:spPr>
          <a:xfrm flipH="1">
            <a:off x="2825167" y="4183353"/>
            <a:ext cx="306673" cy="20533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正方形/長方形 92"/>
          <p:cNvSpPr/>
          <p:nvPr/>
        </p:nvSpPr>
        <p:spPr>
          <a:xfrm>
            <a:off x="6204171" y="2471628"/>
            <a:ext cx="132921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 smtClean="0"/>
              <a:t>Anode voltage</a:t>
            </a:r>
            <a:endParaRPr lang="en-US" altLang="ja-JP" sz="14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cxnSp>
        <p:nvCxnSpPr>
          <p:cNvPr id="94" name="直線矢印コネクタ 93"/>
          <p:cNvCxnSpPr/>
          <p:nvPr/>
        </p:nvCxnSpPr>
        <p:spPr>
          <a:xfrm flipH="1">
            <a:off x="6183335" y="2730641"/>
            <a:ext cx="306673" cy="2053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正方形/長方形 94"/>
          <p:cNvSpPr/>
          <p:nvPr/>
        </p:nvSpPr>
        <p:spPr>
          <a:xfrm>
            <a:off x="6309245" y="3990794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 smtClean="0"/>
              <a:t>Cathode </a:t>
            </a:r>
            <a:r>
              <a:rPr lang="en-US" altLang="ja-JP" sz="1400" dirty="0"/>
              <a:t>current</a:t>
            </a:r>
            <a:endParaRPr lang="en-US" altLang="ja-JP" sz="14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cxnSp>
        <p:nvCxnSpPr>
          <p:cNvPr id="97" name="直線矢印コネクタ 96"/>
          <p:cNvCxnSpPr/>
          <p:nvPr/>
        </p:nvCxnSpPr>
        <p:spPr>
          <a:xfrm flipH="1">
            <a:off x="6336671" y="4233087"/>
            <a:ext cx="357051" cy="31772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正方形/長方形 97"/>
          <p:cNvSpPr/>
          <p:nvPr/>
        </p:nvSpPr>
        <p:spPr>
          <a:xfrm>
            <a:off x="899592" y="4144682"/>
            <a:ext cx="347243" cy="40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/>
          <p:cNvSpPr/>
          <p:nvPr/>
        </p:nvSpPr>
        <p:spPr>
          <a:xfrm>
            <a:off x="989706" y="4154555"/>
            <a:ext cx="347243" cy="21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1052661" y="4154971"/>
            <a:ext cx="347243" cy="109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正方形/長方形 100"/>
          <p:cNvSpPr/>
          <p:nvPr/>
        </p:nvSpPr>
        <p:spPr>
          <a:xfrm>
            <a:off x="5527331" y="3831803"/>
            <a:ext cx="347243" cy="40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正方形/長方形 101"/>
          <p:cNvSpPr/>
          <p:nvPr/>
        </p:nvSpPr>
        <p:spPr>
          <a:xfrm>
            <a:off x="5617445" y="3813540"/>
            <a:ext cx="347243" cy="21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正方形/長方形 102"/>
          <p:cNvSpPr/>
          <p:nvPr/>
        </p:nvSpPr>
        <p:spPr>
          <a:xfrm>
            <a:off x="5680400" y="3813956"/>
            <a:ext cx="347243" cy="109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" name="正方形/長方形 107"/>
          <p:cNvSpPr/>
          <p:nvPr/>
        </p:nvSpPr>
        <p:spPr>
          <a:xfrm>
            <a:off x="369934" y="1688593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800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368793" y="204156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7</a:t>
            </a:r>
            <a:r>
              <a:rPr lang="en-US" altLang="ja-JP" sz="1200" dirty="0" smtClean="0"/>
              <a:t>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360881" y="240160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600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359740" y="3859866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200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359740" y="4217926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3772000" y="1688593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160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3770859" y="204156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140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3762947" y="240160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120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3761806" y="276164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3787321" y="3130733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8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3786180" y="3497430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6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3786180" y="3859866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4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3786180" y="4217926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2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05" name="正方形/長方形 104"/>
          <p:cNvSpPr/>
          <p:nvPr/>
        </p:nvSpPr>
        <p:spPr>
          <a:xfrm rot="16200000">
            <a:off x="3194313" y="3084068"/>
            <a:ext cx="215956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 smtClean="0"/>
              <a:t>Cathode current (mA)</a:t>
            </a:r>
            <a:endParaRPr lang="en-US" altLang="ja-JP" sz="16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8227859" y="1652381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160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8226718" y="1976625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140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8218806" y="229140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120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8217665" y="2615644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8243180" y="2948525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8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8242039" y="3263716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6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8242039" y="3587544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4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8242039" y="3920841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2</a:t>
            </a: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8235771" y="4217510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6" name="正方形/長方形 135"/>
          <p:cNvSpPr/>
          <p:nvPr/>
        </p:nvSpPr>
        <p:spPr>
          <a:xfrm rot="16200000">
            <a:off x="7786247" y="3098909"/>
            <a:ext cx="190468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 smtClean="0"/>
              <a:t>Cathode current (mA)</a:t>
            </a:r>
            <a:endParaRPr lang="en-US" altLang="ja-JP" sz="14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242463" y="3021090"/>
            <a:ext cx="347243" cy="47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" name="正方形/長方形 110"/>
          <p:cNvSpPr/>
          <p:nvPr/>
        </p:nvSpPr>
        <p:spPr>
          <a:xfrm>
            <a:off x="359740" y="276164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5</a:t>
            </a:r>
            <a:r>
              <a:rPr lang="en-US" altLang="ja-JP" sz="1200" dirty="0" smtClean="0"/>
              <a:t>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360881" y="3130733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400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359740" y="349743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300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04" name="正方形/長方形 103"/>
          <p:cNvSpPr/>
          <p:nvPr/>
        </p:nvSpPr>
        <p:spPr>
          <a:xfrm rot="16200000">
            <a:off x="-672501" y="3084484"/>
            <a:ext cx="18261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 smtClean="0"/>
              <a:t>Anode voltage (V)</a:t>
            </a:r>
            <a:endParaRPr lang="en-US" altLang="ja-JP" sz="16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4807271" y="1670487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800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4806130" y="1987242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7</a:t>
            </a:r>
            <a:r>
              <a:rPr lang="en-US" altLang="ja-JP" sz="1200" dirty="0" smtClean="0"/>
              <a:t>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4798218" y="2318559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600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4797077" y="360565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200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4797077" y="3929478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4950031" y="4226979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4679800" y="3002984"/>
            <a:ext cx="347243" cy="47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6" name="正方形/長方形 145"/>
          <p:cNvSpPr/>
          <p:nvPr/>
        </p:nvSpPr>
        <p:spPr>
          <a:xfrm>
            <a:off x="4797077" y="2642387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/>
              <a:t>5</a:t>
            </a:r>
            <a:r>
              <a:rPr lang="en-US" altLang="ja-JP" sz="1200" dirty="0" smtClean="0"/>
              <a:t>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4798218" y="2966631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400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8" name="正方形/長方形 147"/>
          <p:cNvSpPr/>
          <p:nvPr/>
        </p:nvSpPr>
        <p:spPr>
          <a:xfrm>
            <a:off x="4797077" y="3281822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300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9" name="正方形/長方形 148"/>
          <p:cNvSpPr/>
          <p:nvPr/>
        </p:nvSpPr>
        <p:spPr>
          <a:xfrm rot="16200000">
            <a:off x="3764836" y="3066378"/>
            <a:ext cx="18261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 smtClean="0"/>
              <a:t>Anode voltage (V)</a:t>
            </a:r>
            <a:endParaRPr lang="en-US" altLang="ja-JP" sz="16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73" name="正方形/長方形 172"/>
          <p:cNvSpPr/>
          <p:nvPr/>
        </p:nvSpPr>
        <p:spPr>
          <a:xfrm>
            <a:off x="890539" y="2777766"/>
            <a:ext cx="99097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 smtClean="0">
                <a:solidFill>
                  <a:srgbClr val="FF0000"/>
                </a:solidFill>
              </a:rPr>
              <a:t>Discharge</a:t>
            </a:r>
          </a:p>
          <a:p>
            <a:pPr algn="ctr">
              <a:defRPr/>
            </a:pPr>
            <a:r>
              <a:rPr lang="en-US" altLang="ja-JP" sz="1400" dirty="0" smtClean="0">
                <a:solidFill>
                  <a:srgbClr val="FF0000"/>
                </a:solidFill>
              </a:rPr>
              <a:t>growth</a:t>
            </a:r>
            <a:endParaRPr lang="en-US" altLang="ja-JP" sz="1400" dirty="0">
              <a:solidFill>
                <a:srgbClr val="FF0000"/>
              </a:solidFill>
              <a:latin typeface="Arial" charset="0"/>
              <a:ea typeface="ＭＳ ゴシック"/>
            </a:endParaRPr>
          </a:p>
        </p:txBody>
      </p:sp>
      <p:cxnSp>
        <p:nvCxnSpPr>
          <p:cNvPr id="174" name="直線矢印コネクタ 173"/>
          <p:cNvCxnSpPr/>
          <p:nvPr/>
        </p:nvCxnSpPr>
        <p:spPr>
          <a:xfrm>
            <a:off x="1352045" y="3264982"/>
            <a:ext cx="66560" cy="6558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95"/>
          <p:cNvSpPr/>
          <p:nvPr/>
        </p:nvSpPr>
        <p:spPr>
          <a:xfrm>
            <a:off x="107504" y="4770449"/>
            <a:ext cx="871296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6" name="正方形/長方形 115"/>
          <p:cNvSpPr/>
          <p:nvPr/>
        </p:nvSpPr>
        <p:spPr>
          <a:xfrm>
            <a:off x="512694" y="4588583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711028" y="4757778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5148365" y="4739672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4735217" y="4561840"/>
            <a:ext cx="49084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-100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1" name="正方形/長方形 150"/>
          <p:cNvSpPr/>
          <p:nvPr/>
        </p:nvSpPr>
        <p:spPr>
          <a:xfrm>
            <a:off x="8209707" y="4561840"/>
            <a:ext cx="40588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-20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1056951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0.2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1471309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0.4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1876198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0.6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2290140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0.8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2713135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1.0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3129810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1.2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3535115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1.4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3779912" y="4588583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1799900" y="5004341"/>
            <a:ext cx="104907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 smtClean="0"/>
              <a:t>Time (</a:t>
            </a:r>
            <a:r>
              <a:rPr lang="en-US" altLang="ja-JP" sz="1600" dirty="0" err="1">
                <a:latin typeface="Symbol" panose="05050102010706020507" pitchFamily="18" charset="2"/>
              </a:rPr>
              <a:t>m</a:t>
            </a:r>
            <a:r>
              <a:rPr lang="en-US" altLang="ja-JP" sz="1600" dirty="0" err="1" smtClean="0"/>
              <a:t>s</a:t>
            </a:r>
            <a:r>
              <a:rPr lang="en-US" altLang="ja-JP" sz="1600" dirty="0" smtClean="0"/>
              <a:t>)</a:t>
            </a:r>
            <a:endParaRPr lang="en-US" altLang="ja-JP" sz="16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5139312" y="4757778"/>
            <a:ext cx="2696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5485235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0.2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5899593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0.4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6304482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0.6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5" name="正方形/長方形 164"/>
          <p:cNvSpPr/>
          <p:nvPr/>
        </p:nvSpPr>
        <p:spPr>
          <a:xfrm>
            <a:off x="6718424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0.8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7141419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1.0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7" name="正方形/長方形 166"/>
          <p:cNvSpPr/>
          <p:nvPr/>
        </p:nvSpPr>
        <p:spPr>
          <a:xfrm>
            <a:off x="7558094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1.2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8" name="正方形/長方形 167"/>
          <p:cNvSpPr/>
          <p:nvPr/>
        </p:nvSpPr>
        <p:spPr>
          <a:xfrm>
            <a:off x="7963399" y="4766831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 smtClean="0"/>
              <a:t>1.4</a:t>
            </a:r>
            <a:endParaRPr lang="en-US" altLang="ja-JP" sz="12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69" name="正方形/長方形 168"/>
          <p:cNvSpPr/>
          <p:nvPr/>
        </p:nvSpPr>
        <p:spPr>
          <a:xfrm>
            <a:off x="6228184" y="5004341"/>
            <a:ext cx="104907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 smtClean="0"/>
              <a:t>Time (</a:t>
            </a:r>
            <a:r>
              <a:rPr lang="en-US" altLang="ja-JP" sz="1600" dirty="0" err="1">
                <a:latin typeface="Symbol" panose="05050102010706020507" pitchFamily="18" charset="2"/>
              </a:rPr>
              <a:t>m</a:t>
            </a:r>
            <a:r>
              <a:rPr lang="en-US" altLang="ja-JP" sz="1600" dirty="0" err="1" smtClean="0"/>
              <a:t>s</a:t>
            </a:r>
            <a:r>
              <a:rPr lang="en-US" altLang="ja-JP" sz="1600" dirty="0" smtClean="0"/>
              <a:t>)</a:t>
            </a:r>
            <a:endParaRPr lang="en-US" altLang="ja-JP" sz="16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70" name="正方形/長方形 169"/>
          <p:cNvSpPr/>
          <p:nvPr/>
        </p:nvSpPr>
        <p:spPr>
          <a:xfrm>
            <a:off x="467544" y="5423716"/>
            <a:ext cx="8149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dirty="0" smtClean="0"/>
              <a:t>The anode </a:t>
            </a:r>
            <a:r>
              <a:rPr lang="en-US" altLang="ja-JP" sz="2000" dirty="0"/>
              <a:t>voltage was </a:t>
            </a:r>
            <a:r>
              <a:rPr lang="en-US" altLang="ja-JP" sz="2000" dirty="0" smtClean="0"/>
              <a:t>forcibly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grounded using the anti-discharge unit.  </a:t>
            </a:r>
            <a:endParaRPr lang="en-US" altLang="ja-JP" sz="2000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71" name="正方形/長方形 170"/>
          <p:cNvSpPr/>
          <p:nvPr/>
        </p:nvSpPr>
        <p:spPr>
          <a:xfrm>
            <a:off x="670687" y="5868675"/>
            <a:ext cx="81497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200" dirty="0" smtClean="0"/>
              <a:t>Discharge current was suppressed. </a:t>
            </a:r>
          </a:p>
        </p:txBody>
      </p:sp>
      <p:sp>
        <p:nvSpPr>
          <p:cNvPr id="172" name="右矢印 171"/>
          <p:cNvSpPr/>
          <p:nvPr/>
        </p:nvSpPr>
        <p:spPr>
          <a:xfrm>
            <a:off x="2042667" y="5908379"/>
            <a:ext cx="446534" cy="369583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91" name="右矢印 90"/>
          <p:cNvSpPr/>
          <p:nvPr/>
        </p:nvSpPr>
        <p:spPr>
          <a:xfrm>
            <a:off x="2042667" y="6366065"/>
            <a:ext cx="446534" cy="369583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4" name="正方形/長方形 3"/>
          <p:cNvSpPr/>
          <p:nvPr/>
        </p:nvSpPr>
        <p:spPr>
          <a:xfrm>
            <a:off x="2483768" y="6341953"/>
            <a:ext cx="46281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</a:rPr>
              <a:t>Preventing </a:t>
            </a:r>
            <a:r>
              <a:rPr lang="en-US" altLang="ja-JP" sz="2200" dirty="0">
                <a:solidFill>
                  <a:srgbClr val="FF0000"/>
                </a:solidFill>
              </a:rPr>
              <a:t>damages on </a:t>
            </a:r>
            <a:r>
              <a:rPr lang="en-US" altLang="ja-JP" sz="2200" dirty="0" smtClean="0">
                <a:solidFill>
                  <a:srgbClr val="FF0000"/>
                </a:solidFill>
              </a:rPr>
              <a:t>electrodes.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556970" y="5373216"/>
            <a:ext cx="7920880" cy="1363782"/>
          </a:xfrm>
          <a:prstGeom prst="roundRect">
            <a:avLst>
              <a:gd name="adj" fmla="val 58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650112" y="5507051"/>
            <a:ext cx="7683722" cy="1085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200" dirty="0" smtClean="0"/>
              <a:t>150×150 mm</a:t>
            </a:r>
            <a:r>
              <a:rPr lang="en-US" altLang="ja-JP" sz="2200" baseline="30000" dirty="0" smtClean="0"/>
              <a:t>2</a:t>
            </a:r>
            <a:r>
              <a:rPr lang="en-US" altLang="ja-JP" sz="2200" dirty="0" smtClean="0"/>
              <a:t> PPAC with the anti-discharge unit was installed at upper </a:t>
            </a:r>
            <a:r>
              <a:rPr lang="en-US" altLang="ja-JP" sz="2200" dirty="0"/>
              <a:t>stream </a:t>
            </a:r>
            <a:r>
              <a:rPr lang="en-US" altLang="ja-JP" sz="2200" dirty="0" smtClean="0"/>
              <a:t>of F3.</a:t>
            </a:r>
          </a:p>
        </p:txBody>
      </p:sp>
    </p:spTree>
    <p:extLst>
      <p:ext uri="{BB962C8B-B14F-4D97-AF65-F5344CB8AC3E}">
        <p14:creationId xmlns:p14="http://schemas.microsoft.com/office/powerpoint/2010/main" val="3245777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15816" y="260648"/>
            <a:ext cx="309104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Summary of PPAC</a:t>
            </a:r>
            <a:endParaRPr lang="en-US" altLang="ja-JP" b="1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404328" y="1057960"/>
            <a:ext cx="84969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/>
              <a:t>●</a:t>
            </a:r>
            <a:r>
              <a:rPr lang="en-US" altLang="ja-JP" sz="2200" dirty="0" smtClean="0"/>
              <a:t>The delay-line and electrode-foil are </a:t>
            </a:r>
            <a:r>
              <a:rPr lang="en-US" altLang="ja-JP" sz="2200" dirty="0" smtClean="0">
                <a:solidFill>
                  <a:srgbClr val="FF0000"/>
                </a:solidFill>
              </a:rPr>
              <a:t>made </a:t>
            </a:r>
            <a:r>
              <a:rPr lang="en-US" altLang="ja-JP" sz="2200" dirty="0">
                <a:solidFill>
                  <a:srgbClr val="FF0000"/>
                </a:solidFill>
              </a:rPr>
              <a:t>by </a:t>
            </a:r>
            <a:r>
              <a:rPr lang="en-US" altLang="ja-JP" sz="2200" dirty="0" smtClean="0">
                <a:solidFill>
                  <a:srgbClr val="FF0000"/>
                </a:solidFill>
              </a:rPr>
              <a:t>hand work.</a:t>
            </a:r>
          </a:p>
          <a:p>
            <a:r>
              <a:rPr lang="en-US" altLang="ja-JP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</a:rPr>
              <a:t>         </a:t>
            </a:r>
            <a:r>
              <a:rPr lang="en-US" altLang="ja-JP" sz="2200" dirty="0" smtClean="0"/>
              <a:t>All PPAC detectors are repaired by detector team. </a:t>
            </a:r>
            <a:endParaRPr lang="en-US" altLang="ja-JP" sz="2200" dirty="0"/>
          </a:p>
          <a:p>
            <a:endParaRPr lang="en-US" altLang="ja-JP" sz="1000" dirty="0" smtClean="0"/>
          </a:p>
          <a:p>
            <a:endParaRPr lang="en-US" altLang="ja-JP" sz="2200" dirty="0" smtClean="0"/>
          </a:p>
          <a:p>
            <a:r>
              <a:rPr lang="ja-JP" altLang="en-US" sz="2200" dirty="0"/>
              <a:t>●</a:t>
            </a:r>
            <a:r>
              <a:rPr lang="en-US" altLang="ja-JP" sz="2200" dirty="0" smtClean="0"/>
              <a:t>The position resolution improves with the </a:t>
            </a:r>
            <a:r>
              <a:rPr lang="en-US" altLang="ja-JP" sz="2200" dirty="0" smtClean="0">
                <a:solidFill>
                  <a:srgbClr val="FF0000"/>
                </a:solidFill>
              </a:rPr>
              <a:t>signal intensity</a:t>
            </a:r>
            <a:r>
              <a:rPr lang="en-US" altLang="ja-JP" sz="2200" dirty="0" smtClean="0"/>
              <a:t>.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04245" y="3279760"/>
            <a:ext cx="76241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200" dirty="0" smtClean="0"/>
              <a:t>●</a:t>
            </a:r>
            <a:r>
              <a:rPr lang="en-US" altLang="ja-JP" sz="2200" dirty="0" smtClean="0"/>
              <a:t>The </a:t>
            </a:r>
            <a:r>
              <a:rPr lang="en-US" altLang="ja-JP" sz="2200" dirty="0"/>
              <a:t>durability against electric discharge was improved </a:t>
            </a:r>
            <a:r>
              <a:rPr lang="en-US" altLang="ja-JP" sz="2200" dirty="0" smtClean="0"/>
              <a:t>by</a:t>
            </a:r>
          </a:p>
          <a:p>
            <a:pPr algn="just"/>
            <a:r>
              <a:rPr lang="en-US" altLang="ja-JP" sz="2200" dirty="0"/>
              <a:t> </a:t>
            </a:r>
            <a:r>
              <a:rPr lang="en-US" altLang="ja-JP" sz="2200" dirty="0" smtClean="0"/>
              <a:t>   </a:t>
            </a:r>
            <a:r>
              <a:rPr lang="en-US" altLang="ja-JP" sz="2200" dirty="0" smtClean="0">
                <a:solidFill>
                  <a:srgbClr val="FF0000"/>
                </a:solidFill>
              </a:rPr>
              <a:t>using Ag electrodes.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95536" y="4933622"/>
            <a:ext cx="89289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/>
              <a:t>●</a:t>
            </a:r>
            <a:r>
              <a:rPr lang="en-US" altLang="ja-JP" sz="2200" dirty="0" smtClean="0"/>
              <a:t>Install of the </a:t>
            </a:r>
            <a:r>
              <a:rPr lang="en-US" altLang="ja-JP" sz="2200" dirty="0" smtClean="0">
                <a:solidFill>
                  <a:srgbClr val="FF0000"/>
                </a:solidFill>
              </a:rPr>
              <a:t>anti-discharge unit </a:t>
            </a:r>
            <a:r>
              <a:rPr lang="en-US" altLang="ja-JP" sz="2200" dirty="0" smtClean="0"/>
              <a:t>for all PPACs</a:t>
            </a:r>
          </a:p>
          <a:p>
            <a:endParaRPr lang="en-US" altLang="ja-JP" sz="2200" dirty="0"/>
          </a:p>
          <a:p>
            <a:r>
              <a:rPr lang="ja-JP" altLang="en-US" sz="2200" dirty="0"/>
              <a:t>●</a:t>
            </a:r>
            <a:r>
              <a:rPr lang="en-US" altLang="ja-JP" sz="2200" dirty="0"/>
              <a:t>Optimization of some parameters (Ag-layer-thickness, gas, etc…)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15816" y="4365104"/>
            <a:ext cx="309104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/>
              <a:t>Future </a:t>
            </a:r>
            <a:r>
              <a:rPr lang="en-US" altLang="ja-JP" b="1" dirty="0" smtClean="0"/>
              <a:t>work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983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Box 5"/>
          <p:cNvSpPr txBox="1">
            <a:spLocks noChangeArrowheads="1"/>
          </p:cNvSpPr>
          <p:nvPr/>
        </p:nvSpPr>
        <p:spPr bwMode="auto">
          <a:xfrm>
            <a:off x="467544" y="3068960"/>
            <a:ext cx="806489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800" i="1" u="sng" dirty="0">
                <a:latin typeface="Arial" charset="0"/>
                <a:ea typeface="ＭＳ ゴシック"/>
              </a:rPr>
              <a:t>Mu</a:t>
            </a:r>
            <a:r>
              <a:rPr lang="en-US" altLang="ja-JP" sz="2800" i="1" dirty="0">
                <a:latin typeface="Arial" charset="0"/>
                <a:ea typeface="ＭＳ ゴシック"/>
              </a:rPr>
              <a:t>ltiple </a:t>
            </a:r>
            <a:r>
              <a:rPr lang="en-US" altLang="ja-JP" sz="2800" i="1" u="sng" dirty="0">
                <a:latin typeface="Arial" charset="0"/>
                <a:ea typeface="ＭＳ ゴシック"/>
              </a:rPr>
              <a:t>S</a:t>
            </a:r>
            <a:r>
              <a:rPr lang="en-US" altLang="ja-JP" sz="2800" i="1" dirty="0">
                <a:latin typeface="Arial" charset="0"/>
                <a:ea typeface="ＭＳ ゴシック"/>
              </a:rPr>
              <a:t>ampling </a:t>
            </a:r>
            <a:r>
              <a:rPr lang="en-US" altLang="ja-JP" sz="2800" i="1" u="sng" dirty="0">
                <a:latin typeface="Arial" charset="0"/>
                <a:ea typeface="ＭＳ ゴシック"/>
              </a:rPr>
              <a:t>I</a:t>
            </a:r>
            <a:r>
              <a:rPr lang="en-US" altLang="ja-JP" sz="2800" i="1" dirty="0">
                <a:latin typeface="Arial" charset="0"/>
                <a:ea typeface="ＭＳ ゴシック"/>
              </a:rPr>
              <a:t>onization </a:t>
            </a:r>
            <a:r>
              <a:rPr lang="en-US" altLang="ja-JP" sz="2800" i="1" u="sng" dirty="0">
                <a:latin typeface="Arial" charset="0"/>
                <a:ea typeface="ＭＳ ゴシック"/>
              </a:rPr>
              <a:t>C</a:t>
            </a:r>
            <a:r>
              <a:rPr lang="en-US" altLang="ja-JP" sz="2800" i="1" dirty="0">
                <a:latin typeface="Arial" charset="0"/>
                <a:ea typeface="ＭＳ ゴシック"/>
              </a:rPr>
              <a:t>hamber</a:t>
            </a:r>
            <a:r>
              <a:rPr lang="ja-JP" altLang="en-US" sz="2800" i="1" dirty="0">
                <a:latin typeface="Arial" charset="0"/>
                <a:ea typeface="ＭＳ ゴシック"/>
              </a:rPr>
              <a:t> </a:t>
            </a:r>
            <a:r>
              <a:rPr lang="en-US" altLang="ja-JP" sz="2800" i="1" dirty="0">
                <a:latin typeface="Arial" charset="0"/>
                <a:ea typeface="ＭＳ ゴシック"/>
              </a:rPr>
              <a:t>: MUSIC</a:t>
            </a:r>
          </a:p>
        </p:txBody>
      </p:sp>
    </p:spTree>
    <p:extLst>
      <p:ext uri="{BB962C8B-B14F-4D97-AF65-F5344CB8AC3E}">
        <p14:creationId xmlns:p14="http://schemas.microsoft.com/office/powerpoint/2010/main" val="3121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14833" y="222250"/>
            <a:ext cx="683165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M</a:t>
            </a:r>
            <a:r>
              <a:rPr lang="en-US" altLang="ja-JP" u="sng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u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ltiple </a:t>
            </a:r>
            <a:r>
              <a:rPr lang="en-US" altLang="ja-JP" u="sng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S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ampling </a:t>
            </a:r>
            <a:r>
              <a:rPr lang="en-US" altLang="ja-JP" u="sng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I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onization </a:t>
            </a: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C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hamber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: MUSIC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1009352" y="3621949"/>
            <a:ext cx="5635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249"/>
          <p:cNvSpPr txBox="1">
            <a:spLocks noChangeArrowheads="1"/>
          </p:cNvSpPr>
          <p:nvPr/>
        </p:nvSpPr>
        <p:spPr bwMode="auto">
          <a:xfrm>
            <a:off x="915689" y="3276008"/>
            <a:ext cx="536531" cy="25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Beam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7" name="フリーフォーム 6"/>
          <p:cNvSpPr/>
          <p:nvPr/>
        </p:nvSpPr>
        <p:spPr bwMode="auto">
          <a:xfrm rot="10800000">
            <a:off x="2220614" y="2112237"/>
            <a:ext cx="5040313" cy="792162"/>
          </a:xfrm>
          <a:custGeom>
            <a:avLst/>
            <a:gdLst>
              <a:gd name="connsiteX0" fmla="*/ 0 w 6930639"/>
              <a:gd name="connsiteY0" fmla="*/ 709301 h 717846"/>
              <a:gd name="connsiteX1" fmla="*/ 6922093 w 6930639"/>
              <a:gd name="connsiteY1" fmla="*/ 717846 h 717846"/>
              <a:gd name="connsiteX2" fmla="*/ 6930639 w 6930639"/>
              <a:gd name="connsiteY2" fmla="*/ 8546 h 717846"/>
              <a:gd name="connsiteX3" fmla="*/ 6708448 w 6930639"/>
              <a:gd name="connsiteY3" fmla="*/ 8546 h 717846"/>
              <a:gd name="connsiteX4" fmla="*/ 6708448 w 6930639"/>
              <a:gd name="connsiteY4" fmla="*/ 555476 h 717846"/>
              <a:gd name="connsiteX5" fmla="*/ 222190 w 6930639"/>
              <a:gd name="connsiteY5" fmla="*/ 555476 h 717846"/>
              <a:gd name="connsiteX6" fmla="*/ 222190 w 6930639"/>
              <a:gd name="connsiteY6" fmla="*/ 0 h 717846"/>
              <a:gd name="connsiteX7" fmla="*/ 0 w 6930639"/>
              <a:gd name="connsiteY7" fmla="*/ 8546 h 717846"/>
              <a:gd name="connsiteX8" fmla="*/ 0 w 6930639"/>
              <a:gd name="connsiteY8" fmla="*/ 709301 h 71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0639" h="717846">
                <a:moveTo>
                  <a:pt x="0" y="709301"/>
                </a:moveTo>
                <a:lnTo>
                  <a:pt x="6922093" y="717846"/>
                </a:lnTo>
                <a:lnTo>
                  <a:pt x="6930639" y="8546"/>
                </a:lnTo>
                <a:lnTo>
                  <a:pt x="6708448" y="8546"/>
                </a:lnTo>
                <a:lnTo>
                  <a:pt x="6708448" y="555476"/>
                </a:lnTo>
                <a:lnTo>
                  <a:pt x="222190" y="555476"/>
                </a:lnTo>
                <a:lnTo>
                  <a:pt x="222190" y="0"/>
                </a:lnTo>
                <a:lnTo>
                  <a:pt x="0" y="8546"/>
                </a:lnTo>
                <a:lnTo>
                  <a:pt x="0" y="70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 bwMode="auto">
          <a:xfrm>
            <a:off x="2568277" y="2298292"/>
            <a:ext cx="160337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4665364" y="2293212"/>
            <a:ext cx="160338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6762452" y="2293212"/>
            <a:ext cx="160337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568277" y="2401162"/>
            <a:ext cx="4354512" cy="84137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565102" y="2485299"/>
            <a:ext cx="160337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 bwMode="auto">
          <a:xfrm>
            <a:off x="2576214" y="4571274"/>
            <a:ext cx="16033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2933011" y="2551247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275664" y="2554434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3598044" y="2555603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929498" y="2555603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4249291" y="2578282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4586455" y="2559958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4914700" y="2551247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5234493" y="2573926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5560226" y="2555603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5885045" y="2555603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6227697" y="2578282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6555952" y="2559958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 bwMode="auto">
          <a:xfrm>
            <a:off x="2784177" y="2548799"/>
            <a:ext cx="0" cy="20907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 bwMode="auto">
          <a:xfrm>
            <a:off x="3112472" y="2542449"/>
            <a:ext cx="0" cy="2092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 bwMode="auto">
          <a:xfrm>
            <a:off x="3445847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 bwMode="auto">
          <a:xfrm>
            <a:off x="3770014" y="256308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 bwMode="auto">
          <a:xfrm>
            <a:off x="4093547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 bwMode="auto">
          <a:xfrm>
            <a:off x="4428827" y="256308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 bwMode="auto">
          <a:xfrm>
            <a:off x="4749502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 bwMode="auto">
          <a:xfrm>
            <a:off x="5084464" y="2555149"/>
            <a:ext cx="0" cy="20907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 bwMode="auto">
          <a:xfrm>
            <a:off x="5406727" y="2551974"/>
            <a:ext cx="0" cy="2092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 bwMode="auto">
          <a:xfrm>
            <a:off x="5730259" y="2564674"/>
            <a:ext cx="0" cy="2092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 bwMode="auto">
          <a:xfrm>
            <a:off x="6062364" y="2551974"/>
            <a:ext cx="0" cy="2092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 bwMode="auto">
          <a:xfrm>
            <a:off x="6390659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 bwMode="auto">
          <a:xfrm>
            <a:off x="6719272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 bwMode="auto">
          <a:xfrm>
            <a:off x="2720359" y="2540862"/>
            <a:ext cx="4068000" cy="7302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正方形/長方形 39"/>
          <p:cNvSpPr/>
          <p:nvPr/>
        </p:nvSpPr>
        <p:spPr bwMode="auto">
          <a:xfrm>
            <a:off x="2734964" y="4630012"/>
            <a:ext cx="4032250" cy="7143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" name="フリーフォーム 40"/>
          <p:cNvSpPr/>
          <p:nvPr/>
        </p:nvSpPr>
        <p:spPr bwMode="auto">
          <a:xfrm>
            <a:off x="2228552" y="4355374"/>
            <a:ext cx="5038725" cy="792163"/>
          </a:xfrm>
          <a:custGeom>
            <a:avLst/>
            <a:gdLst>
              <a:gd name="connsiteX0" fmla="*/ 0 w 6930639"/>
              <a:gd name="connsiteY0" fmla="*/ 709301 h 717846"/>
              <a:gd name="connsiteX1" fmla="*/ 6922093 w 6930639"/>
              <a:gd name="connsiteY1" fmla="*/ 717846 h 717846"/>
              <a:gd name="connsiteX2" fmla="*/ 6930639 w 6930639"/>
              <a:gd name="connsiteY2" fmla="*/ 8546 h 717846"/>
              <a:gd name="connsiteX3" fmla="*/ 6708448 w 6930639"/>
              <a:gd name="connsiteY3" fmla="*/ 8546 h 717846"/>
              <a:gd name="connsiteX4" fmla="*/ 6708448 w 6930639"/>
              <a:gd name="connsiteY4" fmla="*/ 555476 h 717846"/>
              <a:gd name="connsiteX5" fmla="*/ 222190 w 6930639"/>
              <a:gd name="connsiteY5" fmla="*/ 555476 h 717846"/>
              <a:gd name="connsiteX6" fmla="*/ 222190 w 6930639"/>
              <a:gd name="connsiteY6" fmla="*/ 0 h 717846"/>
              <a:gd name="connsiteX7" fmla="*/ 0 w 6930639"/>
              <a:gd name="connsiteY7" fmla="*/ 8546 h 717846"/>
              <a:gd name="connsiteX8" fmla="*/ 0 w 6930639"/>
              <a:gd name="connsiteY8" fmla="*/ 709301 h 71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0639" h="717846">
                <a:moveTo>
                  <a:pt x="0" y="709301"/>
                </a:moveTo>
                <a:lnTo>
                  <a:pt x="6922093" y="717846"/>
                </a:lnTo>
                <a:lnTo>
                  <a:pt x="6930639" y="8546"/>
                </a:lnTo>
                <a:lnTo>
                  <a:pt x="6708448" y="8546"/>
                </a:lnTo>
                <a:lnTo>
                  <a:pt x="6708448" y="555476"/>
                </a:lnTo>
                <a:lnTo>
                  <a:pt x="222190" y="555476"/>
                </a:lnTo>
                <a:lnTo>
                  <a:pt x="222190" y="0"/>
                </a:lnTo>
                <a:lnTo>
                  <a:pt x="0" y="8546"/>
                </a:lnTo>
                <a:lnTo>
                  <a:pt x="0" y="70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正方形/長方形 41"/>
          <p:cNvSpPr/>
          <p:nvPr/>
        </p:nvSpPr>
        <p:spPr bwMode="auto">
          <a:xfrm>
            <a:off x="7267277" y="2437674"/>
            <a:ext cx="303212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正方形/長方形 42"/>
          <p:cNvSpPr/>
          <p:nvPr/>
        </p:nvSpPr>
        <p:spPr bwMode="auto">
          <a:xfrm>
            <a:off x="7267277" y="4363312"/>
            <a:ext cx="303212" cy="461962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4" name="直線コネクタ 43"/>
          <p:cNvCxnSpPr/>
          <p:nvPr/>
        </p:nvCxnSpPr>
        <p:spPr bwMode="auto">
          <a:xfrm flipV="1">
            <a:off x="278100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 bwMode="auto">
          <a:xfrm flipV="1">
            <a:off x="311120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 bwMode="auto">
          <a:xfrm flipV="1">
            <a:off x="3444577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 bwMode="auto">
          <a:xfrm flipV="1">
            <a:off x="376525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 bwMode="auto">
          <a:xfrm flipV="1">
            <a:off x="408910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 bwMode="auto">
          <a:xfrm flipV="1">
            <a:off x="4430414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 bwMode="auto">
          <a:xfrm flipV="1">
            <a:off x="4746327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 bwMode="auto">
          <a:xfrm flipV="1">
            <a:off x="5082877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 bwMode="auto">
          <a:xfrm flipV="1">
            <a:off x="5405139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 bwMode="auto">
          <a:xfrm flipV="1">
            <a:off x="5736927" y="1970949"/>
            <a:ext cx="0" cy="644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 bwMode="auto">
          <a:xfrm flipV="1">
            <a:off x="6060777" y="1970949"/>
            <a:ext cx="0" cy="644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 bwMode="auto">
          <a:xfrm flipV="1">
            <a:off x="6389389" y="1970949"/>
            <a:ext cx="0" cy="644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 bwMode="auto">
          <a:xfrm flipV="1">
            <a:off x="671800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 bwMode="auto">
          <a:xfrm flipH="1">
            <a:off x="2781002" y="1980474"/>
            <a:ext cx="48641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 bwMode="auto">
          <a:xfrm flipV="1">
            <a:off x="7640339" y="1980474"/>
            <a:ext cx="0" cy="1793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 bwMode="auto">
          <a:xfrm flipH="1">
            <a:off x="7551439" y="2159862"/>
            <a:ext cx="1889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 bwMode="auto">
          <a:xfrm flipH="1">
            <a:off x="7583189" y="2197962"/>
            <a:ext cx="1174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 bwMode="auto">
          <a:xfrm flipH="1">
            <a:off x="7611764" y="2232887"/>
            <a:ext cx="571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 bwMode="auto">
          <a:xfrm flipV="1">
            <a:off x="2944514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 bwMode="auto">
          <a:xfrm flipV="1">
            <a:off x="3284239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 bwMode="auto">
          <a:xfrm flipH="1">
            <a:off x="2947689" y="1785212"/>
            <a:ext cx="3429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二等辺三角形 64"/>
          <p:cNvSpPr/>
          <p:nvPr/>
        </p:nvSpPr>
        <p:spPr bwMode="auto">
          <a:xfrm>
            <a:off x="3149302" y="1231875"/>
            <a:ext cx="268287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6" name="直線コネクタ 65"/>
          <p:cNvCxnSpPr/>
          <p:nvPr/>
        </p:nvCxnSpPr>
        <p:spPr bwMode="auto">
          <a:xfrm flipV="1">
            <a:off x="3284239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 bwMode="auto">
          <a:xfrm>
            <a:off x="3254077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8" name="直線コネクタ 67"/>
          <p:cNvCxnSpPr/>
          <p:nvPr/>
        </p:nvCxnSpPr>
        <p:spPr bwMode="auto">
          <a:xfrm flipV="1">
            <a:off x="3603327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 bwMode="auto">
          <a:xfrm flipV="1">
            <a:off x="3938289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 bwMode="auto">
          <a:xfrm flipH="1">
            <a:off x="3606502" y="1785212"/>
            <a:ext cx="34448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二等辺三角形 70"/>
          <p:cNvSpPr/>
          <p:nvPr/>
        </p:nvSpPr>
        <p:spPr bwMode="auto">
          <a:xfrm>
            <a:off x="3801764" y="1231875"/>
            <a:ext cx="268288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2" name="直線コネクタ 71"/>
          <p:cNvCxnSpPr/>
          <p:nvPr/>
        </p:nvCxnSpPr>
        <p:spPr bwMode="auto">
          <a:xfrm flipV="1">
            <a:off x="3938289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円/楕円 72"/>
          <p:cNvSpPr/>
          <p:nvPr/>
        </p:nvSpPr>
        <p:spPr bwMode="auto">
          <a:xfrm>
            <a:off x="3912889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4" name="直線コネクタ 73"/>
          <p:cNvCxnSpPr/>
          <p:nvPr/>
        </p:nvCxnSpPr>
        <p:spPr bwMode="auto">
          <a:xfrm flipV="1">
            <a:off x="4258964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 bwMode="auto">
          <a:xfrm flipV="1">
            <a:off x="4600277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 bwMode="auto">
          <a:xfrm flipH="1">
            <a:off x="4263727" y="1785212"/>
            <a:ext cx="3429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二等辺三角形 76"/>
          <p:cNvSpPr/>
          <p:nvPr/>
        </p:nvSpPr>
        <p:spPr bwMode="auto">
          <a:xfrm>
            <a:off x="4465339" y="1231875"/>
            <a:ext cx="268288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8" name="直線コネクタ 77"/>
          <p:cNvCxnSpPr/>
          <p:nvPr/>
        </p:nvCxnSpPr>
        <p:spPr bwMode="auto">
          <a:xfrm flipV="1">
            <a:off x="4600277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円/楕円 78"/>
          <p:cNvSpPr/>
          <p:nvPr/>
        </p:nvSpPr>
        <p:spPr bwMode="auto">
          <a:xfrm>
            <a:off x="4570114" y="1756637"/>
            <a:ext cx="52388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0" name="直線コネクタ 79"/>
          <p:cNvCxnSpPr/>
          <p:nvPr/>
        </p:nvCxnSpPr>
        <p:spPr bwMode="auto">
          <a:xfrm flipV="1">
            <a:off x="4916189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 bwMode="auto">
          <a:xfrm flipV="1">
            <a:off x="5251152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 bwMode="auto">
          <a:xfrm flipH="1">
            <a:off x="4919364" y="1785212"/>
            <a:ext cx="344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二等辺三角形 82"/>
          <p:cNvSpPr/>
          <p:nvPr/>
        </p:nvSpPr>
        <p:spPr bwMode="auto">
          <a:xfrm>
            <a:off x="5114627" y="1231875"/>
            <a:ext cx="268287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4" name="直線コネクタ 83"/>
          <p:cNvCxnSpPr/>
          <p:nvPr/>
        </p:nvCxnSpPr>
        <p:spPr bwMode="auto">
          <a:xfrm flipV="1">
            <a:off x="5251152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円/楕円 84"/>
          <p:cNvSpPr/>
          <p:nvPr/>
        </p:nvSpPr>
        <p:spPr bwMode="auto">
          <a:xfrm>
            <a:off x="5219402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6" name="直線コネクタ 85"/>
          <p:cNvCxnSpPr/>
          <p:nvPr/>
        </p:nvCxnSpPr>
        <p:spPr bwMode="auto">
          <a:xfrm flipV="1">
            <a:off x="5575002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 bwMode="auto">
          <a:xfrm flipV="1">
            <a:off x="5909964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 bwMode="auto">
          <a:xfrm flipH="1">
            <a:off x="5578177" y="1785212"/>
            <a:ext cx="34448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二等辺三角形 88"/>
          <p:cNvSpPr/>
          <p:nvPr/>
        </p:nvSpPr>
        <p:spPr bwMode="auto">
          <a:xfrm>
            <a:off x="5775027" y="1231875"/>
            <a:ext cx="266700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0" name="直線コネクタ 89"/>
          <p:cNvCxnSpPr/>
          <p:nvPr/>
        </p:nvCxnSpPr>
        <p:spPr bwMode="auto">
          <a:xfrm flipV="1">
            <a:off x="5909964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円/楕円 90"/>
          <p:cNvSpPr/>
          <p:nvPr/>
        </p:nvSpPr>
        <p:spPr bwMode="auto">
          <a:xfrm>
            <a:off x="5884564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2" name="直線コネクタ 91"/>
          <p:cNvCxnSpPr/>
          <p:nvPr/>
        </p:nvCxnSpPr>
        <p:spPr bwMode="auto">
          <a:xfrm flipV="1">
            <a:off x="6232227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 bwMode="auto">
          <a:xfrm flipV="1">
            <a:off x="6565602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 bwMode="auto">
          <a:xfrm flipH="1">
            <a:off x="6235402" y="1785212"/>
            <a:ext cx="3429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二等辺三角形 94"/>
          <p:cNvSpPr/>
          <p:nvPr/>
        </p:nvSpPr>
        <p:spPr bwMode="auto">
          <a:xfrm>
            <a:off x="6430664" y="1231875"/>
            <a:ext cx="268288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6" name="直線コネクタ 95"/>
          <p:cNvCxnSpPr/>
          <p:nvPr/>
        </p:nvCxnSpPr>
        <p:spPr bwMode="auto">
          <a:xfrm flipV="1">
            <a:off x="6565602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円/楕円 96"/>
          <p:cNvSpPr/>
          <p:nvPr/>
        </p:nvSpPr>
        <p:spPr bwMode="auto">
          <a:xfrm>
            <a:off x="6541789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8" name="円/楕円 97"/>
          <p:cNvSpPr/>
          <p:nvPr/>
        </p:nvSpPr>
        <p:spPr bwMode="auto">
          <a:xfrm>
            <a:off x="3082627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9" name="円/楕円 98"/>
          <p:cNvSpPr/>
          <p:nvPr/>
        </p:nvSpPr>
        <p:spPr bwMode="auto">
          <a:xfrm>
            <a:off x="3416002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0" name="円/楕円 99"/>
          <p:cNvSpPr/>
          <p:nvPr/>
        </p:nvSpPr>
        <p:spPr bwMode="auto">
          <a:xfrm>
            <a:off x="3746202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1" name="円/楕円 100"/>
          <p:cNvSpPr/>
          <p:nvPr/>
        </p:nvSpPr>
        <p:spPr bwMode="auto">
          <a:xfrm>
            <a:off x="4068464" y="1951899"/>
            <a:ext cx="52388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" name="円/楕円 101"/>
          <p:cNvSpPr/>
          <p:nvPr/>
        </p:nvSpPr>
        <p:spPr bwMode="auto">
          <a:xfrm>
            <a:off x="4398664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3" name="円/楕円 102"/>
          <p:cNvSpPr/>
          <p:nvPr/>
        </p:nvSpPr>
        <p:spPr bwMode="auto">
          <a:xfrm>
            <a:off x="4720927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4" name="円/楕円 103"/>
          <p:cNvSpPr/>
          <p:nvPr/>
        </p:nvSpPr>
        <p:spPr bwMode="auto">
          <a:xfrm>
            <a:off x="5062239" y="1951899"/>
            <a:ext cx="52388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5" name="円/楕円 104"/>
          <p:cNvSpPr/>
          <p:nvPr/>
        </p:nvSpPr>
        <p:spPr bwMode="auto">
          <a:xfrm>
            <a:off x="5376564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6" name="円/楕円 105"/>
          <p:cNvSpPr/>
          <p:nvPr/>
        </p:nvSpPr>
        <p:spPr bwMode="auto">
          <a:xfrm>
            <a:off x="5714702" y="1951899"/>
            <a:ext cx="52387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7" name="円/楕円 106"/>
          <p:cNvSpPr/>
          <p:nvPr/>
        </p:nvSpPr>
        <p:spPr bwMode="auto">
          <a:xfrm>
            <a:off x="6035377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8" name="円/楕円 107"/>
          <p:cNvSpPr/>
          <p:nvPr/>
        </p:nvSpPr>
        <p:spPr bwMode="auto">
          <a:xfrm>
            <a:off x="6363989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9" name="円/楕円 108"/>
          <p:cNvSpPr/>
          <p:nvPr/>
        </p:nvSpPr>
        <p:spPr bwMode="auto">
          <a:xfrm>
            <a:off x="6692602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0" name="テキスト ボックス 262"/>
          <p:cNvSpPr txBox="1">
            <a:spLocks noChangeArrowheads="1"/>
          </p:cNvSpPr>
          <p:nvPr/>
        </p:nvSpPr>
        <p:spPr bwMode="auto">
          <a:xfrm>
            <a:off x="2905055" y="620688"/>
            <a:ext cx="617487" cy="33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Ch.1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1" name="テキスト ボックス 262"/>
          <p:cNvSpPr txBox="1">
            <a:spLocks noChangeArrowheads="1"/>
          </p:cNvSpPr>
          <p:nvPr/>
        </p:nvSpPr>
        <p:spPr bwMode="auto">
          <a:xfrm>
            <a:off x="3551115" y="622275"/>
            <a:ext cx="617486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Ch.2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2" name="テキスト ボックス 262"/>
          <p:cNvSpPr txBox="1">
            <a:spLocks noChangeArrowheads="1"/>
          </p:cNvSpPr>
          <p:nvPr/>
        </p:nvSpPr>
        <p:spPr bwMode="auto">
          <a:xfrm>
            <a:off x="4209873" y="622275"/>
            <a:ext cx="617487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Ch.3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3" name="テキスト ボックス 262"/>
          <p:cNvSpPr txBox="1">
            <a:spLocks noChangeArrowheads="1"/>
          </p:cNvSpPr>
          <p:nvPr/>
        </p:nvSpPr>
        <p:spPr bwMode="auto">
          <a:xfrm>
            <a:off x="4874982" y="622275"/>
            <a:ext cx="617486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Ch.4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4" name="テキスト ボックス 262"/>
          <p:cNvSpPr txBox="1">
            <a:spLocks noChangeArrowheads="1"/>
          </p:cNvSpPr>
          <p:nvPr/>
        </p:nvSpPr>
        <p:spPr bwMode="auto">
          <a:xfrm>
            <a:off x="5521040" y="623863"/>
            <a:ext cx="617487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Ch.5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5" name="テキスト ボックス 262"/>
          <p:cNvSpPr txBox="1">
            <a:spLocks noChangeArrowheads="1"/>
          </p:cNvSpPr>
          <p:nvPr/>
        </p:nvSpPr>
        <p:spPr bwMode="auto">
          <a:xfrm>
            <a:off x="6179799" y="623863"/>
            <a:ext cx="617486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Ch.6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116" name="直線コネクタ 115"/>
          <p:cNvCxnSpPr/>
          <p:nvPr/>
        </p:nvCxnSpPr>
        <p:spPr bwMode="auto">
          <a:xfrm>
            <a:off x="6727844" y="4163287"/>
            <a:ext cx="13493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 bwMode="auto">
          <a:xfrm>
            <a:off x="6419552" y="4163287"/>
            <a:ext cx="134937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 bwMode="auto">
          <a:xfrm>
            <a:off x="6565602" y="4163287"/>
            <a:ext cx="13335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テキスト ボックス 270"/>
          <p:cNvSpPr txBox="1">
            <a:spLocks noChangeArrowheads="1"/>
          </p:cNvSpPr>
          <p:nvPr/>
        </p:nvSpPr>
        <p:spPr bwMode="auto">
          <a:xfrm>
            <a:off x="6662668" y="3855189"/>
            <a:ext cx="8130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latin typeface="Arial" charset="0"/>
                <a:ea typeface="Arial Unicode MS" pitchFamily="50" charset="-128"/>
                <a:cs typeface="Arial" charset="0"/>
              </a:rPr>
              <a:t>20 mm</a:t>
            </a:r>
            <a:endParaRPr lang="ja-JP" altLang="en-US" sz="1600" dirty="0"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120" name="直線コネクタ 119"/>
          <p:cNvCxnSpPr/>
          <p:nvPr/>
        </p:nvCxnSpPr>
        <p:spPr bwMode="auto">
          <a:xfrm>
            <a:off x="2781002" y="4741137"/>
            <a:ext cx="0" cy="5889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 bwMode="auto">
          <a:xfrm>
            <a:off x="6719589" y="4741137"/>
            <a:ext cx="0" cy="5889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 bwMode="auto">
          <a:xfrm>
            <a:off x="2787352" y="5223737"/>
            <a:ext cx="39147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254"/>
          <p:cNvSpPr txBox="1">
            <a:spLocks noChangeArrowheads="1"/>
          </p:cNvSpPr>
          <p:nvPr/>
        </p:nvSpPr>
        <p:spPr bwMode="auto">
          <a:xfrm>
            <a:off x="4378796" y="5173385"/>
            <a:ext cx="688918" cy="2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480 mm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124" name="直線コネクタ 123"/>
          <p:cNvCxnSpPr/>
          <p:nvPr/>
        </p:nvCxnSpPr>
        <p:spPr bwMode="auto">
          <a:xfrm flipV="1">
            <a:off x="3203848" y="4244250"/>
            <a:ext cx="866204" cy="1168399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 bwMode="auto">
          <a:xfrm flipV="1">
            <a:off x="3563888" y="4471262"/>
            <a:ext cx="676026" cy="941387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265"/>
          <p:cNvSpPr txBox="1">
            <a:spLocks noChangeArrowheads="1"/>
          </p:cNvSpPr>
          <p:nvPr/>
        </p:nvSpPr>
        <p:spPr bwMode="auto">
          <a:xfrm>
            <a:off x="3247253" y="5323162"/>
            <a:ext cx="774636" cy="33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solidFill>
                  <a:srgbClr val="FF0000"/>
                </a:solidFill>
                <a:latin typeface="Arial" charset="0"/>
                <a:ea typeface="Arial Unicode MS" pitchFamily="50" charset="-128"/>
                <a:cs typeface="Arial" charset="0"/>
              </a:rPr>
              <a:t>Anode</a:t>
            </a:r>
            <a:endParaRPr lang="ja-JP" altLang="en-US" sz="1600" dirty="0">
              <a:solidFill>
                <a:srgbClr val="FF0000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27" name="テキスト ボックス 266"/>
          <p:cNvSpPr txBox="1">
            <a:spLocks noChangeArrowheads="1"/>
          </p:cNvSpPr>
          <p:nvPr/>
        </p:nvSpPr>
        <p:spPr bwMode="auto">
          <a:xfrm>
            <a:off x="2418183" y="5314763"/>
            <a:ext cx="960359" cy="33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solidFill>
                  <a:srgbClr val="0070C0"/>
                </a:solidFill>
                <a:latin typeface="Arial" charset="0"/>
                <a:ea typeface="Arial Unicode MS" pitchFamily="50" charset="-128"/>
                <a:cs typeface="Arial" charset="0"/>
              </a:rPr>
              <a:t>Cathode</a:t>
            </a:r>
            <a:endParaRPr lang="ja-JP" altLang="en-US" sz="1600" dirty="0">
              <a:solidFill>
                <a:srgbClr val="0070C0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128" name="直線コネクタ 127"/>
          <p:cNvCxnSpPr/>
          <p:nvPr/>
        </p:nvCxnSpPr>
        <p:spPr bwMode="auto">
          <a:xfrm>
            <a:off x="2441277" y="2593249"/>
            <a:ext cx="28733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 bwMode="auto">
          <a:xfrm>
            <a:off x="2441277" y="4641124"/>
            <a:ext cx="28733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/>
          <p:cNvSpPr/>
          <p:nvPr/>
        </p:nvSpPr>
        <p:spPr bwMode="auto">
          <a:xfrm>
            <a:off x="6762769" y="4571274"/>
            <a:ext cx="16033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1" name="正方形/長方形 130"/>
          <p:cNvSpPr/>
          <p:nvPr/>
        </p:nvSpPr>
        <p:spPr bwMode="auto">
          <a:xfrm>
            <a:off x="7148214" y="4378715"/>
            <a:ext cx="2159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7167264" y="2455137"/>
            <a:ext cx="2159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" name="正方形/長方形 132"/>
          <p:cNvSpPr/>
          <p:nvPr/>
        </p:nvSpPr>
        <p:spPr bwMode="auto">
          <a:xfrm>
            <a:off x="7051377" y="2890112"/>
            <a:ext cx="593725" cy="2286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4" name="正方形/長方形 133"/>
          <p:cNvSpPr/>
          <p:nvPr/>
        </p:nvSpPr>
        <p:spPr bwMode="auto">
          <a:xfrm>
            <a:off x="1893589" y="2889794"/>
            <a:ext cx="503238" cy="2286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35" name="直線コネクタ 134"/>
          <p:cNvCxnSpPr/>
          <p:nvPr/>
        </p:nvCxnSpPr>
        <p:spPr bwMode="auto">
          <a:xfrm>
            <a:off x="1734839" y="2893287"/>
            <a:ext cx="3206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 bwMode="auto">
          <a:xfrm>
            <a:off x="1734839" y="4356644"/>
            <a:ext cx="3206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 bwMode="auto">
          <a:xfrm>
            <a:off x="1817389" y="2893287"/>
            <a:ext cx="0" cy="1470025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258"/>
          <p:cNvSpPr txBox="1">
            <a:spLocks noChangeArrowheads="1"/>
          </p:cNvSpPr>
          <p:nvPr/>
        </p:nvSpPr>
        <p:spPr bwMode="auto">
          <a:xfrm rot="16200000">
            <a:off x="1173738" y="3451813"/>
            <a:ext cx="1090197" cy="3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200 mm</a:t>
            </a:r>
            <a:r>
              <a:rPr lang="en-US" altLang="ja-JP" sz="1600" i="1">
                <a:latin typeface="Arial" charset="0"/>
                <a:ea typeface="Arial Unicode MS" pitchFamily="50" charset="-128"/>
                <a:cs typeface="Arial" charset="0"/>
              </a:rPr>
              <a:t>Φ</a:t>
            </a:r>
            <a:endParaRPr lang="ja-JP" altLang="en-US" sz="1600" i="1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39" name="正方形/長方形 138"/>
          <p:cNvSpPr/>
          <p:nvPr/>
        </p:nvSpPr>
        <p:spPr bwMode="auto">
          <a:xfrm>
            <a:off x="1917402" y="2431324"/>
            <a:ext cx="303212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0" name="正方形/長方形 139"/>
          <p:cNvSpPr/>
          <p:nvPr/>
        </p:nvSpPr>
        <p:spPr bwMode="auto">
          <a:xfrm>
            <a:off x="1928514" y="4368074"/>
            <a:ext cx="304800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1" name="正方形/長方形 140"/>
          <p:cNvSpPr/>
          <p:nvPr/>
        </p:nvSpPr>
        <p:spPr bwMode="auto">
          <a:xfrm>
            <a:off x="2114252" y="2437674"/>
            <a:ext cx="2159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2" name="正方形/長方形 141"/>
          <p:cNvSpPr/>
          <p:nvPr/>
        </p:nvSpPr>
        <p:spPr bwMode="auto">
          <a:xfrm>
            <a:off x="2119014" y="4359021"/>
            <a:ext cx="2159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43" name="直線コネクタ 142"/>
          <p:cNvCxnSpPr/>
          <p:nvPr/>
        </p:nvCxnSpPr>
        <p:spPr bwMode="auto">
          <a:xfrm>
            <a:off x="2501602" y="2604362"/>
            <a:ext cx="0" cy="202565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テキスト ボックス 258"/>
          <p:cNvSpPr txBox="1">
            <a:spLocks noChangeArrowheads="1"/>
          </p:cNvSpPr>
          <p:nvPr/>
        </p:nvSpPr>
        <p:spPr bwMode="auto">
          <a:xfrm rot="16200000">
            <a:off x="1857376" y="3449255"/>
            <a:ext cx="1090196" cy="3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232 mm</a:t>
            </a:r>
            <a:r>
              <a:rPr lang="en-US" altLang="ja-JP" sz="1600" i="1">
                <a:latin typeface="Arial" charset="0"/>
                <a:ea typeface="Arial Unicode MS" pitchFamily="50" charset="-128"/>
                <a:cs typeface="Arial" charset="0"/>
              </a:rPr>
              <a:t>Φ</a:t>
            </a:r>
            <a:endParaRPr lang="ja-JP" altLang="en-US" sz="1600" i="1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45" name="正方形/長方形 144"/>
          <p:cNvSpPr/>
          <p:nvPr/>
        </p:nvSpPr>
        <p:spPr bwMode="auto">
          <a:xfrm>
            <a:off x="1912639" y="4152809"/>
            <a:ext cx="503238" cy="2286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46" name="直線コネクタ 145"/>
          <p:cNvCxnSpPr/>
          <p:nvPr/>
        </p:nvCxnSpPr>
        <p:spPr bwMode="auto">
          <a:xfrm>
            <a:off x="2068214" y="2426562"/>
            <a:ext cx="11113" cy="23987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 bwMode="auto">
          <a:xfrm flipH="1">
            <a:off x="1926608" y="4388085"/>
            <a:ext cx="453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 bwMode="auto">
          <a:xfrm flipH="1">
            <a:off x="7103447" y="2893287"/>
            <a:ext cx="457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 bwMode="auto">
          <a:xfrm>
            <a:off x="7413327" y="2437674"/>
            <a:ext cx="6350" cy="23764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 bwMode="auto">
          <a:xfrm flipH="1">
            <a:off x="1935152" y="2892493"/>
            <a:ext cx="4492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正方形/長方形 150"/>
          <p:cNvSpPr/>
          <p:nvPr/>
        </p:nvSpPr>
        <p:spPr bwMode="auto">
          <a:xfrm>
            <a:off x="6759277" y="2486887"/>
            <a:ext cx="16033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52" name="直線コネクタ 151"/>
          <p:cNvCxnSpPr/>
          <p:nvPr/>
        </p:nvCxnSpPr>
        <p:spPr bwMode="auto">
          <a:xfrm flipH="1">
            <a:off x="7278603" y="2449015"/>
            <a:ext cx="28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 bwMode="auto">
          <a:xfrm flipH="1">
            <a:off x="7278602" y="4830904"/>
            <a:ext cx="28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304" name="正方形/長方形 226303"/>
          <p:cNvSpPr/>
          <p:nvPr/>
        </p:nvSpPr>
        <p:spPr>
          <a:xfrm>
            <a:off x="748461" y="5589240"/>
            <a:ext cx="771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/>
              <a:t>13 cathodes and 12  anodes (</a:t>
            </a:r>
            <a:r>
              <a:rPr lang="en-US" altLang="ja-JP" sz="2000" dirty="0"/>
              <a:t>2-</a:t>
            </a:r>
            <a:r>
              <a:rPr lang="en-US" altLang="ja-JP" sz="2000" dirty="0">
                <a:latin typeface="Symbol" panose="05050102010706020507" pitchFamily="18" charset="2"/>
              </a:rPr>
              <a:t></a:t>
            </a:r>
            <a:r>
              <a:rPr lang="en-US" altLang="ja-JP" sz="2000" dirty="0"/>
              <a:t>m-thick aluminized </a:t>
            </a:r>
            <a:r>
              <a:rPr lang="en-US" altLang="ja-JP" sz="2000" dirty="0" err="1"/>
              <a:t>mylar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foils)</a:t>
            </a:r>
          </a:p>
        </p:txBody>
      </p:sp>
      <p:sp>
        <p:nvSpPr>
          <p:cNvPr id="226306" name="正方形/長方形 226305"/>
          <p:cNvSpPr/>
          <p:nvPr/>
        </p:nvSpPr>
        <p:spPr>
          <a:xfrm>
            <a:off x="2339436" y="6007723"/>
            <a:ext cx="49229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/>
              <a:t>Gas: Ar+CH</a:t>
            </a:r>
            <a:r>
              <a:rPr lang="en-US" altLang="ja-JP" sz="2200" baseline="-25000" dirty="0"/>
              <a:t>4</a:t>
            </a:r>
            <a:r>
              <a:rPr lang="en-US" altLang="ja-JP" sz="2200" dirty="0"/>
              <a:t> (90%:10</a:t>
            </a:r>
            <a:r>
              <a:rPr lang="en-US" altLang="ja-JP" sz="2200" dirty="0" smtClean="0"/>
              <a:t>%), 760 </a:t>
            </a:r>
            <a:r>
              <a:rPr lang="en-US" altLang="ja-JP" sz="2200" dirty="0" err="1" smtClean="0"/>
              <a:t>torr</a:t>
            </a:r>
            <a:endParaRPr lang="en-US" altLang="ja-JP" sz="2200" dirty="0"/>
          </a:p>
          <a:p>
            <a:r>
              <a:rPr lang="en-US" altLang="ja-JP" sz="2200" dirty="0"/>
              <a:t>Anode bias </a:t>
            </a:r>
            <a:r>
              <a:rPr lang="en-US" altLang="ja-JP" sz="2200" dirty="0" smtClean="0"/>
              <a:t>500~550 </a:t>
            </a:r>
            <a:r>
              <a:rPr lang="en-US" altLang="ja-JP" sz="2200" dirty="0"/>
              <a:t>V</a:t>
            </a:r>
          </a:p>
        </p:txBody>
      </p:sp>
      <p:sp>
        <p:nvSpPr>
          <p:cNvPr id="226307" name="左中かっこ 226306"/>
          <p:cNvSpPr/>
          <p:nvPr/>
        </p:nvSpPr>
        <p:spPr>
          <a:xfrm>
            <a:off x="2115054" y="6043669"/>
            <a:ext cx="250825" cy="680010"/>
          </a:xfrm>
          <a:prstGeom prst="leftBrace">
            <a:avLst>
              <a:gd name="adj1" fmla="val 3359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7" name="直線コネクタ 156"/>
          <p:cNvCxnSpPr/>
          <p:nvPr/>
        </p:nvCxnSpPr>
        <p:spPr>
          <a:xfrm>
            <a:off x="1098281" y="2022647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1161663" y="2120533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>
            <a:off x="1132785" y="2068777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1127175" y="1895883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1089572" y="1823875"/>
            <a:ext cx="19877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1196167" y="1904509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>
            <a:off x="1199167" y="1705737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2483768" y="1714363"/>
            <a:ext cx="40785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円/楕円 173"/>
          <p:cNvSpPr>
            <a:spLocks noChangeAspect="1"/>
          </p:cNvSpPr>
          <p:nvPr/>
        </p:nvSpPr>
        <p:spPr>
          <a:xfrm>
            <a:off x="3249979" y="1685486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911911" y="1685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4568609" y="1685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5225307" y="1685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5882005" y="1688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6538703" y="1685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5" name="直線コネクタ 184"/>
          <p:cNvCxnSpPr/>
          <p:nvPr/>
        </p:nvCxnSpPr>
        <p:spPr>
          <a:xfrm>
            <a:off x="3212490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>
            <a:off x="3869188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4525886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>
            <a:off x="5182584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>
            <a:off x="5839282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>
            <a:off x="6495980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3206848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>
            <a:off x="3872172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4528870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>
            <a:off x="5185568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5842266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>
            <a:off x="6498964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3284482" y="1438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3944180" y="1441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4597878" y="1438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5257576" y="1441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5911274" y="1438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6570972" y="1441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グループ化 211"/>
          <p:cNvGrpSpPr/>
          <p:nvPr/>
        </p:nvGrpSpPr>
        <p:grpSpPr>
          <a:xfrm>
            <a:off x="2027530" y="1628800"/>
            <a:ext cx="459238" cy="144016"/>
            <a:chOff x="1160434" y="1344196"/>
            <a:chExt cx="507902" cy="210174"/>
          </a:xfrm>
        </p:grpSpPr>
        <p:cxnSp>
          <p:nvCxnSpPr>
            <p:cNvPr id="203" name="直線コネクタ 202"/>
            <p:cNvCxnSpPr/>
            <p:nvPr/>
          </p:nvCxnSpPr>
          <p:spPr>
            <a:xfrm rot="16200000" flipH="1">
              <a:off x="1145194" y="1454304"/>
              <a:ext cx="10248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rot="16200000" flipH="1" flipV="1">
              <a:off x="1169734" y="1406905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rot="16200000" flipH="1">
              <a:off x="1247197" y="1416619"/>
              <a:ext cx="197356" cy="60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rot="16200000" flipH="1" flipV="1">
              <a:off x="1323929" y="1414525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 rot="16200000" flipH="1">
              <a:off x="1401392" y="1425245"/>
              <a:ext cx="197356" cy="60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 rot="16200000" flipH="1" flipV="1">
              <a:off x="1476329" y="1412103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>
              <a:off x="1614336" y="1349394"/>
              <a:ext cx="54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グループ化 212"/>
          <p:cNvGrpSpPr/>
          <p:nvPr/>
        </p:nvGrpSpPr>
        <p:grpSpPr>
          <a:xfrm>
            <a:off x="1331640" y="1628800"/>
            <a:ext cx="459238" cy="144016"/>
            <a:chOff x="1160434" y="1344196"/>
            <a:chExt cx="507902" cy="210174"/>
          </a:xfrm>
        </p:grpSpPr>
        <p:cxnSp>
          <p:nvCxnSpPr>
            <p:cNvPr id="214" name="直線コネクタ 213"/>
            <p:cNvCxnSpPr/>
            <p:nvPr/>
          </p:nvCxnSpPr>
          <p:spPr>
            <a:xfrm rot="16200000" flipH="1">
              <a:off x="1145194" y="1454304"/>
              <a:ext cx="10248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rot="16200000" flipH="1" flipV="1">
              <a:off x="1169734" y="1406905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 rot="16200000" flipH="1">
              <a:off x="1247197" y="1416619"/>
              <a:ext cx="197356" cy="60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rot="16200000" flipH="1" flipV="1">
              <a:off x="1323929" y="1414525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 rot="16200000" flipH="1">
              <a:off x="1401392" y="1425245"/>
              <a:ext cx="197356" cy="60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rot="16200000" flipH="1" flipV="1">
              <a:off x="1476329" y="1412103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>
              <a:off x="1614336" y="1349394"/>
              <a:ext cx="54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1" name="直線コネクタ 220"/>
          <p:cNvCxnSpPr/>
          <p:nvPr/>
        </p:nvCxnSpPr>
        <p:spPr>
          <a:xfrm>
            <a:off x="1196250" y="170080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>
            <a:off x="1789582" y="1709434"/>
            <a:ext cx="2621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>
            <a:off x="1841338" y="1899580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>
            <a:off x="1835696" y="1836115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>
            <a:off x="1913330" y="1718060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円/楕円 226"/>
          <p:cNvSpPr>
            <a:spLocks noChangeAspect="1"/>
          </p:cNvSpPr>
          <p:nvPr/>
        </p:nvSpPr>
        <p:spPr>
          <a:xfrm>
            <a:off x="1884061" y="1683556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8" name="直線コネクタ 227"/>
          <p:cNvCxnSpPr/>
          <p:nvPr/>
        </p:nvCxnSpPr>
        <p:spPr>
          <a:xfrm>
            <a:off x="1818444" y="2017718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/>
          <p:cNvCxnSpPr/>
          <p:nvPr/>
        </p:nvCxnSpPr>
        <p:spPr>
          <a:xfrm>
            <a:off x="1881826" y="2115604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/>
          <p:cNvCxnSpPr/>
          <p:nvPr/>
        </p:nvCxnSpPr>
        <p:spPr>
          <a:xfrm>
            <a:off x="1852948" y="206384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1916330" y="1899580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14833" y="222250"/>
            <a:ext cx="683165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M</a:t>
            </a:r>
            <a:r>
              <a:rPr lang="en-US" altLang="ja-JP" u="sng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u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ltiple </a:t>
            </a:r>
            <a:r>
              <a:rPr lang="en-US" altLang="ja-JP" u="sng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S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ampling </a:t>
            </a:r>
            <a:r>
              <a:rPr lang="en-US" altLang="ja-JP" u="sng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I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onization </a:t>
            </a: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C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hamber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: MUSIC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1009352" y="3621949"/>
            <a:ext cx="5635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249"/>
          <p:cNvSpPr txBox="1">
            <a:spLocks noChangeArrowheads="1"/>
          </p:cNvSpPr>
          <p:nvPr/>
        </p:nvSpPr>
        <p:spPr bwMode="auto">
          <a:xfrm>
            <a:off x="915689" y="3276008"/>
            <a:ext cx="536531" cy="25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Beam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7" name="フリーフォーム 6"/>
          <p:cNvSpPr/>
          <p:nvPr/>
        </p:nvSpPr>
        <p:spPr bwMode="auto">
          <a:xfrm rot="10800000">
            <a:off x="2220614" y="2112237"/>
            <a:ext cx="5040313" cy="792162"/>
          </a:xfrm>
          <a:custGeom>
            <a:avLst/>
            <a:gdLst>
              <a:gd name="connsiteX0" fmla="*/ 0 w 6930639"/>
              <a:gd name="connsiteY0" fmla="*/ 709301 h 717846"/>
              <a:gd name="connsiteX1" fmla="*/ 6922093 w 6930639"/>
              <a:gd name="connsiteY1" fmla="*/ 717846 h 717846"/>
              <a:gd name="connsiteX2" fmla="*/ 6930639 w 6930639"/>
              <a:gd name="connsiteY2" fmla="*/ 8546 h 717846"/>
              <a:gd name="connsiteX3" fmla="*/ 6708448 w 6930639"/>
              <a:gd name="connsiteY3" fmla="*/ 8546 h 717846"/>
              <a:gd name="connsiteX4" fmla="*/ 6708448 w 6930639"/>
              <a:gd name="connsiteY4" fmla="*/ 555476 h 717846"/>
              <a:gd name="connsiteX5" fmla="*/ 222190 w 6930639"/>
              <a:gd name="connsiteY5" fmla="*/ 555476 h 717846"/>
              <a:gd name="connsiteX6" fmla="*/ 222190 w 6930639"/>
              <a:gd name="connsiteY6" fmla="*/ 0 h 717846"/>
              <a:gd name="connsiteX7" fmla="*/ 0 w 6930639"/>
              <a:gd name="connsiteY7" fmla="*/ 8546 h 717846"/>
              <a:gd name="connsiteX8" fmla="*/ 0 w 6930639"/>
              <a:gd name="connsiteY8" fmla="*/ 709301 h 71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0639" h="717846">
                <a:moveTo>
                  <a:pt x="0" y="709301"/>
                </a:moveTo>
                <a:lnTo>
                  <a:pt x="6922093" y="717846"/>
                </a:lnTo>
                <a:lnTo>
                  <a:pt x="6930639" y="8546"/>
                </a:lnTo>
                <a:lnTo>
                  <a:pt x="6708448" y="8546"/>
                </a:lnTo>
                <a:lnTo>
                  <a:pt x="6708448" y="555476"/>
                </a:lnTo>
                <a:lnTo>
                  <a:pt x="222190" y="555476"/>
                </a:lnTo>
                <a:lnTo>
                  <a:pt x="222190" y="0"/>
                </a:lnTo>
                <a:lnTo>
                  <a:pt x="0" y="8546"/>
                </a:lnTo>
                <a:lnTo>
                  <a:pt x="0" y="70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 bwMode="auto">
          <a:xfrm>
            <a:off x="2568277" y="2298292"/>
            <a:ext cx="160337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4665364" y="2293212"/>
            <a:ext cx="160338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6762452" y="2293212"/>
            <a:ext cx="160337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568277" y="2401162"/>
            <a:ext cx="4354512" cy="84137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565102" y="2485299"/>
            <a:ext cx="160337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 bwMode="auto">
          <a:xfrm>
            <a:off x="2576214" y="4571274"/>
            <a:ext cx="16033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2933011" y="2551247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275664" y="2554434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3598044" y="2555603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929498" y="2555603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4249291" y="2578282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4586455" y="2559958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4914700" y="2551247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5234493" y="2573926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5560226" y="2555603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5885045" y="2555603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6227697" y="2578282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6555952" y="2559958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 bwMode="auto">
          <a:xfrm>
            <a:off x="2784177" y="2548799"/>
            <a:ext cx="0" cy="20907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 bwMode="auto">
          <a:xfrm>
            <a:off x="3112472" y="2542449"/>
            <a:ext cx="0" cy="2092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 bwMode="auto">
          <a:xfrm>
            <a:off x="3445847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 bwMode="auto">
          <a:xfrm>
            <a:off x="3770014" y="256308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 bwMode="auto">
          <a:xfrm>
            <a:off x="4093547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 bwMode="auto">
          <a:xfrm>
            <a:off x="4428827" y="256308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 bwMode="auto">
          <a:xfrm>
            <a:off x="4749502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 bwMode="auto">
          <a:xfrm>
            <a:off x="5084464" y="2555149"/>
            <a:ext cx="0" cy="20907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 bwMode="auto">
          <a:xfrm>
            <a:off x="5406727" y="2551974"/>
            <a:ext cx="0" cy="2092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 bwMode="auto">
          <a:xfrm>
            <a:off x="5730259" y="2564674"/>
            <a:ext cx="0" cy="2092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 bwMode="auto">
          <a:xfrm>
            <a:off x="6062364" y="2551974"/>
            <a:ext cx="0" cy="2092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 bwMode="auto">
          <a:xfrm>
            <a:off x="6390659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 bwMode="auto">
          <a:xfrm>
            <a:off x="6719272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 bwMode="auto">
          <a:xfrm>
            <a:off x="2720359" y="2540862"/>
            <a:ext cx="4068000" cy="7302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正方形/長方形 39"/>
          <p:cNvSpPr/>
          <p:nvPr/>
        </p:nvSpPr>
        <p:spPr bwMode="auto">
          <a:xfrm>
            <a:off x="2734964" y="4630012"/>
            <a:ext cx="4032250" cy="7143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" name="フリーフォーム 40"/>
          <p:cNvSpPr/>
          <p:nvPr/>
        </p:nvSpPr>
        <p:spPr bwMode="auto">
          <a:xfrm>
            <a:off x="2228552" y="4355374"/>
            <a:ext cx="5038725" cy="792163"/>
          </a:xfrm>
          <a:custGeom>
            <a:avLst/>
            <a:gdLst>
              <a:gd name="connsiteX0" fmla="*/ 0 w 6930639"/>
              <a:gd name="connsiteY0" fmla="*/ 709301 h 717846"/>
              <a:gd name="connsiteX1" fmla="*/ 6922093 w 6930639"/>
              <a:gd name="connsiteY1" fmla="*/ 717846 h 717846"/>
              <a:gd name="connsiteX2" fmla="*/ 6930639 w 6930639"/>
              <a:gd name="connsiteY2" fmla="*/ 8546 h 717846"/>
              <a:gd name="connsiteX3" fmla="*/ 6708448 w 6930639"/>
              <a:gd name="connsiteY3" fmla="*/ 8546 h 717846"/>
              <a:gd name="connsiteX4" fmla="*/ 6708448 w 6930639"/>
              <a:gd name="connsiteY4" fmla="*/ 555476 h 717846"/>
              <a:gd name="connsiteX5" fmla="*/ 222190 w 6930639"/>
              <a:gd name="connsiteY5" fmla="*/ 555476 h 717846"/>
              <a:gd name="connsiteX6" fmla="*/ 222190 w 6930639"/>
              <a:gd name="connsiteY6" fmla="*/ 0 h 717846"/>
              <a:gd name="connsiteX7" fmla="*/ 0 w 6930639"/>
              <a:gd name="connsiteY7" fmla="*/ 8546 h 717846"/>
              <a:gd name="connsiteX8" fmla="*/ 0 w 6930639"/>
              <a:gd name="connsiteY8" fmla="*/ 709301 h 71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0639" h="717846">
                <a:moveTo>
                  <a:pt x="0" y="709301"/>
                </a:moveTo>
                <a:lnTo>
                  <a:pt x="6922093" y="717846"/>
                </a:lnTo>
                <a:lnTo>
                  <a:pt x="6930639" y="8546"/>
                </a:lnTo>
                <a:lnTo>
                  <a:pt x="6708448" y="8546"/>
                </a:lnTo>
                <a:lnTo>
                  <a:pt x="6708448" y="555476"/>
                </a:lnTo>
                <a:lnTo>
                  <a:pt x="222190" y="555476"/>
                </a:lnTo>
                <a:lnTo>
                  <a:pt x="222190" y="0"/>
                </a:lnTo>
                <a:lnTo>
                  <a:pt x="0" y="8546"/>
                </a:lnTo>
                <a:lnTo>
                  <a:pt x="0" y="70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正方形/長方形 41"/>
          <p:cNvSpPr/>
          <p:nvPr/>
        </p:nvSpPr>
        <p:spPr bwMode="auto">
          <a:xfrm>
            <a:off x="7267277" y="2437674"/>
            <a:ext cx="303212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正方形/長方形 42"/>
          <p:cNvSpPr/>
          <p:nvPr/>
        </p:nvSpPr>
        <p:spPr bwMode="auto">
          <a:xfrm>
            <a:off x="7267277" y="4363312"/>
            <a:ext cx="303212" cy="461962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4" name="直線コネクタ 43"/>
          <p:cNvCxnSpPr/>
          <p:nvPr/>
        </p:nvCxnSpPr>
        <p:spPr bwMode="auto">
          <a:xfrm flipV="1">
            <a:off x="278100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 bwMode="auto">
          <a:xfrm flipV="1">
            <a:off x="311120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 bwMode="auto">
          <a:xfrm flipV="1">
            <a:off x="3444577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 bwMode="auto">
          <a:xfrm flipV="1">
            <a:off x="376525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 bwMode="auto">
          <a:xfrm flipV="1">
            <a:off x="408910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 bwMode="auto">
          <a:xfrm flipV="1">
            <a:off x="4430414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 bwMode="auto">
          <a:xfrm flipV="1">
            <a:off x="4746327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 bwMode="auto">
          <a:xfrm flipV="1">
            <a:off x="5082877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 bwMode="auto">
          <a:xfrm flipV="1">
            <a:off x="5405139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 bwMode="auto">
          <a:xfrm flipV="1">
            <a:off x="5736927" y="1970949"/>
            <a:ext cx="0" cy="644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 bwMode="auto">
          <a:xfrm flipV="1">
            <a:off x="6060777" y="1970949"/>
            <a:ext cx="0" cy="644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 bwMode="auto">
          <a:xfrm flipV="1">
            <a:off x="6389389" y="1970949"/>
            <a:ext cx="0" cy="644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 bwMode="auto">
          <a:xfrm flipV="1">
            <a:off x="671800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 bwMode="auto">
          <a:xfrm flipH="1">
            <a:off x="2781002" y="1980474"/>
            <a:ext cx="48641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 bwMode="auto">
          <a:xfrm flipV="1">
            <a:off x="7640339" y="1980474"/>
            <a:ext cx="0" cy="1793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 bwMode="auto">
          <a:xfrm flipH="1">
            <a:off x="7551439" y="2159862"/>
            <a:ext cx="1889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 bwMode="auto">
          <a:xfrm flipH="1">
            <a:off x="7583189" y="2197962"/>
            <a:ext cx="1174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 bwMode="auto">
          <a:xfrm flipH="1">
            <a:off x="7611764" y="2232887"/>
            <a:ext cx="571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 bwMode="auto">
          <a:xfrm flipV="1">
            <a:off x="2944514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 bwMode="auto">
          <a:xfrm flipV="1">
            <a:off x="3284239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 bwMode="auto">
          <a:xfrm flipH="1">
            <a:off x="2947689" y="1785212"/>
            <a:ext cx="3429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二等辺三角形 64"/>
          <p:cNvSpPr/>
          <p:nvPr/>
        </p:nvSpPr>
        <p:spPr bwMode="auto">
          <a:xfrm>
            <a:off x="3149302" y="1231875"/>
            <a:ext cx="268287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6" name="直線コネクタ 65"/>
          <p:cNvCxnSpPr/>
          <p:nvPr/>
        </p:nvCxnSpPr>
        <p:spPr bwMode="auto">
          <a:xfrm flipV="1">
            <a:off x="3284239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 bwMode="auto">
          <a:xfrm>
            <a:off x="3254077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8" name="直線コネクタ 67"/>
          <p:cNvCxnSpPr/>
          <p:nvPr/>
        </p:nvCxnSpPr>
        <p:spPr bwMode="auto">
          <a:xfrm flipV="1">
            <a:off x="3603327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 bwMode="auto">
          <a:xfrm flipV="1">
            <a:off x="3938289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 bwMode="auto">
          <a:xfrm flipH="1">
            <a:off x="3606502" y="1785212"/>
            <a:ext cx="34448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二等辺三角形 70"/>
          <p:cNvSpPr/>
          <p:nvPr/>
        </p:nvSpPr>
        <p:spPr bwMode="auto">
          <a:xfrm>
            <a:off x="3801764" y="1231875"/>
            <a:ext cx="268288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2" name="直線コネクタ 71"/>
          <p:cNvCxnSpPr/>
          <p:nvPr/>
        </p:nvCxnSpPr>
        <p:spPr bwMode="auto">
          <a:xfrm flipV="1">
            <a:off x="3938289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円/楕円 72"/>
          <p:cNvSpPr/>
          <p:nvPr/>
        </p:nvSpPr>
        <p:spPr bwMode="auto">
          <a:xfrm>
            <a:off x="3912889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4" name="直線コネクタ 73"/>
          <p:cNvCxnSpPr/>
          <p:nvPr/>
        </p:nvCxnSpPr>
        <p:spPr bwMode="auto">
          <a:xfrm flipV="1">
            <a:off x="4258964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 bwMode="auto">
          <a:xfrm flipV="1">
            <a:off x="4600277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 bwMode="auto">
          <a:xfrm flipH="1">
            <a:off x="4263727" y="1785212"/>
            <a:ext cx="3429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二等辺三角形 76"/>
          <p:cNvSpPr/>
          <p:nvPr/>
        </p:nvSpPr>
        <p:spPr bwMode="auto">
          <a:xfrm>
            <a:off x="4465339" y="1231875"/>
            <a:ext cx="268288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8" name="直線コネクタ 77"/>
          <p:cNvCxnSpPr/>
          <p:nvPr/>
        </p:nvCxnSpPr>
        <p:spPr bwMode="auto">
          <a:xfrm flipV="1">
            <a:off x="4600277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円/楕円 78"/>
          <p:cNvSpPr/>
          <p:nvPr/>
        </p:nvSpPr>
        <p:spPr bwMode="auto">
          <a:xfrm>
            <a:off x="4570114" y="1756637"/>
            <a:ext cx="52388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0" name="直線コネクタ 79"/>
          <p:cNvCxnSpPr/>
          <p:nvPr/>
        </p:nvCxnSpPr>
        <p:spPr bwMode="auto">
          <a:xfrm flipV="1">
            <a:off x="4916189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 bwMode="auto">
          <a:xfrm flipV="1">
            <a:off x="5251152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 bwMode="auto">
          <a:xfrm flipH="1">
            <a:off x="4919364" y="1785212"/>
            <a:ext cx="344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二等辺三角形 82"/>
          <p:cNvSpPr/>
          <p:nvPr/>
        </p:nvSpPr>
        <p:spPr bwMode="auto">
          <a:xfrm>
            <a:off x="5114627" y="1231875"/>
            <a:ext cx="268287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4" name="直線コネクタ 83"/>
          <p:cNvCxnSpPr/>
          <p:nvPr/>
        </p:nvCxnSpPr>
        <p:spPr bwMode="auto">
          <a:xfrm flipV="1">
            <a:off x="5251152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円/楕円 84"/>
          <p:cNvSpPr/>
          <p:nvPr/>
        </p:nvSpPr>
        <p:spPr bwMode="auto">
          <a:xfrm>
            <a:off x="5219402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6" name="直線コネクタ 85"/>
          <p:cNvCxnSpPr/>
          <p:nvPr/>
        </p:nvCxnSpPr>
        <p:spPr bwMode="auto">
          <a:xfrm flipV="1">
            <a:off x="5575002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 bwMode="auto">
          <a:xfrm flipV="1">
            <a:off x="5909964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 bwMode="auto">
          <a:xfrm flipH="1">
            <a:off x="5578177" y="1785212"/>
            <a:ext cx="34448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二等辺三角形 88"/>
          <p:cNvSpPr/>
          <p:nvPr/>
        </p:nvSpPr>
        <p:spPr bwMode="auto">
          <a:xfrm>
            <a:off x="5775027" y="1231875"/>
            <a:ext cx="266700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0" name="直線コネクタ 89"/>
          <p:cNvCxnSpPr/>
          <p:nvPr/>
        </p:nvCxnSpPr>
        <p:spPr bwMode="auto">
          <a:xfrm flipV="1">
            <a:off x="5909964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円/楕円 90"/>
          <p:cNvSpPr/>
          <p:nvPr/>
        </p:nvSpPr>
        <p:spPr bwMode="auto">
          <a:xfrm>
            <a:off x="5884564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2" name="直線コネクタ 91"/>
          <p:cNvCxnSpPr/>
          <p:nvPr/>
        </p:nvCxnSpPr>
        <p:spPr bwMode="auto">
          <a:xfrm flipV="1">
            <a:off x="6232227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 bwMode="auto">
          <a:xfrm flipV="1">
            <a:off x="6565602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 bwMode="auto">
          <a:xfrm flipH="1">
            <a:off x="6235402" y="1785212"/>
            <a:ext cx="3429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二等辺三角形 94"/>
          <p:cNvSpPr/>
          <p:nvPr/>
        </p:nvSpPr>
        <p:spPr bwMode="auto">
          <a:xfrm>
            <a:off x="6430664" y="1231875"/>
            <a:ext cx="268288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6" name="直線コネクタ 95"/>
          <p:cNvCxnSpPr/>
          <p:nvPr/>
        </p:nvCxnSpPr>
        <p:spPr bwMode="auto">
          <a:xfrm flipV="1">
            <a:off x="6565602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円/楕円 96"/>
          <p:cNvSpPr/>
          <p:nvPr/>
        </p:nvSpPr>
        <p:spPr bwMode="auto">
          <a:xfrm>
            <a:off x="6541789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8" name="円/楕円 97"/>
          <p:cNvSpPr/>
          <p:nvPr/>
        </p:nvSpPr>
        <p:spPr bwMode="auto">
          <a:xfrm>
            <a:off x="3082627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9" name="円/楕円 98"/>
          <p:cNvSpPr/>
          <p:nvPr/>
        </p:nvSpPr>
        <p:spPr bwMode="auto">
          <a:xfrm>
            <a:off x="3416002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0" name="円/楕円 99"/>
          <p:cNvSpPr/>
          <p:nvPr/>
        </p:nvSpPr>
        <p:spPr bwMode="auto">
          <a:xfrm>
            <a:off x="3746202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1" name="円/楕円 100"/>
          <p:cNvSpPr/>
          <p:nvPr/>
        </p:nvSpPr>
        <p:spPr bwMode="auto">
          <a:xfrm>
            <a:off x="4068464" y="1951899"/>
            <a:ext cx="52388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" name="円/楕円 101"/>
          <p:cNvSpPr/>
          <p:nvPr/>
        </p:nvSpPr>
        <p:spPr bwMode="auto">
          <a:xfrm>
            <a:off x="4398664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3" name="円/楕円 102"/>
          <p:cNvSpPr/>
          <p:nvPr/>
        </p:nvSpPr>
        <p:spPr bwMode="auto">
          <a:xfrm>
            <a:off x="4720927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4" name="円/楕円 103"/>
          <p:cNvSpPr/>
          <p:nvPr/>
        </p:nvSpPr>
        <p:spPr bwMode="auto">
          <a:xfrm>
            <a:off x="5062239" y="1951899"/>
            <a:ext cx="52388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5" name="円/楕円 104"/>
          <p:cNvSpPr/>
          <p:nvPr/>
        </p:nvSpPr>
        <p:spPr bwMode="auto">
          <a:xfrm>
            <a:off x="5376564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6" name="円/楕円 105"/>
          <p:cNvSpPr/>
          <p:nvPr/>
        </p:nvSpPr>
        <p:spPr bwMode="auto">
          <a:xfrm>
            <a:off x="5714702" y="1951899"/>
            <a:ext cx="52387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7" name="円/楕円 106"/>
          <p:cNvSpPr/>
          <p:nvPr/>
        </p:nvSpPr>
        <p:spPr bwMode="auto">
          <a:xfrm>
            <a:off x="6035377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8" name="円/楕円 107"/>
          <p:cNvSpPr/>
          <p:nvPr/>
        </p:nvSpPr>
        <p:spPr bwMode="auto">
          <a:xfrm>
            <a:off x="6363989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9" name="円/楕円 108"/>
          <p:cNvSpPr/>
          <p:nvPr/>
        </p:nvSpPr>
        <p:spPr bwMode="auto">
          <a:xfrm>
            <a:off x="6692602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0" name="テキスト ボックス 262"/>
          <p:cNvSpPr txBox="1">
            <a:spLocks noChangeArrowheads="1"/>
          </p:cNvSpPr>
          <p:nvPr/>
        </p:nvSpPr>
        <p:spPr bwMode="auto">
          <a:xfrm>
            <a:off x="2905055" y="620688"/>
            <a:ext cx="617487" cy="33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Ch.1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1" name="テキスト ボックス 262"/>
          <p:cNvSpPr txBox="1">
            <a:spLocks noChangeArrowheads="1"/>
          </p:cNvSpPr>
          <p:nvPr/>
        </p:nvSpPr>
        <p:spPr bwMode="auto">
          <a:xfrm>
            <a:off x="3551115" y="622275"/>
            <a:ext cx="617486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Ch.2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2" name="テキスト ボックス 262"/>
          <p:cNvSpPr txBox="1">
            <a:spLocks noChangeArrowheads="1"/>
          </p:cNvSpPr>
          <p:nvPr/>
        </p:nvSpPr>
        <p:spPr bwMode="auto">
          <a:xfrm>
            <a:off x="4209873" y="622275"/>
            <a:ext cx="617487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Ch.3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3" name="テキスト ボックス 262"/>
          <p:cNvSpPr txBox="1">
            <a:spLocks noChangeArrowheads="1"/>
          </p:cNvSpPr>
          <p:nvPr/>
        </p:nvSpPr>
        <p:spPr bwMode="auto">
          <a:xfrm>
            <a:off x="4874982" y="622275"/>
            <a:ext cx="617486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Ch.4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4" name="テキスト ボックス 262"/>
          <p:cNvSpPr txBox="1">
            <a:spLocks noChangeArrowheads="1"/>
          </p:cNvSpPr>
          <p:nvPr/>
        </p:nvSpPr>
        <p:spPr bwMode="auto">
          <a:xfrm>
            <a:off x="5521040" y="623863"/>
            <a:ext cx="617487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Ch.5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5" name="テキスト ボックス 262"/>
          <p:cNvSpPr txBox="1">
            <a:spLocks noChangeArrowheads="1"/>
          </p:cNvSpPr>
          <p:nvPr/>
        </p:nvSpPr>
        <p:spPr bwMode="auto">
          <a:xfrm>
            <a:off x="6179799" y="623863"/>
            <a:ext cx="617486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Ch.6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116" name="直線コネクタ 115"/>
          <p:cNvCxnSpPr/>
          <p:nvPr/>
        </p:nvCxnSpPr>
        <p:spPr bwMode="auto">
          <a:xfrm>
            <a:off x="6727844" y="4163287"/>
            <a:ext cx="13493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 bwMode="auto">
          <a:xfrm>
            <a:off x="6419552" y="4163287"/>
            <a:ext cx="134937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 bwMode="auto">
          <a:xfrm>
            <a:off x="6565602" y="4163287"/>
            <a:ext cx="13335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テキスト ボックス 270"/>
          <p:cNvSpPr txBox="1">
            <a:spLocks noChangeArrowheads="1"/>
          </p:cNvSpPr>
          <p:nvPr/>
        </p:nvSpPr>
        <p:spPr bwMode="auto">
          <a:xfrm>
            <a:off x="6662668" y="3855189"/>
            <a:ext cx="8130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latin typeface="Arial" charset="0"/>
                <a:ea typeface="Arial Unicode MS" pitchFamily="50" charset="-128"/>
                <a:cs typeface="Arial" charset="0"/>
              </a:rPr>
              <a:t>20 mm</a:t>
            </a:r>
            <a:endParaRPr lang="ja-JP" altLang="en-US" sz="1600" dirty="0"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120" name="直線コネクタ 119"/>
          <p:cNvCxnSpPr/>
          <p:nvPr/>
        </p:nvCxnSpPr>
        <p:spPr bwMode="auto">
          <a:xfrm>
            <a:off x="2781002" y="4741137"/>
            <a:ext cx="0" cy="5889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 bwMode="auto">
          <a:xfrm>
            <a:off x="6719589" y="4741137"/>
            <a:ext cx="0" cy="5889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 bwMode="auto">
          <a:xfrm>
            <a:off x="2787352" y="5223737"/>
            <a:ext cx="39147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254"/>
          <p:cNvSpPr txBox="1">
            <a:spLocks noChangeArrowheads="1"/>
          </p:cNvSpPr>
          <p:nvPr/>
        </p:nvSpPr>
        <p:spPr bwMode="auto">
          <a:xfrm>
            <a:off x="4378796" y="5173385"/>
            <a:ext cx="688918" cy="2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480 mm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124" name="直線コネクタ 123"/>
          <p:cNvCxnSpPr/>
          <p:nvPr/>
        </p:nvCxnSpPr>
        <p:spPr bwMode="auto">
          <a:xfrm flipV="1">
            <a:off x="3203848" y="4244250"/>
            <a:ext cx="866204" cy="1168399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 bwMode="auto">
          <a:xfrm flipV="1">
            <a:off x="3563888" y="4471262"/>
            <a:ext cx="676026" cy="941387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265"/>
          <p:cNvSpPr txBox="1">
            <a:spLocks noChangeArrowheads="1"/>
          </p:cNvSpPr>
          <p:nvPr/>
        </p:nvSpPr>
        <p:spPr bwMode="auto">
          <a:xfrm>
            <a:off x="3247253" y="5323162"/>
            <a:ext cx="774636" cy="33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solidFill>
                  <a:srgbClr val="FF0000"/>
                </a:solidFill>
                <a:latin typeface="Arial" charset="0"/>
                <a:ea typeface="Arial Unicode MS" pitchFamily="50" charset="-128"/>
                <a:cs typeface="Arial" charset="0"/>
              </a:rPr>
              <a:t>Anode</a:t>
            </a:r>
            <a:endParaRPr lang="ja-JP" altLang="en-US" sz="1600" dirty="0">
              <a:solidFill>
                <a:srgbClr val="FF0000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27" name="テキスト ボックス 266"/>
          <p:cNvSpPr txBox="1">
            <a:spLocks noChangeArrowheads="1"/>
          </p:cNvSpPr>
          <p:nvPr/>
        </p:nvSpPr>
        <p:spPr bwMode="auto">
          <a:xfrm>
            <a:off x="2418183" y="5314763"/>
            <a:ext cx="960359" cy="33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solidFill>
                  <a:srgbClr val="0070C0"/>
                </a:solidFill>
                <a:latin typeface="Arial" charset="0"/>
                <a:ea typeface="Arial Unicode MS" pitchFamily="50" charset="-128"/>
                <a:cs typeface="Arial" charset="0"/>
              </a:rPr>
              <a:t>Cathode</a:t>
            </a:r>
            <a:endParaRPr lang="ja-JP" altLang="en-US" sz="1600" dirty="0">
              <a:solidFill>
                <a:srgbClr val="0070C0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128" name="直線コネクタ 127"/>
          <p:cNvCxnSpPr/>
          <p:nvPr/>
        </p:nvCxnSpPr>
        <p:spPr bwMode="auto">
          <a:xfrm>
            <a:off x="2441277" y="2593249"/>
            <a:ext cx="28733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 bwMode="auto">
          <a:xfrm>
            <a:off x="2441277" y="4641124"/>
            <a:ext cx="28733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/>
          <p:cNvSpPr/>
          <p:nvPr/>
        </p:nvSpPr>
        <p:spPr bwMode="auto">
          <a:xfrm>
            <a:off x="6762769" y="4571274"/>
            <a:ext cx="16033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1" name="正方形/長方形 130"/>
          <p:cNvSpPr/>
          <p:nvPr/>
        </p:nvSpPr>
        <p:spPr bwMode="auto">
          <a:xfrm>
            <a:off x="7148214" y="4378715"/>
            <a:ext cx="2159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7167264" y="2455137"/>
            <a:ext cx="2159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" name="正方形/長方形 132"/>
          <p:cNvSpPr/>
          <p:nvPr/>
        </p:nvSpPr>
        <p:spPr bwMode="auto">
          <a:xfrm>
            <a:off x="7051377" y="2890112"/>
            <a:ext cx="593725" cy="2286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4" name="正方形/長方形 133"/>
          <p:cNvSpPr/>
          <p:nvPr/>
        </p:nvSpPr>
        <p:spPr bwMode="auto">
          <a:xfrm>
            <a:off x="1893589" y="2889794"/>
            <a:ext cx="503238" cy="2286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35" name="直線コネクタ 134"/>
          <p:cNvCxnSpPr/>
          <p:nvPr/>
        </p:nvCxnSpPr>
        <p:spPr bwMode="auto">
          <a:xfrm>
            <a:off x="1734839" y="2893287"/>
            <a:ext cx="3206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 bwMode="auto">
          <a:xfrm>
            <a:off x="1734839" y="4356644"/>
            <a:ext cx="3206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 bwMode="auto">
          <a:xfrm>
            <a:off x="1817389" y="2893287"/>
            <a:ext cx="0" cy="1470025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258"/>
          <p:cNvSpPr txBox="1">
            <a:spLocks noChangeArrowheads="1"/>
          </p:cNvSpPr>
          <p:nvPr/>
        </p:nvSpPr>
        <p:spPr bwMode="auto">
          <a:xfrm rot="16200000">
            <a:off x="1173738" y="3451813"/>
            <a:ext cx="1090197" cy="3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200 mm</a:t>
            </a:r>
            <a:r>
              <a:rPr lang="en-US" altLang="ja-JP" sz="1600" i="1">
                <a:latin typeface="Arial" charset="0"/>
                <a:ea typeface="Arial Unicode MS" pitchFamily="50" charset="-128"/>
                <a:cs typeface="Arial" charset="0"/>
              </a:rPr>
              <a:t>Φ</a:t>
            </a:r>
            <a:endParaRPr lang="ja-JP" altLang="en-US" sz="1600" i="1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39" name="正方形/長方形 138"/>
          <p:cNvSpPr/>
          <p:nvPr/>
        </p:nvSpPr>
        <p:spPr bwMode="auto">
          <a:xfrm>
            <a:off x="1917402" y="2431324"/>
            <a:ext cx="303212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0" name="正方形/長方形 139"/>
          <p:cNvSpPr/>
          <p:nvPr/>
        </p:nvSpPr>
        <p:spPr bwMode="auto">
          <a:xfrm>
            <a:off x="1928514" y="4368074"/>
            <a:ext cx="304800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1" name="正方形/長方形 140"/>
          <p:cNvSpPr/>
          <p:nvPr/>
        </p:nvSpPr>
        <p:spPr bwMode="auto">
          <a:xfrm>
            <a:off x="2114252" y="2437674"/>
            <a:ext cx="2159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2" name="正方形/長方形 141"/>
          <p:cNvSpPr/>
          <p:nvPr/>
        </p:nvSpPr>
        <p:spPr bwMode="auto">
          <a:xfrm>
            <a:off x="2119014" y="4359021"/>
            <a:ext cx="2159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43" name="直線コネクタ 142"/>
          <p:cNvCxnSpPr/>
          <p:nvPr/>
        </p:nvCxnSpPr>
        <p:spPr bwMode="auto">
          <a:xfrm>
            <a:off x="2501602" y="2604362"/>
            <a:ext cx="0" cy="202565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テキスト ボックス 258"/>
          <p:cNvSpPr txBox="1">
            <a:spLocks noChangeArrowheads="1"/>
          </p:cNvSpPr>
          <p:nvPr/>
        </p:nvSpPr>
        <p:spPr bwMode="auto">
          <a:xfrm rot="16200000">
            <a:off x="1857376" y="3449255"/>
            <a:ext cx="1090196" cy="3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232 mm</a:t>
            </a:r>
            <a:r>
              <a:rPr lang="en-US" altLang="ja-JP" sz="1600" i="1">
                <a:latin typeface="Arial" charset="0"/>
                <a:ea typeface="Arial Unicode MS" pitchFamily="50" charset="-128"/>
                <a:cs typeface="Arial" charset="0"/>
              </a:rPr>
              <a:t>Φ</a:t>
            </a:r>
            <a:endParaRPr lang="ja-JP" altLang="en-US" sz="1600" i="1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45" name="正方形/長方形 144"/>
          <p:cNvSpPr/>
          <p:nvPr/>
        </p:nvSpPr>
        <p:spPr bwMode="auto">
          <a:xfrm>
            <a:off x="1912639" y="4152809"/>
            <a:ext cx="503238" cy="2286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46" name="直線コネクタ 145"/>
          <p:cNvCxnSpPr/>
          <p:nvPr/>
        </p:nvCxnSpPr>
        <p:spPr bwMode="auto">
          <a:xfrm>
            <a:off x="2068214" y="2426562"/>
            <a:ext cx="11113" cy="23987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 bwMode="auto">
          <a:xfrm flipH="1">
            <a:off x="1926608" y="4388085"/>
            <a:ext cx="453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 bwMode="auto">
          <a:xfrm flipH="1">
            <a:off x="7103447" y="2893287"/>
            <a:ext cx="457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 bwMode="auto">
          <a:xfrm>
            <a:off x="7413327" y="2437674"/>
            <a:ext cx="6350" cy="23764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 bwMode="auto">
          <a:xfrm flipH="1">
            <a:off x="1935152" y="2892493"/>
            <a:ext cx="4492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正方形/長方形 150"/>
          <p:cNvSpPr/>
          <p:nvPr/>
        </p:nvSpPr>
        <p:spPr bwMode="auto">
          <a:xfrm>
            <a:off x="6759277" y="2486887"/>
            <a:ext cx="16033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52" name="直線コネクタ 151"/>
          <p:cNvCxnSpPr/>
          <p:nvPr/>
        </p:nvCxnSpPr>
        <p:spPr bwMode="auto">
          <a:xfrm flipH="1">
            <a:off x="7278603" y="2449015"/>
            <a:ext cx="28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 bwMode="auto">
          <a:xfrm flipH="1">
            <a:off x="7278602" y="4830904"/>
            <a:ext cx="28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304" name="正方形/長方形 226303"/>
          <p:cNvSpPr/>
          <p:nvPr/>
        </p:nvSpPr>
        <p:spPr>
          <a:xfrm>
            <a:off x="748461" y="5589240"/>
            <a:ext cx="771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/>
              <a:t>13 cathodes and 12  anodes (</a:t>
            </a:r>
            <a:r>
              <a:rPr lang="en-US" altLang="ja-JP" sz="2000" dirty="0"/>
              <a:t>2-</a:t>
            </a:r>
            <a:r>
              <a:rPr lang="en-US" altLang="ja-JP" sz="2000" dirty="0">
                <a:latin typeface="Symbol" panose="05050102010706020507" pitchFamily="18" charset="2"/>
              </a:rPr>
              <a:t></a:t>
            </a:r>
            <a:r>
              <a:rPr lang="en-US" altLang="ja-JP" sz="2000" dirty="0"/>
              <a:t>m-thick aluminized </a:t>
            </a:r>
            <a:r>
              <a:rPr lang="en-US" altLang="ja-JP" sz="2000" dirty="0" err="1"/>
              <a:t>mylar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foils)</a:t>
            </a:r>
          </a:p>
        </p:txBody>
      </p:sp>
      <p:sp>
        <p:nvSpPr>
          <p:cNvPr id="226306" name="正方形/長方形 226305"/>
          <p:cNvSpPr/>
          <p:nvPr/>
        </p:nvSpPr>
        <p:spPr>
          <a:xfrm>
            <a:off x="2339436" y="6007723"/>
            <a:ext cx="49229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/>
              <a:t>Gas: Ar+CH</a:t>
            </a:r>
            <a:r>
              <a:rPr lang="en-US" altLang="ja-JP" sz="2200" baseline="-25000" dirty="0"/>
              <a:t>4</a:t>
            </a:r>
            <a:r>
              <a:rPr lang="en-US" altLang="ja-JP" sz="2200" dirty="0"/>
              <a:t> (90%:10</a:t>
            </a:r>
            <a:r>
              <a:rPr lang="en-US" altLang="ja-JP" sz="2200" dirty="0" smtClean="0"/>
              <a:t>%), 760 </a:t>
            </a:r>
            <a:r>
              <a:rPr lang="en-US" altLang="ja-JP" sz="2200" dirty="0" err="1" smtClean="0"/>
              <a:t>torr</a:t>
            </a:r>
            <a:endParaRPr lang="en-US" altLang="ja-JP" sz="2200" dirty="0"/>
          </a:p>
          <a:p>
            <a:r>
              <a:rPr lang="en-US" altLang="ja-JP" sz="2200" dirty="0"/>
              <a:t>Anode bias </a:t>
            </a:r>
            <a:r>
              <a:rPr lang="en-US" altLang="ja-JP" sz="2200" dirty="0" smtClean="0"/>
              <a:t>500~550 </a:t>
            </a:r>
            <a:r>
              <a:rPr lang="en-US" altLang="ja-JP" sz="2200" dirty="0"/>
              <a:t>V</a:t>
            </a:r>
          </a:p>
        </p:txBody>
      </p:sp>
      <p:sp>
        <p:nvSpPr>
          <p:cNvPr id="226307" name="左中かっこ 226306"/>
          <p:cNvSpPr/>
          <p:nvPr/>
        </p:nvSpPr>
        <p:spPr>
          <a:xfrm>
            <a:off x="2115054" y="6043669"/>
            <a:ext cx="250825" cy="680010"/>
          </a:xfrm>
          <a:prstGeom prst="leftBrace">
            <a:avLst>
              <a:gd name="adj1" fmla="val 3359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7" name="直線コネクタ 156"/>
          <p:cNvCxnSpPr/>
          <p:nvPr/>
        </p:nvCxnSpPr>
        <p:spPr>
          <a:xfrm>
            <a:off x="1098281" y="2022647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1161663" y="2120533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>
            <a:off x="1132785" y="2068777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1127175" y="1895883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1089572" y="1823875"/>
            <a:ext cx="19877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1196167" y="1904509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>
            <a:off x="1199167" y="1705737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2483768" y="1714363"/>
            <a:ext cx="40785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円/楕円 173"/>
          <p:cNvSpPr>
            <a:spLocks noChangeAspect="1"/>
          </p:cNvSpPr>
          <p:nvPr/>
        </p:nvSpPr>
        <p:spPr>
          <a:xfrm>
            <a:off x="3249979" y="1685486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911911" y="1685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4568609" y="1685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5225307" y="1685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5882005" y="1688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6538703" y="1685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5" name="直線コネクタ 184"/>
          <p:cNvCxnSpPr/>
          <p:nvPr/>
        </p:nvCxnSpPr>
        <p:spPr>
          <a:xfrm>
            <a:off x="3212490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>
            <a:off x="3869188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4525886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>
            <a:off x="5182584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>
            <a:off x="5839282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>
            <a:off x="6495980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3206848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>
            <a:off x="3872172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4528870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>
            <a:off x="5185568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5842266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>
            <a:off x="6498964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3284482" y="1438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3944180" y="1441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4597878" y="1438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5257576" y="1441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5911274" y="1438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6570972" y="1441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グループ化 211"/>
          <p:cNvGrpSpPr/>
          <p:nvPr/>
        </p:nvGrpSpPr>
        <p:grpSpPr>
          <a:xfrm>
            <a:off x="2027530" y="1628800"/>
            <a:ext cx="459238" cy="144016"/>
            <a:chOff x="1160434" y="1344196"/>
            <a:chExt cx="507902" cy="210174"/>
          </a:xfrm>
        </p:grpSpPr>
        <p:cxnSp>
          <p:nvCxnSpPr>
            <p:cNvPr id="203" name="直線コネクタ 202"/>
            <p:cNvCxnSpPr/>
            <p:nvPr/>
          </p:nvCxnSpPr>
          <p:spPr>
            <a:xfrm rot="16200000" flipH="1">
              <a:off x="1145194" y="1454304"/>
              <a:ext cx="10248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rot="16200000" flipH="1" flipV="1">
              <a:off x="1169734" y="1406905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rot="16200000" flipH="1">
              <a:off x="1247197" y="1416619"/>
              <a:ext cx="197356" cy="60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rot="16200000" flipH="1" flipV="1">
              <a:off x="1323929" y="1414525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 rot="16200000" flipH="1">
              <a:off x="1401392" y="1425245"/>
              <a:ext cx="197356" cy="60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 rot="16200000" flipH="1" flipV="1">
              <a:off x="1476329" y="1412103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>
              <a:off x="1614336" y="1349394"/>
              <a:ext cx="54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グループ化 212"/>
          <p:cNvGrpSpPr/>
          <p:nvPr/>
        </p:nvGrpSpPr>
        <p:grpSpPr>
          <a:xfrm>
            <a:off x="1331640" y="1628800"/>
            <a:ext cx="459238" cy="144016"/>
            <a:chOff x="1160434" y="1344196"/>
            <a:chExt cx="507902" cy="210174"/>
          </a:xfrm>
        </p:grpSpPr>
        <p:cxnSp>
          <p:nvCxnSpPr>
            <p:cNvPr id="214" name="直線コネクタ 213"/>
            <p:cNvCxnSpPr/>
            <p:nvPr/>
          </p:nvCxnSpPr>
          <p:spPr>
            <a:xfrm rot="16200000" flipH="1">
              <a:off x="1145194" y="1454304"/>
              <a:ext cx="10248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rot="16200000" flipH="1" flipV="1">
              <a:off x="1169734" y="1406905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 rot="16200000" flipH="1">
              <a:off x="1247197" y="1416619"/>
              <a:ext cx="197356" cy="60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rot="16200000" flipH="1" flipV="1">
              <a:off x="1323929" y="1414525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 rot="16200000" flipH="1">
              <a:off x="1401392" y="1425245"/>
              <a:ext cx="197356" cy="60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rot="16200000" flipH="1" flipV="1">
              <a:off x="1476329" y="1412103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>
              <a:off x="1614336" y="1349394"/>
              <a:ext cx="54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1" name="直線コネクタ 220"/>
          <p:cNvCxnSpPr/>
          <p:nvPr/>
        </p:nvCxnSpPr>
        <p:spPr>
          <a:xfrm>
            <a:off x="1196250" y="170080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>
            <a:off x="1789582" y="1709434"/>
            <a:ext cx="2621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>
            <a:off x="1841338" y="1899580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>
            <a:off x="1835696" y="1836115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>
            <a:off x="1913330" y="1718060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円/楕円 226"/>
          <p:cNvSpPr>
            <a:spLocks noChangeAspect="1"/>
          </p:cNvSpPr>
          <p:nvPr/>
        </p:nvSpPr>
        <p:spPr>
          <a:xfrm>
            <a:off x="1884061" y="1683556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8" name="直線コネクタ 227"/>
          <p:cNvCxnSpPr/>
          <p:nvPr/>
        </p:nvCxnSpPr>
        <p:spPr>
          <a:xfrm>
            <a:off x="1818444" y="2017718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/>
          <p:cNvCxnSpPr/>
          <p:nvPr/>
        </p:nvCxnSpPr>
        <p:spPr>
          <a:xfrm>
            <a:off x="1881826" y="2115604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/>
          <p:cNvCxnSpPr/>
          <p:nvPr/>
        </p:nvCxnSpPr>
        <p:spPr>
          <a:xfrm>
            <a:off x="1852948" y="206384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1916330" y="1899580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グループ化 222"/>
          <p:cNvGrpSpPr/>
          <p:nvPr/>
        </p:nvGrpSpPr>
        <p:grpSpPr>
          <a:xfrm>
            <a:off x="3678787" y="110336"/>
            <a:ext cx="5393921" cy="4254768"/>
            <a:chOff x="3678787" y="110336"/>
            <a:chExt cx="5393921" cy="4254768"/>
          </a:xfrm>
        </p:grpSpPr>
        <p:sp>
          <p:nvSpPr>
            <p:cNvPr id="232" name="円/楕円 231"/>
            <p:cNvSpPr>
              <a:spLocks noChangeAspect="1"/>
            </p:cNvSpPr>
            <p:nvPr/>
          </p:nvSpPr>
          <p:spPr>
            <a:xfrm>
              <a:off x="3678787" y="3224504"/>
              <a:ext cx="361998" cy="357149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3" name="直線コネクタ 232"/>
            <p:cNvCxnSpPr>
              <a:stCxn id="232" idx="4"/>
            </p:cNvCxnSpPr>
            <p:nvPr/>
          </p:nvCxnSpPr>
          <p:spPr>
            <a:xfrm>
              <a:off x="3859786" y="3581653"/>
              <a:ext cx="2570878" cy="7295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円/楕円 233"/>
            <p:cNvSpPr>
              <a:spLocks noChangeAspect="1"/>
            </p:cNvSpPr>
            <p:nvPr/>
          </p:nvSpPr>
          <p:spPr>
            <a:xfrm>
              <a:off x="4723954" y="110336"/>
              <a:ext cx="4312542" cy="42547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5" name="直線コネクタ 234"/>
            <p:cNvCxnSpPr>
              <a:stCxn id="232" idx="1"/>
            </p:cNvCxnSpPr>
            <p:nvPr/>
          </p:nvCxnSpPr>
          <p:spPr>
            <a:xfrm flipV="1">
              <a:off x="3731800" y="1285778"/>
              <a:ext cx="1211699" cy="1991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正方形/長方形 235"/>
            <p:cNvSpPr/>
            <p:nvPr/>
          </p:nvSpPr>
          <p:spPr bwMode="auto">
            <a:xfrm>
              <a:off x="7766641" y="602582"/>
              <a:ext cx="45719" cy="3320340"/>
            </a:xfrm>
            <a:prstGeom prst="rect">
              <a:avLst/>
            </a:prstGeom>
            <a:solidFill>
              <a:srgbClr val="FF0000"/>
            </a:solidFill>
            <a:ln w="13970"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237" name="テキスト ボックス 265"/>
            <p:cNvSpPr txBox="1">
              <a:spLocks noChangeArrowheads="1"/>
            </p:cNvSpPr>
            <p:nvPr/>
          </p:nvSpPr>
          <p:spPr bwMode="auto">
            <a:xfrm>
              <a:off x="7757804" y="3131915"/>
              <a:ext cx="774636" cy="338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rgbClr val="FF0000"/>
                  </a:solidFill>
                  <a:latin typeface="Arial" charset="0"/>
                  <a:ea typeface="Arial Unicode MS" pitchFamily="50" charset="-128"/>
                  <a:cs typeface="Arial" charset="0"/>
                </a:rPr>
                <a:t>Anode</a:t>
              </a:r>
              <a:endParaRPr lang="ja-JP" altLang="en-US" sz="1600" dirty="0">
                <a:solidFill>
                  <a:srgbClr val="FF0000"/>
                </a:solidFill>
                <a:latin typeface="Arial" charset="0"/>
                <a:ea typeface="Arial Unicode MS" pitchFamily="50" charset="-128"/>
                <a:cs typeface="Arial" charset="0"/>
              </a:endParaRPr>
            </a:p>
          </p:txBody>
        </p:sp>
        <p:sp>
          <p:nvSpPr>
            <p:cNvPr id="238" name="テキスト ボックス 266"/>
            <p:cNvSpPr txBox="1">
              <a:spLocks noChangeArrowheads="1"/>
            </p:cNvSpPr>
            <p:nvPr/>
          </p:nvSpPr>
          <p:spPr bwMode="auto">
            <a:xfrm>
              <a:off x="5032047" y="3132331"/>
              <a:ext cx="960359" cy="338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rgbClr val="0070C0"/>
                  </a:solidFill>
                  <a:latin typeface="Arial" charset="0"/>
                  <a:ea typeface="Arial Unicode MS" pitchFamily="50" charset="-128"/>
                  <a:cs typeface="Arial" charset="0"/>
                </a:rPr>
                <a:t>Cathode</a:t>
              </a:r>
              <a:endParaRPr lang="ja-JP" altLang="en-US" sz="1600" dirty="0">
                <a:solidFill>
                  <a:srgbClr val="0070C0"/>
                </a:solidFill>
                <a:latin typeface="Arial" charset="0"/>
                <a:ea typeface="Arial Unicode MS" pitchFamily="50" charset="-128"/>
                <a:cs typeface="Arial" charset="0"/>
              </a:endParaRPr>
            </a:p>
          </p:txBody>
        </p:sp>
        <p:sp>
          <p:nvSpPr>
            <p:cNvPr id="239" name="右矢印 238"/>
            <p:cNvSpPr/>
            <p:nvPr/>
          </p:nvSpPr>
          <p:spPr>
            <a:xfrm>
              <a:off x="6041727" y="1683625"/>
              <a:ext cx="1480578" cy="377223"/>
            </a:xfrm>
            <a:prstGeom prst="rightArrow">
              <a:avLst>
                <a:gd name="adj1" fmla="val 50000"/>
                <a:gd name="adj2" fmla="val 47600"/>
              </a:avLst>
            </a:prstGeom>
            <a:solidFill>
              <a:srgbClr val="00B0F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右矢印 239"/>
            <p:cNvSpPr/>
            <p:nvPr/>
          </p:nvSpPr>
          <p:spPr>
            <a:xfrm rot="10800000">
              <a:off x="6041727" y="2511002"/>
              <a:ext cx="1480578" cy="377223"/>
            </a:xfrm>
            <a:prstGeom prst="rightArrow">
              <a:avLst>
                <a:gd name="adj1" fmla="val 50000"/>
                <a:gd name="adj2" fmla="val 47600"/>
              </a:avLst>
            </a:prstGeom>
            <a:solidFill>
              <a:srgbClr val="FF00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テキスト ボックス 261"/>
            <p:cNvSpPr txBox="1"/>
            <p:nvPr/>
          </p:nvSpPr>
          <p:spPr>
            <a:xfrm>
              <a:off x="6023205" y="1607892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 smtClean="0"/>
                <a:t>-</a:t>
              </a:r>
              <a:endParaRPr kumimoji="1" lang="ja-JP" altLang="en-US" i="1" baseline="30000" dirty="0"/>
            </a:p>
          </p:txBody>
        </p:sp>
        <p:cxnSp>
          <p:nvCxnSpPr>
            <p:cNvPr id="242" name="直線コネクタ 241"/>
            <p:cNvCxnSpPr/>
            <p:nvPr/>
          </p:nvCxnSpPr>
          <p:spPr bwMode="auto">
            <a:xfrm>
              <a:off x="7812360" y="1495450"/>
              <a:ext cx="345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二等辺三角形 242"/>
            <p:cNvSpPr/>
            <p:nvPr/>
          </p:nvSpPr>
          <p:spPr bwMode="auto">
            <a:xfrm rot="5400000">
              <a:off x="8124724" y="1387500"/>
              <a:ext cx="268287" cy="214313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44" name="直線コネクタ 243"/>
            <p:cNvCxnSpPr/>
            <p:nvPr/>
          </p:nvCxnSpPr>
          <p:spPr bwMode="auto">
            <a:xfrm rot="5400000" flipV="1">
              <a:off x="8526361" y="1335112"/>
              <a:ext cx="0" cy="320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/>
            <p:cNvCxnSpPr/>
            <p:nvPr/>
          </p:nvCxnSpPr>
          <p:spPr bwMode="auto">
            <a:xfrm flipV="1">
              <a:off x="5595784" y="3564360"/>
              <a:ext cx="0" cy="1793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コネクタ 245"/>
            <p:cNvCxnSpPr/>
            <p:nvPr/>
          </p:nvCxnSpPr>
          <p:spPr bwMode="auto">
            <a:xfrm flipH="1">
              <a:off x="5506884" y="3743748"/>
              <a:ext cx="1889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コネクタ 246"/>
            <p:cNvCxnSpPr/>
            <p:nvPr/>
          </p:nvCxnSpPr>
          <p:spPr bwMode="auto">
            <a:xfrm flipH="1">
              <a:off x="5538634" y="3781848"/>
              <a:ext cx="1174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コネクタ 247"/>
            <p:cNvCxnSpPr/>
            <p:nvPr/>
          </p:nvCxnSpPr>
          <p:spPr bwMode="auto">
            <a:xfrm flipH="1">
              <a:off x="5567209" y="3816773"/>
              <a:ext cx="571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/>
            <p:cNvCxnSpPr/>
            <p:nvPr/>
          </p:nvCxnSpPr>
          <p:spPr bwMode="auto">
            <a:xfrm>
              <a:off x="5589025" y="3572600"/>
              <a:ext cx="345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コネクタ 249"/>
            <p:cNvCxnSpPr/>
            <p:nvPr/>
          </p:nvCxnSpPr>
          <p:spPr bwMode="auto">
            <a:xfrm>
              <a:off x="5921592" y="631613"/>
              <a:ext cx="0" cy="3285962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右矢印 250"/>
            <p:cNvSpPr/>
            <p:nvPr/>
          </p:nvSpPr>
          <p:spPr>
            <a:xfrm>
              <a:off x="5213052" y="2037008"/>
              <a:ext cx="3247380" cy="511175"/>
            </a:xfrm>
            <a:prstGeom prst="rightArrow">
              <a:avLst/>
            </a:prstGeom>
            <a:solidFill>
              <a:srgbClr val="FF99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/>
            <p:cNvSpPr/>
            <p:nvPr/>
          </p:nvSpPr>
          <p:spPr>
            <a:xfrm>
              <a:off x="7858408" y="762295"/>
              <a:ext cx="851026" cy="580109"/>
            </a:xfrm>
            <a:custGeom>
              <a:avLst/>
              <a:gdLst>
                <a:gd name="connsiteX0" fmla="*/ 0 w 715224"/>
                <a:gd name="connsiteY0" fmla="*/ 172294 h 187445"/>
                <a:gd name="connsiteX1" fmla="*/ 199176 w 715224"/>
                <a:gd name="connsiteY1" fmla="*/ 154188 h 187445"/>
                <a:gd name="connsiteX2" fmla="*/ 289711 w 715224"/>
                <a:gd name="connsiteY2" fmla="*/ 279 h 187445"/>
                <a:gd name="connsiteX3" fmla="*/ 452673 w 715224"/>
                <a:gd name="connsiteY3" fmla="*/ 117974 h 187445"/>
                <a:gd name="connsiteX4" fmla="*/ 588475 w 715224"/>
                <a:gd name="connsiteY4" fmla="*/ 181348 h 187445"/>
                <a:gd name="connsiteX5" fmla="*/ 715224 w 715224"/>
                <a:gd name="connsiteY5" fmla="*/ 181348 h 187445"/>
                <a:gd name="connsiteX0" fmla="*/ 0 w 715224"/>
                <a:gd name="connsiteY0" fmla="*/ 181333 h 187445"/>
                <a:gd name="connsiteX1" fmla="*/ 199176 w 715224"/>
                <a:gd name="connsiteY1" fmla="*/ 154188 h 187445"/>
                <a:gd name="connsiteX2" fmla="*/ 289711 w 715224"/>
                <a:gd name="connsiteY2" fmla="*/ 279 h 187445"/>
                <a:gd name="connsiteX3" fmla="*/ 452673 w 715224"/>
                <a:gd name="connsiteY3" fmla="*/ 117974 h 187445"/>
                <a:gd name="connsiteX4" fmla="*/ 588475 w 715224"/>
                <a:gd name="connsiteY4" fmla="*/ 181348 h 187445"/>
                <a:gd name="connsiteX5" fmla="*/ 715224 w 715224"/>
                <a:gd name="connsiteY5" fmla="*/ 181348 h 187445"/>
                <a:gd name="connsiteX0" fmla="*/ 0 w 751438"/>
                <a:gd name="connsiteY0" fmla="*/ 187359 h 188932"/>
                <a:gd name="connsiteX1" fmla="*/ 235390 w 751438"/>
                <a:gd name="connsiteY1" fmla="*/ 154188 h 188932"/>
                <a:gd name="connsiteX2" fmla="*/ 325925 w 751438"/>
                <a:gd name="connsiteY2" fmla="*/ 279 h 188932"/>
                <a:gd name="connsiteX3" fmla="*/ 488887 w 751438"/>
                <a:gd name="connsiteY3" fmla="*/ 117974 h 188932"/>
                <a:gd name="connsiteX4" fmla="*/ 624689 w 751438"/>
                <a:gd name="connsiteY4" fmla="*/ 181348 h 188932"/>
                <a:gd name="connsiteX5" fmla="*/ 751438 w 751438"/>
                <a:gd name="connsiteY5" fmla="*/ 181348 h 188932"/>
                <a:gd name="connsiteX0" fmla="*/ 0 w 851026"/>
                <a:gd name="connsiteY0" fmla="*/ 187359 h 193073"/>
                <a:gd name="connsiteX1" fmla="*/ 235390 w 851026"/>
                <a:gd name="connsiteY1" fmla="*/ 154188 h 193073"/>
                <a:gd name="connsiteX2" fmla="*/ 325925 w 851026"/>
                <a:gd name="connsiteY2" fmla="*/ 279 h 193073"/>
                <a:gd name="connsiteX3" fmla="*/ 488887 w 851026"/>
                <a:gd name="connsiteY3" fmla="*/ 117974 h 193073"/>
                <a:gd name="connsiteX4" fmla="*/ 624689 w 851026"/>
                <a:gd name="connsiteY4" fmla="*/ 181348 h 193073"/>
                <a:gd name="connsiteX5" fmla="*/ 851026 w 851026"/>
                <a:gd name="connsiteY5" fmla="*/ 190388 h 193073"/>
                <a:gd name="connsiteX0" fmla="*/ 0 w 851026"/>
                <a:gd name="connsiteY0" fmla="*/ 187359 h 193073"/>
                <a:gd name="connsiteX1" fmla="*/ 235390 w 851026"/>
                <a:gd name="connsiteY1" fmla="*/ 154188 h 193073"/>
                <a:gd name="connsiteX2" fmla="*/ 371192 w 851026"/>
                <a:gd name="connsiteY2" fmla="*/ 279 h 193073"/>
                <a:gd name="connsiteX3" fmla="*/ 488887 w 851026"/>
                <a:gd name="connsiteY3" fmla="*/ 117974 h 193073"/>
                <a:gd name="connsiteX4" fmla="*/ 624689 w 851026"/>
                <a:gd name="connsiteY4" fmla="*/ 181348 h 193073"/>
                <a:gd name="connsiteX5" fmla="*/ 851026 w 851026"/>
                <a:gd name="connsiteY5" fmla="*/ 190388 h 193073"/>
                <a:gd name="connsiteX0" fmla="*/ 0 w 851026"/>
                <a:gd name="connsiteY0" fmla="*/ 187359 h 193073"/>
                <a:gd name="connsiteX1" fmla="*/ 235390 w 851026"/>
                <a:gd name="connsiteY1" fmla="*/ 154188 h 193073"/>
                <a:gd name="connsiteX2" fmla="*/ 371192 w 851026"/>
                <a:gd name="connsiteY2" fmla="*/ 279 h 193073"/>
                <a:gd name="connsiteX3" fmla="*/ 534154 w 851026"/>
                <a:gd name="connsiteY3" fmla="*/ 117974 h 193073"/>
                <a:gd name="connsiteX4" fmla="*/ 624689 w 851026"/>
                <a:gd name="connsiteY4" fmla="*/ 181348 h 193073"/>
                <a:gd name="connsiteX5" fmla="*/ 851026 w 851026"/>
                <a:gd name="connsiteY5" fmla="*/ 190388 h 193073"/>
                <a:gd name="connsiteX0" fmla="*/ 0 w 851026"/>
                <a:gd name="connsiteY0" fmla="*/ 187359 h 193073"/>
                <a:gd name="connsiteX1" fmla="*/ 235390 w 851026"/>
                <a:gd name="connsiteY1" fmla="*/ 154188 h 193073"/>
                <a:gd name="connsiteX2" fmla="*/ 371192 w 851026"/>
                <a:gd name="connsiteY2" fmla="*/ 279 h 193073"/>
                <a:gd name="connsiteX3" fmla="*/ 534154 w 851026"/>
                <a:gd name="connsiteY3" fmla="*/ 117974 h 193073"/>
                <a:gd name="connsiteX4" fmla="*/ 679009 w 851026"/>
                <a:gd name="connsiteY4" fmla="*/ 181348 h 193073"/>
                <a:gd name="connsiteX5" fmla="*/ 851026 w 851026"/>
                <a:gd name="connsiteY5" fmla="*/ 190388 h 19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026" h="193073">
                  <a:moveTo>
                    <a:pt x="0" y="187359"/>
                  </a:moveTo>
                  <a:cubicBezTo>
                    <a:pt x="75445" y="192640"/>
                    <a:pt x="173525" y="185368"/>
                    <a:pt x="235390" y="154188"/>
                  </a:cubicBezTo>
                  <a:cubicBezTo>
                    <a:pt x="297255" y="123008"/>
                    <a:pt x="321398" y="6315"/>
                    <a:pt x="371192" y="279"/>
                  </a:cubicBezTo>
                  <a:cubicBezTo>
                    <a:pt x="420986" y="-5757"/>
                    <a:pt x="482851" y="87796"/>
                    <a:pt x="534154" y="117974"/>
                  </a:cubicBezTo>
                  <a:cubicBezTo>
                    <a:pt x="585457" y="148152"/>
                    <a:pt x="626197" y="169279"/>
                    <a:pt x="679009" y="181348"/>
                  </a:cubicBezTo>
                  <a:cubicBezTo>
                    <a:pt x="731821" y="193417"/>
                    <a:pt x="809531" y="195669"/>
                    <a:pt x="851026" y="19038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3" name="直線コネクタ 252"/>
            <p:cNvCxnSpPr/>
            <p:nvPr/>
          </p:nvCxnSpPr>
          <p:spPr bwMode="auto">
            <a:xfrm flipV="1">
              <a:off x="7985210" y="1501677"/>
              <a:ext cx="0" cy="1793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線コネクタ 253"/>
            <p:cNvCxnSpPr/>
            <p:nvPr/>
          </p:nvCxnSpPr>
          <p:spPr bwMode="auto">
            <a:xfrm flipH="1">
              <a:off x="7869152" y="1681065"/>
              <a:ext cx="2488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線コネクタ 254"/>
            <p:cNvCxnSpPr/>
            <p:nvPr/>
          </p:nvCxnSpPr>
          <p:spPr bwMode="auto">
            <a:xfrm flipH="1">
              <a:off x="7902059" y="1745657"/>
              <a:ext cx="1796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線コネクタ 255"/>
            <p:cNvCxnSpPr/>
            <p:nvPr/>
          </p:nvCxnSpPr>
          <p:spPr bwMode="auto">
            <a:xfrm flipH="1">
              <a:off x="7893373" y="1926301"/>
              <a:ext cx="1889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線コネクタ 256"/>
            <p:cNvCxnSpPr/>
            <p:nvPr/>
          </p:nvCxnSpPr>
          <p:spPr bwMode="auto">
            <a:xfrm flipH="1">
              <a:off x="7925123" y="1964401"/>
              <a:ext cx="1174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線コネクタ 257"/>
            <p:cNvCxnSpPr/>
            <p:nvPr/>
          </p:nvCxnSpPr>
          <p:spPr bwMode="auto">
            <a:xfrm flipH="1">
              <a:off x="7953698" y="1999326"/>
              <a:ext cx="571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線コネクタ 258"/>
            <p:cNvCxnSpPr/>
            <p:nvPr/>
          </p:nvCxnSpPr>
          <p:spPr bwMode="auto">
            <a:xfrm flipV="1">
              <a:off x="7983689" y="1760310"/>
              <a:ext cx="0" cy="1793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円/楕円 259"/>
            <p:cNvSpPr/>
            <p:nvPr/>
          </p:nvSpPr>
          <p:spPr bwMode="auto">
            <a:xfrm>
              <a:off x="7956303" y="1466678"/>
              <a:ext cx="53975" cy="53975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1" name="テキスト ボックス 260"/>
            <p:cNvSpPr txBox="1"/>
            <p:nvPr/>
          </p:nvSpPr>
          <p:spPr>
            <a:xfrm>
              <a:off x="7746704" y="2083733"/>
              <a:ext cx="13260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Heavy ion</a:t>
              </a:r>
              <a:endParaRPr kumimoji="1" lang="ja-JP" altLang="en-US" sz="2000" dirty="0"/>
            </a:p>
          </p:txBody>
        </p:sp>
      </p:grpSp>
      <p:sp>
        <p:nvSpPr>
          <p:cNvPr id="269" name="テキスト ボックス 268"/>
          <p:cNvSpPr txBox="1"/>
          <p:nvPr/>
        </p:nvSpPr>
        <p:spPr>
          <a:xfrm>
            <a:off x="6228958" y="161138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-</a:t>
            </a:r>
            <a:endParaRPr kumimoji="1" lang="ja-JP" altLang="en-US" i="1" baseline="30000" dirty="0"/>
          </a:p>
        </p:txBody>
      </p:sp>
      <p:sp>
        <p:nvSpPr>
          <p:cNvPr id="270" name="テキスト ボックス 269"/>
          <p:cNvSpPr txBox="1"/>
          <p:nvPr/>
        </p:nvSpPr>
        <p:spPr>
          <a:xfrm>
            <a:off x="6433937" y="161138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-</a:t>
            </a:r>
            <a:endParaRPr kumimoji="1" lang="ja-JP" altLang="en-US" i="1" baseline="30000" dirty="0"/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6600043" y="161138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-</a:t>
            </a:r>
            <a:endParaRPr kumimoji="1" lang="ja-JP" altLang="en-US" i="1" baseline="30000" dirty="0"/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6805022" y="161138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-</a:t>
            </a:r>
            <a:endParaRPr kumimoji="1" lang="ja-JP" altLang="en-US" i="1" baseline="30000" dirty="0"/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6976727" y="1609046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-</a:t>
            </a:r>
            <a:endParaRPr kumimoji="1" lang="ja-JP" altLang="en-US" i="1" baseline="30000" dirty="0"/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7181706" y="1609046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-</a:t>
            </a:r>
            <a:endParaRPr kumimoji="1" lang="ja-JP" altLang="en-US" i="1" baseline="30000" dirty="0"/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6023205" y="25074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+</a:t>
            </a:r>
            <a:endParaRPr kumimoji="1" lang="ja-JP" altLang="en-US" sz="2000" i="1" baseline="30000" dirty="0"/>
          </a:p>
        </p:txBody>
      </p:sp>
      <p:sp>
        <p:nvSpPr>
          <p:cNvPr id="276" name="テキスト ボックス 275"/>
          <p:cNvSpPr txBox="1"/>
          <p:nvPr/>
        </p:nvSpPr>
        <p:spPr>
          <a:xfrm>
            <a:off x="6202057" y="25074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/>
              <a:t>+</a:t>
            </a:r>
            <a:endParaRPr kumimoji="1" lang="ja-JP" altLang="en-US" sz="2000" i="1" baseline="30000" dirty="0"/>
          </a:p>
        </p:txBody>
      </p:sp>
      <p:sp>
        <p:nvSpPr>
          <p:cNvPr id="277" name="テキスト ボックス 276"/>
          <p:cNvSpPr txBox="1"/>
          <p:nvPr/>
        </p:nvSpPr>
        <p:spPr>
          <a:xfrm>
            <a:off x="6398327" y="250160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+</a:t>
            </a:r>
            <a:endParaRPr kumimoji="1" lang="ja-JP" altLang="en-US" sz="2000" i="1" baseline="30000" dirty="0"/>
          </a:p>
        </p:txBody>
      </p:sp>
      <p:sp>
        <p:nvSpPr>
          <p:cNvPr id="278" name="テキスト ボックス 277"/>
          <p:cNvSpPr txBox="1"/>
          <p:nvPr/>
        </p:nvSpPr>
        <p:spPr>
          <a:xfrm>
            <a:off x="6577179" y="250160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/>
              <a:t>+</a:t>
            </a:r>
            <a:endParaRPr kumimoji="1" lang="ja-JP" altLang="en-US" sz="2000" i="1" baseline="30000" dirty="0"/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6752161" y="250160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+</a:t>
            </a:r>
            <a:endParaRPr kumimoji="1" lang="ja-JP" altLang="en-US" sz="2000" i="1" baseline="30000" dirty="0"/>
          </a:p>
        </p:txBody>
      </p:sp>
      <p:sp>
        <p:nvSpPr>
          <p:cNvPr id="280" name="テキスト ボックス 279"/>
          <p:cNvSpPr txBox="1"/>
          <p:nvPr/>
        </p:nvSpPr>
        <p:spPr>
          <a:xfrm>
            <a:off x="6957140" y="250160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/>
              <a:t>+</a:t>
            </a:r>
            <a:endParaRPr kumimoji="1" lang="ja-JP" altLang="en-US" sz="2000" i="1" baseline="30000" dirty="0"/>
          </a:p>
        </p:txBody>
      </p:sp>
      <p:sp>
        <p:nvSpPr>
          <p:cNvPr id="281" name="テキスト ボックス 280"/>
          <p:cNvSpPr txBox="1"/>
          <p:nvPr/>
        </p:nvSpPr>
        <p:spPr>
          <a:xfrm>
            <a:off x="7153410" y="250160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/>
              <a:t>+</a:t>
            </a:r>
            <a:endParaRPr kumimoji="1" lang="ja-JP" altLang="en-US" sz="2000" i="1" baseline="30000" dirty="0"/>
          </a:p>
        </p:txBody>
      </p:sp>
      <p:sp>
        <p:nvSpPr>
          <p:cNvPr id="282" name="テキスト ボックス 266"/>
          <p:cNvSpPr txBox="1">
            <a:spLocks noChangeArrowheads="1"/>
          </p:cNvSpPr>
          <p:nvPr/>
        </p:nvSpPr>
        <p:spPr bwMode="auto">
          <a:xfrm>
            <a:off x="6368544" y="1441239"/>
            <a:ext cx="9140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70C0"/>
                </a:solidFill>
                <a:latin typeface="Arial" charset="0"/>
                <a:ea typeface="Arial Unicode MS" pitchFamily="50" charset="-128"/>
                <a:cs typeface="Arial" charset="0"/>
              </a:rPr>
              <a:t>electron</a:t>
            </a:r>
            <a:endParaRPr lang="ja-JP" altLang="en-US" sz="1600" dirty="0">
              <a:solidFill>
                <a:srgbClr val="0070C0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283" name="テキスト ボックス 266"/>
          <p:cNvSpPr txBox="1">
            <a:spLocks noChangeArrowheads="1"/>
          </p:cNvSpPr>
          <p:nvPr/>
        </p:nvSpPr>
        <p:spPr bwMode="auto">
          <a:xfrm>
            <a:off x="6228184" y="2798346"/>
            <a:ext cx="1208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solidFill>
                  <a:srgbClr val="FF0000"/>
                </a:solidFill>
                <a:latin typeface="Arial" charset="0"/>
                <a:ea typeface="Arial Unicode MS" pitchFamily="50" charset="-128"/>
                <a:cs typeface="Arial" charset="0"/>
              </a:rPr>
              <a:t>p</a:t>
            </a:r>
            <a:r>
              <a:rPr lang="en-US" altLang="ja-JP" sz="1600" dirty="0" smtClean="0">
                <a:solidFill>
                  <a:srgbClr val="FF0000"/>
                </a:solidFill>
                <a:latin typeface="Arial" charset="0"/>
                <a:ea typeface="Arial Unicode MS" pitchFamily="50" charset="-128"/>
                <a:cs typeface="Arial" charset="0"/>
              </a:rPr>
              <a:t>ositive ion</a:t>
            </a:r>
            <a:endParaRPr lang="ja-JP" altLang="en-US" sz="1600" dirty="0">
              <a:solidFill>
                <a:srgbClr val="FF0000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14833" y="222250"/>
            <a:ext cx="683165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M</a:t>
            </a:r>
            <a:r>
              <a:rPr lang="en-US" altLang="ja-JP" u="sng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u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ltiple </a:t>
            </a:r>
            <a:r>
              <a:rPr lang="en-US" altLang="ja-JP" u="sng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S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ampling </a:t>
            </a:r>
            <a:r>
              <a:rPr lang="en-US" altLang="ja-JP" u="sng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I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onization </a:t>
            </a: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C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hamber</a:t>
            </a:r>
            <a:r>
              <a:rPr lang="ja-JP" altLang="en-US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: MUSIC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1009352" y="3621949"/>
            <a:ext cx="5635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249"/>
          <p:cNvSpPr txBox="1">
            <a:spLocks noChangeArrowheads="1"/>
          </p:cNvSpPr>
          <p:nvPr/>
        </p:nvSpPr>
        <p:spPr bwMode="auto">
          <a:xfrm>
            <a:off x="915689" y="3276008"/>
            <a:ext cx="536531" cy="25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Beam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7" name="フリーフォーム 6"/>
          <p:cNvSpPr/>
          <p:nvPr/>
        </p:nvSpPr>
        <p:spPr bwMode="auto">
          <a:xfrm rot="10800000">
            <a:off x="2220614" y="2112237"/>
            <a:ext cx="5040313" cy="792162"/>
          </a:xfrm>
          <a:custGeom>
            <a:avLst/>
            <a:gdLst>
              <a:gd name="connsiteX0" fmla="*/ 0 w 6930639"/>
              <a:gd name="connsiteY0" fmla="*/ 709301 h 717846"/>
              <a:gd name="connsiteX1" fmla="*/ 6922093 w 6930639"/>
              <a:gd name="connsiteY1" fmla="*/ 717846 h 717846"/>
              <a:gd name="connsiteX2" fmla="*/ 6930639 w 6930639"/>
              <a:gd name="connsiteY2" fmla="*/ 8546 h 717846"/>
              <a:gd name="connsiteX3" fmla="*/ 6708448 w 6930639"/>
              <a:gd name="connsiteY3" fmla="*/ 8546 h 717846"/>
              <a:gd name="connsiteX4" fmla="*/ 6708448 w 6930639"/>
              <a:gd name="connsiteY4" fmla="*/ 555476 h 717846"/>
              <a:gd name="connsiteX5" fmla="*/ 222190 w 6930639"/>
              <a:gd name="connsiteY5" fmla="*/ 555476 h 717846"/>
              <a:gd name="connsiteX6" fmla="*/ 222190 w 6930639"/>
              <a:gd name="connsiteY6" fmla="*/ 0 h 717846"/>
              <a:gd name="connsiteX7" fmla="*/ 0 w 6930639"/>
              <a:gd name="connsiteY7" fmla="*/ 8546 h 717846"/>
              <a:gd name="connsiteX8" fmla="*/ 0 w 6930639"/>
              <a:gd name="connsiteY8" fmla="*/ 709301 h 71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0639" h="717846">
                <a:moveTo>
                  <a:pt x="0" y="709301"/>
                </a:moveTo>
                <a:lnTo>
                  <a:pt x="6922093" y="717846"/>
                </a:lnTo>
                <a:lnTo>
                  <a:pt x="6930639" y="8546"/>
                </a:lnTo>
                <a:lnTo>
                  <a:pt x="6708448" y="8546"/>
                </a:lnTo>
                <a:lnTo>
                  <a:pt x="6708448" y="555476"/>
                </a:lnTo>
                <a:lnTo>
                  <a:pt x="222190" y="555476"/>
                </a:lnTo>
                <a:lnTo>
                  <a:pt x="222190" y="0"/>
                </a:lnTo>
                <a:lnTo>
                  <a:pt x="0" y="8546"/>
                </a:lnTo>
                <a:lnTo>
                  <a:pt x="0" y="70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 bwMode="auto">
          <a:xfrm>
            <a:off x="2568277" y="2298292"/>
            <a:ext cx="160337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4665364" y="2293212"/>
            <a:ext cx="160338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6762452" y="2293212"/>
            <a:ext cx="160337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568277" y="2401162"/>
            <a:ext cx="4354512" cy="84137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565102" y="2485299"/>
            <a:ext cx="160337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 bwMode="auto">
          <a:xfrm>
            <a:off x="2576214" y="4571274"/>
            <a:ext cx="16033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2933011" y="2551247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275664" y="2554434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3598044" y="2555603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929498" y="2555603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4249291" y="2578282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4586455" y="2559958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4914700" y="2551247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5234493" y="2573926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5560226" y="2555603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5885045" y="2555603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6227697" y="2578282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6555952" y="2559958"/>
            <a:ext cx="28799" cy="2091526"/>
          </a:xfrm>
          <a:prstGeom prst="rect">
            <a:avLst/>
          </a:prstGeom>
          <a:solidFill>
            <a:srgbClr val="FF0000"/>
          </a:solidFill>
          <a:ln w="1397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solidFill>
                <a:srgbClr val="FF0000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 bwMode="auto">
          <a:xfrm>
            <a:off x="2784177" y="2548799"/>
            <a:ext cx="0" cy="20907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 bwMode="auto">
          <a:xfrm>
            <a:off x="3112472" y="2542449"/>
            <a:ext cx="0" cy="2092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 bwMode="auto">
          <a:xfrm>
            <a:off x="3445847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 bwMode="auto">
          <a:xfrm>
            <a:off x="3770014" y="256308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 bwMode="auto">
          <a:xfrm>
            <a:off x="4093547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 bwMode="auto">
          <a:xfrm>
            <a:off x="4428827" y="256308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 bwMode="auto">
          <a:xfrm>
            <a:off x="4749502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 bwMode="auto">
          <a:xfrm>
            <a:off x="5084464" y="2555149"/>
            <a:ext cx="0" cy="20907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 bwMode="auto">
          <a:xfrm>
            <a:off x="5406727" y="2551974"/>
            <a:ext cx="0" cy="2092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 bwMode="auto">
          <a:xfrm>
            <a:off x="5730259" y="2564674"/>
            <a:ext cx="0" cy="2092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 bwMode="auto">
          <a:xfrm>
            <a:off x="6062364" y="2551974"/>
            <a:ext cx="0" cy="20923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 bwMode="auto">
          <a:xfrm>
            <a:off x="6390659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 bwMode="auto">
          <a:xfrm>
            <a:off x="6719272" y="2556737"/>
            <a:ext cx="0" cy="20907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 bwMode="auto">
          <a:xfrm>
            <a:off x="2720359" y="2540862"/>
            <a:ext cx="4068000" cy="7302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正方形/長方形 39"/>
          <p:cNvSpPr/>
          <p:nvPr/>
        </p:nvSpPr>
        <p:spPr bwMode="auto">
          <a:xfrm>
            <a:off x="2734964" y="4630012"/>
            <a:ext cx="4032250" cy="7143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" name="フリーフォーム 40"/>
          <p:cNvSpPr/>
          <p:nvPr/>
        </p:nvSpPr>
        <p:spPr bwMode="auto">
          <a:xfrm>
            <a:off x="2228552" y="4355374"/>
            <a:ext cx="5038725" cy="792163"/>
          </a:xfrm>
          <a:custGeom>
            <a:avLst/>
            <a:gdLst>
              <a:gd name="connsiteX0" fmla="*/ 0 w 6930639"/>
              <a:gd name="connsiteY0" fmla="*/ 709301 h 717846"/>
              <a:gd name="connsiteX1" fmla="*/ 6922093 w 6930639"/>
              <a:gd name="connsiteY1" fmla="*/ 717846 h 717846"/>
              <a:gd name="connsiteX2" fmla="*/ 6930639 w 6930639"/>
              <a:gd name="connsiteY2" fmla="*/ 8546 h 717846"/>
              <a:gd name="connsiteX3" fmla="*/ 6708448 w 6930639"/>
              <a:gd name="connsiteY3" fmla="*/ 8546 h 717846"/>
              <a:gd name="connsiteX4" fmla="*/ 6708448 w 6930639"/>
              <a:gd name="connsiteY4" fmla="*/ 555476 h 717846"/>
              <a:gd name="connsiteX5" fmla="*/ 222190 w 6930639"/>
              <a:gd name="connsiteY5" fmla="*/ 555476 h 717846"/>
              <a:gd name="connsiteX6" fmla="*/ 222190 w 6930639"/>
              <a:gd name="connsiteY6" fmla="*/ 0 h 717846"/>
              <a:gd name="connsiteX7" fmla="*/ 0 w 6930639"/>
              <a:gd name="connsiteY7" fmla="*/ 8546 h 717846"/>
              <a:gd name="connsiteX8" fmla="*/ 0 w 6930639"/>
              <a:gd name="connsiteY8" fmla="*/ 709301 h 71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0639" h="717846">
                <a:moveTo>
                  <a:pt x="0" y="709301"/>
                </a:moveTo>
                <a:lnTo>
                  <a:pt x="6922093" y="717846"/>
                </a:lnTo>
                <a:lnTo>
                  <a:pt x="6930639" y="8546"/>
                </a:lnTo>
                <a:lnTo>
                  <a:pt x="6708448" y="8546"/>
                </a:lnTo>
                <a:lnTo>
                  <a:pt x="6708448" y="555476"/>
                </a:lnTo>
                <a:lnTo>
                  <a:pt x="222190" y="555476"/>
                </a:lnTo>
                <a:lnTo>
                  <a:pt x="222190" y="0"/>
                </a:lnTo>
                <a:lnTo>
                  <a:pt x="0" y="8546"/>
                </a:lnTo>
                <a:lnTo>
                  <a:pt x="0" y="70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正方形/長方形 41"/>
          <p:cNvSpPr/>
          <p:nvPr/>
        </p:nvSpPr>
        <p:spPr bwMode="auto">
          <a:xfrm>
            <a:off x="7267277" y="2437674"/>
            <a:ext cx="303212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正方形/長方形 42"/>
          <p:cNvSpPr/>
          <p:nvPr/>
        </p:nvSpPr>
        <p:spPr bwMode="auto">
          <a:xfrm>
            <a:off x="7267277" y="4363312"/>
            <a:ext cx="303212" cy="461962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4" name="直線コネクタ 43"/>
          <p:cNvCxnSpPr/>
          <p:nvPr/>
        </p:nvCxnSpPr>
        <p:spPr bwMode="auto">
          <a:xfrm flipV="1">
            <a:off x="278100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 bwMode="auto">
          <a:xfrm flipV="1">
            <a:off x="311120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 bwMode="auto">
          <a:xfrm flipV="1">
            <a:off x="3444577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 bwMode="auto">
          <a:xfrm flipV="1">
            <a:off x="376525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 bwMode="auto">
          <a:xfrm flipV="1">
            <a:off x="408910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 bwMode="auto">
          <a:xfrm flipV="1">
            <a:off x="4430414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 bwMode="auto">
          <a:xfrm flipV="1">
            <a:off x="4746327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 bwMode="auto">
          <a:xfrm flipV="1">
            <a:off x="5082877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 bwMode="auto">
          <a:xfrm flipV="1">
            <a:off x="5405139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 bwMode="auto">
          <a:xfrm flipV="1">
            <a:off x="5736927" y="1970949"/>
            <a:ext cx="0" cy="644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 bwMode="auto">
          <a:xfrm flipV="1">
            <a:off x="6060777" y="1970949"/>
            <a:ext cx="0" cy="644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 bwMode="auto">
          <a:xfrm flipV="1">
            <a:off x="6389389" y="1970949"/>
            <a:ext cx="0" cy="644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 bwMode="auto">
          <a:xfrm flipV="1">
            <a:off x="6718002" y="1974124"/>
            <a:ext cx="0" cy="642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 bwMode="auto">
          <a:xfrm flipH="1">
            <a:off x="2781002" y="1980474"/>
            <a:ext cx="48641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 bwMode="auto">
          <a:xfrm flipV="1">
            <a:off x="7640339" y="1980474"/>
            <a:ext cx="0" cy="1793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 bwMode="auto">
          <a:xfrm flipH="1">
            <a:off x="7551439" y="2159862"/>
            <a:ext cx="1889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 bwMode="auto">
          <a:xfrm flipH="1">
            <a:off x="7583189" y="2197962"/>
            <a:ext cx="1174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 bwMode="auto">
          <a:xfrm flipH="1">
            <a:off x="7611764" y="2232887"/>
            <a:ext cx="571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 bwMode="auto">
          <a:xfrm flipV="1">
            <a:off x="2944514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 bwMode="auto">
          <a:xfrm flipV="1">
            <a:off x="3284239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 bwMode="auto">
          <a:xfrm flipH="1">
            <a:off x="2947689" y="1785212"/>
            <a:ext cx="3429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二等辺三角形 64"/>
          <p:cNvSpPr/>
          <p:nvPr/>
        </p:nvSpPr>
        <p:spPr bwMode="auto">
          <a:xfrm>
            <a:off x="3149302" y="1231875"/>
            <a:ext cx="268287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6" name="直線コネクタ 65"/>
          <p:cNvCxnSpPr/>
          <p:nvPr/>
        </p:nvCxnSpPr>
        <p:spPr bwMode="auto">
          <a:xfrm flipV="1">
            <a:off x="3284239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 bwMode="auto">
          <a:xfrm>
            <a:off x="3254077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8" name="直線コネクタ 67"/>
          <p:cNvCxnSpPr/>
          <p:nvPr/>
        </p:nvCxnSpPr>
        <p:spPr bwMode="auto">
          <a:xfrm flipV="1">
            <a:off x="3603327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 bwMode="auto">
          <a:xfrm flipV="1">
            <a:off x="3938289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 bwMode="auto">
          <a:xfrm flipH="1">
            <a:off x="3606502" y="1785212"/>
            <a:ext cx="34448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二等辺三角形 70"/>
          <p:cNvSpPr/>
          <p:nvPr/>
        </p:nvSpPr>
        <p:spPr bwMode="auto">
          <a:xfrm>
            <a:off x="3801764" y="1231875"/>
            <a:ext cx="268288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2" name="直線コネクタ 71"/>
          <p:cNvCxnSpPr/>
          <p:nvPr/>
        </p:nvCxnSpPr>
        <p:spPr bwMode="auto">
          <a:xfrm flipV="1">
            <a:off x="3938289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円/楕円 72"/>
          <p:cNvSpPr/>
          <p:nvPr/>
        </p:nvSpPr>
        <p:spPr bwMode="auto">
          <a:xfrm>
            <a:off x="3912889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4" name="直線コネクタ 73"/>
          <p:cNvCxnSpPr/>
          <p:nvPr/>
        </p:nvCxnSpPr>
        <p:spPr bwMode="auto">
          <a:xfrm flipV="1">
            <a:off x="4258964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 bwMode="auto">
          <a:xfrm flipV="1">
            <a:off x="4600277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 bwMode="auto">
          <a:xfrm flipH="1">
            <a:off x="4263727" y="1785212"/>
            <a:ext cx="3429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二等辺三角形 76"/>
          <p:cNvSpPr/>
          <p:nvPr/>
        </p:nvSpPr>
        <p:spPr bwMode="auto">
          <a:xfrm>
            <a:off x="4465339" y="1231875"/>
            <a:ext cx="268288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8" name="直線コネクタ 77"/>
          <p:cNvCxnSpPr/>
          <p:nvPr/>
        </p:nvCxnSpPr>
        <p:spPr bwMode="auto">
          <a:xfrm flipV="1">
            <a:off x="4600277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円/楕円 78"/>
          <p:cNvSpPr/>
          <p:nvPr/>
        </p:nvSpPr>
        <p:spPr bwMode="auto">
          <a:xfrm>
            <a:off x="4570114" y="1756637"/>
            <a:ext cx="52388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0" name="直線コネクタ 79"/>
          <p:cNvCxnSpPr/>
          <p:nvPr/>
        </p:nvCxnSpPr>
        <p:spPr bwMode="auto">
          <a:xfrm flipV="1">
            <a:off x="4916189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 bwMode="auto">
          <a:xfrm flipV="1">
            <a:off x="5251152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 bwMode="auto">
          <a:xfrm flipH="1">
            <a:off x="4919364" y="1785212"/>
            <a:ext cx="344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二等辺三角形 82"/>
          <p:cNvSpPr/>
          <p:nvPr/>
        </p:nvSpPr>
        <p:spPr bwMode="auto">
          <a:xfrm>
            <a:off x="5114627" y="1231875"/>
            <a:ext cx="268287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4" name="直線コネクタ 83"/>
          <p:cNvCxnSpPr/>
          <p:nvPr/>
        </p:nvCxnSpPr>
        <p:spPr bwMode="auto">
          <a:xfrm flipV="1">
            <a:off x="5251152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円/楕円 84"/>
          <p:cNvSpPr/>
          <p:nvPr/>
        </p:nvSpPr>
        <p:spPr bwMode="auto">
          <a:xfrm>
            <a:off x="5219402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6" name="直線コネクタ 85"/>
          <p:cNvCxnSpPr/>
          <p:nvPr/>
        </p:nvCxnSpPr>
        <p:spPr bwMode="auto">
          <a:xfrm flipV="1">
            <a:off x="5575002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 bwMode="auto">
          <a:xfrm flipV="1">
            <a:off x="5909964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 bwMode="auto">
          <a:xfrm flipH="1">
            <a:off x="5578177" y="1785212"/>
            <a:ext cx="34448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二等辺三角形 88"/>
          <p:cNvSpPr/>
          <p:nvPr/>
        </p:nvSpPr>
        <p:spPr bwMode="auto">
          <a:xfrm>
            <a:off x="5775027" y="1231875"/>
            <a:ext cx="266700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0" name="直線コネクタ 89"/>
          <p:cNvCxnSpPr/>
          <p:nvPr/>
        </p:nvCxnSpPr>
        <p:spPr bwMode="auto">
          <a:xfrm flipV="1">
            <a:off x="5909964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円/楕円 90"/>
          <p:cNvSpPr/>
          <p:nvPr/>
        </p:nvSpPr>
        <p:spPr bwMode="auto">
          <a:xfrm>
            <a:off x="5884564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2" name="直線コネクタ 91"/>
          <p:cNvCxnSpPr/>
          <p:nvPr/>
        </p:nvCxnSpPr>
        <p:spPr bwMode="auto">
          <a:xfrm flipV="1">
            <a:off x="6232227" y="1785212"/>
            <a:ext cx="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 bwMode="auto">
          <a:xfrm flipV="1">
            <a:off x="6565602" y="1623287"/>
            <a:ext cx="0" cy="9937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 bwMode="auto">
          <a:xfrm flipH="1">
            <a:off x="6235402" y="1785212"/>
            <a:ext cx="3429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二等辺三角形 94"/>
          <p:cNvSpPr/>
          <p:nvPr/>
        </p:nvSpPr>
        <p:spPr bwMode="auto">
          <a:xfrm>
            <a:off x="6430664" y="1231875"/>
            <a:ext cx="268288" cy="214313"/>
          </a:xfrm>
          <a:prstGeom prst="triangl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6" name="直線コネクタ 95"/>
          <p:cNvCxnSpPr/>
          <p:nvPr/>
        </p:nvCxnSpPr>
        <p:spPr bwMode="auto">
          <a:xfrm flipV="1">
            <a:off x="6565602" y="911200"/>
            <a:ext cx="0" cy="3206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円/楕円 96"/>
          <p:cNvSpPr/>
          <p:nvPr/>
        </p:nvSpPr>
        <p:spPr bwMode="auto">
          <a:xfrm>
            <a:off x="6541789" y="1756637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8" name="円/楕円 97"/>
          <p:cNvSpPr/>
          <p:nvPr/>
        </p:nvSpPr>
        <p:spPr bwMode="auto">
          <a:xfrm>
            <a:off x="3082627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9" name="円/楕円 98"/>
          <p:cNvSpPr/>
          <p:nvPr/>
        </p:nvSpPr>
        <p:spPr bwMode="auto">
          <a:xfrm>
            <a:off x="3416002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0" name="円/楕円 99"/>
          <p:cNvSpPr/>
          <p:nvPr/>
        </p:nvSpPr>
        <p:spPr bwMode="auto">
          <a:xfrm>
            <a:off x="3746202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1" name="円/楕円 100"/>
          <p:cNvSpPr/>
          <p:nvPr/>
        </p:nvSpPr>
        <p:spPr bwMode="auto">
          <a:xfrm>
            <a:off x="4068464" y="1951899"/>
            <a:ext cx="52388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" name="円/楕円 101"/>
          <p:cNvSpPr/>
          <p:nvPr/>
        </p:nvSpPr>
        <p:spPr bwMode="auto">
          <a:xfrm>
            <a:off x="4398664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3" name="円/楕円 102"/>
          <p:cNvSpPr/>
          <p:nvPr/>
        </p:nvSpPr>
        <p:spPr bwMode="auto">
          <a:xfrm>
            <a:off x="4720927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4" name="円/楕円 103"/>
          <p:cNvSpPr/>
          <p:nvPr/>
        </p:nvSpPr>
        <p:spPr bwMode="auto">
          <a:xfrm>
            <a:off x="5062239" y="1951899"/>
            <a:ext cx="52388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5" name="円/楕円 104"/>
          <p:cNvSpPr/>
          <p:nvPr/>
        </p:nvSpPr>
        <p:spPr bwMode="auto">
          <a:xfrm>
            <a:off x="5376564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6" name="円/楕円 105"/>
          <p:cNvSpPr/>
          <p:nvPr/>
        </p:nvSpPr>
        <p:spPr bwMode="auto">
          <a:xfrm>
            <a:off x="5714702" y="1951899"/>
            <a:ext cx="52387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7" name="円/楕円 106"/>
          <p:cNvSpPr/>
          <p:nvPr/>
        </p:nvSpPr>
        <p:spPr bwMode="auto">
          <a:xfrm>
            <a:off x="6035377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8" name="円/楕円 107"/>
          <p:cNvSpPr/>
          <p:nvPr/>
        </p:nvSpPr>
        <p:spPr bwMode="auto">
          <a:xfrm>
            <a:off x="6363989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9" name="円/楕円 108"/>
          <p:cNvSpPr/>
          <p:nvPr/>
        </p:nvSpPr>
        <p:spPr bwMode="auto">
          <a:xfrm>
            <a:off x="6692602" y="1951899"/>
            <a:ext cx="53975" cy="53975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0" name="テキスト ボックス 262"/>
          <p:cNvSpPr txBox="1">
            <a:spLocks noChangeArrowheads="1"/>
          </p:cNvSpPr>
          <p:nvPr/>
        </p:nvSpPr>
        <p:spPr bwMode="auto">
          <a:xfrm>
            <a:off x="2905055" y="620688"/>
            <a:ext cx="617487" cy="33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Ch.1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1" name="テキスト ボックス 262"/>
          <p:cNvSpPr txBox="1">
            <a:spLocks noChangeArrowheads="1"/>
          </p:cNvSpPr>
          <p:nvPr/>
        </p:nvSpPr>
        <p:spPr bwMode="auto">
          <a:xfrm>
            <a:off x="3551115" y="622275"/>
            <a:ext cx="617486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Ch.2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2" name="テキスト ボックス 262"/>
          <p:cNvSpPr txBox="1">
            <a:spLocks noChangeArrowheads="1"/>
          </p:cNvSpPr>
          <p:nvPr/>
        </p:nvSpPr>
        <p:spPr bwMode="auto">
          <a:xfrm>
            <a:off x="4209873" y="622275"/>
            <a:ext cx="617487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Ch.3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3" name="テキスト ボックス 262"/>
          <p:cNvSpPr txBox="1">
            <a:spLocks noChangeArrowheads="1"/>
          </p:cNvSpPr>
          <p:nvPr/>
        </p:nvSpPr>
        <p:spPr bwMode="auto">
          <a:xfrm>
            <a:off x="4874982" y="622275"/>
            <a:ext cx="617486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Ch.4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4" name="テキスト ボックス 262"/>
          <p:cNvSpPr txBox="1">
            <a:spLocks noChangeArrowheads="1"/>
          </p:cNvSpPr>
          <p:nvPr/>
        </p:nvSpPr>
        <p:spPr bwMode="auto">
          <a:xfrm>
            <a:off x="5521040" y="623863"/>
            <a:ext cx="617487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Ch.5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5" name="テキスト ボックス 262"/>
          <p:cNvSpPr txBox="1">
            <a:spLocks noChangeArrowheads="1"/>
          </p:cNvSpPr>
          <p:nvPr/>
        </p:nvSpPr>
        <p:spPr bwMode="auto">
          <a:xfrm>
            <a:off x="6179799" y="623863"/>
            <a:ext cx="617486" cy="33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Ch.6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116" name="直線コネクタ 115"/>
          <p:cNvCxnSpPr/>
          <p:nvPr/>
        </p:nvCxnSpPr>
        <p:spPr bwMode="auto">
          <a:xfrm>
            <a:off x="6727844" y="4163287"/>
            <a:ext cx="13493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 bwMode="auto">
          <a:xfrm>
            <a:off x="6419552" y="4163287"/>
            <a:ext cx="134937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 bwMode="auto">
          <a:xfrm>
            <a:off x="6565602" y="4163287"/>
            <a:ext cx="13335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 bwMode="auto">
          <a:xfrm>
            <a:off x="2781002" y="4741137"/>
            <a:ext cx="0" cy="5889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 bwMode="auto">
          <a:xfrm>
            <a:off x="6719589" y="4741137"/>
            <a:ext cx="0" cy="5889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 bwMode="auto">
          <a:xfrm>
            <a:off x="2787352" y="5223737"/>
            <a:ext cx="39147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254"/>
          <p:cNvSpPr txBox="1">
            <a:spLocks noChangeArrowheads="1"/>
          </p:cNvSpPr>
          <p:nvPr/>
        </p:nvSpPr>
        <p:spPr bwMode="auto">
          <a:xfrm>
            <a:off x="4378796" y="5173385"/>
            <a:ext cx="688918" cy="2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480 mm</a:t>
            </a:r>
            <a:endParaRPr lang="ja-JP" altLang="en-US" sz="16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124" name="直線コネクタ 123"/>
          <p:cNvCxnSpPr/>
          <p:nvPr/>
        </p:nvCxnSpPr>
        <p:spPr bwMode="auto">
          <a:xfrm flipV="1">
            <a:off x="3203848" y="4244250"/>
            <a:ext cx="866204" cy="1168399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 bwMode="auto">
          <a:xfrm flipV="1">
            <a:off x="3563888" y="4471262"/>
            <a:ext cx="676026" cy="941387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265"/>
          <p:cNvSpPr txBox="1">
            <a:spLocks noChangeArrowheads="1"/>
          </p:cNvSpPr>
          <p:nvPr/>
        </p:nvSpPr>
        <p:spPr bwMode="auto">
          <a:xfrm>
            <a:off x="3247253" y="5323162"/>
            <a:ext cx="774636" cy="33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solidFill>
                  <a:srgbClr val="FF0000"/>
                </a:solidFill>
                <a:latin typeface="Arial" charset="0"/>
                <a:ea typeface="Arial Unicode MS" pitchFamily="50" charset="-128"/>
                <a:cs typeface="Arial" charset="0"/>
              </a:rPr>
              <a:t>Anode</a:t>
            </a:r>
            <a:endParaRPr lang="ja-JP" altLang="en-US" sz="1600" dirty="0">
              <a:solidFill>
                <a:srgbClr val="FF0000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27" name="テキスト ボックス 266"/>
          <p:cNvSpPr txBox="1">
            <a:spLocks noChangeArrowheads="1"/>
          </p:cNvSpPr>
          <p:nvPr/>
        </p:nvSpPr>
        <p:spPr bwMode="auto">
          <a:xfrm>
            <a:off x="2418183" y="5314763"/>
            <a:ext cx="960359" cy="33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solidFill>
                  <a:srgbClr val="0070C0"/>
                </a:solidFill>
                <a:latin typeface="Arial" charset="0"/>
                <a:ea typeface="Arial Unicode MS" pitchFamily="50" charset="-128"/>
                <a:cs typeface="Arial" charset="0"/>
              </a:rPr>
              <a:t>Cathode</a:t>
            </a:r>
            <a:endParaRPr lang="ja-JP" altLang="en-US" sz="1600" dirty="0">
              <a:solidFill>
                <a:srgbClr val="0070C0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128" name="直線コネクタ 127"/>
          <p:cNvCxnSpPr/>
          <p:nvPr/>
        </p:nvCxnSpPr>
        <p:spPr bwMode="auto">
          <a:xfrm>
            <a:off x="2441277" y="2593249"/>
            <a:ext cx="28733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 bwMode="auto">
          <a:xfrm>
            <a:off x="2441277" y="4641124"/>
            <a:ext cx="28733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/>
          <p:cNvSpPr/>
          <p:nvPr/>
        </p:nvSpPr>
        <p:spPr bwMode="auto">
          <a:xfrm>
            <a:off x="6762769" y="4571274"/>
            <a:ext cx="16033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1" name="正方形/長方形 130"/>
          <p:cNvSpPr/>
          <p:nvPr/>
        </p:nvSpPr>
        <p:spPr bwMode="auto">
          <a:xfrm>
            <a:off x="7148214" y="4378715"/>
            <a:ext cx="2159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7167264" y="2455137"/>
            <a:ext cx="2159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" name="正方形/長方形 132"/>
          <p:cNvSpPr/>
          <p:nvPr/>
        </p:nvSpPr>
        <p:spPr bwMode="auto">
          <a:xfrm>
            <a:off x="7051377" y="2890112"/>
            <a:ext cx="593725" cy="2286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4" name="正方形/長方形 133"/>
          <p:cNvSpPr/>
          <p:nvPr/>
        </p:nvSpPr>
        <p:spPr bwMode="auto">
          <a:xfrm>
            <a:off x="1893589" y="2889794"/>
            <a:ext cx="503238" cy="2286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35" name="直線コネクタ 134"/>
          <p:cNvCxnSpPr/>
          <p:nvPr/>
        </p:nvCxnSpPr>
        <p:spPr bwMode="auto">
          <a:xfrm>
            <a:off x="1734839" y="2893287"/>
            <a:ext cx="3206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 bwMode="auto">
          <a:xfrm>
            <a:off x="1734839" y="4356644"/>
            <a:ext cx="3206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 bwMode="auto">
          <a:xfrm>
            <a:off x="1817389" y="2893287"/>
            <a:ext cx="0" cy="1470025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258"/>
          <p:cNvSpPr txBox="1">
            <a:spLocks noChangeArrowheads="1"/>
          </p:cNvSpPr>
          <p:nvPr/>
        </p:nvSpPr>
        <p:spPr bwMode="auto">
          <a:xfrm rot="16200000">
            <a:off x="1173738" y="3451813"/>
            <a:ext cx="1090197" cy="3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200 mm</a:t>
            </a:r>
            <a:r>
              <a:rPr lang="en-US" altLang="ja-JP" sz="1600" i="1">
                <a:latin typeface="Arial" charset="0"/>
                <a:ea typeface="Arial Unicode MS" pitchFamily="50" charset="-128"/>
                <a:cs typeface="Arial" charset="0"/>
              </a:rPr>
              <a:t>Φ</a:t>
            </a:r>
            <a:endParaRPr lang="ja-JP" altLang="en-US" sz="1600" i="1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39" name="正方形/長方形 138"/>
          <p:cNvSpPr/>
          <p:nvPr/>
        </p:nvSpPr>
        <p:spPr bwMode="auto">
          <a:xfrm>
            <a:off x="1917402" y="2431324"/>
            <a:ext cx="303212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0" name="正方形/長方形 139"/>
          <p:cNvSpPr/>
          <p:nvPr/>
        </p:nvSpPr>
        <p:spPr bwMode="auto">
          <a:xfrm>
            <a:off x="1928514" y="4368074"/>
            <a:ext cx="304800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1" name="正方形/長方形 140"/>
          <p:cNvSpPr/>
          <p:nvPr/>
        </p:nvSpPr>
        <p:spPr bwMode="auto">
          <a:xfrm>
            <a:off x="2114252" y="2437674"/>
            <a:ext cx="2159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2" name="正方形/長方形 141"/>
          <p:cNvSpPr/>
          <p:nvPr/>
        </p:nvSpPr>
        <p:spPr bwMode="auto">
          <a:xfrm>
            <a:off x="2119014" y="4359021"/>
            <a:ext cx="2159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43" name="直線コネクタ 142"/>
          <p:cNvCxnSpPr/>
          <p:nvPr/>
        </p:nvCxnSpPr>
        <p:spPr bwMode="auto">
          <a:xfrm>
            <a:off x="2501602" y="2604362"/>
            <a:ext cx="0" cy="202565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テキスト ボックス 258"/>
          <p:cNvSpPr txBox="1">
            <a:spLocks noChangeArrowheads="1"/>
          </p:cNvSpPr>
          <p:nvPr/>
        </p:nvSpPr>
        <p:spPr bwMode="auto">
          <a:xfrm rot="16200000">
            <a:off x="1857376" y="3449255"/>
            <a:ext cx="1090196" cy="3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ja-JP" sz="1600">
                <a:latin typeface="Arial" charset="0"/>
                <a:ea typeface="Arial Unicode MS" pitchFamily="50" charset="-128"/>
                <a:cs typeface="Arial" charset="0"/>
              </a:rPr>
              <a:t>232 mm</a:t>
            </a:r>
            <a:r>
              <a:rPr lang="en-US" altLang="ja-JP" sz="1600" i="1">
                <a:latin typeface="Arial" charset="0"/>
                <a:ea typeface="Arial Unicode MS" pitchFamily="50" charset="-128"/>
                <a:cs typeface="Arial" charset="0"/>
              </a:rPr>
              <a:t>Φ</a:t>
            </a:r>
            <a:endParaRPr lang="ja-JP" altLang="en-US" sz="1600" i="1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45" name="正方形/長方形 144"/>
          <p:cNvSpPr/>
          <p:nvPr/>
        </p:nvSpPr>
        <p:spPr bwMode="auto">
          <a:xfrm>
            <a:off x="1912639" y="4152809"/>
            <a:ext cx="503238" cy="2286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46" name="直線コネクタ 145"/>
          <p:cNvCxnSpPr/>
          <p:nvPr/>
        </p:nvCxnSpPr>
        <p:spPr bwMode="auto">
          <a:xfrm>
            <a:off x="2068214" y="2426562"/>
            <a:ext cx="11113" cy="23987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 bwMode="auto">
          <a:xfrm flipH="1">
            <a:off x="1926608" y="4388085"/>
            <a:ext cx="453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 bwMode="auto">
          <a:xfrm flipH="1">
            <a:off x="7103447" y="2893287"/>
            <a:ext cx="457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 bwMode="auto">
          <a:xfrm>
            <a:off x="7413327" y="2437674"/>
            <a:ext cx="6350" cy="23764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 bwMode="auto">
          <a:xfrm flipH="1">
            <a:off x="1935152" y="2892493"/>
            <a:ext cx="4492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正方形/長方形 150"/>
          <p:cNvSpPr/>
          <p:nvPr/>
        </p:nvSpPr>
        <p:spPr bwMode="auto">
          <a:xfrm>
            <a:off x="6759277" y="2486887"/>
            <a:ext cx="16033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52" name="直線コネクタ 151"/>
          <p:cNvCxnSpPr/>
          <p:nvPr/>
        </p:nvCxnSpPr>
        <p:spPr bwMode="auto">
          <a:xfrm flipH="1">
            <a:off x="7278603" y="2449015"/>
            <a:ext cx="28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 bwMode="auto">
          <a:xfrm flipH="1">
            <a:off x="7278602" y="4830904"/>
            <a:ext cx="28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2483768" y="1714363"/>
            <a:ext cx="40785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円/楕円 173"/>
          <p:cNvSpPr>
            <a:spLocks noChangeAspect="1"/>
          </p:cNvSpPr>
          <p:nvPr/>
        </p:nvSpPr>
        <p:spPr>
          <a:xfrm>
            <a:off x="3249979" y="1685486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911911" y="1685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4568609" y="1685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5225307" y="1685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5882005" y="1688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6538703" y="1685485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5" name="直線コネクタ 184"/>
          <p:cNvCxnSpPr/>
          <p:nvPr/>
        </p:nvCxnSpPr>
        <p:spPr>
          <a:xfrm>
            <a:off x="3212490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>
            <a:off x="3869188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4525886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>
            <a:off x="5182584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>
            <a:off x="5839282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>
            <a:off x="6495980" y="1620174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3206848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>
            <a:off x="3872172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4528870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>
            <a:off x="5185568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5842266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>
            <a:off x="6498964" y="156541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3284482" y="1438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3944180" y="1441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4597878" y="1438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5257576" y="1441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5911274" y="1438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6570972" y="1441654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211"/>
          <p:cNvGrpSpPr/>
          <p:nvPr/>
        </p:nvGrpSpPr>
        <p:grpSpPr>
          <a:xfrm>
            <a:off x="2027530" y="1628800"/>
            <a:ext cx="459238" cy="144016"/>
            <a:chOff x="1160434" y="1344196"/>
            <a:chExt cx="507902" cy="210174"/>
          </a:xfrm>
        </p:grpSpPr>
        <p:cxnSp>
          <p:nvCxnSpPr>
            <p:cNvPr id="203" name="直線コネクタ 202"/>
            <p:cNvCxnSpPr/>
            <p:nvPr/>
          </p:nvCxnSpPr>
          <p:spPr>
            <a:xfrm rot="16200000" flipH="1">
              <a:off x="1145194" y="1454304"/>
              <a:ext cx="10248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rot="16200000" flipH="1" flipV="1">
              <a:off x="1169734" y="1406905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rot="16200000" flipH="1">
              <a:off x="1247197" y="1416619"/>
              <a:ext cx="197356" cy="60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rot="16200000" flipH="1" flipV="1">
              <a:off x="1323929" y="1414525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 rot="16200000" flipH="1">
              <a:off x="1401392" y="1425245"/>
              <a:ext cx="197356" cy="60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 rot="16200000" flipH="1" flipV="1">
              <a:off x="1476329" y="1412103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>
              <a:off x="1614336" y="1349394"/>
              <a:ext cx="54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12"/>
          <p:cNvGrpSpPr/>
          <p:nvPr/>
        </p:nvGrpSpPr>
        <p:grpSpPr>
          <a:xfrm>
            <a:off x="1331640" y="1628800"/>
            <a:ext cx="459238" cy="144016"/>
            <a:chOff x="1160434" y="1344196"/>
            <a:chExt cx="507902" cy="210174"/>
          </a:xfrm>
        </p:grpSpPr>
        <p:cxnSp>
          <p:nvCxnSpPr>
            <p:cNvPr id="214" name="直線コネクタ 213"/>
            <p:cNvCxnSpPr/>
            <p:nvPr/>
          </p:nvCxnSpPr>
          <p:spPr>
            <a:xfrm rot="16200000" flipH="1">
              <a:off x="1145194" y="1454304"/>
              <a:ext cx="10248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rot="16200000" flipH="1" flipV="1">
              <a:off x="1169734" y="1406905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 rot="16200000" flipH="1">
              <a:off x="1247197" y="1416619"/>
              <a:ext cx="197356" cy="60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rot="16200000" flipH="1" flipV="1">
              <a:off x="1323929" y="1414525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 rot="16200000" flipH="1">
              <a:off x="1401392" y="1425245"/>
              <a:ext cx="197356" cy="60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rot="16200000" flipH="1" flipV="1">
              <a:off x="1476329" y="1412103"/>
              <a:ext cx="197356" cy="71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>
              <a:off x="1614336" y="1349394"/>
              <a:ext cx="54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2" name="直線コネクタ 221"/>
          <p:cNvCxnSpPr/>
          <p:nvPr/>
        </p:nvCxnSpPr>
        <p:spPr>
          <a:xfrm>
            <a:off x="1789582" y="1709434"/>
            <a:ext cx="2621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>
            <a:off x="1841338" y="1899580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>
            <a:off x="1835696" y="1836115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>
            <a:off x="1913330" y="1718060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円/楕円 226"/>
          <p:cNvSpPr>
            <a:spLocks noChangeAspect="1"/>
          </p:cNvSpPr>
          <p:nvPr/>
        </p:nvSpPr>
        <p:spPr>
          <a:xfrm>
            <a:off x="1884061" y="1683556"/>
            <a:ext cx="58147" cy="581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8" name="直線コネクタ 227"/>
          <p:cNvCxnSpPr/>
          <p:nvPr/>
        </p:nvCxnSpPr>
        <p:spPr>
          <a:xfrm>
            <a:off x="1818444" y="2017718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/>
          <p:cNvCxnSpPr/>
          <p:nvPr/>
        </p:nvCxnSpPr>
        <p:spPr>
          <a:xfrm>
            <a:off x="1881826" y="2115604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/>
          <p:cNvCxnSpPr/>
          <p:nvPr/>
        </p:nvCxnSpPr>
        <p:spPr>
          <a:xfrm>
            <a:off x="1852948" y="206384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1916330" y="1899580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正方形/長方形 212"/>
          <p:cNvSpPr/>
          <p:nvPr/>
        </p:nvSpPr>
        <p:spPr>
          <a:xfrm>
            <a:off x="748461" y="5589240"/>
            <a:ext cx="771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/>
              <a:t>13 cathodes and 12  anodes (</a:t>
            </a:r>
            <a:r>
              <a:rPr lang="en-US" altLang="ja-JP" sz="2000" dirty="0"/>
              <a:t>2-</a:t>
            </a:r>
            <a:r>
              <a:rPr lang="en-US" altLang="ja-JP" sz="2000" dirty="0">
                <a:latin typeface="Symbol" panose="05050102010706020507" pitchFamily="18" charset="2"/>
              </a:rPr>
              <a:t></a:t>
            </a:r>
            <a:r>
              <a:rPr lang="en-US" altLang="ja-JP" sz="2000" dirty="0"/>
              <a:t>m-thick aluminized </a:t>
            </a:r>
            <a:r>
              <a:rPr lang="en-US" altLang="ja-JP" sz="2000" dirty="0" err="1"/>
              <a:t>mylar</a:t>
            </a:r>
            <a:r>
              <a:rPr lang="en-US" altLang="ja-JP" sz="2000" dirty="0"/>
              <a:t> foils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223" name="正方形/長方形 222"/>
          <p:cNvSpPr/>
          <p:nvPr/>
        </p:nvSpPr>
        <p:spPr>
          <a:xfrm>
            <a:off x="42643" y="5948592"/>
            <a:ext cx="8849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Tow anode electrodes </a:t>
            </a:r>
            <a:r>
              <a:rPr lang="en-US" altLang="ja-JP" sz="2000" dirty="0" smtClean="0"/>
              <a:t>are connected to a charge-sensitive preamplifier.</a:t>
            </a:r>
            <a:endParaRPr lang="ja-JP" altLang="en-US" sz="2000" dirty="0"/>
          </a:p>
        </p:txBody>
      </p:sp>
      <p:sp>
        <p:nvSpPr>
          <p:cNvPr id="232" name="正方形/長方形 231"/>
          <p:cNvSpPr/>
          <p:nvPr/>
        </p:nvSpPr>
        <p:spPr>
          <a:xfrm>
            <a:off x="1059682" y="6337224"/>
            <a:ext cx="7040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solidFill>
                  <a:srgbClr val="FF0000"/>
                </a:solidFill>
              </a:rPr>
              <a:t>1 channel : 8 cm                 6 channels : 48 cm 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233" name="右矢印 232"/>
          <p:cNvSpPr/>
          <p:nvPr/>
        </p:nvSpPr>
        <p:spPr>
          <a:xfrm>
            <a:off x="3923928" y="6380912"/>
            <a:ext cx="994295" cy="3147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2097931" y="476672"/>
            <a:ext cx="5354389" cy="1499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テキスト ボックス 270"/>
          <p:cNvSpPr txBox="1">
            <a:spLocks noChangeArrowheads="1"/>
          </p:cNvSpPr>
          <p:nvPr/>
        </p:nvSpPr>
        <p:spPr bwMode="auto">
          <a:xfrm>
            <a:off x="6662668" y="3855189"/>
            <a:ext cx="8130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latin typeface="Arial" charset="0"/>
                <a:ea typeface="Arial Unicode MS" pitchFamily="50" charset="-128"/>
                <a:cs typeface="Arial" charset="0"/>
              </a:rPr>
              <a:t>20 mm</a:t>
            </a:r>
            <a:endParaRPr lang="ja-JP" altLang="en-US" sz="1600" dirty="0"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236" name="直線コネクタ 235"/>
          <p:cNvCxnSpPr/>
          <p:nvPr/>
        </p:nvCxnSpPr>
        <p:spPr>
          <a:xfrm>
            <a:off x="1098281" y="2022647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>
            <a:off x="1161663" y="2120533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/>
          <p:nvPr/>
        </p:nvCxnSpPr>
        <p:spPr>
          <a:xfrm>
            <a:off x="1132785" y="2068777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1127175" y="1895883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/>
          <p:cNvCxnSpPr/>
          <p:nvPr/>
        </p:nvCxnSpPr>
        <p:spPr>
          <a:xfrm>
            <a:off x="1089572" y="1823875"/>
            <a:ext cx="19877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>
          <a:xfrm>
            <a:off x="1196167" y="1904509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/>
          <p:nvPr/>
        </p:nvCxnSpPr>
        <p:spPr>
          <a:xfrm>
            <a:off x="1199167" y="1705737"/>
            <a:ext cx="0" cy="11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1196250" y="170080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1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90465"/>
            <a:ext cx="86756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 rot="20328801">
            <a:off x="0" y="1277779"/>
            <a:ext cx="6683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" y="1533340"/>
            <a:ext cx="144463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8604250" y="3349440"/>
            <a:ext cx="360363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2484438" y="1030102"/>
            <a:ext cx="1582737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2699792" y="241484"/>
            <a:ext cx="378901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dirty="0" smtClean="0">
                <a:solidFill>
                  <a:srgbClr val="03030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Osaka" charset="-128"/>
              </a:rPr>
              <a:t>MUSIC and PPACs</a:t>
            </a:r>
            <a:endParaRPr lang="en-US" altLang="ja-JP" sz="2800" dirty="0">
              <a:solidFill>
                <a:srgbClr val="030305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Osaka" charset="-128"/>
            </a:endParaRP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5948749" y="4747207"/>
            <a:ext cx="2943731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</a:rPr>
              <a:t>MUSIC: </a:t>
            </a:r>
            <a:r>
              <a:rPr lang="en-US" altLang="ja-JP" i="1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i="1" dirty="0">
                <a:solidFill>
                  <a:srgbClr val="FF0000"/>
                </a:solidFill>
              </a:rPr>
              <a:t>E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detector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8217249" y="3523072"/>
            <a:ext cx="0" cy="12241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8" descr="i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00" y="4086979"/>
            <a:ext cx="2106576" cy="16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直線矢印コネクタ 55"/>
          <p:cNvCxnSpPr/>
          <p:nvPr/>
        </p:nvCxnSpPr>
        <p:spPr>
          <a:xfrm flipH="1">
            <a:off x="1781795" y="1390465"/>
            <a:ext cx="3006229" cy="11597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2699793" y="1390465"/>
            <a:ext cx="2088231" cy="15469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>
            <a:off x="3700289" y="1390465"/>
            <a:ext cx="1087735" cy="15370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H="1">
            <a:off x="4588670" y="1390465"/>
            <a:ext cx="199354" cy="12685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4788024" y="1390465"/>
            <a:ext cx="1152129" cy="9215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4788024" y="1390465"/>
            <a:ext cx="3429225" cy="14589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4788024" y="1390465"/>
            <a:ext cx="2304256" cy="13405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28"/>
          <p:cNvSpPr txBox="1">
            <a:spLocks noChangeArrowheads="1"/>
          </p:cNvSpPr>
          <p:nvPr/>
        </p:nvSpPr>
        <p:spPr bwMode="auto">
          <a:xfrm>
            <a:off x="2933737" y="901167"/>
            <a:ext cx="3691991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</a:rPr>
              <a:t>PPAC: Position detector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82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24" y="444315"/>
            <a:ext cx="2034714" cy="152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正方形/長方形 82"/>
          <p:cNvSpPr/>
          <p:nvPr/>
        </p:nvSpPr>
        <p:spPr>
          <a:xfrm>
            <a:off x="2142748" y="6305154"/>
            <a:ext cx="100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PPAC</a:t>
            </a:r>
            <a:endParaRPr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4937661" y="5873105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Symbol" panose="05050102010706020507" pitchFamily="18" charset="2"/>
              </a:rPr>
              <a:t>D</a:t>
            </a:r>
            <a:r>
              <a:rPr lang="en-US" altLang="ja-JP" i="1" dirty="0" smtClean="0"/>
              <a:t>E</a:t>
            </a:r>
            <a:r>
              <a:rPr lang="en-US" altLang="ja-JP" dirty="0" smtClean="0"/>
              <a:t> detector</a:t>
            </a:r>
            <a:endParaRPr lang="ja-JP" altLang="en-US" dirty="0"/>
          </a:p>
        </p:txBody>
      </p:sp>
      <p:sp>
        <p:nvSpPr>
          <p:cNvPr id="85" name="正方形/長方形 84"/>
          <p:cNvSpPr/>
          <p:nvPr/>
        </p:nvSpPr>
        <p:spPr>
          <a:xfrm>
            <a:off x="4197533" y="6314207"/>
            <a:ext cx="3334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 Position measurement</a:t>
            </a:r>
            <a:endParaRPr lang="ja-JP" altLang="en-US" dirty="0"/>
          </a:p>
        </p:txBody>
      </p:sp>
      <p:sp>
        <p:nvSpPr>
          <p:cNvPr id="86" name="正方形/長方形 85"/>
          <p:cNvSpPr/>
          <p:nvPr/>
        </p:nvSpPr>
        <p:spPr>
          <a:xfrm>
            <a:off x="2131500" y="5873106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Arial" charset="0"/>
                <a:ea typeface="ＭＳ ゴシック"/>
              </a:rPr>
              <a:t>MUSIC</a:t>
            </a:r>
          </a:p>
        </p:txBody>
      </p:sp>
      <p:sp>
        <p:nvSpPr>
          <p:cNvPr id="87" name="右矢印 86"/>
          <p:cNvSpPr/>
          <p:nvPr/>
        </p:nvSpPr>
        <p:spPr>
          <a:xfrm>
            <a:off x="3499652" y="5920413"/>
            <a:ext cx="576064" cy="350659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88" name="右矢印 87"/>
          <p:cNvSpPr/>
          <p:nvPr/>
        </p:nvSpPr>
        <p:spPr>
          <a:xfrm>
            <a:off x="3499652" y="6377490"/>
            <a:ext cx="576064" cy="350659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-81978" y="4731608"/>
            <a:ext cx="3789017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600" dirty="0" smtClean="0">
                <a:solidFill>
                  <a:srgbClr val="030305"/>
                </a:solidFill>
                <a:latin typeface="Arial" charset="0"/>
                <a:ea typeface="Osaka" charset="-128"/>
              </a:rPr>
              <a:t>MUSIC and PPACs </a:t>
            </a:r>
          </a:p>
          <a:p>
            <a:pPr algn="ctr">
              <a:defRPr/>
            </a:pPr>
            <a:r>
              <a:rPr lang="en-US" altLang="ja-JP" sz="2600" dirty="0" smtClean="0">
                <a:solidFill>
                  <a:srgbClr val="030305"/>
                </a:solidFill>
                <a:latin typeface="Arial" charset="0"/>
                <a:ea typeface="Osaka" charset="-128"/>
              </a:rPr>
              <a:t>are </a:t>
            </a:r>
            <a:r>
              <a:rPr lang="en-US" altLang="ja-JP" sz="2600" dirty="0" smtClean="0">
                <a:solidFill>
                  <a:srgbClr val="FF0000"/>
                </a:solidFill>
                <a:latin typeface="Arial" charset="0"/>
                <a:ea typeface="Osaka" charset="-128"/>
              </a:rPr>
              <a:t>gas detectors</a:t>
            </a:r>
            <a:r>
              <a:rPr lang="en-US" altLang="ja-JP" sz="2600" dirty="0" smtClean="0">
                <a:solidFill>
                  <a:srgbClr val="030305"/>
                </a:solidFill>
                <a:latin typeface="Arial" charset="0"/>
                <a:ea typeface="Osaka" charset="-128"/>
              </a:rPr>
              <a:t>.</a:t>
            </a:r>
            <a:endParaRPr lang="en-US" altLang="ja-JP" sz="2600" dirty="0">
              <a:solidFill>
                <a:srgbClr val="030305"/>
              </a:solidFill>
              <a:latin typeface="Arial" charset="0"/>
              <a:ea typeface="Osaka" charset="-128"/>
            </a:endParaRPr>
          </a:p>
        </p:txBody>
      </p:sp>
      <p:sp>
        <p:nvSpPr>
          <p:cNvPr id="90" name="曲折矢印 89"/>
          <p:cNvSpPr/>
          <p:nvPr/>
        </p:nvSpPr>
        <p:spPr>
          <a:xfrm flipV="1">
            <a:off x="1312669" y="5613939"/>
            <a:ext cx="866291" cy="937272"/>
          </a:xfrm>
          <a:prstGeom prst="bentArrow">
            <a:avLst>
              <a:gd name="adj1" fmla="val 28699"/>
              <a:gd name="adj2" fmla="val 25617"/>
              <a:gd name="adj3" fmla="val 25000"/>
              <a:gd name="adj4" fmla="val 51149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6637" y="167837"/>
            <a:ext cx="753135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/>
              <a:t>Energy spectra for heavy ions </a:t>
            </a:r>
            <a:r>
              <a:rPr lang="en-US" altLang="ja-JP" dirty="0" smtClean="0"/>
              <a:t>produced </a:t>
            </a:r>
            <a:r>
              <a:rPr lang="en-US" altLang="ja-JP" dirty="0"/>
              <a:t>from in-flight fission of </a:t>
            </a:r>
            <a:r>
              <a:rPr lang="en-US" altLang="ja-JP" baseline="30000" dirty="0"/>
              <a:t>238</a:t>
            </a:r>
            <a:r>
              <a:rPr lang="en-US" altLang="ja-JP" dirty="0"/>
              <a:t>U at 345 MeV/nucleon. 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-78109" y="844117"/>
            <a:ext cx="3353198" cy="2682559"/>
            <a:chOff x="-215900" y="-96838"/>
            <a:chExt cx="3944938" cy="3155951"/>
          </a:xfrm>
        </p:grpSpPr>
        <p:graphicFrame>
          <p:nvGraphicFramePr>
            <p:cNvPr id="15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-215900" y="-96838"/>
            <a:ext cx="3944938" cy="31559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1906" name="ｸﾞﾗﾌ" r:id="rId3" imgW="4066032" imgH="3252826" progId="Origin50.Graph">
                    <p:embed/>
                  </p:oleObj>
                </mc:Choice>
                <mc:Fallback>
                  <p:oleObj name="ｸﾞﾗﾌ" r:id="rId3" imgW="4066032" imgH="3252826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15900" y="-96838"/>
                          <a:ext cx="3944938" cy="31559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" name="テキスト ボックス 1"/>
            <p:cNvSpPr txBox="1">
              <a:spLocks noChangeArrowheads="1"/>
            </p:cNvSpPr>
            <p:nvPr/>
          </p:nvSpPr>
          <p:spPr bwMode="auto">
            <a:xfrm>
              <a:off x="1050178" y="2593059"/>
              <a:ext cx="174567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Arial" charset="0"/>
                  <a:cs typeface="Arial" charset="0"/>
                </a:rPr>
                <a:t>Average ADC value</a:t>
              </a:r>
              <a:endParaRPr lang="ja-JP" altLang="en-US" sz="1400">
                <a:latin typeface="Arial" charset="0"/>
                <a:cs typeface="Arial" charset="0"/>
              </a:endParaRPr>
            </a:p>
          </p:txBody>
        </p:sp>
      </p:grpSp>
      <p:grpSp>
        <p:nvGrpSpPr>
          <p:cNvPr id="226306" name="グループ化 226305"/>
          <p:cNvGrpSpPr/>
          <p:nvPr/>
        </p:nvGrpSpPr>
        <p:grpSpPr>
          <a:xfrm>
            <a:off x="2769073" y="935875"/>
            <a:ext cx="3353198" cy="2584053"/>
            <a:chOff x="3133725" y="11113"/>
            <a:chExt cx="3944938" cy="3040062"/>
          </a:xfrm>
        </p:grpSpPr>
        <p:graphicFrame>
          <p:nvGraphicFramePr>
            <p:cNvPr id="156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3133725" y="11113"/>
            <a:ext cx="3944938" cy="304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1907" name="ｸﾞﾗﾌ" r:id="rId5" imgW="4066032" imgH="3133344" progId="Origin50.Graph">
                    <p:embed/>
                  </p:oleObj>
                </mc:Choice>
                <mc:Fallback>
                  <p:oleObj name="ｸﾞﾗﾌ" r:id="rId5" imgW="4066032" imgH="3133344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3725" y="11113"/>
                          <a:ext cx="3944938" cy="3040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" name="テキスト ボックス 31"/>
            <p:cNvSpPr txBox="1">
              <a:spLocks noChangeArrowheads="1"/>
            </p:cNvSpPr>
            <p:nvPr/>
          </p:nvSpPr>
          <p:spPr bwMode="auto">
            <a:xfrm>
              <a:off x="4417075" y="2604634"/>
              <a:ext cx="174567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Arial" charset="0"/>
                  <a:cs typeface="Arial" charset="0"/>
                </a:rPr>
                <a:t>Average ADC value</a:t>
              </a:r>
              <a:endParaRPr lang="ja-JP" altLang="en-US" sz="14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26307" name="グループ化 226306"/>
          <p:cNvGrpSpPr/>
          <p:nvPr/>
        </p:nvGrpSpPr>
        <p:grpSpPr>
          <a:xfrm>
            <a:off x="5700988" y="935060"/>
            <a:ext cx="3353198" cy="2584054"/>
            <a:chOff x="-215900" y="2771775"/>
            <a:chExt cx="3944938" cy="3040063"/>
          </a:xfrm>
        </p:grpSpPr>
        <p:graphicFrame>
          <p:nvGraphicFramePr>
            <p:cNvPr id="15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-215900" y="2771775"/>
            <a:ext cx="3944938" cy="304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1908" name="ｸﾞﾗﾌ" r:id="rId7" imgW="4066032" imgH="3133344" progId="Origin50.Graph">
                    <p:embed/>
                  </p:oleObj>
                </mc:Choice>
                <mc:Fallback>
                  <p:oleObj name="ｸﾞﾗﾌ" r:id="rId7" imgW="4066032" imgH="3133344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15900" y="2771775"/>
                          <a:ext cx="3944938" cy="3040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" name="テキスト ボックス 32"/>
            <p:cNvSpPr txBox="1">
              <a:spLocks noChangeArrowheads="1"/>
            </p:cNvSpPr>
            <p:nvPr/>
          </p:nvSpPr>
          <p:spPr bwMode="auto">
            <a:xfrm>
              <a:off x="1052736" y="5346901"/>
              <a:ext cx="174567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Arial" charset="0"/>
                  <a:cs typeface="Arial" charset="0"/>
                </a:rPr>
                <a:t>Average ADC value</a:t>
              </a:r>
              <a:endParaRPr lang="ja-JP" altLang="en-US" sz="14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26308" name="グループ化 226307"/>
          <p:cNvGrpSpPr/>
          <p:nvPr/>
        </p:nvGrpSpPr>
        <p:grpSpPr>
          <a:xfrm>
            <a:off x="-99467" y="3437234"/>
            <a:ext cx="3353198" cy="2584054"/>
            <a:chOff x="3133725" y="2771775"/>
            <a:chExt cx="3944938" cy="3040063"/>
          </a:xfrm>
        </p:grpSpPr>
        <p:graphicFrame>
          <p:nvGraphicFramePr>
            <p:cNvPr id="158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3133725" y="2771775"/>
            <a:ext cx="3944938" cy="304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1909" name="ｸﾞﾗﾌ" r:id="rId9" imgW="4066032" imgH="3133344" progId="Origin50.Graph">
                    <p:embed/>
                  </p:oleObj>
                </mc:Choice>
                <mc:Fallback>
                  <p:oleObj name="ｸﾞﾗﾌ" r:id="rId9" imgW="4066032" imgH="3133344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3725" y="2771775"/>
                          <a:ext cx="3944938" cy="3040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6" name="テキスト ボックス 33"/>
            <p:cNvSpPr txBox="1">
              <a:spLocks noChangeArrowheads="1"/>
            </p:cNvSpPr>
            <p:nvPr/>
          </p:nvSpPr>
          <p:spPr bwMode="auto">
            <a:xfrm>
              <a:off x="4419633" y="5358476"/>
              <a:ext cx="174567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Arial" charset="0"/>
                  <a:cs typeface="Arial" charset="0"/>
                </a:rPr>
                <a:t>Average ADC value</a:t>
              </a:r>
              <a:endParaRPr lang="ja-JP" altLang="en-US" sz="1400">
                <a:latin typeface="Arial" charset="0"/>
                <a:cs typeface="Arial" charset="0"/>
              </a:endParaRPr>
            </a:p>
          </p:txBody>
        </p:sp>
      </p:grpSp>
      <p:grpSp>
        <p:nvGrpSpPr>
          <p:cNvPr id="226309" name="グループ化 226308"/>
          <p:cNvGrpSpPr/>
          <p:nvPr/>
        </p:nvGrpSpPr>
        <p:grpSpPr>
          <a:xfrm>
            <a:off x="2784872" y="3437235"/>
            <a:ext cx="3353198" cy="2584053"/>
            <a:chOff x="-215900" y="5580063"/>
            <a:chExt cx="3944938" cy="3040062"/>
          </a:xfrm>
        </p:grpSpPr>
        <p:graphicFrame>
          <p:nvGraphicFramePr>
            <p:cNvPr id="159" name="Object 28"/>
            <p:cNvGraphicFramePr>
              <a:graphicFrameLocks noChangeAspect="1"/>
            </p:cNvGraphicFramePr>
            <p:nvPr>
              <p:extLst/>
            </p:nvPr>
          </p:nvGraphicFramePr>
          <p:xfrm>
            <a:off x="-215900" y="5580063"/>
            <a:ext cx="3944938" cy="304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1910" name="ｸﾞﾗﾌ" r:id="rId11" imgW="4066032" imgH="3133344" progId="Origin50.Graph">
                    <p:embed/>
                  </p:oleObj>
                </mc:Choice>
                <mc:Fallback>
                  <p:oleObj name="ｸﾞﾗﾌ" r:id="rId11" imgW="4066032" imgH="3133344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15900" y="5580063"/>
                          <a:ext cx="3944938" cy="3040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7" name="テキスト ボックス 34"/>
            <p:cNvSpPr txBox="1">
              <a:spLocks noChangeArrowheads="1"/>
            </p:cNvSpPr>
            <p:nvPr/>
          </p:nvSpPr>
          <p:spPr bwMode="auto">
            <a:xfrm>
              <a:off x="1055294" y="8155213"/>
              <a:ext cx="174567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Arial" charset="0"/>
                  <a:cs typeface="Arial" charset="0"/>
                </a:rPr>
                <a:t>Average ADC value</a:t>
              </a:r>
              <a:endParaRPr lang="ja-JP" altLang="en-US" sz="14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26310" name="グループ化 226309"/>
          <p:cNvGrpSpPr/>
          <p:nvPr/>
        </p:nvGrpSpPr>
        <p:grpSpPr>
          <a:xfrm>
            <a:off x="5714659" y="3437235"/>
            <a:ext cx="3353197" cy="2584053"/>
            <a:chOff x="3141663" y="5580063"/>
            <a:chExt cx="3944937" cy="3040062"/>
          </a:xfrm>
        </p:grpSpPr>
        <p:grpSp>
          <p:nvGrpSpPr>
            <p:cNvPr id="160" name="グループ化 1"/>
            <p:cNvGrpSpPr>
              <a:grpSpLocks/>
            </p:cNvGrpSpPr>
            <p:nvPr/>
          </p:nvGrpSpPr>
          <p:grpSpPr bwMode="auto">
            <a:xfrm>
              <a:off x="3141663" y="5580063"/>
              <a:ext cx="3944937" cy="3040062"/>
              <a:chOff x="3141663" y="5580063"/>
              <a:chExt cx="3944937" cy="3040062"/>
            </a:xfrm>
          </p:grpSpPr>
          <p:graphicFrame>
            <p:nvGraphicFramePr>
              <p:cNvPr id="161" name="Object 29"/>
              <p:cNvGraphicFramePr>
                <a:graphicFrameLocks noChangeAspect="1"/>
              </p:cNvGraphicFramePr>
              <p:nvPr/>
            </p:nvGraphicFramePr>
            <p:xfrm>
              <a:off x="3141663" y="5580063"/>
              <a:ext cx="3944937" cy="30400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1911" name="ｸﾞﾗﾌ" r:id="rId13" imgW="4066032" imgH="3133344" progId="Origin50.Graph">
                      <p:embed/>
                    </p:oleObj>
                  </mc:Choice>
                  <mc:Fallback>
                    <p:oleObj name="ｸﾞﾗﾌ" r:id="rId13" imgW="4066032" imgH="3133344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1663" y="5580063"/>
                            <a:ext cx="3944937" cy="30400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2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4128969" y="7499994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31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268222" y="6970716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33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4352925" y="7086998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34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4421764" y="7202436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35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508624" y="6112790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36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590654" y="7077991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37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665787" y="5911574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38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762752" y="6712669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39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0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849049" y="6885826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40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935909" y="6712669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41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032228" y="7365504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42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122792" y="6986412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43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223378" y="7365504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44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315001" y="7452320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45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434060" y="7385075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46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531521" y="7543424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47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626848" y="7385075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48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727434" y="7236296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 dirty="0">
                    <a:latin typeface="Arial" charset="0"/>
                    <a:cs typeface="Arial" charset="0"/>
                  </a:rPr>
                  <a:t>49</a:t>
                </a:r>
                <a:endParaRPr lang="ja-JP" altLang="en-US" sz="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833346" y="6448971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50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991651" y="6419874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51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6077948" y="6948264"/>
                <a:ext cx="3000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800">
                    <a:latin typeface="Arial" charset="0"/>
                    <a:cs typeface="Arial" charset="0"/>
                  </a:rPr>
                  <a:t>52</a:t>
                </a:r>
                <a:endParaRPr lang="ja-JP" altLang="en-US" sz="8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" name="テキスト ボックス 35"/>
            <p:cNvSpPr txBox="1">
              <a:spLocks noChangeArrowheads="1"/>
            </p:cNvSpPr>
            <p:nvPr/>
          </p:nvSpPr>
          <p:spPr bwMode="auto">
            <a:xfrm>
              <a:off x="4422191" y="8166788"/>
              <a:ext cx="174567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Arial" charset="0"/>
                  <a:cs typeface="Arial" charset="0"/>
                </a:rPr>
                <a:t>Average ADC value</a:t>
              </a:r>
              <a:endParaRPr lang="ja-JP" altLang="en-US" sz="14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26312" name="正方形/長方形 226311"/>
          <p:cNvSpPr/>
          <p:nvPr/>
        </p:nvSpPr>
        <p:spPr>
          <a:xfrm>
            <a:off x="742324" y="6269250"/>
            <a:ext cx="7934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/>
              <a:t>The resolving power </a:t>
            </a:r>
            <a:r>
              <a:rPr lang="en-US" altLang="ja-JP" sz="2200" dirty="0" smtClean="0"/>
              <a:t>increased with </a:t>
            </a:r>
            <a:r>
              <a:rPr lang="en-US" altLang="ja-JP" sz="2200" dirty="0"/>
              <a:t>gas </a:t>
            </a:r>
            <a:r>
              <a:rPr lang="en-US" altLang="ja-JP" sz="2200" dirty="0" smtClean="0"/>
              <a:t>thickness. </a:t>
            </a:r>
            <a:endParaRPr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9138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グループ化 50"/>
          <p:cNvGrpSpPr/>
          <p:nvPr/>
        </p:nvGrpSpPr>
        <p:grpSpPr>
          <a:xfrm>
            <a:off x="-36512" y="1994651"/>
            <a:ext cx="2520280" cy="1722381"/>
            <a:chOff x="-1908720" y="2276872"/>
            <a:chExt cx="3152870" cy="1947114"/>
          </a:xfrm>
        </p:grpSpPr>
        <p:pic>
          <p:nvPicPr>
            <p:cNvPr id="827530" name="Picture 138" descr="http://asaseno.aki.gs/tech/img/006/gaussian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8720" y="2276872"/>
              <a:ext cx="3152870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-1908720" y="3933056"/>
              <a:ext cx="315287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-1836712" y="2276872"/>
              <a:ext cx="279648" cy="1764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-468560" y="3501008"/>
              <a:ext cx="40634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-935866" y="2444236"/>
              <a:ext cx="542617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-108520" y="2447015"/>
              <a:ext cx="542617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-540568" y="2501605"/>
              <a:ext cx="542617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990259" y="3806458"/>
              <a:ext cx="253891" cy="234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-279488" y="2447015"/>
              <a:ext cx="0" cy="143145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正方形/長方形 45"/>
            <p:cNvSpPr/>
            <p:nvPr/>
          </p:nvSpPr>
          <p:spPr>
            <a:xfrm>
              <a:off x="-549794" y="3823876"/>
              <a:ext cx="51328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ja-JP" sz="2000" i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ja-JP" sz="2000" i="1" dirty="0" smtClean="0">
                  <a:solidFill>
                    <a:srgbClr val="FF0000"/>
                  </a:solidFill>
                </a:rPr>
                <a:t>E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-189237" y="2830284"/>
              <a:ext cx="33855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ja-JP" sz="2000" i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直線コネクタ 47"/>
            <p:cNvCxnSpPr/>
            <p:nvPr/>
          </p:nvCxnSpPr>
          <p:spPr>
            <a:xfrm flipH="1">
              <a:off x="-282806" y="3158386"/>
              <a:ext cx="216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9007" name="Object 767"/>
          <p:cNvGraphicFramePr>
            <a:graphicFrameLocks/>
          </p:cNvGraphicFramePr>
          <p:nvPr>
            <p:extLst/>
          </p:nvPr>
        </p:nvGraphicFramePr>
        <p:xfrm>
          <a:off x="2195736" y="353876"/>
          <a:ext cx="5322888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22" name="ｸﾞﾗﾌ" r:id="rId4" imgW="3176016" imgH="3102864" progId="Origin50.Graph">
                  <p:embed/>
                </p:oleObj>
              </mc:Choice>
              <mc:Fallback>
                <p:oleObj name="ｸﾞﾗﾌ" r:id="rId4" imgW="3176016" imgH="3102864" progId="Origin50.Grap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53876"/>
                        <a:ext cx="5322888" cy="521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6710719" y="1136938"/>
            <a:ext cx="1830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/>
              <a:t>○</a:t>
            </a:r>
            <a:r>
              <a:rPr lang="en-US" altLang="ja-JP" sz="2000" dirty="0" smtClean="0"/>
              <a:t>: </a:t>
            </a:r>
            <a:r>
              <a:rPr lang="en-US" altLang="ja-JP" sz="2000" i="1" dirty="0" smtClean="0"/>
              <a:t>Z</a:t>
            </a:r>
            <a:r>
              <a:rPr lang="en-US" altLang="ja-JP" sz="2000" dirty="0" smtClean="0"/>
              <a:t>=38</a:t>
            </a:r>
          </a:p>
          <a:p>
            <a:pPr algn="ctr"/>
            <a:r>
              <a:rPr lang="ja-JP" altLang="en-US" sz="2000" dirty="0" smtClean="0"/>
              <a:t>●</a:t>
            </a:r>
            <a:r>
              <a:rPr lang="en-US" altLang="ja-JP" sz="2000" dirty="0" smtClean="0"/>
              <a:t>:</a:t>
            </a:r>
            <a:r>
              <a:rPr lang="en-US" altLang="ja-JP" sz="2000" dirty="0"/>
              <a:t> </a:t>
            </a:r>
            <a:r>
              <a:rPr lang="en-US" altLang="ja-JP" sz="2000" i="1" dirty="0" smtClean="0"/>
              <a:t>Z</a:t>
            </a:r>
            <a:r>
              <a:rPr lang="en-US" altLang="ja-JP" sz="2000" dirty="0" smtClean="0"/>
              <a:t>=51</a:t>
            </a:r>
            <a:endParaRPr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906739" y="5373216"/>
            <a:ext cx="75536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Consider only energy straggling, then</a:t>
            </a:r>
          </a:p>
          <a:p>
            <a:r>
              <a:rPr lang="en-US" altLang="ja-JP" sz="20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 </a:t>
            </a:r>
            <a:r>
              <a:rPr lang="ja-JP" altLang="en-US" sz="2000" dirty="0" smtClean="0">
                <a:solidFill>
                  <a:srgbClr val="FF0000"/>
                </a:solidFill>
                <a:latin typeface="+mn-lt"/>
              </a:rPr>
              <a:t>∝ </a:t>
            </a:r>
            <a:r>
              <a:rPr lang="en-US" altLang="ja-JP" sz="2000" i="1" dirty="0" smtClean="0">
                <a:solidFill>
                  <a:srgbClr val="FF0000"/>
                </a:solidFill>
                <a:latin typeface="+mn-lt"/>
              </a:rPr>
              <a:t>L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+mn-lt"/>
              </a:rPr>
              <a:t>1/2</a:t>
            </a:r>
            <a:r>
              <a:rPr lang="en-US" altLang="ja-JP" sz="20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(Bohr expression) and </a:t>
            </a:r>
            <a:r>
              <a:rPr lang="en-US" altLang="ja-JP" sz="20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DE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</a:rPr>
              <a:t>∝ </a:t>
            </a:r>
            <a:r>
              <a:rPr lang="en-US" altLang="ja-JP" sz="2000" i="1" dirty="0">
                <a:solidFill>
                  <a:srgbClr val="FF0000"/>
                </a:solidFill>
              </a:rPr>
              <a:t>L </a:t>
            </a:r>
            <a:r>
              <a:rPr lang="en-US" altLang="ja-JP" sz="2000" dirty="0" smtClean="0">
                <a:solidFill>
                  <a:srgbClr val="FF0000"/>
                </a:solidFill>
              </a:rPr>
              <a:t>(Bethe-Bloch formula)</a:t>
            </a:r>
          </a:p>
          <a:p>
            <a:r>
              <a:rPr lang="en-US" altLang="ja-JP" sz="2000" dirty="0" smtClean="0"/>
              <a:t>thus</a:t>
            </a:r>
          </a:p>
          <a:p>
            <a:r>
              <a:rPr lang="en-US" altLang="ja-JP" sz="20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s/ </a:t>
            </a:r>
            <a:r>
              <a:rPr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</a:rPr>
              <a:t>DE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</a:rPr>
              <a:t>∝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L</a:t>
            </a:r>
            <a:r>
              <a:rPr lang="en-US" altLang="ja-JP" sz="2000" i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1/2</a:t>
            </a:r>
            <a:r>
              <a:rPr lang="en-US" altLang="ja-JP" sz="2000" i="1" dirty="0" smtClean="0"/>
              <a:t> .</a:t>
            </a:r>
            <a:endParaRPr lang="ja-JP" altLang="en-US" sz="2000" dirty="0"/>
          </a:p>
          <a:p>
            <a:r>
              <a:rPr lang="en-US" altLang="ja-JP" sz="2000" dirty="0"/>
              <a:t> </a:t>
            </a:r>
            <a:endParaRPr lang="en-US" altLang="ja-JP" sz="2000" dirty="0" smtClean="0">
              <a:latin typeface="+mn-lt"/>
            </a:endParaRPr>
          </a:p>
        </p:txBody>
      </p:sp>
      <p:sp>
        <p:nvSpPr>
          <p:cNvPr id="2" name="正方形/長方形 1"/>
          <p:cNvSpPr/>
          <p:nvPr/>
        </p:nvSpPr>
        <p:spPr>
          <a:xfrm rot="16200000">
            <a:off x="676631" y="2501436"/>
            <a:ext cx="389561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Energy resolution </a:t>
            </a:r>
            <a:r>
              <a:rPr lang="en-US" altLang="ja-JP" i="1" dirty="0" smtClean="0">
                <a:latin typeface="Symbol" panose="05050102010706020507" pitchFamily="18" charset="2"/>
              </a:rPr>
              <a:t>s</a:t>
            </a:r>
            <a:r>
              <a:rPr lang="en-US" altLang="ja-JP" i="1" dirty="0" smtClean="0"/>
              <a:t>/</a:t>
            </a:r>
            <a:r>
              <a:rPr lang="en-US" altLang="ja-JP" i="1" dirty="0" smtClean="0">
                <a:latin typeface="Symbol" panose="05050102010706020507" pitchFamily="18" charset="2"/>
              </a:rPr>
              <a:t>D</a:t>
            </a:r>
            <a:r>
              <a:rPr lang="en-US" altLang="ja-JP" i="1" dirty="0" smtClean="0"/>
              <a:t>E</a:t>
            </a:r>
            <a:r>
              <a:rPr lang="en-US" altLang="ja-JP" dirty="0" smtClean="0"/>
              <a:t> (%)</a:t>
            </a:r>
            <a:endParaRPr lang="ja-JP" altLang="en-US" dirty="0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899592" y="189801"/>
            <a:ext cx="7056236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/>
              <a:t>Energy resolution as a function of the </a:t>
            </a:r>
            <a:r>
              <a:rPr lang="en-US" altLang="ja-JP" sz="2200" dirty="0" smtClean="0"/>
              <a:t>gas thickness</a:t>
            </a:r>
            <a:endParaRPr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557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グループ化 50"/>
          <p:cNvGrpSpPr/>
          <p:nvPr/>
        </p:nvGrpSpPr>
        <p:grpSpPr>
          <a:xfrm>
            <a:off x="-36512" y="1994651"/>
            <a:ext cx="2520280" cy="1722381"/>
            <a:chOff x="-1908720" y="2276872"/>
            <a:chExt cx="3152870" cy="1947114"/>
          </a:xfrm>
        </p:grpSpPr>
        <p:pic>
          <p:nvPicPr>
            <p:cNvPr id="827530" name="Picture 138" descr="http://asaseno.aki.gs/tech/img/006/gaussian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8720" y="2276872"/>
              <a:ext cx="3152870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-1908720" y="3933056"/>
              <a:ext cx="315287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-1836712" y="2276872"/>
              <a:ext cx="279648" cy="1764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-468560" y="3501008"/>
              <a:ext cx="40634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-935866" y="2444236"/>
              <a:ext cx="542617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-108520" y="2447015"/>
              <a:ext cx="542617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-540568" y="2501605"/>
              <a:ext cx="542617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990259" y="3806458"/>
              <a:ext cx="253891" cy="234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-279488" y="2447015"/>
              <a:ext cx="0" cy="143145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正方形/長方形 45"/>
            <p:cNvSpPr/>
            <p:nvPr/>
          </p:nvSpPr>
          <p:spPr>
            <a:xfrm>
              <a:off x="-549794" y="3823876"/>
              <a:ext cx="51328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ja-JP" sz="2000" i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ja-JP" sz="2000" i="1" dirty="0" smtClean="0">
                  <a:solidFill>
                    <a:srgbClr val="FF0000"/>
                  </a:solidFill>
                </a:rPr>
                <a:t>E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-189237" y="2830284"/>
              <a:ext cx="33855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ja-JP" sz="2000" i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直線コネクタ 47"/>
            <p:cNvCxnSpPr/>
            <p:nvPr/>
          </p:nvCxnSpPr>
          <p:spPr>
            <a:xfrm flipH="1">
              <a:off x="-282806" y="3158386"/>
              <a:ext cx="216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9007" name="Object 767"/>
          <p:cNvGraphicFramePr>
            <a:graphicFrameLocks/>
          </p:cNvGraphicFramePr>
          <p:nvPr>
            <p:extLst/>
          </p:nvPr>
        </p:nvGraphicFramePr>
        <p:xfrm>
          <a:off x="2195736" y="353876"/>
          <a:ext cx="5322888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240" name="ｸﾞﾗﾌ" r:id="rId4" imgW="3176016" imgH="3102864" progId="Origin50.Graph">
                  <p:embed/>
                </p:oleObj>
              </mc:Choice>
              <mc:Fallback>
                <p:oleObj name="ｸﾞﾗﾌ" r:id="rId4" imgW="3176016" imgH="3102864" progId="Origin50.Grap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53876"/>
                        <a:ext cx="5322888" cy="521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6710719" y="1136938"/>
            <a:ext cx="1830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/>
              <a:t>○</a:t>
            </a:r>
            <a:r>
              <a:rPr lang="en-US" altLang="ja-JP" sz="2000" dirty="0" smtClean="0"/>
              <a:t>: </a:t>
            </a:r>
            <a:r>
              <a:rPr lang="en-US" altLang="ja-JP" sz="2000" i="1" dirty="0" smtClean="0"/>
              <a:t>Z</a:t>
            </a:r>
            <a:r>
              <a:rPr lang="en-US" altLang="ja-JP" sz="2000" dirty="0" smtClean="0"/>
              <a:t>=38</a:t>
            </a:r>
          </a:p>
          <a:p>
            <a:pPr algn="ctr"/>
            <a:r>
              <a:rPr lang="ja-JP" altLang="en-US" sz="2000" dirty="0" smtClean="0"/>
              <a:t>●</a:t>
            </a:r>
            <a:r>
              <a:rPr lang="en-US" altLang="ja-JP" sz="2000" dirty="0" smtClean="0"/>
              <a:t>:</a:t>
            </a:r>
            <a:r>
              <a:rPr lang="en-US" altLang="ja-JP" sz="2000" dirty="0"/>
              <a:t> </a:t>
            </a:r>
            <a:r>
              <a:rPr lang="en-US" altLang="ja-JP" sz="2000" i="1" dirty="0" smtClean="0"/>
              <a:t>Z</a:t>
            </a:r>
            <a:r>
              <a:rPr lang="en-US" altLang="ja-JP" sz="2000" dirty="0" smtClean="0"/>
              <a:t>=51</a:t>
            </a:r>
            <a:endParaRPr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906739" y="5373216"/>
            <a:ext cx="75536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Consider only energy straggling, then</a:t>
            </a:r>
          </a:p>
          <a:p>
            <a:r>
              <a:rPr lang="en-US" altLang="ja-JP" sz="20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 </a:t>
            </a:r>
            <a:r>
              <a:rPr lang="ja-JP" altLang="en-US" sz="2000" dirty="0" smtClean="0">
                <a:solidFill>
                  <a:srgbClr val="FF0000"/>
                </a:solidFill>
                <a:latin typeface="+mn-lt"/>
              </a:rPr>
              <a:t>∝ </a:t>
            </a:r>
            <a:r>
              <a:rPr lang="en-US" altLang="ja-JP" sz="2000" i="1" dirty="0" smtClean="0">
                <a:solidFill>
                  <a:srgbClr val="FF0000"/>
                </a:solidFill>
                <a:latin typeface="+mn-lt"/>
              </a:rPr>
              <a:t>L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+mn-lt"/>
              </a:rPr>
              <a:t>1/2</a:t>
            </a:r>
            <a:r>
              <a:rPr lang="en-US" altLang="ja-JP" sz="20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(Bohr expression) and </a:t>
            </a:r>
            <a:r>
              <a:rPr lang="en-US" altLang="ja-JP" sz="20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DE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</a:rPr>
              <a:t>∝ </a:t>
            </a:r>
            <a:r>
              <a:rPr lang="en-US" altLang="ja-JP" sz="2000" i="1" dirty="0">
                <a:solidFill>
                  <a:srgbClr val="FF0000"/>
                </a:solidFill>
              </a:rPr>
              <a:t>L </a:t>
            </a:r>
            <a:r>
              <a:rPr lang="en-US" altLang="ja-JP" sz="2000" dirty="0" smtClean="0">
                <a:solidFill>
                  <a:srgbClr val="FF0000"/>
                </a:solidFill>
              </a:rPr>
              <a:t>(Bethe-Bloch formula)</a:t>
            </a:r>
          </a:p>
          <a:p>
            <a:r>
              <a:rPr lang="en-US" altLang="ja-JP" sz="2000" dirty="0" smtClean="0"/>
              <a:t>thus</a:t>
            </a:r>
          </a:p>
          <a:p>
            <a:r>
              <a:rPr lang="en-US" altLang="ja-JP" sz="20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s/ </a:t>
            </a:r>
            <a:r>
              <a:rPr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</a:rPr>
              <a:t>DE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</a:rPr>
              <a:t>∝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L</a:t>
            </a:r>
            <a:r>
              <a:rPr lang="en-US" altLang="ja-JP" sz="2000" i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1/2</a:t>
            </a:r>
            <a:r>
              <a:rPr lang="en-US" altLang="ja-JP" sz="2000" i="1" dirty="0" smtClean="0"/>
              <a:t> .</a:t>
            </a:r>
            <a:endParaRPr lang="ja-JP" altLang="en-US" sz="2000" dirty="0"/>
          </a:p>
          <a:p>
            <a:r>
              <a:rPr lang="en-US" altLang="ja-JP" sz="2000" dirty="0"/>
              <a:t> </a:t>
            </a:r>
            <a:endParaRPr lang="en-US" altLang="ja-JP" sz="2000" dirty="0" smtClean="0">
              <a:latin typeface="+mn-lt"/>
            </a:endParaRPr>
          </a:p>
        </p:txBody>
      </p:sp>
      <p:sp>
        <p:nvSpPr>
          <p:cNvPr id="2" name="正方形/長方形 1"/>
          <p:cNvSpPr/>
          <p:nvPr/>
        </p:nvSpPr>
        <p:spPr>
          <a:xfrm rot="16200000">
            <a:off x="676631" y="2501436"/>
            <a:ext cx="389561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Energy resolution </a:t>
            </a:r>
            <a:r>
              <a:rPr lang="en-US" altLang="ja-JP" i="1" dirty="0" smtClean="0">
                <a:latin typeface="Symbol" panose="05050102010706020507" pitchFamily="18" charset="2"/>
              </a:rPr>
              <a:t>s</a:t>
            </a:r>
            <a:r>
              <a:rPr lang="en-US" altLang="ja-JP" i="1" dirty="0" smtClean="0"/>
              <a:t>/</a:t>
            </a:r>
            <a:r>
              <a:rPr lang="en-US" altLang="ja-JP" i="1" dirty="0" smtClean="0">
                <a:latin typeface="Symbol" panose="05050102010706020507" pitchFamily="18" charset="2"/>
              </a:rPr>
              <a:t>D</a:t>
            </a:r>
            <a:r>
              <a:rPr lang="en-US" altLang="ja-JP" i="1" dirty="0" smtClean="0"/>
              <a:t>E</a:t>
            </a:r>
            <a:r>
              <a:rPr lang="en-US" altLang="ja-JP" dirty="0" smtClean="0"/>
              <a:t> (%)</a:t>
            </a:r>
            <a:endParaRPr lang="ja-JP" altLang="en-US" dirty="0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899592" y="189801"/>
            <a:ext cx="7056236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/>
              <a:t>Energy resolution as a function of the </a:t>
            </a:r>
            <a:r>
              <a:rPr lang="en-US" altLang="ja-JP" sz="2200" dirty="0" smtClean="0"/>
              <a:t>gas thickness</a:t>
            </a:r>
            <a:endParaRPr lang="ja-JP" altLang="en-US" sz="2200" dirty="0"/>
          </a:p>
        </p:txBody>
      </p:sp>
      <p:sp>
        <p:nvSpPr>
          <p:cNvPr id="4" name="フリーフォーム 3"/>
          <p:cNvSpPr/>
          <p:nvPr/>
        </p:nvSpPr>
        <p:spPr>
          <a:xfrm>
            <a:off x="3419872" y="3152502"/>
            <a:ext cx="1779145" cy="568583"/>
          </a:xfrm>
          <a:custGeom>
            <a:avLst/>
            <a:gdLst>
              <a:gd name="connsiteX0" fmla="*/ 1663337 w 1663337"/>
              <a:gd name="connsiteY0" fmla="*/ 0 h 568571"/>
              <a:gd name="connsiteX1" fmla="*/ 1349829 w 1663337"/>
              <a:gd name="connsiteY1" fmla="*/ 226423 h 568571"/>
              <a:gd name="connsiteX2" fmla="*/ 1036320 w 1663337"/>
              <a:gd name="connsiteY2" fmla="*/ 400595 h 568571"/>
              <a:gd name="connsiteX3" fmla="*/ 618309 w 1663337"/>
              <a:gd name="connsiteY3" fmla="*/ 539932 h 568571"/>
              <a:gd name="connsiteX4" fmla="*/ 156754 w 1663337"/>
              <a:gd name="connsiteY4" fmla="*/ 566058 h 568571"/>
              <a:gd name="connsiteX5" fmla="*/ 0 w 1663337"/>
              <a:gd name="connsiteY5" fmla="*/ 566058 h 568571"/>
              <a:gd name="connsiteX0" fmla="*/ 1663337 w 1663337"/>
              <a:gd name="connsiteY0" fmla="*/ 0 h 567972"/>
              <a:gd name="connsiteX1" fmla="*/ 1349829 w 1663337"/>
              <a:gd name="connsiteY1" fmla="*/ 226423 h 567972"/>
              <a:gd name="connsiteX2" fmla="*/ 1036320 w 1663337"/>
              <a:gd name="connsiteY2" fmla="*/ 400595 h 567972"/>
              <a:gd name="connsiteX3" fmla="*/ 683443 w 1663337"/>
              <a:gd name="connsiteY3" fmla="*/ 548641 h 567972"/>
              <a:gd name="connsiteX4" fmla="*/ 156754 w 1663337"/>
              <a:gd name="connsiteY4" fmla="*/ 566058 h 567972"/>
              <a:gd name="connsiteX5" fmla="*/ 0 w 1663337"/>
              <a:gd name="connsiteY5" fmla="*/ 566058 h 567972"/>
              <a:gd name="connsiteX0" fmla="*/ 1663337 w 1663337"/>
              <a:gd name="connsiteY0" fmla="*/ 0 h 568583"/>
              <a:gd name="connsiteX1" fmla="*/ 1349829 w 1663337"/>
              <a:gd name="connsiteY1" fmla="*/ 226423 h 568583"/>
              <a:gd name="connsiteX2" fmla="*/ 1036320 w 1663337"/>
              <a:gd name="connsiteY2" fmla="*/ 400595 h 568583"/>
              <a:gd name="connsiteX3" fmla="*/ 675144 w 1663337"/>
              <a:gd name="connsiteY3" fmla="*/ 539763 h 568583"/>
              <a:gd name="connsiteX4" fmla="*/ 156754 w 1663337"/>
              <a:gd name="connsiteY4" fmla="*/ 566058 h 568583"/>
              <a:gd name="connsiteX5" fmla="*/ 0 w 1663337"/>
              <a:gd name="connsiteY5" fmla="*/ 566058 h 56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3337" h="568583">
                <a:moveTo>
                  <a:pt x="1663337" y="0"/>
                </a:moveTo>
                <a:cubicBezTo>
                  <a:pt x="1558834" y="79828"/>
                  <a:pt x="1454332" y="159657"/>
                  <a:pt x="1349829" y="226423"/>
                </a:cubicBezTo>
                <a:cubicBezTo>
                  <a:pt x="1245326" y="293189"/>
                  <a:pt x="1148767" y="348372"/>
                  <a:pt x="1036320" y="400595"/>
                </a:cubicBezTo>
                <a:cubicBezTo>
                  <a:pt x="923873" y="452818"/>
                  <a:pt x="821738" y="512186"/>
                  <a:pt x="675144" y="539763"/>
                </a:cubicBezTo>
                <a:cubicBezTo>
                  <a:pt x="528550" y="567340"/>
                  <a:pt x="269278" y="561676"/>
                  <a:pt x="156754" y="566058"/>
                </a:cubicBezTo>
                <a:cubicBezTo>
                  <a:pt x="44230" y="570440"/>
                  <a:pt x="26851" y="568235"/>
                  <a:pt x="0" y="566058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427984" y="3831431"/>
            <a:ext cx="45365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Noise level is negligibly</a:t>
            </a:r>
            <a:r>
              <a:rPr lang="en-US" altLang="ja-JP" b="1" dirty="0">
                <a:solidFill>
                  <a:srgbClr val="FF0000"/>
                </a:solidFill>
              </a:rPr>
              <a:t> </a:t>
            </a:r>
            <a:r>
              <a:rPr lang="en-US" altLang="ja-JP" b="1" dirty="0" smtClean="0">
                <a:solidFill>
                  <a:srgbClr val="FF0000"/>
                </a:solidFill>
              </a:rPr>
              <a:t>small.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9266" y="189801"/>
            <a:ext cx="864096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/>
              <a:t>Energy resolution as a function of the atomic number of </a:t>
            </a:r>
            <a:r>
              <a:rPr lang="en-US" altLang="ja-JP" sz="2200" dirty="0" smtClean="0"/>
              <a:t>heavy ions</a:t>
            </a:r>
            <a:endParaRPr lang="ja-JP" altLang="en-US" sz="2200" dirty="0"/>
          </a:p>
        </p:txBody>
      </p:sp>
      <p:sp>
        <p:nvSpPr>
          <p:cNvPr id="8" name="正方形/長方形 7"/>
          <p:cNvSpPr/>
          <p:nvPr/>
        </p:nvSpPr>
        <p:spPr>
          <a:xfrm>
            <a:off x="5837831" y="1052736"/>
            <a:ext cx="2622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/>
              <a:t>●</a:t>
            </a:r>
            <a:r>
              <a:rPr lang="en-US" altLang="ja-JP" sz="2000" dirty="0"/>
              <a:t>: </a:t>
            </a:r>
            <a:r>
              <a:rPr lang="en-US" altLang="ja-JP" sz="2000" i="1" dirty="0" smtClean="0"/>
              <a:t>L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=24 cm (3 </a:t>
            </a:r>
            <a:r>
              <a:rPr lang="en-US" altLang="ja-JP" sz="2000" dirty="0"/>
              <a:t>C</a:t>
            </a:r>
            <a:r>
              <a:rPr lang="en-US" altLang="ja-JP" sz="2000" dirty="0" smtClean="0"/>
              <a:t>h.)</a:t>
            </a:r>
          </a:p>
          <a:p>
            <a:pPr algn="ctr"/>
            <a:r>
              <a:rPr lang="ja-JP" altLang="en-US" sz="2000" dirty="0" smtClean="0"/>
              <a:t>○</a:t>
            </a:r>
            <a:r>
              <a:rPr lang="en-US" altLang="ja-JP" sz="2000" dirty="0" smtClean="0"/>
              <a:t>: </a:t>
            </a:r>
            <a:r>
              <a:rPr lang="en-US" altLang="ja-JP" sz="2000" i="1" dirty="0" smtClean="0"/>
              <a:t>L</a:t>
            </a:r>
            <a:r>
              <a:rPr lang="en-US" altLang="ja-JP" sz="2000" baseline="-25000" dirty="0" smtClean="0"/>
              <a:t>2</a:t>
            </a:r>
            <a:r>
              <a:rPr lang="en-US" altLang="ja-JP" sz="2000" i="1" dirty="0" smtClean="0"/>
              <a:t>=</a:t>
            </a:r>
            <a:r>
              <a:rPr lang="en-US" altLang="ja-JP" sz="2000" dirty="0" smtClean="0"/>
              <a:t>48 cm (6 Ch.)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906739" y="5373216"/>
            <a:ext cx="75536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Consider only energy straggling, then</a:t>
            </a:r>
          </a:p>
          <a:p>
            <a:r>
              <a:rPr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</a:rPr>
              <a:t>s </a:t>
            </a:r>
            <a:r>
              <a:rPr lang="ja-JP" altLang="en-US" sz="2000" dirty="0" smtClean="0">
                <a:solidFill>
                  <a:srgbClr val="FF0000"/>
                </a:solidFill>
                <a:latin typeface="+mn-lt"/>
              </a:rPr>
              <a:t>∝ </a:t>
            </a:r>
            <a:r>
              <a:rPr lang="en-US" altLang="ja-JP" sz="2000" i="1" dirty="0" smtClean="0">
                <a:solidFill>
                  <a:srgbClr val="FF0000"/>
                </a:solidFill>
                <a:latin typeface="+mn-lt"/>
              </a:rPr>
              <a:t>Z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(Bohr expression) and </a:t>
            </a:r>
            <a:r>
              <a:rPr lang="en-US" altLang="ja-JP" sz="20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DE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</a:rPr>
              <a:t>∝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(Bethe-Bloch formula)</a:t>
            </a:r>
          </a:p>
          <a:p>
            <a:r>
              <a:rPr lang="en-US" altLang="ja-JP" sz="2000" dirty="0" smtClean="0"/>
              <a:t>thus</a:t>
            </a:r>
          </a:p>
          <a:p>
            <a:r>
              <a:rPr lang="en-US" altLang="ja-JP" sz="20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s/ </a:t>
            </a:r>
            <a:r>
              <a:rPr lang="en-US" altLang="ja-JP" sz="2000" i="1" dirty="0">
                <a:solidFill>
                  <a:srgbClr val="FF0000"/>
                </a:solidFill>
                <a:latin typeface="Symbol" panose="05050102010706020507" pitchFamily="18" charset="2"/>
              </a:rPr>
              <a:t>DE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</a:rPr>
              <a:t>∝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000" i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1</a:t>
            </a:r>
            <a:r>
              <a:rPr lang="en-US" altLang="ja-JP" sz="2000" i="1" dirty="0" smtClean="0"/>
              <a:t> .</a:t>
            </a:r>
            <a:endParaRPr lang="ja-JP" altLang="en-US" sz="2000" dirty="0"/>
          </a:p>
          <a:p>
            <a:r>
              <a:rPr lang="en-US" altLang="ja-JP" sz="2000" dirty="0"/>
              <a:t> </a:t>
            </a:r>
            <a:endParaRPr lang="en-US" altLang="ja-JP" sz="2000" dirty="0" smtClean="0">
              <a:latin typeface="+mn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940152" y="2420888"/>
            <a:ext cx="3097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R</a:t>
            </a:r>
            <a:r>
              <a:rPr lang="en-US" altLang="ja-JP" sz="2000" dirty="0" smtClean="0"/>
              <a:t>esults </a:t>
            </a:r>
            <a:r>
              <a:rPr lang="en-US" altLang="ja-JP" sz="2000" dirty="0"/>
              <a:t>of the fitting of </a:t>
            </a:r>
            <a:r>
              <a:rPr lang="en-US" altLang="ja-JP" sz="2000" i="1" dirty="0" smtClean="0"/>
              <a:t>Z</a:t>
            </a:r>
            <a:r>
              <a:rPr lang="en-US" altLang="ja-JP" sz="2000" baseline="30000" dirty="0" smtClean="0"/>
              <a:t>-1</a:t>
            </a:r>
            <a:endParaRPr lang="ja-JP" altLang="en-US" sz="20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976364" y="2811945"/>
            <a:ext cx="1080120" cy="1759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5976364" y="2820998"/>
            <a:ext cx="1079704" cy="6080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0023" name="Object 759"/>
          <p:cNvGraphicFramePr>
            <a:graphicFrameLocks/>
          </p:cNvGraphicFramePr>
          <p:nvPr/>
        </p:nvGraphicFramePr>
        <p:xfrm>
          <a:off x="1130300" y="292100"/>
          <a:ext cx="53975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947" name="ｸﾞﾗﾌ" r:id="rId3" imgW="3176016" imgH="3078480" progId="Origin50.Graph">
                  <p:embed/>
                </p:oleObj>
              </mc:Choice>
              <mc:Fallback>
                <p:oleObj name="ｸﾞﾗﾌ" r:id="rId3" imgW="3176016" imgH="3078480" progId="Origin50.Grap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92100"/>
                        <a:ext cx="5397500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正方形/長方形 8"/>
          <p:cNvSpPr/>
          <p:nvPr/>
        </p:nvSpPr>
        <p:spPr>
          <a:xfrm rot="16200000">
            <a:off x="-385336" y="2467880"/>
            <a:ext cx="389561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Energy resolution </a:t>
            </a:r>
            <a:r>
              <a:rPr lang="en-US" altLang="ja-JP" i="1" dirty="0" smtClean="0">
                <a:latin typeface="Symbol" panose="05050102010706020507" pitchFamily="18" charset="2"/>
              </a:rPr>
              <a:t>s</a:t>
            </a:r>
            <a:r>
              <a:rPr lang="en-US" altLang="ja-JP" i="1" dirty="0" smtClean="0"/>
              <a:t>/</a:t>
            </a:r>
            <a:r>
              <a:rPr lang="en-US" altLang="ja-JP" i="1" dirty="0" smtClean="0">
                <a:latin typeface="Symbol" panose="05050102010706020507" pitchFamily="18" charset="2"/>
              </a:rPr>
              <a:t>D</a:t>
            </a:r>
            <a:r>
              <a:rPr lang="en-US" altLang="ja-JP" i="1" dirty="0" smtClean="0"/>
              <a:t>E</a:t>
            </a:r>
            <a:r>
              <a:rPr lang="en-US" altLang="ja-JP" dirty="0" smtClean="0"/>
              <a:t> (%)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03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7730" name="Object 2"/>
          <p:cNvGraphicFramePr>
            <a:graphicFrameLocks noChangeAspect="1"/>
          </p:cNvGraphicFramePr>
          <p:nvPr>
            <p:extLst/>
          </p:nvPr>
        </p:nvGraphicFramePr>
        <p:xfrm>
          <a:off x="2356879" y="3475130"/>
          <a:ext cx="4392613" cy="338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316" name="ｸﾞﾗﾌ" r:id="rId3" imgW="4066032" imgH="3133344" progId="Origin50.Graph">
                  <p:embed/>
                </p:oleObj>
              </mc:Choice>
              <mc:Fallback>
                <p:oleObj name="ｸﾞﾗﾌ" r:id="rId3" imgW="4066032" imgH="313334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879" y="3475130"/>
                        <a:ext cx="4392613" cy="338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9"/>
          <p:cNvGraphicFramePr>
            <a:graphicFrameLocks noChangeAspect="1"/>
          </p:cNvGraphicFramePr>
          <p:nvPr>
            <p:extLst/>
          </p:nvPr>
        </p:nvGraphicFramePr>
        <p:xfrm>
          <a:off x="-35760" y="476672"/>
          <a:ext cx="4391736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317" name="ｸﾞﾗﾌ" r:id="rId5" imgW="4066032" imgH="3133344" progId="Origin50.Graph">
                  <p:embed/>
                </p:oleObj>
              </mc:Choice>
              <mc:Fallback>
                <p:oleObj name="ｸﾞﾗﾌ" r:id="rId5" imgW="4066032" imgH="313334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760" y="476672"/>
                        <a:ext cx="4391736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35"/>
          <p:cNvSpPr txBox="1">
            <a:spLocks noChangeArrowheads="1"/>
          </p:cNvSpPr>
          <p:nvPr/>
        </p:nvSpPr>
        <p:spPr bwMode="auto">
          <a:xfrm>
            <a:off x="1412274" y="3356367"/>
            <a:ext cx="1943384" cy="342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Arial" charset="0"/>
                <a:cs typeface="Arial" charset="0"/>
              </a:rPr>
              <a:t>Average ADC value</a:t>
            </a:r>
            <a:endParaRPr lang="ja-JP" altLang="en-US" sz="1400" dirty="0">
              <a:latin typeface="Arial" charset="0"/>
              <a:cs typeface="Arial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950" y="583783"/>
            <a:ext cx="3420888" cy="308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347864" y="188640"/>
            <a:ext cx="2221381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2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200" dirty="0" smtClean="0">
                <a:solidFill>
                  <a:srgbClr val="FF0000"/>
                </a:solidFill>
              </a:rPr>
              <a:t> resolution </a:t>
            </a:r>
            <a:r>
              <a:rPr lang="en-US" altLang="ja-JP" sz="2000" dirty="0" smtClean="0">
                <a:solidFill>
                  <a:srgbClr val="FF0000"/>
                </a:solidFill>
              </a:rPr>
              <a:t>(</a:t>
            </a:r>
            <a:r>
              <a:rPr lang="en-US" altLang="ja-JP" sz="20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endParaRPr lang="ja-JP" altLang="en-US" sz="2000" i="1" baseline="300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1"/>
          <p:cNvSpPr txBox="1">
            <a:spLocks noChangeArrowheads="1"/>
          </p:cNvSpPr>
          <p:nvPr/>
        </p:nvSpPr>
        <p:spPr bwMode="auto">
          <a:xfrm>
            <a:off x="3679026" y="5638208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31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3877181" y="5048985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 dirty="0">
                <a:latin typeface="Arial" charset="0"/>
                <a:cs typeface="Arial" charset="0"/>
              </a:rPr>
              <a:t>33</a:t>
            </a:r>
            <a:endParaRPr lang="ja-JP" altLang="en-US" sz="800" dirty="0">
              <a:latin typeface="Arial" charset="0"/>
              <a:cs typeface="Arial" charset="0"/>
            </a:endParaRPr>
          </a:p>
        </p:txBody>
      </p:sp>
      <p:sp>
        <p:nvSpPr>
          <p:cNvPr id="33" name="テキスト ボックス 9"/>
          <p:cNvSpPr txBox="1">
            <a:spLocks noChangeArrowheads="1"/>
          </p:cNvSpPr>
          <p:nvPr/>
        </p:nvSpPr>
        <p:spPr bwMode="auto">
          <a:xfrm>
            <a:off x="3971477" y="5178437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 dirty="0">
                <a:latin typeface="Arial" charset="0"/>
                <a:cs typeface="Arial" charset="0"/>
              </a:rPr>
              <a:t>34</a:t>
            </a:r>
            <a:endParaRPr lang="ja-JP" altLang="en-US" sz="800" dirty="0">
              <a:latin typeface="Arial" charset="0"/>
              <a:cs typeface="Arial" charset="0"/>
            </a:endParaRPr>
          </a:p>
        </p:txBody>
      </p:sp>
      <p:sp>
        <p:nvSpPr>
          <p:cNvPr id="34" name="テキスト ボックス 33"/>
          <p:cNvSpPr txBox="1">
            <a:spLocks noChangeArrowheads="1"/>
          </p:cNvSpPr>
          <p:nvPr/>
        </p:nvSpPr>
        <p:spPr bwMode="auto">
          <a:xfrm>
            <a:off x="4065037" y="5306949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35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4198357" y="4093891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36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4301313" y="5159784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37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37" name="テキスト ボックス 8"/>
          <p:cNvSpPr txBox="1">
            <a:spLocks noChangeArrowheads="1"/>
          </p:cNvSpPr>
          <p:nvPr/>
        </p:nvSpPr>
        <p:spPr bwMode="auto">
          <a:xfrm>
            <a:off x="4373321" y="3869886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38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38" name="テキスト ボックス 8"/>
          <p:cNvSpPr txBox="1">
            <a:spLocks noChangeArrowheads="1"/>
          </p:cNvSpPr>
          <p:nvPr/>
        </p:nvSpPr>
        <p:spPr bwMode="auto">
          <a:xfrm>
            <a:off x="4477387" y="4761712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39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39" name="テキスト ボックス 8"/>
          <p:cNvSpPr txBox="1">
            <a:spLocks noChangeArrowheads="1"/>
          </p:cNvSpPr>
          <p:nvPr/>
        </p:nvSpPr>
        <p:spPr bwMode="auto">
          <a:xfrm>
            <a:off x="4573458" y="4954480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40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40" name="テキスト ボックス 8"/>
          <p:cNvSpPr txBox="1">
            <a:spLocks noChangeArrowheads="1"/>
          </p:cNvSpPr>
          <p:nvPr/>
        </p:nvSpPr>
        <p:spPr bwMode="auto">
          <a:xfrm>
            <a:off x="4670155" y="4761712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41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41" name="テキスト ボックス 8"/>
          <p:cNvSpPr txBox="1">
            <a:spLocks noChangeArrowheads="1"/>
          </p:cNvSpPr>
          <p:nvPr/>
        </p:nvSpPr>
        <p:spPr bwMode="auto">
          <a:xfrm>
            <a:off x="4805369" y="5488486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 dirty="0">
                <a:latin typeface="Arial" charset="0"/>
                <a:cs typeface="Arial" charset="0"/>
              </a:rPr>
              <a:t>42</a:t>
            </a:r>
            <a:endParaRPr lang="ja-JP" altLang="en-US" sz="800" dirty="0">
              <a:latin typeface="Arial" charset="0"/>
              <a:cs typeface="Arial" charset="0"/>
            </a:endParaRPr>
          </a:p>
        </p:txBody>
      </p:sp>
      <p:sp>
        <p:nvSpPr>
          <p:cNvPr id="42" name="テキスト ボックス 8"/>
          <p:cNvSpPr txBox="1">
            <a:spLocks noChangeArrowheads="1"/>
          </p:cNvSpPr>
          <p:nvPr/>
        </p:nvSpPr>
        <p:spPr bwMode="auto">
          <a:xfrm>
            <a:off x="4878204" y="5066459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43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43" name="テキスト ボックス 8"/>
          <p:cNvSpPr txBox="1">
            <a:spLocks noChangeArrowheads="1"/>
          </p:cNvSpPr>
          <p:nvPr/>
        </p:nvSpPr>
        <p:spPr bwMode="auto">
          <a:xfrm>
            <a:off x="4990183" y="5488486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44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44" name="テキスト ボックス 8"/>
          <p:cNvSpPr txBox="1">
            <a:spLocks noChangeArrowheads="1"/>
          </p:cNvSpPr>
          <p:nvPr/>
        </p:nvSpPr>
        <p:spPr bwMode="auto">
          <a:xfrm>
            <a:off x="5092183" y="5585135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45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45" name="テキスト ボックス 8"/>
          <p:cNvSpPr txBox="1">
            <a:spLocks noChangeArrowheads="1"/>
          </p:cNvSpPr>
          <p:nvPr/>
        </p:nvSpPr>
        <p:spPr bwMode="auto">
          <a:xfrm>
            <a:off x="5224726" y="5510274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46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46" name="テキスト ボックス 8"/>
          <p:cNvSpPr txBox="1">
            <a:spLocks noChangeArrowheads="1"/>
          </p:cNvSpPr>
          <p:nvPr/>
        </p:nvSpPr>
        <p:spPr bwMode="auto">
          <a:xfrm>
            <a:off x="5333226" y="5686557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47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47" name="テキスト ボックス 8"/>
          <p:cNvSpPr txBox="1">
            <a:spLocks noChangeArrowheads="1"/>
          </p:cNvSpPr>
          <p:nvPr/>
        </p:nvSpPr>
        <p:spPr bwMode="auto">
          <a:xfrm>
            <a:off x="5439349" y="5510274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48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48" name="テキスト ボックス 8"/>
          <p:cNvSpPr txBox="1">
            <a:spLocks noChangeArrowheads="1"/>
          </p:cNvSpPr>
          <p:nvPr/>
        </p:nvSpPr>
        <p:spPr bwMode="auto">
          <a:xfrm>
            <a:off x="5525356" y="5344644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 dirty="0">
                <a:latin typeface="Arial" charset="0"/>
                <a:cs typeface="Arial" charset="0"/>
              </a:rPr>
              <a:t>49</a:t>
            </a:r>
            <a:endParaRPr lang="ja-JP" altLang="en-US" sz="800" dirty="0">
              <a:latin typeface="Arial" charset="0"/>
              <a:cs typeface="Arial" charset="0"/>
            </a:endParaRPr>
          </a:p>
        </p:txBody>
      </p:sp>
      <p:sp>
        <p:nvSpPr>
          <p:cNvPr id="49" name="テキスト ボックス 8"/>
          <p:cNvSpPr txBox="1">
            <a:spLocks noChangeArrowheads="1"/>
          </p:cNvSpPr>
          <p:nvPr/>
        </p:nvSpPr>
        <p:spPr bwMode="auto">
          <a:xfrm>
            <a:off x="5610943" y="4450896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 dirty="0">
                <a:latin typeface="Arial" charset="0"/>
                <a:cs typeface="Arial" charset="0"/>
              </a:rPr>
              <a:t>50</a:t>
            </a:r>
            <a:endParaRPr lang="ja-JP" altLang="en-US" sz="800" dirty="0">
              <a:latin typeface="Arial" charset="0"/>
              <a:cs typeface="Arial" charset="0"/>
            </a:endParaRPr>
          </a:p>
        </p:txBody>
      </p:sp>
      <p:sp>
        <p:nvSpPr>
          <p:cNvPr id="50" name="テキスト ボックス 8"/>
          <p:cNvSpPr txBox="1">
            <a:spLocks noChangeArrowheads="1"/>
          </p:cNvSpPr>
          <p:nvPr/>
        </p:nvSpPr>
        <p:spPr bwMode="auto">
          <a:xfrm>
            <a:off x="5752673" y="4435755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51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51" name="テキスト ボックス 8"/>
          <p:cNvSpPr txBox="1">
            <a:spLocks noChangeArrowheads="1"/>
          </p:cNvSpPr>
          <p:nvPr/>
        </p:nvSpPr>
        <p:spPr bwMode="auto">
          <a:xfrm>
            <a:off x="5848744" y="5023990"/>
            <a:ext cx="334069" cy="2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>
                <a:latin typeface="Arial" charset="0"/>
                <a:cs typeface="Arial" charset="0"/>
              </a:rPr>
              <a:t>52</a:t>
            </a:r>
            <a:endParaRPr lang="ja-JP" altLang="en-US" sz="800">
              <a:latin typeface="Arial" charset="0"/>
              <a:cs typeface="Arial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630134" y="6329227"/>
            <a:ext cx="233589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</a:rPr>
              <a:t>Atomic number </a:t>
            </a:r>
            <a:r>
              <a:rPr lang="en-US" altLang="ja-JP" sz="2200" i="1" dirty="0" smtClean="0">
                <a:solidFill>
                  <a:srgbClr val="FF0000"/>
                </a:solidFill>
              </a:rPr>
              <a:t>Z</a:t>
            </a:r>
            <a:endParaRPr kumimoji="1" lang="ja-JP" altLang="en-US" sz="2200" i="1" dirty="0">
              <a:solidFill>
                <a:srgbClr val="FF0000"/>
              </a:solidFill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411760" y="3619146"/>
            <a:ext cx="4248472" cy="3089212"/>
          </a:xfrm>
          <a:prstGeom prst="roundRect">
            <a:avLst>
              <a:gd name="adj" fmla="val 49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7" name="曲折矢印 56"/>
          <p:cNvSpPr/>
          <p:nvPr/>
        </p:nvSpPr>
        <p:spPr>
          <a:xfrm rot="5400000">
            <a:off x="3876485" y="2589469"/>
            <a:ext cx="1080120" cy="910226"/>
          </a:xfrm>
          <a:prstGeom prst="ben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曲折矢印 57"/>
          <p:cNvSpPr/>
          <p:nvPr/>
        </p:nvSpPr>
        <p:spPr>
          <a:xfrm rot="5400000" flipV="1">
            <a:off x="4338724" y="2576530"/>
            <a:ext cx="1080120" cy="936104"/>
          </a:xfrm>
          <a:prstGeom prst="ben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118672" y="862590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</a:rPr>
              <a:t>ADC value </a:t>
            </a:r>
            <a:r>
              <a:rPr lang="ja-JP" altLang="en-US" sz="1800" dirty="0" smtClean="0">
                <a:solidFill>
                  <a:srgbClr val="FF0000"/>
                </a:solidFill>
              </a:rPr>
              <a:t>∝ </a:t>
            </a:r>
            <a:r>
              <a:rPr lang="en-US" altLang="ja-JP" sz="18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2</a:t>
            </a:r>
            <a:endParaRPr kumimoji="1" lang="ja-JP" altLang="en-US" sz="1800" i="1" baseline="30000" dirty="0">
              <a:solidFill>
                <a:srgbClr val="FF000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657422" y="4229714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Width of peaks (σ)</a:t>
            </a:r>
            <a:endParaRPr kumimoji="1" lang="ja-JP" altLang="en-US" sz="2000" i="1" baseline="30000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368686" y="5098624"/>
            <a:ext cx="6783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i="1" dirty="0" smtClean="0">
                <a:solidFill>
                  <a:srgbClr val="FF0000"/>
                </a:solidFill>
              </a:rPr>
              <a:t>Δ</a:t>
            </a:r>
            <a:r>
              <a:rPr lang="en-US" altLang="ja-JP" sz="3000" dirty="0" smtClean="0">
                <a:solidFill>
                  <a:srgbClr val="FF0000"/>
                </a:solidFill>
              </a:rPr>
              <a:t>Z</a:t>
            </a:r>
            <a:endParaRPr kumimoji="1" lang="ja-JP" altLang="en-US" sz="3000" i="1" baseline="30000" dirty="0">
              <a:solidFill>
                <a:srgbClr val="FF0000"/>
              </a:solidFill>
            </a:endParaRPr>
          </a:p>
        </p:txBody>
      </p:sp>
      <p:sp>
        <p:nvSpPr>
          <p:cNvPr id="62" name="下矢印 61"/>
          <p:cNvSpPr/>
          <p:nvPr/>
        </p:nvSpPr>
        <p:spPr>
          <a:xfrm>
            <a:off x="7452320" y="4653136"/>
            <a:ext cx="504056" cy="504056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5896656" y="4450896"/>
            <a:ext cx="835584" cy="634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430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864096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2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resolution </a:t>
            </a:r>
            <a:r>
              <a:rPr lang="en-US" altLang="ja-JP" sz="2200" dirty="0"/>
              <a:t>as a function of the atomic number of </a:t>
            </a:r>
            <a:r>
              <a:rPr lang="en-US" altLang="ja-JP" sz="2200" dirty="0" smtClean="0"/>
              <a:t>heavy ions</a:t>
            </a:r>
            <a:endParaRPr lang="ja-JP" altLang="en-US" sz="2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995599" y="5756568"/>
            <a:ext cx="32239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200" i="1" dirty="0" smtClean="0"/>
              <a:t>Z</a:t>
            </a:r>
            <a:r>
              <a:rPr lang="en-US" altLang="ja-JP" sz="2200" dirty="0" smtClean="0"/>
              <a:t> resolutions : </a:t>
            </a:r>
            <a:r>
              <a:rPr lang="en-US" altLang="ja-JP" sz="2200" dirty="0" smtClean="0">
                <a:latin typeface="Symbol" pitchFamily="18" charset="2"/>
              </a:rPr>
              <a:t>D</a:t>
            </a:r>
            <a:r>
              <a:rPr lang="en-US" altLang="ja-JP" sz="2200" i="1" dirty="0" smtClean="0"/>
              <a:t>Z </a:t>
            </a:r>
            <a:r>
              <a:rPr lang="ja-JP" altLang="en-US" sz="2000" dirty="0" smtClean="0"/>
              <a:t>≈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/>
              <a:t>0.21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045743" y="1000482"/>
            <a:ext cx="1830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i="1" dirty="0" smtClean="0"/>
              <a:t>L=</a:t>
            </a:r>
            <a:r>
              <a:rPr lang="en-US" altLang="ja-JP" sz="2000" dirty="0" smtClean="0"/>
              <a:t>48 cm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11560" y="6237312"/>
            <a:ext cx="79864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</a:rPr>
              <a:t>Performance </a:t>
            </a:r>
            <a:r>
              <a:rPr lang="en-US" altLang="ja-JP" sz="2200" dirty="0">
                <a:solidFill>
                  <a:srgbClr val="FF0000"/>
                </a:solidFill>
              </a:rPr>
              <a:t>decline is not </a:t>
            </a:r>
            <a:r>
              <a:rPr lang="en-US" altLang="ja-JP" sz="2200" dirty="0" smtClean="0">
                <a:solidFill>
                  <a:srgbClr val="FF0000"/>
                </a:solidFill>
              </a:rPr>
              <a:t>observed up to </a:t>
            </a:r>
            <a:r>
              <a:rPr lang="en-US" altLang="ja-JP" sz="22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200" dirty="0">
                <a:solidFill>
                  <a:srgbClr val="FF0000"/>
                </a:solidFill>
              </a:rPr>
              <a:t>=</a:t>
            </a:r>
            <a:r>
              <a:rPr lang="en-US" altLang="ja-JP" sz="2200" dirty="0" smtClean="0">
                <a:solidFill>
                  <a:srgbClr val="FF0000"/>
                </a:solidFill>
              </a:rPr>
              <a:t>52 below 1 </a:t>
            </a:r>
            <a:r>
              <a:rPr lang="en-US" altLang="ja-JP" sz="2200" dirty="0" err="1" smtClean="0">
                <a:solidFill>
                  <a:srgbClr val="FF0000"/>
                </a:solidFill>
              </a:rPr>
              <a:t>kcps</a:t>
            </a:r>
            <a:r>
              <a:rPr lang="en-US" altLang="ja-JP" sz="2200" dirty="0" smtClean="0">
                <a:solidFill>
                  <a:srgbClr val="FF0000"/>
                </a:solidFill>
              </a:rPr>
              <a:t>.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1305513" y="316585"/>
          <a:ext cx="5940425" cy="571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043" name="ｸﾞﾗﾌ" r:id="rId3" imgW="3176016" imgH="3052877" progId="Origin50.Graph">
                  <p:embed/>
                </p:oleObj>
              </mc:Choice>
              <mc:Fallback>
                <p:oleObj name="ｸﾞﾗﾌ" r:id="rId3" imgW="3176016" imgH="3052877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513" y="316585"/>
                        <a:ext cx="5940425" cy="571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9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下矢印 15"/>
          <p:cNvSpPr/>
          <p:nvPr/>
        </p:nvSpPr>
        <p:spPr>
          <a:xfrm rot="14563782">
            <a:off x="5292975" y="756600"/>
            <a:ext cx="1080120" cy="3252801"/>
          </a:xfrm>
          <a:prstGeom prst="downArrow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44122" y="526884"/>
          <a:ext cx="8907785" cy="514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068" name="ｸﾞﾗﾌ" r:id="rId3" imgW="5325120" imgH="3072960" progId="Origin50.Graph">
                  <p:embed/>
                </p:oleObj>
              </mc:Choice>
              <mc:Fallback>
                <p:oleObj name="ｸﾞﾗﾌ" r:id="rId3" imgW="5325120" imgH="3072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2" y="526884"/>
                        <a:ext cx="8907785" cy="51429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864096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2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resolution </a:t>
            </a:r>
            <a:r>
              <a:rPr lang="en-US" altLang="ja-JP" sz="2200" dirty="0"/>
              <a:t>as a function of the atomic number of </a:t>
            </a:r>
            <a:r>
              <a:rPr lang="en-US" altLang="ja-JP" sz="2200" dirty="0" smtClean="0"/>
              <a:t>heavy ions</a:t>
            </a:r>
            <a:endParaRPr lang="ja-JP" altLang="en-US" sz="2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88316" y="5447546"/>
            <a:ext cx="84385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200" i="1" dirty="0" smtClean="0">
                <a:solidFill>
                  <a:srgbClr val="7030A0"/>
                </a:solidFill>
              </a:rPr>
              <a:t>ΔZ</a:t>
            </a:r>
            <a:r>
              <a:rPr lang="en-US" altLang="ja-JP" sz="2200" dirty="0" smtClean="0">
                <a:solidFill>
                  <a:srgbClr val="7030A0"/>
                </a:solidFill>
              </a:rPr>
              <a:t> for uranium </a:t>
            </a:r>
            <a:r>
              <a:rPr lang="en-US" altLang="ja-JP" sz="2200" dirty="0">
                <a:solidFill>
                  <a:srgbClr val="7030A0"/>
                </a:solidFill>
              </a:rPr>
              <a:t>is approximately 2 times of </a:t>
            </a:r>
            <a:r>
              <a:rPr lang="en-US" altLang="ja-JP" sz="2200" dirty="0" smtClean="0">
                <a:solidFill>
                  <a:srgbClr val="7030A0"/>
                </a:solidFill>
              </a:rPr>
              <a:t>that of less than Z=52.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420194" y="1251508"/>
            <a:ext cx="28969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200" dirty="0" smtClean="0"/>
              <a:t>U (</a:t>
            </a:r>
            <a:r>
              <a:rPr lang="en-US" altLang="ja-JP" sz="2200" i="1" dirty="0" smtClean="0"/>
              <a:t>Z</a:t>
            </a:r>
            <a:r>
              <a:rPr lang="en-US" altLang="ja-JP" sz="2200" dirty="0" smtClean="0"/>
              <a:t>=92)  </a:t>
            </a:r>
            <a:r>
              <a:rPr lang="en-US" altLang="ja-JP" sz="2200" i="1" dirty="0" smtClean="0"/>
              <a:t>ΔZ</a:t>
            </a:r>
            <a:r>
              <a:rPr lang="en-US" altLang="ja-JP" sz="2200" dirty="0" smtClean="0"/>
              <a:t>(σ)</a:t>
            </a:r>
            <a:r>
              <a:rPr lang="ja-JP" altLang="en-US" sz="2200" dirty="0" smtClean="0"/>
              <a:t>≈</a:t>
            </a:r>
            <a:r>
              <a:rPr lang="en-US" altLang="ja-JP" sz="2200" dirty="0" smtClean="0"/>
              <a:t>0.45</a:t>
            </a:r>
          </a:p>
          <a:p>
            <a:pPr algn="ctr"/>
            <a:r>
              <a:rPr lang="en-US" altLang="ja-JP" sz="2200" dirty="0" smtClean="0"/>
              <a:t>2014/10/20</a:t>
            </a:r>
          </a:p>
        </p:txBody>
      </p:sp>
      <p:sp>
        <p:nvSpPr>
          <p:cNvPr id="9" name="円/楕円 8"/>
          <p:cNvSpPr/>
          <p:nvPr/>
        </p:nvSpPr>
        <p:spPr>
          <a:xfrm>
            <a:off x="7783482" y="1208378"/>
            <a:ext cx="504056" cy="504056"/>
          </a:xfrm>
          <a:prstGeom prst="ellipse">
            <a:avLst/>
          </a:prstGeom>
          <a:noFill/>
          <a:ln w="254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7291052" y="1352394"/>
            <a:ext cx="432048" cy="216024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952673" y="5878433"/>
            <a:ext cx="34195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200" i="1" dirty="0" smtClean="0">
                <a:solidFill>
                  <a:srgbClr val="FF0000"/>
                </a:solidFill>
              </a:rPr>
              <a:t>Charge </a:t>
            </a:r>
            <a:r>
              <a:rPr lang="en-US" altLang="ja-JP" sz="2200" i="1" dirty="0">
                <a:solidFill>
                  <a:srgbClr val="FF0000"/>
                </a:solidFill>
              </a:rPr>
              <a:t>state </a:t>
            </a:r>
            <a:r>
              <a:rPr lang="en-US" altLang="ja-JP" sz="2200" i="1" dirty="0" smtClean="0">
                <a:solidFill>
                  <a:srgbClr val="FF0000"/>
                </a:solidFill>
              </a:rPr>
              <a:t>straggling ?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062353" y="6265775"/>
            <a:ext cx="294343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U</a:t>
            </a:r>
            <a:r>
              <a:rPr lang="en-US" altLang="ja-JP" dirty="0" smtClean="0"/>
              <a:t>nder consideration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167041" y="394181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tentatively</a:t>
            </a:r>
          </a:p>
        </p:txBody>
      </p:sp>
    </p:spTree>
    <p:extLst>
      <p:ext uri="{BB962C8B-B14F-4D97-AF65-F5344CB8AC3E}">
        <p14:creationId xmlns:p14="http://schemas.microsoft.com/office/powerpoint/2010/main" val="17310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下矢印 15"/>
          <p:cNvSpPr/>
          <p:nvPr/>
        </p:nvSpPr>
        <p:spPr>
          <a:xfrm rot="14563782">
            <a:off x="5292975" y="756600"/>
            <a:ext cx="1080120" cy="3252801"/>
          </a:xfrm>
          <a:prstGeom prst="downArrow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44122" y="526884"/>
          <a:ext cx="8907785" cy="514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295" name="ｸﾞﾗﾌ" r:id="rId3" imgW="5325120" imgH="3072960" progId="Origin50.Graph">
                  <p:embed/>
                </p:oleObj>
              </mc:Choice>
              <mc:Fallback>
                <p:oleObj name="ｸﾞﾗﾌ" r:id="rId3" imgW="5325120" imgH="3072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2" y="526884"/>
                        <a:ext cx="8907785" cy="51429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864096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2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resolution </a:t>
            </a:r>
            <a:r>
              <a:rPr lang="en-US" altLang="ja-JP" sz="2200" dirty="0"/>
              <a:t>as a function of the atomic number of </a:t>
            </a:r>
            <a:r>
              <a:rPr lang="en-US" altLang="ja-JP" sz="2200" dirty="0" smtClean="0"/>
              <a:t>heavy ions</a:t>
            </a:r>
            <a:endParaRPr lang="ja-JP" altLang="en-US" sz="2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88316" y="5447546"/>
            <a:ext cx="84385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200" i="1" dirty="0" smtClean="0">
                <a:solidFill>
                  <a:srgbClr val="7030A0"/>
                </a:solidFill>
              </a:rPr>
              <a:t>ΔZ</a:t>
            </a:r>
            <a:r>
              <a:rPr lang="en-US" altLang="ja-JP" sz="2200" dirty="0" smtClean="0">
                <a:solidFill>
                  <a:srgbClr val="7030A0"/>
                </a:solidFill>
              </a:rPr>
              <a:t> for uranium </a:t>
            </a:r>
            <a:r>
              <a:rPr lang="en-US" altLang="ja-JP" sz="2200" dirty="0">
                <a:solidFill>
                  <a:srgbClr val="7030A0"/>
                </a:solidFill>
              </a:rPr>
              <a:t>is approximately 2 times of </a:t>
            </a:r>
            <a:r>
              <a:rPr lang="en-US" altLang="ja-JP" sz="2200" dirty="0" smtClean="0">
                <a:solidFill>
                  <a:srgbClr val="7030A0"/>
                </a:solidFill>
              </a:rPr>
              <a:t>that of less than Z=52.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420194" y="1251508"/>
            <a:ext cx="28969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200" dirty="0" smtClean="0"/>
              <a:t>U (</a:t>
            </a:r>
            <a:r>
              <a:rPr lang="en-US" altLang="ja-JP" sz="2200" i="1" dirty="0" smtClean="0"/>
              <a:t>Z</a:t>
            </a:r>
            <a:r>
              <a:rPr lang="en-US" altLang="ja-JP" sz="2200" dirty="0" smtClean="0"/>
              <a:t>=92)  </a:t>
            </a:r>
            <a:r>
              <a:rPr lang="en-US" altLang="ja-JP" sz="2200" i="1" dirty="0" smtClean="0"/>
              <a:t>ΔZ</a:t>
            </a:r>
            <a:r>
              <a:rPr lang="en-US" altLang="ja-JP" sz="2200" dirty="0" smtClean="0"/>
              <a:t>(σ)</a:t>
            </a:r>
            <a:r>
              <a:rPr lang="ja-JP" altLang="en-US" sz="2200" dirty="0" smtClean="0"/>
              <a:t>≈</a:t>
            </a:r>
            <a:r>
              <a:rPr lang="en-US" altLang="ja-JP" sz="2200" dirty="0" smtClean="0"/>
              <a:t>0.45</a:t>
            </a:r>
          </a:p>
          <a:p>
            <a:pPr algn="ctr"/>
            <a:r>
              <a:rPr lang="en-US" altLang="ja-JP" sz="2200" dirty="0" smtClean="0"/>
              <a:t>2014/10/20</a:t>
            </a:r>
          </a:p>
        </p:txBody>
      </p:sp>
      <p:sp>
        <p:nvSpPr>
          <p:cNvPr id="9" name="円/楕円 8"/>
          <p:cNvSpPr/>
          <p:nvPr/>
        </p:nvSpPr>
        <p:spPr>
          <a:xfrm>
            <a:off x="7783482" y="1208378"/>
            <a:ext cx="504056" cy="504056"/>
          </a:xfrm>
          <a:prstGeom prst="ellipse">
            <a:avLst/>
          </a:prstGeom>
          <a:noFill/>
          <a:ln w="254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7291052" y="1352394"/>
            <a:ext cx="432048" cy="216024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952673" y="5878433"/>
            <a:ext cx="34195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200" i="1" dirty="0" smtClean="0">
                <a:solidFill>
                  <a:srgbClr val="FF0000"/>
                </a:solidFill>
              </a:rPr>
              <a:t>Charge </a:t>
            </a:r>
            <a:r>
              <a:rPr lang="en-US" altLang="ja-JP" sz="2200" i="1" dirty="0">
                <a:solidFill>
                  <a:srgbClr val="FF0000"/>
                </a:solidFill>
              </a:rPr>
              <a:t>state </a:t>
            </a:r>
            <a:r>
              <a:rPr lang="en-US" altLang="ja-JP" sz="2200" i="1" dirty="0" smtClean="0">
                <a:solidFill>
                  <a:srgbClr val="FF0000"/>
                </a:solidFill>
              </a:rPr>
              <a:t>straggling ?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062353" y="6265775"/>
            <a:ext cx="294343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U</a:t>
            </a:r>
            <a:r>
              <a:rPr lang="en-US" altLang="ja-JP" dirty="0" smtClean="0"/>
              <a:t>nder consideration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167041" y="394181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tentatively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4588778" y="1280386"/>
            <a:ext cx="1008112" cy="3228734"/>
          </a:xfrm>
          <a:prstGeom prst="round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</p:spTree>
    <p:extLst>
      <p:ext uri="{BB962C8B-B14F-4D97-AF65-F5344CB8AC3E}">
        <p14:creationId xmlns:p14="http://schemas.microsoft.com/office/powerpoint/2010/main" val="7220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4200460" y="897220"/>
          <a:ext cx="5052060" cy="505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386" r:id="rId3" imgW="3886582" imgH="3888108" progId="KGraph_Plot">
                  <p:embed/>
                </p:oleObj>
              </mc:Choice>
              <mc:Fallback>
                <p:oleObj r:id="rId3" imgW="3886582" imgH="3888108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460" y="897220"/>
                        <a:ext cx="5052060" cy="5052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-192028" y="896713"/>
          <a:ext cx="5052060" cy="505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387" r:id="rId5" imgW="3886582" imgH="3888108" progId="KGraph_Plot">
                  <p:embed/>
                </p:oleObj>
              </mc:Choice>
              <mc:Fallback>
                <p:oleObj r:id="rId5" imgW="3886582" imgH="3888108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2028" y="896713"/>
                        <a:ext cx="5052060" cy="5052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00389" y="260648"/>
            <a:ext cx="576064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/>
              <a:t>Ionization chamber (@ F7) Pre</a:t>
            </a:r>
            <a:r>
              <a:rPr lang="en-US" altLang="ja-JP" sz="2200" dirty="0"/>
              <a:t>. Amp. </a:t>
            </a:r>
            <a:r>
              <a:rPr lang="en-US" altLang="ja-JP" sz="2200" dirty="0" smtClean="0"/>
              <a:t>OUT</a:t>
            </a:r>
            <a:endParaRPr lang="ja-JP" altLang="en-US" sz="2200" dirty="0"/>
          </a:p>
        </p:txBody>
      </p:sp>
      <p:sp>
        <p:nvSpPr>
          <p:cNvPr id="2" name="正方形/長方形 1"/>
          <p:cNvSpPr/>
          <p:nvPr/>
        </p:nvSpPr>
        <p:spPr>
          <a:xfrm>
            <a:off x="1390283" y="880257"/>
            <a:ext cx="64940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err="1" smtClean="0"/>
              <a:t>PreAmp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: </a:t>
            </a:r>
            <a:r>
              <a:rPr lang="en-US" altLang="ja-JP" sz="2200" dirty="0" err="1" smtClean="0"/>
              <a:t>Mesytec</a:t>
            </a:r>
            <a:r>
              <a:rPr lang="en-US" altLang="ja-JP" sz="2200" dirty="0" smtClean="0"/>
              <a:t> </a:t>
            </a:r>
            <a:r>
              <a:rPr lang="en-US" altLang="ja-JP" sz="2200" dirty="0"/>
              <a:t>MPR-16 </a:t>
            </a:r>
            <a:r>
              <a:rPr lang="en-US" altLang="ja-JP" sz="2200" dirty="0" err="1" smtClean="0"/>
              <a:t>PreAmp</a:t>
            </a:r>
            <a:r>
              <a:rPr lang="en-US" altLang="ja-JP" sz="2200" dirty="0" smtClean="0"/>
              <a:t> (10 </a:t>
            </a:r>
            <a:r>
              <a:rPr lang="en-US" altLang="ja-JP" sz="22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200" dirty="0" err="1" smtClean="0"/>
              <a:t>s</a:t>
            </a:r>
            <a:r>
              <a:rPr lang="en-US" altLang="ja-JP" sz="2200" dirty="0" smtClean="0"/>
              <a:t> decay)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774127" y="1472777"/>
            <a:ext cx="14558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dirty="0"/>
              <a:t>～</a:t>
            </a:r>
            <a:r>
              <a:rPr lang="en-US" altLang="ja-JP" sz="2200" dirty="0" smtClean="0"/>
              <a:t>500 cps</a:t>
            </a:r>
            <a:endParaRPr lang="ja-JP" altLang="en-US" sz="2200" dirty="0"/>
          </a:p>
        </p:txBody>
      </p:sp>
      <p:sp>
        <p:nvSpPr>
          <p:cNvPr id="9" name="正方形/長方形 8"/>
          <p:cNvSpPr/>
          <p:nvPr/>
        </p:nvSpPr>
        <p:spPr>
          <a:xfrm>
            <a:off x="6091186" y="1472777"/>
            <a:ext cx="15969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dirty="0" smtClean="0"/>
              <a:t>～</a:t>
            </a:r>
            <a:r>
              <a:rPr lang="en-US" altLang="ja-JP" sz="2200" dirty="0" smtClean="0"/>
              <a:t>170 </a:t>
            </a:r>
            <a:r>
              <a:rPr lang="en-US" altLang="ja-JP" sz="2200" dirty="0" err="1" smtClean="0"/>
              <a:t>kcps</a:t>
            </a:r>
            <a:endParaRPr lang="ja-JP" altLang="en-US" sz="2200" dirty="0"/>
          </a:p>
        </p:txBody>
      </p:sp>
      <p:sp>
        <p:nvSpPr>
          <p:cNvPr id="3" name="正方形/長方形 2"/>
          <p:cNvSpPr/>
          <p:nvPr/>
        </p:nvSpPr>
        <p:spPr>
          <a:xfrm>
            <a:off x="5303125" y="5966698"/>
            <a:ext cx="3196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Many pile-up events !!</a:t>
            </a:r>
            <a:endParaRPr lang="ja-JP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683568" y="608100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7030A0"/>
                </a:solidFill>
              </a:rPr>
              <a:t>Z</a:t>
            </a:r>
            <a:r>
              <a:rPr lang="en-US" altLang="ja-JP" dirty="0" smtClean="0">
                <a:solidFill>
                  <a:srgbClr val="7030A0"/>
                </a:solidFill>
              </a:rPr>
              <a:t> </a:t>
            </a:r>
            <a:r>
              <a:rPr lang="en-US" altLang="ja-JP" dirty="0">
                <a:solidFill>
                  <a:srgbClr val="7030A0"/>
                </a:solidFill>
              </a:rPr>
              <a:t>resolutions </a:t>
            </a:r>
            <a:r>
              <a:rPr lang="en-US" altLang="ja-JP" dirty="0" smtClean="0">
                <a:solidFill>
                  <a:srgbClr val="7030A0"/>
                </a:solidFill>
              </a:rPr>
              <a:t>decreased above several tens of </a:t>
            </a:r>
            <a:r>
              <a:rPr lang="en-US" altLang="ja-JP" dirty="0" err="1" smtClean="0">
                <a:solidFill>
                  <a:srgbClr val="7030A0"/>
                </a:solidFill>
              </a:rPr>
              <a:t>kcps</a:t>
            </a:r>
            <a:r>
              <a:rPr lang="en-US" altLang="ja-JP" dirty="0" smtClean="0">
                <a:solidFill>
                  <a:srgbClr val="7030A0"/>
                </a:solidFill>
              </a:rPr>
              <a:t>.  </a:t>
            </a:r>
            <a:endParaRPr lang="ja-JP" altLang="en-US" dirty="0">
              <a:solidFill>
                <a:srgbClr val="7030A0"/>
              </a:solidFill>
            </a:endParaRPr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>
            <p:extLst/>
          </p:nvPr>
        </p:nvGraphicFramePr>
        <p:xfrm>
          <a:off x="1079887" y="285815"/>
          <a:ext cx="6444441" cy="6121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114" name="ｸﾞﾗﾌ" r:id="rId3" imgW="3152851" imgH="2993136" progId="Origin50.Graph">
                  <p:embed/>
                </p:oleObj>
              </mc:Choice>
              <mc:Fallback>
                <p:oleObj name="ｸﾞﾗﾌ" r:id="rId3" imgW="3152851" imgH="299313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887" y="285815"/>
                        <a:ext cx="6444441" cy="61213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0212" y="260648"/>
            <a:ext cx="4392488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/>
              <a:t>Rate </a:t>
            </a:r>
            <a:r>
              <a:rPr lang="en-US" altLang="ja-JP" sz="2200" dirty="0" smtClean="0"/>
              <a:t>dependence</a:t>
            </a:r>
            <a:r>
              <a:rPr lang="en-US" altLang="ja-JP" sz="2200" i="1" dirty="0" smtClean="0"/>
              <a:t> </a:t>
            </a:r>
            <a:r>
              <a:rPr lang="en-US" altLang="ja-JP" sz="2200" dirty="0" smtClean="0"/>
              <a:t>of</a:t>
            </a:r>
            <a:r>
              <a:rPr lang="en-US" altLang="ja-JP" sz="2200" i="1" dirty="0" smtClean="0"/>
              <a:t> Z</a:t>
            </a:r>
            <a:r>
              <a:rPr lang="en-US" altLang="ja-JP" sz="2200" dirty="0" smtClean="0"/>
              <a:t> resolution</a:t>
            </a:r>
            <a:endParaRPr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8495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Box 5"/>
          <p:cNvSpPr txBox="1">
            <a:spLocks noChangeArrowheads="1"/>
          </p:cNvSpPr>
          <p:nvPr/>
        </p:nvSpPr>
        <p:spPr bwMode="auto">
          <a:xfrm>
            <a:off x="1043608" y="3068960"/>
            <a:ext cx="68407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i="1" u="sng" dirty="0">
                <a:solidFill>
                  <a:srgbClr val="000000"/>
                </a:solidFill>
                <a:latin typeface="Arial" charset="0"/>
                <a:ea typeface="ＭＳ ゴシック"/>
              </a:rPr>
              <a:t>P</a:t>
            </a:r>
            <a:r>
              <a:rPr lang="en-US" altLang="ja-JP" sz="2800" i="1" dirty="0">
                <a:solidFill>
                  <a:srgbClr val="000000"/>
                </a:solidFill>
                <a:latin typeface="Arial" charset="0"/>
                <a:ea typeface="ＭＳ ゴシック"/>
              </a:rPr>
              <a:t>arallel </a:t>
            </a:r>
            <a:r>
              <a:rPr lang="en-US" altLang="ja-JP" sz="2800" i="1" u="sng" dirty="0">
                <a:solidFill>
                  <a:srgbClr val="000000"/>
                </a:solidFill>
                <a:latin typeface="Arial" charset="0"/>
                <a:ea typeface="ＭＳ ゴシック"/>
              </a:rPr>
              <a:t>P</a:t>
            </a:r>
            <a:r>
              <a:rPr lang="en-US" altLang="ja-JP" sz="2800" i="1" dirty="0">
                <a:solidFill>
                  <a:srgbClr val="000000"/>
                </a:solidFill>
                <a:latin typeface="Arial" charset="0"/>
                <a:ea typeface="ＭＳ ゴシック"/>
              </a:rPr>
              <a:t>late </a:t>
            </a:r>
            <a:r>
              <a:rPr lang="en-US" altLang="ja-JP" sz="2800" i="1" u="sng" dirty="0">
                <a:solidFill>
                  <a:srgbClr val="000000"/>
                </a:solidFill>
                <a:latin typeface="Arial" charset="0"/>
                <a:ea typeface="ＭＳ ゴシック"/>
              </a:rPr>
              <a:t>A</a:t>
            </a:r>
            <a:r>
              <a:rPr lang="en-US" altLang="ja-JP" sz="2800" i="1" dirty="0">
                <a:solidFill>
                  <a:srgbClr val="000000"/>
                </a:solidFill>
                <a:latin typeface="Arial" charset="0"/>
                <a:ea typeface="ＭＳ ゴシック"/>
              </a:rPr>
              <a:t>valanche </a:t>
            </a:r>
            <a:r>
              <a:rPr lang="en-US" altLang="ja-JP" sz="2800" i="1" u="sng" dirty="0">
                <a:solidFill>
                  <a:srgbClr val="000000"/>
                </a:solidFill>
                <a:latin typeface="Arial" charset="0"/>
                <a:ea typeface="ＭＳ ゴシック"/>
              </a:rPr>
              <a:t>C</a:t>
            </a:r>
            <a:r>
              <a:rPr lang="en-US" altLang="ja-JP" sz="2800" i="1" dirty="0">
                <a:solidFill>
                  <a:srgbClr val="000000"/>
                </a:solidFill>
                <a:latin typeface="Arial" charset="0"/>
                <a:ea typeface="ＭＳ ゴシック"/>
              </a:rPr>
              <a:t>ounter</a:t>
            </a:r>
            <a:r>
              <a:rPr lang="ja-JP" altLang="en-US" sz="2800" i="1" dirty="0">
                <a:solidFill>
                  <a:srgbClr val="000000"/>
                </a:solidFill>
                <a:latin typeface="Arial" charset="0"/>
                <a:ea typeface="ＭＳ ゴシック"/>
              </a:rPr>
              <a:t> </a:t>
            </a:r>
            <a:r>
              <a:rPr lang="en-US" altLang="ja-JP" sz="2800" i="1" dirty="0">
                <a:solidFill>
                  <a:srgbClr val="000000"/>
                </a:solidFill>
                <a:latin typeface="Arial" charset="0"/>
                <a:ea typeface="ＭＳ ゴシック"/>
              </a:rPr>
              <a:t>: PPAC</a:t>
            </a:r>
          </a:p>
        </p:txBody>
      </p:sp>
    </p:spTree>
    <p:extLst>
      <p:ext uri="{BB962C8B-B14F-4D97-AF65-F5344CB8AC3E}">
        <p14:creationId xmlns:p14="http://schemas.microsoft.com/office/powerpoint/2010/main" val="39952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>
            <p:extLst/>
          </p:nvPr>
        </p:nvGraphicFramePr>
        <p:xfrm>
          <a:off x="1455717" y="332656"/>
          <a:ext cx="5996603" cy="565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38" name="ｸﾞﾗﾌ" r:id="rId3" imgW="3196742" imgH="3011424" progId="Origin50.Graph">
                  <p:embed/>
                </p:oleObj>
              </mc:Choice>
              <mc:Fallback>
                <p:oleObj name="ｸﾞﾗﾌ" r:id="rId3" imgW="3196742" imgH="301142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17" y="332656"/>
                        <a:ext cx="5996603" cy="5651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515241" y="7465041"/>
            <a:ext cx="3097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Arial" pitchFamily="34" charset="0"/>
                <a:cs typeface="Arial" pitchFamily="34" charset="0"/>
              </a:rPr>
              <a:t>Z</a:t>
            </a:r>
            <a:endParaRPr kumimoji="1" lang="ja-JP" altLang="en-US" sz="16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9121" y="260648"/>
            <a:ext cx="74888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Dependence of energy </a:t>
            </a:r>
            <a:r>
              <a:rPr lang="en-US" altLang="ja-JP" dirty="0" smtClean="0"/>
              <a:t>deposition </a:t>
            </a:r>
            <a:r>
              <a:rPr lang="en-US" altLang="ja-JP" dirty="0"/>
              <a:t>on </a:t>
            </a:r>
            <a:r>
              <a:rPr lang="en-US" altLang="ja-JP" dirty="0" smtClean="0"/>
              <a:t>atomic number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12954" y="5590401"/>
            <a:ext cx="8508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>
                <a:solidFill>
                  <a:srgbClr val="FF0000"/>
                </a:solidFill>
              </a:rPr>
              <a:t>Recombination of electrons and </a:t>
            </a:r>
            <a:r>
              <a:rPr lang="en-US" altLang="ja-JP" sz="2200" dirty="0" smtClean="0">
                <a:solidFill>
                  <a:srgbClr val="FF0000"/>
                </a:solidFill>
              </a:rPr>
              <a:t>positive ions </a:t>
            </a:r>
            <a:r>
              <a:rPr lang="en-US" altLang="ja-JP" sz="2200" dirty="0">
                <a:solidFill>
                  <a:srgbClr val="FF0000"/>
                </a:solidFill>
              </a:rPr>
              <a:t>is negligibly small.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0269" y="5998054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solidFill>
                  <a:srgbClr val="7030A0"/>
                </a:solidFill>
              </a:rPr>
              <a:t>Decline of </a:t>
            </a:r>
            <a:r>
              <a:rPr lang="en-US" altLang="ja-JP" sz="2200" i="1" dirty="0" smtClean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200" i="1" dirty="0" smtClean="0">
                <a:solidFill>
                  <a:srgbClr val="7030A0"/>
                </a:solidFill>
              </a:rPr>
              <a:t>Z</a:t>
            </a:r>
            <a:r>
              <a:rPr lang="en-US" altLang="ja-JP" sz="2200" dirty="0">
                <a:solidFill>
                  <a:srgbClr val="7030A0"/>
                </a:solidFill>
              </a:rPr>
              <a:t> was </a:t>
            </a:r>
            <a:r>
              <a:rPr lang="en-US" altLang="ja-JP" sz="2200" dirty="0" smtClean="0">
                <a:solidFill>
                  <a:srgbClr val="7030A0"/>
                </a:solidFill>
              </a:rPr>
              <a:t>caused by </a:t>
            </a:r>
          </a:p>
          <a:p>
            <a:pPr algn="ctr"/>
            <a:r>
              <a:rPr lang="en-US" altLang="ja-JP" sz="2200" dirty="0">
                <a:solidFill>
                  <a:srgbClr val="7030A0"/>
                </a:solidFill>
              </a:rPr>
              <a:t> </a:t>
            </a:r>
            <a:r>
              <a:rPr lang="en-US" altLang="ja-JP" sz="2200" dirty="0" smtClean="0">
                <a:solidFill>
                  <a:srgbClr val="7030A0"/>
                </a:solidFill>
              </a:rPr>
              <a:t> the measurement system (pile-up events).  </a:t>
            </a:r>
            <a:endParaRPr lang="ja-JP" altLang="en-US" sz="2200" dirty="0">
              <a:solidFill>
                <a:srgbClr val="7030A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1314222" y="6169279"/>
            <a:ext cx="653505" cy="369583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2" name="正方形/長方形 1"/>
          <p:cNvSpPr/>
          <p:nvPr/>
        </p:nvSpPr>
        <p:spPr>
          <a:xfrm>
            <a:off x="4439674" y="3327375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E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</a:rPr>
              <a:t>∝ 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800" i="1" baseline="30000" dirty="0" smtClean="0">
                <a:solidFill>
                  <a:srgbClr val="FF0000"/>
                </a:solidFill>
              </a:rPr>
              <a:t>2</a:t>
            </a:r>
            <a:endParaRPr lang="ja-JP" altLang="en-US" sz="2800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15816" y="375047"/>
            <a:ext cx="309104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Summary of MUSIC</a:t>
            </a:r>
            <a:endParaRPr lang="en-US" altLang="ja-JP" b="1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0332" y="908720"/>
            <a:ext cx="8426927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「</a:t>
            </a:r>
            <a:r>
              <a:rPr lang="en-US" altLang="ja-JP" b="1" i="1" dirty="0" smtClean="0">
                <a:solidFill>
                  <a:srgbClr val="FF0000"/>
                </a:solidFill>
              </a:rPr>
              <a:t>ΔZ</a:t>
            </a:r>
            <a:r>
              <a:rPr lang="ja-JP" altLang="en-US" b="1" dirty="0" smtClean="0">
                <a:solidFill>
                  <a:srgbClr val="FF0000"/>
                </a:solidFill>
              </a:rPr>
              <a:t>」</a:t>
            </a:r>
            <a:endParaRPr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 smtClean="0"/>
              <a:t>●</a:t>
            </a:r>
            <a:r>
              <a:rPr lang="en-US" altLang="ja-JP" sz="2200" i="1" dirty="0" smtClean="0"/>
              <a:t>Z</a:t>
            </a:r>
            <a:r>
              <a:rPr lang="en-US" altLang="ja-JP" sz="2200" dirty="0" smtClean="0"/>
              <a:t> resolution did not decrease up to </a:t>
            </a:r>
            <a:r>
              <a:rPr lang="en-US" altLang="ja-JP" sz="2200" i="1" dirty="0" smtClean="0"/>
              <a:t>Z</a:t>
            </a:r>
            <a:r>
              <a:rPr lang="en-US" altLang="ja-JP" sz="2200" dirty="0" smtClean="0"/>
              <a:t>=52 below, </a:t>
            </a:r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ja-JP" sz="2200" i="1" dirty="0" smtClean="0">
                <a:solidFill>
                  <a:srgbClr val="FF0000"/>
                </a:solidFill>
              </a:rPr>
              <a:t>Z </a:t>
            </a:r>
            <a:r>
              <a:rPr lang="ja-JP" altLang="en-US" sz="2000" dirty="0" smtClean="0">
                <a:solidFill>
                  <a:srgbClr val="FF0000"/>
                </a:solidFill>
              </a:rPr>
              <a:t>≈ </a:t>
            </a:r>
            <a:r>
              <a:rPr lang="en-US" altLang="ja-JP" sz="2200" dirty="0" smtClean="0">
                <a:solidFill>
                  <a:srgbClr val="FF0000"/>
                </a:solidFill>
              </a:rPr>
              <a:t>0.21</a:t>
            </a:r>
          </a:p>
          <a:p>
            <a:pPr>
              <a:lnSpc>
                <a:spcPct val="150000"/>
              </a:lnSpc>
            </a:pPr>
            <a:endParaRPr lang="en-US" altLang="ja-JP" sz="2200" dirty="0" smtClean="0"/>
          </a:p>
          <a:p>
            <a:pPr>
              <a:lnSpc>
                <a:spcPct val="150000"/>
              </a:lnSpc>
            </a:pPr>
            <a:r>
              <a:rPr lang="en-US" altLang="ja-JP" sz="2200" dirty="0" smtClean="0"/>
              <a:t>                                 U </a:t>
            </a:r>
            <a:r>
              <a:rPr lang="en-US" altLang="ja-JP" sz="2200" dirty="0"/>
              <a:t>(</a:t>
            </a:r>
            <a:r>
              <a:rPr lang="en-US" altLang="ja-JP" sz="2200" i="1" dirty="0"/>
              <a:t>Z</a:t>
            </a:r>
            <a:r>
              <a:rPr lang="en-US" altLang="ja-JP" sz="2200" dirty="0"/>
              <a:t>=92)  </a:t>
            </a:r>
            <a:r>
              <a:rPr lang="en-US" altLang="ja-JP" sz="2200" i="1" dirty="0">
                <a:solidFill>
                  <a:srgbClr val="7030A0"/>
                </a:solidFill>
              </a:rPr>
              <a:t>ΔZ</a:t>
            </a:r>
            <a:r>
              <a:rPr lang="en-US" altLang="ja-JP" sz="2200" dirty="0">
                <a:solidFill>
                  <a:srgbClr val="7030A0"/>
                </a:solidFill>
              </a:rPr>
              <a:t>(σ)</a:t>
            </a:r>
            <a:r>
              <a:rPr lang="ja-JP" altLang="en-US" sz="2200" dirty="0">
                <a:solidFill>
                  <a:srgbClr val="7030A0"/>
                </a:solidFill>
              </a:rPr>
              <a:t>≈</a:t>
            </a:r>
            <a:r>
              <a:rPr lang="en-US" altLang="ja-JP" sz="2200" dirty="0" smtClean="0">
                <a:solidFill>
                  <a:srgbClr val="7030A0"/>
                </a:solidFill>
              </a:rPr>
              <a:t>0.45</a:t>
            </a:r>
          </a:p>
          <a:p>
            <a:pPr>
              <a:lnSpc>
                <a:spcPct val="150000"/>
              </a:lnSpc>
            </a:pPr>
            <a:endParaRPr lang="en-US" altLang="ja-JP" sz="2200" b="1" dirty="0" smtClean="0"/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「</a:t>
            </a:r>
            <a:r>
              <a:rPr lang="en-US" altLang="ja-JP" b="1" dirty="0" smtClean="0">
                <a:solidFill>
                  <a:srgbClr val="FF0000"/>
                </a:solidFill>
              </a:rPr>
              <a:t>High rate</a:t>
            </a:r>
            <a:r>
              <a:rPr lang="ja-JP" altLang="en-US" b="1" dirty="0" smtClean="0">
                <a:solidFill>
                  <a:srgbClr val="FF0000"/>
                </a:solidFill>
              </a:rPr>
              <a:t>」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 smtClean="0"/>
              <a:t>●</a:t>
            </a:r>
            <a:r>
              <a:rPr lang="en-US" altLang="ja-JP" sz="2200" i="1" dirty="0" smtClean="0">
                <a:solidFill>
                  <a:srgbClr val="7030A0"/>
                </a:solidFill>
              </a:rPr>
              <a:t>Z</a:t>
            </a:r>
            <a:r>
              <a:rPr lang="en-US" altLang="ja-JP" sz="2200" dirty="0" smtClean="0">
                <a:solidFill>
                  <a:srgbClr val="7030A0"/>
                </a:solidFill>
              </a:rPr>
              <a:t> resolutions </a:t>
            </a:r>
            <a:r>
              <a:rPr lang="en-US" altLang="ja-JP" sz="2200" dirty="0">
                <a:solidFill>
                  <a:srgbClr val="7030A0"/>
                </a:solidFill>
              </a:rPr>
              <a:t>decreased above several tens of </a:t>
            </a:r>
            <a:r>
              <a:rPr lang="en-US" altLang="ja-JP" sz="2200" dirty="0" err="1" smtClean="0">
                <a:solidFill>
                  <a:srgbClr val="7030A0"/>
                </a:solidFill>
              </a:rPr>
              <a:t>kcps</a:t>
            </a:r>
            <a:r>
              <a:rPr lang="en-US" altLang="ja-JP" sz="22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ja-JP" altLang="en-US" sz="2200" dirty="0"/>
              <a:t>●</a:t>
            </a:r>
            <a:r>
              <a:rPr lang="en-US" altLang="ja-JP" sz="2200" dirty="0">
                <a:solidFill>
                  <a:srgbClr val="FF0000"/>
                </a:solidFill>
              </a:rPr>
              <a:t>Recombination of electrons and positive ions was </a:t>
            </a:r>
            <a:r>
              <a:rPr lang="en-US" altLang="ja-JP" sz="2200" dirty="0" smtClean="0">
                <a:solidFill>
                  <a:srgbClr val="FF0000"/>
                </a:solidFill>
              </a:rPr>
              <a:t>not</a:t>
            </a:r>
            <a:r>
              <a:rPr lang="ja-JP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</a:rPr>
              <a:t>observed </a:t>
            </a:r>
          </a:p>
          <a:p>
            <a:r>
              <a:rPr lang="ja-JP" altLang="en-US" sz="2200" dirty="0">
                <a:solidFill>
                  <a:srgbClr val="FF0000"/>
                </a:solidFill>
              </a:rPr>
              <a:t> </a:t>
            </a:r>
            <a:r>
              <a:rPr lang="ja-JP" altLang="en-US" sz="2200" dirty="0" smtClean="0">
                <a:solidFill>
                  <a:srgbClr val="FF0000"/>
                </a:solidFill>
              </a:rPr>
              <a:t>   </a:t>
            </a:r>
            <a:r>
              <a:rPr lang="en-US" altLang="ja-JP" sz="2200" dirty="0" smtClean="0">
                <a:solidFill>
                  <a:srgbClr val="FF0000"/>
                </a:solidFill>
              </a:rPr>
              <a:t>up </a:t>
            </a:r>
            <a:r>
              <a:rPr lang="en-US" altLang="ja-JP" sz="2200" dirty="0">
                <a:solidFill>
                  <a:srgbClr val="FF0000"/>
                </a:solidFill>
              </a:rPr>
              <a:t>to ~100 </a:t>
            </a:r>
            <a:r>
              <a:rPr lang="en-US" altLang="ja-JP" sz="2200" dirty="0" err="1">
                <a:solidFill>
                  <a:srgbClr val="FF0000"/>
                </a:solidFill>
              </a:rPr>
              <a:t>kcps</a:t>
            </a:r>
            <a:r>
              <a:rPr lang="en-US" altLang="ja-JP" sz="2200" dirty="0">
                <a:solidFill>
                  <a:srgbClr val="FF0000"/>
                </a:solidFill>
              </a:rPr>
              <a:t>.</a:t>
            </a:r>
            <a:endParaRPr lang="ja-JP" altLang="en-US" sz="2200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</a:pPr>
            <a:endParaRPr lang="en-US" altLang="ja-JP" sz="2200" dirty="0" smtClean="0">
              <a:solidFill>
                <a:srgbClr val="7030A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20" y="5517232"/>
            <a:ext cx="87042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solidFill>
                  <a:srgbClr val="FF0000"/>
                </a:solidFill>
              </a:rPr>
              <a:t>New measurement </a:t>
            </a:r>
            <a:r>
              <a:rPr lang="en-US" altLang="ja-JP" sz="2200" dirty="0">
                <a:solidFill>
                  <a:srgbClr val="FF0000"/>
                </a:solidFill>
              </a:rPr>
              <a:t>system is </a:t>
            </a:r>
            <a:r>
              <a:rPr lang="en-US" altLang="ja-JP" sz="2200" dirty="0" smtClean="0">
                <a:solidFill>
                  <a:srgbClr val="FF0000"/>
                </a:solidFill>
              </a:rPr>
              <a:t>necessary for high-rate conditions.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3" name="上下矢印 2"/>
          <p:cNvSpPr/>
          <p:nvPr/>
        </p:nvSpPr>
        <p:spPr>
          <a:xfrm>
            <a:off x="4216232" y="1916832"/>
            <a:ext cx="470704" cy="630654"/>
          </a:xfrm>
          <a:prstGeom prst="up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8" name="右矢印 7"/>
          <p:cNvSpPr/>
          <p:nvPr/>
        </p:nvSpPr>
        <p:spPr>
          <a:xfrm rot="5400000">
            <a:off x="4129399" y="5014285"/>
            <a:ext cx="653504" cy="496405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9" name="正方形/長方形 8"/>
          <p:cNvSpPr/>
          <p:nvPr/>
        </p:nvSpPr>
        <p:spPr>
          <a:xfrm>
            <a:off x="2798587" y="2926105"/>
            <a:ext cx="34195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200" i="1" dirty="0" smtClean="0">
                <a:solidFill>
                  <a:srgbClr val="FF0000"/>
                </a:solidFill>
              </a:rPr>
              <a:t>Charge </a:t>
            </a:r>
            <a:r>
              <a:rPr lang="en-US" altLang="ja-JP" sz="2200" i="1" dirty="0">
                <a:solidFill>
                  <a:srgbClr val="FF0000"/>
                </a:solidFill>
              </a:rPr>
              <a:t>state </a:t>
            </a:r>
            <a:r>
              <a:rPr lang="en-US" altLang="ja-JP" sz="2200" i="1" dirty="0" smtClean="0">
                <a:solidFill>
                  <a:srgbClr val="FF0000"/>
                </a:solidFill>
              </a:rPr>
              <a:t>straggling ? </a:t>
            </a:r>
          </a:p>
        </p:txBody>
      </p:sp>
    </p:spTree>
    <p:extLst>
      <p:ext uri="{BB962C8B-B14F-4D97-AF65-F5344CB8AC3E}">
        <p14:creationId xmlns:p14="http://schemas.microsoft.com/office/powerpoint/2010/main" val="12868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Box 5"/>
          <p:cNvSpPr txBox="1">
            <a:spLocks noChangeArrowheads="1"/>
          </p:cNvSpPr>
          <p:nvPr/>
        </p:nvSpPr>
        <p:spPr bwMode="auto">
          <a:xfrm>
            <a:off x="2801863" y="3068960"/>
            <a:ext cx="345638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i="1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Diamond detector</a:t>
            </a:r>
            <a:endParaRPr lang="en-US" altLang="ja-JP" sz="2800" i="1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56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ree-illustrations-ls01.gatag.net/images/lgi01a201312151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945045" cy="107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87824" y="433936"/>
            <a:ext cx="28803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 smtClean="0"/>
              <a:t>Why diamond ?</a:t>
            </a:r>
            <a:endParaRPr lang="ja-JP" altLang="en-US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323528" y="1583789"/>
            <a:ext cx="864096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100" dirty="0" smtClean="0"/>
              <a:t>●</a:t>
            </a:r>
            <a:r>
              <a:rPr lang="en-US" altLang="ja-JP" sz="2100" dirty="0"/>
              <a:t>W</a:t>
            </a:r>
            <a:r>
              <a:rPr lang="en-US" altLang="ja-JP" sz="2100" dirty="0" smtClean="0"/>
              <a:t>ide band gap (5.45 eV).</a:t>
            </a:r>
          </a:p>
          <a:p>
            <a:r>
              <a:rPr lang="en-US" altLang="ja-JP" sz="2100" dirty="0" smtClean="0"/>
              <a:t>●Very high room temperature resistivity (~10</a:t>
            </a:r>
            <a:r>
              <a:rPr lang="en-US" altLang="ja-JP" sz="2100" baseline="30000" dirty="0" smtClean="0"/>
              <a:t>16</a:t>
            </a:r>
            <a:r>
              <a:rPr lang="en-US" altLang="ja-JP" sz="2100" dirty="0" smtClean="0"/>
              <a:t> </a:t>
            </a:r>
            <a:r>
              <a:rPr lang="en-US" altLang="ja-JP" sz="2100" dirty="0" smtClean="0">
                <a:latin typeface="Symbol" panose="05050102010706020507" pitchFamily="18" charset="2"/>
              </a:rPr>
              <a:t>W</a:t>
            </a:r>
            <a:r>
              <a:rPr lang="ja-JP" altLang="en-US" sz="2100" dirty="0" smtClean="0"/>
              <a:t>・</a:t>
            </a:r>
            <a:r>
              <a:rPr lang="en-US" altLang="ja-JP" sz="2100" dirty="0" smtClean="0"/>
              <a:t>cm)</a:t>
            </a:r>
          </a:p>
          <a:p>
            <a:r>
              <a:rPr lang="ja-JP" altLang="en-US" sz="2100" dirty="0" smtClean="0">
                <a:solidFill>
                  <a:srgbClr val="FF0000"/>
                </a:solidFill>
              </a:rPr>
              <a:t>⇒ </a:t>
            </a:r>
            <a:r>
              <a:rPr lang="en-US" altLang="ja-JP" sz="2100" dirty="0" smtClean="0">
                <a:solidFill>
                  <a:srgbClr val="FF0000"/>
                </a:solidFill>
              </a:rPr>
              <a:t>low noise </a:t>
            </a:r>
            <a:r>
              <a:rPr lang="en-US" altLang="ja-JP" sz="2100" dirty="0">
                <a:solidFill>
                  <a:srgbClr val="FF0000"/>
                </a:solidFill>
              </a:rPr>
              <a:t>operation, </a:t>
            </a:r>
            <a:r>
              <a:rPr lang="en-US" altLang="ja-JP" sz="2100" dirty="0" smtClean="0">
                <a:solidFill>
                  <a:srgbClr val="FF0000"/>
                </a:solidFill>
              </a:rPr>
              <a:t>no </a:t>
            </a:r>
            <a:r>
              <a:rPr lang="en-US" altLang="ja-JP" sz="2100" dirty="0">
                <a:solidFill>
                  <a:srgbClr val="FF0000"/>
                </a:solidFill>
              </a:rPr>
              <a:t>cooling, </a:t>
            </a:r>
            <a:endParaRPr lang="en-US" altLang="ja-JP" sz="2100" dirty="0" smtClean="0">
              <a:solidFill>
                <a:srgbClr val="FF0000"/>
              </a:solidFill>
            </a:endParaRPr>
          </a:p>
          <a:p>
            <a:r>
              <a:rPr lang="en-US" altLang="ja-JP" sz="2100" dirty="0" smtClean="0">
                <a:solidFill>
                  <a:srgbClr val="FF0000"/>
                </a:solidFill>
              </a:rPr>
              <a:t>     </a:t>
            </a:r>
            <a:endParaRPr lang="en-US" altLang="ja-JP" sz="2100" dirty="0"/>
          </a:p>
          <a:p>
            <a:r>
              <a:rPr lang="en-US" altLang="ja-JP" sz="2100" dirty="0" smtClean="0"/>
              <a:t>●High charge carrier mobility (e:1800 cm</a:t>
            </a:r>
            <a:r>
              <a:rPr lang="en-US" altLang="ja-JP" sz="2100" baseline="30000" dirty="0" smtClean="0"/>
              <a:t>2</a:t>
            </a:r>
            <a:r>
              <a:rPr lang="en-US" altLang="ja-JP" sz="2100" dirty="0" smtClean="0"/>
              <a:t>/Vs, </a:t>
            </a:r>
            <a:r>
              <a:rPr lang="en-US" altLang="ja-JP" sz="2100" dirty="0"/>
              <a:t>h:1600 </a:t>
            </a:r>
            <a:r>
              <a:rPr lang="en-US" altLang="ja-JP" sz="2100" dirty="0" smtClean="0"/>
              <a:t>cm</a:t>
            </a:r>
            <a:r>
              <a:rPr lang="en-US" altLang="ja-JP" sz="2100" baseline="30000" dirty="0" smtClean="0"/>
              <a:t>2</a:t>
            </a:r>
            <a:r>
              <a:rPr lang="en-US" altLang="ja-JP" sz="2100" dirty="0" smtClean="0"/>
              <a:t>/Vs)</a:t>
            </a:r>
          </a:p>
          <a:p>
            <a:r>
              <a:rPr lang="en-US" altLang="ja-JP" sz="2100" dirty="0"/>
              <a:t> </a:t>
            </a:r>
            <a:r>
              <a:rPr lang="en-US" altLang="ja-JP" sz="2100" dirty="0" smtClean="0"/>
              <a:t>                                           </a:t>
            </a:r>
            <a:r>
              <a:rPr lang="en-US" altLang="ja-JP" sz="2100" dirty="0"/>
              <a:t>Si (</a:t>
            </a:r>
            <a:r>
              <a:rPr lang="en-US" altLang="ja-JP" sz="2100" dirty="0" smtClean="0"/>
              <a:t>e:1500 </a:t>
            </a:r>
            <a:r>
              <a:rPr lang="en-US" altLang="ja-JP" sz="2100" dirty="0"/>
              <a:t>cm</a:t>
            </a:r>
            <a:r>
              <a:rPr lang="en-US" altLang="ja-JP" sz="2100" baseline="30000" dirty="0"/>
              <a:t>2</a:t>
            </a:r>
            <a:r>
              <a:rPr lang="en-US" altLang="ja-JP" sz="2100" dirty="0"/>
              <a:t>/Vs, </a:t>
            </a:r>
            <a:r>
              <a:rPr lang="en-US" altLang="ja-JP" sz="2100" dirty="0" smtClean="0"/>
              <a:t>h:600 </a:t>
            </a:r>
            <a:r>
              <a:rPr lang="en-US" altLang="ja-JP" sz="2100" dirty="0"/>
              <a:t>cm</a:t>
            </a:r>
            <a:r>
              <a:rPr lang="en-US" altLang="ja-JP" sz="2100" baseline="30000" dirty="0"/>
              <a:t>2</a:t>
            </a:r>
            <a:r>
              <a:rPr lang="en-US" altLang="ja-JP" sz="2100" dirty="0"/>
              <a:t>/Vs)</a:t>
            </a:r>
          </a:p>
          <a:p>
            <a:r>
              <a:rPr lang="ja-JP" altLang="en-US" sz="2100" dirty="0" smtClean="0">
                <a:solidFill>
                  <a:srgbClr val="FF0000"/>
                </a:solidFill>
              </a:rPr>
              <a:t>⇒ </a:t>
            </a:r>
            <a:r>
              <a:rPr lang="en-US" altLang="ja-JP" sz="2100" dirty="0" smtClean="0">
                <a:solidFill>
                  <a:srgbClr val="FF0000"/>
                </a:solidFill>
              </a:rPr>
              <a:t>fast response of detector signals.</a:t>
            </a:r>
          </a:p>
          <a:p>
            <a:endParaRPr lang="en-US" altLang="ja-JP" sz="2100" dirty="0" smtClean="0"/>
          </a:p>
          <a:p>
            <a:r>
              <a:rPr lang="en-US" altLang="ja-JP" sz="2100" dirty="0" smtClean="0"/>
              <a:t>●High energy needed to remove carbon atom from lattice (~40 eV)</a:t>
            </a:r>
          </a:p>
          <a:p>
            <a:r>
              <a:rPr lang="ja-JP" altLang="en-US" sz="2100" dirty="0" smtClean="0">
                <a:solidFill>
                  <a:srgbClr val="FF0000"/>
                </a:solidFill>
              </a:rPr>
              <a:t>⇒ </a:t>
            </a:r>
            <a:r>
              <a:rPr lang="en-US" altLang="ja-JP" sz="2100" dirty="0" smtClean="0">
                <a:solidFill>
                  <a:srgbClr val="FF0000"/>
                </a:solidFill>
              </a:rPr>
              <a:t>detector are radiation hard.</a:t>
            </a:r>
          </a:p>
          <a:p>
            <a:endParaRPr lang="en-US" altLang="ja-JP" sz="2100" dirty="0"/>
          </a:p>
          <a:p>
            <a:r>
              <a:rPr lang="en-US" altLang="ja-JP" sz="2100" dirty="0" smtClean="0"/>
              <a:t>●Using high quality single crystal</a:t>
            </a:r>
          </a:p>
          <a:p>
            <a:r>
              <a:rPr lang="ja-JP" altLang="en-US" sz="2100" dirty="0" smtClean="0">
                <a:solidFill>
                  <a:srgbClr val="FF0000"/>
                </a:solidFill>
              </a:rPr>
              <a:t>⇒ </a:t>
            </a:r>
            <a:r>
              <a:rPr lang="en-US" altLang="ja-JP" sz="2100" dirty="0" smtClean="0">
                <a:solidFill>
                  <a:srgbClr val="FF0000"/>
                </a:solidFill>
              </a:rPr>
              <a:t>Superior energy resolution.</a:t>
            </a:r>
            <a:endParaRPr lang="en-US" altLang="ja-JP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図 7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1084" y="4321247"/>
            <a:ext cx="4931196" cy="6181583"/>
          </a:xfrm>
          <a:prstGeom prst="rect">
            <a:avLst/>
          </a:prstGeom>
        </p:spPr>
      </p:pic>
      <p:sp>
        <p:nvSpPr>
          <p:cNvPr id="146" name="正方形/長方形 145"/>
          <p:cNvSpPr/>
          <p:nvPr/>
        </p:nvSpPr>
        <p:spPr>
          <a:xfrm>
            <a:off x="3788856" y="377096"/>
            <a:ext cx="2977704" cy="62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7" name="Picture 2" descr="http://www.e6cvd.com/cvd/uploaded_files/IMG_745603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7733"/>
            <a:ext cx="1992508" cy="13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627784" y="332656"/>
            <a:ext cx="37444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/>
              <a:t>CVD diamond detector </a:t>
            </a:r>
            <a:endParaRPr lang="ja-JP" altLang="en-US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3347864" y="2142570"/>
            <a:ext cx="2304256" cy="1512168"/>
          </a:xfrm>
          <a:prstGeom prst="rect">
            <a:avLst/>
          </a:prstGeom>
          <a:solidFill>
            <a:srgbClr val="A6F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42372" y="24573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1E03BD"/>
                </a:solidFill>
              </a:rPr>
              <a:t>e</a:t>
            </a:r>
            <a:r>
              <a:rPr kumimoji="1" lang="en-US" altLang="ja-JP" sz="1800" baseline="30000" dirty="0" smtClean="0">
                <a:solidFill>
                  <a:srgbClr val="1E03BD"/>
                </a:solidFill>
              </a:rPr>
              <a:t>-</a:t>
            </a:r>
            <a:endParaRPr kumimoji="1" lang="ja-JP" altLang="en-US" sz="1800" baseline="30000" dirty="0">
              <a:solidFill>
                <a:srgbClr val="1E03BD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32801" y="2934658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sz="16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51785" y="246202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1E03BD"/>
                </a:solidFill>
              </a:rPr>
              <a:t>e</a:t>
            </a:r>
            <a:r>
              <a:rPr kumimoji="1" lang="en-US" altLang="ja-JP" sz="1800" baseline="30000" dirty="0" smtClean="0">
                <a:solidFill>
                  <a:srgbClr val="1E03BD"/>
                </a:solidFill>
              </a:rPr>
              <a:t>-</a:t>
            </a:r>
            <a:endParaRPr kumimoji="1" lang="ja-JP" altLang="en-US" sz="1800" baseline="30000" dirty="0">
              <a:solidFill>
                <a:srgbClr val="1E03BD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42214" y="2939366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sz="16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57655" y="246202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1E03BD"/>
                </a:solidFill>
              </a:rPr>
              <a:t>e</a:t>
            </a:r>
            <a:r>
              <a:rPr kumimoji="1" lang="en-US" altLang="ja-JP" sz="1800" baseline="30000" dirty="0" smtClean="0">
                <a:solidFill>
                  <a:srgbClr val="1E03BD"/>
                </a:solidFill>
              </a:rPr>
              <a:t>-</a:t>
            </a:r>
            <a:endParaRPr kumimoji="1" lang="ja-JP" altLang="en-US" sz="1800" baseline="30000" dirty="0">
              <a:solidFill>
                <a:srgbClr val="1E03BD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48084" y="2939366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sz="16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1600" baseline="30000" dirty="0">
              <a:solidFill>
                <a:srgbClr val="FF0000"/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5715739" y="3493944"/>
            <a:ext cx="0" cy="360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622057" y="3853984"/>
            <a:ext cx="19086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652120" y="3912707"/>
            <a:ext cx="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665405" y="3964444"/>
            <a:ext cx="1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339470" y="3438714"/>
            <a:ext cx="0" cy="360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3245788" y="4039945"/>
            <a:ext cx="19086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267462" y="4098668"/>
            <a:ext cx="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280747" y="4158794"/>
            <a:ext cx="1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3284240" y="2142570"/>
            <a:ext cx="135632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右矢印 32"/>
          <p:cNvSpPr/>
          <p:nvPr/>
        </p:nvSpPr>
        <p:spPr>
          <a:xfrm>
            <a:off x="2089043" y="2818256"/>
            <a:ext cx="2824669" cy="1377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3242300" y="3798754"/>
            <a:ext cx="19086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275856" y="3879151"/>
            <a:ext cx="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339475" y="3870762"/>
            <a:ext cx="0" cy="1691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>
            <a:off x="5749295" y="3340416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5652120" y="2142570"/>
            <a:ext cx="135632" cy="1512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二等辺三角形 39"/>
          <p:cNvSpPr/>
          <p:nvPr/>
        </p:nvSpPr>
        <p:spPr>
          <a:xfrm rot="5400000">
            <a:off x="5942087" y="3118490"/>
            <a:ext cx="504056" cy="455858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 flipH="1">
            <a:off x="6419041" y="3340416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>
            <a:spLocks noChangeAspect="1"/>
          </p:cNvSpPr>
          <p:nvPr/>
        </p:nvSpPr>
        <p:spPr>
          <a:xfrm>
            <a:off x="6635065" y="3301964"/>
            <a:ext cx="72000" cy="74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331640" y="250261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Charged particles</a:t>
            </a:r>
            <a:endParaRPr kumimoji="1" lang="ja-JP" altLang="en-US" sz="1800" baseline="30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17087" y="245470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1E03BD"/>
                </a:solidFill>
              </a:rPr>
              <a:t>e</a:t>
            </a:r>
            <a:r>
              <a:rPr kumimoji="1" lang="en-US" altLang="ja-JP" sz="1800" baseline="30000" dirty="0" smtClean="0">
                <a:solidFill>
                  <a:srgbClr val="1E03BD"/>
                </a:solidFill>
              </a:rPr>
              <a:t>-</a:t>
            </a:r>
            <a:endParaRPr kumimoji="1" lang="ja-JP" altLang="en-US" sz="1800" baseline="30000" dirty="0">
              <a:solidFill>
                <a:srgbClr val="1E03BD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307516" y="2932052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sz="16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226500" y="24594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1E03BD"/>
                </a:solidFill>
              </a:rPr>
              <a:t>e</a:t>
            </a:r>
            <a:r>
              <a:rPr kumimoji="1" lang="en-US" altLang="ja-JP" sz="1800" baseline="30000" dirty="0" smtClean="0">
                <a:solidFill>
                  <a:srgbClr val="1E03BD"/>
                </a:solidFill>
              </a:rPr>
              <a:t>-</a:t>
            </a:r>
            <a:endParaRPr kumimoji="1" lang="ja-JP" altLang="en-US" sz="1800" baseline="30000" dirty="0">
              <a:solidFill>
                <a:srgbClr val="1E03BD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116929" y="2936760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sz="16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032370" y="24594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1E03BD"/>
                </a:solidFill>
              </a:rPr>
              <a:t>e</a:t>
            </a:r>
            <a:r>
              <a:rPr kumimoji="1" lang="en-US" altLang="ja-JP" sz="1800" baseline="30000" dirty="0" smtClean="0">
                <a:solidFill>
                  <a:srgbClr val="1E03BD"/>
                </a:solidFill>
              </a:rPr>
              <a:t>-</a:t>
            </a:r>
            <a:endParaRPr kumimoji="1" lang="ja-JP" altLang="en-US" sz="1800" baseline="30000" dirty="0">
              <a:solidFill>
                <a:srgbClr val="1E03BD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922799" y="2936760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sz="16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600045" y="24594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1E03BD"/>
                </a:solidFill>
              </a:rPr>
              <a:t>e</a:t>
            </a:r>
            <a:r>
              <a:rPr kumimoji="1" lang="en-US" altLang="ja-JP" sz="1800" baseline="30000" dirty="0" smtClean="0">
                <a:solidFill>
                  <a:srgbClr val="1E03BD"/>
                </a:solidFill>
              </a:rPr>
              <a:t>-</a:t>
            </a:r>
            <a:endParaRPr kumimoji="1" lang="ja-JP" altLang="en-US" sz="1800" baseline="30000" dirty="0">
              <a:solidFill>
                <a:srgbClr val="1E03BD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490474" y="2936760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sz="16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1600" baseline="30000" dirty="0">
              <a:solidFill>
                <a:srgbClr val="FF0000"/>
              </a:solidFill>
            </a:endParaRPr>
          </a:p>
        </p:txBody>
      </p:sp>
      <p:grpSp>
        <p:nvGrpSpPr>
          <p:cNvPr id="63" name="グループ化 92"/>
          <p:cNvGrpSpPr>
            <a:grpSpLocks/>
          </p:cNvGrpSpPr>
          <p:nvPr/>
        </p:nvGrpSpPr>
        <p:grpSpPr bwMode="auto">
          <a:xfrm>
            <a:off x="6538756" y="2318893"/>
            <a:ext cx="1345612" cy="880280"/>
            <a:chOff x="6075228" y="1490773"/>
            <a:chExt cx="1108318" cy="755964"/>
          </a:xfrm>
        </p:grpSpPr>
        <p:cxnSp>
          <p:nvCxnSpPr>
            <p:cNvPr id="64" name="直線コネクタ 63"/>
            <p:cNvCxnSpPr/>
            <p:nvPr/>
          </p:nvCxnSpPr>
          <p:spPr>
            <a:xfrm>
              <a:off x="6075228" y="2231189"/>
              <a:ext cx="28817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endCxn id="66" idx="0"/>
            </p:cNvCxnSpPr>
            <p:nvPr/>
          </p:nvCxnSpPr>
          <p:spPr>
            <a:xfrm flipV="1">
              <a:off x="6359412" y="1490773"/>
              <a:ext cx="99714" cy="7352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フリーフォーム 65"/>
            <p:cNvSpPr/>
            <p:nvPr/>
          </p:nvSpPr>
          <p:spPr>
            <a:xfrm>
              <a:off x="6459126" y="1490773"/>
              <a:ext cx="724420" cy="755964"/>
            </a:xfrm>
            <a:custGeom>
              <a:avLst/>
              <a:gdLst>
                <a:gd name="connsiteX0" fmla="*/ 0 w 724277"/>
                <a:gd name="connsiteY0" fmla="*/ 0 h 755964"/>
                <a:gd name="connsiteX1" fmla="*/ 126748 w 724277"/>
                <a:gd name="connsiteY1" fmla="*/ 443620 h 755964"/>
                <a:gd name="connsiteX2" fmla="*/ 353085 w 724277"/>
                <a:gd name="connsiteY2" fmla="*/ 706170 h 755964"/>
                <a:gd name="connsiteX3" fmla="*/ 724277 w 724277"/>
                <a:gd name="connsiteY3" fmla="*/ 742384 h 7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277" h="755964">
                  <a:moveTo>
                    <a:pt x="0" y="0"/>
                  </a:moveTo>
                  <a:cubicBezTo>
                    <a:pt x="33950" y="162962"/>
                    <a:pt x="67901" y="325925"/>
                    <a:pt x="126748" y="443620"/>
                  </a:cubicBezTo>
                  <a:cubicBezTo>
                    <a:pt x="185595" y="561315"/>
                    <a:pt x="253497" y="656376"/>
                    <a:pt x="353085" y="706170"/>
                  </a:cubicBezTo>
                  <a:cubicBezTo>
                    <a:pt x="452673" y="755964"/>
                    <a:pt x="588475" y="749174"/>
                    <a:pt x="724277" y="7423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7113731" y="249633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Signal</a:t>
            </a:r>
            <a:endParaRPr kumimoji="1" lang="ja-JP" altLang="en-US" sz="1800" baseline="30000" dirty="0"/>
          </a:p>
        </p:txBody>
      </p:sp>
      <p:sp>
        <p:nvSpPr>
          <p:cNvPr id="4" name="曲折矢印 3"/>
          <p:cNvSpPr/>
          <p:nvPr/>
        </p:nvSpPr>
        <p:spPr>
          <a:xfrm rot="5400000">
            <a:off x="3121376" y="1241920"/>
            <a:ext cx="672557" cy="1006066"/>
          </a:xfrm>
          <a:prstGeom prst="ben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143477" y="984393"/>
            <a:ext cx="6973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CVD single </a:t>
            </a:r>
            <a:r>
              <a:rPr lang="en-US" altLang="ja-JP" sz="2000" dirty="0"/>
              <a:t>crystal (</a:t>
            </a:r>
            <a:r>
              <a:rPr lang="en-US" altLang="ja-JP" sz="2000" b="1" dirty="0">
                <a:solidFill>
                  <a:srgbClr val="7030A0"/>
                </a:solidFill>
              </a:rPr>
              <a:t>4 mm x 4 mm </a:t>
            </a:r>
            <a:r>
              <a:rPr lang="en-US" altLang="ja-JP" sz="2000" dirty="0"/>
              <a:t>x </a:t>
            </a:r>
            <a:r>
              <a:rPr lang="en-US" altLang="ja-JP" sz="2000" dirty="0" smtClean="0"/>
              <a:t>90~200 </a:t>
            </a:r>
            <a:r>
              <a:rPr lang="en-US" altLang="ja-JP" sz="2000" dirty="0">
                <a:latin typeface="Symbol" panose="05050102010706020507" pitchFamily="18" charset="2"/>
              </a:rPr>
              <a:t>m</a:t>
            </a:r>
            <a:r>
              <a:rPr lang="en-US" altLang="ja-JP" sz="2000" dirty="0" smtClean="0"/>
              <a:t>m)</a:t>
            </a:r>
            <a:endParaRPr kumimoji="1" lang="ja-JP" altLang="en-US" sz="2000" dirty="0"/>
          </a:p>
        </p:txBody>
      </p:sp>
      <p:cxnSp>
        <p:nvCxnSpPr>
          <p:cNvPr id="73" name="直線矢印コネクタ 72"/>
          <p:cNvCxnSpPr/>
          <p:nvPr/>
        </p:nvCxnSpPr>
        <p:spPr>
          <a:xfrm flipH="1" flipV="1">
            <a:off x="5707351" y="3535889"/>
            <a:ext cx="674788" cy="79208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V="1">
            <a:off x="2697943" y="3535889"/>
            <a:ext cx="623205" cy="79208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1539275" y="4272748"/>
            <a:ext cx="2262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Metal electrode (Au)</a:t>
            </a:r>
            <a:endParaRPr kumimoji="1" lang="ja-JP" altLang="en-US" sz="1800" baseline="300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490474" y="4269254"/>
            <a:ext cx="32196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/>
              <a:t> </a:t>
            </a:r>
            <a:r>
              <a:rPr lang="en-US" altLang="ja-JP" sz="1800" dirty="0" smtClean="0"/>
              <a:t>               </a:t>
            </a:r>
            <a:r>
              <a:rPr kumimoji="1" lang="en-US" altLang="ja-JP" sz="1800" dirty="0" smtClean="0"/>
              <a:t>Metal electrode (Al)</a:t>
            </a:r>
            <a:endParaRPr kumimoji="1" lang="ja-JP" altLang="en-US" sz="1800" baseline="30000" dirty="0"/>
          </a:p>
        </p:txBody>
      </p:sp>
      <p:sp>
        <p:nvSpPr>
          <p:cNvPr id="2" name="正方形/長方形 1"/>
          <p:cNvSpPr/>
          <p:nvPr/>
        </p:nvSpPr>
        <p:spPr>
          <a:xfrm>
            <a:off x="5120471" y="1294887"/>
            <a:ext cx="16466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>
                <a:solidFill>
                  <a:srgbClr val="7030A0"/>
                </a:solidFill>
              </a:rPr>
              <a:t>weak point</a:t>
            </a:r>
          </a:p>
        </p:txBody>
      </p:sp>
      <p:cxnSp>
        <p:nvCxnSpPr>
          <p:cNvPr id="57" name="直線矢印コネクタ 56"/>
          <p:cNvCxnSpPr/>
          <p:nvPr/>
        </p:nvCxnSpPr>
        <p:spPr>
          <a:xfrm>
            <a:off x="2745673" y="4627009"/>
            <a:ext cx="208948" cy="117825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5364088" y="4627009"/>
            <a:ext cx="1008112" cy="118696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57912"/>
              </p:ext>
            </p:extLst>
          </p:nvPr>
        </p:nvGraphicFramePr>
        <p:xfrm>
          <a:off x="35496" y="1340768"/>
          <a:ext cx="6408712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07" name="ｸﾞﾗﾌ" r:id="rId3" imgW="4050182" imgH="3251606" progId="Origin50.Graph">
                  <p:embed/>
                </p:oleObj>
              </mc:Choice>
              <mc:Fallback>
                <p:oleObj name="ｸﾞﾗﾌ" r:id="rId3" imgW="4050182" imgH="3251606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340768"/>
                        <a:ext cx="6408712" cy="47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148008" y="211311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5.486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15960" y="270892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5.443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73588" y="3289804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5.389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00136" y="362527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5.545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859151" y="3429000"/>
            <a:ext cx="310533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>
                <a:ea typeface="SimHei" panose="02010609060101010101" pitchFamily="49" charset="-122"/>
                <a:cs typeface="Arial" panose="020B0604020202020204" pitchFamily="34" charset="0"/>
              </a:rPr>
              <a:t>Intrinsic energy resolution</a:t>
            </a:r>
          </a:p>
          <a:p>
            <a:pPr algn="ctr"/>
            <a:r>
              <a:rPr lang="en-US" altLang="ja-JP" sz="2200" dirty="0" smtClean="0">
                <a:solidFill>
                  <a:srgbClr val="FF000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~0.4% </a:t>
            </a:r>
            <a:r>
              <a:rPr lang="en-US" altLang="ja-JP" sz="2200" dirty="0" smtClean="0">
                <a:ea typeface="SimHei" panose="02010609060101010101" pitchFamily="49" charset="-122"/>
                <a:cs typeface="Arial" panose="020B0604020202020204" pitchFamily="34" charset="0"/>
              </a:rPr>
              <a:t>(FWHM)</a:t>
            </a:r>
          </a:p>
          <a:p>
            <a:pPr algn="ctr"/>
            <a:r>
              <a:rPr lang="en-US" altLang="ja-JP" sz="1600" dirty="0" smtClean="0">
                <a:ea typeface="SimHei" panose="02010609060101010101" pitchFamily="49" charset="-122"/>
                <a:cs typeface="Arial" panose="020B0604020202020204" pitchFamily="34" charset="0"/>
              </a:rPr>
              <a:t> at 5.486 MeV</a:t>
            </a:r>
            <a:endParaRPr lang="en-US" altLang="ja-JP" sz="1600" dirty="0"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69803" y="1485945"/>
            <a:ext cx="4867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200" dirty="0" smtClean="0"/>
              <a:t>Energy spectrum of </a:t>
            </a:r>
            <a:r>
              <a:rPr lang="en-US" altLang="ja-JP" sz="2200" baseline="30000" dirty="0" smtClean="0"/>
              <a:t>241</a:t>
            </a:r>
            <a:r>
              <a:rPr lang="en-US" altLang="ja-JP" sz="2200" dirty="0" smtClean="0"/>
              <a:t>Am-</a:t>
            </a:r>
            <a:r>
              <a:rPr lang="en-US" altLang="ja-JP" sz="2200" dirty="0" smtClean="0">
                <a:latin typeface="Symbol" panose="05050102010706020507" pitchFamily="18" charset="2"/>
              </a:rPr>
              <a:t>a</a:t>
            </a:r>
            <a:r>
              <a:rPr lang="en-US" altLang="ja-JP" sz="2200" dirty="0" smtClean="0"/>
              <a:t>-particles</a:t>
            </a:r>
            <a:endParaRPr kumimoji="1" lang="ja-JP" altLang="en-US" sz="2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27784" y="5971346"/>
            <a:ext cx="4201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000" dirty="0" smtClean="0">
                <a:solidFill>
                  <a:srgbClr val="FF0000"/>
                </a:solidFill>
              </a:rPr>
              <a:t>Good energy resolution !!</a:t>
            </a:r>
            <a:endParaRPr kumimoji="1" lang="ja-JP" altLang="en-US" sz="3000" dirty="0">
              <a:solidFill>
                <a:srgbClr val="FF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483768" y="232192"/>
            <a:ext cx="432048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b="1" dirty="0"/>
              <a:t>CVD diamond detector</a:t>
            </a:r>
            <a:r>
              <a:rPr lang="ja-JP" altLang="en-US" b="1" dirty="0"/>
              <a:t> </a:t>
            </a:r>
            <a:r>
              <a:rPr lang="en-US" altLang="ja-JP" b="1" dirty="0"/>
              <a:t>as a</a:t>
            </a:r>
          </a:p>
          <a:p>
            <a:pPr algn="ctr"/>
            <a:r>
              <a:rPr lang="en-US" altLang="ja-JP" b="1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b="1" dirty="0">
                <a:solidFill>
                  <a:srgbClr val="FF0000"/>
                </a:solidFill>
              </a:rPr>
              <a:t>E detector 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841249" y="19547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800" dirty="0" smtClean="0"/>
              <a:t>Single crystal by Element six.</a:t>
            </a:r>
          </a:p>
          <a:p>
            <a:r>
              <a:rPr lang="en-US" altLang="ja-JP" sz="1800" dirty="0"/>
              <a:t> </a:t>
            </a:r>
            <a:r>
              <a:rPr lang="en-US" altLang="ja-JP" sz="1800" dirty="0" smtClean="0"/>
              <a:t>(</a:t>
            </a:r>
            <a:r>
              <a:rPr lang="en-US" altLang="ja-JP" sz="1800" dirty="0"/>
              <a:t>4 mm x 4 mm x </a:t>
            </a:r>
            <a:r>
              <a:rPr lang="en-US" altLang="ja-JP" sz="1800" dirty="0" smtClean="0"/>
              <a:t>~200 </a:t>
            </a:r>
            <a:r>
              <a:rPr lang="en-US" altLang="ja-JP" sz="1800" dirty="0">
                <a:latin typeface="Symbol" panose="05050102010706020507" pitchFamily="18" charset="2"/>
              </a:rPr>
              <a:t>m</a:t>
            </a:r>
            <a:r>
              <a:rPr lang="en-US" altLang="ja-JP" sz="1800" dirty="0"/>
              <a:t>m</a:t>
            </a:r>
            <a:r>
              <a:rPr lang="en-US" altLang="ja-JP" sz="1800" dirty="0" smtClean="0"/>
              <a:t>)</a:t>
            </a:r>
          </a:p>
          <a:p>
            <a:r>
              <a:rPr lang="en-US" altLang="ja-JP" sz="1800" dirty="0" smtClean="0"/>
              <a:t>Bias voltage: 100 V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307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J:\AVFexp\ユーザーズオフィス提出用レポート\図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672578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95736" y="133856"/>
            <a:ext cx="475252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b="1" dirty="0"/>
              <a:t>CVD diamond detector</a:t>
            </a:r>
            <a:r>
              <a:rPr lang="ja-JP" altLang="en-US" b="1" dirty="0"/>
              <a:t> </a:t>
            </a:r>
            <a:r>
              <a:rPr lang="en-US" altLang="ja-JP" b="1" dirty="0"/>
              <a:t>as a</a:t>
            </a: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TOF detector 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09569" y="974355"/>
            <a:ext cx="5544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/>
              <a:t>8.6 MeV/u </a:t>
            </a:r>
            <a:r>
              <a:rPr lang="en-US" altLang="ja-JP" sz="2200" baseline="30000" dirty="0" smtClean="0"/>
              <a:t>7</a:t>
            </a:r>
            <a:r>
              <a:rPr lang="en-US" altLang="ja-JP" sz="2200" dirty="0" smtClean="0"/>
              <a:t>Li  beam </a:t>
            </a:r>
            <a:r>
              <a:rPr lang="en-US" altLang="ja-JP" sz="2200" dirty="0"/>
              <a:t>at E7B beam line.</a:t>
            </a:r>
            <a:endParaRPr lang="ja-JP" altLang="en-US" sz="2200" dirty="0"/>
          </a:p>
        </p:txBody>
      </p:sp>
      <p:sp>
        <p:nvSpPr>
          <p:cNvPr id="5" name="正方形/長方形 4"/>
          <p:cNvSpPr/>
          <p:nvPr/>
        </p:nvSpPr>
        <p:spPr>
          <a:xfrm>
            <a:off x="2141146" y="1611382"/>
            <a:ext cx="6264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/>
              <a:t>Single crystal by Hokkaido </a:t>
            </a:r>
            <a:r>
              <a:rPr lang="en-US" altLang="ja-JP" sz="1800" dirty="0" err="1" smtClean="0"/>
              <a:t>univ.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(4 x </a:t>
            </a:r>
            <a:r>
              <a:rPr lang="en-US" altLang="ja-JP" sz="1800" dirty="0"/>
              <a:t>4 </a:t>
            </a:r>
            <a:r>
              <a:rPr lang="en-US" altLang="ja-JP" sz="1800" dirty="0" smtClean="0"/>
              <a:t>mm</a:t>
            </a:r>
            <a:r>
              <a:rPr lang="en-US" altLang="ja-JP" sz="1800" baseline="30000" dirty="0" smtClean="0"/>
              <a:t>2</a:t>
            </a:r>
            <a:r>
              <a:rPr lang="en-US" altLang="ja-JP" sz="1800" dirty="0" smtClean="0"/>
              <a:t> crystal)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1846743" y="1916832"/>
            <a:ext cx="556308" cy="108882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2403051" y="1916832"/>
            <a:ext cx="576064" cy="108012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3491881" y="6474822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Collaboration of Detector team, CNS, and Hokkaido </a:t>
            </a:r>
            <a:r>
              <a:rPr lang="en-US" altLang="ja-JP" sz="1600" dirty="0" err="1" smtClean="0"/>
              <a:t>univ.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432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95736" y="133856"/>
            <a:ext cx="475252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b="1" dirty="0"/>
              <a:t>CVD diamond detector</a:t>
            </a:r>
            <a:r>
              <a:rPr lang="ja-JP" altLang="en-US" b="1" dirty="0"/>
              <a:t> </a:t>
            </a:r>
            <a:r>
              <a:rPr lang="en-US" altLang="ja-JP" b="1" dirty="0"/>
              <a:t>as a</a:t>
            </a: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TOF detector 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8" name="コンテンツ プレースホルダー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4491" y="1139810"/>
            <a:ext cx="8280920" cy="524151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97727" y="3012018"/>
            <a:ext cx="109677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>
                <a:solidFill>
                  <a:srgbClr val="000000"/>
                </a:solidFill>
                <a:effectLst/>
                <a:latin typeface="Arial"/>
                <a:ea typeface="ＭＳ 明朝"/>
                <a:cs typeface="ＭＳ Ｐゴシック"/>
              </a:rPr>
              <a:t>Front side</a:t>
            </a:r>
            <a:endParaRPr lang="ja-JP" sz="160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516864" y="3618400"/>
            <a:ext cx="106150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>
                <a:solidFill>
                  <a:srgbClr val="000000"/>
                </a:solidFill>
                <a:effectLst/>
                <a:latin typeface="Arial"/>
                <a:ea typeface="ＭＳ 明朝"/>
                <a:cs typeface="ＭＳ Ｐゴシック"/>
              </a:rPr>
              <a:t>Rear side</a:t>
            </a:r>
            <a:endParaRPr lang="ja-JP" sz="1600">
              <a:effectLst/>
              <a:latin typeface="ＭＳ Ｐゴシック"/>
              <a:cs typeface="ＭＳ Ｐゴシック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533294" y="2092600"/>
            <a:ext cx="504056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445580" y="163825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500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ps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2204445" y="3155168"/>
            <a:ext cx="841614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717210" y="3546889"/>
            <a:ext cx="720080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55576" y="4258260"/>
            <a:ext cx="19880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FWHM &lt; 1ns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635431" y="6375055"/>
            <a:ext cx="40212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/>
              <a:t>※</a:t>
            </a:r>
            <a:r>
              <a:rPr lang="ja-JP" altLang="en-US" sz="2200" dirty="0"/>
              <a:t> </a:t>
            </a:r>
            <a:r>
              <a:rPr lang="en-US" altLang="ja-JP" sz="2000" dirty="0" smtClean="0"/>
              <a:t>oscilloscope: 1 G</a:t>
            </a:r>
            <a:r>
              <a:rPr lang="en-US" altLang="ja-JP" sz="2000" dirty="0"/>
              <a:t>H</a:t>
            </a:r>
            <a:r>
              <a:rPr lang="en-US" altLang="ja-JP" sz="2000" dirty="0" smtClean="0"/>
              <a:t>z </a:t>
            </a:r>
            <a:r>
              <a:rPr lang="en-US" altLang="ja-JP" sz="2000" dirty="0"/>
              <a:t>bandwidth  </a:t>
            </a:r>
          </a:p>
        </p:txBody>
      </p:sp>
    </p:spTree>
    <p:extLst>
      <p:ext uri="{BB962C8B-B14F-4D97-AF65-F5344CB8AC3E}">
        <p14:creationId xmlns:p14="http://schemas.microsoft.com/office/powerpoint/2010/main" val="26549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95736" y="133856"/>
            <a:ext cx="475252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b="1" dirty="0"/>
              <a:t>CVD diamond detector</a:t>
            </a:r>
            <a:r>
              <a:rPr lang="ja-JP" altLang="en-US" b="1" dirty="0"/>
              <a:t> </a:t>
            </a:r>
            <a:r>
              <a:rPr lang="en-US" altLang="ja-JP" b="1" dirty="0"/>
              <a:t>as a</a:t>
            </a: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TOF detector 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8" name="コンテンツ プレースホルダー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4491" y="1139810"/>
            <a:ext cx="8280920" cy="524151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97727" y="3012018"/>
            <a:ext cx="109677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>
                <a:solidFill>
                  <a:srgbClr val="000000"/>
                </a:solidFill>
                <a:effectLst/>
                <a:latin typeface="Arial"/>
                <a:ea typeface="ＭＳ 明朝"/>
                <a:cs typeface="ＭＳ Ｐゴシック"/>
              </a:rPr>
              <a:t>Front side</a:t>
            </a:r>
            <a:endParaRPr lang="ja-JP" sz="160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516864" y="3618400"/>
            <a:ext cx="106150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>
                <a:solidFill>
                  <a:srgbClr val="000000"/>
                </a:solidFill>
                <a:effectLst/>
                <a:latin typeface="Arial"/>
                <a:ea typeface="ＭＳ 明朝"/>
                <a:cs typeface="ＭＳ Ｐゴシック"/>
              </a:rPr>
              <a:t>Rear side</a:t>
            </a:r>
            <a:endParaRPr lang="ja-JP" sz="1600">
              <a:effectLst/>
              <a:latin typeface="ＭＳ Ｐゴシック"/>
              <a:cs typeface="ＭＳ Ｐゴシック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533294" y="2092600"/>
            <a:ext cx="504056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445580" y="163825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500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ps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2204445" y="3155168"/>
            <a:ext cx="841614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717210" y="3546889"/>
            <a:ext cx="720080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55576" y="4258260"/>
            <a:ext cx="19880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FWHM &lt; 1ns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07110"/>
            <a:ext cx="40767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線矢印コネクタ 15"/>
          <p:cNvCxnSpPr/>
          <p:nvPr/>
        </p:nvCxnSpPr>
        <p:spPr>
          <a:xfrm>
            <a:off x="6234082" y="5275262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874784" y="5131246"/>
            <a:ext cx="1845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 b="1" dirty="0" smtClean="0">
                <a:solidFill>
                  <a:srgbClr val="FF0000"/>
                </a:solidFill>
                <a:latin typeface="+mn-lt"/>
              </a:rPr>
              <a:t>Pulse width</a:t>
            </a:r>
          </a:p>
          <a:p>
            <a:pPr>
              <a:defRPr/>
            </a:pPr>
            <a:r>
              <a:rPr lang="en-US" altLang="ja-JP" sz="1800" b="1" dirty="0" smtClean="0">
                <a:solidFill>
                  <a:srgbClr val="FF0000"/>
                </a:solidFill>
                <a:latin typeface="+mn-lt"/>
              </a:rPr>
              <a:t>~15 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ja-JP" sz="1800" b="1" dirty="0" smtClean="0">
                <a:solidFill>
                  <a:srgbClr val="FF0000"/>
                </a:solidFill>
                <a:latin typeface="+mn-lt"/>
              </a:rPr>
              <a:t>s (FWHM)</a:t>
            </a:r>
            <a:endParaRPr lang="ja-JP" alt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833905" y="6344156"/>
            <a:ext cx="24368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000" dirty="0" err="1" smtClean="0"/>
              <a:t>A.Stolz</a:t>
            </a:r>
            <a:r>
              <a:rPr lang="en-US" altLang="ja-JP" sz="1000" dirty="0" smtClean="0"/>
              <a:t>, Expert meeting 2013 at RIKEN 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514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95736" y="459631"/>
            <a:ext cx="475252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b="1" dirty="0"/>
              <a:t>CVD diamond detector</a:t>
            </a:r>
            <a:r>
              <a:rPr lang="ja-JP" altLang="en-US" b="1" dirty="0"/>
              <a:t> </a:t>
            </a:r>
            <a:r>
              <a:rPr lang="en-US" altLang="ja-JP" b="1" dirty="0"/>
              <a:t>as a</a:t>
            </a: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TOF detector 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5043552" y="1666543"/>
                <a:ext cx="4762143" cy="834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300" dirty="0" smtClean="0"/>
                  <a:t>intrinsic detector resolution</a:t>
                </a:r>
              </a:p>
              <a:p>
                <a:r>
                  <a:rPr lang="el-GR" altLang="ja-JP" sz="2300" dirty="0" smtClean="0">
                    <a:solidFill>
                      <a:srgbClr val="FF0000"/>
                    </a:solidFill>
                  </a:rPr>
                  <a:t>σ</a:t>
                </a:r>
                <a:r>
                  <a:rPr lang="en-US" altLang="ja-JP" sz="2300" baseline="-25000" dirty="0" smtClean="0">
                    <a:solidFill>
                      <a:srgbClr val="FF0000"/>
                    </a:solidFill>
                  </a:rPr>
                  <a:t>int</a:t>
                </a:r>
                <a:r>
                  <a:rPr lang="el-GR" altLang="ja-JP" sz="23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300" dirty="0">
                    <a:solidFill>
                      <a:srgbClr val="FF0000"/>
                    </a:solidFill>
                  </a:rPr>
                  <a:t>=</a:t>
                </a:r>
                <a:r>
                  <a:rPr lang="el-GR" altLang="ja-JP" sz="23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300" dirty="0" smtClean="0">
                    <a:solidFill>
                      <a:srgbClr val="FF0000"/>
                    </a:solidFill>
                  </a:rPr>
                  <a:t>31</a:t>
                </a:r>
                <a:r>
                  <a:rPr lang="el-GR" altLang="ja-JP" sz="23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300" dirty="0" err="1" smtClean="0">
                    <a:solidFill>
                      <a:srgbClr val="FF0000"/>
                    </a:solidFill>
                  </a:rPr>
                  <a:t>ps</a:t>
                </a:r>
                <a:r>
                  <a:rPr lang="en-US" altLang="ja-JP" sz="23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300" dirty="0" smtClean="0"/>
                  <a:t>(</a:t>
                </a:r>
                <a:r>
                  <a:rPr lang="el-GR" altLang="ja-JP" sz="2300" dirty="0"/>
                  <a:t>σ </a:t>
                </a:r>
                <a:r>
                  <a:rPr lang="en-US" altLang="ja-JP" sz="2300" dirty="0" smtClean="0"/>
                  <a:t>divided </a:t>
                </a:r>
                <a:r>
                  <a:rPr lang="en-US" altLang="ja-JP" sz="2300" dirty="0"/>
                  <a:t>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3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2300" b="0" i="0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ja-JP" sz="2300" dirty="0" smtClean="0"/>
                  <a:t> )</a:t>
                </a:r>
                <a:endParaRPr lang="ja-JP" altLang="en-US" sz="23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52" y="1666543"/>
                <a:ext cx="4762143" cy="834716"/>
              </a:xfrm>
              <a:prstGeom prst="rect">
                <a:avLst/>
              </a:prstGeom>
              <a:blipFill rotWithShape="1">
                <a:blip r:embed="rId3"/>
                <a:stretch>
                  <a:fillRect l="-1790" t="-510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4842614" y="3554574"/>
            <a:ext cx="415209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 </a:t>
            </a:r>
            <a:r>
              <a:rPr lang="el-GR" altLang="ja-JP" sz="2000" dirty="0" smtClean="0"/>
              <a:t>σ</a:t>
            </a:r>
            <a:r>
              <a:rPr lang="en-US" altLang="ja-JP" sz="2000" baseline="-25000" dirty="0" err="1"/>
              <a:t>int</a:t>
            </a:r>
            <a:r>
              <a:rPr lang="el-GR" altLang="ja-JP" sz="2000" dirty="0"/>
              <a:t> </a:t>
            </a:r>
            <a:r>
              <a:rPr lang="en-US" altLang="ja-JP" sz="2000" dirty="0" smtClean="0"/>
              <a:t>=</a:t>
            </a:r>
            <a:r>
              <a:rPr lang="el-GR" altLang="ja-JP" sz="2000" dirty="0" smtClean="0"/>
              <a:t> </a:t>
            </a:r>
            <a:r>
              <a:rPr lang="en-US" altLang="ja-JP" sz="2000" dirty="0" smtClean="0"/>
              <a:t>57</a:t>
            </a:r>
            <a:r>
              <a:rPr lang="el-GR" altLang="ja-JP" sz="2000" dirty="0" smtClean="0"/>
              <a:t> </a:t>
            </a:r>
            <a:r>
              <a:rPr lang="en-US" altLang="ja-JP" sz="2000" dirty="0" err="1" smtClean="0"/>
              <a:t>ps</a:t>
            </a:r>
            <a:endParaRPr lang="en-US" altLang="ja-JP" sz="2000" dirty="0"/>
          </a:p>
          <a:p>
            <a:r>
              <a:rPr lang="en-US" altLang="ja-JP" sz="2000" dirty="0" smtClean="0"/>
              <a:t>   for </a:t>
            </a:r>
            <a:r>
              <a:rPr lang="en-US" altLang="ja-JP" sz="2000" baseline="30000" dirty="0" smtClean="0"/>
              <a:t>58</a:t>
            </a:r>
            <a:r>
              <a:rPr lang="en-US" altLang="ja-JP" sz="2000" dirty="0" smtClean="0"/>
              <a:t>Ni, 600 MeV/u, </a:t>
            </a:r>
            <a:r>
              <a:rPr lang="en-US" altLang="ja-JP" sz="2000" i="1" dirty="0" smtClean="0"/>
              <a:t>Z</a:t>
            </a:r>
            <a:r>
              <a:rPr lang="en-US" altLang="ja-JP" sz="2000" dirty="0" smtClean="0"/>
              <a:t>=28 @ GSI</a:t>
            </a:r>
          </a:p>
          <a:p>
            <a:r>
              <a:rPr lang="en-US" altLang="ja-JP" sz="2000" dirty="0" smtClean="0"/>
              <a:t> </a:t>
            </a:r>
            <a:r>
              <a:rPr lang="el-GR" altLang="ja-JP" sz="2000" dirty="0" smtClean="0"/>
              <a:t>σ</a:t>
            </a:r>
            <a:r>
              <a:rPr lang="en-US" altLang="ja-JP" sz="2000" baseline="-25000" dirty="0"/>
              <a:t>int</a:t>
            </a:r>
            <a:r>
              <a:rPr lang="el-GR" altLang="ja-JP" sz="2000" dirty="0"/>
              <a:t> </a:t>
            </a:r>
            <a:r>
              <a:rPr lang="en-US" altLang="ja-JP" sz="2000" dirty="0"/>
              <a:t>=</a:t>
            </a:r>
            <a:r>
              <a:rPr lang="el-GR" altLang="ja-JP" sz="2000" dirty="0"/>
              <a:t> </a:t>
            </a:r>
            <a:r>
              <a:rPr lang="en-US" altLang="ja-JP" sz="2000" dirty="0" smtClean="0"/>
              <a:t>39</a:t>
            </a:r>
            <a:r>
              <a:rPr lang="el-GR" altLang="ja-JP" sz="2000" dirty="0" smtClean="0"/>
              <a:t> </a:t>
            </a:r>
            <a:r>
              <a:rPr lang="en-US" altLang="ja-JP" sz="2000" dirty="0" err="1" smtClean="0"/>
              <a:t>ps</a:t>
            </a:r>
            <a:endParaRPr lang="en-US" altLang="ja-JP" sz="2000" dirty="0" smtClean="0"/>
          </a:p>
          <a:p>
            <a:r>
              <a:rPr lang="en-US" altLang="ja-JP" sz="2000" dirty="0" smtClean="0"/>
              <a:t>   for </a:t>
            </a:r>
            <a:r>
              <a:rPr lang="en-US" altLang="ja-JP" sz="2000" baseline="30000" dirty="0" smtClean="0"/>
              <a:t>238</a:t>
            </a:r>
            <a:r>
              <a:rPr lang="en-US" altLang="ja-JP" sz="2000" dirty="0" smtClean="0"/>
              <a:t>U, 1 GeV/u, </a:t>
            </a:r>
            <a:r>
              <a:rPr lang="en-US" altLang="ja-JP" sz="2000" i="1" dirty="0" smtClean="0"/>
              <a:t>Z</a:t>
            </a:r>
            <a:r>
              <a:rPr lang="en-US" altLang="ja-JP" sz="2000" dirty="0" smtClean="0"/>
              <a:t>=92 @ GSI</a:t>
            </a:r>
          </a:p>
          <a:p>
            <a:r>
              <a:rPr lang="ja-JP" altLang="en-US" sz="2000" dirty="0"/>
              <a:t> </a:t>
            </a:r>
            <a:r>
              <a:rPr lang="el-GR" altLang="ja-JP" sz="2000" dirty="0" smtClean="0"/>
              <a:t>σ</a:t>
            </a:r>
            <a:r>
              <a:rPr lang="en-US" altLang="ja-JP" sz="2000" baseline="-25000" dirty="0" err="1"/>
              <a:t>int</a:t>
            </a:r>
            <a:r>
              <a:rPr lang="el-GR" altLang="ja-JP" sz="2000" dirty="0"/>
              <a:t> </a:t>
            </a:r>
            <a:r>
              <a:rPr lang="en-US" altLang="ja-JP" sz="2000" dirty="0"/>
              <a:t>=</a:t>
            </a:r>
            <a:r>
              <a:rPr lang="el-GR" altLang="ja-JP" sz="2000" dirty="0"/>
              <a:t> </a:t>
            </a:r>
            <a:r>
              <a:rPr lang="en-US" altLang="ja-JP" sz="2000" dirty="0"/>
              <a:t>27</a:t>
            </a:r>
            <a:r>
              <a:rPr lang="el-GR" altLang="ja-JP" sz="2000" dirty="0"/>
              <a:t> </a:t>
            </a:r>
            <a:r>
              <a:rPr lang="en-US" altLang="ja-JP" sz="2000" dirty="0" err="1"/>
              <a:t>ps</a:t>
            </a:r>
            <a:endParaRPr lang="en-US" altLang="ja-JP" sz="2000" dirty="0"/>
          </a:p>
          <a:p>
            <a:r>
              <a:rPr lang="en-US" altLang="ja-JP" sz="2000" dirty="0"/>
              <a:t>    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He, 8 MeV/u, </a:t>
            </a:r>
            <a:r>
              <a:rPr lang="en-US" altLang="ja-JP" sz="2000" i="1" dirty="0"/>
              <a:t>Z</a:t>
            </a:r>
            <a:r>
              <a:rPr lang="en-US" altLang="ja-JP" sz="2000" dirty="0"/>
              <a:t>=4 @ </a:t>
            </a:r>
            <a:r>
              <a:rPr lang="en-US" altLang="ja-JP" sz="2000" dirty="0" smtClean="0"/>
              <a:t>CNS</a:t>
            </a:r>
            <a:endParaRPr lang="ja-JP" altLang="en-US" sz="2000" dirty="0"/>
          </a:p>
          <a:p>
            <a:r>
              <a:rPr lang="en-US" altLang="ja-JP" sz="2000" dirty="0" smtClean="0"/>
              <a:t> </a:t>
            </a:r>
            <a:r>
              <a:rPr lang="el-GR" altLang="ja-JP" sz="2000" b="1" dirty="0" smtClean="0">
                <a:solidFill>
                  <a:srgbClr val="FF0000"/>
                </a:solidFill>
              </a:rPr>
              <a:t>σ</a:t>
            </a:r>
            <a:r>
              <a:rPr lang="en-US" altLang="ja-JP" sz="2000" b="1" baseline="-25000" dirty="0">
                <a:solidFill>
                  <a:srgbClr val="FF0000"/>
                </a:solidFill>
              </a:rPr>
              <a:t>int</a:t>
            </a:r>
            <a:r>
              <a:rPr lang="el-GR" altLang="ja-JP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=</a:t>
            </a:r>
            <a:r>
              <a:rPr lang="el-GR" altLang="ja-JP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15</a:t>
            </a:r>
            <a:r>
              <a:rPr lang="el-GR" altLang="ja-JP" sz="2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 err="1">
                <a:solidFill>
                  <a:srgbClr val="FF0000"/>
                </a:solidFill>
              </a:rPr>
              <a:t>ps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r>
              <a:rPr lang="en-US" altLang="ja-JP" sz="2000" dirty="0">
                <a:solidFill>
                  <a:srgbClr val="FF0000"/>
                </a:solidFill>
              </a:rPr>
              <a:t>   for </a:t>
            </a:r>
            <a:r>
              <a:rPr lang="en-US" altLang="ja-JP" sz="2000" baseline="30000" dirty="0">
                <a:solidFill>
                  <a:srgbClr val="FF0000"/>
                </a:solidFill>
              </a:rPr>
              <a:t>7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8</a:t>
            </a:r>
            <a:r>
              <a:rPr lang="en-US" altLang="ja-JP" sz="2000" dirty="0" smtClean="0">
                <a:solidFill>
                  <a:srgbClr val="FF0000"/>
                </a:solidFill>
              </a:rPr>
              <a:t>Kr, 87 MeV/u</a:t>
            </a:r>
            <a:r>
              <a:rPr lang="en-US" altLang="ja-JP" sz="2000" dirty="0">
                <a:solidFill>
                  <a:srgbClr val="FF0000"/>
                </a:solidFill>
              </a:rPr>
              <a:t>,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000" dirty="0" smtClean="0">
                <a:solidFill>
                  <a:srgbClr val="FF0000"/>
                </a:solidFill>
              </a:rPr>
              <a:t>=36 </a:t>
            </a:r>
            <a:r>
              <a:rPr lang="en-US" altLang="ja-JP" sz="2000" dirty="0">
                <a:solidFill>
                  <a:srgbClr val="FF0000"/>
                </a:solidFill>
              </a:rPr>
              <a:t>@ </a:t>
            </a:r>
            <a:r>
              <a:rPr lang="en-US" altLang="ja-JP" sz="2000" dirty="0" smtClean="0">
                <a:solidFill>
                  <a:srgbClr val="FF0000"/>
                </a:solidFill>
              </a:rPr>
              <a:t>MSU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19164" y="2276872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/>
              <a:t>8.6 MeV/u </a:t>
            </a:r>
            <a:r>
              <a:rPr lang="en-US" altLang="ja-JP" sz="1800" baseline="30000" dirty="0"/>
              <a:t>7</a:t>
            </a:r>
            <a:r>
              <a:rPr lang="en-US" altLang="ja-JP" sz="1800" dirty="0"/>
              <a:t>Li </a:t>
            </a:r>
            <a:endParaRPr lang="ja-JP" altLang="en-US" sz="18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-285689" y="1556792"/>
            <a:ext cx="5531888" cy="4521061"/>
            <a:chOff x="-828600" y="764704"/>
            <a:chExt cx="6911975" cy="5422900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5220314"/>
                </p:ext>
              </p:extLst>
            </p:nvPr>
          </p:nvGraphicFramePr>
          <p:xfrm>
            <a:off x="-828600" y="764704"/>
            <a:ext cx="6911975" cy="542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170" name="ｸﾞﾗﾌ" r:id="rId4" imgW="4050720" imgH="3178080" progId="Origin50.Graph">
                    <p:embed/>
                  </p:oleObj>
                </mc:Choice>
                <mc:Fallback>
                  <p:oleObj name="ｸﾞﾗﾌ" r:id="rId4" imgW="4050720" imgH="3178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28600" y="764704"/>
                          <a:ext cx="6911975" cy="542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正方形/長方形 10"/>
            <p:cNvSpPr/>
            <p:nvPr/>
          </p:nvSpPr>
          <p:spPr>
            <a:xfrm>
              <a:off x="3580050" y="2060281"/>
              <a:ext cx="1268247" cy="443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800" dirty="0" smtClean="0">
                  <a:latin typeface="Symbol" pitchFamily="18" charset="2"/>
                </a:rPr>
                <a:t>s~</a:t>
              </a:r>
              <a:r>
                <a:rPr lang="en-US" altLang="ja-JP" sz="1800" dirty="0" smtClean="0"/>
                <a:t>45 </a:t>
              </a:r>
              <a:r>
                <a:rPr lang="en-US" altLang="ja-JP" sz="1800" dirty="0" err="1" smtClean="0"/>
                <a:t>ps</a:t>
              </a:r>
              <a:endParaRPr lang="ja-JP" altLang="en-US" sz="1800" dirty="0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4938558" y="3355397"/>
            <a:ext cx="3988758" cy="2736304"/>
          </a:xfrm>
          <a:prstGeom prst="roundRect">
            <a:avLst>
              <a:gd name="adj" fmla="val 49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182900" y="3132259"/>
            <a:ext cx="2048959" cy="44627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200" dirty="0"/>
              <a:t> Other Groups</a:t>
            </a:r>
            <a:endParaRPr lang="ja-JP" altLang="en-US" sz="2200" dirty="0"/>
          </a:p>
        </p:txBody>
      </p:sp>
      <p:sp>
        <p:nvSpPr>
          <p:cNvPr id="8" name="上下矢印 7"/>
          <p:cNvSpPr/>
          <p:nvPr/>
        </p:nvSpPr>
        <p:spPr>
          <a:xfrm>
            <a:off x="5804845" y="2492896"/>
            <a:ext cx="401113" cy="648072"/>
          </a:xfrm>
          <a:prstGeom prst="up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</p:spTree>
    <p:extLst>
      <p:ext uri="{BB962C8B-B14F-4D97-AF65-F5344CB8AC3E}">
        <p14:creationId xmlns:p14="http://schemas.microsoft.com/office/powerpoint/2010/main" val="2004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正方形/長方形 10"/>
          <p:cNvSpPr>
            <a:spLocks noChangeArrowheads="1"/>
          </p:cNvSpPr>
          <p:nvPr/>
        </p:nvSpPr>
        <p:spPr bwMode="auto">
          <a:xfrm>
            <a:off x="2843808" y="836712"/>
            <a:ext cx="38731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200" b="0" dirty="0" smtClean="0"/>
              <a:t>2D position sensitive detector</a:t>
            </a:r>
            <a:endParaRPr lang="ja-JP" altLang="en-US" sz="2200" b="0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40050"/>
            <a:ext cx="426561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テキスト ボックス 24"/>
          <p:cNvSpPr txBox="1">
            <a:spLocks noChangeArrowheads="1"/>
          </p:cNvSpPr>
          <p:nvPr/>
        </p:nvSpPr>
        <p:spPr bwMode="auto">
          <a:xfrm>
            <a:off x="5270500" y="3427363"/>
            <a:ext cx="122396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Fast Amp.</a:t>
            </a:r>
            <a:endParaRPr lang="ja-JP" altLang="en-US" sz="1800" b="0"/>
          </a:p>
        </p:txBody>
      </p:sp>
      <p:sp>
        <p:nvSpPr>
          <p:cNvPr id="5125" name="テキスト ボックス 26"/>
          <p:cNvSpPr txBox="1">
            <a:spLocks noChangeArrowheads="1"/>
          </p:cNvSpPr>
          <p:nvPr/>
        </p:nvSpPr>
        <p:spPr bwMode="auto">
          <a:xfrm>
            <a:off x="6897688" y="3433713"/>
            <a:ext cx="65881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CFD</a:t>
            </a:r>
            <a:endParaRPr lang="ja-JP" altLang="en-US" sz="1800" b="0"/>
          </a:p>
        </p:txBody>
      </p:sp>
      <p:graphicFrame>
        <p:nvGraphicFramePr>
          <p:cNvPr id="5126" name="Object 2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000238"/>
              </p:ext>
            </p:extLst>
          </p:nvPr>
        </p:nvGraphicFramePr>
        <p:xfrm>
          <a:off x="7545388" y="3421013"/>
          <a:ext cx="644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218" name="Equation" r:id="rId5" imgW="342751" imgH="228501" progId="">
                  <p:embed/>
                </p:oleObj>
              </mc:Choice>
              <mc:Fallback>
                <p:oleObj name="Equation" r:id="rId5" imgW="342751" imgH="228501" progId="">
                  <p:embed/>
                  <p:pic>
                    <p:nvPicPr>
                      <p:cNvPr id="0" name="Picture 3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3421013"/>
                        <a:ext cx="6445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テキスト ボックス 28"/>
          <p:cNvSpPr txBox="1">
            <a:spLocks noChangeArrowheads="1"/>
          </p:cNvSpPr>
          <p:nvPr/>
        </p:nvSpPr>
        <p:spPr bwMode="auto">
          <a:xfrm>
            <a:off x="3743325" y="3433713"/>
            <a:ext cx="11334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Pre Amp.</a:t>
            </a:r>
            <a:endParaRPr lang="ja-JP" altLang="en-US" sz="1800" b="0"/>
          </a:p>
        </p:txBody>
      </p:sp>
      <p:sp>
        <p:nvSpPr>
          <p:cNvPr id="5128" name="正方形/長方形 34"/>
          <p:cNvSpPr>
            <a:spLocks noChangeArrowheads="1"/>
          </p:cNvSpPr>
          <p:nvPr/>
        </p:nvSpPr>
        <p:spPr bwMode="auto">
          <a:xfrm>
            <a:off x="2017713" y="3172376"/>
            <a:ext cx="91563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Delay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line (</a:t>
            </a:r>
            <a:r>
              <a:rPr lang="en-US" altLang="ja-JP" sz="1800" b="0" i="1" dirty="0"/>
              <a:t>X</a:t>
            </a:r>
            <a:r>
              <a:rPr lang="en-US" altLang="ja-JP" sz="1800" b="0" dirty="0"/>
              <a:t>)</a:t>
            </a:r>
            <a:endParaRPr lang="ja-JP" altLang="en-US" sz="1800" b="0" dirty="0"/>
          </a:p>
        </p:txBody>
      </p:sp>
      <p:sp>
        <p:nvSpPr>
          <p:cNvPr id="5129" name="正方形/長方形 39"/>
          <p:cNvSpPr>
            <a:spLocks noChangeArrowheads="1"/>
          </p:cNvSpPr>
          <p:nvPr/>
        </p:nvSpPr>
        <p:spPr bwMode="auto">
          <a:xfrm>
            <a:off x="3899548" y="4905372"/>
            <a:ext cx="91563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Delay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line (</a:t>
            </a:r>
            <a:r>
              <a:rPr lang="en-US" altLang="ja-JP" sz="1800" b="0" i="1" dirty="0"/>
              <a:t>Y</a:t>
            </a:r>
            <a:r>
              <a:rPr lang="en-US" altLang="ja-JP" sz="1800" b="0" dirty="0"/>
              <a:t>)</a:t>
            </a:r>
            <a:endParaRPr lang="ja-JP" altLang="en-US" sz="1800" b="0" dirty="0"/>
          </a:p>
        </p:txBody>
      </p:sp>
      <p:graphicFrame>
        <p:nvGraphicFramePr>
          <p:cNvPr id="5130" name="Object 2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271682"/>
              </p:ext>
            </p:extLst>
          </p:nvPr>
        </p:nvGraphicFramePr>
        <p:xfrm>
          <a:off x="5172566" y="4500390"/>
          <a:ext cx="3846512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219" name="Equation" r:id="rId7" imgW="2616200" imgH="1041400" progId="">
                  <p:embed/>
                </p:oleObj>
              </mc:Choice>
              <mc:Fallback>
                <p:oleObj name="Equation" r:id="rId7" imgW="2616200" imgH="1041400" progId="">
                  <p:embed/>
                  <p:pic>
                    <p:nvPicPr>
                      <p:cNvPr id="0" name="Picture 3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566" y="4500390"/>
                        <a:ext cx="3846512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正方形/長方形 40"/>
          <p:cNvSpPr>
            <a:spLocks noChangeArrowheads="1"/>
          </p:cNvSpPr>
          <p:nvPr/>
        </p:nvSpPr>
        <p:spPr bwMode="auto">
          <a:xfrm>
            <a:off x="3721100" y="6316270"/>
            <a:ext cx="95410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Particle</a:t>
            </a:r>
            <a:endParaRPr lang="ja-JP" altLang="en-US" sz="1800" b="0" dirty="0"/>
          </a:p>
        </p:txBody>
      </p:sp>
      <p:cxnSp>
        <p:nvCxnSpPr>
          <p:cNvPr id="42" name="直線矢印コネクタ 41"/>
          <p:cNvCxnSpPr/>
          <p:nvPr/>
        </p:nvCxnSpPr>
        <p:spPr>
          <a:xfrm flipH="1" flipV="1">
            <a:off x="2906713" y="5275213"/>
            <a:ext cx="914400" cy="10874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正方形/長方形 44"/>
          <p:cNvSpPr>
            <a:spLocks noChangeArrowheads="1"/>
          </p:cNvSpPr>
          <p:nvPr/>
        </p:nvSpPr>
        <p:spPr bwMode="auto">
          <a:xfrm>
            <a:off x="107088" y="5336765"/>
            <a:ext cx="142859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Cathode (</a:t>
            </a:r>
            <a:r>
              <a:rPr lang="en-US" altLang="ja-JP" sz="1800" b="0" i="1" dirty="0"/>
              <a:t>X</a:t>
            </a:r>
            <a:r>
              <a:rPr lang="en-US" altLang="ja-JP" sz="1800" b="0" dirty="0"/>
              <a:t>)</a:t>
            </a:r>
            <a:endParaRPr lang="ja-JP" altLang="en-US" sz="1800" b="0" dirty="0"/>
          </a:p>
        </p:txBody>
      </p:sp>
      <p:sp>
        <p:nvSpPr>
          <p:cNvPr id="5135" name="正方形/長方形 45"/>
          <p:cNvSpPr>
            <a:spLocks noChangeArrowheads="1"/>
          </p:cNvSpPr>
          <p:nvPr/>
        </p:nvSpPr>
        <p:spPr bwMode="auto">
          <a:xfrm>
            <a:off x="605018" y="6003182"/>
            <a:ext cx="142859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Cathode (</a:t>
            </a:r>
            <a:r>
              <a:rPr lang="en-US" altLang="ja-JP" sz="1800" b="0" i="1" dirty="0"/>
              <a:t>Y</a:t>
            </a:r>
            <a:r>
              <a:rPr lang="en-US" altLang="ja-JP" sz="1800" b="0" dirty="0"/>
              <a:t>)</a:t>
            </a:r>
            <a:endParaRPr lang="ja-JP" altLang="en-US" sz="1800" b="0" dirty="0"/>
          </a:p>
        </p:txBody>
      </p:sp>
      <p:sp>
        <p:nvSpPr>
          <p:cNvPr id="5136" name="正方形/長方形 46"/>
          <p:cNvSpPr>
            <a:spLocks noChangeArrowheads="1"/>
          </p:cNvSpPr>
          <p:nvPr/>
        </p:nvSpPr>
        <p:spPr bwMode="auto">
          <a:xfrm>
            <a:off x="962547" y="5662563"/>
            <a:ext cx="85151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Anode</a:t>
            </a:r>
            <a:endParaRPr lang="ja-JP" altLang="en-US" sz="1800" b="0" dirty="0"/>
          </a:p>
        </p:txBody>
      </p:sp>
      <p:sp>
        <p:nvSpPr>
          <p:cNvPr id="5137" name="正方形/長方形 47"/>
          <p:cNvSpPr>
            <a:spLocks noChangeArrowheads="1"/>
          </p:cNvSpPr>
          <p:nvPr/>
        </p:nvSpPr>
        <p:spPr bwMode="auto">
          <a:xfrm>
            <a:off x="537728" y="4527972"/>
            <a:ext cx="92845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Bias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voltage</a:t>
            </a:r>
            <a:endParaRPr lang="ja-JP" altLang="en-US" sz="1800" b="0" dirty="0"/>
          </a:p>
        </p:txBody>
      </p:sp>
      <p:sp>
        <p:nvSpPr>
          <p:cNvPr id="43" name="正方形/長方形 42"/>
          <p:cNvSpPr/>
          <p:nvPr/>
        </p:nvSpPr>
        <p:spPr>
          <a:xfrm>
            <a:off x="684213" y="4086175"/>
            <a:ext cx="366712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52" name="正方形/長方形 51"/>
          <p:cNvSpPr/>
          <p:nvPr/>
        </p:nvSpPr>
        <p:spPr>
          <a:xfrm>
            <a:off x="881063" y="4311600"/>
            <a:ext cx="417512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5140" name="正方形/長方形 49"/>
          <p:cNvSpPr>
            <a:spLocks noChangeArrowheads="1"/>
          </p:cNvSpPr>
          <p:nvPr/>
        </p:nvSpPr>
        <p:spPr bwMode="auto">
          <a:xfrm>
            <a:off x="1403479" y="3180957"/>
            <a:ext cx="42351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i="1" dirty="0"/>
              <a:t>X</a:t>
            </a:r>
            <a:r>
              <a:rPr lang="en-US" altLang="ja-JP" sz="1800" b="0" i="1" baseline="-25000" dirty="0"/>
              <a:t>1</a:t>
            </a:r>
            <a:endParaRPr lang="ja-JP" altLang="en-US" sz="1800" b="0" i="1" baseline="-25000" dirty="0"/>
          </a:p>
        </p:txBody>
      </p:sp>
      <p:sp>
        <p:nvSpPr>
          <p:cNvPr id="5141" name="正方形/長方形 52"/>
          <p:cNvSpPr>
            <a:spLocks noChangeArrowheads="1"/>
          </p:cNvSpPr>
          <p:nvPr/>
        </p:nvSpPr>
        <p:spPr bwMode="auto">
          <a:xfrm>
            <a:off x="377533" y="4167910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4.3 mm</a:t>
            </a:r>
            <a:endParaRPr lang="ja-JP" altLang="en-US" sz="1800" b="0" dirty="0"/>
          </a:p>
        </p:txBody>
      </p:sp>
      <p:sp>
        <p:nvSpPr>
          <p:cNvPr id="5142" name="正方形/長方形 53"/>
          <p:cNvSpPr>
            <a:spLocks noChangeArrowheads="1"/>
          </p:cNvSpPr>
          <p:nvPr/>
        </p:nvSpPr>
        <p:spPr bwMode="auto">
          <a:xfrm>
            <a:off x="3072113" y="3191781"/>
            <a:ext cx="42351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i="1" dirty="0"/>
              <a:t>X</a:t>
            </a:r>
            <a:r>
              <a:rPr lang="en-US" altLang="ja-JP" sz="1800" b="0" i="1" baseline="-25000" dirty="0"/>
              <a:t>2</a:t>
            </a:r>
            <a:endParaRPr lang="ja-JP" altLang="en-US" sz="1800" b="0" i="1" baseline="-25000" dirty="0"/>
          </a:p>
        </p:txBody>
      </p:sp>
      <p:sp>
        <p:nvSpPr>
          <p:cNvPr id="5143" name="正方形/長方形 54"/>
          <p:cNvSpPr>
            <a:spLocks noChangeArrowheads="1"/>
          </p:cNvSpPr>
          <p:nvPr/>
        </p:nvSpPr>
        <p:spPr bwMode="auto">
          <a:xfrm>
            <a:off x="4140200" y="4247929"/>
            <a:ext cx="42351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i="1" dirty="0"/>
              <a:t>Y</a:t>
            </a:r>
            <a:r>
              <a:rPr lang="en-US" altLang="ja-JP" sz="1800" b="0" i="1" baseline="-25000" dirty="0"/>
              <a:t>2</a:t>
            </a:r>
            <a:endParaRPr lang="ja-JP" altLang="en-US" sz="1800" b="0" i="1" baseline="-25000" dirty="0"/>
          </a:p>
        </p:txBody>
      </p:sp>
      <p:sp>
        <p:nvSpPr>
          <p:cNvPr id="5144" name="正方形/長方形 55"/>
          <p:cNvSpPr>
            <a:spLocks noChangeArrowheads="1"/>
          </p:cNvSpPr>
          <p:nvPr/>
        </p:nvSpPr>
        <p:spPr bwMode="auto">
          <a:xfrm>
            <a:off x="4144963" y="5905279"/>
            <a:ext cx="42351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i="1" dirty="0"/>
              <a:t>Y</a:t>
            </a:r>
            <a:r>
              <a:rPr lang="en-US" altLang="ja-JP" sz="1800" b="0" i="1" baseline="-25000" dirty="0"/>
              <a:t>1</a:t>
            </a:r>
            <a:endParaRPr lang="ja-JP" altLang="en-US" sz="1800" b="0" i="1" baseline="-25000" dirty="0"/>
          </a:p>
        </p:txBody>
      </p:sp>
      <p:sp>
        <p:nvSpPr>
          <p:cNvPr id="64" name="正方形/長方形 63"/>
          <p:cNvSpPr/>
          <p:nvPr/>
        </p:nvSpPr>
        <p:spPr>
          <a:xfrm>
            <a:off x="833702" y="1446912"/>
            <a:ext cx="4098925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2200" dirty="0">
                <a:latin typeface="+mn-ea"/>
                <a:ea typeface="+mn-ea"/>
              </a:rPr>
              <a:t>●</a:t>
            </a:r>
            <a:r>
              <a:rPr lang="en-US" altLang="ja-JP" sz="2200" dirty="0">
                <a:latin typeface="+mn-ea"/>
                <a:ea typeface="+mn-ea"/>
              </a:rPr>
              <a:t>iso-C</a:t>
            </a:r>
            <a:r>
              <a:rPr lang="en-US" altLang="ja-JP" sz="2200" baseline="-25000" dirty="0">
                <a:latin typeface="+mn-ea"/>
                <a:ea typeface="+mn-ea"/>
              </a:rPr>
              <a:t>4</a:t>
            </a:r>
            <a:r>
              <a:rPr lang="en-US" altLang="ja-JP" sz="2200" dirty="0">
                <a:latin typeface="+mn-ea"/>
                <a:ea typeface="+mn-ea"/>
              </a:rPr>
              <a:t>H</a:t>
            </a:r>
            <a:r>
              <a:rPr lang="en-US" altLang="ja-JP" sz="2200" baseline="-25000" dirty="0">
                <a:latin typeface="+mn-ea"/>
                <a:ea typeface="+mn-ea"/>
              </a:rPr>
              <a:t>10</a:t>
            </a:r>
            <a:r>
              <a:rPr lang="en-US" altLang="ja-JP" sz="2200" dirty="0">
                <a:latin typeface="+mn-ea"/>
                <a:ea typeface="+mn-ea"/>
              </a:rPr>
              <a:t>, C</a:t>
            </a:r>
            <a:r>
              <a:rPr lang="en-US" altLang="ja-JP" sz="2200" baseline="-25000" dirty="0">
                <a:latin typeface="+mn-ea"/>
                <a:ea typeface="+mn-ea"/>
              </a:rPr>
              <a:t>3</a:t>
            </a:r>
            <a:r>
              <a:rPr lang="en-US" altLang="ja-JP" sz="2200" dirty="0">
                <a:latin typeface="+mn-ea"/>
                <a:ea typeface="+mn-ea"/>
              </a:rPr>
              <a:t>F</a:t>
            </a:r>
            <a:r>
              <a:rPr lang="en-US" altLang="ja-JP" sz="2200" baseline="-25000" dirty="0">
                <a:latin typeface="+mn-ea"/>
                <a:ea typeface="+mn-ea"/>
              </a:rPr>
              <a:t>8</a:t>
            </a:r>
            <a:r>
              <a:rPr lang="en-US" altLang="ja-JP" sz="2200" dirty="0">
                <a:latin typeface="+mn-ea"/>
                <a:ea typeface="+mn-ea"/>
              </a:rPr>
              <a:t>,</a:t>
            </a:r>
            <a:r>
              <a:rPr lang="ja-JP" altLang="en-US" sz="2200" dirty="0">
                <a:latin typeface="+mn-ea"/>
                <a:ea typeface="+mn-ea"/>
              </a:rPr>
              <a:t> </a:t>
            </a:r>
            <a:r>
              <a:rPr lang="en-US" altLang="ja-JP" sz="2200" dirty="0">
                <a:latin typeface="+mn-ea"/>
                <a:ea typeface="+mn-ea"/>
              </a:rPr>
              <a:t> 10</a:t>
            </a:r>
            <a:r>
              <a:rPr lang="ja-JP" altLang="en-US" sz="2200" dirty="0">
                <a:latin typeface="+mn-ea"/>
                <a:ea typeface="+mn-ea"/>
              </a:rPr>
              <a:t>～</a:t>
            </a:r>
            <a:r>
              <a:rPr lang="en-US" altLang="ja-JP" sz="2200" dirty="0">
                <a:latin typeface="+mn-ea"/>
                <a:ea typeface="+mn-ea"/>
              </a:rPr>
              <a:t>50 </a:t>
            </a:r>
            <a:r>
              <a:rPr lang="en-US" altLang="ja-JP" sz="2200" dirty="0" err="1">
                <a:latin typeface="+mn-ea"/>
                <a:ea typeface="+mn-ea"/>
              </a:rPr>
              <a:t>t</a:t>
            </a:r>
            <a:r>
              <a:rPr lang="en-US" altLang="ja-JP" sz="2200" dirty="0" err="1" smtClean="0">
                <a:latin typeface="+mn-ea"/>
                <a:ea typeface="+mn-ea"/>
              </a:rPr>
              <a:t>orr</a:t>
            </a:r>
            <a:endParaRPr lang="en-US" altLang="ja-JP" sz="2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2200" dirty="0" smtClean="0">
                <a:latin typeface="+mn-ea"/>
              </a:rPr>
              <a:t>●</a:t>
            </a:r>
            <a:r>
              <a:rPr lang="ja-JP" altLang="en-US" sz="2200" dirty="0">
                <a:latin typeface="+mn-ea"/>
              </a:rPr>
              <a:t>～</a:t>
            </a:r>
            <a:r>
              <a:rPr lang="en-US" altLang="ja-JP" sz="2200" dirty="0" smtClean="0">
                <a:latin typeface="+mn-ea"/>
              </a:rPr>
              <a:t>100V/mm electric field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2200" dirty="0" smtClean="0">
                <a:latin typeface="Arial" charset="0"/>
              </a:rPr>
              <a:t>●</a:t>
            </a:r>
            <a:r>
              <a:rPr lang="en-US" altLang="ja-JP" sz="2200" dirty="0">
                <a:latin typeface="Arial" charset="0"/>
              </a:rPr>
              <a:t>E</a:t>
            </a:r>
            <a:r>
              <a:rPr lang="en-US" altLang="ja-JP" sz="2200" dirty="0" smtClean="0">
                <a:latin typeface="Arial" charset="0"/>
              </a:rPr>
              <a:t>lectron avalanche</a:t>
            </a:r>
            <a:endParaRPr lang="en-US" altLang="ja-JP" sz="2200" dirty="0">
              <a:latin typeface="Arial" charset="0"/>
            </a:endParaRPr>
          </a:p>
        </p:txBody>
      </p:sp>
      <p:sp>
        <p:nvSpPr>
          <p:cNvPr id="5148" name="正方形/長方形 65"/>
          <p:cNvSpPr>
            <a:spLocks noChangeArrowheads="1"/>
          </p:cNvSpPr>
          <p:nvPr/>
        </p:nvSpPr>
        <p:spPr bwMode="auto">
          <a:xfrm>
            <a:off x="5252990" y="1908195"/>
            <a:ext cx="294651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200" b="0" dirty="0" smtClean="0">
                <a:solidFill>
                  <a:srgbClr val="FF0000"/>
                </a:solidFill>
              </a:rPr>
              <a:t>Delay-Line read-out</a:t>
            </a:r>
            <a:endParaRPr lang="en-US" altLang="ja-JP" sz="2200" b="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0" dirty="0">
                <a:solidFill>
                  <a:srgbClr val="FF0000"/>
                </a:solidFill>
              </a:rPr>
              <a:t>H. </a:t>
            </a:r>
            <a:r>
              <a:rPr lang="en-US" altLang="ja-JP" sz="1600" b="0" dirty="0" err="1">
                <a:solidFill>
                  <a:srgbClr val="FF0000"/>
                </a:solidFill>
              </a:rPr>
              <a:t>Kumagai</a:t>
            </a:r>
            <a:r>
              <a:rPr lang="en-US" altLang="ja-JP" sz="1600" b="0" dirty="0">
                <a:solidFill>
                  <a:srgbClr val="FF0000"/>
                </a:solidFill>
              </a:rPr>
              <a:t> et. al., NIMA 2001</a:t>
            </a:r>
            <a:endParaRPr lang="ja-JP" altLang="en-US" sz="1600" b="0" dirty="0">
              <a:solidFill>
                <a:srgbClr val="FF0000"/>
              </a:solidFill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824648" y="1529632"/>
            <a:ext cx="3920629" cy="1467319"/>
          </a:xfrm>
          <a:prstGeom prst="roundRect">
            <a:avLst>
              <a:gd name="adj" fmla="val 106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68" name="角丸四角形 67"/>
          <p:cNvSpPr/>
          <p:nvPr/>
        </p:nvSpPr>
        <p:spPr>
          <a:xfrm>
            <a:off x="5099934" y="1916179"/>
            <a:ext cx="3222600" cy="681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5151" name="正方形/長方形 68"/>
          <p:cNvSpPr>
            <a:spLocks noChangeArrowheads="1"/>
          </p:cNvSpPr>
          <p:nvPr/>
        </p:nvSpPr>
        <p:spPr bwMode="auto">
          <a:xfrm>
            <a:off x="173596" y="3939310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4.3 mm</a:t>
            </a:r>
            <a:endParaRPr lang="ja-JP" altLang="en-US" sz="1800" b="0" dirty="0"/>
          </a:p>
        </p:txBody>
      </p:sp>
      <p:sp>
        <p:nvSpPr>
          <p:cNvPr id="5152" name="正方形/長方形 1"/>
          <p:cNvSpPr>
            <a:spLocks noChangeArrowheads="1"/>
          </p:cNvSpPr>
          <p:nvPr/>
        </p:nvSpPr>
        <p:spPr bwMode="auto">
          <a:xfrm>
            <a:off x="4686240" y="2027005"/>
            <a:ext cx="4667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200" b="0" dirty="0"/>
              <a:t>＋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1674813" y="6343600"/>
            <a:ext cx="1601787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3348038" y="3603575"/>
            <a:ext cx="3952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4878388" y="3600400"/>
            <a:ext cx="3952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6497638" y="3600400"/>
            <a:ext cx="3968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692275" y="222250"/>
            <a:ext cx="582295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P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arallel </a:t>
            </a: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P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late </a:t>
            </a: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A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valanche </a:t>
            </a: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C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ounter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ゴシック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: PPAC</a:t>
            </a:r>
          </a:p>
        </p:txBody>
      </p:sp>
      <p:sp>
        <p:nvSpPr>
          <p:cNvPr id="39" name="右矢印 38"/>
          <p:cNvSpPr/>
          <p:nvPr/>
        </p:nvSpPr>
        <p:spPr>
          <a:xfrm>
            <a:off x="2408994" y="932329"/>
            <a:ext cx="446534" cy="239652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37" name="正方形/長方形 36"/>
          <p:cNvSpPr/>
          <p:nvPr/>
        </p:nvSpPr>
        <p:spPr>
          <a:xfrm>
            <a:off x="6899125" y="5706097"/>
            <a:ext cx="2094227" cy="297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4991591" y="4427365"/>
            <a:ext cx="2561601" cy="1647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1802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43011" y="387815"/>
            <a:ext cx="48245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Summary of </a:t>
            </a:r>
            <a:r>
              <a:rPr lang="en-US" altLang="ja-JP" b="1" dirty="0"/>
              <a:t>diamond detector </a:t>
            </a:r>
            <a:endParaRPr lang="en-US" altLang="ja-JP" b="1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395536" y="1034147"/>
            <a:ext cx="82809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/>
              <a:t>● </a:t>
            </a:r>
            <a:r>
              <a:rPr lang="en-US" altLang="ja-JP" sz="2200" dirty="0" smtClean="0"/>
              <a:t>Single crystal diamond detector has a good energy resolution.</a:t>
            </a:r>
          </a:p>
          <a:p>
            <a:endParaRPr lang="en-US" altLang="ja-JP" sz="1000" dirty="0" smtClean="0"/>
          </a:p>
          <a:p>
            <a:pPr>
              <a:lnSpc>
                <a:spcPct val="150000"/>
              </a:lnSpc>
            </a:pPr>
            <a:r>
              <a:rPr lang="ja-JP" altLang="en-US" sz="2200" dirty="0" smtClean="0"/>
              <a:t>● </a:t>
            </a:r>
            <a:r>
              <a:rPr lang="en-US" altLang="ja-JP" sz="2200" dirty="0" smtClean="0"/>
              <a:t>Intrinsic timing resolution is </a:t>
            </a:r>
            <a:r>
              <a:rPr lang="en-US" altLang="ja-JP" sz="2200" dirty="0" smtClean="0">
                <a:solidFill>
                  <a:srgbClr val="FF0000"/>
                </a:solidFill>
              </a:rPr>
              <a:t>σ~31 ps.</a:t>
            </a:r>
          </a:p>
          <a:p>
            <a:pPr>
              <a:lnSpc>
                <a:spcPct val="150000"/>
              </a:lnSpc>
            </a:pPr>
            <a:r>
              <a:rPr lang="en-US" altLang="ja-JP" sz="2200" dirty="0" smtClean="0"/>
              <a:t>     </a:t>
            </a:r>
            <a:r>
              <a:rPr lang="ja-JP" altLang="en-US" sz="2200" dirty="0"/>
              <a:t>　</a:t>
            </a:r>
            <a:r>
              <a:rPr lang="ja-JP" altLang="en-US" sz="2200" dirty="0" smtClean="0"/>
              <a:t>　　</a:t>
            </a:r>
            <a:r>
              <a:rPr lang="ja-JP" altLang="en-US" sz="2200" dirty="0"/>
              <a:t> 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Reported value: 15~57 ps. </a:t>
            </a:r>
          </a:p>
          <a:p>
            <a:endParaRPr lang="en-US" altLang="ja-JP" sz="1000" dirty="0" smtClean="0"/>
          </a:p>
          <a:p>
            <a:r>
              <a:rPr lang="en-US" altLang="ja-JP" sz="2200" dirty="0"/>
              <a:t> </a:t>
            </a:r>
            <a:r>
              <a:rPr lang="en-US" altLang="ja-JP" sz="2200" dirty="0" smtClean="0"/>
              <a:t>    NSCL/MSU </a:t>
            </a:r>
            <a:r>
              <a:rPr lang="en-US" altLang="ja-JP" sz="2200" dirty="0"/>
              <a:t>reported the best </a:t>
            </a:r>
            <a:r>
              <a:rPr lang="en-US" altLang="ja-JP" sz="2200" dirty="0" smtClean="0"/>
              <a:t>value of </a:t>
            </a:r>
            <a:r>
              <a:rPr lang="en-US" altLang="ja-JP" sz="2200" dirty="0" smtClean="0">
                <a:solidFill>
                  <a:srgbClr val="FF0000"/>
                </a:solidFill>
              </a:rPr>
              <a:t>σ~15 ps.</a:t>
            </a:r>
          </a:p>
          <a:p>
            <a:endParaRPr lang="en-US" altLang="ja-JP" sz="2200" dirty="0"/>
          </a:p>
        </p:txBody>
      </p:sp>
      <p:sp>
        <p:nvSpPr>
          <p:cNvPr id="8" name="正方形/長方形 7"/>
          <p:cNvSpPr/>
          <p:nvPr/>
        </p:nvSpPr>
        <p:spPr>
          <a:xfrm>
            <a:off x="395536" y="4041646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200" dirty="0" smtClean="0"/>
              <a:t>● </a:t>
            </a:r>
            <a:r>
              <a:rPr lang="en-US" altLang="ja-JP" sz="2200" dirty="0"/>
              <a:t>Understand radiation </a:t>
            </a:r>
            <a:r>
              <a:rPr lang="en-US" altLang="ja-JP" sz="2200" dirty="0" smtClean="0"/>
              <a:t>damage.</a:t>
            </a:r>
          </a:p>
          <a:p>
            <a:pPr>
              <a:lnSpc>
                <a:spcPct val="150000"/>
              </a:lnSpc>
            </a:pPr>
            <a:r>
              <a:rPr lang="ja-JP" altLang="en-US" sz="2200" dirty="0" smtClean="0"/>
              <a:t>● </a:t>
            </a:r>
            <a:r>
              <a:rPr lang="en-US" altLang="ja-JP" sz="2200" dirty="0" smtClean="0"/>
              <a:t>Fast pre-amplifiers for diamond detector</a:t>
            </a:r>
          </a:p>
          <a:p>
            <a:pPr>
              <a:lnSpc>
                <a:spcPct val="150000"/>
              </a:lnSpc>
            </a:pPr>
            <a:r>
              <a:rPr lang="ja-JP" altLang="en-US" sz="2200" dirty="0"/>
              <a:t>●</a:t>
            </a:r>
            <a:r>
              <a:rPr lang="en-US" altLang="ja-JP" sz="2200" dirty="0"/>
              <a:t> Detector with large active areas.</a:t>
            </a:r>
          </a:p>
          <a:p>
            <a:pPr>
              <a:lnSpc>
                <a:spcPct val="150000"/>
              </a:lnSpc>
            </a:pPr>
            <a:endParaRPr lang="en-US" altLang="ja-JP" sz="2200" dirty="0" smtClean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93274" y="3507973"/>
            <a:ext cx="244296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/>
              <a:t>Future </a:t>
            </a:r>
            <a:r>
              <a:rPr lang="en-US" altLang="ja-JP" b="1" dirty="0" smtClean="0"/>
              <a:t>work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0" name="上下矢印 9"/>
          <p:cNvSpPr/>
          <p:nvPr/>
        </p:nvSpPr>
        <p:spPr>
          <a:xfrm rot="16200000">
            <a:off x="1091758" y="1944647"/>
            <a:ext cx="296933" cy="597460"/>
          </a:xfrm>
          <a:prstGeom prst="up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</p:spTree>
    <p:extLst>
      <p:ext uri="{BB962C8B-B14F-4D97-AF65-F5344CB8AC3E}">
        <p14:creationId xmlns:p14="http://schemas.microsoft.com/office/powerpoint/2010/main" val="12225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251520" y="4005064"/>
            <a:ext cx="8568952" cy="2664296"/>
          </a:xfrm>
          <a:prstGeom prst="roundRect">
            <a:avLst>
              <a:gd name="adj" fmla="val 8169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43011" y="387815"/>
            <a:ext cx="48245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Summary of </a:t>
            </a:r>
            <a:r>
              <a:rPr lang="en-US" altLang="ja-JP" b="1" dirty="0"/>
              <a:t>diamond detector </a:t>
            </a:r>
            <a:endParaRPr lang="en-US" altLang="ja-JP" b="1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395536" y="925557"/>
            <a:ext cx="82809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/>
              <a:t>● </a:t>
            </a:r>
            <a:r>
              <a:rPr lang="en-US" altLang="ja-JP" sz="2200" dirty="0" smtClean="0"/>
              <a:t>Single crystal diamond detector has a good energy resolution.</a:t>
            </a:r>
          </a:p>
          <a:p>
            <a:endParaRPr lang="en-US" altLang="ja-JP" sz="1000" dirty="0" smtClean="0"/>
          </a:p>
          <a:p>
            <a:pPr>
              <a:lnSpc>
                <a:spcPct val="150000"/>
              </a:lnSpc>
            </a:pPr>
            <a:r>
              <a:rPr lang="ja-JP" altLang="en-US" sz="2200" dirty="0" smtClean="0"/>
              <a:t>● </a:t>
            </a:r>
            <a:r>
              <a:rPr lang="en-US" altLang="ja-JP" sz="2200" dirty="0" smtClean="0"/>
              <a:t>Intrinsic timing resolution is </a:t>
            </a:r>
            <a:r>
              <a:rPr lang="en-US" altLang="ja-JP" sz="2200" dirty="0" smtClean="0">
                <a:solidFill>
                  <a:srgbClr val="FF0000"/>
                </a:solidFill>
              </a:rPr>
              <a:t>σ~31 ps.</a:t>
            </a:r>
          </a:p>
          <a:p>
            <a:pPr>
              <a:lnSpc>
                <a:spcPct val="150000"/>
              </a:lnSpc>
            </a:pPr>
            <a:r>
              <a:rPr lang="en-US" altLang="ja-JP" sz="2200" dirty="0" smtClean="0"/>
              <a:t>     </a:t>
            </a:r>
            <a:r>
              <a:rPr lang="ja-JP" altLang="en-US" sz="2200" dirty="0"/>
              <a:t>　</a:t>
            </a:r>
            <a:r>
              <a:rPr lang="ja-JP" altLang="en-US" sz="2200" dirty="0" smtClean="0"/>
              <a:t>　　</a:t>
            </a:r>
            <a:r>
              <a:rPr lang="ja-JP" altLang="en-US" sz="2200" dirty="0"/>
              <a:t> 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Reported value: 15~57 ps. </a:t>
            </a:r>
          </a:p>
          <a:p>
            <a:endParaRPr lang="en-US" altLang="ja-JP" sz="1000" dirty="0" smtClean="0"/>
          </a:p>
          <a:p>
            <a:r>
              <a:rPr lang="en-US" altLang="ja-JP" sz="2200" dirty="0"/>
              <a:t> </a:t>
            </a:r>
            <a:r>
              <a:rPr lang="en-US" altLang="ja-JP" sz="2200" dirty="0" smtClean="0"/>
              <a:t>    NSCL/MSU </a:t>
            </a:r>
            <a:r>
              <a:rPr lang="en-US" altLang="ja-JP" sz="2200" dirty="0"/>
              <a:t>reported the best </a:t>
            </a:r>
            <a:r>
              <a:rPr lang="en-US" altLang="ja-JP" sz="2200" dirty="0" smtClean="0"/>
              <a:t>value of </a:t>
            </a:r>
            <a:r>
              <a:rPr lang="en-US" altLang="ja-JP" sz="2200" dirty="0" smtClean="0">
                <a:solidFill>
                  <a:srgbClr val="FF0000"/>
                </a:solidFill>
              </a:rPr>
              <a:t>σ~15 ps.</a:t>
            </a:r>
          </a:p>
          <a:p>
            <a:endParaRPr lang="en-US" altLang="ja-JP" sz="2200" dirty="0"/>
          </a:p>
        </p:txBody>
      </p:sp>
      <p:sp>
        <p:nvSpPr>
          <p:cNvPr id="8" name="正方形/長方形 7"/>
          <p:cNvSpPr/>
          <p:nvPr/>
        </p:nvSpPr>
        <p:spPr>
          <a:xfrm>
            <a:off x="395536" y="3933056"/>
            <a:ext cx="8208912" cy="534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200" dirty="0" smtClean="0"/>
              <a:t>●</a:t>
            </a:r>
            <a:r>
              <a:rPr lang="en-US" altLang="ja-JP" sz="2200" dirty="0"/>
              <a:t> </a:t>
            </a:r>
            <a:r>
              <a:rPr lang="en-US" altLang="ja-JP" sz="2200" dirty="0" smtClean="0"/>
              <a:t>Detector </a:t>
            </a:r>
            <a:r>
              <a:rPr lang="en-US" altLang="ja-JP" sz="2200" dirty="0"/>
              <a:t>with large active </a:t>
            </a:r>
            <a:r>
              <a:rPr lang="en-US" altLang="ja-JP" sz="2200" dirty="0" smtClean="0"/>
              <a:t>areas.</a:t>
            </a:r>
          </a:p>
        </p:txBody>
      </p:sp>
      <p:sp>
        <p:nvSpPr>
          <p:cNvPr id="10" name="上下矢印 9"/>
          <p:cNvSpPr/>
          <p:nvPr/>
        </p:nvSpPr>
        <p:spPr>
          <a:xfrm rot="16200000">
            <a:off x="1091758" y="1944647"/>
            <a:ext cx="296933" cy="597460"/>
          </a:xfrm>
          <a:prstGeom prst="up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12849"/>
            <a:ext cx="1328377" cy="104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84" y="4514683"/>
            <a:ext cx="1456151" cy="8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24" y="4633870"/>
            <a:ext cx="1733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 rot="2640000">
            <a:off x="6221916" y="4659708"/>
            <a:ext cx="784777" cy="356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16" name="正方形/長方形 15"/>
          <p:cNvSpPr/>
          <p:nvPr/>
        </p:nvSpPr>
        <p:spPr>
          <a:xfrm>
            <a:off x="428690" y="4737280"/>
            <a:ext cx="3455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800" dirty="0"/>
              <a:t>C</a:t>
            </a:r>
            <a:r>
              <a:rPr lang="en-US" altLang="ja-JP" sz="1800" dirty="0" smtClean="0"/>
              <a:t>rystal </a:t>
            </a:r>
            <a:r>
              <a:rPr lang="en-US" altLang="ja-JP" sz="1800" dirty="0"/>
              <a:t>growth technology </a:t>
            </a:r>
            <a:endParaRPr lang="en-US" altLang="ja-JP" sz="1800" dirty="0" smtClean="0"/>
          </a:p>
          <a:p>
            <a:pPr algn="ctr"/>
            <a:r>
              <a:rPr lang="en-US" altLang="ja-JP" sz="1800" dirty="0" smtClean="0"/>
              <a:t>is making </a:t>
            </a:r>
            <a:r>
              <a:rPr lang="en-US" altLang="ja-JP" sz="1800" dirty="0"/>
              <a:t>progress day by day</a:t>
            </a:r>
            <a:r>
              <a:rPr lang="en-US" altLang="ja-JP" sz="1800" dirty="0" smtClean="0"/>
              <a:t>.</a:t>
            </a:r>
            <a:endParaRPr lang="ja-JP" altLang="en-US" sz="18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52358" y="5273241"/>
            <a:ext cx="2021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Direct wafer method</a:t>
            </a:r>
            <a:endParaRPr lang="ja-JP" altLang="en-US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044990" y="5067413"/>
            <a:ext cx="495347" cy="28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19" name="正方形/長方形 18"/>
          <p:cNvSpPr/>
          <p:nvPr/>
        </p:nvSpPr>
        <p:spPr>
          <a:xfrm>
            <a:off x="6686359" y="4167779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20 mm×20 mm </a:t>
            </a:r>
            <a:r>
              <a:rPr lang="en-US" altLang="ja-JP" sz="1400" dirty="0" err="1" smtClean="0"/>
              <a:t>sc</a:t>
            </a:r>
            <a:r>
              <a:rPr lang="en-US" altLang="ja-JP" sz="1400" dirty="0" smtClean="0"/>
              <a:t>-dia.</a:t>
            </a:r>
            <a:endParaRPr lang="ja-JP" altLang="en-US" sz="1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6876256" y="5437507"/>
            <a:ext cx="1656184" cy="356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1" name="正方形/長方形 20"/>
          <p:cNvSpPr/>
          <p:nvPr/>
        </p:nvSpPr>
        <p:spPr>
          <a:xfrm>
            <a:off x="6668941" y="4416724"/>
            <a:ext cx="411570" cy="120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2" name="正方形/長方形 21"/>
          <p:cNvSpPr/>
          <p:nvPr/>
        </p:nvSpPr>
        <p:spPr>
          <a:xfrm>
            <a:off x="3843789" y="5589240"/>
            <a:ext cx="4976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/>
              <a:t>AIST says “3, 4 inch size wafer in near future”.</a:t>
            </a:r>
            <a:endParaRPr lang="ja-JP" altLang="en-US" sz="1800" dirty="0"/>
          </a:p>
        </p:txBody>
      </p:sp>
      <p:pic>
        <p:nvPicPr>
          <p:cNvPr id="1204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25" y="5877272"/>
            <a:ext cx="3384426" cy="35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14617" y="6237312"/>
            <a:ext cx="8505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20 mm×20 mm single crystal </a:t>
            </a:r>
            <a:r>
              <a:rPr lang="en-US" altLang="ja-JP" sz="2000" dirty="0">
                <a:solidFill>
                  <a:srgbClr val="FF0000"/>
                </a:solidFill>
              </a:rPr>
              <a:t>diamond is already </a:t>
            </a:r>
            <a:r>
              <a:rPr lang="en-US" altLang="ja-JP" sz="2000" dirty="0" smtClean="0">
                <a:solidFill>
                  <a:srgbClr val="FF0000"/>
                </a:solidFill>
              </a:rPr>
              <a:t>commercially available.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93274" y="3399383"/>
            <a:ext cx="244296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/>
              <a:t>Future </a:t>
            </a:r>
            <a:r>
              <a:rPr lang="en-US" altLang="ja-JP" b="1" dirty="0" smtClean="0"/>
              <a:t>work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41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48441" y="666205"/>
            <a:ext cx="180890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ＭＳ ゴシック"/>
              </a:rPr>
              <a:t>Summary</a:t>
            </a:r>
            <a:endParaRPr lang="en-US" altLang="ja-JP" b="1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  <p:pic>
        <p:nvPicPr>
          <p:cNvPr id="8" name="Picture 2" descr="http://free-illustrations-ls01.gatag.net/images/lgi01a20131011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7" y="4608658"/>
            <a:ext cx="231401" cy="2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free-illustrations-ls01.gatag.net/images/lgi01a20131011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8" y="2633785"/>
            <a:ext cx="231401" cy="2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free-illustrations-ls01.gatag.net/images/lgi01a20131011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7" y="3329932"/>
            <a:ext cx="231401" cy="2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323528" y="1232991"/>
            <a:ext cx="8274182" cy="486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Maintenance</a:t>
            </a:r>
            <a:r>
              <a:rPr lang="en-US" altLang="ja-JP" dirty="0"/>
              <a:t>, </a:t>
            </a:r>
            <a:r>
              <a:rPr lang="en-US" altLang="ja-JP" dirty="0" smtClean="0"/>
              <a:t>research, and </a:t>
            </a:r>
            <a:r>
              <a:rPr lang="en-US" altLang="ja-JP" dirty="0"/>
              <a:t>improvement of the beam line </a:t>
            </a:r>
            <a:r>
              <a:rPr lang="en-US" altLang="ja-JP" dirty="0" smtClean="0"/>
              <a:t>detectors</a:t>
            </a:r>
          </a:p>
          <a:p>
            <a:pPr>
              <a:lnSpc>
                <a:spcPts val="2500"/>
              </a:lnSpc>
            </a:pPr>
            <a:endParaRPr lang="en-US" altLang="ja-JP" sz="1000" dirty="0" smtClean="0"/>
          </a:p>
          <a:p>
            <a:pPr>
              <a:lnSpc>
                <a:spcPts val="2500"/>
              </a:lnSpc>
            </a:pPr>
            <a:r>
              <a:rPr lang="ja-JP" altLang="en-US" sz="2600" dirty="0"/>
              <a:t>　</a:t>
            </a:r>
            <a:r>
              <a:rPr lang="ja-JP" altLang="en-US" sz="2600" dirty="0" smtClean="0"/>
              <a:t>　　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ゴシック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/>
              <a:t>　　□ 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PPAC</a:t>
            </a:r>
            <a:endParaRPr lang="en-US" altLang="ja-JP" i="1" dirty="0">
              <a:solidFill>
                <a:srgbClr val="FF0000"/>
              </a:solidFill>
              <a:latin typeface="Arial" charset="0"/>
              <a:ea typeface="ＭＳ ゴシック"/>
            </a:endParaRPr>
          </a:p>
          <a:p>
            <a:pPr>
              <a:lnSpc>
                <a:spcPts val="2500"/>
              </a:lnSpc>
            </a:pPr>
            <a:r>
              <a:rPr lang="ja-JP" altLang="en-US" sz="2200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　　　</a:t>
            </a:r>
            <a:r>
              <a:rPr lang="ja-JP" altLang="en-US" sz="2200" dirty="0" smtClean="0">
                <a:latin typeface="Arial" charset="0"/>
                <a:ea typeface="ＭＳ ゴシック"/>
              </a:rPr>
              <a:t>・</a:t>
            </a:r>
            <a:r>
              <a:rPr lang="en-US" altLang="ja-JP" sz="2200" dirty="0" smtClean="0">
                <a:latin typeface="Arial" charset="0"/>
                <a:ea typeface="ＭＳ ゴシック"/>
              </a:rPr>
              <a:t>improvement of the radiation hardness</a:t>
            </a:r>
          </a:p>
          <a:p>
            <a:r>
              <a:rPr lang="ja-JP" altLang="en-US" dirty="0" smtClean="0"/>
              <a:t>　　□ 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MUSIC</a:t>
            </a:r>
            <a:endParaRPr lang="en-US" altLang="ja-JP" i="1" dirty="0">
              <a:solidFill>
                <a:srgbClr val="FF0000"/>
              </a:solidFill>
              <a:latin typeface="Arial" charset="0"/>
              <a:ea typeface="ＭＳ ゴシック"/>
            </a:endParaRPr>
          </a:p>
          <a:p>
            <a:r>
              <a:rPr lang="ja-JP" altLang="en-US" sz="2200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　　　</a:t>
            </a:r>
            <a:r>
              <a:rPr lang="ja-JP" altLang="en-US" sz="2200" dirty="0" smtClean="0">
                <a:latin typeface="Arial" charset="0"/>
                <a:ea typeface="ＭＳ ゴシック"/>
              </a:rPr>
              <a:t>・</a:t>
            </a:r>
            <a:r>
              <a:rPr lang="en-US" altLang="ja-JP" sz="2200" dirty="0" smtClean="0">
                <a:latin typeface="Arial" charset="0"/>
                <a:ea typeface="ＭＳ ゴシック"/>
              </a:rPr>
              <a:t>New signal read-out system</a:t>
            </a:r>
          </a:p>
          <a:p>
            <a:r>
              <a:rPr lang="ja-JP" altLang="en-US" sz="2200" dirty="0">
                <a:latin typeface="Arial" charset="0"/>
                <a:ea typeface="ＭＳ ゴシック"/>
              </a:rPr>
              <a:t>　</a:t>
            </a:r>
            <a:r>
              <a:rPr lang="ja-JP" altLang="en-US" sz="2200" dirty="0" smtClean="0">
                <a:latin typeface="Arial" charset="0"/>
                <a:ea typeface="ＭＳ ゴシック"/>
              </a:rPr>
              <a:t>　　・</a:t>
            </a:r>
            <a:r>
              <a:rPr lang="en-US" altLang="ja-JP" sz="2200" dirty="0" smtClean="0">
                <a:latin typeface="Arial" charset="0"/>
                <a:ea typeface="ＭＳ ゴシック"/>
              </a:rPr>
              <a:t>Study of </a:t>
            </a:r>
            <a:r>
              <a:rPr lang="en-US" altLang="ja-JP" sz="2200" i="1" dirty="0">
                <a:latin typeface="Symbol" panose="05050102010706020507" pitchFamily="18" charset="2"/>
              </a:rPr>
              <a:t>D</a:t>
            </a:r>
            <a:r>
              <a:rPr lang="en-US" altLang="ja-JP" sz="2200" i="1" dirty="0"/>
              <a:t>Z</a:t>
            </a:r>
            <a:r>
              <a:rPr lang="en-US" altLang="ja-JP" sz="2200" dirty="0" smtClean="0">
                <a:latin typeface="Arial" charset="0"/>
                <a:ea typeface="ＭＳ ゴシック"/>
              </a:rPr>
              <a:t> for heavy ions </a:t>
            </a:r>
            <a:r>
              <a:rPr lang="en-US" altLang="ja-JP" sz="2200" i="1" dirty="0" smtClean="0">
                <a:latin typeface="Arial" charset="0"/>
                <a:ea typeface="ＭＳ ゴシック"/>
              </a:rPr>
              <a:t>Z</a:t>
            </a:r>
            <a:r>
              <a:rPr lang="en-US" altLang="ja-JP" sz="2200" dirty="0" smtClean="0">
                <a:latin typeface="Arial" charset="0"/>
                <a:ea typeface="ＭＳ ゴシック"/>
              </a:rPr>
              <a:t>= 60~92.</a:t>
            </a:r>
          </a:p>
          <a:p>
            <a:pPr>
              <a:lnSpc>
                <a:spcPts val="2500"/>
              </a:lnSpc>
            </a:pPr>
            <a:endParaRPr lang="en-US" altLang="ja-JP" sz="2800" i="1" dirty="0" smtClean="0">
              <a:latin typeface="Arial" charset="0"/>
              <a:ea typeface="ＭＳ ゴシック"/>
            </a:endParaRPr>
          </a:p>
          <a:p>
            <a:pPr>
              <a:lnSpc>
                <a:spcPts val="2500"/>
              </a:lnSpc>
            </a:pPr>
            <a:r>
              <a:rPr lang="en-US" altLang="ja-JP" sz="2800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   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 </a:t>
            </a:r>
            <a:r>
              <a:rPr lang="ja-JP" altLang="en-US" dirty="0"/>
              <a:t>□ 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Diamond detector</a:t>
            </a:r>
          </a:p>
          <a:p>
            <a:pPr>
              <a:lnSpc>
                <a:spcPts val="2500"/>
              </a:lnSpc>
            </a:pPr>
            <a:r>
              <a:rPr lang="ja-JP" altLang="en-US" sz="2200" i="1" dirty="0">
                <a:solidFill>
                  <a:srgbClr val="FF0000"/>
                </a:solidFill>
                <a:latin typeface="Arial" charset="0"/>
                <a:ea typeface="ＭＳ ゴシック"/>
              </a:rPr>
              <a:t>　</a:t>
            </a:r>
            <a:r>
              <a:rPr lang="ja-JP" altLang="en-US" sz="2200" i="1" dirty="0" smtClean="0">
                <a:solidFill>
                  <a:srgbClr val="FF0000"/>
                </a:solidFill>
                <a:latin typeface="Arial" charset="0"/>
                <a:ea typeface="ＭＳ ゴシック"/>
              </a:rPr>
              <a:t>　　</a:t>
            </a:r>
            <a:r>
              <a:rPr lang="ja-JP" altLang="en-US" sz="2200" dirty="0" smtClean="0">
                <a:latin typeface="Arial" charset="0"/>
                <a:ea typeface="ＭＳ ゴシック"/>
              </a:rPr>
              <a:t>・</a:t>
            </a:r>
            <a:r>
              <a:rPr lang="en-US" altLang="ja-JP" sz="2200" dirty="0" smtClean="0">
                <a:latin typeface="Arial" charset="0"/>
                <a:ea typeface="ＭＳ ゴシック"/>
              </a:rPr>
              <a:t>large area</a:t>
            </a:r>
          </a:p>
          <a:p>
            <a:r>
              <a:rPr lang="ja-JP" altLang="en-US" sz="2200" dirty="0" smtClean="0">
                <a:latin typeface="Arial" charset="0"/>
                <a:ea typeface="ＭＳ ゴシック"/>
              </a:rPr>
              <a:t>　　　・</a:t>
            </a:r>
            <a:r>
              <a:rPr lang="en-US" altLang="ja-JP" sz="2200" dirty="0" smtClean="0"/>
              <a:t>Fast </a:t>
            </a:r>
            <a:r>
              <a:rPr lang="en-US" altLang="ja-JP" sz="2200" dirty="0"/>
              <a:t>pre-amplifiers for diamond detector</a:t>
            </a:r>
            <a:endParaRPr lang="en-US" altLang="ja-JP" sz="2200" dirty="0">
              <a:latin typeface="Arial" charset="0"/>
              <a:ea typeface="ＭＳ ゴシック"/>
            </a:endParaRPr>
          </a:p>
          <a:p>
            <a:r>
              <a:rPr lang="ja-JP" altLang="en-US" sz="2200" i="1" dirty="0">
                <a:solidFill>
                  <a:srgbClr val="FF0000"/>
                </a:solidFill>
                <a:latin typeface="Arial" charset="0"/>
                <a:ea typeface="ＭＳ ゴシック"/>
              </a:rPr>
              <a:t>　　　</a:t>
            </a:r>
            <a:r>
              <a:rPr lang="ja-JP" altLang="en-US" sz="2200" dirty="0" smtClean="0">
                <a:latin typeface="Arial" charset="0"/>
                <a:ea typeface="ＭＳ ゴシック"/>
              </a:rPr>
              <a:t>・</a:t>
            </a:r>
            <a:r>
              <a:rPr lang="en-US" altLang="ja-JP" sz="2200" dirty="0" smtClean="0">
                <a:latin typeface="Arial" charset="0"/>
                <a:ea typeface="ＭＳ ゴシック"/>
              </a:rPr>
              <a:t>Study for radiation hardness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48441" y="2123214"/>
            <a:ext cx="180890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 smtClean="0"/>
              <a:t>Challenges</a:t>
            </a:r>
            <a:endParaRPr lang="en-US" altLang="ja-JP" b="1" dirty="0">
              <a:solidFill>
                <a:srgbClr val="000000"/>
              </a:solidFill>
              <a:latin typeface="Arial" charset="0"/>
              <a:ea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533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14007" y="2348880"/>
            <a:ext cx="22381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0" dirty="0"/>
              <a:t>f</a:t>
            </a:r>
            <a:r>
              <a:rPr kumimoji="1" lang="en-US" altLang="ja-JP" sz="12000" dirty="0" smtClean="0"/>
              <a:t>in.</a:t>
            </a:r>
            <a:endParaRPr kumimoji="1" lang="ja-JP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20099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正方形/長方形 10"/>
          <p:cNvSpPr>
            <a:spLocks noChangeArrowheads="1"/>
          </p:cNvSpPr>
          <p:nvPr/>
        </p:nvSpPr>
        <p:spPr bwMode="auto">
          <a:xfrm>
            <a:off x="2843808" y="836712"/>
            <a:ext cx="38731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200" b="0" dirty="0" smtClean="0"/>
              <a:t>2D position sensitive detector</a:t>
            </a:r>
            <a:endParaRPr lang="ja-JP" altLang="en-US" sz="2200" b="0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40050"/>
            <a:ext cx="426561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テキスト ボックス 24"/>
          <p:cNvSpPr txBox="1">
            <a:spLocks noChangeArrowheads="1"/>
          </p:cNvSpPr>
          <p:nvPr/>
        </p:nvSpPr>
        <p:spPr bwMode="auto">
          <a:xfrm>
            <a:off x="5270500" y="3427363"/>
            <a:ext cx="122396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Fast Amp.</a:t>
            </a:r>
            <a:endParaRPr lang="ja-JP" altLang="en-US" sz="1800" b="0"/>
          </a:p>
        </p:txBody>
      </p:sp>
      <p:sp>
        <p:nvSpPr>
          <p:cNvPr id="5125" name="テキスト ボックス 26"/>
          <p:cNvSpPr txBox="1">
            <a:spLocks noChangeArrowheads="1"/>
          </p:cNvSpPr>
          <p:nvPr/>
        </p:nvSpPr>
        <p:spPr bwMode="auto">
          <a:xfrm>
            <a:off x="6897688" y="3433713"/>
            <a:ext cx="65881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CFD</a:t>
            </a:r>
            <a:endParaRPr lang="ja-JP" altLang="en-US" sz="1800" b="0"/>
          </a:p>
        </p:txBody>
      </p:sp>
      <p:graphicFrame>
        <p:nvGraphicFramePr>
          <p:cNvPr id="5126" name="Object 2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831627"/>
              </p:ext>
            </p:extLst>
          </p:nvPr>
        </p:nvGraphicFramePr>
        <p:xfrm>
          <a:off x="7545388" y="3421013"/>
          <a:ext cx="644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348" name="Equation" r:id="rId5" imgW="342751" imgH="228501" progId="">
                  <p:embed/>
                </p:oleObj>
              </mc:Choice>
              <mc:Fallback>
                <p:oleObj name="Equation" r:id="rId5" imgW="342751" imgH="228501" progId="">
                  <p:embed/>
                  <p:pic>
                    <p:nvPicPr>
                      <p:cNvPr id="0" name="Picture 1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3421013"/>
                        <a:ext cx="6445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テキスト ボックス 28"/>
          <p:cNvSpPr txBox="1">
            <a:spLocks noChangeArrowheads="1"/>
          </p:cNvSpPr>
          <p:nvPr/>
        </p:nvSpPr>
        <p:spPr bwMode="auto">
          <a:xfrm>
            <a:off x="3743325" y="3433713"/>
            <a:ext cx="11334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Pre Amp.</a:t>
            </a:r>
            <a:endParaRPr lang="ja-JP" altLang="en-US" sz="1800" b="0"/>
          </a:p>
        </p:txBody>
      </p:sp>
      <p:sp>
        <p:nvSpPr>
          <p:cNvPr id="5128" name="正方形/長方形 34"/>
          <p:cNvSpPr>
            <a:spLocks noChangeArrowheads="1"/>
          </p:cNvSpPr>
          <p:nvPr/>
        </p:nvSpPr>
        <p:spPr bwMode="auto">
          <a:xfrm>
            <a:off x="2017713" y="3172376"/>
            <a:ext cx="91563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Delay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line (</a:t>
            </a:r>
            <a:r>
              <a:rPr lang="en-US" altLang="ja-JP" sz="1800" b="0" i="1" dirty="0"/>
              <a:t>X</a:t>
            </a:r>
            <a:r>
              <a:rPr lang="en-US" altLang="ja-JP" sz="1800" b="0" dirty="0"/>
              <a:t>)</a:t>
            </a:r>
            <a:endParaRPr lang="ja-JP" altLang="en-US" sz="1800" b="0" dirty="0"/>
          </a:p>
        </p:txBody>
      </p:sp>
      <p:sp>
        <p:nvSpPr>
          <p:cNvPr id="5129" name="正方形/長方形 39"/>
          <p:cNvSpPr>
            <a:spLocks noChangeArrowheads="1"/>
          </p:cNvSpPr>
          <p:nvPr/>
        </p:nvSpPr>
        <p:spPr bwMode="auto">
          <a:xfrm>
            <a:off x="3899548" y="4905372"/>
            <a:ext cx="91563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Delay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line (</a:t>
            </a:r>
            <a:r>
              <a:rPr lang="en-US" altLang="ja-JP" sz="1800" b="0" i="1" dirty="0"/>
              <a:t>Y</a:t>
            </a:r>
            <a:r>
              <a:rPr lang="en-US" altLang="ja-JP" sz="1800" b="0" dirty="0"/>
              <a:t>)</a:t>
            </a:r>
            <a:endParaRPr lang="ja-JP" altLang="en-US" sz="1800" b="0" dirty="0"/>
          </a:p>
        </p:txBody>
      </p:sp>
      <p:sp>
        <p:nvSpPr>
          <p:cNvPr id="5132" name="正方形/長方形 40"/>
          <p:cNvSpPr>
            <a:spLocks noChangeArrowheads="1"/>
          </p:cNvSpPr>
          <p:nvPr/>
        </p:nvSpPr>
        <p:spPr bwMode="auto">
          <a:xfrm>
            <a:off x="3721100" y="6316270"/>
            <a:ext cx="95410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Particle</a:t>
            </a:r>
            <a:endParaRPr lang="ja-JP" altLang="en-US" sz="1800" b="0" dirty="0"/>
          </a:p>
        </p:txBody>
      </p:sp>
      <p:cxnSp>
        <p:nvCxnSpPr>
          <p:cNvPr id="42" name="直線矢印コネクタ 41"/>
          <p:cNvCxnSpPr/>
          <p:nvPr/>
        </p:nvCxnSpPr>
        <p:spPr>
          <a:xfrm flipH="1" flipV="1">
            <a:off x="2906713" y="5275213"/>
            <a:ext cx="914400" cy="10874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正方形/長方形 44"/>
          <p:cNvSpPr>
            <a:spLocks noChangeArrowheads="1"/>
          </p:cNvSpPr>
          <p:nvPr/>
        </p:nvSpPr>
        <p:spPr bwMode="auto">
          <a:xfrm>
            <a:off x="107088" y="5336765"/>
            <a:ext cx="142859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Cathode (</a:t>
            </a:r>
            <a:r>
              <a:rPr lang="en-US" altLang="ja-JP" sz="1800" b="0" i="1" dirty="0"/>
              <a:t>X</a:t>
            </a:r>
            <a:r>
              <a:rPr lang="en-US" altLang="ja-JP" sz="1800" b="0" dirty="0"/>
              <a:t>)</a:t>
            </a:r>
            <a:endParaRPr lang="ja-JP" altLang="en-US" sz="1800" b="0" dirty="0"/>
          </a:p>
        </p:txBody>
      </p:sp>
      <p:sp>
        <p:nvSpPr>
          <p:cNvPr id="5135" name="正方形/長方形 45"/>
          <p:cNvSpPr>
            <a:spLocks noChangeArrowheads="1"/>
          </p:cNvSpPr>
          <p:nvPr/>
        </p:nvSpPr>
        <p:spPr bwMode="auto">
          <a:xfrm>
            <a:off x="605018" y="6003182"/>
            <a:ext cx="142859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Cathode (</a:t>
            </a:r>
            <a:r>
              <a:rPr lang="en-US" altLang="ja-JP" sz="1800" b="0" i="1" dirty="0"/>
              <a:t>Y</a:t>
            </a:r>
            <a:r>
              <a:rPr lang="en-US" altLang="ja-JP" sz="1800" b="0" dirty="0"/>
              <a:t>)</a:t>
            </a:r>
            <a:endParaRPr lang="ja-JP" altLang="en-US" sz="1800" b="0" dirty="0"/>
          </a:p>
        </p:txBody>
      </p:sp>
      <p:sp>
        <p:nvSpPr>
          <p:cNvPr id="5136" name="正方形/長方形 46"/>
          <p:cNvSpPr>
            <a:spLocks noChangeArrowheads="1"/>
          </p:cNvSpPr>
          <p:nvPr/>
        </p:nvSpPr>
        <p:spPr bwMode="auto">
          <a:xfrm>
            <a:off x="962547" y="5662563"/>
            <a:ext cx="85151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Anode</a:t>
            </a:r>
            <a:endParaRPr lang="ja-JP" altLang="en-US" sz="1800" b="0" dirty="0"/>
          </a:p>
        </p:txBody>
      </p:sp>
      <p:sp>
        <p:nvSpPr>
          <p:cNvPr id="5137" name="正方形/長方形 47"/>
          <p:cNvSpPr>
            <a:spLocks noChangeArrowheads="1"/>
          </p:cNvSpPr>
          <p:nvPr/>
        </p:nvSpPr>
        <p:spPr bwMode="auto">
          <a:xfrm>
            <a:off x="537728" y="4527972"/>
            <a:ext cx="92845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Bias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voltage</a:t>
            </a:r>
            <a:endParaRPr lang="ja-JP" altLang="en-US" sz="1800" b="0" dirty="0"/>
          </a:p>
        </p:txBody>
      </p:sp>
      <p:sp>
        <p:nvSpPr>
          <p:cNvPr id="43" name="正方形/長方形 42"/>
          <p:cNvSpPr/>
          <p:nvPr/>
        </p:nvSpPr>
        <p:spPr>
          <a:xfrm>
            <a:off x="684213" y="4086175"/>
            <a:ext cx="366712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52" name="正方形/長方形 51"/>
          <p:cNvSpPr/>
          <p:nvPr/>
        </p:nvSpPr>
        <p:spPr>
          <a:xfrm>
            <a:off x="881063" y="4311600"/>
            <a:ext cx="417512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5140" name="正方形/長方形 49"/>
          <p:cNvSpPr>
            <a:spLocks noChangeArrowheads="1"/>
          </p:cNvSpPr>
          <p:nvPr/>
        </p:nvSpPr>
        <p:spPr bwMode="auto">
          <a:xfrm>
            <a:off x="1403479" y="3180957"/>
            <a:ext cx="42351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i="1" dirty="0"/>
              <a:t>X</a:t>
            </a:r>
            <a:r>
              <a:rPr lang="en-US" altLang="ja-JP" sz="1800" b="0" i="1" baseline="-25000" dirty="0"/>
              <a:t>1</a:t>
            </a:r>
            <a:endParaRPr lang="ja-JP" altLang="en-US" sz="1800" b="0" i="1" baseline="-25000" dirty="0"/>
          </a:p>
        </p:txBody>
      </p:sp>
      <p:sp>
        <p:nvSpPr>
          <p:cNvPr id="5141" name="正方形/長方形 52"/>
          <p:cNvSpPr>
            <a:spLocks noChangeArrowheads="1"/>
          </p:cNvSpPr>
          <p:nvPr/>
        </p:nvSpPr>
        <p:spPr bwMode="auto">
          <a:xfrm>
            <a:off x="377533" y="4167910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4.3 mm</a:t>
            </a:r>
            <a:endParaRPr lang="ja-JP" altLang="en-US" sz="1800" b="0" dirty="0"/>
          </a:p>
        </p:txBody>
      </p:sp>
      <p:sp>
        <p:nvSpPr>
          <p:cNvPr id="5142" name="正方形/長方形 53"/>
          <p:cNvSpPr>
            <a:spLocks noChangeArrowheads="1"/>
          </p:cNvSpPr>
          <p:nvPr/>
        </p:nvSpPr>
        <p:spPr bwMode="auto">
          <a:xfrm>
            <a:off x="3072113" y="3194856"/>
            <a:ext cx="42351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i="1" dirty="0"/>
              <a:t>X</a:t>
            </a:r>
            <a:r>
              <a:rPr lang="en-US" altLang="ja-JP" sz="1800" b="0" i="1" baseline="-25000" dirty="0"/>
              <a:t>2</a:t>
            </a:r>
            <a:endParaRPr lang="ja-JP" altLang="en-US" sz="1800" b="0" i="1" baseline="-25000" dirty="0"/>
          </a:p>
        </p:txBody>
      </p:sp>
      <p:sp>
        <p:nvSpPr>
          <p:cNvPr id="5143" name="正方形/長方形 54"/>
          <p:cNvSpPr>
            <a:spLocks noChangeArrowheads="1"/>
          </p:cNvSpPr>
          <p:nvPr/>
        </p:nvSpPr>
        <p:spPr bwMode="auto">
          <a:xfrm>
            <a:off x="4140200" y="4247929"/>
            <a:ext cx="42351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i="1" dirty="0"/>
              <a:t>Y</a:t>
            </a:r>
            <a:r>
              <a:rPr lang="en-US" altLang="ja-JP" sz="1800" b="0" i="1" baseline="-25000" dirty="0"/>
              <a:t>2</a:t>
            </a:r>
            <a:endParaRPr lang="ja-JP" altLang="en-US" sz="1800" b="0" i="1" baseline="-25000" dirty="0"/>
          </a:p>
        </p:txBody>
      </p:sp>
      <p:sp>
        <p:nvSpPr>
          <p:cNvPr id="5144" name="正方形/長方形 55"/>
          <p:cNvSpPr>
            <a:spLocks noChangeArrowheads="1"/>
          </p:cNvSpPr>
          <p:nvPr/>
        </p:nvSpPr>
        <p:spPr bwMode="auto">
          <a:xfrm>
            <a:off x="4144963" y="5905279"/>
            <a:ext cx="42351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i="1" dirty="0"/>
              <a:t>Y</a:t>
            </a:r>
            <a:r>
              <a:rPr lang="en-US" altLang="ja-JP" sz="1800" b="0" i="1" baseline="-25000" dirty="0"/>
              <a:t>1</a:t>
            </a:r>
            <a:endParaRPr lang="ja-JP" altLang="en-US" sz="1800" b="0" i="1" baseline="-25000" dirty="0"/>
          </a:p>
        </p:txBody>
      </p:sp>
      <p:sp>
        <p:nvSpPr>
          <p:cNvPr id="64" name="正方形/長方形 63"/>
          <p:cNvSpPr/>
          <p:nvPr/>
        </p:nvSpPr>
        <p:spPr>
          <a:xfrm>
            <a:off x="833702" y="1446912"/>
            <a:ext cx="4098925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2200" dirty="0">
                <a:latin typeface="+mn-ea"/>
                <a:ea typeface="+mn-ea"/>
              </a:rPr>
              <a:t>●</a:t>
            </a:r>
            <a:r>
              <a:rPr lang="en-US" altLang="ja-JP" sz="2200" dirty="0">
                <a:latin typeface="+mn-ea"/>
                <a:ea typeface="+mn-ea"/>
              </a:rPr>
              <a:t>iso-C</a:t>
            </a:r>
            <a:r>
              <a:rPr lang="en-US" altLang="ja-JP" sz="2200" baseline="-25000" dirty="0">
                <a:latin typeface="+mn-ea"/>
                <a:ea typeface="+mn-ea"/>
              </a:rPr>
              <a:t>4</a:t>
            </a:r>
            <a:r>
              <a:rPr lang="en-US" altLang="ja-JP" sz="2200" dirty="0">
                <a:latin typeface="+mn-ea"/>
                <a:ea typeface="+mn-ea"/>
              </a:rPr>
              <a:t>H</a:t>
            </a:r>
            <a:r>
              <a:rPr lang="en-US" altLang="ja-JP" sz="2200" baseline="-25000" dirty="0">
                <a:latin typeface="+mn-ea"/>
                <a:ea typeface="+mn-ea"/>
              </a:rPr>
              <a:t>10</a:t>
            </a:r>
            <a:r>
              <a:rPr lang="en-US" altLang="ja-JP" sz="2200" dirty="0">
                <a:latin typeface="+mn-ea"/>
                <a:ea typeface="+mn-ea"/>
              </a:rPr>
              <a:t>, C</a:t>
            </a:r>
            <a:r>
              <a:rPr lang="en-US" altLang="ja-JP" sz="2200" baseline="-25000" dirty="0">
                <a:latin typeface="+mn-ea"/>
                <a:ea typeface="+mn-ea"/>
              </a:rPr>
              <a:t>3</a:t>
            </a:r>
            <a:r>
              <a:rPr lang="en-US" altLang="ja-JP" sz="2200" dirty="0">
                <a:latin typeface="+mn-ea"/>
                <a:ea typeface="+mn-ea"/>
              </a:rPr>
              <a:t>F</a:t>
            </a:r>
            <a:r>
              <a:rPr lang="en-US" altLang="ja-JP" sz="2200" baseline="-25000" dirty="0">
                <a:latin typeface="+mn-ea"/>
                <a:ea typeface="+mn-ea"/>
              </a:rPr>
              <a:t>8</a:t>
            </a:r>
            <a:r>
              <a:rPr lang="en-US" altLang="ja-JP" sz="2200" dirty="0">
                <a:latin typeface="+mn-ea"/>
                <a:ea typeface="+mn-ea"/>
              </a:rPr>
              <a:t>,</a:t>
            </a:r>
            <a:r>
              <a:rPr lang="ja-JP" altLang="en-US" sz="2200" dirty="0">
                <a:latin typeface="+mn-ea"/>
                <a:ea typeface="+mn-ea"/>
              </a:rPr>
              <a:t> </a:t>
            </a:r>
            <a:r>
              <a:rPr lang="en-US" altLang="ja-JP" sz="2200" dirty="0">
                <a:latin typeface="+mn-ea"/>
                <a:ea typeface="+mn-ea"/>
              </a:rPr>
              <a:t> 10</a:t>
            </a:r>
            <a:r>
              <a:rPr lang="ja-JP" altLang="en-US" sz="2200" dirty="0">
                <a:latin typeface="+mn-ea"/>
                <a:ea typeface="+mn-ea"/>
              </a:rPr>
              <a:t>～</a:t>
            </a:r>
            <a:r>
              <a:rPr lang="en-US" altLang="ja-JP" sz="2200" dirty="0">
                <a:latin typeface="+mn-ea"/>
                <a:ea typeface="+mn-ea"/>
              </a:rPr>
              <a:t>50 </a:t>
            </a:r>
            <a:r>
              <a:rPr lang="en-US" altLang="ja-JP" sz="2200" dirty="0" err="1" smtClean="0">
                <a:latin typeface="+mn-ea"/>
                <a:ea typeface="+mn-ea"/>
              </a:rPr>
              <a:t>torr</a:t>
            </a:r>
            <a:endParaRPr lang="en-US" altLang="ja-JP" sz="2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2200" dirty="0" smtClean="0">
                <a:latin typeface="+mn-ea"/>
              </a:rPr>
              <a:t>●</a:t>
            </a:r>
            <a:r>
              <a:rPr lang="ja-JP" altLang="en-US" sz="2200" dirty="0">
                <a:latin typeface="+mn-ea"/>
              </a:rPr>
              <a:t>～</a:t>
            </a:r>
            <a:r>
              <a:rPr lang="en-US" altLang="ja-JP" sz="2200" dirty="0" smtClean="0">
                <a:latin typeface="+mn-ea"/>
              </a:rPr>
              <a:t>100V/mm electric field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2200" dirty="0" smtClean="0">
                <a:latin typeface="Arial" charset="0"/>
              </a:rPr>
              <a:t>●</a:t>
            </a:r>
            <a:r>
              <a:rPr lang="en-US" altLang="ja-JP" sz="2200" dirty="0">
                <a:latin typeface="Arial" charset="0"/>
              </a:rPr>
              <a:t>E</a:t>
            </a:r>
            <a:r>
              <a:rPr lang="en-US" altLang="ja-JP" sz="2200" dirty="0" smtClean="0">
                <a:latin typeface="Arial" charset="0"/>
              </a:rPr>
              <a:t>lectron avalanche</a:t>
            </a:r>
            <a:endParaRPr lang="en-US" altLang="ja-JP" sz="2200" dirty="0">
              <a:latin typeface="Arial" charset="0"/>
            </a:endParaRPr>
          </a:p>
        </p:txBody>
      </p:sp>
      <p:sp>
        <p:nvSpPr>
          <p:cNvPr id="5148" name="正方形/長方形 65"/>
          <p:cNvSpPr>
            <a:spLocks noChangeArrowheads="1"/>
          </p:cNvSpPr>
          <p:nvPr/>
        </p:nvSpPr>
        <p:spPr bwMode="auto">
          <a:xfrm>
            <a:off x="5252990" y="1908195"/>
            <a:ext cx="294651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200" b="0" dirty="0" smtClean="0">
                <a:solidFill>
                  <a:srgbClr val="FF0000"/>
                </a:solidFill>
              </a:rPr>
              <a:t>Delay-Line read-out</a:t>
            </a:r>
            <a:endParaRPr lang="en-US" altLang="ja-JP" sz="2200" b="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0" dirty="0">
                <a:solidFill>
                  <a:srgbClr val="FF0000"/>
                </a:solidFill>
              </a:rPr>
              <a:t>H. </a:t>
            </a:r>
            <a:r>
              <a:rPr lang="en-US" altLang="ja-JP" sz="1600" b="0" dirty="0" err="1">
                <a:solidFill>
                  <a:srgbClr val="FF0000"/>
                </a:solidFill>
              </a:rPr>
              <a:t>Kumagai</a:t>
            </a:r>
            <a:r>
              <a:rPr lang="en-US" altLang="ja-JP" sz="1600" b="0" dirty="0">
                <a:solidFill>
                  <a:srgbClr val="FF0000"/>
                </a:solidFill>
              </a:rPr>
              <a:t> et. al., NIMA 2001</a:t>
            </a:r>
            <a:endParaRPr lang="ja-JP" altLang="en-US" sz="1600" b="0" dirty="0">
              <a:solidFill>
                <a:srgbClr val="FF0000"/>
              </a:solidFill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824648" y="1529632"/>
            <a:ext cx="3920629" cy="1467319"/>
          </a:xfrm>
          <a:prstGeom prst="roundRect">
            <a:avLst>
              <a:gd name="adj" fmla="val 106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68" name="角丸四角形 67"/>
          <p:cNvSpPr/>
          <p:nvPr/>
        </p:nvSpPr>
        <p:spPr>
          <a:xfrm>
            <a:off x="5099934" y="1916179"/>
            <a:ext cx="3222600" cy="681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5151" name="正方形/長方形 68"/>
          <p:cNvSpPr>
            <a:spLocks noChangeArrowheads="1"/>
          </p:cNvSpPr>
          <p:nvPr/>
        </p:nvSpPr>
        <p:spPr bwMode="auto">
          <a:xfrm>
            <a:off x="173596" y="3939310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4.3 mm</a:t>
            </a:r>
            <a:endParaRPr lang="ja-JP" altLang="en-US" sz="1800" b="0" dirty="0"/>
          </a:p>
        </p:txBody>
      </p:sp>
      <p:sp>
        <p:nvSpPr>
          <p:cNvPr id="5152" name="正方形/長方形 1"/>
          <p:cNvSpPr>
            <a:spLocks noChangeArrowheads="1"/>
          </p:cNvSpPr>
          <p:nvPr/>
        </p:nvSpPr>
        <p:spPr bwMode="auto">
          <a:xfrm>
            <a:off x="4686240" y="2027005"/>
            <a:ext cx="4667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200" b="0" dirty="0"/>
              <a:t>＋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1674813" y="6343600"/>
            <a:ext cx="1601787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3348038" y="3603575"/>
            <a:ext cx="3952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4878388" y="3600400"/>
            <a:ext cx="3952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6497638" y="3600400"/>
            <a:ext cx="3968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692275" y="222250"/>
            <a:ext cx="582295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P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arallel </a:t>
            </a: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P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late </a:t>
            </a: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A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valanche </a:t>
            </a:r>
            <a:r>
              <a:rPr lang="en-US" altLang="ja-JP" u="sng" dirty="0">
                <a:solidFill>
                  <a:srgbClr val="000000"/>
                </a:solidFill>
                <a:latin typeface="Arial" charset="0"/>
                <a:ea typeface="ＭＳ ゴシック"/>
              </a:rPr>
              <a:t>C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ounter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ゴシック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ゴシック"/>
              </a:rPr>
              <a:t>: PPAC</a:t>
            </a:r>
          </a:p>
        </p:txBody>
      </p:sp>
      <p:sp>
        <p:nvSpPr>
          <p:cNvPr id="39" name="右矢印 38"/>
          <p:cNvSpPr/>
          <p:nvPr/>
        </p:nvSpPr>
        <p:spPr>
          <a:xfrm>
            <a:off x="2408994" y="932329"/>
            <a:ext cx="446534" cy="239652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grpSp>
        <p:nvGrpSpPr>
          <p:cNvPr id="37" name="グループ化 36"/>
          <p:cNvGrpSpPr/>
          <p:nvPr/>
        </p:nvGrpSpPr>
        <p:grpSpPr>
          <a:xfrm>
            <a:off x="1430338" y="3681885"/>
            <a:ext cx="2574925" cy="2662237"/>
            <a:chOff x="1430338" y="3690938"/>
            <a:chExt cx="2574925" cy="2662237"/>
          </a:xfrm>
        </p:grpSpPr>
        <p:sp>
          <p:nvSpPr>
            <p:cNvPr id="40" name="円/楕円 39"/>
            <p:cNvSpPr/>
            <p:nvPr/>
          </p:nvSpPr>
          <p:spPr>
            <a:xfrm rot="5400000">
              <a:off x="2817019" y="5039519"/>
              <a:ext cx="2016125" cy="3603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1430338" y="3690938"/>
              <a:ext cx="2016125" cy="3587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曲折矢印 44"/>
            <p:cNvSpPr/>
            <p:nvPr/>
          </p:nvSpPr>
          <p:spPr>
            <a:xfrm rot="5400000">
              <a:off x="2997200" y="5094288"/>
              <a:ext cx="719138" cy="881062"/>
            </a:xfrm>
            <a:prstGeom prst="bentArrow">
              <a:avLst>
                <a:gd name="adj1" fmla="val 25000"/>
                <a:gd name="adj2" fmla="val 21371"/>
                <a:gd name="adj3" fmla="val 27903"/>
                <a:gd name="adj4" fmla="val 4375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曲折矢印 45"/>
            <p:cNvSpPr/>
            <p:nvPr/>
          </p:nvSpPr>
          <p:spPr>
            <a:xfrm rot="5400000" flipH="1">
              <a:off x="3009900" y="4559301"/>
              <a:ext cx="693737" cy="881062"/>
            </a:xfrm>
            <a:prstGeom prst="bentArrow">
              <a:avLst>
                <a:gd name="adj1" fmla="val 25000"/>
                <a:gd name="adj2" fmla="val 21371"/>
                <a:gd name="adj3" fmla="val 27903"/>
                <a:gd name="adj4" fmla="val 4375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爆発 2 46"/>
            <p:cNvSpPr/>
            <p:nvPr/>
          </p:nvSpPr>
          <p:spPr>
            <a:xfrm>
              <a:off x="2717800" y="5040313"/>
              <a:ext cx="503238" cy="431800"/>
            </a:xfrm>
            <a:prstGeom prst="irregularSeal2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 flipH="1" flipV="1">
              <a:off x="2897188" y="5265738"/>
              <a:ext cx="914400" cy="108743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曲折矢印 49"/>
            <p:cNvSpPr/>
            <p:nvPr/>
          </p:nvSpPr>
          <p:spPr>
            <a:xfrm flipH="1">
              <a:off x="1790700" y="3860800"/>
              <a:ext cx="692150" cy="323850"/>
            </a:xfrm>
            <a:prstGeom prst="bentArrow">
              <a:avLst>
                <a:gd name="adj1" fmla="val 40411"/>
                <a:gd name="adj2" fmla="val 30618"/>
                <a:gd name="adj3" fmla="val 27903"/>
                <a:gd name="adj4" fmla="val 4375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曲折矢印 52"/>
            <p:cNvSpPr/>
            <p:nvPr/>
          </p:nvSpPr>
          <p:spPr>
            <a:xfrm>
              <a:off x="2349500" y="3852863"/>
              <a:ext cx="736600" cy="323850"/>
            </a:xfrm>
            <a:prstGeom prst="bentArrow">
              <a:avLst>
                <a:gd name="adj1" fmla="val 40411"/>
                <a:gd name="adj2" fmla="val 30618"/>
                <a:gd name="adj3" fmla="val 27903"/>
                <a:gd name="adj4" fmla="val 4375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1" name="Object 2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667199"/>
              </p:ext>
            </p:extLst>
          </p:nvPr>
        </p:nvGraphicFramePr>
        <p:xfrm>
          <a:off x="5172566" y="4500390"/>
          <a:ext cx="3846512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349" name="Equation" r:id="rId7" imgW="2616200" imgH="1041400" progId="">
                  <p:embed/>
                </p:oleObj>
              </mc:Choice>
              <mc:Fallback>
                <p:oleObj name="Equation" r:id="rId7" imgW="2616200" imgH="1041400" progId="">
                  <p:embed/>
                  <p:pic>
                    <p:nvPicPr>
                      <p:cNvPr id="0" name="Picture 1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566" y="4500390"/>
                        <a:ext cx="3846512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正方形/長方形 61"/>
          <p:cNvSpPr/>
          <p:nvPr/>
        </p:nvSpPr>
        <p:spPr>
          <a:xfrm>
            <a:off x="6899125" y="5706097"/>
            <a:ext cx="2094227" cy="297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4991591" y="4427365"/>
            <a:ext cx="2561601" cy="1647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42143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946" name="Picture 2" descr="H:\DCIM\100RICOH\RIMG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6" y="2534712"/>
            <a:ext cx="4356000" cy="32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947" name="Picture 3" descr="H:\DCIM\100RICOH\RIMG0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92" y="2530452"/>
            <a:ext cx="4356000" cy="32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17210" y="260648"/>
            <a:ext cx="359129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/>
              <a:t>Photos of PPAC detector 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048495" y="2160137"/>
            <a:ext cx="25090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</a:rPr>
              <a:t>150 mm×150 mm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18678" y="2160137"/>
            <a:ext cx="25090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</a:rPr>
              <a:t>240 mm×150 mm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587427" y="1776437"/>
            <a:ext cx="1344613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200" dirty="0">
                <a:latin typeface="+mn-lt"/>
              </a:rPr>
              <a:t>Al case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15861" y="5755903"/>
            <a:ext cx="40474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200" dirty="0">
                <a:latin typeface="+mn-lt"/>
              </a:rPr>
              <a:t>Entrance </a:t>
            </a:r>
            <a:r>
              <a:rPr lang="en-US" altLang="ja-JP" sz="2200" dirty="0" smtClean="0">
                <a:latin typeface="+mn-lt"/>
              </a:rPr>
              <a:t>window</a:t>
            </a:r>
          </a:p>
          <a:p>
            <a:pPr>
              <a:defRPr/>
            </a:pPr>
            <a:r>
              <a:rPr lang="ja-JP" altLang="en-US" sz="2200" dirty="0" smtClean="0">
                <a:latin typeface="+mn-ea"/>
              </a:rPr>
              <a:t>（</a:t>
            </a:r>
            <a:r>
              <a:rPr lang="en-US" altLang="ja-JP" sz="2200" dirty="0" smtClean="0">
                <a:latin typeface="Arial" charset="0"/>
              </a:rPr>
              <a:t> </a:t>
            </a:r>
            <a:r>
              <a:rPr lang="en-US" altLang="ja-JP" sz="2200" dirty="0">
                <a:latin typeface="Arial" charset="0"/>
              </a:rPr>
              <a:t>Aluminized </a:t>
            </a:r>
            <a:r>
              <a:rPr lang="en-US" altLang="ja-JP" sz="2200" dirty="0" err="1">
                <a:latin typeface="Arial" charset="0"/>
              </a:rPr>
              <a:t>mylar</a:t>
            </a:r>
            <a:r>
              <a:rPr lang="en-US" altLang="ja-JP" sz="2200" dirty="0">
                <a:latin typeface="Arial" charset="0"/>
              </a:rPr>
              <a:t>: </a:t>
            </a:r>
            <a:r>
              <a:rPr lang="en-US" altLang="ja-JP" sz="2200" dirty="0" smtClean="0">
                <a:latin typeface="Arial" charset="0"/>
              </a:rPr>
              <a:t>12 </a:t>
            </a:r>
            <a:r>
              <a:rPr lang="en-US" altLang="ja-JP" sz="2200" dirty="0">
                <a:latin typeface="Symbol" pitchFamily="18" charset="2"/>
              </a:rPr>
              <a:t>m</a:t>
            </a:r>
            <a:r>
              <a:rPr lang="en-US" altLang="ja-JP" sz="2200" dirty="0">
                <a:latin typeface="Arial" charset="0"/>
              </a:rPr>
              <a:t>m </a:t>
            </a:r>
            <a:r>
              <a:rPr lang="ja-JP" altLang="en-US" sz="2200" dirty="0">
                <a:latin typeface="+mn-ea"/>
              </a:rPr>
              <a:t>）</a:t>
            </a:r>
            <a:endParaRPr lang="en-US" altLang="ja-JP" sz="2200" dirty="0">
              <a:latin typeface="+mn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9194" y="1757713"/>
            <a:ext cx="14517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200" dirty="0">
                <a:latin typeface="Arial" charset="0"/>
              </a:rPr>
              <a:t>Pre. amp.</a:t>
            </a:r>
            <a:endParaRPr lang="en-US" altLang="ja-JP" sz="2200" dirty="0">
              <a:latin typeface="+mn-ea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3779913" y="2125301"/>
            <a:ext cx="288031" cy="10106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611560" y="2107883"/>
            <a:ext cx="251244" cy="20560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691680" y="4454530"/>
            <a:ext cx="993826" cy="14401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2411760" y="930870"/>
            <a:ext cx="25955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200" dirty="0" smtClean="0">
                <a:latin typeface="+mn-ea"/>
              </a:rPr>
              <a:t>●</a:t>
            </a:r>
            <a:r>
              <a:rPr lang="en-US" altLang="ja-JP" sz="2200" dirty="0" smtClean="0">
                <a:latin typeface="+mn-ea"/>
              </a:rPr>
              <a:t>150 </a:t>
            </a:r>
            <a:r>
              <a:rPr lang="en-US" altLang="ja-JP" sz="2200" dirty="0">
                <a:latin typeface="+mn-ea"/>
              </a:rPr>
              <a:t>mm×150 mm</a:t>
            </a:r>
          </a:p>
          <a:p>
            <a:pPr>
              <a:defRPr/>
            </a:pPr>
            <a:r>
              <a:rPr lang="ja-JP" altLang="en-US" sz="2200" dirty="0" smtClean="0">
                <a:latin typeface="+mn-ea"/>
              </a:rPr>
              <a:t>●</a:t>
            </a:r>
            <a:r>
              <a:rPr lang="en-US" altLang="ja-JP" sz="2200" dirty="0" smtClean="0">
                <a:latin typeface="+mn-ea"/>
              </a:rPr>
              <a:t>240 </a:t>
            </a:r>
            <a:r>
              <a:rPr lang="en-US" altLang="ja-JP" sz="2200" dirty="0">
                <a:latin typeface="+mn-ea"/>
              </a:rPr>
              <a:t>mm×150 mm</a:t>
            </a:r>
            <a:endParaRPr lang="ja-JP" altLang="en-US" sz="2200" dirty="0">
              <a:latin typeface="Arial" charset="0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034098" y="1089293"/>
            <a:ext cx="1514753" cy="502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/>
          </a:p>
        </p:txBody>
      </p:sp>
      <p:sp>
        <p:nvSpPr>
          <p:cNvPr id="23" name="正方形/長方形 22"/>
          <p:cNvSpPr/>
          <p:nvPr/>
        </p:nvSpPr>
        <p:spPr>
          <a:xfrm>
            <a:off x="5148808" y="1124744"/>
            <a:ext cx="13468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Prepared</a:t>
            </a:r>
            <a:endParaRPr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9487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ree-illustrations-ls01.gatag.net/images/lgi01a20131011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89" y="2784114"/>
            <a:ext cx="231401" cy="2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free-illustrations-ls01.gatag.net/images/lgi01a20131011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89" y="3747338"/>
            <a:ext cx="231401" cy="2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ree-illustrations-ls01.gatag.net/images/lgi01a20131011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039" y="2276872"/>
            <a:ext cx="231401" cy="2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098" name="Picture 2" descr="E:\会議\2015Jan_high-rate\写真\RIMG0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94" y="1531519"/>
            <a:ext cx="3408379" cy="2556284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3520344" y="1415966"/>
            <a:ext cx="604867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ja-JP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</a:rPr>
              <a:t>PPACs </a:t>
            </a:r>
            <a:r>
              <a:rPr lang="en-US" altLang="ja-JP" sz="2200" dirty="0">
                <a:solidFill>
                  <a:srgbClr val="FF0000"/>
                </a:solidFill>
              </a:rPr>
              <a:t>are </a:t>
            </a:r>
            <a:r>
              <a:rPr lang="en-US" altLang="ja-JP" sz="2200" dirty="0" smtClean="0">
                <a:solidFill>
                  <a:srgbClr val="FF0000"/>
                </a:solidFill>
              </a:rPr>
              <a:t>necessary for all experiments.</a:t>
            </a:r>
          </a:p>
          <a:p>
            <a:pPr fontAlgn="t"/>
            <a:endParaRPr lang="en-US" altLang="ja-JP" sz="2200" dirty="0" smtClean="0">
              <a:solidFill>
                <a:srgbClr val="FF0000"/>
              </a:solidFill>
            </a:endParaRPr>
          </a:p>
          <a:p>
            <a:pPr fontAlgn="t">
              <a:lnSpc>
                <a:spcPct val="150000"/>
              </a:lnSpc>
            </a:pPr>
            <a:r>
              <a:rPr lang="ja-JP" altLang="en-US" sz="2200" dirty="0" smtClean="0">
                <a:solidFill>
                  <a:srgbClr val="FF0000"/>
                </a:solidFill>
              </a:rPr>
              <a:t>　</a:t>
            </a:r>
            <a:r>
              <a:rPr lang="ja-JP" altLang="en-US" sz="2200" dirty="0" smtClean="0"/>
              <a:t>□ </a:t>
            </a:r>
            <a:r>
              <a:rPr lang="en-US" altLang="ja-JP" sz="2200" dirty="0"/>
              <a:t>Keep the </a:t>
            </a:r>
            <a:r>
              <a:rPr lang="en-US" altLang="ja-JP" sz="2200" dirty="0" smtClean="0"/>
              <a:t>operational condition.</a:t>
            </a:r>
          </a:p>
          <a:p>
            <a:pPr fontAlgn="t">
              <a:lnSpc>
                <a:spcPct val="150000"/>
              </a:lnSpc>
            </a:pPr>
            <a:r>
              <a:rPr lang="ja-JP" altLang="en-US" sz="2200" dirty="0"/>
              <a:t>　□ </a:t>
            </a:r>
            <a:r>
              <a:rPr lang="en-US" altLang="ja-JP" sz="2200" dirty="0"/>
              <a:t>Quick repair is necessary</a:t>
            </a:r>
            <a:r>
              <a:rPr lang="en-US" altLang="ja-JP" sz="2200" dirty="0" smtClean="0"/>
              <a:t>.</a:t>
            </a:r>
            <a:r>
              <a:rPr lang="ja-JP" altLang="en-US" sz="2200" dirty="0"/>
              <a:t> </a:t>
            </a:r>
            <a:endParaRPr lang="en-US" altLang="ja-JP" sz="2200" dirty="0" smtClean="0"/>
          </a:p>
          <a:p>
            <a:pPr fontAlgn="t">
              <a:lnSpc>
                <a:spcPct val="150000"/>
              </a:lnSpc>
            </a:pPr>
            <a:r>
              <a:rPr lang="en-US" altLang="ja-JP" sz="2000" dirty="0" smtClean="0"/>
              <a:t>           (</a:t>
            </a:r>
            <a:r>
              <a:rPr lang="en-US" altLang="ja-JP" sz="2000" dirty="0"/>
              <a:t>Electrode-foils are expendable item</a:t>
            </a:r>
            <a:r>
              <a:rPr lang="en-US" altLang="ja-JP" sz="2000" dirty="0" smtClean="0"/>
              <a:t>.)</a:t>
            </a:r>
            <a:endParaRPr lang="en-US" altLang="ja-JP" sz="2200" dirty="0"/>
          </a:p>
          <a:p>
            <a:pPr fontAlgn="t">
              <a:lnSpc>
                <a:spcPct val="150000"/>
              </a:lnSpc>
            </a:pPr>
            <a:r>
              <a:rPr lang="ja-JP" altLang="en-US" sz="2200" dirty="0" smtClean="0"/>
              <a:t>　□ </a:t>
            </a:r>
            <a:r>
              <a:rPr lang="en-US" altLang="ja-JP" sz="2200" dirty="0"/>
              <a:t>Deal with various troubles</a:t>
            </a:r>
            <a:r>
              <a:rPr lang="en-US" altLang="ja-JP" sz="2200" dirty="0" smtClean="0"/>
              <a:t>.</a:t>
            </a:r>
          </a:p>
          <a:p>
            <a:pPr fontAlgn="t"/>
            <a:r>
              <a:rPr lang="en-US" altLang="ja-JP" sz="2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491880" y="375047"/>
            <a:ext cx="212510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/>
              <a:t>Maintenance</a:t>
            </a:r>
            <a:endParaRPr lang="en-US" altLang="ja-JP" dirty="0"/>
          </a:p>
        </p:txBody>
      </p:sp>
      <p:sp>
        <p:nvSpPr>
          <p:cNvPr id="12" name="下矢印 11"/>
          <p:cNvSpPr/>
          <p:nvPr/>
        </p:nvSpPr>
        <p:spPr>
          <a:xfrm>
            <a:off x="5427386" y="1786464"/>
            <a:ext cx="437631" cy="504640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14" name="正方形/長方形 13"/>
          <p:cNvSpPr/>
          <p:nvPr/>
        </p:nvSpPr>
        <p:spPr>
          <a:xfrm>
            <a:off x="1377521" y="5111311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It is necessary to be able to make </a:t>
            </a:r>
            <a:endParaRPr lang="en-US" altLang="ja-JP" dirty="0" smtClean="0"/>
          </a:p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all </a:t>
            </a:r>
            <a:r>
              <a:rPr lang="en-US" altLang="ja-JP" dirty="0">
                <a:solidFill>
                  <a:srgbClr val="FF0000"/>
                </a:solidFill>
              </a:rPr>
              <a:t>components </a:t>
            </a:r>
            <a:r>
              <a:rPr lang="en-US" altLang="ja-JP" dirty="0" smtClean="0"/>
              <a:t>of </a:t>
            </a:r>
            <a:r>
              <a:rPr lang="en-US" altLang="ja-JP" dirty="0"/>
              <a:t>the </a:t>
            </a:r>
            <a:r>
              <a:rPr lang="en-US" altLang="ja-JP" dirty="0" smtClean="0"/>
              <a:t>PPAC detectors.</a:t>
            </a:r>
            <a:endParaRPr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1674262" y="5013176"/>
            <a:ext cx="5616624" cy="1008112"/>
          </a:xfrm>
          <a:prstGeom prst="roundRect">
            <a:avLst>
              <a:gd name="adj" fmla="val 1148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0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-36512" y="4069004"/>
            <a:ext cx="3895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/>
              <a:t>~30 PPACs in </a:t>
            </a:r>
            <a:r>
              <a:rPr lang="en-US" altLang="ja-JP" sz="2000" dirty="0" err="1" smtClean="0"/>
              <a:t>BigRIPS</a:t>
            </a:r>
            <a:r>
              <a:rPr lang="en-US" altLang="ja-JP" sz="2000" dirty="0" smtClean="0"/>
              <a:t> and ZDS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U ターン矢印 29"/>
          <p:cNvSpPr/>
          <p:nvPr/>
        </p:nvSpPr>
        <p:spPr>
          <a:xfrm rot="5400000">
            <a:off x="4194708" y="18318"/>
            <a:ext cx="898600" cy="806489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26476"/>
            </a:avLst>
          </a:prstGeom>
          <a:solidFill>
            <a:srgbClr val="00B0F0">
              <a:alpha val="49000"/>
            </a:srgbClr>
          </a:solidFill>
          <a:ln>
            <a:solidFill>
              <a:srgbClr val="0070C0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2709482" y="4219153"/>
            <a:ext cx="3725673" cy="2810247"/>
            <a:chOff x="1926446" y="1700808"/>
            <a:chExt cx="3725673" cy="2810247"/>
          </a:xfrm>
        </p:grpSpPr>
        <p:pic>
          <p:nvPicPr>
            <p:cNvPr id="20" name="図 18" descr="E:\写真\RIMG082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844824"/>
              <a:ext cx="3078308" cy="230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ドーナツ 20"/>
            <p:cNvSpPr/>
            <p:nvPr/>
          </p:nvSpPr>
          <p:spPr>
            <a:xfrm>
              <a:off x="2411760" y="1790922"/>
              <a:ext cx="2646328" cy="2664296"/>
            </a:xfrm>
            <a:prstGeom prst="donut">
              <a:avLst>
                <a:gd name="adj" fmla="val 260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035232" y="1700808"/>
              <a:ext cx="3616887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926446" y="3790975"/>
              <a:ext cx="3616887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987285" y="2218555"/>
              <a:ext cx="781555" cy="1932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747209" y="2215872"/>
              <a:ext cx="781555" cy="1932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197" name="図 6" descr="G:\DCIM\100RICOH\RIMG07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26" y="1051504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図 8" descr="G:\DCIM\100RICOH\RIMG07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29" y="1051504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987674" y="223476"/>
            <a:ext cx="309649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 smtClean="0"/>
              <a:t>Delay-line fabrication</a:t>
            </a:r>
            <a:endParaRPr lang="en-US" altLang="ja-JP" dirty="0">
              <a:latin typeface="Arial" charset="0"/>
              <a:ea typeface="ＭＳ ゴシック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27046" y="3238487"/>
            <a:ext cx="2387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2 </a:t>
            </a:r>
            <a:r>
              <a:rPr lang="en-US" altLang="ja-JP" sz="2000" dirty="0" err="1" smtClean="0"/>
              <a:t>mmφ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bakelite</a:t>
            </a:r>
            <a:r>
              <a:rPr lang="en-US" altLang="ja-JP" sz="2000" dirty="0" smtClean="0"/>
              <a:t> rod</a:t>
            </a:r>
            <a:endParaRPr lang="ja-JP" altLang="en-US" sz="2000" dirty="0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1691142" y="2648087"/>
            <a:ext cx="1193852" cy="7076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1907166" y="899667"/>
            <a:ext cx="980953" cy="13163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1781256" y="3551604"/>
            <a:ext cx="24128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Cu wire is wound.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084571" y="3203923"/>
            <a:ext cx="3303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Wound wires are coated </a:t>
            </a:r>
          </a:p>
          <a:p>
            <a:r>
              <a:rPr lang="en-US" altLang="ja-JP" sz="2200" dirty="0" smtClean="0"/>
              <a:t>with epoxy resin.</a:t>
            </a:r>
            <a:endParaRPr lang="ja-JP" altLang="en-US" sz="2200" dirty="0"/>
          </a:p>
        </p:txBody>
      </p:sp>
      <p:pic>
        <p:nvPicPr>
          <p:cNvPr id="32" name="Picture 3" descr="G:\DCIM\100RICOH\RIMG08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0" y="4572075"/>
            <a:ext cx="28686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G:\DCIM\100RICOH\RIMG08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72075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428424" y="683643"/>
            <a:ext cx="3847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Cu wire coated by polyurethane</a:t>
            </a:r>
            <a:endParaRPr lang="ja-JP" altLang="en-US" sz="2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2619147" y="4186037"/>
            <a:ext cx="38122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/>
              <a:t>Read-out lines are </a:t>
            </a:r>
            <a:r>
              <a:rPr lang="en-US" altLang="ja-JP" sz="2200" dirty="0" smtClean="0"/>
              <a:t>soldered.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solidFill>
          <a:srgbClr val="00B0F0"/>
        </a:solidFill>
        <a:ln>
          <a:solidFill>
            <a:srgbClr val="0070C0"/>
          </a:solidFill>
        </a:ln>
      </a:spPr>
      <a:bodyPr anchor="ctr"/>
      <a:lstStyle>
        <a:defPPr algn="ctr">
          <a:defRPr sz="2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29228</TotalTime>
  <Words>2550</Words>
  <Application>Microsoft Office PowerPoint</Application>
  <PresentationFormat>画面に合わせる (4:3)</PresentationFormat>
  <Paragraphs>771</Paragraphs>
  <Slides>53</Slides>
  <Notes>17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5</vt:i4>
      </vt:variant>
      <vt:variant>
        <vt:lpstr>スライド タイトル</vt:lpstr>
      </vt:variant>
      <vt:variant>
        <vt:i4>53</vt:i4>
      </vt:variant>
    </vt:vector>
  </HeadingPairs>
  <TitlesOfParts>
    <vt:vector size="59" baseType="lpstr">
      <vt:lpstr>エッセンシャル</vt:lpstr>
      <vt:lpstr>Equation</vt:lpstr>
      <vt:lpstr>KGPlot</vt:lpstr>
      <vt:lpstr>数式</vt:lpstr>
      <vt:lpstr>ｸﾞﾗﾌ</vt:lpstr>
      <vt:lpstr>KGraph_Plot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佐藤優樹</dc:creator>
  <cp:lastModifiedBy>Y.Sato</cp:lastModifiedBy>
  <cp:revision>2718</cp:revision>
  <cp:lastPrinted>2013-12-09T01:24:41Z</cp:lastPrinted>
  <dcterms:created xsi:type="dcterms:W3CDTF">2012-07-21T08:29:40Z</dcterms:created>
  <dcterms:modified xsi:type="dcterms:W3CDTF">2015-01-19T03:35:36Z</dcterms:modified>
</cp:coreProperties>
</file>