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3" r:id="rId3"/>
    <p:sldId id="306" r:id="rId4"/>
    <p:sldId id="266" r:id="rId5"/>
    <p:sldId id="307" r:id="rId6"/>
    <p:sldId id="308" r:id="rId7"/>
    <p:sldId id="309" r:id="rId8"/>
    <p:sldId id="310" r:id="rId9"/>
    <p:sldId id="313" r:id="rId10"/>
    <p:sldId id="300" r:id="rId11"/>
    <p:sldId id="319" r:id="rId12"/>
    <p:sldId id="320" r:id="rId13"/>
    <p:sldId id="321" r:id="rId14"/>
    <p:sldId id="332" r:id="rId15"/>
    <p:sldId id="323" r:id="rId16"/>
    <p:sldId id="324" r:id="rId17"/>
    <p:sldId id="314" r:id="rId18"/>
    <p:sldId id="315" r:id="rId19"/>
    <p:sldId id="325" r:id="rId20"/>
    <p:sldId id="326" r:id="rId21"/>
    <p:sldId id="316" r:id="rId22"/>
    <p:sldId id="293" r:id="rId23"/>
    <p:sldId id="333" r:id="rId24"/>
  </p:sldIdLst>
  <p:sldSz cx="9144000" cy="6858000" type="screen4x3"/>
  <p:notesSz cx="9296400" cy="688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7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1408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A83534-BEEC-4A84-B3BE-7151BD14B3B1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1F47D2-649D-4DE6-A4EC-17E8E9060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81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9C97B8-336F-485A-9C41-159F2EB33755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5916A4-9C33-4332-BF85-9CB023F6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16A4-9C33-4332-BF85-9CB023F67A7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57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916A4-9C33-4332-BF85-9CB023F67A7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91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01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6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72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6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0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9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17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4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2069-B87D-4DCF-90AD-7E972420BE7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407.6195" TargetMode="External"/><Relationship Id="rId2" Type="http://schemas.openxmlformats.org/officeDocument/2006/relationships/hyperlink" Target="http://arxiv.org/abs/arXiv:1404.048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arxiv.org/abs/arXiv:1203.6064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arxiv.org/abs/arXiv:1309.50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arxiv.org/abs/arXiv:1307.685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arxiv.org/abs/arXiv:1406.485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xiv.org/abs/arXiv:1309.54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 smtClean="0"/>
              <a:t>Determining order of chiral phase transition in QCD from bootstrap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 smtClean="0"/>
          </a:p>
          <a:p>
            <a:r>
              <a:rPr lang="en-US" altLang="ja-JP" dirty="0" smtClean="0"/>
              <a:t>Yu Nakayama (</a:t>
            </a:r>
            <a:r>
              <a:rPr lang="en-US" altLang="ja-JP" dirty="0" err="1" smtClean="0"/>
              <a:t>Kavli</a:t>
            </a:r>
            <a:r>
              <a:rPr lang="en-US" altLang="ja-JP" dirty="0" smtClean="0"/>
              <a:t> IPMU, Caltech)</a:t>
            </a:r>
          </a:p>
          <a:p>
            <a:r>
              <a:rPr lang="en-US" altLang="ja-JP" dirty="0" smtClean="0"/>
              <a:t>in collaboration with Tomoki </a:t>
            </a:r>
            <a:r>
              <a:rPr lang="en-US" altLang="ja-JP" dirty="0" err="1" smtClean="0"/>
              <a:t>Ohtsuki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Kavli</a:t>
            </a:r>
            <a:r>
              <a:rPr lang="en-US" altLang="ja-JP" dirty="0" smtClean="0"/>
              <a:t> IPMU)</a:t>
            </a:r>
          </a:p>
          <a:p>
            <a:r>
              <a:rPr lang="en-US" altLang="ja-JP" b="1" dirty="0">
                <a:hlinkClick r:id="rId2"/>
              </a:rPr>
              <a:t>arXiv:1404.0489</a:t>
            </a:r>
            <a:r>
              <a:rPr lang="en-US" altLang="ja-JP" b="1" dirty="0"/>
              <a:t> </a:t>
            </a:r>
            <a:r>
              <a:rPr lang="en-US" altLang="ja-JP" dirty="0"/>
              <a:t> </a:t>
            </a:r>
            <a:r>
              <a:rPr lang="en-US" altLang="ja-JP" b="1" dirty="0" smtClean="0">
                <a:hlinkClick r:id="rId3"/>
              </a:rPr>
              <a:t>arXiv:1407.6195</a:t>
            </a:r>
            <a:r>
              <a:rPr lang="en-US" altLang="ja-JP" b="1" dirty="0" smtClean="0"/>
              <a:t> 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Schematic conformal bootstrap equations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46708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Consider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4pt functions </a:t>
            </a:r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Operator product expansions </a:t>
            </a:r>
            <a:r>
              <a:rPr lang="en-US" altLang="ja-JP" dirty="0" smtClean="0"/>
              <a:t>(OPE)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I: SS, ST, TS, TT, AS, SA, AA …  (S: Singlet, T: </a:t>
            </a:r>
            <a:r>
              <a:rPr lang="en-US" altLang="ja-JP" dirty="0"/>
              <a:t>T</a:t>
            </a:r>
            <a:r>
              <a:rPr lang="en-US" altLang="ja-JP" dirty="0" smtClean="0"/>
              <a:t>raceless symmetric, A: Anti-symmetric)</a:t>
            </a:r>
          </a:p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Crossing relations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Assume spectra (e.g.                ,                            )</a:t>
            </a:r>
          </a:p>
          <a:p>
            <a:pPr marL="0" indent="0">
              <a:buNone/>
            </a:pPr>
            <a:r>
              <a:rPr lang="en-US" altLang="ja-JP" dirty="0" smtClean="0"/>
              <a:t>to see if you can solve the crossing relations                         (non-trivial due to </a:t>
            </a:r>
            <a:r>
              <a:rPr lang="en-US" altLang="ja-JP" dirty="0" err="1" smtClean="0">
                <a:solidFill>
                  <a:schemeClr val="accent1">
                    <a:lumMod val="75000"/>
                  </a:schemeClr>
                </a:solidFill>
              </a:rPr>
              <a:t>unitarity</a:t>
            </a:r>
            <a:r>
              <a:rPr lang="en-US" altLang="ja-JP" dirty="0" smtClean="0"/>
              <a:t>                   )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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convex optimization problem (or semi-definite problem)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endParaRPr lang="en-US" altLang="ja-JP" dirty="0" smtClean="0"/>
          </a:p>
        </p:txBody>
      </p:sp>
      <p:pic>
        <p:nvPicPr>
          <p:cNvPr id="3074" name="Picture 2" descr="\begin{align*}&#10;\phi_a^\alpha \times \phi_b^\beta = \sum_{I \in\mathbf{R}\otimes \mathbf{R}, l:\text{spin}}  \lambda_{\phi\phi O} O^{I,l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50" y="1732569"/>
            <a:ext cx="4268318" cy="7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begin{align*}&#10;\langle \phi_{a_1}^{\alpha_1} (x_1)  \phi_{a_2}^{\alpha_2} (x_2)  \phi_{a_3}^{\alpha_3} (x_3)  \phi_{a_4}^{\alpha_4} (x_4) \rangle&#10; 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04" y="1026458"/>
            <a:ext cx="4442183" cy="3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begin{align*}&#10;\lambda_{\phi\phi O}^2 &gt;0&#10; 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38" y="5360675"/>
            <a:ext cx="1070011" cy="3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805059" y="3644178"/>
            <a:ext cx="28892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805059" y="3933103"/>
            <a:ext cx="2889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4093984" y="3933103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4886147" y="3644178"/>
            <a:ext cx="287337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4886147" y="3933103"/>
            <a:ext cx="287337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757809" y="3572740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6973709" y="3572740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6973709" y="3788640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6757809" y="4077565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973709" y="4077565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3" name="Picture 31" descr="\begin{align*}&#10; =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47" y="3933103"/>
            <a:ext cx="2667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20" y="3316415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97" y="4130047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49" y="3316414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03" y="4125682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48" y="3316413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51" y="3316413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99" y="4125682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\begin{align*}&#10;\phi&#10;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1" y="4125682"/>
            <a:ext cx="175419" cy="2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\begin{align*}&#10;O&#10; 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40" y="3605562"/>
            <a:ext cx="197107" cy="1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\begin{align*}&#10;O&#10; 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55" y="3823279"/>
            <a:ext cx="197107" cy="1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\begin{align*}&#10;\lambda&#10; 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33" y="4330215"/>
            <a:ext cx="147742" cy="2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\begin{align*}&#10;\lambda&#10; 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36" y="4327042"/>
            <a:ext cx="147742" cy="2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矢印コネクタ 21"/>
          <p:cNvCxnSpPr/>
          <p:nvPr/>
        </p:nvCxnSpPr>
        <p:spPr>
          <a:xfrm flipH="1" flipV="1">
            <a:off x="4139503" y="4028353"/>
            <a:ext cx="73871" cy="300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5" name="直線矢印コネクタ 16384"/>
          <p:cNvCxnSpPr/>
          <p:nvPr/>
        </p:nvCxnSpPr>
        <p:spPr>
          <a:xfrm flipV="1">
            <a:off x="4884107" y="4026033"/>
            <a:ext cx="21350" cy="3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8" name="直線矢印コネクタ 16387"/>
          <p:cNvCxnSpPr/>
          <p:nvPr/>
        </p:nvCxnSpPr>
        <p:spPr>
          <a:xfrm flipH="1">
            <a:off x="7048877" y="3721016"/>
            <a:ext cx="649148" cy="50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直線矢印コネクタ 16389"/>
          <p:cNvCxnSpPr/>
          <p:nvPr/>
        </p:nvCxnSpPr>
        <p:spPr>
          <a:xfrm flipH="1" flipV="1">
            <a:off x="7061442" y="4080205"/>
            <a:ext cx="809200" cy="14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4" descr="\begin{align*}&#10;\lambda&#10; 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57" y="3587117"/>
            <a:ext cx="147742" cy="2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" descr="\begin{align*}&#10;\lambda&#10; 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21" y="4126269"/>
            <a:ext cx="147742" cy="2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\begin{align*}&#10;\Delta_{\phi} = \delta&#10; \end{align*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09" y="4759539"/>
            <a:ext cx="861856" cy="2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\begin{align*}&#10;\Delta^{I,l} = \Delta^{I,l}_c(\delta)&#10; \end{align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05" y="4716340"/>
            <a:ext cx="1632123" cy="3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begin{align*}&#10;1 = \sum_O \lambda^2_O (f_O(z)-f_O(1-z))&#10;\end{align*}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22" y="5353117"/>
            <a:ext cx="2510217" cy="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48839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2800" dirty="0" err="1" smtClean="0"/>
              <a:t>Ising</a:t>
            </a:r>
            <a:r>
              <a:rPr lang="en-US" altLang="ja-JP" sz="2800" dirty="0" smtClean="0"/>
              <a:t> CFT in d=3 (El-</a:t>
            </a:r>
            <a:r>
              <a:rPr lang="en-US" altLang="ja-JP" sz="2800" dirty="0" err="1" smtClean="0"/>
              <a:t>Showk</a:t>
            </a:r>
            <a:r>
              <a:rPr lang="en-US" altLang="ja-JP" sz="2800" dirty="0" smtClean="0"/>
              <a:t> et al </a:t>
            </a:r>
            <a:r>
              <a:rPr lang="en-US" altLang="ja-JP" sz="2000" b="1" dirty="0">
                <a:solidFill>
                  <a:srgbClr val="0070C0"/>
                </a:solidFill>
                <a:hlinkClick r:id="rId3"/>
              </a:rPr>
              <a:t>arXiv:1203.6064</a:t>
            </a:r>
            <a:r>
              <a:rPr lang="en-US" altLang="ja-JP" sz="2800" dirty="0" smtClean="0"/>
              <a:t>)	</a:t>
            </a:r>
            <a:r>
              <a:rPr lang="en-US" altLang="ja-JP" sz="3600" dirty="0" smtClean="0"/>
              <a:t> 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65" y="1004552"/>
            <a:ext cx="6651513" cy="3883094"/>
          </a:xfrm>
          <a:prstGeom prst="rect">
            <a:avLst/>
          </a:prstGeom>
        </p:spPr>
      </p:pic>
      <p:pic>
        <p:nvPicPr>
          <p:cNvPr id="9" name="Picture 2" descr="\begin{align*}&#10;\Delta_\sigma &amp;= \frac{3}{1+\delta} \cr&#10;\Delta_{\epsilon} &amp; = 3\frac{\alpha-1}{\alpha-2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66" y="1560265"/>
            <a:ext cx="1421982" cy="11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begin{align*}&#10;C = (T-T_c)^{-\alpha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13" y="3121107"/>
            <a:ext cx="2312367" cy="3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\begin{align*}&#10;m = h^{1/\delta}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42" y="4198818"/>
            <a:ext cx="1371231" cy="33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\begin{align*}&#10;m = (T-T_c)^{\beta}&#10;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42" y="3619592"/>
            <a:ext cx="2267293" cy="4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023871" y="4917836"/>
            <a:ext cx="7414206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As of 2015, bootstrap method gives the most precise critical exponents than any other methods</a:t>
            </a:r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66915" y="1774260"/>
            <a:ext cx="4925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66170" y="3593977"/>
            <a:ext cx="8338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Maybe</a:t>
            </a:r>
            <a:endParaRPr kumimoji="1" lang="ja-JP" altLang="en-US" dirty="0"/>
          </a:p>
        </p:txBody>
      </p:sp>
      <p:pic>
        <p:nvPicPr>
          <p:cNvPr id="8194" name="Picture 2" descr="\begin{align*}&#10;\Delta_{\sigma} = 0.518154(15)&#10;\end{align*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47" y="6096643"/>
            <a:ext cx="2481061" cy="3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48839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Ising</a:t>
            </a:r>
            <a:r>
              <a:rPr lang="en-US" altLang="ja-JP" sz="2800" dirty="0" smtClean="0"/>
              <a:t> CFT in d=4 (El-</a:t>
            </a:r>
            <a:r>
              <a:rPr lang="en-US" altLang="ja-JP" sz="2800" dirty="0" err="1" smtClean="0"/>
              <a:t>Showk</a:t>
            </a:r>
            <a:r>
              <a:rPr lang="en-US" altLang="ja-JP" sz="2800" dirty="0" smtClean="0"/>
              <a:t> et al </a:t>
            </a:r>
            <a:r>
              <a:rPr lang="en-US" altLang="ja-JP" sz="2000" b="1" dirty="0">
                <a:hlinkClick r:id="rId2"/>
              </a:rPr>
              <a:t>arXiv:1309.5089</a:t>
            </a:r>
            <a:r>
              <a:rPr lang="en-US" altLang="ja-JP" sz="2800" b="1" dirty="0"/>
              <a:t> </a:t>
            </a:r>
            <a:r>
              <a:rPr lang="en-US" altLang="ja-JP" sz="2800" dirty="0" smtClean="0"/>
              <a:t>)</a:t>
            </a:r>
            <a:r>
              <a:rPr lang="en-US" altLang="ja-JP" sz="3600" dirty="0" smtClean="0"/>
              <a:t>	 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1"/>
            <a:ext cx="7886700" cy="5615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Kink disappears in d=4</a:t>
            </a:r>
          </a:p>
          <a:p>
            <a:r>
              <a:rPr lang="en-US" altLang="ja-JP" dirty="0" smtClean="0"/>
              <a:t>Consistent with triviality of </a:t>
            </a:r>
            <a:r>
              <a:rPr lang="en-US" altLang="ja-JP" dirty="0"/>
              <a:t> </a:t>
            </a:r>
            <a:r>
              <a:rPr lang="en-US" altLang="ja-JP" dirty="0" smtClean="0"/>
              <a:t>     theory</a:t>
            </a:r>
          </a:p>
          <a:p>
            <a:r>
              <a:rPr kumimoji="1" lang="en-US" altLang="ja-JP" dirty="0" smtClean="0"/>
              <a:t>Does not mean CFT does not exist at all. It means we need more date to specify CFTs in d=4</a:t>
            </a:r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98" y="927277"/>
            <a:ext cx="6477804" cy="411567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81692" y="1731108"/>
            <a:ext cx="4925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40046" y="3314225"/>
            <a:ext cx="8338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Maybe</a:t>
            </a:r>
            <a:endParaRPr kumimoji="1" lang="ja-JP" altLang="en-US" dirty="0"/>
          </a:p>
        </p:txBody>
      </p:sp>
      <p:pic>
        <p:nvPicPr>
          <p:cNvPr id="3074" name="Picture 2" descr="\begin{align*}&#10; \phi^4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33" y="5402719"/>
            <a:ext cx="323661" cy="3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48839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O(N) fixed points in d=3 (Kos et al </a:t>
            </a:r>
            <a:r>
              <a:rPr lang="en-US" altLang="ja-JP" sz="2000" b="1" dirty="0">
                <a:hlinkClick r:id="rId2"/>
              </a:rPr>
              <a:t>arXiv:1307.6856</a:t>
            </a:r>
            <a:r>
              <a:rPr lang="en-US" altLang="ja-JP" sz="2800" b="1" dirty="0"/>
              <a:t> </a:t>
            </a:r>
            <a:r>
              <a:rPr lang="en-US" altLang="ja-JP" sz="2800" dirty="0" smtClean="0"/>
              <a:t>)	 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50018"/>
            <a:ext cx="8011294" cy="52333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05951" y="4943402"/>
            <a:ext cx="8338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Maybe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97224" y="1885654"/>
            <a:ext cx="4925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94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48839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What to expect in conformal bootstrap?	 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Assume fixed point is </a:t>
            </a:r>
            <a:r>
              <a:rPr lang="en-US" altLang="ja-JP" dirty="0" smtClean="0">
                <a:solidFill>
                  <a:srgbClr val="FF0000"/>
                </a:solidFill>
              </a:rPr>
              <a:t>conformal invariant </a:t>
            </a:r>
            <a:r>
              <a:rPr lang="en-US" altLang="ja-JP" dirty="0" smtClean="0"/>
              <a:t>(conformal hypothesis)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When the conformal fixed point with a given symmetry exists, then </a:t>
            </a:r>
            <a:r>
              <a:rPr lang="en-US" altLang="ja-JP" dirty="0" smtClean="0">
                <a:solidFill>
                  <a:srgbClr val="0070C0"/>
                </a:solidFill>
              </a:rPr>
              <a:t>the bound shows characteristic features of “kink”</a:t>
            </a:r>
          </a:p>
          <a:p>
            <a:endParaRPr lang="en-US" altLang="ja-JP" dirty="0"/>
          </a:p>
          <a:p>
            <a:r>
              <a:rPr lang="en-US" altLang="ja-JP" dirty="0" smtClean="0"/>
              <a:t>When such CFTs do not exist (or characterization is not enough), it shows no interesting behavior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Hypothesis</a:t>
            </a:r>
            <a:r>
              <a:rPr lang="en-US" altLang="ja-JP" dirty="0" smtClean="0"/>
              <a:t>: non-trivial behavior of the bound indicates conformal fixed point</a:t>
            </a:r>
          </a:p>
        </p:txBody>
      </p:sp>
    </p:spTree>
    <p:extLst>
      <p:ext uri="{BB962C8B-B14F-4D97-AF65-F5344CB8AC3E}">
        <p14:creationId xmlns:p14="http://schemas.microsoft.com/office/powerpoint/2010/main" val="2119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Bootstrapping  QCD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O(4) x O(2) bootstrap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We use conformal bootstrap to ask for the existence of various fixed points (Gaussian, Heisenberg, </a:t>
            </a:r>
            <a:r>
              <a:rPr lang="en-US" altLang="ja-JP" dirty="0" smtClean="0">
                <a:solidFill>
                  <a:srgbClr val="0070C0"/>
                </a:solidFill>
              </a:rPr>
              <a:t>chiral, anti-chiral</a:t>
            </a:r>
            <a:r>
              <a:rPr lang="en-US" altLang="ja-JP" dirty="0" smtClean="0"/>
              <a:t>, and </a:t>
            </a:r>
            <a:r>
              <a:rPr lang="en-US" altLang="ja-JP" dirty="0" smtClean="0">
                <a:solidFill>
                  <a:srgbClr val="FF0000"/>
                </a:solidFill>
              </a:rPr>
              <a:t>collinear </a:t>
            </a:r>
            <a:r>
              <a:rPr lang="en-US" altLang="ja-JP" dirty="0" smtClean="0"/>
              <a:t>fixed points)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We do not assume any </a:t>
            </a:r>
            <a:r>
              <a:rPr lang="en-US" altLang="ja-JP" dirty="0" smtClean="0">
                <a:solidFill>
                  <a:srgbClr val="0070C0"/>
                </a:solidFill>
              </a:rPr>
              <a:t>effective Hamiltonian </a:t>
            </a:r>
            <a:r>
              <a:rPr lang="en-US" altLang="ja-JP" dirty="0" smtClean="0"/>
              <a:t>(just symmetry!), but do assume </a:t>
            </a:r>
            <a:r>
              <a:rPr lang="en-US" altLang="ja-JP" dirty="0" smtClean="0">
                <a:solidFill>
                  <a:srgbClr val="0070C0"/>
                </a:solidFill>
              </a:rPr>
              <a:t>conformal invariance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Whether we could find a </a:t>
            </a:r>
            <a:r>
              <a:rPr lang="en-US" altLang="ja-JP" dirty="0" smtClean="0">
                <a:solidFill>
                  <a:srgbClr val="FF0000"/>
                </a:solidFill>
              </a:rPr>
              <a:t>“kink” </a:t>
            </a:r>
            <a:r>
              <a:rPr lang="en-US" altLang="ja-JP" dirty="0" smtClean="0"/>
              <a:t>corresponding to collinear fixed point </a:t>
            </a:r>
            <a:r>
              <a:rPr lang="en-US" altLang="ja-JP" dirty="0" smtClean="0">
                <a:sym typeface="Wingdings" panose="05000000000000000000" pitchFamily="2" charset="2"/>
              </a:rPr>
              <a:t> determination of the order of chiral phase transition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There are 6 different channels to study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We can read the </a:t>
            </a:r>
            <a:r>
              <a:rPr lang="en-US" altLang="ja-JP" dirty="0" smtClean="0">
                <a:solidFill>
                  <a:srgbClr val="0070C0"/>
                </a:solidFill>
              </a:rPr>
              <a:t>operator spectrum </a:t>
            </a:r>
            <a:r>
              <a:rPr lang="en-US" altLang="ja-JP" dirty="0" smtClean="0"/>
              <a:t>at the kink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729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96" y="1498483"/>
            <a:ext cx="4987579" cy="32740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O(4) x O(2) </a:t>
            </a:r>
            <a:r>
              <a:rPr lang="en-US" altLang="ja-JP" sz="3600" dirty="0" smtClean="0"/>
              <a:t>chiral fixed point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ST sector Bootstrap (k=10) 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1729" y="6082236"/>
            <a:ext cx="7464356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Chiral fixed point </a:t>
            </a:r>
            <a:r>
              <a:rPr lang="en-US" altLang="ja-JP" sz="2400" dirty="0" smtClean="0">
                <a:sym typeface="Wingdings" panose="05000000000000000000" pitchFamily="2" charset="2"/>
              </a:rPr>
              <a:t> importance in frustrated spin systems</a:t>
            </a:r>
            <a:endParaRPr kumimoji="1" lang="en-US" altLang="ja-JP" sz="2400" dirty="0" smtClean="0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957209" y="1815830"/>
            <a:ext cx="3761361" cy="16149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509736" y="2449591"/>
            <a:ext cx="1994171" cy="201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975418" y="2185573"/>
            <a:ext cx="6438" cy="528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begin{tabular}{|c||c|c|c|c|c|c|}&#10;\hline&#10; &amp;$\Delta_\phi$ &amp; $\Delta_\mathrm{SS}$ &amp; $\Delta_\mathrm{ST}$ &amp; $\Delta_\mathrm{TS}$ &amp; $\Delta_\mathrm{TT}$ &amp; $\Delta_\mathrm{AA}$ \\ \hline \hline&#10;bootstrap &amp;0.530(3)&amp;1.35(4)&amp;1.80(6)&amp; 1.31(2)&amp;1.085(3)&amp;0.90(1)\\ \hline&#10;$\overline{\mathrm{MS}}$ &amp; 0.536(5) &amp; 1.44(10) &amp;1.83(8)&amp;1.35(3)&amp;1.06(10)&amp;0.83(10)\\ \hline&#10;MZM&amp; 0.533(3) &amp; 1.04(12) &amp;1.94(7) &amp;1.36(5)&amp;0.96(20)&amp;0.71(8)\\ \hline&#10;\end{tabular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2" y="4856275"/>
            <a:ext cx="6866297" cy="10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302920" y="3455892"/>
            <a:ext cx="8338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Maybe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02920" y="1364060"/>
            <a:ext cx="4925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70" y="1548543"/>
            <a:ext cx="4777979" cy="31539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O(4) x O(2) collinear fixed point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AA sector Bootstrap (k=12)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9668" y="6102433"/>
            <a:ext cx="7774815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 panose="05000000000000000000" pitchFamily="2" charset="2"/>
              </a:rPr>
              <a:t>Collinear fixed points  2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nd</a:t>
            </a:r>
            <a:r>
              <a:rPr lang="en-US" altLang="ja-JP" sz="2400" dirty="0" smtClean="0">
                <a:sym typeface="Wingdings" panose="05000000000000000000" pitchFamily="2" charset="2"/>
              </a:rPr>
              <a:t> order phase transition in QCD</a:t>
            </a:r>
            <a:endParaRPr kumimoji="1" lang="en-US" altLang="ja-JP" sz="2400" dirty="0" smtClean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885872" y="1713226"/>
            <a:ext cx="4134745" cy="2101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162406" y="2326752"/>
            <a:ext cx="16696" cy="555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2250332" y="2322970"/>
            <a:ext cx="3093396" cy="225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begin{tabular}{|c||c|c|c|c|c|c|}&#10;\hline&#10; &amp;$\Delta_\phi$ &amp; $\Delta_\mathrm{SS}$ &amp; $\Delta_\mathrm{ST}$ &amp; $\Delta_\mathrm{TS}$ &amp; $\Delta_\mathrm{TT}$ &amp; $\Delta_\mathrm{AA}$ \\ \hline \hline&#10;bootstrap &amp;0.558(4)&amp;1.52(5)&amp;0.82(2)&amp;1.045(3)&amp;1.26(1)&amp;1.71(6)\\ \hline&#10;$\overline{\mathrm{MS}}$ &amp;0.56(3)&amp;1.68(17)&amp;1.0(3)&amp;1.10(15)&amp;1.35(10)&amp;1.9(1)\\ \hline&#10;MZM&amp; 0.56(1)&amp; 1.59(14) &amp;0.95(15)&amp;1.25(10)&amp;1.34(5)&amp;1.90(15)\\ \hline&#10;\end{tabular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2" y="4781620"/>
            <a:ext cx="7444846" cy="11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302919" y="1322021"/>
            <a:ext cx="52477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02921" y="3455892"/>
            <a:ext cx="84371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Maybe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3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C</a:t>
            </a:r>
            <a:r>
              <a:rPr lang="en-US" altLang="ja-JP" sz="2800" dirty="0" smtClean="0"/>
              <a:t>onformal window for anti-chiral fixed point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1"/>
            <a:ext cx="7886700" cy="5711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Study the conformal window of </a:t>
            </a:r>
            <a:r>
              <a:rPr lang="en-US" altLang="ja-JP" dirty="0" smtClean="0">
                <a:solidFill>
                  <a:srgbClr val="0070C0"/>
                </a:solidFill>
              </a:rPr>
              <a:t>anti-chiral fixed point </a:t>
            </a:r>
            <a:r>
              <a:rPr lang="en-US" altLang="ja-JP" dirty="0" smtClean="0"/>
              <a:t>in  O(n) x O(m) theory</a:t>
            </a:r>
          </a:p>
          <a:p>
            <a:r>
              <a:rPr lang="en-US" altLang="ja-JP" dirty="0" smtClean="0"/>
              <a:t>Change n (with m=3) to see if the kink disappears</a:t>
            </a:r>
          </a:p>
          <a:p>
            <a:r>
              <a:rPr lang="en-US" altLang="ja-JP" dirty="0" smtClean="0"/>
              <a:t> n = 6~7 seems the edge of the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conformal window</a:t>
            </a:r>
            <a:r>
              <a:rPr lang="en-US" altLang="ja-JP" dirty="0" smtClean="0"/>
              <a:t>?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643" y="920840"/>
            <a:ext cx="6236726" cy="37136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35106" y="2040201"/>
            <a:ext cx="49257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281" y="3559866"/>
            <a:ext cx="8338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Maybe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9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To make it well-defined, consider </a:t>
            </a:r>
            <a:r>
              <a:rPr lang="en-US" altLang="ja-JP" dirty="0" smtClean="0">
                <a:solidFill>
                  <a:srgbClr val="0070C0"/>
                </a:solidFill>
              </a:rPr>
              <a:t>massless flavors </a:t>
            </a:r>
            <a:r>
              <a:rPr lang="en-US" altLang="ja-JP" dirty="0" smtClean="0"/>
              <a:t>(say up and down quarks) 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At finite temperature, chiral symmetry is restored</a:t>
            </a:r>
          </a:p>
          <a:p>
            <a:r>
              <a:rPr lang="en-US" altLang="ja-JP" dirty="0" smtClean="0"/>
              <a:t>Is it </a:t>
            </a:r>
            <a:r>
              <a:rPr lang="en-US" altLang="ja-JP" dirty="0" smtClean="0">
                <a:solidFill>
                  <a:srgbClr val="0070C0"/>
                </a:solidFill>
              </a:rPr>
              <a:t>first order </a:t>
            </a:r>
            <a:r>
              <a:rPr lang="en-US" altLang="ja-JP" dirty="0" smtClean="0"/>
              <a:t>or </a:t>
            </a:r>
            <a:r>
              <a:rPr lang="en-US" altLang="ja-JP" dirty="0" smtClean="0">
                <a:solidFill>
                  <a:srgbClr val="FF0000"/>
                </a:solidFill>
              </a:rPr>
              <a:t>second order</a:t>
            </a:r>
            <a:r>
              <a:rPr lang="en-US" altLang="ja-JP" dirty="0" smtClean="0"/>
              <a:t>?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Huge controversies </a:t>
            </a:r>
            <a:r>
              <a:rPr lang="en-US" altLang="ja-JP" dirty="0" smtClean="0"/>
              <a:t>in lattice/theory community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531" y="365126"/>
            <a:ext cx="7414206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What is the order of chiral phase transition in our real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Q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C</a:t>
            </a:r>
            <a:r>
              <a:rPr kumimoji="1" lang="en-US" altLang="ja-JP" sz="2800" dirty="0" smtClean="0">
                <a:solidFill>
                  <a:srgbClr val="00B0F0"/>
                </a:solidFill>
              </a:rPr>
              <a:t>D</a:t>
            </a:r>
            <a:r>
              <a:rPr kumimoji="1" lang="en-US" altLang="ja-JP" sz="2800" dirty="0" smtClean="0"/>
              <a:t>?</a:t>
            </a:r>
          </a:p>
        </p:txBody>
      </p:sp>
      <p:pic>
        <p:nvPicPr>
          <p:cNvPr id="8" name="Picture 2" descr="\begin{align*}&#10;\psi^L_a \to (U \psi^L)_a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5" y="2456916"/>
            <a:ext cx="2017782" cy="3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begin{align*}&#10;\psi^R_a \to (V \psi^R)_a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7" y="2456410"/>
            <a:ext cx="2071267" cy="38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begin{align*}&#10;SU(2)_L \times SU(2)_R \times U(1)_A \to SU(2)_V 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5" y="3182150"/>
            <a:ext cx="5688634" cy="3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\begin{align*}&#10;\langle \bar\psi \psi \rangle \sim \Lambda^3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87" y="2456410"/>
            <a:ext cx="17621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Finding conformal window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5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Differentiated plot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Kink disappears for n&lt;6~7</a:t>
            </a:r>
            <a:r>
              <a:rPr lang="en-US" altLang="ja-JP" dirty="0" smtClean="0"/>
              <a:t>! </a:t>
            </a:r>
          </a:p>
          <a:p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35" y="1004552"/>
            <a:ext cx="6683499" cy="40935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45" y="1980240"/>
            <a:ext cx="1584506" cy="27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 Summarizing results in O(4) x O(2)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1"/>
            <a:ext cx="7886700" cy="54799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We found </a:t>
            </a:r>
            <a:r>
              <a:rPr lang="en-US" altLang="ja-JP" dirty="0" smtClean="0">
                <a:solidFill>
                  <a:schemeClr val="accent5"/>
                </a:solidFill>
              </a:rPr>
              <a:t>chiral fixed point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solidFill>
                  <a:srgbClr val="FF0000"/>
                </a:solidFill>
              </a:rPr>
              <a:t>collinear fixed point 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No </a:t>
            </a:r>
            <a:r>
              <a:rPr lang="en-US" altLang="ja-JP" dirty="0" smtClean="0">
                <a:solidFill>
                  <a:schemeClr val="accent5"/>
                </a:solidFill>
              </a:rPr>
              <a:t>anti-chiral fixed point 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Critical exponents are amazingly close to 5-loop </a:t>
            </a:r>
            <a:r>
              <a:rPr lang="en-US" altLang="ja-JP" dirty="0" err="1" smtClean="0"/>
              <a:t>resummation</a:t>
            </a:r>
            <a:r>
              <a:rPr lang="en-US" altLang="ja-JP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Most probably, </a:t>
            </a:r>
            <a:r>
              <a:rPr lang="en-US" altLang="ja-JP" dirty="0" smtClean="0">
                <a:solidFill>
                  <a:srgbClr val="FF0000"/>
                </a:solidFill>
              </a:rPr>
              <a:t>one-loop </a:t>
            </a:r>
            <a:r>
              <a:rPr lang="en-US" altLang="ja-JP" dirty="0">
                <a:solidFill>
                  <a:srgbClr val="FF0000"/>
                </a:solidFill>
              </a:rPr>
              <a:t>prediction </a:t>
            </a:r>
            <a:r>
              <a:rPr lang="en-US" altLang="ja-JP" dirty="0" smtClean="0">
                <a:solidFill>
                  <a:srgbClr val="FF0000"/>
                </a:solidFill>
              </a:rPr>
              <a:t>by </a:t>
            </a:r>
            <a:r>
              <a:rPr lang="en-US" altLang="ja-JP" dirty="0" err="1" smtClean="0">
                <a:solidFill>
                  <a:srgbClr val="FF0000"/>
                </a:solidFill>
              </a:rPr>
              <a:t>Pisarski-Wilczek</a:t>
            </a:r>
            <a:r>
              <a:rPr lang="en-US" altLang="ja-JP" dirty="0" smtClean="0">
                <a:solidFill>
                  <a:srgbClr val="FF0000"/>
                </a:solidFill>
              </a:rPr>
              <a:t> is </a:t>
            </a:r>
            <a:r>
              <a:rPr lang="en-US" altLang="ja-JP" dirty="0">
                <a:solidFill>
                  <a:srgbClr val="FF0000"/>
                </a:solidFill>
              </a:rPr>
              <a:t>not trusted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It is possible </a:t>
            </a:r>
            <a:r>
              <a:rPr lang="en-US" altLang="ja-JP" dirty="0" smtClean="0">
                <a:solidFill>
                  <a:srgbClr val="FF0000"/>
                </a:solidFill>
              </a:rPr>
              <a:t>Q</a:t>
            </a:r>
            <a:r>
              <a:rPr lang="en-US" altLang="ja-JP" dirty="0" smtClean="0">
                <a:solidFill>
                  <a:srgbClr val="00B050"/>
                </a:solidFill>
              </a:rPr>
              <a:t>C</a:t>
            </a:r>
            <a:r>
              <a:rPr lang="en-US" altLang="ja-JP" dirty="0" smtClean="0">
                <a:solidFill>
                  <a:srgbClr val="0070C0"/>
                </a:solidFill>
              </a:rPr>
              <a:t>D</a:t>
            </a:r>
            <a:r>
              <a:rPr lang="en-US" altLang="ja-JP" dirty="0" smtClean="0"/>
              <a:t> with massless 2 flavors show 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dirty="0" smtClean="0">
                <a:solidFill>
                  <a:srgbClr val="FF0000"/>
                </a:solidFill>
              </a:rPr>
              <a:t> order chiral phase transition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What happens in reality depend on bare parameters though</a:t>
            </a:r>
          </a:p>
        </p:txBody>
      </p:sp>
    </p:spTree>
    <p:extLst>
      <p:ext uri="{BB962C8B-B14F-4D97-AF65-F5344CB8AC3E}">
        <p14:creationId xmlns:p14="http://schemas.microsoft.com/office/powerpoint/2010/main" val="14710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Toward the future direction (our side)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71178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Our results are based on</a:t>
            </a:r>
            <a:r>
              <a:rPr lang="en-US" altLang="ja-JP" dirty="0" smtClean="0">
                <a:solidFill>
                  <a:srgbClr val="0070C0"/>
                </a:solidFill>
              </a:rPr>
              <a:t> single bootstrap equation</a:t>
            </a:r>
          </a:p>
          <a:p>
            <a:r>
              <a:rPr lang="en-US" altLang="ja-JP" dirty="0" smtClean="0"/>
              <a:t>Constraints from </a:t>
            </a:r>
            <a:r>
              <a:rPr lang="en-US" altLang="ja-JP" dirty="0" smtClean="0">
                <a:solidFill>
                  <a:srgbClr val="FF0000"/>
                </a:solidFill>
              </a:rPr>
              <a:t>multiple correlation functions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Success in 3d </a:t>
            </a:r>
            <a:r>
              <a:rPr lang="en-US" altLang="ja-JP" dirty="0" err="1" smtClean="0"/>
              <a:t>Ising</a:t>
            </a:r>
            <a:r>
              <a:rPr lang="en-US" altLang="ja-JP" dirty="0" smtClean="0"/>
              <a:t> universality class </a:t>
            </a:r>
            <a:r>
              <a:rPr lang="en-US" altLang="ja-JP" sz="1800" dirty="0" smtClean="0"/>
              <a:t>(Kos et al</a:t>
            </a:r>
            <a:r>
              <a:rPr lang="ja-JP" altLang="en-US" sz="1800" dirty="0"/>
              <a:t>　</a:t>
            </a:r>
            <a:r>
              <a:rPr lang="en-US" altLang="ja-JP" sz="1800" b="1" dirty="0" smtClean="0">
                <a:solidFill>
                  <a:srgbClr val="6699CC"/>
                </a:solidFill>
                <a:latin typeface="arial" panose="020B0604020202020204" pitchFamily="34" charset="0"/>
                <a:hlinkClick r:id="rId2"/>
              </a:rPr>
              <a:t>arXiv:1406.4858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altLang="ja-JP" sz="1800" dirty="0" smtClean="0"/>
              <a:t>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How about O(4) x O(2) universality class?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39" y="2553571"/>
            <a:ext cx="5308041" cy="33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Toward the future direction (your side)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Keep doing hard to </a:t>
            </a:r>
            <a:r>
              <a:rPr lang="en-US" altLang="ja-JP" dirty="0" smtClean="0">
                <a:solidFill>
                  <a:srgbClr val="0070C0"/>
                </a:solidFill>
              </a:rPr>
              <a:t>determine the order of chiral phase transition </a:t>
            </a:r>
            <a:r>
              <a:rPr lang="en-US" altLang="ja-JP" dirty="0" smtClean="0"/>
              <a:t>in lattice simulations</a:t>
            </a:r>
          </a:p>
          <a:p>
            <a:endParaRPr lang="en-US" altLang="ja-JP" dirty="0"/>
          </a:p>
          <a:p>
            <a:r>
              <a:rPr lang="en-US" altLang="ja-JP" dirty="0" smtClean="0"/>
              <a:t>Determine the critical exponents (</a:t>
            </a:r>
            <a:r>
              <a:rPr lang="en-US" altLang="ja-JP" dirty="0" smtClean="0">
                <a:solidFill>
                  <a:srgbClr val="FF0000"/>
                </a:solidFill>
              </a:rPr>
              <a:t>beat the bootstrap</a:t>
            </a:r>
            <a:r>
              <a:rPr lang="en-US" altLang="ja-JP" dirty="0" smtClean="0"/>
              <a:t>)</a:t>
            </a:r>
          </a:p>
          <a:p>
            <a:endParaRPr lang="en-US" altLang="ja-JP" dirty="0"/>
          </a:p>
          <a:p>
            <a:r>
              <a:rPr lang="en-US" altLang="ja-JP" dirty="0" smtClean="0"/>
              <a:t>Comparison between O(4) vs O(4) x O(2) fixed point is now possible </a:t>
            </a: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                                             vs 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 Clue to understand the effective              (or its  subgroup) restoration 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Show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conformal invariance </a:t>
            </a:r>
            <a:r>
              <a:rPr lang="en-US" altLang="ja-JP" dirty="0" smtClean="0">
                <a:sym typeface="Wingdings" panose="05000000000000000000" pitchFamily="2" charset="2"/>
              </a:rPr>
              <a:t>(rather than 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scale invariance</a:t>
            </a:r>
            <a:r>
              <a:rPr lang="en-US" altLang="ja-JP" dirty="0" smtClean="0">
                <a:sym typeface="Wingdings" panose="05000000000000000000" pitchFamily="2" charset="2"/>
              </a:rPr>
              <a:t>) 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102" name="Picture 6" descr="\begin{align*}&#10;\nu_{O(4)\times O(2)} = 0.68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27" y="3586641"/>
            <a:ext cx="2529670" cy="3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begin{align*}&#10;\nu_{O(4)} = 0.75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4" y="3593977"/>
            <a:ext cx="1731180" cy="3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begin{align*}&#10;U(1)_A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6" y="4051815"/>
            <a:ext cx="583263" cy="2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\begin{align*}&#10;Z_4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50" y="4086730"/>
            <a:ext cx="254547" cy="2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48839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Various results in 2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flavor QCD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18814"/>
              </p:ext>
            </p:extLst>
          </p:nvPr>
        </p:nvGraphicFramePr>
        <p:xfrm>
          <a:off x="1162204" y="1038087"/>
          <a:ext cx="6991350" cy="483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312"/>
                <a:gridCol w="3530038"/>
              </a:tblGrid>
              <a:tr h="36746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Claim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</a:t>
                      </a:r>
                      <a:r>
                        <a:rPr kumimoji="1" lang="en-US" altLang="ja-JP" baseline="0" dirty="0" err="1" smtClean="0"/>
                        <a:t>isarski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baseline="0" dirty="0" err="1" smtClean="0"/>
                        <a:t>Wilczek</a:t>
                      </a:r>
                      <a:r>
                        <a:rPr kumimoji="1" lang="en-US" altLang="ja-JP" baseline="0" dirty="0" smtClean="0"/>
                        <a:t> (RG, 1-loop)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1st order (or O(4))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baseline="0" dirty="0" err="1" smtClean="0"/>
                        <a:t>Karsch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(lattice simulation)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30000" dirty="0" smtClean="0"/>
                        <a:t>nd</a:t>
                      </a:r>
                      <a:r>
                        <a:rPr kumimoji="1" lang="en-US" altLang="ja-JP" dirty="0" smtClean="0"/>
                        <a:t> order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Iwasaki</a:t>
                      </a:r>
                      <a:r>
                        <a:rPr kumimoji="1" lang="en-US" altLang="ja-JP" baseline="0" dirty="0" smtClean="0"/>
                        <a:t> et al </a:t>
                      </a:r>
                      <a:r>
                        <a:rPr kumimoji="1" lang="en-US" altLang="ja-JP" dirty="0" smtClean="0"/>
                        <a:t>(lattice</a:t>
                      </a:r>
                      <a:r>
                        <a:rPr kumimoji="1" lang="en-US" altLang="ja-JP" baseline="0" dirty="0" smtClean="0"/>
                        <a:t> simulation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30000" dirty="0" smtClean="0"/>
                        <a:t>nd</a:t>
                      </a:r>
                      <a:r>
                        <a:rPr kumimoji="1" lang="en-US" altLang="ja-JP" dirty="0" smtClean="0"/>
                        <a:t> order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dirty="0" smtClean="0"/>
                        <a:t>(O(4)?)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it-IT" altLang="ja-JP" sz="18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D’Elia et al (lattice simulation)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</a:t>
                      </a:r>
                      <a:r>
                        <a:rPr kumimoji="1" lang="en-US" altLang="ja-JP" baseline="30000" dirty="0" smtClean="0"/>
                        <a:t>st</a:t>
                      </a:r>
                      <a:r>
                        <a:rPr kumimoji="1" lang="en-US" altLang="ja-JP" dirty="0" smtClean="0"/>
                        <a:t> order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Ejiri</a:t>
                      </a:r>
                      <a:r>
                        <a:rPr kumimoji="1" lang="en-US" altLang="ja-JP" dirty="0" smtClean="0"/>
                        <a:t> et al (lattice</a:t>
                      </a:r>
                      <a:r>
                        <a:rPr kumimoji="1" lang="en-US" altLang="ja-JP" baseline="0" dirty="0" smtClean="0"/>
                        <a:t> simulation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30000" dirty="0" smtClean="0"/>
                        <a:t>nd</a:t>
                      </a:r>
                      <a:r>
                        <a:rPr kumimoji="1" lang="en-US" altLang="ja-JP" dirty="0" smtClean="0"/>
                        <a:t> order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Aoki et al (lattice theoretical study)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Cannot be O(4),</a:t>
                      </a:r>
                      <a:r>
                        <a:rPr kumimoji="1" lang="en-US" altLang="ja-JP" baseline="0" dirty="0" smtClean="0"/>
                        <a:t> 1</a:t>
                      </a:r>
                      <a:r>
                        <a:rPr kumimoji="1" lang="en-US" altLang="ja-JP" baseline="30000" dirty="0" smtClean="0"/>
                        <a:t>st</a:t>
                      </a:r>
                      <a:r>
                        <a:rPr kumimoji="1" lang="en-US" altLang="ja-JP" baseline="0" dirty="0" smtClean="0"/>
                        <a:t> order.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Delamotte</a:t>
                      </a:r>
                      <a:r>
                        <a:rPr kumimoji="1" lang="en-US" altLang="ja-JP" dirty="0" smtClean="0"/>
                        <a:t> et</a:t>
                      </a:r>
                      <a:r>
                        <a:rPr kumimoji="1" lang="en-US" altLang="ja-JP" baseline="0" dirty="0" smtClean="0"/>
                        <a:t> al (functional RG)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en-US" altLang="ja-JP" baseline="30000" dirty="0" smtClean="0"/>
                        <a:t>st</a:t>
                      </a:r>
                      <a:r>
                        <a:rPr kumimoji="1" lang="en-US" altLang="ja-JP" dirty="0" smtClean="0"/>
                        <a:t> order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Bonati</a:t>
                      </a:r>
                      <a:r>
                        <a:rPr kumimoji="1" lang="en-US" altLang="ja-JP" dirty="0" smtClean="0"/>
                        <a:t> et al (simulation)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r>
                        <a:rPr kumimoji="1" lang="en-US" altLang="ja-JP" baseline="30000" dirty="0" smtClean="0"/>
                        <a:t>st</a:t>
                      </a:r>
                      <a:r>
                        <a:rPr kumimoji="1" lang="en-US" altLang="ja-JP" dirty="0" smtClean="0"/>
                        <a:t> order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Pelissetto</a:t>
                      </a:r>
                      <a:r>
                        <a:rPr kumimoji="1" lang="en-US" altLang="ja-JP" baseline="0" dirty="0" smtClean="0"/>
                        <a:t> et al (RG,6-loop)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30000" dirty="0" smtClean="0"/>
                        <a:t>nd</a:t>
                      </a:r>
                      <a:r>
                        <a:rPr kumimoji="1" lang="en-US" altLang="ja-JP" baseline="0" dirty="0" smtClean="0"/>
                        <a:t> order (new fixed point)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Grahl</a:t>
                      </a:r>
                      <a:r>
                        <a:rPr kumimoji="1" lang="en-US" altLang="ja-JP" dirty="0" smtClean="0"/>
                        <a:t> (functional RG)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30000" dirty="0" smtClean="0"/>
                        <a:t>nd</a:t>
                      </a:r>
                      <a:r>
                        <a:rPr kumimoji="1" lang="en-US" altLang="ja-JP" dirty="0" smtClean="0"/>
                        <a:t> order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Sato et al (RG</a:t>
                      </a:r>
                      <a:r>
                        <a:rPr kumimoji="1" lang="en-US" altLang="ja-JP" baseline="0" dirty="0" smtClean="0"/>
                        <a:t> with U(1) breaking)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30000" dirty="0" smtClean="0"/>
                        <a:t>nd</a:t>
                      </a:r>
                      <a:r>
                        <a:rPr kumimoji="1" lang="en-US" altLang="ja-JP" baseline="0" dirty="0" smtClean="0"/>
                        <a:t> o</a:t>
                      </a:r>
                      <a:r>
                        <a:rPr kumimoji="1" lang="en-US" altLang="ja-JP" dirty="0" smtClean="0"/>
                        <a:t>rder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256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And many others…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Let me know your predictions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4765" y="6048934"/>
            <a:ext cx="719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O(4) universality is related to the case when             is not restored…</a:t>
            </a:r>
            <a:endParaRPr kumimoji="1" lang="ja-JP" altLang="en-US" sz="2000" dirty="0"/>
          </a:p>
        </p:txBody>
      </p:sp>
      <p:pic>
        <p:nvPicPr>
          <p:cNvPr id="5122" name="Picture 2" descr="\begin{align*}&#10;U(1)_A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29" y="6142794"/>
            <a:ext cx="533444" cy="2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Landau’s argument (pre RG)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1"/>
            <a:ext cx="7886700" cy="54348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Order parameters: </a:t>
            </a:r>
          </a:p>
          <a:p>
            <a:endParaRPr lang="en-US" altLang="ja-JP" dirty="0" smtClean="0">
              <a:solidFill>
                <a:schemeClr val="accent5"/>
              </a:solidFill>
            </a:endParaRPr>
          </a:p>
          <a:p>
            <a:endParaRPr lang="en-US" altLang="ja-JP" dirty="0" smtClean="0">
              <a:solidFill>
                <a:schemeClr val="accent5"/>
              </a:solidFill>
            </a:endParaRPr>
          </a:p>
          <a:p>
            <a:endParaRPr lang="en-US" altLang="ja-JP" dirty="0" smtClean="0">
              <a:solidFill>
                <a:schemeClr val="accent5"/>
              </a:solidFill>
            </a:endParaRPr>
          </a:p>
          <a:p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O(4) x O(2) Landau-</a:t>
            </a:r>
            <a:r>
              <a:rPr lang="en-US" altLang="ja-JP" dirty="0" err="1" smtClean="0">
                <a:solidFill>
                  <a:schemeClr val="accent1">
                    <a:lumMod val="75000"/>
                  </a:schemeClr>
                </a:solidFill>
              </a:rPr>
              <a:t>Ginzburg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 theory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O(4) x O(2) symmetric mass term is temperature</a:t>
            </a:r>
          </a:p>
          <a:p>
            <a:r>
              <a:rPr lang="en-US" altLang="ja-JP" dirty="0" smtClean="0"/>
              <a:t>Without fluctuations/accidents, phase transition would be 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dirty="0" smtClean="0">
                <a:solidFill>
                  <a:srgbClr val="FF0000"/>
                </a:solidFill>
              </a:rPr>
              <a:t> order </a:t>
            </a:r>
            <a:r>
              <a:rPr lang="en-US" altLang="ja-JP" dirty="0" smtClean="0"/>
              <a:t>(Landau’s prediction)</a:t>
            </a:r>
          </a:p>
          <a:p>
            <a:r>
              <a:rPr lang="en-US" altLang="ja-JP" dirty="0" smtClean="0"/>
              <a:t>Assumed effective restoration of            .  Aoki et al suggested the restoration of        .  For our purpose, this is enough (getting rid of the most relevant               breaking term).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2732" y="1107583"/>
            <a:ext cx="7742617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Let us study the effective free energy of thermal chiral phase transition (in </a:t>
            </a:r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Landau mean field theory</a:t>
            </a:r>
            <a:r>
              <a:rPr kumimoji="1" lang="en-US" altLang="ja-JP" sz="2800" dirty="0" smtClean="0"/>
              <a:t>)</a:t>
            </a:r>
          </a:p>
        </p:txBody>
      </p:sp>
      <p:pic>
        <p:nvPicPr>
          <p:cNvPr id="1026" name="Picture 2" descr="\begin{align*}&#10;SU(2) \times SU(2) \times U(1) \sim O(4) \times O(2)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17" y="2518567"/>
            <a:ext cx="5328261" cy="31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 \phi_{a}^\alpha \sim \bar{\psi}\psi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90" y="3002575"/>
            <a:ext cx="1210446" cy="3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401809" y="3059379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vector x </a:t>
            </a:r>
            <a:r>
              <a:rPr lang="en-US" altLang="ja-JP" dirty="0" smtClean="0"/>
              <a:t>vector</a:t>
            </a:r>
            <a:r>
              <a:rPr kumimoji="1" lang="en-US" altLang="ja-JP" dirty="0" smtClean="0"/>
              <a:t> rep of O(4) x O(2)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3594162" y="4021739"/>
            <a:ext cx="2246407" cy="27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5414130" y="3920200"/>
            <a:ext cx="426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981680" y="3739842"/>
            <a:ext cx="247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O(</a:t>
            </a:r>
            <a:r>
              <a:rPr lang="en-US" altLang="ja-JP" dirty="0"/>
              <a:t>4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x 2) symmetric</a:t>
            </a:r>
            <a:endParaRPr kumimoji="1" lang="ja-JP" altLang="en-US" dirty="0"/>
          </a:p>
        </p:txBody>
      </p:sp>
      <p:pic>
        <p:nvPicPr>
          <p:cNvPr id="6146" name="Picture 2" descr="\begin{align*}&#10;U(1)_A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39" y="5580477"/>
            <a:ext cx="583263" cy="2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begin{align*}&#10;U(1)_A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13" y="6074138"/>
            <a:ext cx="674892" cy="2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begin{align*}&#10;Z_4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0" y="5868076"/>
            <a:ext cx="254547" cy="2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begin{align*}&#10;\mathcal{H} &amp;=  \partial_\mu \phi^\alpha_a \partial_\mu \phi^\alpha_a  + (T-T_c) \phi_a^\alpha \phi_a^\alpha \cr&#10;&amp;+ u(\phi^\alpha_a \phi^\alpha_a)^2 + v(\phi_a^\alpha \phi_b^\alpha \phi_a^\beta \phi_b^\beta - \phi_a^\alpha \phi_a^\alpha \phi_b^\beta \phi_b^\beta)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17" y="3920200"/>
            <a:ext cx="4547541" cy="6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57751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RG improvement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1"/>
            <a:ext cx="7886700" cy="54348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If the second order phase transition occurs, there should be </a:t>
            </a:r>
            <a:r>
              <a:rPr lang="en-US" altLang="ja-JP" dirty="0" smtClean="0">
                <a:solidFill>
                  <a:schemeClr val="accent5"/>
                </a:solidFill>
              </a:rPr>
              <a:t>non-trivial O(4) x O(2) symmetric fixed point in </a:t>
            </a:r>
            <a:r>
              <a:rPr lang="en-US" altLang="ja-JP" dirty="0" smtClean="0">
                <a:solidFill>
                  <a:srgbClr val="FF0000"/>
                </a:solidFill>
              </a:rPr>
              <a:t>RG</a:t>
            </a:r>
            <a:r>
              <a:rPr lang="en-US" altLang="ja-JP" dirty="0" smtClean="0"/>
              <a:t>!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Hard to compute in d=3 directly…</a:t>
            </a:r>
          </a:p>
          <a:p>
            <a:r>
              <a:rPr lang="en-US" altLang="ja-JP" dirty="0" smtClean="0"/>
              <a:t>1-loop </a:t>
            </a:r>
            <a:r>
              <a:rPr lang="en-US" altLang="ja-JP" dirty="0" smtClean="0">
                <a:solidFill>
                  <a:schemeClr val="accent5"/>
                </a:solidFill>
              </a:rPr>
              <a:t>epsilon expansions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Pisarsky-Wilczek</a:t>
            </a:r>
            <a:r>
              <a:rPr lang="en-US" altLang="ja-JP" dirty="0" smtClean="0"/>
              <a:t>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Only fixed point at </a:t>
            </a:r>
            <a:r>
              <a:rPr lang="en-US" altLang="ja-JP" dirty="0"/>
              <a:t> </a:t>
            </a:r>
            <a:r>
              <a:rPr lang="en-US" altLang="ja-JP" dirty="0" smtClean="0"/>
              <a:t>           (O(8) symmetric </a:t>
            </a:r>
            <a:r>
              <a:rPr lang="en-US" altLang="ja-JP" dirty="0" smtClean="0">
                <a:solidFill>
                  <a:schemeClr val="accent5"/>
                </a:solidFill>
              </a:rPr>
              <a:t>Heisenberg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QCD phase transition </a:t>
            </a:r>
            <a:r>
              <a:rPr lang="en-US" altLang="ja-JP" dirty="0" smtClean="0">
                <a:solidFill>
                  <a:srgbClr val="FF0000"/>
                </a:solidFill>
              </a:rPr>
              <a:t>cannot be 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dirty="0" smtClean="0">
                <a:solidFill>
                  <a:srgbClr val="FF0000"/>
                </a:solidFill>
              </a:rPr>
              <a:t> order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But are you convinced?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536" y="1004551"/>
            <a:ext cx="7414206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What happens if we consider fluctuations?</a:t>
            </a:r>
          </a:p>
        </p:txBody>
      </p:sp>
      <p:pic>
        <p:nvPicPr>
          <p:cNvPr id="1026" name="Picture 2" descr="\begin{align*}&#10;\beta_u &amp;= -\epsilon u +4u^2 +4uv +\frac{3}{2}v^2 \cr&#10;\beta_v &amp;= -\epsilon v +3uv +2v^2 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2" y="4244056"/>
            <a:ext cx="3262076" cy="9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begin{align*}&#10;v=0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16" y="5241276"/>
            <a:ext cx="678275" cy="20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begin{align*}&#10;\mathcal{H} &amp;=  \partial_\mu \phi^\alpha_a \partial_\mu \phi^\alpha_a  + (T-T_c) \phi_a^\alpha \phi_a^\alpha \cr&#10;&amp;+ u(\phi^\alpha_a \phi^\alpha_a)^2 + v(\phi_a^\alpha \phi_b^\alpha \phi_a^\beta \phi_b^\beta - \phi_a^\alpha \phi_a^\alpha \phi_b^\beta \phi_b^\beta)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18" y="2673573"/>
            <a:ext cx="5357276" cy="7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At five loop (</a:t>
            </a:r>
            <a:r>
              <a:rPr lang="en-US" altLang="ja-JP" sz="2400" dirty="0" smtClean="0"/>
              <a:t>Calabrese, </a:t>
            </a:r>
            <a:r>
              <a:rPr lang="en-US" altLang="ja-JP" sz="2400" dirty="0" err="1" smtClean="0"/>
              <a:t>Vicari</a:t>
            </a:r>
            <a:r>
              <a:rPr lang="en-US" altLang="ja-JP" sz="2400" dirty="0" smtClean="0"/>
              <a:t>, e.g. </a:t>
            </a:r>
            <a:r>
              <a:rPr lang="en-US" altLang="ja-JP" sz="1800" b="1" dirty="0" smtClean="0">
                <a:hlinkClick r:id="rId2"/>
              </a:rPr>
              <a:t>1309.5446</a:t>
            </a:r>
            <a:r>
              <a:rPr lang="en-US" altLang="ja-JP" sz="3600" dirty="0" smtClean="0"/>
              <a:t>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1"/>
            <a:ext cx="7886700" cy="5570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ja-JP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endParaRPr lang="en-US" altLang="ja-JP" dirty="0" smtClean="0"/>
          </a:p>
        </p:txBody>
      </p:sp>
      <p:pic>
        <p:nvPicPr>
          <p:cNvPr id="1030" name="Picture 6" descr="\begin{align*}&#10;\mathcal{H} &amp;=  \partial_\mu \phi^\alpha_a \partial_\mu \phi^\alpha_a \cr&#10;&amp;+ u(\phi^\alpha_a \phi^\alpha_a)^2 + v(\phi_a^\alpha \phi_b^\alpha \phi_a^\beta \phi_b^\beta - \phi_a^\alpha \phi_a^\alpha \phi_b^\beta \phi_b^\beta)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3" y="985820"/>
            <a:ext cx="4165739" cy="6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\begin{eqnarray}&#10;&amp;&amp; \beta_u(u,v) = &#10;-u&#10;+ 4 u^2+4 u v+\textstyle\frac{3}{2} v^2&#10; -\textstyle\frac{57}{8} u^3-11 u^2 v-\textstyle\frac{61}{8} uv^2 -&#10;   3 v^3 &#10;+ \textstyle\frac{93}{8} u^4 \zeta (3)+\textstyle\frac{389}{16} u^4+24 u^3 v \zeta (3)+&#10;    \textstyle\frac{975}{16}  u^3 v &#10;\nonumber \\&#10; &amp;&amp; +\textstyle\frac{99}{4} u^2 v^2 \zeta (3)+&#10;     \textstyle\frac{9347}{128} u^2 v^2+&#10;  18 u v^3  \zeta (3)+45 u v^3+6 v^4 \zeta (3)+&#10;    \textstyle\frac{1197}{128} v^4&#10;-\textstyle\frac{1885}{16} u^5 \zeta (5)&#10;-\textstyle\frac{3119}{32} u^5 \zeta (3)&#10;+\textstyle\frac{31}{120} \pi ^4  u^5&#10;\nonumber \\&#10;&amp;&amp; -\textstyle\frac{51759}{512} u^5-340 u^4 v \zeta (5)&#10;-\textstyle\frac{1183}{4} u^4 v \zeta  (3)&#10;+\textstyle\frac{161}{240} \pi ^4 u^4 v&#10;-\textstyle\frac{10449 u^4}{32} v&#10;-\textstyle\frac{3905}{8}  u^3 v^2 \zeta (5)&#10;-\textstyle\frac{6849}{16} u^3 v^2 \zeta (3)&#10;+\textstyle\frac{353}{480} \pi ^4  u^3 v^2&#10;\nonumber \\&#10;&amp;&amp;&#10;-\textstyle\frac{391151}{768} u^3 v^2&#10;-\textstyle\frac{895}{2} u^2 v^3 \zeta (5)-&#10;377 u^2  v^3 \zeta (3)+\textstyle\frac{8}{15} \pi ^4 u^2 v^3&#10;-\textstyle\frac{42919}{96} u^2 v^3&#10;-\textstyle\frac{1875}{8} u v^4 \zeta (5)&#10;-\textstyle\frac{3049}{16} u v^4 \zeta (3)&#10;\nonumber \\&#10;&amp;&amp;&#10;+\textstyle\frac{31}{96} \pi ^4 u  v^4&#10;-\textstyle\frac{12697}{64} u v^4&#10;-50 v^5 \zeta (5)&#10;-\textstyle\frac{325}{8} v^5 \zeta(3)&#10;+\textstyle\frac{5}{48} \pi ^4 v^5&#10;-\textstyle\frac{1097}{32} v^5&#10;+ \textstyle\frac{646947}{512} u^6 \zeta (7)&#10;+\textstyle\frac{333739}{256} u^6 \zeta (5)&#10;\nonumber \\&#10;&amp;&amp;&#10;-\textstyle\frac{3}{64} u^6 \zeta (3)^2&#10;+\textstyle\frac{333239}{512} u^6 \zeta (3)&#10;-\textstyle\frac{1885}{4032} \pi ^6  u^6&#10;-\textstyle\frac{6827}{2560} \pi ^4 u^6&#10;+\textstyle\frac{121665}{256} u^6&#10;+\textstyle\frac{146853}{32} u^5 v \zeta (7)&#10;+\textstyle\frac{158151}{32} u^5 v \zeta (5)&#10;\nonumber \\&#10;&amp;&amp;&#10;-\textstyle\frac{507}{32} u^5 v \zeta (3)^2&#10;+\textstyle\frac{320791}{128} u^5 v \zeta (3)&#10;-\textstyle\frac{6625}{4032} \pi ^6 u^5  v&#10;-\textstyle\frac{37481}{3840} \pi ^4 u^5 v&#10;+\textstyle\frac{494921}{256} u^5  v&#10;+\textstyle\frac{4266675}{512} u^4 v^2 \zeta (7)&#10;+\textstyle\frac{1144635}{128} u^4 v^2  \zeta (5)&#10;\nonumber \\&#10;&amp;&amp;&#10;-\textstyle\frac{7017}{256} u^4 v^2 \zeta (3)^2&#10;+\textstyle\frac{4795927}{1024} u^4 v^2 \zeta  (3)&#10;-\textstyle\frac{9615}{3584} \pi ^6 u^4 v^2&#10;-\textstyle\frac{504343}{30720} \pi ^4 u^4  v^2&#10;+\textstyle\frac{7852881}{2048} u^4 v^2&#10;+9702 u^3 v^3 \zeta (7)&#10;+\textstyle\frac{79415}{8} u^3 v^3 \zeta (5)&#10;\nonumber \\&#10;&amp;&amp;&#10;-\textstyle\frac{3}{4} u^3 v^3 \zeta  (3)^2&#10;+\textstyle\frac{171801}{32} u^3 v^3 \zeta (3)&#10;-\textstyle\frac{155}{56} \pi ^6 u^3  v^3&#10;-\textstyle\frac{8173}{480} \pi ^4 u^3 v^3&#10;+\textstyle\frac{6814435}{1536} u^3  v^3&#10;+\textstyle\frac{3658095}{512} u^2 v^4 \zeta (7)&#10;+\textstyle\frac{1773961}{256} u^2 v^4  \zeta (5)&#10;\nonumber \\&#10;&amp;&amp;&#10;+\textstyle\frac{2777}{128} u^2 v^4 \zeta (3)^2&#10;+\textstyle\frac{1942077}{512} u^2 v^4  \zeta (3)&#10;-\textstyle\frac{94645}{48384} \pi ^6 u^2 v^4&#10;-\textstyle\frac{182363}{15360} \pi ^4 u^2  v^4&#10;+\textstyle\frac{36147287}{12288} u^2 v^4&#10;+\textstyle\frac{189189}{64} u v^5 \zeta (7)&#10;\nonumber \\&#10;&amp;&amp;&#10;+\textstyle\frac{44351}{16} u v^5 \zeta (5)&#10;+\textstyle\frac{103}{8} u v^5 \zeta (3)^2&#10;+\textstyle\frac{189841}{128} u v^5 \zeta (3)&#10;-\textstyle\frac{2585}{3024} \pi ^6 u  v^5&#10;-\textstyle\frac{1647}{320} \pi ^4 u v^5&#10;+\textstyle\frac{2121643}{2048} u  v^5&#10;\nonumber \\&#10;&amp;&amp;&#10;+\textstyle\frac{265041}{512} v^6 \zeta (7)&#10;+\textstyle\frac{61459}{128} v^6 \zeta (5)&#10;+\textstyle\frac{81}{64} v^6 \zeta (3)^2&#10;+\textstyle\frac{246291}{1024} v^6 \zeta (3)&#10;-\textstyle\frac{335}{2016} \pi ^6 v^6&#10;-\textstyle\frac{3125}{3072} \pi ^4  v^6&#10;+\textstyle\frac{2538035}{16384} v^6,&#10;\end{eqnarray}"/>
          <p:cNvSpPr>
            <a:spLocks noChangeAspect="1" noChangeArrowheads="1"/>
          </p:cNvSpPr>
          <p:nvPr/>
        </p:nvSpPr>
        <p:spPr bwMode="auto">
          <a:xfrm>
            <a:off x="155575" y="-144463"/>
            <a:ext cx="5827782" cy="58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1716702"/>
            <a:ext cx="6314661" cy="23561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4265885"/>
            <a:ext cx="6928126" cy="21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RG flow and classification of possible fixed points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62162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Trivial Gaussian fixed point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O(8) Heisenberg fixed point</a:t>
            </a:r>
          </a:p>
          <a:p>
            <a:pPr marL="0" indent="0">
              <a:buNone/>
            </a:pPr>
            <a:r>
              <a:rPr lang="en-US" altLang="ja-JP" dirty="0" smtClean="0"/>
              <a:t> (not important in QCD)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Chiral fixed point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rgbClr val="FF0000"/>
                </a:solidFill>
              </a:rPr>
              <a:t>Stable</a:t>
            </a:r>
            <a:r>
              <a:rPr lang="en-US" altLang="ja-JP" dirty="0" smtClean="0"/>
              <a:t> and                   </a:t>
            </a:r>
          </a:p>
          <a:p>
            <a:pPr marL="0" indent="0">
              <a:buNone/>
            </a:pPr>
            <a:r>
              <a:rPr lang="en-US" altLang="ja-JP" dirty="0" smtClean="0"/>
              <a:t>                    (not important in QCD</a:t>
            </a:r>
          </a:p>
          <a:p>
            <a:pPr marL="0" indent="0">
              <a:buNone/>
            </a:pPr>
            <a:r>
              <a:rPr lang="en-US" altLang="ja-JP" dirty="0" smtClean="0"/>
              <a:t>but applications to some magnet)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Anti-chiral fixed point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rgbClr val="FF0000"/>
                </a:solidFill>
              </a:rPr>
              <a:t>Unstable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(not important in QCD)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Collinear fixed point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rgbClr val="FF0000"/>
                </a:solidFill>
              </a:rPr>
              <a:t>Stable</a:t>
            </a:r>
            <a:r>
              <a:rPr lang="en-US" altLang="ja-JP" dirty="0" smtClean="0"/>
              <a:t> and       </a:t>
            </a:r>
          </a:p>
          <a:p>
            <a:pPr marL="0" indent="0">
              <a:buNone/>
            </a:pPr>
            <a:r>
              <a:rPr lang="en-US" altLang="ja-JP" dirty="0" smtClean="0"/>
              <a:t>Important in QCD chiral phase transition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459" y="1573920"/>
            <a:ext cx="4282025" cy="3448579"/>
          </a:xfrm>
          <a:prstGeom prst="rect">
            <a:avLst/>
          </a:prstGeom>
        </p:spPr>
      </p:pic>
      <p:pic>
        <p:nvPicPr>
          <p:cNvPr id="2050" name="Picture 2" descr="\begin{align*}&#10;v&gt; 0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6" y="3216645"/>
            <a:ext cx="631630" cy="2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begin{align*}&#10;O(4) \times O(2) \to O(2) \times O(2)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6" y="3928125"/>
            <a:ext cx="3333409" cy="2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begin{align*}&#10;v&gt; 0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5" y="4648397"/>
            <a:ext cx="578217" cy="1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*}&#10;v&lt; 0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2" y="5750499"/>
            <a:ext cx="645061" cy="2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begin{align*}&#10;u = v = 0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92" y="1344347"/>
            <a:ext cx="1113943" cy="1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begin{align*}&#10; v = 0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06" y="1757580"/>
            <a:ext cx="640237" cy="1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begin{align*}&#10;O(4) \times O(2) \to O(3)&#10;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94" y="6110421"/>
            <a:ext cx="2478347" cy="2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begin{align*}&#10;\mathcal{H} &amp;=  \partial_\mu \phi^\alpha_a \partial_\mu \phi^\alpha_a \cr&#10;&amp;+ u(\phi^\alpha_a \phi^\alpha_a)^2 + v(\phi_a^\alpha \phi_b^\alpha \phi_a^\beta \phi_b^\beta - \phi_a^\alpha \phi_a^\alpha \phi_b^\beta \phi_b^\beta)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94" y="1021620"/>
            <a:ext cx="3251339" cy="4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Why controversial?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04552"/>
            <a:ext cx="7886700" cy="5178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Large n (with fixed m) expansion or epsilon expansion are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asymptotic</a:t>
            </a:r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Results depend on how you </a:t>
            </a:r>
            <a:r>
              <a:rPr lang="en-US" altLang="ja-JP" dirty="0" err="1" smtClean="0">
                <a:sym typeface="Wingdings" panose="05000000000000000000" pitchFamily="2" charset="2"/>
              </a:rPr>
              <a:t>resum</a:t>
            </a:r>
            <a:r>
              <a:rPr lang="en-US" altLang="ja-JP" dirty="0" smtClean="0">
                <a:sym typeface="Wingdings" panose="05000000000000000000" pitchFamily="2" charset="2"/>
              </a:rPr>
              <a:t> the diverging 5-loop or 6-loop series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Functional RG directly in d=3 needs “truncation”, which is </a:t>
            </a:r>
            <a:r>
              <a:rPr lang="en-US" altLang="ja-JP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not a controlled approximation</a:t>
            </a:r>
          </a:p>
          <a:p>
            <a:endParaRPr lang="en-US" altLang="ja-JP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r>
              <a:rPr lang="en-US" altLang="ja-JP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Lattice simulation? </a:t>
            </a:r>
          </a:p>
          <a:p>
            <a:endParaRPr lang="en-US" altLang="ja-JP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We use conformal bootstrap to avoid all these problems and resolve the controversies.</a:t>
            </a:r>
            <a:endParaRPr lang="en-US" altLang="ja-JP" dirty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35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Conformal Bootstrap approach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7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5152</TotalTime>
  <Words>1123</Words>
  <Application>Microsoft Office PowerPoint</Application>
  <PresentationFormat>画面に合わせる (4:3)</PresentationFormat>
  <Paragraphs>253</Paragraphs>
  <Slides>23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Arial</vt:lpstr>
      <vt:lpstr>Calibri</vt:lpstr>
      <vt:lpstr>Calibri Light</vt:lpstr>
      <vt:lpstr>Wingdings</vt:lpstr>
      <vt:lpstr>Office テーマ</vt:lpstr>
      <vt:lpstr>Determining order of chiral phase transition in QCD from bootstrap</vt:lpstr>
      <vt:lpstr>PowerPoint プレゼンテーション</vt:lpstr>
      <vt:lpstr>Various results in 2 flavor QCD</vt:lpstr>
      <vt:lpstr>Landau’s argument (pre RG)</vt:lpstr>
      <vt:lpstr>RG improvement </vt:lpstr>
      <vt:lpstr>At five loop (Calabrese, Vicari, e.g. 1309.5446)</vt:lpstr>
      <vt:lpstr>RG flow and classification of possible fixed points</vt:lpstr>
      <vt:lpstr>Why controversial?</vt:lpstr>
      <vt:lpstr>Conformal Bootstrap approach</vt:lpstr>
      <vt:lpstr>Schematic conformal bootstrap equations</vt:lpstr>
      <vt:lpstr>Ising CFT in d=3 (El-Showk et al arXiv:1203.6064)  </vt:lpstr>
      <vt:lpstr>No Ising CFT in d=4 (El-Showk et al arXiv:1309.5089 )  </vt:lpstr>
      <vt:lpstr>O(N) fixed points in d=3 (Kos et al arXiv:1307.6856 )  </vt:lpstr>
      <vt:lpstr>What to expect in conformal bootstrap?  </vt:lpstr>
      <vt:lpstr>Bootstrapping  QCD</vt:lpstr>
      <vt:lpstr>O(4) x O(2) bootstrap</vt:lpstr>
      <vt:lpstr>O(4) x O(2) chiral fixed point</vt:lpstr>
      <vt:lpstr>O(4) x O(2) collinear fixed point</vt:lpstr>
      <vt:lpstr>Conformal window for anti-chiral fixed point</vt:lpstr>
      <vt:lpstr>Finding conformal window</vt:lpstr>
      <vt:lpstr> Summarizing results in O(4) x O(2)</vt:lpstr>
      <vt:lpstr>Toward the future direction (our side)</vt:lpstr>
      <vt:lpstr>Toward the future direction (your side)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invariance and Conformal invariance</dc:title>
  <dc:creator>yunakayama776</dc:creator>
  <cp:lastModifiedBy>yunakayama776</cp:lastModifiedBy>
  <cp:revision>221</cp:revision>
  <cp:lastPrinted>2014-11-05T01:09:28Z</cp:lastPrinted>
  <dcterms:created xsi:type="dcterms:W3CDTF">2014-03-13T01:45:43Z</dcterms:created>
  <dcterms:modified xsi:type="dcterms:W3CDTF">2015-07-14T02:33:58Z</dcterms:modified>
</cp:coreProperties>
</file>