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embeddings/Microsoft___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Microsoft___2.bin" ContentType="application/vnd.openxmlformats-officedocument.oleObject"/>
  <Override PartName="/ppt/embeddings/oleObject5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Microsoft___3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7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8.xml" ContentType="application/vnd.openxmlformats-officedocument.presentationml.notesSlide+xml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notesSlides/notesSlide12.xml" ContentType="application/vnd.openxmlformats-officedocument.presentationml.notesSlide+xml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notesSlides/notesSlide13.xml" ContentType="application/vnd.openxmlformats-officedocument.presentationml.notesSlide+xml"/>
  <Override PartName="/ppt/embeddings/oleObject22.bin" ContentType="application/vnd.openxmlformats-officedocument.oleObject"/>
  <Override PartName="/ppt/notesSlides/notesSlide14.xml" ContentType="application/vnd.openxmlformats-officedocument.presentationml.notesSlide+xml"/>
  <Override PartName="/ppt/embeddings/oleObject23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notesSlides/notesSlide17.xml" ContentType="application/vnd.openxmlformats-officedocument.presentationml.notesSlide+xml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notesSlides/notesSlide18.xml" ContentType="application/vnd.openxmlformats-officedocument.presentationml.notesSlide+xml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notesSlides/notesSlide19.xml" ContentType="application/vnd.openxmlformats-officedocument.presentationml.notesSlide+xml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notesSlides/notesSlide20.xml" ContentType="application/vnd.openxmlformats-officedocument.presentationml.notesSlide+xml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notesSlides/notesSlide21.xml" ContentType="application/vnd.openxmlformats-officedocument.presentationml.notesSlide+xml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1"/>
  </p:sldMasterIdLst>
  <p:notesMasterIdLst>
    <p:notesMasterId r:id="rId25"/>
  </p:notesMasterIdLst>
  <p:handoutMasterIdLst>
    <p:handoutMasterId r:id="rId26"/>
  </p:handoutMasterIdLst>
  <p:sldIdLst>
    <p:sldId id="1251" r:id="rId2"/>
    <p:sldId id="1337" r:id="rId3"/>
    <p:sldId id="1317" r:id="rId4"/>
    <p:sldId id="1300" r:id="rId5"/>
    <p:sldId id="1328" r:id="rId6"/>
    <p:sldId id="1329" r:id="rId7"/>
    <p:sldId id="1282" r:id="rId8"/>
    <p:sldId id="1316" r:id="rId9"/>
    <p:sldId id="1330" r:id="rId10"/>
    <p:sldId id="1268" r:id="rId11"/>
    <p:sldId id="1321" r:id="rId12"/>
    <p:sldId id="1279" r:id="rId13"/>
    <p:sldId id="1325" r:id="rId14"/>
    <p:sldId id="1338" r:id="rId15"/>
    <p:sldId id="1331" r:id="rId16"/>
    <p:sldId id="1320" r:id="rId17"/>
    <p:sldId id="1322" r:id="rId18"/>
    <p:sldId id="1323" r:id="rId19"/>
    <p:sldId id="1335" r:id="rId20"/>
    <p:sldId id="1333" r:id="rId21"/>
    <p:sldId id="1334" r:id="rId22"/>
    <p:sldId id="1346" r:id="rId23"/>
    <p:sldId id="1339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accent1"/>
        </a:solidFill>
        <a:latin typeface="Symbo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accent1"/>
        </a:solidFill>
        <a:latin typeface="Symbo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accent1"/>
        </a:solidFill>
        <a:latin typeface="Symbo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accent1"/>
        </a:solidFill>
        <a:latin typeface="Symbo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accent1"/>
        </a:solidFill>
        <a:latin typeface="Symbol" charset="0"/>
        <a:ea typeface="ＭＳ Ｐゴシック" charset="0"/>
        <a:cs typeface="+mn-cs"/>
      </a:defRPr>
    </a:lvl5pPr>
    <a:lvl6pPr marL="2286000" algn="l" defTabSz="457200" rtl="0" eaLnBrk="1" latinLnBrk="0" hangingPunct="1">
      <a:defRPr sz="2800" kern="1200">
        <a:solidFill>
          <a:schemeClr val="accent1"/>
        </a:solidFill>
        <a:latin typeface="Symbol" charset="0"/>
        <a:ea typeface="ＭＳ Ｐゴシック" charset="0"/>
        <a:cs typeface="+mn-cs"/>
      </a:defRPr>
    </a:lvl6pPr>
    <a:lvl7pPr marL="2743200" algn="l" defTabSz="457200" rtl="0" eaLnBrk="1" latinLnBrk="0" hangingPunct="1">
      <a:defRPr sz="2800" kern="1200">
        <a:solidFill>
          <a:schemeClr val="accent1"/>
        </a:solidFill>
        <a:latin typeface="Symbol" charset="0"/>
        <a:ea typeface="ＭＳ Ｐゴシック" charset="0"/>
        <a:cs typeface="+mn-cs"/>
      </a:defRPr>
    </a:lvl7pPr>
    <a:lvl8pPr marL="3200400" algn="l" defTabSz="457200" rtl="0" eaLnBrk="1" latinLnBrk="0" hangingPunct="1">
      <a:defRPr sz="2800" kern="1200">
        <a:solidFill>
          <a:schemeClr val="accent1"/>
        </a:solidFill>
        <a:latin typeface="Symbol" charset="0"/>
        <a:ea typeface="ＭＳ Ｐゴシック" charset="0"/>
        <a:cs typeface="+mn-cs"/>
      </a:defRPr>
    </a:lvl8pPr>
    <a:lvl9pPr marL="3657600" algn="l" defTabSz="457200" rtl="0" eaLnBrk="1" latinLnBrk="0" hangingPunct="1">
      <a:defRPr sz="2800" kern="1200">
        <a:solidFill>
          <a:schemeClr val="accent1"/>
        </a:solidFill>
        <a:latin typeface="Symbo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9A4D02"/>
    <a:srgbClr val="B45A01"/>
    <a:srgbClr val="676701"/>
    <a:srgbClr val="FF8000"/>
    <a:srgbClr val="808000"/>
    <a:srgbClr val="FF0080"/>
    <a:srgbClr val="FF00FF"/>
    <a:srgbClr val="008080"/>
    <a:srgbClr val="0000FF"/>
    <a:srgbClr val="D829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間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淡色 3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06799F8-075E-4A3A-A7F6-7FBC6576F1A4}" styleName="テーマ 2 - アクセント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6D9F66E-5EB9-4882-86FB-DCBF35E3C3E4}" styleName="中間 4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2398" autoAdjust="0"/>
    <p:restoredTop sz="88743" autoAdjust="0"/>
  </p:normalViewPr>
  <p:slideViewPr>
    <p:cSldViewPr>
      <p:cViewPr>
        <p:scale>
          <a:sx n="120" d="100"/>
          <a:sy n="120" d="100"/>
        </p:scale>
        <p:origin x="-56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19" d="100"/>
          <a:sy n="119" d="100"/>
        </p:scale>
        <p:origin x="-2168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Relationship Id="rId2" Type="http://schemas.openxmlformats.org/officeDocument/2006/relationships/image" Target="../media/image4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Relationship Id="rId2" Type="http://schemas.openxmlformats.org/officeDocument/2006/relationships/image" Target="../media/image4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Relationship Id="rId2" Type="http://schemas.openxmlformats.org/officeDocument/2006/relationships/image" Target="../media/image5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Relationship Id="rId2" Type="http://schemas.openxmlformats.org/officeDocument/2006/relationships/image" Target="../media/image55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1" Type="http://schemas.openxmlformats.org/officeDocument/2006/relationships/image" Target="../media/image60.emf"/><Relationship Id="rId2" Type="http://schemas.openxmlformats.org/officeDocument/2006/relationships/image" Target="../media/image61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2.emf"/><Relationship Id="rId1" Type="http://schemas.openxmlformats.org/officeDocument/2006/relationships/image" Target="../media/image64.emf"/><Relationship Id="rId2" Type="http://schemas.openxmlformats.org/officeDocument/2006/relationships/image" Target="../media/image6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1" Type="http://schemas.openxmlformats.org/officeDocument/2006/relationships/image" Target="../media/image4.emf"/><Relationship Id="rId2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image" Target="../media/image12.emf"/><Relationship Id="rId2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1" Type="http://schemas.openxmlformats.org/officeDocument/2006/relationships/image" Target="../media/image16.emf"/><Relationship Id="rId2" Type="http://schemas.openxmlformats.org/officeDocument/2006/relationships/image" Target="../media/image1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Relationship Id="rId2" Type="http://schemas.openxmlformats.org/officeDocument/2006/relationships/image" Target="../media/image3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Relationship Id="rId2" Type="http://schemas.openxmlformats.org/officeDocument/2006/relationships/image" Target="../media/image3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altLang="ja-JP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altLang="ja-JP"/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altLang="ja-JP"/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2FBB8B9F-2086-1149-BA12-EFF55608CBA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094596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altLang="ja-JP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altLang="ja-JP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altLang="ja-JP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3882CEE0-5A53-4F41-94DD-7046C2114E5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495481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5D828F-B90E-674A-9C9B-9AF5D762CD4C}" type="slidenum">
              <a:rPr lang="en-US" altLang="ja-JP"/>
              <a:pPr/>
              <a:t>1</a:t>
            </a:fld>
            <a:endParaRPr lang="en-US" altLang="ja-JP"/>
          </a:p>
        </p:txBody>
      </p:sp>
      <p:sp>
        <p:nvSpPr>
          <p:cNvPr id="16168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16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 sz="1800" baseline="0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137DA0-2726-CE4B-8EB1-3569D5D4AAB9}" type="slidenum">
              <a:rPr lang="en-US" altLang="ja-JP"/>
              <a:pPr/>
              <a:t>10</a:t>
            </a:fld>
            <a:endParaRPr lang="en-US" altLang="ja-JP"/>
          </a:p>
        </p:txBody>
      </p:sp>
      <p:sp>
        <p:nvSpPr>
          <p:cNvPr id="16670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67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F84776-F796-A54C-8EF9-0101D136C540}" type="slidenum">
              <a:rPr lang="en-US" altLang="ja-JP"/>
              <a:pPr>
                <a:defRPr/>
              </a:pPr>
              <a:t>11</a:t>
            </a:fld>
            <a:endParaRPr lang="en-US" altLang="ja-JP"/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dirty="0">
              <a:ea typeface="Osaka" charset="0"/>
              <a:cs typeface="Osaka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F84776-F796-A54C-8EF9-0101D136C540}" type="slidenum">
              <a:rPr lang="en-US" altLang="ja-JP"/>
              <a:pPr>
                <a:defRPr/>
              </a:pPr>
              <a:t>12</a:t>
            </a:fld>
            <a:endParaRPr lang="en-US" altLang="ja-JP"/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dirty="0">
              <a:ea typeface="Osaka" charset="0"/>
              <a:cs typeface="Osaka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2CEE0-5A53-4F41-94DD-7046C2114E5D}" type="slidenum">
              <a:rPr lang="en-US" altLang="ja-JP" smtClean="0"/>
              <a:pPr/>
              <a:t>13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22337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2CEE0-5A53-4F41-94DD-7046C2114E5D}" type="slidenum">
              <a:rPr lang="en-US" altLang="ja-JP" smtClean="0"/>
              <a:pPr/>
              <a:t>14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223378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kumimoji="1" sz="2800">
                <a:solidFill>
                  <a:schemeClr val="accent1"/>
                </a:solidFill>
                <a:latin typeface="Symbo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kumimoji="1" sz="2800">
                <a:solidFill>
                  <a:schemeClr val="accent1"/>
                </a:solidFill>
                <a:latin typeface="Symbo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kumimoji="1" sz="2800">
                <a:solidFill>
                  <a:schemeClr val="accent1"/>
                </a:solidFill>
                <a:latin typeface="Symbo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kumimoji="1" sz="2800">
                <a:solidFill>
                  <a:schemeClr val="accent1"/>
                </a:solidFill>
                <a:latin typeface="Symbo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kumimoji="1" sz="2800">
                <a:solidFill>
                  <a:schemeClr val="accent1"/>
                </a:solidFill>
                <a:latin typeface="Symbol" charset="0"/>
                <a:ea typeface="ヒラギノ角ゴ Pro W3" charset="0"/>
                <a:cs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accent1"/>
                </a:solidFill>
                <a:latin typeface="Symbol" charset="0"/>
                <a:ea typeface="ヒラギノ角ゴ Pro W3" charset="0"/>
                <a:cs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accent1"/>
                </a:solidFill>
                <a:latin typeface="Symbol" charset="0"/>
                <a:ea typeface="ヒラギノ角ゴ Pro W3" charset="0"/>
                <a:cs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accent1"/>
                </a:solidFill>
                <a:latin typeface="Symbol" charset="0"/>
                <a:ea typeface="ヒラギノ角ゴ Pro W3" charset="0"/>
                <a:cs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accent1"/>
                </a:solidFill>
                <a:latin typeface="Symbol" charset="0"/>
                <a:ea typeface="ヒラギノ角ゴ Pro W3" charset="0"/>
                <a:cs typeface="ヒラギノ角ゴ Pro W3" charset="0"/>
              </a:defRPr>
            </a:lvl9pPr>
          </a:lstStyle>
          <a:p>
            <a:fld id="{AC5EABD2-BB51-D94B-BD58-90DDB09CFD42}" type="slidenum">
              <a:rPr kumimoji="0" lang="en-US" altLang="ja-JP" sz="1200">
                <a:solidFill>
                  <a:schemeClr val="tx1"/>
                </a:solidFill>
                <a:latin typeface="Arial" charset="0"/>
              </a:rPr>
              <a:pPr/>
              <a:t>15</a:t>
            </a:fld>
            <a:endParaRPr kumimoji="0" lang="en-US" altLang="ja-JP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011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011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kumimoji="0" lang="ja-JP" altLang="en-US">
              <a:ea typeface="Osaka" charset="0"/>
              <a:cs typeface="Osaka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137DA0-2726-CE4B-8EB1-3569D5D4AAB9}" type="slidenum">
              <a:rPr lang="en-US" altLang="ja-JP"/>
              <a:pPr/>
              <a:t>16</a:t>
            </a:fld>
            <a:endParaRPr lang="en-US" altLang="ja-JP"/>
          </a:p>
        </p:txBody>
      </p:sp>
      <p:sp>
        <p:nvSpPr>
          <p:cNvPr id="16670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67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137DA0-2726-CE4B-8EB1-3569D5D4AAB9}" type="slidenum">
              <a:rPr lang="en-US" altLang="ja-JP"/>
              <a:pPr/>
              <a:t>17</a:t>
            </a:fld>
            <a:endParaRPr lang="en-US" altLang="ja-JP"/>
          </a:p>
        </p:txBody>
      </p:sp>
      <p:sp>
        <p:nvSpPr>
          <p:cNvPr id="16670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67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137DA0-2726-CE4B-8EB1-3569D5D4AAB9}" type="slidenum">
              <a:rPr lang="en-US" altLang="ja-JP"/>
              <a:pPr/>
              <a:t>18</a:t>
            </a:fld>
            <a:endParaRPr lang="en-US" altLang="ja-JP"/>
          </a:p>
        </p:txBody>
      </p:sp>
      <p:sp>
        <p:nvSpPr>
          <p:cNvPr id="16670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67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137DA0-2726-CE4B-8EB1-3569D5D4AAB9}" type="slidenum">
              <a:rPr lang="en-US" altLang="ja-JP"/>
              <a:pPr/>
              <a:t>19</a:t>
            </a:fld>
            <a:endParaRPr lang="en-US" altLang="ja-JP"/>
          </a:p>
        </p:txBody>
      </p:sp>
      <p:sp>
        <p:nvSpPr>
          <p:cNvPr id="16670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67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D7BD9A-BB32-424C-BE27-748D7897A5A0}" type="slidenum">
              <a:rPr lang="en-US" altLang="ja-JP"/>
              <a:pPr/>
              <a:t>2</a:t>
            </a:fld>
            <a:endParaRPr lang="en-US" altLang="ja-JP"/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sz="1200" dirty="0">
              <a:ea typeface="Osaka" charset="0"/>
              <a:cs typeface="Osaka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137DA0-2726-CE4B-8EB1-3569D5D4AAB9}" type="slidenum">
              <a:rPr lang="en-US" altLang="ja-JP"/>
              <a:pPr/>
              <a:t>20</a:t>
            </a:fld>
            <a:endParaRPr lang="en-US" altLang="ja-JP"/>
          </a:p>
        </p:txBody>
      </p:sp>
      <p:sp>
        <p:nvSpPr>
          <p:cNvPr id="16670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67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137DA0-2726-CE4B-8EB1-3569D5D4AAB9}" type="slidenum">
              <a:rPr lang="en-US" altLang="ja-JP"/>
              <a:pPr/>
              <a:t>21</a:t>
            </a:fld>
            <a:endParaRPr lang="en-US" altLang="ja-JP"/>
          </a:p>
        </p:txBody>
      </p:sp>
      <p:sp>
        <p:nvSpPr>
          <p:cNvPr id="16670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67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137DA0-2726-CE4B-8EB1-3569D5D4AAB9}" type="slidenum">
              <a:rPr lang="en-US" altLang="ja-JP"/>
              <a:pPr/>
              <a:t>22</a:t>
            </a:fld>
            <a:endParaRPr lang="en-US" altLang="ja-JP"/>
          </a:p>
        </p:txBody>
      </p:sp>
      <p:sp>
        <p:nvSpPr>
          <p:cNvPr id="16670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67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fld id="{5E9699E4-FB9E-7F44-8CF5-DB325CC9938E}" type="slidenum">
              <a:rPr kumimoji="0" lang="en-US" altLang="ja-JP" sz="1200" smtClean="0">
                <a:solidFill>
                  <a:schemeClr val="tx1"/>
                </a:solidFill>
                <a:latin typeface="Arial" charset="0"/>
              </a:rPr>
              <a:pPr>
                <a:defRPr/>
              </a:pPr>
              <a:t>23</a:t>
            </a:fld>
            <a:endParaRPr kumimoji="0" lang="en-US" altLang="ja-JP" sz="12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21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21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kumimoji="0" lang="ja-JP" alt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D7BD9A-BB32-424C-BE27-748D7897A5A0}" type="slidenum">
              <a:rPr lang="en-US" altLang="ja-JP"/>
              <a:pPr/>
              <a:t>3</a:t>
            </a:fld>
            <a:endParaRPr lang="en-US" altLang="ja-JP"/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sz="1200" dirty="0">
              <a:ea typeface="Osaka" charset="0"/>
              <a:cs typeface="Osaka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kumimoji="1" sz="2800">
                <a:solidFill>
                  <a:schemeClr val="accent1"/>
                </a:solidFill>
                <a:latin typeface="Symbo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kumimoji="1" sz="2800">
                <a:solidFill>
                  <a:schemeClr val="accent1"/>
                </a:solidFill>
                <a:latin typeface="Symbo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kumimoji="1" sz="2800">
                <a:solidFill>
                  <a:schemeClr val="accent1"/>
                </a:solidFill>
                <a:latin typeface="Symbo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kumimoji="1" sz="2800">
                <a:solidFill>
                  <a:schemeClr val="accent1"/>
                </a:solidFill>
                <a:latin typeface="Symbo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kumimoji="1" sz="2800">
                <a:solidFill>
                  <a:schemeClr val="accent1"/>
                </a:solidFill>
                <a:latin typeface="Symbol" charset="0"/>
                <a:ea typeface="ヒラギノ角ゴ Pro W3" charset="0"/>
                <a:cs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accent1"/>
                </a:solidFill>
                <a:latin typeface="Symbol" charset="0"/>
                <a:ea typeface="ヒラギノ角ゴ Pro W3" charset="0"/>
                <a:cs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accent1"/>
                </a:solidFill>
                <a:latin typeface="Symbol" charset="0"/>
                <a:ea typeface="ヒラギノ角ゴ Pro W3" charset="0"/>
                <a:cs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accent1"/>
                </a:solidFill>
                <a:latin typeface="Symbol" charset="0"/>
                <a:ea typeface="ヒラギノ角ゴ Pro W3" charset="0"/>
                <a:cs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accent1"/>
                </a:solidFill>
                <a:latin typeface="Symbol" charset="0"/>
                <a:ea typeface="ヒラギノ角ゴ Pro W3" charset="0"/>
                <a:cs typeface="ヒラギノ角ゴ Pro W3" charset="0"/>
              </a:defRPr>
            </a:lvl9pPr>
          </a:lstStyle>
          <a:p>
            <a:fld id="{AC5EABD2-BB51-D94B-BD58-90DDB09CFD42}" type="slidenum">
              <a:rPr kumimoji="0" lang="en-US" altLang="ja-JP" sz="1200">
                <a:solidFill>
                  <a:schemeClr val="tx1"/>
                </a:solidFill>
                <a:latin typeface="Arial" charset="0"/>
              </a:rPr>
              <a:pPr/>
              <a:t>4</a:t>
            </a:fld>
            <a:endParaRPr kumimoji="0" lang="en-US" altLang="ja-JP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011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011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kumimoji="0" lang="ja-JP" altLang="en-US" dirty="0">
              <a:ea typeface="Osaka" charset="0"/>
              <a:cs typeface="Osaka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137DA0-2726-CE4B-8EB1-3569D5D4AAB9}" type="slidenum">
              <a:rPr lang="en-US" altLang="ja-JP"/>
              <a:pPr/>
              <a:t>5</a:t>
            </a:fld>
            <a:endParaRPr lang="en-US" altLang="ja-JP"/>
          </a:p>
        </p:txBody>
      </p:sp>
      <p:sp>
        <p:nvSpPr>
          <p:cNvPr id="16670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67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137DA0-2726-CE4B-8EB1-3569D5D4AAB9}" type="slidenum">
              <a:rPr lang="en-US" altLang="ja-JP"/>
              <a:pPr/>
              <a:t>6</a:t>
            </a:fld>
            <a:endParaRPr lang="en-US" altLang="ja-JP"/>
          </a:p>
        </p:txBody>
      </p:sp>
      <p:sp>
        <p:nvSpPr>
          <p:cNvPr id="16670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67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137DA0-2726-CE4B-8EB1-3569D5D4AAB9}" type="slidenum">
              <a:rPr lang="en-US" altLang="ja-JP"/>
              <a:pPr/>
              <a:t>7</a:t>
            </a:fld>
            <a:endParaRPr lang="en-US" altLang="ja-JP"/>
          </a:p>
        </p:txBody>
      </p:sp>
      <p:sp>
        <p:nvSpPr>
          <p:cNvPr id="16670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67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 smtClean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137DA0-2726-CE4B-8EB1-3569D5D4AAB9}" type="slidenum">
              <a:rPr lang="en-US" altLang="ja-JP"/>
              <a:pPr/>
              <a:t>8</a:t>
            </a:fld>
            <a:endParaRPr lang="en-US" altLang="ja-JP"/>
          </a:p>
        </p:txBody>
      </p:sp>
      <p:sp>
        <p:nvSpPr>
          <p:cNvPr id="16670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67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kumimoji="1" sz="2800">
                <a:solidFill>
                  <a:schemeClr val="accent1"/>
                </a:solidFill>
                <a:latin typeface="Symbo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kumimoji="1" sz="2800">
                <a:solidFill>
                  <a:schemeClr val="accent1"/>
                </a:solidFill>
                <a:latin typeface="Symbo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kumimoji="1" sz="2800">
                <a:solidFill>
                  <a:schemeClr val="accent1"/>
                </a:solidFill>
                <a:latin typeface="Symbo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kumimoji="1" sz="2800">
                <a:solidFill>
                  <a:schemeClr val="accent1"/>
                </a:solidFill>
                <a:latin typeface="Symbo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kumimoji="1" sz="2800">
                <a:solidFill>
                  <a:schemeClr val="accent1"/>
                </a:solidFill>
                <a:latin typeface="Symbol" charset="0"/>
                <a:ea typeface="ヒラギノ角ゴ Pro W3" charset="0"/>
                <a:cs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accent1"/>
                </a:solidFill>
                <a:latin typeface="Symbol" charset="0"/>
                <a:ea typeface="ヒラギノ角ゴ Pro W3" charset="0"/>
                <a:cs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accent1"/>
                </a:solidFill>
                <a:latin typeface="Symbol" charset="0"/>
                <a:ea typeface="ヒラギノ角ゴ Pro W3" charset="0"/>
                <a:cs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accent1"/>
                </a:solidFill>
                <a:latin typeface="Symbol" charset="0"/>
                <a:ea typeface="ヒラギノ角ゴ Pro W3" charset="0"/>
                <a:cs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accent1"/>
                </a:solidFill>
                <a:latin typeface="Symbol" charset="0"/>
                <a:ea typeface="ヒラギノ角ゴ Pro W3" charset="0"/>
                <a:cs typeface="ヒラギノ角ゴ Pro W3" charset="0"/>
              </a:defRPr>
            </a:lvl9pPr>
          </a:lstStyle>
          <a:p>
            <a:fld id="{AC5EABD2-BB51-D94B-BD58-90DDB09CFD42}" type="slidenum">
              <a:rPr kumimoji="0" lang="en-US" altLang="ja-JP" sz="1200">
                <a:solidFill>
                  <a:schemeClr val="tx1"/>
                </a:solidFill>
                <a:latin typeface="Arial" charset="0"/>
              </a:rPr>
              <a:pPr/>
              <a:t>9</a:t>
            </a:fld>
            <a:endParaRPr kumimoji="0" lang="en-US" altLang="ja-JP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011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011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kumimoji="0" lang="ja-JP" altLang="en-US">
              <a:ea typeface="Osaka" charset="0"/>
              <a:cs typeface="Osaka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59" name="Group 2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9938" name="Rectangle 2"/>
            <p:cNvSpPr>
              <a:spLocks noChangeArrowheads="1"/>
            </p:cNvSpPr>
            <p:nvPr userDrawn="1"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en-US" sz="2400">
                <a:solidFill>
                  <a:schemeClr val="tx1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39942" name="Rectangle 6"/>
            <p:cNvSpPr>
              <a:spLocks noChangeArrowheads="1"/>
            </p:cNvSpPr>
            <p:nvPr userDrawn="1"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chemeClr val="tx1"/>
                </a:solidFill>
                <a:latin typeface="Times New Roman" charset="0"/>
                <a:cs typeface="ＭＳ Ｐゴシック" charset="0"/>
              </a:endParaRPr>
            </a:p>
          </p:txBody>
        </p:sp>
        <p:grpSp>
          <p:nvGrpSpPr>
            <p:cNvPr id="39958" name="Group 22"/>
            <p:cNvGrpSpPr>
              <a:grpSpLocks/>
            </p:cNvGrpSpPr>
            <p:nvPr userDrawn="1"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39943" name="Rectangle 7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 sz="2400">
                  <a:solidFill>
                    <a:schemeClr val="tx1"/>
                  </a:solidFill>
                  <a:latin typeface="Times New Roman" charset="0"/>
                  <a:cs typeface="ＭＳ Ｐゴシック" charset="0"/>
                </a:endParaRPr>
              </a:p>
            </p:txBody>
          </p:sp>
          <p:sp>
            <p:nvSpPr>
              <p:cNvPr id="39944" name="Rectangle 8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 sz="2400">
                  <a:solidFill>
                    <a:schemeClr val="tx1"/>
                  </a:solidFill>
                  <a:latin typeface="Times New Roman" charset="0"/>
                  <a:cs typeface="ＭＳ Ｐゴシック" charset="0"/>
                </a:endParaRPr>
              </a:p>
            </p:txBody>
          </p:sp>
          <p:sp>
            <p:nvSpPr>
              <p:cNvPr id="39945" name="Rectangle 9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 sz="2400">
                  <a:solidFill>
                    <a:schemeClr val="tx1"/>
                  </a:solidFill>
                  <a:latin typeface="Times New Roman" charset="0"/>
                  <a:cs typeface="ＭＳ Ｐゴシック" charset="0"/>
                </a:endParaRPr>
              </a:p>
            </p:txBody>
          </p:sp>
          <p:sp>
            <p:nvSpPr>
              <p:cNvPr id="39946" name="Rectangle 10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 sz="2400">
                  <a:solidFill>
                    <a:schemeClr val="tx1"/>
                  </a:solidFill>
                  <a:latin typeface="Times New Roman" charset="0"/>
                  <a:cs typeface="ＭＳ Ｐゴシック" charset="0"/>
                </a:endParaRPr>
              </a:p>
            </p:txBody>
          </p:sp>
          <p:sp>
            <p:nvSpPr>
              <p:cNvPr id="39947" name="Rectangle 11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 sz="2400">
                  <a:solidFill>
                    <a:schemeClr val="tx1"/>
                  </a:solidFill>
                  <a:latin typeface="Times New Roman" charset="0"/>
                  <a:cs typeface="ＭＳ Ｐゴシック" charset="0"/>
                </a:endParaRPr>
              </a:p>
            </p:txBody>
          </p:sp>
          <p:sp>
            <p:nvSpPr>
              <p:cNvPr id="39948" name="Rectangle 12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 sz="2400">
                  <a:solidFill>
                    <a:schemeClr val="tx1"/>
                  </a:solidFill>
                  <a:latin typeface="Times New Roman" charset="0"/>
                  <a:cs typeface="ＭＳ Ｐゴシック" charset="0"/>
                </a:endParaRPr>
              </a:p>
            </p:txBody>
          </p:sp>
          <p:sp>
            <p:nvSpPr>
              <p:cNvPr id="39949" name="Rectangle 13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 sz="2400">
                  <a:solidFill>
                    <a:schemeClr val="tx1"/>
                  </a:solidFill>
                  <a:latin typeface="Times New Roman" charset="0"/>
                  <a:cs typeface="ＭＳ Ｐゴシック" charset="0"/>
                </a:endParaRPr>
              </a:p>
            </p:txBody>
          </p:sp>
          <p:sp>
            <p:nvSpPr>
              <p:cNvPr id="39950" name="Rectangle 14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 sz="2400">
                  <a:solidFill>
                    <a:schemeClr val="tx1"/>
                  </a:solidFill>
                  <a:latin typeface="Times New Roman" charset="0"/>
                  <a:cs typeface="ＭＳ Ｐゴシック" charset="0"/>
                </a:endParaRPr>
              </a:p>
            </p:txBody>
          </p:sp>
          <p:sp>
            <p:nvSpPr>
              <p:cNvPr id="39951" name="Rectangle 15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 sz="2400">
                  <a:solidFill>
                    <a:schemeClr val="tx1"/>
                  </a:solidFill>
                  <a:latin typeface="Times New Roman" charset="0"/>
                  <a:cs typeface="ＭＳ Ｐゴシック" charset="0"/>
                </a:endParaRPr>
              </a:p>
            </p:txBody>
          </p:sp>
          <p:sp>
            <p:nvSpPr>
              <p:cNvPr id="39952" name="Rectangle 16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 sz="2400">
                  <a:solidFill>
                    <a:schemeClr val="tx1"/>
                  </a:solidFill>
                  <a:latin typeface="Times New Roman" charset="0"/>
                  <a:cs typeface="ＭＳ Ｐゴシック" charset="0"/>
                </a:endParaRPr>
              </a:p>
            </p:txBody>
          </p:sp>
        </p:grpSp>
      </p:grpSp>
      <p:sp>
        <p:nvSpPr>
          <p:cNvPr id="39939" name="Rectangle 3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279B813-C79E-D04C-A04F-5D50A7CEE2DE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39953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noProof="0" smtClean="0"/>
              <a:t>マスタ</a:t>
            </a:r>
            <a:r>
              <a:rPr lang="en-US" altLang="ja-JP" noProof="0" smtClean="0"/>
              <a:t> </a:t>
            </a:r>
            <a:r>
              <a:rPr lang="ja-JP" altLang="en-US" noProof="0" smtClean="0"/>
              <a:t>タイトルの書式設定</a:t>
            </a:r>
            <a:endParaRPr lang="en-US" altLang="ja-JP" noProof="0" smtClean="0"/>
          </a:p>
        </p:txBody>
      </p:sp>
      <p:sp>
        <p:nvSpPr>
          <p:cNvPr id="39954" name="Rectangle 18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charset="0"/>
              <a:buNone/>
              <a:defRPr sz="3200"/>
            </a:lvl1pPr>
          </a:lstStyle>
          <a:p>
            <a:pPr lvl="0"/>
            <a:r>
              <a:rPr lang="ja-JP" altLang="en-US" noProof="0" smtClean="0"/>
              <a:t>マスタ</a:t>
            </a:r>
            <a:r>
              <a:rPr lang="en-US" altLang="ja-JP" noProof="0" smtClean="0"/>
              <a:t> </a:t>
            </a:r>
            <a:r>
              <a:rPr lang="ja-JP" altLang="en-US" noProof="0" smtClean="0"/>
              <a:t>サブタイトルの書式設定</a:t>
            </a:r>
            <a:endParaRPr lang="en-US" altLang="ja-JP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B92ADFF-BB99-4B46-9184-386976D757A1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47198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762000"/>
            <a:ext cx="2057400" cy="51054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762000"/>
            <a:ext cx="6019800" cy="5105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F092FB0-8425-1E41-9D67-159198FF3964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94130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88032C0-72C8-AB4A-8132-D280C17FE5A9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49099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6C892C9-C542-9849-926E-CA37E2E0D464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48788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ADD548A-3038-2D46-9787-3313533B6FD5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56943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6E4BE1D-EEFB-324B-B5BE-9CA9DB7BCC16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49862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5372CA1-D626-6C40-8086-AFEC98BF6EBC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27569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6D4981C-9632-BA46-A926-48EB161A178C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7000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1E17C1F-3B53-4A4C-9CC4-18D179F04CDB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24861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51081DB-E913-C845-BB97-C72FBB6AEAF1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89654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altLang="ja-JP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FF4F0984-2132-FF46-BBB8-AA6FC9F87BF1}" type="slidenum">
              <a:rPr lang="en-US" altLang="ja-JP"/>
              <a:pPr/>
              <a:t>‹#›</a:t>
            </a:fld>
            <a:endParaRPr lang="en-US" altLang="ja-JP"/>
          </a:p>
        </p:txBody>
      </p:sp>
      <p:grpSp>
        <p:nvGrpSpPr>
          <p:cNvPr id="38930" name="Group 18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3891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en-US" sz="2400">
                <a:solidFill>
                  <a:schemeClr val="tx1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38918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chemeClr val="tx1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38919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solidFill>
                  <a:schemeClr val="hlink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38920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solidFill>
                  <a:schemeClr val="hlink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38921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solidFill>
                  <a:schemeClr val="accent2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38922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solidFill>
                  <a:schemeClr val="hlink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38923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chemeClr val="tx1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38924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solidFill>
                  <a:schemeClr val="accent2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38925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solidFill>
                  <a:schemeClr val="accent2"/>
                </a:solidFill>
                <a:latin typeface="Arial" charset="0"/>
                <a:cs typeface="ＭＳ Ｐゴシック" charset="0"/>
              </a:endParaRPr>
            </a:p>
          </p:txBody>
        </p:sp>
      </p:grpSp>
      <p:sp>
        <p:nvSpPr>
          <p:cNvPr id="3892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20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  <a:endParaRPr lang="en-US" altLang="ja-JP"/>
          </a:p>
        </p:txBody>
      </p:sp>
      <p:sp>
        <p:nvSpPr>
          <p:cNvPr id="389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  <a:endParaRPr lang="en-US" altLang="ja-JP"/>
          </a:p>
        </p:txBody>
      </p:sp>
      <p:sp>
        <p:nvSpPr>
          <p:cNvPr id="38929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  <a:ea typeface="ヒラギノ角ゴ Pro W3" charset="0"/>
          <a:cs typeface="ヒラギノ角ゴ Pro W3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  <a:ea typeface="ヒラギノ角ゴ Pro W3" charset="0"/>
          <a:cs typeface="ヒラギノ角ゴ Pro W3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  <a:ea typeface="ヒラギノ角ゴ Pro W3" charset="0"/>
          <a:cs typeface="ヒラギノ角ゴ Pro W3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  <a:ea typeface="ヒラギノ角ゴ Pro W3" charset="0"/>
          <a:cs typeface="ヒラギノ角ゴ Pro W3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  <a:ea typeface="ヒラギノ角ゴ Pro W3" charset="0"/>
          <a:cs typeface="ヒラギノ角ゴ Pro W3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  <a:ea typeface="ヒラギノ角ゴ Pro W3" charset="0"/>
          <a:cs typeface="ヒラギノ角ゴ Pro W3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  <a:ea typeface="ヒラギノ角ゴ Pro W3" charset="0"/>
          <a:cs typeface="ヒラギノ角ゴ Pro W3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20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6" Type="http://schemas.openxmlformats.org/officeDocument/2006/relationships/image" Target="../media/image33.emf"/><Relationship Id="rId7" Type="http://schemas.openxmlformats.org/officeDocument/2006/relationships/oleObject" Target="../embeddings/oleObject18.bin"/><Relationship Id="rId8" Type="http://schemas.openxmlformats.org/officeDocument/2006/relationships/image" Target="../media/image29.emf"/><Relationship Id="rId9" Type="http://schemas.openxmlformats.org/officeDocument/2006/relationships/oleObject" Target="../embeddings/oleObject19.bin"/><Relationship Id="rId10" Type="http://schemas.openxmlformats.org/officeDocument/2006/relationships/image" Target="../media/image30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20.bin"/><Relationship Id="rId5" Type="http://schemas.openxmlformats.org/officeDocument/2006/relationships/image" Target="../media/image34.emf"/><Relationship Id="rId6" Type="http://schemas.openxmlformats.org/officeDocument/2006/relationships/oleObject" Target="../embeddings/oleObject21.bin"/><Relationship Id="rId7" Type="http://schemas.openxmlformats.org/officeDocument/2006/relationships/image" Target="../media/image35.emf"/><Relationship Id="rId8" Type="http://schemas.openxmlformats.org/officeDocument/2006/relationships/image" Target="../media/image36.emf"/><Relationship Id="rId9" Type="http://schemas.openxmlformats.org/officeDocument/2006/relationships/image" Target="../media/image37.emf"/><Relationship Id="rId10" Type="http://schemas.openxmlformats.org/officeDocument/2006/relationships/image" Target="../media/image38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40.gif"/><Relationship Id="rId5" Type="http://schemas.openxmlformats.org/officeDocument/2006/relationships/image" Target="../media/image41.gif"/><Relationship Id="rId6" Type="http://schemas.openxmlformats.org/officeDocument/2006/relationships/oleObject" Target="../embeddings/oleObject22.bin"/><Relationship Id="rId7" Type="http://schemas.openxmlformats.org/officeDocument/2006/relationships/image" Target="../media/image39.emf"/><Relationship Id="rId8" Type="http://schemas.openxmlformats.org/officeDocument/2006/relationships/image" Target="../media/image42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40.gif"/><Relationship Id="rId5" Type="http://schemas.openxmlformats.org/officeDocument/2006/relationships/image" Target="../media/image41.gif"/><Relationship Id="rId6" Type="http://schemas.openxmlformats.org/officeDocument/2006/relationships/image" Target="../media/image43.png"/><Relationship Id="rId7" Type="http://schemas.openxmlformats.org/officeDocument/2006/relationships/oleObject" Target="../embeddings/oleObject23.bin"/><Relationship Id="rId8" Type="http://schemas.openxmlformats.org/officeDocument/2006/relationships/image" Target="../media/image39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46.gif"/><Relationship Id="rId5" Type="http://schemas.openxmlformats.org/officeDocument/2006/relationships/image" Target="../media/image47.gif"/><Relationship Id="rId6" Type="http://schemas.openxmlformats.org/officeDocument/2006/relationships/oleObject" Target="../embeddings/oleObject24.bin"/><Relationship Id="rId7" Type="http://schemas.openxmlformats.org/officeDocument/2006/relationships/image" Target="../media/image44.emf"/><Relationship Id="rId8" Type="http://schemas.openxmlformats.org/officeDocument/2006/relationships/oleObject" Target="../embeddings/oleObject25.bin"/><Relationship Id="rId9" Type="http://schemas.openxmlformats.org/officeDocument/2006/relationships/image" Target="../media/image45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50.gif"/><Relationship Id="rId5" Type="http://schemas.openxmlformats.org/officeDocument/2006/relationships/image" Target="../media/image51.gif"/><Relationship Id="rId6" Type="http://schemas.openxmlformats.org/officeDocument/2006/relationships/image" Target="../media/image52.gif"/><Relationship Id="rId7" Type="http://schemas.openxmlformats.org/officeDocument/2006/relationships/image" Target="../media/image53.gif"/><Relationship Id="rId8" Type="http://schemas.openxmlformats.org/officeDocument/2006/relationships/oleObject" Target="../embeddings/oleObject26.bin"/><Relationship Id="rId9" Type="http://schemas.openxmlformats.org/officeDocument/2006/relationships/image" Target="../media/image48.emf"/><Relationship Id="rId10" Type="http://schemas.openxmlformats.org/officeDocument/2006/relationships/oleObject" Target="../embeddings/oleObject27.bin"/><Relationship Id="rId11" Type="http://schemas.openxmlformats.org/officeDocument/2006/relationships/image" Target="../media/image49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oleObject" Target="../embeddings/oleObject28.bin"/><Relationship Id="rId5" Type="http://schemas.openxmlformats.org/officeDocument/2006/relationships/image" Target="../media/image54.emf"/><Relationship Id="rId6" Type="http://schemas.openxmlformats.org/officeDocument/2006/relationships/oleObject" Target="../embeddings/oleObject29.bin"/><Relationship Id="rId7" Type="http://schemas.openxmlformats.org/officeDocument/2006/relationships/image" Target="../media/image55.emf"/><Relationship Id="rId8" Type="http://schemas.openxmlformats.org/officeDocument/2006/relationships/image" Target="../media/image56.gif"/><Relationship Id="rId9" Type="http://schemas.openxmlformats.org/officeDocument/2006/relationships/image" Target="../media/image57.gif"/><Relationship Id="rId10" Type="http://schemas.openxmlformats.org/officeDocument/2006/relationships/image" Target="../media/image58.gif"/><Relationship Id="rId11" Type="http://schemas.openxmlformats.org/officeDocument/2006/relationships/image" Target="../media/image59.gi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oleObject30.bin"/><Relationship Id="rId5" Type="http://schemas.openxmlformats.org/officeDocument/2006/relationships/image" Target="../media/image54.emf"/><Relationship Id="rId6" Type="http://schemas.openxmlformats.org/officeDocument/2006/relationships/oleObject" Target="../embeddings/oleObject31.bin"/><Relationship Id="rId7" Type="http://schemas.openxmlformats.org/officeDocument/2006/relationships/image" Target="../media/image55.emf"/><Relationship Id="rId8" Type="http://schemas.openxmlformats.org/officeDocument/2006/relationships/image" Target="../media/image56.gif"/><Relationship Id="rId9" Type="http://schemas.openxmlformats.org/officeDocument/2006/relationships/image" Target="../media/image58.gi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2.emf"/><Relationship Id="rId5" Type="http://schemas.openxmlformats.org/officeDocument/2006/relationships/image" Target="../media/image3.emf"/><Relationship Id="rId6" Type="http://schemas.openxmlformats.org/officeDocument/2006/relationships/oleObject" Target="../embeddings/oleObject1.bin"/><Relationship Id="rId7" Type="http://schemas.openxmlformats.org/officeDocument/2006/relationships/image" Target="../media/image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oleObject" Target="../embeddings/oleObject32.bin"/><Relationship Id="rId5" Type="http://schemas.openxmlformats.org/officeDocument/2006/relationships/image" Target="../media/image60.emf"/><Relationship Id="rId6" Type="http://schemas.openxmlformats.org/officeDocument/2006/relationships/oleObject" Target="../embeddings/oleObject33.bin"/><Relationship Id="rId7" Type="http://schemas.openxmlformats.org/officeDocument/2006/relationships/image" Target="../media/image61.emf"/><Relationship Id="rId8" Type="http://schemas.openxmlformats.org/officeDocument/2006/relationships/oleObject" Target="../embeddings/oleObject34.bin"/><Relationship Id="rId9" Type="http://schemas.openxmlformats.org/officeDocument/2006/relationships/image" Target="../media/image62.emf"/><Relationship Id="rId10" Type="http://schemas.openxmlformats.org/officeDocument/2006/relationships/oleObject" Target="../embeddings/oleObject35.bin"/><Relationship Id="rId11" Type="http://schemas.openxmlformats.org/officeDocument/2006/relationships/image" Target="../media/image63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oleObject36.bin"/><Relationship Id="rId5" Type="http://schemas.openxmlformats.org/officeDocument/2006/relationships/image" Target="../media/image64.emf"/><Relationship Id="rId6" Type="http://schemas.openxmlformats.org/officeDocument/2006/relationships/oleObject" Target="../embeddings/oleObject37.bin"/><Relationship Id="rId7" Type="http://schemas.openxmlformats.org/officeDocument/2006/relationships/image" Target="../media/image61.emf"/><Relationship Id="rId8" Type="http://schemas.openxmlformats.org/officeDocument/2006/relationships/oleObject" Target="../embeddings/oleObject38.bin"/><Relationship Id="rId9" Type="http://schemas.openxmlformats.org/officeDocument/2006/relationships/image" Target="../media/image63.emf"/><Relationship Id="rId10" Type="http://schemas.openxmlformats.org/officeDocument/2006/relationships/oleObject" Target="../embeddings/oleObject39.bin"/><Relationship Id="rId11" Type="http://schemas.openxmlformats.org/officeDocument/2006/relationships/image" Target="../media/image62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4" Type="http://schemas.openxmlformats.org/officeDocument/2006/relationships/image" Target="../media/image66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emf"/><Relationship Id="rId12" Type="http://schemas.openxmlformats.org/officeDocument/2006/relationships/oleObject" Target="../embeddings/Microsoft___2.bin"/><Relationship Id="rId13" Type="http://schemas.openxmlformats.org/officeDocument/2006/relationships/image" Target="../media/image8.emf"/><Relationship Id="rId14" Type="http://schemas.openxmlformats.org/officeDocument/2006/relationships/oleObject" Target="../embeddings/oleObject5.bin"/><Relationship Id="rId15" Type="http://schemas.openxmlformats.org/officeDocument/2006/relationships/image" Target="../media/image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Microsoft___1.bin"/><Relationship Id="rId5" Type="http://schemas.openxmlformats.org/officeDocument/2006/relationships/image" Target="../media/image4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5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6.emf"/><Relationship Id="rId10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Microsoft___3.bin"/><Relationship Id="rId5" Type="http://schemas.openxmlformats.org/officeDocument/2006/relationships/image" Target="../media/image12.e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13.emf"/><Relationship Id="rId8" Type="http://schemas.openxmlformats.org/officeDocument/2006/relationships/oleObject" Target="../embeddings/oleObject7.bin"/><Relationship Id="rId9" Type="http://schemas.openxmlformats.org/officeDocument/2006/relationships/image" Target="../media/image14.emf"/><Relationship Id="rId10" Type="http://schemas.openxmlformats.org/officeDocument/2006/relationships/oleObject" Target="../embeddings/oleObject8.bin"/><Relationship Id="rId11" Type="http://schemas.openxmlformats.org/officeDocument/2006/relationships/image" Target="../media/image1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2.bin"/><Relationship Id="rId12" Type="http://schemas.openxmlformats.org/officeDocument/2006/relationships/image" Target="../media/image19.emf"/><Relationship Id="rId13" Type="http://schemas.openxmlformats.org/officeDocument/2006/relationships/oleObject" Target="../embeddings/oleObject13.bin"/><Relationship Id="rId14" Type="http://schemas.openxmlformats.org/officeDocument/2006/relationships/image" Target="../media/image20.emf"/><Relationship Id="rId15" Type="http://schemas.openxmlformats.org/officeDocument/2006/relationships/oleObject" Target="../embeddings/oleObject14.bin"/><Relationship Id="rId16" Type="http://schemas.openxmlformats.org/officeDocument/2006/relationships/image" Target="../media/image21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16.emf"/><Relationship Id="rId6" Type="http://schemas.openxmlformats.org/officeDocument/2006/relationships/image" Target="../media/image22.png"/><Relationship Id="rId7" Type="http://schemas.openxmlformats.org/officeDocument/2006/relationships/oleObject" Target="../embeddings/oleObject10.bin"/><Relationship Id="rId8" Type="http://schemas.openxmlformats.org/officeDocument/2006/relationships/image" Target="../media/image17.emf"/><Relationship Id="rId9" Type="http://schemas.openxmlformats.org/officeDocument/2006/relationships/oleObject" Target="../embeddings/oleObject11.bin"/><Relationship Id="rId10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23.emf"/><Relationship Id="rId6" Type="http://schemas.openxmlformats.org/officeDocument/2006/relationships/image" Target="../media/image26.emf"/><Relationship Id="rId7" Type="http://schemas.openxmlformats.org/officeDocument/2006/relationships/image" Target="../media/image27.emf"/><Relationship Id="rId8" Type="http://schemas.openxmlformats.org/officeDocument/2006/relationships/oleObject" Target="../embeddings/oleObject16.bin"/><Relationship Id="rId9" Type="http://schemas.openxmlformats.org/officeDocument/2006/relationships/image" Target="../media/image24.emf"/><Relationship Id="rId10" Type="http://schemas.openxmlformats.org/officeDocument/2006/relationships/oleObject" Target="../embeddings/oleObject17.bin"/><Relationship Id="rId11" Type="http://schemas.openxmlformats.org/officeDocument/2006/relationships/image" Target="../media/image25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8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85800"/>
            <a:ext cx="8763000" cy="3544828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ja-JP" dirty="0">
                <a:latin typeface="ヒラギノ角ゴ Pro W3"/>
                <a:ea typeface="ヒラギノ角ゴ Pro W3"/>
                <a:cs typeface="ヒラギノ角ゴ Pro W3"/>
              </a:rPr>
              <a:t>Distribution of the k</a:t>
            </a:r>
            <a:r>
              <a:rPr lang="en-US" altLang="ja-JP" baseline="30000" dirty="0">
                <a:latin typeface="ヒラギノ角ゴ Pro W3"/>
                <a:ea typeface="ヒラギノ角ゴ Pro W3"/>
                <a:cs typeface="ヒラギノ角ゴ Pro W3"/>
              </a:rPr>
              <a:t>th</a:t>
            </a:r>
            <a:r>
              <a:rPr lang="en-US" altLang="ja-JP" dirty="0">
                <a:latin typeface="ヒラギノ角ゴ Pro W3"/>
                <a:ea typeface="ヒラギノ角ゴ Pro W3"/>
                <a:cs typeface="ヒラギノ角ゴ Pro W3"/>
              </a:rPr>
              <a:t> smallest</a:t>
            </a:r>
            <a:br>
              <a:rPr lang="en-US" altLang="ja-JP" dirty="0">
                <a:latin typeface="ヒラギノ角ゴ Pro W3"/>
                <a:ea typeface="ヒラギノ角ゴ Pro W3"/>
                <a:cs typeface="ヒラギノ角ゴ Pro W3"/>
              </a:rPr>
            </a:br>
            <a:r>
              <a:rPr lang="en-US" altLang="ja-JP" dirty="0">
                <a:latin typeface="ヒラギノ角ゴ Pro W3"/>
                <a:ea typeface="ヒラギノ角ゴ Pro W3"/>
                <a:cs typeface="ヒラギノ角ゴ Pro W3"/>
              </a:rPr>
              <a:t>Dirac operator eigenvalue </a:t>
            </a:r>
            <a:r>
              <a:rPr lang="en-US" altLang="ja-JP" dirty="0">
                <a:solidFill>
                  <a:srgbClr val="0000FF"/>
                </a:solidFill>
                <a:latin typeface="ヒラギノ角ゴ Pro W3"/>
                <a:ea typeface="ヒラギノ角ゴ Pro W3"/>
                <a:cs typeface="ヒラギノ角ゴ Pro W3"/>
              </a:rPr>
              <a:t>: an update</a:t>
            </a:r>
          </a:p>
        </p:txBody>
      </p:sp>
      <p:sp>
        <p:nvSpPr>
          <p:cNvPr id="1615876" name="Rectangle 4"/>
          <p:cNvSpPr>
            <a:spLocks noChangeArrowheads="1"/>
          </p:cNvSpPr>
          <p:nvPr/>
        </p:nvSpPr>
        <p:spPr bwMode="auto">
          <a:xfrm>
            <a:off x="2201240" y="4379972"/>
            <a:ext cx="5064408" cy="528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2000" dirty="0">
                <a:solidFill>
                  <a:srgbClr val="8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ea"/>
                <a:ea typeface="+mj-ea"/>
              </a:rPr>
              <a:t>Shinsuke</a:t>
            </a:r>
            <a:r>
              <a:rPr lang="en-US" altLang="ja-JP" sz="2000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ea"/>
                <a:ea typeface="+mj-ea"/>
              </a:rPr>
              <a:t> M</a:t>
            </a:r>
            <a:r>
              <a:rPr lang="en-US" altLang="ja-JP" sz="2000" dirty="0">
                <a:solidFill>
                  <a:srgbClr val="8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ea"/>
                <a:ea typeface="+mj-ea"/>
              </a:rPr>
              <a:t>. </a:t>
            </a:r>
            <a:r>
              <a:rPr lang="en-US" altLang="ja-JP" sz="2000" dirty="0" err="1">
                <a:solidFill>
                  <a:srgbClr val="8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ea"/>
                <a:ea typeface="+mj-ea"/>
              </a:rPr>
              <a:t>Nishigaki</a:t>
            </a:r>
            <a:r>
              <a:rPr lang="en-US" altLang="ja-JP" sz="2000" dirty="0">
                <a:solidFill>
                  <a:srgbClr val="800080"/>
                </a:solidFill>
                <a:latin typeface="+mj-ea"/>
                <a:ea typeface="+mj-ea"/>
              </a:rPr>
              <a:t>      </a:t>
            </a:r>
            <a:r>
              <a:rPr lang="en-US" altLang="ja-JP" sz="1800" dirty="0">
                <a:solidFill>
                  <a:schemeClr val="tx1"/>
                </a:solidFill>
                <a:latin typeface="+mj-ea"/>
                <a:ea typeface="+mj-ea"/>
              </a:rPr>
              <a:t>Shimane Univ.</a:t>
            </a:r>
            <a:endParaRPr lang="en-US" altLang="ja-JP" sz="1800" dirty="0">
              <a:latin typeface="+mj-ea"/>
              <a:ea typeface="+mj-ea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838200" y="5791200"/>
            <a:ext cx="7699544" cy="765338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ja-JP" sz="1600" dirty="0" smtClean="0">
                <a:solidFill>
                  <a:srgbClr val="000090"/>
                </a:solidFill>
                <a:latin typeface="+mj-ea"/>
                <a:ea typeface="+mj-ea"/>
                <a:cs typeface="Helvetica"/>
              </a:rPr>
              <a:t>LATTICE2015</a:t>
            </a:r>
            <a:r>
              <a:rPr lang="ja-JP" altLang="en-US" sz="1600" dirty="0" smtClean="0">
                <a:solidFill>
                  <a:srgbClr val="000090"/>
                </a:solidFill>
                <a:latin typeface="+mj-ea"/>
                <a:ea typeface="+mj-ea"/>
                <a:cs typeface="Helvetica"/>
              </a:rPr>
              <a:t> </a:t>
            </a:r>
            <a:r>
              <a:rPr lang="en-US" altLang="ja-JP" sz="1600" dirty="0" smtClean="0">
                <a:solidFill>
                  <a:srgbClr val="000090"/>
                </a:solidFill>
                <a:latin typeface="+mj-ea"/>
                <a:ea typeface="+mj-ea"/>
                <a:cs typeface="Helvetica"/>
              </a:rPr>
              <a:t>–</a:t>
            </a:r>
            <a:r>
              <a:rPr lang="ja-JP" altLang="en-US" sz="1600" dirty="0" smtClean="0">
                <a:solidFill>
                  <a:srgbClr val="000090"/>
                </a:solidFill>
                <a:latin typeface="+mj-ea"/>
                <a:ea typeface="+mj-ea"/>
                <a:cs typeface="Helvetica"/>
              </a:rPr>
              <a:t> </a:t>
            </a:r>
            <a:r>
              <a:rPr lang="en-US" altLang="ja-JP" sz="1600" dirty="0" smtClean="0">
                <a:solidFill>
                  <a:srgbClr val="000090"/>
                </a:solidFill>
                <a:latin typeface="+mj-ea"/>
                <a:ea typeface="+mj-ea"/>
                <a:cs typeface="Helvetica"/>
              </a:rPr>
              <a:t>The</a:t>
            </a:r>
            <a:r>
              <a:rPr lang="ja-JP" altLang="en-US" sz="1600" dirty="0" smtClean="0">
                <a:solidFill>
                  <a:srgbClr val="000090"/>
                </a:solidFill>
                <a:latin typeface="+mj-ea"/>
                <a:ea typeface="+mj-ea"/>
                <a:cs typeface="Helvetica"/>
              </a:rPr>
              <a:t> </a:t>
            </a:r>
            <a:r>
              <a:rPr lang="en-US" altLang="ja-JP" sz="1600" dirty="0" smtClean="0">
                <a:solidFill>
                  <a:srgbClr val="000090"/>
                </a:solidFill>
                <a:latin typeface="+mj-ea"/>
                <a:ea typeface="+mj-ea"/>
                <a:cs typeface="Helvetica"/>
              </a:rPr>
              <a:t>33</a:t>
            </a:r>
            <a:r>
              <a:rPr lang="en-US" altLang="ja-JP" sz="1600" baseline="30000" dirty="0" smtClean="0">
                <a:solidFill>
                  <a:srgbClr val="000090"/>
                </a:solidFill>
                <a:latin typeface="+mj-ea"/>
                <a:ea typeface="+mj-ea"/>
                <a:cs typeface="Helvetica"/>
              </a:rPr>
              <a:t>rd</a:t>
            </a:r>
            <a:r>
              <a:rPr lang="en-US" altLang="ja-JP" sz="1600" dirty="0" smtClean="0">
                <a:solidFill>
                  <a:srgbClr val="000090"/>
                </a:solidFill>
                <a:latin typeface="+mj-ea"/>
                <a:ea typeface="+mj-ea"/>
                <a:cs typeface="Helvetica"/>
              </a:rPr>
              <a:t> International Symposium on Lattice Field Theory </a:t>
            </a:r>
          </a:p>
          <a:p>
            <a:pPr>
              <a:lnSpc>
                <a:spcPct val="140000"/>
              </a:lnSpc>
            </a:pPr>
            <a:r>
              <a:rPr lang="en-US" altLang="ja-JP" sz="1600" dirty="0">
                <a:solidFill>
                  <a:srgbClr val="000090"/>
                </a:solidFill>
                <a:latin typeface="+mj-ea"/>
                <a:ea typeface="+mj-ea"/>
                <a:cs typeface="Helvetica"/>
              </a:rPr>
              <a:t>  </a:t>
            </a:r>
            <a:r>
              <a:rPr lang="en-US" altLang="ja-JP" sz="1600" dirty="0" smtClean="0">
                <a:solidFill>
                  <a:srgbClr val="000090"/>
                </a:solidFill>
                <a:latin typeface="+mj-ea"/>
                <a:ea typeface="+mj-ea"/>
                <a:cs typeface="Helvetica"/>
              </a:rPr>
              <a:t>                                   Kobe, </a:t>
            </a:r>
            <a:r>
              <a:rPr lang="en-US" altLang="ja-JP" sz="1600" dirty="0">
                <a:solidFill>
                  <a:srgbClr val="000090"/>
                </a:solidFill>
                <a:latin typeface="+mj-ea"/>
                <a:ea typeface="+mj-ea"/>
                <a:cs typeface="Helvetica"/>
              </a:rPr>
              <a:t>June 16, 2015</a:t>
            </a:r>
          </a:p>
        </p:txBody>
      </p:sp>
    </p:spTree>
    <p:extLst>
      <p:ext uri="{BB962C8B-B14F-4D97-AF65-F5344CB8AC3E}">
        <p14:creationId xmlns:p14="http://schemas.microsoft.com/office/powerpoint/2010/main" val="1753341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テキスト ボックス 8"/>
          <p:cNvSpPr txBox="1">
            <a:spLocks noChangeArrowheads="1"/>
          </p:cNvSpPr>
          <p:nvPr/>
        </p:nvSpPr>
        <p:spPr bwMode="auto">
          <a:xfrm>
            <a:off x="609600" y="1219200"/>
            <a:ext cx="823183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200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exercise</a:t>
            </a:r>
            <a:r>
              <a:rPr lang="ja-JP" altLang="en-US" sz="2200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 </a:t>
            </a:r>
            <a:r>
              <a:rPr lang="en-US" altLang="ja-JP" sz="2200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0</a:t>
            </a:r>
            <a:r>
              <a:rPr lang="ja-JP" altLang="en-US" sz="2200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 </a:t>
            </a:r>
            <a:r>
              <a:rPr lang="en-US" altLang="ja-JP" sz="2200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: </a:t>
            </a:r>
            <a:r>
              <a:rPr lang="en-US" altLang="ja-JP" sz="2200" dirty="0" smtClean="0">
                <a:solidFill>
                  <a:srgbClr val="0000FF"/>
                </a:solidFill>
                <a:latin typeface="Helvetica"/>
                <a:cs typeface="Helvetica"/>
              </a:rPr>
              <a:t>1</a:t>
            </a:r>
            <a:r>
              <a:rPr lang="en-US" altLang="ja-JP" sz="2200" baseline="30000" dirty="0" smtClean="0">
                <a:solidFill>
                  <a:srgbClr val="0000FF"/>
                </a:solidFill>
                <a:latin typeface="Helvetica"/>
                <a:cs typeface="Helvetica"/>
              </a:rPr>
              <a:t>st</a:t>
            </a:r>
            <a:r>
              <a:rPr lang="en-US" altLang="ja-JP" sz="2200" dirty="0" smtClean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n-US" altLang="ja-JP" sz="2200" dirty="0">
                <a:solidFill>
                  <a:srgbClr val="800080"/>
                </a:solidFill>
                <a:latin typeface="Helvetica"/>
                <a:cs typeface="Helvetica"/>
              </a:rPr>
              <a:t>〜8</a:t>
            </a:r>
            <a:r>
              <a:rPr lang="en-US" altLang="ja-JP" sz="2200" baseline="30000" dirty="0">
                <a:solidFill>
                  <a:srgbClr val="800080"/>
                </a:solidFill>
                <a:latin typeface="Helvetica"/>
                <a:cs typeface="Helvetica"/>
              </a:rPr>
              <a:t>th  </a:t>
            </a:r>
            <a:r>
              <a:rPr lang="en-US" altLang="ja-JP" sz="2200" dirty="0" smtClean="0">
                <a:solidFill>
                  <a:srgbClr val="808000"/>
                </a:solidFill>
                <a:latin typeface="Helvetica"/>
                <a:cs typeface="Helvetica"/>
              </a:rPr>
              <a:t>E</a:t>
            </a:r>
            <a:r>
              <a:rPr lang="en-US" altLang="ja-JP" sz="2200" dirty="0" smtClean="0">
                <a:solidFill>
                  <a:srgbClr val="008040"/>
                </a:solidFill>
                <a:latin typeface="Helvetica"/>
                <a:cs typeface="Helvetica"/>
              </a:rPr>
              <a:t>V</a:t>
            </a:r>
            <a:r>
              <a:rPr lang="en-US" altLang="ja-JP" sz="2200" dirty="0" smtClean="0">
                <a:latin typeface="Helvetica"/>
                <a:cs typeface="Helvetica"/>
              </a:rPr>
              <a:t> </a:t>
            </a:r>
            <a:r>
              <a:rPr lang="en-US" altLang="ja-JP" sz="2200" dirty="0" smtClean="0">
                <a:solidFill>
                  <a:srgbClr val="0000FF"/>
                </a:solidFill>
                <a:latin typeface="Helvetica"/>
                <a:cs typeface="Helvetica"/>
              </a:rPr>
              <a:t>distrib</a:t>
            </a:r>
            <a:r>
              <a:rPr lang="en-US" altLang="ja-JP" sz="2200" dirty="0" smtClean="0">
                <a:solidFill>
                  <a:srgbClr val="800080"/>
                </a:solidFill>
                <a:latin typeface="Helvetica"/>
                <a:cs typeface="Helvetica"/>
              </a:rPr>
              <a:t>utions  </a:t>
            </a:r>
            <a:r>
              <a:rPr lang="en-US" altLang="ja-JP" sz="2200" dirty="0" smtClean="0">
                <a:solidFill>
                  <a:schemeClr val="bg2"/>
                </a:solidFill>
                <a:latin typeface="Helvetica"/>
                <a:cs typeface="Helvetica"/>
              </a:rPr>
              <a:t>of  </a:t>
            </a:r>
            <a:r>
              <a:rPr lang="en-US" altLang="ja-JP" sz="2200" dirty="0" err="1" smtClean="0">
                <a:solidFill>
                  <a:schemeClr val="bg2"/>
                </a:solidFill>
                <a:latin typeface="Helvetica"/>
                <a:cs typeface="Helvetica"/>
              </a:rPr>
              <a:t>chGUE</a:t>
            </a:r>
            <a:r>
              <a:rPr lang="en-US" altLang="ja-JP" sz="2200" dirty="0" smtClean="0">
                <a:solidFill>
                  <a:schemeClr val="bg2"/>
                </a:solidFill>
                <a:latin typeface="Helvetica"/>
                <a:cs typeface="Helvetica"/>
              </a:rPr>
              <a:t> ,</a:t>
            </a:r>
            <a:r>
              <a:rPr lang="ja-JP" altLang="en-US" sz="2200" dirty="0" smtClean="0">
                <a:solidFill>
                  <a:schemeClr val="bg2"/>
                </a:solidFill>
                <a:latin typeface="Helvetica"/>
                <a:cs typeface="Helvetica"/>
              </a:rPr>
              <a:t> </a:t>
            </a:r>
            <a:r>
              <a:rPr lang="en-US" altLang="ja-JP" sz="2200" dirty="0" err="1" smtClean="0">
                <a:solidFill>
                  <a:schemeClr val="bg2"/>
                </a:solidFill>
                <a:latin typeface="Helvetica"/>
                <a:cs typeface="Helvetica"/>
              </a:rPr>
              <a:t>chGSE</a:t>
            </a:r>
            <a:r>
              <a:rPr lang="en-US" altLang="ja-JP" sz="2200" dirty="0" smtClean="0">
                <a:solidFill>
                  <a:schemeClr val="bg2"/>
                </a:solidFill>
                <a:latin typeface="Helvetica"/>
                <a:cs typeface="Helvetica"/>
              </a:rPr>
              <a:t>   </a:t>
            </a:r>
            <a:endParaRPr lang="ja-JP" altLang="en-US" sz="2200" dirty="0">
              <a:solidFill>
                <a:schemeClr val="bg2"/>
              </a:solidFill>
              <a:latin typeface="Helvetica"/>
              <a:cs typeface="Helvetica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329880" y="6305490"/>
            <a:ext cx="5594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0000FF"/>
                </a:solidFill>
                <a:latin typeface="Helvetica"/>
                <a:cs typeface="Helvetica"/>
              </a:rPr>
              <a:t>al</a:t>
            </a:r>
            <a:r>
              <a:rPr lang="en-US" altLang="ja-JP" sz="2000" dirty="0">
                <a:solidFill>
                  <a:srgbClr val="800080"/>
                </a:solidFill>
                <a:latin typeface="Helvetica"/>
                <a:cs typeface="Helvetica"/>
              </a:rPr>
              <a:t>most </a:t>
            </a:r>
            <a:r>
              <a:rPr lang="en-US" altLang="ja-JP" sz="2000" dirty="0">
                <a:solidFill>
                  <a:srgbClr val="808000"/>
                </a:solidFill>
                <a:latin typeface="Helvetica"/>
                <a:cs typeface="Helvetica"/>
              </a:rPr>
              <a:t>Gau</a:t>
            </a:r>
            <a:r>
              <a:rPr lang="en-US" altLang="ja-JP" sz="2000" dirty="0">
                <a:solidFill>
                  <a:srgbClr val="008000"/>
                </a:solidFill>
                <a:latin typeface="Helvetica"/>
                <a:cs typeface="Helvetica"/>
              </a:rPr>
              <a:t>ssian</a:t>
            </a:r>
            <a:r>
              <a:rPr lang="ja-JP" altLang="en-US" sz="2000" dirty="0"/>
              <a:t>　</a:t>
            </a:r>
            <a:r>
              <a:rPr lang="en-US" altLang="ja-JP" sz="2000" dirty="0">
                <a:solidFill>
                  <a:srgbClr val="0000FF"/>
                </a:solidFill>
              </a:rPr>
              <a:t>⇒</a:t>
            </a:r>
            <a:r>
              <a:rPr lang="ja-JP" altLang="en-US" sz="2000" dirty="0"/>
              <a:t>　</a:t>
            </a:r>
            <a:r>
              <a:rPr lang="en-US" altLang="ja-JP" sz="2000" dirty="0" smtClean="0">
                <a:solidFill>
                  <a:srgbClr val="0000FF"/>
                </a:solidFill>
                <a:latin typeface="Helvetica"/>
                <a:cs typeface="Helvetica"/>
              </a:rPr>
              <a:t>pre</a:t>
            </a:r>
            <a:r>
              <a:rPr lang="en-US" altLang="ja-JP" sz="2000" dirty="0" smtClean="0">
                <a:solidFill>
                  <a:srgbClr val="800080"/>
                </a:solidFill>
                <a:latin typeface="Helvetica"/>
                <a:cs typeface="Helvetica"/>
              </a:rPr>
              <a:t>cise </a:t>
            </a:r>
            <a:r>
              <a:rPr lang="en-US" altLang="ja-JP" sz="2000" dirty="0" smtClean="0">
                <a:solidFill>
                  <a:srgbClr val="808000"/>
                </a:solidFill>
                <a:latin typeface="Helvetica"/>
                <a:cs typeface="Helvetica"/>
              </a:rPr>
              <a:t>fitt</a:t>
            </a:r>
            <a:r>
              <a:rPr lang="en-US" altLang="ja-JP" sz="2000" dirty="0" smtClean="0">
                <a:solidFill>
                  <a:srgbClr val="008040"/>
                </a:solidFill>
                <a:latin typeface="Helvetica"/>
                <a:cs typeface="Helvetica"/>
              </a:rPr>
              <a:t>ing possible</a:t>
            </a:r>
            <a:endParaRPr kumimoji="1" lang="ja-JP" altLang="en-US" sz="2000" dirty="0">
              <a:solidFill>
                <a:srgbClr val="008040"/>
              </a:solidFill>
              <a:latin typeface="Helvetica"/>
              <a:cs typeface="Helvetica"/>
            </a:endParaRPr>
          </a:p>
        </p:txBody>
      </p:sp>
      <p:cxnSp>
        <p:nvCxnSpPr>
          <p:cNvPr id="38" name="直線矢印コネクタ 37"/>
          <p:cNvCxnSpPr/>
          <p:nvPr/>
        </p:nvCxnSpPr>
        <p:spPr>
          <a:xfrm flipH="1" flipV="1">
            <a:off x="2977952" y="5769496"/>
            <a:ext cx="288032" cy="504056"/>
          </a:xfrm>
          <a:prstGeom prst="straightConnector1">
            <a:avLst/>
          </a:prstGeom>
          <a:ln>
            <a:solidFill>
              <a:srgbClr val="0000FF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/>
          <p:nvPr/>
        </p:nvCxnSpPr>
        <p:spPr>
          <a:xfrm flipH="1" flipV="1">
            <a:off x="3193976" y="5769496"/>
            <a:ext cx="72008" cy="504056"/>
          </a:xfrm>
          <a:prstGeom prst="straightConnector1">
            <a:avLst/>
          </a:prstGeom>
          <a:ln>
            <a:solidFill>
              <a:srgbClr val="80008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/>
          <p:nvPr/>
        </p:nvCxnSpPr>
        <p:spPr>
          <a:xfrm flipV="1">
            <a:off x="3265984" y="5769496"/>
            <a:ext cx="135632" cy="512440"/>
          </a:xfrm>
          <a:prstGeom prst="straightConnector1">
            <a:avLst/>
          </a:prstGeom>
          <a:ln>
            <a:solidFill>
              <a:srgbClr val="808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 flipV="1">
            <a:off x="3265984" y="5769496"/>
            <a:ext cx="360040" cy="520824"/>
          </a:xfrm>
          <a:prstGeom prst="straightConnector1">
            <a:avLst/>
          </a:prstGeom>
          <a:ln>
            <a:solidFill>
              <a:srgbClr val="00804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228600" y="685800"/>
            <a:ext cx="8686800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lnSpc>
                <a:spcPct val="50000"/>
              </a:lnSpc>
              <a:defRPr/>
            </a:pPr>
            <a:r>
              <a:rPr lang="en-US" altLang="ja-JP" sz="2800" dirty="0" smtClean="0">
                <a:solidFill>
                  <a:srgbClr val="00008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Individual distributions </a:t>
            </a:r>
            <a:endParaRPr lang="en-US" altLang="ja-JP" sz="2800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ea typeface="Osaka" charset="0"/>
              <a:cs typeface="Helvetica"/>
            </a:endParaRP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blackWhite">
          <a:xfrm>
            <a:off x="762000" y="46801"/>
            <a:ext cx="263588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en-US" altLang="ja-JP" sz="2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+mn-cs"/>
              </a:rPr>
              <a:t>III  Low-Energy</a:t>
            </a:r>
            <a:r>
              <a:rPr lang="ja-JP" altLang="en-US" sz="2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+mn-cs"/>
              </a:rPr>
              <a:t> </a:t>
            </a:r>
            <a:r>
              <a:rPr lang="ja-JP" altLang="ja-JP" sz="2000" dirty="0">
                <a:solidFill>
                  <a:srgbClr val="FFFFFF"/>
                </a:solidFill>
                <a:latin typeface="Helvetica" charset="0"/>
              </a:rPr>
              <a:t>C</a:t>
            </a:r>
            <a:r>
              <a:rPr lang="en-US" altLang="ja-JP" sz="2000" dirty="0">
                <a:solidFill>
                  <a:srgbClr val="FFFFFF"/>
                </a:solidFill>
                <a:latin typeface="Helvetica" charset="0"/>
              </a:rPr>
              <a:t>onst</a:t>
            </a:r>
            <a:endParaRPr lang="en-US" altLang="ja-JP" sz="2000" dirty="0">
              <a:solidFill>
                <a:srgbClr val="FFFFFF"/>
              </a:solidFill>
              <a:latin typeface="Helvetica" charset="0"/>
              <a:ea typeface="ＭＳ Ｐゴシック" charset="0"/>
              <a:cs typeface="+mn-cs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191000" y="313267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pic>
        <p:nvPicPr>
          <p:cNvPr id="23" name="図 22" descr="iMac:Users:shinsuke:Desktop:p12345678_chGUE+chGSE.pd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28800"/>
            <a:ext cx="6858000" cy="4419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" name="直線矢印コネクタ 23"/>
          <p:cNvCxnSpPr/>
          <p:nvPr/>
        </p:nvCxnSpPr>
        <p:spPr>
          <a:xfrm flipH="1" flipV="1">
            <a:off x="5981328" y="5791200"/>
            <a:ext cx="288032" cy="504056"/>
          </a:xfrm>
          <a:prstGeom prst="straightConnector1">
            <a:avLst/>
          </a:prstGeom>
          <a:ln>
            <a:solidFill>
              <a:srgbClr val="0000FF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flipH="1" flipV="1">
            <a:off x="6197352" y="5791200"/>
            <a:ext cx="72008" cy="504056"/>
          </a:xfrm>
          <a:prstGeom prst="straightConnector1">
            <a:avLst/>
          </a:prstGeom>
          <a:ln>
            <a:solidFill>
              <a:srgbClr val="80008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flipV="1">
            <a:off x="6269360" y="5791200"/>
            <a:ext cx="135632" cy="512440"/>
          </a:xfrm>
          <a:prstGeom prst="straightConnector1">
            <a:avLst/>
          </a:prstGeom>
          <a:ln>
            <a:solidFill>
              <a:srgbClr val="808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 flipV="1">
            <a:off x="6269360" y="5791200"/>
            <a:ext cx="360040" cy="520824"/>
          </a:xfrm>
          <a:prstGeom prst="straightConnector1">
            <a:avLst/>
          </a:prstGeom>
          <a:ln>
            <a:solidFill>
              <a:srgbClr val="00804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0288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228600" y="919153"/>
            <a:ext cx="8686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r">
              <a:defRPr/>
            </a:pPr>
            <a:endParaRPr lang="en-US" altLang="ja-JP" sz="2800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ea typeface="Osaka" charset="0"/>
              <a:cs typeface="Helvetica"/>
            </a:endParaRPr>
          </a:p>
          <a:p>
            <a:pPr algn="l">
              <a:defRPr/>
            </a:pPr>
            <a:r>
              <a:rPr lang="en-US" altLang="ja-JP" sz="28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ea typeface="Osaka" charset="0"/>
                <a:cs typeface="Helvetica"/>
              </a:rPr>
              <a:t>             </a:t>
            </a:r>
            <a:endParaRPr lang="ja-JP" altLang="en-US" dirty="0">
              <a:latin typeface="Helvetica"/>
              <a:cs typeface="Helvetica"/>
            </a:endParaRPr>
          </a:p>
        </p:txBody>
      </p:sp>
      <p:pic>
        <p:nvPicPr>
          <p:cNvPr id="71684" name="図 4" descr="fig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01206"/>
            <a:ext cx="4340225" cy="251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図 7" descr="fig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2030288"/>
            <a:ext cx="4117975" cy="2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テキスト ボックス 8"/>
          <p:cNvSpPr txBox="1">
            <a:spLocks noChangeArrowheads="1"/>
          </p:cNvSpPr>
          <p:nvPr/>
        </p:nvSpPr>
        <p:spPr bwMode="auto">
          <a:xfrm>
            <a:off x="533400" y="1397913"/>
            <a:ext cx="705231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9pPr>
          </a:lstStyle>
          <a:p>
            <a:pPr algn="l"/>
            <a:r>
              <a:rPr lang="en-US" altLang="ja-JP" sz="2200" dirty="0">
                <a:solidFill>
                  <a:srgbClr val="000000"/>
                </a:solidFill>
                <a:latin typeface="Helvetica" charset="0"/>
                <a:cs typeface="Helvetica" charset="0"/>
              </a:rPr>
              <a:t>exercise 1</a:t>
            </a:r>
            <a:r>
              <a:rPr lang="ja-JP" altLang="en-US" sz="2200" dirty="0">
                <a:solidFill>
                  <a:srgbClr val="000000"/>
                </a:solidFill>
                <a:latin typeface="Helvetica" charset="0"/>
                <a:cs typeface="Helvetica" charset="0"/>
              </a:rPr>
              <a:t> </a:t>
            </a:r>
            <a:r>
              <a:rPr lang="en-US" altLang="ja-JP" sz="2200" dirty="0">
                <a:solidFill>
                  <a:srgbClr val="000000"/>
                </a:solidFill>
                <a:latin typeface="Helvetica" charset="0"/>
                <a:cs typeface="Helvetica" charset="0"/>
              </a:rPr>
              <a:t>: </a:t>
            </a:r>
            <a:r>
              <a:rPr lang="en-US" altLang="ja-JP" sz="2200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quenched U</a:t>
            </a:r>
            <a:r>
              <a:rPr lang="en-US" altLang="ja-JP" sz="2200" dirty="0">
                <a:solidFill>
                  <a:srgbClr val="000000"/>
                </a:solidFill>
                <a:latin typeface="Helvetica" charset="0"/>
                <a:cs typeface="Helvetica" charset="0"/>
              </a:rPr>
              <a:t>(1) Dirac spectrum  </a:t>
            </a:r>
            <a:r>
              <a:rPr lang="en-US" altLang="ja-JP" sz="2200" dirty="0" err="1">
                <a:solidFill>
                  <a:srgbClr val="808080"/>
                </a:solidFill>
                <a:latin typeface="Helvetica" charset="0"/>
                <a:cs typeface="Helvetica" charset="0"/>
              </a:rPr>
              <a:t>vs</a:t>
            </a:r>
            <a:r>
              <a:rPr lang="en-US" altLang="ja-JP" sz="2200" dirty="0">
                <a:solidFill>
                  <a:srgbClr val="808080"/>
                </a:solidFill>
                <a:latin typeface="Helvetica" charset="0"/>
                <a:cs typeface="Helvetica" charset="0"/>
              </a:rPr>
              <a:t>  </a:t>
            </a:r>
            <a:r>
              <a:rPr lang="en-US" altLang="ja-JP" sz="2200" dirty="0" err="1">
                <a:solidFill>
                  <a:srgbClr val="808080"/>
                </a:solidFill>
                <a:latin typeface="Helvetica" charset="0"/>
                <a:cs typeface="Helvetica" charset="0"/>
              </a:rPr>
              <a:t>chGUE</a:t>
            </a:r>
            <a:r>
              <a:rPr lang="en-US" altLang="ja-JP" sz="2200" u="sng" dirty="0">
                <a:solidFill>
                  <a:srgbClr val="808080"/>
                </a:solidFill>
                <a:latin typeface="Helvetica" charset="0"/>
                <a:cs typeface="Helvetica" charset="0"/>
              </a:rPr>
              <a:t> </a:t>
            </a:r>
            <a:endParaRPr lang="ja-JP" altLang="en-US" sz="2200" u="sng" dirty="0">
              <a:solidFill>
                <a:srgbClr val="80808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73735" name="テキスト ボックス 25"/>
          <p:cNvSpPr txBox="1">
            <a:spLocks noChangeArrowheads="1"/>
          </p:cNvSpPr>
          <p:nvPr/>
        </p:nvSpPr>
        <p:spPr bwMode="auto">
          <a:xfrm rot="16200000">
            <a:off x="1534319" y="5323681"/>
            <a:ext cx="1112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9pPr>
          </a:lstStyle>
          <a:p>
            <a:pPr algn="l"/>
            <a:r>
              <a:rPr lang="en-US" altLang="ja-JP" sz="1400">
                <a:latin typeface="Helvetica" charset="0"/>
                <a:cs typeface="Helvetica" charset="0"/>
              </a:rPr>
              <a:t>chiral</a:t>
            </a:r>
          </a:p>
          <a:p>
            <a:pPr algn="l"/>
            <a:r>
              <a:rPr lang="en-US" altLang="ja-JP" sz="1400">
                <a:latin typeface="Helvetica" charset="0"/>
                <a:cs typeface="Helvetica" charset="0"/>
              </a:rPr>
              <a:t>condensate</a:t>
            </a:r>
            <a:endParaRPr lang="ja-JP" altLang="en-US" sz="1400">
              <a:latin typeface="Helvetica" charset="0"/>
              <a:cs typeface="Helvetica" charset="0"/>
            </a:endParaRPr>
          </a:p>
        </p:txBody>
      </p:sp>
      <p:cxnSp>
        <p:nvCxnSpPr>
          <p:cNvPr id="19" name="直線矢印コネクタ 18"/>
          <p:cNvCxnSpPr/>
          <p:nvPr/>
        </p:nvCxnSpPr>
        <p:spPr bwMode="auto">
          <a:xfrm>
            <a:off x="4552950" y="4286250"/>
            <a:ext cx="0" cy="381000"/>
          </a:xfrm>
          <a:prstGeom prst="straightConnector1">
            <a:avLst/>
          </a:prstGeom>
          <a:noFill/>
          <a:ln w="44450" cap="flat" cmpd="dbl" algn="ctr">
            <a:solidFill>
              <a:srgbClr val="000090"/>
            </a:solidFill>
            <a:prstDash val="solid"/>
            <a:round/>
            <a:headEnd type="none" w="med" len="med"/>
            <a:tailEnd type="stealt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正方形/長方形 1"/>
          <p:cNvSpPr/>
          <p:nvPr/>
        </p:nvSpPr>
        <p:spPr>
          <a:xfrm>
            <a:off x="4495800" y="6505575"/>
            <a:ext cx="598488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200">
                <a:latin typeface="+mn-lt"/>
              </a:rPr>
              <a:t>-th EV</a:t>
            </a:r>
            <a:endParaRPr lang="ja-JP" altLang="en-US" sz="1200">
              <a:latin typeface="+mn-lt"/>
            </a:endParaRPr>
          </a:p>
        </p:txBody>
      </p:sp>
      <p:pic>
        <p:nvPicPr>
          <p:cNvPr id="4" name="図 3" descr="U1LGT_Dirac_n6_e06v2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600" y="4816800"/>
            <a:ext cx="3333749" cy="1905000"/>
          </a:xfrm>
          <a:prstGeom prst="rect">
            <a:avLst/>
          </a:prstGeom>
        </p:spPr>
      </p:pic>
      <p:graphicFrame>
        <p:nvGraphicFramePr>
          <p:cNvPr id="21" name="オブジェクト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0833704"/>
              </p:ext>
            </p:extLst>
          </p:nvPr>
        </p:nvGraphicFramePr>
        <p:xfrm>
          <a:off x="6019800" y="5334000"/>
          <a:ext cx="17335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912" name="Equation" r:id="rId7" imgW="1155700" imgH="228600" progId="Equation.3">
                  <p:embed/>
                </p:oleObj>
              </mc:Choice>
              <mc:Fallback>
                <p:oleObj name="Equation" r:id="rId7" imgW="1155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19800" y="5334000"/>
                        <a:ext cx="173355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テキスト ボックス 22"/>
          <p:cNvSpPr txBox="1"/>
          <p:nvPr/>
        </p:nvSpPr>
        <p:spPr>
          <a:xfrm>
            <a:off x="5499100" y="292100"/>
            <a:ext cx="444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blackWhite">
          <a:xfrm>
            <a:off x="762000" y="46801"/>
            <a:ext cx="263588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en-US" altLang="ja-JP" sz="2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+mn-cs"/>
              </a:rPr>
              <a:t>III  Low-Energy</a:t>
            </a:r>
            <a:r>
              <a:rPr lang="ja-JP" altLang="en-US" sz="2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+mn-cs"/>
              </a:rPr>
              <a:t> </a:t>
            </a:r>
            <a:r>
              <a:rPr lang="ja-JP" altLang="ja-JP" sz="2000" dirty="0">
                <a:solidFill>
                  <a:srgbClr val="FFFFFF"/>
                </a:solidFill>
                <a:latin typeface="Helvetica" charset="0"/>
              </a:rPr>
              <a:t>C</a:t>
            </a:r>
            <a:r>
              <a:rPr lang="en-US" altLang="ja-JP" sz="2000" dirty="0">
                <a:solidFill>
                  <a:srgbClr val="FFFFFF"/>
                </a:solidFill>
                <a:latin typeface="Helvetica" charset="0"/>
              </a:rPr>
              <a:t>onst</a:t>
            </a:r>
            <a:endParaRPr lang="en-US" altLang="ja-JP" sz="2000" dirty="0">
              <a:solidFill>
                <a:srgbClr val="FFFFFF"/>
              </a:solidFill>
              <a:latin typeface="Helvetica" charset="0"/>
              <a:ea typeface="ＭＳ Ｐゴシック" charset="0"/>
              <a:cs typeface="+mn-cs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279913" y="375478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228600" y="799316"/>
            <a:ext cx="8686800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lnSpc>
                <a:spcPct val="50000"/>
              </a:lnSpc>
              <a:defRPr/>
            </a:pPr>
            <a:r>
              <a:rPr lang="en-US" altLang="ja-JP" sz="2800" dirty="0">
                <a:solidFill>
                  <a:srgbClr val="00008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 Chiral condensate from </a:t>
            </a:r>
            <a:r>
              <a:rPr lang="en-US" altLang="ja-JP" sz="2800" dirty="0" smtClean="0">
                <a:solidFill>
                  <a:srgbClr val="00008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Individual EV distributions </a:t>
            </a:r>
            <a:endParaRPr lang="en-US" altLang="ja-JP" sz="2800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ea typeface="Osaka" charset="0"/>
              <a:cs typeface="Helvetica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432313" y="527878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graphicFrame>
        <p:nvGraphicFramePr>
          <p:cNvPr id="20" name="オブジェクト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0420821"/>
              </p:ext>
            </p:extLst>
          </p:nvPr>
        </p:nvGraphicFramePr>
        <p:xfrm>
          <a:off x="2349500" y="2286000"/>
          <a:ext cx="2073275" cy="23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913" name="数式" r:id="rId9" imgW="2082800" imgH="241300" progId="Equation.3">
                  <p:embed/>
                </p:oleObj>
              </mc:Choice>
              <mc:Fallback>
                <p:oleObj name="数式" r:id="rId9" imgW="2082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349500" y="2286000"/>
                        <a:ext cx="2073275" cy="239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正方形/長方形 2"/>
          <p:cNvSpPr/>
          <p:nvPr/>
        </p:nvSpPr>
        <p:spPr bwMode="auto">
          <a:xfrm>
            <a:off x="1600200" y="1905000"/>
            <a:ext cx="6019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>
              <a:ln>
                <a:noFill/>
              </a:ln>
              <a:solidFill>
                <a:srgbClr val="000080"/>
              </a:solidFill>
              <a:effectLst/>
              <a:latin typeface="Symbol" charset="0"/>
              <a:ea typeface="ＭＳ Ｐゴシック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191000" y="313267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85675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228600" y="919153"/>
            <a:ext cx="8686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r">
              <a:defRPr/>
            </a:pPr>
            <a:endParaRPr lang="en-US" altLang="ja-JP" sz="2800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ea typeface="Osaka" charset="0"/>
              <a:cs typeface="Helvetica"/>
            </a:endParaRPr>
          </a:p>
          <a:p>
            <a:pPr algn="l">
              <a:defRPr/>
            </a:pPr>
            <a:r>
              <a:rPr lang="en-US" altLang="ja-JP" sz="28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ea typeface="Osaka" charset="0"/>
                <a:cs typeface="Helvetica"/>
              </a:rPr>
              <a:t>             </a:t>
            </a:r>
            <a:endParaRPr lang="ja-JP" altLang="en-US" dirty="0">
              <a:latin typeface="Helvetica"/>
              <a:cs typeface="Helvetica"/>
            </a:endParaRPr>
          </a:p>
        </p:txBody>
      </p:sp>
      <p:sp>
        <p:nvSpPr>
          <p:cNvPr id="71686" name="テキスト ボックス 8"/>
          <p:cNvSpPr txBox="1">
            <a:spLocks noChangeArrowheads="1"/>
          </p:cNvSpPr>
          <p:nvPr/>
        </p:nvSpPr>
        <p:spPr bwMode="auto">
          <a:xfrm>
            <a:off x="533400" y="1397913"/>
            <a:ext cx="722493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9pPr>
          </a:lstStyle>
          <a:p>
            <a:pPr algn="l"/>
            <a:r>
              <a:rPr lang="en-US" altLang="ja-JP" sz="2200" dirty="0">
                <a:solidFill>
                  <a:srgbClr val="000000"/>
                </a:solidFill>
                <a:latin typeface="Helvetica" charset="0"/>
                <a:cs typeface="Helvetica" charset="0"/>
              </a:rPr>
              <a:t>exercise</a:t>
            </a:r>
            <a:r>
              <a:rPr lang="ja-JP" altLang="en-US" sz="2200" dirty="0">
                <a:solidFill>
                  <a:srgbClr val="000000"/>
                </a:solidFill>
                <a:latin typeface="Helvetica" charset="0"/>
                <a:cs typeface="Helvetica" charset="0"/>
              </a:rPr>
              <a:t> </a:t>
            </a:r>
            <a:r>
              <a:rPr lang="en-US" altLang="ja-JP" sz="2200" dirty="0">
                <a:solidFill>
                  <a:srgbClr val="000000"/>
                </a:solidFill>
                <a:latin typeface="Helvetica" charset="0"/>
                <a:cs typeface="Helvetica" charset="0"/>
              </a:rPr>
              <a:t>2</a:t>
            </a:r>
            <a:r>
              <a:rPr lang="ja-JP" altLang="en-US" sz="2200" dirty="0">
                <a:solidFill>
                  <a:srgbClr val="000000"/>
                </a:solidFill>
                <a:latin typeface="Helvetica" charset="0"/>
                <a:cs typeface="Helvetica" charset="0"/>
              </a:rPr>
              <a:t> </a:t>
            </a:r>
            <a:r>
              <a:rPr lang="en-US" altLang="ja-JP" sz="2200" dirty="0">
                <a:solidFill>
                  <a:srgbClr val="000000"/>
                </a:solidFill>
                <a:latin typeface="Helvetica" charset="0"/>
                <a:cs typeface="Helvetica" charset="0"/>
              </a:rPr>
              <a:t>: </a:t>
            </a:r>
            <a:r>
              <a:rPr lang="en-US" altLang="ja-JP" sz="2200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quenched SU</a:t>
            </a:r>
            <a:r>
              <a:rPr lang="en-US" altLang="ja-JP" sz="2200" dirty="0">
                <a:solidFill>
                  <a:srgbClr val="000000"/>
                </a:solidFill>
                <a:latin typeface="Helvetica" charset="0"/>
                <a:cs typeface="Helvetica" charset="0"/>
              </a:rPr>
              <a:t>(2</a:t>
            </a:r>
            <a:r>
              <a:rPr lang="en-US" altLang="ja-JP" sz="2200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) Dirac </a:t>
            </a:r>
            <a:r>
              <a:rPr lang="en-US" altLang="ja-JP" sz="2200" dirty="0">
                <a:solidFill>
                  <a:srgbClr val="000000"/>
                </a:solidFill>
                <a:latin typeface="Helvetica" charset="0"/>
                <a:cs typeface="Helvetica" charset="0"/>
              </a:rPr>
              <a:t>spectrum  </a:t>
            </a:r>
            <a:r>
              <a:rPr lang="en-US" altLang="ja-JP" sz="2200" dirty="0" err="1">
                <a:solidFill>
                  <a:srgbClr val="808080"/>
                </a:solidFill>
                <a:latin typeface="Helvetica" charset="0"/>
                <a:cs typeface="Helvetica" charset="0"/>
              </a:rPr>
              <a:t>vs</a:t>
            </a:r>
            <a:r>
              <a:rPr lang="en-US" altLang="ja-JP" sz="2200" dirty="0">
                <a:solidFill>
                  <a:srgbClr val="808080"/>
                </a:solidFill>
                <a:latin typeface="Helvetica" charset="0"/>
                <a:cs typeface="Helvetica" charset="0"/>
              </a:rPr>
              <a:t>  </a:t>
            </a:r>
            <a:r>
              <a:rPr lang="en-US" altLang="ja-JP" sz="2200" dirty="0" err="1">
                <a:solidFill>
                  <a:srgbClr val="808080"/>
                </a:solidFill>
                <a:latin typeface="Helvetica" charset="0"/>
                <a:cs typeface="Helvetica" charset="0"/>
              </a:rPr>
              <a:t>chGSE</a:t>
            </a:r>
            <a:r>
              <a:rPr lang="en-US" altLang="ja-JP" sz="2200" u="sng" dirty="0">
                <a:solidFill>
                  <a:srgbClr val="808080"/>
                </a:solidFill>
                <a:latin typeface="Helvetica" charset="0"/>
                <a:cs typeface="Helvetica" charset="0"/>
              </a:rPr>
              <a:t> </a:t>
            </a:r>
            <a:endParaRPr lang="ja-JP" altLang="en-US" sz="2200" u="sng" dirty="0">
              <a:solidFill>
                <a:srgbClr val="80808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73735" name="テキスト ボックス 25"/>
          <p:cNvSpPr txBox="1">
            <a:spLocks noChangeArrowheads="1"/>
          </p:cNvSpPr>
          <p:nvPr/>
        </p:nvSpPr>
        <p:spPr bwMode="auto">
          <a:xfrm rot="16200000">
            <a:off x="1534319" y="5323681"/>
            <a:ext cx="1112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9pPr>
          </a:lstStyle>
          <a:p>
            <a:pPr algn="l"/>
            <a:r>
              <a:rPr lang="en-US" altLang="ja-JP" sz="1400" dirty="0">
                <a:latin typeface="Helvetica" charset="0"/>
                <a:cs typeface="Helvetica" charset="0"/>
              </a:rPr>
              <a:t>chiral</a:t>
            </a:r>
          </a:p>
          <a:p>
            <a:pPr algn="l"/>
            <a:r>
              <a:rPr lang="en-US" altLang="ja-JP" sz="1400" dirty="0">
                <a:latin typeface="Helvetica" charset="0"/>
                <a:cs typeface="Helvetica" charset="0"/>
              </a:rPr>
              <a:t>condensate</a:t>
            </a:r>
            <a:endParaRPr lang="ja-JP" altLang="en-US" sz="1400" dirty="0">
              <a:latin typeface="Helvetica" charset="0"/>
              <a:cs typeface="Helvetica" charset="0"/>
            </a:endParaRPr>
          </a:p>
        </p:txBody>
      </p:sp>
      <p:cxnSp>
        <p:nvCxnSpPr>
          <p:cNvPr id="19" name="直線矢印コネクタ 18"/>
          <p:cNvCxnSpPr/>
          <p:nvPr/>
        </p:nvCxnSpPr>
        <p:spPr bwMode="auto">
          <a:xfrm>
            <a:off x="4552950" y="4286250"/>
            <a:ext cx="0" cy="381000"/>
          </a:xfrm>
          <a:prstGeom prst="straightConnector1">
            <a:avLst/>
          </a:prstGeom>
          <a:noFill/>
          <a:ln w="44450" cap="flat" cmpd="dbl" algn="ctr">
            <a:solidFill>
              <a:srgbClr val="000090"/>
            </a:solidFill>
            <a:prstDash val="solid"/>
            <a:round/>
            <a:headEnd type="none" w="med" len="med"/>
            <a:tailEnd type="stealt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正方形/長方形 1"/>
          <p:cNvSpPr/>
          <p:nvPr/>
        </p:nvSpPr>
        <p:spPr>
          <a:xfrm>
            <a:off x="4419600" y="6400800"/>
            <a:ext cx="598488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200" dirty="0">
                <a:latin typeface="+mn-lt"/>
              </a:rPr>
              <a:t>-</a:t>
            </a:r>
            <a:r>
              <a:rPr lang="en-US" altLang="ja-JP" sz="1200" dirty="0" err="1">
                <a:latin typeface="+mn-lt"/>
              </a:rPr>
              <a:t>th</a:t>
            </a:r>
            <a:r>
              <a:rPr lang="en-US" altLang="ja-JP" sz="1200" dirty="0">
                <a:latin typeface="+mn-lt"/>
              </a:rPr>
              <a:t> EV</a:t>
            </a:r>
            <a:endParaRPr lang="ja-JP" altLang="en-US" sz="1200" dirty="0">
              <a:latin typeface="+mn-lt"/>
            </a:endParaRPr>
          </a:p>
        </p:txBody>
      </p:sp>
      <p:graphicFrame>
        <p:nvGraphicFramePr>
          <p:cNvPr id="21" name="オブジェクト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9050559"/>
              </p:ext>
            </p:extLst>
          </p:nvPr>
        </p:nvGraphicFramePr>
        <p:xfrm>
          <a:off x="6019800" y="5334000"/>
          <a:ext cx="17335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1159" name="数式" r:id="rId4" imgW="1155700" imgH="228600" progId="Equation.3">
                  <p:embed/>
                </p:oleObj>
              </mc:Choice>
              <mc:Fallback>
                <p:oleObj name="数式" r:id="rId4" imgW="1155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19800" y="5334000"/>
                        <a:ext cx="173355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テキスト ボックス 29"/>
          <p:cNvSpPr txBox="1"/>
          <p:nvPr/>
        </p:nvSpPr>
        <p:spPr>
          <a:xfrm>
            <a:off x="5499100" y="292100"/>
            <a:ext cx="444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228600" y="799316"/>
            <a:ext cx="8686800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lnSpc>
                <a:spcPct val="50000"/>
              </a:lnSpc>
              <a:defRPr/>
            </a:pPr>
            <a:r>
              <a:rPr lang="en-US" altLang="ja-JP" sz="2800" dirty="0">
                <a:solidFill>
                  <a:srgbClr val="00008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 Chiral condensate from </a:t>
            </a:r>
            <a:r>
              <a:rPr lang="en-US" altLang="ja-JP" sz="2800" dirty="0" smtClean="0">
                <a:solidFill>
                  <a:srgbClr val="00008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Individual EV distributions </a:t>
            </a:r>
            <a:endParaRPr lang="en-US" altLang="ja-JP" sz="2800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ea typeface="Osaka" charset="0"/>
              <a:cs typeface="Helvetica"/>
            </a:endParaRPr>
          </a:p>
        </p:txBody>
      </p:sp>
      <p:graphicFrame>
        <p:nvGraphicFramePr>
          <p:cNvPr id="22" name="オブジェクト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8197527"/>
              </p:ext>
            </p:extLst>
          </p:nvPr>
        </p:nvGraphicFramePr>
        <p:xfrm>
          <a:off x="2263775" y="2198688"/>
          <a:ext cx="2060575" cy="23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1160" name="数式" r:id="rId6" imgW="2070100" imgH="241300" progId="Equation.3">
                  <p:embed/>
                </p:oleObj>
              </mc:Choice>
              <mc:Fallback>
                <p:oleObj name="数式" r:id="rId6" imgW="2070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63775" y="2198688"/>
                        <a:ext cx="2060575" cy="239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図 9" descr="limp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2209800"/>
            <a:ext cx="3289300" cy="2044700"/>
          </a:xfrm>
          <a:prstGeom prst="rect">
            <a:avLst/>
          </a:prstGeom>
        </p:spPr>
      </p:pic>
      <p:pic>
        <p:nvPicPr>
          <p:cNvPr id="11" name="図 10" descr="logp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00" y="2209800"/>
            <a:ext cx="3289300" cy="2032000"/>
          </a:xfrm>
          <a:prstGeom prst="rect">
            <a:avLst/>
          </a:prstGeom>
        </p:spPr>
      </p:pic>
      <p:pic>
        <p:nvPicPr>
          <p:cNvPr id="14" name="図 13" descr="fit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200" y="4860000"/>
            <a:ext cx="3028950" cy="1752600"/>
          </a:xfrm>
          <a:prstGeom prst="rect">
            <a:avLst/>
          </a:prstGeom>
        </p:spPr>
      </p:pic>
      <p:sp>
        <p:nvSpPr>
          <p:cNvPr id="28" name="テキスト ボックス 8"/>
          <p:cNvSpPr txBox="1">
            <a:spLocks noChangeArrowheads="1"/>
          </p:cNvSpPr>
          <p:nvPr/>
        </p:nvSpPr>
        <p:spPr bwMode="auto">
          <a:xfrm>
            <a:off x="6019800" y="6122313"/>
            <a:ext cx="2895600" cy="52322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 err="1" smtClean="0">
                <a:solidFill>
                  <a:srgbClr val="FF0000"/>
                </a:solidFill>
                <a:latin typeface="+mn-lt"/>
                <a:cs typeface="Helvetica"/>
              </a:rPr>
              <a:t>Σ</a:t>
            </a:r>
            <a:r>
              <a:rPr lang="en-US" altLang="ja-JP" sz="2200" dirty="0" smtClean="0">
                <a:solidFill>
                  <a:srgbClr val="FF0000"/>
                </a:solidFill>
                <a:latin typeface="+mn-lt"/>
                <a:cs typeface="Helvetica"/>
              </a:rPr>
              <a:t> within O(10</a:t>
            </a:r>
            <a:r>
              <a:rPr lang="en-US" altLang="ja-JP" sz="2200" baseline="30000" dirty="0" smtClean="0">
                <a:solidFill>
                  <a:srgbClr val="FF0000"/>
                </a:solidFill>
                <a:latin typeface="+mn-lt"/>
                <a:cs typeface="Helvetica"/>
              </a:rPr>
              <a:t>-4</a:t>
            </a:r>
            <a:r>
              <a:rPr lang="en-US" altLang="ja-JP" sz="2200" dirty="0" smtClean="0">
                <a:solidFill>
                  <a:srgbClr val="FF0000"/>
                </a:solidFill>
                <a:latin typeface="+mn-lt"/>
                <a:cs typeface="Helvetica"/>
              </a:rPr>
              <a:t>) error! </a:t>
            </a:r>
            <a:endParaRPr lang="ja-JP" altLang="en-US" sz="22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blackWhite">
          <a:xfrm>
            <a:off x="762000" y="46801"/>
            <a:ext cx="263588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en-US" altLang="ja-JP" sz="2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+mn-cs"/>
              </a:rPr>
              <a:t>III  Low-Energy</a:t>
            </a:r>
            <a:r>
              <a:rPr lang="ja-JP" altLang="en-US" sz="2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+mn-cs"/>
              </a:rPr>
              <a:t> </a:t>
            </a:r>
            <a:r>
              <a:rPr lang="ja-JP" altLang="ja-JP" sz="2000" dirty="0">
                <a:solidFill>
                  <a:srgbClr val="FFFFFF"/>
                </a:solidFill>
                <a:latin typeface="Helvetica" charset="0"/>
              </a:rPr>
              <a:t>C</a:t>
            </a:r>
            <a:r>
              <a:rPr lang="en-US" altLang="ja-JP" sz="2000" dirty="0">
                <a:solidFill>
                  <a:srgbClr val="FFFFFF"/>
                </a:solidFill>
                <a:latin typeface="Helvetica" charset="0"/>
              </a:rPr>
              <a:t>onst</a:t>
            </a:r>
            <a:endParaRPr lang="en-US" altLang="ja-JP" sz="2000" dirty="0">
              <a:solidFill>
                <a:srgbClr val="FFFFFF"/>
              </a:solidFill>
              <a:latin typeface="Helvetica" charset="0"/>
              <a:ea typeface="ＭＳ Ｐゴシック" charset="0"/>
              <a:cs typeface="+mn-cs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279913" y="375478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432313" y="527878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191000" y="313267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61421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5" grpId="0"/>
      <p:bldP spid="2" grpId="0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p1234lin_SU2ABF_n6_b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226733"/>
            <a:ext cx="4206240" cy="2722372"/>
          </a:xfrm>
          <a:prstGeom prst="rect">
            <a:avLst/>
          </a:prstGeom>
        </p:spPr>
      </p:pic>
      <p:pic>
        <p:nvPicPr>
          <p:cNvPr id="9" name="図 8" descr="p1234lin_SU2ABF_n6_b0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01240"/>
            <a:ext cx="4114800" cy="2651760"/>
          </a:xfrm>
          <a:prstGeom prst="rect">
            <a:avLst/>
          </a:prstGeom>
        </p:spPr>
      </p:pic>
      <p:graphicFrame>
        <p:nvGraphicFramePr>
          <p:cNvPr id="14" name="オブジェクト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9233914"/>
              </p:ext>
            </p:extLst>
          </p:nvPr>
        </p:nvGraphicFramePr>
        <p:xfrm>
          <a:off x="3255962" y="1995488"/>
          <a:ext cx="3144838" cy="26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056" name="数式" r:id="rId6" imgW="2705100" imgH="228600" progId="Equation.3">
                  <p:embed/>
                </p:oleObj>
              </mc:Choice>
              <mc:Fallback>
                <p:oleObj name="数式" r:id="rId6" imgW="2705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55962" y="1995488"/>
                        <a:ext cx="3144838" cy="268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228600" y="799316"/>
            <a:ext cx="8686800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lnSpc>
                <a:spcPct val="50000"/>
              </a:lnSpc>
              <a:defRPr/>
            </a:pPr>
            <a:r>
              <a:rPr lang="en-US" altLang="ja-JP" sz="2800" dirty="0">
                <a:solidFill>
                  <a:srgbClr val="00008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 </a:t>
            </a:r>
            <a:r>
              <a:rPr lang="en-US" altLang="ja-JP" sz="2800" dirty="0" smtClean="0">
                <a:solidFill>
                  <a:srgbClr val="00008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Pion decay </a:t>
            </a:r>
            <a:r>
              <a:rPr lang="en-US" altLang="ja-JP" sz="2800" dirty="0" err="1" smtClean="0">
                <a:solidFill>
                  <a:srgbClr val="00008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const</a:t>
            </a:r>
            <a:r>
              <a:rPr lang="en-US" altLang="ja-JP" sz="2800" dirty="0" smtClean="0">
                <a:solidFill>
                  <a:srgbClr val="00008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 from Individual EV distributions </a:t>
            </a:r>
            <a:endParaRPr lang="en-US" altLang="ja-JP" sz="2800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ea typeface="Osaka" charset="0"/>
              <a:cs typeface="Helvetica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432313" y="527878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21" name="テキスト ボックス 8"/>
          <p:cNvSpPr txBox="1">
            <a:spLocks noChangeArrowheads="1"/>
          </p:cNvSpPr>
          <p:nvPr/>
        </p:nvSpPr>
        <p:spPr bwMode="auto">
          <a:xfrm>
            <a:off x="370099" y="1397913"/>
            <a:ext cx="86977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altLang="ja-JP" sz="2200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exercise</a:t>
            </a:r>
            <a:r>
              <a:rPr lang="ja-JP" altLang="en-US" sz="2200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 </a:t>
            </a:r>
            <a:r>
              <a:rPr lang="en-US" altLang="ja-JP" sz="2200" dirty="0">
                <a:solidFill>
                  <a:srgbClr val="000000"/>
                </a:solidFill>
                <a:latin typeface="Helvetica" charset="0"/>
                <a:cs typeface="Helvetica" charset="0"/>
              </a:rPr>
              <a:t>3</a:t>
            </a:r>
            <a:r>
              <a:rPr lang="ja-JP" altLang="en-US" sz="2200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 </a:t>
            </a:r>
            <a:r>
              <a:rPr lang="en-US" altLang="ja-JP" sz="2200" dirty="0">
                <a:solidFill>
                  <a:srgbClr val="000000"/>
                </a:solidFill>
                <a:latin typeface="Helvetica" charset="0"/>
                <a:cs typeface="Helvetica" charset="0"/>
              </a:rPr>
              <a:t>: </a:t>
            </a:r>
            <a:r>
              <a:rPr lang="en-US" altLang="ja-JP" sz="2200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SU</a:t>
            </a:r>
            <a:r>
              <a:rPr lang="en-US" altLang="ja-JP" sz="2200" dirty="0">
                <a:solidFill>
                  <a:srgbClr val="000000"/>
                </a:solidFill>
                <a:latin typeface="Helvetica" charset="0"/>
                <a:cs typeface="Helvetica" charset="0"/>
              </a:rPr>
              <a:t>(2) Dirac spectrum </a:t>
            </a:r>
            <a:r>
              <a:rPr lang="en-US" altLang="ja-JP" sz="2200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with </a:t>
            </a:r>
            <a:r>
              <a:rPr lang="en-US" altLang="ja-JP" sz="2200" dirty="0" err="1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imag.</a:t>
            </a:r>
            <a:r>
              <a:rPr lang="en-US" altLang="ja-JP" sz="2200" i="1" dirty="0" err="1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μ</a:t>
            </a:r>
            <a:r>
              <a:rPr lang="en-US" altLang="ja-JP" sz="2200" baseline="-25000" dirty="0" err="1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B</a:t>
            </a:r>
            <a:r>
              <a:rPr lang="en-US" altLang="ja-JP" sz="2200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   </a:t>
            </a:r>
            <a:r>
              <a:rPr lang="en-US" altLang="ja-JP" sz="2200" dirty="0" err="1">
                <a:solidFill>
                  <a:srgbClr val="808080"/>
                </a:solidFill>
                <a:latin typeface="Helvetica" charset="0"/>
                <a:cs typeface="Helvetica" charset="0"/>
              </a:rPr>
              <a:t>vs</a:t>
            </a:r>
            <a:r>
              <a:rPr lang="en-US" altLang="ja-JP" sz="2200" dirty="0">
                <a:solidFill>
                  <a:srgbClr val="808080"/>
                </a:solidFill>
                <a:latin typeface="Helvetica" charset="0"/>
                <a:cs typeface="Helvetica" charset="0"/>
              </a:rPr>
              <a:t>  </a:t>
            </a:r>
            <a:r>
              <a:rPr lang="en-US" altLang="ja-JP" sz="2200" dirty="0" err="1" smtClean="0">
                <a:solidFill>
                  <a:srgbClr val="808080"/>
                </a:solidFill>
                <a:latin typeface="Helvetica" charset="0"/>
                <a:cs typeface="Helvetica" charset="0"/>
              </a:rPr>
              <a:t>chGSE-chGUE</a:t>
            </a:r>
            <a:r>
              <a:rPr lang="en-US" altLang="ja-JP" sz="2200" u="sng" dirty="0" smtClean="0">
                <a:solidFill>
                  <a:srgbClr val="808080"/>
                </a:solidFill>
                <a:latin typeface="Helvetica" charset="0"/>
                <a:cs typeface="Helvetica" charset="0"/>
              </a:rPr>
              <a:t> </a:t>
            </a:r>
            <a:endParaRPr lang="ja-JP" altLang="en-US" sz="2200" u="sng" dirty="0">
              <a:solidFill>
                <a:srgbClr val="80808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blackWhite">
          <a:xfrm>
            <a:off x="6997759" y="6418753"/>
            <a:ext cx="2146241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altLang="ja-JP" sz="1400" dirty="0">
                <a:solidFill>
                  <a:srgbClr val="008000"/>
                </a:solidFill>
                <a:latin typeface="+mn-lt"/>
                <a:ea typeface="ＭＳ Ｐゴシック" charset="0"/>
                <a:cs typeface="+mn-cs"/>
              </a:rPr>
              <a:t>[</a:t>
            </a:r>
            <a:r>
              <a:rPr lang="en-US" altLang="ja-JP" sz="1400" dirty="0" smtClean="0">
                <a:solidFill>
                  <a:srgbClr val="008000"/>
                </a:solidFill>
                <a:latin typeface="+mn-lt"/>
                <a:ea typeface="ＭＳ Ｐゴシック" charset="0"/>
                <a:cs typeface="+mn-cs"/>
              </a:rPr>
              <a:t>SMN-Yamamoto LAT’14]</a:t>
            </a:r>
            <a:endParaRPr lang="en-US" altLang="ja-JP" sz="1400" dirty="0">
              <a:solidFill>
                <a:srgbClr val="008000"/>
              </a:solidFill>
              <a:latin typeface="+mn-lt"/>
              <a:ea typeface="ＭＳ Ｐゴシック" charset="0"/>
              <a:cs typeface="+mn-cs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blackWhite">
          <a:xfrm>
            <a:off x="762000" y="46801"/>
            <a:ext cx="263588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en-US" altLang="ja-JP" sz="2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+mn-cs"/>
              </a:rPr>
              <a:t>III  Low-Energy</a:t>
            </a:r>
            <a:r>
              <a:rPr lang="ja-JP" altLang="en-US" sz="2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+mn-cs"/>
              </a:rPr>
              <a:t> </a:t>
            </a:r>
            <a:r>
              <a:rPr lang="ja-JP" altLang="ja-JP" sz="2000" dirty="0">
                <a:solidFill>
                  <a:srgbClr val="FFFFFF"/>
                </a:solidFill>
                <a:latin typeface="Helvetica" charset="0"/>
              </a:rPr>
              <a:t>C</a:t>
            </a:r>
            <a:r>
              <a:rPr lang="en-US" altLang="ja-JP" sz="2000" dirty="0">
                <a:solidFill>
                  <a:srgbClr val="FFFFFF"/>
                </a:solidFill>
                <a:latin typeface="Helvetica" charset="0"/>
              </a:rPr>
              <a:t>onst</a:t>
            </a:r>
            <a:endParaRPr lang="en-US" altLang="ja-JP" sz="2000" dirty="0">
              <a:solidFill>
                <a:srgbClr val="FFFFFF"/>
              </a:solidFill>
              <a:latin typeface="Helvetica" charset="0"/>
              <a:ea typeface="ＭＳ Ｐゴシック" charset="0"/>
              <a:cs typeface="+mn-cs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279913" y="375478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191000" y="313267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pic>
        <p:nvPicPr>
          <p:cNvPr id="16" name="Picture 10" descr="\begin{align*}&#10;H = &#10;\begin{pmatrix} {} &amp; \hspace{-3pt} \textbf{H} \hspace{3pt} \\[6pt] \textbf{H}^{D} &amp; {} \end{pmatrix} &#10;+ \alpha \begin{pmatrix} {} &amp;\hspace{-3pt} \textbf{C} \hspace{3pt} \\[6pt] \textbf{C}^{\dagger} &amp; {} \end{pmatrix} ,&#10;\end{align*}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19400" y="5334000"/>
            <a:ext cx="3861580" cy="808539"/>
          </a:xfrm>
          <a:prstGeom prst="rect">
            <a:avLst/>
          </a:prstGeom>
          <a:noFill/>
        </p:spPr>
      </p:pic>
      <p:cxnSp>
        <p:nvCxnSpPr>
          <p:cNvPr id="17" name="直線コネクタ 16"/>
          <p:cNvCxnSpPr/>
          <p:nvPr/>
        </p:nvCxnSpPr>
        <p:spPr bwMode="auto">
          <a:xfrm>
            <a:off x="4115544" y="5394719"/>
            <a:ext cx="0" cy="7107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直線コネクタ 25"/>
          <p:cNvCxnSpPr/>
          <p:nvPr/>
        </p:nvCxnSpPr>
        <p:spPr bwMode="auto">
          <a:xfrm>
            <a:off x="3619067" y="5709603"/>
            <a:ext cx="96239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直線コネクタ 26"/>
          <p:cNvCxnSpPr/>
          <p:nvPr/>
        </p:nvCxnSpPr>
        <p:spPr bwMode="auto">
          <a:xfrm>
            <a:off x="5949611" y="5394719"/>
            <a:ext cx="0" cy="7107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直線コネクタ 27"/>
          <p:cNvCxnSpPr/>
          <p:nvPr/>
        </p:nvCxnSpPr>
        <p:spPr bwMode="auto">
          <a:xfrm>
            <a:off x="5517563" y="5718704"/>
            <a:ext cx="86409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95454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p1234lin_SU2ABF_n6_b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226733"/>
            <a:ext cx="4206240" cy="2722372"/>
          </a:xfrm>
          <a:prstGeom prst="rect">
            <a:avLst/>
          </a:prstGeom>
        </p:spPr>
      </p:pic>
      <p:pic>
        <p:nvPicPr>
          <p:cNvPr id="9" name="図 8" descr="p1234lin_SU2ABF_n6_b0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01240"/>
            <a:ext cx="4114800" cy="2651760"/>
          </a:xfrm>
          <a:prstGeom prst="rect">
            <a:avLst/>
          </a:prstGeom>
        </p:spPr>
      </p:pic>
      <p:pic>
        <p:nvPicPr>
          <p:cNvPr id="12" name="図 11" descr="Untitled 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191780"/>
            <a:ext cx="9067800" cy="1019346"/>
          </a:xfrm>
          <a:prstGeom prst="rect">
            <a:avLst/>
          </a:prstGeom>
        </p:spPr>
      </p:pic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2743200" y="6258580"/>
            <a:ext cx="3810000" cy="52322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i="1" dirty="0" smtClean="0">
                <a:solidFill>
                  <a:srgbClr val="FF0000"/>
                </a:solidFill>
                <a:latin typeface="+mn-lt"/>
                <a:cs typeface="Helvetica"/>
              </a:rPr>
              <a:t>F</a:t>
            </a:r>
            <a:r>
              <a:rPr lang="en-US" altLang="ja-JP" sz="2200" dirty="0" smtClean="0">
                <a:solidFill>
                  <a:srgbClr val="FF0000"/>
                </a:solidFill>
                <a:latin typeface="+mn-lt"/>
                <a:cs typeface="Helvetica"/>
              </a:rPr>
              <a:t> within O(10</a:t>
            </a:r>
            <a:r>
              <a:rPr lang="en-US" altLang="ja-JP" sz="2200" baseline="30000" dirty="0" smtClean="0">
                <a:solidFill>
                  <a:srgbClr val="FF0000"/>
                </a:solidFill>
                <a:latin typeface="+mn-lt"/>
                <a:cs typeface="Helvetica"/>
              </a:rPr>
              <a:t>-2</a:t>
            </a:r>
            <a:r>
              <a:rPr lang="en-US" altLang="ja-JP" sz="2200" dirty="0" smtClean="0">
                <a:solidFill>
                  <a:srgbClr val="FF0000"/>
                </a:solidFill>
                <a:latin typeface="+mn-lt"/>
                <a:cs typeface="Helvetica"/>
              </a:rPr>
              <a:t>) </a:t>
            </a:r>
            <a:r>
              <a:rPr lang="en-US" altLang="ja-JP" sz="2200" dirty="0" err="1" smtClean="0">
                <a:solidFill>
                  <a:srgbClr val="FF0000"/>
                </a:solidFill>
                <a:latin typeface="+mn-lt"/>
                <a:cs typeface="Helvetica"/>
              </a:rPr>
              <a:t>stat+sys</a:t>
            </a:r>
            <a:r>
              <a:rPr lang="en-US" altLang="ja-JP" sz="2200" dirty="0" smtClean="0">
                <a:solidFill>
                  <a:srgbClr val="FF0000"/>
                </a:solidFill>
                <a:latin typeface="+mn-lt"/>
                <a:cs typeface="Helvetica"/>
              </a:rPr>
              <a:t> error!</a:t>
            </a:r>
            <a:endParaRPr lang="ja-JP" altLang="en-US" sz="22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graphicFrame>
        <p:nvGraphicFramePr>
          <p:cNvPr id="14" name="オブジェクト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1192585"/>
              </p:ext>
            </p:extLst>
          </p:nvPr>
        </p:nvGraphicFramePr>
        <p:xfrm>
          <a:off x="3255962" y="1995488"/>
          <a:ext cx="3144838" cy="26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7685" name="数式" r:id="rId7" imgW="2705100" imgH="228600" progId="Equation.3">
                  <p:embed/>
                </p:oleObj>
              </mc:Choice>
              <mc:Fallback>
                <p:oleObj name="数式" r:id="rId7" imgW="2705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55962" y="1995488"/>
                        <a:ext cx="3144838" cy="268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228600" y="799316"/>
            <a:ext cx="8686800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lnSpc>
                <a:spcPct val="50000"/>
              </a:lnSpc>
              <a:defRPr/>
            </a:pPr>
            <a:r>
              <a:rPr lang="en-US" altLang="ja-JP" sz="2800" dirty="0">
                <a:solidFill>
                  <a:srgbClr val="00008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 </a:t>
            </a:r>
            <a:r>
              <a:rPr lang="en-US" altLang="ja-JP" sz="2800" dirty="0" smtClean="0">
                <a:solidFill>
                  <a:srgbClr val="00008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Pion decay </a:t>
            </a:r>
            <a:r>
              <a:rPr lang="en-US" altLang="ja-JP" sz="2800" dirty="0" err="1" smtClean="0">
                <a:solidFill>
                  <a:srgbClr val="00008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const</a:t>
            </a:r>
            <a:r>
              <a:rPr lang="en-US" altLang="ja-JP" sz="2800" dirty="0" smtClean="0">
                <a:solidFill>
                  <a:srgbClr val="00008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 from Individual EV distributions </a:t>
            </a:r>
            <a:endParaRPr lang="en-US" altLang="ja-JP" sz="2800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ea typeface="Osaka" charset="0"/>
              <a:cs typeface="Helvetica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432313" y="527878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21" name="テキスト ボックス 8"/>
          <p:cNvSpPr txBox="1">
            <a:spLocks noChangeArrowheads="1"/>
          </p:cNvSpPr>
          <p:nvPr/>
        </p:nvSpPr>
        <p:spPr bwMode="auto">
          <a:xfrm>
            <a:off x="370099" y="1397913"/>
            <a:ext cx="86977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altLang="ja-JP" sz="2200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exercise</a:t>
            </a:r>
            <a:r>
              <a:rPr lang="ja-JP" altLang="en-US" sz="2200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 </a:t>
            </a:r>
            <a:r>
              <a:rPr lang="en-US" altLang="ja-JP" sz="2200" dirty="0">
                <a:solidFill>
                  <a:srgbClr val="000000"/>
                </a:solidFill>
                <a:latin typeface="Helvetica" charset="0"/>
                <a:cs typeface="Helvetica" charset="0"/>
              </a:rPr>
              <a:t>3</a:t>
            </a:r>
            <a:r>
              <a:rPr lang="ja-JP" altLang="en-US" sz="2200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 </a:t>
            </a:r>
            <a:r>
              <a:rPr lang="en-US" altLang="ja-JP" sz="2200" dirty="0">
                <a:solidFill>
                  <a:srgbClr val="000000"/>
                </a:solidFill>
                <a:latin typeface="Helvetica" charset="0"/>
                <a:cs typeface="Helvetica" charset="0"/>
              </a:rPr>
              <a:t>: </a:t>
            </a:r>
            <a:r>
              <a:rPr lang="en-US" altLang="ja-JP" sz="2200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SU</a:t>
            </a:r>
            <a:r>
              <a:rPr lang="en-US" altLang="ja-JP" sz="2200" dirty="0">
                <a:solidFill>
                  <a:srgbClr val="000000"/>
                </a:solidFill>
                <a:latin typeface="Helvetica" charset="0"/>
                <a:cs typeface="Helvetica" charset="0"/>
              </a:rPr>
              <a:t>(2) Dirac spectrum </a:t>
            </a:r>
            <a:r>
              <a:rPr lang="en-US" altLang="ja-JP" sz="2200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with </a:t>
            </a:r>
            <a:r>
              <a:rPr lang="en-US" altLang="ja-JP" sz="2200" dirty="0" err="1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imag.</a:t>
            </a:r>
            <a:r>
              <a:rPr lang="en-US" altLang="ja-JP" sz="2200" i="1" dirty="0" err="1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μ</a:t>
            </a:r>
            <a:r>
              <a:rPr lang="en-US" altLang="ja-JP" sz="2200" baseline="-25000" dirty="0" err="1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B</a:t>
            </a:r>
            <a:r>
              <a:rPr lang="en-US" altLang="ja-JP" sz="2200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   </a:t>
            </a:r>
            <a:r>
              <a:rPr lang="en-US" altLang="ja-JP" sz="2200" dirty="0" err="1">
                <a:solidFill>
                  <a:srgbClr val="808080"/>
                </a:solidFill>
                <a:latin typeface="Helvetica" charset="0"/>
                <a:cs typeface="Helvetica" charset="0"/>
              </a:rPr>
              <a:t>vs</a:t>
            </a:r>
            <a:r>
              <a:rPr lang="en-US" altLang="ja-JP" sz="2200" dirty="0">
                <a:solidFill>
                  <a:srgbClr val="808080"/>
                </a:solidFill>
                <a:latin typeface="Helvetica" charset="0"/>
                <a:cs typeface="Helvetica" charset="0"/>
              </a:rPr>
              <a:t>  </a:t>
            </a:r>
            <a:r>
              <a:rPr lang="en-US" altLang="ja-JP" sz="2200" dirty="0" err="1" smtClean="0">
                <a:solidFill>
                  <a:srgbClr val="808080"/>
                </a:solidFill>
                <a:latin typeface="Helvetica" charset="0"/>
                <a:cs typeface="Helvetica" charset="0"/>
              </a:rPr>
              <a:t>chGSE-chGUE</a:t>
            </a:r>
            <a:r>
              <a:rPr lang="en-US" altLang="ja-JP" sz="2200" u="sng" dirty="0" smtClean="0">
                <a:solidFill>
                  <a:srgbClr val="808080"/>
                </a:solidFill>
                <a:latin typeface="Helvetica" charset="0"/>
                <a:cs typeface="Helvetica" charset="0"/>
              </a:rPr>
              <a:t> </a:t>
            </a:r>
            <a:endParaRPr lang="ja-JP" altLang="en-US" sz="2200" u="sng" dirty="0">
              <a:solidFill>
                <a:srgbClr val="80808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blackWhite">
          <a:xfrm>
            <a:off x="6997759" y="6418753"/>
            <a:ext cx="2146241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altLang="ja-JP" sz="1400" dirty="0">
                <a:solidFill>
                  <a:srgbClr val="008000"/>
                </a:solidFill>
                <a:latin typeface="+mn-lt"/>
                <a:ea typeface="ＭＳ Ｐゴシック" charset="0"/>
                <a:cs typeface="+mn-cs"/>
              </a:rPr>
              <a:t>[</a:t>
            </a:r>
            <a:r>
              <a:rPr lang="en-US" altLang="ja-JP" sz="1400" dirty="0" smtClean="0">
                <a:solidFill>
                  <a:srgbClr val="008000"/>
                </a:solidFill>
                <a:latin typeface="+mn-lt"/>
                <a:ea typeface="ＭＳ Ｐゴシック" charset="0"/>
                <a:cs typeface="+mn-cs"/>
              </a:rPr>
              <a:t>SMN-Yamamoto LAT’14]</a:t>
            </a:r>
            <a:endParaRPr lang="en-US" altLang="ja-JP" sz="1400" dirty="0">
              <a:solidFill>
                <a:srgbClr val="008000"/>
              </a:solidFill>
              <a:latin typeface="+mn-lt"/>
              <a:ea typeface="ＭＳ Ｐゴシック" charset="0"/>
              <a:cs typeface="+mn-cs"/>
            </a:endParaRPr>
          </a:p>
        </p:txBody>
      </p:sp>
      <p:cxnSp>
        <p:nvCxnSpPr>
          <p:cNvPr id="23" name="直線矢印コネクタ 22"/>
          <p:cNvCxnSpPr/>
          <p:nvPr/>
        </p:nvCxnSpPr>
        <p:spPr bwMode="auto">
          <a:xfrm>
            <a:off x="4724400" y="4648200"/>
            <a:ext cx="0" cy="381000"/>
          </a:xfrm>
          <a:prstGeom prst="straightConnector1">
            <a:avLst/>
          </a:prstGeom>
          <a:noFill/>
          <a:ln w="44450" cap="flat" cmpd="dbl" algn="ctr">
            <a:solidFill>
              <a:srgbClr val="000090"/>
            </a:solidFill>
            <a:prstDash val="solid"/>
            <a:round/>
            <a:headEnd type="none" w="med" len="med"/>
            <a:tailEnd type="stealt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テキスト ボックス 25"/>
          <p:cNvSpPr txBox="1">
            <a:spLocks noChangeArrowheads="1"/>
          </p:cNvSpPr>
          <p:nvPr/>
        </p:nvSpPr>
        <p:spPr bwMode="auto">
          <a:xfrm>
            <a:off x="228600" y="4884003"/>
            <a:ext cx="1828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9pPr>
          </a:lstStyle>
          <a:p>
            <a:pPr algn="l"/>
            <a:r>
              <a:rPr lang="en-US" altLang="ja-JP" sz="1400" dirty="0">
                <a:latin typeface="Helvetica" charset="0"/>
                <a:cs typeface="Helvetica" charset="0"/>
              </a:rPr>
              <a:t>c</a:t>
            </a:r>
            <a:r>
              <a:rPr lang="en-US" altLang="ja-JP" sz="1400" dirty="0" smtClean="0">
                <a:latin typeface="Helvetica" charset="0"/>
                <a:cs typeface="Helvetica" charset="0"/>
              </a:rPr>
              <a:t>rossover parameter</a:t>
            </a:r>
            <a:endParaRPr lang="ja-JP" altLang="en-US" sz="1400" dirty="0">
              <a:latin typeface="Helvetica" charset="0"/>
              <a:cs typeface="Helvetica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blackWhite">
          <a:xfrm>
            <a:off x="762000" y="46801"/>
            <a:ext cx="263588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en-US" altLang="ja-JP" sz="2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+mn-cs"/>
              </a:rPr>
              <a:t>III  Low-Energy</a:t>
            </a:r>
            <a:r>
              <a:rPr lang="ja-JP" altLang="en-US" sz="2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+mn-cs"/>
              </a:rPr>
              <a:t> </a:t>
            </a:r>
            <a:r>
              <a:rPr lang="ja-JP" altLang="ja-JP" sz="2000" dirty="0">
                <a:solidFill>
                  <a:srgbClr val="FFFFFF"/>
                </a:solidFill>
                <a:latin typeface="Helvetica" charset="0"/>
              </a:rPr>
              <a:t>C</a:t>
            </a:r>
            <a:r>
              <a:rPr lang="en-US" altLang="ja-JP" sz="2000" dirty="0">
                <a:solidFill>
                  <a:srgbClr val="FFFFFF"/>
                </a:solidFill>
                <a:latin typeface="Helvetica" charset="0"/>
              </a:rPr>
              <a:t>onst</a:t>
            </a:r>
            <a:endParaRPr lang="en-US" altLang="ja-JP" sz="2000" dirty="0">
              <a:solidFill>
                <a:srgbClr val="FFFFFF"/>
              </a:solidFill>
              <a:latin typeface="Helvetica" charset="0"/>
              <a:ea typeface="ＭＳ Ｐゴシック" charset="0"/>
              <a:cs typeface="+mn-cs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279913" y="375478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191000" y="313267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7349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blackWhite">
          <a:xfrm>
            <a:off x="3429000" y="3124200"/>
            <a:ext cx="240522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en-US" altLang="ja-JP" sz="32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+mn-cs"/>
              </a:rPr>
              <a:t>IV.  Updates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499100" y="292100"/>
            <a:ext cx="444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461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228600" y="799316"/>
            <a:ext cx="8686800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lnSpc>
                <a:spcPct val="50000"/>
              </a:lnSpc>
              <a:defRPr/>
            </a:pPr>
            <a:r>
              <a:rPr lang="en-US" altLang="ja-JP" dirty="0" smtClean="0">
                <a:solidFill>
                  <a:srgbClr val="00008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Q</a:t>
            </a:r>
            <a:r>
              <a:rPr lang="en-US" altLang="ja-JP" sz="2800" dirty="0" smtClean="0">
                <a:solidFill>
                  <a:srgbClr val="00008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uarks w/ small mass</a:t>
            </a:r>
            <a:endParaRPr lang="en-US" altLang="ja-JP" sz="2800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ea typeface="Osaka" charset="0"/>
              <a:cs typeface="Helvetica"/>
            </a:endParaRPr>
          </a:p>
        </p:txBody>
      </p:sp>
      <p:pic>
        <p:nvPicPr>
          <p:cNvPr id="10" name="図 9" descr="logplot20_p12345678a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962400"/>
            <a:ext cx="4480560" cy="2812796"/>
          </a:xfrm>
          <a:prstGeom prst="rect">
            <a:avLst/>
          </a:prstGeom>
        </p:spPr>
      </p:pic>
      <p:pic>
        <p:nvPicPr>
          <p:cNvPr id="11" name="図 10" descr="linplot_p12345678a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931075"/>
            <a:ext cx="4343400" cy="2835275"/>
          </a:xfrm>
          <a:prstGeom prst="rect">
            <a:avLst/>
          </a:prstGeom>
        </p:spPr>
      </p:pic>
      <p:sp>
        <p:nvSpPr>
          <p:cNvPr id="28" name="テキスト ボックス 8"/>
          <p:cNvSpPr txBox="1">
            <a:spLocks noChangeArrowheads="1"/>
          </p:cNvSpPr>
          <p:nvPr/>
        </p:nvSpPr>
        <p:spPr bwMode="auto">
          <a:xfrm>
            <a:off x="533400" y="3352800"/>
            <a:ext cx="2286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200" dirty="0" err="1" smtClean="0">
                <a:latin typeface="Helvetica"/>
                <a:cs typeface="Helvetica"/>
              </a:rPr>
              <a:t>chGUE</a:t>
            </a:r>
            <a:r>
              <a:rPr lang="en-US" altLang="ja-JP" sz="2200" dirty="0">
                <a:latin typeface="Helvetica"/>
                <a:cs typeface="Helvetica"/>
              </a:rPr>
              <a:t> </a:t>
            </a:r>
            <a:r>
              <a:rPr lang="en-US" altLang="ja-JP" sz="2200" dirty="0" smtClean="0">
                <a:latin typeface="Helvetica"/>
                <a:cs typeface="Helvetica"/>
              </a:rPr>
              <a:t> :  </a:t>
            </a:r>
            <a:r>
              <a:rPr lang="en-US" altLang="ja-JP" sz="2200" i="1" dirty="0" smtClean="0">
                <a:latin typeface="+mn-lt"/>
                <a:cs typeface="Helvetica"/>
              </a:rPr>
              <a:t>N</a:t>
            </a:r>
            <a:r>
              <a:rPr lang="en-US" altLang="ja-JP" sz="2200" i="1" baseline="-25000" dirty="0" smtClean="0">
                <a:latin typeface="+mn-lt"/>
                <a:cs typeface="Helvetica"/>
              </a:rPr>
              <a:t>F </a:t>
            </a:r>
            <a:r>
              <a:rPr lang="en-US" altLang="ja-JP" sz="2200" dirty="0" smtClean="0">
                <a:latin typeface="+mn-lt"/>
                <a:cs typeface="Helvetica"/>
              </a:rPr>
              <a:t>= 1</a:t>
            </a:r>
            <a:endParaRPr lang="ja-JP" altLang="en-US" sz="2200" dirty="0">
              <a:latin typeface="Helvetica"/>
              <a:cs typeface="Helvetica"/>
            </a:endParaRPr>
          </a:p>
        </p:txBody>
      </p:sp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9713375"/>
              </p:ext>
            </p:extLst>
          </p:nvPr>
        </p:nvGraphicFramePr>
        <p:xfrm>
          <a:off x="3352800" y="622300"/>
          <a:ext cx="5768975" cy="212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225" name="数式" r:id="rId6" imgW="4559300" imgH="1676400" progId="Equation.3">
                  <p:embed/>
                </p:oleObj>
              </mc:Choice>
              <mc:Fallback>
                <p:oleObj name="数式" r:id="rId6" imgW="4559300" imgH="167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52800" y="622300"/>
                        <a:ext cx="5768975" cy="2120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オブジェクト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0300809"/>
              </p:ext>
            </p:extLst>
          </p:nvPr>
        </p:nvGraphicFramePr>
        <p:xfrm>
          <a:off x="369888" y="1524000"/>
          <a:ext cx="3232150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226" name="Equation" r:id="rId8" imgW="2044700" imgH="508000" progId="Equation.3">
                  <p:embed/>
                </p:oleObj>
              </mc:Choice>
              <mc:Fallback>
                <p:oleObj name="Equation" r:id="rId8" imgW="20447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69888" y="1524000"/>
                        <a:ext cx="3232150" cy="801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4"/>
          <p:cNvSpPr>
            <a:spLocks noChangeArrowheads="1"/>
          </p:cNvSpPr>
          <p:nvPr/>
        </p:nvSpPr>
        <p:spPr bwMode="blackWhite">
          <a:xfrm>
            <a:off x="7342003" y="2743200"/>
            <a:ext cx="1785064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altLang="ja-JP" sz="1400" dirty="0" smtClean="0">
                <a:solidFill>
                  <a:srgbClr val="008000"/>
                </a:solidFill>
                <a:latin typeface="+mn-lt"/>
                <a:ea typeface="ＭＳ Ｐゴシック" charset="0"/>
                <a:cs typeface="+mn-cs"/>
              </a:rPr>
              <a:t>[</a:t>
            </a:r>
            <a:r>
              <a:rPr lang="en-US" altLang="ja-JP" sz="1400" dirty="0" err="1" smtClean="0">
                <a:solidFill>
                  <a:srgbClr val="008000"/>
                </a:solidFill>
                <a:latin typeface="+mn-lt"/>
                <a:ea typeface="ＭＳ Ｐゴシック" charset="0"/>
                <a:cs typeface="+mn-cs"/>
              </a:rPr>
              <a:t>Damgaard</a:t>
            </a:r>
            <a:r>
              <a:rPr lang="en-US" altLang="ja-JP" sz="1400" dirty="0" smtClean="0">
                <a:solidFill>
                  <a:srgbClr val="008000"/>
                </a:solidFill>
                <a:latin typeface="+mn-lt"/>
                <a:ea typeface="ＭＳ Ｐゴシック" charset="0"/>
                <a:cs typeface="+mn-cs"/>
              </a:rPr>
              <a:t>-SMN ’98]</a:t>
            </a:r>
            <a:endParaRPr lang="en-US" altLang="ja-JP" sz="1400" dirty="0">
              <a:solidFill>
                <a:srgbClr val="008000"/>
              </a:solidFill>
              <a:latin typeface="+mn-lt"/>
              <a:ea typeface="ＭＳ Ｐゴシック" charset="0"/>
              <a:cs typeface="+mn-cs"/>
            </a:endParaRPr>
          </a:p>
        </p:txBody>
      </p:sp>
      <p:cxnSp>
        <p:nvCxnSpPr>
          <p:cNvPr id="3" name="直線矢印コネクタ 2"/>
          <p:cNvCxnSpPr/>
          <p:nvPr/>
        </p:nvCxnSpPr>
        <p:spPr bwMode="auto">
          <a:xfrm>
            <a:off x="1143000" y="2057400"/>
            <a:ext cx="0" cy="1295400"/>
          </a:xfrm>
          <a:prstGeom prst="straightConnector1">
            <a:avLst/>
          </a:prstGeom>
          <a:solidFill>
            <a:schemeClr val="accent1"/>
          </a:solidFill>
          <a:ln w="38100" cap="flat" cmpd="dbl" algn="ctr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Rectangle 3"/>
          <p:cNvSpPr>
            <a:spLocks noChangeArrowheads="1"/>
          </p:cNvSpPr>
          <p:nvPr/>
        </p:nvSpPr>
        <p:spPr bwMode="blackWhite">
          <a:xfrm>
            <a:off x="762000" y="46801"/>
            <a:ext cx="15183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en-US" altLang="ja-JP" sz="2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+mn-cs"/>
              </a:rPr>
              <a:t>I</a:t>
            </a:r>
            <a:r>
              <a:rPr lang="ja-JP" altLang="ja-JP" sz="2000" dirty="0">
                <a:solidFill>
                  <a:srgbClr val="FFFFFF"/>
                </a:solidFill>
                <a:latin typeface="Helvetica" charset="0"/>
              </a:rPr>
              <a:t>V</a:t>
            </a:r>
            <a:r>
              <a:rPr lang="en-US" altLang="ja-JP" sz="2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+mn-cs"/>
              </a:rPr>
              <a:t>  Updates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279913" y="375478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191000" y="313267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143000" y="2514600"/>
            <a:ext cx="9483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>
                <a:latin typeface="Helvetica"/>
                <a:cs typeface="Helvetica"/>
              </a:rPr>
              <a:t>Nystrom</a:t>
            </a:r>
          </a:p>
          <a:p>
            <a:r>
              <a:rPr kumimoji="1" lang="en-US" altLang="ja-JP" sz="1600">
                <a:latin typeface="Helvetica"/>
                <a:cs typeface="Helvetica"/>
              </a:rPr>
              <a:t>method</a:t>
            </a:r>
            <a:endParaRPr kumimoji="1" lang="ja-JP" altLang="en-US" sz="160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75968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1"/>
          <p:cNvSpPr txBox="1"/>
          <p:nvPr/>
        </p:nvSpPr>
        <p:spPr>
          <a:xfrm>
            <a:off x="4432300" y="292100"/>
            <a:ext cx="444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pic>
        <p:nvPicPr>
          <p:cNvPr id="6" name="図 5" descr="NF2d_linplot_p12345678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" y="1767840"/>
            <a:ext cx="3931920" cy="2566670"/>
          </a:xfrm>
          <a:prstGeom prst="rect">
            <a:avLst/>
          </a:prstGeom>
        </p:spPr>
      </p:pic>
      <p:pic>
        <p:nvPicPr>
          <p:cNvPr id="19" name="図 18" descr="NF2d_logplot20_p12345678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98620"/>
            <a:ext cx="4114800" cy="2583180"/>
          </a:xfrm>
          <a:prstGeom prst="rect">
            <a:avLst/>
          </a:prstGeom>
        </p:spPr>
      </p:pic>
      <p:pic>
        <p:nvPicPr>
          <p:cNvPr id="7" name="図 6" descr="NF2_linplot_p12345678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752600"/>
            <a:ext cx="3931920" cy="2566670"/>
          </a:xfrm>
          <a:prstGeom prst="rect">
            <a:avLst/>
          </a:prstGeom>
        </p:spPr>
      </p:pic>
      <p:pic>
        <p:nvPicPr>
          <p:cNvPr id="20" name="図 19" descr="NF2_logplot20_p12345678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191000"/>
            <a:ext cx="4114800" cy="2583180"/>
          </a:xfrm>
          <a:prstGeom prst="rect">
            <a:avLst/>
          </a:prstGeom>
        </p:spPr>
      </p:pic>
      <p:graphicFrame>
        <p:nvGraphicFramePr>
          <p:cNvPr id="21" name="オブジェクト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0929755"/>
              </p:ext>
            </p:extLst>
          </p:nvPr>
        </p:nvGraphicFramePr>
        <p:xfrm>
          <a:off x="1882775" y="1417638"/>
          <a:ext cx="976313" cy="25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007" name="数式" r:id="rId8" imgW="812800" imgH="215900" progId="Equation.3">
                  <p:embed/>
                </p:oleObj>
              </mc:Choice>
              <mc:Fallback>
                <p:oleObj name="数式" r:id="rId8" imgW="8128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82775" y="1417638"/>
                        <a:ext cx="976313" cy="258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オブジェクト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4203702"/>
              </p:ext>
            </p:extLst>
          </p:nvPr>
        </p:nvGraphicFramePr>
        <p:xfrm>
          <a:off x="6507163" y="1417638"/>
          <a:ext cx="1023937" cy="25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008" name="数式" r:id="rId10" imgW="850900" imgH="215900" progId="Equation.3">
                  <p:embed/>
                </p:oleObj>
              </mc:Choice>
              <mc:Fallback>
                <p:oleObj name="数式" r:id="rId10" imgW="850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507163" y="1417638"/>
                        <a:ext cx="1023937" cy="258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テキスト ボックス 8"/>
          <p:cNvSpPr txBox="1">
            <a:spLocks noChangeArrowheads="1"/>
          </p:cNvSpPr>
          <p:nvPr/>
        </p:nvSpPr>
        <p:spPr bwMode="auto">
          <a:xfrm>
            <a:off x="4953000" y="685800"/>
            <a:ext cx="29718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200" dirty="0" err="1" smtClean="0">
                <a:latin typeface="Helvetica"/>
                <a:cs typeface="Helvetica"/>
              </a:rPr>
              <a:t>chGUE</a:t>
            </a:r>
            <a:r>
              <a:rPr lang="en-US" altLang="ja-JP" sz="2200" dirty="0">
                <a:latin typeface="Helvetica"/>
                <a:cs typeface="Helvetica"/>
              </a:rPr>
              <a:t> </a:t>
            </a:r>
            <a:r>
              <a:rPr lang="en-US" altLang="ja-JP" sz="2200" dirty="0" smtClean="0">
                <a:latin typeface="Helvetica"/>
                <a:cs typeface="Helvetica"/>
              </a:rPr>
              <a:t> :  </a:t>
            </a:r>
            <a:r>
              <a:rPr lang="en-US" altLang="ja-JP" sz="2200" i="1" dirty="0" smtClean="0">
                <a:latin typeface="+mn-lt"/>
                <a:cs typeface="Helvetica"/>
              </a:rPr>
              <a:t>N</a:t>
            </a:r>
            <a:r>
              <a:rPr lang="en-US" altLang="ja-JP" sz="2200" i="1" baseline="-25000" dirty="0" smtClean="0">
                <a:latin typeface="+mn-lt"/>
                <a:cs typeface="Helvetica"/>
              </a:rPr>
              <a:t>F </a:t>
            </a:r>
            <a:r>
              <a:rPr lang="en-US" altLang="ja-JP" sz="2200" dirty="0" smtClean="0">
                <a:latin typeface="+mn-lt"/>
                <a:cs typeface="Helvetica"/>
              </a:rPr>
              <a:t>= 2</a:t>
            </a:r>
            <a:endParaRPr lang="ja-JP" altLang="en-US" sz="2200" dirty="0">
              <a:latin typeface="Helvetica"/>
              <a:cs typeface="Helvetica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228600" y="799316"/>
            <a:ext cx="8686800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lnSpc>
                <a:spcPct val="50000"/>
              </a:lnSpc>
              <a:defRPr/>
            </a:pPr>
            <a:r>
              <a:rPr lang="en-US" altLang="ja-JP" dirty="0" smtClean="0">
                <a:solidFill>
                  <a:srgbClr val="00008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Q</a:t>
            </a:r>
            <a:r>
              <a:rPr lang="en-US" altLang="ja-JP" sz="2800" dirty="0" smtClean="0">
                <a:solidFill>
                  <a:srgbClr val="00008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uarks w/ small mass</a:t>
            </a:r>
            <a:endParaRPr lang="en-US" altLang="ja-JP" sz="2800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ea typeface="Osaka" charset="0"/>
              <a:cs typeface="Helvetica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blackWhite">
          <a:xfrm>
            <a:off x="762000" y="46801"/>
            <a:ext cx="15311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en-US" altLang="ja-JP" sz="2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+mn-cs"/>
              </a:rPr>
              <a:t>I</a:t>
            </a:r>
            <a:r>
              <a:rPr lang="ja-JP" altLang="ja-JP" sz="2000" dirty="0">
                <a:solidFill>
                  <a:srgbClr val="FFFFFF"/>
                </a:solidFill>
                <a:latin typeface="Helvetica" charset="0"/>
              </a:rPr>
              <a:t>V</a:t>
            </a:r>
            <a:r>
              <a:rPr lang="en-US" altLang="ja-JP" sz="2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+mn-cs"/>
              </a:rPr>
              <a:t>  Updates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279913" y="375478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3699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1"/>
          <p:cNvSpPr txBox="1"/>
          <p:nvPr/>
        </p:nvSpPr>
        <p:spPr>
          <a:xfrm>
            <a:off x="4432300" y="292100"/>
            <a:ext cx="444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4953000" y="685800"/>
            <a:ext cx="29718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200" dirty="0" err="1" smtClean="0">
                <a:latin typeface="Helvetica"/>
                <a:cs typeface="Helvetica"/>
              </a:rPr>
              <a:t>chGUE</a:t>
            </a:r>
            <a:r>
              <a:rPr lang="en-US" altLang="ja-JP" sz="2200" dirty="0">
                <a:latin typeface="Helvetica"/>
                <a:cs typeface="Helvetica"/>
              </a:rPr>
              <a:t> </a:t>
            </a:r>
            <a:r>
              <a:rPr lang="en-US" altLang="ja-JP" sz="2200" dirty="0" smtClean="0">
                <a:latin typeface="Helvetica"/>
                <a:cs typeface="Helvetica"/>
              </a:rPr>
              <a:t> :  </a:t>
            </a:r>
            <a:r>
              <a:rPr lang="en-US" altLang="ja-JP" sz="2200" i="1" dirty="0" smtClean="0">
                <a:latin typeface="+mn-lt"/>
                <a:cs typeface="Helvetica"/>
              </a:rPr>
              <a:t>N</a:t>
            </a:r>
            <a:r>
              <a:rPr lang="en-US" altLang="ja-JP" sz="2200" i="1" baseline="-25000" dirty="0" smtClean="0">
                <a:latin typeface="+mn-lt"/>
                <a:cs typeface="Helvetica"/>
              </a:rPr>
              <a:t>F </a:t>
            </a:r>
            <a:r>
              <a:rPr lang="en-US" altLang="ja-JP" sz="2200" dirty="0" smtClean="0">
                <a:latin typeface="+mn-lt"/>
                <a:cs typeface="Helvetica"/>
              </a:rPr>
              <a:t>= </a:t>
            </a:r>
            <a:r>
              <a:rPr lang="en-US" altLang="ja-JP" sz="2200" dirty="0">
                <a:latin typeface="+mn-lt"/>
                <a:cs typeface="Helvetica"/>
              </a:rPr>
              <a:t>3</a:t>
            </a:r>
            <a:endParaRPr lang="ja-JP" altLang="en-US" sz="2200" dirty="0">
              <a:latin typeface="Helvetica"/>
              <a:cs typeface="Helvetica"/>
            </a:endParaRPr>
          </a:p>
        </p:txBody>
      </p:sp>
      <p:graphicFrame>
        <p:nvGraphicFramePr>
          <p:cNvPr id="21" name="オブジェクト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307483"/>
              </p:ext>
            </p:extLst>
          </p:nvPr>
        </p:nvGraphicFramePr>
        <p:xfrm>
          <a:off x="1638300" y="1417638"/>
          <a:ext cx="1479550" cy="25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029" name="数式" r:id="rId4" imgW="1231900" imgH="215900" progId="Equation.3">
                  <p:embed/>
                </p:oleObj>
              </mc:Choice>
              <mc:Fallback>
                <p:oleObj name="数式" r:id="rId4" imgW="1231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8300" y="1417638"/>
                        <a:ext cx="1479550" cy="258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オブジェクト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5446271"/>
              </p:ext>
            </p:extLst>
          </p:nvPr>
        </p:nvGraphicFramePr>
        <p:xfrm>
          <a:off x="6110288" y="1417638"/>
          <a:ext cx="1616075" cy="25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030" name="数式" r:id="rId6" imgW="1346200" imgH="215900" progId="Equation.3">
                  <p:embed/>
                </p:oleObj>
              </mc:Choice>
              <mc:Fallback>
                <p:oleObj name="数式" r:id="rId6" imgW="13462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10288" y="1417638"/>
                        <a:ext cx="1616075" cy="258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図 1" descr="NF2d1_linplot_p12345678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52600"/>
            <a:ext cx="3931920" cy="2599436"/>
          </a:xfrm>
          <a:prstGeom prst="rect">
            <a:avLst/>
          </a:prstGeom>
        </p:spPr>
      </p:pic>
      <p:pic>
        <p:nvPicPr>
          <p:cNvPr id="3" name="図 2" descr="NF2d1_logplot20_p12345678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37990"/>
            <a:ext cx="4114800" cy="2594610"/>
          </a:xfrm>
          <a:prstGeom prst="rect">
            <a:avLst/>
          </a:prstGeom>
        </p:spPr>
      </p:pic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228600" y="799316"/>
            <a:ext cx="8686800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lnSpc>
                <a:spcPct val="50000"/>
              </a:lnSpc>
              <a:defRPr/>
            </a:pPr>
            <a:r>
              <a:rPr lang="en-US" altLang="ja-JP" dirty="0" smtClean="0">
                <a:solidFill>
                  <a:srgbClr val="00008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Q</a:t>
            </a:r>
            <a:r>
              <a:rPr lang="en-US" altLang="ja-JP" sz="2800" dirty="0" smtClean="0">
                <a:solidFill>
                  <a:srgbClr val="00008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uarks w/ small mass</a:t>
            </a:r>
            <a:endParaRPr lang="en-US" altLang="ja-JP" sz="2800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ea typeface="Osaka" charset="0"/>
              <a:cs typeface="Helvetica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blackWhite">
          <a:xfrm>
            <a:off x="762000" y="46801"/>
            <a:ext cx="15311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en-US" altLang="ja-JP" sz="2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+mn-cs"/>
              </a:rPr>
              <a:t>I</a:t>
            </a:r>
            <a:r>
              <a:rPr lang="ja-JP" altLang="ja-JP" sz="2000" dirty="0">
                <a:solidFill>
                  <a:srgbClr val="FFFFFF"/>
                </a:solidFill>
                <a:latin typeface="Helvetica" charset="0"/>
              </a:rPr>
              <a:t>V</a:t>
            </a:r>
            <a:r>
              <a:rPr lang="en-US" altLang="ja-JP" sz="2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+mn-cs"/>
              </a:rPr>
              <a:t>  Updates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279913" y="375478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pic>
        <p:nvPicPr>
          <p:cNvPr id="6" name="図 5" descr="NF3_linplot_p12345678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752600"/>
            <a:ext cx="3931920" cy="2577592"/>
          </a:xfrm>
          <a:prstGeom prst="rect">
            <a:avLst/>
          </a:prstGeom>
        </p:spPr>
      </p:pic>
      <p:pic>
        <p:nvPicPr>
          <p:cNvPr id="7" name="図 6" descr="NF3_logplot20_p12345678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260850"/>
            <a:ext cx="41148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54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1"/>
          <p:cNvSpPr txBox="1"/>
          <p:nvPr/>
        </p:nvSpPr>
        <p:spPr>
          <a:xfrm>
            <a:off x="4432300" y="292100"/>
            <a:ext cx="444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4953000" y="685800"/>
            <a:ext cx="29718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200" dirty="0" err="1" smtClean="0">
                <a:latin typeface="Helvetica"/>
                <a:cs typeface="Helvetica"/>
              </a:rPr>
              <a:t>chGUE</a:t>
            </a:r>
            <a:r>
              <a:rPr lang="en-US" altLang="ja-JP" sz="2200" dirty="0">
                <a:latin typeface="Helvetica"/>
                <a:cs typeface="Helvetica"/>
              </a:rPr>
              <a:t> </a:t>
            </a:r>
            <a:r>
              <a:rPr lang="en-US" altLang="ja-JP" sz="2200" dirty="0" smtClean="0">
                <a:latin typeface="Helvetica"/>
                <a:cs typeface="Helvetica"/>
              </a:rPr>
              <a:t> :  </a:t>
            </a:r>
            <a:r>
              <a:rPr lang="en-US" altLang="ja-JP" sz="2200" i="1" dirty="0" smtClean="0">
                <a:latin typeface="+mn-lt"/>
                <a:cs typeface="Helvetica"/>
              </a:rPr>
              <a:t>N</a:t>
            </a:r>
            <a:r>
              <a:rPr lang="en-US" altLang="ja-JP" sz="2200" i="1" baseline="-25000" dirty="0" smtClean="0">
                <a:latin typeface="+mn-lt"/>
                <a:cs typeface="Helvetica"/>
              </a:rPr>
              <a:t>F </a:t>
            </a:r>
            <a:r>
              <a:rPr lang="en-US" altLang="ja-JP" sz="2200" dirty="0" smtClean="0">
                <a:latin typeface="+mn-lt"/>
                <a:cs typeface="Helvetica"/>
              </a:rPr>
              <a:t>= </a:t>
            </a:r>
            <a:r>
              <a:rPr lang="en-US" altLang="ja-JP" sz="2200" dirty="0">
                <a:latin typeface="+mn-lt"/>
                <a:cs typeface="Helvetica"/>
              </a:rPr>
              <a:t>3</a:t>
            </a:r>
            <a:endParaRPr lang="ja-JP" altLang="en-US" sz="2200" dirty="0">
              <a:latin typeface="Helvetica"/>
              <a:cs typeface="Helvetica"/>
            </a:endParaRPr>
          </a:p>
        </p:txBody>
      </p:sp>
      <p:graphicFrame>
        <p:nvGraphicFramePr>
          <p:cNvPr id="21" name="オブジェクト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8114102"/>
              </p:ext>
            </p:extLst>
          </p:nvPr>
        </p:nvGraphicFramePr>
        <p:xfrm>
          <a:off x="1638300" y="1417638"/>
          <a:ext cx="1479550" cy="25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707" name="数式" r:id="rId4" imgW="1231900" imgH="215900" progId="Equation.3">
                  <p:embed/>
                </p:oleObj>
              </mc:Choice>
              <mc:Fallback>
                <p:oleObj name="数式" r:id="rId4" imgW="1231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8300" y="1417638"/>
                        <a:ext cx="1479550" cy="258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オブジェクト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5182499"/>
              </p:ext>
            </p:extLst>
          </p:nvPr>
        </p:nvGraphicFramePr>
        <p:xfrm>
          <a:off x="6110288" y="1417638"/>
          <a:ext cx="1616075" cy="25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708" name="数式" r:id="rId6" imgW="1346200" imgH="215900" progId="Equation.3">
                  <p:embed/>
                </p:oleObj>
              </mc:Choice>
              <mc:Fallback>
                <p:oleObj name="数式" r:id="rId6" imgW="13462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10288" y="1417638"/>
                        <a:ext cx="1616075" cy="258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図 1" descr="NF2d1_linplot_p12345678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52600"/>
            <a:ext cx="3931920" cy="2599436"/>
          </a:xfrm>
          <a:prstGeom prst="rect">
            <a:avLst/>
          </a:prstGeom>
        </p:spPr>
      </p:pic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228600" y="799316"/>
            <a:ext cx="8686800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lnSpc>
                <a:spcPct val="50000"/>
              </a:lnSpc>
              <a:defRPr/>
            </a:pPr>
            <a:r>
              <a:rPr lang="en-US" altLang="ja-JP" dirty="0" smtClean="0">
                <a:solidFill>
                  <a:srgbClr val="00008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Q</a:t>
            </a:r>
            <a:r>
              <a:rPr lang="en-US" altLang="ja-JP" sz="2800" dirty="0" smtClean="0">
                <a:solidFill>
                  <a:srgbClr val="00008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uarks w/ small mass</a:t>
            </a:r>
            <a:endParaRPr lang="en-US" altLang="ja-JP" sz="2800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ea typeface="Osaka" charset="0"/>
              <a:cs typeface="Helvetica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blackWhite">
          <a:xfrm>
            <a:off x="762000" y="46801"/>
            <a:ext cx="15311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en-US" altLang="ja-JP" sz="2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+mn-cs"/>
              </a:rPr>
              <a:t>I</a:t>
            </a:r>
            <a:r>
              <a:rPr lang="ja-JP" altLang="ja-JP" sz="2000" dirty="0">
                <a:solidFill>
                  <a:srgbClr val="FFFFFF"/>
                </a:solidFill>
                <a:latin typeface="Helvetica" charset="0"/>
              </a:rPr>
              <a:t>V</a:t>
            </a:r>
            <a:r>
              <a:rPr lang="en-US" altLang="ja-JP" sz="2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+mn-cs"/>
              </a:rPr>
              <a:t>  Updates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279913" y="375478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914400" y="4800600"/>
            <a:ext cx="7354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1" lang="en-US" altLang="ja-JP" sz="2000">
                <a:solidFill>
                  <a:srgbClr val="FF0080"/>
                </a:solidFill>
                <a:latin typeface="Helvetica"/>
                <a:cs typeface="Helvetica"/>
              </a:rPr>
              <a:t>Practical difficulty of evaluating </a:t>
            </a:r>
            <a:r>
              <a:rPr kumimoji="1" lang="en-US" altLang="ja-JP" sz="2400">
                <a:solidFill>
                  <a:srgbClr val="FF0080"/>
                </a:solidFill>
                <a:latin typeface="+mn-lt"/>
                <a:cs typeface="Helvetica"/>
              </a:rPr>
              <a:t>(</a:t>
            </a:r>
            <a:r>
              <a:rPr kumimoji="1" lang="en-US" altLang="ja-JP" sz="2400" i="1">
                <a:solidFill>
                  <a:srgbClr val="FF0080"/>
                </a:solidFill>
                <a:latin typeface="+mn-lt"/>
                <a:cs typeface="Helvetica"/>
              </a:rPr>
              <a:t>k</a:t>
            </a:r>
            <a:r>
              <a:rPr kumimoji="1" lang="en-US" altLang="ja-JP" sz="2400">
                <a:solidFill>
                  <a:srgbClr val="FF0080"/>
                </a:solidFill>
                <a:latin typeface="+mn-lt"/>
                <a:cs typeface="Helvetica"/>
              </a:rPr>
              <a:t>-1)</a:t>
            </a:r>
            <a:r>
              <a:rPr kumimoji="1" lang="en-US" altLang="ja-JP" sz="2000">
                <a:solidFill>
                  <a:srgbClr val="FF0080"/>
                </a:solidFill>
                <a:latin typeface="Helvetica"/>
                <a:cs typeface="Helvetica"/>
              </a:rPr>
              <a:t>-fold integral is now gone! </a:t>
            </a:r>
            <a:endParaRPr kumimoji="1" lang="ja-JP" altLang="en-US" sz="2000">
              <a:solidFill>
                <a:schemeClr val="tx1"/>
              </a:solidFill>
              <a:latin typeface="+mn-lt"/>
              <a:cs typeface="Helvetica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1676400" y="5715000"/>
            <a:ext cx="5932133" cy="6750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</a:pPr>
            <a:r>
              <a:rPr kumimoji="1" lang="en-US" altLang="ja-JP" sz="1600" dirty="0">
                <a:solidFill>
                  <a:srgbClr val="676701"/>
                </a:solidFill>
                <a:latin typeface="Helvetica"/>
                <a:cs typeface="Helvetica"/>
              </a:rPr>
              <a:t>(in case you lost a memo of </a:t>
            </a:r>
            <a:r>
              <a:rPr kumimoji="1" lang="en-US" altLang="ja-JP" sz="1600" u="sng" dirty="0">
                <a:solidFill>
                  <a:srgbClr val="676701"/>
                </a:solidFill>
                <a:latin typeface="Helvetica"/>
                <a:cs typeface="Helvetica"/>
              </a:rPr>
              <a:t>small</a:t>
            </a:r>
            <a:r>
              <a:rPr kumimoji="1" lang="en-US" altLang="ja-JP" sz="1600" dirty="0">
                <a:solidFill>
                  <a:srgbClr val="676701"/>
                </a:solidFill>
                <a:latin typeface="Helvetica"/>
                <a:cs typeface="Helvetica"/>
              </a:rPr>
              <a:t> quarks masses </a:t>
            </a:r>
            <a:r>
              <a:rPr kumimoji="1" lang="en-US" altLang="ja-JP" sz="1600" dirty="0" smtClean="0">
                <a:solidFill>
                  <a:srgbClr val="676701"/>
                </a:solidFill>
                <a:latin typeface="Helvetica"/>
                <a:cs typeface="Helvetica"/>
              </a:rPr>
              <a:t>for </a:t>
            </a:r>
            <a:r>
              <a:rPr kumimoji="1" lang="en-US" altLang="ja-JP" sz="1600" dirty="0">
                <a:solidFill>
                  <a:srgbClr val="676701"/>
                </a:solidFill>
                <a:latin typeface="Helvetica"/>
                <a:cs typeface="Helvetica"/>
              </a:rPr>
              <a:t>your </a:t>
            </a:r>
            <a:r>
              <a:rPr kumimoji="1" lang="en-US" altLang="ja-JP" sz="1600" dirty="0" smtClean="0">
                <a:solidFill>
                  <a:srgbClr val="676701"/>
                </a:solidFill>
                <a:latin typeface="Helvetica"/>
                <a:cs typeface="Helvetica"/>
              </a:rPr>
              <a:t>data, </a:t>
            </a:r>
            <a:endParaRPr kumimoji="1" lang="en-US" altLang="ja-JP" sz="1600" dirty="0">
              <a:solidFill>
                <a:srgbClr val="676701"/>
              </a:solidFill>
              <a:latin typeface="Helvetica"/>
              <a:cs typeface="Helvetica"/>
            </a:endParaRPr>
          </a:p>
          <a:p>
            <a:pPr lvl="0">
              <a:lnSpc>
                <a:spcPct val="120000"/>
              </a:lnSpc>
            </a:pPr>
            <a:r>
              <a:rPr kumimoji="1" lang="en-US" altLang="ja-JP" sz="1600" dirty="0">
                <a:solidFill>
                  <a:srgbClr val="676701"/>
                </a:solidFill>
                <a:latin typeface="Helvetica"/>
                <a:cs typeface="Helvetica"/>
              </a:rPr>
              <a:t> </a:t>
            </a:r>
            <a:r>
              <a:rPr kumimoji="1" lang="en-US" altLang="ja-JP" sz="1600" dirty="0" smtClean="0">
                <a:solidFill>
                  <a:srgbClr val="676701"/>
                </a:solidFill>
                <a:latin typeface="Helvetica"/>
                <a:cs typeface="Helvetica"/>
              </a:rPr>
              <a:t>       I would </a:t>
            </a:r>
            <a:r>
              <a:rPr kumimoji="1" lang="en-US" altLang="ja-JP" sz="1600" dirty="0">
                <a:solidFill>
                  <a:srgbClr val="676701"/>
                </a:solidFill>
                <a:latin typeface="Helvetica"/>
                <a:cs typeface="Helvetica"/>
              </a:rPr>
              <a:t>guess them for you from the first </a:t>
            </a:r>
            <a:r>
              <a:rPr kumimoji="1" lang="en-US" altLang="ja-JP" sz="1600" i="1" dirty="0">
                <a:solidFill>
                  <a:srgbClr val="676701"/>
                </a:solidFill>
                <a:latin typeface="+mn-lt"/>
                <a:cs typeface="Helvetica"/>
              </a:rPr>
              <a:t>k</a:t>
            </a:r>
            <a:r>
              <a:rPr kumimoji="1" lang="en-US" altLang="ja-JP" sz="1600" dirty="0">
                <a:solidFill>
                  <a:srgbClr val="676701"/>
                </a:solidFill>
                <a:latin typeface="Helvetica"/>
                <a:cs typeface="Helvetica"/>
              </a:rPr>
              <a:t> Dirac EVs) </a:t>
            </a:r>
            <a:endParaRPr kumimoji="1" lang="ja-JP" altLang="en-US" sz="1600" dirty="0">
              <a:solidFill>
                <a:srgbClr val="676701"/>
              </a:solidFill>
              <a:latin typeface="+mn-lt"/>
              <a:cs typeface="Helvetica"/>
            </a:endParaRPr>
          </a:p>
        </p:txBody>
      </p:sp>
      <p:pic>
        <p:nvPicPr>
          <p:cNvPr id="16" name="図 15" descr="NF3_linplot_p12345678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752600"/>
            <a:ext cx="3931920" cy="257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08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304800" y="762000"/>
            <a:ext cx="7162800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l">
              <a:defRPr/>
            </a:pPr>
            <a:r>
              <a:rPr lang="en-US" altLang="ja-JP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c</a:t>
            </a:r>
            <a:r>
              <a:rPr lang="en-US" altLang="ja-JP" sz="28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hRM</a:t>
            </a:r>
            <a:r>
              <a:rPr lang="en-US" altLang="ja-JP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 as verification tool of </a:t>
            </a:r>
            <a:r>
              <a:rPr lang="en-US" altLang="ja-JP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c</a:t>
            </a:r>
            <a:r>
              <a:rPr lang="en-US" altLang="ja-JP" sz="28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hSB</a:t>
            </a:r>
            <a:r>
              <a:rPr lang="en-US" altLang="ja-JP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  </a:t>
            </a:r>
            <a:endParaRPr lang="en-US" altLang="ja-JP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</a:endParaRPr>
          </a:p>
        </p:txBody>
      </p:sp>
      <p:sp>
        <p:nvSpPr>
          <p:cNvPr id="34" name="Rectangle 3"/>
          <p:cNvSpPr>
            <a:spLocks noChangeArrowheads="1"/>
          </p:cNvSpPr>
          <p:nvPr/>
        </p:nvSpPr>
        <p:spPr bwMode="blackWhite">
          <a:xfrm>
            <a:off x="762000" y="46801"/>
            <a:ext cx="17387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en-US" altLang="ja-JP" sz="2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+mn-cs"/>
              </a:rPr>
              <a:t>I  </a:t>
            </a:r>
            <a:r>
              <a:rPr lang="en-US" altLang="ja-JP" sz="2000" dirty="0" smtClean="0">
                <a:solidFill>
                  <a:srgbClr val="FFFFFF"/>
                </a:solidFill>
                <a:latin typeface="Helvetica" charset="0"/>
                <a:ea typeface="ＭＳ Ｐゴシック" charset="0"/>
                <a:cs typeface="+mn-cs"/>
              </a:rPr>
              <a:t>Introduction</a:t>
            </a:r>
            <a:endParaRPr lang="en-US" altLang="ja-JP" sz="2000" dirty="0">
              <a:solidFill>
                <a:srgbClr val="FFFFFF"/>
              </a:solidFill>
              <a:latin typeface="Helvetica" charset="0"/>
              <a:ea typeface="ＭＳ Ｐゴシック" charset="0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3400" y="1752600"/>
            <a:ext cx="47966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dirty="0" smtClean="0">
                <a:latin typeface="Helvetica"/>
                <a:cs typeface="Helvetica"/>
              </a:rPr>
              <a:t>parameter-free ratio </a:t>
            </a:r>
            <a:r>
              <a:rPr kumimoji="1" lang="en-US" altLang="ja-JP" sz="2200" dirty="0" smtClean="0">
                <a:latin typeface="+mn-lt"/>
                <a:cs typeface="Helvetica"/>
              </a:rPr>
              <a:t>〈</a:t>
            </a:r>
            <a:r>
              <a:rPr kumimoji="1" lang="en-US" altLang="ja-JP" sz="2200" i="1" dirty="0" err="1">
                <a:latin typeface="+mn-lt"/>
                <a:cs typeface="Helvetica"/>
              </a:rPr>
              <a:t>k</a:t>
            </a:r>
            <a:r>
              <a:rPr kumimoji="1" lang="en-US" altLang="ja-JP" sz="2200" baseline="30000" dirty="0" err="1">
                <a:latin typeface="+mn-lt"/>
                <a:cs typeface="Helvetica"/>
              </a:rPr>
              <a:t>th</a:t>
            </a:r>
            <a:r>
              <a:rPr kumimoji="1" lang="en-US" altLang="ja-JP" sz="2200" dirty="0">
                <a:latin typeface="+mn-lt"/>
                <a:cs typeface="Helvetica"/>
              </a:rPr>
              <a:t> </a:t>
            </a:r>
            <a:r>
              <a:rPr kumimoji="1" lang="en-US" altLang="ja-JP" sz="2200" dirty="0">
                <a:latin typeface="Helvetica"/>
                <a:cs typeface="Helvetica"/>
              </a:rPr>
              <a:t>EV</a:t>
            </a:r>
            <a:r>
              <a:rPr kumimoji="1" lang="en-US" altLang="ja-JP" sz="2200" dirty="0" smtClean="0">
                <a:latin typeface="Helvetica"/>
                <a:cs typeface="Helvetica"/>
              </a:rPr>
              <a:t>〉</a:t>
            </a:r>
            <a:r>
              <a:rPr kumimoji="1" lang="en-US" altLang="en-US" sz="2200" dirty="0">
                <a:latin typeface="+mn-lt"/>
                <a:cs typeface="Helvetica"/>
              </a:rPr>
              <a:t>/</a:t>
            </a:r>
            <a:r>
              <a:rPr kumimoji="1" lang="en-US" altLang="ja-JP" sz="2200" dirty="0" smtClean="0">
                <a:latin typeface="Helvetica"/>
                <a:cs typeface="Helvetica"/>
              </a:rPr>
              <a:t>〈</a:t>
            </a:r>
            <a:r>
              <a:rPr kumimoji="1" lang="en-US" altLang="ja-JP" sz="2200" i="1" dirty="0" err="1" smtClean="0">
                <a:latin typeface="+mn-lt"/>
                <a:cs typeface="Helvetica"/>
              </a:rPr>
              <a:t>j</a:t>
            </a:r>
            <a:r>
              <a:rPr kumimoji="1" lang="en-US" altLang="ja-JP" sz="2200" baseline="30000" dirty="0" err="1" smtClean="0">
                <a:latin typeface="+mn-lt"/>
                <a:cs typeface="Helvetica"/>
              </a:rPr>
              <a:t>th</a:t>
            </a:r>
            <a:r>
              <a:rPr kumimoji="1" lang="en-US" altLang="ja-JP" sz="2200" dirty="0" smtClean="0">
                <a:latin typeface="Helvetica"/>
                <a:cs typeface="Helvetica"/>
              </a:rPr>
              <a:t> EV〉</a:t>
            </a:r>
            <a:endParaRPr kumimoji="1" lang="ja-JP" altLang="en-US" sz="2200" dirty="0">
              <a:latin typeface="Helvetica"/>
              <a:cs typeface="Helvetica"/>
            </a:endParaRPr>
          </a:p>
        </p:txBody>
      </p:sp>
      <p:sp>
        <p:nvSpPr>
          <p:cNvPr id="28" name="テキスト ボックス 30"/>
          <p:cNvSpPr txBox="1">
            <a:spLocks noChangeArrowheads="1"/>
          </p:cNvSpPr>
          <p:nvPr/>
        </p:nvSpPr>
        <p:spPr bwMode="auto">
          <a:xfrm>
            <a:off x="6122219" y="1752600"/>
            <a:ext cx="302178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altLang="ja-JP" sz="1600" dirty="0" smtClean="0">
                <a:solidFill>
                  <a:srgbClr val="008000"/>
                </a:solidFill>
                <a:latin typeface="+mn-lt"/>
              </a:rPr>
              <a:t>from </a:t>
            </a:r>
            <a:r>
              <a:rPr lang="en-US" altLang="ja-JP" sz="1600" dirty="0" err="1" smtClean="0">
                <a:solidFill>
                  <a:srgbClr val="008000"/>
                </a:solidFill>
                <a:latin typeface="+mn-lt"/>
              </a:rPr>
              <a:t>Giusti’s</a:t>
            </a:r>
            <a:r>
              <a:rPr lang="en-US" altLang="ja-JP" sz="1600" dirty="0" smtClean="0">
                <a:solidFill>
                  <a:srgbClr val="008000"/>
                </a:solidFill>
                <a:latin typeface="+mn-lt"/>
              </a:rPr>
              <a:t> plenary:</a:t>
            </a:r>
          </a:p>
          <a:p>
            <a:endParaRPr lang="en-US" altLang="ja-JP" sz="1600" dirty="0">
              <a:solidFill>
                <a:srgbClr val="008000"/>
              </a:solidFill>
              <a:latin typeface="+mn-lt"/>
            </a:endParaRPr>
          </a:p>
          <a:p>
            <a:r>
              <a:rPr lang="en-US" altLang="ja-JP" sz="1600" dirty="0" smtClean="0">
                <a:solidFill>
                  <a:srgbClr val="008000"/>
                </a:solidFill>
                <a:latin typeface="+mn-lt"/>
              </a:rPr>
              <a:t>Overlap D in quenched QCD  </a:t>
            </a:r>
          </a:p>
          <a:p>
            <a:r>
              <a:rPr lang="en-US" altLang="ja-JP" sz="1600" dirty="0" smtClean="0">
                <a:solidFill>
                  <a:srgbClr val="008000"/>
                </a:solidFill>
                <a:latin typeface="+mn-lt"/>
              </a:rPr>
              <a:t>[</a:t>
            </a:r>
            <a:r>
              <a:rPr lang="en-US" altLang="ja-JP" sz="1600" dirty="0" err="1" smtClean="0">
                <a:solidFill>
                  <a:srgbClr val="008000"/>
                </a:solidFill>
                <a:latin typeface="+mn-lt"/>
              </a:rPr>
              <a:t>Giusti</a:t>
            </a:r>
            <a:r>
              <a:rPr lang="en-US" altLang="ja-JP" sz="1600" dirty="0" smtClean="0">
                <a:solidFill>
                  <a:srgbClr val="008000"/>
                </a:solidFill>
                <a:latin typeface="+mn-lt"/>
              </a:rPr>
              <a:t>-</a:t>
            </a:r>
            <a:r>
              <a:rPr lang="en-US" altLang="ja-JP" sz="1600" dirty="0" err="1" smtClean="0">
                <a:solidFill>
                  <a:srgbClr val="008000"/>
                </a:solidFill>
                <a:latin typeface="+mn-lt"/>
              </a:rPr>
              <a:t>Luscher</a:t>
            </a:r>
            <a:r>
              <a:rPr lang="en-US" altLang="ja-JP" sz="1600" dirty="0" smtClean="0">
                <a:solidFill>
                  <a:srgbClr val="008000"/>
                </a:solidFill>
                <a:latin typeface="+mn-lt"/>
              </a:rPr>
              <a:t>-</a:t>
            </a:r>
            <a:r>
              <a:rPr lang="en-US" altLang="ja-JP" sz="1600" dirty="0" err="1" smtClean="0">
                <a:solidFill>
                  <a:srgbClr val="008000"/>
                </a:solidFill>
                <a:latin typeface="+mn-lt"/>
              </a:rPr>
              <a:t>Weisz</a:t>
            </a:r>
            <a:r>
              <a:rPr lang="en-US" altLang="ja-JP" sz="1600" dirty="0" smtClean="0">
                <a:solidFill>
                  <a:srgbClr val="008000"/>
                </a:solidFill>
                <a:latin typeface="+mn-lt"/>
              </a:rPr>
              <a:t>-Wittig ’</a:t>
            </a:r>
            <a:r>
              <a:rPr lang="en-US" altLang="ja-JP" sz="1600" dirty="0">
                <a:solidFill>
                  <a:srgbClr val="008000"/>
                </a:solidFill>
                <a:latin typeface="+mn-lt"/>
              </a:rPr>
              <a:t>0</a:t>
            </a:r>
            <a:r>
              <a:rPr lang="en-US" altLang="ja-JP" sz="1600" dirty="0" smtClean="0">
                <a:solidFill>
                  <a:srgbClr val="008000"/>
                </a:solidFill>
                <a:latin typeface="+mn-lt"/>
              </a:rPr>
              <a:t>3] </a:t>
            </a:r>
            <a:endParaRPr lang="ja-JP" altLang="en-US" sz="1600" dirty="0">
              <a:solidFill>
                <a:srgbClr val="008000"/>
              </a:solidFill>
              <a:latin typeface="+mn-lt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19" y="2377521"/>
            <a:ext cx="5625981" cy="3185079"/>
          </a:xfrm>
          <a:prstGeom prst="rect">
            <a:avLst/>
          </a:prstGeom>
        </p:spPr>
      </p:pic>
      <p:sp>
        <p:nvSpPr>
          <p:cNvPr id="35" name="テキスト ボックス 30"/>
          <p:cNvSpPr txBox="1">
            <a:spLocks noChangeArrowheads="1"/>
          </p:cNvSpPr>
          <p:nvPr/>
        </p:nvSpPr>
        <p:spPr bwMode="auto">
          <a:xfrm>
            <a:off x="6122219" y="2895600"/>
            <a:ext cx="2498100" cy="629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ja-JP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q</a:t>
            </a:r>
            <a:r>
              <a:rPr lang="en-US" altLang="ja-JP" sz="16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uenched </a:t>
            </a:r>
            <a:r>
              <a:rPr lang="en-US" altLang="ja-JP" sz="1600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chRM</a:t>
            </a:r>
            <a:r>
              <a:rPr lang="en-US" altLang="ja-JP" sz="16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prediction</a:t>
            </a:r>
          </a:p>
          <a:p>
            <a:pPr>
              <a:lnSpc>
                <a:spcPct val="110000"/>
              </a:lnSpc>
            </a:pPr>
            <a:r>
              <a:rPr lang="en-US" altLang="ja-JP" sz="16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[</a:t>
            </a:r>
            <a:r>
              <a:rPr lang="en-US" altLang="ja-JP" sz="1600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Damgaard</a:t>
            </a:r>
            <a:r>
              <a:rPr lang="en-US" altLang="ja-JP" sz="16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-SMN ’0</a:t>
            </a:r>
            <a:r>
              <a:rPr lang="en-US" altLang="ja-JP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1</a:t>
            </a:r>
            <a:r>
              <a:rPr lang="en-US" altLang="ja-JP" sz="16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] </a:t>
            </a:r>
            <a:endParaRPr lang="ja-JP" altLang="en-US" sz="1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11" name="直線コネクタ 10"/>
          <p:cNvCxnSpPr/>
          <p:nvPr/>
        </p:nvCxnSpPr>
        <p:spPr bwMode="auto">
          <a:xfrm>
            <a:off x="5943600" y="3124200"/>
            <a:ext cx="1524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直線コネクタ 12"/>
          <p:cNvCxnSpPr/>
          <p:nvPr/>
        </p:nvCxnSpPr>
        <p:spPr bwMode="auto">
          <a:xfrm>
            <a:off x="5986272" y="2407920"/>
            <a:ext cx="0" cy="1524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円/楕円 15"/>
          <p:cNvSpPr/>
          <p:nvPr/>
        </p:nvSpPr>
        <p:spPr bwMode="auto">
          <a:xfrm>
            <a:off x="5943600" y="2438400"/>
            <a:ext cx="76200" cy="76200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rgbClr val="000080"/>
              </a:solidFill>
              <a:effectLst/>
              <a:latin typeface="Symbol" charset="0"/>
              <a:ea typeface="ＭＳ Ｐゴシック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57200" y="5791200"/>
            <a:ext cx="8458200" cy="930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ja-JP" sz="2200" dirty="0" smtClean="0">
                <a:solidFill>
                  <a:srgbClr val="A32003"/>
                </a:solidFill>
                <a:latin typeface="Helvetica"/>
                <a:cs typeface="Helvetica"/>
              </a:rPr>
              <a:t>UPDATE    - lift  technical restriction on </a:t>
            </a:r>
            <a:r>
              <a:rPr kumimoji="1" lang="en-US" altLang="ja-JP" sz="2400" i="1" dirty="0" smtClean="0">
                <a:solidFill>
                  <a:srgbClr val="A32003"/>
                </a:solidFill>
                <a:latin typeface="Symbol" charset="2"/>
                <a:cs typeface="Symbol" charset="2"/>
              </a:rPr>
              <a:t>n</a:t>
            </a:r>
            <a:r>
              <a:rPr kumimoji="1" lang="en-US" altLang="ja-JP" sz="2200" dirty="0" smtClean="0">
                <a:solidFill>
                  <a:srgbClr val="A32003"/>
                </a:solidFill>
                <a:latin typeface="Helvetica"/>
                <a:cs typeface="Helvetica"/>
              </a:rPr>
              <a:t>, </a:t>
            </a:r>
            <a:r>
              <a:rPr kumimoji="1" lang="en-US" altLang="ja-JP" sz="2400" i="1" dirty="0" smtClean="0">
                <a:solidFill>
                  <a:srgbClr val="A32003"/>
                </a:solidFill>
                <a:latin typeface="+mn-lt"/>
                <a:cs typeface="Helvetica"/>
              </a:rPr>
              <a:t>N</a:t>
            </a:r>
            <a:r>
              <a:rPr kumimoji="1" lang="en-US" altLang="ja-JP" sz="2400" i="1" baseline="-25000" dirty="0" smtClean="0">
                <a:solidFill>
                  <a:srgbClr val="A32003"/>
                </a:solidFill>
                <a:latin typeface="+mn-lt"/>
                <a:cs typeface="Helvetica"/>
              </a:rPr>
              <a:t>F</a:t>
            </a:r>
            <a:r>
              <a:rPr kumimoji="1" lang="en-US" altLang="ja-JP" sz="2200" dirty="0" smtClean="0">
                <a:solidFill>
                  <a:srgbClr val="A32003"/>
                </a:solidFill>
                <a:latin typeface="Helvetica"/>
                <a:cs typeface="Helvetica"/>
              </a:rPr>
              <a:t> for QCD-like theories</a:t>
            </a:r>
          </a:p>
          <a:p>
            <a:pPr>
              <a:lnSpc>
                <a:spcPct val="120000"/>
              </a:lnSpc>
            </a:pPr>
            <a:r>
              <a:rPr kumimoji="1" lang="en-US" altLang="ja-JP" sz="2200" dirty="0">
                <a:solidFill>
                  <a:srgbClr val="A32003"/>
                </a:solidFill>
                <a:latin typeface="Helvetica"/>
                <a:cs typeface="Helvetica"/>
              </a:rPr>
              <a:t> </a:t>
            </a:r>
            <a:r>
              <a:rPr kumimoji="1" lang="en-US" altLang="ja-JP" sz="2200" dirty="0" smtClean="0">
                <a:solidFill>
                  <a:srgbClr val="A32003"/>
                </a:solidFill>
                <a:latin typeface="Helvetica"/>
                <a:cs typeface="Helvetica"/>
              </a:rPr>
              <a:t>                 - ease  numerical evaluation</a:t>
            </a:r>
            <a:endParaRPr kumimoji="1" lang="ja-JP" altLang="en-US" sz="2200" dirty="0">
              <a:solidFill>
                <a:srgbClr val="A32003"/>
              </a:solidFill>
              <a:latin typeface="Helvetica"/>
              <a:cs typeface="Helvetica"/>
            </a:endParaRPr>
          </a:p>
        </p:txBody>
      </p:sp>
      <p:cxnSp>
        <p:nvCxnSpPr>
          <p:cNvPr id="38" name="直線コネクタ 37"/>
          <p:cNvCxnSpPr>
            <a:cxnSpLocks noChangeAspect="1"/>
          </p:cNvCxnSpPr>
          <p:nvPr/>
        </p:nvCxnSpPr>
        <p:spPr bwMode="auto">
          <a:xfrm flipV="1">
            <a:off x="6942131" y="2343912"/>
            <a:ext cx="83820" cy="1676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3577888"/>
            <a:ext cx="2590800" cy="2137112"/>
          </a:xfrm>
          <a:prstGeom prst="rect">
            <a:avLst/>
          </a:prstGeom>
        </p:spPr>
      </p:pic>
      <p:graphicFrame>
        <p:nvGraphicFramePr>
          <p:cNvPr id="14" name="オブジェクト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4801297"/>
              </p:ext>
            </p:extLst>
          </p:nvPr>
        </p:nvGraphicFramePr>
        <p:xfrm>
          <a:off x="8178800" y="3797300"/>
          <a:ext cx="3556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7894" name="数式" r:id="rId6" imgW="355600" imgH="165100" progId="Equation.3">
                  <p:embed/>
                </p:oleObj>
              </mc:Choice>
              <mc:Fallback>
                <p:oleObj name="数式" r:id="rId6" imgW="3556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178800" y="3797300"/>
                        <a:ext cx="3556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48912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304800" y="762000"/>
            <a:ext cx="8686800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lnSpc>
                <a:spcPct val="50000"/>
              </a:lnSpc>
              <a:defRPr/>
            </a:pPr>
            <a:r>
              <a:rPr lang="en-US" altLang="ja-JP" dirty="0" err="1" smtClean="0">
                <a:solidFill>
                  <a:srgbClr val="00008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chGSE</a:t>
            </a:r>
            <a:r>
              <a:rPr lang="en-US" altLang="ja-JP" dirty="0" smtClean="0">
                <a:solidFill>
                  <a:srgbClr val="00008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 &amp; </a:t>
            </a:r>
            <a:r>
              <a:rPr lang="en-US" altLang="ja-JP" dirty="0" err="1" smtClean="0">
                <a:solidFill>
                  <a:srgbClr val="00008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chGOE</a:t>
            </a:r>
            <a:endParaRPr lang="en-US" altLang="ja-JP" sz="2800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ea typeface="Osaka" charset="0"/>
              <a:cs typeface="Helvetica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279900" y="292100"/>
            <a:ext cx="444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6525675"/>
              </p:ext>
            </p:extLst>
          </p:nvPr>
        </p:nvGraphicFramePr>
        <p:xfrm>
          <a:off x="2362200" y="603173"/>
          <a:ext cx="6400800" cy="16066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845" name="数式" r:id="rId4" imgW="4953000" imgH="1244600" progId="Equation.3">
                  <p:embed/>
                </p:oleObj>
              </mc:Choice>
              <mc:Fallback>
                <p:oleObj name="数式" r:id="rId4" imgW="4953000" imgH="1244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62200" y="603173"/>
                        <a:ext cx="6400800" cy="16066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4"/>
          <p:cNvSpPr>
            <a:spLocks noChangeArrowheads="1"/>
          </p:cNvSpPr>
          <p:nvPr/>
        </p:nvSpPr>
        <p:spPr bwMode="blackWhite">
          <a:xfrm>
            <a:off x="6172200" y="2286000"/>
            <a:ext cx="1785064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altLang="ja-JP" sz="1400" dirty="0" smtClean="0">
                <a:solidFill>
                  <a:srgbClr val="008000"/>
                </a:solidFill>
                <a:latin typeface="+mn-lt"/>
                <a:ea typeface="ＭＳ Ｐゴシック" charset="0"/>
                <a:cs typeface="+mn-cs"/>
              </a:rPr>
              <a:t>[</a:t>
            </a:r>
            <a:r>
              <a:rPr lang="en-US" altLang="ja-JP" sz="1400" dirty="0" err="1" smtClean="0">
                <a:solidFill>
                  <a:srgbClr val="008000"/>
                </a:solidFill>
                <a:latin typeface="+mn-lt"/>
                <a:ea typeface="ＭＳ Ｐゴシック" charset="0"/>
                <a:cs typeface="+mn-cs"/>
              </a:rPr>
              <a:t>Damgaard</a:t>
            </a:r>
            <a:r>
              <a:rPr lang="en-US" altLang="ja-JP" sz="1400" dirty="0" smtClean="0">
                <a:solidFill>
                  <a:srgbClr val="008000"/>
                </a:solidFill>
                <a:latin typeface="+mn-lt"/>
                <a:ea typeface="ＭＳ Ｐゴシック" charset="0"/>
                <a:cs typeface="+mn-cs"/>
              </a:rPr>
              <a:t>-SMN ’98]</a:t>
            </a:r>
            <a:endParaRPr lang="en-US" altLang="ja-JP" sz="1400" dirty="0">
              <a:solidFill>
                <a:srgbClr val="008000"/>
              </a:solidFill>
              <a:latin typeface="+mn-lt"/>
              <a:ea typeface="ＭＳ Ｐゴシック" charset="0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28600" y="1447800"/>
            <a:ext cx="2209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Helvetica"/>
                <a:cs typeface="Helvetica"/>
              </a:rPr>
              <a:t>・</a:t>
            </a:r>
            <a:r>
              <a:rPr kumimoji="1" lang="en-US" altLang="ja-JP" sz="1600" dirty="0" err="1" smtClean="0">
                <a:latin typeface="Helvetica"/>
                <a:cs typeface="Helvetica"/>
              </a:rPr>
              <a:t>Orthnorm</a:t>
            </a:r>
            <a:r>
              <a:rPr kumimoji="1" lang="en-US" altLang="ja-JP" sz="1600" dirty="0" smtClean="0">
                <a:latin typeface="Helvetica"/>
                <a:cs typeface="Helvetica"/>
              </a:rPr>
              <a:t> function</a:t>
            </a:r>
            <a:endParaRPr kumimoji="1" lang="en-US" altLang="ja-JP" sz="1600" dirty="0">
              <a:latin typeface="Helvetica"/>
              <a:cs typeface="Helvetica"/>
            </a:endParaRPr>
          </a:p>
          <a:p>
            <a:r>
              <a:rPr kumimoji="1" lang="en-US" altLang="ja-JP" sz="1600" dirty="0">
                <a:latin typeface="Helvetica"/>
                <a:cs typeface="Helvetica"/>
              </a:rPr>
              <a:t> </a:t>
            </a:r>
            <a:r>
              <a:rPr kumimoji="1" lang="en-US" altLang="ja-JP" sz="1600" dirty="0" smtClean="0">
                <a:latin typeface="Helvetica"/>
                <a:cs typeface="Helvetica"/>
              </a:rPr>
              <a:t> for massive </a:t>
            </a:r>
            <a:r>
              <a:rPr kumimoji="1" lang="en-US" altLang="ja-JP" sz="1600" dirty="0" err="1" smtClean="0">
                <a:latin typeface="Helvetica"/>
                <a:cs typeface="Helvetica"/>
              </a:rPr>
              <a:t>chGUE</a:t>
            </a:r>
            <a:endParaRPr kumimoji="1" lang="ja-JP" altLang="en-US" sz="1600" dirty="0">
              <a:latin typeface="Helvetica"/>
              <a:cs typeface="Helvetica"/>
            </a:endParaRPr>
          </a:p>
        </p:txBody>
      </p:sp>
      <p:graphicFrame>
        <p:nvGraphicFramePr>
          <p:cNvPr id="14" name="オブジェクト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7361385"/>
              </p:ext>
            </p:extLst>
          </p:nvPr>
        </p:nvGraphicFramePr>
        <p:xfrm>
          <a:off x="3048000" y="1981200"/>
          <a:ext cx="183515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846" name="数式" r:id="rId6" imgW="1765300" imgH="393700" progId="Equation.3">
                  <p:embed/>
                </p:oleObj>
              </mc:Choice>
              <mc:Fallback>
                <p:oleObj name="数式" r:id="rId6" imgW="17653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48000" y="1981200"/>
                        <a:ext cx="1835150" cy="409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7168360"/>
              </p:ext>
            </p:extLst>
          </p:nvPr>
        </p:nvGraphicFramePr>
        <p:xfrm>
          <a:off x="457200" y="4267200"/>
          <a:ext cx="7694756" cy="153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847" name="数式" r:id="rId8" imgW="5969000" imgH="1193800" progId="Equation.3">
                  <p:embed/>
                </p:oleObj>
              </mc:Choice>
              <mc:Fallback>
                <p:oleObj name="数式" r:id="rId8" imgW="5969000" imgH="1193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7200" y="4267200"/>
                        <a:ext cx="7694756" cy="1538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テキスト ボックス 16"/>
          <p:cNvSpPr txBox="1"/>
          <p:nvPr/>
        </p:nvSpPr>
        <p:spPr>
          <a:xfrm>
            <a:off x="228600" y="3776246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Helvetica"/>
                <a:cs typeface="Helvetica"/>
              </a:rPr>
              <a:t>・</a:t>
            </a:r>
            <a:r>
              <a:rPr kumimoji="1" lang="en-US" altLang="ja-JP" sz="1600" dirty="0" smtClean="0">
                <a:latin typeface="Helvetica"/>
                <a:cs typeface="Helvetica"/>
              </a:rPr>
              <a:t>Interrelationship between Generating </a:t>
            </a:r>
            <a:r>
              <a:rPr kumimoji="1" lang="en-US" altLang="ja-JP" sz="1600" dirty="0" err="1" smtClean="0">
                <a:latin typeface="Helvetica"/>
                <a:cs typeface="Helvetica"/>
              </a:rPr>
              <a:t>Painleve</a:t>
            </a:r>
            <a:r>
              <a:rPr kumimoji="1" lang="en-US" altLang="ja-JP" sz="1600" baseline="-25000" dirty="0" err="1" smtClean="0">
                <a:latin typeface="Helvetica"/>
                <a:cs typeface="Helvetica"/>
              </a:rPr>
              <a:t>V</a:t>
            </a:r>
            <a:r>
              <a:rPr kumimoji="1" lang="en-US" altLang="ja-JP" sz="1600" dirty="0">
                <a:latin typeface="Symbol" charset="2"/>
                <a:cs typeface="Symbol" charset="2"/>
              </a:rPr>
              <a:t> </a:t>
            </a:r>
            <a:r>
              <a:rPr kumimoji="1" lang="en-US" altLang="ja-JP" sz="1800" i="1" dirty="0" smtClean="0">
                <a:latin typeface="Symbol" charset="2"/>
                <a:cs typeface="Symbol" charset="2"/>
              </a:rPr>
              <a:t>t</a:t>
            </a:r>
            <a:r>
              <a:rPr kumimoji="1" lang="en-US" altLang="ja-JP" sz="1600" dirty="0" smtClean="0">
                <a:latin typeface="Symbol" charset="2"/>
                <a:cs typeface="Symbol" charset="2"/>
              </a:rPr>
              <a:t> </a:t>
            </a:r>
            <a:r>
              <a:rPr kumimoji="1" lang="en-US" altLang="ja-JP" sz="1600" dirty="0">
                <a:latin typeface="Symbol" charset="2"/>
                <a:cs typeface="Symbol" charset="2"/>
              </a:rPr>
              <a:t>-</a:t>
            </a:r>
            <a:r>
              <a:rPr kumimoji="1" lang="en-US" altLang="ja-JP" sz="1600" dirty="0" err="1">
                <a:latin typeface="Helvetica"/>
                <a:cs typeface="Helvetica"/>
              </a:rPr>
              <a:t>f</a:t>
            </a:r>
            <a:r>
              <a:rPr kumimoji="1" lang="en-US" altLang="ja-JP" sz="1600" dirty="0" err="1" smtClean="0">
                <a:latin typeface="Helvetica"/>
                <a:cs typeface="Helvetica"/>
              </a:rPr>
              <a:t>n’s</a:t>
            </a:r>
            <a:r>
              <a:rPr kumimoji="1" lang="en-US" altLang="ja-JP" sz="1600" dirty="0" smtClean="0">
                <a:latin typeface="Helvetica"/>
                <a:cs typeface="Helvetica"/>
              </a:rPr>
              <a:t> of Tracy</a:t>
            </a:r>
            <a:r>
              <a:rPr kumimoji="1" lang="en-US" altLang="ja-JP" sz="1600" dirty="0">
                <a:latin typeface="Helvetica"/>
                <a:cs typeface="Helvetica"/>
              </a:rPr>
              <a:t>-</a:t>
            </a:r>
            <a:r>
              <a:rPr kumimoji="1" lang="en-US" altLang="ja-JP" sz="1600" dirty="0" err="1" smtClean="0">
                <a:latin typeface="Helvetica"/>
                <a:cs typeface="Helvetica"/>
              </a:rPr>
              <a:t>Widom</a:t>
            </a:r>
            <a:endParaRPr kumimoji="1" lang="en-US" altLang="ja-JP" sz="1600" dirty="0" smtClean="0">
              <a:latin typeface="Helvetica"/>
              <a:cs typeface="Helvetica"/>
            </a:endParaRPr>
          </a:p>
        </p:txBody>
      </p:sp>
      <p:graphicFrame>
        <p:nvGraphicFramePr>
          <p:cNvPr id="19" name="オブジェクト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9424118"/>
              </p:ext>
            </p:extLst>
          </p:nvPr>
        </p:nvGraphicFramePr>
        <p:xfrm>
          <a:off x="4335576" y="2895600"/>
          <a:ext cx="3665424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848" name="数式" r:id="rId10" imgW="2565400" imgH="533400" progId="Equation.3">
                  <p:embed/>
                </p:oleObj>
              </mc:Choice>
              <mc:Fallback>
                <p:oleObj name="数式" r:id="rId10" imgW="2565400" imgH="533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335576" y="2895600"/>
                        <a:ext cx="3665424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テキスト ボックス 20"/>
          <p:cNvSpPr txBox="1"/>
          <p:nvPr/>
        </p:nvSpPr>
        <p:spPr>
          <a:xfrm>
            <a:off x="762000" y="3022089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tx1"/>
                </a:solidFill>
                <a:latin typeface="Helvetica"/>
                <a:cs typeface="Helvetica"/>
              </a:rPr>
              <a:t>consider</a:t>
            </a:r>
            <a:r>
              <a:rPr kumimoji="1" lang="en-US" altLang="ja-JP" sz="1600" dirty="0" smtClean="0">
                <a:latin typeface="Helvetica"/>
                <a:cs typeface="Helvetica"/>
              </a:rPr>
              <a:t>  </a:t>
            </a:r>
            <a:r>
              <a:rPr kumimoji="1" lang="en-US" altLang="ja-JP" sz="1600" dirty="0" err="1" smtClean="0">
                <a:solidFill>
                  <a:schemeClr val="tx1"/>
                </a:solidFill>
                <a:latin typeface="Helvetica"/>
                <a:cs typeface="Helvetica"/>
              </a:rPr>
              <a:t>Fredholm</a:t>
            </a:r>
            <a:r>
              <a:rPr kumimoji="1" lang="en-US" altLang="ja-JP" sz="1600" dirty="0" smtClean="0">
                <a:solidFill>
                  <a:schemeClr val="tx1"/>
                </a:solidFill>
                <a:latin typeface="Helvetica"/>
                <a:cs typeface="Helvetica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Helvetica"/>
                <a:cs typeface="Helvetica"/>
              </a:rPr>
              <a:t>D</a:t>
            </a:r>
            <a:r>
              <a:rPr kumimoji="1" lang="en-US" altLang="ja-JP" sz="1600" dirty="0" err="1" smtClean="0">
                <a:solidFill>
                  <a:schemeClr val="tx1"/>
                </a:solidFill>
                <a:latin typeface="Helvetica"/>
                <a:cs typeface="Helvetica"/>
              </a:rPr>
              <a:t>et</a:t>
            </a:r>
            <a:r>
              <a:rPr kumimoji="1" lang="en-US" altLang="ja-JP" sz="1600" dirty="0" smtClean="0">
                <a:solidFill>
                  <a:schemeClr val="tx1"/>
                </a:solidFill>
                <a:latin typeface="Helvetica"/>
                <a:cs typeface="Helvetica"/>
              </a:rPr>
              <a:t> of  </a:t>
            </a:r>
            <a:r>
              <a:rPr kumimoji="1" lang="en-US" altLang="ja-JP" sz="1800" i="1" dirty="0" smtClean="0">
                <a:solidFill>
                  <a:schemeClr val="tx1"/>
                </a:solidFill>
                <a:latin typeface="+mn-lt"/>
                <a:cs typeface="Helvetica"/>
              </a:rPr>
              <a:t>f </a:t>
            </a:r>
            <a:r>
              <a:rPr kumimoji="1" lang="en-US" altLang="ja-JP" sz="1800" dirty="0" smtClean="0">
                <a:solidFill>
                  <a:schemeClr val="tx1"/>
                </a:solidFill>
                <a:latin typeface="+mn-lt"/>
                <a:cs typeface="Helvetica"/>
              </a:rPr>
              <a:t>(</a:t>
            </a:r>
            <a:r>
              <a:rPr kumimoji="1" lang="en-US" altLang="ja-JP" sz="1800" i="1" dirty="0" smtClean="0">
                <a:solidFill>
                  <a:srgbClr val="008040"/>
                </a:solidFill>
                <a:latin typeface="+mn-lt"/>
                <a:cs typeface="Helvetica"/>
              </a:rPr>
              <a:t>t</a:t>
            </a:r>
            <a:r>
              <a:rPr kumimoji="1" lang="en-US" altLang="ja-JP" sz="1800" dirty="0" smtClean="0">
                <a:solidFill>
                  <a:schemeClr val="tx1"/>
                </a:solidFill>
                <a:latin typeface="+mn-lt"/>
                <a:cs typeface="Helvetica"/>
              </a:rPr>
              <a:t>, </a:t>
            </a:r>
            <a:r>
              <a:rPr kumimoji="1" lang="en-US" altLang="ja-JP" sz="1800" i="1" dirty="0" smtClean="0">
                <a:solidFill>
                  <a:srgbClr val="FF0000"/>
                </a:solidFill>
                <a:latin typeface="+mn-lt"/>
                <a:cs typeface="Helvetica"/>
              </a:rPr>
              <a:t>x</a:t>
            </a:r>
            <a:r>
              <a:rPr kumimoji="1" lang="en-US" altLang="ja-JP" sz="1800" dirty="0" smtClean="0">
                <a:solidFill>
                  <a:schemeClr val="tx1"/>
                </a:solidFill>
                <a:latin typeface="+mn-lt"/>
                <a:cs typeface="Helvetica"/>
              </a:rPr>
              <a:t>)</a:t>
            </a:r>
            <a:r>
              <a:rPr kumimoji="1" lang="en-US" altLang="ja-JP" sz="1800" i="1" dirty="0" smtClean="0">
                <a:solidFill>
                  <a:schemeClr val="tx1"/>
                </a:solidFill>
                <a:latin typeface="+mn-lt"/>
                <a:cs typeface="Helvetica"/>
              </a:rPr>
              <a:t> </a:t>
            </a:r>
            <a:r>
              <a:rPr kumimoji="1" lang="en-US" altLang="ja-JP" sz="1800" dirty="0" smtClean="0">
                <a:solidFill>
                  <a:schemeClr val="tx1"/>
                </a:solidFill>
                <a:latin typeface="+mn-lt"/>
                <a:cs typeface="Helvetica"/>
              </a:rPr>
              <a:t>!</a:t>
            </a:r>
            <a:r>
              <a:rPr kumimoji="1" lang="en-US" altLang="ja-JP" sz="1800" i="1" dirty="0" smtClean="0">
                <a:solidFill>
                  <a:schemeClr val="tx1"/>
                </a:solidFill>
                <a:latin typeface="+mn-lt"/>
                <a:cs typeface="Helvetica"/>
              </a:rPr>
              <a:t> </a:t>
            </a:r>
            <a:r>
              <a:rPr kumimoji="1" lang="en-US" altLang="ja-JP" sz="1600" dirty="0" smtClean="0">
                <a:solidFill>
                  <a:schemeClr val="tx1"/>
                </a:solidFill>
                <a:latin typeface="Helvetica"/>
                <a:cs typeface="Helvetica"/>
              </a:rPr>
              <a:t> </a:t>
            </a: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blackWhite">
          <a:xfrm>
            <a:off x="6691312" y="4267200"/>
            <a:ext cx="1236549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altLang="ja-JP" sz="1400" dirty="0" smtClean="0">
                <a:solidFill>
                  <a:srgbClr val="008000"/>
                </a:solidFill>
                <a:latin typeface="+mn-lt"/>
                <a:ea typeface="ＭＳ Ｐゴシック" charset="0"/>
                <a:cs typeface="+mn-cs"/>
              </a:rPr>
              <a:t>[Forrester ’06]</a:t>
            </a:r>
            <a:endParaRPr lang="en-US" altLang="ja-JP" sz="1400" dirty="0">
              <a:solidFill>
                <a:srgbClr val="008000"/>
              </a:solidFill>
              <a:latin typeface="+mn-lt"/>
              <a:ea typeface="ＭＳ Ｐゴシック" charset="0"/>
              <a:cs typeface="+mn-cs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blackWhite">
          <a:xfrm>
            <a:off x="762000" y="46801"/>
            <a:ext cx="15311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en-US" altLang="ja-JP" sz="2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+mn-cs"/>
              </a:rPr>
              <a:t>I</a:t>
            </a:r>
            <a:r>
              <a:rPr lang="ja-JP" altLang="ja-JP" sz="2000" dirty="0">
                <a:solidFill>
                  <a:srgbClr val="FFFFFF"/>
                </a:solidFill>
                <a:latin typeface="Helvetica" charset="0"/>
              </a:rPr>
              <a:t>V</a:t>
            </a:r>
            <a:r>
              <a:rPr lang="en-US" altLang="ja-JP" sz="2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+mn-cs"/>
              </a:rPr>
              <a:t>  Updates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127513" y="375478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27" name="テキスト ボックス 25"/>
          <p:cNvSpPr txBox="1">
            <a:spLocks noChangeArrowheads="1"/>
          </p:cNvSpPr>
          <p:nvPr/>
        </p:nvSpPr>
        <p:spPr bwMode="auto">
          <a:xfrm>
            <a:off x="2971800" y="2362200"/>
            <a:ext cx="129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9pPr>
          </a:lstStyle>
          <a:p>
            <a:pPr algn="l"/>
            <a:r>
              <a:rPr lang="en-US" altLang="ja-JP" sz="1200" dirty="0">
                <a:solidFill>
                  <a:srgbClr val="008080"/>
                </a:solidFill>
                <a:latin typeface="Helvetica" charset="0"/>
                <a:cs typeface="Helvetica" charset="0"/>
              </a:rPr>
              <a:t>polyn.    </a:t>
            </a:r>
            <a:r>
              <a:rPr lang="en-US" altLang="ja-JP" sz="1200" dirty="0">
                <a:solidFill>
                  <a:srgbClr val="FF0000"/>
                </a:solidFill>
                <a:latin typeface="Helvetica" charset="0"/>
                <a:cs typeface="Helvetica" charset="0"/>
              </a:rPr>
              <a:t>EV</a:t>
            </a:r>
          </a:p>
          <a:p>
            <a:pPr algn="l"/>
            <a:r>
              <a:rPr lang="en-US" altLang="ja-JP" sz="1200" dirty="0">
                <a:solidFill>
                  <a:srgbClr val="008000"/>
                </a:solidFill>
                <a:latin typeface="Helvetica" charset="0"/>
                <a:cs typeface="Helvetica" charset="0"/>
              </a:rPr>
              <a:t>order     </a:t>
            </a:r>
            <a:r>
              <a:rPr lang="en-US" altLang="ja-JP" sz="1200" dirty="0">
                <a:solidFill>
                  <a:srgbClr val="FF0000"/>
                </a:solidFill>
                <a:latin typeface="Helvetica" charset="0"/>
                <a:cs typeface="Helvetica" charset="0"/>
              </a:rPr>
              <a:t>coord.</a:t>
            </a:r>
            <a:endParaRPr lang="ja-JP" altLang="en-US" sz="1200" dirty="0">
              <a:solidFill>
                <a:srgbClr val="FF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838200" y="5918538"/>
            <a:ext cx="65248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1" lang="en-US" altLang="ja-JP" sz="1600">
                <a:solidFill>
                  <a:srgbClr val="FF0080"/>
                </a:solidFill>
                <a:latin typeface="Helvetica"/>
                <a:cs typeface="Helvetica"/>
              </a:rPr>
              <a:t>proven (so far) for Bessel </a:t>
            </a:r>
            <a:r>
              <a:rPr kumimoji="1" lang="en-US" altLang="ja-JP" sz="1600" i="1">
                <a:solidFill>
                  <a:srgbClr val="FF0080"/>
                </a:solidFill>
                <a:latin typeface="+mn-lt"/>
                <a:cs typeface="Helvetica"/>
              </a:rPr>
              <a:t>J</a:t>
            </a:r>
            <a:r>
              <a:rPr kumimoji="1" lang="en-US" altLang="ja-JP" sz="1600" i="1" baseline="-25000">
                <a:solidFill>
                  <a:srgbClr val="FF0080"/>
                </a:solidFill>
                <a:latin typeface="Symbol" charset="2"/>
                <a:cs typeface="Symbol" charset="2"/>
              </a:rPr>
              <a:t>n</a:t>
            </a:r>
            <a:r>
              <a:rPr kumimoji="1" lang="en-US" altLang="ja-JP" sz="1600">
                <a:solidFill>
                  <a:srgbClr val="FF0080"/>
                </a:solidFill>
                <a:latin typeface="Helvetica"/>
                <a:cs typeface="Helvetica"/>
              </a:rPr>
              <a:t>  kernel  </a:t>
            </a:r>
            <a:r>
              <a:rPr kumimoji="1" lang="en-US" altLang="ja-JP" sz="1400">
                <a:solidFill>
                  <a:schemeClr val="tx1"/>
                </a:solidFill>
                <a:latin typeface="Helvetica"/>
                <a:cs typeface="Helvetica"/>
              </a:rPr>
              <a:t>(→ Airy, sine kernels by degeneration)</a:t>
            </a:r>
            <a:endParaRPr kumimoji="1" lang="ja-JP" altLang="en-US" sz="1400">
              <a:solidFill>
                <a:schemeClr val="tx1"/>
              </a:solidFill>
              <a:latin typeface="+mn-lt"/>
              <a:cs typeface="Helvetica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838200" y="6367046"/>
            <a:ext cx="8001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1600" dirty="0">
                <a:solidFill>
                  <a:schemeClr val="tx1"/>
                </a:solidFill>
                <a:latin typeface="Helvetica"/>
                <a:cs typeface="Helvetica"/>
              </a:rPr>
              <a:t>numerically consistent with </a:t>
            </a:r>
            <a:r>
              <a:rPr kumimoji="1" lang="en-US" altLang="ja-JP" sz="1600" dirty="0">
                <a:solidFill>
                  <a:schemeClr val="tx1"/>
                </a:solidFill>
                <a:latin typeface="+mn-lt"/>
                <a:cs typeface="Helvetica"/>
              </a:rPr>
              <a:t>[DN’01]</a:t>
            </a:r>
            <a:r>
              <a:rPr kumimoji="1" lang="en-US" altLang="en-US" sz="1600" dirty="0">
                <a:solidFill>
                  <a:schemeClr val="tx1"/>
                </a:solidFill>
                <a:latin typeface="+mn-lt"/>
                <a:cs typeface="Helvetica"/>
              </a:rPr>
              <a:t>  </a:t>
            </a:r>
            <a:r>
              <a:rPr kumimoji="1" lang="en-US" altLang="ja-JP" sz="1600" dirty="0">
                <a:solidFill>
                  <a:schemeClr val="tx1"/>
                </a:solidFill>
                <a:latin typeface="Helvetica"/>
                <a:cs typeface="Helvetica"/>
              </a:rPr>
              <a:t>⇒</a:t>
            </a:r>
            <a:r>
              <a:rPr kumimoji="1" lang="en-US" altLang="en-US" sz="1600" dirty="0">
                <a:solidFill>
                  <a:schemeClr val="tx1"/>
                </a:solidFill>
                <a:latin typeface="Helvetica"/>
                <a:cs typeface="Helvetica"/>
              </a:rPr>
              <a:t>  </a:t>
            </a:r>
            <a:r>
              <a:rPr kumimoji="1" lang="en-US" altLang="ja-JP" sz="1600" u="sng" dirty="0">
                <a:solidFill>
                  <a:srgbClr val="FF0080"/>
                </a:solidFill>
                <a:latin typeface="Helvetica"/>
                <a:cs typeface="Helvetica"/>
              </a:rPr>
              <a:t>conjecture</a:t>
            </a:r>
            <a:r>
              <a:rPr kumimoji="1" lang="en-US" altLang="ja-JP" sz="1600" dirty="0">
                <a:solidFill>
                  <a:srgbClr val="FF0080"/>
                </a:solidFill>
                <a:latin typeface="Helvetica"/>
                <a:cs typeface="Helvetica"/>
              </a:rPr>
              <a:t> </a:t>
            </a:r>
            <a:r>
              <a:rPr kumimoji="1" lang="en-US" altLang="ja-JP" sz="1600" dirty="0">
                <a:solidFill>
                  <a:schemeClr val="tx1"/>
                </a:solidFill>
                <a:latin typeface="Helvetica"/>
                <a:cs typeface="Helvetica"/>
              </a:rPr>
              <a:t>to hold for </a:t>
            </a:r>
            <a:r>
              <a:rPr kumimoji="1" lang="en-US" altLang="ja-JP" sz="1600" baseline="30000" dirty="0">
                <a:solidFill>
                  <a:srgbClr val="FF0080"/>
                </a:solidFill>
                <a:latin typeface="Helvetica"/>
                <a:cs typeface="Helvetica"/>
              </a:rPr>
              <a:t>∀</a:t>
            </a:r>
            <a:r>
              <a:rPr kumimoji="1" lang="en-US" altLang="ja-JP" sz="1600" dirty="0">
                <a:solidFill>
                  <a:srgbClr val="FF0080"/>
                </a:solidFill>
                <a:latin typeface="Helvetica"/>
                <a:cs typeface="Helvetica"/>
              </a:rPr>
              <a:t>massive Bessel kernel  </a:t>
            </a:r>
            <a:endParaRPr kumimoji="1" lang="ja-JP" altLang="en-US" sz="1600" dirty="0">
              <a:solidFill>
                <a:srgbClr val="008000"/>
              </a:solidFill>
              <a:latin typeface="+mn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83462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2" grpId="0"/>
      <p:bldP spid="5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304800" y="762000"/>
            <a:ext cx="8686800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lnSpc>
                <a:spcPct val="50000"/>
              </a:lnSpc>
              <a:defRPr/>
            </a:pPr>
            <a:r>
              <a:rPr lang="en-US" altLang="ja-JP" dirty="0" err="1" smtClean="0">
                <a:solidFill>
                  <a:srgbClr val="00008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chGSE</a:t>
            </a:r>
            <a:r>
              <a:rPr lang="en-US" altLang="ja-JP" dirty="0" smtClean="0">
                <a:solidFill>
                  <a:srgbClr val="00008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 &amp; </a:t>
            </a:r>
            <a:r>
              <a:rPr lang="en-US" altLang="ja-JP" dirty="0" err="1" smtClean="0">
                <a:solidFill>
                  <a:srgbClr val="00008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chGOE</a:t>
            </a:r>
            <a:endParaRPr lang="en-US" altLang="ja-JP" sz="2800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ea typeface="Osaka" charset="0"/>
              <a:cs typeface="Helvetica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279900" y="292100"/>
            <a:ext cx="444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4419224"/>
              </p:ext>
            </p:extLst>
          </p:nvPr>
        </p:nvGraphicFramePr>
        <p:xfrm>
          <a:off x="2362200" y="603173"/>
          <a:ext cx="6400800" cy="16066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853" name="数式" r:id="rId4" imgW="4953000" imgH="1244600" progId="Equation.3">
                  <p:embed/>
                </p:oleObj>
              </mc:Choice>
              <mc:Fallback>
                <p:oleObj name="数式" r:id="rId4" imgW="4953000" imgH="1244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62200" y="603173"/>
                        <a:ext cx="6400800" cy="16066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228600" y="1447800"/>
            <a:ext cx="2209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Helvetica"/>
                <a:cs typeface="Helvetica"/>
              </a:rPr>
              <a:t>・</a:t>
            </a:r>
            <a:r>
              <a:rPr kumimoji="1" lang="en-US" altLang="ja-JP" sz="1600" dirty="0" err="1" smtClean="0">
                <a:latin typeface="Helvetica"/>
                <a:cs typeface="Helvetica"/>
              </a:rPr>
              <a:t>Orthnorm</a:t>
            </a:r>
            <a:r>
              <a:rPr kumimoji="1" lang="en-US" altLang="ja-JP" sz="1600" dirty="0" smtClean="0">
                <a:latin typeface="Helvetica"/>
                <a:cs typeface="Helvetica"/>
              </a:rPr>
              <a:t> function</a:t>
            </a:r>
            <a:endParaRPr kumimoji="1" lang="en-US" altLang="ja-JP" sz="1600" dirty="0">
              <a:latin typeface="Helvetica"/>
              <a:cs typeface="Helvetica"/>
            </a:endParaRPr>
          </a:p>
          <a:p>
            <a:r>
              <a:rPr kumimoji="1" lang="en-US" altLang="ja-JP" sz="1600" dirty="0">
                <a:latin typeface="Helvetica"/>
                <a:cs typeface="Helvetica"/>
              </a:rPr>
              <a:t> </a:t>
            </a:r>
            <a:r>
              <a:rPr kumimoji="1" lang="en-US" altLang="ja-JP" sz="1600" dirty="0" smtClean="0">
                <a:latin typeface="Helvetica"/>
                <a:cs typeface="Helvetica"/>
              </a:rPr>
              <a:t> for massive </a:t>
            </a:r>
            <a:r>
              <a:rPr kumimoji="1" lang="en-US" altLang="ja-JP" sz="1600" dirty="0" err="1" smtClean="0">
                <a:latin typeface="Helvetica"/>
                <a:cs typeface="Helvetica"/>
              </a:rPr>
              <a:t>chGUE</a:t>
            </a:r>
            <a:endParaRPr kumimoji="1" lang="ja-JP" altLang="en-US" sz="1600" dirty="0">
              <a:latin typeface="Helvetica"/>
              <a:cs typeface="Helvetica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94057" y="610113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Helvetica"/>
                <a:cs typeface="Helvetica"/>
              </a:rPr>
              <a:t>・</a:t>
            </a:r>
            <a:r>
              <a:rPr kumimoji="1" lang="en-US" altLang="ja-JP" sz="1600" dirty="0" smtClean="0">
                <a:latin typeface="Helvetica"/>
                <a:cs typeface="Helvetica"/>
              </a:rPr>
              <a:t>Nystrom-type </a:t>
            </a:r>
            <a:r>
              <a:rPr kumimoji="1" lang="en-US" altLang="ja-JP" sz="1600" dirty="0" err="1" smtClean="0">
                <a:latin typeface="Helvetica"/>
                <a:cs typeface="Helvetica"/>
              </a:rPr>
              <a:t>approx</a:t>
            </a:r>
            <a:r>
              <a:rPr kumimoji="1" lang="en-US" altLang="ja-JP" sz="1600" dirty="0" smtClean="0">
                <a:latin typeface="Helvetica"/>
                <a:cs typeface="Helvetica"/>
              </a:rPr>
              <a:t> to </a:t>
            </a:r>
            <a:r>
              <a:rPr kumimoji="1" lang="en-US" altLang="ja-JP" sz="1800" dirty="0" err="1" smtClean="0">
                <a:latin typeface="+mn-lt"/>
                <a:cs typeface="Helvetica"/>
              </a:rPr>
              <a:t>Det</a:t>
            </a:r>
            <a:r>
              <a:rPr kumimoji="1" lang="en-US" altLang="ja-JP" sz="1800" dirty="0" smtClean="0">
                <a:latin typeface="+mn-lt"/>
                <a:cs typeface="Helvetica"/>
              </a:rPr>
              <a:t>(1±</a:t>
            </a:r>
            <a:r>
              <a:rPr kumimoji="1" lang="en-US" altLang="ja-JP" sz="1600" dirty="0" smtClean="0">
                <a:latin typeface="+mn-lt"/>
                <a:cs typeface="Helvetica"/>
              </a:rPr>
              <a:t> </a:t>
            </a:r>
            <a:r>
              <a:rPr kumimoji="1" lang="en-US" altLang="ja-JP" sz="1800" i="1" dirty="0" err="1" smtClean="0">
                <a:latin typeface="+mn-lt"/>
                <a:cs typeface="Helvetica"/>
              </a:rPr>
              <a:t>f</a:t>
            </a:r>
            <a:r>
              <a:rPr kumimoji="1" lang="en-US" altLang="ja-JP" sz="1800" i="1" baseline="-25000" dirty="0" err="1" smtClean="0">
                <a:latin typeface="+mn-lt"/>
                <a:cs typeface="Helvetica"/>
              </a:rPr>
              <a:t>I</a:t>
            </a:r>
            <a:r>
              <a:rPr kumimoji="1" lang="en-US" altLang="ja-JP" sz="1800" i="1" dirty="0" smtClean="0">
                <a:latin typeface="+mn-lt"/>
                <a:cs typeface="Helvetica"/>
              </a:rPr>
              <a:t> </a:t>
            </a:r>
            <a:r>
              <a:rPr kumimoji="1" lang="en-US" altLang="ja-JP" sz="1800" dirty="0" smtClean="0">
                <a:latin typeface="+mn-lt"/>
                <a:cs typeface="Helvetica"/>
              </a:rPr>
              <a:t>) and </a:t>
            </a:r>
            <a:r>
              <a:rPr kumimoji="1" lang="en-US" altLang="ja-JP" sz="1800" dirty="0" err="1" smtClean="0">
                <a:latin typeface="+mn-lt"/>
                <a:cs typeface="Helvetica"/>
              </a:rPr>
              <a:t>Tr’s</a:t>
            </a:r>
            <a:r>
              <a:rPr kumimoji="1" lang="en-US" altLang="ja-JP" sz="1600" dirty="0" smtClean="0">
                <a:latin typeface="+mn-lt"/>
                <a:cs typeface="Helvetica"/>
              </a:rPr>
              <a:t> </a:t>
            </a: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blackWhite">
          <a:xfrm>
            <a:off x="6553200" y="6096000"/>
            <a:ext cx="1426079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altLang="ja-JP" sz="1400" dirty="0" smtClean="0">
                <a:solidFill>
                  <a:srgbClr val="008000"/>
                </a:solidFill>
                <a:latin typeface="+mn-lt"/>
                <a:ea typeface="ＭＳ Ｐゴシック" charset="0"/>
                <a:cs typeface="+mn-cs"/>
              </a:rPr>
              <a:t>[</a:t>
            </a:r>
            <a:r>
              <a:rPr lang="en-US" altLang="ja-JP" sz="1400" dirty="0" err="1" smtClean="0">
                <a:solidFill>
                  <a:srgbClr val="008000"/>
                </a:solidFill>
                <a:latin typeface="+mn-lt"/>
                <a:ea typeface="ＭＳ Ｐゴシック" charset="0"/>
                <a:cs typeface="+mn-cs"/>
              </a:rPr>
              <a:t>Bornemann</a:t>
            </a:r>
            <a:r>
              <a:rPr lang="en-US" altLang="ja-JP" sz="1400" dirty="0" smtClean="0">
                <a:solidFill>
                  <a:srgbClr val="008000"/>
                </a:solidFill>
                <a:latin typeface="+mn-lt"/>
                <a:ea typeface="ＭＳ Ｐゴシック" charset="0"/>
                <a:cs typeface="+mn-cs"/>
              </a:rPr>
              <a:t> ’10]</a:t>
            </a:r>
            <a:endParaRPr lang="en-US" altLang="ja-JP" sz="1400" dirty="0">
              <a:solidFill>
                <a:srgbClr val="008000"/>
              </a:solidFill>
              <a:latin typeface="+mn-lt"/>
              <a:ea typeface="ＭＳ Ｐゴシック" charset="0"/>
              <a:cs typeface="+mn-cs"/>
            </a:endParaRPr>
          </a:p>
        </p:txBody>
      </p:sp>
      <p:sp>
        <p:nvSpPr>
          <p:cNvPr id="8" name="右中かっこ 7"/>
          <p:cNvSpPr/>
          <p:nvPr/>
        </p:nvSpPr>
        <p:spPr bwMode="auto">
          <a:xfrm>
            <a:off x="8077200" y="2438400"/>
            <a:ext cx="228600" cy="3962400"/>
          </a:xfrm>
          <a:prstGeom prst="rightBrace">
            <a:avLst>
              <a:gd name="adj1" fmla="val 0"/>
              <a:gd name="adj2" fmla="val 50000"/>
            </a:avLst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>
              <a:ln>
                <a:noFill/>
              </a:ln>
              <a:solidFill>
                <a:srgbClr val="000080"/>
              </a:solidFill>
              <a:effectLst/>
              <a:latin typeface="Symbol" charset="0"/>
              <a:ea typeface="ＭＳ Ｐゴシック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 rot="16200000">
            <a:off x="7128559" y="4385088"/>
            <a:ext cx="31614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  <a:latin typeface="Helvetica"/>
                <a:cs typeface="Helvetica"/>
              </a:rPr>
              <a:t>Individual EV distr. for </a:t>
            </a:r>
          </a:p>
          <a:p>
            <a:r>
              <a:rPr kumimoji="1" lang="en-US" altLang="ja-JP" sz="2400" dirty="0" smtClean="0">
                <a:solidFill>
                  <a:srgbClr val="FF0000"/>
                </a:solidFill>
                <a:latin typeface="Helvetica"/>
                <a:cs typeface="Helvetica"/>
              </a:rPr>
              <a:t>massive </a:t>
            </a:r>
            <a:r>
              <a:rPr kumimoji="1" lang="en-US" altLang="ja-JP" sz="2400" dirty="0" err="1" smtClean="0">
                <a:solidFill>
                  <a:srgbClr val="FF0000"/>
                </a:solidFill>
                <a:latin typeface="Helvetica"/>
                <a:cs typeface="Helvetica"/>
              </a:rPr>
              <a:t>chG</a:t>
            </a:r>
            <a:r>
              <a:rPr kumimoji="1" lang="en-US" altLang="ja-JP" sz="2400" dirty="0" smtClean="0">
                <a:solidFill>
                  <a:srgbClr val="FF0000"/>
                </a:solidFill>
                <a:latin typeface="Helvetica"/>
                <a:cs typeface="Helvetica"/>
              </a:rPr>
              <a:t>(S,O)E</a:t>
            </a:r>
            <a:endParaRPr kumimoji="1" lang="ja-JP" altLang="en-US" sz="24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blackWhite">
          <a:xfrm>
            <a:off x="762000" y="46801"/>
            <a:ext cx="15311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en-US" altLang="ja-JP" sz="2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+mn-cs"/>
              </a:rPr>
              <a:t>I</a:t>
            </a:r>
            <a:r>
              <a:rPr lang="ja-JP" altLang="ja-JP" sz="2000" dirty="0">
                <a:solidFill>
                  <a:srgbClr val="FFFFFF"/>
                </a:solidFill>
                <a:latin typeface="Helvetica" charset="0"/>
              </a:rPr>
              <a:t>V</a:t>
            </a:r>
            <a:r>
              <a:rPr lang="en-US" altLang="ja-JP" sz="2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+mn-cs"/>
              </a:rPr>
              <a:t>  Updates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127513" y="375478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762000" y="3022089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tx1"/>
                </a:solidFill>
                <a:latin typeface="Helvetica"/>
                <a:cs typeface="Helvetica"/>
              </a:rPr>
              <a:t>consider</a:t>
            </a:r>
            <a:r>
              <a:rPr kumimoji="1" lang="en-US" altLang="ja-JP" sz="1600" dirty="0" smtClean="0">
                <a:latin typeface="Helvetica"/>
                <a:cs typeface="Helvetica"/>
              </a:rPr>
              <a:t>  </a:t>
            </a:r>
            <a:r>
              <a:rPr kumimoji="1" lang="en-US" altLang="ja-JP" sz="1600" dirty="0" err="1" smtClean="0">
                <a:solidFill>
                  <a:schemeClr val="tx1"/>
                </a:solidFill>
                <a:latin typeface="Helvetica"/>
                <a:cs typeface="Helvetica"/>
              </a:rPr>
              <a:t>Fredholm</a:t>
            </a:r>
            <a:r>
              <a:rPr kumimoji="1" lang="en-US" altLang="ja-JP" sz="1600" dirty="0" smtClean="0">
                <a:solidFill>
                  <a:schemeClr val="tx1"/>
                </a:solidFill>
                <a:latin typeface="Helvetica"/>
                <a:cs typeface="Helvetica"/>
              </a:rPr>
              <a:t> </a:t>
            </a:r>
            <a:r>
              <a:rPr kumimoji="1" lang="en-US" altLang="ja-JP" sz="1600" dirty="0" err="1">
                <a:solidFill>
                  <a:schemeClr val="tx1"/>
                </a:solidFill>
                <a:latin typeface="Helvetica"/>
                <a:cs typeface="Helvetica"/>
              </a:rPr>
              <a:t>D</a:t>
            </a:r>
            <a:r>
              <a:rPr kumimoji="1" lang="en-US" altLang="ja-JP" sz="1600" dirty="0" err="1" smtClean="0">
                <a:solidFill>
                  <a:schemeClr val="tx1"/>
                </a:solidFill>
                <a:latin typeface="Helvetica"/>
                <a:cs typeface="Helvetica"/>
              </a:rPr>
              <a:t>et</a:t>
            </a:r>
            <a:r>
              <a:rPr kumimoji="1" lang="en-US" altLang="ja-JP" sz="1600" dirty="0" smtClean="0">
                <a:solidFill>
                  <a:schemeClr val="tx1"/>
                </a:solidFill>
                <a:latin typeface="Helvetica"/>
                <a:cs typeface="Helvetica"/>
              </a:rPr>
              <a:t> of  </a:t>
            </a:r>
            <a:r>
              <a:rPr kumimoji="1" lang="en-US" altLang="ja-JP" sz="1800" i="1" dirty="0" smtClean="0">
                <a:solidFill>
                  <a:schemeClr val="tx1"/>
                </a:solidFill>
                <a:latin typeface="+mn-lt"/>
                <a:cs typeface="Helvetica"/>
              </a:rPr>
              <a:t>f </a:t>
            </a:r>
            <a:r>
              <a:rPr kumimoji="1" lang="en-US" altLang="ja-JP" sz="1800" dirty="0" smtClean="0">
                <a:solidFill>
                  <a:schemeClr val="tx1"/>
                </a:solidFill>
                <a:latin typeface="+mn-lt"/>
                <a:cs typeface="Helvetica"/>
              </a:rPr>
              <a:t>(</a:t>
            </a:r>
            <a:r>
              <a:rPr kumimoji="1" lang="en-US" altLang="ja-JP" sz="1800" i="1" dirty="0" smtClean="0">
                <a:solidFill>
                  <a:srgbClr val="008040"/>
                </a:solidFill>
                <a:latin typeface="+mn-lt"/>
                <a:cs typeface="Helvetica"/>
              </a:rPr>
              <a:t>t</a:t>
            </a:r>
            <a:r>
              <a:rPr kumimoji="1" lang="en-US" altLang="ja-JP" sz="1800" dirty="0" smtClean="0">
                <a:solidFill>
                  <a:schemeClr val="tx1"/>
                </a:solidFill>
                <a:latin typeface="+mn-lt"/>
                <a:cs typeface="Helvetica"/>
              </a:rPr>
              <a:t>, </a:t>
            </a:r>
            <a:r>
              <a:rPr kumimoji="1" lang="en-US" altLang="ja-JP" sz="1800" i="1" dirty="0" smtClean="0">
                <a:solidFill>
                  <a:srgbClr val="FF0000"/>
                </a:solidFill>
                <a:latin typeface="+mn-lt"/>
                <a:cs typeface="Helvetica"/>
              </a:rPr>
              <a:t>x</a:t>
            </a:r>
            <a:r>
              <a:rPr kumimoji="1" lang="en-US" altLang="ja-JP" sz="1800" dirty="0" smtClean="0">
                <a:solidFill>
                  <a:schemeClr val="tx1"/>
                </a:solidFill>
                <a:latin typeface="+mn-lt"/>
                <a:cs typeface="Helvetica"/>
              </a:rPr>
              <a:t>)</a:t>
            </a:r>
            <a:r>
              <a:rPr kumimoji="1" lang="en-US" altLang="ja-JP" sz="1800" i="1" dirty="0" smtClean="0">
                <a:solidFill>
                  <a:schemeClr val="tx1"/>
                </a:solidFill>
                <a:latin typeface="+mn-lt"/>
                <a:cs typeface="Helvetica"/>
              </a:rPr>
              <a:t> </a:t>
            </a:r>
            <a:r>
              <a:rPr kumimoji="1" lang="en-US" altLang="ja-JP" sz="1800" dirty="0" smtClean="0">
                <a:solidFill>
                  <a:schemeClr val="tx1"/>
                </a:solidFill>
                <a:latin typeface="+mn-lt"/>
                <a:cs typeface="Helvetica"/>
              </a:rPr>
              <a:t>!</a:t>
            </a:r>
            <a:r>
              <a:rPr kumimoji="1" lang="en-US" altLang="ja-JP" sz="1800" i="1" dirty="0" smtClean="0">
                <a:solidFill>
                  <a:schemeClr val="tx1"/>
                </a:solidFill>
                <a:latin typeface="+mn-lt"/>
                <a:cs typeface="Helvetica"/>
              </a:rPr>
              <a:t> </a:t>
            </a:r>
            <a:r>
              <a:rPr kumimoji="1" lang="en-US" altLang="ja-JP" sz="1600" dirty="0" smtClean="0">
                <a:solidFill>
                  <a:schemeClr val="tx1"/>
                </a:solidFill>
                <a:latin typeface="Helvetica"/>
                <a:cs typeface="Helvetica"/>
              </a:rPr>
              <a:t> </a:t>
            </a: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blackWhite">
          <a:xfrm>
            <a:off x="6172200" y="2286000"/>
            <a:ext cx="1785064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altLang="ja-JP" sz="1400" dirty="0" smtClean="0">
                <a:solidFill>
                  <a:srgbClr val="008000"/>
                </a:solidFill>
                <a:latin typeface="+mn-lt"/>
                <a:ea typeface="ＭＳ Ｐゴシック" charset="0"/>
                <a:cs typeface="+mn-cs"/>
              </a:rPr>
              <a:t>[</a:t>
            </a:r>
            <a:r>
              <a:rPr lang="en-US" altLang="ja-JP" sz="1400" dirty="0" err="1" smtClean="0">
                <a:solidFill>
                  <a:srgbClr val="008000"/>
                </a:solidFill>
                <a:latin typeface="+mn-lt"/>
                <a:ea typeface="ＭＳ Ｐゴシック" charset="0"/>
                <a:cs typeface="+mn-cs"/>
              </a:rPr>
              <a:t>Damgaard</a:t>
            </a:r>
            <a:r>
              <a:rPr lang="en-US" altLang="ja-JP" sz="1400" dirty="0" smtClean="0">
                <a:solidFill>
                  <a:srgbClr val="008000"/>
                </a:solidFill>
                <a:latin typeface="+mn-lt"/>
                <a:ea typeface="ＭＳ Ｐゴシック" charset="0"/>
                <a:cs typeface="+mn-cs"/>
              </a:rPr>
              <a:t>-SMN ’98]</a:t>
            </a:r>
            <a:endParaRPr lang="en-US" altLang="ja-JP" sz="1400" dirty="0">
              <a:solidFill>
                <a:srgbClr val="008000"/>
              </a:solidFill>
              <a:latin typeface="+mn-lt"/>
              <a:ea typeface="ＭＳ Ｐゴシック" charset="0"/>
              <a:cs typeface="+mn-cs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28600" y="3776246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Helvetica"/>
                <a:cs typeface="Helvetica"/>
              </a:rPr>
              <a:t>・</a:t>
            </a:r>
            <a:r>
              <a:rPr kumimoji="1" lang="en-US" altLang="ja-JP" sz="1600" dirty="0" smtClean="0">
                <a:latin typeface="Helvetica"/>
                <a:cs typeface="Helvetica"/>
              </a:rPr>
              <a:t>Interrelationship between Generating </a:t>
            </a:r>
            <a:r>
              <a:rPr kumimoji="1" lang="en-US" altLang="ja-JP" sz="1600" dirty="0" err="1" smtClean="0">
                <a:latin typeface="Helvetica"/>
                <a:cs typeface="Helvetica"/>
              </a:rPr>
              <a:t>Painleve</a:t>
            </a:r>
            <a:r>
              <a:rPr kumimoji="1" lang="en-US" altLang="ja-JP" sz="1600" baseline="-25000" dirty="0" err="1" smtClean="0">
                <a:latin typeface="Helvetica"/>
                <a:cs typeface="Helvetica"/>
              </a:rPr>
              <a:t>V</a:t>
            </a:r>
            <a:r>
              <a:rPr kumimoji="1" lang="en-US" altLang="ja-JP" sz="1600" dirty="0">
                <a:latin typeface="Symbol" charset="2"/>
                <a:cs typeface="Symbol" charset="2"/>
              </a:rPr>
              <a:t> </a:t>
            </a:r>
            <a:r>
              <a:rPr kumimoji="1" lang="en-US" altLang="ja-JP" sz="1800" i="1" dirty="0" smtClean="0">
                <a:latin typeface="Symbol" charset="2"/>
                <a:cs typeface="Symbol" charset="2"/>
              </a:rPr>
              <a:t>t</a:t>
            </a:r>
            <a:r>
              <a:rPr kumimoji="1" lang="en-US" altLang="ja-JP" sz="1600" dirty="0" smtClean="0">
                <a:latin typeface="Symbol" charset="2"/>
                <a:cs typeface="Symbol" charset="2"/>
              </a:rPr>
              <a:t> </a:t>
            </a:r>
            <a:r>
              <a:rPr kumimoji="1" lang="en-US" altLang="ja-JP" sz="1600" dirty="0">
                <a:latin typeface="Symbol" charset="2"/>
                <a:cs typeface="Symbol" charset="2"/>
              </a:rPr>
              <a:t>-</a:t>
            </a:r>
            <a:r>
              <a:rPr kumimoji="1" lang="en-US" altLang="ja-JP" sz="1600" dirty="0" err="1">
                <a:latin typeface="Helvetica"/>
                <a:cs typeface="Helvetica"/>
              </a:rPr>
              <a:t>f</a:t>
            </a:r>
            <a:r>
              <a:rPr kumimoji="1" lang="en-US" altLang="ja-JP" sz="1600" dirty="0" err="1" smtClean="0">
                <a:latin typeface="Helvetica"/>
                <a:cs typeface="Helvetica"/>
              </a:rPr>
              <a:t>n’s</a:t>
            </a:r>
            <a:r>
              <a:rPr kumimoji="1" lang="en-US" altLang="ja-JP" sz="1600" dirty="0" smtClean="0">
                <a:latin typeface="Helvetica"/>
                <a:cs typeface="Helvetica"/>
              </a:rPr>
              <a:t> of Tracy</a:t>
            </a:r>
            <a:r>
              <a:rPr kumimoji="1" lang="en-US" altLang="ja-JP" sz="1600" dirty="0">
                <a:latin typeface="Helvetica"/>
                <a:cs typeface="Helvetica"/>
              </a:rPr>
              <a:t>-</a:t>
            </a:r>
            <a:r>
              <a:rPr kumimoji="1" lang="en-US" altLang="ja-JP" sz="1600" dirty="0" err="1" smtClean="0">
                <a:latin typeface="Helvetica"/>
                <a:cs typeface="Helvetica"/>
              </a:rPr>
              <a:t>Widom</a:t>
            </a:r>
            <a:endParaRPr kumimoji="1" lang="en-US" altLang="ja-JP" sz="1600" dirty="0" smtClean="0">
              <a:latin typeface="Helvetica"/>
              <a:cs typeface="Helvetica"/>
            </a:endParaRPr>
          </a:p>
        </p:txBody>
      </p:sp>
      <p:graphicFrame>
        <p:nvGraphicFramePr>
          <p:cNvPr id="29" name="オブジェクト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083669"/>
              </p:ext>
            </p:extLst>
          </p:nvPr>
        </p:nvGraphicFramePr>
        <p:xfrm>
          <a:off x="3048000" y="1981200"/>
          <a:ext cx="183515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854" name="数式" r:id="rId6" imgW="1765300" imgH="393700" progId="Equation.3">
                  <p:embed/>
                </p:oleObj>
              </mc:Choice>
              <mc:Fallback>
                <p:oleObj name="数式" r:id="rId6" imgW="17653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48000" y="1981200"/>
                        <a:ext cx="1835150" cy="409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テキスト ボックス 25"/>
          <p:cNvSpPr txBox="1">
            <a:spLocks noChangeArrowheads="1"/>
          </p:cNvSpPr>
          <p:nvPr/>
        </p:nvSpPr>
        <p:spPr bwMode="auto">
          <a:xfrm>
            <a:off x="2971800" y="2362200"/>
            <a:ext cx="129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9pPr>
          </a:lstStyle>
          <a:p>
            <a:pPr algn="l"/>
            <a:r>
              <a:rPr lang="en-US" altLang="ja-JP" sz="1200" dirty="0">
                <a:solidFill>
                  <a:srgbClr val="008080"/>
                </a:solidFill>
                <a:latin typeface="Helvetica" charset="0"/>
                <a:cs typeface="Helvetica" charset="0"/>
              </a:rPr>
              <a:t>polyn.    </a:t>
            </a:r>
            <a:r>
              <a:rPr lang="en-US" altLang="ja-JP" sz="1200" dirty="0">
                <a:solidFill>
                  <a:srgbClr val="FF0000"/>
                </a:solidFill>
                <a:latin typeface="Helvetica" charset="0"/>
                <a:cs typeface="Helvetica" charset="0"/>
              </a:rPr>
              <a:t>EV</a:t>
            </a:r>
          </a:p>
          <a:p>
            <a:pPr algn="l"/>
            <a:r>
              <a:rPr lang="en-US" altLang="ja-JP" sz="1200" dirty="0">
                <a:solidFill>
                  <a:srgbClr val="008000"/>
                </a:solidFill>
                <a:latin typeface="Helvetica" charset="0"/>
                <a:cs typeface="Helvetica" charset="0"/>
              </a:rPr>
              <a:t>order     </a:t>
            </a:r>
            <a:r>
              <a:rPr lang="en-US" altLang="ja-JP" sz="1200" dirty="0">
                <a:solidFill>
                  <a:srgbClr val="FF0000"/>
                </a:solidFill>
                <a:latin typeface="Helvetica" charset="0"/>
                <a:cs typeface="Helvetica" charset="0"/>
              </a:rPr>
              <a:t>coord.</a:t>
            </a:r>
            <a:endParaRPr lang="ja-JP" altLang="en-US" sz="1200" dirty="0">
              <a:solidFill>
                <a:srgbClr val="FF0000"/>
              </a:solidFill>
              <a:latin typeface="Helvetica" charset="0"/>
              <a:cs typeface="Helvetica" charset="0"/>
            </a:endParaRPr>
          </a:p>
        </p:txBody>
      </p:sp>
      <p:graphicFrame>
        <p:nvGraphicFramePr>
          <p:cNvPr id="27" name="オブジェクト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9626034"/>
              </p:ext>
            </p:extLst>
          </p:nvPr>
        </p:nvGraphicFramePr>
        <p:xfrm>
          <a:off x="4335576" y="2895600"/>
          <a:ext cx="3665424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855" name="数式" r:id="rId8" imgW="2565400" imgH="533400" progId="Equation.3">
                  <p:embed/>
                </p:oleObj>
              </mc:Choice>
              <mc:Fallback>
                <p:oleObj name="数式" r:id="rId8" imgW="2565400" imgH="533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35576" y="2895600"/>
                        <a:ext cx="3665424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オブジェクト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0386247"/>
              </p:ext>
            </p:extLst>
          </p:nvPr>
        </p:nvGraphicFramePr>
        <p:xfrm>
          <a:off x="457200" y="4267200"/>
          <a:ext cx="7694756" cy="153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856" name="数式" r:id="rId10" imgW="5969000" imgH="1193800" progId="Equation.3">
                  <p:embed/>
                </p:oleObj>
              </mc:Choice>
              <mc:Fallback>
                <p:oleObj name="数式" r:id="rId10" imgW="5969000" imgH="1193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7200" y="4267200"/>
                        <a:ext cx="7694756" cy="1538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4"/>
          <p:cNvSpPr>
            <a:spLocks noChangeArrowheads="1"/>
          </p:cNvSpPr>
          <p:nvPr/>
        </p:nvSpPr>
        <p:spPr bwMode="blackWhite">
          <a:xfrm>
            <a:off x="6691312" y="4267200"/>
            <a:ext cx="1236549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altLang="ja-JP" sz="1400" dirty="0" smtClean="0">
                <a:solidFill>
                  <a:srgbClr val="008000"/>
                </a:solidFill>
                <a:latin typeface="+mn-lt"/>
                <a:ea typeface="ＭＳ Ｐゴシック" charset="0"/>
                <a:cs typeface="+mn-cs"/>
              </a:rPr>
              <a:t>[Forrester ’06]</a:t>
            </a:r>
            <a:endParaRPr lang="en-US" altLang="ja-JP" sz="1400" dirty="0">
              <a:solidFill>
                <a:srgbClr val="008000"/>
              </a:solidFill>
              <a:latin typeface="+mn-lt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448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304800" y="762000"/>
            <a:ext cx="8686800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lnSpc>
                <a:spcPct val="50000"/>
              </a:lnSpc>
              <a:defRPr/>
            </a:pPr>
            <a:r>
              <a:rPr lang="en-US" altLang="ja-JP" dirty="0" err="1" smtClean="0">
                <a:solidFill>
                  <a:srgbClr val="00008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chGSE</a:t>
            </a:r>
            <a:r>
              <a:rPr lang="en-US" altLang="ja-JP" dirty="0" smtClean="0">
                <a:solidFill>
                  <a:srgbClr val="00008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 &amp; </a:t>
            </a:r>
            <a:r>
              <a:rPr lang="en-US" altLang="ja-JP" dirty="0" err="1" smtClean="0">
                <a:solidFill>
                  <a:srgbClr val="00008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chGOE</a:t>
            </a:r>
            <a:endParaRPr lang="en-US" altLang="ja-JP" sz="2800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ea typeface="Osaka" charset="0"/>
              <a:cs typeface="Helvetica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432300" y="292100"/>
            <a:ext cx="444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blackWhite">
          <a:xfrm>
            <a:off x="762000" y="46801"/>
            <a:ext cx="15311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en-US" altLang="ja-JP" sz="2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+mn-cs"/>
              </a:rPr>
              <a:t>I</a:t>
            </a:r>
            <a:r>
              <a:rPr lang="ja-JP" altLang="ja-JP" sz="2000" dirty="0">
                <a:solidFill>
                  <a:srgbClr val="FFFFFF"/>
                </a:solidFill>
                <a:latin typeface="Helvetica" charset="0"/>
              </a:rPr>
              <a:t>V</a:t>
            </a:r>
            <a:r>
              <a:rPr lang="en-US" altLang="ja-JP" sz="2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+mn-cs"/>
              </a:rPr>
              <a:t>  Updates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279913" y="375478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17" name="テキスト ボックス 8"/>
          <p:cNvSpPr txBox="1">
            <a:spLocks noChangeArrowheads="1"/>
          </p:cNvSpPr>
          <p:nvPr/>
        </p:nvSpPr>
        <p:spPr bwMode="auto">
          <a:xfrm>
            <a:off x="381000" y="1733490"/>
            <a:ext cx="2286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200" dirty="0" err="1" smtClean="0">
                <a:latin typeface="Helvetica"/>
                <a:cs typeface="Helvetica"/>
              </a:rPr>
              <a:t>chGSE</a:t>
            </a:r>
            <a:r>
              <a:rPr lang="en-US" altLang="ja-JP" sz="2200" dirty="0" smtClean="0">
                <a:latin typeface="Helvetica"/>
                <a:cs typeface="Helvetica"/>
              </a:rPr>
              <a:t>  :  </a:t>
            </a:r>
            <a:r>
              <a:rPr lang="en-US" altLang="ja-JP" sz="2200" i="1" dirty="0" smtClean="0">
                <a:latin typeface="+mn-lt"/>
                <a:cs typeface="Helvetica"/>
              </a:rPr>
              <a:t>N</a:t>
            </a:r>
            <a:r>
              <a:rPr lang="en-US" altLang="ja-JP" sz="2200" i="1" baseline="-25000" dirty="0" smtClean="0">
                <a:latin typeface="+mn-lt"/>
                <a:cs typeface="Helvetica"/>
              </a:rPr>
              <a:t>F </a:t>
            </a:r>
            <a:r>
              <a:rPr lang="en-US" altLang="ja-JP" sz="2200" dirty="0" smtClean="0">
                <a:latin typeface="+mn-lt"/>
                <a:cs typeface="Helvetica"/>
              </a:rPr>
              <a:t>= 1</a:t>
            </a:r>
            <a:endParaRPr lang="ja-JP" altLang="en-US" sz="2200" dirty="0">
              <a:latin typeface="Helvetica"/>
              <a:cs typeface="Helvetica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609600" y="5848290"/>
            <a:ext cx="80984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1" lang="en-US" altLang="ja-JP" sz="2000" dirty="0">
                <a:solidFill>
                  <a:srgbClr val="FF0080"/>
                </a:solidFill>
                <a:latin typeface="Helvetica"/>
                <a:cs typeface="Helvetica"/>
              </a:rPr>
              <a:t>Technical restrictions on  </a:t>
            </a:r>
            <a:r>
              <a:rPr kumimoji="1" lang="en-US" altLang="ja-JP" sz="2000" i="1" dirty="0">
                <a:solidFill>
                  <a:srgbClr val="FF0080"/>
                </a:solidFill>
                <a:latin typeface="+mn-lt"/>
                <a:cs typeface="Helvetica"/>
              </a:rPr>
              <a:t>N</a:t>
            </a:r>
            <a:r>
              <a:rPr kumimoji="1" lang="en-US" altLang="ja-JP" sz="2000" i="1" baseline="-25000" dirty="0">
                <a:solidFill>
                  <a:srgbClr val="FF0080"/>
                </a:solidFill>
                <a:latin typeface="+mn-lt"/>
                <a:cs typeface="Helvetica"/>
              </a:rPr>
              <a:t>F</a:t>
            </a:r>
            <a:r>
              <a:rPr kumimoji="1" lang="en-US" altLang="ja-JP" sz="2000" dirty="0">
                <a:solidFill>
                  <a:srgbClr val="FF0080"/>
                </a:solidFill>
                <a:latin typeface="+mn-lt"/>
                <a:cs typeface="Helvetica"/>
              </a:rPr>
              <a:t> , </a:t>
            </a:r>
            <a:r>
              <a:rPr kumimoji="1" lang="en-US" altLang="ja-JP" sz="2000" i="1" dirty="0">
                <a:solidFill>
                  <a:srgbClr val="FF0080"/>
                </a:solidFill>
                <a:latin typeface="Symbol" charset="2"/>
                <a:cs typeface="Symbol" charset="2"/>
              </a:rPr>
              <a:t>n</a:t>
            </a:r>
            <a:r>
              <a:rPr kumimoji="1" lang="en-US" altLang="ja-JP" sz="2000" dirty="0">
                <a:solidFill>
                  <a:srgbClr val="FF0080"/>
                </a:solidFill>
                <a:latin typeface="+mn-lt"/>
                <a:cs typeface="Helvetica"/>
              </a:rPr>
              <a:t>  </a:t>
            </a:r>
            <a:r>
              <a:rPr kumimoji="1" lang="en-US" altLang="ja-JP" sz="2000" dirty="0">
                <a:solidFill>
                  <a:srgbClr val="FF0080"/>
                </a:solidFill>
                <a:latin typeface="Helvetica"/>
                <a:cs typeface="Helvetica"/>
              </a:rPr>
              <a:t>for massive </a:t>
            </a:r>
            <a:r>
              <a:rPr kumimoji="1" lang="en-US" altLang="ja-JP" sz="2000" dirty="0" err="1">
                <a:solidFill>
                  <a:srgbClr val="FF0080"/>
                </a:solidFill>
                <a:latin typeface="Helvetica"/>
                <a:cs typeface="Helvetica"/>
              </a:rPr>
              <a:t>chG</a:t>
            </a:r>
            <a:r>
              <a:rPr kumimoji="1" lang="en-US" altLang="ja-JP" sz="2000" dirty="0">
                <a:solidFill>
                  <a:srgbClr val="FF0080"/>
                </a:solidFill>
                <a:latin typeface="Helvetica"/>
                <a:cs typeface="Helvetica"/>
              </a:rPr>
              <a:t>(S,O)E  are now lifted!</a:t>
            </a:r>
            <a:endParaRPr kumimoji="1" lang="ja-JP" altLang="en-US" sz="2000" dirty="0">
              <a:solidFill>
                <a:schemeClr val="tx1"/>
              </a:solidFill>
              <a:latin typeface="+mn-lt"/>
              <a:cs typeface="Helvetica"/>
            </a:endParaRPr>
          </a:p>
        </p:txBody>
      </p:sp>
      <p:pic>
        <p:nvPicPr>
          <p:cNvPr id="13" name="図 12" descr="NF1_logplot_p1234_GS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2438400"/>
            <a:ext cx="4572000" cy="2933700"/>
          </a:xfrm>
          <a:prstGeom prst="rect">
            <a:avLst/>
          </a:prstGeom>
        </p:spPr>
      </p:pic>
      <p:pic>
        <p:nvPicPr>
          <p:cNvPr id="14" name="図 13" descr="NF1_linplot_p1234_GS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438400"/>
            <a:ext cx="45720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11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304800" y="457200"/>
            <a:ext cx="7162800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r>
              <a:rPr lang="en-US" altLang="ja-JP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Summary</a:t>
            </a:r>
            <a:endParaRPr lang="en-US" altLang="ja-JP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</a:endParaRPr>
          </a:p>
        </p:txBody>
      </p:sp>
      <p:sp>
        <p:nvSpPr>
          <p:cNvPr id="18435" name="テキスト ボックス 1"/>
          <p:cNvSpPr txBox="1">
            <a:spLocks noChangeArrowheads="1"/>
          </p:cNvSpPr>
          <p:nvPr/>
        </p:nvSpPr>
        <p:spPr bwMode="auto">
          <a:xfrm>
            <a:off x="933535" y="3477994"/>
            <a:ext cx="7067465" cy="321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9pPr>
          </a:lstStyle>
          <a:p>
            <a:pPr algn="l">
              <a:lnSpc>
                <a:spcPct val="70000"/>
              </a:lnSpc>
            </a:pPr>
            <a:r>
              <a:rPr lang="en-US" altLang="ja-JP" sz="3200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chGOE</a:t>
            </a:r>
            <a:r>
              <a:rPr lang="en-US" altLang="ja-JP" sz="3200" dirty="0">
                <a:solidFill>
                  <a:srgbClr val="FF0080"/>
                </a:solidFill>
                <a:latin typeface="Helvetica" charset="0"/>
                <a:ea typeface="Helvetica" charset="0"/>
                <a:cs typeface="Helvetica" charset="0"/>
              </a:rPr>
              <a:t>       →       </a:t>
            </a:r>
            <a:r>
              <a:rPr lang="en-US" sz="32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GOE                </a:t>
            </a:r>
            <a:r>
              <a:rPr lang="en-US" sz="8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      </a:t>
            </a:r>
            <a:r>
              <a:rPr lang="en-US" sz="32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CI</a:t>
            </a:r>
            <a:endParaRPr lang="en-US" altLang="ja-JP" sz="3200" dirty="0" smtClean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algn="l">
              <a:lnSpc>
                <a:spcPct val="70000"/>
              </a:lnSpc>
            </a:pPr>
            <a:endParaRPr lang="en-US" altLang="ja-JP" sz="3200" dirty="0" smtClean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lnSpc>
                <a:spcPct val="70000"/>
              </a:lnSpc>
            </a:pPr>
            <a:r>
              <a:rPr lang="en-US" altLang="ja-JP" sz="3200" dirty="0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     </a:t>
            </a:r>
            <a:r>
              <a:rPr lang="en-US" altLang="ja-JP" sz="3200" dirty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</a:rPr>
              <a:t>↓</a:t>
            </a:r>
            <a:r>
              <a:rPr lang="ja-JP" altLang="en-US" sz="3200" dirty="0">
                <a:solidFill>
                  <a:srgbClr val="0000FF"/>
                </a:solidFill>
                <a:latin typeface="Helvetica" charset="0"/>
                <a:ea typeface="Osaka" charset="0"/>
              </a:rPr>
              <a:t>　　</a:t>
            </a:r>
            <a:r>
              <a:rPr lang="en-US" altLang="ja-JP" sz="3200" dirty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</a:rPr>
              <a:t>     </a:t>
            </a:r>
            <a:r>
              <a:rPr lang="ja-JP" altLang="en-US" sz="3200" dirty="0">
                <a:solidFill>
                  <a:srgbClr val="0000FF"/>
                </a:solidFill>
                <a:latin typeface="Helvetica" charset="0"/>
                <a:ea typeface="Osaka" charset="0"/>
              </a:rPr>
              <a:t>　　</a:t>
            </a:r>
            <a:r>
              <a:rPr lang="en-US" altLang="ja-JP" sz="3200" dirty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</a:rPr>
              <a:t>        </a:t>
            </a:r>
            <a:r>
              <a:rPr lang="ja-JP" altLang="en-US" sz="3200" dirty="0">
                <a:solidFill>
                  <a:srgbClr val="0000FF"/>
                </a:solidFill>
                <a:latin typeface="Helvetica" charset="0"/>
                <a:ea typeface="Osaka" charset="0"/>
              </a:rPr>
              <a:t>　</a:t>
            </a:r>
            <a:r>
              <a:rPr lang="en-US" altLang="ja-JP" sz="3200" dirty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</a:rPr>
              <a:t>      ↓</a:t>
            </a:r>
            <a:r>
              <a:rPr lang="en-US" altLang="ja-JP" sz="3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                    </a:t>
            </a:r>
            <a:r>
              <a:rPr lang="en-US" altLang="ja-JP" sz="3200" dirty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</a:rPr>
              <a:t>↓</a:t>
            </a:r>
            <a:r>
              <a:rPr lang="ja-JP" altLang="en-US" sz="3200" dirty="0">
                <a:solidFill>
                  <a:schemeClr val="tx1"/>
                </a:solidFill>
                <a:latin typeface="Helvetica" charset="0"/>
                <a:ea typeface="Osaka" charset="0"/>
              </a:rPr>
              <a:t>　　　　　</a:t>
            </a:r>
            <a:endParaRPr lang="en-US" altLang="ja-JP" sz="3200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algn="l">
              <a:lnSpc>
                <a:spcPct val="70000"/>
              </a:lnSpc>
            </a:pPr>
            <a:endParaRPr lang="en-US" altLang="ja-JP" sz="3200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lnSpc>
                <a:spcPct val="70000"/>
              </a:lnSpc>
            </a:pPr>
            <a:r>
              <a:rPr lang="en-US" altLang="ja-JP" sz="3200" dirty="0" err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chGUE</a:t>
            </a:r>
            <a:r>
              <a:rPr lang="en-US" altLang="ja-JP" sz="3200" dirty="0">
                <a:solidFill>
                  <a:srgbClr val="FF0080"/>
                </a:solidFill>
                <a:latin typeface="Helvetica" charset="0"/>
                <a:ea typeface="Helvetica" charset="0"/>
                <a:cs typeface="Helvetica" charset="0"/>
              </a:rPr>
              <a:t>       →       </a:t>
            </a:r>
            <a:r>
              <a:rPr lang="en-US" sz="3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GUE        </a:t>
            </a:r>
            <a:r>
              <a:rPr lang="en-US" altLang="ja-JP" sz="3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→       </a:t>
            </a:r>
            <a:r>
              <a:rPr lang="en-US" altLang="ja-JP" sz="32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C</a:t>
            </a:r>
            <a:r>
              <a:rPr lang="en-US" altLang="ja-JP" sz="3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</a:p>
          <a:p>
            <a:pPr algn="l">
              <a:lnSpc>
                <a:spcPct val="70000"/>
              </a:lnSpc>
            </a:pPr>
            <a:endParaRPr lang="en-US" altLang="ja-JP" sz="3200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algn="l">
              <a:lnSpc>
                <a:spcPct val="70000"/>
              </a:lnSpc>
            </a:pPr>
            <a:r>
              <a:rPr lang="ja-JP" altLang="en-US" sz="3200" dirty="0">
                <a:solidFill>
                  <a:schemeClr val="tx1"/>
                </a:solidFill>
                <a:latin typeface="Helvetica" charset="0"/>
                <a:ea typeface="Osaka" charset="0"/>
              </a:rPr>
              <a:t>　</a:t>
            </a:r>
            <a:r>
              <a:rPr lang="en-US" altLang="ja-JP" sz="3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   </a:t>
            </a:r>
            <a:r>
              <a:rPr lang="en-US" altLang="ja-JP" sz="3200" dirty="0">
                <a:solidFill>
                  <a:srgbClr val="00009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ja-JP" sz="3200" dirty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</a:rPr>
              <a:t>↑             </a:t>
            </a:r>
            <a:r>
              <a:rPr lang="ja-JP" altLang="en-US" sz="3200" dirty="0">
                <a:solidFill>
                  <a:srgbClr val="0000FF"/>
                </a:solidFill>
                <a:latin typeface="Helvetica" charset="0"/>
                <a:ea typeface="Osaka" charset="0"/>
              </a:rPr>
              <a:t>　　　　　</a:t>
            </a:r>
            <a:r>
              <a:rPr lang="en-US" altLang="ja-JP" sz="3200" dirty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</a:rPr>
              <a:t>      ↑</a:t>
            </a:r>
          </a:p>
          <a:p>
            <a:pPr algn="l">
              <a:lnSpc>
                <a:spcPct val="70000"/>
              </a:lnSpc>
            </a:pPr>
            <a:r>
              <a:rPr lang="en-US" altLang="ja-JP" sz="3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endParaRPr lang="en-US" altLang="ja-JP" sz="3200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algn="l">
              <a:lnSpc>
                <a:spcPct val="70000"/>
              </a:lnSpc>
            </a:pPr>
            <a:r>
              <a:rPr lang="en-US" altLang="ja-JP" sz="3200" dirty="0" err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chGSE</a:t>
            </a:r>
            <a:r>
              <a:rPr lang="en-US" altLang="ja-JP" sz="32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       </a:t>
            </a:r>
            <a:r>
              <a:rPr lang="en-US" altLang="ja-JP" sz="3200" dirty="0">
                <a:solidFill>
                  <a:srgbClr val="FF0080"/>
                </a:solidFill>
                <a:latin typeface="Helvetica" charset="0"/>
                <a:ea typeface="Helvetica" charset="0"/>
                <a:cs typeface="Helvetica" charset="0"/>
              </a:rPr>
              <a:t>→       </a:t>
            </a:r>
            <a:r>
              <a:rPr lang="en-US" sz="32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GSE</a:t>
            </a:r>
            <a:endParaRPr lang="en-US" altLang="ja-JP" sz="3200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8436" name="テキスト ボックス 3"/>
          <p:cNvSpPr txBox="1">
            <a:spLocks noChangeArrowheads="1"/>
          </p:cNvSpPr>
          <p:nvPr/>
        </p:nvSpPr>
        <p:spPr bwMode="auto">
          <a:xfrm>
            <a:off x="2490552" y="4459069"/>
            <a:ext cx="17766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altLang="ja-JP" sz="1400" dirty="0" smtClean="0">
                <a:solidFill>
                  <a:srgbClr val="008000"/>
                </a:solidFill>
                <a:latin typeface="+mn-lt"/>
              </a:rPr>
              <a:t>[</a:t>
            </a:r>
            <a:r>
              <a:rPr lang="en-US" altLang="ja-JP" sz="1400" dirty="0" err="1" smtClean="0">
                <a:solidFill>
                  <a:srgbClr val="008000"/>
                </a:solidFill>
                <a:latin typeface="+mn-lt"/>
              </a:rPr>
              <a:t>Damgaard</a:t>
            </a:r>
            <a:r>
              <a:rPr lang="en-US" altLang="ja-JP" sz="1400" dirty="0" smtClean="0">
                <a:solidFill>
                  <a:srgbClr val="008000"/>
                </a:solidFill>
                <a:latin typeface="+mn-lt"/>
              </a:rPr>
              <a:t> </a:t>
            </a:r>
            <a:r>
              <a:rPr lang="en-US" altLang="ja-JP" sz="1400" dirty="0" err="1" smtClean="0">
                <a:solidFill>
                  <a:srgbClr val="008000"/>
                </a:solidFill>
                <a:latin typeface="+mn-lt"/>
              </a:rPr>
              <a:t>Sprittorff</a:t>
            </a:r>
            <a:endParaRPr lang="en-US" altLang="ja-JP" sz="1400" dirty="0" smtClean="0">
              <a:solidFill>
                <a:srgbClr val="008000"/>
              </a:solidFill>
              <a:latin typeface="+mn-lt"/>
            </a:endParaRPr>
          </a:p>
          <a:p>
            <a:r>
              <a:rPr lang="en-US" altLang="ja-JP" sz="1400" dirty="0" smtClean="0">
                <a:solidFill>
                  <a:srgbClr val="008000"/>
                </a:solidFill>
                <a:latin typeface="+mn-lt"/>
              </a:rPr>
              <a:t>        </a:t>
            </a:r>
            <a:r>
              <a:rPr lang="en-US" altLang="ja-JP" sz="1400" dirty="0" err="1" smtClean="0">
                <a:solidFill>
                  <a:srgbClr val="008000"/>
                </a:solidFill>
                <a:latin typeface="+mn-lt"/>
              </a:rPr>
              <a:t>Verbaarschot</a:t>
            </a:r>
            <a:r>
              <a:rPr lang="en-US" altLang="ja-JP" sz="1400" dirty="0" smtClean="0">
                <a:solidFill>
                  <a:srgbClr val="008000"/>
                </a:solidFill>
                <a:latin typeface="+mn-lt"/>
              </a:rPr>
              <a:t> 10] </a:t>
            </a:r>
            <a:endParaRPr lang="ja-JP" altLang="en-US" sz="140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18437" name="正方形/長方形 5"/>
          <p:cNvSpPr>
            <a:spLocks noChangeArrowheads="1"/>
          </p:cNvSpPr>
          <p:nvPr/>
        </p:nvSpPr>
        <p:spPr bwMode="auto">
          <a:xfrm>
            <a:off x="7460974" y="4151292"/>
            <a:ext cx="9972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008000"/>
                </a:solidFill>
                <a:latin typeface="+mn-lt"/>
                <a:ea typeface="ヒラギノ丸ゴ Pro W4"/>
                <a:cs typeface="ヒラギノ丸ゴ Pro W4"/>
              </a:rPr>
              <a:t>[Nagao 03]</a:t>
            </a:r>
          </a:p>
        </p:txBody>
      </p:sp>
      <p:sp>
        <p:nvSpPr>
          <p:cNvPr id="18438" name="テキスト ボックス 26"/>
          <p:cNvSpPr txBox="1">
            <a:spLocks noChangeArrowheads="1"/>
          </p:cNvSpPr>
          <p:nvPr/>
        </p:nvSpPr>
        <p:spPr bwMode="auto">
          <a:xfrm>
            <a:off x="4876800" y="5598894"/>
            <a:ext cx="15607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altLang="ja-JP" sz="1400">
                <a:solidFill>
                  <a:srgbClr val="008000"/>
                </a:solidFill>
                <a:latin typeface="+mn-lt"/>
              </a:rPr>
              <a:t>[Mehta Pandey 83] </a:t>
            </a:r>
            <a:endParaRPr lang="ja-JP" altLang="en-US" sz="140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18439" name="テキスト ボックス 27"/>
          <p:cNvSpPr txBox="1">
            <a:spLocks noChangeArrowheads="1"/>
          </p:cNvSpPr>
          <p:nvPr/>
        </p:nvSpPr>
        <p:spPr bwMode="auto">
          <a:xfrm>
            <a:off x="381000" y="5459849"/>
            <a:ext cx="14060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altLang="ja-JP" sz="1400" dirty="0">
                <a:solidFill>
                  <a:srgbClr val="008000"/>
                </a:solidFill>
                <a:latin typeface="+mn-lt"/>
              </a:rPr>
              <a:t>[Forrester Nagao</a:t>
            </a:r>
          </a:p>
          <a:p>
            <a:r>
              <a:rPr lang="en-US" altLang="ja-JP" sz="1400" dirty="0">
                <a:solidFill>
                  <a:srgbClr val="008000"/>
                </a:solidFill>
                <a:latin typeface="+mn-lt"/>
              </a:rPr>
              <a:t> </a:t>
            </a:r>
            <a:r>
              <a:rPr lang="en-US" altLang="ja-JP" sz="1400" dirty="0" smtClean="0">
                <a:solidFill>
                  <a:srgbClr val="008000"/>
                </a:solidFill>
                <a:latin typeface="+mn-lt"/>
              </a:rPr>
              <a:t>        </a:t>
            </a:r>
            <a:r>
              <a:rPr lang="en-US" altLang="ja-JP" sz="1400" dirty="0" err="1" smtClean="0">
                <a:solidFill>
                  <a:srgbClr val="008000"/>
                </a:solidFill>
                <a:latin typeface="+mn-lt"/>
              </a:rPr>
              <a:t>Honner</a:t>
            </a:r>
            <a:r>
              <a:rPr lang="en-US" altLang="ja-JP" sz="1400" dirty="0" smtClean="0">
                <a:solidFill>
                  <a:srgbClr val="008000"/>
                </a:solidFill>
                <a:latin typeface="+mn-lt"/>
              </a:rPr>
              <a:t> </a:t>
            </a:r>
            <a:r>
              <a:rPr lang="en-US" altLang="ja-JP" sz="1400" dirty="0">
                <a:solidFill>
                  <a:srgbClr val="008000"/>
                </a:solidFill>
                <a:latin typeface="+mn-lt"/>
              </a:rPr>
              <a:t>99] </a:t>
            </a:r>
            <a:endParaRPr lang="ja-JP" altLang="en-US" sz="140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18440" name="テキスト ボックス 30"/>
          <p:cNvSpPr txBox="1">
            <a:spLocks noChangeArrowheads="1"/>
          </p:cNvSpPr>
          <p:nvPr/>
        </p:nvSpPr>
        <p:spPr bwMode="auto">
          <a:xfrm>
            <a:off x="4840069" y="4151292"/>
            <a:ext cx="15607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altLang="ja-JP" sz="1400" dirty="0">
                <a:solidFill>
                  <a:srgbClr val="008000"/>
                </a:solidFill>
                <a:latin typeface="+mn-lt"/>
              </a:rPr>
              <a:t>[Mehta </a:t>
            </a:r>
            <a:r>
              <a:rPr lang="en-US" altLang="ja-JP" sz="1400" dirty="0" err="1">
                <a:solidFill>
                  <a:srgbClr val="008000"/>
                </a:solidFill>
                <a:latin typeface="+mn-lt"/>
              </a:rPr>
              <a:t>Pandey</a:t>
            </a:r>
            <a:r>
              <a:rPr lang="en-US" altLang="ja-JP" sz="1400" dirty="0">
                <a:solidFill>
                  <a:srgbClr val="008000"/>
                </a:solidFill>
                <a:latin typeface="+mn-lt"/>
              </a:rPr>
              <a:t> 83] </a:t>
            </a:r>
            <a:endParaRPr lang="ja-JP" altLang="en-US" sz="140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18441" name="テキスト ボックス 31"/>
          <p:cNvSpPr txBox="1">
            <a:spLocks noChangeArrowheads="1"/>
          </p:cNvSpPr>
          <p:nvPr/>
        </p:nvSpPr>
        <p:spPr bwMode="auto">
          <a:xfrm>
            <a:off x="422796" y="4001869"/>
            <a:ext cx="14060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altLang="ja-JP" sz="1400" dirty="0">
                <a:solidFill>
                  <a:srgbClr val="008000"/>
                </a:solidFill>
                <a:latin typeface="+mn-lt"/>
              </a:rPr>
              <a:t>[Forrester Nagao</a:t>
            </a:r>
          </a:p>
          <a:p>
            <a:r>
              <a:rPr lang="en-US" altLang="ja-JP" sz="1400" dirty="0">
                <a:solidFill>
                  <a:srgbClr val="008000"/>
                </a:solidFill>
                <a:latin typeface="+mn-lt"/>
              </a:rPr>
              <a:t> </a:t>
            </a:r>
            <a:r>
              <a:rPr lang="en-US" altLang="ja-JP" sz="1400" dirty="0" smtClean="0">
                <a:solidFill>
                  <a:srgbClr val="008000"/>
                </a:solidFill>
                <a:latin typeface="+mn-lt"/>
              </a:rPr>
              <a:t>        </a:t>
            </a:r>
            <a:r>
              <a:rPr lang="en-US" altLang="ja-JP" sz="1400" dirty="0" err="1" smtClean="0">
                <a:solidFill>
                  <a:srgbClr val="008000"/>
                </a:solidFill>
                <a:latin typeface="+mn-lt"/>
              </a:rPr>
              <a:t>Honner</a:t>
            </a:r>
            <a:r>
              <a:rPr lang="en-US" altLang="ja-JP" sz="1400" dirty="0" smtClean="0">
                <a:solidFill>
                  <a:srgbClr val="008000"/>
                </a:solidFill>
                <a:latin typeface="+mn-lt"/>
              </a:rPr>
              <a:t> </a:t>
            </a:r>
            <a:r>
              <a:rPr lang="en-US" altLang="ja-JP" sz="1400" dirty="0">
                <a:solidFill>
                  <a:srgbClr val="008000"/>
                </a:solidFill>
                <a:latin typeface="+mn-lt"/>
              </a:rPr>
              <a:t>99]</a:t>
            </a:r>
          </a:p>
        </p:txBody>
      </p:sp>
      <p:sp>
        <p:nvSpPr>
          <p:cNvPr id="18444" name="テキスト ボックス 34"/>
          <p:cNvSpPr txBox="1">
            <a:spLocks noChangeArrowheads="1"/>
          </p:cNvSpPr>
          <p:nvPr/>
        </p:nvSpPr>
        <p:spPr bwMode="auto">
          <a:xfrm>
            <a:off x="2514600" y="3733800"/>
            <a:ext cx="17901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altLang="ja-JP" sz="1400" dirty="0">
                <a:solidFill>
                  <a:srgbClr val="008000"/>
                </a:solidFill>
                <a:latin typeface="+mn-lt"/>
              </a:rPr>
              <a:t>[</a:t>
            </a:r>
            <a:r>
              <a:rPr lang="en-US" altLang="ja-JP" sz="1400" dirty="0" err="1">
                <a:solidFill>
                  <a:srgbClr val="008000"/>
                </a:solidFill>
                <a:latin typeface="+mn-lt"/>
              </a:rPr>
              <a:t>Kieburg</a:t>
            </a:r>
            <a:r>
              <a:rPr lang="en-US" altLang="ja-JP" sz="1400" dirty="0">
                <a:solidFill>
                  <a:srgbClr val="008000"/>
                </a:solidFill>
                <a:latin typeface="+mn-lt"/>
              </a:rPr>
              <a:t> </a:t>
            </a:r>
            <a:r>
              <a:rPr lang="en-US" altLang="ja-JP" sz="1400" dirty="0" err="1" smtClean="0">
                <a:solidFill>
                  <a:srgbClr val="008000"/>
                </a:solidFill>
                <a:latin typeface="+mn-lt"/>
              </a:rPr>
              <a:t>Verbaarshot</a:t>
            </a:r>
            <a:endParaRPr lang="en-US" altLang="ja-JP" sz="1400" dirty="0" smtClean="0">
              <a:solidFill>
                <a:srgbClr val="008000"/>
              </a:solidFill>
              <a:latin typeface="+mn-lt"/>
            </a:endParaRPr>
          </a:p>
          <a:p>
            <a:r>
              <a:rPr lang="en-US" altLang="ja-JP" sz="1400" dirty="0" smtClean="0">
                <a:solidFill>
                  <a:srgbClr val="008000"/>
                </a:solidFill>
                <a:latin typeface="+mn-lt"/>
              </a:rPr>
              <a:t>      </a:t>
            </a:r>
            <a:r>
              <a:rPr lang="en-US" altLang="ja-JP" sz="1400" dirty="0" err="1" smtClean="0">
                <a:solidFill>
                  <a:srgbClr val="008000"/>
                </a:solidFill>
                <a:latin typeface="+mn-lt"/>
              </a:rPr>
              <a:t>Zafeiropoulos</a:t>
            </a:r>
            <a:r>
              <a:rPr lang="en-US" altLang="ja-JP" sz="1400" dirty="0" smtClean="0">
                <a:solidFill>
                  <a:srgbClr val="008000"/>
                </a:solidFill>
                <a:latin typeface="+mn-lt"/>
              </a:rPr>
              <a:t> </a:t>
            </a:r>
            <a:r>
              <a:rPr lang="en-US" altLang="ja-JP" sz="1400" dirty="0">
                <a:solidFill>
                  <a:srgbClr val="008000"/>
                </a:solidFill>
                <a:latin typeface="+mn-lt"/>
              </a:rPr>
              <a:t>12] </a:t>
            </a:r>
            <a:endParaRPr lang="ja-JP" altLang="en-US" sz="140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18445" name="テキスト ボックス 38"/>
          <p:cNvSpPr txBox="1">
            <a:spLocks noChangeArrowheads="1"/>
          </p:cNvSpPr>
          <p:nvPr/>
        </p:nvSpPr>
        <p:spPr bwMode="auto">
          <a:xfrm>
            <a:off x="3164647" y="5925919"/>
            <a:ext cx="2643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altLang="ja-JP" sz="1400">
                <a:solidFill>
                  <a:srgbClr val="008000"/>
                </a:solidFill>
                <a:latin typeface="+mn-lt"/>
              </a:rPr>
              <a:t>?</a:t>
            </a:r>
            <a:endParaRPr lang="ja-JP" altLang="en-US" sz="140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173997" y="3163669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5523112" y="6135469"/>
            <a:ext cx="3697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800" dirty="0">
                <a:solidFill>
                  <a:srgbClr val="FF0080"/>
                </a:solidFill>
                <a:latin typeface="Helvetica" charset="0"/>
                <a:ea typeface="Helvetica" charset="0"/>
                <a:cs typeface="Helvetica" charset="0"/>
              </a:rPr>
              <a:t>→ : </a:t>
            </a:r>
            <a:r>
              <a:rPr lang="en-US" altLang="ja-JP" sz="1800" dirty="0">
                <a:solidFill>
                  <a:srgbClr val="FF0080"/>
                </a:solidFill>
                <a:latin typeface="Symbol" charset="2"/>
                <a:ea typeface="Helvetica" charset="0"/>
                <a:cs typeface="Symbol" charset="2"/>
              </a:rPr>
              <a:t>c-</a:t>
            </a:r>
            <a:r>
              <a:rPr lang="en-US" altLang="ja-JP" sz="1800" dirty="0" err="1">
                <a:solidFill>
                  <a:srgbClr val="FF0080"/>
                </a:solidFill>
                <a:latin typeface="Helvetica" charset="0"/>
                <a:ea typeface="Helvetica" charset="0"/>
                <a:cs typeface="Helvetica" charset="0"/>
              </a:rPr>
              <a:t>sym</a:t>
            </a:r>
            <a:r>
              <a:rPr lang="en-US" altLang="ja-JP" sz="1800" dirty="0">
                <a:solidFill>
                  <a:srgbClr val="FF0080"/>
                </a:solidFill>
                <a:latin typeface="Helvetica" charset="0"/>
                <a:ea typeface="Helvetica" charset="0"/>
                <a:cs typeface="Helvetica" charset="0"/>
              </a:rPr>
              <a:t> violated = </a:t>
            </a:r>
            <a:r>
              <a:rPr lang="en-US" altLang="ja-JP" sz="1800" dirty="0" smtClean="0">
                <a:solidFill>
                  <a:srgbClr val="FF0080"/>
                </a:solidFill>
                <a:latin typeface="Helvetica" charset="0"/>
                <a:ea typeface="Helvetica" charset="0"/>
                <a:cs typeface="Helvetica" charset="0"/>
              </a:rPr>
              <a:t>Wilson </a:t>
            </a:r>
            <a:r>
              <a:rPr lang="en-US" altLang="ja-JP" sz="1800" dirty="0" err="1" smtClean="0">
                <a:solidFill>
                  <a:srgbClr val="FF0080"/>
                </a:solidFill>
                <a:latin typeface="Helvetica" charset="0"/>
                <a:ea typeface="Helvetica" charset="0"/>
                <a:cs typeface="Helvetica" charset="0"/>
              </a:rPr>
              <a:t>chPT</a:t>
            </a:r>
            <a:endParaRPr lang="en-US" altLang="ja-JP" sz="1800" dirty="0">
              <a:solidFill>
                <a:srgbClr val="FF0080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altLang="ja-JP" sz="1800" dirty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</a:rPr>
              <a:t>→ : reality violated = “</a:t>
            </a:r>
            <a:r>
              <a:rPr lang="en-US" altLang="ja-JP" sz="1800" dirty="0" err="1" smtClean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</a:rPr>
              <a:t>iso</a:t>
            </a:r>
            <a:r>
              <a:rPr lang="en-US" altLang="ja-JP" sz="1800" dirty="0" smtClean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</a:rPr>
              <a:t>” </a:t>
            </a:r>
            <a:r>
              <a:rPr lang="en-US" altLang="ja-JP" sz="1800" i="1" dirty="0" err="1" smtClean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</a:rPr>
              <a:t>i</a:t>
            </a:r>
            <a:r>
              <a:rPr lang="en-US" altLang="ja-JP" sz="1800" i="1" dirty="0" err="1" smtClean="0">
                <a:solidFill>
                  <a:srgbClr val="0000FF"/>
                </a:solidFill>
                <a:latin typeface="Symbol" charset="2"/>
                <a:ea typeface="Helvetica" charset="0"/>
                <a:cs typeface="Symbol" charset="2"/>
              </a:rPr>
              <a:t>m</a:t>
            </a:r>
            <a:endParaRPr lang="ja-JP" altLang="en-US" sz="1800" dirty="0">
              <a:solidFill>
                <a:srgbClr val="0000FF"/>
              </a:solidFill>
            </a:endParaRPr>
          </a:p>
        </p:txBody>
      </p:sp>
      <p:sp>
        <p:nvSpPr>
          <p:cNvPr id="3" name="角丸四角形 2"/>
          <p:cNvSpPr/>
          <p:nvPr/>
        </p:nvSpPr>
        <p:spPr bwMode="auto">
          <a:xfrm>
            <a:off x="5562600" y="6172200"/>
            <a:ext cx="3505200" cy="6096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>
              <a:ln>
                <a:noFill/>
              </a:ln>
              <a:solidFill>
                <a:srgbClr val="000080"/>
              </a:solidFill>
              <a:effectLst/>
              <a:latin typeface="Symbol" charset="0"/>
              <a:ea typeface="ＭＳ Ｐゴシック" charset="0"/>
            </a:endParaRPr>
          </a:p>
        </p:txBody>
      </p:sp>
      <p:sp>
        <p:nvSpPr>
          <p:cNvPr id="23" name="正方形/長方形 5"/>
          <p:cNvSpPr>
            <a:spLocks noChangeArrowheads="1"/>
          </p:cNvSpPr>
          <p:nvPr/>
        </p:nvSpPr>
        <p:spPr bwMode="auto">
          <a:xfrm>
            <a:off x="5428932" y="4535269"/>
            <a:ext cx="17338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008000"/>
                </a:solidFill>
                <a:latin typeface="+mn-lt"/>
                <a:ea typeface="ヒラギノ丸ゴ Pro W4"/>
                <a:cs typeface="ヒラギノ丸ゴ Pro W4"/>
              </a:rPr>
              <a:t>[Koziy Skvortsov 11]</a:t>
            </a:r>
            <a:endParaRPr lang="ja-JP" altLang="en-US" sz="1400">
              <a:solidFill>
                <a:srgbClr val="008000"/>
              </a:solidFill>
              <a:latin typeface="+mn-lt"/>
              <a:ea typeface="ヒラギノ丸ゴ Pro W4"/>
              <a:cs typeface="ヒラギノ丸ゴ Pro W4"/>
            </a:endParaRPr>
          </a:p>
        </p:txBody>
      </p:sp>
      <p:sp>
        <p:nvSpPr>
          <p:cNvPr id="7" name="角丸四角形 6"/>
          <p:cNvSpPr/>
          <p:nvPr/>
        </p:nvSpPr>
        <p:spPr bwMode="auto">
          <a:xfrm>
            <a:off x="762000" y="4535269"/>
            <a:ext cx="4724400" cy="914400"/>
          </a:xfrm>
          <a:prstGeom prst="roundRect">
            <a:avLst/>
          </a:prstGeom>
          <a:solidFill>
            <a:srgbClr val="FF8000">
              <a:alpha val="2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rgbClr val="000080"/>
              </a:solidFill>
              <a:effectLst/>
              <a:latin typeface="Symbol" charset="0"/>
              <a:ea typeface="ＭＳ Ｐゴシック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14600" y="5334000"/>
            <a:ext cx="17745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>
                <a:solidFill>
                  <a:srgbClr val="9A4D02"/>
                </a:solidFill>
                <a:latin typeface="Helvetica"/>
                <a:cs typeface="Helvetica"/>
              </a:rPr>
              <a:t>WchPT</a:t>
            </a:r>
            <a:r>
              <a:rPr kumimoji="1" lang="en-US" altLang="ja-JP" sz="2000" dirty="0" smtClean="0">
                <a:solidFill>
                  <a:srgbClr val="9A4D02"/>
                </a:solidFill>
                <a:latin typeface="Helvetica"/>
                <a:cs typeface="Helvetica"/>
              </a:rPr>
              <a:t>  </a:t>
            </a:r>
            <a:r>
              <a:rPr kumimoji="1" lang="en-US" altLang="ja-JP" sz="2200" i="1" dirty="0" smtClean="0">
                <a:solidFill>
                  <a:srgbClr val="9A4D02"/>
                </a:solidFill>
                <a:latin typeface="+mn-lt"/>
                <a:cs typeface="Helvetica"/>
              </a:rPr>
              <a:t>W</a:t>
            </a:r>
            <a:r>
              <a:rPr kumimoji="1" lang="en-US" altLang="ja-JP" sz="2200" baseline="-25000" dirty="0" smtClean="0">
                <a:solidFill>
                  <a:srgbClr val="9A4D02"/>
                </a:solidFill>
                <a:latin typeface="+mn-lt"/>
                <a:cs typeface="Helvetica"/>
              </a:rPr>
              <a:t>6,7,8</a:t>
            </a:r>
            <a:endParaRPr kumimoji="1" lang="ja-JP" altLang="en-US" sz="2200" dirty="0">
              <a:solidFill>
                <a:srgbClr val="9A4D02"/>
              </a:solidFill>
              <a:latin typeface="+mn-lt"/>
              <a:cs typeface="Helvetica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81000" y="1140688"/>
            <a:ext cx="56549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i="1" dirty="0" err="1" smtClean="0">
                <a:latin typeface="+mn-lt"/>
                <a:cs typeface="Helvetica"/>
              </a:rPr>
              <a:t>k</a:t>
            </a:r>
            <a:r>
              <a:rPr kumimoji="1" lang="en-US" altLang="ja-JP" sz="2200" baseline="30000" dirty="0" err="1" smtClean="0">
                <a:latin typeface="+mn-lt"/>
                <a:cs typeface="Helvetica"/>
              </a:rPr>
              <a:t>th</a:t>
            </a:r>
            <a:r>
              <a:rPr kumimoji="1" lang="en-US" altLang="ja-JP" sz="2200" dirty="0" smtClean="0">
                <a:latin typeface="Helvetica"/>
                <a:cs typeface="Helvetica"/>
              </a:rPr>
              <a:t> EV distribution is now easily computable</a:t>
            </a:r>
            <a:endParaRPr kumimoji="1" lang="ja-JP" altLang="en-US" sz="2200" i="1" dirty="0">
              <a:cs typeface="Helvetica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6263640" y="610336"/>
            <a:ext cx="2895600" cy="1614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ja-JP" sz="2000" dirty="0" smtClean="0">
                <a:latin typeface="Helvetica"/>
                <a:cs typeface="Helvetica"/>
              </a:rPr>
              <a:t>for </a:t>
            </a:r>
            <a:r>
              <a:rPr kumimoji="1" lang="en-US" altLang="ja-JP" sz="2000" baseline="30000" dirty="0" smtClean="0">
                <a:latin typeface="Helvetica"/>
                <a:cs typeface="Helvetica"/>
              </a:rPr>
              <a:t>∀</a:t>
            </a:r>
            <a:r>
              <a:rPr kumimoji="1" lang="en-US" altLang="ja-JP" sz="2000" i="1" dirty="0" smtClean="0">
                <a:latin typeface="+mn-lt"/>
                <a:cs typeface="Helvetica"/>
              </a:rPr>
              <a:t>k  </a:t>
            </a:r>
            <a:r>
              <a:rPr kumimoji="1" lang="en-US" altLang="ja-JP" sz="2000" dirty="0" smtClean="0">
                <a:latin typeface="Helvetica"/>
                <a:cs typeface="Helvetica"/>
              </a:rPr>
              <a:t>altogether</a:t>
            </a:r>
          </a:p>
          <a:p>
            <a:pPr>
              <a:lnSpc>
                <a:spcPct val="130000"/>
              </a:lnSpc>
            </a:pPr>
            <a:r>
              <a:rPr kumimoji="1" lang="en-US" altLang="ja-JP" sz="2000" dirty="0" smtClean="0">
                <a:latin typeface="Helvetica"/>
                <a:cs typeface="Helvetica"/>
              </a:rPr>
              <a:t>for </a:t>
            </a:r>
            <a:r>
              <a:rPr kumimoji="1" lang="en-US" altLang="ja-JP" sz="2000" baseline="30000" dirty="0" smtClean="0">
                <a:latin typeface="Helvetica"/>
                <a:cs typeface="Helvetica"/>
              </a:rPr>
              <a:t>∀</a:t>
            </a:r>
            <a:r>
              <a:rPr kumimoji="1" lang="en-US" altLang="ja-JP" sz="2000" i="1" dirty="0" smtClean="0">
                <a:cs typeface="Helvetica"/>
              </a:rPr>
              <a:t>n,  </a:t>
            </a:r>
            <a:r>
              <a:rPr kumimoji="1" lang="en-US" altLang="ja-JP" sz="2400" baseline="30000" dirty="0" smtClean="0">
                <a:latin typeface="Helvetica"/>
                <a:cs typeface="Helvetica"/>
              </a:rPr>
              <a:t>∀</a:t>
            </a:r>
            <a:r>
              <a:rPr kumimoji="1" lang="en-US" altLang="ja-JP" sz="2200" i="1" dirty="0" smtClean="0">
                <a:latin typeface="+mn-lt"/>
                <a:cs typeface="Helvetica"/>
              </a:rPr>
              <a:t>N</a:t>
            </a:r>
            <a:r>
              <a:rPr kumimoji="1" lang="en-US" altLang="ja-JP" sz="2200" i="1" baseline="-25000" dirty="0" smtClean="0">
                <a:latin typeface="+mn-lt"/>
                <a:cs typeface="Helvetica"/>
              </a:rPr>
              <a:t>F </a:t>
            </a:r>
            <a:r>
              <a:rPr kumimoji="1" lang="en-US" altLang="ja-JP" sz="2000" i="1" dirty="0" smtClean="0">
                <a:cs typeface="Helvetica"/>
              </a:rPr>
              <a:t>, </a:t>
            </a:r>
            <a:r>
              <a:rPr kumimoji="1" lang="en-US" altLang="ja-JP" sz="2400" baseline="30000" dirty="0" smtClean="0">
                <a:latin typeface="Helvetica"/>
                <a:cs typeface="Helvetica"/>
              </a:rPr>
              <a:t>∀</a:t>
            </a:r>
            <a:r>
              <a:rPr kumimoji="1" lang="en-US" altLang="ja-JP" sz="2200" i="1" dirty="0" smtClean="0">
                <a:latin typeface="+mn-lt"/>
                <a:cs typeface="Helvetica"/>
              </a:rPr>
              <a:t>m</a:t>
            </a:r>
            <a:r>
              <a:rPr kumimoji="1" lang="en-US" altLang="ja-JP" sz="2200" i="1" baseline="-25000" dirty="0" smtClean="0">
                <a:latin typeface="+mn-lt"/>
                <a:cs typeface="Helvetica"/>
              </a:rPr>
              <a:t>f</a:t>
            </a:r>
          </a:p>
          <a:p>
            <a:pPr>
              <a:lnSpc>
                <a:spcPct val="130000"/>
              </a:lnSpc>
            </a:pPr>
            <a:r>
              <a:rPr kumimoji="1" lang="en-US" altLang="ja-JP" sz="2000" dirty="0">
                <a:latin typeface="Helvetica"/>
                <a:cs typeface="Helvetica"/>
              </a:rPr>
              <a:t>for  </a:t>
            </a:r>
            <a:r>
              <a:rPr kumimoji="1" lang="en-US" altLang="ja-JP" sz="2000" baseline="30000" dirty="0">
                <a:latin typeface="Helvetica"/>
                <a:cs typeface="Helvetica"/>
              </a:rPr>
              <a:t>∀</a:t>
            </a:r>
            <a:r>
              <a:rPr kumimoji="1" lang="en-US" altLang="ja-JP" sz="2000" i="1" dirty="0">
                <a:cs typeface="Helvetica"/>
              </a:rPr>
              <a:t>b=</a:t>
            </a:r>
            <a:r>
              <a:rPr kumimoji="1" lang="en-US" altLang="ja-JP" sz="2000" dirty="0">
                <a:cs typeface="Helvetica"/>
              </a:rPr>
              <a:t>1,2,4 </a:t>
            </a:r>
            <a:r>
              <a:rPr kumimoji="1" lang="en-US" altLang="ja-JP" sz="2000" dirty="0" smtClean="0">
                <a:cs typeface="Helvetica"/>
              </a:rPr>
              <a:t> </a:t>
            </a:r>
            <a:r>
              <a:rPr kumimoji="1" lang="en-US" altLang="ja-JP" sz="2000" dirty="0" smtClean="0">
                <a:latin typeface="Helvetica"/>
                <a:cs typeface="Helvetica"/>
              </a:rPr>
              <a:t>or  </a:t>
            </a:r>
            <a:r>
              <a:rPr kumimoji="1" lang="en-US" altLang="ja-JP" sz="2000" dirty="0" err="1" smtClean="0">
                <a:latin typeface="Helvetica"/>
                <a:cs typeface="Helvetica"/>
              </a:rPr>
              <a:t>Xover</a:t>
            </a:r>
            <a:endParaRPr kumimoji="1" lang="en-US" altLang="ja-JP" sz="2000" dirty="0">
              <a:latin typeface="Helvetica"/>
              <a:cs typeface="Helvetica"/>
            </a:endParaRPr>
          </a:p>
          <a:p>
            <a:pPr>
              <a:lnSpc>
                <a:spcPct val="130000"/>
              </a:lnSpc>
            </a:pPr>
            <a:endParaRPr lang="ja-JP" altLang="en-US" sz="2200" baseline="-25000" dirty="0">
              <a:latin typeface="+mn-lt"/>
            </a:endParaRPr>
          </a:p>
        </p:txBody>
      </p: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304800" y="2819400"/>
            <a:ext cx="7162800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r>
              <a:rPr lang="en-US" altLang="ja-JP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Prospect</a:t>
            </a:r>
            <a:endParaRPr lang="en-US" altLang="ja-JP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</a:endParaRPr>
          </a:p>
        </p:txBody>
      </p:sp>
      <p:sp>
        <p:nvSpPr>
          <p:cNvPr id="12" name="左中かっこ 11"/>
          <p:cNvSpPr/>
          <p:nvPr/>
        </p:nvSpPr>
        <p:spPr bwMode="auto">
          <a:xfrm>
            <a:off x="6019800" y="835888"/>
            <a:ext cx="228600" cy="1066800"/>
          </a:xfrm>
          <a:prstGeom prst="leftBrace">
            <a:avLst/>
          </a:prstGeom>
          <a:noFill/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rgbClr val="000080"/>
              </a:solidFill>
              <a:effectLst/>
              <a:latin typeface="Symbol" charset="0"/>
              <a:ea typeface="ＭＳ Ｐゴシック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81001" y="1968500"/>
            <a:ext cx="8762999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ja-JP" sz="2000" dirty="0" smtClean="0">
                <a:solidFill>
                  <a:srgbClr val="9A4D02"/>
                </a:solidFill>
                <a:latin typeface="Helvetica"/>
                <a:cs typeface="Helvetica"/>
              </a:rPr>
              <a:t>  ⇨</a:t>
            </a:r>
            <a:r>
              <a:rPr kumimoji="1" lang="en-US" altLang="en-US" sz="2000" dirty="0" smtClean="0">
                <a:solidFill>
                  <a:srgbClr val="9A4D02"/>
                </a:solidFill>
                <a:latin typeface="Helvetica"/>
                <a:cs typeface="Helvetica"/>
              </a:rPr>
              <a:t>  verify/negate </a:t>
            </a:r>
            <a:r>
              <a:rPr kumimoji="1" lang="en-US" altLang="en-US" sz="2000" dirty="0" err="1" smtClean="0">
                <a:solidFill>
                  <a:srgbClr val="9A4D02"/>
                </a:solidFill>
                <a:latin typeface="Helvetica"/>
                <a:cs typeface="Helvetica"/>
              </a:rPr>
              <a:t>chSB</a:t>
            </a:r>
            <a:r>
              <a:rPr kumimoji="1" lang="en-US" altLang="en-US" sz="2000" dirty="0" smtClean="0">
                <a:solidFill>
                  <a:srgbClr val="9A4D02"/>
                </a:solidFill>
                <a:latin typeface="Helvetica"/>
                <a:cs typeface="Helvetica"/>
              </a:rPr>
              <a:t> , determine LECs in </a:t>
            </a:r>
            <a:r>
              <a:rPr kumimoji="1" lang="en-US" altLang="ja-JP" sz="2000" dirty="0" smtClean="0">
                <a:solidFill>
                  <a:srgbClr val="9A4D02"/>
                </a:solidFill>
                <a:latin typeface="Helvetica"/>
                <a:cs typeface="Helvetica"/>
              </a:rPr>
              <a:t>walking </a:t>
            </a:r>
            <a:r>
              <a:rPr kumimoji="1" lang="en-US" altLang="ja-JP" sz="2000" dirty="0" err="1" smtClean="0">
                <a:solidFill>
                  <a:srgbClr val="9A4D02"/>
                </a:solidFill>
                <a:latin typeface="Helvetica"/>
                <a:cs typeface="Helvetica"/>
              </a:rPr>
              <a:t>techni</a:t>
            </a:r>
            <a:r>
              <a:rPr kumimoji="1" lang="en-US" altLang="ja-JP" sz="2000" dirty="0">
                <a:solidFill>
                  <a:srgbClr val="9A4D02"/>
                </a:solidFill>
                <a:latin typeface="Helvetica"/>
                <a:cs typeface="Helvetica"/>
              </a:rPr>
              <a:t>-</a:t>
            </a:r>
            <a:r>
              <a:rPr kumimoji="1" lang="en-US" altLang="ja-JP" sz="2000" dirty="0" smtClean="0">
                <a:solidFill>
                  <a:srgbClr val="9A4D02"/>
                </a:solidFill>
                <a:latin typeface="Helvetica"/>
                <a:cs typeface="Helvetica"/>
              </a:rPr>
              <a:t>candidates</a:t>
            </a:r>
          </a:p>
          <a:p>
            <a:pPr>
              <a:lnSpc>
                <a:spcPct val="120000"/>
              </a:lnSpc>
            </a:pPr>
            <a:r>
              <a:rPr kumimoji="1" lang="en-US" altLang="ja-JP" sz="2000" i="1" dirty="0">
                <a:solidFill>
                  <a:srgbClr val="9A4D02"/>
                </a:solidFill>
                <a:latin typeface="Helvetica"/>
                <a:cs typeface="Helvetica"/>
              </a:rPr>
              <a:t> </a:t>
            </a:r>
            <a:r>
              <a:rPr kumimoji="1" lang="en-US" altLang="ja-JP" sz="2000" i="1" dirty="0" smtClean="0">
                <a:solidFill>
                  <a:srgbClr val="9A4D02"/>
                </a:solidFill>
                <a:latin typeface="Helvetica"/>
                <a:cs typeface="Helvetica"/>
              </a:rPr>
              <a:t>                              </a:t>
            </a:r>
            <a:r>
              <a:rPr kumimoji="1" lang="en-US" altLang="ja-JP" sz="2000" i="1" dirty="0" smtClean="0">
                <a:solidFill>
                  <a:srgbClr val="9A4D02"/>
                </a:solidFill>
                <a:latin typeface="+mn-lt"/>
                <a:cs typeface="Helvetica"/>
              </a:rPr>
              <a:t>N</a:t>
            </a:r>
            <a:r>
              <a:rPr kumimoji="1" lang="en-US" altLang="ja-JP" sz="2000" i="1" baseline="-25000" dirty="0" smtClean="0">
                <a:solidFill>
                  <a:srgbClr val="9A4D02"/>
                </a:solidFill>
                <a:latin typeface="+mn-lt"/>
                <a:cs typeface="Helvetica"/>
              </a:rPr>
              <a:t>C </a:t>
            </a:r>
            <a:r>
              <a:rPr kumimoji="1" lang="en-US" altLang="ja-JP" sz="2000" dirty="0" smtClean="0">
                <a:solidFill>
                  <a:srgbClr val="9A4D02"/>
                </a:solidFill>
                <a:latin typeface="+mn-lt"/>
                <a:cs typeface="Helvetica"/>
              </a:rPr>
              <a:t>= 3 , </a:t>
            </a:r>
            <a:r>
              <a:rPr kumimoji="1" lang="en-US" altLang="ja-JP" sz="2000" i="1" dirty="0" smtClean="0">
                <a:solidFill>
                  <a:srgbClr val="9A4D02"/>
                </a:solidFill>
                <a:latin typeface="+mn-lt"/>
                <a:cs typeface="Helvetica"/>
              </a:rPr>
              <a:t>N</a:t>
            </a:r>
            <a:r>
              <a:rPr kumimoji="1" lang="en-US" altLang="ja-JP" sz="2000" i="1" baseline="-25000" dirty="0" smtClean="0">
                <a:solidFill>
                  <a:srgbClr val="9A4D02"/>
                </a:solidFill>
                <a:latin typeface="+mn-lt"/>
                <a:cs typeface="Helvetica"/>
              </a:rPr>
              <a:t>F </a:t>
            </a:r>
            <a:r>
              <a:rPr kumimoji="1" lang="en-US" altLang="ja-JP" sz="2000" dirty="0" smtClean="0">
                <a:solidFill>
                  <a:srgbClr val="9A4D02"/>
                </a:solidFill>
                <a:latin typeface="+mn-lt"/>
                <a:cs typeface="Helvetica"/>
              </a:rPr>
              <a:t>= 8  </a:t>
            </a:r>
            <a:r>
              <a:rPr kumimoji="1" lang="en-US" altLang="en-US" sz="2000" dirty="0" smtClean="0">
                <a:solidFill>
                  <a:srgbClr val="9A4D02"/>
                </a:solidFill>
                <a:latin typeface="+mn-lt"/>
                <a:cs typeface="Helvetica"/>
              </a:rPr>
              <a:t>; </a:t>
            </a:r>
            <a:r>
              <a:rPr kumimoji="1" lang="en-US" altLang="ja-JP" sz="2000" dirty="0" smtClean="0">
                <a:solidFill>
                  <a:srgbClr val="9A4D02"/>
                </a:solidFill>
                <a:latin typeface="+mn-lt"/>
                <a:cs typeface="Helvetica"/>
              </a:rPr>
              <a:t> </a:t>
            </a:r>
            <a:r>
              <a:rPr kumimoji="1" lang="en-US" altLang="ja-JP" sz="2000" i="1" dirty="0" smtClean="0">
                <a:solidFill>
                  <a:srgbClr val="9A4D02"/>
                </a:solidFill>
                <a:latin typeface="+mn-lt"/>
                <a:cs typeface="Helvetica"/>
              </a:rPr>
              <a:t>N</a:t>
            </a:r>
            <a:r>
              <a:rPr kumimoji="1" lang="en-US" altLang="ja-JP" sz="2000" i="1" baseline="-25000" dirty="0" smtClean="0">
                <a:solidFill>
                  <a:srgbClr val="9A4D02"/>
                </a:solidFill>
                <a:latin typeface="+mn-lt"/>
                <a:cs typeface="Helvetica"/>
              </a:rPr>
              <a:t>C </a:t>
            </a:r>
            <a:r>
              <a:rPr kumimoji="1" lang="en-US" altLang="ja-JP" sz="2000" dirty="0" smtClean="0">
                <a:solidFill>
                  <a:srgbClr val="9A4D02"/>
                </a:solidFill>
                <a:latin typeface="+mn-lt"/>
                <a:cs typeface="Helvetica"/>
              </a:rPr>
              <a:t>= 3 ,</a:t>
            </a:r>
            <a:r>
              <a:rPr kumimoji="1" lang="en-US" altLang="en-US" sz="2000" dirty="0" smtClean="0">
                <a:solidFill>
                  <a:srgbClr val="9A4D02"/>
                </a:solidFill>
                <a:latin typeface="+mn-lt"/>
                <a:cs typeface="Helvetica"/>
              </a:rPr>
              <a:t> </a:t>
            </a:r>
            <a:r>
              <a:rPr kumimoji="1" lang="en-US" altLang="ja-JP" sz="2000" i="1" dirty="0" smtClean="0">
                <a:solidFill>
                  <a:srgbClr val="9A4D02"/>
                </a:solidFill>
                <a:latin typeface="+mn-lt"/>
                <a:cs typeface="Helvetica"/>
              </a:rPr>
              <a:t>N</a:t>
            </a:r>
            <a:r>
              <a:rPr kumimoji="1" lang="en-US" altLang="ja-JP" sz="2000" i="1" baseline="-25000" dirty="0" smtClean="0">
                <a:solidFill>
                  <a:srgbClr val="9A4D02"/>
                </a:solidFill>
                <a:latin typeface="+mn-lt"/>
                <a:cs typeface="Helvetica"/>
              </a:rPr>
              <a:t>F</a:t>
            </a:r>
            <a:r>
              <a:rPr kumimoji="1" lang="en-US" altLang="ja-JP" sz="2000" baseline="30000" dirty="0" smtClean="0">
                <a:solidFill>
                  <a:srgbClr val="9A4D02"/>
                </a:solidFill>
                <a:latin typeface="+mn-lt"/>
                <a:cs typeface="Helvetica"/>
              </a:rPr>
              <a:t>2-sym </a:t>
            </a:r>
            <a:r>
              <a:rPr kumimoji="1" lang="en-US" altLang="ja-JP" sz="2000" dirty="0" smtClean="0">
                <a:solidFill>
                  <a:srgbClr val="9A4D02"/>
                </a:solidFill>
                <a:latin typeface="+mn-lt"/>
                <a:cs typeface="Helvetica"/>
              </a:rPr>
              <a:t>= 2  ;  </a:t>
            </a:r>
            <a:r>
              <a:rPr kumimoji="1" lang="en-US" altLang="ja-JP" sz="2000" i="1" dirty="0" smtClean="0">
                <a:solidFill>
                  <a:srgbClr val="9A4D02"/>
                </a:solidFill>
                <a:latin typeface="+mn-lt"/>
                <a:cs typeface="Helvetica"/>
              </a:rPr>
              <a:t>N</a:t>
            </a:r>
            <a:r>
              <a:rPr kumimoji="1" lang="en-US" altLang="ja-JP" sz="2000" i="1" baseline="-25000" dirty="0" smtClean="0">
                <a:solidFill>
                  <a:srgbClr val="9A4D02"/>
                </a:solidFill>
                <a:latin typeface="+mn-lt"/>
                <a:cs typeface="Helvetica"/>
              </a:rPr>
              <a:t>C </a:t>
            </a:r>
            <a:r>
              <a:rPr kumimoji="1" lang="en-US" altLang="ja-JP" sz="2000" dirty="0" smtClean="0">
                <a:solidFill>
                  <a:srgbClr val="9A4D02"/>
                </a:solidFill>
                <a:latin typeface="+mn-lt"/>
                <a:cs typeface="Helvetica"/>
              </a:rPr>
              <a:t>= 2 </a:t>
            </a:r>
            <a:r>
              <a:rPr kumimoji="1" lang="en-US" altLang="ja-JP" sz="2000" dirty="0">
                <a:solidFill>
                  <a:srgbClr val="9A4D02"/>
                </a:solidFill>
                <a:latin typeface="+mn-lt"/>
                <a:cs typeface="Helvetica"/>
              </a:rPr>
              <a:t>,</a:t>
            </a:r>
            <a:r>
              <a:rPr kumimoji="1" lang="en-US" altLang="en-US" sz="2000" dirty="0">
                <a:solidFill>
                  <a:srgbClr val="9A4D02"/>
                </a:solidFill>
                <a:latin typeface="+mn-lt"/>
                <a:cs typeface="Helvetica"/>
              </a:rPr>
              <a:t> </a:t>
            </a:r>
            <a:r>
              <a:rPr kumimoji="1" lang="en-US" altLang="ja-JP" sz="2000" i="1" dirty="0" err="1" smtClean="0">
                <a:solidFill>
                  <a:srgbClr val="9A4D02"/>
                </a:solidFill>
                <a:latin typeface="+mn-lt"/>
                <a:cs typeface="Helvetica"/>
              </a:rPr>
              <a:t>N</a:t>
            </a:r>
            <a:r>
              <a:rPr kumimoji="1" lang="en-US" altLang="ja-JP" sz="2000" i="1" baseline="-25000" dirty="0" err="1" smtClean="0">
                <a:solidFill>
                  <a:srgbClr val="9A4D02"/>
                </a:solidFill>
                <a:latin typeface="+mn-lt"/>
                <a:cs typeface="Helvetica"/>
              </a:rPr>
              <a:t>F</a:t>
            </a:r>
            <a:r>
              <a:rPr kumimoji="1" lang="en-US" altLang="ja-JP" sz="2000" baseline="30000" dirty="0" err="1" smtClean="0">
                <a:solidFill>
                  <a:srgbClr val="9A4D02"/>
                </a:solidFill>
                <a:latin typeface="+mn-lt"/>
                <a:cs typeface="Helvetica"/>
              </a:rPr>
              <a:t>adj</a:t>
            </a:r>
            <a:r>
              <a:rPr kumimoji="1" lang="en-US" altLang="ja-JP" sz="2000" baseline="30000" dirty="0" smtClean="0">
                <a:solidFill>
                  <a:srgbClr val="9A4D02"/>
                </a:solidFill>
                <a:latin typeface="+mn-lt"/>
                <a:cs typeface="Helvetica"/>
              </a:rPr>
              <a:t> </a:t>
            </a:r>
            <a:r>
              <a:rPr kumimoji="1" lang="en-US" altLang="ja-JP" sz="2000" dirty="0" smtClean="0">
                <a:solidFill>
                  <a:srgbClr val="9A4D02"/>
                </a:solidFill>
                <a:latin typeface="+mn-lt"/>
                <a:cs typeface="Helvetica"/>
              </a:rPr>
              <a:t>= 2  ;  …</a:t>
            </a:r>
            <a:endParaRPr kumimoji="1" lang="ja-JP" altLang="en-US" sz="2000" dirty="0">
              <a:solidFill>
                <a:srgbClr val="9A4D02"/>
              </a:solidFill>
              <a:latin typeface="+mn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15549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  <p:bldP spid="18436" grpId="0"/>
      <p:bldP spid="18437" grpId="0"/>
      <p:bldP spid="18438" grpId="0"/>
      <p:bldP spid="18439" grpId="0"/>
      <p:bldP spid="18440" grpId="0"/>
      <p:bldP spid="18441" grpId="0"/>
      <p:bldP spid="18444" grpId="0"/>
      <p:bldP spid="18445" grpId="0"/>
      <p:bldP spid="5" grpId="0"/>
      <p:bldP spid="2" grpId="0"/>
      <p:bldP spid="3" grpId="0" animBg="1"/>
      <p:bldP spid="23" grpId="0"/>
      <p:bldP spid="7" grpId="0" animBg="1"/>
      <p:bldP spid="8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線矢印コネクタ 31"/>
          <p:cNvCxnSpPr/>
          <p:nvPr/>
        </p:nvCxnSpPr>
        <p:spPr bwMode="auto">
          <a:xfrm>
            <a:off x="2667000" y="2514600"/>
            <a:ext cx="0" cy="1905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22" name="オブジェクト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8306637"/>
              </p:ext>
            </p:extLst>
          </p:nvPr>
        </p:nvGraphicFramePr>
        <p:xfrm>
          <a:off x="381000" y="1676400"/>
          <a:ext cx="7950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5315" name="数式" r:id="rId4" imgW="4762500" imgH="508000" progId="Equation.3">
                  <p:embed/>
                </p:oleObj>
              </mc:Choice>
              <mc:Fallback>
                <p:oleObj name="数式" r:id="rId4" imgW="47625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1000" y="1676400"/>
                        <a:ext cx="7950200" cy="847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304800" y="762000"/>
            <a:ext cx="7162800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l">
              <a:defRPr/>
            </a:pPr>
            <a:r>
              <a:rPr lang="en-US" altLang="ja-JP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Chiral Random Matrices</a:t>
            </a:r>
            <a:endParaRPr lang="en-US" altLang="ja-JP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</a:endParaRPr>
          </a:p>
        </p:txBody>
      </p:sp>
      <p:sp>
        <p:nvSpPr>
          <p:cNvPr id="34" name="Rectangle 3"/>
          <p:cNvSpPr>
            <a:spLocks noChangeArrowheads="1"/>
          </p:cNvSpPr>
          <p:nvPr/>
        </p:nvSpPr>
        <p:spPr bwMode="blackWhite">
          <a:xfrm>
            <a:off x="762000" y="46801"/>
            <a:ext cx="17387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en-US" altLang="ja-JP" sz="2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+mn-cs"/>
              </a:rPr>
              <a:t>I  </a:t>
            </a:r>
            <a:r>
              <a:rPr lang="en-US" altLang="ja-JP" sz="2000" dirty="0" smtClean="0">
                <a:solidFill>
                  <a:srgbClr val="FFFFFF"/>
                </a:solidFill>
                <a:latin typeface="Helvetica" charset="0"/>
                <a:ea typeface="ＭＳ Ｐゴシック" charset="0"/>
                <a:cs typeface="+mn-cs"/>
              </a:rPr>
              <a:t>Introduction</a:t>
            </a:r>
            <a:endParaRPr lang="en-US" altLang="ja-JP" sz="2000" dirty="0">
              <a:solidFill>
                <a:srgbClr val="FFFFFF"/>
              </a:solidFill>
              <a:latin typeface="Helvetica" charset="0"/>
              <a:ea typeface="ＭＳ Ｐゴシック" charset="0"/>
              <a:cs typeface="+mn-cs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143000" y="2743200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chemeClr val="tx1"/>
                </a:solidFill>
                <a:latin typeface="+mj-ea"/>
                <a:ea typeface="+mj-ea"/>
              </a:rPr>
              <a:t>HS </a:t>
            </a:r>
            <a:r>
              <a:rPr kumimoji="1" lang="en-US" altLang="ja-JP" sz="1400" dirty="0" err="1">
                <a:solidFill>
                  <a:schemeClr val="tx1"/>
                </a:solidFill>
                <a:latin typeface="+mj-ea"/>
                <a:ea typeface="+mj-ea"/>
              </a:rPr>
              <a:t>transf.</a:t>
            </a:r>
            <a:endParaRPr kumimoji="1" lang="en-US" altLang="en-US" sz="1400" dirty="0" err="1">
              <a:solidFill>
                <a:schemeClr val="tx1"/>
              </a:solidFill>
              <a:latin typeface="+mj-ea"/>
              <a:ea typeface="+mj-ea"/>
            </a:endParaRPr>
          </a:p>
        </p:txBody>
      </p:sp>
      <p:graphicFrame>
        <p:nvGraphicFramePr>
          <p:cNvPr id="41" name="オブジェクト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8960399"/>
              </p:ext>
            </p:extLst>
          </p:nvPr>
        </p:nvGraphicFramePr>
        <p:xfrm>
          <a:off x="8585400" y="1866600"/>
          <a:ext cx="1778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5316" name="Equation" r:id="rId6" imgW="177800" imgH="165100" progId="Equation.3">
                  <p:embed/>
                </p:oleObj>
              </mc:Choice>
              <mc:Fallback>
                <p:oleObj name="Equation" r:id="rId6" imgW="1778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585400" y="1866600"/>
                        <a:ext cx="1778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直線コネクタ 4"/>
          <p:cNvCxnSpPr/>
          <p:nvPr/>
        </p:nvCxnSpPr>
        <p:spPr bwMode="auto">
          <a:xfrm>
            <a:off x="7086600" y="2133600"/>
            <a:ext cx="1143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直線コネクタ 30"/>
          <p:cNvCxnSpPr/>
          <p:nvPr/>
        </p:nvCxnSpPr>
        <p:spPr bwMode="auto">
          <a:xfrm flipV="1">
            <a:off x="7620000" y="1752600"/>
            <a:ext cx="0" cy="762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左中かっこ 6"/>
          <p:cNvSpPr/>
          <p:nvPr/>
        </p:nvSpPr>
        <p:spPr bwMode="auto">
          <a:xfrm rot="5400000">
            <a:off x="7886700" y="1409700"/>
            <a:ext cx="76200" cy="4572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>
              <a:ln>
                <a:noFill/>
              </a:ln>
              <a:solidFill>
                <a:srgbClr val="000080"/>
              </a:solidFill>
              <a:effectLst/>
              <a:latin typeface="Symbol" charset="0"/>
              <a:ea typeface="ＭＳ Ｐゴシック" charset="0"/>
            </a:endParaRPr>
          </a:p>
        </p:txBody>
      </p:sp>
      <p:sp>
        <p:nvSpPr>
          <p:cNvPr id="42" name="左中かっこ 41"/>
          <p:cNvSpPr/>
          <p:nvPr/>
        </p:nvSpPr>
        <p:spPr bwMode="auto">
          <a:xfrm rot="10800000">
            <a:off x="8458200" y="1752600"/>
            <a:ext cx="76200" cy="3810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>
              <a:ln>
                <a:noFill/>
              </a:ln>
              <a:solidFill>
                <a:srgbClr val="000080"/>
              </a:solidFill>
              <a:effectLst/>
              <a:latin typeface="Symbol" charset="0"/>
              <a:ea typeface="ＭＳ Ｐゴシック" charset="0"/>
            </a:endParaRPr>
          </a:p>
        </p:txBody>
      </p:sp>
      <p:graphicFrame>
        <p:nvGraphicFramePr>
          <p:cNvPr id="46" name="オブジェクト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0343696"/>
              </p:ext>
            </p:extLst>
          </p:nvPr>
        </p:nvGraphicFramePr>
        <p:xfrm>
          <a:off x="7696200" y="1371600"/>
          <a:ext cx="381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5317" name="Equation" r:id="rId8" imgW="381000" imgH="165100" progId="Equation.3">
                  <p:embed/>
                </p:oleObj>
              </mc:Choice>
              <mc:Fallback>
                <p:oleObj name="Equation" r:id="rId8" imgW="3810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696200" y="1371600"/>
                        <a:ext cx="3810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オブジェクト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9013331"/>
              </p:ext>
            </p:extLst>
          </p:nvPr>
        </p:nvGraphicFramePr>
        <p:xfrm>
          <a:off x="2154238" y="4191000"/>
          <a:ext cx="6227762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5318" name="Equation" r:id="rId10" imgW="4191000" imgH="584200" progId="Equation.3">
                  <p:embed/>
                </p:oleObj>
              </mc:Choice>
              <mc:Fallback>
                <p:oleObj name="Equation" r:id="rId10" imgW="4191000" imgH="584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54238" y="4191000"/>
                        <a:ext cx="6227762" cy="868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正方形/長方形 49"/>
          <p:cNvSpPr/>
          <p:nvPr/>
        </p:nvSpPr>
        <p:spPr>
          <a:xfrm>
            <a:off x="381000" y="4267200"/>
            <a:ext cx="173637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2000" dirty="0" smtClean="0">
                <a:latin typeface="+mn-lt"/>
              </a:rPr>
              <a:t>0D</a:t>
            </a:r>
            <a:r>
              <a:rPr kumimoji="1" lang="en-US" altLang="ja-JP" sz="1800" dirty="0" smtClean="0">
                <a:latin typeface="+mj-ea"/>
              </a:rPr>
              <a:t> reduction</a:t>
            </a:r>
          </a:p>
          <a:p>
            <a:r>
              <a:rPr kumimoji="1" lang="en-US" altLang="ja-JP" sz="1800" dirty="0" smtClean="0">
                <a:latin typeface="+mj-ea"/>
              </a:rPr>
              <a:t>    of </a:t>
            </a:r>
            <a:r>
              <a:rPr kumimoji="1" lang="en-US" altLang="ja-JP" sz="1800" dirty="0" err="1" smtClean="0">
                <a:latin typeface="+mj-ea"/>
              </a:rPr>
              <a:t>chPT</a:t>
            </a:r>
            <a:endParaRPr kumimoji="1" lang="ja-JP" altLang="en-US" sz="1800" dirty="0">
              <a:latin typeface="+mj-ea"/>
            </a:endParaRPr>
          </a:p>
        </p:txBody>
      </p:sp>
      <p:graphicFrame>
        <p:nvGraphicFramePr>
          <p:cNvPr id="51" name="オブジェクト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1817228"/>
              </p:ext>
            </p:extLst>
          </p:nvPr>
        </p:nvGraphicFramePr>
        <p:xfrm>
          <a:off x="5610225" y="2743200"/>
          <a:ext cx="2960688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5319" name="数式" r:id="rId12" imgW="1955800" imgH="800100" progId="Equation.3">
                  <p:embed/>
                </p:oleObj>
              </mc:Choice>
              <mc:Fallback>
                <p:oleObj name="数式" r:id="rId12" imgW="1955800" imgH="800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610225" y="2743200"/>
                        <a:ext cx="2960688" cy="1209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テキスト ボックス 17"/>
          <p:cNvSpPr txBox="1"/>
          <p:nvPr/>
        </p:nvSpPr>
        <p:spPr>
          <a:xfrm>
            <a:off x="2971800" y="2819400"/>
            <a:ext cx="21982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chemeClr val="tx1"/>
                </a:solidFill>
                <a:latin typeface="Helvetica"/>
                <a:cs typeface="Helvetica"/>
              </a:rPr>
              <a:t>captures all</a:t>
            </a:r>
          </a:p>
          <a:p>
            <a:r>
              <a:rPr kumimoji="1" lang="en-US" altLang="ja-JP" sz="1800" dirty="0">
                <a:solidFill>
                  <a:srgbClr val="660066"/>
                </a:solidFill>
                <a:latin typeface="Helvetica"/>
                <a:cs typeface="Helvetica"/>
              </a:rPr>
              <a:t>Global &amp; Discrete</a:t>
            </a:r>
          </a:p>
          <a:p>
            <a:r>
              <a:rPr kumimoji="1" lang="en-US" altLang="ja-JP" sz="1800" dirty="0">
                <a:solidFill>
                  <a:srgbClr val="660066"/>
                </a:solidFill>
                <a:latin typeface="Helvetica"/>
                <a:cs typeface="Helvetica"/>
              </a:rPr>
              <a:t>symmetries of QCD</a:t>
            </a:r>
            <a:endParaRPr kumimoji="1" lang="ja-JP" altLang="en-US" sz="1800" dirty="0">
              <a:solidFill>
                <a:srgbClr val="660066"/>
              </a:solidFill>
              <a:latin typeface="Helvetica"/>
              <a:cs typeface="Helvetica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920240" y="545592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rgbClr val="000000"/>
                </a:solidFill>
                <a:latin typeface="Helvetica"/>
                <a:cs typeface="Helvetica"/>
              </a:rPr>
              <a:t>and similar integrals ↔︎ </a:t>
            </a:r>
            <a:r>
              <a:rPr kumimoji="1" lang="en-US" altLang="ja-JP" sz="1800" dirty="0">
                <a:solidFill>
                  <a:srgbClr val="000000"/>
                </a:solidFill>
                <a:latin typeface="+mn-lt"/>
                <a:cs typeface="Helvetica"/>
              </a:rPr>
              <a:t>Pf</a:t>
            </a:r>
            <a:r>
              <a:rPr kumimoji="1" lang="en-US" altLang="ja-JP" sz="1600" dirty="0">
                <a:solidFill>
                  <a:srgbClr val="000000"/>
                </a:solidFill>
                <a:latin typeface="+mn-lt"/>
                <a:cs typeface="Helvetica"/>
              </a:rPr>
              <a:t>   </a:t>
            </a:r>
            <a:r>
              <a:rPr kumimoji="1" lang="en-US" altLang="ja-JP" sz="1600" dirty="0">
                <a:solidFill>
                  <a:srgbClr val="000000"/>
                </a:solidFill>
                <a:latin typeface="Helvetica"/>
                <a:cs typeface="Helvetica"/>
              </a:rPr>
              <a:t>for </a:t>
            </a:r>
            <a:r>
              <a:rPr kumimoji="1" lang="en-US" altLang="ja-JP" sz="1600" i="1" dirty="0">
                <a:solidFill>
                  <a:srgbClr val="000000"/>
                </a:solidFill>
                <a:latin typeface="Symbol" charset="2"/>
                <a:cs typeface="Symbol" charset="2"/>
              </a:rPr>
              <a:t>b</a:t>
            </a:r>
            <a:r>
              <a:rPr kumimoji="1" lang="en-US" altLang="ja-JP" sz="1600" dirty="0">
                <a:solidFill>
                  <a:srgbClr val="000000"/>
                </a:solidFill>
                <a:latin typeface="+mn-lt"/>
                <a:cs typeface="Helvetica"/>
              </a:rPr>
              <a:t>=1,4</a:t>
            </a:r>
            <a:endParaRPr kumimoji="1" lang="ja-JP" altLang="en-US" sz="1600" dirty="0">
              <a:solidFill>
                <a:srgbClr val="000000"/>
              </a:solidFill>
              <a:latin typeface="+mn-lt"/>
              <a:cs typeface="Helvetica"/>
            </a:endParaRPr>
          </a:p>
        </p:txBody>
      </p:sp>
      <p:graphicFrame>
        <p:nvGraphicFramePr>
          <p:cNvPr id="19" name="オブジェクト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125514"/>
              </p:ext>
            </p:extLst>
          </p:nvPr>
        </p:nvGraphicFramePr>
        <p:xfrm>
          <a:off x="1197071" y="3138488"/>
          <a:ext cx="1374775" cy="57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5320" name="数式" r:id="rId14" imgW="1143000" imgH="482600" progId="Equation.3">
                  <p:embed/>
                </p:oleObj>
              </mc:Choice>
              <mc:Fallback>
                <p:oleObj name="数式" r:id="rId14" imgW="11430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197071" y="3138488"/>
                        <a:ext cx="1374775" cy="579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4343400" y="4992469"/>
            <a:ext cx="8089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600">
                <a:solidFill>
                  <a:srgbClr val="000000"/>
                </a:solidFill>
                <a:latin typeface="Helvetica"/>
                <a:cs typeface="Helvetica"/>
              </a:rPr>
              <a:t>for </a:t>
            </a:r>
            <a:r>
              <a:rPr kumimoji="1" lang="en-US" altLang="ja-JP" sz="1600" i="1">
                <a:solidFill>
                  <a:srgbClr val="000000"/>
                </a:solidFill>
                <a:latin typeface="Symbol" charset="2"/>
                <a:cs typeface="Symbol" charset="2"/>
              </a:rPr>
              <a:t>b</a:t>
            </a:r>
            <a:r>
              <a:rPr kumimoji="1" lang="en-US" altLang="ja-JP" sz="1600">
                <a:solidFill>
                  <a:srgbClr val="000000"/>
                </a:solidFill>
                <a:cs typeface="Helvetica"/>
              </a:rPr>
              <a:t>=2</a:t>
            </a:r>
          </a:p>
        </p:txBody>
      </p:sp>
      <p:sp>
        <p:nvSpPr>
          <p:cNvPr id="24" name="テキスト ボックス 30"/>
          <p:cNvSpPr txBox="1">
            <a:spLocks noChangeArrowheads="1"/>
          </p:cNvSpPr>
          <p:nvPr/>
        </p:nvSpPr>
        <p:spPr bwMode="auto">
          <a:xfrm>
            <a:off x="5562600" y="5026223"/>
            <a:ext cx="26187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altLang="ja-JP" sz="1400" dirty="0">
                <a:solidFill>
                  <a:srgbClr val="008000"/>
                </a:solidFill>
                <a:latin typeface="+mn-lt"/>
              </a:rPr>
              <a:t>[Jackson-Sener-Verbaarschot ’96] </a:t>
            </a:r>
            <a:endParaRPr lang="ja-JP" altLang="en-US" sz="140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30" name="テキスト ボックス 30"/>
          <p:cNvSpPr txBox="1">
            <a:spLocks noChangeArrowheads="1"/>
          </p:cNvSpPr>
          <p:nvPr/>
        </p:nvSpPr>
        <p:spPr bwMode="auto">
          <a:xfrm>
            <a:off x="5486400" y="5486400"/>
            <a:ext cx="34453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altLang="ja-JP" sz="1400" dirty="0">
                <a:solidFill>
                  <a:srgbClr val="008000"/>
                </a:solidFill>
                <a:latin typeface="+mn-lt"/>
              </a:rPr>
              <a:t>  [Smilga-Verbaarschot ’95, Nagao-SMN ’00] </a:t>
            </a:r>
            <a:endParaRPr lang="ja-JP" altLang="en-US" sz="140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37" name="テキスト ボックス 30"/>
          <p:cNvSpPr txBox="1">
            <a:spLocks noChangeArrowheads="1"/>
          </p:cNvSpPr>
          <p:nvPr/>
        </p:nvSpPr>
        <p:spPr bwMode="auto">
          <a:xfrm>
            <a:off x="6629400" y="914400"/>
            <a:ext cx="21656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ヒラギノ丸ゴ Pro W4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altLang="ja-JP" sz="1400" dirty="0">
                <a:solidFill>
                  <a:srgbClr val="008000"/>
                </a:solidFill>
                <a:latin typeface="+mn-lt"/>
              </a:rPr>
              <a:t>[Shuryak-Verbaarschot ’93] </a:t>
            </a:r>
            <a:endParaRPr lang="ja-JP" altLang="en-US" sz="140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219200" y="6172200"/>
            <a:ext cx="6781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analytically solvable, symmetry-based </a:t>
            </a:r>
            <a:r>
              <a:rPr kumimoji="1" lang="en-US" altLang="ja-JP" sz="2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model of QCD</a:t>
            </a:r>
            <a:endParaRPr kumimoji="1" lang="ja-JP" altLang="en-US" sz="2200" dirty="0">
              <a:solidFill>
                <a:schemeClr val="accent1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41450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0" grpId="0"/>
      <p:bldP spid="3" grpId="0"/>
      <p:bldP spid="6" grpId="0"/>
      <p:bldP spid="24" grpId="0"/>
      <p:bldP spid="30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blackWhite">
          <a:xfrm>
            <a:off x="1981200" y="3200400"/>
            <a:ext cx="536256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en-US" altLang="ja-JP" sz="32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+mn-cs"/>
              </a:rPr>
              <a:t>II.  </a:t>
            </a:r>
            <a:r>
              <a:rPr lang="en-US" altLang="ja-JP" sz="3200" dirty="0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+mn-cs"/>
              </a:rPr>
              <a:t>Individual EV distribution</a:t>
            </a:r>
            <a:endParaRPr lang="en-US" altLang="ja-JP" sz="3200" dirty="0">
              <a:solidFill>
                <a:srgbClr val="000090"/>
              </a:solidFill>
              <a:latin typeface="Helvetica" charset="0"/>
              <a:ea typeface="ＭＳ Ｐゴシック" charset="0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499100" y="292100"/>
            <a:ext cx="444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137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887960"/>
            <a:ext cx="3744416" cy="2435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テキスト ボックス 8"/>
          <p:cNvSpPr txBox="1">
            <a:spLocks noChangeArrowheads="1"/>
          </p:cNvSpPr>
          <p:nvPr/>
        </p:nvSpPr>
        <p:spPr bwMode="auto">
          <a:xfrm>
            <a:off x="609600" y="1474113"/>
            <a:ext cx="823183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200" dirty="0" smtClean="0">
                <a:solidFill>
                  <a:schemeClr val="tx1"/>
                </a:solidFill>
                <a:latin typeface="Helvetica"/>
                <a:cs typeface="Helvetica"/>
              </a:rPr>
              <a:t>EV density  </a:t>
            </a:r>
            <a:r>
              <a:rPr lang="en-US" altLang="ja-JP" sz="2200" dirty="0">
                <a:solidFill>
                  <a:schemeClr val="tx1"/>
                </a:solidFill>
                <a:latin typeface="Helvetica"/>
                <a:cs typeface="Helvetica"/>
              </a:rPr>
              <a:t> </a:t>
            </a:r>
            <a:r>
              <a:rPr lang="en-US" altLang="ja-JP" sz="2200" dirty="0" err="1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vs</a:t>
            </a:r>
            <a:r>
              <a:rPr lang="en-US" altLang="ja-JP" sz="2200" dirty="0" smtClean="0">
                <a:latin typeface="Helvetica"/>
                <a:cs typeface="Helvetica"/>
              </a:rPr>
              <a:t>   </a:t>
            </a:r>
            <a:r>
              <a:rPr lang="en-US" altLang="ja-JP" sz="2200" dirty="0" smtClean="0">
                <a:solidFill>
                  <a:srgbClr val="0000FF"/>
                </a:solidFill>
                <a:latin typeface="Helvetica"/>
                <a:cs typeface="Helvetica"/>
              </a:rPr>
              <a:t>1</a:t>
            </a:r>
            <a:r>
              <a:rPr lang="en-US" altLang="ja-JP" sz="2200" baseline="30000" dirty="0" smtClean="0">
                <a:solidFill>
                  <a:srgbClr val="0000FF"/>
                </a:solidFill>
                <a:latin typeface="Helvetica"/>
                <a:cs typeface="Helvetica"/>
              </a:rPr>
              <a:t>st</a:t>
            </a:r>
            <a:r>
              <a:rPr lang="en-US" altLang="ja-JP" sz="2200" dirty="0" smtClean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n-US" altLang="ja-JP" sz="2200" dirty="0">
                <a:solidFill>
                  <a:srgbClr val="800080"/>
                </a:solidFill>
                <a:latin typeface="Helvetica"/>
                <a:cs typeface="Helvetica"/>
              </a:rPr>
              <a:t>〜8</a:t>
            </a:r>
            <a:r>
              <a:rPr lang="en-US" altLang="ja-JP" sz="2200" baseline="30000" dirty="0">
                <a:solidFill>
                  <a:srgbClr val="800080"/>
                </a:solidFill>
                <a:latin typeface="Helvetica"/>
                <a:cs typeface="Helvetica"/>
              </a:rPr>
              <a:t>th  </a:t>
            </a:r>
            <a:r>
              <a:rPr lang="en-US" altLang="ja-JP" sz="2200" dirty="0" smtClean="0">
                <a:solidFill>
                  <a:srgbClr val="808000"/>
                </a:solidFill>
                <a:latin typeface="Helvetica"/>
                <a:cs typeface="Helvetica"/>
              </a:rPr>
              <a:t>E</a:t>
            </a:r>
            <a:r>
              <a:rPr lang="en-US" altLang="ja-JP" sz="2200" dirty="0" smtClean="0">
                <a:solidFill>
                  <a:srgbClr val="008040"/>
                </a:solidFill>
                <a:latin typeface="Helvetica"/>
                <a:cs typeface="Helvetica"/>
              </a:rPr>
              <a:t>V</a:t>
            </a:r>
            <a:r>
              <a:rPr lang="en-US" altLang="ja-JP" sz="2200" dirty="0" smtClean="0">
                <a:latin typeface="Helvetica"/>
                <a:cs typeface="Helvetica"/>
              </a:rPr>
              <a:t> </a:t>
            </a:r>
            <a:r>
              <a:rPr lang="en-US" altLang="ja-JP" sz="2200" dirty="0" smtClean="0">
                <a:solidFill>
                  <a:srgbClr val="0000FF"/>
                </a:solidFill>
                <a:latin typeface="Helvetica"/>
                <a:cs typeface="Helvetica"/>
              </a:rPr>
              <a:t>distrib</a:t>
            </a:r>
            <a:r>
              <a:rPr lang="en-US" altLang="ja-JP" sz="2200" dirty="0" smtClean="0">
                <a:solidFill>
                  <a:srgbClr val="800080"/>
                </a:solidFill>
                <a:latin typeface="Helvetica"/>
                <a:cs typeface="Helvetica"/>
              </a:rPr>
              <a:t>utions  </a:t>
            </a:r>
            <a:r>
              <a:rPr lang="en-US" altLang="ja-JP" sz="2200" dirty="0" smtClean="0">
                <a:solidFill>
                  <a:schemeClr val="bg2"/>
                </a:solidFill>
                <a:latin typeface="Helvetica"/>
                <a:cs typeface="Helvetica"/>
              </a:rPr>
              <a:t>of chGUE  </a:t>
            </a:r>
            <a:endParaRPr lang="ja-JP" altLang="en-US" sz="2200" dirty="0">
              <a:solidFill>
                <a:schemeClr val="bg2"/>
              </a:solidFill>
              <a:latin typeface="Helvetica"/>
              <a:cs typeface="Helvetica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482280" y="5944234"/>
            <a:ext cx="5594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0000FF"/>
                </a:solidFill>
                <a:latin typeface="Helvetica"/>
                <a:cs typeface="Helvetica"/>
              </a:rPr>
              <a:t>al</a:t>
            </a:r>
            <a:r>
              <a:rPr lang="en-US" altLang="ja-JP" sz="2000" dirty="0">
                <a:solidFill>
                  <a:srgbClr val="800080"/>
                </a:solidFill>
                <a:latin typeface="Helvetica"/>
                <a:cs typeface="Helvetica"/>
              </a:rPr>
              <a:t>most </a:t>
            </a:r>
            <a:r>
              <a:rPr lang="en-US" altLang="ja-JP" sz="2000" dirty="0">
                <a:solidFill>
                  <a:srgbClr val="808000"/>
                </a:solidFill>
                <a:latin typeface="Helvetica"/>
                <a:cs typeface="Helvetica"/>
              </a:rPr>
              <a:t>Gau</a:t>
            </a:r>
            <a:r>
              <a:rPr lang="en-US" altLang="ja-JP" sz="2000" dirty="0">
                <a:solidFill>
                  <a:srgbClr val="008000"/>
                </a:solidFill>
                <a:latin typeface="Helvetica"/>
                <a:cs typeface="Helvetica"/>
              </a:rPr>
              <a:t>ssian</a:t>
            </a:r>
            <a:r>
              <a:rPr lang="ja-JP" altLang="en-US" sz="2000" dirty="0"/>
              <a:t>　</a:t>
            </a:r>
            <a:r>
              <a:rPr lang="en-US" altLang="ja-JP" sz="2000" dirty="0">
                <a:solidFill>
                  <a:srgbClr val="0000FF"/>
                </a:solidFill>
              </a:rPr>
              <a:t>⇒</a:t>
            </a:r>
            <a:r>
              <a:rPr lang="ja-JP" altLang="en-US" sz="2000" dirty="0"/>
              <a:t>　</a:t>
            </a:r>
            <a:r>
              <a:rPr lang="en-US" altLang="ja-JP" sz="2000" dirty="0" smtClean="0">
                <a:solidFill>
                  <a:srgbClr val="0000FF"/>
                </a:solidFill>
                <a:latin typeface="Helvetica"/>
                <a:cs typeface="Helvetica"/>
              </a:rPr>
              <a:t>pre</a:t>
            </a:r>
            <a:r>
              <a:rPr lang="en-US" altLang="ja-JP" sz="2000" dirty="0" smtClean="0">
                <a:solidFill>
                  <a:srgbClr val="800080"/>
                </a:solidFill>
                <a:latin typeface="Helvetica"/>
                <a:cs typeface="Helvetica"/>
              </a:rPr>
              <a:t>cise </a:t>
            </a:r>
            <a:r>
              <a:rPr lang="en-US" altLang="ja-JP" sz="2000" dirty="0" smtClean="0">
                <a:solidFill>
                  <a:srgbClr val="808000"/>
                </a:solidFill>
                <a:latin typeface="Helvetica"/>
                <a:cs typeface="Helvetica"/>
              </a:rPr>
              <a:t>fitt</a:t>
            </a:r>
            <a:r>
              <a:rPr lang="en-US" altLang="ja-JP" sz="2000" dirty="0" smtClean="0">
                <a:solidFill>
                  <a:srgbClr val="008040"/>
                </a:solidFill>
                <a:latin typeface="Helvetica"/>
                <a:cs typeface="Helvetica"/>
              </a:rPr>
              <a:t>ing possible</a:t>
            </a:r>
            <a:endParaRPr kumimoji="1" lang="ja-JP" altLang="en-US" sz="2000" dirty="0">
              <a:solidFill>
                <a:srgbClr val="008040"/>
              </a:solidFill>
              <a:latin typeface="Helvetica"/>
              <a:cs typeface="Helvetica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105200" y="2286000"/>
            <a:ext cx="535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Helvetica"/>
                <a:cs typeface="Helvetica"/>
              </a:rPr>
              <a:t>flattening oscillation</a:t>
            </a:r>
            <a:r>
              <a:rPr lang="ja-JP" altLang="en-US" sz="2000" dirty="0">
                <a:latin typeface="Helvetica"/>
                <a:cs typeface="Helvetica"/>
              </a:rPr>
              <a:t>　</a:t>
            </a:r>
            <a:r>
              <a:rPr lang="en-US" altLang="ja-JP" sz="2000" dirty="0">
                <a:latin typeface="Helvetica"/>
                <a:cs typeface="Helvetica"/>
              </a:rPr>
              <a:t>⇒</a:t>
            </a:r>
            <a:r>
              <a:rPr lang="ja-JP" altLang="en-US" sz="2000" dirty="0">
                <a:latin typeface="Helvetica"/>
                <a:cs typeface="Helvetica"/>
              </a:rPr>
              <a:t>　</a:t>
            </a:r>
            <a:r>
              <a:rPr lang="en-US" altLang="ja-JP" sz="2000" dirty="0">
                <a:latin typeface="Helvetica"/>
                <a:cs typeface="Helvetica"/>
              </a:rPr>
              <a:t>larger error for fitting</a:t>
            </a:r>
          </a:p>
        </p:txBody>
      </p:sp>
      <p:cxnSp>
        <p:nvCxnSpPr>
          <p:cNvPr id="37" name="直線矢印コネクタ 36"/>
          <p:cNvCxnSpPr/>
          <p:nvPr/>
        </p:nvCxnSpPr>
        <p:spPr>
          <a:xfrm>
            <a:off x="3733800" y="2708920"/>
            <a:ext cx="0" cy="68580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/>
          <p:nvPr/>
        </p:nvCxnSpPr>
        <p:spPr>
          <a:xfrm flipH="1" flipV="1">
            <a:off x="3130352" y="5408240"/>
            <a:ext cx="288032" cy="504056"/>
          </a:xfrm>
          <a:prstGeom prst="straightConnector1">
            <a:avLst/>
          </a:prstGeom>
          <a:ln>
            <a:solidFill>
              <a:srgbClr val="0000FF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/>
          <p:nvPr/>
        </p:nvCxnSpPr>
        <p:spPr>
          <a:xfrm flipH="1" flipV="1">
            <a:off x="3346376" y="5408240"/>
            <a:ext cx="72008" cy="504056"/>
          </a:xfrm>
          <a:prstGeom prst="straightConnector1">
            <a:avLst/>
          </a:prstGeom>
          <a:ln>
            <a:solidFill>
              <a:srgbClr val="80008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/>
          <p:nvPr/>
        </p:nvCxnSpPr>
        <p:spPr>
          <a:xfrm flipV="1">
            <a:off x="3418384" y="5408240"/>
            <a:ext cx="135632" cy="512440"/>
          </a:xfrm>
          <a:prstGeom prst="straightConnector1">
            <a:avLst/>
          </a:prstGeom>
          <a:ln>
            <a:solidFill>
              <a:srgbClr val="808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 flipV="1">
            <a:off x="3418384" y="5408240"/>
            <a:ext cx="360040" cy="520824"/>
          </a:xfrm>
          <a:prstGeom prst="straightConnector1">
            <a:avLst/>
          </a:prstGeom>
          <a:ln>
            <a:solidFill>
              <a:srgbClr val="00804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6597" y="2946487"/>
            <a:ext cx="3907851" cy="238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228600" y="799316"/>
            <a:ext cx="8686800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lnSpc>
                <a:spcPct val="50000"/>
              </a:lnSpc>
              <a:defRPr/>
            </a:pPr>
            <a:r>
              <a:rPr lang="en-US" altLang="ja-JP" sz="2800" dirty="0" smtClean="0">
                <a:solidFill>
                  <a:srgbClr val="00008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Individual EV distributions </a:t>
            </a:r>
            <a:endParaRPr lang="en-US" altLang="ja-JP" sz="2800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ea typeface="Osaka" charset="0"/>
              <a:cs typeface="Helvetica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499100" y="292100"/>
            <a:ext cx="444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blackWhite">
          <a:xfrm>
            <a:off x="762000" y="46801"/>
            <a:ext cx="20380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en-US" altLang="ja-JP" sz="2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+mn-cs"/>
              </a:rPr>
              <a:t>II  </a:t>
            </a:r>
            <a:r>
              <a:rPr lang="en-US" altLang="ja-JP" sz="2000" dirty="0" smtClean="0">
                <a:solidFill>
                  <a:srgbClr val="FFFFFF"/>
                </a:solidFill>
                <a:latin typeface="Helvetica" charset="0"/>
              </a:rPr>
              <a:t>Individual EV</a:t>
            </a:r>
            <a:endParaRPr lang="en-US" altLang="ja-JP" sz="2000" dirty="0">
              <a:solidFill>
                <a:srgbClr val="FFFFFF"/>
              </a:solidFill>
              <a:latin typeface="Helvetica" charset="0"/>
              <a:ea typeface="ＭＳ Ｐゴシック" charset="0"/>
              <a:cs typeface="+mn-cs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279913" y="375478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19" name="Rectangle 88"/>
          <p:cNvSpPr>
            <a:spLocks noChangeArrowheads="1"/>
          </p:cNvSpPr>
          <p:nvPr/>
        </p:nvSpPr>
        <p:spPr bwMode="blackWhite">
          <a:xfrm>
            <a:off x="2743200" y="6382434"/>
            <a:ext cx="141634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ja-JP" sz="1400" dirty="0" smtClean="0">
                <a:solidFill>
                  <a:srgbClr val="008000"/>
                </a:solidFill>
                <a:latin typeface="Times New Roman" charset="0"/>
              </a:rPr>
              <a:t>[</a:t>
            </a:r>
            <a:r>
              <a:rPr lang="en-US" altLang="ja-JP" sz="1400" dirty="0" err="1" smtClean="0">
                <a:solidFill>
                  <a:srgbClr val="008000"/>
                </a:solidFill>
                <a:latin typeface="Times New Roman" charset="0"/>
              </a:rPr>
              <a:t>Gustavsson</a:t>
            </a:r>
            <a:r>
              <a:rPr lang="en-US" altLang="ja-JP" sz="1400" dirty="0" smtClean="0">
                <a:solidFill>
                  <a:srgbClr val="008000"/>
                </a:solidFill>
                <a:latin typeface="Times New Roman" charset="0"/>
              </a:rPr>
              <a:t> ’04]</a:t>
            </a:r>
            <a:endParaRPr lang="en-US" altLang="ja-JP" sz="1400" dirty="0">
              <a:solidFill>
                <a:srgbClr val="008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570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テキスト ボックス 8"/>
          <p:cNvSpPr txBox="1">
            <a:spLocks noChangeArrowheads="1"/>
          </p:cNvSpPr>
          <p:nvPr/>
        </p:nvSpPr>
        <p:spPr bwMode="auto">
          <a:xfrm>
            <a:off x="304800" y="1371600"/>
            <a:ext cx="823183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200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“Shifting” method for </a:t>
            </a:r>
            <a:r>
              <a:rPr lang="en-US" altLang="ja-JP" sz="2200" dirty="0" err="1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chRMT</a:t>
            </a:r>
            <a:endParaRPr lang="ja-JP" altLang="en-US" sz="2200" dirty="0">
              <a:solidFill>
                <a:schemeClr val="bg2"/>
              </a:solidFill>
              <a:latin typeface="Helvetica"/>
              <a:cs typeface="Helvetica"/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228600" y="799316"/>
            <a:ext cx="8686800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lnSpc>
                <a:spcPct val="50000"/>
              </a:lnSpc>
              <a:defRPr/>
            </a:pPr>
            <a:r>
              <a:rPr lang="en-US" altLang="ja-JP" sz="2800" dirty="0" smtClean="0">
                <a:solidFill>
                  <a:srgbClr val="00008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Technical problems </a:t>
            </a:r>
            <a:endParaRPr lang="en-US" altLang="ja-JP" sz="2800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ea typeface="Osaka" charset="0"/>
              <a:cs typeface="Helvetica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499100" y="292100"/>
            <a:ext cx="444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blackWhite">
          <a:xfrm>
            <a:off x="762000" y="46801"/>
            <a:ext cx="20380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en-US" altLang="ja-JP" sz="2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+mn-cs"/>
              </a:rPr>
              <a:t>II  </a:t>
            </a:r>
            <a:r>
              <a:rPr lang="en-US" altLang="ja-JP" sz="2000" dirty="0" smtClean="0">
                <a:solidFill>
                  <a:srgbClr val="FFFFFF"/>
                </a:solidFill>
                <a:latin typeface="Helvetica" charset="0"/>
              </a:rPr>
              <a:t>Individual EV</a:t>
            </a:r>
            <a:endParaRPr lang="en-US" altLang="ja-JP" sz="2000" dirty="0">
              <a:solidFill>
                <a:srgbClr val="FFFFFF"/>
              </a:solidFill>
              <a:latin typeface="Helvetica" charset="0"/>
              <a:ea typeface="ＭＳ Ｐゴシック" charset="0"/>
              <a:cs typeface="+mn-cs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279913" y="375478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20" name="Rectangle 88"/>
          <p:cNvSpPr>
            <a:spLocks noChangeArrowheads="1"/>
          </p:cNvSpPr>
          <p:nvPr/>
        </p:nvSpPr>
        <p:spPr bwMode="blackWhite">
          <a:xfrm>
            <a:off x="7315200" y="762000"/>
            <a:ext cx="1670750" cy="342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300" dirty="0" smtClean="0">
                <a:solidFill>
                  <a:srgbClr val="008000"/>
                </a:solidFill>
                <a:latin typeface="Times New Roman" charset="0"/>
              </a:rPr>
              <a:t>[</a:t>
            </a:r>
            <a:r>
              <a:rPr lang="en-US" altLang="ja-JP" sz="1300" dirty="0" err="1" smtClean="0">
                <a:solidFill>
                  <a:srgbClr val="008000"/>
                </a:solidFill>
                <a:latin typeface="Times New Roman" charset="0"/>
              </a:rPr>
              <a:t>Damgaard</a:t>
            </a:r>
            <a:r>
              <a:rPr lang="en-US" altLang="ja-JP" sz="1300" dirty="0" smtClean="0">
                <a:solidFill>
                  <a:srgbClr val="008000"/>
                </a:solidFill>
                <a:latin typeface="Times New Roman" charset="0"/>
              </a:rPr>
              <a:t>-SMN ’01]</a:t>
            </a:r>
            <a:endParaRPr lang="en-US" altLang="ja-JP" sz="1300" dirty="0">
              <a:solidFill>
                <a:srgbClr val="008000"/>
              </a:solidFill>
              <a:latin typeface="Times New Roman" charset="0"/>
            </a:endParaRPr>
          </a:p>
        </p:txBody>
      </p:sp>
      <p:graphicFrame>
        <p:nvGraphicFramePr>
          <p:cNvPr id="21" name="オブジェクト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2844283"/>
              </p:ext>
            </p:extLst>
          </p:nvPr>
        </p:nvGraphicFramePr>
        <p:xfrm>
          <a:off x="457200" y="2071796"/>
          <a:ext cx="6781800" cy="671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538" name="数式" r:id="rId4" imgW="4876800" imgH="482600" progId="Equation.3">
                  <p:embed/>
                </p:oleObj>
              </mc:Choice>
              <mc:Fallback>
                <p:oleObj name="数式" r:id="rId4" imgW="48768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200" y="2071796"/>
                        <a:ext cx="6781800" cy="6714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7391400" y="2209800"/>
            <a:ext cx="15751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Helvetica"/>
                <a:cs typeface="Helvetica"/>
              </a:rPr>
              <a:t>…</a:t>
            </a:r>
            <a:r>
              <a:rPr kumimoji="1" lang="ja-JP" altLang="en-US" sz="1600" dirty="0" smtClean="0">
                <a:latin typeface="Helvetica"/>
                <a:cs typeface="Helvetica"/>
              </a:rPr>
              <a:t>　</a:t>
            </a:r>
            <a:r>
              <a:rPr kumimoji="1" lang="en-US" altLang="ja-JP" sz="1600" dirty="0" smtClean="0">
                <a:latin typeface="Helvetica"/>
                <a:cs typeface="Helvetica"/>
              </a:rPr>
              <a:t>JPD of EVs</a:t>
            </a:r>
            <a:endParaRPr kumimoji="1" lang="ja-JP" altLang="en-US" sz="1600" dirty="0">
              <a:latin typeface="Helvetica"/>
              <a:cs typeface="Helvetica"/>
            </a:endParaRPr>
          </a:p>
        </p:txBody>
      </p:sp>
      <p:graphicFrame>
        <p:nvGraphicFramePr>
          <p:cNvPr id="22" name="オブジェクト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8250950"/>
              </p:ext>
            </p:extLst>
          </p:nvPr>
        </p:nvGraphicFramePr>
        <p:xfrm>
          <a:off x="465138" y="2895600"/>
          <a:ext cx="8561387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539" name="数式" r:id="rId6" imgW="6210300" imgH="1485900" progId="Equation.3">
                  <p:embed/>
                </p:oleObj>
              </mc:Choice>
              <mc:Fallback>
                <p:oleObj name="数式" r:id="rId6" imgW="6210300" imgH="148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5138" y="2895600"/>
                        <a:ext cx="8561387" cy="205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角丸四角形 2"/>
          <p:cNvSpPr/>
          <p:nvPr/>
        </p:nvSpPr>
        <p:spPr bwMode="auto">
          <a:xfrm>
            <a:off x="1676400" y="2895600"/>
            <a:ext cx="4114800" cy="1447800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rgbClr val="000080"/>
              </a:solidFill>
              <a:effectLst/>
              <a:latin typeface="Symbol" charset="0"/>
              <a:ea typeface="ＭＳ Ｐゴシック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33400" y="5410200"/>
            <a:ext cx="3635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rgbClr val="FF0000"/>
                </a:solidFill>
                <a:latin typeface="Helvetica"/>
                <a:cs typeface="Helvetica"/>
              </a:rPr>
              <a:t>f</a:t>
            </a:r>
            <a:r>
              <a:rPr kumimoji="1" lang="en-US" altLang="ja-JP" sz="1800" dirty="0" smtClean="0">
                <a:solidFill>
                  <a:srgbClr val="FF0000"/>
                </a:solidFill>
                <a:latin typeface="Helvetica"/>
                <a:cs typeface="Helvetica"/>
              </a:rPr>
              <a:t>or this trick to work, the exponent </a:t>
            </a:r>
            <a:endParaRPr kumimoji="1" lang="ja-JP" altLang="en-US" sz="18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graphicFrame>
        <p:nvGraphicFramePr>
          <p:cNvPr id="13" name="オブジェクト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729680"/>
              </p:ext>
            </p:extLst>
          </p:nvPr>
        </p:nvGraphicFramePr>
        <p:xfrm>
          <a:off x="531812" y="5791200"/>
          <a:ext cx="5749368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540" name="数式" r:id="rId8" imgW="3835400" imgH="558800" progId="Equation.3">
                  <p:embed/>
                </p:oleObj>
              </mc:Choice>
              <mc:Fallback>
                <p:oleObj name="数式" r:id="rId8" imgW="3835400" imgH="558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31812" y="5791200"/>
                        <a:ext cx="5749368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角丸四角形 22"/>
          <p:cNvSpPr/>
          <p:nvPr/>
        </p:nvSpPr>
        <p:spPr bwMode="auto">
          <a:xfrm>
            <a:off x="457200" y="5334000"/>
            <a:ext cx="5715000" cy="1295400"/>
          </a:xfrm>
          <a:prstGeom prst="roundRect">
            <a:avLst/>
          </a:prstGeom>
          <a:noFill/>
          <a:ln w="381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rgbClr val="000080"/>
              </a:solidFill>
              <a:effectLst/>
              <a:latin typeface="Symbol" charset="0"/>
              <a:ea typeface="ＭＳ Ｐゴシック" charset="0"/>
            </a:endParaRPr>
          </a:p>
        </p:txBody>
      </p:sp>
      <p:cxnSp>
        <p:nvCxnSpPr>
          <p:cNvPr id="8" name="直線コネクタ 7"/>
          <p:cNvCxnSpPr/>
          <p:nvPr/>
        </p:nvCxnSpPr>
        <p:spPr bwMode="auto">
          <a:xfrm>
            <a:off x="3581400" y="4343400"/>
            <a:ext cx="0" cy="990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角丸四角形 23"/>
          <p:cNvSpPr/>
          <p:nvPr/>
        </p:nvSpPr>
        <p:spPr bwMode="auto">
          <a:xfrm>
            <a:off x="4800600" y="4419600"/>
            <a:ext cx="4267200" cy="609600"/>
          </a:xfrm>
          <a:prstGeom prst="roundRect">
            <a:avLst/>
          </a:prstGeom>
          <a:noFill/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rgbClr val="000080"/>
              </a:solidFill>
              <a:effectLst/>
              <a:latin typeface="Symbol" charset="0"/>
              <a:ea typeface="ＭＳ Ｐゴシック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629400" y="5410200"/>
            <a:ext cx="232741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008000"/>
                </a:solidFill>
                <a:latin typeface="Helvetica"/>
                <a:cs typeface="Helvetica"/>
              </a:rPr>
              <a:t>practically unfeasible</a:t>
            </a:r>
          </a:p>
          <a:p>
            <a:r>
              <a:rPr kumimoji="1" lang="en-US" altLang="ja-JP" sz="1800" dirty="0">
                <a:solidFill>
                  <a:srgbClr val="008000"/>
                </a:solidFill>
                <a:latin typeface="Helvetica"/>
                <a:cs typeface="Helvetica"/>
              </a:rPr>
              <a:t> </a:t>
            </a:r>
            <a:r>
              <a:rPr kumimoji="1" lang="en-US" altLang="ja-JP" sz="1800" dirty="0" smtClean="0">
                <a:solidFill>
                  <a:srgbClr val="008000"/>
                </a:solidFill>
                <a:latin typeface="Helvetica"/>
                <a:cs typeface="Helvetica"/>
              </a:rPr>
              <a:t>        for </a:t>
            </a:r>
            <a:r>
              <a:rPr kumimoji="1" lang="en-US" altLang="ja-JP" sz="2000" i="1" dirty="0" smtClean="0">
                <a:solidFill>
                  <a:srgbClr val="008000"/>
                </a:solidFill>
                <a:latin typeface="+mn-lt"/>
                <a:cs typeface="Helvetica"/>
              </a:rPr>
              <a:t>k ≥ </a:t>
            </a:r>
            <a:r>
              <a:rPr kumimoji="1" lang="en-US" altLang="ja-JP" sz="2000" dirty="0" smtClean="0">
                <a:solidFill>
                  <a:srgbClr val="008000"/>
                </a:solidFill>
                <a:latin typeface="+mn-lt"/>
                <a:cs typeface="Helvetica"/>
              </a:rPr>
              <a:t>5 </a:t>
            </a:r>
            <a:endParaRPr kumimoji="1" lang="ja-JP" altLang="en-US" sz="2000" dirty="0">
              <a:solidFill>
                <a:srgbClr val="008000"/>
              </a:solidFill>
              <a:latin typeface="+mn-lt"/>
              <a:cs typeface="Helvetica"/>
            </a:endParaRPr>
          </a:p>
        </p:txBody>
      </p:sp>
      <p:sp>
        <p:nvSpPr>
          <p:cNvPr id="28" name="角丸四角形 27"/>
          <p:cNvSpPr/>
          <p:nvPr/>
        </p:nvSpPr>
        <p:spPr bwMode="auto">
          <a:xfrm>
            <a:off x="6400800" y="5334000"/>
            <a:ext cx="2667000" cy="838200"/>
          </a:xfrm>
          <a:prstGeom prst="roundRect">
            <a:avLst/>
          </a:prstGeom>
          <a:noFill/>
          <a:ln w="38100" cap="flat" cmpd="dbl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rgbClr val="000080"/>
              </a:solidFill>
              <a:effectLst/>
              <a:latin typeface="Symbol" charset="0"/>
              <a:ea typeface="ＭＳ Ｐゴシック" charset="0"/>
            </a:endParaRPr>
          </a:p>
        </p:txBody>
      </p:sp>
      <p:cxnSp>
        <p:nvCxnSpPr>
          <p:cNvPr id="29" name="直線コネクタ 28"/>
          <p:cNvCxnSpPr/>
          <p:nvPr/>
        </p:nvCxnSpPr>
        <p:spPr bwMode="auto">
          <a:xfrm>
            <a:off x="7467600" y="50292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26" name="オブジェクト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5666311"/>
              </p:ext>
            </p:extLst>
          </p:nvPr>
        </p:nvGraphicFramePr>
        <p:xfrm>
          <a:off x="7113587" y="1676400"/>
          <a:ext cx="1801813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541" name="数式" r:id="rId10" imgW="1295400" imgH="241300" progId="Equation.3">
                  <p:embed/>
                </p:oleObj>
              </mc:Choice>
              <mc:Fallback>
                <p:oleObj name="数式" r:id="rId10" imgW="1295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113587" y="1676400"/>
                        <a:ext cx="1801813" cy="336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テキスト ボックス 29"/>
          <p:cNvSpPr txBox="1"/>
          <p:nvPr/>
        </p:nvSpPr>
        <p:spPr>
          <a:xfrm>
            <a:off x="6858000" y="2895600"/>
            <a:ext cx="2122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Helvetica"/>
                <a:cs typeface="Helvetica"/>
              </a:rPr>
              <a:t>…</a:t>
            </a:r>
            <a:r>
              <a:rPr kumimoji="1" lang="ja-JP" altLang="en-US" sz="1600" dirty="0" smtClean="0">
                <a:latin typeface="Helvetica"/>
                <a:cs typeface="Helvetica"/>
              </a:rPr>
              <a:t>　</a:t>
            </a:r>
            <a:r>
              <a:rPr kumimoji="1" lang="en-US" altLang="ja-JP" sz="1600" dirty="0" smtClean="0">
                <a:latin typeface="Helvetica"/>
                <a:cs typeface="Helvetica"/>
              </a:rPr>
              <a:t>JPD of first </a:t>
            </a:r>
            <a:r>
              <a:rPr kumimoji="1" lang="en-US" altLang="ja-JP" sz="1600" i="1" dirty="0" smtClean="0">
                <a:latin typeface="+mn-lt"/>
                <a:cs typeface="Helvetica"/>
              </a:rPr>
              <a:t>k</a:t>
            </a:r>
            <a:r>
              <a:rPr kumimoji="1" lang="en-US" altLang="ja-JP" sz="1600" dirty="0" smtClean="0">
                <a:latin typeface="Helvetica"/>
                <a:cs typeface="Helvetica"/>
              </a:rPr>
              <a:t> EVs</a:t>
            </a:r>
            <a:endParaRPr kumimoji="1" lang="ja-JP" altLang="en-US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61858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3" grpId="0" animBg="1"/>
      <p:bldP spid="24" grpId="0" animBg="1"/>
      <p:bldP spid="25" grpId="0"/>
      <p:bldP spid="28" grpId="0" animBg="1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152400" y="609600"/>
            <a:ext cx="8686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ja-JP" dirty="0" smtClean="0">
                <a:solidFill>
                  <a:srgbClr val="0000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Gap </a:t>
            </a:r>
            <a:r>
              <a:rPr lang="en-US" altLang="ja-JP" dirty="0" err="1" smtClean="0">
                <a:solidFill>
                  <a:srgbClr val="0000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probabilty</a:t>
            </a:r>
            <a:r>
              <a:rPr lang="ja-JP" altLang="en-US" dirty="0" err="1" smtClean="0">
                <a:solidFill>
                  <a:srgbClr val="0000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ja-JP" altLang="ja-JP" dirty="0" err="1">
                <a:solidFill>
                  <a:srgbClr val="0000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=</a:t>
            </a:r>
            <a:r>
              <a:rPr lang="ja-JP" altLang="en-US" dirty="0" err="1" smtClean="0">
                <a:solidFill>
                  <a:srgbClr val="0000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altLang="ja-JP" dirty="0" err="1" smtClean="0">
                <a:solidFill>
                  <a:srgbClr val="0000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Fredholm</a:t>
            </a:r>
            <a:r>
              <a:rPr lang="ja-JP" altLang="en-US" dirty="0" smtClean="0">
                <a:solidFill>
                  <a:srgbClr val="0000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ja-JP" altLang="ja-JP" dirty="0">
                <a:solidFill>
                  <a:srgbClr val="0000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D</a:t>
            </a:r>
            <a:r>
              <a:rPr lang="en-US" altLang="ja-JP" dirty="0" smtClean="0">
                <a:solidFill>
                  <a:srgbClr val="0000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et</a:t>
            </a:r>
            <a:endParaRPr lang="ja-JP" altLang="en-US" sz="2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graphicFrame>
        <p:nvGraphicFramePr>
          <p:cNvPr id="14" name="オブジェクト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7782869"/>
              </p:ext>
            </p:extLst>
          </p:nvPr>
        </p:nvGraphicFramePr>
        <p:xfrm>
          <a:off x="457200" y="2455862"/>
          <a:ext cx="8516552" cy="158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740" name="数式" r:id="rId4" imgW="5943600" imgH="1104900" progId="Equation.3">
                  <p:embed/>
                </p:oleObj>
              </mc:Choice>
              <mc:Fallback>
                <p:oleObj name="数式" r:id="rId4" imgW="5943600" imgH="1104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200" y="2455862"/>
                        <a:ext cx="8516552" cy="1582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図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2200" y="2859087"/>
            <a:ext cx="1879600" cy="3556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2200" y="2859087"/>
            <a:ext cx="1879600" cy="355600"/>
          </a:xfrm>
          <a:prstGeom prst="rect">
            <a:avLst/>
          </a:prstGeom>
        </p:spPr>
      </p:pic>
      <p:graphicFrame>
        <p:nvGraphicFramePr>
          <p:cNvPr id="20" name="オブジェクト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7917976"/>
              </p:ext>
            </p:extLst>
          </p:nvPr>
        </p:nvGraphicFramePr>
        <p:xfrm>
          <a:off x="476250" y="4132263"/>
          <a:ext cx="5827713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741" name="数式" r:id="rId7" imgW="3632200" imgH="368300" progId="Equation.3">
                  <p:embed/>
                </p:oleObj>
              </mc:Choice>
              <mc:Fallback>
                <p:oleObj name="数式" r:id="rId7" imgW="36322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6250" y="4132263"/>
                        <a:ext cx="5827713" cy="592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オブジェクト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0158881"/>
              </p:ext>
            </p:extLst>
          </p:nvPr>
        </p:nvGraphicFramePr>
        <p:xfrm>
          <a:off x="381000" y="1589088"/>
          <a:ext cx="58674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742" name="数式" r:id="rId9" imgW="3911600" imgH="482600" progId="Equation.3">
                  <p:embed/>
                </p:oleObj>
              </mc:Choice>
              <mc:Fallback>
                <p:oleObj name="数式" r:id="rId9" imgW="39116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81000" y="1589088"/>
                        <a:ext cx="58674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オブジェクト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762159"/>
              </p:ext>
            </p:extLst>
          </p:nvPr>
        </p:nvGraphicFramePr>
        <p:xfrm>
          <a:off x="358775" y="4867275"/>
          <a:ext cx="8474075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743" name="数式" r:id="rId11" imgW="5473700" imgH="596900" progId="Equation.3">
                  <p:embed/>
                </p:oleObj>
              </mc:Choice>
              <mc:Fallback>
                <p:oleObj name="数式" r:id="rId11" imgW="5473700" imgH="596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58775" y="4867275"/>
                        <a:ext cx="8474075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Rectangle 3"/>
          <p:cNvSpPr>
            <a:spLocks noChangeArrowheads="1"/>
          </p:cNvSpPr>
          <p:nvPr/>
        </p:nvSpPr>
        <p:spPr bwMode="blackWhite">
          <a:xfrm>
            <a:off x="762000" y="46801"/>
            <a:ext cx="20380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en-US" altLang="ja-JP" sz="2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+mn-cs"/>
              </a:rPr>
              <a:t>II  </a:t>
            </a:r>
            <a:r>
              <a:rPr lang="en-US" altLang="ja-JP" sz="2000" dirty="0" smtClean="0">
                <a:solidFill>
                  <a:srgbClr val="FFFFFF"/>
                </a:solidFill>
                <a:latin typeface="Helvetica" charset="0"/>
              </a:rPr>
              <a:t>Individual EV</a:t>
            </a:r>
            <a:endParaRPr lang="en-US" altLang="ja-JP" sz="2000" dirty="0">
              <a:solidFill>
                <a:srgbClr val="FFFFFF"/>
              </a:solidFill>
              <a:latin typeface="Helvetica" charset="0"/>
              <a:ea typeface="ＭＳ Ｐゴシック" charset="0"/>
              <a:cs typeface="+mn-cs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5499100" y="292100"/>
            <a:ext cx="444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8" name="角丸四角形 7"/>
          <p:cNvSpPr/>
          <p:nvPr/>
        </p:nvSpPr>
        <p:spPr bwMode="auto">
          <a:xfrm>
            <a:off x="893762" y="4114800"/>
            <a:ext cx="1447800" cy="457200"/>
          </a:xfrm>
          <a:prstGeom prst="roundRect">
            <a:avLst/>
          </a:prstGeom>
          <a:solidFill>
            <a:srgbClr val="FF8000">
              <a:alpha val="10000"/>
            </a:srgbClr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>
              <a:ln>
                <a:noFill/>
              </a:ln>
              <a:solidFill>
                <a:srgbClr val="000080"/>
              </a:solidFill>
              <a:effectLst/>
              <a:latin typeface="Symbol" charset="0"/>
              <a:ea typeface="ＭＳ Ｐゴシック" charset="0"/>
            </a:endParaRPr>
          </a:p>
        </p:txBody>
      </p:sp>
      <p:graphicFrame>
        <p:nvGraphicFramePr>
          <p:cNvPr id="15" name="オブジェクト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5606759"/>
              </p:ext>
            </p:extLst>
          </p:nvPr>
        </p:nvGraphicFramePr>
        <p:xfrm>
          <a:off x="381000" y="5883275"/>
          <a:ext cx="5799137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744" name="数式" r:id="rId13" imgW="3746500" imgH="482600" progId="Equation.3">
                  <p:embed/>
                </p:oleObj>
              </mc:Choice>
              <mc:Fallback>
                <p:oleObj name="数式" r:id="rId13" imgW="37465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81000" y="5883275"/>
                        <a:ext cx="5799137" cy="746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3279913" y="375478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7" name="角丸四角形 6"/>
          <p:cNvSpPr/>
          <p:nvPr/>
        </p:nvSpPr>
        <p:spPr bwMode="auto">
          <a:xfrm>
            <a:off x="6553200" y="457200"/>
            <a:ext cx="2514600" cy="1371600"/>
          </a:xfrm>
          <a:prstGeom prst="roundRect">
            <a:avLst/>
          </a:prstGeom>
          <a:noFill/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rgbClr val="000080"/>
              </a:solidFill>
              <a:effectLst/>
              <a:latin typeface="Symbol" charset="0"/>
              <a:ea typeface="ＭＳ Ｐゴシック" charset="0"/>
            </a:endParaRPr>
          </a:p>
        </p:txBody>
      </p:sp>
      <p:graphicFrame>
        <p:nvGraphicFramePr>
          <p:cNvPr id="24" name="オブジェクト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8712234"/>
              </p:ext>
            </p:extLst>
          </p:nvPr>
        </p:nvGraphicFramePr>
        <p:xfrm>
          <a:off x="6621569" y="533400"/>
          <a:ext cx="2436706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745" name="Equation" r:id="rId15" imgW="1828800" imgH="914400" progId="Equation.3">
                  <p:embed/>
                </p:oleObj>
              </mc:Choice>
              <mc:Fallback>
                <p:oleObj name="Equation" r:id="rId15" imgW="1828800" imgH="914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621569" y="533400"/>
                        <a:ext cx="2436706" cy="121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0917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228600" y="619780"/>
            <a:ext cx="807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ja-JP" dirty="0">
                <a:solidFill>
                  <a:srgbClr val="0000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Nystrom-type </a:t>
            </a:r>
            <a:r>
              <a:rPr lang="en-US" altLang="ja-JP" dirty="0" err="1" smtClean="0">
                <a:solidFill>
                  <a:srgbClr val="0000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approx</a:t>
            </a:r>
            <a:r>
              <a:rPr lang="en-US" altLang="ja-JP" dirty="0" smtClean="0">
                <a:solidFill>
                  <a:srgbClr val="0000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ja-JP" altLang="ja-JP" dirty="0" smtClean="0">
                <a:solidFill>
                  <a:srgbClr val="0000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</a:t>
            </a:r>
            <a:r>
              <a:rPr lang="en-US" altLang="ja-JP" dirty="0" smtClean="0">
                <a:solidFill>
                  <a:srgbClr val="0000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o </a:t>
            </a:r>
            <a:r>
              <a:rPr lang="en-US" altLang="ja-JP" dirty="0" err="1">
                <a:solidFill>
                  <a:srgbClr val="0000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Fredholm</a:t>
            </a:r>
            <a:r>
              <a:rPr lang="en-US" altLang="ja-JP" dirty="0">
                <a:solidFill>
                  <a:srgbClr val="0000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altLang="ja-JP" dirty="0" err="1">
                <a:solidFill>
                  <a:srgbClr val="0000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D</a:t>
            </a:r>
            <a:r>
              <a:rPr lang="en-US" altLang="ja-JP" dirty="0" err="1" smtClean="0">
                <a:solidFill>
                  <a:srgbClr val="0000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et</a:t>
            </a:r>
            <a:endParaRPr lang="ja-JP" altLang="en-US" sz="2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graphicFrame>
        <p:nvGraphicFramePr>
          <p:cNvPr id="21" name="オブジェクト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5957202"/>
              </p:ext>
            </p:extLst>
          </p:nvPr>
        </p:nvGraphicFramePr>
        <p:xfrm>
          <a:off x="4057650" y="1635125"/>
          <a:ext cx="3257550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229" name="数式" r:id="rId4" imgW="2171700" imgH="241300" progId="Equation.3">
                  <p:embed/>
                </p:oleObj>
              </mc:Choice>
              <mc:Fallback>
                <p:oleObj name="数式" r:id="rId4" imgW="2171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57650" y="1635125"/>
                        <a:ext cx="3257550" cy="36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テキスト ボックス 14"/>
          <p:cNvSpPr txBox="1"/>
          <p:nvPr/>
        </p:nvSpPr>
        <p:spPr>
          <a:xfrm>
            <a:off x="325283" y="1600200"/>
            <a:ext cx="3606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>
                <a:latin typeface="Helvetica"/>
                <a:cs typeface="Helvetica"/>
              </a:rPr>
              <a:t>Gauss-Legendre Quadrature :</a:t>
            </a:r>
            <a:endParaRPr kumimoji="1" lang="ja-JP" altLang="en-US" sz="2000">
              <a:latin typeface="Helvetica"/>
              <a:cs typeface="Helvetica"/>
            </a:endParaRPr>
          </a:p>
        </p:txBody>
      </p:sp>
      <p:sp>
        <p:nvSpPr>
          <p:cNvPr id="26" name="Rectangle 88"/>
          <p:cNvSpPr>
            <a:spLocks noChangeArrowheads="1"/>
          </p:cNvSpPr>
          <p:nvPr/>
        </p:nvSpPr>
        <p:spPr bwMode="blackWhite">
          <a:xfrm>
            <a:off x="7467600" y="2902694"/>
            <a:ext cx="142607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ja-JP" sz="1400" dirty="0" smtClean="0">
                <a:solidFill>
                  <a:srgbClr val="008000"/>
                </a:solidFill>
                <a:latin typeface="Times New Roman" charset="0"/>
              </a:rPr>
              <a:t>[</a:t>
            </a:r>
            <a:r>
              <a:rPr lang="en-US" altLang="ja-JP" sz="1400" dirty="0" err="1" smtClean="0">
                <a:solidFill>
                  <a:srgbClr val="008000"/>
                </a:solidFill>
                <a:latin typeface="Times New Roman" charset="0"/>
              </a:rPr>
              <a:t>Bornemann</a:t>
            </a:r>
            <a:r>
              <a:rPr lang="en-US" altLang="ja-JP" sz="1400" dirty="0" smtClean="0">
                <a:solidFill>
                  <a:srgbClr val="008000"/>
                </a:solidFill>
                <a:latin typeface="Times New Roman" charset="0"/>
              </a:rPr>
              <a:t> ’10]</a:t>
            </a:r>
            <a:endParaRPr lang="en-US" altLang="ja-JP" sz="1400" dirty="0">
              <a:solidFill>
                <a:srgbClr val="008000"/>
              </a:solidFill>
              <a:latin typeface="Times New Roman" charset="0"/>
            </a:endParaRPr>
          </a:p>
        </p:txBody>
      </p:sp>
      <p:pic>
        <p:nvPicPr>
          <p:cNvPr id="16" name="図 15" descr="Es_Airy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76" y="4699000"/>
            <a:ext cx="3651624" cy="2387600"/>
          </a:xfrm>
          <a:prstGeom prst="rect">
            <a:avLst/>
          </a:prstGeom>
        </p:spPr>
      </p:pic>
      <p:pic>
        <p:nvPicPr>
          <p:cNvPr id="27" name="図 26" descr="P1_Airy_GUE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711700"/>
            <a:ext cx="3302000" cy="1968500"/>
          </a:xfrm>
          <a:prstGeom prst="rect">
            <a:avLst/>
          </a:prstGeom>
        </p:spPr>
      </p:pic>
      <p:cxnSp>
        <p:nvCxnSpPr>
          <p:cNvPr id="31" name="直線矢印コネクタ 30"/>
          <p:cNvCxnSpPr/>
          <p:nvPr/>
        </p:nvCxnSpPr>
        <p:spPr bwMode="auto">
          <a:xfrm>
            <a:off x="2971800" y="5765800"/>
            <a:ext cx="2209800" cy="0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ysDash"/>
            <a:round/>
            <a:headEnd type="none" w="med" len="med"/>
            <a:tailEnd type="stealth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テキスト ボックス 31"/>
          <p:cNvSpPr txBox="1"/>
          <p:nvPr/>
        </p:nvSpPr>
        <p:spPr>
          <a:xfrm>
            <a:off x="3886200" y="5461000"/>
            <a:ext cx="959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Helvetica"/>
                <a:cs typeface="Helvetica"/>
              </a:rPr>
              <a:t>rel. error</a:t>
            </a:r>
            <a:endParaRPr kumimoji="1" lang="ja-JP" altLang="en-US" sz="1600" dirty="0">
              <a:latin typeface="Helvetica"/>
              <a:cs typeface="Helvetica"/>
            </a:endParaRPr>
          </a:p>
        </p:txBody>
      </p:sp>
      <p:cxnSp>
        <p:nvCxnSpPr>
          <p:cNvPr id="34" name="直線矢印コネクタ 33"/>
          <p:cNvCxnSpPr/>
          <p:nvPr/>
        </p:nvCxnSpPr>
        <p:spPr bwMode="auto">
          <a:xfrm>
            <a:off x="1066800" y="2006660"/>
            <a:ext cx="0" cy="685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35" name="オブジェクト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6849016"/>
              </p:ext>
            </p:extLst>
          </p:nvPr>
        </p:nvGraphicFramePr>
        <p:xfrm>
          <a:off x="4029075" y="2006600"/>
          <a:ext cx="50101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230" name="数式" r:id="rId8" imgW="3340100" imgH="457200" progId="Equation.3">
                  <p:embed/>
                </p:oleObj>
              </mc:Choice>
              <mc:Fallback>
                <p:oleObj name="数式" r:id="rId8" imgW="33401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29075" y="2006600"/>
                        <a:ext cx="501015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テキスト ボックス 44"/>
          <p:cNvSpPr txBox="1"/>
          <p:nvPr/>
        </p:nvSpPr>
        <p:spPr>
          <a:xfrm>
            <a:off x="5499100" y="292100"/>
            <a:ext cx="444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" name="角丸四角形 1"/>
          <p:cNvSpPr/>
          <p:nvPr/>
        </p:nvSpPr>
        <p:spPr bwMode="auto">
          <a:xfrm>
            <a:off x="457200" y="2743200"/>
            <a:ext cx="6858000" cy="685800"/>
          </a:xfrm>
          <a:prstGeom prst="roundRect">
            <a:avLst/>
          </a:prstGeom>
          <a:solidFill>
            <a:srgbClr val="FF8000">
              <a:alpha val="10000"/>
            </a:srgbClr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>
              <a:ln>
                <a:noFill/>
              </a:ln>
              <a:solidFill>
                <a:srgbClr val="000080"/>
              </a:solidFill>
              <a:effectLst/>
              <a:latin typeface="Symbol" charset="0"/>
              <a:ea typeface="ＭＳ Ｐゴシック" charset="0"/>
            </a:endParaRPr>
          </a:p>
        </p:txBody>
      </p:sp>
      <p:graphicFrame>
        <p:nvGraphicFramePr>
          <p:cNvPr id="20" name="オブジェクト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2172725"/>
              </p:ext>
            </p:extLst>
          </p:nvPr>
        </p:nvGraphicFramePr>
        <p:xfrm>
          <a:off x="533400" y="2844800"/>
          <a:ext cx="676275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231" name="数式" r:id="rId10" imgW="4508500" imgH="355600" progId="Equation.3">
                  <p:embed/>
                </p:oleObj>
              </mc:Choice>
              <mc:Fallback>
                <p:oleObj name="数式" r:id="rId10" imgW="45085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33400" y="2844800"/>
                        <a:ext cx="676275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88"/>
          <p:cNvSpPr>
            <a:spLocks noChangeArrowheads="1"/>
          </p:cNvSpPr>
          <p:nvPr/>
        </p:nvSpPr>
        <p:spPr bwMode="blackWhite">
          <a:xfrm>
            <a:off x="914400" y="3824103"/>
            <a:ext cx="7620000" cy="747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1800" dirty="0" smtClean="0">
                <a:solidFill>
                  <a:schemeClr val="tx1"/>
                </a:solidFill>
                <a:latin typeface="Helvetica"/>
                <a:cs typeface="Helvetica"/>
              </a:rPr>
              <a:t>ex.  </a:t>
            </a:r>
            <a:r>
              <a:rPr lang="en-US" altLang="ja-JP" sz="1800" dirty="0" smtClean="0">
                <a:solidFill>
                  <a:srgbClr val="A32003"/>
                </a:solidFill>
                <a:latin typeface="Helvetica"/>
                <a:cs typeface="Helvetica"/>
              </a:rPr>
              <a:t>Largest </a:t>
            </a:r>
            <a:r>
              <a:rPr lang="en-US" altLang="ja-JP" sz="1800" dirty="0">
                <a:solidFill>
                  <a:srgbClr val="A32003"/>
                </a:solidFill>
                <a:latin typeface="Helvetica"/>
                <a:cs typeface="Helvetica"/>
              </a:rPr>
              <a:t>EV </a:t>
            </a:r>
            <a:r>
              <a:rPr lang="en-US" altLang="ja-JP" sz="1800" dirty="0" smtClean="0">
                <a:solidFill>
                  <a:srgbClr val="A32003"/>
                </a:solidFill>
                <a:latin typeface="Helvetica"/>
                <a:cs typeface="Helvetica"/>
              </a:rPr>
              <a:t>distribution</a:t>
            </a:r>
            <a:endParaRPr lang="en-US" altLang="ja-JP" sz="18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>
              <a:lnSpc>
                <a:spcPct val="120000"/>
              </a:lnSpc>
            </a:pPr>
            <a:r>
              <a:rPr lang="en-US" altLang="ja-JP" sz="1800" dirty="0" smtClean="0">
                <a:solidFill>
                  <a:schemeClr val="tx1"/>
                </a:solidFill>
                <a:latin typeface="Helvetica"/>
                <a:cs typeface="Helvetica"/>
              </a:rPr>
              <a:t>       Nystrom </a:t>
            </a:r>
            <a:r>
              <a:rPr lang="en-US" altLang="ja-JP" sz="1800" dirty="0" err="1" smtClean="0">
                <a:solidFill>
                  <a:schemeClr val="tx1"/>
                </a:solidFill>
                <a:latin typeface="Helvetica"/>
                <a:cs typeface="Helvetica"/>
              </a:rPr>
              <a:t>approx</a:t>
            </a:r>
            <a:r>
              <a:rPr lang="en-US" altLang="ja-JP" sz="1800" dirty="0" smtClean="0">
                <a:solidFill>
                  <a:schemeClr val="tx1"/>
                </a:solidFill>
                <a:latin typeface="Helvetica"/>
                <a:cs typeface="Helvetica"/>
              </a:rPr>
              <a:t> </a:t>
            </a:r>
            <a:r>
              <a:rPr lang="en-US" altLang="ja-JP" sz="1800" dirty="0" smtClean="0">
                <a:solidFill>
                  <a:srgbClr val="000090"/>
                </a:solidFill>
                <a:latin typeface="Times New Roman" charset="0"/>
              </a:rPr>
              <a:t>(</a:t>
            </a:r>
            <a:r>
              <a:rPr lang="en-US" altLang="ja-JP" sz="1800" i="1" dirty="0" smtClean="0">
                <a:solidFill>
                  <a:srgbClr val="000090"/>
                </a:solidFill>
                <a:latin typeface="Times New Roman" charset="0"/>
              </a:rPr>
              <a:t>M</a:t>
            </a:r>
            <a:r>
              <a:rPr lang="en-US" altLang="ja-JP" sz="1800" dirty="0" smtClean="0">
                <a:solidFill>
                  <a:srgbClr val="000090"/>
                </a:solidFill>
                <a:latin typeface="Times New Roman" charset="0"/>
              </a:rPr>
              <a:t>=30) </a:t>
            </a:r>
            <a:r>
              <a:rPr lang="en-US" altLang="ja-JP" sz="1800" dirty="0" smtClean="0">
                <a:solidFill>
                  <a:schemeClr val="tx1"/>
                </a:solidFill>
                <a:latin typeface="Helvetica"/>
                <a:cs typeface="Helvetica"/>
              </a:rPr>
              <a:t>for</a:t>
            </a:r>
            <a:r>
              <a:rPr lang="en-US" altLang="ja-JP" sz="1800" dirty="0" smtClean="0">
                <a:solidFill>
                  <a:schemeClr val="tx1"/>
                </a:solidFill>
                <a:latin typeface="Times New Roman" charset="0"/>
              </a:rPr>
              <a:t> </a:t>
            </a:r>
            <a:r>
              <a:rPr lang="en-US" altLang="ja-JP" sz="1800" i="1" dirty="0" err="1" smtClean="0">
                <a:solidFill>
                  <a:schemeClr val="tx1"/>
                </a:solidFill>
                <a:latin typeface="Times New Roman" charset="0"/>
              </a:rPr>
              <a:t>K</a:t>
            </a:r>
            <a:r>
              <a:rPr lang="en-US" altLang="ja-JP" sz="1800" baseline="-25000" dirty="0" err="1" smtClean="0">
                <a:solidFill>
                  <a:schemeClr val="tx1"/>
                </a:solidFill>
                <a:latin typeface="Times New Roman" charset="0"/>
              </a:rPr>
              <a:t>Airy</a:t>
            </a:r>
            <a:r>
              <a:rPr lang="en-US" altLang="ja-JP" sz="1800" dirty="0" smtClean="0">
                <a:solidFill>
                  <a:schemeClr val="tx1"/>
                </a:solidFill>
                <a:latin typeface="Times New Roman" charset="0"/>
              </a:rPr>
              <a:t>  </a:t>
            </a:r>
            <a:r>
              <a:rPr lang="en-US" altLang="ja-JP" sz="1800" dirty="0" err="1" smtClean="0">
                <a:solidFill>
                  <a:schemeClr val="tx1"/>
                </a:solidFill>
                <a:latin typeface="Helvetica"/>
                <a:cs typeface="Helvetica"/>
              </a:rPr>
              <a:t>vs</a:t>
            </a:r>
            <a:r>
              <a:rPr lang="en-US" altLang="ja-JP" sz="1800" dirty="0" smtClean="0">
                <a:solidFill>
                  <a:schemeClr val="tx1"/>
                </a:solidFill>
                <a:latin typeface="Helvetica"/>
                <a:cs typeface="Helvetica"/>
              </a:rPr>
              <a:t>  Tracy-</a:t>
            </a:r>
            <a:r>
              <a:rPr lang="en-US" altLang="ja-JP" sz="1800" dirty="0" err="1" smtClean="0">
                <a:solidFill>
                  <a:schemeClr val="tx1"/>
                </a:solidFill>
                <a:latin typeface="Helvetica"/>
                <a:cs typeface="Helvetica"/>
              </a:rPr>
              <a:t>Widom’s</a:t>
            </a:r>
            <a:r>
              <a:rPr lang="en-US" altLang="ja-JP" sz="1800" dirty="0" smtClean="0">
                <a:solidFill>
                  <a:schemeClr val="tx1"/>
                </a:solidFill>
                <a:latin typeface="Helvetica"/>
                <a:cs typeface="Helvetica"/>
              </a:rPr>
              <a:t> analytic formula</a:t>
            </a:r>
            <a:endParaRPr lang="en-US" altLang="ja-JP" sz="1800" dirty="0">
              <a:solidFill>
                <a:srgbClr val="A32003"/>
              </a:solidFill>
              <a:latin typeface="Helvetica"/>
              <a:cs typeface="Helvetica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blackWhite">
          <a:xfrm>
            <a:off x="762000" y="46801"/>
            <a:ext cx="20380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en-US" altLang="ja-JP" sz="2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+mn-cs"/>
              </a:rPr>
              <a:t>II  </a:t>
            </a:r>
            <a:r>
              <a:rPr lang="en-US" altLang="ja-JP" sz="2000" dirty="0" smtClean="0">
                <a:solidFill>
                  <a:srgbClr val="FFFFFF"/>
                </a:solidFill>
                <a:latin typeface="Helvetica" charset="0"/>
              </a:rPr>
              <a:t>Individual EV</a:t>
            </a:r>
            <a:endParaRPr lang="en-US" altLang="ja-JP" sz="2000" dirty="0">
              <a:solidFill>
                <a:srgbClr val="FFFFFF"/>
              </a:solidFill>
              <a:latin typeface="Helvetica" charset="0"/>
              <a:ea typeface="ＭＳ Ｐゴシック" charset="0"/>
              <a:cs typeface="+mn-cs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279913" y="375478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 rot="20460000">
            <a:off x="6002227" y="5235988"/>
            <a:ext cx="28136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80"/>
                </a:solidFill>
                <a:latin typeface="Helvetica"/>
                <a:cs typeface="Helvetica"/>
              </a:rPr>
              <a:t>s</a:t>
            </a:r>
            <a:r>
              <a:rPr kumimoji="1" lang="en-US" altLang="ja-JP" sz="2400" dirty="0" smtClean="0">
                <a:solidFill>
                  <a:srgbClr val="FF0080"/>
                </a:solidFill>
                <a:latin typeface="Helvetica"/>
                <a:cs typeface="Helvetica"/>
              </a:rPr>
              <a:t>ufficient (overkill)</a:t>
            </a:r>
          </a:p>
          <a:p>
            <a:r>
              <a:rPr kumimoji="1" lang="en-US" altLang="ja-JP" sz="2400" dirty="0">
                <a:solidFill>
                  <a:srgbClr val="FF0080"/>
                </a:solidFill>
                <a:latin typeface="Helvetica"/>
                <a:cs typeface="Helvetica"/>
              </a:rPr>
              <a:t>f</a:t>
            </a:r>
            <a:r>
              <a:rPr kumimoji="1" lang="en-US" altLang="ja-JP" sz="2400" dirty="0" smtClean="0">
                <a:solidFill>
                  <a:srgbClr val="FF0080"/>
                </a:solidFill>
                <a:latin typeface="Helvetica"/>
                <a:cs typeface="Helvetica"/>
              </a:rPr>
              <a:t>or LGT data fitting! </a:t>
            </a:r>
            <a:endParaRPr kumimoji="1" lang="ja-JP" altLang="en-US" sz="2400" dirty="0">
              <a:solidFill>
                <a:srgbClr val="FF008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27190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blackWhite">
          <a:xfrm>
            <a:off x="1676400" y="3124200"/>
            <a:ext cx="6593071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en-US" altLang="ja-JP" sz="32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+mn-cs"/>
              </a:rPr>
              <a:t>III.  </a:t>
            </a:r>
            <a:r>
              <a:rPr lang="en-US" altLang="ja-JP" sz="3200" dirty="0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+mn-cs"/>
              </a:rPr>
              <a:t>LECs </a:t>
            </a:r>
            <a:r>
              <a:rPr lang="en-US" altLang="ja-JP" sz="32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+mn-cs"/>
              </a:rPr>
              <a:t>from Individual Dirac EVs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499100" y="292100"/>
            <a:ext cx="444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347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0080"/>
      </a:accent1>
      <a:accent2>
        <a:srgbClr val="9999CC"/>
      </a:accent2>
      <a:accent3>
        <a:srgbClr val="FFFFFF"/>
      </a:accent3>
      <a:accent4>
        <a:srgbClr val="000000"/>
      </a:accent4>
      <a:accent5>
        <a:srgbClr val="AAAAC0"/>
      </a:accent5>
      <a:accent6>
        <a:srgbClr val="8A8AB9"/>
      </a:accent6>
      <a:hlink>
        <a:srgbClr val="CCCCE6"/>
      </a:hlink>
      <a:folHlink>
        <a:srgbClr val="B2B2B2"/>
      </a:folHlink>
    </a:clrScheme>
    <a:fontScheme name="Pixel">
      <a:majorFont>
        <a:latin typeface="Arial Black"/>
        <a:ea typeface="ヒラギノ角ゴ Pro W3"/>
        <a:cs typeface="ヒラギノ角ゴ Pro W3"/>
      </a:majorFont>
      <a:minorFont>
        <a:latin typeface="Times New Roman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8000">
            <a:alpha val="33000"/>
          </a:srgb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extLst/>
      </a:spPr>
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>
            <a:ln>
              <a:noFill/>
            </a:ln>
            <a:solidFill>
              <a:srgbClr val="000080"/>
            </a:solidFill>
            <a:effectLst/>
            <a:latin typeface="Symbo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0080"/>
            </a:solidFill>
            <a:effectLst/>
            <a:latin typeface="Symbol" charset="0"/>
            <a:ea typeface="ＭＳ Ｐゴシック" charset="0"/>
          </a:defRPr>
        </a:defPPr>
      </a:lstStyle>
    </a:lnDef>
  </a:objectDefaults>
  <a:extraClrSchemeLst>
    <a:extraClrScheme>
      <a:clrScheme name="Pixel 1">
        <a:dk1>
          <a:srgbClr val="666699"/>
        </a:dk1>
        <a:lt1>
          <a:srgbClr val="FFFFFF"/>
        </a:lt1>
        <a:dk2>
          <a:srgbClr val="000066"/>
        </a:dk2>
        <a:lt2>
          <a:srgbClr val="FFFFFF"/>
        </a:lt2>
        <a:accent1>
          <a:srgbClr val="0066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2DE7"/>
        </a:accent6>
        <a:hlink>
          <a:srgbClr val="0000C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0000"/>
        </a:dk1>
        <a:lt1>
          <a:srgbClr val="FFFFFF"/>
        </a:lt1>
        <a:dk2>
          <a:srgbClr val="334B49"/>
        </a:dk2>
        <a:lt2>
          <a:srgbClr val="FFFFFF"/>
        </a:lt2>
        <a:accent1>
          <a:srgbClr val="009999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ACACA"/>
        </a:accent5>
        <a:accent6>
          <a:srgbClr val="007373"/>
        </a:accent6>
        <a:hlink>
          <a:srgbClr val="006666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FF9900"/>
        </a:accent1>
        <a:accent2>
          <a:srgbClr val="FCB138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4A032"/>
        </a:accent6>
        <a:hlink>
          <a:srgbClr val="FCC66E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440044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B0AAB0"/>
        </a:accent5>
        <a:accent6>
          <a:srgbClr val="6D0466"/>
        </a:accent6>
        <a:hlink>
          <a:srgbClr val="9F839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5">
        <a:dk1>
          <a:srgbClr val="000000"/>
        </a:dk1>
        <a:lt1>
          <a:srgbClr val="FFFFFF"/>
        </a:lt1>
        <a:dk2>
          <a:srgbClr val="FFFFFF"/>
        </a:dk2>
        <a:lt2>
          <a:srgbClr val="666699"/>
        </a:lt2>
        <a:accent1>
          <a:srgbClr val="779F92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BDCDC7"/>
        </a:accent5>
        <a:accent6>
          <a:srgbClr val="8EB0C3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6">
        <a:dk1>
          <a:srgbClr val="6A0000"/>
        </a:dk1>
        <a:lt1>
          <a:srgbClr val="FFFFFF"/>
        </a:lt1>
        <a:dk2>
          <a:srgbClr val="FFFFFF"/>
        </a:dk2>
        <a:lt2>
          <a:srgbClr val="666699"/>
        </a:lt2>
        <a:accent1>
          <a:srgbClr val="CC3300"/>
        </a:accent1>
        <a:accent2>
          <a:srgbClr val="CC6600"/>
        </a:accent2>
        <a:accent3>
          <a:srgbClr val="FFFFFF"/>
        </a:accent3>
        <a:accent4>
          <a:srgbClr val="590000"/>
        </a:accent4>
        <a:accent5>
          <a:srgbClr val="E2ADAA"/>
        </a:accent5>
        <a:accent6>
          <a:srgbClr val="B95C00"/>
        </a:accent6>
        <a:hlink>
          <a:srgbClr val="CC99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7">
        <a:dk1>
          <a:srgbClr val="4F4F77"/>
        </a:dk1>
        <a:lt1>
          <a:srgbClr val="FFFFFF"/>
        </a:lt1>
        <a:dk2>
          <a:srgbClr val="4A7911"/>
        </a:dk2>
        <a:lt2>
          <a:srgbClr val="FFFFFF"/>
        </a:lt2>
        <a:accent1>
          <a:srgbClr val="336600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ADB8AA"/>
        </a:accent5>
        <a:accent6>
          <a:srgbClr val="5C8A00"/>
        </a:accent6>
        <a:hlink>
          <a:srgbClr val="99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FFFFFF"/>
        </a:dk2>
        <a:lt2>
          <a:srgbClr val="4F4F77"/>
        </a:lt2>
        <a:accent1>
          <a:srgbClr val="3366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ADB8AA"/>
        </a:accent5>
        <a:accent6>
          <a:srgbClr val="5C8A00"/>
        </a:accent6>
        <a:hlink>
          <a:srgbClr val="99CC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8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8080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0C0"/>
        </a:accent5>
        <a:accent6>
          <a:srgbClr val="008A8A"/>
        </a:accent6>
        <a:hlink>
          <a:srgbClr val="70CAC6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10">
        <a:dk1>
          <a:srgbClr val="4F4F77"/>
        </a:dk1>
        <a:lt1>
          <a:srgbClr val="FFFFFF"/>
        </a:lt1>
        <a:dk2>
          <a:srgbClr val="330000"/>
        </a:dk2>
        <a:lt2>
          <a:srgbClr val="FFFFFF"/>
        </a:lt2>
        <a:accent1>
          <a:srgbClr val="822504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C1ACAA"/>
        </a:accent5>
        <a:accent6>
          <a:srgbClr val="8F2505"/>
        </a:accent6>
        <a:hlink>
          <a:srgbClr val="7C0704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11">
        <a:dk1>
          <a:srgbClr val="333333"/>
        </a:dk1>
        <a:lt1>
          <a:srgbClr val="FFFFFF"/>
        </a:lt1>
        <a:dk2>
          <a:srgbClr val="333399"/>
        </a:dk2>
        <a:lt2>
          <a:srgbClr val="FFFFFF"/>
        </a:lt2>
        <a:accent1>
          <a:srgbClr val="006699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B8CA"/>
        </a:accent5>
        <a:accent6>
          <a:srgbClr val="02799E"/>
        </a:accent6>
        <a:hlink>
          <a:srgbClr val="6699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0080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AAAAC0"/>
        </a:accent5>
        <a:accent6>
          <a:srgbClr val="8A8AB9"/>
        </a:accent6>
        <a:hlink>
          <a:srgbClr val="CCCCE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ホワイ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551505</TotalTime>
  <Words>999</Words>
  <Application>Microsoft Macintosh PowerPoint</Application>
  <PresentationFormat>画面に合わせる (4:3)</PresentationFormat>
  <Paragraphs>234</Paragraphs>
  <Slides>23</Slides>
  <Notes>23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3</vt:i4>
      </vt:variant>
      <vt:variant>
        <vt:lpstr>スライド タイトル</vt:lpstr>
      </vt:variant>
      <vt:variant>
        <vt:i4>23</vt:i4>
      </vt:variant>
    </vt:vector>
  </HeadingPairs>
  <TitlesOfParts>
    <vt:vector size="27" baseType="lpstr">
      <vt:lpstr>Pixel</vt:lpstr>
      <vt:lpstr>数式</vt:lpstr>
      <vt:lpstr>Microsoft 数式</vt:lpstr>
      <vt:lpstr>Equation</vt:lpstr>
      <vt:lpstr>Distribution of the kth smallest Dirac operator eigenvalue : an update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Office 2004 体験版ユーザー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Topics in Chiral Symmetry  Random Matrix Theory for Dirac Spectra  Phases of QCD-like Theories</dc:title>
  <cp:lastModifiedBy>S Shinsuke</cp:lastModifiedBy>
  <cp:revision>1021</cp:revision>
  <cp:lastPrinted>2015-07-10T11:34:31Z</cp:lastPrinted>
  <dcterms:modified xsi:type="dcterms:W3CDTF">2015-07-16T01:58:17Z</dcterms:modified>
</cp:coreProperties>
</file>